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4284" r:id="rId1"/>
    <p:sldMasterId id="2147484296" r:id="rId2"/>
  </p:sldMasterIdLst>
  <p:notesMasterIdLst>
    <p:notesMasterId r:id="rId33"/>
  </p:notesMasterIdLst>
  <p:handoutMasterIdLst>
    <p:handoutMasterId r:id="rId34"/>
  </p:handoutMasterIdLst>
  <p:sldIdLst>
    <p:sldId id="381" r:id="rId3"/>
    <p:sldId id="458" r:id="rId4"/>
    <p:sldId id="429" r:id="rId5"/>
    <p:sldId id="375" r:id="rId6"/>
    <p:sldId id="335" r:id="rId7"/>
    <p:sldId id="440" r:id="rId8"/>
    <p:sldId id="388" r:id="rId9"/>
    <p:sldId id="405" r:id="rId10"/>
    <p:sldId id="433" r:id="rId11"/>
    <p:sldId id="355" r:id="rId12"/>
    <p:sldId id="432" r:id="rId13"/>
    <p:sldId id="418" r:id="rId14"/>
    <p:sldId id="358" r:id="rId15"/>
    <p:sldId id="453" r:id="rId16"/>
    <p:sldId id="441" r:id="rId17"/>
    <p:sldId id="454" r:id="rId18"/>
    <p:sldId id="456" r:id="rId19"/>
    <p:sldId id="452" r:id="rId20"/>
    <p:sldId id="457" r:id="rId21"/>
    <p:sldId id="460" r:id="rId22"/>
    <p:sldId id="461" r:id="rId23"/>
    <p:sldId id="462" r:id="rId24"/>
    <p:sldId id="419" r:id="rId25"/>
    <p:sldId id="464" r:id="rId26"/>
    <p:sldId id="465" r:id="rId27"/>
    <p:sldId id="466" r:id="rId28"/>
    <p:sldId id="467" r:id="rId29"/>
    <p:sldId id="468" r:id="rId30"/>
    <p:sldId id="345" r:id="rId31"/>
    <p:sldId id="469" r:id="rId32"/>
  </p:sldIdLst>
  <p:sldSz cx="9906000" cy="6858000" type="A4"/>
  <p:notesSz cx="6669088" cy="9928225"/>
  <p:defaultTextStyle>
    <a:defPPr>
      <a:defRPr lang="en-GB"/>
    </a:defPPr>
    <a:lvl1pPr algn="l" rtl="0" fontAlgn="base">
      <a:spcBef>
        <a:spcPct val="0"/>
      </a:spcBef>
      <a:spcAft>
        <a:spcPct val="0"/>
      </a:spcAft>
      <a:defRPr sz="1400" kern="1200">
        <a:solidFill>
          <a:srgbClr val="737377"/>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1400" kern="1200">
        <a:solidFill>
          <a:srgbClr val="737377"/>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1400" kern="1200">
        <a:solidFill>
          <a:srgbClr val="737377"/>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1400" kern="1200">
        <a:solidFill>
          <a:srgbClr val="737377"/>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1400" kern="1200">
        <a:solidFill>
          <a:srgbClr val="737377"/>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1400" kern="1200">
        <a:solidFill>
          <a:srgbClr val="737377"/>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1400" kern="1200">
        <a:solidFill>
          <a:srgbClr val="737377"/>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1400" kern="1200">
        <a:solidFill>
          <a:srgbClr val="737377"/>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1400" kern="1200">
        <a:solidFill>
          <a:srgbClr val="737377"/>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E54"/>
    <a:srgbClr val="DEF2F2"/>
    <a:srgbClr val="FE7D19"/>
    <a:srgbClr val="FFC000"/>
    <a:srgbClr val="93D3D3"/>
    <a:srgbClr val="C1E6E5"/>
    <a:srgbClr val="66CCFF"/>
    <a:srgbClr val="6656BC"/>
    <a:srgbClr val="66C8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0" autoAdjust="0"/>
    <p:restoredTop sz="88018" autoAdjust="0"/>
  </p:normalViewPr>
  <p:slideViewPr>
    <p:cSldViewPr snapToGrid="0">
      <p:cViewPr varScale="1">
        <p:scale>
          <a:sx n="59" d="100"/>
          <a:sy n="59" d="100"/>
        </p:scale>
        <p:origin x="-684" y="-84"/>
      </p:cViewPr>
      <p:guideLst>
        <p:guide orient="horz" pos="3974"/>
        <p:guide orient="horz" pos="249"/>
        <p:guide orient="horz" pos="4098"/>
        <p:guide orient="horz" pos="4218"/>
        <p:guide orient="horz" pos="562"/>
        <p:guide orient="horz" pos="793"/>
        <p:guide/>
        <p:guide pos="172"/>
        <p:guide pos="400"/>
        <p:guide pos="6079"/>
        <p:guide pos="3192"/>
        <p:guide pos="32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2" d="100"/>
        <a:sy n="62" d="100"/>
      </p:scale>
      <p:origin x="0" y="0"/>
    </p:cViewPr>
  </p:sorterViewPr>
  <p:notesViewPr>
    <p:cSldViewPr snapToGrid="0">
      <p:cViewPr varScale="1">
        <p:scale>
          <a:sx n="61" d="100"/>
          <a:sy n="61" d="100"/>
        </p:scale>
        <p:origin x="-2814" y="-7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ONMC18\Desktop\MIT%20colloquium\US%20Energy%20Consumption%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ONMC18\Desktop\MIT%20colloquium\US%20Energy%20Consumption%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ONMC18\AppData\Local\Microsoft\Windows\Temporary%20Internet%20Files\Content.Outlook\9P80BFJW\figure_1_9.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solidFill>
                  <a:schemeClr val="tx2"/>
                </a:solidFill>
              </a:defRPr>
            </a:pPr>
            <a:r>
              <a:rPr lang="en-GB" b="0" dirty="0">
                <a:solidFill>
                  <a:schemeClr val="tx2"/>
                </a:solidFill>
              </a:rPr>
              <a:t>U.S. Primary Energy Consumption Estimates by Source, 1850-2010</a:t>
            </a:r>
          </a:p>
        </c:rich>
      </c:tx>
      <c:layout>
        <c:manualLayout>
          <c:xMode val="edge"/>
          <c:yMode val="edge"/>
          <c:x val="9.4072498236353868E-3"/>
          <c:y val="1.9088866295267615E-2"/>
        </c:manualLayout>
      </c:layout>
      <c:overlay val="0"/>
    </c:title>
    <c:autoTitleDeleted val="0"/>
    <c:plotArea>
      <c:layout/>
      <c:barChart>
        <c:barDir val="col"/>
        <c:grouping val="percentStacked"/>
        <c:varyColors val="0"/>
        <c:ser>
          <c:idx val="6"/>
          <c:order val="0"/>
          <c:tx>
            <c:strRef>
              <c:f>Sheet1!$H$4</c:f>
              <c:strCache>
                <c:ptCount val="1"/>
                <c:pt idx="0">
                  <c:v>Wood</c:v>
                </c:pt>
              </c:strCache>
            </c:strRef>
          </c:tx>
          <c:spPr>
            <a:solidFill>
              <a:srgbClr val="7030A0"/>
            </a:solidFill>
          </c:spPr>
          <c:invertIfNegative val="0"/>
          <c:cat>
            <c:numRef>
              <c:f>Sheet1!$B$5:$B$21</c:f>
              <c:numCache>
                <c:formatCode>General</c:formatCode>
                <c:ptCount val="17"/>
                <c:pt idx="0">
                  <c:v>2010</c:v>
                </c:pt>
                <c:pt idx="1">
                  <c:v>2000</c:v>
                </c:pt>
                <c:pt idx="2">
                  <c:v>1990</c:v>
                </c:pt>
                <c:pt idx="3">
                  <c:v>1980</c:v>
                </c:pt>
                <c:pt idx="4">
                  <c:v>1970</c:v>
                </c:pt>
                <c:pt idx="5">
                  <c:v>1960</c:v>
                </c:pt>
                <c:pt idx="6">
                  <c:v>1950</c:v>
                </c:pt>
                <c:pt idx="7">
                  <c:v>1940</c:v>
                </c:pt>
                <c:pt idx="8">
                  <c:v>1930</c:v>
                </c:pt>
                <c:pt idx="9">
                  <c:v>1920</c:v>
                </c:pt>
                <c:pt idx="10">
                  <c:v>1910</c:v>
                </c:pt>
                <c:pt idx="11">
                  <c:v>1900</c:v>
                </c:pt>
                <c:pt idx="12">
                  <c:v>1890</c:v>
                </c:pt>
                <c:pt idx="13">
                  <c:v>1880</c:v>
                </c:pt>
                <c:pt idx="14">
                  <c:v>1870</c:v>
                </c:pt>
                <c:pt idx="15">
                  <c:v>1860</c:v>
                </c:pt>
                <c:pt idx="16">
                  <c:v>1850</c:v>
                </c:pt>
              </c:numCache>
            </c:numRef>
          </c:cat>
          <c:val>
            <c:numRef>
              <c:f>Sheet1!$H$5:$H$21</c:f>
              <c:numCache>
                <c:formatCode>0.00</c:formatCode>
                <c:ptCount val="17"/>
                <c:pt idx="0">
                  <c:v>1.98794534</c:v>
                </c:pt>
                <c:pt idx="1">
                  <c:v>2.26171539</c:v>
                </c:pt>
                <c:pt idx="2">
                  <c:v>2.21616496</c:v>
                </c:pt>
                <c:pt idx="3">
                  <c:v>2.4738609999999999</c:v>
                </c:pt>
                <c:pt idx="4">
                  <c:v>1.4286490000000001</c:v>
                </c:pt>
                <c:pt idx="5">
                  <c:v>1.3198700000000001</c:v>
                </c:pt>
                <c:pt idx="6">
                  <c:v>1.5623069999999999</c:v>
                </c:pt>
                <c:pt idx="7">
                  <c:v>1.4550000000000001</c:v>
                </c:pt>
                <c:pt idx="8">
                  <c:v>1.61</c:v>
                </c:pt>
                <c:pt idx="9">
                  <c:v>1.7649999999999999</c:v>
                </c:pt>
                <c:pt idx="10">
                  <c:v>2.0150000000000001</c:v>
                </c:pt>
                <c:pt idx="11">
                  <c:v>2.5150000000000001</c:v>
                </c:pt>
                <c:pt idx="12">
                  <c:v>2.851</c:v>
                </c:pt>
                <c:pt idx="13">
                  <c:v>2.8929999999999998</c:v>
                </c:pt>
                <c:pt idx="14">
                  <c:v>2.641</c:v>
                </c:pt>
                <c:pt idx="15">
                  <c:v>2.1379999999999999</c:v>
                </c:pt>
                <c:pt idx="16">
                  <c:v>2.1379999999999999</c:v>
                </c:pt>
              </c:numCache>
            </c:numRef>
          </c:val>
        </c:ser>
        <c:ser>
          <c:idx val="2"/>
          <c:order val="1"/>
          <c:tx>
            <c:strRef>
              <c:f>Sheet1!$D$4</c:f>
              <c:strCache>
                <c:ptCount val="1"/>
                <c:pt idx="0">
                  <c:v>Coal</c:v>
                </c:pt>
              </c:strCache>
            </c:strRef>
          </c:tx>
          <c:spPr>
            <a:solidFill>
              <a:schemeClr val="bg1">
                <a:lumMod val="50000"/>
              </a:schemeClr>
            </a:solidFill>
          </c:spPr>
          <c:invertIfNegative val="0"/>
          <c:cat>
            <c:numRef>
              <c:f>Sheet1!$B$5:$B$21</c:f>
              <c:numCache>
                <c:formatCode>General</c:formatCode>
                <c:ptCount val="17"/>
                <c:pt idx="0">
                  <c:v>2010</c:v>
                </c:pt>
                <c:pt idx="1">
                  <c:v>2000</c:v>
                </c:pt>
                <c:pt idx="2">
                  <c:v>1990</c:v>
                </c:pt>
                <c:pt idx="3">
                  <c:v>1980</c:v>
                </c:pt>
                <c:pt idx="4">
                  <c:v>1970</c:v>
                </c:pt>
                <c:pt idx="5">
                  <c:v>1960</c:v>
                </c:pt>
                <c:pt idx="6">
                  <c:v>1950</c:v>
                </c:pt>
                <c:pt idx="7">
                  <c:v>1940</c:v>
                </c:pt>
                <c:pt idx="8">
                  <c:v>1930</c:v>
                </c:pt>
                <c:pt idx="9">
                  <c:v>1920</c:v>
                </c:pt>
                <c:pt idx="10">
                  <c:v>1910</c:v>
                </c:pt>
                <c:pt idx="11">
                  <c:v>1900</c:v>
                </c:pt>
                <c:pt idx="12">
                  <c:v>1890</c:v>
                </c:pt>
                <c:pt idx="13">
                  <c:v>1880</c:v>
                </c:pt>
                <c:pt idx="14">
                  <c:v>1870</c:v>
                </c:pt>
                <c:pt idx="15">
                  <c:v>1860</c:v>
                </c:pt>
                <c:pt idx="16">
                  <c:v>1850</c:v>
                </c:pt>
              </c:numCache>
            </c:numRef>
          </c:cat>
          <c:val>
            <c:numRef>
              <c:f>Sheet1!$D$5:$D$21</c:f>
              <c:numCache>
                <c:formatCode>0.00</c:formatCode>
                <c:ptCount val="17"/>
                <c:pt idx="0">
                  <c:v>20.849520079999998</c:v>
                </c:pt>
                <c:pt idx="1">
                  <c:v>22.57952805</c:v>
                </c:pt>
                <c:pt idx="2">
                  <c:v>19.172634940000002</c:v>
                </c:pt>
                <c:pt idx="3">
                  <c:v>15.422809490000001</c:v>
                </c:pt>
                <c:pt idx="4">
                  <c:v>12.264527789999999</c:v>
                </c:pt>
                <c:pt idx="5">
                  <c:v>9.837784619999999</c:v>
                </c:pt>
                <c:pt idx="6">
                  <c:v>12.347109130000002</c:v>
                </c:pt>
                <c:pt idx="7">
                  <c:v>13.638999999999999</c:v>
                </c:pt>
                <c:pt idx="8">
                  <c:v>15.504</c:v>
                </c:pt>
                <c:pt idx="9">
                  <c:v>12.714</c:v>
                </c:pt>
                <c:pt idx="10">
                  <c:v>6.8410000000000002</c:v>
                </c:pt>
                <c:pt idx="11">
                  <c:v>4.0620000000000003</c:v>
                </c:pt>
                <c:pt idx="12">
                  <c:v>2.0539999999999998</c:v>
                </c:pt>
                <c:pt idx="13">
                  <c:v>1.048</c:v>
                </c:pt>
                <c:pt idx="14">
                  <c:v>0.51800000000000002</c:v>
                </c:pt>
                <c:pt idx="15">
                  <c:v>0.219</c:v>
                </c:pt>
                <c:pt idx="16">
                  <c:v>0.219</c:v>
                </c:pt>
              </c:numCache>
            </c:numRef>
          </c:val>
        </c:ser>
        <c:ser>
          <c:idx val="1"/>
          <c:order val="2"/>
          <c:tx>
            <c:strRef>
              <c:f>Sheet1!$C$4</c:f>
              <c:strCache>
                <c:ptCount val="1"/>
                <c:pt idx="0">
                  <c:v>Petroleum</c:v>
                </c:pt>
              </c:strCache>
            </c:strRef>
          </c:tx>
          <c:spPr>
            <a:solidFill>
              <a:srgbClr val="008000"/>
            </a:solidFill>
            <a:ln>
              <a:noFill/>
            </a:ln>
          </c:spPr>
          <c:invertIfNegative val="0"/>
          <c:cat>
            <c:numRef>
              <c:f>Sheet1!$B$5:$B$21</c:f>
              <c:numCache>
                <c:formatCode>General</c:formatCode>
                <c:ptCount val="17"/>
                <c:pt idx="0">
                  <c:v>2010</c:v>
                </c:pt>
                <c:pt idx="1">
                  <c:v>2000</c:v>
                </c:pt>
                <c:pt idx="2">
                  <c:v>1990</c:v>
                </c:pt>
                <c:pt idx="3">
                  <c:v>1980</c:v>
                </c:pt>
                <c:pt idx="4">
                  <c:v>1970</c:v>
                </c:pt>
                <c:pt idx="5">
                  <c:v>1960</c:v>
                </c:pt>
                <c:pt idx="6">
                  <c:v>1950</c:v>
                </c:pt>
                <c:pt idx="7">
                  <c:v>1940</c:v>
                </c:pt>
                <c:pt idx="8">
                  <c:v>1930</c:v>
                </c:pt>
                <c:pt idx="9">
                  <c:v>1920</c:v>
                </c:pt>
                <c:pt idx="10">
                  <c:v>1910</c:v>
                </c:pt>
                <c:pt idx="11">
                  <c:v>1900</c:v>
                </c:pt>
                <c:pt idx="12">
                  <c:v>1890</c:v>
                </c:pt>
                <c:pt idx="13">
                  <c:v>1880</c:v>
                </c:pt>
                <c:pt idx="14">
                  <c:v>1870</c:v>
                </c:pt>
                <c:pt idx="15">
                  <c:v>1860</c:v>
                </c:pt>
                <c:pt idx="16">
                  <c:v>1850</c:v>
                </c:pt>
              </c:numCache>
            </c:numRef>
          </c:cat>
          <c:val>
            <c:numRef>
              <c:f>Sheet1!$C$5:$C$21</c:f>
              <c:numCache>
                <c:formatCode>0.00</c:formatCode>
                <c:ptCount val="17"/>
                <c:pt idx="0">
                  <c:v>36.009540740000006</c:v>
                </c:pt>
                <c:pt idx="1">
                  <c:v>38.261705140000004</c:v>
                </c:pt>
                <c:pt idx="2">
                  <c:v>33.551623329999998</c:v>
                </c:pt>
                <c:pt idx="3">
                  <c:v>34.204519789999999</c:v>
                </c:pt>
                <c:pt idx="4">
                  <c:v>29.52069491</c:v>
                </c:pt>
                <c:pt idx="5">
                  <c:v>19.9192301</c:v>
                </c:pt>
                <c:pt idx="6">
                  <c:v>13.315483859999999</c:v>
                </c:pt>
                <c:pt idx="7">
                  <c:v>5.8970000000000002</c:v>
                </c:pt>
                <c:pt idx="8">
                  <c:v>2.6760000000000002</c:v>
                </c:pt>
                <c:pt idx="9">
                  <c:v>1.0069999999999999</c:v>
                </c:pt>
                <c:pt idx="10">
                  <c:v>0.22900000000000001</c:v>
                </c:pt>
                <c:pt idx="11">
                  <c:v>0.156</c:v>
                </c:pt>
                <c:pt idx="12">
                  <c:v>9.6000000000000002E-2</c:v>
                </c:pt>
                <c:pt idx="13">
                  <c:v>1.0999999999999999E-2</c:v>
                </c:pt>
                <c:pt idx="14">
                  <c:v>3.0000000000000001E-3</c:v>
                </c:pt>
              </c:numCache>
            </c:numRef>
          </c:val>
        </c:ser>
        <c:ser>
          <c:idx val="3"/>
          <c:order val="3"/>
          <c:tx>
            <c:strRef>
              <c:f>Sheet1!$E$4</c:f>
              <c:strCache>
                <c:ptCount val="1"/>
                <c:pt idx="0">
                  <c:v>Natural Gas</c:v>
                </c:pt>
              </c:strCache>
            </c:strRef>
          </c:tx>
          <c:spPr>
            <a:solidFill>
              <a:srgbClr val="99CC00"/>
            </a:solidFill>
          </c:spPr>
          <c:invertIfNegative val="0"/>
          <c:cat>
            <c:numRef>
              <c:f>Sheet1!$B$5:$B$21</c:f>
              <c:numCache>
                <c:formatCode>General</c:formatCode>
                <c:ptCount val="17"/>
                <c:pt idx="0">
                  <c:v>2010</c:v>
                </c:pt>
                <c:pt idx="1">
                  <c:v>2000</c:v>
                </c:pt>
                <c:pt idx="2">
                  <c:v>1990</c:v>
                </c:pt>
                <c:pt idx="3">
                  <c:v>1980</c:v>
                </c:pt>
                <c:pt idx="4">
                  <c:v>1970</c:v>
                </c:pt>
                <c:pt idx="5">
                  <c:v>1960</c:v>
                </c:pt>
                <c:pt idx="6">
                  <c:v>1950</c:v>
                </c:pt>
                <c:pt idx="7">
                  <c:v>1940</c:v>
                </c:pt>
                <c:pt idx="8">
                  <c:v>1930</c:v>
                </c:pt>
                <c:pt idx="9">
                  <c:v>1920</c:v>
                </c:pt>
                <c:pt idx="10">
                  <c:v>1910</c:v>
                </c:pt>
                <c:pt idx="11">
                  <c:v>1900</c:v>
                </c:pt>
                <c:pt idx="12">
                  <c:v>1890</c:v>
                </c:pt>
                <c:pt idx="13">
                  <c:v>1880</c:v>
                </c:pt>
                <c:pt idx="14">
                  <c:v>1870</c:v>
                </c:pt>
                <c:pt idx="15">
                  <c:v>1860</c:v>
                </c:pt>
                <c:pt idx="16">
                  <c:v>1850</c:v>
                </c:pt>
              </c:numCache>
            </c:numRef>
          </c:cat>
          <c:val>
            <c:numRef>
              <c:f>Sheet1!$E$5:$E$21</c:f>
              <c:numCache>
                <c:formatCode>0.00</c:formatCode>
                <c:ptCount val="17"/>
                <c:pt idx="0">
                  <c:v>24.256183059999998</c:v>
                </c:pt>
                <c:pt idx="1">
                  <c:v>23.823978090000001</c:v>
                </c:pt>
                <c:pt idx="2">
                  <c:v>19.603167760000002</c:v>
                </c:pt>
                <c:pt idx="3">
                  <c:v>20.2354591</c:v>
                </c:pt>
                <c:pt idx="4">
                  <c:v>21.794706569999999</c:v>
                </c:pt>
                <c:pt idx="5">
                  <c:v>12.38536618</c:v>
                </c:pt>
                <c:pt idx="6">
                  <c:v>5.9683707899999998</c:v>
                </c:pt>
                <c:pt idx="7">
                  <c:v>1.9319999999999999</c:v>
                </c:pt>
                <c:pt idx="8">
                  <c:v>0.81299999999999994</c:v>
                </c:pt>
                <c:pt idx="9">
                  <c:v>0.54</c:v>
                </c:pt>
                <c:pt idx="10">
                  <c:v>0.252</c:v>
                </c:pt>
                <c:pt idx="11">
                  <c:v>0.25700000000000001</c:v>
                </c:pt>
              </c:numCache>
            </c:numRef>
          </c:val>
        </c:ser>
        <c:ser>
          <c:idx val="4"/>
          <c:order val="4"/>
          <c:tx>
            <c:strRef>
              <c:f>Sheet1!$F$4</c:f>
              <c:strCache>
                <c:ptCount val="1"/>
                <c:pt idx="0">
                  <c:v>Hydroelectric Power</c:v>
                </c:pt>
              </c:strCache>
            </c:strRef>
          </c:tx>
          <c:spPr>
            <a:solidFill>
              <a:srgbClr val="00B0F0"/>
            </a:solidFill>
          </c:spPr>
          <c:invertIfNegative val="0"/>
          <c:cat>
            <c:numRef>
              <c:f>Sheet1!$B$5:$B$21</c:f>
              <c:numCache>
                <c:formatCode>General</c:formatCode>
                <c:ptCount val="17"/>
                <c:pt idx="0">
                  <c:v>2010</c:v>
                </c:pt>
                <c:pt idx="1">
                  <c:v>2000</c:v>
                </c:pt>
                <c:pt idx="2">
                  <c:v>1990</c:v>
                </c:pt>
                <c:pt idx="3">
                  <c:v>1980</c:v>
                </c:pt>
                <c:pt idx="4">
                  <c:v>1970</c:v>
                </c:pt>
                <c:pt idx="5">
                  <c:v>1960</c:v>
                </c:pt>
                <c:pt idx="6">
                  <c:v>1950</c:v>
                </c:pt>
                <c:pt idx="7">
                  <c:v>1940</c:v>
                </c:pt>
                <c:pt idx="8">
                  <c:v>1930</c:v>
                </c:pt>
                <c:pt idx="9">
                  <c:v>1920</c:v>
                </c:pt>
                <c:pt idx="10">
                  <c:v>1910</c:v>
                </c:pt>
                <c:pt idx="11">
                  <c:v>1900</c:v>
                </c:pt>
                <c:pt idx="12">
                  <c:v>1890</c:v>
                </c:pt>
                <c:pt idx="13">
                  <c:v>1880</c:v>
                </c:pt>
                <c:pt idx="14">
                  <c:v>1870</c:v>
                </c:pt>
                <c:pt idx="15">
                  <c:v>1860</c:v>
                </c:pt>
                <c:pt idx="16">
                  <c:v>1850</c:v>
                </c:pt>
              </c:numCache>
            </c:numRef>
          </c:cat>
          <c:val>
            <c:numRef>
              <c:f>Sheet1!$F$5:$F$21</c:f>
              <c:numCache>
                <c:formatCode>0.00</c:formatCode>
                <c:ptCount val="17"/>
                <c:pt idx="0">
                  <c:v>2.53854114</c:v>
                </c:pt>
                <c:pt idx="1">
                  <c:v>2.8111160600000002</c:v>
                </c:pt>
                <c:pt idx="2">
                  <c:v>3.0463905299999996</c:v>
                </c:pt>
                <c:pt idx="3">
                  <c:v>2.9001435499999997</c:v>
                </c:pt>
                <c:pt idx="4">
                  <c:v>2.6335473899999999</c:v>
                </c:pt>
                <c:pt idx="5">
                  <c:v>1.60797477</c:v>
                </c:pt>
                <c:pt idx="6">
                  <c:v>1.4154105800000001</c:v>
                </c:pt>
                <c:pt idx="7">
                  <c:v>0.752</c:v>
                </c:pt>
                <c:pt idx="8">
                  <c:v>0.73799999999999999</c:v>
                </c:pt>
                <c:pt idx="9">
                  <c:v>0.53900000000000003</c:v>
                </c:pt>
                <c:pt idx="10">
                  <c:v>0.25</c:v>
                </c:pt>
                <c:pt idx="11">
                  <c:v>2.1999999999999999E-2</c:v>
                </c:pt>
              </c:numCache>
            </c:numRef>
          </c:val>
        </c:ser>
        <c:ser>
          <c:idx val="5"/>
          <c:order val="5"/>
          <c:tx>
            <c:strRef>
              <c:f>Sheet1!$G$4</c:f>
              <c:strCache>
                <c:ptCount val="1"/>
                <c:pt idx="0">
                  <c:v>Nuclear Electric Power</c:v>
                </c:pt>
              </c:strCache>
            </c:strRef>
          </c:tx>
          <c:spPr>
            <a:solidFill>
              <a:srgbClr val="FFFF00"/>
            </a:solidFill>
          </c:spPr>
          <c:invertIfNegative val="0"/>
          <c:cat>
            <c:numRef>
              <c:f>Sheet1!$B$5:$B$21</c:f>
              <c:numCache>
                <c:formatCode>General</c:formatCode>
                <c:ptCount val="17"/>
                <c:pt idx="0">
                  <c:v>2010</c:v>
                </c:pt>
                <c:pt idx="1">
                  <c:v>2000</c:v>
                </c:pt>
                <c:pt idx="2">
                  <c:v>1990</c:v>
                </c:pt>
                <c:pt idx="3">
                  <c:v>1980</c:v>
                </c:pt>
                <c:pt idx="4">
                  <c:v>1970</c:v>
                </c:pt>
                <c:pt idx="5">
                  <c:v>1960</c:v>
                </c:pt>
                <c:pt idx="6">
                  <c:v>1950</c:v>
                </c:pt>
                <c:pt idx="7">
                  <c:v>1940</c:v>
                </c:pt>
                <c:pt idx="8">
                  <c:v>1930</c:v>
                </c:pt>
                <c:pt idx="9">
                  <c:v>1920</c:v>
                </c:pt>
                <c:pt idx="10">
                  <c:v>1910</c:v>
                </c:pt>
                <c:pt idx="11">
                  <c:v>1900</c:v>
                </c:pt>
                <c:pt idx="12">
                  <c:v>1890</c:v>
                </c:pt>
                <c:pt idx="13">
                  <c:v>1880</c:v>
                </c:pt>
                <c:pt idx="14">
                  <c:v>1870</c:v>
                </c:pt>
                <c:pt idx="15">
                  <c:v>1860</c:v>
                </c:pt>
                <c:pt idx="16">
                  <c:v>1850</c:v>
                </c:pt>
              </c:numCache>
            </c:numRef>
          </c:cat>
          <c:val>
            <c:numRef>
              <c:f>Sheet1!$G$5:$G$21</c:f>
              <c:numCache>
                <c:formatCode>0.00</c:formatCode>
                <c:ptCount val="17"/>
                <c:pt idx="0">
                  <c:v>8.4344326699999996</c:v>
                </c:pt>
                <c:pt idx="1">
                  <c:v>7.8623494699999998</c:v>
                </c:pt>
                <c:pt idx="2">
                  <c:v>6.1043502699999994</c:v>
                </c:pt>
                <c:pt idx="3">
                  <c:v>2.7391686900000001</c:v>
                </c:pt>
                <c:pt idx="4">
                  <c:v>0.23934742000000001</c:v>
                </c:pt>
                <c:pt idx="5">
                  <c:v>6.0259300000000005E-3</c:v>
                </c:pt>
              </c:numCache>
            </c:numRef>
          </c:val>
        </c:ser>
        <c:ser>
          <c:idx val="7"/>
          <c:order val="6"/>
          <c:tx>
            <c:strRef>
              <c:f>Sheet1!$I$4</c:f>
              <c:strCache>
                <c:ptCount val="1"/>
                <c:pt idx="0">
                  <c:v>Other Renewable Energy</c:v>
                </c:pt>
              </c:strCache>
            </c:strRef>
          </c:tx>
          <c:spPr>
            <a:solidFill>
              <a:srgbClr val="FF6600"/>
            </a:solidFill>
          </c:spPr>
          <c:invertIfNegative val="0"/>
          <c:cat>
            <c:numRef>
              <c:f>Sheet1!$B$5:$B$21</c:f>
              <c:numCache>
                <c:formatCode>General</c:formatCode>
                <c:ptCount val="17"/>
                <c:pt idx="0">
                  <c:v>2010</c:v>
                </c:pt>
                <c:pt idx="1">
                  <c:v>2000</c:v>
                </c:pt>
                <c:pt idx="2">
                  <c:v>1990</c:v>
                </c:pt>
                <c:pt idx="3">
                  <c:v>1980</c:v>
                </c:pt>
                <c:pt idx="4">
                  <c:v>1970</c:v>
                </c:pt>
                <c:pt idx="5">
                  <c:v>1960</c:v>
                </c:pt>
                <c:pt idx="6">
                  <c:v>1950</c:v>
                </c:pt>
                <c:pt idx="7">
                  <c:v>1940</c:v>
                </c:pt>
                <c:pt idx="8">
                  <c:v>1930</c:v>
                </c:pt>
                <c:pt idx="9">
                  <c:v>1920</c:v>
                </c:pt>
                <c:pt idx="10">
                  <c:v>1910</c:v>
                </c:pt>
                <c:pt idx="11">
                  <c:v>1900</c:v>
                </c:pt>
                <c:pt idx="12">
                  <c:v>1890</c:v>
                </c:pt>
                <c:pt idx="13">
                  <c:v>1880</c:v>
                </c:pt>
                <c:pt idx="14">
                  <c:v>1870</c:v>
                </c:pt>
                <c:pt idx="15">
                  <c:v>1860</c:v>
                </c:pt>
                <c:pt idx="16">
                  <c:v>1850</c:v>
                </c:pt>
              </c:numCache>
            </c:numRef>
          </c:cat>
          <c:val>
            <c:numRef>
              <c:f>Sheet1!$I$5:$I$21</c:f>
              <c:numCache>
                <c:formatCode>0.00</c:formatCode>
                <c:ptCount val="17"/>
                <c:pt idx="0">
                  <c:v>3.56342756</c:v>
                </c:pt>
                <c:pt idx="1">
                  <c:v>1.03352026</c:v>
                </c:pt>
                <c:pt idx="2">
                  <c:v>0.77811933999999994</c:v>
                </c:pt>
                <c:pt idx="3">
                  <c:v>5.433814E-2</c:v>
                </c:pt>
                <c:pt idx="4">
                  <c:v>7.8242700000000012E-3</c:v>
                </c:pt>
                <c:pt idx="5">
                  <c:v>3.5904000000000003E-4</c:v>
                </c:pt>
              </c:numCache>
            </c:numRef>
          </c:val>
        </c:ser>
        <c:dLbls>
          <c:showLegendKey val="0"/>
          <c:showVal val="0"/>
          <c:showCatName val="0"/>
          <c:showSerName val="0"/>
          <c:showPercent val="0"/>
          <c:showBubbleSize val="0"/>
        </c:dLbls>
        <c:gapWidth val="20"/>
        <c:overlap val="100"/>
        <c:axId val="76213248"/>
        <c:axId val="74334976"/>
      </c:barChart>
      <c:catAx>
        <c:axId val="76213248"/>
        <c:scaling>
          <c:orientation val="maxMin"/>
        </c:scaling>
        <c:delete val="0"/>
        <c:axPos val="b"/>
        <c:numFmt formatCode="General" sourceLinked="1"/>
        <c:majorTickMark val="out"/>
        <c:minorTickMark val="none"/>
        <c:tickLblPos val="nextTo"/>
        <c:crossAx val="74334976"/>
        <c:crosses val="autoZero"/>
        <c:auto val="1"/>
        <c:lblAlgn val="ctr"/>
        <c:lblOffset val="100"/>
        <c:noMultiLvlLbl val="0"/>
      </c:catAx>
      <c:valAx>
        <c:axId val="74334976"/>
        <c:scaling>
          <c:orientation val="minMax"/>
        </c:scaling>
        <c:delete val="0"/>
        <c:axPos val="r"/>
        <c:majorGridlines/>
        <c:numFmt formatCode="0%" sourceLinked="1"/>
        <c:majorTickMark val="out"/>
        <c:minorTickMark val="none"/>
        <c:tickLblPos val="nextTo"/>
        <c:crossAx val="76213248"/>
        <c:crosses val="autoZero"/>
        <c:crossBetween val="between"/>
      </c:valAx>
    </c:plotArea>
    <c:legend>
      <c:legendPos val="b"/>
      <c:layout/>
      <c:overlay val="0"/>
    </c:legend>
    <c:plotVisOnly val="1"/>
    <c:dispBlanksAs val="gap"/>
    <c:showDLblsOverMax val="0"/>
  </c:chart>
  <c:txPr>
    <a:bodyPr/>
    <a:lstStyle/>
    <a:p>
      <a:pPr>
        <a:defRPr>
          <a:latin typeface="Univers 45 Light" pitchFamily="2"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rtl="0">
              <a:defRPr b="0">
                <a:solidFill>
                  <a:schemeClr val="tx2"/>
                </a:solidFill>
              </a:defRPr>
            </a:pPr>
            <a:r>
              <a:rPr lang="en-US" b="0">
                <a:solidFill>
                  <a:schemeClr val="tx2"/>
                </a:solidFill>
              </a:rPr>
              <a:t>U.S. Primary Energy Consumption Estimates by Source, 1850-2010  </a:t>
            </a:r>
          </a:p>
        </c:rich>
      </c:tx>
      <c:layout>
        <c:manualLayout>
          <c:xMode val="edge"/>
          <c:yMode val="edge"/>
          <c:x val="8.6193117469869629E-3"/>
          <c:y val="1.5921327746799906E-2"/>
        </c:manualLayout>
      </c:layout>
      <c:overlay val="0"/>
    </c:title>
    <c:autoTitleDeleted val="0"/>
    <c:plotArea>
      <c:layout/>
      <c:barChart>
        <c:barDir val="col"/>
        <c:grouping val="stacked"/>
        <c:varyColors val="0"/>
        <c:ser>
          <c:idx val="5"/>
          <c:order val="0"/>
          <c:tx>
            <c:strRef>
              <c:f>Sheet1!$H$4</c:f>
              <c:strCache>
                <c:ptCount val="1"/>
                <c:pt idx="0">
                  <c:v>Wood</c:v>
                </c:pt>
              </c:strCache>
            </c:strRef>
          </c:tx>
          <c:spPr>
            <a:solidFill>
              <a:srgbClr val="7030A0"/>
            </a:solidFill>
            <a:ln>
              <a:noFill/>
            </a:ln>
          </c:spPr>
          <c:invertIfNegative val="0"/>
          <c:cat>
            <c:numRef>
              <c:f>Sheet1!$B$5:$B$21</c:f>
              <c:numCache>
                <c:formatCode>General</c:formatCode>
                <c:ptCount val="17"/>
                <c:pt idx="0">
                  <c:v>2010</c:v>
                </c:pt>
                <c:pt idx="1">
                  <c:v>2000</c:v>
                </c:pt>
                <c:pt idx="2">
                  <c:v>1990</c:v>
                </c:pt>
                <c:pt idx="3">
                  <c:v>1980</c:v>
                </c:pt>
                <c:pt idx="4">
                  <c:v>1970</c:v>
                </c:pt>
                <c:pt idx="5">
                  <c:v>1960</c:v>
                </c:pt>
                <c:pt idx="6">
                  <c:v>1950</c:v>
                </c:pt>
                <c:pt idx="7">
                  <c:v>1940</c:v>
                </c:pt>
                <c:pt idx="8">
                  <c:v>1930</c:v>
                </c:pt>
                <c:pt idx="9">
                  <c:v>1920</c:v>
                </c:pt>
                <c:pt idx="10">
                  <c:v>1910</c:v>
                </c:pt>
                <c:pt idx="11">
                  <c:v>1900</c:v>
                </c:pt>
                <c:pt idx="12">
                  <c:v>1890</c:v>
                </c:pt>
                <c:pt idx="13">
                  <c:v>1880</c:v>
                </c:pt>
                <c:pt idx="14">
                  <c:v>1870</c:v>
                </c:pt>
                <c:pt idx="15">
                  <c:v>1860</c:v>
                </c:pt>
                <c:pt idx="16">
                  <c:v>1850</c:v>
                </c:pt>
              </c:numCache>
            </c:numRef>
          </c:cat>
          <c:val>
            <c:numRef>
              <c:f>Sheet1!$H$5:$H$21</c:f>
              <c:numCache>
                <c:formatCode>0.00</c:formatCode>
                <c:ptCount val="17"/>
                <c:pt idx="0">
                  <c:v>1.98794534</c:v>
                </c:pt>
                <c:pt idx="1">
                  <c:v>2.26171539</c:v>
                </c:pt>
                <c:pt idx="2">
                  <c:v>2.21616496</c:v>
                </c:pt>
                <c:pt idx="3">
                  <c:v>2.4738609999999999</c:v>
                </c:pt>
                <c:pt idx="4">
                  <c:v>1.4286490000000001</c:v>
                </c:pt>
                <c:pt idx="5">
                  <c:v>1.3198700000000001</c:v>
                </c:pt>
                <c:pt idx="6">
                  <c:v>1.5623069999999999</c:v>
                </c:pt>
                <c:pt idx="7">
                  <c:v>1.4550000000000001</c:v>
                </c:pt>
                <c:pt idx="8">
                  <c:v>1.61</c:v>
                </c:pt>
                <c:pt idx="9">
                  <c:v>1.7649999999999999</c:v>
                </c:pt>
                <c:pt idx="10">
                  <c:v>2.0150000000000001</c:v>
                </c:pt>
                <c:pt idx="11">
                  <c:v>2.5150000000000001</c:v>
                </c:pt>
                <c:pt idx="12">
                  <c:v>2.851</c:v>
                </c:pt>
                <c:pt idx="13">
                  <c:v>2.8929999999999998</c:v>
                </c:pt>
                <c:pt idx="14">
                  <c:v>2.641</c:v>
                </c:pt>
                <c:pt idx="15">
                  <c:v>2.1379999999999999</c:v>
                </c:pt>
                <c:pt idx="16">
                  <c:v>2.1379999999999999</c:v>
                </c:pt>
              </c:numCache>
            </c:numRef>
          </c:val>
        </c:ser>
        <c:ser>
          <c:idx val="1"/>
          <c:order val="1"/>
          <c:tx>
            <c:strRef>
              <c:f>Sheet1!$D$4</c:f>
              <c:strCache>
                <c:ptCount val="1"/>
                <c:pt idx="0">
                  <c:v>Coal</c:v>
                </c:pt>
              </c:strCache>
            </c:strRef>
          </c:tx>
          <c:spPr>
            <a:solidFill>
              <a:schemeClr val="bg1">
                <a:lumMod val="50000"/>
              </a:schemeClr>
            </a:solidFill>
          </c:spPr>
          <c:invertIfNegative val="0"/>
          <c:cat>
            <c:numRef>
              <c:f>Sheet1!$B$5:$B$21</c:f>
              <c:numCache>
                <c:formatCode>General</c:formatCode>
                <c:ptCount val="17"/>
                <c:pt idx="0">
                  <c:v>2010</c:v>
                </c:pt>
                <c:pt idx="1">
                  <c:v>2000</c:v>
                </c:pt>
                <c:pt idx="2">
                  <c:v>1990</c:v>
                </c:pt>
                <c:pt idx="3">
                  <c:v>1980</c:v>
                </c:pt>
                <c:pt idx="4">
                  <c:v>1970</c:v>
                </c:pt>
                <c:pt idx="5">
                  <c:v>1960</c:v>
                </c:pt>
                <c:pt idx="6">
                  <c:v>1950</c:v>
                </c:pt>
                <c:pt idx="7">
                  <c:v>1940</c:v>
                </c:pt>
                <c:pt idx="8">
                  <c:v>1930</c:v>
                </c:pt>
                <c:pt idx="9">
                  <c:v>1920</c:v>
                </c:pt>
                <c:pt idx="10">
                  <c:v>1910</c:v>
                </c:pt>
                <c:pt idx="11">
                  <c:v>1900</c:v>
                </c:pt>
                <c:pt idx="12">
                  <c:v>1890</c:v>
                </c:pt>
                <c:pt idx="13">
                  <c:v>1880</c:v>
                </c:pt>
                <c:pt idx="14">
                  <c:v>1870</c:v>
                </c:pt>
                <c:pt idx="15">
                  <c:v>1860</c:v>
                </c:pt>
                <c:pt idx="16">
                  <c:v>1850</c:v>
                </c:pt>
              </c:numCache>
            </c:numRef>
          </c:cat>
          <c:val>
            <c:numRef>
              <c:f>Sheet1!$D$5:$D$21</c:f>
              <c:numCache>
                <c:formatCode>0.00</c:formatCode>
                <c:ptCount val="17"/>
                <c:pt idx="0">
                  <c:v>20.849520079999998</c:v>
                </c:pt>
                <c:pt idx="1">
                  <c:v>22.57952805</c:v>
                </c:pt>
                <c:pt idx="2">
                  <c:v>19.172634940000002</c:v>
                </c:pt>
                <c:pt idx="3">
                  <c:v>15.422809490000001</c:v>
                </c:pt>
                <c:pt idx="4">
                  <c:v>12.264527789999999</c:v>
                </c:pt>
                <c:pt idx="5">
                  <c:v>9.837784619999999</c:v>
                </c:pt>
                <c:pt idx="6">
                  <c:v>12.347109130000002</c:v>
                </c:pt>
                <c:pt idx="7">
                  <c:v>13.638999999999999</c:v>
                </c:pt>
                <c:pt idx="8">
                  <c:v>15.504</c:v>
                </c:pt>
                <c:pt idx="9">
                  <c:v>12.714</c:v>
                </c:pt>
                <c:pt idx="10">
                  <c:v>6.8410000000000002</c:v>
                </c:pt>
                <c:pt idx="11">
                  <c:v>4.0620000000000003</c:v>
                </c:pt>
                <c:pt idx="12">
                  <c:v>2.0539999999999998</c:v>
                </c:pt>
                <c:pt idx="13">
                  <c:v>1.048</c:v>
                </c:pt>
                <c:pt idx="14">
                  <c:v>0.51800000000000002</c:v>
                </c:pt>
                <c:pt idx="15">
                  <c:v>0.219</c:v>
                </c:pt>
                <c:pt idx="16">
                  <c:v>0.219</c:v>
                </c:pt>
              </c:numCache>
            </c:numRef>
          </c:val>
        </c:ser>
        <c:ser>
          <c:idx val="0"/>
          <c:order val="2"/>
          <c:tx>
            <c:strRef>
              <c:f>Sheet1!$C$4</c:f>
              <c:strCache>
                <c:ptCount val="1"/>
                <c:pt idx="0">
                  <c:v>Petroleum</c:v>
                </c:pt>
              </c:strCache>
            </c:strRef>
          </c:tx>
          <c:spPr>
            <a:solidFill>
              <a:srgbClr val="008000"/>
            </a:solidFill>
          </c:spPr>
          <c:invertIfNegative val="0"/>
          <c:cat>
            <c:numRef>
              <c:f>Sheet1!$B$5:$B$21</c:f>
              <c:numCache>
                <c:formatCode>General</c:formatCode>
                <c:ptCount val="17"/>
                <c:pt idx="0">
                  <c:v>2010</c:v>
                </c:pt>
                <c:pt idx="1">
                  <c:v>2000</c:v>
                </c:pt>
                <c:pt idx="2">
                  <c:v>1990</c:v>
                </c:pt>
                <c:pt idx="3">
                  <c:v>1980</c:v>
                </c:pt>
                <c:pt idx="4">
                  <c:v>1970</c:v>
                </c:pt>
                <c:pt idx="5">
                  <c:v>1960</c:v>
                </c:pt>
                <c:pt idx="6">
                  <c:v>1950</c:v>
                </c:pt>
                <c:pt idx="7">
                  <c:v>1940</c:v>
                </c:pt>
                <c:pt idx="8">
                  <c:v>1930</c:v>
                </c:pt>
                <c:pt idx="9">
                  <c:v>1920</c:v>
                </c:pt>
                <c:pt idx="10">
                  <c:v>1910</c:v>
                </c:pt>
                <c:pt idx="11">
                  <c:v>1900</c:v>
                </c:pt>
                <c:pt idx="12">
                  <c:v>1890</c:v>
                </c:pt>
                <c:pt idx="13">
                  <c:v>1880</c:v>
                </c:pt>
                <c:pt idx="14">
                  <c:v>1870</c:v>
                </c:pt>
                <c:pt idx="15">
                  <c:v>1860</c:v>
                </c:pt>
                <c:pt idx="16">
                  <c:v>1850</c:v>
                </c:pt>
              </c:numCache>
            </c:numRef>
          </c:cat>
          <c:val>
            <c:numRef>
              <c:f>Sheet1!$C$5:$C$21</c:f>
              <c:numCache>
                <c:formatCode>0.00</c:formatCode>
                <c:ptCount val="17"/>
                <c:pt idx="0">
                  <c:v>36.009540740000006</c:v>
                </c:pt>
                <c:pt idx="1">
                  <c:v>38.261705140000004</c:v>
                </c:pt>
                <c:pt idx="2">
                  <c:v>33.551623329999998</c:v>
                </c:pt>
                <c:pt idx="3">
                  <c:v>34.204519789999999</c:v>
                </c:pt>
                <c:pt idx="4">
                  <c:v>29.52069491</c:v>
                </c:pt>
                <c:pt idx="5">
                  <c:v>19.9192301</c:v>
                </c:pt>
                <c:pt idx="6">
                  <c:v>13.315483859999999</c:v>
                </c:pt>
                <c:pt idx="7">
                  <c:v>5.8970000000000002</c:v>
                </c:pt>
                <c:pt idx="8">
                  <c:v>2.6760000000000002</c:v>
                </c:pt>
                <c:pt idx="9">
                  <c:v>1.0069999999999999</c:v>
                </c:pt>
                <c:pt idx="10">
                  <c:v>0.22900000000000001</c:v>
                </c:pt>
                <c:pt idx="11">
                  <c:v>0.156</c:v>
                </c:pt>
                <c:pt idx="12">
                  <c:v>9.6000000000000002E-2</c:v>
                </c:pt>
                <c:pt idx="13">
                  <c:v>1.0999999999999999E-2</c:v>
                </c:pt>
                <c:pt idx="14">
                  <c:v>3.0000000000000001E-3</c:v>
                </c:pt>
              </c:numCache>
            </c:numRef>
          </c:val>
        </c:ser>
        <c:ser>
          <c:idx val="2"/>
          <c:order val="3"/>
          <c:tx>
            <c:strRef>
              <c:f>Sheet1!$E$4</c:f>
              <c:strCache>
                <c:ptCount val="1"/>
                <c:pt idx="0">
                  <c:v>Natural Gas</c:v>
                </c:pt>
              </c:strCache>
            </c:strRef>
          </c:tx>
          <c:spPr>
            <a:solidFill>
              <a:srgbClr val="99CC00"/>
            </a:solidFill>
          </c:spPr>
          <c:invertIfNegative val="0"/>
          <c:cat>
            <c:numRef>
              <c:f>Sheet1!$B$5:$B$21</c:f>
              <c:numCache>
                <c:formatCode>General</c:formatCode>
                <c:ptCount val="17"/>
                <c:pt idx="0">
                  <c:v>2010</c:v>
                </c:pt>
                <c:pt idx="1">
                  <c:v>2000</c:v>
                </c:pt>
                <c:pt idx="2">
                  <c:v>1990</c:v>
                </c:pt>
                <c:pt idx="3">
                  <c:v>1980</c:v>
                </c:pt>
                <c:pt idx="4">
                  <c:v>1970</c:v>
                </c:pt>
                <c:pt idx="5">
                  <c:v>1960</c:v>
                </c:pt>
                <c:pt idx="6">
                  <c:v>1950</c:v>
                </c:pt>
                <c:pt idx="7">
                  <c:v>1940</c:v>
                </c:pt>
                <c:pt idx="8">
                  <c:v>1930</c:v>
                </c:pt>
                <c:pt idx="9">
                  <c:v>1920</c:v>
                </c:pt>
                <c:pt idx="10">
                  <c:v>1910</c:v>
                </c:pt>
                <c:pt idx="11">
                  <c:v>1900</c:v>
                </c:pt>
                <c:pt idx="12">
                  <c:v>1890</c:v>
                </c:pt>
                <c:pt idx="13">
                  <c:v>1880</c:v>
                </c:pt>
                <c:pt idx="14">
                  <c:v>1870</c:v>
                </c:pt>
                <c:pt idx="15">
                  <c:v>1860</c:v>
                </c:pt>
                <c:pt idx="16">
                  <c:v>1850</c:v>
                </c:pt>
              </c:numCache>
            </c:numRef>
          </c:cat>
          <c:val>
            <c:numRef>
              <c:f>Sheet1!$E$5:$E$21</c:f>
              <c:numCache>
                <c:formatCode>0.00</c:formatCode>
                <c:ptCount val="17"/>
                <c:pt idx="0">
                  <c:v>24.256183059999998</c:v>
                </c:pt>
                <c:pt idx="1">
                  <c:v>23.823978090000001</c:v>
                </c:pt>
                <c:pt idx="2">
                  <c:v>19.603167760000002</c:v>
                </c:pt>
                <c:pt idx="3">
                  <c:v>20.2354591</c:v>
                </c:pt>
                <c:pt idx="4">
                  <c:v>21.794706569999999</c:v>
                </c:pt>
                <c:pt idx="5">
                  <c:v>12.38536618</c:v>
                </c:pt>
                <c:pt idx="6">
                  <c:v>5.9683707899999998</c:v>
                </c:pt>
                <c:pt idx="7">
                  <c:v>1.9319999999999999</c:v>
                </c:pt>
                <c:pt idx="8">
                  <c:v>0.81299999999999994</c:v>
                </c:pt>
                <c:pt idx="9">
                  <c:v>0.54</c:v>
                </c:pt>
                <c:pt idx="10">
                  <c:v>0.252</c:v>
                </c:pt>
                <c:pt idx="11">
                  <c:v>0.25700000000000001</c:v>
                </c:pt>
              </c:numCache>
            </c:numRef>
          </c:val>
        </c:ser>
        <c:ser>
          <c:idx val="3"/>
          <c:order val="4"/>
          <c:tx>
            <c:strRef>
              <c:f>Sheet1!$F$4</c:f>
              <c:strCache>
                <c:ptCount val="1"/>
                <c:pt idx="0">
                  <c:v>Hydroelectric Power</c:v>
                </c:pt>
              </c:strCache>
            </c:strRef>
          </c:tx>
          <c:spPr>
            <a:solidFill>
              <a:srgbClr val="00B0F0"/>
            </a:solidFill>
          </c:spPr>
          <c:invertIfNegative val="0"/>
          <c:cat>
            <c:numRef>
              <c:f>Sheet1!$B$5:$B$21</c:f>
              <c:numCache>
                <c:formatCode>General</c:formatCode>
                <c:ptCount val="17"/>
                <c:pt idx="0">
                  <c:v>2010</c:v>
                </c:pt>
                <c:pt idx="1">
                  <c:v>2000</c:v>
                </c:pt>
                <c:pt idx="2">
                  <c:v>1990</c:v>
                </c:pt>
                <c:pt idx="3">
                  <c:v>1980</c:v>
                </c:pt>
                <c:pt idx="4">
                  <c:v>1970</c:v>
                </c:pt>
                <c:pt idx="5">
                  <c:v>1960</c:v>
                </c:pt>
                <c:pt idx="6">
                  <c:v>1950</c:v>
                </c:pt>
                <c:pt idx="7">
                  <c:v>1940</c:v>
                </c:pt>
                <c:pt idx="8">
                  <c:v>1930</c:v>
                </c:pt>
                <c:pt idx="9">
                  <c:v>1920</c:v>
                </c:pt>
                <c:pt idx="10">
                  <c:v>1910</c:v>
                </c:pt>
                <c:pt idx="11">
                  <c:v>1900</c:v>
                </c:pt>
                <c:pt idx="12">
                  <c:v>1890</c:v>
                </c:pt>
                <c:pt idx="13">
                  <c:v>1880</c:v>
                </c:pt>
                <c:pt idx="14">
                  <c:v>1870</c:v>
                </c:pt>
                <c:pt idx="15">
                  <c:v>1860</c:v>
                </c:pt>
                <c:pt idx="16">
                  <c:v>1850</c:v>
                </c:pt>
              </c:numCache>
            </c:numRef>
          </c:cat>
          <c:val>
            <c:numRef>
              <c:f>Sheet1!$F$5:$F$21</c:f>
              <c:numCache>
                <c:formatCode>0.00</c:formatCode>
                <c:ptCount val="17"/>
                <c:pt idx="0">
                  <c:v>2.53854114</c:v>
                </c:pt>
                <c:pt idx="1">
                  <c:v>2.8111160600000002</c:v>
                </c:pt>
                <c:pt idx="2">
                  <c:v>3.0463905299999996</c:v>
                </c:pt>
                <c:pt idx="3">
                  <c:v>2.9001435499999997</c:v>
                </c:pt>
                <c:pt idx="4">
                  <c:v>2.6335473899999999</c:v>
                </c:pt>
                <c:pt idx="5">
                  <c:v>1.60797477</c:v>
                </c:pt>
                <c:pt idx="6">
                  <c:v>1.4154105800000001</c:v>
                </c:pt>
                <c:pt idx="7">
                  <c:v>0.752</c:v>
                </c:pt>
                <c:pt idx="8">
                  <c:v>0.73799999999999999</c:v>
                </c:pt>
                <c:pt idx="9">
                  <c:v>0.53900000000000003</c:v>
                </c:pt>
                <c:pt idx="10">
                  <c:v>0.25</c:v>
                </c:pt>
                <c:pt idx="11">
                  <c:v>2.1999999999999999E-2</c:v>
                </c:pt>
              </c:numCache>
            </c:numRef>
          </c:val>
        </c:ser>
        <c:ser>
          <c:idx val="4"/>
          <c:order val="5"/>
          <c:tx>
            <c:strRef>
              <c:f>Sheet1!$G$4</c:f>
              <c:strCache>
                <c:ptCount val="1"/>
                <c:pt idx="0">
                  <c:v>Nuclear Electric Power</c:v>
                </c:pt>
              </c:strCache>
            </c:strRef>
          </c:tx>
          <c:spPr>
            <a:solidFill>
              <a:srgbClr val="FFFF00"/>
            </a:solidFill>
          </c:spPr>
          <c:invertIfNegative val="0"/>
          <c:cat>
            <c:numRef>
              <c:f>Sheet1!$B$5:$B$21</c:f>
              <c:numCache>
                <c:formatCode>General</c:formatCode>
                <c:ptCount val="17"/>
                <c:pt idx="0">
                  <c:v>2010</c:v>
                </c:pt>
                <c:pt idx="1">
                  <c:v>2000</c:v>
                </c:pt>
                <c:pt idx="2">
                  <c:v>1990</c:v>
                </c:pt>
                <c:pt idx="3">
                  <c:v>1980</c:v>
                </c:pt>
                <c:pt idx="4">
                  <c:v>1970</c:v>
                </c:pt>
                <c:pt idx="5">
                  <c:v>1960</c:v>
                </c:pt>
                <c:pt idx="6">
                  <c:v>1950</c:v>
                </c:pt>
                <c:pt idx="7">
                  <c:v>1940</c:v>
                </c:pt>
                <c:pt idx="8">
                  <c:v>1930</c:v>
                </c:pt>
                <c:pt idx="9">
                  <c:v>1920</c:v>
                </c:pt>
                <c:pt idx="10">
                  <c:v>1910</c:v>
                </c:pt>
                <c:pt idx="11">
                  <c:v>1900</c:v>
                </c:pt>
                <c:pt idx="12">
                  <c:v>1890</c:v>
                </c:pt>
                <c:pt idx="13">
                  <c:v>1880</c:v>
                </c:pt>
                <c:pt idx="14">
                  <c:v>1870</c:v>
                </c:pt>
                <c:pt idx="15">
                  <c:v>1860</c:v>
                </c:pt>
                <c:pt idx="16">
                  <c:v>1850</c:v>
                </c:pt>
              </c:numCache>
            </c:numRef>
          </c:cat>
          <c:val>
            <c:numRef>
              <c:f>Sheet1!$G$5:$G$21</c:f>
              <c:numCache>
                <c:formatCode>0.00</c:formatCode>
                <c:ptCount val="17"/>
                <c:pt idx="0">
                  <c:v>8.4344326699999996</c:v>
                </c:pt>
                <c:pt idx="1">
                  <c:v>7.8623494699999998</c:v>
                </c:pt>
                <c:pt idx="2">
                  <c:v>6.1043502699999994</c:v>
                </c:pt>
                <c:pt idx="3">
                  <c:v>2.7391686900000001</c:v>
                </c:pt>
                <c:pt idx="4">
                  <c:v>0.23934742000000001</c:v>
                </c:pt>
                <c:pt idx="5">
                  <c:v>6.0259300000000005E-3</c:v>
                </c:pt>
              </c:numCache>
            </c:numRef>
          </c:val>
        </c:ser>
        <c:ser>
          <c:idx val="6"/>
          <c:order val="6"/>
          <c:tx>
            <c:strRef>
              <c:f>Sheet1!$I$4</c:f>
              <c:strCache>
                <c:ptCount val="1"/>
                <c:pt idx="0">
                  <c:v>Other Renewable Energy</c:v>
                </c:pt>
              </c:strCache>
            </c:strRef>
          </c:tx>
          <c:spPr>
            <a:solidFill>
              <a:srgbClr val="FF6600"/>
            </a:solidFill>
          </c:spPr>
          <c:invertIfNegative val="0"/>
          <c:cat>
            <c:numRef>
              <c:f>Sheet1!$B$5:$B$21</c:f>
              <c:numCache>
                <c:formatCode>General</c:formatCode>
                <c:ptCount val="17"/>
                <c:pt idx="0">
                  <c:v>2010</c:v>
                </c:pt>
                <c:pt idx="1">
                  <c:v>2000</c:v>
                </c:pt>
                <c:pt idx="2">
                  <c:v>1990</c:v>
                </c:pt>
                <c:pt idx="3">
                  <c:v>1980</c:v>
                </c:pt>
                <c:pt idx="4">
                  <c:v>1970</c:v>
                </c:pt>
                <c:pt idx="5">
                  <c:v>1960</c:v>
                </c:pt>
                <c:pt idx="6">
                  <c:v>1950</c:v>
                </c:pt>
                <c:pt idx="7">
                  <c:v>1940</c:v>
                </c:pt>
                <c:pt idx="8">
                  <c:v>1930</c:v>
                </c:pt>
                <c:pt idx="9">
                  <c:v>1920</c:v>
                </c:pt>
                <c:pt idx="10">
                  <c:v>1910</c:v>
                </c:pt>
                <c:pt idx="11">
                  <c:v>1900</c:v>
                </c:pt>
                <c:pt idx="12">
                  <c:v>1890</c:v>
                </c:pt>
                <c:pt idx="13">
                  <c:v>1880</c:v>
                </c:pt>
                <c:pt idx="14">
                  <c:v>1870</c:v>
                </c:pt>
                <c:pt idx="15">
                  <c:v>1860</c:v>
                </c:pt>
                <c:pt idx="16">
                  <c:v>1850</c:v>
                </c:pt>
              </c:numCache>
            </c:numRef>
          </c:cat>
          <c:val>
            <c:numRef>
              <c:f>Sheet1!$I$5:$I$21</c:f>
              <c:numCache>
                <c:formatCode>0.00</c:formatCode>
                <c:ptCount val="17"/>
                <c:pt idx="0">
                  <c:v>3.56342756</c:v>
                </c:pt>
                <c:pt idx="1">
                  <c:v>1.03352026</c:v>
                </c:pt>
                <c:pt idx="2">
                  <c:v>0.77811933999999994</c:v>
                </c:pt>
                <c:pt idx="3">
                  <c:v>5.433814E-2</c:v>
                </c:pt>
                <c:pt idx="4">
                  <c:v>7.8242700000000012E-3</c:v>
                </c:pt>
                <c:pt idx="5">
                  <c:v>3.5904000000000003E-4</c:v>
                </c:pt>
              </c:numCache>
            </c:numRef>
          </c:val>
        </c:ser>
        <c:dLbls>
          <c:showLegendKey val="0"/>
          <c:showVal val="0"/>
          <c:showCatName val="0"/>
          <c:showSerName val="0"/>
          <c:showPercent val="0"/>
          <c:showBubbleSize val="0"/>
        </c:dLbls>
        <c:gapWidth val="19"/>
        <c:overlap val="100"/>
        <c:axId val="74352128"/>
        <c:axId val="74353664"/>
      </c:barChart>
      <c:catAx>
        <c:axId val="74352128"/>
        <c:scaling>
          <c:orientation val="maxMin"/>
        </c:scaling>
        <c:delete val="0"/>
        <c:axPos val="b"/>
        <c:numFmt formatCode="General" sourceLinked="1"/>
        <c:majorTickMark val="out"/>
        <c:minorTickMark val="none"/>
        <c:tickLblPos val="nextTo"/>
        <c:crossAx val="74353664"/>
        <c:crosses val="autoZero"/>
        <c:auto val="1"/>
        <c:lblAlgn val="ctr"/>
        <c:lblOffset val="100"/>
        <c:noMultiLvlLbl val="0"/>
      </c:catAx>
      <c:valAx>
        <c:axId val="74353664"/>
        <c:scaling>
          <c:orientation val="minMax"/>
          <c:max val="100"/>
        </c:scaling>
        <c:delete val="0"/>
        <c:axPos val="r"/>
        <c:majorGridlines>
          <c:spPr>
            <a:ln>
              <a:solidFill>
                <a:schemeClr val="bg1">
                  <a:lumMod val="50000"/>
                </a:schemeClr>
              </a:solidFill>
            </a:ln>
          </c:spPr>
        </c:majorGridlines>
        <c:title>
          <c:tx>
            <c:rich>
              <a:bodyPr rot="-5400000" vert="horz"/>
              <a:lstStyle/>
              <a:p>
                <a:pPr>
                  <a:defRPr/>
                </a:pPr>
                <a:r>
                  <a:rPr lang="en-GB"/>
                  <a:t>Quadrillion Btu</a:t>
                </a:r>
              </a:p>
            </c:rich>
          </c:tx>
          <c:layout/>
          <c:overlay val="0"/>
        </c:title>
        <c:numFmt formatCode="0" sourceLinked="0"/>
        <c:majorTickMark val="out"/>
        <c:minorTickMark val="none"/>
        <c:tickLblPos val="nextTo"/>
        <c:crossAx val="74352128"/>
        <c:crosses val="autoZero"/>
        <c:crossBetween val="between"/>
      </c:valAx>
    </c:plotArea>
    <c:legend>
      <c:legendPos val="b"/>
      <c:layout/>
      <c:overlay val="0"/>
    </c:legend>
    <c:plotVisOnly val="1"/>
    <c:dispBlanksAs val="gap"/>
    <c:showDLblsOverMax val="0"/>
  </c:chart>
  <c:spPr>
    <a:solidFill>
      <a:schemeClr val="bg1"/>
    </a:solidFill>
  </c:spPr>
  <c:txPr>
    <a:bodyPr/>
    <a:lstStyle/>
    <a:p>
      <a:pPr>
        <a:defRPr>
          <a:latin typeface="Univers 45 Light" pitchFamily="2"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00990652316967"/>
          <c:y val="1.6133125277820501E-2"/>
          <c:w val="0.80694674193669402"/>
          <c:h val="0.67991802142232327"/>
        </c:manualLayout>
      </c:layout>
      <c:areaChart>
        <c:grouping val="stacked"/>
        <c:varyColors val="0"/>
        <c:ser>
          <c:idx val="1"/>
          <c:order val="0"/>
          <c:tx>
            <c:strRef>
              <c:f>'wedge (double)'!$P$42</c:f>
              <c:strCache>
                <c:ptCount val="1"/>
                <c:pt idx="0">
                  <c:v>2DS</c:v>
                </c:pt>
              </c:strCache>
            </c:strRef>
          </c:tx>
          <c:spPr>
            <a:noFill/>
            <a:ln>
              <a:noFill/>
              <a:prstDash val="solid"/>
            </a:ln>
          </c:spPr>
          <c:cat>
            <c:numRef>
              <c:f>'wedge (double)'!$Q$40:$V$40</c:f>
              <c:numCache>
                <c:formatCode>General</c:formatCode>
                <c:ptCount val="6"/>
                <c:pt idx="0">
                  <c:v>2009</c:v>
                </c:pt>
                <c:pt idx="1">
                  <c:v>2015</c:v>
                </c:pt>
                <c:pt idx="2">
                  <c:v>2020</c:v>
                </c:pt>
                <c:pt idx="3">
                  <c:v>2025</c:v>
                </c:pt>
                <c:pt idx="4">
                  <c:v>2030</c:v>
                </c:pt>
                <c:pt idx="5">
                  <c:v>2035</c:v>
                </c:pt>
              </c:numCache>
            </c:numRef>
          </c:cat>
          <c:val>
            <c:numRef>
              <c:f>'wedge (double)'!$Q$42:$V$42</c:f>
              <c:numCache>
                <c:formatCode>0</c:formatCode>
                <c:ptCount val="6"/>
                <c:pt idx="0">
                  <c:v>31465.85173074557</c:v>
                </c:pt>
                <c:pt idx="1">
                  <c:v>34794.819814504313</c:v>
                </c:pt>
                <c:pt idx="2">
                  <c:v>34173.435209956151</c:v>
                </c:pt>
                <c:pt idx="3">
                  <c:v>30484.480855302947</c:v>
                </c:pt>
                <c:pt idx="4">
                  <c:v>26171.640854973415</c:v>
                </c:pt>
                <c:pt idx="5">
                  <c:v>22410.439744198196</c:v>
                </c:pt>
              </c:numCache>
            </c:numRef>
          </c:val>
        </c:ser>
        <c:ser>
          <c:idx val="10"/>
          <c:order val="1"/>
          <c:tx>
            <c:strRef>
              <c:f>'wedge (double)'!$P$47</c:f>
              <c:strCache>
                <c:ptCount val="1"/>
                <c:pt idx="0">
                  <c:v>End-use fuel and electricity efficiency 31%</c:v>
                </c:pt>
              </c:strCache>
            </c:strRef>
          </c:tx>
          <c:spPr>
            <a:solidFill>
              <a:srgbClr val="008000"/>
            </a:solidFill>
            <a:ln>
              <a:noFill/>
              <a:prstDash val="solid"/>
            </a:ln>
          </c:spPr>
          <c:cat>
            <c:numRef>
              <c:f>'wedge (double)'!$Q$40:$V$40</c:f>
              <c:numCache>
                <c:formatCode>General</c:formatCode>
                <c:ptCount val="6"/>
                <c:pt idx="0">
                  <c:v>2009</c:v>
                </c:pt>
                <c:pt idx="1">
                  <c:v>2015</c:v>
                </c:pt>
                <c:pt idx="2">
                  <c:v>2020</c:v>
                </c:pt>
                <c:pt idx="3">
                  <c:v>2025</c:v>
                </c:pt>
                <c:pt idx="4">
                  <c:v>2030</c:v>
                </c:pt>
                <c:pt idx="5">
                  <c:v>2035</c:v>
                </c:pt>
              </c:numCache>
            </c:numRef>
          </c:cat>
          <c:val>
            <c:numRef>
              <c:f>'wedge (double)'!$Q$47:$V$47</c:f>
              <c:numCache>
                <c:formatCode>0</c:formatCode>
                <c:ptCount val="6"/>
                <c:pt idx="0">
                  <c:v>0</c:v>
                </c:pt>
                <c:pt idx="1">
                  <c:v>568.36767959076383</c:v>
                </c:pt>
                <c:pt idx="2">
                  <c:v>1442.4213672315448</c:v>
                </c:pt>
                <c:pt idx="3">
                  <c:v>2536.0337968393096</c:v>
                </c:pt>
                <c:pt idx="4">
                  <c:v>3672.679937941301</c:v>
                </c:pt>
                <c:pt idx="5">
                  <c:v>4998.2813291735147</c:v>
                </c:pt>
              </c:numCache>
            </c:numRef>
          </c:val>
        </c:ser>
        <c:ser>
          <c:idx val="4"/>
          <c:order val="2"/>
          <c:tx>
            <c:strRef>
              <c:f>'wedge (double)'!$P$45</c:f>
              <c:strCache>
                <c:ptCount val="1"/>
                <c:pt idx="0">
                  <c:v>CCS 22%</c:v>
                </c:pt>
              </c:strCache>
            </c:strRef>
          </c:tx>
          <c:spPr>
            <a:solidFill>
              <a:srgbClr val="FF6600"/>
            </a:solidFill>
            <a:ln>
              <a:noFill/>
              <a:prstDash val="solid"/>
            </a:ln>
          </c:spPr>
          <c:cat>
            <c:numRef>
              <c:f>'wedge (double)'!$Q$40:$V$40</c:f>
              <c:numCache>
                <c:formatCode>General</c:formatCode>
                <c:ptCount val="6"/>
                <c:pt idx="0">
                  <c:v>2009</c:v>
                </c:pt>
                <c:pt idx="1">
                  <c:v>2015</c:v>
                </c:pt>
                <c:pt idx="2">
                  <c:v>2020</c:v>
                </c:pt>
                <c:pt idx="3">
                  <c:v>2025</c:v>
                </c:pt>
                <c:pt idx="4">
                  <c:v>2030</c:v>
                </c:pt>
                <c:pt idx="5">
                  <c:v>2035</c:v>
                </c:pt>
              </c:numCache>
            </c:numRef>
          </c:cat>
          <c:val>
            <c:numRef>
              <c:f>'wedge (double)'!$Q$45:$V$45</c:f>
              <c:numCache>
                <c:formatCode>0</c:formatCode>
                <c:ptCount val="6"/>
                <c:pt idx="0">
                  <c:v>0</c:v>
                </c:pt>
                <c:pt idx="1">
                  <c:v>30.732278821117085</c:v>
                </c:pt>
                <c:pt idx="2">
                  <c:v>213.28635787174821</c:v>
                </c:pt>
                <c:pt idx="3">
                  <c:v>892.92831107590155</c:v>
                </c:pt>
                <c:pt idx="4">
                  <c:v>1881.9066234001361</c:v>
                </c:pt>
                <c:pt idx="5">
                  <c:v>3219.0259242866405</c:v>
                </c:pt>
              </c:numCache>
            </c:numRef>
          </c:val>
        </c:ser>
        <c:ser>
          <c:idx val="11"/>
          <c:order val="3"/>
          <c:tx>
            <c:strRef>
              <c:f>'wedge (double)'!$P$48</c:f>
              <c:strCache>
                <c:ptCount val="1"/>
                <c:pt idx="0">
                  <c:v>End-use fuel switching 9%</c:v>
                </c:pt>
              </c:strCache>
            </c:strRef>
          </c:tx>
          <c:spPr>
            <a:solidFill>
              <a:srgbClr val="00B0F0"/>
            </a:solidFill>
            <a:ln>
              <a:noFill/>
              <a:prstDash val="solid"/>
            </a:ln>
          </c:spPr>
          <c:cat>
            <c:numRef>
              <c:f>'wedge (double)'!$Q$40:$V$40</c:f>
              <c:numCache>
                <c:formatCode>General</c:formatCode>
                <c:ptCount val="6"/>
                <c:pt idx="0">
                  <c:v>2009</c:v>
                </c:pt>
                <c:pt idx="1">
                  <c:v>2015</c:v>
                </c:pt>
                <c:pt idx="2">
                  <c:v>2020</c:v>
                </c:pt>
                <c:pt idx="3">
                  <c:v>2025</c:v>
                </c:pt>
                <c:pt idx="4">
                  <c:v>2030</c:v>
                </c:pt>
                <c:pt idx="5">
                  <c:v>2035</c:v>
                </c:pt>
              </c:numCache>
            </c:numRef>
          </c:cat>
          <c:val>
            <c:numRef>
              <c:f>'wedge (double)'!$Q$48:$V$48</c:f>
              <c:numCache>
                <c:formatCode>0</c:formatCode>
                <c:ptCount val="6"/>
                <c:pt idx="0">
                  <c:v>0</c:v>
                </c:pt>
                <c:pt idx="1">
                  <c:v>251.02003382092047</c:v>
                </c:pt>
                <c:pt idx="2">
                  <c:v>567.74832313536842</c:v>
                </c:pt>
                <c:pt idx="3">
                  <c:v>908.87187908604358</c:v>
                </c:pt>
                <c:pt idx="4">
                  <c:v>1170.5245155788127</c:v>
                </c:pt>
                <c:pt idx="5">
                  <c:v>1455.841765709521</c:v>
                </c:pt>
              </c:numCache>
            </c:numRef>
          </c:val>
        </c:ser>
        <c:ser>
          <c:idx val="5"/>
          <c:order val="4"/>
          <c:tx>
            <c:strRef>
              <c:f>'wedge (double)'!$P$46</c:f>
              <c:strCache>
                <c:ptCount val="1"/>
                <c:pt idx="0">
                  <c:v>Renewables 28%</c:v>
                </c:pt>
              </c:strCache>
            </c:strRef>
          </c:tx>
          <c:spPr>
            <a:solidFill>
              <a:srgbClr val="99CC00"/>
            </a:solidFill>
            <a:ln>
              <a:noFill/>
              <a:prstDash val="solid"/>
            </a:ln>
          </c:spPr>
          <c:cat>
            <c:numRef>
              <c:f>'wedge (double)'!$Q$40:$V$40</c:f>
              <c:numCache>
                <c:formatCode>General</c:formatCode>
                <c:ptCount val="6"/>
                <c:pt idx="0">
                  <c:v>2009</c:v>
                </c:pt>
                <c:pt idx="1">
                  <c:v>2015</c:v>
                </c:pt>
                <c:pt idx="2">
                  <c:v>2020</c:v>
                </c:pt>
                <c:pt idx="3">
                  <c:v>2025</c:v>
                </c:pt>
                <c:pt idx="4">
                  <c:v>2030</c:v>
                </c:pt>
                <c:pt idx="5">
                  <c:v>2035</c:v>
                </c:pt>
              </c:numCache>
            </c:numRef>
          </c:cat>
          <c:val>
            <c:numRef>
              <c:f>'wedge (double)'!$Q$46:$V$46</c:f>
              <c:numCache>
                <c:formatCode>0</c:formatCode>
                <c:ptCount val="6"/>
                <c:pt idx="0">
                  <c:v>0</c:v>
                </c:pt>
                <c:pt idx="1">
                  <c:v>228.50176497570322</c:v>
                </c:pt>
                <c:pt idx="2">
                  <c:v>489.97012790765052</c:v>
                </c:pt>
                <c:pt idx="3">
                  <c:v>2128.2546241287632</c:v>
                </c:pt>
                <c:pt idx="4">
                  <c:v>4067.4683825312418</c:v>
                </c:pt>
                <c:pt idx="5">
                  <c:v>5306.9258113105725</c:v>
                </c:pt>
              </c:numCache>
            </c:numRef>
          </c:val>
        </c:ser>
        <c:ser>
          <c:idx val="0"/>
          <c:order val="5"/>
          <c:tx>
            <c:strRef>
              <c:f>'wedge (double)'!$P$50</c:f>
              <c:strCache>
                <c:ptCount val="1"/>
                <c:pt idx="0">
                  <c:v>Power generation efficiency and fuel switching 3%</c:v>
                </c:pt>
              </c:strCache>
            </c:strRef>
          </c:tx>
          <c:spPr>
            <a:solidFill>
              <a:schemeClr val="bg1">
                <a:lumMod val="50000"/>
              </a:schemeClr>
            </a:solidFill>
            <a:ln w="25400">
              <a:noFill/>
            </a:ln>
          </c:spPr>
          <c:cat>
            <c:numRef>
              <c:f>'wedge (double)'!$Q$40:$V$40</c:f>
              <c:numCache>
                <c:formatCode>General</c:formatCode>
                <c:ptCount val="6"/>
                <c:pt idx="0">
                  <c:v>2009</c:v>
                </c:pt>
                <c:pt idx="1">
                  <c:v>2015</c:v>
                </c:pt>
                <c:pt idx="2">
                  <c:v>2020</c:v>
                </c:pt>
                <c:pt idx="3">
                  <c:v>2025</c:v>
                </c:pt>
                <c:pt idx="4">
                  <c:v>2030</c:v>
                </c:pt>
                <c:pt idx="5">
                  <c:v>2035</c:v>
                </c:pt>
              </c:numCache>
            </c:numRef>
          </c:cat>
          <c:val>
            <c:numRef>
              <c:f>'wedge (double)'!$Q$50:$V$50</c:f>
              <c:numCache>
                <c:formatCode>0</c:formatCode>
                <c:ptCount val="6"/>
                <c:pt idx="0">
                  <c:v>0</c:v>
                </c:pt>
                <c:pt idx="1">
                  <c:v>174.21878324222243</c:v>
                </c:pt>
                <c:pt idx="2">
                  <c:v>412.70670818723784</c:v>
                </c:pt>
                <c:pt idx="3">
                  <c:v>618.73996559414263</c:v>
                </c:pt>
                <c:pt idx="4">
                  <c:v>691.8321192074801</c:v>
                </c:pt>
                <c:pt idx="5">
                  <c:v>532.20630361718474</c:v>
                </c:pt>
              </c:numCache>
            </c:numRef>
          </c:val>
        </c:ser>
        <c:ser>
          <c:idx val="12"/>
          <c:order val="6"/>
          <c:tx>
            <c:strRef>
              <c:f>'wedge (double)'!$P$49</c:f>
              <c:strCache>
                <c:ptCount val="1"/>
                <c:pt idx="0">
                  <c:v>Nuclear 9%</c:v>
                </c:pt>
              </c:strCache>
            </c:strRef>
          </c:tx>
          <c:spPr>
            <a:solidFill>
              <a:srgbClr val="FFFF00"/>
            </a:solidFill>
            <a:ln>
              <a:noFill/>
              <a:prstDash val="solid"/>
            </a:ln>
          </c:spPr>
          <c:cat>
            <c:numRef>
              <c:f>'wedge (double)'!$Q$40:$V$40</c:f>
              <c:numCache>
                <c:formatCode>General</c:formatCode>
                <c:ptCount val="6"/>
                <c:pt idx="0">
                  <c:v>2009</c:v>
                </c:pt>
                <c:pt idx="1">
                  <c:v>2015</c:v>
                </c:pt>
                <c:pt idx="2">
                  <c:v>2020</c:v>
                </c:pt>
                <c:pt idx="3">
                  <c:v>2025</c:v>
                </c:pt>
                <c:pt idx="4">
                  <c:v>2030</c:v>
                </c:pt>
                <c:pt idx="5">
                  <c:v>2035</c:v>
                </c:pt>
              </c:numCache>
            </c:numRef>
          </c:cat>
          <c:val>
            <c:numRef>
              <c:f>'wedge (double)'!$Q$49:$V$49</c:f>
              <c:numCache>
                <c:formatCode>0</c:formatCode>
                <c:ptCount val="6"/>
                <c:pt idx="0">
                  <c:v>0</c:v>
                </c:pt>
                <c:pt idx="1">
                  <c:v>2.3230215692440003E-12</c:v>
                </c:pt>
                <c:pt idx="2">
                  <c:v>163.9595717545931</c:v>
                </c:pt>
                <c:pt idx="3">
                  <c:v>479.08413855447969</c:v>
                </c:pt>
                <c:pt idx="4">
                  <c:v>850.33749235081302</c:v>
                </c:pt>
                <c:pt idx="5">
                  <c:v>1296.4068664087768</c:v>
                </c:pt>
              </c:numCache>
            </c:numRef>
          </c:val>
        </c:ser>
        <c:ser>
          <c:idx val="3"/>
          <c:order val="7"/>
          <c:tx>
            <c:strRef>
              <c:f>'wedge (double)'!$P$44</c:f>
              <c:strCache>
                <c:ptCount val="1"/>
                <c:pt idx="0">
                  <c:v>6DS</c:v>
                </c:pt>
              </c:strCache>
            </c:strRef>
          </c:tx>
          <c:spPr>
            <a:solidFill>
              <a:srgbClr val="C0C0C0">
                <a:alpha val="58039"/>
              </a:srgbClr>
            </a:solidFill>
            <a:ln>
              <a:noFill/>
              <a:prstDash val="solid"/>
            </a:ln>
          </c:spPr>
          <c:cat>
            <c:numRef>
              <c:f>'wedge (double)'!$Q$40:$V$40</c:f>
              <c:numCache>
                <c:formatCode>General</c:formatCode>
                <c:ptCount val="6"/>
                <c:pt idx="0">
                  <c:v>2009</c:v>
                </c:pt>
                <c:pt idx="1">
                  <c:v>2015</c:v>
                </c:pt>
                <c:pt idx="2">
                  <c:v>2020</c:v>
                </c:pt>
                <c:pt idx="3">
                  <c:v>2025</c:v>
                </c:pt>
                <c:pt idx="4">
                  <c:v>2030</c:v>
                </c:pt>
                <c:pt idx="5">
                  <c:v>2035</c:v>
                </c:pt>
              </c:numCache>
            </c:numRef>
          </c:cat>
          <c:val>
            <c:numRef>
              <c:f>'wedge (double)'!$Q$44:$V$44</c:f>
              <c:numCache>
                <c:formatCode>0</c:formatCode>
                <c:ptCount val="6"/>
                <c:pt idx="0">
                  <c:v>0</c:v>
                </c:pt>
                <c:pt idx="1">
                  <c:v>1295.1648772028493</c:v>
                </c:pt>
                <c:pt idx="2">
                  <c:v>3001.0002568664713</c:v>
                </c:pt>
                <c:pt idx="3">
                  <c:v>4702.7680184936544</c:v>
                </c:pt>
                <c:pt idx="4">
                  <c:v>6692.4473995268345</c:v>
                </c:pt>
                <c:pt idx="5">
                  <c:v>9325.9822127840016</c:v>
                </c:pt>
              </c:numCache>
            </c:numRef>
          </c:val>
        </c:ser>
        <c:dLbls>
          <c:showLegendKey val="0"/>
          <c:showVal val="0"/>
          <c:showCatName val="0"/>
          <c:showSerName val="0"/>
          <c:showPercent val="0"/>
          <c:showBubbleSize val="0"/>
        </c:dLbls>
        <c:axId val="76239232"/>
        <c:axId val="76240768"/>
      </c:areaChart>
      <c:catAx>
        <c:axId val="76239232"/>
        <c:scaling>
          <c:orientation val="minMax"/>
        </c:scaling>
        <c:delete val="0"/>
        <c:axPos val="b"/>
        <c:numFmt formatCode="General" sourceLinked="1"/>
        <c:majorTickMark val="out"/>
        <c:minorTickMark val="none"/>
        <c:tickLblPos val="nextTo"/>
        <c:spPr>
          <a:ln>
            <a:solidFill>
              <a:schemeClr val="bg1">
                <a:lumMod val="50000"/>
              </a:schemeClr>
            </a:solidFill>
          </a:ln>
        </c:spPr>
        <c:txPr>
          <a:bodyPr/>
          <a:lstStyle/>
          <a:p>
            <a:pPr>
              <a:defRPr sz="1200">
                <a:latin typeface="Univers 45 Light" pitchFamily="2" charset="0"/>
              </a:defRPr>
            </a:pPr>
            <a:endParaRPr lang="en-US"/>
          </a:p>
        </c:txPr>
        <c:crossAx val="76240768"/>
        <c:crossesAt val="0"/>
        <c:auto val="0"/>
        <c:lblAlgn val="ctr"/>
        <c:lblOffset val="0"/>
        <c:tickLblSkip val="1"/>
        <c:noMultiLvlLbl val="0"/>
      </c:catAx>
      <c:valAx>
        <c:axId val="76240768"/>
        <c:scaling>
          <c:orientation val="minMax"/>
          <c:max val="50000"/>
          <c:min val="20000"/>
        </c:scaling>
        <c:delete val="0"/>
        <c:axPos val="l"/>
        <c:majorGridlines>
          <c:spPr>
            <a:ln w="12700" cap="rnd">
              <a:solidFill>
                <a:schemeClr val="tx1"/>
              </a:solidFill>
              <a:prstDash val="sysDot"/>
            </a:ln>
          </c:spPr>
        </c:majorGridlines>
        <c:title>
          <c:tx>
            <c:rich>
              <a:bodyPr rot="-5400000" vert="horz"/>
              <a:lstStyle/>
              <a:p>
                <a:pPr>
                  <a:defRPr sz="1400" b="1">
                    <a:latin typeface="Univers 45 Light" pitchFamily="2" charset="0"/>
                  </a:defRPr>
                </a:pPr>
                <a:r>
                  <a:rPr lang="en-GB" sz="1400" b="1">
                    <a:latin typeface="Univers 45 Light" pitchFamily="2" charset="0"/>
                  </a:rPr>
                  <a:t>Gt</a:t>
                </a:r>
                <a:r>
                  <a:rPr lang="en-GB" sz="1400" b="1" baseline="0">
                    <a:latin typeface="Univers 45 Light" pitchFamily="2" charset="0"/>
                  </a:rPr>
                  <a:t> C02</a:t>
                </a:r>
                <a:endParaRPr lang="en-GB" sz="1400" b="1">
                  <a:latin typeface="Univers 45 Light" pitchFamily="2" charset="0"/>
                </a:endParaRPr>
              </a:p>
            </c:rich>
          </c:tx>
          <c:layout/>
          <c:overlay val="0"/>
        </c:title>
        <c:numFmt formatCode="#\ ##0" sourceLinked="0"/>
        <c:majorTickMark val="out"/>
        <c:minorTickMark val="none"/>
        <c:tickLblPos val="nextTo"/>
        <c:spPr>
          <a:ln>
            <a:noFill/>
          </a:ln>
        </c:spPr>
        <c:txPr>
          <a:bodyPr/>
          <a:lstStyle/>
          <a:p>
            <a:pPr>
              <a:defRPr sz="1200">
                <a:latin typeface="Univers 45 Light" pitchFamily="2" charset="0"/>
              </a:defRPr>
            </a:pPr>
            <a:endParaRPr lang="en-US"/>
          </a:p>
        </c:txPr>
        <c:crossAx val="76239232"/>
        <c:crosses val="autoZero"/>
        <c:crossBetween val="midCat"/>
        <c:dispUnits>
          <c:builtInUnit val="thousands"/>
        </c:dispUnits>
      </c:valAx>
      <c:spPr>
        <a:noFill/>
      </c:spPr>
    </c:plotArea>
    <c:legend>
      <c:legendPos val="b"/>
      <c:legendEntry>
        <c:idx val="0"/>
        <c:delete val="1"/>
      </c:legendEntry>
      <c:legendEntry>
        <c:idx val="7"/>
        <c:delete val="1"/>
      </c:legendEntry>
      <c:layout>
        <c:manualLayout>
          <c:xMode val="edge"/>
          <c:yMode val="edge"/>
          <c:x val="0.11295235208340984"/>
          <c:y val="0.77455260922284208"/>
          <c:w val="0.84767264242052442"/>
          <c:h val="0.22544739077715792"/>
        </c:manualLayout>
      </c:layout>
      <c:overlay val="0"/>
      <c:txPr>
        <a:bodyPr/>
        <a:lstStyle/>
        <a:p>
          <a:pPr>
            <a:defRPr sz="1200">
              <a:latin typeface="+mn-lt"/>
            </a:defRPr>
          </a:pPr>
          <a:endParaRPr lang="en-US"/>
        </a:p>
      </c:txPr>
    </c:legend>
    <c:plotVisOnly val="1"/>
    <c:dispBlanksAs val="zero"/>
    <c:showDLblsOverMax val="0"/>
  </c:chart>
  <c:spPr>
    <a:noFill/>
    <a:ln>
      <a:noFill/>
    </a:ln>
  </c:spPr>
  <c:txPr>
    <a:bodyPr/>
    <a:lstStyle/>
    <a:p>
      <a:pPr>
        <a:defRPr sz="1000" b="0" i="0">
          <a:latin typeface="+mn-lt"/>
          <a:cs typeface="PFAgoraSansPro-Ligh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883769190839876E-2"/>
          <c:y val="5.2374679199408851E-2"/>
          <c:w val="0.95606936416184973"/>
          <c:h val="0.90936555891238668"/>
        </c:manualLayout>
      </c:layout>
      <c:barChart>
        <c:barDir val="col"/>
        <c:grouping val="stacked"/>
        <c:varyColors val="0"/>
        <c:ser>
          <c:idx val="3"/>
          <c:order val="0"/>
          <c:tx>
            <c:strRef>
              <c:f>Sheet1!$A$5</c:f>
              <c:strCache>
                <c:ptCount val="1"/>
              </c:strCache>
            </c:strRef>
          </c:tx>
          <c:spPr>
            <a:noFill/>
            <a:ln w="25399">
              <a:noFill/>
            </a:ln>
          </c:spPr>
          <c:invertIfNegative val="0"/>
          <c:cat>
            <c:numRef>
              <c:f>Sheet1!$B$1:$O$1</c:f>
              <c:numCache>
                <c:formatCode>General</c:formatCode>
                <c:ptCount val="14"/>
              </c:numCache>
            </c:numRef>
          </c:cat>
          <c:val>
            <c:numRef>
              <c:f>Sheet1!$B$5:$O$5</c:f>
              <c:numCache>
                <c:formatCode>General</c:formatCode>
                <c:ptCount val="14"/>
                <c:pt idx="0">
                  <c:v>54.274822560437457</c:v>
                </c:pt>
                <c:pt idx="1">
                  <c:v>65.737085991606776</c:v>
                </c:pt>
                <c:pt idx="2">
                  <c:v>122.22150535510214</c:v>
                </c:pt>
                <c:pt idx="3">
                  <c:v>71.304876405397152</c:v>
                </c:pt>
                <c:pt idx="4">
                  <c:v>97.419014646691338</c:v>
                </c:pt>
                <c:pt idx="5">
                  <c:v>148.38551833614446</c:v>
                </c:pt>
                <c:pt idx="6">
                  <c:v>100.48413605228707</c:v>
                </c:pt>
                <c:pt idx="7">
                  <c:v>55.791077322190382</c:v>
                </c:pt>
                <c:pt idx="8">
                  <c:v>98.885049285026355</c:v>
                </c:pt>
                <c:pt idx="9">
                  <c:v>64.439267414654807</c:v>
                </c:pt>
                <c:pt idx="10">
                  <c:v>219.87569505086651</c:v>
                </c:pt>
                <c:pt idx="11">
                  <c:v>101.89491763683175</c:v>
                </c:pt>
                <c:pt idx="12">
                  <c:v>341.29141791544066</c:v>
                </c:pt>
                <c:pt idx="13">
                  <c:v>135.06985988237571</c:v>
                </c:pt>
              </c:numCache>
            </c:numRef>
          </c:val>
        </c:ser>
        <c:ser>
          <c:idx val="4"/>
          <c:order val="1"/>
          <c:tx>
            <c:strRef>
              <c:f>Sheet1!$A$6</c:f>
              <c:strCache>
                <c:ptCount val="1"/>
              </c:strCache>
            </c:strRef>
          </c:tx>
          <c:spPr>
            <a:solidFill>
              <a:srgbClr val="9DB1CF"/>
            </a:solidFill>
            <a:ln w="12700">
              <a:solidFill>
                <a:srgbClr val="9DB1CF"/>
              </a:solidFill>
              <a:prstDash val="solid"/>
            </a:ln>
          </c:spPr>
          <c:invertIfNegative val="0"/>
          <c:dPt>
            <c:idx val="0"/>
            <c:invertIfNegative val="0"/>
            <c:bubble3D val="0"/>
            <c:spPr>
              <a:solidFill>
                <a:srgbClr val="002060"/>
              </a:solidFill>
              <a:ln w="12700">
                <a:solidFill>
                  <a:srgbClr val="002060"/>
                </a:solidFill>
                <a:prstDash val="solid"/>
              </a:ln>
            </c:spPr>
          </c:dPt>
          <c:dPt>
            <c:idx val="1"/>
            <c:invertIfNegative val="0"/>
            <c:bubble3D val="0"/>
            <c:spPr>
              <a:solidFill>
                <a:srgbClr val="0070C0"/>
              </a:solidFill>
              <a:ln w="12700">
                <a:solidFill>
                  <a:srgbClr val="9DB1CF"/>
                </a:solidFill>
                <a:prstDash val="solid"/>
              </a:ln>
            </c:spPr>
          </c:dPt>
          <c:dPt>
            <c:idx val="2"/>
            <c:invertIfNegative val="0"/>
            <c:bubble3D val="0"/>
            <c:spPr>
              <a:solidFill>
                <a:srgbClr val="00B0F0"/>
              </a:solidFill>
              <a:ln w="12700">
                <a:solidFill>
                  <a:srgbClr val="9DB1CF"/>
                </a:solidFill>
                <a:prstDash val="solid"/>
              </a:ln>
            </c:spPr>
          </c:dPt>
          <c:dPt>
            <c:idx val="3"/>
            <c:invertIfNegative val="0"/>
            <c:bubble3D val="0"/>
            <c:spPr>
              <a:solidFill>
                <a:schemeClr val="tx1"/>
              </a:solidFill>
              <a:ln w="12700">
                <a:solidFill>
                  <a:srgbClr val="9DB1CF"/>
                </a:solidFill>
                <a:prstDash val="solid"/>
              </a:ln>
            </c:spPr>
          </c:dPt>
          <c:dPt>
            <c:idx val="4"/>
            <c:invertIfNegative val="0"/>
            <c:bubble3D val="0"/>
            <c:spPr>
              <a:solidFill>
                <a:schemeClr val="accent4">
                  <a:lumMod val="50000"/>
                  <a:lumOff val="50000"/>
                </a:schemeClr>
              </a:solidFill>
              <a:ln w="12700">
                <a:solidFill>
                  <a:srgbClr val="9DB1CF"/>
                </a:solidFill>
                <a:prstDash val="solid"/>
              </a:ln>
            </c:spPr>
          </c:dPt>
          <c:dPt>
            <c:idx val="5"/>
            <c:invertIfNegative val="0"/>
            <c:bubble3D val="0"/>
            <c:spPr>
              <a:solidFill>
                <a:schemeClr val="accent3">
                  <a:lumMod val="75000"/>
                </a:schemeClr>
              </a:solidFill>
              <a:ln w="12700">
                <a:solidFill>
                  <a:srgbClr val="9DB1CF"/>
                </a:solidFill>
                <a:prstDash val="solid"/>
              </a:ln>
            </c:spPr>
          </c:dPt>
          <c:dPt>
            <c:idx val="6"/>
            <c:invertIfNegative val="0"/>
            <c:bubble3D val="0"/>
            <c:spPr>
              <a:solidFill>
                <a:srgbClr val="FF0000"/>
              </a:solidFill>
              <a:ln w="12700">
                <a:solidFill>
                  <a:srgbClr val="9DB1CF"/>
                </a:solidFill>
                <a:prstDash val="solid"/>
              </a:ln>
            </c:spPr>
          </c:dPt>
          <c:dPt>
            <c:idx val="7"/>
            <c:invertIfNegative val="0"/>
            <c:bubble3D val="0"/>
            <c:spPr>
              <a:solidFill>
                <a:srgbClr val="FF6600"/>
              </a:solidFill>
              <a:ln w="12700">
                <a:solidFill>
                  <a:srgbClr val="9DB1CF"/>
                </a:solidFill>
                <a:prstDash val="solid"/>
              </a:ln>
            </c:spPr>
          </c:dPt>
          <c:dPt>
            <c:idx val="8"/>
            <c:invertIfNegative val="0"/>
            <c:bubble3D val="0"/>
            <c:spPr>
              <a:solidFill>
                <a:schemeClr val="tx2"/>
              </a:solidFill>
              <a:ln w="12700">
                <a:solidFill>
                  <a:srgbClr val="9DB1CF"/>
                </a:solidFill>
                <a:prstDash val="solid"/>
              </a:ln>
            </c:spPr>
          </c:dPt>
          <c:dPt>
            <c:idx val="9"/>
            <c:invertIfNegative val="0"/>
            <c:bubble3D val="0"/>
            <c:spPr>
              <a:solidFill>
                <a:srgbClr val="7030A0"/>
              </a:solidFill>
              <a:ln w="12700">
                <a:solidFill>
                  <a:srgbClr val="9DB1CF"/>
                </a:solidFill>
                <a:prstDash val="solid"/>
              </a:ln>
            </c:spPr>
          </c:dPt>
          <c:dPt>
            <c:idx val="10"/>
            <c:invertIfNegative val="0"/>
            <c:bubble3D val="0"/>
            <c:spPr>
              <a:solidFill>
                <a:srgbClr val="9966FF"/>
              </a:solidFill>
              <a:ln w="12700">
                <a:solidFill>
                  <a:srgbClr val="9DB1CF"/>
                </a:solidFill>
                <a:prstDash val="solid"/>
              </a:ln>
            </c:spPr>
          </c:dPt>
          <c:dPt>
            <c:idx val="11"/>
            <c:invertIfNegative val="0"/>
            <c:bubble3D val="0"/>
            <c:spPr>
              <a:solidFill>
                <a:schemeClr val="accent1"/>
              </a:solidFill>
              <a:ln w="12700">
                <a:solidFill>
                  <a:srgbClr val="9DB1CF"/>
                </a:solidFill>
                <a:prstDash val="solid"/>
              </a:ln>
            </c:spPr>
          </c:dPt>
          <c:dPt>
            <c:idx val="12"/>
            <c:invertIfNegative val="0"/>
            <c:bubble3D val="0"/>
            <c:spPr>
              <a:solidFill>
                <a:srgbClr val="FFCC00"/>
              </a:solidFill>
              <a:ln w="12700">
                <a:solidFill>
                  <a:srgbClr val="9DB1CF"/>
                </a:solidFill>
                <a:prstDash val="solid"/>
              </a:ln>
            </c:spPr>
          </c:dPt>
          <c:dPt>
            <c:idx val="13"/>
            <c:invertIfNegative val="0"/>
            <c:bubble3D val="0"/>
            <c:spPr>
              <a:solidFill>
                <a:srgbClr val="0000CC"/>
              </a:solidFill>
              <a:ln w="12700">
                <a:solidFill>
                  <a:srgbClr val="9DB1CF"/>
                </a:solidFill>
                <a:prstDash val="solid"/>
              </a:ln>
            </c:spPr>
          </c:dPt>
          <c:cat>
            <c:numRef>
              <c:f>Sheet1!$B$1:$O$1</c:f>
              <c:numCache>
                <c:formatCode>General</c:formatCode>
                <c:ptCount val="14"/>
              </c:numCache>
            </c:numRef>
          </c:cat>
          <c:val>
            <c:numRef>
              <c:f>Sheet1!$B$6:$O$6</c:f>
              <c:numCache>
                <c:formatCode>General</c:formatCode>
                <c:ptCount val="14"/>
                <c:pt idx="0">
                  <c:v>24.279331821226865</c:v>
                </c:pt>
                <c:pt idx="1">
                  <c:v>24.279332040527709</c:v>
                </c:pt>
                <c:pt idx="2">
                  <c:v>93.2058048187411</c:v>
                </c:pt>
                <c:pt idx="3">
                  <c:v>15.889881183106057</c:v>
                </c:pt>
                <c:pt idx="4">
                  <c:v>15.889881183106086</c:v>
                </c:pt>
                <c:pt idx="5">
                  <c:v>128.66913336134067</c:v>
                </c:pt>
                <c:pt idx="6">
                  <c:v>88.996244757605197</c:v>
                </c:pt>
                <c:pt idx="7">
                  <c:v>56.663614615115726</c:v>
                </c:pt>
                <c:pt idx="8">
                  <c:v>133.8747667402408</c:v>
                </c:pt>
                <c:pt idx="9">
                  <c:v>35.559986728014458</c:v>
                </c:pt>
                <c:pt idx="10">
                  <c:v>113.97300764696303</c:v>
                </c:pt>
                <c:pt idx="11">
                  <c:v>218.40160257423477</c:v>
                </c:pt>
                <c:pt idx="12">
                  <c:v>117.26062765065066</c:v>
                </c:pt>
                <c:pt idx="13">
                  <c:v>48.534690134027166</c:v>
                </c:pt>
              </c:numCache>
            </c:numRef>
          </c:val>
        </c:ser>
        <c:dLbls>
          <c:showLegendKey val="0"/>
          <c:showVal val="0"/>
          <c:showCatName val="0"/>
          <c:showSerName val="0"/>
          <c:showPercent val="0"/>
          <c:showBubbleSize val="0"/>
        </c:dLbls>
        <c:gapWidth val="80"/>
        <c:overlap val="100"/>
        <c:axId val="29662208"/>
        <c:axId val="29664000"/>
      </c:barChart>
      <c:catAx>
        <c:axId val="29662208"/>
        <c:scaling>
          <c:orientation val="minMax"/>
        </c:scaling>
        <c:delete val="0"/>
        <c:axPos val="b"/>
        <c:numFmt formatCode="General" sourceLinked="1"/>
        <c:majorTickMark val="none"/>
        <c:minorTickMark val="none"/>
        <c:tickLblPos val="none"/>
        <c:spPr>
          <a:ln w="12700">
            <a:solidFill>
              <a:schemeClr val="tx1"/>
            </a:solidFill>
            <a:prstDash val="solid"/>
          </a:ln>
        </c:spPr>
        <c:crossAx val="29664000"/>
        <c:crossesAt val="0"/>
        <c:auto val="1"/>
        <c:lblAlgn val="ctr"/>
        <c:lblOffset val="100"/>
        <c:tickLblSkip val="1"/>
        <c:tickMarkSkip val="1"/>
        <c:noMultiLvlLbl val="0"/>
      </c:catAx>
      <c:valAx>
        <c:axId val="29664000"/>
        <c:scaling>
          <c:orientation val="minMax"/>
          <c:max val="500"/>
          <c:min val="0"/>
        </c:scaling>
        <c:delete val="0"/>
        <c:axPos val="l"/>
        <c:numFmt formatCode="&quot;&quot;#,##0&quot;&quot;;&quot;&quot;\-&quot;&quot;#,##0&quot;&quot;" sourceLinked="0"/>
        <c:majorTickMark val="out"/>
        <c:minorTickMark val="none"/>
        <c:tickLblPos val="nextTo"/>
        <c:spPr>
          <a:ln w="12700">
            <a:solidFill>
              <a:schemeClr val="tx1"/>
            </a:solidFill>
            <a:prstDash val="solid"/>
          </a:ln>
        </c:spPr>
        <c:txPr>
          <a:bodyPr rot="0" vert="horz"/>
          <a:lstStyle/>
          <a:p>
            <a:pPr>
              <a:defRPr sz="800" b="0" i="0" u="none" strike="noStrike" baseline="0">
                <a:solidFill>
                  <a:schemeClr val="tx1"/>
                </a:solidFill>
                <a:latin typeface="Univers 45 Light"/>
                <a:ea typeface="Univers 45 Light"/>
                <a:cs typeface="Univers 45 Light"/>
              </a:defRPr>
            </a:pPr>
            <a:endParaRPr lang="en-US"/>
          </a:p>
        </c:txPr>
        <c:crossAx val="29662208"/>
        <c:crosses val="autoZero"/>
        <c:crossBetween val="between"/>
        <c:majorUnit val="100"/>
      </c:valAx>
      <c:spPr>
        <a:noFill/>
        <a:ln w="25399">
          <a:noFill/>
        </a:ln>
      </c:spPr>
    </c:plotArea>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1"/>
            <a:ext cx="2890137" cy="496103"/>
          </a:xfrm>
          <a:prstGeom prst="rect">
            <a:avLst/>
          </a:prstGeom>
          <a:noFill/>
          <a:ln>
            <a:noFill/>
          </a:ln>
          <a:effectLst/>
          <a:extLst/>
        </p:spPr>
        <p:txBody>
          <a:bodyPr vert="horz" wrap="square" lIns="90725" tIns="45362" rIns="90725" bIns="45362" numCol="1" anchor="t" anchorCtr="0" compatLnSpc="1">
            <a:prstTxWarp prst="textNoShape">
              <a:avLst/>
            </a:prstTxWarp>
          </a:bodyPr>
          <a:lstStyle>
            <a:lvl1pPr algn="l" defTabSz="907649" eaLnBrk="0" hangingPunct="0">
              <a:spcBef>
                <a:spcPct val="0"/>
              </a:spcBef>
              <a:buClrTx/>
              <a:buFontTx/>
              <a:buNone/>
              <a:defRPr sz="1100">
                <a:solidFill>
                  <a:schemeClr val="tx1"/>
                </a:solidFill>
                <a:latin typeface="Arial" charset="0"/>
                <a:ea typeface="+mn-ea"/>
                <a:cs typeface="+mn-cs"/>
              </a:defRPr>
            </a:lvl1pPr>
          </a:lstStyle>
          <a:p>
            <a:pPr>
              <a:defRPr/>
            </a:pPr>
            <a:endParaRPr lang="en-GB"/>
          </a:p>
        </p:txBody>
      </p:sp>
      <p:sp>
        <p:nvSpPr>
          <p:cNvPr id="51203" name="Rectangle 3"/>
          <p:cNvSpPr>
            <a:spLocks noGrp="1" noChangeArrowheads="1"/>
          </p:cNvSpPr>
          <p:nvPr>
            <p:ph type="dt" sz="quarter" idx="1"/>
          </p:nvPr>
        </p:nvSpPr>
        <p:spPr bwMode="auto">
          <a:xfrm>
            <a:off x="3777461" y="1"/>
            <a:ext cx="2890137" cy="496103"/>
          </a:xfrm>
          <a:prstGeom prst="rect">
            <a:avLst/>
          </a:prstGeom>
          <a:noFill/>
          <a:ln>
            <a:noFill/>
          </a:ln>
          <a:effectLst/>
          <a:extLst/>
        </p:spPr>
        <p:txBody>
          <a:bodyPr vert="horz" wrap="square" lIns="90725" tIns="45362" rIns="90725" bIns="45362" numCol="1" anchor="t" anchorCtr="0" compatLnSpc="1">
            <a:prstTxWarp prst="textNoShape">
              <a:avLst/>
            </a:prstTxWarp>
          </a:bodyPr>
          <a:lstStyle>
            <a:lvl1pPr algn="r" defTabSz="907649" eaLnBrk="0" hangingPunct="0">
              <a:spcBef>
                <a:spcPct val="0"/>
              </a:spcBef>
              <a:buClrTx/>
              <a:buFontTx/>
              <a:buNone/>
              <a:defRPr sz="1100">
                <a:solidFill>
                  <a:schemeClr val="tx1"/>
                </a:solidFill>
                <a:latin typeface="Arial" charset="0"/>
                <a:ea typeface="+mn-ea"/>
                <a:cs typeface="+mn-cs"/>
              </a:defRPr>
            </a:lvl1pPr>
          </a:lstStyle>
          <a:p>
            <a:pPr>
              <a:defRPr/>
            </a:pPr>
            <a:endParaRPr lang="en-GB"/>
          </a:p>
        </p:txBody>
      </p:sp>
      <p:sp>
        <p:nvSpPr>
          <p:cNvPr id="51204" name="Rectangle 4"/>
          <p:cNvSpPr>
            <a:spLocks noGrp="1" noChangeArrowheads="1"/>
          </p:cNvSpPr>
          <p:nvPr>
            <p:ph type="ftr" sz="quarter" idx="2"/>
          </p:nvPr>
        </p:nvSpPr>
        <p:spPr bwMode="auto">
          <a:xfrm>
            <a:off x="0" y="9430582"/>
            <a:ext cx="2890137" cy="496103"/>
          </a:xfrm>
          <a:prstGeom prst="rect">
            <a:avLst/>
          </a:prstGeom>
          <a:noFill/>
          <a:ln>
            <a:noFill/>
          </a:ln>
          <a:effectLst/>
          <a:extLst/>
        </p:spPr>
        <p:txBody>
          <a:bodyPr vert="horz" wrap="square" lIns="90725" tIns="45362" rIns="90725" bIns="45362" numCol="1" anchor="b" anchorCtr="0" compatLnSpc="1">
            <a:prstTxWarp prst="textNoShape">
              <a:avLst/>
            </a:prstTxWarp>
          </a:bodyPr>
          <a:lstStyle>
            <a:lvl1pPr algn="l" defTabSz="907649" eaLnBrk="0" hangingPunct="0">
              <a:spcBef>
                <a:spcPct val="0"/>
              </a:spcBef>
              <a:buClrTx/>
              <a:buFontTx/>
              <a:buNone/>
              <a:defRPr sz="1100">
                <a:solidFill>
                  <a:schemeClr val="tx1"/>
                </a:solidFill>
                <a:latin typeface="Arial" charset="0"/>
                <a:ea typeface="+mn-ea"/>
                <a:cs typeface="+mn-cs"/>
              </a:defRPr>
            </a:lvl1pPr>
          </a:lstStyle>
          <a:p>
            <a:pPr>
              <a:defRPr/>
            </a:pPr>
            <a:endParaRPr lang="en-GB"/>
          </a:p>
        </p:txBody>
      </p:sp>
      <p:sp>
        <p:nvSpPr>
          <p:cNvPr id="51205" name="Rectangle 5"/>
          <p:cNvSpPr>
            <a:spLocks noGrp="1" noChangeArrowheads="1"/>
          </p:cNvSpPr>
          <p:nvPr>
            <p:ph type="sldNum" sz="quarter" idx="3"/>
          </p:nvPr>
        </p:nvSpPr>
        <p:spPr bwMode="auto">
          <a:xfrm>
            <a:off x="3777461" y="9430582"/>
            <a:ext cx="2890137" cy="496103"/>
          </a:xfrm>
          <a:prstGeom prst="rect">
            <a:avLst/>
          </a:prstGeom>
          <a:noFill/>
          <a:ln>
            <a:noFill/>
          </a:ln>
          <a:effectLst/>
          <a:extLst/>
        </p:spPr>
        <p:txBody>
          <a:bodyPr vert="horz" wrap="square" lIns="90725" tIns="45362" rIns="90725" bIns="45362" numCol="1" anchor="b" anchorCtr="0" compatLnSpc="1">
            <a:prstTxWarp prst="textNoShape">
              <a:avLst/>
            </a:prstTxWarp>
          </a:bodyPr>
          <a:lstStyle>
            <a:lvl1pPr algn="r" defTabSz="907649" eaLnBrk="0" hangingPunct="0">
              <a:spcBef>
                <a:spcPct val="0"/>
              </a:spcBef>
              <a:buClrTx/>
              <a:buFontTx/>
              <a:buNone/>
              <a:defRPr sz="1100">
                <a:solidFill>
                  <a:schemeClr val="tx1"/>
                </a:solidFill>
                <a:latin typeface="Arial" charset="0"/>
                <a:ea typeface="+mn-ea"/>
                <a:cs typeface="+mn-cs"/>
              </a:defRPr>
            </a:lvl1pPr>
          </a:lstStyle>
          <a:p>
            <a:pPr>
              <a:defRPr/>
            </a:pPr>
            <a:fld id="{659BAA75-086D-44D3-B757-DC3FDE7B2577}" type="slidenum">
              <a:rPr lang="en-GB"/>
              <a:pPr>
                <a:defRPr/>
              </a:pPr>
              <a:t>‹#›</a:t>
            </a:fld>
            <a:endParaRPr lang="en-GB"/>
          </a:p>
        </p:txBody>
      </p:sp>
    </p:spTree>
    <p:extLst>
      <p:ext uri="{BB962C8B-B14F-4D97-AF65-F5344CB8AC3E}">
        <p14:creationId xmlns:p14="http://schemas.microsoft.com/office/powerpoint/2010/main" val="2852641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2890137" cy="496103"/>
          </a:xfrm>
          <a:prstGeom prst="rect">
            <a:avLst/>
          </a:prstGeom>
          <a:noFill/>
          <a:ln>
            <a:noFill/>
          </a:ln>
          <a:effectLst/>
          <a:extLst/>
        </p:spPr>
        <p:txBody>
          <a:bodyPr vert="horz" wrap="square" lIns="90725" tIns="45362" rIns="90725" bIns="45362" numCol="1" anchor="t" anchorCtr="0" compatLnSpc="1">
            <a:prstTxWarp prst="textNoShape">
              <a:avLst/>
            </a:prstTxWarp>
          </a:bodyPr>
          <a:lstStyle>
            <a:lvl1pPr algn="l" defTabSz="907649" eaLnBrk="0" hangingPunct="0">
              <a:spcBef>
                <a:spcPct val="0"/>
              </a:spcBef>
              <a:buClrTx/>
              <a:buFontTx/>
              <a:buNone/>
              <a:defRPr sz="1100">
                <a:solidFill>
                  <a:schemeClr val="tx1"/>
                </a:solidFill>
                <a:latin typeface="Arial" charset="0"/>
                <a:ea typeface="+mn-ea"/>
                <a:cs typeface="+mn-cs"/>
              </a:defRPr>
            </a:lvl1pPr>
          </a:lstStyle>
          <a:p>
            <a:pPr>
              <a:defRPr/>
            </a:pPr>
            <a:endParaRPr lang="en-GB"/>
          </a:p>
        </p:txBody>
      </p:sp>
      <p:sp>
        <p:nvSpPr>
          <p:cNvPr id="11267" name="Rectangle 3"/>
          <p:cNvSpPr>
            <a:spLocks noGrp="1" noChangeArrowheads="1"/>
          </p:cNvSpPr>
          <p:nvPr>
            <p:ph type="dt" idx="1"/>
          </p:nvPr>
        </p:nvSpPr>
        <p:spPr bwMode="auto">
          <a:xfrm>
            <a:off x="3777461" y="1"/>
            <a:ext cx="2890137" cy="496103"/>
          </a:xfrm>
          <a:prstGeom prst="rect">
            <a:avLst/>
          </a:prstGeom>
          <a:noFill/>
          <a:ln>
            <a:noFill/>
          </a:ln>
          <a:effectLst/>
          <a:extLst/>
        </p:spPr>
        <p:txBody>
          <a:bodyPr vert="horz" wrap="square" lIns="90725" tIns="45362" rIns="90725" bIns="45362" numCol="1" anchor="t" anchorCtr="0" compatLnSpc="1">
            <a:prstTxWarp prst="textNoShape">
              <a:avLst/>
            </a:prstTxWarp>
          </a:bodyPr>
          <a:lstStyle>
            <a:lvl1pPr algn="r" defTabSz="907649" eaLnBrk="0" hangingPunct="0">
              <a:spcBef>
                <a:spcPct val="0"/>
              </a:spcBef>
              <a:buClrTx/>
              <a:buFontTx/>
              <a:buNone/>
              <a:defRPr sz="1100">
                <a:solidFill>
                  <a:schemeClr val="tx1"/>
                </a:solidFill>
                <a:latin typeface="Arial" charset="0"/>
                <a:ea typeface="+mn-ea"/>
                <a:cs typeface="+mn-cs"/>
              </a:defRPr>
            </a:lvl1pPr>
          </a:lstStyle>
          <a:p>
            <a:pPr>
              <a:defRPr/>
            </a:pPr>
            <a:endParaRPr lang="en-GB"/>
          </a:p>
        </p:txBody>
      </p:sp>
      <p:sp>
        <p:nvSpPr>
          <p:cNvPr id="234500" name="Rectangle 4"/>
          <p:cNvSpPr>
            <a:spLocks noGrp="1" noRot="1" noChangeAspect="1" noChangeArrowheads="1" noTextEdit="1"/>
          </p:cNvSpPr>
          <p:nvPr>
            <p:ph type="sldImg" idx="2"/>
          </p:nvPr>
        </p:nvSpPr>
        <p:spPr bwMode="auto">
          <a:xfrm>
            <a:off x="647700" y="744538"/>
            <a:ext cx="5375275"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66611" y="4716062"/>
            <a:ext cx="5335867" cy="4468009"/>
          </a:xfrm>
          <a:prstGeom prst="rect">
            <a:avLst/>
          </a:prstGeom>
          <a:noFill/>
          <a:ln>
            <a:noFill/>
          </a:ln>
          <a:effectLst/>
          <a:extLst/>
        </p:spPr>
        <p:txBody>
          <a:bodyPr vert="horz" wrap="square" lIns="90725" tIns="45362" rIns="90725" bIns="4536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0" y="9430582"/>
            <a:ext cx="2890137" cy="496103"/>
          </a:xfrm>
          <a:prstGeom prst="rect">
            <a:avLst/>
          </a:prstGeom>
          <a:noFill/>
          <a:ln>
            <a:noFill/>
          </a:ln>
          <a:effectLst/>
          <a:extLst/>
        </p:spPr>
        <p:txBody>
          <a:bodyPr vert="horz" wrap="square" lIns="90725" tIns="45362" rIns="90725" bIns="45362" numCol="1" anchor="b" anchorCtr="0" compatLnSpc="1">
            <a:prstTxWarp prst="textNoShape">
              <a:avLst/>
            </a:prstTxWarp>
          </a:bodyPr>
          <a:lstStyle>
            <a:lvl1pPr algn="l" defTabSz="907649" eaLnBrk="0" hangingPunct="0">
              <a:spcBef>
                <a:spcPct val="0"/>
              </a:spcBef>
              <a:buClrTx/>
              <a:buFontTx/>
              <a:buNone/>
              <a:defRPr sz="1100">
                <a:solidFill>
                  <a:schemeClr val="tx1"/>
                </a:solidFill>
                <a:latin typeface="Arial" charset="0"/>
                <a:ea typeface="+mn-ea"/>
                <a:cs typeface="+mn-cs"/>
              </a:defRPr>
            </a:lvl1pPr>
          </a:lstStyle>
          <a:p>
            <a:pPr>
              <a:defRPr/>
            </a:pPr>
            <a:endParaRPr lang="en-GB"/>
          </a:p>
        </p:txBody>
      </p:sp>
      <p:sp>
        <p:nvSpPr>
          <p:cNvPr id="11271" name="Rectangle 7"/>
          <p:cNvSpPr>
            <a:spLocks noGrp="1" noChangeArrowheads="1"/>
          </p:cNvSpPr>
          <p:nvPr>
            <p:ph type="sldNum" sz="quarter" idx="5"/>
          </p:nvPr>
        </p:nvSpPr>
        <p:spPr bwMode="auto">
          <a:xfrm>
            <a:off x="3777461" y="9430582"/>
            <a:ext cx="2890137" cy="496103"/>
          </a:xfrm>
          <a:prstGeom prst="rect">
            <a:avLst/>
          </a:prstGeom>
          <a:noFill/>
          <a:ln>
            <a:noFill/>
          </a:ln>
          <a:effectLst/>
          <a:extLst/>
        </p:spPr>
        <p:txBody>
          <a:bodyPr vert="horz" wrap="square" lIns="90725" tIns="45362" rIns="90725" bIns="45362" numCol="1" anchor="b" anchorCtr="0" compatLnSpc="1">
            <a:prstTxWarp prst="textNoShape">
              <a:avLst/>
            </a:prstTxWarp>
          </a:bodyPr>
          <a:lstStyle>
            <a:lvl1pPr algn="r" defTabSz="907649" eaLnBrk="0" hangingPunct="0">
              <a:spcBef>
                <a:spcPct val="0"/>
              </a:spcBef>
              <a:buClrTx/>
              <a:buFontTx/>
              <a:buNone/>
              <a:defRPr sz="1100">
                <a:solidFill>
                  <a:schemeClr val="tx1"/>
                </a:solidFill>
                <a:latin typeface="Arial" charset="0"/>
                <a:ea typeface="+mn-ea"/>
                <a:cs typeface="+mn-cs"/>
              </a:defRPr>
            </a:lvl1pPr>
          </a:lstStyle>
          <a:p>
            <a:pPr>
              <a:defRPr/>
            </a:pPr>
            <a:fld id="{FE52888A-2BFF-4C27-ABA1-F78B9D781877}" type="slidenum">
              <a:rPr lang="en-GB"/>
              <a:pPr>
                <a:defRPr/>
              </a:pPr>
              <a:t>‹#›</a:t>
            </a:fld>
            <a:endParaRPr lang="en-GB"/>
          </a:p>
        </p:txBody>
      </p:sp>
    </p:spTree>
    <p:extLst>
      <p:ext uri="{BB962C8B-B14F-4D97-AF65-F5344CB8AC3E}">
        <p14:creationId xmlns:p14="http://schemas.microsoft.com/office/powerpoint/2010/main" val="2076626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744538"/>
            <a:ext cx="537527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52888A-2BFF-4C27-ABA1-F78B9D781877}" type="slidenum">
              <a:rPr lang="en-GB" smtClean="0"/>
              <a:pPr>
                <a:defRPr/>
              </a:pPr>
              <a:t>1</a:t>
            </a:fld>
            <a:endParaRPr lang="en-GB"/>
          </a:p>
        </p:txBody>
      </p:sp>
    </p:spTree>
    <p:extLst>
      <p:ext uri="{BB962C8B-B14F-4D97-AF65-F5344CB8AC3E}">
        <p14:creationId xmlns:p14="http://schemas.microsoft.com/office/powerpoint/2010/main" val="3804988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744538"/>
            <a:ext cx="5375275" cy="3722687"/>
          </a:xfrm>
        </p:spPr>
      </p:sp>
      <p:sp>
        <p:nvSpPr>
          <p:cNvPr id="3" name="Notes Placeholder 2"/>
          <p:cNvSpPr>
            <a:spLocks noGrp="1"/>
          </p:cNvSpPr>
          <p:nvPr>
            <p:ph type="body" idx="1"/>
          </p:nvPr>
        </p:nvSpPr>
        <p:spPr/>
        <p:txBody>
          <a:bodyPr/>
          <a:lstStyle/>
          <a:p>
            <a:r>
              <a:rPr lang="en-GB" b="1" u="sng" dirty="0">
                <a:ea typeface="+mn-ea"/>
                <a:cs typeface="+mn-cs"/>
              </a:rPr>
              <a:t>Speaker notes:</a:t>
            </a:r>
          </a:p>
          <a:p>
            <a:endParaRPr lang="en-GB" dirty="0">
              <a:ea typeface="+mn-ea"/>
              <a:cs typeface="+mn-cs"/>
            </a:endParaRPr>
          </a:p>
          <a:p>
            <a:pPr marL="170667" indent="-170667">
              <a:buFont typeface="Arial" pitchFamily="34" charset="0"/>
              <a:buChar char="•"/>
            </a:pPr>
            <a:r>
              <a:rPr lang="en-GB" dirty="0">
                <a:ea typeface="+mn-ea"/>
                <a:cs typeface="+mn-cs"/>
              </a:rPr>
              <a:t>Almost all (93%) of the energy consumption growth is in non-OECD countries.</a:t>
            </a:r>
          </a:p>
          <a:p>
            <a:pPr marL="170667" indent="-170667">
              <a:buFont typeface="Arial" pitchFamily="34" charset="0"/>
              <a:buChar char="•"/>
            </a:pPr>
            <a:endParaRPr lang="en-GB" dirty="0">
              <a:ea typeface="+mn-ea"/>
              <a:cs typeface="+mn-cs"/>
            </a:endParaRPr>
          </a:p>
          <a:p>
            <a:pPr marL="170667" indent="-170667">
              <a:buFont typeface="Arial" pitchFamily="34" charset="0"/>
              <a:buChar char="•"/>
            </a:pPr>
            <a:r>
              <a:rPr lang="en-GB" dirty="0">
                <a:ea typeface="+mn-ea"/>
                <a:cs typeface="+mn-cs"/>
              </a:rPr>
              <a:t>Non-OECD energy consumption in 2030 is 61% above the 2011 level, with growth averaging 2.5% p.a. (or 1.5% p.a. per capita), accounting for 65% of world consumption (compared to 53% in 2011).</a:t>
            </a:r>
          </a:p>
          <a:p>
            <a:r>
              <a:rPr lang="en-GB" dirty="0">
                <a:ea typeface="+mn-ea"/>
                <a:cs typeface="+mn-cs"/>
              </a:rPr>
              <a:t> </a:t>
            </a:r>
          </a:p>
          <a:p>
            <a:pPr marL="170667" indent="-170667">
              <a:buFont typeface="Arial" pitchFamily="34" charset="0"/>
              <a:buChar char="•"/>
            </a:pPr>
            <a:r>
              <a:rPr lang="en-GB" dirty="0">
                <a:ea typeface="+mn-ea"/>
                <a:cs typeface="+mn-cs"/>
              </a:rPr>
              <a:t>OECD energy consumption in 2030 is just 6% higher than in 2011 (0.3% p.a.), and will decline in per capita terms (-0.2% p.a. 2011-30).</a:t>
            </a:r>
          </a:p>
          <a:p>
            <a:pPr marL="170667" indent="-170667">
              <a:buFont typeface="Arial" pitchFamily="34" charset="0"/>
              <a:buChar char="•"/>
            </a:pPr>
            <a:endParaRPr lang="en-GB" dirty="0">
              <a:ea typeface="+mn-ea"/>
              <a:cs typeface="+mn-cs"/>
            </a:endParaRPr>
          </a:p>
          <a:p>
            <a:pPr marL="170667" indent="-170667">
              <a:buFont typeface="Arial" pitchFamily="34" charset="0"/>
              <a:buChar char="•"/>
            </a:pPr>
            <a:r>
              <a:rPr lang="en-GB" dirty="0">
                <a:ea typeface="+mn-ea"/>
                <a:cs typeface="+mn-cs"/>
              </a:rPr>
              <a:t>Energy used for power generation grows by 49% (2.1% p.a.) 2011-30, and accounts for 57% of global primary energy growth.</a:t>
            </a:r>
          </a:p>
          <a:p>
            <a:pPr marL="170667" indent="-170667">
              <a:buFont typeface="Arial" pitchFamily="34" charset="0"/>
              <a:buChar char="•"/>
            </a:pPr>
            <a:endParaRPr lang="en-GB" dirty="0">
              <a:ea typeface="+mn-ea"/>
              <a:cs typeface="+mn-cs"/>
            </a:endParaRPr>
          </a:p>
          <a:p>
            <a:pPr marL="170667" indent="-170667">
              <a:buFont typeface="Arial" pitchFamily="34" charset="0"/>
              <a:buChar char="•"/>
            </a:pPr>
            <a:r>
              <a:rPr lang="en-GB" dirty="0">
                <a:ea typeface="+mn-ea"/>
                <a:cs typeface="+mn-cs"/>
              </a:rPr>
              <a:t>Primary energy used directly in industry grows by 31% (1.4% p.a.), accounting for 25% of the growth of primary energy consumption.</a:t>
            </a:r>
          </a:p>
          <a:p>
            <a:pPr marL="170667" indent="-170667">
              <a:buFont typeface="Arial" pitchFamily="34" charset="0"/>
              <a:buChar char="•"/>
            </a:pPr>
            <a:endParaRPr lang="en-GB" dirty="0">
              <a:ea typeface="+mn-ea"/>
              <a:cs typeface="+mn-cs"/>
            </a:endParaRPr>
          </a:p>
          <a:p>
            <a:pPr marL="170667" indent="-170667">
              <a:buFont typeface="Arial" pitchFamily="34" charset="0"/>
              <a:buChar char="•"/>
            </a:pPr>
            <a:r>
              <a:rPr lang="en-GB" dirty="0">
                <a:ea typeface="+mn-ea"/>
                <a:cs typeface="+mn-cs"/>
              </a:rPr>
              <a:t>The fastest growing fuels are renewables (including biofuels) with growth averaging 7.6% p.a. 2011-30. Nuclear (2.6% p.a.) and hydro (2.0% p.a.) both grow faster than total energy. Among fossil fuels, gas grows the fastest (2.0% p.a.), followed by coal (1.2% p.a.), and oil (0.8% p.a.). </a:t>
            </a:r>
          </a:p>
          <a:p>
            <a:endParaRPr lang="en-GB" dirty="0"/>
          </a:p>
        </p:txBody>
      </p:sp>
      <p:sp>
        <p:nvSpPr>
          <p:cNvPr id="4" name="Slide Number Placeholder 3"/>
          <p:cNvSpPr>
            <a:spLocks noGrp="1"/>
          </p:cNvSpPr>
          <p:nvPr>
            <p:ph type="sldNum" sz="quarter" idx="10"/>
          </p:nvPr>
        </p:nvSpPr>
        <p:spPr/>
        <p:txBody>
          <a:bodyPr/>
          <a:lstStyle/>
          <a:p>
            <a:fld id="{D51FD0A5-E9FF-449F-9E6C-EA6FECB95E81}" type="slidenum">
              <a:rPr lang="en-GB" smtClean="0"/>
              <a:pPr/>
              <a:t>10</a:t>
            </a:fld>
            <a:endParaRPr lang="en-GB"/>
          </a:p>
        </p:txBody>
      </p:sp>
    </p:spTree>
    <p:extLst>
      <p:ext uri="{BB962C8B-B14F-4D97-AF65-F5344CB8AC3E}">
        <p14:creationId xmlns:p14="http://schemas.microsoft.com/office/powerpoint/2010/main" val="271431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744538"/>
            <a:ext cx="5375275" cy="3722687"/>
          </a:xfrm>
        </p:spPr>
      </p:sp>
      <p:sp>
        <p:nvSpPr>
          <p:cNvPr id="3" name="Notes Placeholder 2"/>
          <p:cNvSpPr>
            <a:spLocks noGrp="1"/>
          </p:cNvSpPr>
          <p:nvPr>
            <p:ph type="body" idx="1"/>
          </p:nvPr>
        </p:nvSpPr>
        <p:spPr/>
        <p:txBody>
          <a:bodyPr/>
          <a:lstStyle/>
          <a:p>
            <a:r>
              <a:rPr lang="en-GB" dirty="0"/>
              <a:t>Energy use and CO2 emissions will almost double by 2050 if current trends persist. This would put the world on the path towards a 6°C rise in average global temperature. The energy technologies exist to stave off that threat. The current relationship between economic growth, energy demand and emissions is unsustainable.</a:t>
            </a:r>
          </a:p>
          <a:p>
            <a:r>
              <a:rPr lang="en-GB" dirty="0"/>
              <a:t> </a:t>
            </a:r>
          </a:p>
          <a:p>
            <a:endParaRPr lang="en-GB" dirty="0"/>
          </a:p>
        </p:txBody>
      </p:sp>
      <p:sp>
        <p:nvSpPr>
          <p:cNvPr id="4" name="Slide Number Placeholder 3"/>
          <p:cNvSpPr>
            <a:spLocks noGrp="1"/>
          </p:cNvSpPr>
          <p:nvPr>
            <p:ph type="sldNum" sz="quarter" idx="10"/>
          </p:nvPr>
        </p:nvSpPr>
        <p:spPr/>
        <p:txBody>
          <a:bodyPr/>
          <a:lstStyle/>
          <a:p>
            <a:fld id="{D51FD0A5-E9FF-449F-9E6C-EA6FECB95E81}" type="slidenum">
              <a:rPr lang="en-GB" smtClean="0"/>
              <a:pPr/>
              <a:t>11</a:t>
            </a:fld>
            <a:endParaRPr lang="en-GB"/>
          </a:p>
        </p:txBody>
      </p:sp>
    </p:spTree>
    <p:extLst>
      <p:ext uri="{BB962C8B-B14F-4D97-AF65-F5344CB8AC3E}">
        <p14:creationId xmlns:p14="http://schemas.microsoft.com/office/powerpoint/2010/main" val="141159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744538"/>
            <a:ext cx="537527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52888A-2BFF-4C27-ABA1-F78B9D781877}" type="slidenum">
              <a:rPr lang="en-GB" smtClean="0"/>
              <a:pPr>
                <a:defRPr/>
              </a:pPr>
              <a:t>12</a:t>
            </a:fld>
            <a:endParaRPr lang="en-GB"/>
          </a:p>
        </p:txBody>
      </p:sp>
    </p:spTree>
    <p:extLst>
      <p:ext uri="{BB962C8B-B14F-4D97-AF65-F5344CB8AC3E}">
        <p14:creationId xmlns:p14="http://schemas.microsoft.com/office/powerpoint/2010/main" val="1127710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647700" y="746125"/>
            <a:ext cx="5372100" cy="3721100"/>
          </a:xfrm>
          <a:ln/>
        </p:spPr>
      </p:sp>
      <p:sp>
        <p:nvSpPr>
          <p:cNvPr id="89091" name="Rectangle 3"/>
          <p:cNvSpPr>
            <a:spLocks noGrp="1" noChangeArrowheads="1"/>
          </p:cNvSpPr>
          <p:nvPr>
            <p:ph type="body" idx="1"/>
          </p:nvPr>
        </p:nvSpPr>
        <p:spPr>
          <a:xfrm>
            <a:off x="668785" y="4715907"/>
            <a:ext cx="5331520" cy="4467701"/>
          </a:xfrm>
          <a:noFill/>
        </p:spPr>
        <p:txBody>
          <a:bodyPr/>
          <a:lstStyle/>
          <a:p>
            <a:r>
              <a:rPr lang="en-GB" sz="1600" dirty="0"/>
              <a:t>Notes from Ian Luciani: interim 2012 U.S. </a:t>
            </a:r>
            <a:r>
              <a:rPr lang="en-GB" sz="1600" b="1" u="sng" dirty="0"/>
              <a:t>LCOE</a:t>
            </a:r>
            <a:r>
              <a:rPr lang="en-GB" sz="1600" dirty="0"/>
              <a:t> update (pending new GIAAP HH assumptions)</a:t>
            </a:r>
          </a:p>
          <a:p>
            <a:r>
              <a:rPr lang="en-GB" dirty="0" smtClean="0"/>
              <a:t>Compared to 2011, solar PV is the only significant mover, down nearly 25% due significantly to oversupply in the module production and supply chain</a:t>
            </a:r>
          </a:p>
          <a:p>
            <a:r>
              <a:rPr lang="en-GB" dirty="0" smtClean="0"/>
              <a:t>What LCOE includes / excludes</a:t>
            </a:r>
          </a:p>
          <a:p>
            <a:pPr lvl="1"/>
            <a:r>
              <a:rPr lang="en-GB" dirty="0" smtClean="0"/>
              <a:t>A </a:t>
            </a:r>
            <a:r>
              <a:rPr lang="en-GB" dirty="0" err="1" smtClean="0"/>
              <a:t>levelised</a:t>
            </a:r>
            <a:r>
              <a:rPr lang="en-GB" dirty="0" smtClean="0"/>
              <a:t> cost comparing power generating technologies on an apples to apples basis is fundamental [policy can always disappear]</a:t>
            </a:r>
          </a:p>
          <a:p>
            <a:pPr lvl="2"/>
            <a:r>
              <a:rPr lang="en-GB" dirty="0" smtClean="0"/>
              <a:t>No additional integration costs applied to variable products [under review during 2012]</a:t>
            </a:r>
          </a:p>
          <a:p>
            <a:pPr lvl="1"/>
            <a:r>
              <a:rPr lang="en-GB" dirty="0" smtClean="0"/>
              <a:t>Focused on new build only</a:t>
            </a:r>
          </a:p>
          <a:p>
            <a:pPr lvl="2"/>
            <a:r>
              <a:rPr lang="en-GB" dirty="0" smtClean="0"/>
              <a:t>New build requirements are a function incremental electricity or RPS demand growth and retirement of existing assets</a:t>
            </a:r>
          </a:p>
          <a:p>
            <a:pPr lvl="1"/>
            <a:r>
              <a:rPr lang="en-GB" dirty="0" smtClean="0"/>
              <a:t>Shown on a </a:t>
            </a:r>
            <a:r>
              <a:rPr lang="en-GB" u="sng" dirty="0" smtClean="0"/>
              <a:t>real</a:t>
            </a:r>
            <a:r>
              <a:rPr lang="en-GB" dirty="0" smtClean="0"/>
              <a:t> basis</a:t>
            </a: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790F83-2811-4F53-B1F9-74DCE0FE3468}" type="slidenum">
              <a:rPr lang="en-GB" smtClean="0"/>
              <a:pPr/>
              <a:t>14</a:t>
            </a:fld>
            <a:endParaRPr lang="en-GB" dirty="0"/>
          </a:p>
        </p:txBody>
      </p:sp>
    </p:spTree>
    <p:extLst>
      <p:ext uri="{BB962C8B-B14F-4D97-AF65-F5344CB8AC3E}">
        <p14:creationId xmlns:p14="http://schemas.microsoft.com/office/powerpoint/2010/main" val="3334693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52888A-2BFF-4C27-ABA1-F78B9D781877}" type="slidenum">
              <a:rPr lang="en-GB" smtClean="0"/>
              <a:pPr>
                <a:defRPr/>
              </a:pPr>
              <a:t>15</a:t>
            </a:fld>
            <a:endParaRPr lang="en-GB"/>
          </a:p>
        </p:txBody>
      </p:sp>
    </p:spTree>
    <p:extLst>
      <p:ext uri="{BB962C8B-B14F-4D97-AF65-F5344CB8AC3E}">
        <p14:creationId xmlns:p14="http://schemas.microsoft.com/office/powerpoint/2010/main" val="3069551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world totals based on BP Stats Review 2013, except Biofuels (source = Joe </a:t>
            </a:r>
            <a:r>
              <a:rPr lang="en-GB" dirty="0" err="1" smtClean="0"/>
              <a:t>Giljum</a:t>
            </a:r>
            <a:r>
              <a:rPr lang="en-GB" dirty="0" smtClean="0"/>
              <a:t>)</a:t>
            </a:r>
          </a:p>
          <a:p>
            <a:endParaRPr lang="en-GB" dirty="0" smtClean="0"/>
          </a:p>
          <a:p>
            <a:r>
              <a:rPr lang="en-GB" b="1" dirty="0" smtClean="0"/>
              <a:t>Oil (thousand barrels per day)</a:t>
            </a:r>
          </a:p>
          <a:p>
            <a:r>
              <a:rPr lang="en-GB" dirty="0" smtClean="0"/>
              <a:t>World: 86,152; BP: 2056; BP share = 2.4%</a:t>
            </a:r>
          </a:p>
          <a:p>
            <a:endParaRPr lang="en-GB" dirty="0" smtClean="0"/>
          </a:p>
          <a:p>
            <a:r>
              <a:rPr lang="en-GB" b="1" dirty="0" smtClean="0"/>
              <a:t>Gas (million cubic feet per day)</a:t>
            </a:r>
          </a:p>
          <a:p>
            <a:r>
              <a:rPr lang="en-GB" dirty="0" smtClean="0"/>
              <a:t>World: 336,390; BP: 7393; BP share = 2.2%</a:t>
            </a:r>
          </a:p>
          <a:p>
            <a:endParaRPr lang="en-GB" dirty="0" smtClean="0"/>
          </a:p>
          <a:p>
            <a:r>
              <a:rPr lang="en-GB" b="1" dirty="0" smtClean="0"/>
              <a:t>Biofuels</a:t>
            </a:r>
            <a:r>
              <a:rPr lang="en-GB" dirty="0" smtClean="0"/>
              <a:t> = 404 million litres ethanol equivalent for 2012 (source = Lee Chapman)</a:t>
            </a:r>
          </a:p>
          <a:p>
            <a:endParaRPr lang="en-GB" dirty="0" smtClean="0"/>
          </a:p>
          <a:p>
            <a:r>
              <a:rPr lang="en-GB" b="1" dirty="0" smtClean="0"/>
              <a:t>Wind</a:t>
            </a:r>
            <a:r>
              <a:rPr lang="en-GB" dirty="0" smtClean="0"/>
              <a:t> = 2619 </a:t>
            </a:r>
            <a:r>
              <a:rPr lang="en-GB" dirty="0" err="1" smtClean="0"/>
              <a:t>MegaWatts</a:t>
            </a:r>
            <a:r>
              <a:rPr lang="en-GB" dirty="0" smtClean="0"/>
              <a:t> gross, 1558 </a:t>
            </a:r>
            <a:r>
              <a:rPr lang="en-GB" dirty="0" err="1" smtClean="0"/>
              <a:t>MegaWatts</a:t>
            </a:r>
            <a:r>
              <a:rPr lang="en-GB" dirty="0" smtClean="0"/>
              <a:t> net. (Wind figures confirmed with Dominic Emery)</a:t>
            </a:r>
          </a:p>
          <a:p>
            <a:endParaRPr lang="en-US" dirty="0"/>
          </a:p>
        </p:txBody>
      </p:sp>
      <p:sp>
        <p:nvSpPr>
          <p:cNvPr id="4" name="Slide Number Placeholder 3"/>
          <p:cNvSpPr>
            <a:spLocks noGrp="1"/>
          </p:cNvSpPr>
          <p:nvPr>
            <p:ph type="sldNum" sz="quarter" idx="10"/>
          </p:nvPr>
        </p:nvSpPr>
        <p:spPr/>
        <p:txBody>
          <a:bodyPr/>
          <a:lstStyle/>
          <a:p>
            <a:fld id="{D51FD0A5-E9FF-449F-9E6C-EA6FECB95E81}" type="slidenum">
              <a:rPr lang="en-GB" smtClean="0"/>
              <a:pPr/>
              <a:t>16</a:t>
            </a:fld>
            <a:endParaRPr lang="en-GB"/>
          </a:p>
        </p:txBody>
      </p:sp>
    </p:spTree>
    <p:extLst>
      <p:ext uri="{BB962C8B-B14F-4D97-AF65-F5344CB8AC3E}">
        <p14:creationId xmlns:p14="http://schemas.microsoft.com/office/powerpoint/2010/main" val="3670075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world totals based on BP Stats Review 2013, except Biofuels (source = Joe </a:t>
            </a:r>
            <a:r>
              <a:rPr lang="en-GB" dirty="0" err="1" smtClean="0"/>
              <a:t>Giljum</a:t>
            </a:r>
            <a:r>
              <a:rPr lang="en-GB" dirty="0" smtClean="0"/>
              <a:t>)</a:t>
            </a:r>
          </a:p>
          <a:p>
            <a:endParaRPr lang="en-GB" dirty="0" smtClean="0"/>
          </a:p>
          <a:p>
            <a:r>
              <a:rPr lang="en-GB" b="1" dirty="0" smtClean="0"/>
              <a:t>Oil (thousand barrels per day)</a:t>
            </a:r>
          </a:p>
          <a:p>
            <a:r>
              <a:rPr lang="en-GB" dirty="0" smtClean="0"/>
              <a:t>World: 86,152; BP: 2056; BP share = 2.4%</a:t>
            </a:r>
          </a:p>
          <a:p>
            <a:endParaRPr lang="en-GB" dirty="0" smtClean="0"/>
          </a:p>
          <a:p>
            <a:r>
              <a:rPr lang="en-GB" b="1" dirty="0" smtClean="0"/>
              <a:t>Gas (million cubic feet per day)</a:t>
            </a:r>
          </a:p>
          <a:p>
            <a:r>
              <a:rPr lang="en-GB" dirty="0" smtClean="0"/>
              <a:t>World: 336,390; BP: 7393; BP share = 2.2%</a:t>
            </a:r>
          </a:p>
          <a:p>
            <a:endParaRPr lang="en-GB" dirty="0" smtClean="0"/>
          </a:p>
          <a:p>
            <a:r>
              <a:rPr lang="en-GB" b="1" dirty="0" smtClean="0"/>
              <a:t>Biofuels</a:t>
            </a:r>
            <a:r>
              <a:rPr lang="en-GB" dirty="0" smtClean="0"/>
              <a:t> = 404 million litres ethanol equivalent for 2012 (source = Lee Chapman)</a:t>
            </a:r>
          </a:p>
          <a:p>
            <a:endParaRPr lang="en-GB" dirty="0" smtClean="0"/>
          </a:p>
          <a:p>
            <a:r>
              <a:rPr lang="en-GB" b="1" dirty="0" smtClean="0"/>
              <a:t>Wind</a:t>
            </a:r>
            <a:r>
              <a:rPr lang="en-GB" dirty="0" smtClean="0"/>
              <a:t> = 2619 </a:t>
            </a:r>
            <a:r>
              <a:rPr lang="en-GB" dirty="0" err="1" smtClean="0"/>
              <a:t>MegaWatts</a:t>
            </a:r>
            <a:r>
              <a:rPr lang="en-GB" dirty="0" smtClean="0"/>
              <a:t> gross, 1558 </a:t>
            </a:r>
            <a:r>
              <a:rPr lang="en-GB" dirty="0" err="1" smtClean="0"/>
              <a:t>MegaWatts</a:t>
            </a:r>
            <a:r>
              <a:rPr lang="en-GB" dirty="0" smtClean="0"/>
              <a:t> net. (Wind figures confirmed with Dominic Emery)</a:t>
            </a:r>
          </a:p>
          <a:p>
            <a:endParaRPr lang="en-US" dirty="0"/>
          </a:p>
        </p:txBody>
      </p:sp>
      <p:sp>
        <p:nvSpPr>
          <p:cNvPr id="4" name="Slide Number Placeholder 3"/>
          <p:cNvSpPr>
            <a:spLocks noGrp="1"/>
          </p:cNvSpPr>
          <p:nvPr>
            <p:ph type="sldNum" sz="quarter" idx="10"/>
          </p:nvPr>
        </p:nvSpPr>
        <p:spPr/>
        <p:txBody>
          <a:bodyPr/>
          <a:lstStyle/>
          <a:p>
            <a:fld id="{D51FD0A5-E9FF-449F-9E6C-EA6FECB95E81}" type="slidenum">
              <a:rPr lang="en-GB" smtClean="0"/>
              <a:pPr/>
              <a:t>17</a:t>
            </a:fld>
            <a:endParaRPr lang="en-GB"/>
          </a:p>
        </p:txBody>
      </p:sp>
    </p:spTree>
    <p:extLst>
      <p:ext uri="{BB962C8B-B14F-4D97-AF65-F5344CB8AC3E}">
        <p14:creationId xmlns:p14="http://schemas.microsoft.com/office/powerpoint/2010/main" val="3670075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FD0A5-E9FF-449F-9E6C-EA6FECB95E81}" type="slidenum">
              <a:rPr lang="en-GB" smtClean="0"/>
              <a:pPr/>
              <a:t>18</a:t>
            </a:fld>
            <a:endParaRPr lang="en-GB"/>
          </a:p>
        </p:txBody>
      </p:sp>
    </p:spTree>
    <p:extLst>
      <p:ext uri="{BB962C8B-B14F-4D97-AF65-F5344CB8AC3E}">
        <p14:creationId xmlns:p14="http://schemas.microsoft.com/office/powerpoint/2010/main" val="3741962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FD0A5-E9FF-449F-9E6C-EA6FECB95E81}" type="slidenum">
              <a:rPr lang="en-GB" smtClean="0"/>
              <a:pPr/>
              <a:t>19</a:t>
            </a:fld>
            <a:endParaRPr lang="en-GB"/>
          </a:p>
        </p:txBody>
      </p:sp>
    </p:spTree>
    <p:extLst>
      <p:ext uri="{BB962C8B-B14F-4D97-AF65-F5344CB8AC3E}">
        <p14:creationId xmlns:p14="http://schemas.microsoft.com/office/powerpoint/2010/main" val="28916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Drilling has developed enormously over the last century as this film excerpt shows.</a:t>
            </a:r>
          </a:p>
          <a:p>
            <a:r>
              <a:rPr lang="en-GB" dirty="0" smtClean="0"/>
              <a:t> </a:t>
            </a:r>
          </a:p>
          <a:p>
            <a:r>
              <a:rPr lang="en-GB" b="1" dirty="0" smtClean="0"/>
              <a:t>Film excerpt voice over:</a:t>
            </a:r>
            <a:r>
              <a:rPr lang="en-GB" dirty="0" smtClean="0"/>
              <a:t> Oil wells were once literally that, wells and dug by hand. This extraordinary scene is from Baku in Azerbaijan, less than a century ago. Mechanisation saved men from the danger of well digging. This is a percussion drilling rig soon to be followed by the invention of rotary drilling. In the early shallow oil fields competition resulted in closely spaced wells as operators raced to reach the reservoirs. Modern rigs, placed in optimum locations by today’s explorers are capable of drilling thousands of feet and the development of directional drilling techniques and tools has allowed drillers to efficiently drill angled and horizontal wells that can follow the reservoir. </a:t>
            </a:r>
          </a:p>
          <a:p>
            <a:r>
              <a:rPr lang="en-GB" dirty="0" smtClean="0"/>
              <a:t> </a:t>
            </a:r>
          </a:p>
          <a:p>
            <a:r>
              <a:rPr lang="en-GB" dirty="0" smtClean="0"/>
              <a:t>Offshore, progress has been equally dramatic. Guided by seismic, explorers moved offshore in the 1940s, here in the shallow waters of the Caspian where complete offshore complexes were built to exploit large reserves. The development of mobile offshore rigs followed, first with jack up rigs and then rigs that were completely free from the sea bed that enabled drilling in thousands of feet of water.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Cases that place a fee on CO2 emissions throughout the energy</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sector, starting at either $10 or $25/ton and rising at a rate of 5%/year thereafter (the GHG10 and GHG25 cases)</a:t>
            </a:r>
          </a:p>
          <a:p>
            <a:r>
              <a:rPr lang="en-US" sz="1200" b="0" i="0" u="none" strike="noStrike" kern="1200" baseline="0" dirty="0" smtClean="0">
                <a:solidFill>
                  <a:schemeClr val="tx1"/>
                </a:solidFill>
                <a:latin typeface="Arial" charset="0"/>
                <a:ea typeface="ＭＳ Ｐゴシック" pitchFamily="-72" charset="-128"/>
              </a:rPr>
              <a:t>(1.05)^28 = 33</a:t>
            </a:r>
            <a:endParaRPr lang="en-US" dirty="0"/>
          </a:p>
        </p:txBody>
      </p:sp>
      <p:sp>
        <p:nvSpPr>
          <p:cNvPr id="4" name="Slide Number Placeholder 3"/>
          <p:cNvSpPr>
            <a:spLocks noGrp="1"/>
          </p:cNvSpPr>
          <p:nvPr>
            <p:ph type="sldNum" sz="quarter" idx="10"/>
          </p:nvPr>
        </p:nvSpPr>
        <p:spPr/>
        <p:txBody>
          <a:bodyPr/>
          <a:lstStyle/>
          <a:p>
            <a:fld id="{D51FD0A5-E9FF-449F-9E6C-EA6FECB95E81}" type="slidenum">
              <a:rPr lang="en-GB" smtClean="0"/>
              <a:pPr/>
              <a:t>20</a:t>
            </a:fld>
            <a:endParaRPr lang="en-GB"/>
          </a:p>
        </p:txBody>
      </p:sp>
    </p:spTree>
    <p:extLst>
      <p:ext uri="{BB962C8B-B14F-4D97-AF65-F5344CB8AC3E}">
        <p14:creationId xmlns:p14="http://schemas.microsoft.com/office/powerpoint/2010/main" val="289166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FD0A5-E9FF-449F-9E6C-EA6FECB95E81}" type="slidenum">
              <a:rPr lang="en-GB" smtClean="0"/>
              <a:pPr/>
              <a:t>21</a:t>
            </a:fld>
            <a:endParaRPr lang="en-GB"/>
          </a:p>
        </p:txBody>
      </p:sp>
    </p:spTree>
    <p:extLst>
      <p:ext uri="{BB962C8B-B14F-4D97-AF65-F5344CB8AC3E}">
        <p14:creationId xmlns:p14="http://schemas.microsoft.com/office/powerpoint/2010/main" val="289166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The Low Renewable Technology Cost case includes the tax</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credit through 2016, as in the Reference case, but assumes lower</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installed costs than in the Reference case. Even in the Reference</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case, installed costs for renewable technologies decline from</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their present values. For example, solar PV installed costs</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fall from around $5,400 per kilowatt (kW) in 2012 to around</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$3,270 per kW in 2020 and around $2,900 per kW in 2040.</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The Low Renewable Technology Cost case assumes an additional</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20% reduction in installed costs after 2013, resulting in</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increased adoption of both solar PV and wind technologies for</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electricity generation, especially in locations with the combination</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of high electricity prices and sufficient renewable resources.</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By 2040, more than 25 GW of renewable capacity is installed,</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10 GW more than in the Reference case.</a:t>
            </a:r>
          </a:p>
          <a:p>
            <a:endParaRPr lang="en-US" sz="1200" b="0" i="0" u="none" strike="noStrike" kern="1200" baseline="0" dirty="0" smtClean="0">
              <a:solidFill>
                <a:schemeClr val="tx1"/>
              </a:solidFill>
              <a:latin typeface="Arial" charset="0"/>
              <a:ea typeface="ＭＳ Ｐゴシック" pitchFamily="-72" charset="-128"/>
            </a:endParaRP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In the 2013 Demand Technology case, which restricts equipment</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and shell efficiencies to those available in 2013, energy</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intensity is reduced by 2.7% from 2012 to 2040, averaging</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0.1%/year as equipment is replaced over time and as new</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buildings are constructed. In the High Demand Technology</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case, which assumes lower costs and higher efficiencies for</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commercial equipment and building shells and a 7% real discount</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rate, commercial energy intensity falls by 0.6%/year, or</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twice the rate in the Reference case. As a result, energy intensity</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is 15.8% lower in 2040 than in 2012. The Best Available</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Demand Technology case allows for even greater shell efficiency</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improvements than the High Demand Technology case,</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and also limits future technology choices to only the most efficient</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models of equipment in each year. As a result, commercial</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sector energy intensity declines by 0.7%/year on average,</a:t>
            </a:r>
          </a:p>
          <a:p>
            <a:r>
              <a:rPr lang="en-US" sz="1200" b="0" i="0" u="none" strike="noStrike" kern="1200" baseline="0" dirty="0" smtClean="0">
                <a:solidFill>
                  <a:schemeClr val="tx1"/>
                </a:solidFill>
                <a:latin typeface="Arial" charset="0"/>
                <a:ea typeface="ＭＳ Ｐゴシック" pitchFamily="-72" charset="-128"/>
                <a:cs typeface="ＭＳ Ｐゴシック" pitchFamily="-72" charset="-128"/>
              </a:rPr>
              <a:t>to 18.5% below the 2012 level in 2040.</a:t>
            </a:r>
            <a:endParaRPr lang="en-US" dirty="0"/>
          </a:p>
        </p:txBody>
      </p:sp>
      <p:sp>
        <p:nvSpPr>
          <p:cNvPr id="4" name="Slide Number Placeholder 3"/>
          <p:cNvSpPr>
            <a:spLocks noGrp="1"/>
          </p:cNvSpPr>
          <p:nvPr>
            <p:ph type="sldNum" sz="quarter" idx="10"/>
          </p:nvPr>
        </p:nvSpPr>
        <p:spPr/>
        <p:txBody>
          <a:bodyPr/>
          <a:lstStyle/>
          <a:p>
            <a:fld id="{D51FD0A5-E9FF-449F-9E6C-EA6FECB95E81}" type="slidenum">
              <a:rPr lang="en-GB" smtClean="0"/>
              <a:pPr/>
              <a:t>22</a:t>
            </a:fld>
            <a:endParaRPr lang="en-GB"/>
          </a:p>
        </p:txBody>
      </p:sp>
    </p:spTree>
    <p:extLst>
      <p:ext uri="{BB962C8B-B14F-4D97-AF65-F5344CB8AC3E}">
        <p14:creationId xmlns:p14="http://schemas.microsoft.com/office/powerpoint/2010/main" val="289166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744538"/>
            <a:ext cx="537527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52888A-2BFF-4C27-ABA1-F78B9D781877}" type="slidenum">
              <a:rPr lang="en-GB" smtClean="0"/>
              <a:pPr>
                <a:defRPr/>
              </a:pPr>
              <a:t>23</a:t>
            </a:fld>
            <a:endParaRPr lang="en-GB"/>
          </a:p>
        </p:txBody>
      </p:sp>
    </p:spTree>
    <p:extLst>
      <p:ext uri="{BB962C8B-B14F-4D97-AF65-F5344CB8AC3E}">
        <p14:creationId xmlns:p14="http://schemas.microsoft.com/office/powerpoint/2010/main" val="2945222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0AED2AA-D959-4344-B898-59FF1A7104C0}"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0AED2AA-D959-4344-B898-59FF1A7104C0}"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0AED2AA-D959-4344-B898-59FF1A7104C0}"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DAE38-B92C-47F9-B9D8-03E9CA0B6E45}" type="slidenum">
              <a:rPr lang="en-GB"/>
              <a:pPr/>
              <a:t>27</a:t>
            </a:fld>
            <a:endParaRPr lang="en-GB" dirty="0"/>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DAE38-B92C-47F9-B9D8-03E9CA0B6E45}" type="slidenum">
              <a:rPr lang="en-GB"/>
              <a:pPr/>
              <a:t>28</a:t>
            </a:fld>
            <a:endParaRPr lang="en-GB" dirty="0"/>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744538"/>
            <a:ext cx="5375275" cy="3722687"/>
          </a:xfrm>
        </p:spPr>
      </p:sp>
      <p:sp>
        <p:nvSpPr>
          <p:cNvPr id="3" name="Notes Placeholder 2"/>
          <p:cNvSpPr>
            <a:spLocks noGrp="1"/>
          </p:cNvSpPr>
          <p:nvPr>
            <p:ph type="body" idx="1"/>
          </p:nvPr>
        </p:nvSpPr>
        <p:spPr/>
        <p:txBody>
          <a:bodyPr/>
          <a:lstStyle/>
          <a:p>
            <a:r>
              <a:rPr lang="en-GB" dirty="0"/>
              <a:t>1)  We have to </a:t>
            </a:r>
            <a:r>
              <a:rPr lang="en-GB" u="sng" dirty="0"/>
              <a:t>have</a:t>
            </a:r>
            <a:r>
              <a:rPr lang="en-GB" dirty="0"/>
              <a:t> AND make publicly available sound technical information, or discussions and subsequent policy decisions may be counterproductive.</a:t>
            </a:r>
          </a:p>
          <a:p>
            <a:r>
              <a:rPr lang="en-GB" dirty="0"/>
              <a:t>2)  There’s not a silver bullet for water and land issues - regional variability make every case different</a:t>
            </a:r>
          </a:p>
          <a:p>
            <a:r>
              <a:rPr lang="en-GB" dirty="0"/>
              <a:t>3)  With good governance and good technology, it really can be possible to meet the world’s energy needs without destroying the rest of the resource base.  However, getting to good governance and good technology requires us to communicate effectively!</a:t>
            </a:r>
          </a:p>
          <a:p>
            <a:endParaRPr lang="en-GB" dirty="0"/>
          </a:p>
        </p:txBody>
      </p:sp>
      <p:sp>
        <p:nvSpPr>
          <p:cNvPr id="4" name="Slide Number Placeholder 3"/>
          <p:cNvSpPr>
            <a:spLocks noGrp="1"/>
          </p:cNvSpPr>
          <p:nvPr>
            <p:ph type="sldNum" sz="quarter" idx="10"/>
          </p:nvPr>
        </p:nvSpPr>
        <p:spPr/>
        <p:txBody>
          <a:bodyPr/>
          <a:lstStyle/>
          <a:p>
            <a:fld id="{D51FD0A5-E9FF-449F-9E6C-EA6FECB95E81}" type="slidenum">
              <a:rPr lang="en-GB" smtClean="0"/>
              <a:pPr/>
              <a:t>29</a:t>
            </a:fld>
            <a:endParaRPr lang="en-GB"/>
          </a:p>
        </p:txBody>
      </p:sp>
    </p:spTree>
    <p:extLst>
      <p:ext uri="{BB962C8B-B14F-4D97-AF65-F5344CB8AC3E}">
        <p14:creationId xmlns:p14="http://schemas.microsoft.com/office/powerpoint/2010/main" val="3521242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744538"/>
            <a:ext cx="5375275" cy="3722687"/>
          </a:xfrm>
        </p:spPr>
      </p:sp>
      <p:sp>
        <p:nvSpPr>
          <p:cNvPr id="3" name="Notes Placeholder 2"/>
          <p:cNvSpPr>
            <a:spLocks noGrp="1"/>
          </p:cNvSpPr>
          <p:nvPr>
            <p:ph type="body" idx="1"/>
          </p:nvPr>
        </p:nvSpPr>
        <p:spPr/>
        <p:txBody>
          <a:bodyPr/>
          <a:lstStyle/>
          <a:p>
            <a:r>
              <a:rPr lang="en-GB" dirty="0" smtClean="0"/>
              <a:t>‘Other Renewable Energy’ includes Geothermal, solar/PV, wind, waste, and biofuels.</a:t>
            </a:r>
            <a:endParaRPr lang="en-GB" dirty="0"/>
          </a:p>
        </p:txBody>
      </p:sp>
      <p:sp>
        <p:nvSpPr>
          <p:cNvPr id="4" name="Slide Number Placeholder 3"/>
          <p:cNvSpPr>
            <a:spLocks noGrp="1"/>
          </p:cNvSpPr>
          <p:nvPr>
            <p:ph type="sldNum" sz="quarter" idx="10"/>
          </p:nvPr>
        </p:nvSpPr>
        <p:spPr/>
        <p:txBody>
          <a:bodyPr/>
          <a:lstStyle/>
          <a:p>
            <a:fld id="{D51FD0A5-E9FF-449F-9E6C-EA6FECB95E81}" type="slidenum">
              <a:rPr lang="en-GB" smtClean="0"/>
              <a:pPr/>
              <a:t>3</a:t>
            </a:fld>
            <a:endParaRPr lang="en-GB"/>
          </a:p>
        </p:txBody>
      </p:sp>
    </p:spTree>
    <p:extLst>
      <p:ext uri="{BB962C8B-B14F-4D97-AF65-F5344CB8AC3E}">
        <p14:creationId xmlns:p14="http://schemas.microsoft.com/office/powerpoint/2010/main" val="410870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39546" indent="-284440" eaLnBrk="0" hangingPunct="0">
              <a:defRPr>
                <a:solidFill>
                  <a:schemeClr val="tx1"/>
                </a:solidFill>
                <a:latin typeface="Arial" pitchFamily="34" charset="0"/>
                <a:cs typeface="Arial" pitchFamily="34" charset="0"/>
              </a:defRPr>
            </a:lvl2pPr>
            <a:lvl3pPr marL="1137761" indent="-227552" eaLnBrk="0" hangingPunct="0">
              <a:defRPr>
                <a:solidFill>
                  <a:schemeClr val="tx1"/>
                </a:solidFill>
                <a:latin typeface="Arial" pitchFamily="34" charset="0"/>
                <a:cs typeface="Arial" pitchFamily="34" charset="0"/>
              </a:defRPr>
            </a:lvl3pPr>
            <a:lvl4pPr marL="1592867" indent="-227552" eaLnBrk="0" hangingPunct="0">
              <a:defRPr>
                <a:solidFill>
                  <a:schemeClr val="tx1"/>
                </a:solidFill>
                <a:latin typeface="Arial" pitchFamily="34" charset="0"/>
                <a:cs typeface="Arial" pitchFamily="34" charset="0"/>
              </a:defRPr>
            </a:lvl4pPr>
            <a:lvl5pPr marL="2047971" indent="-227552" eaLnBrk="0" hangingPunct="0">
              <a:defRPr>
                <a:solidFill>
                  <a:schemeClr val="tx1"/>
                </a:solidFill>
                <a:latin typeface="Arial" pitchFamily="34" charset="0"/>
                <a:cs typeface="Arial" pitchFamily="34" charset="0"/>
              </a:defRPr>
            </a:lvl5pPr>
            <a:lvl6pPr marL="2503076" indent="-227552" eaLnBrk="0" fontAlgn="base" hangingPunct="0">
              <a:spcBef>
                <a:spcPct val="0"/>
              </a:spcBef>
              <a:spcAft>
                <a:spcPct val="0"/>
              </a:spcAft>
              <a:defRPr>
                <a:solidFill>
                  <a:schemeClr val="tx1"/>
                </a:solidFill>
                <a:latin typeface="Arial" pitchFamily="34" charset="0"/>
                <a:cs typeface="Arial" pitchFamily="34" charset="0"/>
              </a:defRPr>
            </a:lvl6pPr>
            <a:lvl7pPr marL="2958179" indent="-227552" eaLnBrk="0" fontAlgn="base" hangingPunct="0">
              <a:spcBef>
                <a:spcPct val="0"/>
              </a:spcBef>
              <a:spcAft>
                <a:spcPct val="0"/>
              </a:spcAft>
              <a:defRPr>
                <a:solidFill>
                  <a:schemeClr val="tx1"/>
                </a:solidFill>
                <a:latin typeface="Arial" pitchFamily="34" charset="0"/>
                <a:cs typeface="Arial" pitchFamily="34" charset="0"/>
              </a:defRPr>
            </a:lvl7pPr>
            <a:lvl8pPr marL="3413284" indent="-227552" eaLnBrk="0" fontAlgn="base" hangingPunct="0">
              <a:spcBef>
                <a:spcPct val="0"/>
              </a:spcBef>
              <a:spcAft>
                <a:spcPct val="0"/>
              </a:spcAft>
              <a:defRPr>
                <a:solidFill>
                  <a:schemeClr val="tx1"/>
                </a:solidFill>
                <a:latin typeface="Arial" pitchFamily="34" charset="0"/>
                <a:cs typeface="Arial" pitchFamily="34" charset="0"/>
              </a:defRPr>
            </a:lvl8pPr>
            <a:lvl9pPr marL="3868390" indent="-22755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C943CA-1801-4944-A2E0-8ECE007D0FBD}" type="slidenum">
              <a:rPr lang="en-GB">
                <a:solidFill>
                  <a:srgbClr val="000000"/>
                </a:solidFill>
              </a:rPr>
              <a:pPr eaLnBrk="1" hangingPunct="1"/>
              <a:t>4</a:t>
            </a:fld>
            <a:endParaRPr lang="en-GB">
              <a:solidFill>
                <a:srgbClr val="000000"/>
              </a:solidFill>
            </a:endParaRPr>
          </a:p>
        </p:txBody>
      </p:sp>
      <p:sp>
        <p:nvSpPr>
          <p:cNvPr id="132099" name="Rectangle 2"/>
          <p:cNvSpPr>
            <a:spLocks noGrp="1" noRot="1" noChangeAspect="1" noChangeArrowheads="1" noTextEdit="1"/>
          </p:cNvSpPr>
          <p:nvPr>
            <p:ph type="sldImg"/>
          </p:nvPr>
        </p:nvSpPr>
        <p:spPr>
          <a:xfrm>
            <a:off x="647700" y="744538"/>
            <a:ext cx="5375275" cy="3722687"/>
          </a:xfrm>
          <a:ln/>
        </p:spPr>
      </p:sp>
      <p:sp>
        <p:nvSpPr>
          <p:cNvPr id="132100" name="Rectangle 3"/>
          <p:cNvSpPr>
            <a:spLocks noGrp="1" noChangeArrowheads="1"/>
          </p:cNvSpPr>
          <p:nvPr>
            <p:ph type="body" idx="1"/>
          </p:nvPr>
        </p:nvSpPr>
        <p:spPr>
          <a:noFill/>
        </p:spPr>
        <p:txBody>
          <a:bodyPr/>
          <a:lstStyle/>
          <a:p>
            <a:r>
              <a:rPr lang="en-US" dirty="0" smtClean="0">
                <a:latin typeface="Arial" pitchFamily="34" charset="0"/>
                <a:cs typeface="Arial" pitchFamily="34" charset="0"/>
              </a:rPr>
              <a:t>How much energy we use,  and what is the energy content of the various resource types </a:t>
            </a:r>
          </a:p>
          <a:p>
            <a:endParaRPr lang="en-GB" dirty="0" smtClean="0">
              <a:latin typeface="Arial" pitchFamily="34" charset="0"/>
              <a:cs typeface="Arial" pitchFamily="34" charset="0"/>
            </a:endParaRPr>
          </a:p>
          <a:p>
            <a:endParaRPr lang="en-GB" dirty="0" smtClean="0">
              <a:latin typeface="Arial" pitchFamily="34" charset="0"/>
              <a:cs typeface="Arial" pitchFamily="34" charset="0"/>
            </a:endParaRPr>
          </a:p>
          <a:p>
            <a:r>
              <a:rPr lang="en-GB" dirty="0" smtClean="0">
                <a:latin typeface="Arial" pitchFamily="34" charset="0"/>
                <a:cs typeface="Arial" pitchFamily="34" charset="0"/>
              </a:rPr>
              <a:t>  So how BP is meeting Energy demand? </a:t>
            </a:r>
          </a:p>
          <a:p>
            <a:r>
              <a:rPr lang="en-GB" dirty="0" smtClean="0">
                <a:latin typeface="Arial" pitchFamily="34" charset="0"/>
                <a:cs typeface="Arial" pitchFamily="34" charset="0"/>
              </a:rPr>
              <a:t>  Full year results will be announced shortly,  but for the first nine months, the </a:t>
            </a:r>
          </a:p>
          <a:p>
            <a:r>
              <a:rPr lang="en-GB" dirty="0" smtClean="0">
                <a:latin typeface="Arial" pitchFamily="34" charset="0"/>
                <a:cs typeface="Arial" pitchFamily="34" charset="0"/>
              </a:rPr>
              <a:t>  BP oil and gas production 3, 4 </a:t>
            </a:r>
            <a:r>
              <a:rPr lang="en-GB" dirty="0" err="1" smtClean="0">
                <a:latin typeface="Arial" pitchFamily="34" charset="0"/>
                <a:cs typeface="Arial" pitchFamily="34" charset="0"/>
              </a:rPr>
              <a:t>mboe</a:t>
            </a:r>
            <a:r>
              <a:rPr lang="en-GB" dirty="0" smtClean="0">
                <a:latin typeface="Arial" pitchFamily="34" charset="0"/>
                <a:cs typeface="Arial" pitchFamily="34" charset="0"/>
              </a:rPr>
              <a:t>/d ( million of </a:t>
            </a:r>
            <a:r>
              <a:rPr lang="en-GB" dirty="0" err="1" smtClean="0">
                <a:latin typeface="Arial" pitchFamily="34" charset="0"/>
                <a:cs typeface="Arial" pitchFamily="34" charset="0"/>
              </a:rPr>
              <a:t>barrrels</a:t>
            </a:r>
            <a:r>
              <a:rPr lang="en-GB" dirty="0" smtClean="0">
                <a:latin typeface="Arial" pitchFamily="34" charset="0"/>
                <a:cs typeface="Arial" pitchFamily="34" charset="0"/>
              </a:rPr>
              <a:t> per day)  </a:t>
            </a:r>
          </a:p>
          <a:p>
            <a:r>
              <a:rPr lang="en-GB" dirty="0" smtClean="0">
                <a:latin typeface="Arial" pitchFamily="34" charset="0"/>
                <a:cs typeface="Arial" pitchFamily="34" charset="0"/>
              </a:rPr>
              <a:t> for the first nine months ~ 920 </a:t>
            </a:r>
            <a:r>
              <a:rPr lang="en-GB" dirty="0" err="1" smtClean="0">
                <a:latin typeface="Arial" pitchFamily="34" charset="0"/>
                <a:cs typeface="Arial" pitchFamily="34" charset="0"/>
              </a:rPr>
              <a:t>Mboe</a:t>
            </a:r>
            <a:r>
              <a:rPr lang="en-GB" dirty="0" smtClean="0">
                <a:latin typeface="Arial" pitchFamily="34" charset="0"/>
                <a:cs typeface="Arial" pitchFamily="34" charset="0"/>
              </a:rPr>
              <a:t>.</a:t>
            </a:r>
          </a:p>
          <a:p>
            <a:endParaRPr lang="en-GB" dirty="0" smtClean="0">
              <a:latin typeface="Arial" pitchFamily="34" charset="0"/>
              <a:cs typeface="Arial" pitchFamily="34" charset="0"/>
            </a:endParaRPr>
          </a:p>
          <a:p>
            <a:r>
              <a:rPr lang="en-GB" dirty="0" smtClean="0">
                <a:latin typeface="Arial" pitchFamily="34" charset="0"/>
                <a:cs typeface="Arial" pitchFamily="34" charset="0"/>
              </a:rPr>
              <a:t>As for the low carbon production  </a:t>
            </a:r>
          </a:p>
          <a:p>
            <a:endParaRPr lang="en-GB" dirty="0" smtClean="0">
              <a:latin typeface="Arial" pitchFamily="34" charset="0"/>
              <a:cs typeface="Arial" pitchFamily="34" charset="0"/>
            </a:endParaRPr>
          </a:p>
          <a:p>
            <a:r>
              <a:rPr lang="en-GB" dirty="0" smtClean="0">
                <a:latin typeface="Arial" pitchFamily="34" charset="0"/>
                <a:cs typeface="Arial" pitchFamily="34" charset="0"/>
              </a:rPr>
              <a:t>Low Carbon  </a:t>
            </a:r>
          </a:p>
          <a:p>
            <a:endParaRPr lang="en-GB" dirty="0" smtClean="0">
              <a:latin typeface="Arial" pitchFamily="34" charset="0"/>
              <a:cs typeface="Arial" pitchFamily="34" charset="0"/>
            </a:endParaRPr>
          </a:p>
          <a:p>
            <a:r>
              <a:rPr lang="en-GB" dirty="0" smtClean="0">
                <a:latin typeface="Arial" pitchFamily="34" charset="0"/>
                <a:cs typeface="Arial" pitchFamily="34" charset="0"/>
              </a:rPr>
              <a:t>BP owns and operates 3 producing ethanol mills with a total crush capacity of 7.2 million tonnes.</a:t>
            </a:r>
          </a:p>
          <a:p>
            <a:r>
              <a:rPr lang="en-GB" dirty="0" smtClean="0">
                <a:latin typeface="Arial" pitchFamily="34" charset="0"/>
                <a:cs typeface="Arial" pitchFamily="34" charset="0"/>
              </a:rPr>
              <a:t>–</a:t>
            </a:r>
            <a:r>
              <a:rPr lang="en-GB" i="1" dirty="0" smtClean="0">
                <a:latin typeface="Arial" pitchFamily="34" charset="0"/>
                <a:cs typeface="Arial" pitchFamily="34" charset="0"/>
              </a:rPr>
              <a:t>Crush capacity represents the maximum capacity to process biofuels feedstock per annum</a:t>
            </a:r>
            <a:endParaRPr lang="en-GB" dirty="0" smtClean="0">
              <a:latin typeface="Arial" pitchFamily="34" charset="0"/>
              <a:cs typeface="Arial" pitchFamily="34" charset="0"/>
            </a:endParaRPr>
          </a:p>
          <a:p>
            <a:r>
              <a:rPr lang="en-GB" dirty="0" smtClean="0">
                <a:latin typeface="Arial" pitchFamily="34" charset="0"/>
                <a:cs typeface="Arial" pitchFamily="34" charset="0"/>
              </a:rPr>
              <a:t>  </a:t>
            </a:r>
          </a:p>
          <a:p>
            <a:r>
              <a:rPr lang="en-GB" dirty="0" smtClean="0">
                <a:latin typeface="Arial" pitchFamily="34" charset="0"/>
                <a:cs typeface="Arial" pitchFamily="34" charset="0"/>
              </a:rPr>
              <a:t>Wind capacity is 1763 Gross and 1048 Net – this include 32MW in Netherlands.</a:t>
            </a:r>
          </a:p>
          <a:p>
            <a:endParaRPr lang="en-US" dirty="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39771" indent="-284527" eaLnBrk="0" hangingPunct="0">
              <a:defRPr>
                <a:solidFill>
                  <a:schemeClr val="tx1"/>
                </a:solidFill>
                <a:latin typeface="Arial" pitchFamily="34" charset="0"/>
                <a:cs typeface="Arial" pitchFamily="34" charset="0"/>
              </a:defRPr>
            </a:lvl2pPr>
            <a:lvl3pPr marL="1138109" indent="-227621" eaLnBrk="0" hangingPunct="0">
              <a:defRPr>
                <a:solidFill>
                  <a:schemeClr val="tx1"/>
                </a:solidFill>
                <a:latin typeface="Arial" pitchFamily="34" charset="0"/>
                <a:cs typeface="Arial" pitchFamily="34" charset="0"/>
              </a:defRPr>
            </a:lvl3pPr>
            <a:lvl4pPr marL="1593352" indent="-227621" eaLnBrk="0" hangingPunct="0">
              <a:defRPr>
                <a:solidFill>
                  <a:schemeClr val="tx1"/>
                </a:solidFill>
                <a:latin typeface="Arial" pitchFamily="34" charset="0"/>
                <a:cs typeface="Arial" pitchFamily="34" charset="0"/>
              </a:defRPr>
            </a:lvl4pPr>
            <a:lvl5pPr marL="2048596" indent="-227621" eaLnBrk="0" hangingPunct="0">
              <a:defRPr>
                <a:solidFill>
                  <a:schemeClr val="tx1"/>
                </a:solidFill>
                <a:latin typeface="Arial" pitchFamily="34" charset="0"/>
                <a:cs typeface="Arial" pitchFamily="34" charset="0"/>
              </a:defRPr>
            </a:lvl5pPr>
            <a:lvl6pPr marL="2503840" indent="-227621" eaLnBrk="0" fontAlgn="base" hangingPunct="0">
              <a:spcBef>
                <a:spcPct val="0"/>
              </a:spcBef>
              <a:spcAft>
                <a:spcPct val="0"/>
              </a:spcAft>
              <a:defRPr>
                <a:solidFill>
                  <a:schemeClr val="tx1"/>
                </a:solidFill>
                <a:latin typeface="Arial" pitchFamily="34" charset="0"/>
                <a:cs typeface="Arial" pitchFamily="34" charset="0"/>
              </a:defRPr>
            </a:lvl6pPr>
            <a:lvl7pPr marL="2959082" indent="-227621" eaLnBrk="0" fontAlgn="base" hangingPunct="0">
              <a:spcBef>
                <a:spcPct val="0"/>
              </a:spcBef>
              <a:spcAft>
                <a:spcPct val="0"/>
              </a:spcAft>
              <a:defRPr>
                <a:solidFill>
                  <a:schemeClr val="tx1"/>
                </a:solidFill>
                <a:latin typeface="Arial" pitchFamily="34" charset="0"/>
                <a:cs typeface="Arial" pitchFamily="34" charset="0"/>
              </a:defRPr>
            </a:lvl7pPr>
            <a:lvl8pPr marL="3414326" indent="-227621" eaLnBrk="0" fontAlgn="base" hangingPunct="0">
              <a:spcBef>
                <a:spcPct val="0"/>
              </a:spcBef>
              <a:spcAft>
                <a:spcPct val="0"/>
              </a:spcAft>
              <a:defRPr>
                <a:solidFill>
                  <a:schemeClr val="tx1"/>
                </a:solidFill>
                <a:latin typeface="Arial" pitchFamily="34" charset="0"/>
                <a:cs typeface="Arial" pitchFamily="34" charset="0"/>
              </a:defRPr>
            </a:lvl8pPr>
            <a:lvl9pPr marL="3869570" indent="-22762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8CE40B9-462C-49EF-B5DC-3C4F941A9F09}" type="slidenum">
              <a:rPr lang="en-GB" smtClean="0"/>
              <a:pPr eaLnBrk="1" hangingPunct="1"/>
              <a:t>5</a:t>
            </a:fld>
            <a:endParaRPr lang="en-GB" smtClean="0"/>
          </a:p>
        </p:txBody>
      </p:sp>
      <p:sp>
        <p:nvSpPr>
          <p:cNvPr id="158723" name="Rectangle 2"/>
          <p:cNvSpPr>
            <a:spLocks noGrp="1" noRot="1" noChangeAspect="1" noChangeArrowheads="1" noTextEdit="1"/>
          </p:cNvSpPr>
          <p:nvPr>
            <p:ph type="sldImg"/>
          </p:nvPr>
        </p:nvSpPr>
        <p:spPr>
          <a:xfrm>
            <a:off x="647700" y="744538"/>
            <a:ext cx="5375275" cy="3722687"/>
          </a:xfrm>
          <a:ln/>
        </p:spPr>
      </p:sp>
      <p:sp>
        <p:nvSpPr>
          <p:cNvPr id="98308" name="Rectangle 3"/>
          <p:cNvSpPr>
            <a:spLocks noGrp="1" noChangeArrowheads="1"/>
          </p:cNvSpPr>
          <p:nvPr>
            <p:ph type="body" idx="1"/>
          </p:nvPr>
        </p:nvSpPr>
        <p:spPr>
          <a:xfrm>
            <a:off x="1038834" y="4716707"/>
            <a:ext cx="4606997" cy="4467701"/>
          </a:xfrm>
        </p:spPr>
        <p:txBody>
          <a:bodyPr lIns="88455" tIns="44228" rIns="88455" bIns="44228"/>
          <a:lstStyle/>
          <a:p>
            <a:pPr eaLnBrk="1" hangingPunct="1">
              <a:defRPr/>
            </a:pPr>
            <a:r>
              <a:rPr lang="en-GB" dirty="0" smtClean="0"/>
              <a:t>My third statement is that ‘Science gives us the evidence for change’.</a:t>
            </a:r>
          </a:p>
          <a:p>
            <a:pPr eaLnBrk="1" hangingPunct="1">
              <a:defRPr/>
            </a:pPr>
            <a:endParaRPr lang="en-GB" dirty="0" smtClean="0"/>
          </a:p>
          <a:p>
            <a:pPr eaLnBrk="1" hangingPunct="1">
              <a:defRPr/>
            </a:pPr>
            <a:r>
              <a:rPr lang="en-GB" dirty="0" smtClean="0"/>
              <a:t>In 2009, BP undertook a program to investigate concerns about sustainability of the world’s resources, as cogently described in the </a:t>
            </a:r>
            <a:r>
              <a:rPr lang="en-GB" dirty="0" err="1" smtClean="0"/>
              <a:t>Beddington</a:t>
            </a:r>
            <a:r>
              <a:rPr lang="en-GB" dirty="0" smtClean="0"/>
              <a:t> report.  Issues of natural resources scarcities – including minerals, water and fertile land connect with the world’s energy production and US in complex ways.  These include minerals needed in energy-critical technologies, the development of biofuels, and choices about the production of electricity.  In addition, the demand and availability for these resources are also highly variable – dependent for instance on the geographic distribution of rainfall and evolving dietary choices as regions become wealthier. </a:t>
            </a:r>
          </a:p>
          <a:p>
            <a:pPr eaLnBrk="1" hangingPunct="1">
              <a:defRPr/>
            </a:pPr>
            <a:endParaRPr lang="en-US" dirty="0" smtClean="0"/>
          </a:p>
          <a:p>
            <a:pPr marL="227621" indent="-227621">
              <a:defRPr/>
            </a:pPr>
            <a:r>
              <a:rPr lang="en-GB" dirty="0" smtClean="0"/>
              <a:t>Initial scope of the problem was extremely large – Needed to break it down into specific questions</a:t>
            </a:r>
          </a:p>
          <a:p>
            <a:pPr eaLnBrk="1" hangingPunct="1">
              <a:defRPr/>
            </a:pPr>
            <a:r>
              <a:rPr lang="en-GB" dirty="0" smtClean="0"/>
              <a:t>Will the world’s natural resource base (water, land, minerals, ecosystems) be sufficient to sustain the expected world population of 2050?</a:t>
            </a:r>
          </a:p>
          <a:p>
            <a:pPr eaLnBrk="1" hangingPunct="1">
              <a:defRPr/>
            </a:pPr>
            <a:r>
              <a:rPr lang="en-GB" dirty="0" smtClean="0"/>
              <a:t>Will natural resource constraints (water, land, minerals, ecosystems) cause changes in the relative importance of the different components of the future energy mix? </a:t>
            </a:r>
          </a:p>
          <a:p>
            <a:pPr eaLnBrk="1" hangingPunct="1">
              <a:defRPr/>
            </a:pPr>
            <a:r>
              <a:rPr lang="en-GB" dirty="0" smtClean="0"/>
              <a:t>Will responding to the impacts of natural resource constraints (water, land, minerals, ecosystems) cause substantive changes in the total energy demand in the future?</a:t>
            </a:r>
          </a:p>
          <a:p>
            <a:pPr eaLnBrk="1" hangingPunct="1">
              <a:defRPr/>
            </a:pPr>
            <a:r>
              <a:rPr lang="en-GB" dirty="0" smtClean="0"/>
              <a:t>How can BP foresee changes in business environments as a result of resource scarcities, and forestall negative consequences?</a:t>
            </a:r>
          </a:p>
          <a:p>
            <a:pPr eaLnBrk="1" hangingPunct="1">
              <a:defRPr/>
            </a:pPr>
            <a:r>
              <a:rPr lang="en-GB" dirty="0" smtClean="0"/>
              <a:t>Can BP derive business advantage through ability to work in or help mitigate a resource-constrained environment?  </a:t>
            </a:r>
          </a:p>
          <a:p>
            <a:pPr marL="227621" indent="-227621">
              <a:defRPr/>
            </a:pPr>
            <a:r>
              <a:rPr lang="en-GB" dirty="0" smtClean="0"/>
              <a:t>Can BP use improved technical understanding on natural resource scarcity and its management to predict or guide governance and regulatory decisions? </a:t>
            </a:r>
          </a:p>
          <a:p>
            <a:pPr eaLnBrk="1" hangingPunct="1">
              <a:defRPr/>
            </a:pPr>
            <a:r>
              <a:rPr lang="en-GB" dirty="0" smtClean="0"/>
              <a:t>Choice to carry out open research at Universities was made early in program – purpose to create a basis of knowledge for understanding and common discussion..  Breadth of University capabilities provides access to the wide spectrum of disciplinary expertise needed to address the problem.  </a:t>
            </a:r>
          </a:p>
          <a:p>
            <a:pPr eaLnBrk="1" hangingPunct="1">
              <a:defRPr/>
            </a:pPr>
            <a:endParaRPr lang="en-GB" dirty="0" smtClean="0"/>
          </a:p>
          <a:p>
            <a:pPr eaLnBrk="1" hangingPunct="1">
              <a:defRPr/>
            </a:pPr>
            <a:r>
              <a:rPr lang="en-GB" dirty="0" smtClean="0"/>
              <a:t>Collaborative research among different Universities required by program – Structuring and managing the program has become a significant part of the </a:t>
            </a:r>
            <a:r>
              <a:rPr lang="en-GB" dirty="0" err="1" smtClean="0"/>
              <a:t>learnings</a:t>
            </a:r>
            <a:r>
              <a:rPr lang="en-GB" dirty="0" smtClean="0"/>
              <a:t> from the ESC in itself.  </a:t>
            </a:r>
          </a:p>
          <a:p>
            <a:pPr marL="227621" indent="-227621">
              <a:defRPr/>
            </a:pPr>
            <a:endParaRPr lang="en-GB" dirty="0" smtClean="0"/>
          </a:p>
          <a:p>
            <a:pPr eaLnBrk="1" hangingPunct="1">
              <a:defRPr/>
            </a:pPr>
            <a:endParaRPr lang="en-GB" dirty="0" smtClean="0"/>
          </a:p>
          <a:p>
            <a:pPr eaLnBrk="1" hangingPunct="1">
              <a:defRP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746125"/>
            <a:ext cx="5373688" cy="3721100"/>
          </a:xfrm>
        </p:spPr>
      </p:sp>
      <p:sp>
        <p:nvSpPr>
          <p:cNvPr id="3" name="Notes Placeholder 2"/>
          <p:cNvSpPr>
            <a:spLocks noGrp="1"/>
          </p:cNvSpPr>
          <p:nvPr>
            <p:ph type="body" idx="1"/>
          </p:nvPr>
        </p:nvSpPr>
        <p:spPr/>
        <p:txBody>
          <a:bodyPr/>
          <a:lstStyle/>
          <a:p>
            <a:pPr marL="0" indent="0">
              <a:buFont typeface="Arial" pitchFamily="34" charset="0"/>
              <a:buNone/>
            </a:pPr>
            <a:r>
              <a:rPr lang="en-GB" dirty="0" smtClean="0"/>
              <a:t>*NOTE BUILD ON SLIDE*</a:t>
            </a:r>
          </a:p>
          <a:p>
            <a:pPr marL="0" indent="0">
              <a:buFont typeface="Arial" pitchFamily="34" charset="0"/>
              <a:buNone/>
            </a:pPr>
            <a:endParaRPr lang="en-GB" dirty="0" smtClean="0"/>
          </a:p>
          <a:p>
            <a:pPr marL="164935" indent="-164935">
              <a:buFont typeface="Arial" pitchFamily="34" charset="0"/>
              <a:buChar char="•"/>
            </a:pPr>
            <a:r>
              <a:rPr lang="en-GB" dirty="0" smtClean="0"/>
              <a:t>What </a:t>
            </a:r>
            <a:r>
              <a:rPr lang="en-GB" dirty="0"/>
              <a:t>we immediately found was that there is a great deal of public misperception of these issues, and that reliable quantitative information is often not easy to find.  This chart shows an overview of the results of our work to remedy that problem.  </a:t>
            </a:r>
          </a:p>
          <a:p>
            <a:pPr marL="164935" indent="-164935">
              <a:buFont typeface="Arial" pitchFamily="34" charset="0"/>
              <a:buChar char="•"/>
            </a:pPr>
            <a:r>
              <a:rPr lang="en-GB" dirty="0"/>
              <a:t>We’ve placed energy in the </a:t>
            </a:r>
            <a:r>
              <a:rPr lang="en-GB" dirty="0" smtClean="0"/>
              <a:t>centre, </a:t>
            </a:r>
            <a:r>
              <a:rPr lang="en-GB" dirty="0"/>
              <a:t>and the weights of the arrows illustrate the quantitative relationships of energy with other parts of the resource system.  The link to climate is the strongest, but most people would find the relatively small size of the other links surprising.   </a:t>
            </a:r>
          </a:p>
          <a:p>
            <a:pPr marL="164935" indent="-164935">
              <a:buFont typeface="Arial" pitchFamily="34" charset="0"/>
              <a:buChar char="•"/>
            </a:pPr>
            <a:r>
              <a:rPr lang="en-GB" dirty="0"/>
              <a:t>Here I’ll just focus on the water links:  Humanity overall withdraws 10% of the world’s available renewable freshwater reserves every year - that comes to about 4000 cubic kilometres of water in volume.  Of that 4000 cubic kilometres, less than 2% (about 80 cubic kilometres) is used in fossil fuel extraction (that is coal, gas and oil), and about 10% is withdrawn for cooling in power generation.  </a:t>
            </a:r>
          </a:p>
          <a:p>
            <a:pPr marL="164935" indent="-164935">
              <a:buFont typeface="Arial" pitchFamily="34" charset="0"/>
              <a:buChar char="•"/>
            </a:pPr>
            <a:r>
              <a:rPr lang="en-GB" dirty="0"/>
              <a:t>These are big numbers, but small in comparison with water for agriculture.  But since WATER IS NOT FUNGIBLE, on a regional scale these volumes can still have a big impact.  </a:t>
            </a:r>
          </a:p>
          <a:p>
            <a:pPr defTabSz="879653">
              <a:defRPr/>
            </a:pPr>
            <a:endParaRPr lang="en-GB" i="1" dirty="0" smtClean="0"/>
          </a:p>
          <a:p>
            <a:pPr defTabSz="879653">
              <a:defRPr/>
            </a:pPr>
            <a:r>
              <a:rPr lang="en-GB" i="1" dirty="0">
                <a:latin typeface="Univers 45 Light" pitchFamily="2" charset="0"/>
              </a:rPr>
              <a:t>SOURCE(S):  McKinsey analysis with ESC updates</a:t>
            </a:r>
          </a:p>
          <a:p>
            <a:endParaRPr lang="en-GB" dirty="0"/>
          </a:p>
        </p:txBody>
      </p:sp>
      <p:sp>
        <p:nvSpPr>
          <p:cNvPr id="4" name="Slide Number Placeholder 3"/>
          <p:cNvSpPr>
            <a:spLocks noGrp="1"/>
          </p:cNvSpPr>
          <p:nvPr>
            <p:ph type="sldNum" sz="quarter" idx="10"/>
          </p:nvPr>
        </p:nvSpPr>
        <p:spPr/>
        <p:txBody>
          <a:bodyPr/>
          <a:lstStyle/>
          <a:p>
            <a:pPr>
              <a:defRPr/>
            </a:pPr>
            <a:fld id="{CFE81266-7368-489F-9CE1-B7B4CEA99F0A}" type="slidenum">
              <a:rPr lang="en-GB" smtClean="0">
                <a:solidFill>
                  <a:prstClr val="black"/>
                </a:solidFill>
              </a:rPr>
              <a:pPr>
                <a:defRPr/>
              </a:pPr>
              <a:t>6</a:t>
            </a:fld>
            <a:endParaRPr lang="en-GB" dirty="0">
              <a:solidFill>
                <a:prstClr val="black"/>
              </a:solidFill>
            </a:endParaRPr>
          </a:p>
        </p:txBody>
      </p:sp>
    </p:spTree>
    <p:extLst>
      <p:ext uri="{BB962C8B-B14F-4D97-AF65-F5344CB8AC3E}">
        <p14:creationId xmlns:p14="http://schemas.microsoft.com/office/powerpoint/2010/main" val="2692862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744538"/>
            <a:ext cx="537527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52888A-2BFF-4C27-ABA1-F78B9D781877}" type="slidenum">
              <a:rPr lang="en-GB" smtClean="0"/>
              <a:pPr>
                <a:defRPr/>
              </a:pPr>
              <a:t>7</a:t>
            </a:fld>
            <a:endParaRPr lang="en-GB"/>
          </a:p>
        </p:txBody>
      </p:sp>
    </p:spTree>
    <p:extLst>
      <p:ext uri="{BB962C8B-B14F-4D97-AF65-F5344CB8AC3E}">
        <p14:creationId xmlns:p14="http://schemas.microsoft.com/office/powerpoint/2010/main" val="2874779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744538"/>
            <a:ext cx="537527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52888A-2BFF-4C27-ABA1-F78B9D781877}" type="slidenum">
              <a:rPr lang="en-GB" smtClean="0"/>
              <a:pPr>
                <a:defRPr/>
              </a:pPr>
              <a:t>8</a:t>
            </a:fld>
            <a:endParaRPr lang="en-GB"/>
          </a:p>
        </p:txBody>
      </p:sp>
    </p:spTree>
    <p:extLst>
      <p:ext uri="{BB962C8B-B14F-4D97-AF65-F5344CB8AC3E}">
        <p14:creationId xmlns:p14="http://schemas.microsoft.com/office/powerpoint/2010/main" val="509786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p:cNvSpPr>
            <a:spLocks noGrp="1" noRot="1" noChangeAspect="1"/>
          </p:cNvSpPr>
          <p:nvPr>
            <p:ph type="sldImg"/>
          </p:nvPr>
        </p:nvSpPr>
        <p:spPr>
          <a:xfrm>
            <a:off x="647700" y="746125"/>
            <a:ext cx="5373688" cy="3721100"/>
          </a:xfrm>
          <a:ln/>
        </p:spPr>
      </p:sp>
      <p:sp>
        <p:nvSpPr>
          <p:cNvPr id="297986" name="Notes Placeholder 2"/>
          <p:cNvSpPr>
            <a:spLocks noGrp="1"/>
          </p:cNvSpPr>
          <p:nvPr>
            <p:ph type="body" idx="1"/>
          </p:nvPr>
        </p:nvSpPr>
        <p:spPr>
          <a:noFill/>
        </p:spPr>
        <p:txBody>
          <a:bodyPr/>
          <a:lstStyle/>
          <a:p>
            <a:pPr marL="340558" indent="-340558" defTabSz="951738" eaLnBrk="1" hangingPunct="1">
              <a:lnSpc>
                <a:spcPct val="150000"/>
              </a:lnSpc>
              <a:buClr>
                <a:srgbClr val="3366CC"/>
              </a:buClr>
            </a:pPr>
            <a:endParaRPr lang="en-GB" dirty="0" smtClean="0">
              <a:latin typeface="Arial" pitchFamily="-72" charset="0"/>
            </a:endParaRPr>
          </a:p>
          <a:p>
            <a:pPr marL="340558" indent="-340558" defTabSz="951738" eaLnBrk="1" hangingPunct="1">
              <a:lnSpc>
                <a:spcPct val="150000"/>
              </a:lnSpc>
              <a:buClr>
                <a:srgbClr val="3366CC"/>
              </a:buClr>
            </a:pPr>
            <a:r>
              <a:rPr lang="en-GB" dirty="0" smtClean="0">
                <a:latin typeface="Arial" pitchFamily="-72" charset="0"/>
              </a:rPr>
              <a:t>(Select strand to talk through)</a:t>
            </a:r>
          </a:p>
        </p:txBody>
      </p:sp>
      <p:sp>
        <p:nvSpPr>
          <p:cNvPr id="297987" name="Slide Number Placeholder 3"/>
          <p:cNvSpPr>
            <a:spLocks noGrp="1"/>
          </p:cNvSpPr>
          <p:nvPr>
            <p:ph type="sldNum" sz="quarter" idx="5"/>
          </p:nvPr>
        </p:nvSpPr>
        <p:spPr>
          <a:noFill/>
          <a:ln>
            <a:miter lim="800000"/>
            <a:headEnd/>
            <a:tailEnd/>
          </a:ln>
        </p:spPr>
        <p:txBody>
          <a:bodyPr/>
          <a:lstStyle/>
          <a:p>
            <a:fld id="{6BC6AA04-335D-4FDE-AF7A-44F9C5A0042E}" type="slidenum">
              <a:rPr lang="en-GB" smtClean="0">
                <a:latin typeface="Arial" pitchFamily="-72" charset="0"/>
                <a:ea typeface="ＭＳ Ｐゴシック" pitchFamily="-72" charset="-128"/>
                <a:cs typeface="ＭＳ Ｐゴシック" pitchFamily="-72" charset="-128"/>
              </a:rPr>
              <a:pPr/>
              <a:t>9</a:t>
            </a:fld>
            <a:endParaRPr lang="en-GB" smtClean="0">
              <a:latin typeface="Arial" pitchFamily="-72" charset="0"/>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0"/>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0EA74-E433-46E7-85BA-A2872143DBA0}" type="datetimeFigureOut">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36DA4CEB-7981-4F8F-A1A5-FF15022D41A0}" type="slidenum">
              <a:rPr lang="en-GB" smtClean="0"/>
              <a:pPr>
                <a:defRPr/>
              </a:pPr>
              <a:t>‹#›</a:t>
            </a:fld>
            <a:endParaRPr lang="en-GB"/>
          </a:p>
        </p:txBody>
      </p:sp>
    </p:spTree>
    <p:extLst>
      <p:ext uri="{BB962C8B-B14F-4D97-AF65-F5344CB8AC3E}">
        <p14:creationId xmlns:p14="http://schemas.microsoft.com/office/powerpoint/2010/main" val="283192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0EA74-E433-46E7-85BA-A2872143DBA0}" type="datetimeFigureOut">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3198D7DC-3CDF-4CAC-8650-B424005C1C2B}" type="slidenum">
              <a:rPr lang="en-GB" smtClean="0"/>
              <a:pPr>
                <a:defRPr/>
              </a:pPr>
              <a:t>‹#›</a:t>
            </a:fld>
            <a:endParaRPr lang="en-GB"/>
          </a:p>
        </p:txBody>
      </p:sp>
    </p:spTree>
    <p:extLst>
      <p:ext uri="{BB962C8B-B14F-4D97-AF65-F5344CB8AC3E}">
        <p14:creationId xmlns:p14="http://schemas.microsoft.com/office/powerpoint/2010/main" val="398508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8"/>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8" y="274648"/>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0EA74-E433-46E7-85BA-A2872143DBA0}" type="datetimeFigureOut">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19A8804-8A0A-427F-A78D-8BAD6FAB2C55}" type="slidenum">
              <a:rPr lang="en-GB" smtClean="0"/>
              <a:pPr>
                <a:defRPr/>
              </a:pPr>
              <a:t>‹#›</a:t>
            </a:fld>
            <a:endParaRPr lang="en-GB"/>
          </a:p>
        </p:txBody>
      </p:sp>
    </p:spTree>
    <p:extLst>
      <p:ext uri="{BB962C8B-B14F-4D97-AF65-F5344CB8AC3E}">
        <p14:creationId xmlns:p14="http://schemas.microsoft.com/office/powerpoint/2010/main" val="1578239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2"/>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0EA74-E433-46E7-85BA-A2872143DBA0}" type="datetimeFigureOut">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EDB46-AD0D-40A6-B23D-114C70A71BE7}" type="slidenum">
              <a:rPr lang="en-US" smtClean="0"/>
              <a:t>‹#›</a:t>
            </a:fld>
            <a:endParaRPr lang="en-US"/>
          </a:p>
        </p:txBody>
      </p:sp>
    </p:spTree>
    <p:extLst>
      <p:ext uri="{BB962C8B-B14F-4D97-AF65-F5344CB8AC3E}">
        <p14:creationId xmlns:p14="http://schemas.microsoft.com/office/powerpoint/2010/main" val="2831925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0EA74-E433-46E7-85BA-A2872143DBA0}" type="datetimeFigureOut">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1806AD4-E77E-4581-B55C-8FF5808B4902}" type="slidenum">
              <a:rPr lang="en-GB" smtClean="0"/>
              <a:pPr>
                <a:defRPr/>
              </a:pPr>
              <a:t>‹#›</a:t>
            </a:fld>
            <a:endParaRPr lang="en-GB" dirty="0"/>
          </a:p>
        </p:txBody>
      </p:sp>
    </p:spTree>
    <p:extLst>
      <p:ext uri="{BB962C8B-B14F-4D97-AF65-F5344CB8AC3E}">
        <p14:creationId xmlns:p14="http://schemas.microsoft.com/office/powerpoint/2010/main" val="2893067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7"/>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0EA74-E433-46E7-85BA-A2872143DBA0}" type="datetimeFigureOut">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60BDEB8-217C-4307-85FB-0E00659E18A3}" type="slidenum">
              <a:rPr lang="en-GB" smtClean="0"/>
              <a:pPr>
                <a:defRPr/>
              </a:pPr>
              <a:t>‹#›</a:t>
            </a:fld>
            <a:endParaRPr lang="en-GB"/>
          </a:p>
        </p:txBody>
      </p:sp>
    </p:spTree>
    <p:extLst>
      <p:ext uri="{BB962C8B-B14F-4D97-AF65-F5344CB8AC3E}">
        <p14:creationId xmlns:p14="http://schemas.microsoft.com/office/powerpoint/2010/main" val="608758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0EA74-E433-46E7-85BA-A2872143DBA0}" type="datetimeFigureOut">
              <a:rPr lang="en-US" smtClean="0"/>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7D19DCD2-FDE8-4D36-8384-D864D648D6CA}" type="slidenum">
              <a:rPr lang="en-GB" smtClean="0"/>
              <a:pPr>
                <a:defRPr/>
              </a:pPr>
              <a:t>‹#›</a:t>
            </a:fld>
            <a:endParaRPr lang="en-GB"/>
          </a:p>
        </p:txBody>
      </p:sp>
    </p:spTree>
    <p:extLst>
      <p:ext uri="{BB962C8B-B14F-4D97-AF65-F5344CB8AC3E}">
        <p14:creationId xmlns:p14="http://schemas.microsoft.com/office/powerpoint/2010/main" val="7147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0EA74-E433-46E7-85BA-A2872143DBA0}" type="datetimeFigureOut">
              <a:rPr lang="en-US" smtClean="0"/>
              <a:t>7/30/2014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C01BAE1E-415C-4B60-B47D-9CEF7EA51650}" type="slidenum">
              <a:rPr lang="en-GB" smtClean="0"/>
              <a:pPr>
                <a:defRPr/>
              </a:pPr>
              <a:t>‹#›</a:t>
            </a:fld>
            <a:endParaRPr lang="en-GB"/>
          </a:p>
        </p:txBody>
      </p:sp>
    </p:spTree>
    <p:extLst>
      <p:ext uri="{BB962C8B-B14F-4D97-AF65-F5344CB8AC3E}">
        <p14:creationId xmlns:p14="http://schemas.microsoft.com/office/powerpoint/2010/main" val="2722317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0EA74-E433-46E7-85BA-A2872143DBA0}" type="datetimeFigureOut">
              <a:rPr lang="en-US" smtClean="0"/>
              <a:t>7/30/2014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C64EB5AD-BD4F-499D-A474-F5058825AB86}" type="slidenum">
              <a:rPr lang="en-GB" smtClean="0"/>
              <a:pPr>
                <a:defRPr/>
              </a:pPr>
              <a:t>‹#›</a:t>
            </a:fld>
            <a:endParaRPr lang="en-GB"/>
          </a:p>
        </p:txBody>
      </p:sp>
    </p:spTree>
    <p:extLst>
      <p:ext uri="{BB962C8B-B14F-4D97-AF65-F5344CB8AC3E}">
        <p14:creationId xmlns:p14="http://schemas.microsoft.com/office/powerpoint/2010/main" val="398284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0EA74-E433-46E7-85BA-A2872143DBA0}" type="datetimeFigureOut">
              <a:rPr lang="en-US" smtClean="0"/>
              <a:t>7/30/2014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6710FB5E-60F2-4FDA-A6C6-381850AA5C47}" type="slidenum">
              <a:rPr lang="en-GB" smtClean="0"/>
              <a:pPr>
                <a:defRPr/>
              </a:pPr>
              <a:t>‹#›</a:t>
            </a:fld>
            <a:endParaRPr lang="en-GB"/>
          </a:p>
        </p:txBody>
      </p:sp>
    </p:spTree>
    <p:extLst>
      <p:ext uri="{BB962C8B-B14F-4D97-AF65-F5344CB8AC3E}">
        <p14:creationId xmlns:p14="http://schemas.microsoft.com/office/powerpoint/2010/main" val="1189341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6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0EA74-E433-46E7-85BA-A2872143DBA0}" type="datetimeFigureOut">
              <a:rPr lang="en-US" smtClean="0"/>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7DCEDBE9-A109-4CC6-BB97-D8D798F90A50}" type="slidenum">
              <a:rPr lang="en-GB" smtClean="0"/>
              <a:pPr>
                <a:defRPr/>
              </a:pPr>
              <a:t>‹#›</a:t>
            </a:fld>
            <a:endParaRPr lang="en-GB"/>
          </a:p>
        </p:txBody>
      </p:sp>
    </p:spTree>
    <p:extLst>
      <p:ext uri="{BB962C8B-B14F-4D97-AF65-F5344CB8AC3E}">
        <p14:creationId xmlns:p14="http://schemas.microsoft.com/office/powerpoint/2010/main" val="246425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0EA74-E433-46E7-85BA-A2872143DBA0}" type="datetimeFigureOut">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07C08BB-7D94-47C1-8F3C-4F0EBDEDFFA6}" type="slidenum">
              <a:rPr lang="en-GB" smtClean="0"/>
              <a:pPr>
                <a:defRPr/>
              </a:pPr>
              <a:t>‹#›</a:t>
            </a:fld>
            <a:endParaRPr lang="en-GB"/>
          </a:p>
        </p:txBody>
      </p:sp>
    </p:spTree>
    <p:extLst>
      <p:ext uri="{BB962C8B-B14F-4D97-AF65-F5344CB8AC3E}">
        <p14:creationId xmlns:p14="http://schemas.microsoft.com/office/powerpoint/2010/main" val="2893067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0EA74-E433-46E7-85BA-A2872143DBA0}" type="datetimeFigureOut">
              <a:rPr lang="en-US" smtClean="0"/>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68DB28E-F901-4257-8C7A-7A19F7CF3CD1}" type="slidenum">
              <a:rPr lang="en-GB" smtClean="0"/>
              <a:pPr>
                <a:defRPr/>
              </a:pPr>
              <a:t>‹#›</a:t>
            </a:fld>
            <a:endParaRPr lang="en-GB"/>
          </a:p>
        </p:txBody>
      </p:sp>
    </p:spTree>
    <p:extLst>
      <p:ext uri="{BB962C8B-B14F-4D97-AF65-F5344CB8AC3E}">
        <p14:creationId xmlns:p14="http://schemas.microsoft.com/office/powerpoint/2010/main" val="813425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0EA74-E433-46E7-85BA-A2872143DBA0}" type="datetimeFigureOut">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446C2E4A-4783-448B-904C-3CF034443650}" type="slidenum">
              <a:rPr lang="en-GB" smtClean="0"/>
              <a:pPr>
                <a:defRPr/>
              </a:pPr>
              <a:t>‹#›</a:t>
            </a:fld>
            <a:endParaRPr lang="en-GB"/>
          </a:p>
        </p:txBody>
      </p:sp>
    </p:spTree>
    <p:extLst>
      <p:ext uri="{BB962C8B-B14F-4D97-AF65-F5344CB8AC3E}">
        <p14:creationId xmlns:p14="http://schemas.microsoft.com/office/powerpoint/2010/main" val="3985087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50"/>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8" y="274650"/>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0EA74-E433-46E7-85BA-A2872143DBA0}" type="datetimeFigureOut">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25239D3-6841-44A6-BA23-69BEE5022BAC}" type="slidenum">
              <a:rPr lang="en-GB" smtClean="0"/>
              <a:pPr>
                <a:defRPr/>
              </a:pPr>
              <a:t>‹#›</a:t>
            </a:fld>
            <a:endParaRPr lang="en-GB"/>
          </a:p>
        </p:txBody>
      </p:sp>
    </p:spTree>
    <p:extLst>
      <p:ext uri="{BB962C8B-B14F-4D97-AF65-F5344CB8AC3E}">
        <p14:creationId xmlns:p14="http://schemas.microsoft.com/office/powerpoint/2010/main" val="157823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5"/>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0EA74-E433-46E7-85BA-A2872143DBA0}" type="datetimeFigureOut">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BD231D7-FD7C-45A4-9AF6-C0A77F4257ED}" type="slidenum">
              <a:rPr lang="en-GB" smtClean="0"/>
              <a:pPr>
                <a:defRPr/>
              </a:pPr>
              <a:t>‹#›</a:t>
            </a:fld>
            <a:endParaRPr lang="en-GB"/>
          </a:p>
        </p:txBody>
      </p:sp>
    </p:spTree>
    <p:extLst>
      <p:ext uri="{BB962C8B-B14F-4D97-AF65-F5344CB8AC3E}">
        <p14:creationId xmlns:p14="http://schemas.microsoft.com/office/powerpoint/2010/main" val="60875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0EA74-E433-46E7-85BA-A2872143DBA0}" type="datetimeFigureOut">
              <a:rPr lang="en-US" smtClean="0"/>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8BCF57C-366B-4D78-A4A4-4F0195D1BE18}" type="slidenum">
              <a:rPr lang="en-GB" smtClean="0"/>
              <a:pPr>
                <a:defRPr/>
              </a:pPr>
              <a:t>‹#›</a:t>
            </a:fld>
            <a:endParaRPr lang="en-GB"/>
          </a:p>
        </p:txBody>
      </p:sp>
    </p:spTree>
    <p:extLst>
      <p:ext uri="{BB962C8B-B14F-4D97-AF65-F5344CB8AC3E}">
        <p14:creationId xmlns:p14="http://schemas.microsoft.com/office/powerpoint/2010/main" val="714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0EA74-E433-46E7-85BA-A2872143DBA0}" type="datetimeFigureOut">
              <a:rPr lang="en-US" smtClean="0"/>
              <a:t>7/30/2014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09A9D50D-23A6-4286-A13D-AE078E49FBFB}" type="slidenum">
              <a:rPr lang="en-GB" smtClean="0"/>
              <a:pPr>
                <a:defRPr/>
              </a:pPr>
              <a:t>‹#›</a:t>
            </a:fld>
            <a:endParaRPr lang="en-GB"/>
          </a:p>
        </p:txBody>
      </p:sp>
    </p:spTree>
    <p:extLst>
      <p:ext uri="{BB962C8B-B14F-4D97-AF65-F5344CB8AC3E}">
        <p14:creationId xmlns:p14="http://schemas.microsoft.com/office/powerpoint/2010/main" val="272231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0EA74-E433-46E7-85BA-A2872143DBA0}" type="datetimeFigureOut">
              <a:rPr lang="en-US" smtClean="0"/>
              <a:t>7/30/2014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99BBED30-7FE7-4673-8D61-3D0F8CF8D819}" type="slidenum">
              <a:rPr lang="en-GB" smtClean="0"/>
              <a:pPr>
                <a:defRPr/>
              </a:pPr>
              <a:t>‹#›</a:t>
            </a:fld>
            <a:endParaRPr lang="en-GB"/>
          </a:p>
        </p:txBody>
      </p:sp>
    </p:spTree>
    <p:extLst>
      <p:ext uri="{BB962C8B-B14F-4D97-AF65-F5344CB8AC3E}">
        <p14:creationId xmlns:p14="http://schemas.microsoft.com/office/powerpoint/2010/main" val="39828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0EA74-E433-46E7-85BA-A2872143DBA0}" type="datetimeFigureOut">
              <a:rPr lang="en-US" smtClean="0"/>
              <a:t>7/30/2014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8BBFAD-1F64-4069-B121-A37B6EEFF084}" type="slidenum">
              <a:rPr lang="en-GB" smtClean="0"/>
              <a:pPr>
                <a:defRPr/>
              </a:pPr>
              <a:t>‹#›</a:t>
            </a:fld>
            <a:endParaRPr lang="en-GB"/>
          </a:p>
        </p:txBody>
      </p:sp>
    </p:spTree>
    <p:extLst>
      <p:ext uri="{BB962C8B-B14F-4D97-AF65-F5344CB8AC3E}">
        <p14:creationId xmlns:p14="http://schemas.microsoft.com/office/powerpoint/2010/main" val="118934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6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0EA74-E433-46E7-85BA-A2872143DBA0}" type="datetimeFigureOut">
              <a:rPr lang="en-US" smtClean="0"/>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9431447-AFEF-4647-9B67-FDDDDD58C91C}" type="slidenum">
              <a:rPr lang="en-GB" smtClean="0"/>
              <a:pPr>
                <a:defRPr/>
              </a:pPr>
              <a:t>‹#›</a:t>
            </a:fld>
            <a:endParaRPr lang="en-GB"/>
          </a:p>
        </p:txBody>
      </p:sp>
    </p:spTree>
    <p:extLst>
      <p:ext uri="{BB962C8B-B14F-4D97-AF65-F5344CB8AC3E}">
        <p14:creationId xmlns:p14="http://schemas.microsoft.com/office/powerpoint/2010/main" val="246425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0EA74-E433-46E7-85BA-A2872143DBA0}" type="datetimeFigureOut">
              <a:rPr lang="en-US" smtClean="0"/>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5D7900B-2E39-4486-BA5A-A6C76BEC8EAE}" type="slidenum">
              <a:rPr lang="en-GB" smtClean="0"/>
              <a:pPr>
                <a:defRPr/>
              </a:pPr>
              <a:t>‹#›</a:t>
            </a:fld>
            <a:endParaRPr lang="en-GB"/>
          </a:p>
        </p:txBody>
      </p:sp>
    </p:spTree>
    <p:extLst>
      <p:ext uri="{BB962C8B-B14F-4D97-AF65-F5344CB8AC3E}">
        <p14:creationId xmlns:p14="http://schemas.microsoft.com/office/powerpoint/2010/main" val="813425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0EA74-E433-46E7-85BA-A2872143DBA0}" type="datetimeFigureOut">
              <a:rPr lang="en-US" smtClean="0"/>
              <a:t>7/30/2014</a:t>
            </a:fld>
            <a:endParaRPr lang="en-US"/>
          </a:p>
        </p:txBody>
      </p:sp>
      <p:sp>
        <p:nvSpPr>
          <p:cNvPr id="5" name="Footer Placeholder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15147-F0E8-4615-8BCF-C0DA3359EDBE}" type="slidenum">
              <a:rPr lang="en-GB" smtClean="0"/>
              <a:pPr/>
              <a:t>‹#›</a:t>
            </a:fld>
            <a:endParaRPr lang="en-GB"/>
          </a:p>
        </p:txBody>
      </p:sp>
    </p:spTree>
    <p:extLst>
      <p:ext uri="{BB962C8B-B14F-4D97-AF65-F5344CB8AC3E}">
        <p14:creationId xmlns:p14="http://schemas.microsoft.com/office/powerpoint/2010/main" val="3396049457"/>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6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0EA74-E433-46E7-85BA-A2872143DBA0}" type="datetimeFigureOut">
              <a:rPr lang="en-US" smtClean="0"/>
              <a:t>7/30/2014</a:t>
            </a:fld>
            <a:endParaRPr lang="en-US"/>
          </a:p>
        </p:txBody>
      </p:sp>
      <p:sp>
        <p:nvSpPr>
          <p:cNvPr id="5" name="Footer Placeholder 4"/>
          <p:cNvSpPr>
            <a:spLocks noGrp="1"/>
          </p:cNvSpPr>
          <p:nvPr>
            <p:ph type="ftr" sz="quarter" idx="3"/>
          </p:nvPr>
        </p:nvSpPr>
        <p:spPr>
          <a:xfrm>
            <a:off x="3384550" y="635636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6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15147-F0E8-4615-8BCF-C0DA3359EDBE}" type="slidenum">
              <a:rPr lang="en-GB" smtClean="0"/>
              <a:pPr/>
              <a:t>‹#›</a:t>
            </a:fld>
            <a:endParaRPr lang="en-GB"/>
          </a:p>
        </p:txBody>
      </p:sp>
    </p:spTree>
    <p:extLst>
      <p:ext uri="{BB962C8B-B14F-4D97-AF65-F5344CB8AC3E}">
        <p14:creationId xmlns:p14="http://schemas.microsoft.com/office/powerpoint/2010/main" val="3396049457"/>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bp.com/statisticalrevie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tags" Target="../tags/tag58.xml"/><Relationship Id="rId39" Type="http://schemas.openxmlformats.org/officeDocument/2006/relationships/tags" Target="../tags/tag71.xml"/><Relationship Id="rId3" Type="http://schemas.openxmlformats.org/officeDocument/2006/relationships/tags" Target="../tags/tag35.xml"/><Relationship Id="rId21" Type="http://schemas.openxmlformats.org/officeDocument/2006/relationships/tags" Target="../tags/tag53.xml"/><Relationship Id="rId34" Type="http://schemas.openxmlformats.org/officeDocument/2006/relationships/tags" Target="../tags/tag66.xml"/><Relationship Id="rId42" Type="http://schemas.openxmlformats.org/officeDocument/2006/relationships/tags" Target="../tags/tag74.xml"/><Relationship Id="rId47" Type="http://schemas.openxmlformats.org/officeDocument/2006/relationships/slideLayout" Target="../slideLayouts/slideLayout2.xml"/><Relationship Id="rId50" Type="http://schemas.openxmlformats.org/officeDocument/2006/relationships/image" Target="../media/image19.emf"/><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tags" Target="../tags/tag57.xml"/><Relationship Id="rId33" Type="http://schemas.openxmlformats.org/officeDocument/2006/relationships/tags" Target="../tags/tag65.xml"/><Relationship Id="rId38" Type="http://schemas.openxmlformats.org/officeDocument/2006/relationships/tags" Target="../tags/tag70.xml"/><Relationship Id="rId46" Type="http://schemas.openxmlformats.org/officeDocument/2006/relationships/tags" Target="../tags/tag78.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29" Type="http://schemas.openxmlformats.org/officeDocument/2006/relationships/tags" Target="../tags/tag61.xml"/><Relationship Id="rId41" Type="http://schemas.openxmlformats.org/officeDocument/2006/relationships/tags" Target="../tags/tag73.xml"/><Relationship Id="rId1" Type="http://schemas.openxmlformats.org/officeDocument/2006/relationships/vmlDrawing" Target="../drawings/vmlDrawing1.v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tags" Target="../tags/tag56.xml"/><Relationship Id="rId32" Type="http://schemas.openxmlformats.org/officeDocument/2006/relationships/tags" Target="../tags/tag64.xml"/><Relationship Id="rId37" Type="http://schemas.openxmlformats.org/officeDocument/2006/relationships/tags" Target="../tags/tag69.xml"/><Relationship Id="rId40" Type="http://schemas.openxmlformats.org/officeDocument/2006/relationships/tags" Target="../tags/tag72.xml"/><Relationship Id="rId45" Type="http://schemas.openxmlformats.org/officeDocument/2006/relationships/tags" Target="../tags/tag77.xml"/><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28" Type="http://schemas.openxmlformats.org/officeDocument/2006/relationships/tags" Target="../tags/tag60.xml"/><Relationship Id="rId36" Type="http://schemas.openxmlformats.org/officeDocument/2006/relationships/tags" Target="../tags/tag68.xml"/><Relationship Id="rId49" Type="http://schemas.openxmlformats.org/officeDocument/2006/relationships/oleObject" Target="../embeddings/oleObject1.bin"/><Relationship Id="rId10" Type="http://schemas.openxmlformats.org/officeDocument/2006/relationships/tags" Target="../tags/tag42.xml"/><Relationship Id="rId19" Type="http://schemas.openxmlformats.org/officeDocument/2006/relationships/tags" Target="../tags/tag51.xml"/><Relationship Id="rId31" Type="http://schemas.openxmlformats.org/officeDocument/2006/relationships/tags" Target="../tags/tag63.xml"/><Relationship Id="rId44" Type="http://schemas.openxmlformats.org/officeDocument/2006/relationships/tags" Target="../tags/tag76.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 Id="rId27" Type="http://schemas.openxmlformats.org/officeDocument/2006/relationships/tags" Target="../tags/tag59.xml"/><Relationship Id="rId30" Type="http://schemas.openxmlformats.org/officeDocument/2006/relationships/tags" Target="../tags/tag62.xml"/><Relationship Id="rId35" Type="http://schemas.openxmlformats.org/officeDocument/2006/relationships/tags" Target="../tags/tag67.xml"/><Relationship Id="rId43" Type="http://schemas.openxmlformats.org/officeDocument/2006/relationships/tags" Target="../tags/tag75.xml"/><Relationship Id="rId48" Type="http://schemas.openxmlformats.org/officeDocument/2006/relationships/notesSlide" Target="../notesSlides/notesSlide13.xml"/><Relationship Id="rId8" Type="http://schemas.openxmlformats.org/officeDocument/2006/relationships/tags" Target="../tags/tag40.xml"/><Relationship Id="rId51"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file:///C:\Users\ellen.williams\Desktop\Working%20Documents\Presentations&amp;Events\BESAC%2030%20July%202014\ON_Slide14b_Dev_expl_drilling.wmv" TargetMode="External"/><Relationship Id="rId1" Type="http://schemas.microsoft.com/office/2007/relationships/media" Target="file:///C:\Users\ellen.williams\Desktop\Working%20Documents\Presentations&amp;Events\BESAC%2030%20July%202014\ON_Slide14b_Dev_expl_drilling.wmv" TargetMode="External"/><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Normal_cubic_meter"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en.wikipedia.org/wiki/Standard_cubic_fe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slideLayout" Target="../slideLayouts/slideLayout1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218" y="1091746"/>
            <a:ext cx="8002894" cy="1070293"/>
          </a:xfrm>
        </p:spPr>
        <p:txBody>
          <a:bodyPr>
            <a:normAutofit/>
          </a:bodyPr>
          <a:lstStyle/>
          <a:p>
            <a:pPr>
              <a:lnSpc>
                <a:spcPct val="110000"/>
              </a:lnSpc>
              <a:tabLst>
                <a:tab pos="630238" algn="l"/>
              </a:tabLst>
            </a:pPr>
            <a:r>
              <a:rPr lang="en-US" sz="3600" dirty="0" smtClean="0">
                <a:solidFill>
                  <a:schemeClr val="tx2"/>
                </a:solidFill>
              </a:rPr>
              <a:t>Evolution of the Energy Landscape</a:t>
            </a:r>
            <a:endParaRPr lang="en-GB" sz="3600" dirty="0">
              <a:solidFill>
                <a:schemeClr val="tx2"/>
              </a:solidFill>
            </a:endParaRPr>
          </a:p>
        </p:txBody>
      </p:sp>
      <p:sp>
        <p:nvSpPr>
          <p:cNvPr id="4" name="Subtitle 2"/>
          <p:cNvSpPr txBox="1">
            <a:spLocks/>
          </p:cNvSpPr>
          <p:nvPr/>
        </p:nvSpPr>
        <p:spPr bwMode="auto">
          <a:xfrm>
            <a:off x="890107" y="3810410"/>
            <a:ext cx="4424627" cy="66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hangingPunct="1">
              <a:lnSpc>
                <a:spcPct val="110000"/>
              </a:lnSpc>
              <a:spcBef>
                <a:spcPct val="0"/>
              </a:spcBef>
              <a:defRPr sz="2400">
                <a:solidFill>
                  <a:schemeClr val="tx2"/>
                </a:solidFill>
                <a:latin typeface="+mj-lt"/>
                <a:ea typeface="+mj-ea"/>
                <a:cs typeface="+mj-cs"/>
              </a:defRPr>
            </a:lvl1pPr>
            <a:lvl2pPr algn="l" eaLnBrk="1" hangingPunct="1">
              <a:lnSpc>
                <a:spcPts val="2600"/>
              </a:lnSpc>
              <a:spcBef>
                <a:spcPct val="0"/>
              </a:spcBef>
              <a:defRPr sz="2400">
                <a:solidFill>
                  <a:schemeClr val="tx2"/>
                </a:solidFill>
                <a:latin typeface="Univers 45 Light" pitchFamily="2" charset="0"/>
              </a:defRPr>
            </a:lvl2pPr>
            <a:lvl3pPr algn="l" eaLnBrk="1" hangingPunct="1">
              <a:lnSpc>
                <a:spcPts val="2600"/>
              </a:lnSpc>
              <a:spcBef>
                <a:spcPct val="0"/>
              </a:spcBef>
              <a:defRPr sz="2400">
                <a:solidFill>
                  <a:schemeClr val="tx2"/>
                </a:solidFill>
                <a:latin typeface="Univers 45 Light" pitchFamily="2" charset="0"/>
              </a:defRPr>
            </a:lvl3pPr>
            <a:lvl4pPr algn="l" eaLnBrk="1" hangingPunct="1">
              <a:lnSpc>
                <a:spcPts val="2600"/>
              </a:lnSpc>
              <a:spcBef>
                <a:spcPct val="0"/>
              </a:spcBef>
              <a:defRPr sz="2400">
                <a:solidFill>
                  <a:schemeClr val="tx2"/>
                </a:solidFill>
                <a:latin typeface="Univers 45 Light" pitchFamily="2" charset="0"/>
              </a:defRPr>
            </a:lvl4pPr>
            <a:lvl5pPr algn="l" eaLnBrk="1" hangingPunct="1">
              <a:lnSpc>
                <a:spcPts val="2600"/>
              </a:lnSpc>
              <a:spcBef>
                <a:spcPct val="0"/>
              </a:spcBef>
              <a:defRPr sz="2400">
                <a:solidFill>
                  <a:schemeClr val="tx2"/>
                </a:solidFill>
                <a:latin typeface="Univers 45 Light" pitchFamily="2" charset="0"/>
              </a:defRPr>
            </a:lvl5pPr>
            <a:lvl6pPr marL="457200" fontAlgn="base">
              <a:lnSpc>
                <a:spcPts val="2600"/>
              </a:lnSpc>
              <a:spcBef>
                <a:spcPct val="0"/>
              </a:spcBef>
              <a:spcAft>
                <a:spcPct val="0"/>
              </a:spcAft>
              <a:defRPr sz="2400">
                <a:solidFill>
                  <a:schemeClr val="tx2"/>
                </a:solidFill>
                <a:latin typeface="Univers 45 Light" pitchFamily="2" charset="0"/>
              </a:defRPr>
            </a:lvl6pPr>
            <a:lvl7pPr marL="914400" fontAlgn="base">
              <a:lnSpc>
                <a:spcPts val="2600"/>
              </a:lnSpc>
              <a:spcBef>
                <a:spcPct val="0"/>
              </a:spcBef>
              <a:spcAft>
                <a:spcPct val="0"/>
              </a:spcAft>
              <a:defRPr sz="2400">
                <a:solidFill>
                  <a:schemeClr val="tx2"/>
                </a:solidFill>
                <a:latin typeface="Univers 45 Light" pitchFamily="2" charset="0"/>
              </a:defRPr>
            </a:lvl7pPr>
            <a:lvl8pPr marL="1371600" fontAlgn="base">
              <a:lnSpc>
                <a:spcPts val="2600"/>
              </a:lnSpc>
              <a:spcBef>
                <a:spcPct val="0"/>
              </a:spcBef>
              <a:spcAft>
                <a:spcPct val="0"/>
              </a:spcAft>
              <a:defRPr sz="2400">
                <a:solidFill>
                  <a:schemeClr val="tx2"/>
                </a:solidFill>
                <a:latin typeface="Univers 45 Light" pitchFamily="2" charset="0"/>
              </a:defRPr>
            </a:lvl8pPr>
            <a:lvl9pPr marL="1828800" fontAlgn="base">
              <a:lnSpc>
                <a:spcPts val="2600"/>
              </a:lnSpc>
              <a:spcBef>
                <a:spcPct val="0"/>
              </a:spcBef>
              <a:spcAft>
                <a:spcPct val="0"/>
              </a:spcAft>
              <a:defRPr sz="2400">
                <a:solidFill>
                  <a:schemeClr val="tx2"/>
                </a:solidFill>
                <a:latin typeface="Univers 45 Light" pitchFamily="2" charset="0"/>
              </a:defRPr>
            </a:lvl9pPr>
          </a:lstStyle>
          <a:p>
            <a:r>
              <a:rPr lang="en-GB" sz="2100" dirty="0" smtClean="0">
                <a:solidFill>
                  <a:srgbClr val="2A7E54"/>
                </a:solidFill>
                <a:latin typeface="+mn-lt"/>
                <a:ea typeface="+mn-ea"/>
                <a:cs typeface="+mn-cs"/>
              </a:rPr>
              <a:t>Ellen D. </a:t>
            </a:r>
            <a:r>
              <a:rPr lang="en-GB" sz="2100" dirty="0">
                <a:solidFill>
                  <a:srgbClr val="2A7E54"/>
                </a:solidFill>
                <a:latin typeface="+mn-lt"/>
                <a:ea typeface="+mn-ea"/>
                <a:cs typeface="+mn-cs"/>
              </a:rPr>
              <a:t>Williams</a:t>
            </a:r>
          </a:p>
          <a:p>
            <a:r>
              <a:rPr lang="en-GB" sz="2100" dirty="0" smtClean="0">
                <a:solidFill>
                  <a:srgbClr val="2A7E54"/>
                </a:solidFill>
                <a:latin typeface="+mn-lt"/>
                <a:ea typeface="+mn-ea"/>
                <a:cs typeface="+mn-cs"/>
              </a:rPr>
              <a:t>Senior Advisor, DOE</a:t>
            </a:r>
            <a:endParaRPr lang="en-GB" sz="2100" dirty="0">
              <a:solidFill>
                <a:srgbClr val="2A7E54"/>
              </a:solidFill>
              <a:latin typeface="+mn-lt"/>
              <a:ea typeface="+mn-ea"/>
              <a:cs typeface="+mn-cs"/>
            </a:endParaRPr>
          </a:p>
        </p:txBody>
      </p:sp>
      <p:sp>
        <p:nvSpPr>
          <p:cNvPr id="5" name="Subtitle 2"/>
          <p:cNvSpPr txBox="1">
            <a:spLocks/>
          </p:cNvSpPr>
          <p:nvPr/>
        </p:nvSpPr>
        <p:spPr bwMode="auto">
          <a:xfrm>
            <a:off x="890107" y="5056947"/>
            <a:ext cx="4911605" cy="66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hangingPunct="1">
              <a:lnSpc>
                <a:spcPct val="110000"/>
              </a:lnSpc>
              <a:spcBef>
                <a:spcPct val="0"/>
              </a:spcBef>
              <a:defRPr sz="2400">
                <a:solidFill>
                  <a:schemeClr val="tx2"/>
                </a:solidFill>
                <a:latin typeface="+mj-lt"/>
                <a:ea typeface="+mj-ea"/>
                <a:cs typeface="+mj-cs"/>
              </a:defRPr>
            </a:lvl1pPr>
            <a:lvl2pPr algn="l" eaLnBrk="1" hangingPunct="1">
              <a:lnSpc>
                <a:spcPts val="2600"/>
              </a:lnSpc>
              <a:spcBef>
                <a:spcPct val="0"/>
              </a:spcBef>
              <a:defRPr sz="2400">
                <a:solidFill>
                  <a:schemeClr val="tx2"/>
                </a:solidFill>
                <a:latin typeface="Univers 45 Light" pitchFamily="2" charset="0"/>
              </a:defRPr>
            </a:lvl2pPr>
            <a:lvl3pPr algn="l" eaLnBrk="1" hangingPunct="1">
              <a:lnSpc>
                <a:spcPts val="2600"/>
              </a:lnSpc>
              <a:spcBef>
                <a:spcPct val="0"/>
              </a:spcBef>
              <a:defRPr sz="2400">
                <a:solidFill>
                  <a:schemeClr val="tx2"/>
                </a:solidFill>
                <a:latin typeface="Univers 45 Light" pitchFamily="2" charset="0"/>
              </a:defRPr>
            </a:lvl3pPr>
            <a:lvl4pPr algn="l" eaLnBrk="1" hangingPunct="1">
              <a:lnSpc>
                <a:spcPts val="2600"/>
              </a:lnSpc>
              <a:spcBef>
                <a:spcPct val="0"/>
              </a:spcBef>
              <a:defRPr sz="2400">
                <a:solidFill>
                  <a:schemeClr val="tx2"/>
                </a:solidFill>
                <a:latin typeface="Univers 45 Light" pitchFamily="2" charset="0"/>
              </a:defRPr>
            </a:lvl4pPr>
            <a:lvl5pPr algn="l" eaLnBrk="1" hangingPunct="1">
              <a:lnSpc>
                <a:spcPts val="2600"/>
              </a:lnSpc>
              <a:spcBef>
                <a:spcPct val="0"/>
              </a:spcBef>
              <a:defRPr sz="2400">
                <a:solidFill>
                  <a:schemeClr val="tx2"/>
                </a:solidFill>
                <a:latin typeface="Univers 45 Light" pitchFamily="2" charset="0"/>
              </a:defRPr>
            </a:lvl5pPr>
            <a:lvl6pPr marL="457200" fontAlgn="base">
              <a:lnSpc>
                <a:spcPts val="2600"/>
              </a:lnSpc>
              <a:spcBef>
                <a:spcPct val="0"/>
              </a:spcBef>
              <a:spcAft>
                <a:spcPct val="0"/>
              </a:spcAft>
              <a:defRPr sz="2400">
                <a:solidFill>
                  <a:schemeClr val="tx2"/>
                </a:solidFill>
                <a:latin typeface="Univers 45 Light" pitchFamily="2" charset="0"/>
              </a:defRPr>
            </a:lvl6pPr>
            <a:lvl7pPr marL="914400" fontAlgn="base">
              <a:lnSpc>
                <a:spcPts val="2600"/>
              </a:lnSpc>
              <a:spcBef>
                <a:spcPct val="0"/>
              </a:spcBef>
              <a:spcAft>
                <a:spcPct val="0"/>
              </a:spcAft>
              <a:defRPr sz="2400">
                <a:solidFill>
                  <a:schemeClr val="tx2"/>
                </a:solidFill>
                <a:latin typeface="Univers 45 Light" pitchFamily="2" charset="0"/>
              </a:defRPr>
            </a:lvl7pPr>
            <a:lvl8pPr marL="1371600" fontAlgn="base">
              <a:lnSpc>
                <a:spcPts val="2600"/>
              </a:lnSpc>
              <a:spcBef>
                <a:spcPct val="0"/>
              </a:spcBef>
              <a:spcAft>
                <a:spcPct val="0"/>
              </a:spcAft>
              <a:defRPr sz="2400">
                <a:solidFill>
                  <a:schemeClr val="tx2"/>
                </a:solidFill>
                <a:latin typeface="Univers 45 Light" pitchFamily="2" charset="0"/>
              </a:defRPr>
            </a:lvl8pPr>
            <a:lvl9pPr marL="1828800" fontAlgn="base">
              <a:lnSpc>
                <a:spcPts val="2600"/>
              </a:lnSpc>
              <a:spcBef>
                <a:spcPct val="0"/>
              </a:spcBef>
              <a:spcAft>
                <a:spcPct val="0"/>
              </a:spcAft>
              <a:defRPr sz="2400">
                <a:solidFill>
                  <a:schemeClr val="tx2"/>
                </a:solidFill>
                <a:latin typeface="Univers 45 Light" pitchFamily="2" charset="0"/>
              </a:defRPr>
            </a:lvl9pPr>
          </a:lstStyle>
          <a:p>
            <a:r>
              <a:rPr lang="en-GB" sz="2100" dirty="0" smtClean="0">
                <a:solidFill>
                  <a:schemeClr val="tx1">
                    <a:lumMod val="50000"/>
                    <a:lumOff val="50000"/>
                  </a:schemeClr>
                </a:solidFill>
                <a:latin typeface="+mn-lt"/>
                <a:ea typeface="+mn-ea"/>
                <a:cs typeface="+mn-cs"/>
              </a:rPr>
              <a:t>BESAC Advisory Council</a:t>
            </a:r>
            <a:endParaRPr lang="en-GB" sz="2100" dirty="0">
              <a:solidFill>
                <a:schemeClr val="tx1">
                  <a:lumMod val="50000"/>
                  <a:lumOff val="50000"/>
                </a:schemeClr>
              </a:solidFill>
              <a:latin typeface="+mn-lt"/>
              <a:ea typeface="+mn-ea"/>
              <a:cs typeface="+mn-cs"/>
            </a:endParaRPr>
          </a:p>
          <a:p>
            <a:r>
              <a:rPr lang="en-GB" sz="2100" dirty="0" smtClean="0">
                <a:solidFill>
                  <a:schemeClr val="tx1">
                    <a:lumMod val="50000"/>
                    <a:lumOff val="50000"/>
                  </a:schemeClr>
                </a:solidFill>
                <a:latin typeface="+mn-lt"/>
                <a:ea typeface="+mn-ea"/>
                <a:cs typeface="+mn-cs"/>
              </a:rPr>
              <a:t>July 30, 2014</a:t>
            </a:r>
            <a:endParaRPr lang="en-GB" sz="2100" dirty="0">
              <a:solidFill>
                <a:schemeClr val="tx1">
                  <a:lumMod val="50000"/>
                  <a:lumOff val="50000"/>
                </a:schemeClr>
              </a:solidFill>
              <a:latin typeface="+mn-lt"/>
              <a:ea typeface="+mn-ea"/>
              <a:cs typeface="+mn-cs"/>
            </a:endParaRPr>
          </a:p>
        </p:txBody>
      </p:sp>
      <p:pic>
        <p:nvPicPr>
          <p:cNvPr id="6" name="Picture 5"/>
          <p:cNvPicPr/>
          <p:nvPr/>
        </p:nvPicPr>
        <p:blipFill rotWithShape="1">
          <a:blip r:embed="rId3">
            <a:extLst>
              <a:ext uri="{28A0092B-C50C-407E-A947-70E740481C1C}">
                <a14:useLocalDpi xmlns:a14="http://schemas.microsoft.com/office/drawing/2010/main" val="0"/>
              </a:ext>
            </a:extLst>
          </a:blip>
          <a:srcRect l="26313" r="29091"/>
          <a:stretch/>
        </p:blipFill>
        <p:spPr bwMode="auto">
          <a:xfrm>
            <a:off x="8207112" y="371814"/>
            <a:ext cx="1248410" cy="1048385"/>
          </a:xfrm>
          <a:prstGeom prst="rect">
            <a:avLst/>
          </a:prstGeom>
          <a:ln>
            <a:noFill/>
          </a:ln>
          <a:extLst>
            <a:ext uri="{53640926-AAD7-44D8-BBD7-CCE9431645EC}">
              <a14:shadowObscured xmlns:a14="http://schemas.microsoft.com/office/drawing/2010/main"/>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31" r="1"/>
          <a:stretch/>
        </p:blipFill>
        <p:spPr bwMode="auto">
          <a:xfrm>
            <a:off x="3878317" y="2648919"/>
            <a:ext cx="5692817" cy="2576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866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GB" sz="3600" dirty="0" smtClean="0">
                <a:solidFill>
                  <a:srgbClr val="2A7E54"/>
                </a:solidFill>
              </a:rPr>
              <a:t>The energy future: </a:t>
            </a:r>
            <a:br>
              <a:rPr lang="en-GB" sz="3600" dirty="0" smtClean="0">
                <a:solidFill>
                  <a:srgbClr val="2A7E54"/>
                </a:solidFill>
              </a:rPr>
            </a:br>
            <a:r>
              <a:rPr lang="en-GB" sz="3600" dirty="0" smtClean="0">
                <a:solidFill>
                  <a:srgbClr val="2A7E54"/>
                </a:solidFill>
              </a:rPr>
              <a:t>insights from BP’s Energy Outlook 2035</a:t>
            </a:r>
            <a:endParaRPr lang="en-GB" sz="3600" dirty="0">
              <a:solidFill>
                <a:srgbClr val="2A7E54"/>
              </a:solidFill>
            </a:endParaRPr>
          </a:p>
        </p:txBody>
      </p:sp>
      <p:sp>
        <p:nvSpPr>
          <p:cNvPr id="4" name="Slide Number Placeholder 3"/>
          <p:cNvSpPr>
            <a:spLocks noGrp="1"/>
          </p:cNvSpPr>
          <p:nvPr>
            <p:ph type="sldNum" sz="quarter" idx="12"/>
          </p:nvPr>
        </p:nvSpPr>
        <p:spPr/>
        <p:txBody>
          <a:bodyPr/>
          <a:lstStyle/>
          <a:p>
            <a:fld id="{B2426A47-BED3-4EEE-ADEC-D28FEF63A778}" type="slidenum">
              <a:rPr lang="en-GB" smtClean="0">
                <a:solidFill>
                  <a:srgbClr val="009900"/>
                </a:solidFill>
              </a:rPr>
              <a:pPr/>
              <a:t>10</a:t>
            </a:fld>
            <a:endParaRPr lang="en-GB" dirty="0">
              <a:solidFill>
                <a:srgbClr val="009900"/>
              </a:solidFill>
            </a:endParaRPr>
          </a:p>
        </p:txBody>
      </p:sp>
      <p:sp>
        <p:nvSpPr>
          <p:cNvPr id="7" name="TextBox 6"/>
          <p:cNvSpPr txBox="1"/>
          <p:nvPr/>
        </p:nvSpPr>
        <p:spPr>
          <a:xfrm>
            <a:off x="537030" y="1477554"/>
            <a:ext cx="8955314" cy="646331"/>
          </a:xfrm>
          <a:prstGeom prst="rect">
            <a:avLst/>
          </a:prstGeom>
          <a:noFill/>
        </p:spPr>
        <p:txBody>
          <a:bodyPr wrap="square" rtlCol="0">
            <a:spAutoFit/>
          </a:bodyPr>
          <a:lstStyle/>
          <a:p>
            <a:pPr algn="l"/>
            <a:r>
              <a:rPr lang="en-GB" sz="1800" b="1" dirty="0" smtClean="0">
                <a:solidFill>
                  <a:schemeClr val="tx1"/>
                </a:solidFill>
                <a:latin typeface="+mj-lt"/>
              </a:rPr>
              <a:t>Industrialisation </a:t>
            </a:r>
            <a:r>
              <a:rPr lang="en-GB" sz="1800" b="1" dirty="0">
                <a:solidFill>
                  <a:schemeClr val="tx1"/>
                </a:solidFill>
                <a:latin typeface="+mj-lt"/>
              </a:rPr>
              <a:t>and growing power </a:t>
            </a:r>
            <a:r>
              <a:rPr lang="en-GB" sz="1800" b="1" dirty="0" smtClean="0">
                <a:solidFill>
                  <a:schemeClr val="tx1"/>
                </a:solidFill>
                <a:latin typeface="+mj-lt"/>
              </a:rPr>
              <a:t>demand increase </a:t>
            </a:r>
            <a:r>
              <a:rPr lang="en-GB" sz="1800" b="1" dirty="0">
                <a:solidFill>
                  <a:schemeClr val="tx1"/>
                </a:solidFill>
                <a:latin typeface="+mj-lt"/>
              </a:rPr>
              <a:t>the world’s appetite for primary </a:t>
            </a:r>
            <a:r>
              <a:rPr lang="en-GB" sz="1800" b="1" dirty="0" smtClean="0">
                <a:solidFill>
                  <a:schemeClr val="tx1"/>
                </a:solidFill>
                <a:latin typeface="+mj-lt"/>
              </a:rPr>
              <a:t>energy: </a:t>
            </a:r>
            <a:endParaRPr lang="en-GB" sz="1800" b="1" dirty="0">
              <a:solidFill>
                <a:schemeClr val="tx1"/>
              </a:solidFill>
              <a:latin typeface="+mj-lt"/>
            </a:endParaRPr>
          </a:p>
        </p:txBody>
      </p:sp>
      <p:sp>
        <p:nvSpPr>
          <p:cNvPr id="3" name="Rectangle 2"/>
          <p:cNvSpPr/>
          <p:nvPr/>
        </p:nvSpPr>
        <p:spPr>
          <a:xfrm>
            <a:off x="4159545" y="6477334"/>
            <a:ext cx="3133884" cy="307777"/>
          </a:xfrm>
          <a:prstGeom prst="rect">
            <a:avLst/>
          </a:prstGeom>
        </p:spPr>
        <p:txBody>
          <a:bodyPr wrap="square">
            <a:spAutoFit/>
          </a:bodyPr>
          <a:lstStyle/>
          <a:p>
            <a:r>
              <a:rPr lang="en-US" dirty="0">
                <a:solidFill>
                  <a:srgbClr val="FE7D19"/>
                </a:solidFill>
                <a:latin typeface="+mn-lt"/>
                <a:hlinkClick r:id="rId3"/>
              </a:rPr>
              <a:t>http://</a:t>
            </a:r>
            <a:r>
              <a:rPr lang="en-US" dirty="0" smtClean="0">
                <a:solidFill>
                  <a:srgbClr val="FE7D19"/>
                </a:solidFill>
                <a:latin typeface="+mn-lt"/>
                <a:hlinkClick r:id="rId3"/>
              </a:rPr>
              <a:t>www.bp.com/statisticalreview</a:t>
            </a:r>
            <a:r>
              <a:rPr lang="en-US" dirty="0" smtClean="0">
                <a:solidFill>
                  <a:srgbClr val="FE7D19"/>
                </a:solidFill>
                <a:latin typeface="+mn-lt"/>
              </a:rPr>
              <a:t>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88" y="2123885"/>
            <a:ext cx="2857500" cy="385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9488" y="2134395"/>
            <a:ext cx="3406775" cy="387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6263" y="2166527"/>
            <a:ext cx="3314700" cy="386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132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chemeClr val="tx2"/>
                </a:solidFill>
                <a:latin typeface="+mn-lt"/>
              </a:rPr>
              <a:t>Context of climate </a:t>
            </a:r>
            <a:r>
              <a:rPr lang="en-GB" sz="3600" dirty="0">
                <a:solidFill>
                  <a:schemeClr val="tx2"/>
                </a:solidFill>
                <a:latin typeface="+mn-lt"/>
              </a:rPr>
              <a:t>c</a:t>
            </a:r>
            <a:r>
              <a:rPr lang="en-GB" sz="3600" dirty="0" smtClean="0">
                <a:solidFill>
                  <a:schemeClr val="tx2"/>
                </a:solidFill>
                <a:latin typeface="+mn-lt"/>
              </a:rPr>
              <a:t>hange</a:t>
            </a:r>
            <a:endParaRPr lang="en-GB" sz="3600" dirty="0">
              <a:solidFill>
                <a:schemeClr val="tx2"/>
              </a:solidFill>
              <a:latin typeface="+mn-lt"/>
            </a:endParaRPr>
          </a:p>
        </p:txBody>
      </p:sp>
      <p:sp>
        <p:nvSpPr>
          <p:cNvPr id="9" name="Slide Number Placeholder 2"/>
          <p:cNvSpPr>
            <a:spLocks noGrp="1"/>
          </p:cNvSpPr>
          <p:nvPr>
            <p:ph type="sldNum" sz="quarter" idx="12"/>
          </p:nvPr>
        </p:nvSpPr>
        <p:spPr/>
        <p:txBody>
          <a:bodyPr/>
          <a:lstStyle/>
          <a:p>
            <a:fld id="{3B3B595E-9BA0-4952-A5A5-658CD5F6952F}" type="slidenum">
              <a:rPr lang="en-GB" smtClean="0">
                <a:solidFill>
                  <a:srgbClr val="009900"/>
                </a:solidFill>
                <a:latin typeface="+mn-lt"/>
              </a:rPr>
              <a:pPr/>
              <a:t>11</a:t>
            </a:fld>
            <a:endParaRPr lang="en-GB" dirty="0">
              <a:solidFill>
                <a:srgbClr val="009900"/>
              </a:solidFill>
              <a:latin typeface="+mn-lt"/>
            </a:endParaRPr>
          </a:p>
        </p:txBody>
      </p:sp>
      <p:sp>
        <p:nvSpPr>
          <p:cNvPr id="3" name="Rectangle 2"/>
          <p:cNvSpPr/>
          <p:nvPr/>
        </p:nvSpPr>
        <p:spPr>
          <a:xfrm>
            <a:off x="217715" y="1528376"/>
            <a:ext cx="48178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p>
            <a:pPr marL="274638" indent="-274638" algn="l">
              <a:buClr>
                <a:srgbClr val="009900"/>
              </a:buClr>
            </a:pPr>
            <a:r>
              <a:rPr lang="en-GB" sz="1800" dirty="0">
                <a:solidFill>
                  <a:srgbClr val="009900"/>
                </a:solidFill>
                <a:latin typeface="+mn-lt"/>
                <a:cs typeface="Arial" pitchFamily="34" charset="0"/>
              </a:rPr>
              <a:t>Contributions to reductions in </a:t>
            </a:r>
            <a:r>
              <a:rPr lang="en-GB" sz="1800" dirty="0" smtClean="0">
                <a:solidFill>
                  <a:srgbClr val="009900"/>
                </a:solidFill>
                <a:latin typeface="+mn-lt"/>
                <a:cs typeface="Arial" pitchFamily="34" charset="0"/>
              </a:rPr>
              <a:t>IEA scenarios:</a:t>
            </a:r>
            <a:endParaRPr lang="en-GB" sz="1800" dirty="0">
              <a:solidFill>
                <a:srgbClr val="009900"/>
              </a:solidFill>
              <a:latin typeface="+mn-lt"/>
              <a:cs typeface="Arial" pitchFamily="34" charset="0"/>
            </a:endParaRPr>
          </a:p>
        </p:txBody>
      </p:sp>
      <p:graphicFrame>
        <p:nvGraphicFramePr>
          <p:cNvPr id="43" name="Chart 42"/>
          <p:cNvGraphicFramePr>
            <a:graphicFrameLocks/>
          </p:cNvGraphicFramePr>
          <p:nvPr>
            <p:extLst>
              <p:ext uri="{D42A27DB-BD31-4B8C-83A1-F6EECF244321}">
                <p14:modId xmlns:p14="http://schemas.microsoft.com/office/powerpoint/2010/main" val="2927280906"/>
              </p:ext>
            </p:extLst>
          </p:nvPr>
        </p:nvGraphicFramePr>
        <p:xfrm>
          <a:off x="503515" y="1954857"/>
          <a:ext cx="4344713" cy="476026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571875" y="2695575"/>
            <a:ext cx="1038226" cy="400110"/>
          </a:xfrm>
          <a:prstGeom prst="rect">
            <a:avLst/>
          </a:prstGeom>
          <a:noFill/>
        </p:spPr>
        <p:txBody>
          <a:bodyPr wrap="square" rtlCol="0">
            <a:spAutoFit/>
          </a:bodyPr>
          <a:lstStyle/>
          <a:p>
            <a:pPr algn="l"/>
            <a:r>
              <a:rPr lang="en-GB" sz="1000" dirty="0" smtClean="0">
                <a:latin typeface="+mn-lt"/>
              </a:rPr>
              <a:t>Additional 6DS emissions</a:t>
            </a:r>
            <a:endParaRPr lang="en-GB" sz="1000" dirty="0">
              <a:latin typeface="+mn-lt"/>
            </a:endParaRPr>
          </a:p>
        </p:txBody>
      </p:sp>
      <p:pic>
        <p:nvPicPr>
          <p:cNvPr id="45" name="Picture 41"/>
          <p:cNvPicPr>
            <a:picLocks noChangeAspect="1" noChangeArrowheads="1"/>
          </p:cNvPicPr>
          <p:nvPr/>
        </p:nvPicPr>
        <p:blipFill rotWithShape="1">
          <a:blip r:embed="rId4"/>
          <a:srcRect l="1313" t="1139" r="2623" b="1517"/>
          <a:stretch/>
        </p:blipFill>
        <p:spPr bwMode="auto">
          <a:xfrm>
            <a:off x="5671699" y="1966520"/>
            <a:ext cx="3652385" cy="43326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46" name="TextBox 46"/>
          <p:cNvSpPr txBox="1">
            <a:spLocks noChangeArrowheads="1"/>
          </p:cNvSpPr>
          <p:nvPr/>
        </p:nvSpPr>
        <p:spPr bwMode="auto">
          <a:xfrm>
            <a:off x="5896987" y="1511559"/>
            <a:ext cx="339056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defPPr>
              <a:defRPr lang="en-GB"/>
            </a:defPPr>
            <a:lvl1pPr marL="274638" indent="-274638" algn="l">
              <a:buClr>
                <a:srgbClr val="009900"/>
              </a:buClr>
              <a:defRPr sz="1800">
                <a:solidFill>
                  <a:srgbClr val="009900"/>
                </a:solidFill>
                <a:latin typeface="Univers 45 Light" pitchFamily="2" charset="0"/>
                <a:cs typeface="Arial" pitchFamily="34" charset="0"/>
              </a:defRPr>
            </a:lvl1pPr>
          </a:lstStyle>
          <a:p>
            <a:r>
              <a:rPr lang="en-GB" dirty="0">
                <a:latin typeface="+mn-lt"/>
              </a:rPr>
              <a:t>Scenarios: </a:t>
            </a:r>
            <a:r>
              <a:rPr lang="en-GB" dirty="0" smtClean="0">
                <a:latin typeface="+mn-lt"/>
              </a:rPr>
              <a:t>energy </a:t>
            </a:r>
            <a:r>
              <a:rPr lang="en-GB" dirty="0">
                <a:latin typeface="+mn-lt"/>
              </a:rPr>
              <a:t>mix in 2035</a:t>
            </a:r>
          </a:p>
        </p:txBody>
      </p:sp>
      <p:sp>
        <p:nvSpPr>
          <p:cNvPr id="47" name="Rectangle 5"/>
          <p:cNvSpPr txBox="1">
            <a:spLocks noChangeArrowheads="1"/>
          </p:cNvSpPr>
          <p:nvPr/>
        </p:nvSpPr>
        <p:spPr bwMode="auto">
          <a:xfrm>
            <a:off x="6499559" y="6457227"/>
            <a:ext cx="2673379"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marL="274638" indent="-2746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a:lnSpc>
                <a:spcPts val="825"/>
              </a:lnSpc>
              <a:spcBef>
                <a:spcPct val="50000"/>
              </a:spcBef>
              <a:buClr>
                <a:schemeClr val="tx2"/>
              </a:buClr>
            </a:pPr>
            <a:r>
              <a:rPr lang="en-US" sz="1200" dirty="0">
                <a:solidFill>
                  <a:srgbClr val="000000"/>
                </a:solidFill>
                <a:latin typeface="+mn-lt"/>
              </a:rPr>
              <a:t>Source: IEA</a:t>
            </a:r>
          </a:p>
          <a:p>
            <a:pPr algn="l">
              <a:lnSpc>
                <a:spcPts val="825"/>
              </a:lnSpc>
              <a:spcBef>
                <a:spcPct val="50000"/>
              </a:spcBef>
              <a:buClr>
                <a:schemeClr val="tx2"/>
              </a:buClr>
            </a:pPr>
            <a:r>
              <a:rPr lang="en-US" sz="1200" dirty="0">
                <a:solidFill>
                  <a:srgbClr val="000000"/>
                </a:solidFill>
                <a:latin typeface="+mn-lt"/>
              </a:rPr>
              <a:t>World Energy Outlook 2011</a:t>
            </a:r>
          </a:p>
        </p:txBody>
      </p:sp>
      <p:sp>
        <p:nvSpPr>
          <p:cNvPr id="5" name="TextBox 4"/>
          <p:cNvSpPr txBox="1"/>
          <p:nvPr/>
        </p:nvSpPr>
        <p:spPr>
          <a:xfrm>
            <a:off x="4637948" y="1968333"/>
            <a:ext cx="1024639" cy="830997"/>
          </a:xfrm>
          <a:prstGeom prst="rect">
            <a:avLst/>
          </a:prstGeom>
          <a:noFill/>
        </p:spPr>
        <p:txBody>
          <a:bodyPr wrap="none" rtlCol="0">
            <a:spAutoFit/>
          </a:bodyPr>
          <a:lstStyle/>
          <a:p>
            <a:r>
              <a:rPr lang="en-GB" sz="1600" dirty="0" smtClean="0">
                <a:latin typeface="+mn-lt"/>
              </a:rPr>
              <a:t>BAU</a:t>
            </a:r>
          </a:p>
          <a:p>
            <a:pPr>
              <a:spcBef>
                <a:spcPts val="0"/>
              </a:spcBef>
            </a:pPr>
            <a:r>
              <a:rPr lang="en-GB" sz="1600" dirty="0">
                <a:latin typeface="+mn-lt"/>
              </a:rPr>
              <a:t>&gt;</a:t>
            </a:r>
            <a:r>
              <a:rPr lang="en-GB" sz="1600" dirty="0" smtClean="0">
                <a:latin typeface="+mn-lt"/>
              </a:rPr>
              <a:t>800 ppm</a:t>
            </a:r>
          </a:p>
          <a:p>
            <a:pPr>
              <a:spcBef>
                <a:spcPts val="0"/>
              </a:spcBef>
            </a:pPr>
            <a:r>
              <a:rPr lang="en-GB" sz="1600" dirty="0" smtClean="0">
                <a:latin typeface="+mn-lt"/>
              </a:rPr>
              <a:t>  by 2100</a:t>
            </a:r>
            <a:endParaRPr lang="en-GB" sz="1600" dirty="0">
              <a:latin typeface="+mn-lt"/>
            </a:endParaRPr>
          </a:p>
        </p:txBody>
      </p:sp>
      <p:cxnSp>
        <p:nvCxnSpPr>
          <p:cNvPr id="7" name="Straight Connector 6"/>
          <p:cNvCxnSpPr/>
          <p:nvPr/>
        </p:nvCxnSpPr>
        <p:spPr bwMode="auto">
          <a:xfrm>
            <a:off x="4349297" y="2050524"/>
            <a:ext cx="332192" cy="246222"/>
          </a:xfrm>
          <a:prstGeom prst="line">
            <a:avLst/>
          </a:prstGeom>
          <a:noFill/>
          <a:ln w="127"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807490" y="4747819"/>
            <a:ext cx="968535" cy="584775"/>
          </a:xfrm>
          <a:prstGeom prst="rect">
            <a:avLst/>
          </a:prstGeom>
          <a:noFill/>
        </p:spPr>
        <p:txBody>
          <a:bodyPr wrap="none" rtlCol="0">
            <a:spAutoFit/>
          </a:bodyPr>
          <a:lstStyle/>
          <a:p>
            <a:r>
              <a:rPr lang="en-GB" sz="1600" dirty="0" smtClean="0">
                <a:latin typeface="+mn-lt"/>
              </a:rPr>
              <a:t>450 ppm </a:t>
            </a:r>
          </a:p>
          <a:p>
            <a:pPr>
              <a:spcBef>
                <a:spcPts val="0"/>
              </a:spcBef>
            </a:pPr>
            <a:r>
              <a:rPr lang="en-GB" sz="1600" dirty="0" smtClean="0">
                <a:latin typeface="+mn-lt"/>
              </a:rPr>
              <a:t>2</a:t>
            </a:r>
            <a:r>
              <a:rPr lang="en-GB" sz="1600" baseline="30000" dirty="0" smtClean="0">
                <a:latin typeface="+mn-lt"/>
              </a:rPr>
              <a:t>0</a:t>
            </a:r>
            <a:r>
              <a:rPr lang="en-GB" sz="1600" dirty="0" smtClean="0">
                <a:latin typeface="+mn-lt"/>
              </a:rPr>
              <a:t>C</a:t>
            </a:r>
            <a:endParaRPr lang="en-GB" sz="1600" dirty="0">
              <a:latin typeface="+mn-lt"/>
            </a:endParaRPr>
          </a:p>
        </p:txBody>
      </p:sp>
      <p:cxnSp>
        <p:nvCxnSpPr>
          <p:cNvPr id="15" name="Straight Connector 14"/>
          <p:cNvCxnSpPr/>
          <p:nvPr/>
        </p:nvCxnSpPr>
        <p:spPr bwMode="auto">
          <a:xfrm>
            <a:off x="4331250" y="4899371"/>
            <a:ext cx="406487" cy="205065"/>
          </a:xfrm>
          <a:prstGeom prst="line">
            <a:avLst/>
          </a:prstGeom>
          <a:noFill/>
          <a:ln w="127"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4694194" y="3062303"/>
            <a:ext cx="1232710" cy="830997"/>
          </a:xfrm>
          <a:prstGeom prst="rect">
            <a:avLst/>
          </a:prstGeom>
          <a:noFill/>
        </p:spPr>
        <p:txBody>
          <a:bodyPr wrap="none" rtlCol="0">
            <a:spAutoFit/>
          </a:bodyPr>
          <a:lstStyle/>
          <a:p>
            <a:r>
              <a:rPr lang="en-GB" sz="1600" dirty="0" smtClean="0">
                <a:latin typeface="+mn-lt"/>
              </a:rPr>
              <a:t>New Policies</a:t>
            </a:r>
          </a:p>
          <a:p>
            <a:pPr>
              <a:spcBef>
                <a:spcPts val="0"/>
              </a:spcBef>
            </a:pPr>
            <a:r>
              <a:rPr lang="en-GB" sz="1600" dirty="0" smtClean="0">
                <a:latin typeface="+mn-lt"/>
              </a:rPr>
              <a:t>~600 ppm</a:t>
            </a:r>
          </a:p>
          <a:p>
            <a:pPr>
              <a:spcBef>
                <a:spcPts val="0"/>
              </a:spcBef>
            </a:pPr>
            <a:r>
              <a:rPr lang="en-GB" sz="1600" dirty="0">
                <a:latin typeface="+mn-lt"/>
              </a:rPr>
              <a:t> </a:t>
            </a:r>
            <a:r>
              <a:rPr lang="en-GB" sz="1600" dirty="0" smtClean="0">
                <a:latin typeface="+mn-lt"/>
              </a:rPr>
              <a:t> </a:t>
            </a:r>
            <a:r>
              <a:rPr lang="en-GB" sz="1600" dirty="0">
                <a:latin typeface="+mn-lt"/>
              </a:rPr>
              <a:t>by </a:t>
            </a:r>
            <a:r>
              <a:rPr lang="en-GB" sz="1600" dirty="0" smtClean="0">
                <a:latin typeface="+mn-lt"/>
              </a:rPr>
              <a:t>2100</a:t>
            </a:r>
            <a:endParaRPr lang="en-GB" sz="1600" dirty="0">
              <a:latin typeface="+mn-lt"/>
            </a:endParaRPr>
          </a:p>
        </p:txBody>
      </p:sp>
      <p:cxnSp>
        <p:nvCxnSpPr>
          <p:cNvPr id="17" name="Straight Connector 16"/>
          <p:cNvCxnSpPr/>
          <p:nvPr/>
        </p:nvCxnSpPr>
        <p:spPr bwMode="auto">
          <a:xfrm>
            <a:off x="4331250" y="3037631"/>
            <a:ext cx="406487" cy="302029"/>
          </a:xfrm>
          <a:prstGeom prst="line">
            <a:avLst/>
          </a:prstGeom>
          <a:noFill/>
          <a:ln w="127"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4493990" y="3213905"/>
            <a:ext cx="0" cy="1797272"/>
          </a:xfrm>
          <a:prstGeom prst="straightConnector1">
            <a:avLst/>
          </a:prstGeom>
          <a:noFill/>
          <a:ln w="28575" cap="flat" cmpd="sng" algn="ctr">
            <a:solidFill>
              <a:schemeClr val="bg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01887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rgbClr val="2A7E54"/>
                </a:solidFill>
              </a:rPr>
              <a:t>Overview</a:t>
            </a:r>
          </a:p>
        </p:txBody>
      </p:sp>
      <p:sp>
        <p:nvSpPr>
          <p:cNvPr id="4" name="Slide Number Placeholder 3"/>
          <p:cNvSpPr>
            <a:spLocks noGrp="1"/>
          </p:cNvSpPr>
          <p:nvPr>
            <p:ph type="sldNum" sz="quarter" idx="12"/>
          </p:nvPr>
        </p:nvSpPr>
        <p:spPr/>
        <p:txBody>
          <a:bodyPr/>
          <a:lstStyle/>
          <a:p>
            <a:pPr>
              <a:defRPr/>
            </a:pPr>
            <a:fld id="{0DA50010-360B-485B-AF62-550F0FCD1458}" type="slidenum">
              <a:rPr lang="en-GB" smtClean="0"/>
              <a:pPr>
                <a:defRPr/>
              </a:pPr>
              <a:t>12</a:t>
            </a:fld>
            <a:endParaRPr lang="en-GB" dirty="0"/>
          </a:p>
        </p:txBody>
      </p:sp>
      <p:cxnSp>
        <p:nvCxnSpPr>
          <p:cNvPr id="7" name="Straight Connector 6"/>
          <p:cNvCxnSpPr/>
          <p:nvPr/>
        </p:nvCxnSpPr>
        <p:spPr bwMode="auto">
          <a:xfrm>
            <a:off x="6921501" y="6692900"/>
            <a:ext cx="1333500" cy="0"/>
          </a:xfrm>
          <a:prstGeom prst="line">
            <a:avLst/>
          </a:prstGeom>
          <a:noFill/>
          <a:ln w="127" cap="flat" cmpd="sng" algn="ctr">
            <a:solidFill>
              <a:schemeClr val="tx1"/>
            </a:solidFill>
            <a:prstDash val="solid"/>
            <a:round/>
            <a:headEnd type="none" w="med" len="med"/>
            <a:tailEnd type="none" w="med" len="med"/>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Lst>
        </p:spPr>
      </p:cxnSp>
      <p:sp>
        <p:nvSpPr>
          <p:cNvPr id="17" name="Content Placeholder 2"/>
          <p:cNvSpPr txBox="1">
            <a:spLocks/>
          </p:cNvSpPr>
          <p:nvPr/>
        </p:nvSpPr>
        <p:spPr>
          <a:xfrm>
            <a:off x="729356" y="1497375"/>
            <a:ext cx="7804150" cy="46069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600"/>
              </a:spcAft>
            </a:pPr>
            <a:r>
              <a:rPr lang="en-GB" sz="2400" dirty="0" smtClean="0"/>
              <a:t>The energy-climate context</a:t>
            </a:r>
          </a:p>
          <a:p>
            <a:pPr fontAlgn="auto">
              <a:spcAft>
                <a:spcPts val="600"/>
              </a:spcAft>
            </a:pPr>
            <a:r>
              <a:rPr lang="en-US" sz="2400" dirty="0" smtClean="0">
                <a:solidFill>
                  <a:schemeClr val="tx2"/>
                </a:solidFill>
              </a:rPr>
              <a:t>The basis for energy projections</a:t>
            </a:r>
          </a:p>
          <a:p>
            <a:pPr lvl="1" fontAlgn="auto">
              <a:spcAft>
                <a:spcPts val="600"/>
              </a:spcAft>
            </a:pPr>
            <a:r>
              <a:rPr lang="en-US" sz="2000" dirty="0" smtClean="0">
                <a:solidFill>
                  <a:schemeClr val="tx2"/>
                </a:solidFill>
              </a:rPr>
              <a:t>Cost</a:t>
            </a:r>
          </a:p>
          <a:p>
            <a:pPr lvl="1" fontAlgn="auto">
              <a:spcAft>
                <a:spcPts val="600"/>
              </a:spcAft>
            </a:pPr>
            <a:r>
              <a:rPr lang="en-US" sz="2000" dirty="0" smtClean="0">
                <a:solidFill>
                  <a:schemeClr val="tx2"/>
                </a:solidFill>
              </a:rPr>
              <a:t>Availability</a:t>
            </a:r>
          </a:p>
          <a:p>
            <a:pPr lvl="1" fontAlgn="auto">
              <a:spcAft>
                <a:spcPts val="600"/>
              </a:spcAft>
            </a:pPr>
            <a:r>
              <a:rPr lang="en-US" sz="2000" dirty="0" smtClean="0">
                <a:solidFill>
                  <a:schemeClr val="tx2"/>
                </a:solidFill>
              </a:rPr>
              <a:t>Regulation (U.S. illustration)</a:t>
            </a:r>
          </a:p>
          <a:p>
            <a:pPr lvl="1" fontAlgn="auto">
              <a:spcAft>
                <a:spcPts val="600"/>
              </a:spcAft>
            </a:pPr>
            <a:r>
              <a:rPr lang="en-US" sz="2000" dirty="0" smtClean="0">
                <a:solidFill>
                  <a:schemeClr val="tx2"/>
                </a:solidFill>
              </a:rPr>
              <a:t>Technology</a:t>
            </a:r>
            <a:endParaRPr lang="en-GB" sz="2400" dirty="0" smtClean="0"/>
          </a:p>
          <a:p>
            <a:pPr>
              <a:spcAft>
                <a:spcPts val="600"/>
              </a:spcAft>
            </a:pPr>
            <a:r>
              <a:rPr lang="en-GB" sz="2400" dirty="0"/>
              <a:t>Technology – all of the above and out of the box</a:t>
            </a:r>
          </a:p>
          <a:p>
            <a:pPr>
              <a:spcAft>
                <a:spcPts val="600"/>
              </a:spcAft>
            </a:pPr>
            <a:r>
              <a:rPr lang="en-GB" sz="2400" dirty="0"/>
              <a:t>Communicating Science</a:t>
            </a:r>
          </a:p>
          <a:p>
            <a:pPr fontAlgn="auto">
              <a:spcAft>
                <a:spcPts val="0"/>
              </a:spcAft>
            </a:pPr>
            <a:endParaRPr lang="en-GB" sz="2000" dirty="0" smtClean="0"/>
          </a:p>
          <a:p>
            <a:pPr fontAlgn="auto">
              <a:spcAft>
                <a:spcPts val="0"/>
              </a:spcAft>
            </a:pPr>
            <a:endParaRPr lang="en-GB" sz="2000" dirty="0" smtClean="0"/>
          </a:p>
          <a:p>
            <a:pPr fontAlgn="auto">
              <a:spcAft>
                <a:spcPts val="0"/>
              </a:spcAft>
            </a:pPr>
            <a:endParaRPr lang="en-GB" sz="2000" dirty="0" smtClean="0"/>
          </a:p>
          <a:p>
            <a:pPr fontAlgn="auto">
              <a:spcAft>
                <a:spcPts val="0"/>
              </a:spcAft>
            </a:pPr>
            <a:endParaRPr lang="en-GB" sz="2000"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t="1285"/>
          <a:stretch>
            <a:fillRect/>
          </a:stretch>
        </p:blipFill>
        <p:spPr bwMode="auto">
          <a:xfrm>
            <a:off x="7031038" y="644094"/>
            <a:ext cx="2447925" cy="1706562"/>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076" y="2668363"/>
            <a:ext cx="2447925" cy="1639823"/>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pic>
      <p:pic>
        <p:nvPicPr>
          <p:cNvPr id="14" name="Picture 9" descr="EBImiscanthus250"/>
          <p:cNvPicPr>
            <a:picLocks noChangeAspect="1" noChangeArrowheads="1"/>
          </p:cNvPicPr>
          <p:nvPr/>
        </p:nvPicPr>
        <p:blipFill>
          <a:blip r:embed="rId5">
            <a:extLst>
              <a:ext uri="{28A0092B-C50C-407E-A947-70E740481C1C}">
                <a14:useLocalDpi xmlns:a14="http://schemas.microsoft.com/office/drawing/2010/main" val="0"/>
              </a:ext>
            </a:extLst>
          </a:blip>
          <a:srcRect l="2156" t="18974" b="12105"/>
          <a:stretch>
            <a:fillRect/>
          </a:stretch>
        </p:blipFill>
        <p:spPr bwMode="auto">
          <a:xfrm>
            <a:off x="6921501" y="4769029"/>
            <a:ext cx="2447926" cy="181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127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8158163" y="4943478"/>
            <a:ext cx="1747837" cy="1927514"/>
          </a:xfrm>
          <a:prstGeom prst="rect">
            <a:avLst/>
          </a:prstGeom>
          <a:solidFill>
            <a:schemeClr val="bg1"/>
          </a:solidFill>
          <a:ln w="127" cap="flat" cmpd="sng" algn="ctr">
            <a:solidFill>
              <a:schemeClr val="bg1"/>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smtClean="0">
              <a:ln>
                <a:noFill/>
              </a:ln>
              <a:solidFill>
                <a:schemeClr val="tx1"/>
              </a:solidFill>
              <a:effectLst/>
              <a:latin typeface="Univers 45 Light" pitchFamily="2" charset="0"/>
            </a:endParaRPr>
          </a:p>
        </p:txBody>
      </p:sp>
      <p:sp>
        <p:nvSpPr>
          <p:cNvPr id="52" name="Rectangle 51"/>
          <p:cNvSpPr/>
          <p:nvPr/>
        </p:nvSpPr>
        <p:spPr bwMode="auto">
          <a:xfrm>
            <a:off x="240836" y="102402"/>
            <a:ext cx="1747837" cy="433385"/>
          </a:xfrm>
          <a:prstGeom prst="rect">
            <a:avLst/>
          </a:prstGeom>
          <a:solidFill>
            <a:schemeClr val="bg1"/>
          </a:solidFill>
          <a:ln w="127" cap="flat" cmpd="sng" algn="ctr">
            <a:solidFill>
              <a:schemeClr val="bg1"/>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smtClean="0">
              <a:ln>
                <a:noFill/>
              </a:ln>
              <a:solidFill>
                <a:schemeClr val="tx1"/>
              </a:solidFill>
              <a:effectLst/>
              <a:latin typeface="Univers 45 Light" pitchFamily="2" charset="0"/>
            </a:endParaRPr>
          </a:p>
        </p:txBody>
      </p:sp>
      <p:graphicFrame>
        <p:nvGraphicFramePr>
          <p:cNvPr id="48130" name="Object 2" hidden="1"/>
          <p:cNvGraphicFramePr>
            <a:graphicFrameLocks noChangeAspect="1"/>
          </p:cNvGraphicFramePr>
          <p:nvPr>
            <p:custDataLst>
              <p:tags r:id="rId2"/>
            </p:custDataLst>
            <p:extLst>
              <p:ext uri="{D42A27DB-BD31-4B8C-83A1-F6EECF244321}">
                <p14:modId xmlns:p14="http://schemas.microsoft.com/office/powerpoint/2010/main" val="2286228433"/>
              </p:ext>
            </p:ext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4225" name="think-cell Slide" r:id="rId49" imgW="360" imgH="360" progId="TCLayout.ActiveDocument.1">
                  <p:embed/>
                </p:oleObj>
              </mc:Choice>
              <mc:Fallback>
                <p:oleObj name="think-cell Slide" r:id="rId49" imgW="360" imgH="360" progId="TCLayout.ActiveDocument.1">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1" name="Rectangle 3" hidden="1"/>
          <p:cNvSpPr>
            <a:spLocks noChangeArrowheads="1"/>
          </p:cNvSpPr>
          <p:nvPr>
            <p:custDataLst>
              <p:tags r:id="rId3"/>
            </p:custDataLst>
          </p:nvPr>
        </p:nvSpPr>
        <p:spPr bwMode="auto">
          <a:xfrm>
            <a:off x="0" y="0"/>
            <a:ext cx="171979"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anchor="ctr" anchorCtr="0">
            <a:noAutofit/>
          </a:bodyPr>
          <a:lstStyle/>
          <a:p>
            <a:pPr algn="ctr" defTabSz="912813">
              <a:spcBef>
                <a:spcPct val="0"/>
              </a:spcBef>
              <a:buClr>
                <a:srgbClr val="99CC00"/>
              </a:buClr>
            </a:pPr>
            <a:endParaRPr lang="en-US" sz="800">
              <a:solidFill>
                <a:srgbClr val="009900"/>
              </a:solidFill>
              <a:latin typeface="Univers 45 Light"/>
              <a:cs typeface="Arial"/>
              <a:sym typeface="Univers 45 Light"/>
            </a:endParaRPr>
          </a:p>
        </p:txBody>
      </p:sp>
      <p:sp>
        <p:nvSpPr>
          <p:cNvPr id="48184" name="Rectangle 112"/>
          <p:cNvSpPr>
            <a:spLocks noChangeArrowheads="1"/>
          </p:cNvSpPr>
          <p:nvPr>
            <p:custDataLst>
              <p:tags r:id="rId4"/>
            </p:custDataLst>
          </p:nvPr>
        </p:nvSpPr>
        <p:spPr bwMode="auto">
          <a:xfrm>
            <a:off x="7469057" y="4479695"/>
            <a:ext cx="1804061" cy="279180"/>
          </a:xfrm>
          <a:prstGeom prst="rect">
            <a:avLst/>
          </a:prstGeom>
          <a:solidFill>
            <a:schemeClr val="accent2">
              <a:alpha val="39999"/>
            </a:scheme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buFontTx/>
              <a:buChar char="•"/>
            </a:pPr>
            <a:endParaRPr lang="en-US" sz="1200"/>
          </a:p>
        </p:txBody>
      </p:sp>
      <p:sp>
        <p:nvSpPr>
          <p:cNvPr id="48132" name="Rectangle 111"/>
          <p:cNvSpPr>
            <a:spLocks noChangeArrowheads="1"/>
          </p:cNvSpPr>
          <p:nvPr>
            <p:custDataLst>
              <p:tags r:id="rId5"/>
            </p:custDataLst>
          </p:nvPr>
        </p:nvSpPr>
        <p:spPr bwMode="auto">
          <a:xfrm>
            <a:off x="765307" y="4599891"/>
            <a:ext cx="6703748" cy="279180"/>
          </a:xfrm>
          <a:prstGeom prst="rect">
            <a:avLst/>
          </a:prstGeom>
          <a:solidFill>
            <a:schemeClr val="accent2">
              <a:alpha val="39999"/>
            </a:scheme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buFontTx/>
              <a:buChar char="•"/>
            </a:pPr>
            <a:endParaRPr lang="en-US" sz="1200"/>
          </a:p>
        </p:txBody>
      </p:sp>
      <p:cxnSp>
        <p:nvCxnSpPr>
          <p:cNvPr id="35" name="Straight Connector 34"/>
          <p:cNvCxnSpPr/>
          <p:nvPr>
            <p:custDataLst>
              <p:tags r:id="rId6"/>
            </p:custDataLst>
          </p:nvPr>
        </p:nvCxnSpPr>
        <p:spPr bwMode="gray">
          <a:xfrm>
            <a:off x="742952" y="2141538"/>
            <a:ext cx="8533606" cy="0"/>
          </a:xfrm>
          <a:prstGeom prst="line">
            <a:avLst/>
          </a:prstGeom>
          <a:noFill/>
          <a:ln w="3175" cap="flat" cmpd="sng" algn="ctr">
            <a:solidFill>
              <a:srgbClr val="C3CFE1"/>
            </a:solidFill>
            <a:prstDash val="lgDash"/>
            <a:round/>
            <a:headEnd type="none" w="med" len="med"/>
            <a:tailEnd type="none" w="med" len="me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custDataLst>
              <p:tags r:id="rId7"/>
            </p:custDataLst>
          </p:nvPr>
        </p:nvCxnSpPr>
        <p:spPr bwMode="gray">
          <a:xfrm>
            <a:off x="742952" y="2713038"/>
            <a:ext cx="8533606" cy="0"/>
          </a:xfrm>
          <a:prstGeom prst="line">
            <a:avLst/>
          </a:prstGeom>
          <a:noFill/>
          <a:ln w="3175" cap="flat" cmpd="sng" algn="ctr">
            <a:solidFill>
              <a:srgbClr val="C3CFE1"/>
            </a:solidFill>
            <a:prstDash val="lgDash"/>
            <a:round/>
            <a:headEnd type="none" w="med" len="med"/>
            <a:tailEnd type="none" w="med" len="me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custDataLst>
              <p:tags r:id="rId8"/>
            </p:custDataLst>
          </p:nvPr>
        </p:nvCxnSpPr>
        <p:spPr bwMode="gray">
          <a:xfrm>
            <a:off x="742952" y="3284538"/>
            <a:ext cx="8533606" cy="0"/>
          </a:xfrm>
          <a:prstGeom prst="line">
            <a:avLst/>
          </a:prstGeom>
          <a:noFill/>
          <a:ln w="3175" cap="flat" cmpd="sng" algn="ctr">
            <a:solidFill>
              <a:srgbClr val="C3CFE1"/>
            </a:solidFill>
            <a:prstDash val="lgDash"/>
            <a:round/>
            <a:headEnd type="none" w="med" len="med"/>
            <a:tailEnd type="none" w="med" len="me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custDataLst>
              <p:tags r:id="rId9"/>
            </p:custDataLst>
          </p:nvPr>
        </p:nvCxnSpPr>
        <p:spPr bwMode="gray">
          <a:xfrm>
            <a:off x="742952" y="3865563"/>
            <a:ext cx="8533606" cy="0"/>
          </a:xfrm>
          <a:prstGeom prst="line">
            <a:avLst/>
          </a:prstGeom>
          <a:noFill/>
          <a:ln w="3175" cap="flat" cmpd="sng" algn="ctr">
            <a:solidFill>
              <a:srgbClr val="C3CFE1"/>
            </a:solidFill>
            <a:prstDash val="lgDash"/>
            <a:round/>
            <a:headEnd type="none" w="med" len="med"/>
            <a:tailEnd type="none" w="med" len="me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90" name="Straight Connector 48189"/>
          <p:cNvCxnSpPr/>
          <p:nvPr>
            <p:custDataLst>
              <p:tags r:id="rId10"/>
            </p:custDataLst>
          </p:nvPr>
        </p:nvCxnSpPr>
        <p:spPr bwMode="gray">
          <a:xfrm>
            <a:off x="742952" y="4437063"/>
            <a:ext cx="8533606" cy="0"/>
          </a:xfrm>
          <a:prstGeom prst="line">
            <a:avLst/>
          </a:prstGeom>
          <a:noFill/>
          <a:ln w="3175" cap="flat" cmpd="sng" algn="ctr">
            <a:solidFill>
              <a:srgbClr val="C3CFE1"/>
            </a:solidFill>
            <a:prstDash val="lgDash"/>
            <a:round/>
            <a:headEnd type="none" w="med" len="med"/>
            <a:tailEnd type="none" w="med" len="me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 name="Object 6"/>
          <p:cNvGraphicFramePr>
            <a:graphicFrameLocks/>
          </p:cNvGraphicFramePr>
          <p:nvPr>
            <p:custDataLst>
              <p:tags r:id="rId11"/>
            </p:custDataLst>
            <p:extLst>
              <p:ext uri="{D42A27DB-BD31-4B8C-83A1-F6EECF244321}">
                <p14:modId xmlns:p14="http://schemas.microsoft.com/office/powerpoint/2010/main" val="2687178780"/>
              </p:ext>
            </p:extLst>
          </p:nvPr>
        </p:nvGraphicFramePr>
        <p:xfrm>
          <a:off x="401638" y="2001838"/>
          <a:ext cx="8927306" cy="3146425"/>
        </p:xfrm>
        <a:graphic>
          <a:graphicData uri="http://schemas.openxmlformats.org/drawingml/2006/chart">
            <c:chart xmlns:c="http://schemas.openxmlformats.org/drawingml/2006/chart" xmlns:r="http://schemas.openxmlformats.org/officeDocument/2006/relationships" r:id="rId51"/>
          </a:graphicData>
        </a:graphic>
      </p:graphicFrame>
      <p:sp>
        <p:nvSpPr>
          <p:cNvPr id="48146" name="Rectangle 9"/>
          <p:cNvSpPr>
            <a:spLocks noChangeArrowheads="1"/>
          </p:cNvSpPr>
          <p:nvPr>
            <p:custDataLst>
              <p:tags r:id="rId12"/>
            </p:custDataLst>
          </p:nvPr>
        </p:nvSpPr>
        <p:spPr bwMode="auto">
          <a:xfrm>
            <a:off x="1319081" y="5110166"/>
            <a:ext cx="67415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lstStyle/>
          <a:p>
            <a:pPr algn="ctr" defTabSz="912813">
              <a:spcBef>
                <a:spcPct val="0"/>
              </a:spcBef>
              <a:buClr>
                <a:srgbClr val="99CC00"/>
              </a:buClr>
              <a:buFont typeface="Univers 45 Light" pitchFamily="2" charset="0"/>
              <a:buNone/>
            </a:pPr>
            <a:endParaRPr lang="en-GB" sz="800" dirty="0">
              <a:solidFill>
                <a:srgbClr val="000000"/>
              </a:solidFill>
            </a:endParaRPr>
          </a:p>
        </p:txBody>
      </p:sp>
      <p:sp>
        <p:nvSpPr>
          <p:cNvPr id="48142" name="Rectangle 10"/>
          <p:cNvSpPr>
            <a:spLocks noChangeArrowheads="1"/>
          </p:cNvSpPr>
          <p:nvPr>
            <p:custDataLst>
              <p:tags r:id="rId13"/>
            </p:custDataLst>
          </p:nvPr>
        </p:nvSpPr>
        <p:spPr bwMode="auto">
          <a:xfrm>
            <a:off x="787666" y="5110163"/>
            <a:ext cx="519377"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lstStyle/>
          <a:p>
            <a:pPr algn="ctr" defTabSz="912813">
              <a:spcBef>
                <a:spcPct val="0"/>
              </a:spcBef>
              <a:buClr>
                <a:srgbClr val="99CC00"/>
              </a:buClr>
              <a:buFont typeface="Univers 45 Light" pitchFamily="2" charset="0"/>
              <a:buNone/>
            </a:pPr>
            <a:endParaRPr lang="en-GB" sz="800" dirty="0">
              <a:solidFill>
                <a:srgbClr val="000000"/>
              </a:solidFill>
            </a:endParaRPr>
          </a:p>
        </p:txBody>
      </p:sp>
      <p:sp>
        <p:nvSpPr>
          <p:cNvPr id="48141" name="Rectangle 13"/>
          <p:cNvSpPr>
            <a:spLocks noChangeArrowheads="1"/>
          </p:cNvSpPr>
          <p:nvPr>
            <p:custDataLst>
              <p:tags r:id="rId14"/>
            </p:custDataLst>
          </p:nvPr>
        </p:nvSpPr>
        <p:spPr bwMode="auto">
          <a:xfrm>
            <a:off x="7543008" y="5110163"/>
            <a:ext cx="423069" cy="12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oAutofit/>
          </a:bodyPr>
          <a:lstStyle/>
          <a:p>
            <a:pPr algn="ctr" defTabSz="912813">
              <a:spcBef>
                <a:spcPct val="0"/>
              </a:spcBef>
              <a:buClr>
                <a:srgbClr val="99CC00"/>
              </a:buClr>
              <a:buFont typeface="Univers 45 Light" pitchFamily="2" charset="0"/>
              <a:buNone/>
            </a:pPr>
            <a:fld id="{ECF38C0B-3A2F-4DF2-8C83-5F87807B3C64}" type="datetime'''''''S''''''''''''''''''''o''''''''''la''r ''''P''''''V'">
              <a:rPr lang="en-US" sz="1100">
                <a:solidFill>
                  <a:srgbClr val="000000"/>
                </a:solidFill>
              </a:rPr>
              <a:pPr/>
              <a:t>Solar PV</a:t>
            </a:fld>
            <a:endParaRPr lang="en-GB" sz="1100" dirty="0">
              <a:solidFill>
                <a:srgbClr val="000000"/>
              </a:solidFill>
            </a:endParaRPr>
          </a:p>
        </p:txBody>
      </p:sp>
      <p:sp>
        <p:nvSpPr>
          <p:cNvPr id="48139" name="Rectangle 12"/>
          <p:cNvSpPr>
            <a:spLocks noChangeArrowheads="1"/>
          </p:cNvSpPr>
          <p:nvPr>
            <p:custDataLst>
              <p:tags r:id="rId15"/>
            </p:custDataLst>
          </p:nvPr>
        </p:nvSpPr>
        <p:spPr bwMode="auto">
          <a:xfrm>
            <a:off x="8084741" y="5110163"/>
            <a:ext cx="558933" cy="12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oAutofit/>
          </a:bodyPr>
          <a:lstStyle/>
          <a:p>
            <a:pPr algn="ctr" defTabSz="912813">
              <a:spcBef>
                <a:spcPct val="0"/>
              </a:spcBef>
              <a:buClr>
                <a:srgbClr val="99CC00"/>
              </a:buClr>
              <a:buFont typeface="Univers 45 Light" pitchFamily="2" charset="0"/>
              <a:buNone/>
            </a:pPr>
            <a:fld id="{28464E37-CAD1-4298-A00A-32D1A3DBED19}" type="datetime'S''o''''''''''''''''''''l''''''''''ar'''''' ''''''''- C''S''P'">
              <a:rPr lang="en-US" sz="1100">
                <a:solidFill>
                  <a:srgbClr val="000000"/>
                </a:solidFill>
              </a:rPr>
              <a:pPr/>
              <a:t>Solar - CSP</a:t>
            </a:fld>
            <a:endParaRPr lang="en-GB" sz="1100" dirty="0">
              <a:solidFill>
                <a:srgbClr val="000000"/>
              </a:solidFill>
            </a:endParaRPr>
          </a:p>
        </p:txBody>
      </p:sp>
      <p:sp>
        <p:nvSpPr>
          <p:cNvPr id="48189" name="Rectangle 48188"/>
          <p:cNvSpPr/>
          <p:nvPr>
            <p:custDataLst>
              <p:tags r:id="rId16"/>
            </p:custDataLst>
          </p:nvPr>
        </p:nvSpPr>
        <p:spPr bwMode="auto">
          <a:xfrm>
            <a:off x="8721064" y="5110163"/>
            <a:ext cx="503900" cy="48895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912813">
              <a:spcBef>
                <a:spcPct val="0"/>
              </a:spcBef>
            </a:pPr>
            <a:fld id="{9826A596-4C1F-43CD-AE9E-E84775D84004}" type="datetime'''Si''m''''ple'''''' Cy''cle ''G''as'' Turbi''n''e'' (SCGT)'">
              <a:rPr lang="en-US" sz="1100">
                <a:solidFill>
                  <a:schemeClr val="tx1"/>
                </a:solidFill>
              </a:rPr>
              <a:pPr/>
              <a:t>Simple Cycle Gas Turbine (SCGT)</a:t>
            </a:fld>
            <a:endParaRPr kumimoji="0" lang="en-GB" sz="1100" strike="noStrike" cap="none" normalizeH="0" dirty="0" smtClean="0">
              <a:ln>
                <a:noFill/>
              </a:ln>
              <a:solidFill>
                <a:schemeClr val="tx1"/>
              </a:solidFill>
              <a:effectLst/>
              <a:latin typeface="Univers 45 Light"/>
              <a:cs typeface="Arial"/>
              <a:sym typeface="Univers 45 Light"/>
            </a:endParaRPr>
          </a:p>
        </p:txBody>
      </p:sp>
      <p:sp>
        <p:nvSpPr>
          <p:cNvPr id="48159" name="Line 25"/>
          <p:cNvSpPr>
            <a:spLocks noChangeShapeType="1"/>
          </p:cNvSpPr>
          <p:nvPr>
            <p:custDataLst>
              <p:tags r:id="rId17"/>
            </p:custDataLst>
          </p:nvPr>
        </p:nvSpPr>
        <p:spPr bwMode="gray">
          <a:xfrm flipV="1">
            <a:off x="7463896" y="1722438"/>
            <a:ext cx="5160" cy="3567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buFontTx/>
              <a:buChar char="•"/>
            </a:pPr>
            <a:endParaRPr lang="en-GB" sz="1200"/>
          </a:p>
        </p:txBody>
      </p:sp>
      <p:sp>
        <p:nvSpPr>
          <p:cNvPr id="48160" name="Text Box 26"/>
          <p:cNvSpPr txBox="1">
            <a:spLocks noChangeArrowheads="1"/>
          </p:cNvSpPr>
          <p:nvPr>
            <p:custDataLst>
              <p:tags r:id="rId18"/>
            </p:custDataLst>
          </p:nvPr>
        </p:nvSpPr>
        <p:spPr bwMode="gray">
          <a:xfrm>
            <a:off x="1827826" y="1716437"/>
            <a:ext cx="4136098"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74638" indent="-274638" defTabSz="912813" eaLnBrk="0" hangingPunct="0">
              <a:defRPr sz="1200">
                <a:solidFill>
                  <a:srgbClr val="007833"/>
                </a:solidFill>
                <a:latin typeface="Univers 45 Light" pitchFamily="2" charset="0"/>
                <a:cs typeface="Arial" charset="0"/>
              </a:defRPr>
            </a:lvl1pPr>
            <a:lvl2pPr marL="742950" indent="-285750" defTabSz="912813" eaLnBrk="0" hangingPunct="0">
              <a:defRPr sz="1200">
                <a:solidFill>
                  <a:srgbClr val="007833"/>
                </a:solidFill>
                <a:latin typeface="Univers 45 Light" pitchFamily="2" charset="0"/>
                <a:cs typeface="Arial" charset="0"/>
              </a:defRPr>
            </a:lvl2pPr>
            <a:lvl3pPr marL="1143000" indent="-228600" defTabSz="912813" eaLnBrk="0" hangingPunct="0">
              <a:defRPr sz="1200">
                <a:solidFill>
                  <a:srgbClr val="007833"/>
                </a:solidFill>
                <a:latin typeface="Univers 45 Light" pitchFamily="2" charset="0"/>
                <a:cs typeface="Arial" charset="0"/>
              </a:defRPr>
            </a:lvl3pPr>
            <a:lvl4pPr marL="1600200" indent="-228600" defTabSz="912813" eaLnBrk="0" hangingPunct="0">
              <a:defRPr sz="1200">
                <a:solidFill>
                  <a:srgbClr val="007833"/>
                </a:solidFill>
                <a:latin typeface="Univers 45 Light" pitchFamily="2" charset="0"/>
                <a:cs typeface="Arial" charset="0"/>
              </a:defRPr>
            </a:lvl4pPr>
            <a:lvl5pPr marL="2057400" indent="-228600" defTabSz="912813" eaLnBrk="0" hangingPunct="0">
              <a:defRPr sz="1200">
                <a:solidFill>
                  <a:srgbClr val="007833"/>
                </a:solidFill>
                <a:latin typeface="Univers 45 Light" pitchFamily="2" charset="0"/>
                <a:cs typeface="Arial" charset="0"/>
              </a:defRPr>
            </a:lvl5pPr>
            <a:lvl6pPr marL="25146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6pPr>
            <a:lvl7pPr marL="29718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7pPr>
            <a:lvl8pPr marL="34290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8pPr>
            <a:lvl9pPr marL="38862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9pPr>
          </a:lstStyle>
          <a:p>
            <a:pPr algn="ctr" eaLnBrk="1" hangingPunct="1">
              <a:buClr>
                <a:srgbClr val="99CC00"/>
              </a:buClr>
              <a:buFont typeface="Univers 45 Light" pitchFamily="2" charset="0"/>
              <a:buNone/>
            </a:pPr>
            <a:r>
              <a:rPr lang="en-GB" sz="1400" b="1" dirty="0" smtClean="0">
                <a:solidFill>
                  <a:srgbClr val="008000"/>
                </a:solidFill>
              </a:rPr>
              <a:t>New build base-load</a:t>
            </a:r>
            <a:endParaRPr lang="en-GB" sz="1400" b="1" dirty="0">
              <a:solidFill>
                <a:srgbClr val="008000"/>
              </a:solidFill>
            </a:endParaRPr>
          </a:p>
        </p:txBody>
      </p:sp>
      <p:sp>
        <p:nvSpPr>
          <p:cNvPr id="48161" name="Text Box 27"/>
          <p:cNvSpPr txBox="1">
            <a:spLocks noChangeArrowheads="1"/>
          </p:cNvSpPr>
          <p:nvPr>
            <p:custDataLst>
              <p:tags r:id="rId19"/>
            </p:custDataLst>
          </p:nvPr>
        </p:nvSpPr>
        <p:spPr bwMode="gray">
          <a:xfrm>
            <a:off x="7571104" y="1755775"/>
            <a:ext cx="1967789"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274638" indent="-274638" defTabSz="912813" eaLnBrk="0" hangingPunct="0">
              <a:defRPr sz="1200">
                <a:solidFill>
                  <a:srgbClr val="007833"/>
                </a:solidFill>
                <a:latin typeface="Univers 45 Light" pitchFamily="2" charset="0"/>
                <a:cs typeface="Arial" charset="0"/>
              </a:defRPr>
            </a:lvl1pPr>
            <a:lvl2pPr marL="742950" indent="-285750" defTabSz="912813" eaLnBrk="0" hangingPunct="0">
              <a:defRPr sz="1200">
                <a:solidFill>
                  <a:srgbClr val="007833"/>
                </a:solidFill>
                <a:latin typeface="Univers 45 Light" pitchFamily="2" charset="0"/>
                <a:cs typeface="Arial" charset="0"/>
              </a:defRPr>
            </a:lvl2pPr>
            <a:lvl3pPr marL="1143000" indent="-228600" defTabSz="912813" eaLnBrk="0" hangingPunct="0">
              <a:defRPr sz="1200">
                <a:solidFill>
                  <a:srgbClr val="007833"/>
                </a:solidFill>
                <a:latin typeface="Univers 45 Light" pitchFamily="2" charset="0"/>
                <a:cs typeface="Arial" charset="0"/>
              </a:defRPr>
            </a:lvl3pPr>
            <a:lvl4pPr marL="1600200" indent="-228600" defTabSz="912813" eaLnBrk="0" hangingPunct="0">
              <a:defRPr sz="1200">
                <a:solidFill>
                  <a:srgbClr val="007833"/>
                </a:solidFill>
                <a:latin typeface="Univers 45 Light" pitchFamily="2" charset="0"/>
                <a:cs typeface="Arial" charset="0"/>
              </a:defRPr>
            </a:lvl4pPr>
            <a:lvl5pPr marL="2057400" indent="-228600" defTabSz="912813" eaLnBrk="0" hangingPunct="0">
              <a:defRPr sz="1200">
                <a:solidFill>
                  <a:srgbClr val="007833"/>
                </a:solidFill>
                <a:latin typeface="Univers 45 Light" pitchFamily="2" charset="0"/>
                <a:cs typeface="Arial" charset="0"/>
              </a:defRPr>
            </a:lvl5pPr>
            <a:lvl6pPr marL="25146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6pPr>
            <a:lvl7pPr marL="29718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7pPr>
            <a:lvl8pPr marL="34290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8pPr>
            <a:lvl9pPr marL="38862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9pPr>
          </a:lstStyle>
          <a:p>
            <a:pPr algn="ctr" eaLnBrk="1" hangingPunct="1">
              <a:buClr>
                <a:srgbClr val="99CC00"/>
              </a:buClr>
              <a:buFont typeface="Univers 45 Light" pitchFamily="2" charset="0"/>
              <a:buNone/>
            </a:pPr>
            <a:r>
              <a:rPr lang="en-GB" sz="1400" b="1" dirty="0" smtClean="0">
                <a:solidFill>
                  <a:srgbClr val="008000"/>
                </a:solidFill>
              </a:rPr>
              <a:t>New build </a:t>
            </a:r>
            <a:r>
              <a:rPr lang="en-GB" sz="1400" b="1" dirty="0" err="1" smtClean="0">
                <a:solidFill>
                  <a:srgbClr val="008000"/>
                </a:solidFill>
              </a:rPr>
              <a:t>superpeak</a:t>
            </a:r>
            <a:endParaRPr lang="en-GB" sz="1400" b="1" dirty="0">
              <a:solidFill>
                <a:srgbClr val="008000"/>
              </a:solidFill>
            </a:endParaRPr>
          </a:p>
        </p:txBody>
      </p:sp>
      <p:cxnSp>
        <p:nvCxnSpPr>
          <p:cNvPr id="17" name="Straight Connector 16"/>
          <p:cNvCxnSpPr/>
          <p:nvPr>
            <p:custDataLst>
              <p:tags r:id="rId20"/>
            </p:custDataLst>
          </p:nvPr>
        </p:nvCxnSpPr>
        <p:spPr bwMode="auto">
          <a:xfrm>
            <a:off x="6189533" y="1416050"/>
            <a:ext cx="154781" cy="0"/>
          </a:xfrm>
          <a:prstGeom prst="line">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70" name="Rectangle 180"/>
          <p:cNvSpPr>
            <a:spLocks noChangeArrowheads="1"/>
          </p:cNvSpPr>
          <p:nvPr>
            <p:custDataLst>
              <p:tags r:id="rId21"/>
            </p:custDataLst>
          </p:nvPr>
        </p:nvSpPr>
        <p:spPr bwMode="gray">
          <a:xfrm rot="16200000">
            <a:off x="-317686" y="3652598"/>
            <a:ext cx="1195389"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defTabSz="912813">
              <a:spcBef>
                <a:spcPct val="0"/>
              </a:spcBef>
              <a:buClr>
                <a:srgbClr val="99CC00"/>
              </a:buClr>
              <a:buFont typeface="Univers 45 Light" pitchFamily="2" charset="0"/>
              <a:buNone/>
            </a:pPr>
            <a:r>
              <a:rPr lang="en-US" altLang="zh-CN" sz="1100" b="1" dirty="0">
                <a:solidFill>
                  <a:srgbClr val="000000"/>
                </a:solidFill>
                <a:ea typeface="SimSun" pitchFamily="2" charset="-122"/>
              </a:rPr>
              <a:t>$(2012)/</a:t>
            </a:r>
            <a:r>
              <a:rPr lang="en-US" altLang="zh-CN" sz="1100" b="1" dirty="0" err="1">
                <a:solidFill>
                  <a:srgbClr val="000000"/>
                </a:solidFill>
                <a:ea typeface="SimSun" pitchFamily="2" charset="-122"/>
              </a:rPr>
              <a:t>MWh</a:t>
            </a:r>
            <a:endParaRPr lang="en-US" altLang="zh-CN" sz="1100" b="1" dirty="0">
              <a:solidFill>
                <a:srgbClr val="000000"/>
              </a:solidFill>
              <a:ea typeface="SimSun" pitchFamily="2" charset="-122"/>
            </a:endParaRPr>
          </a:p>
        </p:txBody>
      </p:sp>
      <p:sp>
        <p:nvSpPr>
          <p:cNvPr id="48173" name="Text Box 106"/>
          <p:cNvSpPr txBox="1">
            <a:spLocks noChangeArrowheads="1"/>
          </p:cNvSpPr>
          <p:nvPr>
            <p:custDataLst>
              <p:tags r:id="rId22"/>
            </p:custDataLst>
          </p:nvPr>
        </p:nvSpPr>
        <p:spPr bwMode="auto">
          <a:xfrm>
            <a:off x="1407433" y="6197902"/>
            <a:ext cx="542434" cy="371513"/>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defTabSz="912813" eaLnBrk="0" hangingPunct="0">
              <a:defRPr sz="1200">
                <a:solidFill>
                  <a:srgbClr val="007833"/>
                </a:solidFill>
                <a:latin typeface="Univers 45 Light" pitchFamily="2" charset="0"/>
                <a:cs typeface="Arial" charset="0"/>
              </a:defRPr>
            </a:lvl1pPr>
            <a:lvl2pPr marL="742950" indent="-285750" defTabSz="912813" eaLnBrk="0" hangingPunct="0">
              <a:defRPr sz="1200">
                <a:solidFill>
                  <a:srgbClr val="007833"/>
                </a:solidFill>
                <a:latin typeface="Univers 45 Light" pitchFamily="2" charset="0"/>
                <a:cs typeface="Arial" charset="0"/>
              </a:defRPr>
            </a:lvl2pPr>
            <a:lvl3pPr marL="1143000" indent="-228600" defTabSz="912813" eaLnBrk="0" hangingPunct="0">
              <a:defRPr sz="1200">
                <a:solidFill>
                  <a:srgbClr val="007833"/>
                </a:solidFill>
                <a:latin typeface="Univers 45 Light" pitchFamily="2" charset="0"/>
                <a:cs typeface="Arial" charset="0"/>
              </a:defRPr>
            </a:lvl3pPr>
            <a:lvl4pPr marL="1600200" indent="-228600" defTabSz="912813" eaLnBrk="0" hangingPunct="0">
              <a:defRPr sz="1200">
                <a:solidFill>
                  <a:srgbClr val="007833"/>
                </a:solidFill>
                <a:latin typeface="Univers 45 Light" pitchFamily="2" charset="0"/>
                <a:cs typeface="Arial" charset="0"/>
              </a:defRPr>
            </a:lvl4pPr>
            <a:lvl5pPr marL="2057400" indent="-228600" defTabSz="912813" eaLnBrk="0" hangingPunct="0">
              <a:defRPr sz="1200">
                <a:solidFill>
                  <a:srgbClr val="007833"/>
                </a:solidFill>
                <a:latin typeface="Univers 45 Light" pitchFamily="2" charset="0"/>
                <a:cs typeface="Arial" charset="0"/>
              </a:defRPr>
            </a:lvl5pPr>
            <a:lvl6pPr marL="25146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6pPr>
            <a:lvl7pPr marL="29718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7pPr>
            <a:lvl8pPr marL="34290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8pPr>
            <a:lvl9pPr marL="38862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9pPr>
          </a:lstStyle>
          <a:p>
            <a:pPr eaLnBrk="1" hangingPunct="1"/>
            <a:r>
              <a:rPr lang="en-GB" sz="1800" b="1" i="1" dirty="0">
                <a:latin typeface="+mn-lt"/>
              </a:rPr>
              <a:t>Gas</a:t>
            </a:r>
            <a:endParaRPr lang="en-US" sz="1800" b="1" i="1" dirty="0">
              <a:latin typeface="+mn-lt"/>
            </a:endParaRPr>
          </a:p>
        </p:txBody>
      </p:sp>
      <p:sp>
        <p:nvSpPr>
          <p:cNvPr id="48175" name="Text Box 108"/>
          <p:cNvSpPr txBox="1">
            <a:spLocks noChangeArrowheads="1"/>
          </p:cNvSpPr>
          <p:nvPr>
            <p:custDataLst>
              <p:tags r:id="rId23"/>
            </p:custDataLst>
          </p:nvPr>
        </p:nvSpPr>
        <p:spPr bwMode="auto">
          <a:xfrm>
            <a:off x="3319140" y="6177714"/>
            <a:ext cx="601745" cy="371513"/>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defTabSz="912813" eaLnBrk="0" hangingPunct="0">
              <a:defRPr sz="1200">
                <a:solidFill>
                  <a:srgbClr val="007833"/>
                </a:solidFill>
                <a:latin typeface="Univers 45 Light" pitchFamily="2" charset="0"/>
                <a:cs typeface="Arial" charset="0"/>
              </a:defRPr>
            </a:lvl1pPr>
            <a:lvl2pPr marL="742950" indent="-285750" defTabSz="912813" eaLnBrk="0" hangingPunct="0">
              <a:defRPr sz="1200">
                <a:solidFill>
                  <a:srgbClr val="007833"/>
                </a:solidFill>
                <a:latin typeface="Univers 45 Light" pitchFamily="2" charset="0"/>
                <a:cs typeface="Arial" charset="0"/>
              </a:defRPr>
            </a:lvl2pPr>
            <a:lvl3pPr marL="1143000" indent="-228600" defTabSz="912813" eaLnBrk="0" hangingPunct="0">
              <a:defRPr sz="1200">
                <a:solidFill>
                  <a:srgbClr val="007833"/>
                </a:solidFill>
                <a:latin typeface="Univers 45 Light" pitchFamily="2" charset="0"/>
                <a:cs typeface="Arial" charset="0"/>
              </a:defRPr>
            </a:lvl3pPr>
            <a:lvl4pPr marL="1600200" indent="-228600" defTabSz="912813" eaLnBrk="0" hangingPunct="0">
              <a:defRPr sz="1200">
                <a:solidFill>
                  <a:srgbClr val="007833"/>
                </a:solidFill>
                <a:latin typeface="Univers 45 Light" pitchFamily="2" charset="0"/>
                <a:cs typeface="Arial" charset="0"/>
              </a:defRPr>
            </a:lvl4pPr>
            <a:lvl5pPr marL="2057400" indent="-228600" defTabSz="912813" eaLnBrk="0" hangingPunct="0">
              <a:defRPr sz="1200">
                <a:solidFill>
                  <a:srgbClr val="007833"/>
                </a:solidFill>
                <a:latin typeface="Univers 45 Light" pitchFamily="2" charset="0"/>
                <a:cs typeface="Arial" charset="0"/>
              </a:defRPr>
            </a:lvl5pPr>
            <a:lvl6pPr marL="25146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6pPr>
            <a:lvl7pPr marL="29718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7pPr>
            <a:lvl8pPr marL="34290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8pPr>
            <a:lvl9pPr marL="38862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9pPr>
          </a:lstStyle>
          <a:p>
            <a:pPr eaLnBrk="1" hangingPunct="1"/>
            <a:r>
              <a:rPr lang="en-GB" sz="1800" b="1" i="1" dirty="0">
                <a:latin typeface="+mn-lt"/>
              </a:rPr>
              <a:t>Coal</a:t>
            </a:r>
            <a:endParaRPr lang="en-US" sz="1800" b="1" i="1" dirty="0">
              <a:latin typeface="+mn-lt"/>
            </a:endParaRPr>
          </a:p>
        </p:txBody>
      </p:sp>
      <p:sp>
        <p:nvSpPr>
          <p:cNvPr id="48177" name="Text Box 110"/>
          <p:cNvSpPr txBox="1">
            <a:spLocks noChangeArrowheads="1"/>
          </p:cNvSpPr>
          <p:nvPr>
            <p:custDataLst>
              <p:tags r:id="rId24"/>
            </p:custDataLst>
          </p:nvPr>
        </p:nvSpPr>
        <p:spPr bwMode="auto">
          <a:xfrm>
            <a:off x="5963924" y="6154471"/>
            <a:ext cx="1331688" cy="371513"/>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defTabSz="912813" eaLnBrk="0" hangingPunct="0">
              <a:defRPr sz="1200">
                <a:solidFill>
                  <a:srgbClr val="007833"/>
                </a:solidFill>
                <a:latin typeface="Univers 45 Light" pitchFamily="2" charset="0"/>
                <a:cs typeface="Arial" charset="0"/>
              </a:defRPr>
            </a:lvl1pPr>
            <a:lvl2pPr marL="742950" indent="-285750" defTabSz="912813" eaLnBrk="0" hangingPunct="0">
              <a:defRPr sz="1200">
                <a:solidFill>
                  <a:srgbClr val="007833"/>
                </a:solidFill>
                <a:latin typeface="Univers 45 Light" pitchFamily="2" charset="0"/>
                <a:cs typeface="Arial" charset="0"/>
              </a:defRPr>
            </a:lvl2pPr>
            <a:lvl3pPr marL="1143000" indent="-228600" defTabSz="912813" eaLnBrk="0" hangingPunct="0">
              <a:defRPr sz="1200">
                <a:solidFill>
                  <a:srgbClr val="007833"/>
                </a:solidFill>
                <a:latin typeface="Univers 45 Light" pitchFamily="2" charset="0"/>
                <a:cs typeface="Arial" charset="0"/>
              </a:defRPr>
            </a:lvl3pPr>
            <a:lvl4pPr marL="1600200" indent="-228600" defTabSz="912813" eaLnBrk="0" hangingPunct="0">
              <a:defRPr sz="1200">
                <a:solidFill>
                  <a:srgbClr val="007833"/>
                </a:solidFill>
                <a:latin typeface="Univers 45 Light" pitchFamily="2" charset="0"/>
                <a:cs typeface="Arial" charset="0"/>
              </a:defRPr>
            </a:lvl4pPr>
            <a:lvl5pPr marL="2057400" indent="-228600" defTabSz="912813" eaLnBrk="0" hangingPunct="0">
              <a:defRPr sz="1200">
                <a:solidFill>
                  <a:srgbClr val="007833"/>
                </a:solidFill>
                <a:latin typeface="Univers 45 Light" pitchFamily="2" charset="0"/>
                <a:cs typeface="Arial" charset="0"/>
              </a:defRPr>
            </a:lvl5pPr>
            <a:lvl6pPr marL="25146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6pPr>
            <a:lvl7pPr marL="29718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7pPr>
            <a:lvl8pPr marL="34290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8pPr>
            <a:lvl9pPr marL="38862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9pPr>
          </a:lstStyle>
          <a:p>
            <a:pPr eaLnBrk="1" hangingPunct="1"/>
            <a:r>
              <a:rPr lang="en-GB" sz="1800" b="1" i="1" dirty="0" smtClean="0">
                <a:latin typeface="+mn-lt"/>
              </a:rPr>
              <a:t>Low-Carbon</a:t>
            </a:r>
            <a:endParaRPr lang="en-US" sz="1400" b="1" i="1" dirty="0">
              <a:latin typeface="+mn-lt"/>
            </a:endParaRPr>
          </a:p>
        </p:txBody>
      </p:sp>
      <p:grpSp>
        <p:nvGrpSpPr>
          <p:cNvPr id="48178" name="Group 187"/>
          <p:cNvGrpSpPr>
            <a:grpSpLocks/>
          </p:cNvGrpSpPr>
          <p:nvPr>
            <p:custDataLst>
              <p:tags r:id="rId25"/>
            </p:custDataLst>
          </p:nvPr>
        </p:nvGrpSpPr>
        <p:grpSpPr bwMode="auto">
          <a:xfrm>
            <a:off x="2641600" y="2074863"/>
            <a:ext cx="1804062" cy="3619500"/>
            <a:chOff x="1536" y="1373"/>
            <a:chExt cx="1049" cy="1806"/>
          </a:xfrm>
        </p:grpSpPr>
        <p:sp>
          <p:nvSpPr>
            <p:cNvPr id="48187" name="Line 185"/>
            <p:cNvSpPr>
              <a:spLocks noChangeShapeType="1"/>
            </p:cNvSpPr>
            <p:nvPr/>
          </p:nvSpPr>
          <p:spPr bwMode="auto">
            <a:xfrm flipV="1">
              <a:off x="1536" y="1373"/>
              <a:ext cx="0" cy="1806"/>
            </a:xfrm>
            <a:prstGeom prst="line">
              <a:avLst/>
            </a:prstGeom>
            <a:noFill/>
            <a:ln w="952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buFontTx/>
                <a:buChar char="•"/>
              </a:pPr>
              <a:endParaRPr lang="en-GB" sz="1200"/>
            </a:p>
          </p:txBody>
        </p:sp>
        <p:sp>
          <p:nvSpPr>
            <p:cNvPr id="48188" name="Line 186"/>
            <p:cNvSpPr>
              <a:spLocks noChangeShapeType="1"/>
            </p:cNvSpPr>
            <p:nvPr/>
          </p:nvSpPr>
          <p:spPr bwMode="auto">
            <a:xfrm flipV="1">
              <a:off x="2585" y="1373"/>
              <a:ext cx="0" cy="1806"/>
            </a:xfrm>
            <a:prstGeom prst="line">
              <a:avLst/>
            </a:prstGeom>
            <a:noFill/>
            <a:ln w="952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buFontTx/>
                <a:buChar char="•"/>
              </a:pPr>
              <a:endParaRPr lang="en-GB" sz="1200"/>
            </a:p>
          </p:txBody>
        </p:sp>
      </p:grpSp>
      <p:sp>
        <p:nvSpPr>
          <p:cNvPr id="48182" name="Rectangle 213"/>
          <p:cNvSpPr>
            <a:spLocks noChangeArrowheads="1"/>
          </p:cNvSpPr>
          <p:nvPr>
            <p:custDataLst>
              <p:tags r:id="rId26"/>
            </p:custDataLst>
          </p:nvPr>
        </p:nvSpPr>
        <p:spPr bwMode="auto">
          <a:xfrm>
            <a:off x="6816496" y="6531188"/>
            <a:ext cx="1047439" cy="279180"/>
          </a:xfrm>
          <a:prstGeom prst="rect">
            <a:avLst/>
          </a:prstGeom>
          <a:solidFill>
            <a:schemeClr val="accent2">
              <a:alpha val="39999"/>
            </a:scheme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buFontTx/>
              <a:buChar char="•"/>
            </a:pPr>
            <a:endParaRPr lang="en-US" sz="1200"/>
          </a:p>
        </p:txBody>
      </p:sp>
      <p:sp>
        <p:nvSpPr>
          <p:cNvPr id="48183" name="Text Box 214"/>
          <p:cNvSpPr txBox="1">
            <a:spLocks noChangeArrowheads="1"/>
          </p:cNvSpPr>
          <p:nvPr>
            <p:custDataLst>
              <p:tags r:id="rId27"/>
            </p:custDataLst>
          </p:nvPr>
        </p:nvSpPr>
        <p:spPr bwMode="auto">
          <a:xfrm>
            <a:off x="7884697" y="6465455"/>
            <a:ext cx="1949871" cy="340735"/>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defTabSz="912813" eaLnBrk="0" hangingPunct="0">
              <a:defRPr sz="1200">
                <a:solidFill>
                  <a:srgbClr val="007833"/>
                </a:solidFill>
                <a:latin typeface="Univers 45 Light" pitchFamily="2" charset="0"/>
                <a:cs typeface="Arial" charset="0"/>
              </a:defRPr>
            </a:lvl1pPr>
            <a:lvl2pPr marL="742950" indent="-285750" defTabSz="912813" eaLnBrk="0" hangingPunct="0">
              <a:defRPr sz="1200">
                <a:solidFill>
                  <a:srgbClr val="007833"/>
                </a:solidFill>
                <a:latin typeface="Univers 45 Light" pitchFamily="2" charset="0"/>
                <a:cs typeface="Arial" charset="0"/>
              </a:defRPr>
            </a:lvl2pPr>
            <a:lvl3pPr marL="1143000" indent="-228600" defTabSz="912813" eaLnBrk="0" hangingPunct="0">
              <a:defRPr sz="1200">
                <a:solidFill>
                  <a:srgbClr val="007833"/>
                </a:solidFill>
                <a:latin typeface="Univers 45 Light" pitchFamily="2" charset="0"/>
                <a:cs typeface="Arial" charset="0"/>
              </a:defRPr>
            </a:lvl3pPr>
            <a:lvl4pPr marL="1600200" indent="-228600" defTabSz="912813" eaLnBrk="0" hangingPunct="0">
              <a:defRPr sz="1200">
                <a:solidFill>
                  <a:srgbClr val="007833"/>
                </a:solidFill>
                <a:latin typeface="Univers 45 Light" pitchFamily="2" charset="0"/>
                <a:cs typeface="Arial" charset="0"/>
              </a:defRPr>
            </a:lvl4pPr>
            <a:lvl5pPr marL="2057400" indent="-228600" defTabSz="912813" eaLnBrk="0" hangingPunct="0">
              <a:defRPr sz="1200">
                <a:solidFill>
                  <a:srgbClr val="007833"/>
                </a:solidFill>
                <a:latin typeface="Univers 45 Light" pitchFamily="2" charset="0"/>
                <a:cs typeface="Arial" charset="0"/>
              </a:defRPr>
            </a:lvl5pPr>
            <a:lvl6pPr marL="25146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6pPr>
            <a:lvl7pPr marL="29718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7pPr>
            <a:lvl8pPr marL="34290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8pPr>
            <a:lvl9pPr marL="38862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9pPr>
          </a:lstStyle>
          <a:p>
            <a:pPr eaLnBrk="1" hangingPunct="1"/>
            <a:r>
              <a:rPr lang="en-GB" sz="1600" dirty="0">
                <a:solidFill>
                  <a:srgbClr val="000000"/>
                </a:solidFill>
              </a:rPr>
              <a:t>Current price range</a:t>
            </a:r>
            <a:endParaRPr lang="en-US" sz="1600" dirty="0">
              <a:solidFill>
                <a:srgbClr val="000000"/>
              </a:solidFill>
            </a:endParaRPr>
          </a:p>
        </p:txBody>
      </p:sp>
      <p:sp>
        <p:nvSpPr>
          <p:cNvPr id="96" name="Text Box 110"/>
          <p:cNvSpPr txBox="1">
            <a:spLocks noChangeArrowheads="1"/>
          </p:cNvSpPr>
          <p:nvPr>
            <p:custDataLst>
              <p:tags r:id="rId28"/>
            </p:custDataLst>
          </p:nvPr>
        </p:nvSpPr>
        <p:spPr bwMode="auto">
          <a:xfrm>
            <a:off x="6963907" y="5783034"/>
            <a:ext cx="887079" cy="248402"/>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defTabSz="912813" eaLnBrk="0" hangingPunct="0">
              <a:defRPr sz="1200">
                <a:solidFill>
                  <a:srgbClr val="007833"/>
                </a:solidFill>
                <a:latin typeface="Univers 45 Light" pitchFamily="2" charset="0"/>
                <a:cs typeface="Arial" charset="0"/>
              </a:defRPr>
            </a:lvl1pPr>
            <a:lvl2pPr marL="742950" indent="-285750" defTabSz="912813" eaLnBrk="0" hangingPunct="0">
              <a:defRPr sz="1200">
                <a:solidFill>
                  <a:srgbClr val="007833"/>
                </a:solidFill>
                <a:latin typeface="Univers 45 Light" pitchFamily="2" charset="0"/>
                <a:cs typeface="Arial" charset="0"/>
              </a:defRPr>
            </a:lvl2pPr>
            <a:lvl3pPr marL="1143000" indent="-228600" defTabSz="912813" eaLnBrk="0" hangingPunct="0">
              <a:defRPr sz="1200">
                <a:solidFill>
                  <a:srgbClr val="007833"/>
                </a:solidFill>
                <a:latin typeface="Univers 45 Light" pitchFamily="2" charset="0"/>
                <a:cs typeface="Arial" charset="0"/>
              </a:defRPr>
            </a:lvl3pPr>
            <a:lvl4pPr marL="1600200" indent="-228600" defTabSz="912813" eaLnBrk="0" hangingPunct="0">
              <a:defRPr sz="1200">
                <a:solidFill>
                  <a:srgbClr val="007833"/>
                </a:solidFill>
                <a:latin typeface="Univers 45 Light" pitchFamily="2" charset="0"/>
                <a:cs typeface="Arial" charset="0"/>
              </a:defRPr>
            </a:lvl4pPr>
            <a:lvl5pPr marL="2057400" indent="-228600" defTabSz="912813" eaLnBrk="0" hangingPunct="0">
              <a:defRPr sz="1200">
                <a:solidFill>
                  <a:srgbClr val="007833"/>
                </a:solidFill>
                <a:latin typeface="Univers 45 Light" pitchFamily="2" charset="0"/>
                <a:cs typeface="Arial" charset="0"/>
              </a:defRPr>
            </a:lvl5pPr>
            <a:lvl6pPr marL="25146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6pPr>
            <a:lvl7pPr marL="29718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7pPr>
            <a:lvl8pPr marL="34290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8pPr>
            <a:lvl9pPr marL="38862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9pPr>
          </a:lstStyle>
          <a:p>
            <a:pPr eaLnBrk="1" hangingPunct="1"/>
            <a:r>
              <a:rPr lang="en-GB" sz="1000" b="1" i="1" dirty="0" smtClean="0"/>
              <a:t>Intermittent</a:t>
            </a:r>
            <a:endParaRPr lang="en-US" sz="1000" b="1" i="1" dirty="0"/>
          </a:p>
        </p:txBody>
      </p:sp>
      <p:sp>
        <p:nvSpPr>
          <p:cNvPr id="10" name="Title 9"/>
          <p:cNvSpPr>
            <a:spLocks noGrp="1"/>
          </p:cNvSpPr>
          <p:nvPr>
            <p:ph type="title"/>
            <p:custDataLst>
              <p:tags r:id="rId29"/>
            </p:custDataLst>
          </p:nvPr>
        </p:nvSpPr>
        <p:spPr/>
        <p:txBody>
          <a:bodyPr>
            <a:normAutofit/>
          </a:bodyPr>
          <a:lstStyle/>
          <a:p>
            <a:r>
              <a:rPr lang="en-GB" sz="3600" dirty="0" err="1" smtClean="0">
                <a:solidFill>
                  <a:schemeClr val="tx2"/>
                </a:solidFill>
              </a:rPr>
              <a:t>Levelized</a:t>
            </a:r>
            <a:r>
              <a:rPr lang="en-GB" sz="3600" dirty="0" smtClean="0">
                <a:solidFill>
                  <a:schemeClr val="tx2"/>
                </a:solidFill>
              </a:rPr>
              <a:t> cost of electricity</a:t>
            </a:r>
            <a:endParaRPr lang="en-GB" sz="3600" dirty="0">
              <a:solidFill>
                <a:schemeClr val="tx2"/>
              </a:solidFill>
            </a:endParaRPr>
          </a:p>
        </p:txBody>
      </p:sp>
      <p:sp>
        <p:nvSpPr>
          <p:cNvPr id="47" name="AutoShape 105"/>
          <p:cNvSpPr>
            <a:spLocks/>
          </p:cNvSpPr>
          <p:nvPr>
            <p:custDataLst>
              <p:tags r:id="rId30"/>
            </p:custDataLst>
          </p:nvPr>
        </p:nvSpPr>
        <p:spPr bwMode="auto">
          <a:xfrm rot="16200000" flipV="1">
            <a:off x="1720627" y="5942607"/>
            <a:ext cx="71440" cy="325080"/>
          </a:xfrm>
          <a:prstGeom prst="leftBrace">
            <a:avLst>
              <a:gd name="adj1" fmla="val 172221"/>
              <a:gd name="adj2" fmla="val 50000"/>
            </a:avLst>
          </a:prstGeom>
          <a:noFill/>
          <a:ln w="9525">
            <a:solidFill>
              <a:schemeClr val="bg2"/>
            </a:solidFill>
            <a:round/>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buFontTx/>
              <a:buChar char="•"/>
            </a:pPr>
            <a:endParaRPr lang="en-US" sz="1200"/>
          </a:p>
        </p:txBody>
      </p:sp>
      <p:sp>
        <p:nvSpPr>
          <p:cNvPr id="48" name="AutoShape 107"/>
          <p:cNvSpPr>
            <a:spLocks/>
          </p:cNvSpPr>
          <p:nvPr>
            <p:custDataLst>
              <p:tags r:id="rId31"/>
            </p:custDataLst>
          </p:nvPr>
        </p:nvSpPr>
        <p:spPr bwMode="auto">
          <a:xfrm rot="16200000" flipV="1">
            <a:off x="3553804" y="5935349"/>
            <a:ext cx="85952" cy="325080"/>
          </a:xfrm>
          <a:prstGeom prst="leftBrace">
            <a:avLst>
              <a:gd name="adj1" fmla="val 172221"/>
              <a:gd name="adj2" fmla="val 50000"/>
            </a:avLst>
          </a:prstGeom>
          <a:noFill/>
          <a:ln w="9525">
            <a:solidFill>
              <a:schemeClr val="bg2"/>
            </a:solidFill>
            <a:round/>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buFontTx/>
              <a:buChar char="•"/>
            </a:pPr>
            <a:endParaRPr lang="en-US" sz="1200"/>
          </a:p>
        </p:txBody>
      </p:sp>
      <p:sp>
        <p:nvSpPr>
          <p:cNvPr id="49" name="AutoShape 109"/>
          <p:cNvSpPr>
            <a:spLocks/>
          </p:cNvSpPr>
          <p:nvPr>
            <p:custDataLst>
              <p:tags r:id="rId32"/>
            </p:custDataLst>
          </p:nvPr>
        </p:nvSpPr>
        <p:spPr bwMode="auto">
          <a:xfrm rot="16200000" flipV="1">
            <a:off x="6662993" y="5936737"/>
            <a:ext cx="100015" cy="325080"/>
          </a:xfrm>
          <a:prstGeom prst="leftBrace">
            <a:avLst>
              <a:gd name="adj1" fmla="val 175793"/>
              <a:gd name="adj2" fmla="val 50000"/>
            </a:avLst>
          </a:prstGeom>
          <a:noFill/>
          <a:ln w="9525">
            <a:solidFill>
              <a:schemeClr val="bg2"/>
            </a:solidFill>
            <a:round/>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buFontTx/>
              <a:buChar char="•"/>
            </a:pPr>
            <a:endParaRPr lang="en-US" sz="1200"/>
          </a:p>
        </p:txBody>
      </p:sp>
      <p:sp>
        <p:nvSpPr>
          <p:cNvPr id="50" name="AutoShape 107"/>
          <p:cNvSpPr>
            <a:spLocks/>
          </p:cNvSpPr>
          <p:nvPr>
            <p:custDataLst>
              <p:tags r:id="rId33"/>
            </p:custDataLst>
          </p:nvPr>
        </p:nvSpPr>
        <p:spPr bwMode="auto">
          <a:xfrm rot="16200000" flipV="1">
            <a:off x="7321029" y="5571823"/>
            <a:ext cx="146249" cy="325080"/>
          </a:xfrm>
          <a:prstGeom prst="leftBrace">
            <a:avLst>
              <a:gd name="adj1" fmla="val 172221"/>
              <a:gd name="adj2" fmla="val 50000"/>
            </a:avLst>
          </a:prstGeom>
          <a:noFill/>
          <a:ln w="9525">
            <a:solidFill>
              <a:schemeClr val="bg2"/>
            </a:solidFill>
            <a:round/>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buFontTx/>
              <a:buChar char="•"/>
            </a:pPr>
            <a:endParaRPr lang="en-US" sz="1200"/>
          </a:p>
        </p:txBody>
      </p:sp>
      <p:sp>
        <p:nvSpPr>
          <p:cNvPr id="54" name="Rectangle 10"/>
          <p:cNvSpPr>
            <a:spLocks noChangeArrowheads="1"/>
          </p:cNvSpPr>
          <p:nvPr>
            <p:custDataLst>
              <p:tags r:id="rId34"/>
            </p:custDataLst>
          </p:nvPr>
        </p:nvSpPr>
        <p:spPr bwMode="auto">
          <a:xfrm>
            <a:off x="667657" y="5038275"/>
            <a:ext cx="701846" cy="674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defTabSz="912813">
              <a:spcBef>
                <a:spcPct val="0"/>
              </a:spcBef>
              <a:buClr>
                <a:srgbClr val="99CC00"/>
              </a:buClr>
              <a:buFont typeface="Univers 45 Light" pitchFamily="2" charset="0"/>
              <a:buNone/>
            </a:pPr>
            <a:fld id="{0B2FB09B-184B-4200-A20C-4DA96846723B}" type="datetime'C''ombi''''ned'' C''''y''cle Gas T''u''rbin''''e ''(CC''GT'')'">
              <a:rPr lang="en-GB" sz="1100">
                <a:solidFill>
                  <a:schemeClr val="tx1"/>
                </a:solidFill>
                <a:latin typeface="+mn-lt"/>
              </a:rPr>
              <a:pPr algn="ctr" defTabSz="912813">
                <a:spcBef>
                  <a:spcPct val="0"/>
                </a:spcBef>
                <a:buClr>
                  <a:srgbClr val="99CC00"/>
                </a:buClr>
                <a:buFont typeface="Univers 45 Light" pitchFamily="2" charset="0"/>
                <a:buNone/>
              </a:pPr>
              <a:t>Combined Cycle Gas Turbine (CCGT)</a:t>
            </a:fld>
            <a:endParaRPr lang="en-GB" sz="800" dirty="0">
              <a:solidFill>
                <a:schemeClr val="tx1"/>
              </a:solidFill>
              <a:latin typeface="+mn-lt"/>
            </a:endParaRPr>
          </a:p>
        </p:txBody>
      </p:sp>
      <p:sp>
        <p:nvSpPr>
          <p:cNvPr id="55" name="Rectangle 9"/>
          <p:cNvSpPr>
            <a:spLocks noChangeArrowheads="1"/>
          </p:cNvSpPr>
          <p:nvPr>
            <p:custDataLst>
              <p:tags r:id="rId35"/>
            </p:custDataLst>
          </p:nvPr>
        </p:nvSpPr>
        <p:spPr bwMode="auto">
          <a:xfrm>
            <a:off x="1381541" y="5038275"/>
            <a:ext cx="674158" cy="822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defTabSz="912813">
              <a:spcBef>
                <a:spcPct val="0"/>
              </a:spcBef>
              <a:buClr>
                <a:srgbClr val="99CC00"/>
              </a:buClr>
              <a:buFont typeface="Univers 45 Light" pitchFamily="2" charset="0"/>
              <a:buNone/>
            </a:pPr>
            <a:r>
              <a:rPr lang="en-GB" sz="1100" dirty="0" smtClean="0">
                <a:solidFill>
                  <a:schemeClr val="tx1"/>
                </a:solidFill>
                <a:latin typeface="+mn-lt"/>
              </a:rPr>
              <a:t>CCGT with $40 per  tonne CO</a:t>
            </a:r>
            <a:r>
              <a:rPr lang="en-GB" sz="1100" baseline="-25000" dirty="0" smtClean="0">
                <a:solidFill>
                  <a:schemeClr val="tx1"/>
                </a:solidFill>
                <a:latin typeface="+mn-lt"/>
              </a:rPr>
              <a:t>2</a:t>
            </a:r>
            <a:r>
              <a:rPr lang="en-GB" sz="1100" dirty="0" smtClean="0">
                <a:solidFill>
                  <a:schemeClr val="tx1"/>
                </a:solidFill>
                <a:latin typeface="+mn-lt"/>
              </a:rPr>
              <a:t>  tax</a:t>
            </a:r>
            <a:endParaRPr lang="en-GB" sz="800" dirty="0">
              <a:solidFill>
                <a:schemeClr val="tx1"/>
              </a:solidFill>
              <a:latin typeface="+mn-lt"/>
            </a:endParaRPr>
          </a:p>
        </p:txBody>
      </p:sp>
      <p:sp>
        <p:nvSpPr>
          <p:cNvPr id="56" name="Rectangle 8"/>
          <p:cNvSpPr>
            <a:spLocks noChangeArrowheads="1"/>
          </p:cNvSpPr>
          <p:nvPr>
            <p:custDataLst>
              <p:tags r:id="rId36"/>
            </p:custDataLst>
          </p:nvPr>
        </p:nvSpPr>
        <p:spPr bwMode="auto">
          <a:xfrm>
            <a:off x="2053980" y="5038274"/>
            <a:ext cx="546894"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defTabSz="912813">
              <a:spcBef>
                <a:spcPct val="0"/>
              </a:spcBef>
              <a:buClr>
                <a:srgbClr val="99CC00"/>
              </a:buClr>
              <a:buFont typeface="Univers 45 Light" pitchFamily="2" charset="0"/>
              <a:buNone/>
            </a:pPr>
            <a:fld id="{F9A9F037-0503-4C67-92EE-004A7C32B124}" type="datetime'C''CG''T ''w''ith C''a''rbon Ca''p''''ture &amp;'' ''St''o''rage'">
              <a:rPr lang="en-GB" sz="1100">
                <a:solidFill>
                  <a:schemeClr val="tx1"/>
                </a:solidFill>
                <a:latin typeface="+mn-lt"/>
              </a:rPr>
              <a:pPr algn="ctr" defTabSz="912813">
                <a:spcBef>
                  <a:spcPct val="0"/>
                </a:spcBef>
                <a:buClr>
                  <a:srgbClr val="99CC00"/>
                </a:buClr>
                <a:buFont typeface="Univers 45 Light" pitchFamily="2" charset="0"/>
                <a:buNone/>
              </a:pPr>
              <a:t>CCGT with Carbon Capture &amp; Storage</a:t>
            </a:fld>
            <a:endParaRPr lang="en-GB" sz="800" dirty="0">
              <a:solidFill>
                <a:schemeClr val="tx1"/>
              </a:solidFill>
              <a:latin typeface="+mn-lt"/>
            </a:endParaRPr>
          </a:p>
        </p:txBody>
      </p:sp>
      <p:sp>
        <p:nvSpPr>
          <p:cNvPr id="57" name="Rectangle 21"/>
          <p:cNvSpPr>
            <a:spLocks noChangeArrowheads="1"/>
          </p:cNvSpPr>
          <p:nvPr>
            <p:custDataLst>
              <p:tags r:id="rId37"/>
            </p:custDataLst>
          </p:nvPr>
        </p:nvSpPr>
        <p:spPr bwMode="auto">
          <a:xfrm>
            <a:off x="3859212" y="5081816"/>
            <a:ext cx="5039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defTabSz="912813">
              <a:spcBef>
                <a:spcPct val="0"/>
              </a:spcBef>
              <a:buClr>
                <a:srgbClr val="99CC00"/>
              </a:buClr>
              <a:buFont typeface="Univers 45 Light" pitchFamily="2" charset="0"/>
              <a:buNone/>
            </a:pPr>
            <a:fld id="{DD2A3219-8843-4E4A-A564-8174876712EF}" type="datetime'''C''oal'' with C''''ar''bon'' ''C''a''''p''ture &amp; ''Storage'">
              <a:rPr lang="en-GB" sz="1100">
                <a:solidFill>
                  <a:schemeClr val="tx1"/>
                </a:solidFill>
                <a:latin typeface="+mn-lt"/>
              </a:rPr>
              <a:pPr algn="ctr" defTabSz="912813">
                <a:spcBef>
                  <a:spcPct val="0"/>
                </a:spcBef>
                <a:buClr>
                  <a:srgbClr val="99CC00"/>
                </a:buClr>
                <a:buFont typeface="Univers 45 Light" pitchFamily="2" charset="0"/>
                <a:buNone/>
              </a:pPr>
              <a:t>Coal with Carbon Capture &amp; Storage</a:t>
            </a:fld>
            <a:endParaRPr lang="en-GB" sz="800" dirty="0">
              <a:solidFill>
                <a:schemeClr val="tx1"/>
              </a:solidFill>
              <a:latin typeface="+mn-lt"/>
            </a:endParaRPr>
          </a:p>
        </p:txBody>
      </p:sp>
      <p:sp>
        <p:nvSpPr>
          <p:cNvPr id="58" name="Rectangle 22"/>
          <p:cNvSpPr>
            <a:spLocks noChangeArrowheads="1"/>
          </p:cNvSpPr>
          <p:nvPr>
            <p:custDataLst>
              <p:tags r:id="rId38"/>
            </p:custDataLst>
          </p:nvPr>
        </p:nvSpPr>
        <p:spPr bwMode="auto">
          <a:xfrm>
            <a:off x="3120875" y="5081819"/>
            <a:ext cx="674158"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a:spcBef>
                <a:spcPct val="0"/>
              </a:spcBef>
              <a:buClr>
                <a:srgbClr val="99CC00"/>
              </a:buClr>
            </a:pPr>
            <a:r>
              <a:rPr lang="en-GB" sz="1100" dirty="0" smtClean="0">
                <a:solidFill>
                  <a:schemeClr val="tx1"/>
                </a:solidFill>
                <a:latin typeface="+mn-lt"/>
              </a:rPr>
              <a:t>Coal    with  </a:t>
            </a:r>
            <a:r>
              <a:rPr lang="en-GB" sz="1100" dirty="0">
                <a:solidFill>
                  <a:schemeClr val="tx1"/>
                </a:solidFill>
                <a:latin typeface="+mn-lt"/>
              </a:rPr>
              <a:t>$40 per  tonne </a:t>
            </a:r>
            <a:r>
              <a:rPr lang="en-GB" sz="1100" dirty="0" smtClean="0">
                <a:solidFill>
                  <a:schemeClr val="tx1"/>
                </a:solidFill>
                <a:latin typeface="+mn-lt"/>
              </a:rPr>
              <a:t>CO</a:t>
            </a:r>
            <a:r>
              <a:rPr lang="en-GB" sz="1100" baseline="-25000" dirty="0" smtClean="0">
                <a:solidFill>
                  <a:schemeClr val="tx1"/>
                </a:solidFill>
                <a:latin typeface="+mn-lt"/>
              </a:rPr>
              <a:t>2</a:t>
            </a:r>
            <a:r>
              <a:rPr lang="en-GB" sz="1100" dirty="0" smtClean="0">
                <a:solidFill>
                  <a:schemeClr val="tx1"/>
                </a:solidFill>
                <a:latin typeface="+mn-lt"/>
              </a:rPr>
              <a:t>  </a:t>
            </a:r>
            <a:r>
              <a:rPr lang="en-GB" sz="1100" dirty="0">
                <a:solidFill>
                  <a:schemeClr val="tx1"/>
                </a:solidFill>
                <a:latin typeface="+mn-lt"/>
              </a:rPr>
              <a:t>tax</a:t>
            </a:r>
          </a:p>
          <a:p>
            <a:pPr algn="ctr" defTabSz="912813">
              <a:spcBef>
                <a:spcPct val="0"/>
              </a:spcBef>
              <a:buClr>
                <a:srgbClr val="99CC00"/>
              </a:buClr>
              <a:buFont typeface="Univers 45 Light" pitchFamily="2" charset="0"/>
              <a:buNone/>
            </a:pPr>
            <a:endParaRPr lang="en-GB" sz="800" dirty="0">
              <a:solidFill>
                <a:schemeClr val="tx1"/>
              </a:solidFill>
              <a:latin typeface="+mn-lt"/>
            </a:endParaRPr>
          </a:p>
        </p:txBody>
      </p:sp>
      <p:sp>
        <p:nvSpPr>
          <p:cNvPr id="59" name="Rectangle 7"/>
          <p:cNvSpPr>
            <a:spLocks noChangeArrowheads="1"/>
          </p:cNvSpPr>
          <p:nvPr>
            <p:custDataLst>
              <p:tags r:id="rId39"/>
            </p:custDataLst>
          </p:nvPr>
        </p:nvSpPr>
        <p:spPr bwMode="auto">
          <a:xfrm>
            <a:off x="2641601" y="5081816"/>
            <a:ext cx="366316" cy="12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defTabSz="912813">
              <a:spcBef>
                <a:spcPct val="0"/>
              </a:spcBef>
              <a:buClr>
                <a:srgbClr val="99CC00"/>
              </a:buClr>
              <a:buFont typeface="Univers 45 Light" pitchFamily="2" charset="0"/>
              <a:buNone/>
            </a:pPr>
            <a:fld id="{27C0BF95-9B26-45BD-984E-D77B590838E8}" type="datetime'C''''''''''''''''''''o''''''''''''''a''''''''l'''''''''''">
              <a:rPr lang="en-GB" sz="1100">
                <a:solidFill>
                  <a:schemeClr val="tx1"/>
                </a:solidFill>
                <a:latin typeface="+mn-lt"/>
              </a:rPr>
              <a:pPr algn="ctr" defTabSz="912813">
                <a:spcBef>
                  <a:spcPct val="0"/>
                </a:spcBef>
                <a:buClr>
                  <a:srgbClr val="99CC00"/>
                </a:buClr>
                <a:buFont typeface="Univers 45 Light" pitchFamily="2" charset="0"/>
                <a:buNone/>
              </a:pPr>
              <a:t>Coal</a:t>
            </a:fld>
            <a:endParaRPr lang="en-GB" sz="800" dirty="0">
              <a:solidFill>
                <a:schemeClr val="tx1"/>
              </a:solidFill>
              <a:latin typeface="+mn-lt"/>
            </a:endParaRPr>
          </a:p>
        </p:txBody>
      </p:sp>
      <p:sp>
        <p:nvSpPr>
          <p:cNvPr id="60" name="Rectangle 14"/>
          <p:cNvSpPr>
            <a:spLocks noChangeArrowheads="1"/>
          </p:cNvSpPr>
          <p:nvPr>
            <p:custDataLst>
              <p:tags r:id="rId40"/>
            </p:custDataLst>
          </p:nvPr>
        </p:nvSpPr>
        <p:spPr bwMode="auto">
          <a:xfrm>
            <a:off x="4469425" y="5173058"/>
            <a:ext cx="591608" cy="12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defTabSz="912813">
              <a:spcBef>
                <a:spcPct val="0"/>
              </a:spcBef>
              <a:buClr>
                <a:srgbClr val="99CC00"/>
              </a:buClr>
              <a:buFont typeface="Univers 45 Light" pitchFamily="2" charset="0"/>
              <a:buNone/>
            </a:pPr>
            <a:fld id="{9B7A4FF5-CF98-4A52-AC0A-CB0153A75A27}" type="datetime'''''''N''''''u''''''c''l''''''''''''''''e''''''ar'''''''''">
              <a:rPr lang="en-GB" sz="1200">
                <a:solidFill>
                  <a:schemeClr val="tx1"/>
                </a:solidFill>
                <a:latin typeface="+mn-lt"/>
              </a:rPr>
              <a:pPr algn="ctr" defTabSz="912813">
                <a:spcBef>
                  <a:spcPct val="0"/>
                </a:spcBef>
                <a:buClr>
                  <a:srgbClr val="99CC00"/>
                </a:buClr>
                <a:buFont typeface="Univers 45 Light" pitchFamily="2" charset="0"/>
                <a:buNone/>
              </a:pPr>
              <a:t>Nuclear</a:t>
            </a:fld>
            <a:endParaRPr lang="en-GB" sz="800" dirty="0">
              <a:solidFill>
                <a:schemeClr val="tx1"/>
              </a:solidFill>
              <a:latin typeface="+mn-lt"/>
            </a:endParaRPr>
          </a:p>
        </p:txBody>
      </p:sp>
      <p:sp>
        <p:nvSpPr>
          <p:cNvPr id="61" name="Rectangle 16"/>
          <p:cNvSpPr>
            <a:spLocks noChangeArrowheads="1"/>
          </p:cNvSpPr>
          <p:nvPr>
            <p:custDataLst>
              <p:tags r:id="rId41"/>
            </p:custDataLst>
          </p:nvPr>
        </p:nvSpPr>
        <p:spPr bwMode="auto">
          <a:xfrm>
            <a:off x="5707675" y="5130242"/>
            <a:ext cx="512498" cy="12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defTabSz="912813">
              <a:spcBef>
                <a:spcPct val="0"/>
              </a:spcBef>
              <a:buClr>
                <a:srgbClr val="99CC00"/>
              </a:buClr>
              <a:buFont typeface="Univers 45 Light" pitchFamily="2" charset="0"/>
              <a:buNone/>
            </a:pPr>
            <a:r>
              <a:rPr lang="en-GB" sz="1100" dirty="0" smtClean="0">
                <a:solidFill>
                  <a:schemeClr val="tx1"/>
                </a:solidFill>
                <a:latin typeface="+mn-lt"/>
              </a:rPr>
              <a:t>Bio-Energy</a:t>
            </a:r>
            <a:endParaRPr lang="en-GB" sz="800" dirty="0">
              <a:solidFill>
                <a:schemeClr val="tx1"/>
              </a:solidFill>
              <a:latin typeface="+mn-lt"/>
            </a:endParaRPr>
          </a:p>
        </p:txBody>
      </p:sp>
      <p:sp>
        <p:nvSpPr>
          <p:cNvPr id="62" name="Rectangle 17"/>
          <p:cNvSpPr>
            <a:spLocks noChangeArrowheads="1"/>
          </p:cNvSpPr>
          <p:nvPr>
            <p:custDataLst>
              <p:tags r:id="rId42"/>
            </p:custDataLst>
          </p:nvPr>
        </p:nvSpPr>
        <p:spPr bwMode="auto">
          <a:xfrm>
            <a:off x="5061033" y="5130242"/>
            <a:ext cx="589888" cy="12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defTabSz="912813">
              <a:spcBef>
                <a:spcPct val="0"/>
              </a:spcBef>
              <a:buClr>
                <a:srgbClr val="99CC00"/>
              </a:buClr>
              <a:buFont typeface="Univers 45 Light" pitchFamily="2" charset="0"/>
              <a:buNone/>
            </a:pPr>
            <a:r>
              <a:rPr lang="en-GB" sz="1200" dirty="0" smtClean="0">
                <a:solidFill>
                  <a:schemeClr val="tx1"/>
                </a:solidFill>
                <a:latin typeface="+mn-lt"/>
              </a:rPr>
              <a:t>Geo-thermal</a:t>
            </a:r>
            <a:endParaRPr lang="en-GB" sz="800" dirty="0">
              <a:solidFill>
                <a:schemeClr val="tx1"/>
              </a:solidFill>
              <a:latin typeface="+mn-lt"/>
            </a:endParaRPr>
          </a:p>
        </p:txBody>
      </p:sp>
      <p:sp>
        <p:nvSpPr>
          <p:cNvPr id="63" name="Rectangle 19"/>
          <p:cNvSpPr>
            <a:spLocks noChangeArrowheads="1"/>
          </p:cNvSpPr>
          <p:nvPr>
            <p:custDataLst>
              <p:tags r:id="rId43"/>
            </p:custDataLst>
          </p:nvPr>
        </p:nvSpPr>
        <p:spPr bwMode="auto">
          <a:xfrm>
            <a:off x="6958581" y="5081819"/>
            <a:ext cx="448866"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defTabSz="912813">
              <a:spcBef>
                <a:spcPct val="0"/>
              </a:spcBef>
              <a:buClr>
                <a:srgbClr val="99CC00"/>
              </a:buClr>
              <a:buFont typeface="Univers 45 Light" pitchFamily="2" charset="0"/>
              <a:buNone/>
            </a:pPr>
            <a:r>
              <a:rPr lang="en-GB" sz="1100" dirty="0" smtClean="0">
                <a:solidFill>
                  <a:schemeClr val="tx1"/>
                </a:solidFill>
                <a:latin typeface="+mn-lt"/>
              </a:rPr>
              <a:t>Off-Shore Wind</a:t>
            </a:r>
            <a:endParaRPr lang="en-GB" sz="800" dirty="0">
              <a:solidFill>
                <a:schemeClr val="tx1"/>
              </a:solidFill>
              <a:latin typeface="+mn-lt"/>
            </a:endParaRPr>
          </a:p>
        </p:txBody>
      </p:sp>
      <p:sp>
        <p:nvSpPr>
          <p:cNvPr id="64" name="Rectangle 20"/>
          <p:cNvSpPr>
            <a:spLocks noChangeArrowheads="1"/>
          </p:cNvSpPr>
          <p:nvPr>
            <p:custDataLst>
              <p:tags r:id="rId44"/>
            </p:custDataLst>
          </p:nvPr>
        </p:nvSpPr>
        <p:spPr bwMode="auto">
          <a:xfrm>
            <a:off x="6349775" y="5081819"/>
            <a:ext cx="438547"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defTabSz="912813">
              <a:spcBef>
                <a:spcPct val="0"/>
              </a:spcBef>
              <a:buClr>
                <a:srgbClr val="99CC00"/>
              </a:buClr>
              <a:buFont typeface="Univers 45 Light" pitchFamily="2" charset="0"/>
              <a:buNone/>
            </a:pPr>
            <a:r>
              <a:rPr lang="en-GB" sz="1200" dirty="0" smtClean="0">
                <a:solidFill>
                  <a:schemeClr val="tx1"/>
                </a:solidFill>
                <a:latin typeface="+mn-lt"/>
              </a:rPr>
              <a:t>On-Shore Wind</a:t>
            </a:r>
            <a:endParaRPr lang="en-GB" sz="800" dirty="0">
              <a:solidFill>
                <a:schemeClr val="tx1"/>
              </a:solidFill>
              <a:latin typeface="+mn-lt"/>
            </a:endParaRPr>
          </a:p>
        </p:txBody>
      </p:sp>
      <p:sp>
        <p:nvSpPr>
          <p:cNvPr id="67" name="Text Box 5"/>
          <p:cNvSpPr txBox="1">
            <a:spLocks noChangeArrowheads="1"/>
          </p:cNvSpPr>
          <p:nvPr>
            <p:custDataLst>
              <p:tags r:id="rId45"/>
            </p:custDataLst>
          </p:nvPr>
        </p:nvSpPr>
        <p:spPr bwMode="auto">
          <a:xfrm>
            <a:off x="29237" y="6626174"/>
            <a:ext cx="3253846" cy="248382"/>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80" tIns="46790" rIns="89980" bIns="46790">
            <a:spAutoFit/>
          </a:bodyPr>
          <a:lstStyle>
            <a:lvl1pPr defTabSz="912813" eaLnBrk="0" hangingPunct="0">
              <a:defRPr sz="1200">
                <a:solidFill>
                  <a:srgbClr val="007833"/>
                </a:solidFill>
                <a:latin typeface="Univers 45 Light" pitchFamily="2" charset="0"/>
                <a:cs typeface="Arial" charset="0"/>
              </a:defRPr>
            </a:lvl1pPr>
            <a:lvl2pPr marL="742950" indent="-285750" defTabSz="912813" eaLnBrk="0" hangingPunct="0">
              <a:defRPr sz="1200">
                <a:solidFill>
                  <a:srgbClr val="007833"/>
                </a:solidFill>
                <a:latin typeface="Univers 45 Light" pitchFamily="2" charset="0"/>
                <a:cs typeface="Arial" charset="0"/>
              </a:defRPr>
            </a:lvl2pPr>
            <a:lvl3pPr marL="1143000" indent="-228600" defTabSz="912813" eaLnBrk="0" hangingPunct="0">
              <a:defRPr sz="1200">
                <a:solidFill>
                  <a:srgbClr val="007833"/>
                </a:solidFill>
                <a:latin typeface="Univers 45 Light" pitchFamily="2" charset="0"/>
                <a:cs typeface="Arial" charset="0"/>
              </a:defRPr>
            </a:lvl3pPr>
            <a:lvl4pPr marL="1600200" indent="-228600" defTabSz="912813" eaLnBrk="0" hangingPunct="0">
              <a:defRPr sz="1200">
                <a:solidFill>
                  <a:srgbClr val="007833"/>
                </a:solidFill>
                <a:latin typeface="Univers 45 Light" pitchFamily="2" charset="0"/>
                <a:cs typeface="Arial" charset="0"/>
              </a:defRPr>
            </a:lvl4pPr>
            <a:lvl5pPr marL="2057400" indent="-228600" defTabSz="912813" eaLnBrk="0" hangingPunct="0">
              <a:defRPr sz="1200">
                <a:solidFill>
                  <a:srgbClr val="007833"/>
                </a:solidFill>
                <a:latin typeface="Univers 45 Light" pitchFamily="2" charset="0"/>
                <a:cs typeface="Arial" charset="0"/>
              </a:defRPr>
            </a:lvl5pPr>
            <a:lvl6pPr marL="25146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6pPr>
            <a:lvl7pPr marL="29718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7pPr>
            <a:lvl8pPr marL="34290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8pPr>
            <a:lvl9pPr marL="3886200" indent="-228600" defTabSz="912813" eaLnBrk="0" fontAlgn="base" hangingPunct="0">
              <a:spcBef>
                <a:spcPct val="50000"/>
              </a:spcBef>
              <a:spcAft>
                <a:spcPct val="0"/>
              </a:spcAft>
              <a:buChar char="•"/>
              <a:defRPr sz="1200">
                <a:solidFill>
                  <a:srgbClr val="007833"/>
                </a:solidFill>
                <a:latin typeface="Univers 45 Light" pitchFamily="2" charset="0"/>
                <a:cs typeface="Arial" charset="0"/>
              </a:defRPr>
            </a:lvl9pPr>
          </a:lstStyle>
          <a:p>
            <a:pPr eaLnBrk="1" hangingPunct="1">
              <a:buFontTx/>
              <a:buNone/>
            </a:pPr>
            <a:r>
              <a:rPr lang="en-GB" sz="1000" i="1" dirty="0">
                <a:solidFill>
                  <a:schemeClr val="tx1"/>
                </a:solidFill>
                <a:latin typeface="+mn-lt"/>
              </a:rPr>
              <a:t>Source: AE </a:t>
            </a:r>
            <a:r>
              <a:rPr lang="en-GB" sz="1000" i="1" dirty="0" smtClean="0">
                <a:solidFill>
                  <a:schemeClr val="tx1"/>
                </a:solidFill>
                <a:latin typeface="+mn-lt"/>
              </a:rPr>
              <a:t>Strategy  2012</a:t>
            </a:r>
            <a:endParaRPr lang="en-GB" sz="1000" i="1" dirty="0">
              <a:solidFill>
                <a:schemeClr val="tx1"/>
              </a:solidFill>
              <a:latin typeface="+mn-lt"/>
            </a:endParaRPr>
          </a:p>
        </p:txBody>
      </p:sp>
      <p:sp>
        <p:nvSpPr>
          <p:cNvPr id="3" name="Left Brace 2"/>
          <p:cNvSpPr/>
          <p:nvPr/>
        </p:nvSpPr>
        <p:spPr>
          <a:xfrm rot="16200000">
            <a:off x="1508098" y="5151099"/>
            <a:ext cx="368358" cy="1898650"/>
          </a:xfrm>
          <a:prstGeom prst="leftBrace">
            <a:avLst/>
          </a:prstGeom>
          <a:ln>
            <a:solidFill>
              <a:srgbClr val="2A7E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e 52"/>
          <p:cNvSpPr/>
          <p:nvPr/>
        </p:nvSpPr>
        <p:spPr>
          <a:xfrm rot="16200000">
            <a:off x="3439089" y="5239309"/>
            <a:ext cx="368358" cy="1742441"/>
          </a:xfrm>
          <a:prstGeom prst="leftBrace">
            <a:avLst/>
          </a:prstGeom>
          <a:ln>
            <a:solidFill>
              <a:srgbClr val="2A7E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Left Brace 64"/>
          <p:cNvSpPr/>
          <p:nvPr/>
        </p:nvSpPr>
        <p:spPr>
          <a:xfrm rot="16200000">
            <a:off x="6388956" y="4114852"/>
            <a:ext cx="368358" cy="3963730"/>
          </a:xfrm>
          <a:prstGeom prst="leftBrace">
            <a:avLst/>
          </a:prstGeom>
          <a:ln>
            <a:solidFill>
              <a:srgbClr val="2A7E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Left Brace 65"/>
          <p:cNvSpPr/>
          <p:nvPr/>
        </p:nvSpPr>
        <p:spPr>
          <a:xfrm rot="16200000">
            <a:off x="7266279" y="4450025"/>
            <a:ext cx="345997" cy="2344710"/>
          </a:xfrm>
          <a:prstGeom prst="leftBrace">
            <a:avLst/>
          </a:prstGeom>
          <a:ln>
            <a:solidFill>
              <a:srgbClr val="2A7E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Line 25"/>
          <p:cNvSpPr>
            <a:spLocks noChangeShapeType="1"/>
          </p:cNvSpPr>
          <p:nvPr>
            <p:custDataLst>
              <p:tags r:id="rId46"/>
            </p:custDataLst>
          </p:nvPr>
        </p:nvSpPr>
        <p:spPr bwMode="gray">
          <a:xfrm flipV="1">
            <a:off x="6261762" y="1728184"/>
            <a:ext cx="5160" cy="3567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buFontTx/>
              <a:buChar char="•"/>
            </a:pPr>
            <a:endParaRPr lang="en-GB" sz="1200"/>
          </a:p>
        </p:txBody>
      </p:sp>
    </p:spTree>
    <p:extLst>
      <p:ext uri="{BB962C8B-B14F-4D97-AF65-F5344CB8AC3E}">
        <p14:creationId xmlns:p14="http://schemas.microsoft.com/office/powerpoint/2010/main" val="243167350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729" y="822779"/>
            <a:ext cx="8190000" cy="364902"/>
          </a:xfrm>
        </p:spPr>
        <p:txBody>
          <a:bodyPr>
            <a:noAutofit/>
          </a:bodyPr>
          <a:lstStyle/>
          <a:p>
            <a:r>
              <a:rPr lang="en-GB" sz="3200" dirty="0" smtClean="0">
                <a:solidFill>
                  <a:schemeClr val="tx2"/>
                </a:solidFill>
              </a:rPr>
              <a:t>Reserves and resources</a:t>
            </a:r>
            <a:endParaRPr lang="en-GB" sz="3200" dirty="0">
              <a:solidFill>
                <a:schemeClr val="tx2"/>
              </a:solidFill>
            </a:endParaRPr>
          </a:p>
        </p:txBody>
      </p:sp>
      <p:sp>
        <p:nvSpPr>
          <p:cNvPr id="5" name="Slide Number Placeholder 4"/>
          <p:cNvSpPr>
            <a:spLocks noGrp="1"/>
          </p:cNvSpPr>
          <p:nvPr>
            <p:ph type="sldNum" sz="quarter" idx="4294967295"/>
          </p:nvPr>
        </p:nvSpPr>
        <p:spPr>
          <a:xfrm>
            <a:off x="9027886" y="6356350"/>
            <a:ext cx="519886" cy="223871"/>
          </a:xfrm>
          <a:prstGeom prst="rect">
            <a:avLst/>
          </a:prstGeom>
        </p:spPr>
        <p:txBody>
          <a:bodyPr/>
          <a:lstStyle/>
          <a:p>
            <a:fld id="{A5816640-9468-47DD-B663-4BA576A29FF0}" type="slidenum">
              <a:rPr lang="en-GB" smtClean="0"/>
              <a:pPr/>
              <a:t>14</a:t>
            </a:fld>
            <a:endParaRPr lang="en-GB" dirty="0"/>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743" y="1628799"/>
            <a:ext cx="7126514" cy="495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838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rgbClr val="2A7E54"/>
                </a:solidFill>
              </a:rPr>
              <a:t>Reserves </a:t>
            </a:r>
            <a:r>
              <a:rPr lang="en-GB" sz="3600" dirty="0" smtClean="0">
                <a:solidFill>
                  <a:srgbClr val="2A7E54"/>
                </a:solidFill>
              </a:rPr>
              <a:t>are dynamic</a:t>
            </a:r>
            <a:endParaRPr lang="en-GB" sz="3600" dirty="0">
              <a:solidFill>
                <a:srgbClr val="2A7E54"/>
              </a:solidFill>
            </a:endParaRPr>
          </a:p>
        </p:txBody>
      </p:sp>
      <p:sp>
        <p:nvSpPr>
          <p:cNvPr id="4" name="Slide Number Placeholder 3"/>
          <p:cNvSpPr>
            <a:spLocks noGrp="1"/>
          </p:cNvSpPr>
          <p:nvPr>
            <p:ph type="sldNum" sz="quarter" idx="10"/>
          </p:nvPr>
        </p:nvSpPr>
        <p:spPr/>
        <p:txBody>
          <a:bodyPr/>
          <a:lstStyle/>
          <a:p>
            <a:pPr>
              <a:defRPr/>
            </a:pPr>
            <a:fld id="{0DA50010-360B-485B-AF62-550F0FCD1458}" type="slidenum">
              <a:rPr lang="en-GB" smtClean="0"/>
              <a:pPr>
                <a:defRPr/>
              </a:pPr>
              <a:t>15</a:t>
            </a:fld>
            <a:endParaRPr lang="en-GB" dirty="0"/>
          </a:p>
        </p:txBody>
      </p:sp>
      <p:sp>
        <p:nvSpPr>
          <p:cNvPr id="5" name="Content Placeholder 2"/>
          <p:cNvSpPr txBox="1">
            <a:spLocks/>
          </p:cNvSpPr>
          <p:nvPr/>
        </p:nvSpPr>
        <p:spPr bwMode="auto">
          <a:xfrm>
            <a:off x="475688" y="1714331"/>
            <a:ext cx="3590453" cy="1964990"/>
          </a:xfrm>
          <a:prstGeom prst="rect">
            <a:avLst/>
          </a:prstGeom>
          <a:noFill/>
          <a:ln w="9525">
            <a:solidFill>
              <a:srgbClr val="FE7D19"/>
            </a:solidFill>
            <a:miter lim="800000"/>
            <a:headEnd/>
            <a:tailEnd/>
          </a:ln>
        </p:spPr>
        <p:txBody>
          <a:bodyPr lIns="0" tIns="0" rIns="0" bIns="0">
            <a:prstTxWarp prst="textNoShape">
              <a:avLst/>
            </a:prstTxWarp>
          </a:bodyPr>
          <a:lstStyle/>
          <a:p>
            <a:pPr algn="ctr"/>
            <a:endParaRPr lang="en-US" sz="1600" dirty="0" smtClean="0">
              <a:solidFill>
                <a:schemeClr val="tx1"/>
              </a:solidFill>
              <a:latin typeface="+mn-lt"/>
            </a:endParaRPr>
          </a:p>
          <a:p>
            <a:pPr algn="ctr"/>
            <a:r>
              <a:rPr lang="en-US" sz="1600" dirty="0" smtClean="0">
                <a:solidFill>
                  <a:schemeClr val="tx1"/>
                </a:solidFill>
                <a:latin typeface="+mn-lt"/>
              </a:rPr>
              <a:t>Example: Copper - in </a:t>
            </a:r>
            <a:r>
              <a:rPr lang="en-US" sz="1600" dirty="0">
                <a:solidFill>
                  <a:schemeClr val="tx1"/>
                </a:solidFill>
                <a:latin typeface="+mn-lt"/>
              </a:rPr>
              <a:t>1970</a:t>
            </a:r>
            <a:r>
              <a:rPr lang="en-US" sz="1600" dirty="0" smtClean="0">
                <a:solidFill>
                  <a:schemeClr val="tx1"/>
                </a:solidFill>
                <a:latin typeface="+mn-lt"/>
              </a:rPr>
              <a:t>, the global reserves </a:t>
            </a:r>
            <a:r>
              <a:rPr lang="en-US" sz="1600" dirty="0">
                <a:solidFill>
                  <a:schemeClr val="tx1"/>
                </a:solidFill>
                <a:latin typeface="+mn-lt"/>
              </a:rPr>
              <a:t>of copper were </a:t>
            </a:r>
            <a:r>
              <a:rPr lang="en-US" sz="1600" dirty="0" smtClean="0">
                <a:solidFill>
                  <a:schemeClr val="tx1"/>
                </a:solidFill>
                <a:latin typeface="+mn-lt"/>
              </a:rPr>
              <a:t>280 million </a:t>
            </a:r>
            <a:r>
              <a:rPr lang="en-US" sz="1600" dirty="0" err="1">
                <a:solidFill>
                  <a:schemeClr val="tx1"/>
                </a:solidFill>
                <a:latin typeface="+mn-lt"/>
              </a:rPr>
              <a:t>tonnes</a:t>
            </a:r>
            <a:r>
              <a:rPr lang="en-US" sz="1600" dirty="0">
                <a:solidFill>
                  <a:schemeClr val="tx1"/>
                </a:solidFill>
                <a:latin typeface="+mn-lt"/>
              </a:rPr>
              <a:t>. </a:t>
            </a:r>
            <a:r>
              <a:rPr lang="en-US" sz="1600" dirty="0" smtClean="0">
                <a:solidFill>
                  <a:schemeClr val="tx1"/>
                </a:solidFill>
                <a:latin typeface="+mn-lt"/>
              </a:rPr>
              <a:t>Between 1970 and 2010, over 400 </a:t>
            </a:r>
            <a:r>
              <a:rPr lang="en-US" sz="1600" dirty="0">
                <a:solidFill>
                  <a:schemeClr val="tx1"/>
                </a:solidFill>
                <a:latin typeface="+mn-lt"/>
              </a:rPr>
              <a:t>million </a:t>
            </a:r>
            <a:r>
              <a:rPr lang="en-US" sz="1600" dirty="0" err="1">
                <a:solidFill>
                  <a:schemeClr val="tx1"/>
                </a:solidFill>
                <a:latin typeface="+mn-lt"/>
              </a:rPr>
              <a:t>tonnes</a:t>
            </a:r>
            <a:r>
              <a:rPr lang="en-US" sz="1600" dirty="0">
                <a:solidFill>
                  <a:schemeClr val="tx1"/>
                </a:solidFill>
                <a:latin typeface="+mn-lt"/>
              </a:rPr>
              <a:t> </a:t>
            </a:r>
            <a:r>
              <a:rPr lang="en-US" sz="1600" dirty="0" smtClean="0">
                <a:solidFill>
                  <a:schemeClr val="tx1"/>
                </a:solidFill>
                <a:latin typeface="+mn-lt"/>
              </a:rPr>
              <a:t>of copper were extracted</a:t>
            </a:r>
            <a:r>
              <a:rPr lang="en-US" sz="1600" dirty="0">
                <a:solidFill>
                  <a:schemeClr val="tx1"/>
                </a:solidFill>
                <a:latin typeface="+mn-lt"/>
              </a:rPr>
              <a:t>, </a:t>
            </a:r>
            <a:r>
              <a:rPr lang="en-US" sz="1600" dirty="0" smtClean="0">
                <a:solidFill>
                  <a:schemeClr val="tx1"/>
                </a:solidFill>
                <a:latin typeface="+mn-lt"/>
              </a:rPr>
              <a:t>however the </a:t>
            </a:r>
            <a:r>
              <a:rPr lang="en-US" sz="1600" dirty="0">
                <a:solidFill>
                  <a:schemeClr val="tx1"/>
                </a:solidFill>
                <a:latin typeface="+mn-lt"/>
              </a:rPr>
              <a:t>reserve </a:t>
            </a:r>
            <a:r>
              <a:rPr lang="en-US" sz="1600" dirty="0" smtClean="0">
                <a:solidFill>
                  <a:schemeClr val="tx1"/>
                </a:solidFill>
                <a:latin typeface="+mn-lt"/>
              </a:rPr>
              <a:t>figure rose to 630 million </a:t>
            </a:r>
            <a:r>
              <a:rPr lang="en-US" sz="1600" dirty="0" err="1" smtClean="0">
                <a:solidFill>
                  <a:schemeClr val="tx1"/>
                </a:solidFill>
                <a:latin typeface="+mn-lt"/>
              </a:rPr>
              <a:t>tonnes</a:t>
            </a:r>
            <a:r>
              <a:rPr lang="en-US" dirty="0">
                <a:solidFill>
                  <a:schemeClr val="tx1"/>
                </a:solidFill>
              </a:rPr>
              <a:t>.</a:t>
            </a:r>
            <a:endParaRPr lang="en-GB" sz="3600" dirty="0" smtClean="0">
              <a:solidFill>
                <a:schemeClr val="tx1"/>
              </a:solidFill>
              <a:latin typeface="Univers 45 Light" charset="0"/>
              <a:ea typeface="Arial" pitchFamily="-72" charset="0"/>
              <a:cs typeface="Arial" pitchFamily="-72"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034" y="4339340"/>
            <a:ext cx="7444847" cy="225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123034" y="3971622"/>
            <a:ext cx="4081567" cy="307777"/>
          </a:xfrm>
          <a:prstGeom prst="rect">
            <a:avLst/>
          </a:prstGeom>
        </p:spPr>
        <p:txBody>
          <a:bodyPr wrap="none">
            <a:spAutoFit/>
          </a:bodyPr>
          <a:lstStyle/>
          <a:p>
            <a:r>
              <a:rPr lang="en-US" b="1" dirty="0">
                <a:solidFill>
                  <a:schemeClr val="tx1"/>
                </a:solidFill>
                <a:latin typeface="+mn-lt"/>
              </a:rPr>
              <a:t>Relationship between resources and reserves</a:t>
            </a:r>
            <a:endParaRPr lang="en-US" dirty="0">
              <a:solidFill>
                <a:schemeClr val="tx1"/>
              </a:solidFill>
              <a:latin typeface="+mn-lt"/>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199" y="1846630"/>
            <a:ext cx="5272483" cy="170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746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493" y="692696"/>
            <a:ext cx="8190000" cy="364902"/>
          </a:xfrm>
        </p:spPr>
        <p:txBody>
          <a:bodyPr>
            <a:noAutofit/>
          </a:bodyPr>
          <a:lstStyle/>
          <a:p>
            <a:r>
              <a:rPr lang="en-GB" sz="3600" dirty="0" smtClean="0">
                <a:solidFill>
                  <a:srgbClr val="2A7E54"/>
                </a:solidFill>
              </a:rPr>
              <a:t>Long-term crude oil cost of supply curve </a:t>
            </a:r>
            <a:endParaRPr lang="en-GB" sz="3600" dirty="0">
              <a:solidFill>
                <a:srgbClr val="2A7E54"/>
              </a:solidFill>
            </a:endParaRPr>
          </a:p>
        </p:txBody>
      </p:sp>
      <p:sp>
        <p:nvSpPr>
          <p:cNvPr id="5" name="Slide Number Placeholder 4"/>
          <p:cNvSpPr>
            <a:spLocks noGrp="1"/>
          </p:cNvSpPr>
          <p:nvPr>
            <p:ph type="sldNum" sz="quarter" idx="4294967295"/>
          </p:nvPr>
        </p:nvSpPr>
        <p:spPr>
          <a:xfrm>
            <a:off x="8969829" y="6356351"/>
            <a:ext cx="577943" cy="392792"/>
          </a:xfrm>
          <a:prstGeom prst="rect">
            <a:avLst/>
          </a:prstGeom>
        </p:spPr>
        <p:txBody>
          <a:bodyPr/>
          <a:lstStyle/>
          <a:p>
            <a:fld id="{A5816640-9468-47DD-B663-4BA576A29FF0}" type="slidenum">
              <a:rPr lang="en-GB" smtClean="0"/>
              <a:pPr/>
              <a:t>16</a:t>
            </a:fld>
            <a:endParaRPr lang="en-GB"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1713495"/>
            <a:ext cx="8381265" cy="431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0568" y="6219695"/>
            <a:ext cx="5016118" cy="307777"/>
          </a:xfrm>
          <a:prstGeom prst="rect">
            <a:avLst/>
          </a:prstGeom>
          <a:noFill/>
        </p:spPr>
        <p:txBody>
          <a:bodyPr wrap="none" rtlCol="0">
            <a:spAutoFit/>
          </a:bodyPr>
          <a:lstStyle/>
          <a:p>
            <a:r>
              <a:rPr lang="en-US" dirty="0"/>
              <a:t>Resources to Reserves 2013 © OECD/IEA, 2013, fig. 8.3, p. </a:t>
            </a:r>
          </a:p>
        </p:txBody>
      </p:sp>
    </p:spTree>
    <p:extLst>
      <p:ext uri="{BB962C8B-B14F-4D97-AF65-F5344CB8AC3E}">
        <p14:creationId xmlns:p14="http://schemas.microsoft.com/office/powerpoint/2010/main" val="3383290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493" y="692696"/>
            <a:ext cx="8190000" cy="364902"/>
          </a:xfrm>
        </p:spPr>
        <p:txBody>
          <a:bodyPr>
            <a:noAutofit/>
          </a:bodyPr>
          <a:lstStyle/>
          <a:p>
            <a:r>
              <a:rPr lang="en-GB" sz="3600" dirty="0" smtClean="0">
                <a:solidFill>
                  <a:srgbClr val="2A7E54"/>
                </a:solidFill>
              </a:rPr>
              <a:t>Long-term Natural gas cost of supply curve </a:t>
            </a:r>
            <a:endParaRPr lang="en-GB" sz="3600" dirty="0">
              <a:solidFill>
                <a:srgbClr val="2A7E54"/>
              </a:solidFill>
            </a:endParaRPr>
          </a:p>
        </p:txBody>
      </p:sp>
      <p:sp>
        <p:nvSpPr>
          <p:cNvPr id="5" name="Slide Number Placeholder 4"/>
          <p:cNvSpPr>
            <a:spLocks noGrp="1"/>
          </p:cNvSpPr>
          <p:nvPr>
            <p:ph type="sldNum" sz="quarter" idx="4294967295"/>
          </p:nvPr>
        </p:nvSpPr>
        <p:spPr>
          <a:xfrm>
            <a:off x="8969829" y="6356351"/>
            <a:ext cx="577943" cy="392792"/>
          </a:xfrm>
          <a:prstGeom prst="rect">
            <a:avLst/>
          </a:prstGeom>
        </p:spPr>
        <p:txBody>
          <a:bodyPr/>
          <a:lstStyle/>
          <a:p>
            <a:fld id="{A5816640-9468-47DD-B663-4BA576A29FF0}" type="slidenum">
              <a:rPr lang="en-GB" smtClean="0"/>
              <a:pPr/>
              <a:t>17</a:t>
            </a:fld>
            <a:endParaRPr lang="en-GB"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83" y="1692997"/>
            <a:ext cx="7966659" cy="451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7743" y="6369686"/>
            <a:ext cx="5314275" cy="307777"/>
          </a:xfrm>
          <a:prstGeom prst="rect">
            <a:avLst/>
          </a:prstGeom>
          <a:noFill/>
        </p:spPr>
        <p:txBody>
          <a:bodyPr wrap="none" rtlCol="0">
            <a:spAutoFit/>
          </a:bodyPr>
          <a:lstStyle/>
          <a:p>
            <a:r>
              <a:rPr lang="en-US" dirty="0"/>
              <a:t>Resources to Reserves 2013 © OECD/IEA, 2013, fig. 8.4, p. 231</a:t>
            </a:r>
          </a:p>
        </p:txBody>
      </p:sp>
    </p:spTree>
    <p:extLst>
      <p:ext uri="{BB962C8B-B14F-4D97-AF65-F5344CB8AC3E}">
        <p14:creationId xmlns:p14="http://schemas.microsoft.com/office/powerpoint/2010/main" val="498295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272" y="608614"/>
            <a:ext cx="8190000" cy="364902"/>
          </a:xfrm>
        </p:spPr>
        <p:txBody>
          <a:bodyPr>
            <a:noAutofit/>
          </a:bodyPr>
          <a:lstStyle/>
          <a:p>
            <a:r>
              <a:rPr lang="en-GB" sz="3600" dirty="0" smtClean="0">
                <a:solidFill>
                  <a:schemeClr val="tx2"/>
                </a:solidFill>
              </a:rPr>
              <a:t>Projected supply growth to match demand</a:t>
            </a:r>
            <a:endParaRPr lang="en-GB" sz="3600" dirty="0">
              <a:solidFill>
                <a:schemeClr val="tx2"/>
              </a:solidFill>
            </a:endParaRPr>
          </a:p>
        </p:txBody>
      </p:sp>
      <p:sp>
        <p:nvSpPr>
          <p:cNvPr id="5" name="Slide Number Placeholder 4"/>
          <p:cNvSpPr>
            <a:spLocks noGrp="1"/>
          </p:cNvSpPr>
          <p:nvPr>
            <p:ph type="sldNum" sz="quarter" idx="4294967295"/>
          </p:nvPr>
        </p:nvSpPr>
        <p:spPr>
          <a:xfrm>
            <a:off x="9013279" y="6356350"/>
            <a:ext cx="534493" cy="233135"/>
          </a:xfrm>
          <a:prstGeom prst="rect">
            <a:avLst/>
          </a:prstGeom>
        </p:spPr>
        <p:txBody>
          <a:bodyPr/>
          <a:lstStyle/>
          <a:p>
            <a:fld id="{A5816640-9468-47DD-B663-4BA576A29FF0}" type="slidenum">
              <a:rPr lang="en-GB" smtClean="0"/>
              <a:pPr/>
              <a:t>18</a:t>
            </a:fld>
            <a:endParaRPr lang="en-GB" dirty="0"/>
          </a:p>
        </p:txBody>
      </p:sp>
      <p:sp>
        <p:nvSpPr>
          <p:cNvPr id="3" name="TextBox 2"/>
          <p:cNvSpPr txBox="1"/>
          <p:nvPr/>
        </p:nvSpPr>
        <p:spPr>
          <a:xfrm>
            <a:off x="6506619" y="6217882"/>
            <a:ext cx="2199385" cy="307777"/>
          </a:xfrm>
          <a:prstGeom prst="rect">
            <a:avLst/>
          </a:prstGeom>
          <a:noFill/>
        </p:spPr>
        <p:txBody>
          <a:bodyPr wrap="none" rtlCol="0">
            <a:spAutoFit/>
          </a:bodyPr>
          <a:lstStyle/>
          <a:p>
            <a:r>
              <a:rPr lang="en-US" i="1" dirty="0" smtClean="0">
                <a:solidFill>
                  <a:schemeClr val="tx1"/>
                </a:solidFill>
              </a:rPr>
              <a:t>BP Energy Outlook 2035 </a:t>
            </a:r>
            <a:endParaRPr lang="en-US" i="1" dirty="0">
              <a:solidFill>
                <a:schemeClr val="tx1"/>
              </a:solidFill>
            </a:endParaRPr>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092"/>
          <a:stretch/>
        </p:blipFill>
        <p:spPr bwMode="auto">
          <a:xfrm>
            <a:off x="5486400" y="1160107"/>
            <a:ext cx="4097226"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77" y="1335798"/>
            <a:ext cx="4188081" cy="4882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651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Evolution of supply</a:t>
            </a:r>
            <a:endParaRPr lang="en-US" dirty="0">
              <a:solidFill>
                <a:schemeClr val="tx2"/>
              </a:solidFill>
            </a:endParaRPr>
          </a:p>
        </p:txBody>
      </p:sp>
      <p:sp>
        <p:nvSpPr>
          <p:cNvPr id="3" name="Slide Number Placeholder 2"/>
          <p:cNvSpPr>
            <a:spLocks noGrp="1"/>
          </p:cNvSpPr>
          <p:nvPr>
            <p:ph type="sldNum" sz="quarter" idx="10"/>
          </p:nvPr>
        </p:nvSpPr>
        <p:spPr/>
        <p:txBody>
          <a:bodyPr/>
          <a:lstStyle/>
          <a:p>
            <a:fld id="{3B3B595E-9BA0-4952-A5A5-658CD5F6952F}" type="slidenum">
              <a:rPr lang="en-GB" smtClean="0">
                <a:solidFill>
                  <a:srgbClr val="009900"/>
                </a:solidFill>
              </a:rPr>
              <a:pPr/>
              <a:t>19</a:t>
            </a:fld>
            <a:endParaRPr lang="en-GB">
              <a:solidFill>
                <a:srgbClr val="009900"/>
              </a:solidFill>
            </a:endParaRPr>
          </a:p>
        </p:txBody>
      </p:sp>
      <p:sp>
        <p:nvSpPr>
          <p:cNvPr id="7" name="Rectangle 6"/>
          <p:cNvSpPr/>
          <p:nvPr/>
        </p:nvSpPr>
        <p:spPr bwMode="auto">
          <a:xfrm>
            <a:off x="4535424" y="6507480"/>
            <a:ext cx="1011936" cy="277368"/>
          </a:xfrm>
          <a:prstGeom prst="rect">
            <a:avLst/>
          </a:prstGeom>
          <a:solidFill>
            <a:schemeClr val="bg1"/>
          </a:solidFill>
          <a:ln w="127" cap="flat" cmpd="sng" algn="ctr">
            <a:solidFill>
              <a:schemeClr val="bg1"/>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Univers 45 Light" pitchFamily="2" charset="0"/>
            </a:endParaRPr>
          </a:p>
        </p:txBody>
      </p:sp>
      <p:sp>
        <p:nvSpPr>
          <p:cNvPr id="8" name="TextBox 7"/>
          <p:cNvSpPr txBox="1"/>
          <p:nvPr/>
        </p:nvSpPr>
        <p:spPr>
          <a:xfrm>
            <a:off x="6963819" y="6222000"/>
            <a:ext cx="2199385" cy="307777"/>
          </a:xfrm>
          <a:prstGeom prst="rect">
            <a:avLst/>
          </a:prstGeom>
          <a:noFill/>
        </p:spPr>
        <p:txBody>
          <a:bodyPr wrap="none" rtlCol="0">
            <a:spAutoFit/>
          </a:bodyPr>
          <a:lstStyle/>
          <a:p>
            <a:r>
              <a:rPr lang="en-US" i="1" dirty="0" smtClean="0">
                <a:solidFill>
                  <a:schemeClr val="tx1"/>
                </a:solidFill>
              </a:rPr>
              <a:t>BP Energy Outlook 2035 </a:t>
            </a:r>
            <a:endParaRPr lang="en-US" i="1" dirty="0">
              <a:solidFill>
                <a:schemeClr val="tx1"/>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616" y="1240757"/>
            <a:ext cx="8323551" cy="487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24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230188"/>
            <a:ext cx="8502650" cy="912812"/>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0" anchor="ctr"/>
          <a:lstStyle/>
          <a:p>
            <a:pPr>
              <a:lnSpc>
                <a:spcPct val="90000"/>
              </a:lnSpc>
            </a:pPr>
            <a:r>
              <a:rPr lang="en-US" sz="2800" dirty="0" smtClean="0">
                <a:solidFill>
                  <a:schemeClr val="bg1"/>
                </a:solidFill>
              </a:rPr>
              <a:t>Evolution of Technology</a:t>
            </a:r>
            <a:endParaRPr lang="en-US" sz="2800" dirty="0">
              <a:solidFill>
                <a:schemeClr val="bg1"/>
              </a:solidFill>
            </a:endParaRPr>
          </a:p>
        </p:txBody>
      </p:sp>
      <p:sp>
        <p:nvSpPr>
          <p:cNvPr id="8195" name="Slide Number Placeholder 5"/>
          <p:cNvSpPr txBox="1">
            <a:spLocks/>
          </p:cNvSpPr>
          <p:nvPr/>
        </p:nvSpPr>
        <p:spPr bwMode="auto">
          <a:xfrm>
            <a:off x="9550004" y="6626225"/>
            <a:ext cx="376634"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000">
                <a:solidFill>
                  <a:srgbClr val="007833"/>
                </a:solidFill>
                <a:latin typeface="Univers 45 Light" charset="0"/>
                <a:ea typeface="ＭＳ Ｐゴシック" pitchFamily="34" charset="-128"/>
              </a:defRPr>
            </a:lvl1pPr>
            <a:lvl2pPr marL="742950" indent="-285750" eaLnBrk="0" hangingPunct="0">
              <a:defRPr sz="2000">
                <a:solidFill>
                  <a:srgbClr val="007833"/>
                </a:solidFill>
                <a:latin typeface="Univers 45 Light" charset="0"/>
                <a:ea typeface="ＭＳ Ｐゴシック" pitchFamily="34" charset="-128"/>
              </a:defRPr>
            </a:lvl2pPr>
            <a:lvl3pPr marL="1143000" indent="-228600" eaLnBrk="0" hangingPunct="0">
              <a:defRPr sz="2000">
                <a:solidFill>
                  <a:srgbClr val="007833"/>
                </a:solidFill>
                <a:latin typeface="Univers 45 Light" charset="0"/>
                <a:ea typeface="ＭＳ Ｐゴシック" pitchFamily="34" charset="-128"/>
              </a:defRPr>
            </a:lvl3pPr>
            <a:lvl4pPr marL="1600200" indent="-228600" eaLnBrk="0" hangingPunct="0">
              <a:defRPr sz="2000">
                <a:solidFill>
                  <a:srgbClr val="007833"/>
                </a:solidFill>
                <a:latin typeface="Univers 45 Light" charset="0"/>
                <a:ea typeface="ＭＳ Ｐゴシック" pitchFamily="34" charset="-128"/>
              </a:defRPr>
            </a:lvl4pPr>
            <a:lvl5pPr marL="2057400" indent="-228600" eaLnBrk="0" hangingPunct="0">
              <a:defRPr sz="2000">
                <a:solidFill>
                  <a:srgbClr val="007833"/>
                </a:solidFill>
                <a:latin typeface="Univers 45 Light" charset="0"/>
                <a:ea typeface="ＭＳ Ｐゴシック" pitchFamily="34" charset="-128"/>
              </a:defRPr>
            </a:lvl5pPr>
            <a:lvl6pPr marL="2514600" indent="-228600" eaLnBrk="0" fontAlgn="base" hangingPunct="0">
              <a:spcBef>
                <a:spcPct val="0"/>
              </a:spcBef>
              <a:spcAft>
                <a:spcPct val="0"/>
              </a:spcAft>
              <a:defRPr sz="2000">
                <a:solidFill>
                  <a:srgbClr val="007833"/>
                </a:solidFill>
                <a:latin typeface="Univers 45 Light" charset="0"/>
                <a:ea typeface="ＭＳ Ｐゴシック" pitchFamily="34" charset="-128"/>
              </a:defRPr>
            </a:lvl6pPr>
            <a:lvl7pPr marL="2971800" indent="-228600" eaLnBrk="0" fontAlgn="base" hangingPunct="0">
              <a:spcBef>
                <a:spcPct val="0"/>
              </a:spcBef>
              <a:spcAft>
                <a:spcPct val="0"/>
              </a:spcAft>
              <a:defRPr sz="2000">
                <a:solidFill>
                  <a:srgbClr val="007833"/>
                </a:solidFill>
                <a:latin typeface="Univers 45 Light" charset="0"/>
                <a:ea typeface="ＭＳ Ｐゴシック" pitchFamily="34" charset="-128"/>
              </a:defRPr>
            </a:lvl7pPr>
            <a:lvl8pPr marL="3429000" indent="-228600" eaLnBrk="0" fontAlgn="base" hangingPunct="0">
              <a:spcBef>
                <a:spcPct val="0"/>
              </a:spcBef>
              <a:spcAft>
                <a:spcPct val="0"/>
              </a:spcAft>
              <a:defRPr sz="2000">
                <a:solidFill>
                  <a:srgbClr val="007833"/>
                </a:solidFill>
                <a:latin typeface="Univers 45 Light" charset="0"/>
                <a:ea typeface="ＭＳ Ｐゴシック" pitchFamily="34" charset="-128"/>
              </a:defRPr>
            </a:lvl8pPr>
            <a:lvl9pPr marL="3886200" indent="-228600" eaLnBrk="0" fontAlgn="base" hangingPunct="0">
              <a:spcBef>
                <a:spcPct val="0"/>
              </a:spcBef>
              <a:spcAft>
                <a:spcPct val="0"/>
              </a:spcAft>
              <a:defRPr sz="2000">
                <a:solidFill>
                  <a:srgbClr val="007833"/>
                </a:solidFill>
                <a:latin typeface="Univers 45 Light" charset="0"/>
                <a:ea typeface="ＭＳ Ｐゴシック" pitchFamily="34" charset="-128"/>
              </a:defRPr>
            </a:lvl9pPr>
          </a:lstStyle>
          <a:p>
            <a:pPr algn="r" eaLnBrk="1" hangingPunct="1"/>
            <a:r>
              <a:rPr lang="en-GB" sz="1000">
                <a:solidFill>
                  <a:schemeClr val="tx2"/>
                </a:solidFill>
                <a:latin typeface="Univers 55" pitchFamily="2" charset="0"/>
              </a:rPr>
              <a:t>14b</a:t>
            </a:r>
          </a:p>
        </p:txBody>
      </p:sp>
      <p:pic>
        <p:nvPicPr>
          <p:cNvPr id="4" name="ON_Slide14b_Dev_expl_drilling.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0" y="1174404"/>
            <a:ext cx="9534538" cy="495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85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0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65" y="263487"/>
            <a:ext cx="8915400" cy="1143000"/>
          </a:xfrm>
        </p:spPr>
        <p:txBody>
          <a:bodyPr>
            <a:normAutofit fontScale="90000"/>
          </a:bodyPr>
          <a:lstStyle/>
          <a:p>
            <a:r>
              <a:rPr lang="en-US" dirty="0" smtClean="0">
                <a:solidFill>
                  <a:schemeClr val="tx2"/>
                </a:solidFill>
              </a:rPr>
              <a:t>US Energy Evolution</a:t>
            </a:r>
            <a:br>
              <a:rPr lang="en-US" dirty="0" smtClean="0">
                <a:solidFill>
                  <a:schemeClr val="tx2"/>
                </a:solidFill>
              </a:rPr>
            </a:br>
            <a:r>
              <a:rPr lang="en-US" sz="3100" dirty="0" smtClean="0">
                <a:solidFill>
                  <a:schemeClr val="tx2"/>
                </a:solidFill>
              </a:rPr>
              <a:t>reference case and regulation </a:t>
            </a:r>
            <a:endParaRPr lang="en-US" dirty="0">
              <a:solidFill>
                <a:schemeClr val="tx2"/>
              </a:solidFill>
            </a:endParaRPr>
          </a:p>
        </p:txBody>
      </p:sp>
      <p:sp>
        <p:nvSpPr>
          <p:cNvPr id="3" name="Slide Number Placeholder 2"/>
          <p:cNvSpPr>
            <a:spLocks noGrp="1"/>
          </p:cNvSpPr>
          <p:nvPr>
            <p:ph type="sldNum" sz="quarter" idx="10"/>
          </p:nvPr>
        </p:nvSpPr>
        <p:spPr/>
        <p:txBody>
          <a:bodyPr/>
          <a:lstStyle/>
          <a:p>
            <a:fld id="{3B3B595E-9BA0-4952-A5A5-658CD5F6952F}" type="slidenum">
              <a:rPr lang="en-GB" smtClean="0">
                <a:solidFill>
                  <a:srgbClr val="009900"/>
                </a:solidFill>
              </a:rPr>
              <a:pPr/>
              <a:t>20</a:t>
            </a:fld>
            <a:endParaRPr lang="en-GB">
              <a:solidFill>
                <a:srgbClr val="009900"/>
              </a:solidFill>
            </a:endParaRPr>
          </a:p>
        </p:txBody>
      </p:sp>
      <p:sp>
        <p:nvSpPr>
          <p:cNvPr id="7" name="Rectangle 6"/>
          <p:cNvSpPr/>
          <p:nvPr/>
        </p:nvSpPr>
        <p:spPr bwMode="auto">
          <a:xfrm>
            <a:off x="4535424" y="6507480"/>
            <a:ext cx="1011936" cy="277368"/>
          </a:xfrm>
          <a:prstGeom prst="rect">
            <a:avLst/>
          </a:prstGeom>
          <a:solidFill>
            <a:schemeClr val="bg1"/>
          </a:solidFill>
          <a:ln w="127" cap="flat" cmpd="sng" algn="ctr">
            <a:solidFill>
              <a:schemeClr val="bg1"/>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Univers 45 Light" pitchFamily="2" charset="0"/>
            </a:endParaRPr>
          </a:p>
        </p:txBody>
      </p:sp>
      <p:sp>
        <p:nvSpPr>
          <p:cNvPr id="8" name="TextBox 7"/>
          <p:cNvSpPr txBox="1"/>
          <p:nvPr/>
        </p:nvSpPr>
        <p:spPr>
          <a:xfrm>
            <a:off x="6209131" y="6277376"/>
            <a:ext cx="2800254" cy="307777"/>
          </a:xfrm>
          <a:prstGeom prst="rect">
            <a:avLst/>
          </a:prstGeom>
          <a:noFill/>
        </p:spPr>
        <p:txBody>
          <a:bodyPr wrap="none" rtlCol="0">
            <a:spAutoFit/>
          </a:bodyPr>
          <a:lstStyle/>
          <a:p>
            <a:r>
              <a:rPr lang="en-US" i="1" dirty="0" smtClean="0">
                <a:solidFill>
                  <a:schemeClr val="tx1"/>
                </a:solidFill>
              </a:rPr>
              <a:t>EIA Annual Energy Outlook 2014</a:t>
            </a:r>
            <a:endParaRPr lang="en-US" i="1" dirty="0">
              <a:solidFill>
                <a:schemeClr val="tx1"/>
              </a:solidFill>
            </a:endParaRPr>
          </a:p>
        </p:txBody>
      </p:sp>
      <p:grpSp>
        <p:nvGrpSpPr>
          <p:cNvPr id="6" name="Group 5"/>
          <p:cNvGrpSpPr/>
          <p:nvPr/>
        </p:nvGrpSpPr>
        <p:grpSpPr>
          <a:xfrm>
            <a:off x="-255701" y="2128340"/>
            <a:ext cx="5423922" cy="3859484"/>
            <a:chOff x="-166493" y="1226634"/>
            <a:chExt cx="5423922" cy="3859484"/>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23" y="1226634"/>
              <a:ext cx="5076706" cy="385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3385" y="1438507"/>
              <a:ext cx="434898" cy="337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6493" y="1260087"/>
              <a:ext cx="1260281" cy="523220"/>
            </a:xfrm>
            <a:prstGeom prst="rect">
              <a:avLst/>
            </a:prstGeom>
            <a:noFill/>
          </p:spPr>
          <p:txBody>
            <a:bodyPr wrap="none" rtlCol="0">
              <a:spAutoFit/>
            </a:bodyPr>
            <a:lstStyle/>
            <a:p>
              <a:r>
                <a:rPr lang="en-US" dirty="0" smtClean="0">
                  <a:solidFill>
                    <a:schemeClr val="tx1"/>
                  </a:solidFill>
                </a:rPr>
                <a:t>      Billion toe</a:t>
              </a:r>
            </a:p>
            <a:p>
              <a:r>
                <a:rPr lang="en-US" dirty="0">
                  <a:solidFill>
                    <a:schemeClr val="tx1"/>
                  </a:solidFill>
                </a:rPr>
                <a:t> </a:t>
              </a:r>
              <a:r>
                <a:rPr lang="en-US" dirty="0" smtClean="0">
                  <a:solidFill>
                    <a:schemeClr val="tx1"/>
                  </a:solidFill>
                </a:rPr>
                <a:t>            3</a:t>
              </a:r>
              <a:endParaRPr lang="en-US" dirty="0">
                <a:solidFill>
                  <a:schemeClr val="tx1"/>
                </a:solidFill>
              </a:endParaRPr>
            </a:p>
          </p:txBody>
        </p:sp>
        <p:sp>
          <p:nvSpPr>
            <p:cNvPr id="11" name="TextBox 10"/>
            <p:cNvSpPr txBox="1"/>
            <p:nvPr/>
          </p:nvSpPr>
          <p:spPr>
            <a:xfrm>
              <a:off x="463647" y="2509025"/>
              <a:ext cx="284053" cy="307777"/>
            </a:xfrm>
            <a:prstGeom prst="rect">
              <a:avLst/>
            </a:prstGeom>
            <a:noFill/>
          </p:spPr>
          <p:txBody>
            <a:bodyPr wrap="square" rtlCol="0">
              <a:spAutoFit/>
            </a:bodyPr>
            <a:lstStyle/>
            <a:p>
              <a:r>
                <a:rPr lang="en-US" dirty="0" smtClean="0">
                  <a:solidFill>
                    <a:schemeClr val="tx1"/>
                  </a:solidFill>
                </a:rPr>
                <a:t>2</a:t>
              </a:r>
              <a:endParaRPr lang="en-US" dirty="0">
                <a:solidFill>
                  <a:schemeClr val="tx1"/>
                </a:solidFill>
              </a:endParaRPr>
            </a:p>
          </p:txBody>
        </p:sp>
        <p:sp>
          <p:nvSpPr>
            <p:cNvPr id="12" name="TextBox 11"/>
            <p:cNvSpPr txBox="1"/>
            <p:nvPr/>
          </p:nvSpPr>
          <p:spPr>
            <a:xfrm>
              <a:off x="463647" y="3508913"/>
              <a:ext cx="284052" cy="307777"/>
            </a:xfrm>
            <a:prstGeom prst="rect">
              <a:avLst/>
            </a:prstGeom>
            <a:noFill/>
          </p:spPr>
          <p:txBody>
            <a:bodyPr wrap="none" rtlCol="0">
              <a:spAutoFit/>
            </a:bodyPr>
            <a:lstStyle/>
            <a:p>
              <a:r>
                <a:rPr lang="en-US" dirty="0" smtClean="0">
                  <a:solidFill>
                    <a:schemeClr val="tx1"/>
                  </a:solidFill>
                </a:rPr>
                <a:t>1</a:t>
              </a:r>
              <a:endParaRPr lang="en-US" dirty="0">
                <a:solidFill>
                  <a:schemeClr val="tx1"/>
                </a:solidFill>
              </a:endParaRPr>
            </a:p>
          </p:txBody>
        </p:sp>
        <p:sp>
          <p:nvSpPr>
            <p:cNvPr id="13" name="TextBox 12"/>
            <p:cNvSpPr txBox="1"/>
            <p:nvPr/>
          </p:nvSpPr>
          <p:spPr>
            <a:xfrm>
              <a:off x="484927" y="4509550"/>
              <a:ext cx="284052" cy="307777"/>
            </a:xfrm>
            <a:prstGeom prst="rect">
              <a:avLst/>
            </a:prstGeom>
            <a:noFill/>
          </p:spPr>
          <p:txBody>
            <a:bodyPr wrap="none" rtlCol="0">
              <a:spAutoFit/>
            </a:bodyPr>
            <a:lstStyle/>
            <a:p>
              <a:r>
                <a:rPr lang="en-US" dirty="0" smtClean="0">
                  <a:solidFill>
                    <a:schemeClr val="tx1"/>
                  </a:solidFill>
                </a:rPr>
                <a:t>0</a:t>
              </a:r>
              <a:endParaRPr lang="en-US" dirty="0">
                <a:solidFill>
                  <a:schemeClr val="tx1"/>
                </a:solidFill>
              </a:endParaRPr>
            </a:p>
          </p:txBody>
        </p:sp>
      </p:grpSp>
      <p:sp>
        <p:nvSpPr>
          <p:cNvPr id="9" name="TextBox 8"/>
          <p:cNvSpPr txBox="1"/>
          <p:nvPr/>
        </p:nvSpPr>
        <p:spPr>
          <a:xfrm>
            <a:off x="1248937" y="1661532"/>
            <a:ext cx="2712602" cy="523220"/>
          </a:xfrm>
          <a:prstGeom prst="rect">
            <a:avLst/>
          </a:prstGeom>
          <a:noFill/>
        </p:spPr>
        <p:txBody>
          <a:bodyPr wrap="none" rtlCol="0">
            <a:spAutoFit/>
          </a:bodyPr>
          <a:lstStyle/>
          <a:p>
            <a:r>
              <a:rPr lang="en-US" dirty="0" smtClean="0"/>
              <a:t>Energy Consumption by Source</a:t>
            </a:r>
          </a:p>
          <a:p>
            <a:pPr algn="ctr"/>
            <a:r>
              <a:rPr lang="en-US" dirty="0" smtClean="0"/>
              <a:t>Reference Case</a:t>
            </a:r>
            <a:endParaRPr lang="en-US"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912" y="2229356"/>
            <a:ext cx="4519088" cy="3565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6096000" y="1627422"/>
            <a:ext cx="2622834" cy="523220"/>
          </a:xfrm>
          <a:prstGeom prst="rect">
            <a:avLst/>
          </a:prstGeom>
          <a:noFill/>
        </p:spPr>
        <p:txBody>
          <a:bodyPr wrap="none" rtlCol="0">
            <a:spAutoFit/>
          </a:bodyPr>
          <a:lstStyle/>
          <a:p>
            <a:pPr algn="ctr"/>
            <a:r>
              <a:rPr lang="en-US" dirty="0" smtClean="0"/>
              <a:t>Energy-related CO</a:t>
            </a:r>
            <a:r>
              <a:rPr lang="en-US" baseline="-25000" dirty="0" smtClean="0"/>
              <a:t>2</a:t>
            </a:r>
            <a:r>
              <a:rPr lang="en-US" dirty="0" smtClean="0"/>
              <a:t> emissions</a:t>
            </a:r>
          </a:p>
          <a:p>
            <a:pPr algn="ctr"/>
            <a:r>
              <a:rPr lang="en-US" dirty="0" smtClean="0"/>
              <a:t>(million metric </a:t>
            </a:r>
            <a:r>
              <a:rPr lang="en-US" dirty="0" err="1" smtClean="0"/>
              <a:t>tonnes</a:t>
            </a:r>
            <a:r>
              <a:rPr lang="en-US" dirty="0" smtClean="0"/>
              <a:t>)</a:t>
            </a:r>
            <a:endParaRPr lang="en-US" dirty="0"/>
          </a:p>
        </p:txBody>
      </p:sp>
    </p:spTree>
    <p:extLst>
      <p:ext uri="{BB962C8B-B14F-4D97-AF65-F5344CB8AC3E}">
        <p14:creationId xmlns:p14="http://schemas.microsoft.com/office/powerpoint/2010/main" val="741828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65" y="263487"/>
            <a:ext cx="8915400" cy="1143000"/>
          </a:xfrm>
        </p:spPr>
        <p:txBody>
          <a:bodyPr>
            <a:normAutofit fontScale="90000"/>
          </a:bodyPr>
          <a:lstStyle/>
          <a:p>
            <a:r>
              <a:rPr lang="en-US" dirty="0" smtClean="0">
                <a:solidFill>
                  <a:schemeClr val="tx2"/>
                </a:solidFill>
              </a:rPr>
              <a:t>US Energy Evolution</a:t>
            </a:r>
            <a:br>
              <a:rPr lang="en-US" dirty="0" smtClean="0">
                <a:solidFill>
                  <a:schemeClr val="tx2"/>
                </a:solidFill>
              </a:rPr>
            </a:br>
            <a:r>
              <a:rPr lang="en-US" sz="3100" dirty="0" smtClean="0">
                <a:solidFill>
                  <a:schemeClr val="tx2"/>
                </a:solidFill>
              </a:rPr>
              <a:t>reference case and technology (ATCR) </a:t>
            </a:r>
            <a:endParaRPr lang="en-US" dirty="0">
              <a:solidFill>
                <a:schemeClr val="tx2"/>
              </a:solidFill>
            </a:endParaRPr>
          </a:p>
        </p:txBody>
      </p:sp>
      <p:sp>
        <p:nvSpPr>
          <p:cNvPr id="3" name="Slide Number Placeholder 2"/>
          <p:cNvSpPr>
            <a:spLocks noGrp="1"/>
          </p:cNvSpPr>
          <p:nvPr>
            <p:ph type="sldNum" sz="quarter" idx="10"/>
          </p:nvPr>
        </p:nvSpPr>
        <p:spPr/>
        <p:txBody>
          <a:bodyPr/>
          <a:lstStyle/>
          <a:p>
            <a:fld id="{3B3B595E-9BA0-4952-A5A5-658CD5F6952F}" type="slidenum">
              <a:rPr lang="en-GB" smtClean="0">
                <a:solidFill>
                  <a:srgbClr val="009900"/>
                </a:solidFill>
              </a:rPr>
              <a:pPr/>
              <a:t>21</a:t>
            </a:fld>
            <a:endParaRPr lang="en-GB">
              <a:solidFill>
                <a:srgbClr val="009900"/>
              </a:solidFill>
            </a:endParaRPr>
          </a:p>
        </p:txBody>
      </p:sp>
      <p:sp>
        <p:nvSpPr>
          <p:cNvPr id="7" name="Rectangle 6"/>
          <p:cNvSpPr/>
          <p:nvPr/>
        </p:nvSpPr>
        <p:spPr bwMode="auto">
          <a:xfrm>
            <a:off x="4535424" y="6507480"/>
            <a:ext cx="1011936" cy="277368"/>
          </a:xfrm>
          <a:prstGeom prst="rect">
            <a:avLst/>
          </a:prstGeom>
          <a:solidFill>
            <a:schemeClr val="bg1"/>
          </a:solidFill>
          <a:ln w="127" cap="flat" cmpd="sng" algn="ctr">
            <a:solidFill>
              <a:schemeClr val="bg1"/>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Univers 45 Light" pitchFamily="2" charset="0"/>
            </a:endParaRPr>
          </a:p>
        </p:txBody>
      </p:sp>
      <p:sp>
        <p:nvSpPr>
          <p:cNvPr id="8" name="TextBox 7"/>
          <p:cNvSpPr txBox="1"/>
          <p:nvPr/>
        </p:nvSpPr>
        <p:spPr>
          <a:xfrm>
            <a:off x="5637631" y="6313972"/>
            <a:ext cx="4179093" cy="307777"/>
          </a:xfrm>
          <a:prstGeom prst="rect">
            <a:avLst/>
          </a:prstGeom>
          <a:noFill/>
        </p:spPr>
        <p:txBody>
          <a:bodyPr wrap="none" rtlCol="0">
            <a:spAutoFit/>
          </a:bodyPr>
          <a:lstStyle/>
          <a:p>
            <a:r>
              <a:rPr lang="en-US" i="1" dirty="0" smtClean="0">
                <a:solidFill>
                  <a:schemeClr val="tx1"/>
                </a:solidFill>
              </a:rPr>
              <a:t>Supplemental Case:  Annual Energy Outlook 2014</a:t>
            </a:r>
            <a:endParaRPr lang="en-US" i="1"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405890"/>
            <a:ext cx="781050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896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65" y="263487"/>
            <a:ext cx="8915400" cy="1143000"/>
          </a:xfrm>
        </p:spPr>
        <p:txBody>
          <a:bodyPr>
            <a:normAutofit fontScale="90000"/>
          </a:bodyPr>
          <a:lstStyle/>
          <a:p>
            <a:r>
              <a:rPr lang="en-US" dirty="0" smtClean="0">
                <a:solidFill>
                  <a:schemeClr val="tx2"/>
                </a:solidFill>
              </a:rPr>
              <a:t>US Energy Evolution</a:t>
            </a:r>
            <a:br>
              <a:rPr lang="en-US" dirty="0" smtClean="0">
                <a:solidFill>
                  <a:schemeClr val="tx2"/>
                </a:solidFill>
              </a:rPr>
            </a:br>
            <a:r>
              <a:rPr lang="en-US" sz="3100" dirty="0" smtClean="0">
                <a:solidFill>
                  <a:schemeClr val="tx2"/>
                </a:solidFill>
              </a:rPr>
              <a:t>reference case and technology (ATCR) </a:t>
            </a:r>
            <a:endParaRPr lang="en-US" dirty="0">
              <a:solidFill>
                <a:schemeClr val="tx2"/>
              </a:solidFill>
            </a:endParaRPr>
          </a:p>
        </p:txBody>
      </p:sp>
      <p:sp>
        <p:nvSpPr>
          <p:cNvPr id="3" name="Slide Number Placeholder 2"/>
          <p:cNvSpPr>
            <a:spLocks noGrp="1"/>
          </p:cNvSpPr>
          <p:nvPr>
            <p:ph type="sldNum" sz="quarter" idx="10"/>
          </p:nvPr>
        </p:nvSpPr>
        <p:spPr/>
        <p:txBody>
          <a:bodyPr/>
          <a:lstStyle/>
          <a:p>
            <a:fld id="{3B3B595E-9BA0-4952-A5A5-658CD5F6952F}" type="slidenum">
              <a:rPr lang="en-GB" smtClean="0">
                <a:solidFill>
                  <a:srgbClr val="009900"/>
                </a:solidFill>
              </a:rPr>
              <a:pPr/>
              <a:t>22</a:t>
            </a:fld>
            <a:endParaRPr lang="en-GB">
              <a:solidFill>
                <a:srgbClr val="009900"/>
              </a:solidFill>
            </a:endParaRPr>
          </a:p>
        </p:txBody>
      </p:sp>
      <p:sp>
        <p:nvSpPr>
          <p:cNvPr id="7" name="Rectangle 6"/>
          <p:cNvSpPr/>
          <p:nvPr/>
        </p:nvSpPr>
        <p:spPr bwMode="auto">
          <a:xfrm>
            <a:off x="4535424" y="6507480"/>
            <a:ext cx="1011936" cy="277368"/>
          </a:xfrm>
          <a:prstGeom prst="rect">
            <a:avLst/>
          </a:prstGeom>
          <a:solidFill>
            <a:schemeClr val="bg1"/>
          </a:solidFill>
          <a:ln w="127" cap="flat" cmpd="sng" algn="ctr">
            <a:solidFill>
              <a:schemeClr val="bg1"/>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Univers 45 Light" pitchFamily="2" charset="0"/>
            </a:endParaRPr>
          </a:p>
        </p:txBody>
      </p:sp>
      <p:sp>
        <p:nvSpPr>
          <p:cNvPr id="8" name="TextBox 7"/>
          <p:cNvSpPr txBox="1"/>
          <p:nvPr/>
        </p:nvSpPr>
        <p:spPr>
          <a:xfrm>
            <a:off x="5637631" y="6313972"/>
            <a:ext cx="4179093" cy="307777"/>
          </a:xfrm>
          <a:prstGeom prst="rect">
            <a:avLst/>
          </a:prstGeom>
          <a:noFill/>
        </p:spPr>
        <p:txBody>
          <a:bodyPr wrap="none" rtlCol="0">
            <a:spAutoFit/>
          </a:bodyPr>
          <a:lstStyle/>
          <a:p>
            <a:r>
              <a:rPr lang="en-US" i="1" dirty="0" smtClean="0">
                <a:solidFill>
                  <a:schemeClr val="tx1"/>
                </a:solidFill>
              </a:rPr>
              <a:t>Supplemental Case:  Annual Energy Outlook 2014</a:t>
            </a:r>
            <a:endParaRPr lang="en-US" i="1" dirty="0">
              <a:solidFill>
                <a:schemeClr val="tx1"/>
              </a:solidFill>
            </a:endParaRPr>
          </a:p>
        </p:txBody>
      </p:sp>
      <p:sp>
        <p:nvSpPr>
          <p:cNvPr id="9" name="Text Placeholder 5"/>
          <p:cNvSpPr txBox="1">
            <a:spLocks/>
          </p:cNvSpPr>
          <p:nvPr/>
        </p:nvSpPr>
        <p:spPr>
          <a:xfrm>
            <a:off x="818500" y="1544545"/>
            <a:ext cx="8052816" cy="5112770"/>
          </a:xfrm>
          <a:prstGeom prst="rect">
            <a:avLst/>
          </a:prstGeom>
        </p:spPr>
        <p:txBody>
          <a:bodyPr vert="horz" lIns="91440" tIns="45720" rIns="91440" bIns="45720" rtlCol="0" anchor="ctr"/>
          <a:lstStyle>
            <a:defPPr>
              <a:defRPr lang="en-GB"/>
            </a:defPPr>
            <a:lvl1pPr algn="r" rtl="0" fontAlgn="base">
              <a:spcBef>
                <a:spcPct val="0"/>
              </a:spcBef>
              <a:spcAft>
                <a:spcPct val="0"/>
              </a:spcAft>
              <a:defRPr sz="1200" kern="1200">
                <a:solidFill>
                  <a:schemeClr val="tx1">
                    <a:tint val="75000"/>
                  </a:schemeClr>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1400" kern="1200">
                <a:solidFill>
                  <a:srgbClr val="737377"/>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1400" kern="1200">
                <a:solidFill>
                  <a:srgbClr val="737377"/>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1400" kern="1200">
                <a:solidFill>
                  <a:srgbClr val="737377"/>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1400" kern="1200">
                <a:solidFill>
                  <a:srgbClr val="737377"/>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1400" kern="1200">
                <a:solidFill>
                  <a:srgbClr val="737377"/>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1400" kern="1200">
                <a:solidFill>
                  <a:srgbClr val="737377"/>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1400" kern="1200">
                <a:solidFill>
                  <a:srgbClr val="737377"/>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1400" kern="1200">
                <a:solidFill>
                  <a:srgbClr val="737377"/>
                </a:solidFill>
                <a:latin typeface="Arial" pitchFamily="-72" charset="0"/>
                <a:ea typeface="ＭＳ Ｐゴシック" pitchFamily="-72" charset="-128"/>
                <a:cs typeface="ＭＳ Ｐゴシック" pitchFamily="-72" charset="-128"/>
              </a:defRPr>
            </a:lvl9pPr>
          </a:lstStyle>
          <a:p>
            <a:pPr algn="l">
              <a:spcAft>
                <a:spcPts val="0"/>
              </a:spcAft>
            </a:pPr>
            <a:r>
              <a:rPr lang="en-US" sz="2000" u="sng" dirty="0" smtClean="0">
                <a:solidFill>
                  <a:schemeClr val="tx1"/>
                </a:solidFill>
                <a:latin typeface="+mn-lt"/>
              </a:rPr>
              <a:t>Advanced Technology Carbon Reduction (ATCR) case</a:t>
            </a:r>
            <a:r>
              <a:rPr lang="en-US" sz="2000" dirty="0" smtClean="0">
                <a:solidFill>
                  <a:schemeClr val="tx1"/>
                </a:solidFill>
                <a:latin typeface="+mn-lt"/>
              </a:rPr>
              <a:t>: Combines the AEO2014 assumptions for the </a:t>
            </a:r>
            <a:r>
              <a:rPr lang="en-US" sz="2000" b="1" dirty="0" smtClean="0">
                <a:solidFill>
                  <a:schemeClr val="tx1"/>
                </a:solidFill>
                <a:latin typeface="+mn-lt"/>
              </a:rPr>
              <a:t>High Demand Technology </a:t>
            </a:r>
            <a:r>
              <a:rPr lang="en-US" sz="2000" dirty="0" smtClean="0">
                <a:solidFill>
                  <a:schemeClr val="tx1"/>
                </a:solidFill>
                <a:latin typeface="+mn-lt"/>
              </a:rPr>
              <a:t>case and </a:t>
            </a:r>
            <a:r>
              <a:rPr lang="en-US" sz="2000" b="1" dirty="0" smtClean="0">
                <a:solidFill>
                  <a:schemeClr val="tx1"/>
                </a:solidFill>
                <a:latin typeface="+mn-lt"/>
              </a:rPr>
              <a:t>Low Renewables Technology Cost </a:t>
            </a:r>
            <a:r>
              <a:rPr lang="en-US" sz="2000" dirty="0" smtClean="0">
                <a:solidFill>
                  <a:schemeClr val="tx1"/>
                </a:solidFill>
                <a:latin typeface="+mn-lt"/>
              </a:rPr>
              <a:t>case, with extensions.  </a:t>
            </a:r>
          </a:p>
          <a:p>
            <a:pPr algn="l"/>
            <a:r>
              <a:rPr lang="en-US" sz="2000" dirty="0" smtClean="0">
                <a:solidFill>
                  <a:schemeClr val="tx1"/>
                </a:solidFill>
                <a:latin typeface="+mn-lt"/>
              </a:rPr>
              <a:t>Extensions:</a:t>
            </a:r>
          </a:p>
          <a:p>
            <a:pPr lvl="1"/>
            <a:r>
              <a:rPr lang="en-US" sz="2000" b="1" dirty="0" smtClean="0">
                <a:solidFill>
                  <a:schemeClr val="tx1"/>
                </a:solidFill>
                <a:latin typeface="+mn-lt"/>
              </a:rPr>
              <a:t>Renewable generation</a:t>
            </a:r>
            <a:r>
              <a:rPr lang="en-US" sz="2000" dirty="0" smtClean="0">
                <a:solidFill>
                  <a:schemeClr val="tx1"/>
                </a:solidFill>
                <a:latin typeface="+mn-lt"/>
              </a:rPr>
              <a:t>:  30% capital cost reduction for renewable generating technologies, higher wind capacity factors, and 30% lower biomass feedstock cost</a:t>
            </a:r>
          </a:p>
          <a:p>
            <a:pPr lvl="1"/>
            <a:r>
              <a:rPr lang="en-US" sz="2000" b="1" dirty="0" smtClean="0">
                <a:solidFill>
                  <a:schemeClr val="tx1"/>
                </a:solidFill>
                <a:latin typeface="+mn-lt"/>
              </a:rPr>
              <a:t>Fossil and nuclear</a:t>
            </a:r>
            <a:r>
              <a:rPr lang="en-US" sz="2000" dirty="0" smtClean="0">
                <a:solidFill>
                  <a:schemeClr val="tx1"/>
                </a:solidFill>
                <a:latin typeface="+mn-lt"/>
              </a:rPr>
              <a:t>:  30% capital cost reduction for advanced combined cycle and gas turbines, IGCC, nuclear plants, fuel cells, and coal CCS retrofits</a:t>
            </a:r>
          </a:p>
          <a:p>
            <a:pPr lvl="1"/>
            <a:r>
              <a:rPr lang="en-US" sz="2000" b="1" dirty="0" smtClean="0">
                <a:solidFill>
                  <a:schemeClr val="tx1"/>
                </a:solidFill>
                <a:latin typeface="+mn-lt"/>
              </a:rPr>
              <a:t>Biofuels</a:t>
            </a:r>
            <a:r>
              <a:rPr lang="en-US" sz="2000" dirty="0" smtClean="0">
                <a:solidFill>
                  <a:schemeClr val="tx1"/>
                </a:solidFill>
                <a:latin typeface="+mn-lt"/>
              </a:rPr>
              <a:t>:  reductions over 20% for biomass-to-liquids technologies</a:t>
            </a:r>
          </a:p>
          <a:p>
            <a:pPr lvl="1"/>
            <a:r>
              <a:rPr lang="en-US" sz="2000" b="1" dirty="0" smtClean="0">
                <a:solidFill>
                  <a:schemeClr val="tx1"/>
                </a:solidFill>
                <a:latin typeface="+mn-lt"/>
              </a:rPr>
              <a:t>Electric vehicles</a:t>
            </a:r>
            <a:r>
              <a:rPr lang="en-US" sz="2000" dirty="0" smtClean="0">
                <a:solidFill>
                  <a:schemeClr val="tx1"/>
                </a:solidFill>
                <a:latin typeface="+mn-lt"/>
              </a:rPr>
              <a:t>:  reduced battery and electric drive system costs (EERE “EV Everywhere” goals)</a:t>
            </a:r>
          </a:p>
          <a:p>
            <a:pPr lvl="1"/>
            <a:r>
              <a:rPr lang="en-US" sz="2000" b="1" dirty="0" smtClean="0">
                <a:solidFill>
                  <a:schemeClr val="tx1"/>
                </a:solidFill>
                <a:latin typeface="+mn-lt"/>
              </a:rPr>
              <a:t>Industrial</a:t>
            </a:r>
            <a:r>
              <a:rPr lang="en-US" sz="2000" dirty="0" smtClean="0">
                <a:solidFill>
                  <a:schemeClr val="tx1"/>
                </a:solidFill>
                <a:latin typeface="+mn-lt"/>
              </a:rPr>
              <a:t>:  increased secondary aluminum production; greater renewable fuel in cement kilns and more retirement of less efficient wet kiln process capacity</a:t>
            </a:r>
          </a:p>
          <a:p>
            <a:pPr lvl="1"/>
            <a:endParaRPr lang="en-US" dirty="0" smtClean="0"/>
          </a:p>
          <a:p>
            <a:endParaRPr lang="en-US" dirty="0" smtClean="0"/>
          </a:p>
        </p:txBody>
      </p:sp>
    </p:spTree>
    <p:extLst>
      <p:ext uri="{BB962C8B-B14F-4D97-AF65-F5344CB8AC3E}">
        <p14:creationId xmlns:p14="http://schemas.microsoft.com/office/powerpoint/2010/main" val="2583356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chemeClr val="tx2"/>
                </a:solidFill>
              </a:rPr>
              <a:t>Overview</a:t>
            </a:r>
          </a:p>
        </p:txBody>
      </p:sp>
      <p:sp>
        <p:nvSpPr>
          <p:cNvPr id="4" name="Slide Number Placeholder 3"/>
          <p:cNvSpPr>
            <a:spLocks noGrp="1"/>
          </p:cNvSpPr>
          <p:nvPr>
            <p:ph type="sldNum" sz="quarter" idx="12"/>
          </p:nvPr>
        </p:nvSpPr>
        <p:spPr/>
        <p:txBody>
          <a:bodyPr/>
          <a:lstStyle/>
          <a:p>
            <a:pPr>
              <a:defRPr/>
            </a:pPr>
            <a:fld id="{0DA50010-360B-485B-AF62-550F0FCD1458}" type="slidenum">
              <a:rPr lang="en-GB" smtClean="0"/>
              <a:pPr>
                <a:defRPr/>
              </a:pPr>
              <a:t>23</a:t>
            </a:fld>
            <a:endParaRPr lang="en-GB" dirty="0"/>
          </a:p>
        </p:txBody>
      </p:sp>
      <p:cxnSp>
        <p:nvCxnSpPr>
          <p:cNvPr id="7" name="Straight Connector 6"/>
          <p:cNvCxnSpPr/>
          <p:nvPr/>
        </p:nvCxnSpPr>
        <p:spPr bwMode="auto">
          <a:xfrm>
            <a:off x="6921501" y="6692900"/>
            <a:ext cx="1333500" cy="0"/>
          </a:xfrm>
          <a:prstGeom prst="line">
            <a:avLst/>
          </a:prstGeom>
          <a:noFill/>
          <a:ln w="127" cap="flat" cmpd="sng" algn="ctr">
            <a:solidFill>
              <a:schemeClr val="tx1"/>
            </a:solidFill>
            <a:prstDash val="solid"/>
            <a:round/>
            <a:headEnd type="none" w="med" len="med"/>
            <a:tailEnd type="none" w="med" len="med"/>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Lst>
        </p:spPr>
      </p:cxnSp>
      <p:sp>
        <p:nvSpPr>
          <p:cNvPr id="17" name="Content Placeholder 2"/>
          <p:cNvSpPr>
            <a:spLocks noGrp="1"/>
          </p:cNvSpPr>
          <p:nvPr>
            <p:ph idx="1"/>
          </p:nvPr>
        </p:nvSpPr>
        <p:spPr>
          <a:xfrm>
            <a:off x="557646" y="1302562"/>
            <a:ext cx="6844051" cy="4525963"/>
          </a:xfrm>
        </p:spPr>
        <p:txBody>
          <a:bodyPr>
            <a:normAutofit/>
          </a:bodyPr>
          <a:lstStyle/>
          <a:p>
            <a:pPr>
              <a:spcAft>
                <a:spcPts val="600"/>
              </a:spcAft>
            </a:pPr>
            <a:r>
              <a:rPr lang="en-GB" sz="2400" dirty="0"/>
              <a:t>The Energy-Climate Context</a:t>
            </a:r>
          </a:p>
          <a:p>
            <a:pPr>
              <a:spcAft>
                <a:spcPts val="600"/>
              </a:spcAft>
            </a:pPr>
            <a:r>
              <a:rPr lang="en-US" sz="2400" dirty="0"/>
              <a:t>Basis of energy projections</a:t>
            </a:r>
          </a:p>
          <a:p>
            <a:pPr lvl="1" fontAlgn="auto">
              <a:spcAft>
                <a:spcPts val="600"/>
              </a:spcAft>
            </a:pPr>
            <a:r>
              <a:rPr lang="en-US" sz="2000" dirty="0"/>
              <a:t>Cost</a:t>
            </a:r>
          </a:p>
          <a:p>
            <a:pPr lvl="1" fontAlgn="auto">
              <a:spcAft>
                <a:spcPts val="600"/>
              </a:spcAft>
            </a:pPr>
            <a:r>
              <a:rPr lang="en-US" sz="2000" dirty="0"/>
              <a:t>Availability</a:t>
            </a:r>
          </a:p>
          <a:p>
            <a:pPr lvl="1" fontAlgn="auto">
              <a:spcAft>
                <a:spcPts val="600"/>
              </a:spcAft>
            </a:pPr>
            <a:r>
              <a:rPr lang="en-US" sz="2000" dirty="0"/>
              <a:t>Regulation </a:t>
            </a:r>
          </a:p>
          <a:p>
            <a:pPr lvl="1" fontAlgn="auto">
              <a:spcAft>
                <a:spcPts val="600"/>
              </a:spcAft>
            </a:pPr>
            <a:r>
              <a:rPr lang="en-US" sz="2000" dirty="0"/>
              <a:t>Technology</a:t>
            </a:r>
            <a:endParaRPr lang="en-US" sz="2400" dirty="0"/>
          </a:p>
          <a:p>
            <a:pPr>
              <a:spcAft>
                <a:spcPts val="600"/>
              </a:spcAft>
            </a:pPr>
            <a:r>
              <a:rPr lang="en-GB" sz="2400" dirty="0" smtClean="0">
                <a:solidFill>
                  <a:srgbClr val="2A7E54"/>
                </a:solidFill>
              </a:rPr>
              <a:t>Technology – all of the above and out of the box</a:t>
            </a:r>
          </a:p>
          <a:p>
            <a:pPr>
              <a:spcAft>
                <a:spcPts val="600"/>
              </a:spcAft>
            </a:pPr>
            <a:r>
              <a:rPr lang="en-GB" sz="2400" dirty="0" smtClean="0"/>
              <a:t>Communicating </a:t>
            </a:r>
            <a:r>
              <a:rPr lang="en-GB" sz="2400" dirty="0"/>
              <a:t>Science</a:t>
            </a:r>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2342714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ounded Rectangle 117"/>
          <p:cNvSpPr/>
          <p:nvPr/>
        </p:nvSpPr>
        <p:spPr>
          <a:xfrm>
            <a:off x="5986975" y="2194558"/>
            <a:ext cx="2110154" cy="2630659"/>
          </a:xfrm>
          <a:prstGeom prst="roundRect">
            <a:avLst/>
          </a:prstGeom>
          <a:noFill/>
          <a:ln w="76200">
            <a:noFill/>
          </a:ln>
        </p:spPr>
        <p:txBody>
          <a:bodyPr rtlCol="0" anchor="t"/>
          <a:lstStyle/>
          <a:p>
            <a:pPr algn="ctr"/>
            <a:r>
              <a:rPr lang="en-GB" sz="1400" b="1" baseline="0" dirty="0" smtClean="0">
                <a:solidFill>
                  <a:schemeClr val="tx1"/>
                </a:solidFill>
              </a:rPr>
              <a:t>Products</a:t>
            </a:r>
            <a:endParaRPr lang="en-GB" sz="1400" b="1" baseline="0" dirty="0">
              <a:solidFill>
                <a:schemeClr val="tx1"/>
              </a:solidFill>
            </a:endParaRPr>
          </a:p>
        </p:txBody>
      </p:sp>
      <p:sp>
        <p:nvSpPr>
          <p:cNvPr id="153" name="TextBox 152"/>
          <p:cNvSpPr txBox="1"/>
          <p:nvPr/>
        </p:nvSpPr>
        <p:spPr>
          <a:xfrm>
            <a:off x="6204846" y="3539258"/>
            <a:ext cx="540000" cy="277200"/>
          </a:xfrm>
          <a:prstGeom prst="rect">
            <a:avLst/>
          </a:prstGeom>
          <a:solidFill>
            <a:srgbClr val="7030A0">
              <a:alpha val="50000"/>
            </a:srgbClr>
          </a:solidFill>
          <a:ln w="12700">
            <a:noFill/>
          </a:ln>
        </p:spPr>
        <p:txBody>
          <a:bodyPr wrap="square" rtlCol="0">
            <a:spAutoFit/>
          </a:bodyPr>
          <a:lstStyle/>
          <a:p>
            <a:r>
              <a:rPr lang="en-GB" sz="1200" baseline="0" dirty="0" smtClean="0">
                <a:solidFill>
                  <a:srgbClr val="000000"/>
                </a:solidFill>
              </a:rPr>
              <a:t>CO</a:t>
            </a:r>
            <a:endParaRPr lang="en-GB" sz="1200" dirty="0">
              <a:solidFill>
                <a:srgbClr val="000000"/>
              </a:solidFill>
            </a:endParaRPr>
          </a:p>
        </p:txBody>
      </p:sp>
      <p:sp>
        <p:nvSpPr>
          <p:cNvPr id="2" name="Title 1"/>
          <p:cNvSpPr>
            <a:spLocks noGrp="1"/>
          </p:cNvSpPr>
          <p:nvPr>
            <p:ph type="title"/>
          </p:nvPr>
        </p:nvSpPr>
        <p:spPr>
          <a:xfrm>
            <a:off x="538480" y="450624"/>
            <a:ext cx="8453119" cy="684212"/>
          </a:xfrm>
        </p:spPr>
        <p:txBody>
          <a:bodyPr>
            <a:normAutofit/>
          </a:bodyPr>
          <a:lstStyle/>
          <a:p>
            <a:r>
              <a:rPr lang="en-GB" sz="2400" dirty="0" smtClean="0">
                <a:solidFill>
                  <a:srgbClr val="2A7E54"/>
                </a:solidFill>
              </a:rPr>
              <a:t>2012 BP Workshop on the technology status of Solar Fuels</a:t>
            </a:r>
            <a:endParaRPr lang="en-GB" sz="2400" dirty="0">
              <a:solidFill>
                <a:srgbClr val="2A7E54"/>
              </a:solidFill>
            </a:endParaRPr>
          </a:p>
        </p:txBody>
      </p:sp>
      <p:sp>
        <p:nvSpPr>
          <p:cNvPr id="110" name="Rounded Rectangle 109"/>
          <p:cNvSpPr/>
          <p:nvPr/>
        </p:nvSpPr>
        <p:spPr>
          <a:xfrm>
            <a:off x="794824" y="1243942"/>
            <a:ext cx="1293056" cy="5203157"/>
          </a:xfrm>
          <a:prstGeom prst="roundRect">
            <a:avLst/>
          </a:prstGeom>
          <a:noFill/>
          <a:ln w="76200">
            <a:noFill/>
          </a:ln>
        </p:spPr>
        <p:txBody>
          <a:bodyPr rtlCol="0" anchor="t"/>
          <a:lstStyle/>
          <a:p>
            <a:pPr algn="ctr"/>
            <a:r>
              <a:rPr lang="en-GB" sz="1400" b="1" baseline="0" dirty="0" smtClean="0">
                <a:solidFill>
                  <a:schemeClr val="tx1"/>
                </a:solidFill>
              </a:rPr>
              <a:t>Inputs</a:t>
            </a:r>
            <a:endParaRPr lang="en-GB" sz="1400" b="1" baseline="0" dirty="0">
              <a:solidFill>
                <a:schemeClr val="tx1"/>
              </a:solidFill>
            </a:endParaRPr>
          </a:p>
        </p:txBody>
      </p:sp>
      <p:sp>
        <p:nvSpPr>
          <p:cNvPr id="112" name="Rounded Rectangle 111"/>
          <p:cNvSpPr/>
          <p:nvPr/>
        </p:nvSpPr>
        <p:spPr>
          <a:xfrm>
            <a:off x="2087880" y="1243941"/>
            <a:ext cx="1479452" cy="1832634"/>
          </a:xfrm>
          <a:prstGeom prst="roundRect">
            <a:avLst/>
          </a:prstGeom>
          <a:noFill/>
          <a:ln w="76200">
            <a:noFill/>
          </a:ln>
        </p:spPr>
        <p:txBody>
          <a:bodyPr rtlCol="0" anchor="t"/>
          <a:lstStyle/>
          <a:p>
            <a:pPr algn="ctr"/>
            <a:r>
              <a:rPr lang="en-GB" sz="1400" b="1" baseline="0" dirty="0" smtClean="0">
                <a:solidFill>
                  <a:schemeClr val="tx1"/>
                </a:solidFill>
              </a:rPr>
              <a:t>Energy Conversion</a:t>
            </a:r>
            <a:endParaRPr lang="en-GB" sz="1400" b="1" baseline="0" dirty="0">
              <a:solidFill>
                <a:schemeClr val="tx1"/>
              </a:solidFill>
            </a:endParaRPr>
          </a:p>
        </p:txBody>
      </p:sp>
      <p:sp>
        <p:nvSpPr>
          <p:cNvPr id="114" name="Rounded Rectangle 113"/>
          <p:cNvSpPr/>
          <p:nvPr/>
        </p:nvSpPr>
        <p:spPr>
          <a:xfrm>
            <a:off x="2087880" y="3078480"/>
            <a:ext cx="1479452" cy="2697287"/>
          </a:xfrm>
          <a:prstGeom prst="roundRect">
            <a:avLst/>
          </a:prstGeom>
          <a:noFill/>
          <a:ln w="76200">
            <a:noFill/>
          </a:ln>
        </p:spPr>
        <p:txBody>
          <a:bodyPr rtlCol="0" anchor="t"/>
          <a:lstStyle/>
          <a:p>
            <a:pPr algn="ctr"/>
            <a:r>
              <a:rPr lang="en-GB" sz="1400" b="1" baseline="0" dirty="0" smtClean="0">
                <a:solidFill>
                  <a:schemeClr val="tx1"/>
                </a:solidFill>
              </a:rPr>
              <a:t>Feed stock collection</a:t>
            </a:r>
            <a:endParaRPr lang="en-GB" sz="1400" b="1" baseline="0" dirty="0">
              <a:solidFill>
                <a:schemeClr val="tx1"/>
              </a:solidFill>
            </a:endParaRPr>
          </a:p>
        </p:txBody>
      </p:sp>
      <p:sp>
        <p:nvSpPr>
          <p:cNvPr id="115" name="Rounded Rectangle 114"/>
          <p:cNvSpPr/>
          <p:nvPr/>
        </p:nvSpPr>
        <p:spPr>
          <a:xfrm>
            <a:off x="3575922" y="1243942"/>
            <a:ext cx="2396985" cy="4531825"/>
          </a:xfrm>
          <a:prstGeom prst="roundRect">
            <a:avLst/>
          </a:prstGeom>
          <a:solidFill>
            <a:schemeClr val="accent1">
              <a:alpha val="60000"/>
            </a:schemeClr>
          </a:solidFill>
          <a:ln w="76200">
            <a:noFill/>
          </a:ln>
        </p:spPr>
        <p:txBody>
          <a:bodyPr rtlCol="0" anchor="t"/>
          <a:lstStyle/>
          <a:p>
            <a:pPr algn="ctr"/>
            <a:r>
              <a:rPr lang="en-GB" sz="1400" b="1" baseline="0" dirty="0" smtClean="0">
                <a:solidFill>
                  <a:schemeClr val="tx1"/>
                </a:solidFill>
              </a:rPr>
              <a:t>Reduction</a:t>
            </a:r>
            <a:endParaRPr lang="en-GB" sz="1400" b="1" baseline="0" dirty="0">
              <a:solidFill>
                <a:schemeClr val="tx1"/>
              </a:solidFill>
            </a:endParaRPr>
          </a:p>
        </p:txBody>
      </p:sp>
      <p:sp>
        <p:nvSpPr>
          <p:cNvPr id="120" name="Rounded Rectangle 119"/>
          <p:cNvSpPr/>
          <p:nvPr/>
        </p:nvSpPr>
        <p:spPr>
          <a:xfrm>
            <a:off x="8092440" y="2194558"/>
            <a:ext cx="1530349" cy="2630659"/>
          </a:xfrm>
          <a:prstGeom prst="roundRect">
            <a:avLst/>
          </a:prstGeom>
          <a:noFill/>
          <a:ln w="76200">
            <a:noFill/>
          </a:ln>
        </p:spPr>
        <p:txBody>
          <a:bodyPr rtlCol="0" anchor="t"/>
          <a:lstStyle/>
          <a:p>
            <a:pPr algn="ctr"/>
            <a:r>
              <a:rPr lang="en-GB" sz="1400" b="1" baseline="0" dirty="0" smtClean="0">
                <a:solidFill>
                  <a:schemeClr val="tx1"/>
                </a:solidFill>
              </a:rPr>
              <a:t>Oxidation</a:t>
            </a:r>
            <a:endParaRPr lang="en-GB" sz="1400" b="1" baseline="0" dirty="0">
              <a:solidFill>
                <a:schemeClr val="tx1"/>
              </a:solidFill>
            </a:endParaRPr>
          </a:p>
        </p:txBody>
      </p:sp>
      <p:sp>
        <p:nvSpPr>
          <p:cNvPr id="129" name="Rounded Rectangle 128"/>
          <p:cNvSpPr/>
          <p:nvPr/>
        </p:nvSpPr>
        <p:spPr>
          <a:xfrm>
            <a:off x="63501" y="1795553"/>
            <a:ext cx="3481558" cy="1212430"/>
          </a:xfrm>
          <a:prstGeom prst="roundRect">
            <a:avLst/>
          </a:prstGeom>
          <a:solidFill>
            <a:srgbClr val="FFC000">
              <a:alpha val="30000"/>
            </a:srgbClr>
          </a:solidFill>
          <a:ln w="12700">
            <a:noFill/>
          </a:ln>
        </p:spPr>
        <p:txBody>
          <a:bodyPr vert="vert270" rtlCol="0" anchor="t" anchorCtr="1"/>
          <a:lstStyle/>
          <a:p>
            <a:pPr algn="l"/>
            <a:r>
              <a:rPr lang="en-GB" sz="1400" b="1" baseline="0" dirty="0" smtClean="0">
                <a:solidFill>
                  <a:srgbClr val="FF6600"/>
                </a:solidFill>
              </a:rPr>
              <a:t>Solar</a:t>
            </a:r>
            <a:endParaRPr lang="en-GB" sz="1400" b="1" baseline="0" dirty="0">
              <a:solidFill>
                <a:srgbClr val="FF6600"/>
              </a:solidFill>
            </a:endParaRPr>
          </a:p>
        </p:txBody>
      </p:sp>
      <p:sp>
        <p:nvSpPr>
          <p:cNvPr id="134" name="Rounded Rectangle 133"/>
          <p:cNvSpPr/>
          <p:nvPr/>
        </p:nvSpPr>
        <p:spPr>
          <a:xfrm>
            <a:off x="63501" y="3641931"/>
            <a:ext cx="3481558" cy="936000"/>
          </a:xfrm>
          <a:prstGeom prst="roundRect">
            <a:avLst/>
          </a:prstGeom>
          <a:solidFill>
            <a:srgbClr val="0070C0">
              <a:alpha val="20000"/>
            </a:srgbClr>
          </a:solidFill>
          <a:ln w="12700">
            <a:noFill/>
          </a:ln>
        </p:spPr>
        <p:txBody>
          <a:bodyPr vert="vert270" rtlCol="0" anchor="t" anchorCtr="1"/>
          <a:lstStyle/>
          <a:p>
            <a:pPr algn="l"/>
            <a:r>
              <a:rPr lang="en-GB" sz="1400" b="1" baseline="0" dirty="0" smtClean="0">
                <a:solidFill>
                  <a:srgbClr val="002060"/>
                </a:solidFill>
              </a:rPr>
              <a:t>H</a:t>
            </a:r>
            <a:r>
              <a:rPr lang="en-GB" sz="1400" b="1" dirty="0" smtClean="0">
                <a:solidFill>
                  <a:srgbClr val="002060"/>
                </a:solidFill>
              </a:rPr>
              <a:t>2</a:t>
            </a:r>
            <a:r>
              <a:rPr lang="en-GB" sz="1400" b="1" baseline="0" dirty="0" smtClean="0">
                <a:solidFill>
                  <a:srgbClr val="002060"/>
                </a:solidFill>
              </a:rPr>
              <a:t>O</a:t>
            </a:r>
            <a:endParaRPr lang="en-GB" sz="1400" b="1" baseline="0" dirty="0">
              <a:solidFill>
                <a:srgbClr val="002060"/>
              </a:solidFill>
            </a:endParaRPr>
          </a:p>
        </p:txBody>
      </p:sp>
      <p:sp>
        <p:nvSpPr>
          <p:cNvPr id="135" name="Rounded Rectangle 134"/>
          <p:cNvSpPr/>
          <p:nvPr/>
        </p:nvSpPr>
        <p:spPr>
          <a:xfrm>
            <a:off x="63501" y="4629014"/>
            <a:ext cx="3481558" cy="1080000"/>
          </a:xfrm>
          <a:prstGeom prst="roundRect">
            <a:avLst/>
          </a:prstGeom>
          <a:solidFill>
            <a:srgbClr val="CC0000">
              <a:alpha val="20000"/>
            </a:srgbClr>
          </a:solidFill>
          <a:ln w="12700">
            <a:noFill/>
          </a:ln>
        </p:spPr>
        <p:txBody>
          <a:bodyPr vert="vert270" rtlCol="0" anchor="t" anchorCtr="1"/>
          <a:lstStyle/>
          <a:p>
            <a:pPr algn="l"/>
            <a:r>
              <a:rPr lang="en-GB" sz="1400" b="1" baseline="0" dirty="0" smtClean="0">
                <a:solidFill>
                  <a:srgbClr val="CC0000"/>
                </a:solidFill>
              </a:rPr>
              <a:t>CO</a:t>
            </a:r>
            <a:r>
              <a:rPr lang="en-GB" sz="1400" b="1" dirty="0" smtClean="0">
                <a:solidFill>
                  <a:srgbClr val="CC0000"/>
                </a:solidFill>
              </a:rPr>
              <a:t>2</a:t>
            </a:r>
            <a:endParaRPr lang="en-GB" sz="1400" b="1" dirty="0">
              <a:solidFill>
                <a:srgbClr val="CC0000"/>
              </a:solidFill>
            </a:endParaRPr>
          </a:p>
        </p:txBody>
      </p:sp>
      <p:sp>
        <p:nvSpPr>
          <p:cNvPr id="13" name="TextBox 12"/>
          <p:cNvSpPr txBox="1"/>
          <p:nvPr/>
        </p:nvSpPr>
        <p:spPr>
          <a:xfrm>
            <a:off x="924776" y="2147218"/>
            <a:ext cx="1033153" cy="461665"/>
          </a:xfrm>
          <a:prstGeom prst="rect">
            <a:avLst/>
          </a:prstGeom>
          <a:solidFill>
            <a:srgbClr val="FF6600"/>
          </a:solidFill>
          <a:ln w="12700">
            <a:noFill/>
          </a:ln>
        </p:spPr>
        <p:txBody>
          <a:bodyPr wrap="square" rtlCol="0">
            <a:spAutoFit/>
          </a:bodyPr>
          <a:lstStyle/>
          <a:p>
            <a:r>
              <a:rPr lang="en-GB" sz="1200" baseline="0" dirty="0" smtClean="0">
                <a:solidFill>
                  <a:srgbClr val="000000"/>
                </a:solidFill>
              </a:rPr>
              <a:t>Solar Energy</a:t>
            </a:r>
          </a:p>
        </p:txBody>
      </p:sp>
      <p:sp>
        <p:nvSpPr>
          <p:cNvPr id="15" name="TextBox 14"/>
          <p:cNvSpPr txBox="1"/>
          <p:nvPr/>
        </p:nvSpPr>
        <p:spPr>
          <a:xfrm>
            <a:off x="2384358" y="1874455"/>
            <a:ext cx="880904" cy="276999"/>
          </a:xfrm>
          <a:prstGeom prst="rect">
            <a:avLst/>
          </a:prstGeom>
          <a:solidFill>
            <a:srgbClr val="FFC000"/>
          </a:solidFill>
          <a:ln w="12700">
            <a:noFill/>
          </a:ln>
        </p:spPr>
        <p:txBody>
          <a:bodyPr wrap="square" rtlCol="0">
            <a:spAutoFit/>
          </a:bodyPr>
          <a:lstStyle/>
          <a:p>
            <a:r>
              <a:rPr lang="en-GB" sz="1200" baseline="0" dirty="0" smtClean="0">
                <a:solidFill>
                  <a:srgbClr val="000000"/>
                </a:solidFill>
              </a:rPr>
              <a:t>Photons</a:t>
            </a:r>
          </a:p>
        </p:txBody>
      </p:sp>
      <p:sp>
        <p:nvSpPr>
          <p:cNvPr id="16" name="TextBox 15"/>
          <p:cNvSpPr txBox="1"/>
          <p:nvPr/>
        </p:nvSpPr>
        <p:spPr>
          <a:xfrm>
            <a:off x="2384358" y="2257434"/>
            <a:ext cx="880904" cy="276999"/>
          </a:xfrm>
          <a:prstGeom prst="rect">
            <a:avLst/>
          </a:prstGeom>
          <a:solidFill>
            <a:srgbClr val="FFC000"/>
          </a:solidFill>
          <a:ln w="12700">
            <a:noFill/>
          </a:ln>
        </p:spPr>
        <p:txBody>
          <a:bodyPr wrap="square" rtlCol="0">
            <a:spAutoFit/>
          </a:bodyPr>
          <a:lstStyle/>
          <a:p>
            <a:r>
              <a:rPr lang="en-GB" sz="1200" baseline="0" dirty="0" smtClean="0">
                <a:solidFill>
                  <a:srgbClr val="000000"/>
                </a:solidFill>
              </a:rPr>
              <a:t>Electrons</a:t>
            </a:r>
          </a:p>
        </p:txBody>
      </p:sp>
      <p:sp>
        <p:nvSpPr>
          <p:cNvPr id="17" name="TextBox 16"/>
          <p:cNvSpPr txBox="1"/>
          <p:nvPr/>
        </p:nvSpPr>
        <p:spPr>
          <a:xfrm>
            <a:off x="2384358" y="2632462"/>
            <a:ext cx="880904" cy="276999"/>
          </a:xfrm>
          <a:prstGeom prst="rect">
            <a:avLst/>
          </a:prstGeom>
          <a:solidFill>
            <a:srgbClr val="FFC000"/>
          </a:solidFill>
          <a:ln w="12700">
            <a:noFill/>
          </a:ln>
        </p:spPr>
        <p:txBody>
          <a:bodyPr wrap="square" rtlCol="0">
            <a:spAutoFit/>
          </a:bodyPr>
          <a:lstStyle/>
          <a:p>
            <a:r>
              <a:rPr lang="en-GB" sz="1200" baseline="0" dirty="0" smtClean="0">
                <a:solidFill>
                  <a:srgbClr val="000000"/>
                </a:solidFill>
              </a:rPr>
              <a:t>Heat</a:t>
            </a:r>
          </a:p>
        </p:txBody>
      </p:sp>
      <p:sp>
        <p:nvSpPr>
          <p:cNvPr id="29" name="TextBox 28"/>
          <p:cNvSpPr txBox="1"/>
          <p:nvPr/>
        </p:nvSpPr>
        <p:spPr>
          <a:xfrm>
            <a:off x="937352" y="3706637"/>
            <a:ext cx="1008000" cy="276999"/>
          </a:xfrm>
          <a:prstGeom prst="rect">
            <a:avLst/>
          </a:prstGeom>
          <a:solidFill>
            <a:srgbClr val="6699FF"/>
          </a:solidFill>
          <a:ln w="12700">
            <a:noFill/>
          </a:ln>
        </p:spPr>
        <p:txBody>
          <a:bodyPr wrap="square" rtlCol="0">
            <a:spAutoFit/>
          </a:bodyPr>
          <a:lstStyle/>
          <a:p>
            <a:r>
              <a:rPr lang="en-GB" sz="1200" baseline="0" dirty="0" smtClean="0">
                <a:solidFill>
                  <a:srgbClr val="000000"/>
                </a:solidFill>
              </a:rPr>
              <a:t>Sea Water</a:t>
            </a:r>
          </a:p>
        </p:txBody>
      </p:sp>
      <p:sp>
        <p:nvSpPr>
          <p:cNvPr id="30" name="TextBox 29"/>
          <p:cNvSpPr txBox="1"/>
          <p:nvPr/>
        </p:nvSpPr>
        <p:spPr>
          <a:xfrm>
            <a:off x="937352" y="4238787"/>
            <a:ext cx="1008000" cy="276999"/>
          </a:xfrm>
          <a:prstGeom prst="rect">
            <a:avLst/>
          </a:prstGeom>
          <a:solidFill>
            <a:srgbClr val="6699FF"/>
          </a:solidFill>
          <a:ln w="12700">
            <a:noFill/>
          </a:ln>
        </p:spPr>
        <p:txBody>
          <a:bodyPr wrap="square" rtlCol="0">
            <a:spAutoFit/>
          </a:bodyPr>
          <a:lstStyle/>
          <a:p>
            <a:r>
              <a:rPr lang="en-GB" sz="1200" baseline="0" dirty="0" smtClean="0">
                <a:solidFill>
                  <a:srgbClr val="000000"/>
                </a:solidFill>
              </a:rPr>
              <a:t>Fresh Water</a:t>
            </a:r>
          </a:p>
        </p:txBody>
      </p:sp>
      <p:sp>
        <p:nvSpPr>
          <p:cNvPr id="31" name="TextBox 30"/>
          <p:cNvSpPr txBox="1"/>
          <p:nvPr/>
        </p:nvSpPr>
        <p:spPr>
          <a:xfrm>
            <a:off x="2307918" y="3904184"/>
            <a:ext cx="1033785" cy="461665"/>
          </a:xfrm>
          <a:prstGeom prst="rect">
            <a:avLst/>
          </a:prstGeom>
          <a:solidFill>
            <a:srgbClr val="6699FF"/>
          </a:solidFill>
          <a:ln w="12700">
            <a:noFill/>
          </a:ln>
        </p:spPr>
        <p:txBody>
          <a:bodyPr wrap="square" rtlCol="0">
            <a:spAutoFit/>
          </a:bodyPr>
          <a:lstStyle/>
          <a:p>
            <a:r>
              <a:rPr lang="en-GB" sz="1200" baseline="0" dirty="0" smtClean="0">
                <a:solidFill>
                  <a:schemeClr val="tx1"/>
                </a:solidFill>
              </a:rPr>
              <a:t>Desalination / purification</a:t>
            </a:r>
          </a:p>
        </p:txBody>
      </p:sp>
      <p:cxnSp>
        <p:nvCxnSpPr>
          <p:cNvPr id="32" name="Straight Arrow Connector 31"/>
          <p:cNvCxnSpPr/>
          <p:nvPr/>
        </p:nvCxnSpPr>
        <p:spPr bwMode="auto">
          <a:xfrm>
            <a:off x="734712" y="3845137"/>
            <a:ext cx="198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a:off x="719472" y="4377286"/>
            <a:ext cx="216000" cy="1"/>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559589" y="4142839"/>
            <a:ext cx="180000"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p:nvPr/>
        </p:nvCxnSpPr>
        <p:spPr bwMode="auto">
          <a:xfrm>
            <a:off x="2064972" y="4132963"/>
            <a:ext cx="252000" cy="1"/>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1942325" y="4383383"/>
            <a:ext cx="122400" cy="1"/>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1943632" y="3845137"/>
            <a:ext cx="123362"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a:off x="2058685" y="3845136"/>
            <a:ext cx="4154" cy="545091"/>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937352" y="4715345"/>
            <a:ext cx="1008000" cy="276999"/>
          </a:xfrm>
          <a:prstGeom prst="rect">
            <a:avLst/>
          </a:prstGeom>
          <a:solidFill>
            <a:srgbClr val="FF0000">
              <a:alpha val="41000"/>
            </a:srgbClr>
          </a:solidFill>
          <a:ln w="12700">
            <a:noFill/>
          </a:ln>
        </p:spPr>
        <p:txBody>
          <a:bodyPr wrap="square" rtlCol="0">
            <a:spAutoFit/>
          </a:bodyPr>
          <a:lstStyle/>
          <a:p>
            <a:r>
              <a:rPr lang="en-GB" sz="1200" baseline="0" dirty="0" smtClean="0">
                <a:solidFill>
                  <a:srgbClr val="000000"/>
                </a:solidFill>
              </a:rPr>
              <a:t>Air capture</a:t>
            </a:r>
          </a:p>
        </p:txBody>
      </p:sp>
      <p:sp>
        <p:nvSpPr>
          <p:cNvPr id="42" name="TextBox 41"/>
          <p:cNvSpPr txBox="1"/>
          <p:nvPr/>
        </p:nvSpPr>
        <p:spPr>
          <a:xfrm>
            <a:off x="937352" y="5180687"/>
            <a:ext cx="1008000" cy="461665"/>
          </a:xfrm>
          <a:prstGeom prst="rect">
            <a:avLst/>
          </a:prstGeom>
          <a:solidFill>
            <a:srgbClr val="FF0000">
              <a:alpha val="41000"/>
            </a:srgbClr>
          </a:solidFill>
          <a:ln w="12700">
            <a:noFill/>
          </a:ln>
        </p:spPr>
        <p:txBody>
          <a:bodyPr wrap="square" rtlCol="0">
            <a:spAutoFit/>
          </a:bodyPr>
          <a:lstStyle/>
          <a:p>
            <a:r>
              <a:rPr lang="en-GB" sz="1200" baseline="0" dirty="0" smtClean="0">
                <a:solidFill>
                  <a:srgbClr val="000000"/>
                </a:solidFill>
              </a:rPr>
              <a:t>Point source</a:t>
            </a:r>
          </a:p>
        </p:txBody>
      </p:sp>
      <p:cxnSp>
        <p:nvCxnSpPr>
          <p:cNvPr id="44" name="Straight Arrow Connector 43"/>
          <p:cNvCxnSpPr/>
          <p:nvPr/>
        </p:nvCxnSpPr>
        <p:spPr bwMode="auto">
          <a:xfrm>
            <a:off x="724120" y="4853845"/>
            <a:ext cx="216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a:off x="724923" y="5410334"/>
            <a:ext cx="216000" cy="1186"/>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H="1">
            <a:off x="730928" y="4853845"/>
            <a:ext cx="1102" cy="562204"/>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a:off x="1950238" y="4851383"/>
            <a:ext cx="116756"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flipV="1">
            <a:off x="1947990" y="5433195"/>
            <a:ext cx="119004" cy="1"/>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a:off x="2066994" y="4852716"/>
            <a:ext cx="0" cy="57600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49"/>
          <p:cNvSpPr txBox="1"/>
          <p:nvPr/>
        </p:nvSpPr>
        <p:spPr>
          <a:xfrm>
            <a:off x="2248286" y="4832787"/>
            <a:ext cx="1153049" cy="646331"/>
          </a:xfrm>
          <a:prstGeom prst="rect">
            <a:avLst/>
          </a:prstGeom>
          <a:solidFill>
            <a:srgbClr val="FF0000">
              <a:alpha val="41000"/>
            </a:srgbClr>
          </a:solidFill>
          <a:ln w="12700">
            <a:noFill/>
          </a:ln>
        </p:spPr>
        <p:txBody>
          <a:bodyPr wrap="square" rtlCol="0">
            <a:spAutoFit/>
          </a:bodyPr>
          <a:lstStyle/>
          <a:p>
            <a:r>
              <a:rPr lang="en-GB" sz="1200" baseline="0" dirty="0" smtClean="0">
                <a:solidFill>
                  <a:schemeClr val="tx1"/>
                </a:solidFill>
              </a:rPr>
              <a:t>Concentration &amp; sorbent regeneration</a:t>
            </a:r>
          </a:p>
        </p:txBody>
      </p:sp>
      <p:cxnSp>
        <p:nvCxnSpPr>
          <p:cNvPr id="51" name="Straight Arrow Connector 50"/>
          <p:cNvCxnSpPr/>
          <p:nvPr/>
        </p:nvCxnSpPr>
        <p:spPr bwMode="auto">
          <a:xfrm flipV="1">
            <a:off x="2052589" y="5155953"/>
            <a:ext cx="198000" cy="788"/>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p:cNvCxnSpPr>
            <a:stCxn id="153" idx="3"/>
          </p:cNvCxnSpPr>
          <p:nvPr/>
        </p:nvCxnSpPr>
        <p:spPr bwMode="auto">
          <a:xfrm flipV="1">
            <a:off x="6744846" y="3676651"/>
            <a:ext cx="180000" cy="1207"/>
          </a:xfrm>
          <a:prstGeom prst="straightConnector1">
            <a:avLst/>
          </a:prstGeom>
          <a:noFill/>
          <a:ln w="12700" cap="flat" cmpd="sng" algn="ctr">
            <a:solidFill>
              <a:schemeClr val="bg1">
                <a:lumMod val="50000"/>
              </a:schemeClr>
            </a:solidFill>
            <a:prstDash val="dash"/>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Arrow Connector 121"/>
          <p:cNvCxnSpPr/>
          <p:nvPr/>
        </p:nvCxnSpPr>
        <p:spPr bwMode="auto">
          <a:xfrm flipV="1">
            <a:off x="3782217" y="3120578"/>
            <a:ext cx="144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Arrow Connector 123"/>
          <p:cNvCxnSpPr/>
          <p:nvPr/>
        </p:nvCxnSpPr>
        <p:spPr bwMode="auto">
          <a:xfrm flipV="1">
            <a:off x="3782217" y="3931906"/>
            <a:ext cx="144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Arrow Connector 126"/>
          <p:cNvCxnSpPr/>
          <p:nvPr/>
        </p:nvCxnSpPr>
        <p:spPr bwMode="auto">
          <a:xfrm flipV="1">
            <a:off x="3782217" y="4819435"/>
            <a:ext cx="144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 name="TextBox 136"/>
          <p:cNvSpPr txBox="1"/>
          <p:nvPr/>
        </p:nvSpPr>
        <p:spPr>
          <a:xfrm>
            <a:off x="6207227" y="4339552"/>
            <a:ext cx="540000" cy="277200"/>
          </a:xfrm>
          <a:prstGeom prst="rect">
            <a:avLst/>
          </a:prstGeom>
          <a:solidFill>
            <a:srgbClr val="7030A0">
              <a:alpha val="50000"/>
            </a:srgbClr>
          </a:solidFill>
          <a:ln w="12700">
            <a:noFill/>
          </a:ln>
        </p:spPr>
        <p:txBody>
          <a:bodyPr wrap="square" rtlCol="0">
            <a:spAutoFit/>
          </a:bodyPr>
          <a:lstStyle/>
          <a:p>
            <a:r>
              <a:rPr lang="en-GB" sz="1200" baseline="0" dirty="0">
                <a:solidFill>
                  <a:srgbClr val="000000"/>
                </a:solidFill>
              </a:rPr>
              <a:t>H</a:t>
            </a:r>
            <a:r>
              <a:rPr lang="en-GB" sz="1200" dirty="0">
                <a:solidFill>
                  <a:srgbClr val="000000"/>
                </a:solidFill>
              </a:rPr>
              <a:t>2</a:t>
            </a:r>
          </a:p>
        </p:txBody>
      </p:sp>
      <p:sp>
        <p:nvSpPr>
          <p:cNvPr id="138" name="TextBox 137"/>
          <p:cNvSpPr txBox="1"/>
          <p:nvPr/>
        </p:nvSpPr>
        <p:spPr>
          <a:xfrm>
            <a:off x="6202464" y="2738964"/>
            <a:ext cx="1008000" cy="277200"/>
          </a:xfrm>
          <a:prstGeom prst="rect">
            <a:avLst/>
          </a:prstGeom>
          <a:solidFill>
            <a:srgbClr val="7030A0">
              <a:alpha val="50000"/>
            </a:srgbClr>
          </a:solidFill>
          <a:ln w="12700">
            <a:noFill/>
          </a:ln>
        </p:spPr>
        <p:txBody>
          <a:bodyPr wrap="square" rtlCol="0">
            <a:spAutoFit/>
          </a:bodyPr>
          <a:lstStyle/>
          <a:p>
            <a:r>
              <a:rPr lang="en-GB" sz="1200" baseline="0" dirty="0" smtClean="0">
                <a:solidFill>
                  <a:srgbClr val="000000"/>
                </a:solidFill>
              </a:rPr>
              <a:t>Alcohols</a:t>
            </a:r>
          </a:p>
        </p:txBody>
      </p:sp>
      <p:sp>
        <p:nvSpPr>
          <p:cNvPr id="147" name="TextBox 146"/>
          <p:cNvSpPr txBox="1"/>
          <p:nvPr/>
        </p:nvSpPr>
        <p:spPr>
          <a:xfrm>
            <a:off x="7095508" y="3805576"/>
            <a:ext cx="828000" cy="461665"/>
          </a:xfrm>
          <a:prstGeom prst="rect">
            <a:avLst/>
          </a:prstGeom>
          <a:solidFill>
            <a:schemeClr val="bg1">
              <a:lumMod val="65000"/>
            </a:schemeClr>
          </a:solidFill>
          <a:ln w="12700">
            <a:noFill/>
            <a:prstDash val="dashDot"/>
          </a:ln>
        </p:spPr>
        <p:txBody>
          <a:bodyPr wrap="square" rtlCol="0">
            <a:spAutoFit/>
          </a:bodyPr>
          <a:lstStyle/>
          <a:p>
            <a:r>
              <a:rPr lang="en-GB" sz="1200" baseline="0" dirty="0" smtClean="0">
                <a:solidFill>
                  <a:schemeClr val="bg2">
                    <a:lumMod val="50000"/>
                  </a:schemeClr>
                </a:solidFill>
              </a:rPr>
              <a:t>Fuel synthesis</a:t>
            </a:r>
          </a:p>
        </p:txBody>
      </p:sp>
      <p:cxnSp>
        <p:nvCxnSpPr>
          <p:cNvPr id="151" name="Straight Arrow Connector 150"/>
          <p:cNvCxnSpPr/>
          <p:nvPr/>
        </p:nvCxnSpPr>
        <p:spPr bwMode="auto">
          <a:xfrm>
            <a:off x="8184396" y="3115200"/>
            <a:ext cx="261084"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TextBox 151"/>
          <p:cNvSpPr txBox="1"/>
          <p:nvPr/>
        </p:nvSpPr>
        <p:spPr>
          <a:xfrm>
            <a:off x="8436952" y="2979627"/>
            <a:ext cx="809625" cy="276999"/>
          </a:xfrm>
          <a:prstGeom prst="rect">
            <a:avLst/>
          </a:prstGeom>
          <a:solidFill>
            <a:srgbClr val="FF99FF"/>
          </a:solidFill>
          <a:ln w="12700">
            <a:noFill/>
          </a:ln>
        </p:spPr>
        <p:txBody>
          <a:bodyPr wrap="square" rtlCol="0">
            <a:spAutoFit/>
          </a:bodyPr>
          <a:lstStyle/>
          <a:p>
            <a:r>
              <a:rPr lang="en-GB" sz="1200" baseline="0" dirty="0" smtClean="0">
                <a:solidFill>
                  <a:srgbClr val="000000"/>
                </a:solidFill>
              </a:rPr>
              <a:t>Work</a:t>
            </a:r>
          </a:p>
        </p:txBody>
      </p:sp>
      <p:sp>
        <p:nvSpPr>
          <p:cNvPr id="154" name="TextBox 153"/>
          <p:cNvSpPr txBox="1"/>
          <p:nvPr/>
        </p:nvSpPr>
        <p:spPr>
          <a:xfrm>
            <a:off x="8436936" y="3727402"/>
            <a:ext cx="809625" cy="276999"/>
          </a:xfrm>
          <a:prstGeom prst="rect">
            <a:avLst/>
          </a:prstGeom>
          <a:solidFill>
            <a:srgbClr val="FF99FF"/>
          </a:solidFill>
          <a:ln w="12700">
            <a:noFill/>
          </a:ln>
        </p:spPr>
        <p:txBody>
          <a:bodyPr wrap="square" rtlCol="0">
            <a:spAutoFit/>
          </a:bodyPr>
          <a:lstStyle/>
          <a:p>
            <a:r>
              <a:rPr lang="en-GB" sz="1200" baseline="0" dirty="0" smtClean="0">
                <a:solidFill>
                  <a:srgbClr val="000000"/>
                </a:solidFill>
              </a:rPr>
              <a:t>Heat</a:t>
            </a:r>
          </a:p>
        </p:txBody>
      </p:sp>
      <p:cxnSp>
        <p:nvCxnSpPr>
          <p:cNvPr id="155" name="Straight Arrow Connector 154"/>
          <p:cNvCxnSpPr/>
          <p:nvPr/>
        </p:nvCxnSpPr>
        <p:spPr bwMode="auto">
          <a:xfrm flipV="1">
            <a:off x="9246560" y="3870960"/>
            <a:ext cx="216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Straight Arrow Connector 155"/>
          <p:cNvCxnSpPr/>
          <p:nvPr/>
        </p:nvCxnSpPr>
        <p:spPr bwMode="auto">
          <a:xfrm>
            <a:off x="8193906" y="3867738"/>
            <a:ext cx="261084"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Connector 156"/>
          <p:cNvCxnSpPr/>
          <p:nvPr/>
        </p:nvCxnSpPr>
        <p:spPr bwMode="auto">
          <a:xfrm>
            <a:off x="8204401" y="2886195"/>
            <a:ext cx="0" cy="115200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Arrow Connector 160"/>
          <p:cNvCxnSpPr>
            <a:stCxn id="152" idx="3"/>
          </p:cNvCxnSpPr>
          <p:nvPr/>
        </p:nvCxnSpPr>
        <p:spPr bwMode="auto">
          <a:xfrm flipV="1">
            <a:off x="9246577" y="3115200"/>
            <a:ext cx="216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Straight Arrow Connector 166"/>
          <p:cNvCxnSpPr/>
          <p:nvPr/>
        </p:nvCxnSpPr>
        <p:spPr bwMode="auto">
          <a:xfrm flipV="1">
            <a:off x="3412910" y="5104899"/>
            <a:ext cx="360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Straight Arrow Connector 170"/>
          <p:cNvCxnSpPr/>
          <p:nvPr/>
        </p:nvCxnSpPr>
        <p:spPr bwMode="auto">
          <a:xfrm>
            <a:off x="3341703" y="4124022"/>
            <a:ext cx="432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Arrow Connector 173"/>
          <p:cNvCxnSpPr/>
          <p:nvPr/>
        </p:nvCxnSpPr>
        <p:spPr bwMode="auto">
          <a:xfrm flipV="1">
            <a:off x="3265262" y="2388353"/>
            <a:ext cx="504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Straight Connector 179"/>
          <p:cNvCxnSpPr/>
          <p:nvPr/>
        </p:nvCxnSpPr>
        <p:spPr bwMode="auto">
          <a:xfrm>
            <a:off x="3781511" y="2238249"/>
            <a:ext cx="0" cy="288000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p:nvPr/>
        </p:nvCxnSpPr>
        <p:spPr bwMode="auto">
          <a:xfrm flipV="1">
            <a:off x="3782217" y="2248290"/>
            <a:ext cx="144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Straight Arrow Connector 197"/>
          <p:cNvCxnSpPr/>
          <p:nvPr/>
        </p:nvCxnSpPr>
        <p:spPr bwMode="auto">
          <a:xfrm flipV="1">
            <a:off x="5566992" y="3086732"/>
            <a:ext cx="216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Straight Arrow Connector 198"/>
          <p:cNvCxnSpPr/>
          <p:nvPr/>
        </p:nvCxnSpPr>
        <p:spPr bwMode="auto">
          <a:xfrm flipV="1">
            <a:off x="5566992" y="3977982"/>
            <a:ext cx="216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Straight Arrow Connector 199"/>
          <p:cNvCxnSpPr/>
          <p:nvPr/>
        </p:nvCxnSpPr>
        <p:spPr bwMode="auto">
          <a:xfrm flipV="1">
            <a:off x="5566992" y="4853940"/>
            <a:ext cx="231828"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Straight Connector 200"/>
          <p:cNvCxnSpPr/>
          <p:nvPr/>
        </p:nvCxnSpPr>
        <p:spPr bwMode="auto">
          <a:xfrm>
            <a:off x="5787672" y="2261803"/>
            <a:ext cx="0" cy="259200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Straight Arrow Connector 201"/>
          <p:cNvCxnSpPr/>
          <p:nvPr/>
        </p:nvCxnSpPr>
        <p:spPr bwMode="auto">
          <a:xfrm>
            <a:off x="5566992" y="2248290"/>
            <a:ext cx="216000" cy="5064"/>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 name="Straight Arrow Connector 268"/>
          <p:cNvCxnSpPr>
            <a:stCxn id="137" idx="3"/>
          </p:cNvCxnSpPr>
          <p:nvPr/>
        </p:nvCxnSpPr>
        <p:spPr bwMode="auto">
          <a:xfrm>
            <a:off x="6747226" y="4478152"/>
            <a:ext cx="180000" cy="0"/>
          </a:xfrm>
          <a:prstGeom prst="straightConnector1">
            <a:avLst/>
          </a:prstGeom>
          <a:noFill/>
          <a:ln w="12700" cap="flat" cmpd="sng" algn="ctr">
            <a:solidFill>
              <a:schemeClr val="bg1">
                <a:lumMod val="50000"/>
              </a:schemeClr>
            </a:solidFill>
            <a:prstDash val="dash"/>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 name="Straight Connector 275"/>
          <p:cNvCxnSpPr/>
          <p:nvPr/>
        </p:nvCxnSpPr>
        <p:spPr bwMode="auto">
          <a:xfrm flipV="1">
            <a:off x="6926580" y="4038600"/>
            <a:ext cx="0" cy="450000"/>
          </a:xfrm>
          <a:prstGeom prst="line">
            <a:avLst/>
          </a:prstGeom>
          <a:noFill/>
          <a:ln w="12700" cap="flat" cmpd="sng" algn="ctr">
            <a:solidFill>
              <a:schemeClr val="bg1">
                <a:lumMod val="50000"/>
              </a:schemeClr>
            </a:solidFill>
            <a:prstDash val="dash"/>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 name="Elbow Connector 256"/>
          <p:cNvCxnSpPr>
            <a:stCxn id="138" idx="3"/>
          </p:cNvCxnSpPr>
          <p:nvPr/>
        </p:nvCxnSpPr>
        <p:spPr bwMode="auto">
          <a:xfrm>
            <a:off x="7210464" y="2877564"/>
            <a:ext cx="995987" cy="0"/>
          </a:xfrm>
          <a:prstGeom prst="bentConnector3">
            <a:avLst>
              <a:gd name="adj1" fmla="val 50000"/>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3" name="Straight Arrow Connector 292"/>
          <p:cNvCxnSpPr/>
          <p:nvPr/>
        </p:nvCxnSpPr>
        <p:spPr bwMode="auto">
          <a:xfrm>
            <a:off x="5781748" y="2882492"/>
            <a:ext cx="396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6" name="Straight Arrow Connector 295"/>
          <p:cNvCxnSpPr/>
          <p:nvPr/>
        </p:nvCxnSpPr>
        <p:spPr bwMode="auto">
          <a:xfrm>
            <a:off x="5783677" y="3694648"/>
            <a:ext cx="396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 name="Straight Arrow Connector 296"/>
          <p:cNvCxnSpPr/>
          <p:nvPr/>
        </p:nvCxnSpPr>
        <p:spPr bwMode="auto">
          <a:xfrm>
            <a:off x="5797181" y="4495230"/>
            <a:ext cx="396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 name="Elbow Connector 256"/>
          <p:cNvCxnSpPr/>
          <p:nvPr/>
        </p:nvCxnSpPr>
        <p:spPr bwMode="auto">
          <a:xfrm>
            <a:off x="7923508" y="4049590"/>
            <a:ext cx="282943" cy="1549"/>
          </a:xfrm>
          <a:prstGeom prst="bentConnector3">
            <a:avLst>
              <a:gd name="adj1" fmla="val 50000"/>
            </a:avLst>
          </a:prstGeom>
          <a:noFill/>
          <a:ln w="12700" cap="flat" cmpd="sng" algn="ctr">
            <a:solidFill>
              <a:schemeClr val="bg1">
                <a:lumMod val="50000"/>
              </a:schemeClr>
            </a:solidFill>
            <a:prstDash val="dash"/>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 name="Elbow Connector 256"/>
          <p:cNvCxnSpPr>
            <a:endCxn id="311" idx="3"/>
          </p:cNvCxnSpPr>
          <p:nvPr/>
        </p:nvCxnSpPr>
        <p:spPr bwMode="auto">
          <a:xfrm rot="5400000">
            <a:off x="6977475" y="4138309"/>
            <a:ext cx="3492182" cy="1489050"/>
          </a:xfrm>
          <a:prstGeom prst="bentConnector2">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1" name="Rounded Rectangle 310"/>
          <p:cNvSpPr/>
          <p:nvPr/>
        </p:nvSpPr>
        <p:spPr>
          <a:xfrm>
            <a:off x="6035041" y="6468905"/>
            <a:ext cx="1944000" cy="320040"/>
          </a:xfrm>
          <a:prstGeom prst="roundRect">
            <a:avLst/>
          </a:prstGeom>
          <a:noFill/>
          <a:ln w="76200">
            <a:noFill/>
          </a:ln>
        </p:spPr>
        <p:txBody>
          <a:bodyPr rtlCol="0" anchor="t"/>
          <a:lstStyle/>
          <a:p>
            <a:r>
              <a:rPr lang="en-GB" sz="1400" b="1" baseline="0" dirty="0" smtClean="0">
                <a:solidFill>
                  <a:schemeClr val="tx1"/>
                </a:solidFill>
              </a:rPr>
              <a:t>Feedstock recycling</a:t>
            </a:r>
          </a:p>
        </p:txBody>
      </p:sp>
      <p:cxnSp>
        <p:nvCxnSpPr>
          <p:cNvPr id="313" name="Elbow Connector 256"/>
          <p:cNvCxnSpPr>
            <a:stCxn id="311" idx="1"/>
          </p:cNvCxnSpPr>
          <p:nvPr/>
        </p:nvCxnSpPr>
        <p:spPr bwMode="auto">
          <a:xfrm rot="10800000">
            <a:off x="538481" y="6628925"/>
            <a:ext cx="5496561" cy="0"/>
          </a:xfrm>
          <a:prstGeom prst="bentConnector3">
            <a:avLst>
              <a:gd name="adj1" fmla="val 50000"/>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 name="Rounded Rectangle 316"/>
          <p:cNvSpPr/>
          <p:nvPr/>
        </p:nvSpPr>
        <p:spPr>
          <a:xfrm>
            <a:off x="91440" y="5764190"/>
            <a:ext cx="1922555" cy="597060"/>
          </a:xfrm>
          <a:prstGeom prst="roundRect">
            <a:avLst/>
          </a:prstGeom>
          <a:solidFill>
            <a:schemeClr val="accent3">
              <a:lumMod val="50000"/>
              <a:alpha val="30000"/>
            </a:schemeClr>
          </a:solidFill>
          <a:ln w="12700">
            <a:noFill/>
            <a:prstDash val="dashDot"/>
          </a:ln>
        </p:spPr>
        <p:txBody>
          <a:bodyPr vert="vert270" rtlCol="0" anchor="t" anchorCtr="1"/>
          <a:lstStyle/>
          <a:p>
            <a:pPr algn="l"/>
            <a:r>
              <a:rPr lang="en-GB" sz="1400" b="1" baseline="0" dirty="0" smtClean="0">
                <a:solidFill>
                  <a:schemeClr val="bg2">
                    <a:lumMod val="50000"/>
                  </a:schemeClr>
                </a:solidFill>
              </a:rPr>
              <a:t>Bio</a:t>
            </a:r>
            <a:endParaRPr lang="en-GB" sz="1400" b="1" dirty="0">
              <a:solidFill>
                <a:schemeClr val="bg2">
                  <a:lumMod val="50000"/>
                </a:schemeClr>
              </a:solidFill>
            </a:endParaRPr>
          </a:p>
        </p:txBody>
      </p:sp>
      <p:sp>
        <p:nvSpPr>
          <p:cNvPr id="318" name="TextBox 317"/>
          <p:cNvSpPr txBox="1"/>
          <p:nvPr/>
        </p:nvSpPr>
        <p:spPr>
          <a:xfrm>
            <a:off x="984268" y="5850241"/>
            <a:ext cx="828000" cy="276999"/>
          </a:xfrm>
          <a:prstGeom prst="rect">
            <a:avLst/>
          </a:prstGeom>
          <a:solidFill>
            <a:schemeClr val="bg1">
              <a:lumMod val="65000"/>
            </a:schemeClr>
          </a:solidFill>
          <a:ln w="12700">
            <a:noFill/>
            <a:prstDash val="dashDot"/>
          </a:ln>
        </p:spPr>
        <p:txBody>
          <a:bodyPr wrap="square" rtlCol="0">
            <a:spAutoFit/>
          </a:bodyPr>
          <a:lstStyle/>
          <a:p>
            <a:r>
              <a:rPr lang="en-GB" sz="1200" baseline="0" dirty="0" smtClean="0">
                <a:solidFill>
                  <a:schemeClr val="bg2">
                    <a:lumMod val="50000"/>
                  </a:schemeClr>
                </a:solidFill>
              </a:rPr>
              <a:t>Biomass</a:t>
            </a:r>
          </a:p>
        </p:txBody>
      </p:sp>
      <p:cxnSp>
        <p:nvCxnSpPr>
          <p:cNvPr id="319" name="Straight Connector 318"/>
          <p:cNvCxnSpPr/>
          <p:nvPr/>
        </p:nvCxnSpPr>
        <p:spPr bwMode="auto">
          <a:xfrm flipH="1">
            <a:off x="730928" y="3842925"/>
            <a:ext cx="1102" cy="54000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0" name="Straight Connector 319"/>
          <p:cNvCxnSpPr/>
          <p:nvPr/>
        </p:nvCxnSpPr>
        <p:spPr bwMode="auto">
          <a:xfrm>
            <a:off x="559589" y="5138519"/>
            <a:ext cx="180000"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2" name="Straight Connector 321"/>
          <p:cNvCxnSpPr/>
          <p:nvPr/>
        </p:nvCxnSpPr>
        <p:spPr bwMode="auto">
          <a:xfrm>
            <a:off x="560215" y="4150360"/>
            <a:ext cx="0" cy="244800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5" name="Straight Arrow Connector 324"/>
          <p:cNvCxnSpPr/>
          <p:nvPr/>
        </p:nvCxnSpPr>
        <p:spPr bwMode="auto">
          <a:xfrm flipV="1">
            <a:off x="568960" y="5988741"/>
            <a:ext cx="432000" cy="0"/>
          </a:xfrm>
          <a:prstGeom prst="straightConnector1">
            <a:avLst/>
          </a:prstGeom>
          <a:noFill/>
          <a:ln w="12700" cap="flat" cmpd="sng" algn="ctr">
            <a:solidFill>
              <a:schemeClr val="bg1">
                <a:lumMod val="50000"/>
              </a:schemeClr>
            </a:solidFill>
            <a:prstDash val="dash"/>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 name="Elbow Connector 256"/>
          <p:cNvCxnSpPr/>
          <p:nvPr/>
        </p:nvCxnSpPr>
        <p:spPr bwMode="auto">
          <a:xfrm flipV="1">
            <a:off x="1835418" y="4880716"/>
            <a:ext cx="3942000" cy="1116000"/>
          </a:xfrm>
          <a:prstGeom prst="bentConnector2">
            <a:avLst/>
          </a:prstGeom>
          <a:noFill/>
          <a:ln w="12700" cap="flat" cmpd="sng" algn="ctr">
            <a:solidFill>
              <a:schemeClr val="bg1">
                <a:lumMod val="50000"/>
              </a:schemeClr>
            </a:solidFill>
            <a:prstDash val="dash"/>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2" name="Elbow Connector 256"/>
          <p:cNvCxnSpPr>
            <a:endCxn id="318" idx="2"/>
          </p:cNvCxnSpPr>
          <p:nvPr/>
        </p:nvCxnSpPr>
        <p:spPr bwMode="auto">
          <a:xfrm rot="10800000" flipV="1">
            <a:off x="1398269" y="5497978"/>
            <a:ext cx="5095129" cy="629262"/>
          </a:xfrm>
          <a:prstGeom prst="bentConnector4">
            <a:avLst>
              <a:gd name="adj1" fmla="val 48"/>
              <a:gd name="adj2" fmla="val 125292"/>
            </a:avLst>
          </a:prstGeom>
          <a:noFill/>
          <a:ln w="12700" cap="flat" cmpd="sng" algn="ctr">
            <a:solidFill>
              <a:schemeClr val="bg1">
                <a:lumMod val="50000"/>
              </a:schemeClr>
            </a:solidFill>
            <a:prstDash val="dash"/>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7" name="TextBox 356"/>
          <p:cNvSpPr txBox="1"/>
          <p:nvPr/>
        </p:nvSpPr>
        <p:spPr>
          <a:xfrm>
            <a:off x="7384650" y="4754879"/>
            <a:ext cx="1606950" cy="1231106"/>
          </a:xfrm>
          <a:prstGeom prst="rect">
            <a:avLst/>
          </a:prstGeom>
          <a:solidFill>
            <a:schemeClr val="bg1"/>
          </a:solidFill>
          <a:ln>
            <a:solidFill>
              <a:schemeClr val="tx1"/>
            </a:solidFill>
          </a:ln>
        </p:spPr>
        <p:txBody>
          <a:bodyPr wrap="square" lIns="36000" rIns="36000" rtlCol="0">
            <a:spAutoFit/>
          </a:bodyPr>
          <a:lstStyle/>
          <a:p>
            <a:r>
              <a:rPr lang="en-GB" sz="1400" b="1" baseline="0" dirty="0" smtClean="0">
                <a:solidFill>
                  <a:schemeClr val="tx1"/>
                </a:solidFill>
              </a:rPr>
              <a:t>Key</a:t>
            </a:r>
          </a:p>
          <a:p>
            <a:pPr algn="l"/>
            <a:endParaRPr lang="en-GB" sz="1400" b="1" baseline="0" dirty="0" smtClean="0">
              <a:solidFill>
                <a:schemeClr val="tx1"/>
              </a:solidFill>
            </a:endParaRPr>
          </a:p>
          <a:p>
            <a:pPr algn="l"/>
            <a:endParaRPr lang="en-GB" sz="1400" b="1" baseline="0" dirty="0" smtClean="0">
              <a:solidFill>
                <a:schemeClr val="tx1"/>
              </a:solidFill>
            </a:endParaRPr>
          </a:p>
          <a:p>
            <a:pPr algn="l"/>
            <a:endParaRPr lang="en-GB" sz="1200" baseline="0" dirty="0" smtClean="0">
              <a:solidFill>
                <a:schemeClr val="tx1"/>
              </a:solidFill>
            </a:endParaRPr>
          </a:p>
          <a:p>
            <a:pPr algn="l"/>
            <a:endParaRPr lang="en-GB" sz="800" baseline="0" dirty="0" smtClean="0">
              <a:solidFill>
                <a:schemeClr val="tx1"/>
              </a:solidFill>
            </a:endParaRPr>
          </a:p>
          <a:p>
            <a:pPr algn="l"/>
            <a:endParaRPr lang="en-GB" sz="1200" baseline="0" dirty="0" smtClean="0">
              <a:solidFill>
                <a:schemeClr val="tx1"/>
              </a:solidFill>
            </a:endParaRPr>
          </a:p>
        </p:txBody>
      </p:sp>
      <p:cxnSp>
        <p:nvCxnSpPr>
          <p:cNvPr id="359" name="Straight Connector 358"/>
          <p:cNvCxnSpPr/>
          <p:nvPr/>
        </p:nvCxnSpPr>
        <p:spPr bwMode="auto">
          <a:xfrm>
            <a:off x="7455998" y="5329293"/>
            <a:ext cx="216000"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0" name="Straight Connector 359"/>
          <p:cNvCxnSpPr/>
          <p:nvPr/>
        </p:nvCxnSpPr>
        <p:spPr bwMode="auto">
          <a:xfrm>
            <a:off x="7465523" y="5806268"/>
            <a:ext cx="216000" cy="0"/>
          </a:xfrm>
          <a:prstGeom prst="line">
            <a:avLst/>
          </a:prstGeom>
          <a:noFill/>
          <a:ln w="12700" cap="flat" cmpd="sng" algn="ctr">
            <a:solidFill>
              <a:schemeClr val="bg1">
                <a:lumMod val="50000"/>
              </a:schemeClr>
            </a:solidFill>
            <a:prstDash val="dash"/>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1" name="Straight Arrow Connector 360"/>
          <p:cNvCxnSpPr/>
          <p:nvPr/>
        </p:nvCxnSpPr>
        <p:spPr bwMode="auto">
          <a:xfrm>
            <a:off x="2076769" y="2028060"/>
            <a:ext cx="288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2" name="Straight Arrow Connector 361"/>
          <p:cNvCxnSpPr/>
          <p:nvPr/>
        </p:nvCxnSpPr>
        <p:spPr bwMode="auto">
          <a:xfrm>
            <a:off x="1963873" y="2377325"/>
            <a:ext cx="396000" cy="1"/>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3" name="Straight Connector 362"/>
          <p:cNvCxnSpPr/>
          <p:nvPr/>
        </p:nvCxnSpPr>
        <p:spPr bwMode="auto">
          <a:xfrm flipH="1">
            <a:off x="2065013" y="2028631"/>
            <a:ext cx="1102" cy="73800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4" name="Straight Arrow Connector 363"/>
          <p:cNvCxnSpPr/>
          <p:nvPr/>
        </p:nvCxnSpPr>
        <p:spPr bwMode="auto">
          <a:xfrm>
            <a:off x="2065277" y="2768881"/>
            <a:ext cx="288000" cy="1"/>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p:cNvCxnSpPr/>
          <p:nvPr/>
        </p:nvCxnSpPr>
        <p:spPr bwMode="auto">
          <a:xfrm>
            <a:off x="6488657" y="4616752"/>
            <a:ext cx="4596" cy="881223"/>
          </a:xfrm>
          <a:prstGeom prst="straightConnector1">
            <a:avLst/>
          </a:prstGeom>
          <a:noFill/>
          <a:ln w="12700" cap="flat" cmpd="sng" algn="ctr">
            <a:solidFill>
              <a:schemeClr val="bg1">
                <a:lumMod val="50000"/>
              </a:schemeClr>
            </a:solidFill>
            <a:prstDash val="dash"/>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Arrow Connector 100"/>
          <p:cNvCxnSpPr/>
          <p:nvPr/>
        </p:nvCxnSpPr>
        <p:spPr bwMode="auto">
          <a:xfrm>
            <a:off x="3265262" y="2012955"/>
            <a:ext cx="216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Arrow Connector 102"/>
          <p:cNvCxnSpPr/>
          <p:nvPr/>
        </p:nvCxnSpPr>
        <p:spPr bwMode="auto">
          <a:xfrm>
            <a:off x="3265262" y="2767238"/>
            <a:ext cx="216000" cy="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Connector 103"/>
          <p:cNvCxnSpPr/>
          <p:nvPr/>
        </p:nvCxnSpPr>
        <p:spPr bwMode="auto">
          <a:xfrm>
            <a:off x="3484331" y="2017269"/>
            <a:ext cx="0" cy="75600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p:cNvPicPr>
            <a:picLocks noChangeAspect="1" noChangeArrowheads="1"/>
          </p:cNvPicPr>
          <p:nvPr/>
        </p:nvPicPr>
        <p:blipFill>
          <a:blip r:embed="rId3" cstate="print"/>
          <a:srcRect l="37813" t="36084" r="47890" b="47656"/>
          <a:stretch>
            <a:fillRect/>
          </a:stretch>
        </p:blipFill>
        <p:spPr bwMode="auto">
          <a:xfrm>
            <a:off x="7451381" y="5076825"/>
            <a:ext cx="219848" cy="200026"/>
          </a:xfrm>
          <a:prstGeom prst="rect">
            <a:avLst/>
          </a:prstGeom>
          <a:noFill/>
          <a:ln w="9525">
            <a:noFill/>
            <a:miter lim="800000"/>
            <a:headEnd/>
            <a:tailEnd/>
          </a:ln>
        </p:spPr>
      </p:pic>
      <p:pic>
        <p:nvPicPr>
          <p:cNvPr id="111" name="Picture 2"/>
          <p:cNvPicPr>
            <a:picLocks noChangeAspect="1" noChangeArrowheads="1"/>
          </p:cNvPicPr>
          <p:nvPr/>
        </p:nvPicPr>
        <p:blipFill>
          <a:blip r:embed="rId4" cstate="print"/>
          <a:srcRect l="42735" t="53076" r="54687" b="43701"/>
          <a:stretch>
            <a:fillRect/>
          </a:stretch>
        </p:blipFill>
        <p:spPr bwMode="auto">
          <a:xfrm>
            <a:off x="7477125" y="5543550"/>
            <a:ext cx="209550" cy="209550"/>
          </a:xfrm>
          <a:prstGeom prst="rect">
            <a:avLst/>
          </a:prstGeom>
          <a:noFill/>
          <a:ln w="9525">
            <a:noFill/>
            <a:miter lim="800000"/>
            <a:headEnd/>
            <a:tailEnd/>
          </a:ln>
        </p:spPr>
      </p:pic>
      <p:sp>
        <p:nvSpPr>
          <p:cNvPr id="113" name="Right Brace 112"/>
          <p:cNvSpPr/>
          <p:nvPr/>
        </p:nvSpPr>
        <p:spPr bwMode="auto">
          <a:xfrm>
            <a:off x="7762875" y="5019674"/>
            <a:ext cx="142875" cy="360000"/>
          </a:xfrm>
          <a:prstGeom prst="rightBrac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116" name="Right Brace 115"/>
          <p:cNvSpPr/>
          <p:nvPr/>
        </p:nvSpPr>
        <p:spPr bwMode="auto">
          <a:xfrm>
            <a:off x="7762875" y="5514974"/>
            <a:ext cx="142875" cy="360000"/>
          </a:xfrm>
          <a:prstGeom prst="rightBrac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117" name="TextBox 116"/>
          <p:cNvSpPr txBox="1"/>
          <p:nvPr/>
        </p:nvSpPr>
        <p:spPr>
          <a:xfrm>
            <a:off x="7880854" y="5086350"/>
            <a:ext cx="764953" cy="276999"/>
          </a:xfrm>
          <a:prstGeom prst="rect">
            <a:avLst/>
          </a:prstGeom>
          <a:noFill/>
        </p:spPr>
        <p:txBody>
          <a:bodyPr wrap="none" rtlCol="0">
            <a:spAutoFit/>
          </a:bodyPr>
          <a:lstStyle/>
          <a:p>
            <a:r>
              <a:rPr lang="en-GB" sz="1200" baseline="0" dirty="0" smtClean="0">
                <a:solidFill>
                  <a:schemeClr val="tx1"/>
                </a:solidFill>
              </a:rPr>
              <a:t>In scope</a:t>
            </a:r>
          </a:p>
        </p:txBody>
      </p:sp>
      <p:sp>
        <p:nvSpPr>
          <p:cNvPr id="119" name="TextBox 118"/>
          <p:cNvSpPr txBox="1"/>
          <p:nvPr/>
        </p:nvSpPr>
        <p:spPr>
          <a:xfrm>
            <a:off x="7880854" y="5524500"/>
            <a:ext cx="1072731" cy="276999"/>
          </a:xfrm>
          <a:prstGeom prst="rect">
            <a:avLst/>
          </a:prstGeom>
          <a:noFill/>
        </p:spPr>
        <p:txBody>
          <a:bodyPr wrap="none" rtlCol="0">
            <a:spAutoFit/>
          </a:bodyPr>
          <a:lstStyle/>
          <a:p>
            <a:r>
              <a:rPr lang="en-GB" sz="1200" baseline="0" dirty="0" smtClean="0">
                <a:solidFill>
                  <a:schemeClr val="tx1"/>
                </a:solidFill>
              </a:rPr>
              <a:t>Out of scope</a:t>
            </a:r>
          </a:p>
        </p:txBody>
      </p:sp>
      <p:sp>
        <p:nvSpPr>
          <p:cNvPr id="79" name="TextBox 78"/>
          <p:cNvSpPr txBox="1"/>
          <p:nvPr/>
        </p:nvSpPr>
        <p:spPr>
          <a:xfrm>
            <a:off x="3951654" y="1870290"/>
            <a:ext cx="1656000" cy="756000"/>
          </a:xfrm>
          <a:prstGeom prst="rect">
            <a:avLst/>
          </a:prstGeom>
          <a:solidFill>
            <a:srgbClr val="99CC00"/>
          </a:solidFill>
          <a:ln w="28575">
            <a:solidFill>
              <a:schemeClr val="accent1"/>
            </a:solidFill>
          </a:ln>
        </p:spPr>
        <p:txBody>
          <a:bodyPr wrap="square" rtlCol="0" anchor="ctr">
            <a:noAutofit/>
          </a:bodyPr>
          <a:lstStyle/>
          <a:p>
            <a:r>
              <a:rPr lang="en-GB" sz="1400" b="1" baseline="0" dirty="0" smtClean="0">
                <a:solidFill>
                  <a:schemeClr val="tx1"/>
                </a:solidFill>
              </a:rPr>
              <a:t>Bio-photo-</a:t>
            </a:r>
          </a:p>
          <a:p>
            <a:r>
              <a:rPr lang="en-GB" sz="1400" b="1" baseline="0" dirty="0" smtClean="0">
                <a:solidFill>
                  <a:schemeClr val="tx1"/>
                </a:solidFill>
              </a:rPr>
              <a:t>electrochemical</a:t>
            </a:r>
          </a:p>
        </p:txBody>
      </p:sp>
      <p:sp>
        <p:nvSpPr>
          <p:cNvPr id="80" name="TextBox 79"/>
          <p:cNvSpPr txBox="1"/>
          <p:nvPr/>
        </p:nvSpPr>
        <p:spPr>
          <a:xfrm>
            <a:off x="3951654" y="2742578"/>
            <a:ext cx="1656000" cy="756000"/>
          </a:xfrm>
          <a:prstGeom prst="rect">
            <a:avLst/>
          </a:prstGeom>
          <a:solidFill>
            <a:srgbClr val="99CC00"/>
          </a:solidFill>
          <a:ln w="28575">
            <a:solidFill>
              <a:schemeClr val="accent1"/>
            </a:solidFill>
          </a:ln>
        </p:spPr>
        <p:txBody>
          <a:bodyPr wrap="square" rtlCol="0" anchor="ctr">
            <a:noAutofit/>
          </a:bodyPr>
          <a:lstStyle/>
          <a:p>
            <a:r>
              <a:rPr lang="en-GB" sz="1400" b="1" baseline="0" dirty="0" smtClean="0">
                <a:solidFill>
                  <a:schemeClr val="tx1"/>
                </a:solidFill>
              </a:rPr>
              <a:t>Photochemical</a:t>
            </a:r>
          </a:p>
        </p:txBody>
      </p:sp>
      <p:sp>
        <p:nvSpPr>
          <p:cNvPr id="81" name="TextBox 80"/>
          <p:cNvSpPr txBox="1"/>
          <p:nvPr/>
        </p:nvSpPr>
        <p:spPr>
          <a:xfrm>
            <a:off x="3951654" y="3614866"/>
            <a:ext cx="1656000" cy="756000"/>
          </a:xfrm>
          <a:prstGeom prst="rect">
            <a:avLst/>
          </a:prstGeom>
          <a:solidFill>
            <a:srgbClr val="99CC00"/>
          </a:solidFill>
          <a:ln w="28575">
            <a:solidFill>
              <a:schemeClr val="accent1"/>
            </a:solidFill>
          </a:ln>
        </p:spPr>
        <p:txBody>
          <a:bodyPr wrap="square" rtlCol="0" anchor="ctr">
            <a:noAutofit/>
          </a:bodyPr>
          <a:lstStyle/>
          <a:p>
            <a:r>
              <a:rPr lang="en-GB" sz="1400" b="1" baseline="0" smtClean="0">
                <a:solidFill>
                  <a:schemeClr val="tx1"/>
                </a:solidFill>
              </a:rPr>
              <a:t>Photo-electro-chemical</a:t>
            </a:r>
            <a:endParaRPr lang="en-GB" sz="1400" b="1" baseline="0" dirty="0" smtClean="0">
              <a:solidFill>
                <a:schemeClr val="tx1"/>
              </a:solidFill>
            </a:endParaRPr>
          </a:p>
        </p:txBody>
      </p:sp>
      <p:sp>
        <p:nvSpPr>
          <p:cNvPr id="82" name="TextBox 81"/>
          <p:cNvSpPr txBox="1"/>
          <p:nvPr/>
        </p:nvSpPr>
        <p:spPr>
          <a:xfrm>
            <a:off x="3951654" y="4487155"/>
            <a:ext cx="1656000" cy="756000"/>
          </a:xfrm>
          <a:prstGeom prst="rect">
            <a:avLst/>
          </a:prstGeom>
          <a:solidFill>
            <a:srgbClr val="99CC00"/>
          </a:solidFill>
          <a:ln w="28575">
            <a:solidFill>
              <a:schemeClr val="accent1"/>
            </a:solidFill>
          </a:ln>
        </p:spPr>
        <p:txBody>
          <a:bodyPr wrap="square" rtlCol="0" anchor="ctr">
            <a:noAutofit/>
          </a:bodyPr>
          <a:lstStyle/>
          <a:p>
            <a:r>
              <a:rPr lang="en-GB" sz="1400" b="1" baseline="0" dirty="0" smtClean="0">
                <a:solidFill>
                  <a:schemeClr val="tx1"/>
                </a:solidFill>
              </a:rPr>
              <a:t>Thermochemical</a:t>
            </a:r>
          </a:p>
        </p:txBody>
      </p:sp>
      <p:cxnSp>
        <p:nvCxnSpPr>
          <p:cNvPr id="102" name="Elbow Connector 256"/>
          <p:cNvCxnSpPr/>
          <p:nvPr/>
        </p:nvCxnSpPr>
        <p:spPr bwMode="auto">
          <a:xfrm rot="16200000" flipH="1">
            <a:off x="6598509" y="3539409"/>
            <a:ext cx="828000" cy="165997"/>
          </a:xfrm>
          <a:prstGeom prst="bentConnector2">
            <a:avLst/>
          </a:prstGeom>
          <a:noFill/>
          <a:ln w="12700" cap="flat" cmpd="sng" algn="ctr">
            <a:solidFill>
              <a:schemeClr val="bg1">
                <a:lumMod val="50000"/>
              </a:schemeClr>
            </a:solidFill>
            <a:prstDash val="dash"/>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Elbow Connector 256"/>
          <p:cNvCxnSpPr/>
          <p:nvPr/>
        </p:nvCxnSpPr>
        <p:spPr bwMode="auto">
          <a:xfrm rot="16200000" flipH="1">
            <a:off x="6722353" y="3000275"/>
            <a:ext cx="191273" cy="223050"/>
          </a:xfrm>
          <a:prstGeom prst="bentConnector2">
            <a:avLst/>
          </a:prstGeom>
          <a:noFill/>
          <a:ln w="12700" cap="flat" cmpd="sng" algn="ctr">
            <a:solidFill>
              <a:schemeClr val="bg1">
                <a:lumMod val="50000"/>
              </a:schemeClr>
            </a:solidFill>
            <a:prstDash val="dash"/>
            <a:round/>
            <a:headEnd type="none" w="med" len="med"/>
            <a:tailEnd type="arrow"/>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bwMode="auto">
          <a:xfrm>
            <a:off x="362857" y="145143"/>
            <a:ext cx="1078495" cy="464457"/>
          </a:xfrm>
          <a:prstGeom prst="rect">
            <a:avLst/>
          </a:prstGeom>
          <a:solidFill>
            <a:schemeClr val="bg1"/>
          </a:solidFill>
          <a:ln w="127" cap="flat" cmpd="sng" algn="ctr">
            <a:solidFill>
              <a:schemeClr val="bg1"/>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Univers 45 Light" pitchFamily="2" charset="0"/>
            </a:endParaRPr>
          </a:p>
        </p:txBody>
      </p:sp>
    </p:spTree>
    <p:extLst>
      <p:ext uri="{BB962C8B-B14F-4D97-AF65-F5344CB8AC3E}">
        <p14:creationId xmlns:p14="http://schemas.microsoft.com/office/powerpoint/2010/main" val="1144638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0" y="334512"/>
            <a:ext cx="8453119" cy="684212"/>
          </a:xfrm>
        </p:spPr>
        <p:txBody>
          <a:bodyPr>
            <a:noAutofit/>
          </a:bodyPr>
          <a:lstStyle/>
          <a:p>
            <a:r>
              <a:rPr lang="en-GB" sz="2800" dirty="0" smtClean="0">
                <a:solidFill>
                  <a:srgbClr val="2A7E54"/>
                </a:solidFill>
              </a:rPr>
              <a:t>Value metric 1:  Land area required for energy capture</a:t>
            </a:r>
            <a:endParaRPr lang="en-GB" sz="1600" dirty="0">
              <a:solidFill>
                <a:srgbClr val="2A7E54"/>
              </a:solidFill>
            </a:endParaRPr>
          </a:p>
        </p:txBody>
      </p:sp>
      <p:sp>
        <p:nvSpPr>
          <p:cNvPr id="3" name="Rectangle 2"/>
          <p:cNvSpPr/>
          <p:nvPr/>
        </p:nvSpPr>
        <p:spPr bwMode="auto">
          <a:xfrm>
            <a:off x="362857" y="16353"/>
            <a:ext cx="1078495" cy="464457"/>
          </a:xfrm>
          <a:prstGeom prst="rect">
            <a:avLst/>
          </a:prstGeom>
          <a:solidFill>
            <a:schemeClr val="bg1"/>
          </a:solidFill>
          <a:ln w="127" cap="flat" cmpd="sng" algn="ctr">
            <a:solidFill>
              <a:schemeClr val="bg1"/>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Univers 45 Light"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6065401"/>
              </p:ext>
            </p:extLst>
          </p:nvPr>
        </p:nvGraphicFramePr>
        <p:xfrm>
          <a:off x="466295" y="989320"/>
          <a:ext cx="8940803" cy="5466707"/>
        </p:xfrm>
        <a:graphic>
          <a:graphicData uri="http://schemas.openxmlformats.org/drawingml/2006/table">
            <a:tbl>
              <a:tblPr firstRow="1" firstCol="1" bandRow="1">
                <a:tableStyleId>{5C22544A-7EE6-4342-B048-85BDC9FD1C3A}</a:tableStyleId>
              </a:tblPr>
              <a:tblGrid>
                <a:gridCol w="1893775"/>
                <a:gridCol w="1857355"/>
                <a:gridCol w="1820938"/>
                <a:gridCol w="1975364"/>
                <a:gridCol w="1393371"/>
              </a:tblGrid>
              <a:tr h="421396">
                <a:tc>
                  <a:txBody>
                    <a:bodyPr/>
                    <a:lstStyle/>
                    <a:p>
                      <a:pPr marL="0" marR="0" algn="ctr">
                        <a:lnSpc>
                          <a:spcPct val="115000"/>
                        </a:lnSpc>
                        <a:spcBef>
                          <a:spcPts val="0"/>
                        </a:spcBef>
                        <a:spcAft>
                          <a:spcPts val="0"/>
                        </a:spcAft>
                      </a:pPr>
                      <a:r>
                        <a:rPr lang="en-GB" sz="1600" dirty="0">
                          <a:solidFill>
                            <a:schemeClr val="tx1"/>
                          </a:solidFill>
                          <a:effectLst/>
                        </a:rPr>
                        <a:t>Method</a:t>
                      </a:r>
                      <a:endParaRPr lang="en-US" sz="1600" dirty="0">
                        <a:solidFill>
                          <a:schemeClr val="tx1"/>
                        </a:solidFill>
                        <a:effectLst/>
                        <a:latin typeface="Univers 45 Light"/>
                        <a:ea typeface="Calibri"/>
                        <a:cs typeface="Times New Roman"/>
                      </a:endParaRPr>
                    </a:p>
                  </a:txBody>
                  <a:tcPr marL="68363" marR="68363" marT="0" marB="0" anchor="ctr"/>
                </a:tc>
                <a:tc>
                  <a:txBody>
                    <a:bodyPr/>
                    <a:lstStyle/>
                    <a:p>
                      <a:pPr marL="0" marR="0" algn="ctr">
                        <a:lnSpc>
                          <a:spcPct val="115000"/>
                        </a:lnSpc>
                        <a:spcBef>
                          <a:spcPts val="0"/>
                        </a:spcBef>
                        <a:spcAft>
                          <a:spcPts val="0"/>
                        </a:spcAft>
                      </a:pPr>
                      <a:r>
                        <a:rPr lang="en-GB" sz="1600">
                          <a:solidFill>
                            <a:schemeClr val="tx1"/>
                          </a:solidFill>
                          <a:effectLst/>
                        </a:rPr>
                        <a:t>Materials System</a:t>
                      </a:r>
                      <a:endParaRPr lang="en-US" sz="1600">
                        <a:solidFill>
                          <a:schemeClr val="tx1"/>
                        </a:solidFill>
                        <a:effectLst/>
                        <a:latin typeface="Univers 45 Light"/>
                        <a:ea typeface="Calibri"/>
                        <a:cs typeface="Times New Roman"/>
                      </a:endParaRPr>
                    </a:p>
                  </a:txBody>
                  <a:tcPr marL="68363" marR="68363" marT="0" marB="0" anchor="ctr"/>
                </a:tc>
                <a:tc>
                  <a:txBody>
                    <a:bodyPr/>
                    <a:lstStyle/>
                    <a:p>
                      <a:pPr marL="0" marR="0" algn="ctr">
                        <a:lnSpc>
                          <a:spcPct val="115000"/>
                        </a:lnSpc>
                        <a:spcBef>
                          <a:spcPts val="0"/>
                        </a:spcBef>
                        <a:spcAft>
                          <a:spcPts val="0"/>
                        </a:spcAft>
                      </a:pPr>
                      <a:r>
                        <a:rPr lang="en-GB" sz="1600">
                          <a:solidFill>
                            <a:schemeClr val="tx1"/>
                          </a:solidFill>
                          <a:effectLst/>
                        </a:rPr>
                        <a:t>Reactant &amp; Product</a:t>
                      </a:r>
                      <a:endParaRPr lang="en-US" sz="1600">
                        <a:solidFill>
                          <a:schemeClr val="tx1"/>
                        </a:solidFill>
                        <a:effectLst/>
                        <a:latin typeface="Univers 45 Light"/>
                        <a:ea typeface="Calibri"/>
                        <a:cs typeface="Times New Roman"/>
                      </a:endParaRPr>
                    </a:p>
                  </a:txBody>
                  <a:tcPr marL="68363" marR="68363" marT="0" marB="0" anchor="ctr"/>
                </a:tc>
                <a:tc>
                  <a:txBody>
                    <a:bodyPr/>
                    <a:lstStyle/>
                    <a:p>
                      <a:pPr marL="0" marR="0" algn="ctr">
                        <a:lnSpc>
                          <a:spcPct val="115000"/>
                        </a:lnSpc>
                        <a:spcBef>
                          <a:spcPts val="0"/>
                        </a:spcBef>
                        <a:spcAft>
                          <a:spcPts val="0"/>
                        </a:spcAft>
                      </a:pPr>
                      <a:r>
                        <a:rPr lang="en-GB" sz="1600" dirty="0">
                          <a:solidFill>
                            <a:schemeClr val="tx1"/>
                          </a:solidFill>
                          <a:effectLst/>
                        </a:rPr>
                        <a:t>Best Present Efficiency</a:t>
                      </a:r>
                      <a:endParaRPr lang="en-US" sz="1600" dirty="0">
                        <a:solidFill>
                          <a:schemeClr val="tx1"/>
                        </a:solidFill>
                        <a:effectLst/>
                        <a:latin typeface="Univers 45 Light"/>
                        <a:ea typeface="Calibri"/>
                        <a:cs typeface="Times New Roman"/>
                      </a:endParaRPr>
                    </a:p>
                  </a:txBody>
                  <a:tcPr marL="68363" marR="68363" marT="0" marB="0" anchor="ctr"/>
                </a:tc>
                <a:tc>
                  <a:txBody>
                    <a:bodyPr/>
                    <a:lstStyle/>
                    <a:p>
                      <a:pPr marL="0" marR="0" algn="ctr">
                        <a:lnSpc>
                          <a:spcPct val="115000"/>
                        </a:lnSpc>
                        <a:spcBef>
                          <a:spcPts val="0"/>
                        </a:spcBef>
                        <a:spcAft>
                          <a:spcPts val="0"/>
                        </a:spcAft>
                      </a:pPr>
                      <a:r>
                        <a:rPr lang="en-GB" sz="1600" dirty="0" smtClean="0">
                          <a:solidFill>
                            <a:schemeClr val="tx1"/>
                          </a:solidFill>
                          <a:effectLst/>
                        </a:rPr>
                        <a:t>Aspirational </a:t>
                      </a:r>
                      <a:r>
                        <a:rPr lang="en-GB" sz="1600" dirty="0">
                          <a:solidFill>
                            <a:schemeClr val="tx1"/>
                          </a:solidFill>
                          <a:effectLst/>
                        </a:rPr>
                        <a:t>Efficiency</a:t>
                      </a:r>
                      <a:endParaRPr lang="en-US" sz="1600" dirty="0">
                        <a:solidFill>
                          <a:schemeClr val="tx1"/>
                        </a:solidFill>
                        <a:effectLst/>
                        <a:latin typeface="Univers 45 Light"/>
                        <a:ea typeface="Calibri"/>
                        <a:cs typeface="Times New Roman"/>
                      </a:endParaRPr>
                    </a:p>
                  </a:txBody>
                  <a:tcPr marL="68363" marR="68363" marT="0" marB="0" anchor="ctr"/>
                </a:tc>
              </a:tr>
              <a:tr h="1055011">
                <a:tc>
                  <a:txBody>
                    <a:bodyPr/>
                    <a:lstStyle/>
                    <a:p>
                      <a:pPr marL="0" marR="0" algn="l">
                        <a:lnSpc>
                          <a:spcPct val="115000"/>
                        </a:lnSpc>
                        <a:spcBef>
                          <a:spcPts val="400"/>
                        </a:spcBef>
                        <a:spcAft>
                          <a:spcPts val="400"/>
                        </a:spcAft>
                      </a:pPr>
                      <a:r>
                        <a:rPr lang="en-GB" sz="1400">
                          <a:solidFill>
                            <a:schemeClr val="tx1"/>
                          </a:solidFill>
                          <a:effectLst/>
                        </a:rPr>
                        <a:t>Agriculture</a:t>
                      </a:r>
                      <a:endParaRPr lang="en-US" sz="160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dirty="0">
                          <a:solidFill>
                            <a:schemeClr val="tx1"/>
                          </a:solidFill>
                          <a:effectLst/>
                        </a:rPr>
                        <a:t>Corn, sugar cane</a:t>
                      </a:r>
                      <a:endParaRPr lang="en-US" sz="1600" dirty="0">
                        <a:solidFill>
                          <a:schemeClr val="tx1"/>
                        </a:solidFill>
                        <a:effectLst/>
                      </a:endParaRPr>
                    </a:p>
                    <a:p>
                      <a:pPr marL="0" marR="0" algn="l">
                        <a:lnSpc>
                          <a:spcPct val="115000"/>
                        </a:lnSpc>
                        <a:spcBef>
                          <a:spcPts val="2400"/>
                        </a:spcBef>
                        <a:spcAft>
                          <a:spcPts val="400"/>
                        </a:spcAft>
                      </a:pPr>
                      <a:r>
                        <a:rPr lang="en-GB" sz="1400" dirty="0">
                          <a:solidFill>
                            <a:schemeClr val="tx1"/>
                          </a:solidFill>
                          <a:effectLst/>
                        </a:rPr>
                        <a:t>  </a:t>
                      </a:r>
                      <a:r>
                        <a:rPr lang="en-GB" sz="1400" dirty="0" smtClean="0">
                          <a:solidFill>
                            <a:schemeClr val="tx1"/>
                          </a:solidFill>
                          <a:effectLst/>
                        </a:rPr>
                        <a:t>Lignocellulose </a:t>
                      </a:r>
                      <a:r>
                        <a:rPr lang="en-GB" sz="1400" dirty="0">
                          <a:solidFill>
                            <a:schemeClr val="tx1"/>
                          </a:solidFill>
                          <a:effectLst/>
                        </a:rPr>
                        <a:t>(LC)</a:t>
                      </a:r>
                      <a:endParaRPr lang="en-US" sz="1600" dirty="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dirty="0">
                          <a:solidFill>
                            <a:schemeClr val="tx1"/>
                          </a:solidFill>
                          <a:effectLst/>
                        </a:rPr>
                        <a:t>Water and CO₂ to ethanol </a:t>
                      </a:r>
                      <a:endParaRPr lang="en-US" sz="1600" dirty="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dirty="0">
                          <a:solidFill>
                            <a:schemeClr val="tx1"/>
                          </a:solidFill>
                          <a:effectLst/>
                        </a:rPr>
                        <a:t>0.2% ( corn/sugar-commercial)</a:t>
                      </a:r>
                      <a:endParaRPr lang="en-US" sz="1600" dirty="0">
                        <a:solidFill>
                          <a:schemeClr val="tx1"/>
                        </a:solidFill>
                        <a:effectLst/>
                      </a:endParaRPr>
                    </a:p>
                    <a:p>
                      <a:pPr marL="0" marR="0" algn="l">
                        <a:lnSpc>
                          <a:spcPct val="115000"/>
                        </a:lnSpc>
                        <a:spcBef>
                          <a:spcPts val="400"/>
                        </a:spcBef>
                        <a:spcAft>
                          <a:spcPts val="400"/>
                        </a:spcAft>
                      </a:pPr>
                      <a:r>
                        <a:rPr lang="en-GB" sz="1400" dirty="0">
                          <a:solidFill>
                            <a:schemeClr val="tx1"/>
                          </a:solidFill>
                          <a:effectLst/>
                        </a:rPr>
                        <a:t> </a:t>
                      </a:r>
                      <a:r>
                        <a:rPr lang="en-GB" sz="1400" dirty="0" smtClean="0">
                          <a:solidFill>
                            <a:schemeClr val="tx1"/>
                          </a:solidFill>
                          <a:effectLst/>
                        </a:rPr>
                        <a:t>1.5</a:t>
                      </a:r>
                      <a:r>
                        <a:rPr lang="en-GB" sz="1400" dirty="0">
                          <a:solidFill>
                            <a:schemeClr val="tx1"/>
                          </a:solidFill>
                          <a:effectLst/>
                        </a:rPr>
                        <a:t>% (LC- laboratory)</a:t>
                      </a:r>
                      <a:endParaRPr lang="en-US" sz="1600" dirty="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dirty="0">
                          <a:solidFill>
                            <a:schemeClr val="tx1"/>
                          </a:solidFill>
                          <a:effectLst/>
                        </a:rPr>
                        <a:t>0.4% (</a:t>
                      </a:r>
                      <a:r>
                        <a:rPr lang="en-GB" sz="1400" dirty="0" err="1">
                          <a:solidFill>
                            <a:schemeClr val="tx1"/>
                          </a:solidFill>
                          <a:effectLst/>
                        </a:rPr>
                        <a:t>corn,sugar</a:t>
                      </a:r>
                      <a:r>
                        <a:rPr lang="en-GB" sz="1400" dirty="0">
                          <a:solidFill>
                            <a:schemeClr val="tx1"/>
                          </a:solidFill>
                          <a:effectLst/>
                        </a:rPr>
                        <a:t>)</a:t>
                      </a:r>
                      <a:endParaRPr lang="en-US" sz="1600" dirty="0">
                        <a:solidFill>
                          <a:schemeClr val="tx1"/>
                        </a:solidFill>
                        <a:effectLst/>
                      </a:endParaRPr>
                    </a:p>
                    <a:p>
                      <a:pPr marL="0" marR="0" algn="l">
                        <a:lnSpc>
                          <a:spcPct val="115000"/>
                        </a:lnSpc>
                        <a:spcBef>
                          <a:spcPts val="400"/>
                        </a:spcBef>
                        <a:spcAft>
                          <a:spcPts val="400"/>
                        </a:spcAft>
                      </a:pPr>
                      <a:r>
                        <a:rPr lang="en-GB" sz="1400" dirty="0">
                          <a:solidFill>
                            <a:schemeClr val="tx1"/>
                          </a:solidFill>
                          <a:effectLst/>
                        </a:rPr>
                        <a:t> </a:t>
                      </a:r>
                      <a:r>
                        <a:rPr lang="en-GB" sz="1400" dirty="0" smtClean="0">
                          <a:solidFill>
                            <a:schemeClr val="tx1"/>
                          </a:solidFill>
                          <a:effectLst/>
                        </a:rPr>
                        <a:t>2</a:t>
                      </a:r>
                      <a:r>
                        <a:rPr lang="en-GB" sz="1400" dirty="0">
                          <a:solidFill>
                            <a:schemeClr val="tx1"/>
                          </a:solidFill>
                          <a:effectLst/>
                        </a:rPr>
                        <a:t>% (LC)</a:t>
                      </a:r>
                      <a:endParaRPr lang="en-US" sz="1600" dirty="0">
                        <a:solidFill>
                          <a:schemeClr val="tx1"/>
                        </a:solidFill>
                        <a:effectLst/>
                        <a:latin typeface="Univers 45 Light"/>
                        <a:ea typeface="Calibri"/>
                        <a:cs typeface="Times New Roman"/>
                      </a:endParaRPr>
                    </a:p>
                  </a:txBody>
                  <a:tcPr marL="68363" marR="68363" marT="0" marB="0"/>
                </a:tc>
              </a:tr>
              <a:tr h="813171">
                <a:tc>
                  <a:txBody>
                    <a:bodyPr/>
                    <a:lstStyle/>
                    <a:p>
                      <a:pPr marL="0" marR="0" algn="l">
                        <a:lnSpc>
                          <a:spcPct val="115000"/>
                        </a:lnSpc>
                        <a:spcBef>
                          <a:spcPts val="400"/>
                        </a:spcBef>
                        <a:spcAft>
                          <a:spcPts val="400"/>
                        </a:spcAft>
                      </a:pPr>
                      <a:r>
                        <a:rPr lang="en-GB" sz="1400">
                          <a:solidFill>
                            <a:schemeClr val="tx1"/>
                          </a:solidFill>
                          <a:effectLst/>
                        </a:rPr>
                        <a:t>Photo-electrochemical (PEC)</a:t>
                      </a:r>
                      <a:endParaRPr lang="en-US" sz="160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a:solidFill>
                            <a:schemeClr val="tx1"/>
                          </a:solidFill>
                          <a:effectLst/>
                        </a:rPr>
                        <a:t>Silicon/GaAs type semiconductor system </a:t>
                      </a:r>
                      <a:endParaRPr lang="en-US" sz="160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dirty="0">
                          <a:solidFill>
                            <a:schemeClr val="tx1"/>
                          </a:solidFill>
                          <a:effectLst/>
                        </a:rPr>
                        <a:t>CO₂ / </a:t>
                      </a:r>
                      <a:r>
                        <a:rPr lang="en-GB" sz="1400" dirty="0" err="1">
                          <a:solidFill>
                            <a:schemeClr val="tx1"/>
                          </a:solidFill>
                          <a:effectLst/>
                        </a:rPr>
                        <a:t>BuOH</a:t>
                      </a:r>
                      <a:endParaRPr lang="en-US" sz="1600" dirty="0">
                        <a:solidFill>
                          <a:schemeClr val="tx1"/>
                        </a:solidFill>
                        <a:effectLst/>
                      </a:endParaRPr>
                    </a:p>
                    <a:p>
                      <a:pPr marL="0" marR="0" algn="l">
                        <a:lnSpc>
                          <a:spcPct val="115000"/>
                        </a:lnSpc>
                        <a:spcBef>
                          <a:spcPts val="400"/>
                        </a:spcBef>
                        <a:spcAft>
                          <a:spcPts val="400"/>
                        </a:spcAft>
                      </a:pPr>
                      <a:r>
                        <a:rPr lang="en-GB" sz="1400" dirty="0">
                          <a:solidFill>
                            <a:schemeClr val="tx1"/>
                          </a:solidFill>
                          <a:effectLst/>
                        </a:rPr>
                        <a:t>H₂O / H₂</a:t>
                      </a:r>
                      <a:endParaRPr lang="en-US" sz="1600" dirty="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dirty="0">
                          <a:solidFill>
                            <a:schemeClr val="tx1"/>
                          </a:solidFill>
                          <a:effectLst/>
                        </a:rPr>
                        <a:t>2% (</a:t>
                      </a:r>
                      <a:r>
                        <a:rPr lang="en-GB" sz="1400" dirty="0" err="1">
                          <a:solidFill>
                            <a:schemeClr val="tx1"/>
                          </a:solidFill>
                          <a:effectLst/>
                        </a:rPr>
                        <a:t>BuOH</a:t>
                      </a:r>
                      <a:r>
                        <a:rPr lang="en-GB" sz="1400" dirty="0">
                          <a:solidFill>
                            <a:schemeClr val="tx1"/>
                          </a:solidFill>
                          <a:effectLst/>
                        </a:rPr>
                        <a:t>)</a:t>
                      </a:r>
                      <a:endParaRPr lang="en-US" sz="1600" dirty="0">
                        <a:solidFill>
                          <a:schemeClr val="tx1"/>
                        </a:solidFill>
                        <a:effectLst/>
                      </a:endParaRPr>
                    </a:p>
                    <a:p>
                      <a:pPr marL="0" marR="0" algn="l">
                        <a:lnSpc>
                          <a:spcPct val="115000"/>
                        </a:lnSpc>
                        <a:spcBef>
                          <a:spcPts val="400"/>
                        </a:spcBef>
                        <a:spcAft>
                          <a:spcPts val="400"/>
                        </a:spcAft>
                      </a:pPr>
                      <a:r>
                        <a:rPr lang="en-GB" sz="1400" dirty="0">
                          <a:solidFill>
                            <a:schemeClr val="tx1"/>
                          </a:solidFill>
                          <a:effectLst/>
                        </a:rPr>
                        <a:t>&lt;10% (H₂</a:t>
                      </a:r>
                      <a:r>
                        <a:rPr lang="en-GB" sz="1400" dirty="0" smtClean="0">
                          <a:solidFill>
                            <a:schemeClr val="tx1"/>
                          </a:solidFill>
                          <a:effectLst/>
                        </a:rPr>
                        <a:t>)</a:t>
                      </a:r>
                      <a:r>
                        <a:rPr lang="en-US" sz="1600" baseline="0" dirty="0" smtClean="0">
                          <a:solidFill>
                            <a:schemeClr val="tx1"/>
                          </a:solidFill>
                          <a:effectLst/>
                        </a:rPr>
                        <a:t> </a:t>
                      </a:r>
                      <a:r>
                        <a:rPr lang="en-GB" sz="1400" dirty="0" smtClean="0">
                          <a:solidFill>
                            <a:schemeClr val="tx1"/>
                          </a:solidFill>
                          <a:effectLst/>
                        </a:rPr>
                        <a:t>(</a:t>
                      </a:r>
                      <a:r>
                        <a:rPr lang="en-GB" sz="1400" dirty="0">
                          <a:solidFill>
                            <a:schemeClr val="tx1"/>
                          </a:solidFill>
                          <a:effectLst/>
                        </a:rPr>
                        <a:t>laboratory)</a:t>
                      </a:r>
                      <a:endParaRPr lang="en-US" sz="1600" dirty="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dirty="0">
                          <a:solidFill>
                            <a:schemeClr val="tx1"/>
                          </a:solidFill>
                          <a:effectLst/>
                        </a:rPr>
                        <a:t>10% (</a:t>
                      </a:r>
                      <a:r>
                        <a:rPr lang="en-GB" sz="1400" dirty="0" err="1">
                          <a:solidFill>
                            <a:schemeClr val="tx1"/>
                          </a:solidFill>
                          <a:effectLst/>
                        </a:rPr>
                        <a:t>BuOH</a:t>
                      </a:r>
                      <a:r>
                        <a:rPr lang="en-GB" sz="1400" dirty="0">
                          <a:solidFill>
                            <a:schemeClr val="tx1"/>
                          </a:solidFill>
                          <a:effectLst/>
                        </a:rPr>
                        <a:t>)</a:t>
                      </a:r>
                      <a:endParaRPr lang="en-US" sz="1600" dirty="0">
                        <a:solidFill>
                          <a:schemeClr val="tx1"/>
                        </a:solidFill>
                        <a:effectLst/>
                      </a:endParaRPr>
                    </a:p>
                    <a:p>
                      <a:pPr marL="0" marR="0" algn="l">
                        <a:lnSpc>
                          <a:spcPct val="115000"/>
                        </a:lnSpc>
                        <a:spcBef>
                          <a:spcPts val="400"/>
                        </a:spcBef>
                        <a:spcAft>
                          <a:spcPts val="400"/>
                        </a:spcAft>
                      </a:pPr>
                      <a:r>
                        <a:rPr lang="en-GB" sz="1400" dirty="0">
                          <a:solidFill>
                            <a:schemeClr val="tx1"/>
                          </a:solidFill>
                          <a:effectLst/>
                        </a:rPr>
                        <a:t>15% (H₂)</a:t>
                      </a:r>
                      <a:endParaRPr lang="en-US" sz="1600" dirty="0">
                        <a:solidFill>
                          <a:schemeClr val="tx1"/>
                        </a:solidFill>
                        <a:effectLst/>
                        <a:latin typeface="Univers 45 Light"/>
                        <a:ea typeface="Calibri"/>
                        <a:cs typeface="Times New Roman"/>
                      </a:endParaRPr>
                    </a:p>
                  </a:txBody>
                  <a:tcPr marL="68363" marR="68363" marT="0" marB="0"/>
                </a:tc>
              </a:tr>
              <a:tr h="501400">
                <a:tc>
                  <a:txBody>
                    <a:bodyPr/>
                    <a:lstStyle/>
                    <a:p>
                      <a:pPr marL="0" marR="0" algn="l">
                        <a:lnSpc>
                          <a:spcPct val="115000"/>
                        </a:lnSpc>
                        <a:spcBef>
                          <a:spcPts val="400"/>
                        </a:spcBef>
                        <a:spcAft>
                          <a:spcPts val="400"/>
                        </a:spcAft>
                      </a:pPr>
                      <a:r>
                        <a:rPr lang="en-GB" sz="1400">
                          <a:solidFill>
                            <a:schemeClr val="tx1"/>
                          </a:solidFill>
                          <a:effectLst/>
                        </a:rPr>
                        <a:t>Photo-chemical (PC)</a:t>
                      </a:r>
                      <a:endParaRPr lang="en-US" sz="160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a:solidFill>
                            <a:schemeClr val="tx1"/>
                          </a:solidFill>
                          <a:effectLst/>
                        </a:rPr>
                        <a:t>Transition metal molecular catalyst</a:t>
                      </a:r>
                      <a:endParaRPr lang="en-US" sz="160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a:solidFill>
                            <a:schemeClr val="tx1"/>
                          </a:solidFill>
                          <a:effectLst/>
                        </a:rPr>
                        <a:t>CO₂ to MeOH</a:t>
                      </a:r>
                      <a:endParaRPr lang="en-US" sz="160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a:solidFill>
                            <a:schemeClr val="tx1"/>
                          </a:solidFill>
                          <a:effectLst/>
                        </a:rPr>
                        <a:t>&lt;1% (formate)</a:t>
                      </a:r>
                      <a:endParaRPr lang="en-US" sz="1600">
                        <a:solidFill>
                          <a:schemeClr val="tx1"/>
                        </a:solidFill>
                        <a:effectLst/>
                      </a:endParaRPr>
                    </a:p>
                    <a:p>
                      <a:pPr marL="0" marR="0" algn="l">
                        <a:lnSpc>
                          <a:spcPct val="115000"/>
                        </a:lnSpc>
                        <a:spcBef>
                          <a:spcPts val="400"/>
                        </a:spcBef>
                        <a:spcAft>
                          <a:spcPts val="400"/>
                        </a:spcAft>
                      </a:pPr>
                      <a:r>
                        <a:rPr lang="en-GB" sz="1400">
                          <a:solidFill>
                            <a:schemeClr val="tx1"/>
                          </a:solidFill>
                          <a:effectLst/>
                        </a:rPr>
                        <a:t>(laboratory)</a:t>
                      </a:r>
                      <a:endParaRPr lang="en-US" sz="160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a:solidFill>
                            <a:schemeClr val="tx1"/>
                          </a:solidFill>
                          <a:effectLst/>
                        </a:rPr>
                        <a:t>5% (MeOH)</a:t>
                      </a:r>
                      <a:endParaRPr lang="en-US" sz="1600">
                        <a:solidFill>
                          <a:schemeClr val="tx1"/>
                        </a:solidFill>
                        <a:effectLst/>
                        <a:latin typeface="Univers 45 Light"/>
                        <a:ea typeface="Calibri"/>
                        <a:cs typeface="Times New Roman"/>
                      </a:endParaRPr>
                    </a:p>
                  </a:txBody>
                  <a:tcPr marL="68363" marR="68363" marT="0" marB="0"/>
                </a:tc>
              </a:tr>
              <a:tr h="815186">
                <a:tc>
                  <a:txBody>
                    <a:bodyPr/>
                    <a:lstStyle/>
                    <a:p>
                      <a:pPr marL="0" marR="0" algn="l">
                        <a:lnSpc>
                          <a:spcPct val="115000"/>
                        </a:lnSpc>
                        <a:spcBef>
                          <a:spcPts val="400"/>
                        </a:spcBef>
                        <a:spcAft>
                          <a:spcPts val="400"/>
                        </a:spcAft>
                      </a:pPr>
                      <a:r>
                        <a:rPr lang="en-GB" sz="1400">
                          <a:solidFill>
                            <a:schemeClr val="tx1"/>
                          </a:solidFill>
                          <a:effectLst/>
                        </a:rPr>
                        <a:t>Solar thermal chemical</a:t>
                      </a:r>
                      <a:endParaRPr lang="en-US" sz="160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a:solidFill>
                            <a:schemeClr val="tx1"/>
                          </a:solidFill>
                          <a:effectLst/>
                        </a:rPr>
                        <a:t>Metal oxide redox reactor</a:t>
                      </a:r>
                      <a:endParaRPr lang="en-US" sz="160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dirty="0">
                          <a:solidFill>
                            <a:schemeClr val="tx1"/>
                          </a:solidFill>
                          <a:effectLst/>
                        </a:rPr>
                        <a:t>Water and CO₂ to </a:t>
                      </a:r>
                      <a:r>
                        <a:rPr lang="en-GB" sz="1400" dirty="0" smtClean="0">
                          <a:solidFill>
                            <a:schemeClr val="tx1"/>
                          </a:solidFill>
                          <a:effectLst/>
                        </a:rPr>
                        <a:t>Syngas</a:t>
                      </a:r>
                      <a:r>
                        <a:rPr lang="en-US" sz="1600" baseline="0" dirty="0" smtClean="0">
                          <a:solidFill>
                            <a:schemeClr val="tx1"/>
                          </a:solidFill>
                          <a:effectLst/>
                        </a:rPr>
                        <a:t> (</a:t>
                      </a:r>
                      <a:r>
                        <a:rPr lang="en-GB" sz="1400" dirty="0" smtClean="0">
                          <a:solidFill>
                            <a:schemeClr val="tx1"/>
                          </a:solidFill>
                          <a:effectLst/>
                        </a:rPr>
                        <a:t>H₂  and </a:t>
                      </a:r>
                      <a:r>
                        <a:rPr lang="en-US" sz="1600" baseline="0" dirty="0" smtClean="0">
                          <a:solidFill>
                            <a:schemeClr val="tx1"/>
                          </a:solidFill>
                          <a:effectLst/>
                        </a:rPr>
                        <a:t> </a:t>
                      </a:r>
                      <a:r>
                        <a:rPr lang="en-GB" sz="1400" dirty="0" smtClean="0">
                          <a:solidFill>
                            <a:schemeClr val="tx1"/>
                          </a:solidFill>
                          <a:effectLst/>
                        </a:rPr>
                        <a:t>CO)</a:t>
                      </a:r>
                      <a:endParaRPr lang="en-US" sz="1600" dirty="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a:solidFill>
                            <a:schemeClr val="tx1"/>
                          </a:solidFill>
                          <a:effectLst/>
                        </a:rPr>
                        <a:t>&lt;1%</a:t>
                      </a:r>
                      <a:endParaRPr lang="en-US" sz="1600">
                        <a:solidFill>
                          <a:schemeClr val="tx1"/>
                        </a:solidFill>
                        <a:effectLst/>
                      </a:endParaRPr>
                    </a:p>
                    <a:p>
                      <a:pPr marL="0" marR="0" algn="l">
                        <a:lnSpc>
                          <a:spcPct val="115000"/>
                        </a:lnSpc>
                        <a:spcBef>
                          <a:spcPts val="400"/>
                        </a:spcBef>
                        <a:spcAft>
                          <a:spcPts val="400"/>
                        </a:spcAft>
                      </a:pPr>
                      <a:r>
                        <a:rPr lang="en-GB" sz="1400">
                          <a:solidFill>
                            <a:schemeClr val="tx1"/>
                          </a:solidFill>
                          <a:effectLst/>
                        </a:rPr>
                        <a:t>(pilot)</a:t>
                      </a:r>
                      <a:endParaRPr lang="en-US" sz="160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dirty="0">
                          <a:solidFill>
                            <a:schemeClr val="tx1"/>
                          </a:solidFill>
                          <a:effectLst/>
                        </a:rPr>
                        <a:t>15%</a:t>
                      </a:r>
                      <a:endParaRPr lang="en-US" sz="1600" dirty="0">
                        <a:solidFill>
                          <a:schemeClr val="tx1"/>
                        </a:solidFill>
                        <a:effectLst/>
                      </a:endParaRPr>
                    </a:p>
                    <a:p>
                      <a:pPr marL="0" marR="0" algn="l">
                        <a:lnSpc>
                          <a:spcPct val="115000"/>
                        </a:lnSpc>
                        <a:spcBef>
                          <a:spcPts val="400"/>
                        </a:spcBef>
                        <a:spcAft>
                          <a:spcPts val="400"/>
                        </a:spcAft>
                      </a:pPr>
                      <a:r>
                        <a:rPr lang="en-GB" sz="1400" dirty="0">
                          <a:solidFill>
                            <a:schemeClr val="tx1"/>
                          </a:solidFill>
                          <a:effectLst/>
                        </a:rPr>
                        <a:t>(before FT)</a:t>
                      </a:r>
                      <a:endParaRPr lang="en-US" sz="1600" dirty="0">
                        <a:solidFill>
                          <a:schemeClr val="tx1"/>
                        </a:solidFill>
                        <a:effectLst/>
                        <a:latin typeface="Univers 45 Light"/>
                        <a:ea typeface="Calibri"/>
                        <a:cs typeface="Times New Roman"/>
                      </a:endParaRPr>
                    </a:p>
                  </a:txBody>
                  <a:tcPr marL="68363" marR="68363" marT="0" marB="0"/>
                </a:tc>
              </a:tr>
              <a:tr h="379257">
                <a:tc>
                  <a:txBody>
                    <a:bodyPr/>
                    <a:lstStyle/>
                    <a:p>
                      <a:pPr marL="0" marR="0" algn="l">
                        <a:lnSpc>
                          <a:spcPct val="115000"/>
                        </a:lnSpc>
                        <a:spcBef>
                          <a:spcPts val="400"/>
                        </a:spcBef>
                        <a:spcAft>
                          <a:spcPts val="400"/>
                        </a:spcAft>
                      </a:pPr>
                      <a:r>
                        <a:rPr lang="en-GB" sz="1400">
                          <a:solidFill>
                            <a:schemeClr val="tx1"/>
                          </a:solidFill>
                          <a:effectLst/>
                        </a:rPr>
                        <a:t>Bio-PEC</a:t>
                      </a:r>
                      <a:endParaRPr lang="en-US" sz="160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a:solidFill>
                            <a:schemeClr val="tx1"/>
                          </a:solidFill>
                          <a:effectLst/>
                        </a:rPr>
                        <a:t>Fe compound / bacteria</a:t>
                      </a:r>
                      <a:endParaRPr lang="en-US" sz="160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a:solidFill>
                            <a:schemeClr val="tx1"/>
                          </a:solidFill>
                          <a:effectLst/>
                        </a:rPr>
                        <a:t>CO₂ / BuOH</a:t>
                      </a:r>
                      <a:endParaRPr lang="en-US" sz="160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dirty="0">
                          <a:solidFill>
                            <a:schemeClr val="tx1"/>
                          </a:solidFill>
                          <a:effectLst/>
                        </a:rPr>
                        <a:t>0.5% (</a:t>
                      </a:r>
                      <a:r>
                        <a:rPr lang="en-GB" sz="1400" dirty="0" err="1">
                          <a:solidFill>
                            <a:schemeClr val="tx1"/>
                          </a:solidFill>
                          <a:effectLst/>
                        </a:rPr>
                        <a:t>BuOH</a:t>
                      </a:r>
                      <a:r>
                        <a:rPr lang="en-GB" sz="1400" dirty="0">
                          <a:solidFill>
                            <a:schemeClr val="tx1"/>
                          </a:solidFill>
                          <a:effectLst/>
                        </a:rPr>
                        <a:t>) (laboratory</a:t>
                      </a:r>
                      <a:r>
                        <a:rPr lang="en-GB" sz="1400" dirty="0" smtClean="0">
                          <a:solidFill>
                            <a:schemeClr val="tx1"/>
                          </a:solidFill>
                          <a:effectLst/>
                        </a:rPr>
                        <a:t>)</a:t>
                      </a:r>
                    </a:p>
                    <a:p>
                      <a:pPr marL="0" marR="0" algn="l">
                        <a:lnSpc>
                          <a:spcPct val="115000"/>
                        </a:lnSpc>
                        <a:spcBef>
                          <a:spcPts val="400"/>
                        </a:spcBef>
                        <a:spcAft>
                          <a:spcPts val="400"/>
                        </a:spcAft>
                      </a:pPr>
                      <a:endParaRPr lang="en-US" sz="1600" dirty="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a:solidFill>
                            <a:schemeClr val="tx1"/>
                          </a:solidFill>
                          <a:effectLst/>
                        </a:rPr>
                        <a:t>3%(BuOH)</a:t>
                      </a:r>
                      <a:endParaRPr lang="en-US" sz="1600">
                        <a:solidFill>
                          <a:schemeClr val="tx1"/>
                        </a:solidFill>
                        <a:effectLst/>
                        <a:latin typeface="Univers 45 Light"/>
                        <a:ea typeface="Calibri"/>
                        <a:cs typeface="Times New Roman"/>
                      </a:endParaRPr>
                    </a:p>
                  </a:txBody>
                  <a:tcPr marL="68363" marR="68363" marT="0" marB="0"/>
                </a:tc>
              </a:tr>
              <a:tr h="1002799">
                <a:tc>
                  <a:txBody>
                    <a:bodyPr/>
                    <a:lstStyle/>
                    <a:p>
                      <a:pPr marL="0" marR="0" algn="l">
                        <a:lnSpc>
                          <a:spcPct val="115000"/>
                        </a:lnSpc>
                        <a:spcBef>
                          <a:spcPts val="400"/>
                        </a:spcBef>
                        <a:spcAft>
                          <a:spcPts val="400"/>
                        </a:spcAft>
                      </a:pPr>
                      <a:r>
                        <a:rPr lang="en-GB" sz="1400">
                          <a:solidFill>
                            <a:schemeClr val="tx1"/>
                          </a:solidFill>
                          <a:effectLst/>
                        </a:rPr>
                        <a:t>Solar Photo-voltaic (PV)  electrolysis</a:t>
                      </a:r>
                      <a:endParaRPr lang="en-US" sz="160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a:solidFill>
                            <a:schemeClr val="tx1"/>
                          </a:solidFill>
                          <a:effectLst/>
                        </a:rPr>
                        <a:t>Photovoltaic solar collection with commercial electrolyzer</a:t>
                      </a:r>
                      <a:endParaRPr lang="en-US" sz="160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dirty="0">
                          <a:solidFill>
                            <a:schemeClr val="tx1"/>
                          </a:solidFill>
                          <a:effectLst/>
                        </a:rPr>
                        <a:t>CO₂ / </a:t>
                      </a:r>
                      <a:r>
                        <a:rPr lang="en-GB" sz="1400" dirty="0" err="1">
                          <a:solidFill>
                            <a:schemeClr val="tx1"/>
                          </a:solidFill>
                          <a:effectLst/>
                        </a:rPr>
                        <a:t>MeOH</a:t>
                      </a:r>
                      <a:endParaRPr lang="en-US" sz="1600" dirty="0">
                        <a:solidFill>
                          <a:schemeClr val="tx1"/>
                        </a:solidFill>
                        <a:effectLst/>
                      </a:endParaRPr>
                    </a:p>
                    <a:p>
                      <a:pPr marL="0" marR="0" algn="l">
                        <a:lnSpc>
                          <a:spcPct val="115000"/>
                        </a:lnSpc>
                        <a:spcBef>
                          <a:spcPts val="400"/>
                        </a:spcBef>
                        <a:spcAft>
                          <a:spcPts val="400"/>
                        </a:spcAft>
                      </a:pPr>
                      <a:r>
                        <a:rPr lang="en-GB" sz="1400" dirty="0">
                          <a:solidFill>
                            <a:schemeClr val="tx1"/>
                          </a:solidFill>
                          <a:effectLst/>
                        </a:rPr>
                        <a:t>H₂O / H₂</a:t>
                      </a:r>
                      <a:endParaRPr lang="en-US" sz="1600" dirty="0">
                        <a:solidFill>
                          <a:schemeClr val="tx1"/>
                        </a:solidFill>
                        <a:effectLst/>
                        <a:latin typeface="Univers 45 Light"/>
                        <a:ea typeface="Calibri"/>
                        <a:cs typeface="Times New Roman"/>
                      </a:endParaRPr>
                    </a:p>
                  </a:txBody>
                  <a:tcPr marL="68363" marR="68363" marT="0" marB="0"/>
                </a:tc>
                <a:tc>
                  <a:txBody>
                    <a:bodyPr/>
                    <a:lstStyle/>
                    <a:p>
                      <a:pPr marL="0" marR="0" algn="l">
                        <a:lnSpc>
                          <a:spcPct val="115000"/>
                        </a:lnSpc>
                        <a:spcBef>
                          <a:spcPts val="400"/>
                        </a:spcBef>
                        <a:spcAft>
                          <a:spcPts val="400"/>
                        </a:spcAft>
                      </a:pPr>
                      <a:r>
                        <a:rPr lang="en-GB" sz="1400" dirty="0">
                          <a:solidFill>
                            <a:schemeClr val="tx1"/>
                          </a:solidFill>
                          <a:effectLst/>
                        </a:rPr>
                        <a:t>8% (</a:t>
                      </a:r>
                      <a:r>
                        <a:rPr lang="en-GB" sz="1400" dirty="0" err="1">
                          <a:solidFill>
                            <a:schemeClr val="tx1"/>
                          </a:solidFill>
                          <a:effectLst/>
                        </a:rPr>
                        <a:t>MeOH</a:t>
                      </a:r>
                      <a:r>
                        <a:rPr lang="en-GB" sz="1400" dirty="0">
                          <a:solidFill>
                            <a:schemeClr val="tx1"/>
                          </a:solidFill>
                          <a:effectLst/>
                        </a:rPr>
                        <a:t>) (laboratory)</a:t>
                      </a:r>
                      <a:endParaRPr lang="en-US" sz="1600" dirty="0">
                        <a:solidFill>
                          <a:schemeClr val="tx1"/>
                        </a:solidFill>
                        <a:effectLst/>
                      </a:endParaRPr>
                    </a:p>
                    <a:p>
                      <a:pPr marL="0" marR="0" algn="l">
                        <a:lnSpc>
                          <a:spcPct val="115000"/>
                        </a:lnSpc>
                        <a:spcBef>
                          <a:spcPts val="400"/>
                        </a:spcBef>
                        <a:spcAft>
                          <a:spcPts val="400"/>
                        </a:spcAft>
                      </a:pPr>
                      <a:r>
                        <a:rPr lang="en-GB" sz="1400" dirty="0">
                          <a:solidFill>
                            <a:schemeClr val="tx1"/>
                          </a:solidFill>
                          <a:effectLst/>
                        </a:rPr>
                        <a:t>11% (H₂</a:t>
                      </a:r>
                      <a:r>
                        <a:rPr lang="en-GB" sz="1400" dirty="0" smtClean="0">
                          <a:solidFill>
                            <a:schemeClr val="tx1"/>
                          </a:solidFill>
                          <a:effectLst/>
                        </a:rPr>
                        <a:t>)</a:t>
                      </a:r>
                      <a:r>
                        <a:rPr lang="en-US" sz="1600" baseline="0" dirty="0" smtClean="0">
                          <a:solidFill>
                            <a:schemeClr val="tx1"/>
                          </a:solidFill>
                          <a:effectLst/>
                        </a:rPr>
                        <a:t> </a:t>
                      </a:r>
                      <a:r>
                        <a:rPr lang="en-GB" sz="1400" dirty="0" smtClean="0">
                          <a:solidFill>
                            <a:schemeClr val="tx1"/>
                          </a:solidFill>
                          <a:effectLst/>
                        </a:rPr>
                        <a:t>(</a:t>
                      </a:r>
                      <a:r>
                        <a:rPr lang="en-GB" sz="1400" dirty="0">
                          <a:solidFill>
                            <a:schemeClr val="tx1"/>
                          </a:solidFill>
                          <a:effectLst/>
                        </a:rPr>
                        <a:t>commercial)</a:t>
                      </a:r>
                      <a:endParaRPr lang="en-US" sz="1600" dirty="0">
                        <a:solidFill>
                          <a:schemeClr val="tx1"/>
                        </a:solidFill>
                        <a:effectLst/>
                        <a:latin typeface="Univers 45 Light"/>
                        <a:ea typeface="Calibri"/>
                        <a:cs typeface="Times New Roman"/>
                      </a:endParaRPr>
                    </a:p>
                  </a:txBody>
                  <a:tcPr marL="68363" marR="68363" marT="0" marB="0"/>
                </a:tc>
                <a:tc>
                  <a:txBody>
                    <a:bodyPr/>
                    <a:lstStyle/>
                    <a:p>
                      <a:pPr marL="0" marR="0" indent="5715" algn="l">
                        <a:lnSpc>
                          <a:spcPct val="115000"/>
                        </a:lnSpc>
                        <a:spcBef>
                          <a:spcPts val="400"/>
                        </a:spcBef>
                        <a:spcAft>
                          <a:spcPts val="400"/>
                        </a:spcAft>
                      </a:pPr>
                      <a:r>
                        <a:rPr lang="en-GB" sz="1400" dirty="0">
                          <a:solidFill>
                            <a:schemeClr val="tx1"/>
                          </a:solidFill>
                          <a:effectLst/>
                        </a:rPr>
                        <a:t>20% (</a:t>
                      </a:r>
                      <a:r>
                        <a:rPr lang="en-GB" sz="1400" dirty="0" err="1">
                          <a:solidFill>
                            <a:schemeClr val="tx1"/>
                          </a:solidFill>
                          <a:effectLst/>
                        </a:rPr>
                        <a:t>MeOH</a:t>
                      </a:r>
                      <a:r>
                        <a:rPr lang="en-GB" sz="1400" dirty="0">
                          <a:solidFill>
                            <a:schemeClr val="tx1"/>
                          </a:solidFill>
                          <a:effectLst/>
                        </a:rPr>
                        <a:t>)</a:t>
                      </a:r>
                      <a:endParaRPr lang="en-US" sz="1600" dirty="0">
                        <a:solidFill>
                          <a:schemeClr val="tx1"/>
                        </a:solidFill>
                        <a:effectLst/>
                      </a:endParaRPr>
                    </a:p>
                    <a:p>
                      <a:pPr marL="0" marR="0" algn="l">
                        <a:lnSpc>
                          <a:spcPct val="115000"/>
                        </a:lnSpc>
                        <a:spcBef>
                          <a:spcPts val="400"/>
                        </a:spcBef>
                        <a:spcAft>
                          <a:spcPts val="400"/>
                        </a:spcAft>
                      </a:pPr>
                      <a:r>
                        <a:rPr lang="en-GB" sz="1400" dirty="0">
                          <a:solidFill>
                            <a:schemeClr val="tx1"/>
                          </a:solidFill>
                          <a:effectLst/>
                        </a:rPr>
                        <a:t>25% (H₂)</a:t>
                      </a:r>
                      <a:endParaRPr lang="en-US" sz="1600" dirty="0">
                        <a:solidFill>
                          <a:schemeClr val="tx1"/>
                        </a:solidFill>
                        <a:effectLst/>
                        <a:latin typeface="Univers 45 Light"/>
                        <a:ea typeface="Calibri"/>
                        <a:cs typeface="Times New Roman"/>
                      </a:endParaRPr>
                    </a:p>
                  </a:txBody>
                  <a:tcPr marL="68363" marR="68363" marT="0" marB="0"/>
                </a:tc>
              </a:tr>
            </a:tbl>
          </a:graphicData>
        </a:graphic>
      </p:graphicFrame>
      <p:sp>
        <p:nvSpPr>
          <p:cNvPr id="5" name="Rectangle 1"/>
          <p:cNvSpPr>
            <a:spLocks noChangeArrowheads="1"/>
          </p:cNvSpPr>
          <p:nvPr/>
        </p:nvSpPr>
        <p:spPr bwMode="auto">
          <a:xfrm>
            <a:off x="2844800" y="17224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635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20524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0" y="378054"/>
            <a:ext cx="8453119" cy="684212"/>
          </a:xfrm>
        </p:spPr>
        <p:txBody>
          <a:bodyPr>
            <a:noAutofit/>
          </a:bodyPr>
          <a:lstStyle/>
          <a:p>
            <a:r>
              <a:rPr lang="en-GB" sz="2800" dirty="0" smtClean="0">
                <a:solidFill>
                  <a:schemeClr val="tx2"/>
                </a:solidFill>
              </a:rPr>
              <a:t>Value metric 2:  Commercial costs for single plants</a:t>
            </a:r>
          </a:p>
        </p:txBody>
      </p:sp>
      <p:sp>
        <p:nvSpPr>
          <p:cNvPr id="3" name="Rectangle 2"/>
          <p:cNvSpPr/>
          <p:nvPr/>
        </p:nvSpPr>
        <p:spPr bwMode="auto">
          <a:xfrm>
            <a:off x="362857" y="70712"/>
            <a:ext cx="1078495" cy="464457"/>
          </a:xfrm>
          <a:prstGeom prst="rect">
            <a:avLst/>
          </a:prstGeom>
          <a:solidFill>
            <a:schemeClr val="bg1"/>
          </a:solidFill>
          <a:ln w="127" cap="flat" cmpd="sng" algn="ctr">
            <a:solidFill>
              <a:schemeClr val="bg1"/>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Univers 45 Light" pitchFamily="2" charset="0"/>
            </a:endParaRPr>
          </a:p>
        </p:txBody>
      </p:sp>
      <p:sp>
        <p:nvSpPr>
          <p:cNvPr id="5" name="Rectangle 1"/>
          <p:cNvSpPr>
            <a:spLocks noChangeArrowheads="1"/>
          </p:cNvSpPr>
          <p:nvPr/>
        </p:nvSpPr>
        <p:spPr bwMode="auto">
          <a:xfrm>
            <a:off x="2844800" y="17224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635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03" y="1282245"/>
            <a:ext cx="8999526" cy="5365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73772" y="1591812"/>
            <a:ext cx="3365024" cy="646331"/>
          </a:xfrm>
          <a:prstGeom prst="rect">
            <a:avLst/>
          </a:prstGeom>
          <a:noFill/>
        </p:spPr>
        <p:txBody>
          <a:bodyPr wrap="none" rtlCol="0">
            <a:spAutoFit/>
          </a:bodyPr>
          <a:lstStyle/>
          <a:p>
            <a:r>
              <a:rPr lang="en-US" sz="1800" dirty="0" smtClean="0">
                <a:solidFill>
                  <a:srgbClr val="002060"/>
                </a:solidFill>
              </a:rPr>
              <a:t>Hydrogen production </a:t>
            </a:r>
          </a:p>
          <a:p>
            <a:r>
              <a:rPr lang="en-US" sz="1800" dirty="0" smtClean="0">
                <a:solidFill>
                  <a:srgbClr val="002060"/>
                </a:solidFill>
              </a:rPr>
              <a:t>Example of Cost Dependences</a:t>
            </a:r>
            <a:endParaRPr lang="en-US" sz="1800" dirty="0">
              <a:solidFill>
                <a:srgbClr val="002060"/>
              </a:solidFill>
            </a:endParaRPr>
          </a:p>
        </p:txBody>
      </p:sp>
      <p:sp>
        <p:nvSpPr>
          <p:cNvPr id="9" name="TextBox 8"/>
          <p:cNvSpPr txBox="1"/>
          <p:nvPr/>
        </p:nvSpPr>
        <p:spPr>
          <a:xfrm>
            <a:off x="944473" y="5470659"/>
            <a:ext cx="2903359" cy="276999"/>
          </a:xfrm>
          <a:prstGeom prst="rect">
            <a:avLst/>
          </a:prstGeom>
          <a:solidFill>
            <a:schemeClr val="bg1"/>
          </a:solidFill>
          <a:ln>
            <a:solidFill>
              <a:schemeClr val="bg1"/>
            </a:solidFill>
          </a:ln>
        </p:spPr>
        <p:txBody>
          <a:bodyPr wrap="none" rtlCol="0">
            <a:spAutoFit/>
          </a:bodyPr>
          <a:lstStyle/>
          <a:p>
            <a:r>
              <a:rPr lang="en-US" sz="1200" dirty="0" smtClean="0">
                <a:solidFill>
                  <a:srgbClr val="002060"/>
                </a:solidFill>
                <a:latin typeface="Arial Black" panose="020B0A04020102020204" pitchFamily="34" charset="0"/>
              </a:rPr>
              <a:t>800 MW base-load (90% on-line) </a:t>
            </a:r>
            <a:endParaRPr lang="en-US" sz="12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670301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27500C7-7858-455F-893D-0C59E6D15E06}" type="slidenum">
              <a:rPr lang="en-GB"/>
              <a:pPr/>
              <a:t>27</a:t>
            </a:fld>
            <a:endParaRPr lang="en-GB" dirty="0"/>
          </a:p>
        </p:txBody>
      </p:sp>
      <p:sp>
        <p:nvSpPr>
          <p:cNvPr id="399364" name="Rectangle 4"/>
          <p:cNvSpPr>
            <a:spLocks noGrp="1" noChangeArrowheads="1"/>
          </p:cNvSpPr>
          <p:nvPr>
            <p:ph type="title"/>
          </p:nvPr>
        </p:nvSpPr>
        <p:spPr/>
        <p:txBody>
          <a:bodyPr>
            <a:normAutofit/>
          </a:bodyPr>
          <a:lstStyle/>
          <a:p>
            <a:r>
              <a:rPr lang="en-GB" sz="3200" dirty="0" smtClean="0">
                <a:solidFill>
                  <a:schemeClr val="tx2"/>
                </a:solidFill>
              </a:rPr>
              <a:t>Integrated system vs. individual plants</a:t>
            </a:r>
            <a:endParaRPr lang="en-GB" sz="3200" dirty="0">
              <a:solidFill>
                <a:schemeClr val="tx2"/>
              </a:solidFill>
            </a:endParaRPr>
          </a:p>
        </p:txBody>
      </p:sp>
      <p:sp>
        <p:nvSpPr>
          <p:cNvPr id="399365" name="Rectangle 5"/>
          <p:cNvSpPr>
            <a:spLocks noGrp="1" noChangeArrowheads="1"/>
          </p:cNvSpPr>
          <p:nvPr>
            <p:ph type="body" idx="1"/>
          </p:nvPr>
        </p:nvSpPr>
        <p:spPr>
          <a:xfrm>
            <a:off x="543455" y="1628776"/>
            <a:ext cx="6125737" cy="4606925"/>
          </a:xfrm>
        </p:spPr>
        <p:txBody>
          <a:bodyPr>
            <a:normAutofit fontScale="92500" lnSpcReduction="20000"/>
          </a:bodyPr>
          <a:lstStyle/>
          <a:p>
            <a:pPr lvl="2">
              <a:lnSpc>
                <a:spcPct val="95000"/>
              </a:lnSpc>
            </a:pPr>
            <a:r>
              <a:rPr lang="en-GB" sz="1800" dirty="0" smtClean="0"/>
              <a:t>Use of a relatively simple </a:t>
            </a:r>
            <a:r>
              <a:rPr lang="en-GB" sz="1800" b="1" dirty="0" smtClean="0"/>
              <a:t>all year round optimisation tool </a:t>
            </a:r>
            <a:r>
              <a:rPr lang="en-GB" sz="1800" dirty="0" smtClean="0"/>
              <a:t>for semi-quantitative assessment</a:t>
            </a:r>
            <a:endParaRPr lang="en-GB" sz="1800" u="sng" dirty="0" smtClean="0"/>
          </a:p>
          <a:p>
            <a:pPr lvl="2">
              <a:lnSpc>
                <a:spcPct val="95000"/>
              </a:lnSpc>
            </a:pPr>
            <a:endParaRPr lang="en-GB" sz="1800" dirty="0"/>
          </a:p>
          <a:p>
            <a:pPr lvl="2">
              <a:lnSpc>
                <a:spcPct val="95000"/>
              </a:lnSpc>
            </a:pPr>
            <a:r>
              <a:rPr lang="en-GB" sz="1800" dirty="0" smtClean="0"/>
              <a:t>It determines </a:t>
            </a:r>
            <a:r>
              <a:rPr lang="en-GB" sz="1800" u="sng" dirty="0" smtClean="0"/>
              <a:t>least-cost generation</a:t>
            </a:r>
            <a:r>
              <a:rPr lang="en-GB" sz="1800" dirty="0" smtClean="0"/>
              <a:t> options to meet a </a:t>
            </a:r>
            <a:r>
              <a:rPr lang="en-GB" sz="1800" u="sng" dirty="0" smtClean="0"/>
              <a:t>given load increase on the grid</a:t>
            </a:r>
            <a:r>
              <a:rPr lang="en-GB" sz="1800" dirty="0" smtClean="0"/>
              <a:t> (or an equivalent replacement of existing generating assets) by </a:t>
            </a:r>
            <a:r>
              <a:rPr lang="en-GB" sz="1800" dirty="0"/>
              <a:t>a</a:t>
            </a:r>
            <a:r>
              <a:rPr lang="en-GB" sz="1800" dirty="0" smtClean="0"/>
              <a:t> </a:t>
            </a:r>
            <a:r>
              <a:rPr lang="en-GB" sz="1800" u="sng" dirty="0" smtClean="0"/>
              <a:t>combination</a:t>
            </a:r>
            <a:r>
              <a:rPr lang="en-GB" sz="1800" dirty="0" smtClean="0"/>
              <a:t> of:</a:t>
            </a:r>
          </a:p>
          <a:p>
            <a:pPr lvl="2">
              <a:lnSpc>
                <a:spcPct val="95000"/>
              </a:lnSpc>
            </a:pPr>
            <a:endParaRPr lang="en-GB" sz="1800" dirty="0" smtClean="0"/>
          </a:p>
          <a:p>
            <a:pPr marL="946150" lvl="5" indent="-342900">
              <a:lnSpc>
                <a:spcPct val="95000"/>
              </a:lnSpc>
              <a:spcAft>
                <a:spcPts val="600"/>
              </a:spcAft>
              <a:buFont typeface="+mj-lt"/>
              <a:buAutoNum type="arabicPeriod"/>
            </a:pPr>
            <a:r>
              <a:rPr lang="en-GB" sz="1800" dirty="0" smtClean="0"/>
              <a:t>a downsized </a:t>
            </a:r>
            <a:r>
              <a:rPr lang="en-GB" sz="1800" dirty="0"/>
              <a:t>natural gas combined cycle</a:t>
            </a:r>
            <a:r>
              <a:rPr lang="en-GB" sz="1800" dirty="0" smtClean="0"/>
              <a:t> (NGCC) plant “running flat” all year round</a:t>
            </a:r>
          </a:p>
          <a:p>
            <a:pPr marL="946150" lvl="5" indent="-342900">
              <a:lnSpc>
                <a:spcPct val="95000"/>
              </a:lnSpc>
              <a:spcAft>
                <a:spcPts val="600"/>
              </a:spcAft>
              <a:buFont typeface="+mj-lt"/>
              <a:buAutoNum type="arabicPeriod"/>
            </a:pPr>
            <a:r>
              <a:rPr lang="en-GB" sz="1800" dirty="0"/>
              <a:t>a</a:t>
            </a:r>
            <a:r>
              <a:rPr lang="en-GB" sz="1800" dirty="0" smtClean="0"/>
              <a:t>n H</a:t>
            </a:r>
            <a:r>
              <a:rPr lang="en-GB" sz="1800" baseline="-25000" dirty="0" smtClean="0"/>
              <a:t>2</a:t>
            </a:r>
            <a:r>
              <a:rPr lang="en-GB" sz="1800" dirty="0" smtClean="0"/>
              <a:t>-based storage system, including electrolyser, H</a:t>
            </a:r>
            <a:r>
              <a:rPr lang="en-GB" sz="1800" baseline="-25000" dirty="0" smtClean="0"/>
              <a:t>2</a:t>
            </a:r>
            <a:r>
              <a:rPr lang="en-GB" sz="1800" dirty="0" smtClean="0"/>
              <a:t> turbine and H</a:t>
            </a:r>
            <a:r>
              <a:rPr lang="en-GB" sz="1800" baseline="-25000" dirty="0" smtClean="0"/>
              <a:t>2</a:t>
            </a:r>
            <a:r>
              <a:rPr lang="en-GB" sz="1800" dirty="0" smtClean="0"/>
              <a:t> tanks</a:t>
            </a:r>
          </a:p>
          <a:p>
            <a:pPr marL="946150" lvl="5" indent="-342900">
              <a:lnSpc>
                <a:spcPct val="95000"/>
              </a:lnSpc>
              <a:spcAft>
                <a:spcPts val="600"/>
              </a:spcAft>
              <a:buFont typeface="+mj-lt"/>
              <a:buAutoNum type="arabicPeriod"/>
            </a:pPr>
            <a:r>
              <a:rPr lang="en-GB" sz="1800" dirty="0"/>
              <a:t>a</a:t>
            </a:r>
            <a:r>
              <a:rPr lang="en-GB" sz="1800" dirty="0" smtClean="0"/>
              <a:t> large scale PV farm</a:t>
            </a:r>
          </a:p>
          <a:p>
            <a:pPr marL="603250" lvl="5" indent="0">
              <a:lnSpc>
                <a:spcPct val="95000"/>
              </a:lnSpc>
              <a:buNone/>
            </a:pPr>
            <a:endParaRPr lang="en-GB" sz="1800" dirty="0"/>
          </a:p>
          <a:p>
            <a:pPr lvl="4">
              <a:lnSpc>
                <a:spcPct val="95000"/>
              </a:lnSpc>
            </a:pPr>
            <a:r>
              <a:rPr lang="en-GB" sz="1800" dirty="0" smtClean="0"/>
              <a:t>This is then compared to the case in which demand is met by an </a:t>
            </a:r>
            <a:r>
              <a:rPr lang="en-GB" sz="1800" u="sng" dirty="0" smtClean="0"/>
              <a:t>NGCC </a:t>
            </a:r>
            <a:r>
              <a:rPr lang="en-GB" sz="1800" u="sng" dirty="0"/>
              <a:t>plant only</a:t>
            </a:r>
            <a:r>
              <a:rPr lang="en-GB" sz="1800" dirty="0"/>
              <a:t>, with size matched to the peak load</a:t>
            </a:r>
          </a:p>
          <a:p>
            <a:pPr marL="603250" lvl="5" indent="0">
              <a:lnSpc>
                <a:spcPct val="95000"/>
              </a:lnSpc>
              <a:buNone/>
            </a:pPr>
            <a:r>
              <a:rPr lang="en-GB" sz="1600" dirty="0" smtClean="0"/>
              <a:t>  </a:t>
            </a:r>
          </a:p>
          <a:p>
            <a:pPr lvl="2">
              <a:lnSpc>
                <a:spcPct val="95000"/>
              </a:lnSpc>
            </a:pPr>
            <a:endParaRPr lang="en-GB" sz="1600" dirty="0"/>
          </a:p>
          <a:p>
            <a:pPr marL="3175" lvl="2" indent="0">
              <a:lnSpc>
                <a:spcPct val="95000"/>
              </a:lnSpc>
              <a:buNone/>
            </a:pPr>
            <a:endParaRPr lang="en-GB" sz="1600" dirty="0" smtClean="0"/>
          </a:p>
        </p:txBody>
      </p:sp>
      <p:sp>
        <p:nvSpPr>
          <p:cNvPr id="3" name="Rectangle 2"/>
          <p:cNvSpPr/>
          <p:nvPr/>
        </p:nvSpPr>
        <p:spPr bwMode="auto">
          <a:xfrm>
            <a:off x="7830862" y="2420888"/>
            <a:ext cx="858095" cy="576064"/>
          </a:xfrm>
          <a:prstGeom prst="rect">
            <a:avLst/>
          </a:prstGeom>
          <a:noFill/>
          <a:ln w="127"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smtClean="0">
                <a:ln>
                  <a:noFill/>
                </a:ln>
                <a:solidFill>
                  <a:schemeClr val="tx1"/>
                </a:solidFill>
                <a:effectLst/>
                <a:latin typeface="Univers 45 Light" pitchFamily="2" charset="0"/>
              </a:rPr>
              <a:t>NGCC</a:t>
            </a:r>
          </a:p>
          <a:p>
            <a:pPr marL="0" marR="0" indent="0" algn="ctr" defTabSz="914400" rtl="0" eaLnBrk="1" fontAlgn="base" latinLnBrk="0" hangingPunct="1">
              <a:lnSpc>
                <a:spcPct val="100000"/>
              </a:lnSpc>
              <a:spcBef>
                <a:spcPct val="0"/>
              </a:spcBef>
              <a:spcAft>
                <a:spcPct val="0"/>
              </a:spcAft>
              <a:buClrTx/>
              <a:buSzTx/>
              <a:buFontTx/>
              <a:buNone/>
              <a:tabLst/>
            </a:pPr>
            <a:r>
              <a:rPr lang="en-GB" sz="1400" dirty="0" smtClean="0"/>
              <a:t>(flat out)</a:t>
            </a:r>
            <a:endParaRPr kumimoji="0" lang="en-GB" sz="1400" b="0" i="1" u="none" strike="noStrike" cap="none" normalizeH="0" baseline="0" dirty="0" smtClean="0">
              <a:ln>
                <a:noFill/>
              </a:ln>
              <a:solidFill>
                <a:schemeClr val="tx1"/>
              </a:solidFill>
              <a:effectLst/>
              <a:latin typeface="Univers 45 Light" pitchFamily="2" charset="0"/>
            </a:endParaRPr>
          </a:p>
        </p:txBody>
      </p:sp>
      <p:sp>
        <p:nvSpPr>
          <p:cNvPr id="8" name="Rectangle 7"/>
          <p:cNvSpPr/>
          <p:nvPr/>
        </p:nvSpPr>
        <p:spPr bwMode="auto">
          <a:xfrm>
            <a:off x="8931442" y="2420888"/>
            <a:ext cx="858095" cy="576064"/>
          </a:xfrm>
          <a:prstGeom prst="rect">
            <a:avLst/>
          </a:prstGeom>
          <a:noFill/>
          <a:ln w="127"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smtClean="0">
                <a:ln>
                  <a:noFill/>
                </a:ln>
                <a:solidFill>
                  <a:schemeClr val="tx1"/>
                </a:solidFill>
                <a:effectLst/>
                <a:latin typeface="Univers 45 Light" pitchFamily="2" charset="0"/>
              </a:rPr>
              <a:t>PV</a:t>
            </a:r>
          </a:p>
        </p:txBody>
      </p:sp>
      <p:sp>
        <p:nvSpPr>
          <p:cNvPr id="9" name="Rectangle 8"/>
          <p:cNvSpPr/>
          <p:nvPr/>
        </p:nvSpPr>
        <p:spPr bwMode="auto">
          <a:xfrm>
            <a:off x="6964831" y="3501008"/>
            <a:ext cx="858095" cy="576064"/>
          </a:xfrm>
          <a:prstGeom prst="rect">
            <a:avLst/>
          </a:prstGeom>
          <a:noFill/>
          <a:ln w="127"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smtClean="0">
                <a:ln>
                  <a:noFill/>
                </a:ln>
                <a:solidFill>
                  <a:schemeClr val="tx1"/>
                </a:solidFill>
                <a:effectLst/>
                <a:latin typeface="Univers 45 Light" pitchFamily="2" charset="0"/>
              </a:rPr>
              <a:t>Electro-</a:t>
            </a:r>
          </a:p>
          <a:p>
            <a:pPr marL="0" marR="0" indent="0" algn="ctr" defTabSz="914400" rtl="0" eaLnBrk="1" fontAlgn="base" latinLnBrk="0" hangingPunct="1">
              <a:lnSpc>
                <a:spcPct val="100000"/>
              </a:lnSpc>
              <a:spcBef>
                <a:spcPct val="0"/>
              </a:spcBef>
              <a:spcAft>
                <a:spcPct val="0"/>
              </a:spcAft>
              <a:buClrTx/>
              <a:buSzTx/>
              <a:buFontTx/>
              <a:buNone/>
              <a:tabLst/>
            </a:pPr>
            <a:r>
              <a:rPr lang="en-GB" sz="1400" dirty="0" smtClean="0"/>
              <a:t>lyser</a:t>
            </a:r>
            <a:endParaRPr kumimoji="0" lang="en-GB" sz="1400" b="0" i="1" u="none" strike="noStrike" cap="none" normalizeH="0" baseline="0" dirty="0" smtClean="0">
              <a:ln>
                <a:noFill/>
              </a:ln>
              <a:solidFill>
                <a:schemeClr val="tx1"/>
              </a:solidFill>
              <a:effectLst/>
              <a:latin typeface="Univers 45 Light" pitchFamily="2" charset="0"/>
            </a:endParaRPr>
          </a:p>
        </p:txBody>
      </p:sp>
      <p:sp>
        <p:nvSpPr>
          <p:cNvPr id="10" name="Rectangle 9"/>
          <p:cNvSpPr/>
          <p:nvPr/>
        </p:nvSpPr>
        <p:spPr bwMode="auto">
          <a:xfrm>
            <a:off x="6964831" y="4365104"/>
            <a:ext cx="858095" cy="576064"/>
          </a:xfrm>
          <a:prstGeom prst="rect">
            <a:avLst/>
          </a:prstGeom>
          <a:noFill/>
          <a:ln w="127"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smtClean="0">
                <a:ln>
                  <a:noFill/>
                </a:ln>
                <a:solidFill>
                  <a:schemeClr val="tx1"/>
                </a:solidFill>
                <a:effectLst/>
                <a:latin typeface="Univers 45 Light" pitchFamily="2" charset="0"/>
              </a:rPr>
              <a:t>H2 </a:t>
            </a:r>
            <a:endParaRPr lang="en-GB" sz="1400" dirty="0"/>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dirty="0" smtClean="0">
                <a:ln>
                  <a:noFill/>
                </a:ln>
                <a:solidFill>
                  <a:schemeClr val="tx1"/>
                </a:solidFill>
                <a:effectLst/>
                <a:latin typeface="Univers 45 Light" pitchFamily="2" charset="0"/>
              </a:rPr>
              <a:t>tanks</a:t>
            </a:r>
            <a:endParaRPr kumimoji="0" lang="en-GB" sz="1400" b="0" i="1" u="none" strike="noStrike" cap="none" normalizeH="0" baseline="0" dirty="0" smtClean="0">
              <a:ln>
                <a:noFill/>
              </a:ln>
              <a:solidFill>
                <a:schemeClr val="tx1"/>
              </a:solidFill>
              <a:effectLst/>
              <a:latin typeface="Univers 45 Light" pitchFamily="2" charset="0"/>
            </a:endParaRPr>
          </a:p>
        </p:txBody>
      </p:sp>
      <p:sp>
        <p:nvSpPr>
          <p:cNvPr id="11" name="Rectangle 10"/>
          <p:cNvSpPr/>
          <p:nvPr/>
        </p:nvSpPr>
        <p:spPr bwMode="auto">
          <a:xfrm>
            <a:off x="6964831" y="5229200"/>
            <a:ext cx="858095" cy="576064"/>
          </a:xfrm>
          <a:prstGeom prst="rect">
            <a:avLst/>
          </a:prstGeom>
          <a:noFill/>
          <a:ln w="127"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smtClean="0">
                <a:ln>
                  <a:noFill/>
                </a:ln>
                <a:solidFill>
                  <a:schemeClr val="tx1"/>
                </a:solidFill>
                <a:effectLst/>
                <a:latin typeface="Univers 45 Light" pitchFamily="2" charset="0"/>
              </a:rPr>
              <a:t>H2 </a:t>
            </a:r>
            <a:endParaRPr lang="en-GB" sz="1400" dirty="0"/>
          </a:p>
          <a:p>
            <a:pPr marL="0" marR="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dirty="0" smtClean="0">
                <a:ln>
                  <a:noFill/>
                </a:ln>
                <a:solidFill>
                  <a:schemeClr val="tx1"/>
                </a:solidFill>
                <a:effectLst/>
                <a:latin typeface="Univers 45 Light" pitchFamily="2" charset="0"/>
              </a:rPr>
              <a:t>turbine</a:t>
            </a:r>
            <a:endParaRPr kumimoji="0" lang="en-GB" sz="1400" b="0" i="1" u="none" strike="noStrike" cap="none" normalizeH="0" baseline="0" dirty="0" smtClean="0">
              <a:ln>
                <a:noFill/>
              </a:ln>
              <a:solidFill>
                <a:schemeClr val="tx1"/>
              </a:solidFill>
              <a:effectLst/>
              <a:latin typeface="Univers 45 Light" pitchFamily="2" charset="0"/>
            </a:endParaRPr>
          </a:p>
        </p:txBody>
      </p:sp>
      <p:sp>
        <p:nvSpPr>
          <p:cNvPr id="12" name="Rectangle 11"/>
          <p:cNvSpPr/>
          <p:nvPr/>
        </p:nvSpPr>
        <p:spPr bwMode="auto">
          <a:xfrm>
            <a:off x="8419297" y="4149080"/>
            <a:ext cx="858095" cy="576064"/>
          </a:xfrm>
          <a:prstGeom prst="rect">
            <a:avLst/>
          </a:prstGeom>
          <a:noFill/>
          <a:ln w="127"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smtClean="0">
                <a:ln>
                  <a:noFill/>
                </a:ln>
                <a:solidFill>
                  <a:schemeClr val="tx1"/>
                </a:solidFill>
                <a:effectLst/>
                <a:latin typeface="Univers 45 Light" pitchFamily="2" charset="0"/>
              </a:rPr>
              <a:t>Load</a:t>
            </a:r>
          </a:p>
        </p:txBody>
      </p:sp>
      <p:cxnSp>
        <p:nvCxnSpPr>
          <p:cNvPr id="7" name="Elbow Connector 6"/>
          <p:cNvCxnSpPr>
            <a:stCxn id="3" idx="2"/>
            <a:endCxn id="12" idx="0"/>
          </p:cNvCxnSpPr>
          <p:nvPr/>
        </p:nvCxnSpPr>
        <p:spPr bwMode="auto">
          <a:xfrm rot="16200000" flipH="1">
            <a:off x="7978063" y="3278799"/>
            <a:ext cx="1152128" cy="588435"/>
          </a:xfrm>
          <a:prstGeom prst="bentConnector3">
            <a:avLst/>
          </a:prstGeom>
          <a:noFill/>
          <a:ln w="127"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Elbow Connector 14"/>
          <p:cNvCxnSpPr>
            <a:stCxn id="8" idx="2"/>
            <a:endCxn id="12" idx="0"/>
          </p:cNvCxnSpPr>
          <p:nvPr/>
        </p:nvCxnSpPr>
        <p:spPr bwMode="auto">
          <a:xfrm rot="5400000">
            <a:off x="8528354" y="3316945"/>
            <a:ext cx="1152128" cy="512145"/>
          </a:xfrm>
          <a:prstGeom prst="bentConnector3">
            <a:avLst/>
          </a:prstGeom>
          <a:noFill/>
          <a:ln w="127"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H="1">
            <a:off x="7830862" y="3789040"/>
            <a:ext cx="1017483" cy="0"/>
          </a:xfrm>
          <a:prstGeom prst="straightConnector1">
            <a:avLst/>
          </a:prstGeom>
          <a:noFill/>
          <a:ln w="127"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7393879" y="4941168"/>
            <a:ext cx="0" cy="288032"/>
          </a:xfrm>
          <a:prstGeom prst="straightConnector1">
            <a:avLst/>
          </a:prstGeom>
          <a:noFill/>
          <a:ln w="127"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9" idx="2"/>
            <a:endCxn id="10" idx="0"/>
          </p:cNvCxnSpPr>
          <p:nvPr/>
        </p:nvCxnSpPr>
        <p:spPr bwMode="auto">
          <a:xfrm>
            <a:off x="7393879" y="4077072"/>
            <a:ext cx="0" cy="288032"/>
          </a:xfrm>
          <a:prstGeom prst="straightConnector1">
            <a:avLst/>
          </a:prstGeom>
          <a:noFill/>
          <a:ln w="127"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Elbow Connector 32"/>
          <p:cNvCxnSpPr>
            <a:stCxn id="11" idx="3"/>
            <a:endCxn id="12" idx="2"/>
          </p:cNvCxnSpPr>
          <p:nvPr/>
        </p:nvCxnSpPr>
        <p:spPr bwMode="auto">
          <a:xfrm flipV="1">
            <a:off x="7822927" y="4725144"/>
            <a:ext cx="1025418" cy="792088"/>
          </a:xfrm>
          <a:prstGeom prst="bentConnector2">
            <a:avLst/>
          </a:prstGeom>
          <a:noFill/>
          <a:ln w="127"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p:nvPr/>
        </p:nvSpPr>
        <p:spPr bwMode="auto">
          <a:xfrm>
            <a:off x="362857" y="145143"/>
            <a:ext cx="1078495" cy="464457"/>
          </a:xfrm>
          <a:prstGeom prst="rect">
            <a:avLst/>
          </a:prstGeom>
          <a:solidFill>
            <a:schemeClr val="bg1"/>
          </a:solidFill>
          <a:ln w="127" cap="flat" cmpd="sng" algn="ctr">
            <a:solidFill>
              <a:schemeClr val="bg1"/>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Univers 45 Light" pitchFamily="2" charset="0"/>
            </a:endParaRPr>
          </a:p>
        </p:txBody>
      </p:sp>
      <p:sp>
        <p:nvSpPr>
          <p:cNvPr id="20" name="Rectangle 19"/>
          <p:cNvSpPr/>
          <p:nvPr/>
        </p:nvSpPr>
        <p:spPr bwMode="auto">
          <a:xfrm>
            <a:off x="362857" y="6335484"/>
            <a:ext cx="2148114" cy="464457"/>
          </a:xfrm>
          <a:prstGeom prst="rect">
            <a:avLst/>
          </a:prstGeom>
          <a:solidFill>
            <a:schemeClr val="bg1"/>
          </a:solidFill>
          <a:ln w="127" cap="flat" cmpd="sng" algn="ctr">
            <a:solidFill>
              <a:schemeClr val="bg1"/>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Univers 45 Light" pitchFamily="2" charset="0"/>
            </a:endParaRPr>
          </a:p>
        </p:txBody>
      </p:sp>
    </p:spTree>
    <p:extLst>
      <p:ext uri="{BB962C8B-B14F-4D97-AF65-F5344CB8AC3E}">
        <p14:creationId xmlns:p14="http://schemas.microsoft.com/office/powerpoint/2010/main" val="2485421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27500C7-7858-455F-893D-0C59E6D15E06}" type="slidenum">
              <a:rPr lang="en-GB"/>
              <a:pPr/>
              <a:t>28</a:t>
            </a:fld>
            <a:endParaRPr lang="en-GB" dirty="0"/>
          </a:p>
        </p:txBody>
      </p:sp>
      <p:sp>
        <p:nvSpPr>
          <p:cNvPr id="18" name="Rectangle 17"/>
          <p:cNvSpPr/>
          <p:nvPr/>
        </p:nvSpPr>
        <p:spPr bwMode="auto">
          <a:xfrm>
            <a:off x="362857" y="145143"/>
            <a:ext cx="1078495" cy="464457"/>
          </a:xfrm>
          <a:prstGeom prst="rect">
            <a:avLst/>
          </a:prstGeom>
          <a:solidFill>
            <a:schemeClr val="bg1"/>
          </a:solidFill>
          <a:ln w="127" cap="flat" cmpd="sng" algn="ctr">
            <a:solidFill>
              <a:schemeClr val="bg1"/>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Univers 45 Light" pitchFamily="2" charset="0"/>
            </a:endParaRPr>
          </a:p>
        </p:txBody>
      </p:sp>
      <p:sp>
        <p:nvSpPr>
          <p:cNvPr id="20" name="Rectangle 19"/>
          <p:cNvSpPr/>
          <p:nvPr/>
        </p:nvSpPr>
        <p:spPr bwMode="auto">
          <a:xfrm>
            <a:off x="362857" y="6335484"/>
            <a:ext cx="2148114" cy="464457"/>
          </a:xfrm>
          <a:prstGeom prst="rect">
            <a:avLst/>
          </a:prstGeom>
          <a:solidFill>
            <a:schemeClr val="bg1"/>
          </a:solidFill>
          <a:ln w="127" cap="flat" cmpd="sng" algn="ctr">
            <a:solidFill>
              <a:schemeClr val="bg1"/>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Univers 45 Light" pitchFamily="2" charset="0"/>
            </a:endParaRPr>
          </a:p>
        </p:txBody>
      </p:sp>
      <p:sp>
        <p:nvSpPr>
          <p:cNvPr id="23" name="TextBox 22"/>
          <p:cNvSpPr txBox="1"/>
          <p:nvPr/>
        </p:nvSpPr>
        <p:spPr>
          <a:xfrm>
            <a:off x="362857" y="1780979"/>
            <a:ext cx="3166662" cy="1200329"/>
          </a:xfrm>
          <a:prstGeom prst="rect">
            <a:avLst/>
          </a:prstGeom>
          <a:solidFill>
            <a:srgbClr val="FFC000"/>
          </a:solidFill>
        </p:spPr>
        <p:txBody>
          <a:bodyPr wrap="square" rtlCol="0">
            <a:spAutoFit/>
          </a:bodyPr>
          <a:lstStyle/>
          <a:p>
            <a:pPr algn="ctr"/>
            <a:r>
              <a:rPr lang="en-GB" sz="2400" i="1" dirty="0" smtClean="0">
                <a:solidFill>
                  <a:schemeClr val="tx1"/>
                </a:solidFill>
                <a:latin typeface="+mn-lt"/>
              </a:rPr>
              <a:t>@ 100 $/tCO</a:t>
            </a:r>
            <a:r>
              <a:rPr lang="en-GB" sz="2400" i="1" baseline="-25000" dirty="0" smtClean="0">
                <a:solidFill>
                  <a:schemeClr val="tx1"/>
                </a:solidFill>
                <a:latin typeface="+mn-lt"/>
              </a:rPr>
              <a:t>2</a:t>
            </a:r>
            <a:r>
              <a:rPr lang="en-GB" sz="2400" i="1" dirty="0" smtClean="0">
                <a:solidFill>
                  <a:schemeClr val="tx1"/>
                </a:solidFill>
                <a:latin typeface="+mn-lt"/>
              </a:rPr>
              <a:t>e</a:t>
            </a:r>
          </a:p>
          <a:p>
            <a:pPr algn="ctr"/>
            <a:r>
              <a:rPr lang="en-GB" sz="2400" i="1" dirty="0" smtClean="0">
                <a:solidFill>
                  <a:schemeClr val="tx1"/>
                </a:solidFill>
                <a:latin typeface="+mn-lt"/>
              </a:rPr>
              <a:t>10 $/</a:t>
            </a:r>
            <a:r>
              <a:rPr lang="en-GB" sz="2400" i="1" dirty="0" err="1" smtClean="0">
                <a:solidFill>
                  <a:schemeClr val="tx1"/>
                </a:solidFill>
                <a:latin typeface="+mn-lt"/>
              </a:rPr>
              <a:t>MMBtu</a:t>
            </a:r>
            <a:endParaRPr lang="en-GB" sz="2400" i="1" dirty="0" smtClean="0">
              <a:solidFill>
                <a:schemeClr val="tx1"/>
              </a:solidFill>
              <a:latin typeface="+mn-lt"/>
            </a:endParaRPr>
          </a:p>
          <a:p>
            <a:pPr algn="ctr"/>
            <a:r>
              <a:rPr lang="en-GB" sz="2400" i="1" dirty="0" smtClean="0">
                <a:solidFill>
                  <a:schemeClr val="tx1"/>
                </a:solidFill>
                <a:latin typeface="+mn-lt"/>
              </a:rPr>
              <a:t>$1.</a:t>
            </a:r>
            <a:r>
              <a:rPr lang="en-GB" sz="2400" i="1" baseline="30000" dirty="0" smtClean="0">
                <a:solidFill>
                  <a:schemeClr val="tx1"/>
                </a:solidFill>
                <a:latin typeface="+mn-lt"/>
              </a:rPr>
              <a:t>80</a:t>
            </a:r>
            <a:r>
              <a:rPr lang="en-GB" sz="2400" i="1" dirty="0" smtClean="0">
                <a:solidFill>
                  <a:schemeClr val="tx1"/>
                </a:solidFill>
                <a:latin typeface="+mn-lt"/>
              </a:rPr>
              <a:t>/W PV</a:t>
            </a:r>
            <a:endParaRPr lang="en-GB" sz="2400" i="1" dirty="0">
              <a:solidFill>
                <a:schemeClr val="tx1"/>
              </a:solidFill>
              <a:latin typeface="+mn-lt"/>
            </a:endParaRPr>
          </a:p>
        </p:txBody>
      </p:sp>
      <p:sp>
        <p:nvSpPr>
          <p:cNvPr id="24" name="Content Placeholder 23"/>
          <p:cNvSpPr txBox="1">
            <a:spLocks noGrp="1"/>
          </p:cNvSpPr>
          <p:nvPr>
            <p:ph idx="1"/>
          </p:nvPr>
        </p:nvSpPr>
        <p:spPr>
          <a:xfrm>
            <a:off x="362856" y="3501346"/>
            <a:ext cx="3396819" cy="2708434"/>
          </a:xfrm>
          <a:prstGeom prst="rect">
            <a:avLst/>
          </a:prstGeom>
          <a:solidFill>
            <a:schemeClr val="accent6">
              <a:lumMod val="20000"/>
              <a:lumOff val="80000"/>
            </a:schemeClr>
          </a:solidFill>
          <a:ln>
            <a:solidFill>
              <a:schemeClr val="accent6">
                <a:lumMod val="75000"/>
              </a:schemeClr>
            </a:solidFill>
          </a:ln>
        </p:spPr>
        <p:txBody>
          <a:bodyPr wrap="square" lIns="91440" tIns="91440" rIns="91440" bIns="91440" rtlCol="0">
            <a:spAutoFit/>
          </a:bodyPr>
          <a:lstStyle/>
          <a:p>
            <a:r>
              <a:rPr lang="en-GB" sz="2000" b="1" dirty="0" smtClean="0"/>
              <a:t>NGCC only system</a:t>
            </a:r>
          </a:p>
          <a:p>
            <a:pPr>
              <a:tabLst>
                <a:tab pos="1257300" algn="l"/>
              </a:tabLst>
            </a:pPr>
            <a:r>
              <a:rPr lang="en-GB" sz="2000" dirty="0"/>
              <a:t>NGCC	</a:t>
            </a:r>
            <a:r>
              <a:rPr lang="en-GB" sz="2000" dirty="0" smtClean="0"/>
              <a:t>1000 MW</a:t>
            </a:r>
            <a:endParaRPr lang="en-GB" sz="2000" b="1" dirty="0"/>
          </a:p>
          <a:p>
            <a:pPr>
              <a:tabLst>
                <a:tab pos="1257300" algn="l"/>
              </a:tabLst>
            </a:pPr>
            <a:endParaRPr lang="en-GB" sz="2000" b="1" dirty="0" smtClean="0"/>
          </a:p>
          <a:p>
            <a:pPr>
              <a:tabLst>
                <a:tab pos="1257300" algn="l"/>
              </a:tabLst>
            </a:pPr>
            <a:r>
              <a:rPr lang="en-GB" sz="2000" b="1" dirty="0" smtClean="0"/>
              <a:t>Combined system</a:t>
            </a:r>
          </a:p>
          <a:p>
            <a:pPr>
              <a:tabLst>
                <a:tab pos="1257300" algn="l"/>
              </a:tabLst>
            </a:pPr>
            <a:r>
              <a:rPr lang="en-GB" sz="2000" dirty="0" smtClean="0"/>
              <a:t>NGCC		541 MW</a:t>
            </a:r>
          </a:p>
          <a:p>
            <a:pPr>
              <a:tabLst>
                <a:tab pos="1257300" algn="l"/>
              </a:tabLst>
            </a:pPr>
            <a:r>
              <a:rPr lang="en-GB" sz="2000" dirty="0" smtClean="0"/>
              <a:t>PV farm		389 MW</a:t>
            </a:r>
          </a:p>
          <a:p>
            <a:pPr>
              <a:tabLst>
                <a:tab pos="1257300" algn="l"/>
              </a:tabLst>
            </a:pPr>
            <a:r>
              <a:rPr lang="en-GB" sz="2000" dirty="0" smtClean="0"/>
              <a:t>Elec’lyser	182 MW</a:t>
            </a:r>
            <a:endParaRPr lang="en-GB" sz="2000" dirty="0"/>
          </a:p>
        </p:txBody>
      </p:sp>
      <p:grpSp>
        <p:nvGrpSpPr>
          <p:cNvPr id="5" name="Group 4"/>
          <p:cNvGrpSpPr/>
          <p:nvPr/>
        </p:nvGrpSpPr>
        <p:grpSpPr>
          <a:xfrm>
            <a:off x="3780970" y="885552"/>
            <a:ext cx="6125030" cy="4023447"/>
            <a:chOff x="3538937" y="2065291"/>
            <a:chExt cx="6125030" cy="4023447"/>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937" y="2065291"/>
              <a:ext cx="6125030" cy="402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30" y="3662214"/>
              <a:ext cx="611123" cy="458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589" y="2714172"/>
              <a:ext cx="612726" cy="90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Content Placeholder 23"/>
          <p:cNvSpPr txBox="1">
            <a:spLocks/>
          </p:cNvSpPr>
          <p:nvPr/>
        </p:nvSpPr>
        <p:spPr bwMode="auto">
          <a:xfrm>
            <a:off x="4409049" y="5061633"/>
            <a:ext cx="5257465" cy="1646605"/>
          </a:xfrm>
          <a:prstGeom prst="rect">
            <a:avLst/>
          </a:prstGeom>
          <a:solidFill>
            <a:schemeClr val="accent6">
              <a:lumMod val="20000"/>
              <a:lumOff val="80000"/>
            </a:schemeClr>
          </a:solidFill>
          <a:ln>
            <a:solidFill>
              <a:schemeClr val="accent6">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rtlCol="0" anchor="t" anchorCtr="0" compatLnSpc="1">
            <a:prstTxWarp prst="textNoShape">
              <a:avLst/>
            </a:prstTxWarp>
            <a:spAutoFit/>
          </a:bodyPr>
          <a:lstStyle>
            <a:lvl1pPr algn="l" rtl="0" eaLnBrk="1" fontAlgn="base" hangingPunct="1">
              <a:lnSpc>
                <a:spcPct val="95000"/>
              </a:lnSpc>
              <a:spcBef>
                <a:spcPct val="0"/>
              </a:spcBef>
              <a:spcAft>
                <a:spcPct val="0"/>
              </a:spcAft>
              <a:defRPr sz="1600">
                <a:solidFill>
                  <a:schemeClr val="tx1"/>
                </a:solidFill>
                <a:latin typeface="+mn-lt"/>
                <a:ea typeface="+mn-ea"/>
                <a:cs typeface="+mn-cs"/>
              </a:defRPr>
            </a:lvl1pPr>
            <a:lvl2pPr marL="1588" algn="l" rtl="0" eaLnBrk="1" fontAlgn="base" hangingPunct="1">
              <a:lnSpc>
                <a:spcPct val="97000"/>
              </a:lnSpc>
              <a:spcBef>
                <a:spcPct val="0"/>
              </a:spcBef>
              <a:spcAft>
                <a:spcPct val="0"/>
              </a:spcAft>
              <a:defRPr sz="1400">
                <a:solidFill>
                  <a:schemeClr val="tx1"/>
                </a:solidFill>
                <a:latin typeface="+mn-lt"/>
              </a:defRPr>
            </a:lvl2pPr>
            <a:lvl3pPr marL="142875" indent="-139700" algn="l" rtl="0" eaLnBrk="1" fontAlgn="base" hangingPunct="1">
              <a:lnSpc>
                <a:spcPct val="97000"/>
              </a:lnSpc>
              <a:spcBef>
                <a:spcPct val="0"/>
              </a:spcBef>
              <a:spcAft>
                <a:spcPct val="0"/>
              </a:spcAft>
              <a:buSzPct val="80000"/>
              <a:buChar char="•"/>
              <a:defRPr sz="1400">
                <a:solidFill>
                  <a:schemeClr val="tx1"/>
                </a:solidFill>
                <a:latin typeface="+mn-lt"/>
              </a:defRPr>
            </a:lvl3pPr>
            <a:lvl4pPr marL="144463" algn="l" rtl="0" eaLnBrk="1" fontAlgn="base" hangingPunct="1">
              <a:lnSpc>
                <a:spcPct val="97000"/>
              </a:lnSpc>
              <a:spcBef>
                <a:spcPct val="0"/>
              </a:spcBef>
              <a:spcAft>
                <a:spcPct val="0"/>
              </a:spcAft>
              <a:defRPr sz="1400">
                <a:solidFill>
                  <a:schemeClr val="tx1"/>
                </a:solidFill>
                <a:latin typeface="+mn-lt"/>
              </a:defRPr>
            </a:lvl4pPr>
            <a:lvl5pPr marL="285750" indent="-139700" algn="l" rtl="0" eaLnBrk="1" fontAlgn="base" hangingPunct="1">
              <a:lnSpc>
                <a:spcPct val="97000"/>
              </a:lnSpc>
              <a:spcBef>
                <a:spcPct val="0"/>
              </a:spcBef>
              <a:spcAft>
                <a:spcPct val="0"/>
              </a:spcAft>
              <a:buSzPct val="80000"/>
              <a:buChar char="•"/>
              <a:defRPr sz="1400">
                <a:solidFill>
                  <a:schemeClr val="tx1"/>
                </a:solidFill>
                <a:latin typeface="+mn-lt"/>
              </a:defRPr>
            </a:lvl5pPr>
            <a:lvl6pPr marL="742950" indent="-139700" algn="l" rtl="0" eaLnBrk="1" fontAlgn="base" hangingPunct="1">
              <a:lnSpc>
                <a:spcPct val="97000"/>
              </a:lnSpc>
              <a:spcBef>
                <a:spcPct val="0"/>
              </a:spcBef>
              <a:spcAft>
                <a:spcPct val="0"/>
              </a:spcAft>
              <a:buSzPct val="80000"/>
              <a:buChar char="•"/>
              <a:defRPr sz="1400">
                <a:solidFill>
                  <a:schemeClr val="tx1"/>
                </a:solidFill>
                <a:latin typeface="+mn-lt"/>
              </a:defRPr>
            </a:lvl6pPr>
            <a:lvl7pPr marL="1200150" indent="-139700" algn="l" rtl="0" eaLnBrk="1" fontAlgn="base" hangingPunct="1">
              <a:lnSpc>
                <a:spcPct val="97000"/>
              </a:lnSpc>
              <a:spcBef>
                <a:spcPct val="0"/>
              </a:spcBef>
              <a:spcAft>
                <a:spcPct val="0"/>
              </a:spcAft>
              <a:buSzPct val="80000"/>
              <a:buChar char="•"/>
              <a:defRPr sz="1400">
                <a:solidFill>
                  <a:schemeClr val="tx1"/>
                </a:solidFill>
                <a:latin typeface="+mn-lt"/>
              </a:defRPr>
            </a:lvl7pPr>
            <a:lvl8pPr marL="1657350" indent="-139700" algn="l" rtl="0" eaLnBrk="1" fontAlgn="base" hangingPunct="1">
              <a:lnSpc>
                <a:spcPct val="97000"/>
              </a:lnSpc>
              <a:spcBef>
                <a:spcPct val="0"/>
              </a:spcBef>
              <a:spcAft>
                <a:spcPct val="0"/>
              </a:spcAft>
              <a:buSzPct val="80000"/>
              <a:buChar char="•"/>
              <a:defRPr sz="1400">
                <a:solidFill>
                  <a:schemeClr val="tx1"/>
                </a:solidFill>
                <a:latin typeface="+mn-lt"/>
              </a:defRPr>
            </a:lvl8pPr>
            <a:lvl9pPr marL="2114550" indent="-139700" algn="l" rtl="0" eaLnBrk="1" fontAlgn="base" hangingPunct="1">
              <a:lnSpc>
                <a:spcPct val="97000"/>
              </a:lnSpc>
              <a:spcBef>
                <a:spcPct val="0"/>
              </a:spcBef>
              <a:spcAft>
                <a:spcPct val="0"/>
              </a:spcAft>
              <a:buSzPct val="80000"/>
              <a:buChar char="•"/>
              <a:defRPr sz="1400">
                <a:solidFill>
                  <a:schemeClr val="tx1"/>
                </a:solidFill>
                <a:latin typeface="+mn-lt"/>
              </a:defRPr>
            </a:lvl9pPr>
          </a:lstStyle>
          <a:p>
            <a:r>
              <a:rPr lang="en-GB" sz="2000" dirty="0" smtClean="0"/>
              <a:t>10% decrease in natural gas consumption</a:t>
            </a:r>
          </a:p>
          <a:p>
            <a:endParaRPr lang="en-GB" sz="2000" dirty="0"/>
          </a:p>
          <a:p>
            <a:r>
              <a:rPr lang="en-GB" sz="2000" dirty="0" smtClean="0"/>
              <a:t>If PV cost decreases to $1/W, 24% decrease in natural gas consumption at same gas  and CO</a:t>
            </a:r>
            <a:r>
              <a:rPr lang="en-GB" sz="2000" baseline="-25000" dirty="0" smtClean="0"/>
              <a:t>2</a:t>
            </a:r>
            <a:r>
              <a:rPr lang="en-GB" sz="2000" dirty="0" smtClean="0"/>
              <a:t> prices</a:t>
            </a:r>
          </a:p>
        </p:txBody>
      </p:sp>
      <p:sp>
        <p:nvSpPr>
          <p:cNvPr id="399364" name="Rectangle 4"/>
          <p:cNvSpPr>
            <a:spLocks noGrp="1" noChangeArrowheads="1"/>
          </p:cNvSpPr>
          <p:nvPr>
            <p:ph type="title"/>
          </p:nvPr>
        </p:nvSpPr>
        <p:spPr>
          <a:xfrm>
            <a:off x="752636" y="267494"/>
            <a:ext cx="7728744" cy="684212"/>
          </a:xfrm>
        </p:spPr>
        <p:txBody>
          <a:bodyPr>
            <a:normAutofit fontScale="90000"/>
          </a:bodyPr>
          <a:lstStyle/>
          <a:p>
            <a:r>
              <a:rPr lang="en-GB" dirty="0" smtClean="0"/>
              <a:t>Example of systems costs</a:t>
            </a:r>
            <a:endParaRPr lang="en-GB" dirty="0"/>
          </a:p>
        </p:txBody>
      </p:sp>
    </p:spTree>
    <p:extLst>
      <p:ext uri="{BB962C8B-B14F-4D97-AF65-F5344CB8AC3E}">
        <p14:creationId xmlns:p14="http://schemas.microsoft.com/office/powerpoint/2010/main" val="7651718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chemeClr val="tx2"/>
                </a:solidFill>
              </a:rPr>
              <a:t>Communicating Science</a:t>
            </a:r>
            <a:endParaRPr lang="en-GB" sz="3600" dirty="0">
              <a:solidFill>
                <a:schemeClr val="tx2"/>
              </a:solidFill>
            </a:endParaRPr>
          </a:p>
        </p:txBody>
      </p:sp>
      <p:sp>
        <p:nvSpPr>
          <p:cNvPr id="8" name="Slide Number Placeholder 3"/>
          <p:cNvSpPr>
            <a:spLocks noGrp="1"/>
          </p:cNvSpPr>
          <p:nvPr>
            <p:ph type="sldNum" sz="quarter" idx="12"/>
          </p:nvPr>
        </p:nvSpPr>
        <p:spPr>
          <a:xfrm>
            <a:off x="309530" y="6526628"/>
            <a:ext cx="523227" cy="293118"/>
          </a:xfrm>
        </p:spPr>
        <p:txBody>
          <a:bodyPr/>
          <a:lstStyle/>
          <a:p>
            <a:fld id="{B7ADD240-781A-4E83-9C8F-BE363542B069}" type="slidenum">
              <a:rPr lang="en-GB" smtClean="0">
                <a:solidFill>
                  <a:srgbClr val="009900"/>
                </a:solidFill>
                <a:latin typeface="+mj-lt"/>
              </a:rPr>
              <a:pPr/>
              <a:t>29</a:t>
            </a:fld>
            <a:endParaRPr lang="en-GB" dirty="0">
              <a:solidFill>
                <a:srgbClr val="009900"/>
              </a:solidFill>
              <a:latin typeface="+mj-lt"/>
            </a:endParaRPr>
          </a:p>
        </p:txBody>
      </p:sp>
      <p:sp>
        <p:nvSpPr>
          <p:cNvPr id="5" name="TextBox 4"/>
          <p:cNvSpPr txBox="1"/>
          <p:nvPr/>
        </p:nvSpPr>
        <p:spPr>
          <a:xfrm>
            <a:off x="571974" y="1281294"/>
            <a:ext cx="8748671" cy="2862322"/>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The world urgently needs to reduce CO</a:t>
            </a:r>
            <a:r>
              <a:rPr lang="en-GB" sz="2000" baseline="-25000" dirty="0" smtClean="0"/>
              <a:t>2</a:t>
            </a:r>
            <a:r>
              <a:rPr lang="en-GB" sz="2000" dirty="0" smtClean="0"/>
              <a:t> emissions, and major advances in every aspect of clean energy technology are needed to reduce the costs to do so.  We need:</a:t>
            </a:r>
          </a:p>
          <a:p>
            <a:pPr marL="800100" lvl="1" indent="-342900">
              <a:buFont typeface="Arial" panose="020B0604020202020204" pitchFamily="34" charset="0"/>
              <a:buChar char="•"/>
            </a:pPr>
            <a:r>
              <a:rPr lang="en-GB" sz="2000" dirty="0" smtClean="0"/>
              <a:t>Improvements in existing technologies</a:t>
            </a:r>
          </a:p>
          <a:p>
            <a:pPr marL="800100" lvl="1" indent="-342900">
              <a:buFont typeface="Arial" panose="020B0604020202020204" pitchFamily="34" charset="0"/>
              <a:buChar char="•"/>
            </a:pPr>
            <a:r>
              <a:rPr lang="en-GB" sz="2000" dirty="0" smtClean="0"/>
              <a:t>New discoveries</a:t>
            </a:r>
          </a:p>
          <a:p>
            <a:pPr marL="800100" lvl="1" indent="-342900">
              <a:buFont typeface="Arial" panose="020B0604020202020204" pitchFamily="34" charset="0"/>
              <a:buChar char="•"/>
            </a:pPr>
            <a:r>
              <a:rPr lang="en-GB" sz="2000" dirty="0" smtClean="0"/>
              <a:t>New approaches based on systems integration</a:t>
            </a:r>
          </a:p>
          <a:p>
            <a:pPr marL="342900" indent="-342900">
              <a:buFont typeface="Arial" panose="020B0604020202020204" pitchFamily="34" charset="0"/>
              <a:buChar char="•"/>
            </a:pPr>
            <a:r>
              <a:rPr lang="en-GB" sz="2000" dirty="0" smtClean="0"/>
              <a:t>We cannot afford to be naïve about the economic </a:t>
            </a:r>
            <a:r>
              <a:rPr lang="en-GB" sz="2000" dirty="0"/>
              <a:t>and regulatory </a:t>
            </a:r>
            <a:r>
              <a:rPr lang="en-GB" sz="2000" dirty="0" smtClean="0"/>
              <a:t>context in which new technologies must compete, and the competing demands for resources needed for R&amp;D.  </a:t>
            </a:r>
          </a:p>
        </p:txBody>
      </p:sp>
      <p:sp>
        <p:nvSpPr>
          <p:cNvPr id="24" name="Text Box 27"/>
          <p:cNvSpPr txBox="1">
            <a:spLocks noChangeArrowheads="1"/>
          </p:cNvSpPr>
          <p:nvPr/>
        </p:nvSpPr>
        <p:spPr bwMode="auto">
          <a:xfrm>
            <a:off x="8012265" y="6804918"/>
            <a:ext cx="18494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sz="1200" dirty="0" err="1" smtClean="0">
                <a:solidFill>
                  <a:schemeClr val="bg1"/>
                </a:solidFill>
                <a:latin typeface="+mj-lt"/>
              </a:rPr>
              <a:t>LoSal</a:t>
            </a:r>
            <a:r>
              <a:rPr lang="en-GB" sz="1200" dirty="0" smtClean="0">
                <a:solidFill>
                  <a:schemeClr val="bg1"/>
                </a:solidFill>
                <a:latin typeface="+mj-lt"/>
              </a:rPr>
              <a:t>® EOR </a:t>
            </a:r>
          </a:p>
        </p:txBody>
      </p:sp>
      <p:grpSp>
        <p:nvGrpSpPr>
          <p:cNvPr id="59" name="Group 58"/>
          <p:cNvGrpSpPr/>
          <p:nvPr/>
        </p:nvGrpSpPr>
        <p:grpSpPr>
          <a:xfrm>
            <a:off x="5231183" y="4275922"/>
            <a:ext cx="4818245" cy="2047100"/>
            <a:chOff x="1976467" y="3947301"/>
            <a:chExt cx="6230562" cy="2742536"/>
          </a:xfrm>
        </p:grpSpPr>
        <p:grpSp>
          <p:nvGrpSpPr>
            <p:cNvPr id="3" name="Group 2"/>
            <p:cNvGrpSpPr/>
            <p:nvPr/>
          </p:nvGrpSpPr>
          <p:grpSpPr>
            <a:xfrm>
              <a:off x="1976467" y="3947301"/>
              <a:ext cx="5649864" cy="2742536"/>
              <a:chOff x="1995251" y="2802830"/>
              <a:chExt cx="5649864" cy="2742536"/>
            </a:xfrm>
          </p:grpSpPr>
          <p:sp>
            <p:nvSpPr>
              <p:cNvPr id="11" name="Text Box 19"/>
              <p:cNvSpPr txBox="1">
                <a:spLocks noChangeArrowheads="1"/>
              </p:cNvSpPr>
              <p:nvPr/>
            </p:nvSpPr>
            <p:spPr bwMode="gray">
              <a:xfrm>
                <a:off x="1995251" y="4955232"/>
                <a:ext cx="100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144000" rIns="144000"/>
              <a:lstStyle>
                <a:lvl1pPr eaLnBrk="0" hangingPunct="0">
                  <a:defRPr i="1">
                    <a:solidFill>
                      <a:schemeClr val="tx1"/>
                    </a:solidFill>
                    <a:latin typeface="Univers 45 Light" pitchFamily="2" charset="0"/>
                    <a:ea typeface="ＭＳ Ｐゴシック" pitchFamily="34" charset="-128"/>
                  </a:defRPr>
                </a:lvl1pPr>
                <a:lvl2pPr marL="742950" indent="-285750" eaLnBrk="0" hangingPunct="0">
                  <a:defRPr i="1">
                    <a:solidFill>
                      <a:schemeClr val="tx1"/>
                    </a:solidFill>
                    <a:latin typeface="Univers 45 Light" pitchFamily="2" charset="0"/>
                    <a:ea typeface="ＭＳ Ｐゴシック" pitchFamily="34" charset="-128"/>
                  </a:defRPr>
                </a:lvl2pPr>
                <a:lvl3pPr marL="1143000" indent="-228600" eaLnBrk="0" hangingPunct="0">
                  <a:defRPr i="1">
                    <a:solidFill>
                      <a:schemeClr val="tx1"/>
                    </a:solidFill>
                    <a:latin typeface="Univers 45 Light" pitchFamily="2" charset="0"/>
                    <a:ea typeface="ＭＳ Ｐゴシック" pitchFamily="34" charset="-128"/>
                  </a:defRPr>
                </a:lvl3pPr>
                <a:lvl4pPr marL="1600200" indent="-228600" eaLnBrk="0" hangingPunct="0">
                  <a:defRPr i="1">
                    <a:solidFill>
                      <a:schemeClr val="tx1"/>
                    </a:solidFill>
                    <a:latin typeface="Univers 45 Light" pitchFamily="2" charset="0"/>
                    <a:ea typeface="ＭＳ Ｐゴシック" pitchFamily="34" charset="-128"/>
                  </a:defRPr>
                </a:lvl4pPr>
                <a:lvl5pPr marL="2057400" indent="-228600" eaLnBrk="0" hangingPunct="0">
                  <a:defRPr i="1">
                    <a:solidFill>
                      <a:schemeClr val="tx1"/>
                    </a:solidFill>
                    <a:latin typeface="Univers 45 Light" pitchFamily="2"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9pPr>
              </a:lstStyle>
              <a:p>
                <a:pPr algn="r" eaLnBrk="1" hangingPunct="1"/>
                <a:r>
                  <a:rPr lang="en-GB" sz="1400" b="1" i="0" dirty="0">
                    <a:solidFill>
                      <a:srgbClr val="000000"/>
                    </a:solidFill>
                    <a:latin typeface="+mn-lt"/>
                    <a:cs typeface="Arial" pitchFamily="34" charset="0"/>
                  </a:rPr>
                  <a:t>Timeline:</a:t>
                </a:r>
              </a:p>
            </p:txBody>
          </p:sp>
          <p:sp>
            <p:nvSpPr>
              <p:cNvPr id="12" name="Text Box 21"/>
              <p:cNvSpPr txBox="1">
                <a:spLocks noChangeArrowheads="1"/>
              </p:cNvSpPr>
              <p:nvPr/>
            </p:nvSpPr>
            <p:spPr bwMode="gray">
              <a:xfrm>
                <a:off x="3043001" y="5133032"/>
                <a:ext cx="6857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144000" rIns="144000">
                <a:spAutoFit/>
              </a:bodyPr>
              <a:lstStyle>
                <a:lvl1pPr eaLnBrk="0" hangingPunct="0">
                  <a:defRPr i="1">
                    <a:solidFill>
                      <a:schemeClr val="tx1"/>
                    </a:solidFill>
                    <a:latin typeface="Univers 45 Light" pitchFamily="2" charset="0"/>
                    <a:ea typeface="ＭＳ Ｐゴシック" pitchFamily="34" charset="-128"/>
                  </a:defRPr>
                </a:lvl1pPr>
                <a:lvl2pPr marL="742950" indent="-285750" eaLnBrk="0" hangingPunct="0">
                  <a:defRPr i="1">
                    <a:solidFill>
                      <a:schemeClr val="tx1"/>
                    </a:solidFill>
                    <a:latin typeface="Univers 45 Light" pitchFamily="2" charset="0"/>
                    <a:ea typeface="ＭＳ Ｐゴシック" pitchFamily="34" charset="-128"/>
                  </a:defRPr>
                </a:lvl2pPr>
                <a:lvl3pPr marL="1143000" indent="-228600" eaLnBrk="0" hangingPunct="0">
                  <a:defRPr i="1">
                    <a:solidFill>
                      <a:schemeClr val="tx1"/>
                    </a:solidFill>
                    <a:latin typeface="Univers 45 Light" pitchFamily="2" charset="0"/>
                    <a:ea typeface="ＭＳ Ｐゴシック" pitchFamily="34" charset="-128"/>
                  </a:defRPr>
                </a:lvl3pPr>
                <a:lvl4pPr marL="1600200" indent="-228600" eaLnBrk="0" hangingPunct="0">
                  <a:defRPr i="1">
                    <a:solidFill>
                      <a:schemeClr val="tx1"/>
                    </a:solidFill>
                    <a:latin typeface="Univers 45 Light" pitchFamily="2" charset="0"/>
                    <a:ea typeface="ＭＳ Ｐゴシック" pitchFamily="34" charset="-128"/>
                  </a:defRPr>
                </a:lvl4pPr>
                <a:lvl5pPr marL="2057400" indent="-228600" eaLnBrk="0" hangingPunct="0">
                  <a:defRPr i="1">
                    <a:solidFill>
                      <a:schemeClr val="tx1"/>
                    </a:solidFill>
                    <a:latin typeface="Univers 45 Light" pitchFamily="2"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9pPr>
              </a:lstStyle>
              <a:p>
                <a:pPr eaLnBrk="1" hangingPunct="1"/>
                <a:r>
                  <a:rPr lang="en-GB" sz="1400" b="1" i="0" dirty="0">
                    <a:solidFill>
                      <a:srgbClr val="000000"/>
                    </a:solidFill>
                    <a:latin typeface="+mn-lt"/>
                    <a:cs typeface="Arial" pitchFamily="34" charset="0"/>
                  </a:rPr>
                  <a:t>years</a:t>
                </a:r>
              </a:p>
            </p:txBody>
          </p:sp>
          <p:sp>
            <p:nvSpPr>
              <p:cNvPr id="13" name="Text Box 22"/>
              <p:cNvSpPr txBox="1">
                <a:spLocks noChangeArrowheads="1"/>
              </p:cNvSpPr>
              <p:nvPr/>
            </p:nvSpPr>
            <p:spPr bwMode="gray">
              <a:xfrm>
                <a:off x="6365638" y="5133032"/>
                <a:ext cx="1279477" cy="4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144000" rIns="144000">
                <a:spAutoFit/>
              </a:bodyPr>
              <a:lstStyle>
                <a:lvl1pPr eaLnBrk="0" hangingPunct="0">
                  <a:defRPr i="1">
                    <a:solidFill>
                      <a:schemeClr val="tx1"/>
                    </a:solidFill>
                    <a:latin typeface="Univers 45 Light" pitchFamily="2" charset="0"/>
                    <a:ea typeface="ＭＳ Ｐゴシック" pitchFamily="34" charset="-128"/>
                  </a:defRPr>
                </a:lvl1pPr>
                <a:lvl2pPr marL="742950" indent="-285750" eaLnBrk="0" hangingPunct="0">
                  <a:defRPr i="1">
                    <a:solidFill>
                      <a:schemeClr val="tx1"/>
                    </a:solidFill>
                    <a:latin typeface="Univers 45 Light" pitchFamily="2" charset="0"/>
                    <a:ea typeface="ＭＳ Ｐゴシック" pitchFamily="34" charset="-128"/>
                  </a:defRPr>
                </a:lvl2pPr>
                <a:lvl3pPr marL="1143000" indent="-228600" eaLnBrk="0" hangingPunct="0">
                  <a:defRPr i="1">
                    <a:solidFill>
                      <a:schemeClr val="tx1"/>
                    </a:solidFill>
                    <a:latin typeface="Univers 45 Light" pitchFamily="2" charset="0"/>
                    <a:ea typeface="ＭＳ Ｐゴシック" pitchFamily="34" charset="-128"/>
                  </a:defRPr>
                </a:lvl3pPr>
                <a:lvl4pPr marL="1600200" indent="-228600" eaLnBrk="0" hangingPunct="0">
                  <a:defRPr i="1">
                    <a:solidFill>
                      <a:schemeClr val="tx1"/>
                    </a:solidFill>
                    <a:latin typeface="Univers 45 Light" pitchFamily="2" charset="0"/>
                    <a:ea typeface="ＭＳ Ｐゴシック" pitchFamily="34" charset="-128"/>
                  </a:defRPr>
                </a:lvl4pPr>
                <a:lvl5pPr marL="2057400" indent="-228600" eaLnBrk="0" hangingPunct="0">
                  <a:defRPr i="1">
                    <a:solidFill>
                      <a:schemeClr val="tx1"/>
                    </a:solidFill>
                    <a:latin typeface="Univers 45 Light" pitchFamily="2"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9pPr>
              </a:lstStyle>
              <a:p>
                <a:pPr algn="ctr" eaLnBrk="1" hangingPunct="1"/>
                <a:r>
                  <a:rPr lang="en-GB" sz="1400" b="1" i="0" dirty="0" smtClean="0">
                    <a:solidFill>
                      <a:srgbClr val="000000"/>
                    </a:solidFill>
                    <a:latin typeface="+mn-lt"/>
                    <a:cs typeface="Arial" pitchFamily="34" charset="0"/>
                  </a:rPr>
                  <a:t>decades</a:t>
                </a:r>
                <a:endParaRPr lang="en-GB" sz="1400" b="1" i="0" dirty="0">
                  <a:solidFill>
                    <a:srgbClr val="000000"/>
                  </a:solidFill>
                  <a:latin typeface="+mn-lt"/>
                  <a:cs typeface="Arial" pitchFamily="34" charset="0"/>
                </a:endParaRPr>
              </a:p>
            </p:txBody>
          </p:sp>
          <p:sp>
            <p:nvSpPr>
              <p:cNvPr id="14" name="Freeform 6"/>
              <p:cNvSpPr>
                <a:spLocks/>
              </p:cNvSpPr>
              <p:nvPr/>
            </p:nvSpPr>
            <p:spPr bwMode="auto">
              <a:xfrm>
                <a:off x="2912759" y="2815530"/>
                <a:ext cx="1636123" cy="2039937"/>
              </a:xfrm>
              <a:custGeom>
                <a:avLst/>
                <a:gdLst>
                  <a:gd name="T0" fmla="*/ 2147483647 w 753"/>
                  <a:gd name="T1" fmla="*/ 2147483647 h 1285"/>
                  <a:gd name="T2" fmla="*/ 2147483647 w 753"/>
                  <a:gd name="T3" fmla="*/ 2147483647 h 1285"/>
                  <a:gd name="T4" fmla="*/ 2147483647 w 753"/>
                  <a:gd name="T5" fmla="*/ 2147483647 h 1285"/>
                  <a:gd name="T6" fmla="*/ 2147483647 w 753"/>
                  <a:gd name="T7" fmla="*/ 2147483647 h 1285"/>
                  <a:gd name="T8" fmla="*/ 2147483647 w 753"/>
                  <a:gd name="T9" fmla="*/ 2147483647 h 1285"/>
                  <a:gd name="T10" fmla="*/ 2147483647 w 753"/>
                  <a:gd name="T11" fmla="*/ 2147483647 h 1285"/>
                  <a:gd name="T12" fmla="*/ 2147483647 w 753"/>
                  <a:gd name="T13" fmla="*/ 2147483647 h 1285"/>
                  <a:gd name="T14" fmla="*/ 2147483647 w 753"/>
                  <a:gd name="T15" fmla="*/ 2147483647 h 1285"/>
                  <a:gd name="T16" fmla="*/ 2147483647 w 753"/>
                  <a:gd name="T17" fmla="*/ 2147483647 h 1285"/>
                  <a:gd name="T18" fmla="*/ 2147483647 w 753"/>
                  <a:gd name="T19" fmla="*/ 2147483647 h 1285"/>
                  <a:gd name="T20" fmla="*/ 2147483647 w 753"/>
                  <a:gd name="T21" fmla="*/ 2147483647 h 1285"/>
                  <a:gd name="T22" fmla="*/ 2147483647 w 753"/>
                  <a:gd name="T23" fmla="*/ 2147483647 h 1285"/>
                  <a:gd name="T24" fmla="*/ 2147483647 w 753"/>
                  <a:gd name="T25" fmla="*/ 2147483647 h 1285"/>
                  <a:gd name="T26" fmla="*/ 2147483647 w 753"/>
                  <a:gd name="T27" fmla="*/ 2147483647 h 1285"/>
                  <a:gd name="T28" fmla="*/ 2147483647 w 753"/>
                  <a:gd name="T29" fmla="*/ 2147483647 h 1285"/>
                  <a:gd name="T30" fmla="*/ 2147483647 w 753"/>
                  <a:gd name="T31" fmla="*/ 2147483647 h 1285"/>
                  <a:gd name="T32" fmla="*/ 2147483647 w 753"/>
                  <a:gd name="T33" fmla="*/ 2147483647 h 1285"/>
                  <a:gd name="T34" fmla="*/ 2147483647 w 753"/>
                  <a:gd name="T35" fmla="*/ 2147483647 h 1285"/>
                  <a:gd name="T36" fmla="*/ 2147483647 w 753"/>
                  <a:gd name="T37" fmla="*/ 2147483647 h 1285"/>
                  <a:gd name="T38" fmla="*/ 2147483647 w 753"/>
                  <a:gd name="T39" fmla="*/ 2147483647 h 1285"/>
                  <a:gd name="T40" fmla="*/ 2147483647 w 753"/>
                  <a:gd name="T41" fmla="*/ 2147483647 h 1285"/>
                  <a:gd name="T42" fmla="*/ 2147483647 w 753"/>
                  <a:gd name="T43" fmla="*/ 2147483647 h 1285"/>
                  <a:gd name="T44" fmla="*/ 2147483647 w 753"/>
                  <a:gd name="T45" fmla="*/ 2147483647 h 1285"/>
                  <a:gd name="T46" fmla="*/ 2147483647 w 753"/>
                  <a:gd name="T47" fmla="*/ 2147483647 h 1285"/>
                  <a:gd name="T48" fmla="*/ 2147483647 w 753"/>
                  <a:gd name="T49" fmla="*/ 2147483647 h 1285"/>
                  <a:gd name="T50" fmla="*/ 2147483647 w 753"/>
                  <a:gd name="T51" fmla="*/ 2147483647 h 1285"/>
                  <a:gd name="T52" fmla="*/ 2147483647 w 753"/>
                  <a:gd name="T53" fmla="*/ 2147483647 h 1285"/>
                  <a:gd name="T54" fmla="*/ 0 w 753"/>
                  <a:gd name="T55" fmla="*/ 0 h 1285"/>
                  <a:gd name="T56" fmla="*/ 2147483647 w 753"/>
                  <a:gd name="T57" fmla="*/ 2147483647 h 1285"/>
                  <a:gd name="T58" fmla="*/ 2147483647 w 753"/>
                  <a:gd name="T59" fmla="*/ 2147483647 h 1285"/>
                  <a:gd name="T60" fmla="*/ 2147483647 w 753"/>
                  <a:gd name="T61" fmla="*/ 2147483647 h 1285"/>
                  <a:gd name="T62" fmla="*/ 2147483647 w 753"/>
                  <a:gd name="T63" fmla="*/ 2147483647 h 1285"/>
                  <a:gd name="T64" fmla="*/ 2147483647 w 753"/>
                  <a:gd name="T65" fmla="*/ 2147483647 h 1285"/>
                  <a:gd name="T66" fmla="*/ 2147483647 w 753"/>
                  <a:gd name="T67" fmla="*/ 2147483647 h 1285"/>
                  <a:gd name="T68" fmla="*/ 2147483647 w 753"/>
                  <a:gd name="T69" fmla="*/ 2147483647 h 1285"/>
                  <a:gd name="T70" fmla="*/ 2147483647 w 753"/>
                  <a:gd name="T71" fmla="*/ 2147483647 h 1285"/>
                  <a:gd name="T72" fmla="*/ 2147483647 w 753"/>
                  <a:gd name="T73" fmla="*/ 2147483647 h 1285"/>
                  <a:gd name="T74" fmla="*/ 2147483647 w 753"/>
                  <a:gd name="T75" fmla="*/ 2147483647 h 1285"/>
                  <a:gd name="T76" fmla="*/ 2147483647 w 753"/>
                  <a:gd name="T77" fmla="*/ 2147483647 h 1285"/>
                  <a:gd name="T78" fmla="*/ 2147483647 w 753"/>
                  <a:gd name="T79" fmla="*/ 2147483647 h 1285"/>
                  <a:gd name="T80" fmla="*/ 2147483647 w 753"/>
                  <a:gd name="T81" fmla="*/ 2147483647 h 1285"/>
                  <a:gd name="T82" fmla="*/ 2147483647 w 753"/>
                  <a:gd name="T83" fmla="*/ 2147483647 h 1285"/>
                  <a:gd name="T84" fmla="*/ 2147483647 w 753"/>
                  <a:gd name="T85" fmla="*/ 2147483647 h 12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53"/>
                  <a:gd name="T130" fmla="*/ 0 h 1285"/>
                  <a:gd name="T131" fmla="*/ 753 w 753"/>
                  <a:gd name="T132" fmla="*/ 1285 h 12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53" h="1285">
                    <a:moveTo>
                      <a:pt x="397" y="1164"/>
                    </a:moveTo>
                    <a:lnTo>
                      <a:pt x="347" y="1175"/>
                    </a:lnTo>
                    <a:lnTo>
                      <a:pt x="309" y="1183"/>
                    </a:lnTo>
                    <a:lnTo>
                      <a:pt x="268" y="1194"/>
                    </a:lnTo>
                    <a:lnTo>
                      <a:pt x="90" y="1257"/>
                    </a:lnTo>
                    <a:lnTo>
                      <a:pt x="56" y="1275"/>
                    </a:lnTo>
                    <a:lnTo>
                      <a:pt x="18" y="1285"/>
                    </a:lnTo>
                    <a:lnTo>
                      <a:pt x="2" y="1273"/>
                    </a:lnTo>
                    <a:lnTo>
                      <a:pt x="28" y="1234"/>
                    </a:lnTo>
                    <a:lnTo>
                      <a:pt x="30" y="1205"/>
                    </a:lnTo>
                    <a:lnTo>
                      <a:pt x="32" y="1187"/>
                    </a:lnTo>
                    <a:lnTo>
                      <a:pt x="32" y="763"/>
                    </a:lnTo>
                    <a:lnTo>
                      <a:pt x="35" y="736"/>
                    </a:lnTo>
                    <a:lnTo>
                      <a:pt x="39" y="695"/>
                    </a:lnTo>
                    <a:lnTo>
                      <a:pt x="50" y="671"/>
                    </a:lnTo>
                    <a:lnTo>
                      <a:pt x="71" y="652"/>
                    </a:lnTo>
                    <a:lnTo>
                      <a:pt x="86" y="641"/>
                    </a:lnTo>
                    <a:lnTo>
                      <a:pt x="68" y="631"/>
                    </a:lnTo>
                    <a:lnTo>
                      <a:pt x="50" y="612"/>
                    </a:lnTo>
                    <a:lnTo>
                      <a:pt x="39" y="589"/>
                    </a:lnTo>
                    <a:lnTo>
                      <a:pt x="35" y="569"/>
                    </a:lnTo>
                    <a:lnTo>
                      <a:pt x="35" y="535"/>
                    </a:lnTo>
                    <a:lnTo>
                      <a:pt x="35" y="84"/>
                    </a:lnTo>
                    <a:lnTo>
                      <a:pt x="30" y="61"/>
                    </a:lnTo>
                    <a:lnTo>
                      <a:pt x="22" y="41"/>
                    </a:lnTo>
                    <a:lnTo>
                      <a:pt x="11" y="23"/>
                    </a:lnTo>
                    <a:lnTo>
                      <a:pt x="9" y="13"/>
                    </a:lnTo>
                    <a:lnTo>
                      <a:pt x="0" y="0"/>
                    </a:lnTo>
                    <a:lnTo>
                      <a:pt x="58" y="30"/>
                    </a:lnTo>
                    <a:lnTo>
                      <a:pt x="91" y="41"/>
                    </a:lnTo>
                    <a:lnTo>
                      <a:pt x="123" y="54"/>
                    </a:lnTo>
                    <a:lnTo>
                      <a:pt x="177" y="72"/>
                    </a:lnTo>
                    <a:lnTo>
                      <a:pt x="211" y="79"/>
                    </a:lnTo>
                    <a:lnTo>
                      <a:pt x="337" y="116"/>
                    </a:lnTo>
                    <a:lnTo>
                      <a:pt x="410" y="132"/>
                    </a:lnTo>
                    <a:lnTo>
                      <a:pt x="460" y="141"/>
                    </a:lnTo>
                    <a:lnTo>
                      <a:pt x="542" y="159"/>
                    </a:lnTo>
                    <a:lnTo>
                      <a:pt x="630" y="179"/>
                    </a:lnTo>
                    <a:lnTo>
                      <a:pt x="671" y="184"/>
                    </a:lnTo>
                    <a:lnTo>
                      <a:pt x="703" y="190"/>
                    </a:lnTo>
                    <a:lnTo>
                      <a:pt x="740" y="195"/>
                    </a:lnTo>
                    <a:lnTo>
                      <a:pt x="753" y="199"/>
                    </a:lnTo>
                    <a:lnTo>
                      <a:pt x="397" y="1164"/>
                    </a:lnTo>
                    <a:close/>
                  </a:path>
                </a:pathLst>
              </a:cu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0" scaled="1"/>
                <a:tileRect/>
              </a:gradFill>
              <a:ln>
                <a:noFill/>
              </a:ln>
              <a:extLst/>
            </p:spPr>
            <p:txBody>
              <a:bodyPr wrap="square" lIns="90000" tIns="46800" rIns="90000" bIns="46800">
                <a:spAutoFit/>
              </a:bodyPr>
              <a:lstStyle/>
              <a:p>
                <a:endParaRPr lang="en-GB"/>
              </a:p>
            </p:txBody>
          </p:sp>
          <p:sp>
            <p:nvSpPr>
              <p:cNvPr id="15" name="Freeform 7"/>
              <p:cNvSpPr>
                <a:spLocks/>
              </p:cNvSpPr>
              <p:nvPr/>
            </p:nvSpPr>
            <p:spPr bwMode="auto">
              <a:xfrm>
                <a:off x="3772929" y="3133030"/>
                <a:ext cx="1766010" cy="1520585"/>
              </a:xfrm>
              <a:custGeom>
                <a:avLst/>
                <a:gdLst>
                  <a:gd name="T0" fmla="*/ 2147483647 w 1031"/>
                  <a:gd name="T1" fmla="*/ 2147483647 h 969"/>
                  <a:gd name="T2" fmla="*/ 2147483647 w 1031"/>
                  <a:gd name="T3" fmla="*/ 2147483647 h 969"/>
                  <a:gd name="T4" fmla="*/ 2147483647 w 1031"/>
                  <a:gd name="T5" fmla="*/ 2147483647 h 969"/>
                  <a:gd name="T6" fmla="*/ 2147483647 w 1031"/>
                  <a:gd name="T7" fmla="*/ 2147483647 h 969"/>
                  <a:gd name="T8" fmla="*/ 2147483647 w 1031"/>
                  <a:gd name="T9" fmla="*/ 2147483647 h 969"/>
                  <a:gd name="T10" fmla="*/ 2147483647 w 1031"/>
                  <a:gd name="T11" fmla="*/ 2147483647 h 969"/>
                  <a:gd name="T12" fmla="*/ 2147483647 w 1031"/>
                  <a:gd name="T13" fmla="*/ 2147483647 h 969"/>
                  <a:gd name="T14" fmla="*/ 2147483647 w 1031"/>
                  <a:gd name="T15" fmla="*/ 2147483647 h 969"/>
                  <a:gd name="T16" fmla="*/ 2147483647 w 1031"/>
                  <a:gd name="T17" fmla="*/ 2147483647 h 969"/>
                  <a:gd name="T18" fmla="*/ 2147483647 w 1031"/>
                  <a:gd name="T19" fmla="*/ 2147483647 h 969"/>
                  <a:gd name="T20" fmla="*/ 2147483647 w 1031"/>
                  <a:gd name="T21" fmla="*/ 2147483647 h 969"/>
                  <a:gd name="T22" fmla="*/ 2147483647 w 1031"/>
                  <a:gd name="T23" fmla="*/ 2147483647 h 969"/>
                  <a:gd name="T24" fmla="*/ 2147483647 w 1031"/>
                  <a:gd name="T25" fmla="*/ 2147483647 h 969"/>
                  <a:gd name="T26" fmla="*/ 2147483647 w 1031"/>
                  <a:gd name="T27" fmla="*/ 2147483647 h 969"/>
                  <a:gd name="T28" fmla="*/ 2147483647 w 1031"/>
                  <a:gd name="T29" fmla="*/ 2147483647 h 969"/>
                  <a:gd name="T30" fmla="*/ 0 w 1031"/>
                  <a:gd name="T31" fmla="*/ 2147483647 h 969"/>
                  <a:gd name="T32" fmla="*/ 2147483647 w 1031"/>
                  <a:gd name="T33" fmla="*/ 0 h 969"/>
                  <a:gd name="T34" fmla="*/ 2147483647 w 1031"/>
                  <a:gd name="T35" fmla="*/ 2147483647 h 969"/>
                  <a:gd name="T36" fmla="*/ 2147483647 w 1031"/>
                  <a:gd name="T37" fmla="*/ 2147483647 h 969"/>
                  <a:gd name="T38" fmla="*/ 2147483647 w 1031"/>
                  <a:gd name="T39" fmla="*/ 2147483647 h 969"/>
                  <a:gd name="T40" fmla="*/ 2147483647 w 1031"/>
                  <a:gd name="T41" fmla="*/ 2147483647 h 969"/>
                  <a:gd name="T42" fmla="*/ 2147483647 w 1031"/>
                  <a:gd name="T43" fmla="*/ 2147483647 h 969"/>
                  <a:gd name="T44" fmla="*/ 2147483647 w 1031"/>
                  <a:gd name="T45" fmla="*/ 2147483647 h 969"/>
                  <a:gd name="T46" fmla="*/ 2147483647 w 1031"/>
                  <a:gd name="T47" fmla="*/ 2147483647 h 969"/>
                  <a:gd name="T48" fmla="*/ 2147483647 w 1031"/>
                  <a:gd name="T49" fmla="*/ 2147483647 h 969"/>
                  <a:gd name="T50" fmla="*/ 2147483647 w 1031"/>
                  <a:gd name="T51" fmla="*/ 2147483647 h 9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31"/>
                  <a:gd name="T79" fmla="*/ 0 h 969"/>
                  <a:gd name="T80" fmla="*/ 1031 w 1031"/>
                  <a:gd name="T81" fmla="*/ 969 h 9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31" h="969">
                    <a:moveTo>
                      <a:pt x="768" y="839"/>
                    </a:moveTo>
                    <a:lnTo>
                      <a:pt x="725" y="844"/>
                    </a:lnTo>
                    <a:lnTo>
                      <a:pt x="650" y="854"/>
                    </a:lnTo>
                    <a:lnTo>
                      <a:pt x="591" y="863"/>
                    </a:lnTo>
                    <a:lnTo>
                      <a:pt x="537" y="870"/>
                    </a:lnTo>
                    <a:lnTo>
                      <a:pt x="498" y="876"/>
                    </a:lnTo>
                    <a:lnTo>
                      <a:pt x="434" y="885"/>
                    </a:lnTo>
                    <a:lnTo>
                      <a:pt x="324" y="903"/>
                    </a:lnTo>
                    <a:lnTo>
                      <a:pt x="259" y="915"/>
                    </a:lnTo>
                    <a:lnTo>
                      <a:pt x="202" y="926"/>
                    </a:lnTo>
                    <a:lnTo>
                      <a:pt x="163" y="933"/>
                    </a:lnTo>
                    <a:lnTo>
                      <a:pt x="99" y="948"/>
                    </a:lnTo>
                    <a:lnTo>
                      <a:pt x="60" y="956"/>
                    </a:lnTo>
                    <a:lnTo>
                      <a:pt x="31" y="963"/>
                    </a:lnTo>
                    <a:lnTo>
                      <a:pt x="11" y="965"/>
                    </a:lnTo>
                    <a:lnTo>
                      <a:pt x="0" y="969"/>
                    </a:lnTo>
                    <a:lnTo>
                      <a:pt x="345" y="0"/>
                    </a:lnTo>
                    <a:lnTo>
                      <a:pt x="412" y="11"/>
                    </a:lnTo>
                    <a:lnTo>
                      <a:pt x="471" y="10"/>
                    </a:lnTo>
                    <a:lnTo>
                      <a:pt x="632" y="44"/>
                    </a:lnTo>
                    <a:lnTo>
                      <a:pt x="708" y="55"/>
                    </a:lnTo>
                    <a:lnTo>
                      <a:pt x="811" y="68"/>
                    </a:lnTo>
                    <a:lnTo>
                      <a:pt x="917" y="80"/>
                    </a:lnTo>
                    <a:lnTo>
                      <a:pt x="1002" y="90"/>
                    </a:lnTo>
                    <a:lnTo>
                      <a:pt x="1031" y="92"/>
                    </a:lnTo>
                    <a:lnTo>
                      <a:pt x="768" y="839"/>
                    </a:lnTo>
                    <a:close/>
                  </a:path>
                </a:pathLst>
              </a:custGeom>
              <a:gradFill flip="none" rotWithShape="1">
                <a:gsLst>
                  <a:gs pos="0">
                    <a:srgbClr val="429469">
                      <a:shade val="30000"/>
                      <a:satMod val="115000"/>
                    </a:srgbClr>
                  </a:gs>
                  <a:gs pos="50000">
                    <a:srgbClr val="429469">
                      <a:shade val="67500"/>
                      <a:satMod val="115000"/>
                    </a:srgbClr>
                  </a:gs>
                  <a:gs pos="100000">
                    <a:srgbClr val="429469">
                      <a:shade val="100000"/>
                      <a:satMod val="115000"/>
                    </a:srgbClr>
                  </a:gs>
                </a:gsLst>
                <a:lin ang="0" scaled="1"/>
                <a:tileRect/>
              </a:gradFill>
              <a:ln>
                <a:noFill/>
              </a:ln>
              <a:extLst/>
            </p:spPr>
            <p:txBody>
              <a:bodyPr wrap="square" lIns="90000" tIns="46800" rIns="90000" bIns="46800">
                <a:spAutoFit/>
              </a:bodyPr>
              <a:lstStyle/>
              <a:p>
                <a:endParaRPr lang="en-GB"/>
              </a:p>
            </p:txBody>
          </p:sp>
          <p:sp>
            <p:nvSpPr>
              <p:cNvPr id="16" name="Freeform 8"/>
              <p:cNvSpPr>
                <a:spLocks/>
              </p:cNvSpPr>
              <p:nvPr/>
            </p:nvSpPr>
            <p:spPr bwMode="auto">
              <a:xfrm>
                <a:off x="5039671" y="3277492"/>
                <a:ext cx="1391444" cy="1184275"/>
              </a:xfrm>
              <a:custGeom>
                <a:avLst/>
                <a:gdLst>
                  <a:gd name="T0" fmla="*/ 2147483647 w 1388"/>
                  <a:gd name="T1" fmla="*/ 2147483647 h 1250"/>
                  <a:gd name="T2" fmla="*/ 2147483647 w 1388"/>
                  <a:gd name="T3" fmla="*/ 2147483647 h 1250"/>
                  <a:gd name="T4" fmla="*/ 2147483647 w 1388"/>
                  <a:gd name="T5" fmla="*/ 2147483647 h 1250"/>
                  <a:gd name="T6" fmla="*/ 2147483647 w 1388"/>
                  <a:gd name="T7" fmla="*/ 2147483647 h 1250"/>
                  <a:gd name="T8" fmla="*/ 2147483647 w 1388"/>
                  <a:gd name="T9" fmla="*/ 2147483647 h 1250"/>
                  <a:gd name="T10" fmla="*/ 2147483647 w 1388"/>
                  <a:gd name="T11" fmla="*/ 2147483647 h 1250"/>
                  <a:gd name="T12" fmla="*/ 2147483647 w 1388"/>
                  <a:gd name="T13" fmla="*/ 2147483647 h 1250"/>
                  <a:gd name="T14" fmla="*/ 2147483647 w 1388"/>
                  <a:gd name="T15" fmla="*/ 2147483647 h 1250"/>
                  <a:gd name="T16" fmla="*/ 2147483647 w 1388"/>
                  <a:gd name="T17" fmla="*/ 2147483647 h 1250"/>
                  <a:gd name="T18" fmla="*/ 2147483647 w 1388"/>
                  <a:gd name="T19" fmla="*/ 2147483647 h 1250"/>
                  <a:gd name="T20" fmla="*/ 2147483647 w 1388"/>
                  <a:gd name="T21" fmla="*/ 2147483647 h 1250"/>
                  <a:gd name="T22" fmla="*/ 2147483647 w 1388"/>
                  <a:gd name="T23" fmla="*/ 2147483647 h 1250"/>
                  <a:gd name="T24" fmla="*/ 0 w 1388"/>
                  <a:gd name="T25" fmla="*/ 2147483647 h 1250"/>
                  <a:gd name="T26" fmla="*/ 2147483647 w 1388"/>
                  <a:gd name="T27" fmla="*/ 0 h 1250"/>
                  <a:gd name="T28" fmla="*/ 2147483647 w 1388"/>
                  <a:gd name="T29" fmla="*/ 2147483647 h 1250"/>
                  <a:gd name="T30" fmla="*/ 2147483647 w 1388"/>
                  <a:gd name="T31" fmla="*/ 2147483647 h 1250"/>
                  <a:gd name="T32" fmla="*/ 2147483647 w 1388"/>
                  <a:gd name="T33" fmla="*/ 2147483647 h 1250"/>
                  <a:gd name="T34" fmla="*/ 2147483647 w 1388"/>
                  <a:gd name="T35" fmla="*/ 2147483647 h 1250"/>
                  <a:gd name="T36" fmla="*/ 2147483647 w 1388"/>
                  <a:gd name="T37" fmla="*/ 2147483647 h 1250"/>
                  <a:gd name="T38" fmla="*/ 2147483647 w 1388"/>
                  <a:gd name="T39" fmla="*/ 2147483647 h 1250"/>
                  <a:gd name="T40" fmla="*/ 2147483647 w 1388"/>
                  <a:gd name="T41" fmla="*/ 2147483647 h 1250"/>
                  <a:gd name="T42" fmla="*/ 2147483647 w 1388"/>
                  <a:gd name="T43" fmla="*/ 2147483647 h 1250"/>
                  <a:gd name="T44" fmla="*/ 2147483647 w 1388"/>
                  <a:gd name="T45" fmla="*/ 2147483647 h 12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8"/>
                  <a:gd name="T70" fmla="*/ 0 h 1250"/>
                  <a:gd name="T71" fmla="*/ 1388 w 1388"/>
                  <a:gd name="T72" fmla="*/ 1250 h 12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8" h="1250">
                    <a:moveTo>
                      <a:pt x="1074" y="1130"/>
                    </a:moveTo>
                    <a:lnTo>
                      <a:pt x="1010" y="1136"/>
                    </a:lnTo>
                    <a:lnTo>
                      <a:pt x="948" y="1142"/>
                    </a:lnTo>
                    <a:lnTo>
                      <a:pt x="864" y="1150"/>
                    </a:lnTo>
                    <a:lnTo>
                      <a:pt x="812" y="1156"/>
                    </a:lnTo>
                    <a:lnTo>
                      <a:pt x="702" y="1166"/>
                    </a:lnTo>
                    <a:lnTo>
                      <a:pt x="602" y="1178"/>
                    </a:lnTo>
                    <a:lnTo>
                      <a:pt x="506" y="1186"/>
                    </a:lnTo>
                    <a:lnTo>
                      <a:pt x="346" y="1204"/>
                    </a:lnTo>
                    <a:lnTo>
                      <a:pt x="206" y="1220"/>
                    </a:lnTo>
                    <a:lnTo>
                      <a:pt x="100" y="1236"/>
                    </a:lnTo>
                    <a:lnTo>
                      <a:pt x="30" y="1246"/>
                    </a:lnTo>
                    <a:lnTo>
                      <a:pt x="0" y="1250"/>
                    </a:lnTo>
                    <a:lnTo>
                      <a:pt x="374" y="0"/>
                    </a:lnTo>
                    <a:lnTo>
                      <a:pt x="440" y="6"/>
                    </a:lnTo>
                    <a:lnTo>
                      <a:pt x="564" y="22"/>
                    </a:lnTo>
                    <a:lnTo>
                      <a:pt x="724" y="40"/>
                    </a:lnTo>
                    <a:lnTo>
                      <a:pt x="884" y="56"/>
                    </a:lnTo>
                    <a:lnTo>
                      <a:pt x="1000" y="68"/>
                    </a:lnTo>
                    <a:lnTo>
                      <a:pt x="1116" y="80"/>
                    </a:lnTo>
                    <a:lnTo>
                      <a:pt x="1308" y="96"/>
                    </a:lnTo>
                    <a:lnTo>
                      <a:pt x="1388" y="100"/>
                    </a:lnTo>
                    <a:lnTo>
                      <a:pt x="1074" y="1130"/>
                    </a:lnTo>
                    <a:close/>
                  </a:path>
                </a:pathLst>
              </a:custGeom>
              <a:gradFill flip="none" rotWithShape="1">
                <a:gsLst>
                  <a:gs pos="0">
                    <a:srgbClr val="9AC400"/>
                  </a:gs>
                  <a:gs pos="50000">
                    <a:srgbClr val="CCFF00">
                      <a:shade val="67500"/>
                      <a:satMod val="115000"/>
                    </a:srgbClr>
                  </a:gs>
                  <a:gs pos="100000">
                    <a:srgbClr val="CCFF00">
                      <a:shade val="100000"/>
                      <a:satMod val="115000"/>
                    </a:srgbClr>
                  </a:gs>
                </a:gsLst>
                <a:lin ang="0" scaled="1"/>
                <a:tileRect/>
              </a:gradFill>
              <a:ln>
                <a:noFill/>
              </a:ln>
              <a:extLst/>
            </p:spPr>
            <p:txBody>
              <a:bodyPr wrap="square" lIns="90000" tIns="46800" rIns="90000" bIns="46800">
                <a:spAutoFit/>
              </a:bodyPr>
              <a:lstStyle/>
              <a:p>
                <a:endParaRPr lang="en-GB"/>
              </a:p>
            </p:txBody>
          </p:sp>
          <p:sp>
            <p:nvSpPr>
              <p:cNvPr id="17" name="Freeform 9"/>
              <p:cNvSpPr>
                <a:spLocks/>
              </p:cNvSpPr>
              <p:nvPr/>
            </p:nvSpPr>
            <p:spPr bwMode="auto">
              <a:xfrm>
                <a:off x="6053290" y="3369567"/>
                <a:ext cx="1465263" cy="977900"/>
              </a:xfrm>
              <a:custGeom>
                <a:avLst/>
                <a:gdLst>
                  <a:gd name="T0" fmla="*/ 2147483647 w 1328"/>
                  <a:gd name="T1" fmla="*/ 2147483647 h 1034"/>
                  <a:gd name="T2" fmla="*/ 2147483647 w 1328"/>
                  <a:gd name="T3" fmla="*/ 2147483647 h 1034"/>
                  <a:gd name="T4" fmla="*/ 2147483647 w 1328"/>
                  <a:gd name="T5" fmla="*/ 2147483647 h 1034"/>
                  <a:gd name="T6" fmla="*/ 2147483647 w 1328"/>
                  <a:gd name="T7" fmla="*/ 2147483647 h 1034"/>
                  <a:gd name="T8" fmla="*/ 2147483647 w 1328"/>
                  <a:gd name="T9" fmla="*/ 2147483647 h 1034"/>
                  <a:gd name="T10" fmla="*/ 2147483647 w 1328"/>
                  <a:gd name="T11" fmla="*/ 2147483647 h 1034"/>
                  <a:gd name="T12" fmla="*/ 2147483647 w 1328"/>
                  <a:gd name="T13" fmla="*/ 2147483647 h 1034"/>
                  <a:gd name="T14" fmla="*/ 2147483647 w 1328"/>
                  <a:gd name="T15" fmla="*/ 2147483647 h 1034"/>
                  <a:gd name="T16" fmla="*/ 2147483647 w 1328"/>
                  <a:gd name="T17" fmla="*/ 2147483647 h 1034"/>
                  <a:gd name="T18" fmla="*/ 2147483647 w 1328"/>
                  <a:gd name="T19" fmla="*/ 2147483647 h 1034"/>
                  <a:gd name="T20" fmla="*/ 2147483647 w 1328"/>
                  <a:gd name="T21" fmla="*/ 2147483647 h 1034"/>
                  <a:gd name="T22" fmla="*/ 2147483647 w 1328"/>
                  <a:gd name="T23" fmla="*/ 2147483647 h 1034"/>
                  <a:gd name="T24" fmla="*/ 2147483647 w 1328"/>
                  <a:gd name="T25" fmla="*/ 2147483647 h 1034"/>
                  <a:gd name="T26" fmla="*/ 2147483647 w 1328"/>
                  <a:gd name="T27" fmla="*/ 2147483647 h 1034"/>
                  <a:gd name="T28" fmla="*/ 2147483647 w 1328"/>
                  <a:gd name="T29" fmla="*/ 2147483647 h 1034"/>
                  <a:gd name="T30" fmla="*/ 2147483647 w 1328"/>
                  <a:gd name="T31" fmla="*/ 2147483647 h 1034"/>
                  <a:gd name="T32" fmla="*/ 2147483647 w 1328"/>
                  <a:gd name="T33" fmla="*/ 2147483647 h 1034"/>
                  <a:gd name="T34" fmla="*/ 2147483647 w 1328"/>
                  <a:gd name="T35" fmla="*/ 2147483647 h 1034"/>
                  <a:gd name="T36" fmla="*/ 0 w 1328"/>
                  <a:gd name="T37" fmla="*/ 2147483647 h 1034"/>
                  <a:gd name="T38" fmla="*/ 2147483647 w 1328"/>
                  <a:gd name="T39" fmla="*/ 0 h 1034"/>
                  <a:gd name="T40" fmla="*/ 2147483647 w 1328"/>
                  <a:gd name="T41" fmla="*/ 2147483647 h 1034"/>
                  <a:gd name="T42" fmla="*/ 2147483647 w 1328"/>
                  <a:gd name="T43" fmla="*/ 2147483647 h 1034"/>
                  <a:gd name="T44" fmla="*/ 2147483647 w 1328"/>
                  <a:gd name="T45" fmla="*/ 2147483647 h 1034"/>
                  <a:gd name="T46" fmla="*/ 2147483647 w 1328"/>
                  <a:gd name="T47" fmla="*/ 2147483647 h 1034"/>
                  <a:gd name="T48" fmla="*/ 2147483647 w 1328"/>
                  <a:gd name="T49" fmla="*/ 2147483647 h 1034"/>
                  <a:gd name="T50" fmla="*/ 2147483647 w 1328"/>
                  <a:gd name="T51" fmla="*/ 2147483647 h 1034"/>
                  <a:gd name="T52" fmla="*/ 2147483647 w 1328"/>
                  <a:gd name="T53" fmla="*/ 2147483647 h 1034"/>
                  <a:gd name="T54" fmla="*/ 2147483647 w 1328"/>
                  <a:gd name="T55" fmla="*/ 2147483647 h 1034"/>
                  <a:gd name="T56" fmla="*/ 2147483647 w 1328"/>
                  <a:gd name="T57" fmla="*/ 2147483647 h 1034"/>
                  <a:gd name="T58" fmla="*/ 2147483647 w 1328"/>
                  <a:gd name="T59" fmla="*/ 2147483647 h 1034"/>
                  <a:gd name="T60" fmla="*/ 2147483647 w 1328"/>
                  <a:gd name="T61" fmla="*/ 2147483647 h 1034"/>
                  <a:gd name="T62" fmla="*/ 2147483647 w 1328"/>
                  <a:gd name="T63" fmla="*/ 2147483647 h 1034"/>
                  <a:gd name="T64" fmla="*/ 2147483647 w 1328"/>
                  <a:gd name="T65" fmla="*/ 2147483647 h 10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8"/>
                  <a:gd name="T100" fmla="*/ 0 h 1034"/>
                  <a:gd name="T101" fmla="*/ 1328 w 1328"/>
                  <a:gd name="T102" fmla="*/ 1034 h 10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8" h="1034">
                    <a:moveTo>
                      <a:pt x="1050" y="968"/>
                    </a:moveTo>
                    <a:lnTo>
                      <a:pt x="1004" y="972"/>
                    </a:lnTo>
                    <a:lnTo>
                      <a:pt x="948" y="974"/>
                    </a:lnTo>
                    <a:lnTo>
                      <a:pt x="876" y="978"/>
                    </a:lnTo>
                    <a:lnTo>
                      <a:pt x="822" y="980"/>
                    </a:lnTo>
                    <a:lnTo>
                      <a:pt x="750" y="980"/>
                    </a:lnTo>
                    <a:lnTo>
                      <a:pt x="622" y="990"/>
                    </a:lnTo>
                    <a:lnTo>
                      <a:pt x="584" y="990"/>
                    </a:lnTo>
                    <a:lnTo>
                      <a:pt x="538" y="994"/>
                    </a:lnTo>
                    <a:lnTo>
                      <a:pt x="488" y="996"/>
                    </a:lnTo>
                    <a:lnTo>
                      <a:pt x="446" y="998"/>
                    </a:lnTo>
                    <a:lnTo>
                      <a:pt x="374" y="1002"/>
                    </a:lnTo>
                    <a:lnTo>
                      <a:pt x="302" y="1010"/>
                    </a:lnTo>
                    <a:lnTo>
                      <a:pt x="232" y="1016"/>
                    </a:lnTo>
                    <a:lnTo>
                      <a:pt x="154" y="1022"/>
                    </a:lnTo>
                    <a:lnTo>
                      <a:pt x="100" y="1026"/>
                    </a:lnTo>
                    <a:lnTo>
                      <a:pt x="58" y="1030"/>
                    </a:lnTo>
                    <a:lnTo>
                      <a:pt x="28" y="1032"/>
                    </a:lnTo>
                    <a:lnTo>
                      <a:pt x="0" y="1034"/>
                    </a:lnTo>
                    <a:lnTo>
                      <a:pt x="312" y="0"/>
                    </a:lnTo>
                    <a:lnTo>
                      <a:pt x="454" y="8"/>
                    </a:lnTo>
                    <a:lnTo>
                      <a:pt x="618" y="20"/>
                    </a:lnTo>
                    <a:lnTo>
                      <a:pt x="718" y="28"/>
                    </a:lnTo>
                    <a:lnTo>
                      <a:pt x="872" y="36"/>
                    </a:lnTo>
                    <a:lnTo>
                      <a:pt x="940" y="38"/>
                    </a:lnTo>
                    <a:lnTo>
                      <a:pt x="1140" y="48"/>
                    </a:lnTo>
                    <a:lnTo>
                      <a:pt x="1216" y="52"/>
                    </a:lnTo>
                    <a:lnTo>
                      <a:pt x="1274" y="54"/>
                    </a:lnTo>
                    <a:lnTo>
                      <a:pt x="1314" y="56"/>
                    </a:lnTo>
                    <a:lnTo>
                      <a:pt x="1328" y="56"/>
                    </a:lnTo>
                    <a:lnTo>
                      <a:pt x="1324" y="74"/>
                    </a:lnTo>
                    <a:lnTo>
                      <a:pt x="1316" y="96"/>
                    </a:lnTo>
                    <a:lnTo>
                      <a:pt x="1050" y="968"/>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a:noFill/>
              </a:ln>
              <a:extLst/>
            </p:spPr>
            <p:txBody>
              <a:bodyPr lIns="90000" tIns="46800" rIns="90000" bIns="46800">
                <a:spAutoFit/>
              </a:bodyPr>
              <a:lstStyle/>
              <a:p>
                <a:endParaRPr lang="en-GB"/>
              </a:p>
            </p:txBody>
          </p:sp>
          <p:sp>
            <p:nvSpPr>
              <p:cNvPr id="18" name="Text Box 10"/>
              <p:cNvSpPr txBox="1">
                <a:spLocks noChangeArrowheads="1"/>
              </p:cNvSpPr>
              <p:nvPr/>
            </p:nvSpPr>
            <p:spPr bwMode="auto">
              <a:xfrm rot="18911545">
                <a:off x="2871940" y="3384529"/>
                <a:ext cx="1011238" cy="86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i="1">
                    <a:solidFill>
                      <a:schemeClr val="tx1"/>
                    </a:solidFill>
                    <a:latin typeface="Univers 45 Light" pitchFamily="2" charset="0"/>
                    <a:ea typeface="ＭＳ Ｐゴシック" pitchFamily="34" charset="-128"/>
                  </a:defRPr>
                </a:lvl1pPr>
                <a:lvl2pPr marL="742950" indent="-285750" eaLnBrk="0" hangingPunct="0">
                  <a:defRPr i="1">
                    <a:solidFill>
                      <a:schemeClr val="tx1"/>
                    </a:solidFill>
                    <a:latin typeface="Univers 45 Light" pitchFamily="2" charset="0"/>
                    <a:ea typeface="ＭＳ Ｐゴシック" pitchFamily="34" charset="-128"/>
                  </a:defRPr>
                </a:lvl2pPr>
                <a:lvl3pPr marL="1143000" indent="-228600" eaLnBrk="0" hangingPunct="0">
                  <a:defRPr i="1">
                    <a:solidFill>
                      <a:schemeClr val="tx1"/>
                    </a:solidFill>
                    <a:latin typeface="Univers 45 Light" pitchFamily="2" charset="0"/>
                    <a:ea typeface="ＭＳ Ｐゴシック" pitchFamily="34" charset="-128"/>
                  </a:defRPr>
                </a:lvl3pPr>
                <a:lvl4pPr marL="1600200" indent="-228600" eaLnBrk="0" hangingPunct="0">
                  <a:defRPr i="1">
                    <a:solidFill>
                      <a:schemeClr val="tx1"/>
                    </a:solidFill>
                    <a:latin typeface="Univers 45 Light" pitchFamily="2" charset="0"/>
                    <a:ea typeface="ＭＳ Ｐゴシック" pitchFamily="34" charset="-128"/>
                  </a:defRPr>
                </a:lvl4pPr>
                <a:lvl5pPr marL="2057400" indent="-228600" eaLnBrk="0" hangingPunct="0">
                  <a:defRPr i="1">
                    <a:solidFill>
                      <a:schemeClr val="tx1"/>
                    </a:solidFill>
                    <a:latin typeface="Univers 45 Light" pitchFamily="2"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9pPr>
              </a:lstStyle>
              <a:p>
                <a:pPr algn="ctr" eaLnBrk="1" hangingPunct="1"/>
                <a:r>
                  <a:rPr lang="en-GB" sz="1200" b="1" i="0" dirty="0" smtClean="0">
                    <a:solidFill>
                      <a:srgbClr val="FFFFFF"/>
                    </a:solidFill>
                    <a:latin typeface="+mn-lt"/>
                    <a:cs typeface="Arial" pitchFamily="34" charset="0"/>
                  </a:rPr>
                  <a:t>Use Inspired Research</a:t>
                </a:r>
                <a:endParaRPr lang="en-US" sz="1200" b="1" i="0" dirty="0">
                  <a:solidFill>
                    <a:srgbClr val="FFFFFF"/>
                  </a:solidFill>
                  <a:latin typeface="+mn-lt"/>
                  <a:cs typeface="Arial" pitchFamily="34" charset="0"/>
                </a:endParaRPr>
              </a:p>
            </p:txBody>
          </p:sp>
          <p:sp>
            <p:nvSpPr>
              <p:cNvPr id="19" name="AutoShape 11"/>
              <p:cNvSpPr>
                <a:spLocks/>
              </p:cNvSpPr>
              <p:nvPr/>
            </p:nvSpPr>
            <p:spPr bwMode="auto">
              <a:xfrm>
                <a:off x="2886228" y="2802830"/>
                <a:ext cx="203200" cy="2074862"/>
              </a:xfrm>
              <a:prstGeom prst="rightBrace">
                <a:avLst>
                  <a:gd name="adj1" fmla="val 85091"/>
                  <a:gd name="adj2" fmla="val 50000"/>
                </a:avLst>
              </a:prstGeom>
              <a:noFill/>
              <a:ln w="19050">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US" sz="2000" i="0">
                  <a:solidFill>
                    <a:srgbClr val="007833"/>
                  </a:solidFill>
                </a:endParaRPr>
              </a:p>
            </p:txBody>
          </p:sp>
          <p:sp>
            <p:nvSpPr>
              <p:cNvPr id="20" name="Text Box 12"/>
              <p:cNvSpPr txBox="1">
                <a:spLocks noChangeArrowheads="1"/>
              </p:cNvSpPr>
              <p:nvPr/>
            </p:nvSpPr>
            <p:spPr bwMode="auto">
              <a:xfrm rot="18790352">
                <a:off x="4106848" y="3693417"/>
                <a:ext cx="1045392"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i="1">
                    <a:solidFill>
                      <a:schemeClr val="tx1"/>
                    </a:solidFill>
                    <a:latin typeface="Univers 45 Light" pitchFamily="2" charset="0"/>
                    <a:ea typeface="ＭＳ Ｐゴシック" pitchFamily="34" charset="-128"/>
                  </a:defRPr>
                </a:lvl1pPr>
                <a:lvl2pPr marL="742950" indent="-285750" eaLnBrk="0" hangingPunct="0">
                  <a:defRPr i="1">
                    <a:solidFill>
                      <a:schemeClr val="tx1"/>
                    </a:solidFill>
                    <a:latin typeface="Univers 45 Light" pitchFamily="2" charset="0"/>
                    <a:ea typeface="ＭＳ Ｐゴシック" pitchFamily="34" charset="-128"/>
                  </a:defRPr>
                </a:lvl2pPr>
                <a:lvl3pPr marL="1143000" indent="-228600" eaLnBrk="0" hangingPunct="0">
                  <a:defRPr i="1">
                    <a:solidFill>
                      <a:schemeClr val="tx1"/>
                    </a:solidFill>
                    <a:latin typeface="Univers 45 Light" pitchFamily="2" charset="0"/>
                    <a:ea typeface="ＭＳ Ｐゴシック" pitchFamily="34" charset="-128"/>
                  </a:defRPr>
                </a:lvl3pPr>
                <a:lvl4pPr marL="1600200" indent="-228600" eaLnBrk="0" hangingPunct="0">
                  <a:defRPr i="1">
                    <a:solidFill>
                      <a:schemeClr val="tx1"/>
                    </a:solidFill>
                    <a:latin typeface="Univers 45 Light" pitchFamily="2" charset="0"/>
                    <a:ea typeface="ＭＳ Ｐゴシック" pitchFamily="34" charset="-128"/>
                  </a:defRPr>
                </a:lvl4pPr>
                <a:lvl5pPr marL="2057400" indent="-228600" eaLnBrk="0" hangingPunct="0">
                  <a:defRPr i="1">
                    <a:solidFill>
                      <a:schemeClr val="tx1"/>
                    </a:solidFill>
                    <a:latin typeface="Univers 45 Light" pitchFamily="2"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9pPr>
              </a:lstStyle>
              <a:p>
                <a:pPr algn="ctr" eaLnBrk="1" hangingPunct="1"/>
                <a:r>
                  <a:rPr lang="en-US" sz="1200" b="1" i="0" dirty="0">
                    <a:solidFill>
                      <a:schemeClr val="bg1"/>
                    </a:solidFill>
                    <a:latin typeface="+mn-lt"/>
                    <a:cs typeface="Arial" pitchFamily="34" charset="0"/>
                  </a:rPr>
                  <a:t>Development</a:t>
                </a:r>
              </a:p>
            </p:txBody>
          </p:sp>
          <p:sp>
            <p:nvSpPr>
              <p:cNvPr id="21" name="Text Box 13"/>
              <p:cNvSpPr txBox="1">
                <a:spLocks noChangeArrowheads="1"/>
              </p:cNvSpPr>
              <p:nvPr/>
            </p:nvSpPr>
            <p:spPr bwMode="auto">
              <a:xfrm rot="18508600">
                <a:off x="6347671" y="3693417"/>
                <a:ext cx="969730"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i="1">
                    <a:solidFill>
                      <a:schemeClr val="tx1"/>
                    </a:solidFill>
                    <a:latin typeface="Univers 45 Light" pitchFamily="2" charset="0"/>
                    <a:ea typeface="ＭＳ Ｐゴシック" pitchFamily="34" charset="-128"/>
                  </a:defRPr>
                </a:lvl1pPr>
                <a:lvl2pPr marL="742950" indent="-285750" eaLnBrk="0" hangingPunct="0">
                  <a:defRPr i="1">
                    <a:solidFill>
                      <a:schemeClr val="tx1"/>
                    </a:solidFill>
                    <a:latin typeface="Univers 45 Light" pitchFamily="2" charset="0"/>
                    <a:ea typeface="ＭＳ Ｐゴシック" pitchFamily="34" charset="-128"/>
                  </a:defRPr>
                </a:lvl2pPr>
                <a:lvl3pPr marL="1143000" indent="-228600" eaLnBrk="0" hangingPunct="0">
                  <a:defRPr i="1">
                    <a:solidFill>
                      <a:schemeClr val="tx1"/>
                    </a:solidFill>
                    <a:latin typeface="Univers 45 Light" pitchFamily="2" charset="0"/>
                    <a:ea typeface="ＭＳ Ｐゴシック" pitchFamily="34" charset="-128"/>
                  </a:defRPr>
                </a:lvl3pPr>
                <a:lvl4pPr marL="1600200" indent="-228600" eaLnBrk="0" hangingPunct="0">
                  <a:defRPr i="1">
                    <a:solidFill>
                      <a:schemeClr val="tx1"/>
                    </a:solidFill>
                    <a:latin typeface="Univers 45 Light" pitchFamily="2" charset="0"/>
                    <a:ea typeface="ＭＳ Ｐゴシック" pitchFamily="34" charset="-128"/>
                  </a:defRPr>
                </a:lvl4pPr>
                <a:lvl5pPr marL="2057400" indent="-228600" eaLnBrk="0" hangingPunct="0">
                  <a:defRPr i="1">
                    <a:solidFill>
                      <a:schemeClr val="tx1"/>
                    </a:solidFill>
                    <a:latin typeface="Univers 45 Light" pitchFamily="2"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9pPr>
              </a:lstStyle>
              <a:p>
                <a:pPr algn="ctr" eaLnBrk="1" hangingPunct="1"/>
                <a:r>
                  <a:rPr lang="en-US" sz="1200" b="1" i="0" dirty="0">
                    <a:solidFill>
                      <a:srgbClr val="000000"/>
                    </a:solidFill>
                    <a:latin typeface="+mn-lt"/>
                    <a:cs typeface="Arial" pitchFamily="34" charset="0"/>
                  </a:rPr>
                  <a:t>Deployment</a:t>
                </a:r>
              </a:p>
            </p:txBody>
          </p:sp>
          <p:sp>
            <p:nvSpPr>
              <p:cNvPr id="22" name="Text Box 14"/>
              <p:cNvSpPr txBox="1">
                <a:spLocks noChangeArrowheads="1"/>
              </p:cNvSpPr>
              <p:nvPr/>
            </p:nvSpPr>
            <p:spPr bwMode="auto">
              <a:xfrm rot="18736338">
                <a:off x="5104833" y="3718134"/>
                <a:ext cx="12139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i="1">
                    <a:solidFill>
                      <a:schemeClr val="tx1"/>
                    </a:solidFill>
                    <a:latin typeface="Univers 45 Light" pitchFamily="2" charset="0"/>
                    <a:ea typeface="ＭＳ Ｐゴシック" pitchFamily="34" charset="-128"/>
                  </a:defRPr>
                </a:lvl1pPr>
                <a:lvl2pPr marL="742950" indent="-285750" eaLnBrk="0" hangingPunct="0">
                  <a:defRPr i="1">
                    <a:solidFill>
                      <a:schemeClr val="tx1"/>
                    </a:solidFill>
                    <a:latin typeface="Univers 45 Light" pitchFamily="2" charset="0"/>
                    <a:ea typeface="ＭＳ Ｐゴシック" pitchFamily="34" charset="-128"/>
                  </a:defRPr>
                </a:lvl2pPr>
                <a:lvl3pPr marL="1143000" indent="-228600" eaLnBrk="0" hangingPunct="0">
                  <a:defRPr i="1">
                    <a:solidFill>
                      <a:schemeClr val="tx1"/>
                    </a:solidFill>
                    <a:latin typeface="Univers 45 Light" pitchFamily="2" charset="0"/>
                    <a:ea typeface="ＭＳ Ｐゴシック" pitchFamily="34" charset="-128"/>
                  </a:defRPr>
                </a:lvl3pPr>
                <a:lvl4pPr marL="1600200" indent="-228600" eaLnBrk="0" hangingPunct="0">
                  <a:defRPr i="1">
                    <a:solidFill>
                      <a:schemeClr val="tx1"/>
                    </a:solidFill>
                    <a:latin typeface="Univers 45 Light" pitchFamily="2" charset="0"/>
                    <a:ea typeface="ＭＳ Ｐゴシック" pitchFamily="34" charset="-128"/>
                  </a:defRPr>
                </a:lvl4pPr>
                <a:lvl5pPr marL="2057400" indent="-228600" eaLnBrk="0" hangingPunct="0">
                  <a:defRPr i="1">
                    <a:solidFill>
                      <a:schemeClr val="tx1"/>
                    </a:solidFill>
                    <a:latin typeface="Univers 45 Light" pitchFamily="2" charset="0"/>
                    <a:ea typeface="ＭＳ Ｐゴシック" pitchFamily="34" charset="-128"/>
                  </a:defRPr>
                </a:lvl5pPr>
                <a:lvl6pPr marL="25146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6pPr>
                <a:lvl7pPr marL="29718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7pPr>
                <a:lvl8pPr marL="34290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8pPr>
                <a:lvl9pPr marL="3886200" indent="-228600" eaLnBrk="0" fontAlgn="base" hangingPunct="0">
                  <a:spcBef>
                    <a:spcPct val="0"/>
                  </a:spcBef>
                  <a:spcAft>
                    <a:spcPct val="0"/>
                  </a:spcAft>
                  <a:defRPr i="1">
                    <a:solidFill>
                      <a:schemeClr val="tx1"/>
                    </a:solidFill>
                    <a:latin typeface="Univers 45 Light" pitchFamily="2" charset="0"/>
                    <a:ea typeface="ＭＳ Ｐゴシック" pitchFamily="34" charset="-128"/>
                  </a:defRPr>
                </a:lvl9pPr>
              </a:lstStyle>
              <a:p>
                <a:pPr algn="ctr" eaLnBrk="1" hangingPunct="1"/>
                <a:r>
                  <a:rPr lang="en-US" sz="1200" b="1" i="0" dirty="0">
                    <a:solidFill>
                      <a:srgbClr val="000000"/>
                    </a:solidFill>
                    <a:latin typeface="+mn-lt"/>
                    <a:cs typeface="Arial" pitchFamily="34" charset="0"/>
                  </a:rPr>
                  <a:t>  Demonstration</a:t>
                </a:r>
              </a:p>
            </p:txBody>
          </p:sp>
          <p:cxnSp>
            <p:nvCxnSpPr>
              <p:cNvPr id="23" name="Straight Connector 22"/>
              <p:cNvCxnSpPr/>
              <p:nvPr/>
            </p:nvCxnSpPr>
            <p:spPr>
              <a:xfrm>
                <a:off x="3128697" y="5022650"/>
                <a:ext cx="4114800" cy="1587"/>
              </a:xfrm>
              <a:prstGeom prst="line">
                <a:avLst/>
              </a:prstGeom>
              <a:ln w="38100" cap="flat" cmpd="sng" algn="ctr">
                <a:solidFill>
                  <a:srgbClr val="6666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 name="Arc 31"/>
              <p:cNvSpPr/>
              <p:nvPr/>
            </p:nvSpPr>
            <p:spPr>
              <a:xfrm rot="20927771">
                <a:off x="3429313" y="4649316"/>
                <a:ext cx="509909" cy="45719"/>
              </a:xfrm>
              <a:prstGeom prst="arc">
                <a:avLst/>
              </a:prstGeom>
              <a:solidFill>
                <a:schemeClr val="tx1">
                  <a:lumMod val="50000"/>
                  <a:lumOff val="50000"/>
                </a:schemeClr>
              </a:solidFill>
              <a:ln>
                <a:no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
          <p:nvSpPr>
            <p:cNvPr id="6" name="Arc 5"/>
            <p:cNvSpPr/>
            <p:nvPr/>
          </p:nvSpPr>
          <p:spPr>
            <a:xfrm rot="355641" flipH="1" flipV="1">
              <a:off x="2933254" y="3955900"/>
              <a:ext cx="5273775" cy="456686"/>
            </a:xfrm>
            <a:prstGeom prst="arc">
              <a:avLst>
                <a:gd name="adj1" fmla="val 11071900"/>
                <a:gd name="adj2" fmla="val 0"/>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60" name="Arc 59"/>
            <p:cNvSpPr/>
            <p:nvPr/>
          </p:nvSpPr>
          <p:spPr>
            <a:xfrm rot="21244359" flipH="1">
              <a:off x="2918490" y="5548961"/>
              <a:ext cx="5273775" cy="456686"/>
            </a:xfrm>
            <a:prstGeom prst="arc">
              <a:avLst>
                <a:gd name="adj1" fmla="val 11173485"/>
                <a:gd name="adj2" fmla="val 0"/>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grpSp>
      <p:sp>
        <p:nvSpPr>
          <p:cNvPr id="61" name="Cloud Callout 60"/>
          <p:cNvSpPr/>
          <p:nvPr/>
        </p:nvSpPr>
        <p:spPr>
          <a:xfrm>
            <a:off x="5274522" y="3820509"/>
            <a:ext cx="4447923" cy="2503400"/>
          </a:xfrm>
          <a:prstGeom prst="cloudCallout">
            <a:avLst/>
          </a:prstGeom>
          <a:solidFill>
            <a:srgbClr val="2A7E54">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A7E54">
                  <a:alpha val="55000"/>
                </a:srgbClr>
              </a:solidFill>
            </a:endParaRPr>
          </a:p>
        </p:txBody>
      </p:sp>
      <p:sp>
        <p:nvSpPr>
          <p:cNvPr id="62" name="TextBox 61"/>
          <p:cNvSpPr txBox="1"/>
          <p:nvPr/>
        </p:nvSpPr>
        <p:spPr>
          <a:xfrm>
            <a:off x="7083216" y="4145005"/>
            <a:ext cx="2044149" cy="307777"/>
          </a:xfrm>
          <a:prstGeom prst="rect">
            <a:avLst/>
          </a:prstGeom>
          <a:noFill/>
        </p:spPr>
        <p:txBody>
          <a:bodyPr wrap="none" rtlCol="0">
            <a:spAutoFit/>
          </a:bodyPr>
          <a:lstStyle/>
          <a:p>
            <a:r>
              <a:rPr lang="en-US" dirty="0" smtClean="0">
                <a:solidFill>
                  <a:schemeClr val="tx2"/>
                </a:solidFill>
              </a:rPr>
              <a:t>Fundamental Research</a:t>
            </a:r>
            <a:endParaRPr lang="en-US" dirty="0">
              <a:solidFill>
                <a:schemeClr val="tx2"/>
              </a:solidFill>
            </a:endParaRPr>
          </a:p>
        </p:txBody>
      </p:sp>
      <p:sp>
        <p:nvSpPr>
          <p:cNvPr id="64" name="TextBox 63"/>
          <p:cNvSpPr txBox="1"/>
          <p:nvPr/>
        </p:nvSpPr>
        <p:spPr>
          <a:xfrm>
            <a:off x="571974" y="4140229"/>
            <a:ext cx="4374335"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We can expect to be challenged, and must be clear about how we draw on fundamental research to support economic value delivery to the U.S.  </a:t>
            </a:r>
          </a:p>
        </p:txBody>
      </p:sp>
    </p:spTree>
    <p:extLst>
      <p:ext uri="{BB962C8B-B14F-4D97-AF65-F5344CB8AC3E}">
        <p14:creationId xmlns:p14="http://schemas.microsoft.com/office/powerpoint/2010/main" val="1182184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rgbClr val="2A7E54"/>
                </a:solidFill>
              </a:rPr>
              <a:t>Transition in the energy supply</a:t>
            </a:r>
          </a:p>
        </p:txBody>
      </p:sp>
      <p:sp>
        <p:nvSpPr>
          <p:cNvPr id="6" name="Slide Number Placeholder 3"/>
          <p:cNvSpPr>
            <a:spLocks noGrp="1"/>
          </p:cNvSpPr>
          <p:nvPr>
            <p:ph type="sldNum" sz="quarter" idx="12"/>
          </p:nvPr>
        </p:nvSpPr>
        <p:spPr>
          <a:xfrm>
            <a:off x="309530" y="6532406"/>
            <a:ext cx="405173" cy="287339"/>
          </a:xfrm>
        </p:spPr>
        <p:txBody>
          <a:bodyPr/>
          <a:lstStyle/>
          <a:p>
            <a:fld id="{B7ADD240-781A-4E83-9C8F-BE363542B069}" type="slidenum">
              <a:rPr lang="en-GB" smtClean="0">
                <a:solidFill>
                  <a:srgbClr val="009900"/>
                </a:solidFill>
                <a:latin typeface="+mj-lt"/>
              </a:rPr>
              <a:pPr/>
              <a:t>3</a:t>
            </a:fld>
            <a:endParaRPr lang="en-GB" dirty="0">
              <a:solidFill>
                <a:srgbClr val="009900"/>
              </a:solidFill>
              <a:latin typeface="+mj-lt"/>
            </a:endParaRPr>
          </a:p>
        </p:txBody>
      </p:sp>
      <p:graphicFrame>
        <p:nvGraphicFramePr>
          <p:cNvPr id="5" name="Chart 4"/>
          <p:cNvGraphicFramePr>
            <a:graphicFrameLocks/>
          </p:cNvGraphicFramePr>
          <p:nvPr>
            <p:extLst>
              <p:ext uri="{D42A27DB-BD31-4B8C-83A1-F6EECF244321}">
                <p14:modId xmlns:p14="http://schemas.microsoft.com/office/powerpoint/2010/main" val="1605467044"/>
              </p:ext>
            </p:extLst>
          </p:nvPr>
        </p:nvGraphicFramePr>
        <p:xfrm>
          <a:off x="460660" y="1553142"/>
          <a:ext cx="9086290" cy="465716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473200" y="6398280"/>
            <a:ext cx="7620000" cy="261610"/>
          </a:xfrm>
          <a:prstGeom prst="rect">
            <a:avLst/>
          </a:prstGeom>
        </p:spPr>
        <p:txBody>
          <a:bodyPr wrap="square">
            <a:spAutoFit/>
          </a:bodyPr>
          <a:lstStyle/>
          <a:p>
            <a:pPr algn="r"/>
            <a:r>
              <a:rPr lang="en-GB" sz="1100" dirty="0">
                <a:latin typeface="+mj-lt"/>
              </a:rPr>
              <a:t>Source: U.S. Energy Information Administration Annual Energy Review, Tables 1.3, 10.1, and E1</a:t>
            </a:r>
          </a:p>
        </p:txBody>
      </p:sp>
      <p:graphicFrame>
        <p:nvGraphicFramePr>
          <p:cNvPr id="8" name="Chart 7"/>
          <p:cNvGraphicFramePr>
            <a:graphicFrameLocks/>
          </p:cNvGraphicFramePr>
          <p:nvPr>
            <p:extLst>
              <p:ext uri="{D42A27DB-BD31-4B8C-83A1-F6EECF244321}">
                <p14:modId xmlns:p14="http://schemas.microsoft.com/office/powerpoint/2010/main" val="3615039050"/>
              </p:ext>
            </p:extLst>
          </p:nvPr>
        </p:nvGraphicFramePr>
        <p:xfrm>
          <a:off x="359082" y="1563561"/>
          <a:ext cx="9272961" cy="46609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2"/>
          <p:cNvSpPr txBox="1"/>
          <p:nvPr/>
        </p:nvSpPr>
        <p:spPr>
          <a:xfrm>
            <a:off x="1728256" y="2603605"/>
            <a:ext cx="3554945" cy="769441"/>
          </a:xfrm>
          <a:prstGeom prst="rect">
            <a:avLst/>
          </a:prstGeom>
          <a:solidFill>
            <a:schemeClr val="bg1"/>
          </a:solidFill>
          <a:ln>
            <a:solidFill>
              <a:srgbClr val="FE7D19"/>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b="1" dirty="0" smtClean="0">
                <a:solidFill>
                  <a:srgbClr val="FE7D19"/>
                </a:solidFill>
              </a:rPr>
              <a:t>Atmospheric CO</a:t>
            </a:r>
            <a:r>
              <a:rPr lang="en-GB" b="1" baseline="-25000" dirty="0" smtClean="0">
                <a:solidFill>
                  <a:srgbClr val="FE7D19"/>
                </a:solidFill>
              </a:rPr>
              <a:t>2</a:t>
            </a:r>
            <a:r>
              <a:rPr lang="en-GB" b="1" dirty="0" smtClean="0">
                <a:solidFill>
                  <a:srgbClr val="FE7D19"/>
                </a:solidFill>
              </a:rPr>
              <a:t> concentration  </a:t>
            </a:r>
          </a:p>
          <a:p>
            <a:r>
              <a:rPr lang="en-GB" b="1" dirty="0" smtClean="0">
                <a:solidFill>
                  <a:srgbClr val="FE7D19"/>
                </a:solidFill>
              </a:rPr>
              <a:t>1960:  320 ppm</a:t>
            </a:r>
          </a:p>
          <a:p>
            <a:r>
              <a:rPr lang="en-GB" b="1" dirty="0" smtClean="0">
                <a:solidFill>
                  <a:srgbClr val="FE7D19"/>
                </a:solidFill>
              </a:rPr>
              <a:t>2010: 390 ppm</a:t>
            </a:r>
          </a:p>
          <a:p>
            <a:r>
              <a:rPr lang="en-GB" b="1" dirty="0" smtClean="0">
                <a:solidFill>
                  <a:srgbClr val="FE7D19"/>
                </a:solidFill>
              </a:rPr>
              <a:t>Desired maximum by 2100:  450 ppm </a:t>
            </a:r>
          </a:p>
        </p:txBody>
      </p:sp>
    </p:spTree>
    <p:extLst>
      <p:ext uri="{BB962C8B-B14F-4D97-AF65-F5344CB8AC3E}">
        <p14:creationId xmlns:p14="http://schemas.microsoft.com/office/powerpoint/2010/main" val="133813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5FEDB46-AD0D-40A6-B23D-114C70A71BE7}" type="slidenum">
              <a:rPr lang="en-US" smtClean="0"/>
              <a:t>30</a:t>
            </a:fld>
            <a:endParaRPr lang="en-US"/>
          </a:p>
        </p:txBody>
      </p:sp>
    </p:spTree>
    <p:extLst>
      <p:ext uri="{BB962C8B-B14F-4D97-AF65-F5344CB8AC3E}">
        <p14:creationId xmlns:p14="http://schemas.microsoft.com/office/powerpoint/2010/main" val="72071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p:txBody>
          <a:bodyPr>
            <a:normAutofit/>
          </a:bodyPr>
          <a:lstStyle/>
          <a:p>
            <a:pPr eaLnBrk="1" hangingPunct="1"/>
            <a:r>
              <a:rPr lang="en-GB" sz="3600" dirty="0" smtClean="0">
                <a:solidFill>
                  <a:srgbClr val="2A7E54"/>
                </a:solidFill>
              </a:rPr>
              <a:t>Energy scales</a:t>
            </a:r>
          </a:p>
        </p:txBody>
      </p:sp>
      <p:graphicFrame>
        <p:nvGraphicFramePr>
          <p:cNvPr id="3" name="Table 2"/>
          <p:cNvGraphicFramePr>
            <a:graphicFrameLocks noGrp="1"/>
          </p:cNvGraphicFramePr>
          <p:nvPr>
            <p:extLst>
              <p:ext uri="{D42A27DB-BD31-4B8C-83A1-F6EECF244321}">
                <p14:modId xmlns:p14="http://schemas.microsoft.com/office/powerpoint/2010/main" val="4073341504"/>
              </p:ext>
            </p:extLst>
          </p:nvPr>
        </p:nvGraphicFramePr>
        <p:xfrm>
          <a:off x="662120" y="1484316"/>
          <a:ext cx="2731029" cy="2595565"/>
        </p:xfrm>
        <a:graphic>
          <a:graphicData uri="http://schemas.openxmlformats.org/drawingml/2006/table">
            <a:tbl>
              <a:tblPr firstRow="1" bandRow="1">
                <a:tableStyleId>{5C22544A-7EE6-4342-B048-85BDC9FD1C3A}</a:tableStyleId>
              </a:tblPr>
              <a:tblGrid>
                <a:gridCol w="2731029"/>
              </a:tblGrid>
              <a:tr h="370795">
                <a:tc>
                  <a:txBody>
                    <a:bodyPr/>
                    <a:lstStyle/>
                    <a:p>
                      <a:pPr algn="l"/>
                      <a:r>
                        <a:rPr lang="en-GB" sz="1600" dirty="0" smtClean="0"/>
                        <a:t>2010 World</a:t>
                      </a:r>
                      <a:r>
                        <a:rPr lang="en-GB" sz="1600" baseline="0" dirty="0" smtClean="0"/>
                        <a:t> Energy Use</a:t>
                      </a:r>
                      <a:endParaRPr lang="en-GB" sz="1600" dirty="0"/>
                    </a:p>
                  </a:txBody>
                  <a:tcPr marL="99086" marR="99086"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370795">
                <a:tc>
                  <a:txBody>
                    <a:bodyPr/>
                    <a:lstStyle/>
                    <a:p>
                      <a:r>
                        <a:rPr lang="en-GB" sz="1600" dirty="0" smtClean="0"/>
                        <a:t>~ 16 TW-year</a:t>
                      </a:r>
                      <a:endParaRPr lang="en-GB" sz="1600" dirty="0"/>
                    </a:p>
                  </a:txBody>
                  <a:tcPr marL="99086" marR="99086"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~140000 </a:t>
                      </a:r>
                      <a:r>
                        <a:rPr lang="en-GB" sz="1600" dirty="0" err="1" smtClean="0"/>
                        <a:t>TWh</a:t>
                      </a:r>
                      <a:endParaRPr lang="en-GB" sz="1600" dirty="0" smtClean="0"/>
                    </a:p>
                  </a:txBody>
                  <a:tcPr marL="99086" marR="99086"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~12 </a:t>
                      </a:r>
                      <a:r>
                        <a:rPr lang="en-GB" sz="1600" dirty="0" err="1" smtClean="0"/>
                        <a:t>Gtoe</a:t>
                      </a:r>
                      <a:endParaRPr lang="en-GB" sz="1600" dirty="0" smtClean="0"/>
                    </a:p>
                  </a:txBody>
                  <a:tcPr marL="99086" marR="99086"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 88 </a:t>
                      </a:r>
                      <a:r>
                        <a:rPr lang="en-GB" sz="1600" dirty="0" err="1" smtClean="0"/>
                        <a:t>Gboe</a:t>
                      </a:r>
                      <a:endParaRPr lang="en-GB" sz="1600" dirty="0" smtClean="0"/>
                    </a:p>
                  </a:txBody>
                  <a:tcPr marL="99086" marR="99086"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 480 x10</a:t>
                      </a:r>
                      <a:r>
                        <a:rPr lang="en-GB" sz="1600" baseline="30000" dirty="0" smtClean="0"/>
                        <a:t>9</a:t>
                      </a:r>
                      <a:r>
                        <a:rPr lang="en-GB" sz="1600" dirty="0" smtClean="0"/>
                        <a:t> MBTU</a:t>
                      </a:r>
                    </a:p>
                  </a:txBody>
                  <a:tcPr marL="99086" marR="99086"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 500 million TJ </a:t>
                      </a:r>
                    </a:p>
                  </a:txBody>
                  <a:tcPr marL="99086" marR="99086"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63907623"/>
              </p:ext>
            </p:extLst>
          </p:nvPr>
        </p:nvGraphicFramePr>
        <p:xfrm>
          <a:off x="3938324" y="1484313"/>
          <a:ext cx="5616839" cy="3600452"/>
        </p:xfrm>
        <a:graphic>
          <a:graphicData uri="http://schemas.openxmlformats.org/drawingml/2006/table">
            <a:tbl>
              <a:tblPr firstRow="1" bandRow="1">
                <a:tableStyleId>{B301B821-A1FF-4177-AEE7-76D212191A09}</a:tableStyleId>
              </a:tblPr>
              <a:tblGrid>
                <a:gridCol w="1248186"/>
                <a:gridCol w="2418362"/>
                <a:gridCol w="1950291"/>
              </a:tblGrid>
              <a:tr h="37093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latin typeface="+mn-lt"/>
                        </a:rPr>
                        <a:t>Thermodynamic Limits</a:t>
                      </a:r>
                    </a:p>
                  </a:txBody>
                  <a:tcPr marL="99064" marR="99064"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p>
                  </a:txBody>
                  <a:tcPr/>
                </a:tc>
                <a:tc hMerge="1">
                  <a:txBody>
                    <a:bodyPr/>
                    <a:lstStyle/>
                    <a:p>
                      <a:endParaRPr lang="en-GB" dirty="0"/>
                    </a:p>
                  </a:txBody>
                  <a:tcPr/>
                </a:tc>
              </a:tr>
              <a:tr h="632988">
                <a:tc>
                  <a:txBody>
                    <a:bodyPr/>
                    <a:lstStyle/>
                    <a:p>
                      <a:pPr marL="0" marR="0" lvl="0" indent="0" algn="ctr"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1" i="0" u="none" strike="noStrike" cap="none" normalizeH="0" baseline="0" dirty="0" smtClean="0">
                          <a:ln>
                            <a:noFill/>
                          </a:ln>
                          <a:solidFill>
                            <a:schemeClr val="tx2"/>
                          </a:solidFill>
                          <a:effectLst/>
                          <a:latin typeface="+mn-lt"/>
                          <a:cs typeface="Arial" pitchFamily="34" charset="0"/>
                        </a:rPr>
                        <a:t>Fuel</a:t>
                      </a:r>
                    </a:p>
                  </a:txBody>
                  <a:tcPr marL="39001" marR="39001"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Univers 45 Light" pitchFamily="2" charset="0"/>
                        <a:buNone/>
                        <a:tabLst/>
                      </a:pPr>
                      <a:r>
                        <a:rPr kumimoji="0" lang="en-GB" sz="1600" b="1" i="0" u="none" strike="noStrike" cap="none" normalizeH="0" baseline="0" dirty="0" smtClean="0">
                          <a:ln>
                            <a:noFill/>
                          </a:ln>
                          <a:solidFill>
                            <a:schemeClr val="tx2"/>
                          </a:solidFill>
                          <a:effectLst/>
                          <a:latin typeface="+mn-lt"/>
                          <a:cs typeface="Arial" pitchFamily="34" charset="0"/>
                        </a:rPr>
                        <a:t>Heat of Combustion</a:t>
                      </a:r>
                    </a:p>
                    <a:p>
                      <a:pPr marL="0" marR="0" lvl="0" indent="0" algn="ctr" defTabSz="914400" rtl="0" eaLnBrk="1" fontAlgn="base" latinLnBrk="0" hangingPunct="1">
                        <a:lnSpc>
                          <a:spcPct val="100000"/>
                        </a:lnSpc>
                        <a:spcBef>
                          <a:spcPct val="30000"/>
                        </a:spcBef>
                        <a:spcAft>
                          <a:spcPct val="0"/>
                        </a:spcAft>
                        <a:buClr>
                          <a:schemeClr val="accent2"/>
                        </a:buClr>
                        <a:buSzTx/>
                        <a:buFont typeface="Univers 45 Light" pitchFamily="2" charset="0"/>
                        <a:buNone/>
                        <a:tabLst/>
                      </a:pPr>
                      <a:r>
                        <a:rPr kumimoji="0" lang="en-GB" sz="1600" b="1" i="0" u="none" strike="noStrike" cap="none" normalizeH="0" baseline="0" dirty="0" smtClean="0">
                          <a:ln>
                            <a:noFill/>
                          </a:ln>
                          <a:solidFill>
                            <a:schemeClr val="tx2"/>
                          </a:solidFill>
                          <a:effectLst/>
                          <a:latin typeface="+mn-lt"/>
                          <a:cs typeface="Arial" pitchFamily="34" charset="0"/>
                        </a:rPr>
                        <a:t>MJ/kg</a:t>
                      </a:r>
                    </a:p>
                  </a:txBody>
                  <a:tcPr marL="39001" marR="39001"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Univers 45 Light" pitchFamily="2" charset="0"/>
                        <a:buNone/>
                        <a:tabLst/>
                      </a:pPr>
                      <a:r>
                        <a:rPr kumimoji="0" lang="en-GB" sz="1600" b="1" i="0" u="none" strike="noStrike" cap="none" normalizeH="0" baseline="0" dirty="0" smtClean="0">
                          <a:ln>
                            <a:noFill/>
                          </a:ln>
                          <a:solidFill>
                            <a:schemeClr val="tx2"/>
                          </a:solidFill>
                          <a:effectLst/>
                          <a:latin typeface="+mn-lt"/>
                          <a:cs typeface="Arial" pitchFamily="34" charset="0"/>
                        </a:rPr>
                        <a:t>Combustion CO</a:t>
                      </a:r>
                      <a:r>
                        <a:rPr kumimoji="0" lang="en-GB" sz="1600" b="1" i="0" u="none" strike="noStrike" cap="none" normalizeH="0" baseline="-25000" dirty="0" smtClean="0">
                          <a:ln>
                            <a:noFill/>
                          </a:ln>
                          <a:solidFill>
                            <a:schemeClr val="tx2"/>
                          </a:solidFill>
                          <a:effectLst/>
                          <a:latin typeface="+mn-lt"/>
                          <a:cs typeface="Arial" pitchFamily="34" charset="0"/>
                        </a:rPr>
                        <a:t>2</a:t>
                      </a:r>
                      <a:endParaRPr kumimoji="0" lang="en-GB" sz="1600" b="1" i="0" u="none" strike="noStrike" cap="none" normalizeH="0" baseline="0" dirty="0" smtClean="0">
                        <a:ln>
                          <a:noFill/>
                        </a:ln>
                        <a:solidFill>
                          <a:schemeClr val="tx2"/>
                        </a:solidFill>
                        <a:effectLst/>
                        <a:latin typeface="+mn-lt"/>
                        <a:cs typeface="Arial" pitchFamily="34" charset="0"/>
                      </a:endParaRPr>
                    </a:p>
                    <a:p>
                      <a:pPr marL="0" marR="0" lvl="0" indent="0" algn="ctr" defTabSz="914400" rtl="0" eaLnBrk="1" fontAlgn="base" latinLnBrk="0" hangingPunct="1">
                        <a:lnSpc>
                          <a:spcPct val="100000"/>
                        </a:lnSpc>
                        <a:spcBef>
                          <a:spcPct val="30000"/>
                        </a:spcBef>
                        <a:spcAft>
                          <a:spcPct val="0"/>
                        </a:spcAft>
                        <a:buClr>
                          <a:schemeClr val="accent2"/>
                        </a:buClr>
                        <a:buSzTx/>
                        <a:buFont typeface="Univers 45 Light" pitchFamily="2" charset="0"/>
                        <a:buNone/>
                        <a:tabLst/>
                      </a:pPr>
                      <a:r>
                        <a:rPr kumimoji="0" lang="en-GB" sz="1600" b="1" i="0" u="none" strike="noStrike" cap="none" normalizeH="0" baseline="0" dirty="0" smtClean="0">
                          <a:ln>
                            <a:noFill/>
                          </a:ln>
                          <a:solidFill>
                            <a:schemeClr val="tx2"/>
                          </a:solidFill>
                          <a:effectLst/>
                          <a:latin typeface="+mn-lt"/>
                          <a:cs typeface="Arial" pitchFamily="34" charset="0"/>
                        </a:rPr>
                        <a:t>kg CO</a:t>
                      </a:r>
                      <a:r>
                        <a:rPr kumimoji="0" lang="en-GB" sz="1600" b="1" i="0" u="none" strike="noStrike" cap="none" normalizeH="0" baseline="-25000" dirty="0" smtClean="0">
                          <a:ln>
                            <a:noFill/>
                          </a:ln>
                          <a:solidFill>
                            <a:schemeClr val="tx2"/>
                          </a:solidFill>
                          <a:effectLst/>
                          <a:latin typeface="+mn-lt"/>
                          <a:cs typeface="Arial" pitchFamily="34" charset="0"/>
                        </a:rPr>
                        <a:t>2</a:t>
                      </a:r>
                      <a:r>
                        <a:rPr kumimoji="0" lang="en-GB" sz="1600" b="1" i="0" u="none" strike="noStrike" cap="none" normalizeH="0" baseline="0" dirty="0" smtClean="0">
                          <a:ln>
                            <a:noFill/>
                          </a:ln>
                          <a:solidFill>
                            <a:schemeClr val="tx2"/>
                          </a:solidFill>
                          <a:effectLst/>
                          <a:latin typeface="+mn-lt"/>
                          <a:cs typeface="Arial" pitchFamily="34" charset="0"/>
                        </a:rPr>
                        <a:t>/MJ</a:t>
                      </a:r>
                    </a:p>
                  </a:txBody>
                  <a:tcPr marL="39001" marR="39001" marT="36009" marB="36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933">
                <a:tc>
                  <a:txBody>
                    <a:bodyPr/>
                    <a:lstStyle/>
                    <a:p>
                      <a:pPr marL="0" marR="0" lvl="0" indent="0" algn="l"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dirty="0" smtClean="0">
                          <a:ln>
                            <a:noFill/>
                          </a:ln>
                          <a:solidFill>
                            <a:schemeClr val="tx1"/>
                          </a:solidFill>
                          <a:effectLst/>
                          <a:latin typeface="+mn-lt"/>
                          <a:cs typeface="Arial" pitchFamily="34" charset="0"/>
                        </a:rPr>
                        <a:t>Coal</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dirty="0" smtClean="0">
                          <a:ln>
                            <a:noFill/>
                          </a:ln>
                          <a:solidFill>
                            <a:schemeClr val="tx1"/>
                          </a:solidFill>
                          <a:effectLst/>
                          <a:latin typeface="+mn-lt"/>
                          <a:cs typeface="Arial" pitchFamily="34" charset="0"/>
                        </a:rPr>
                        <a:t>15-27</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dirty="0" smtClean="0">
                          <a:ln>
                            <a:noFill/>
                          </a:ln>
                          <a:solidFill>
                            <a:schemeClr val="tx1"/>
                          </a:solidFill>
                          <a:effectLst/>
                          <a:latin typeface="+mn-lt"/>
                          <a:cs typeface="Arial" pitchFamily="34" charset="0"/>
                        </a:rPr>
                        <a:t>0.07 - 0.19</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933">
                <a:tc>
                  <a:txBody>
                    <a:bodyPr/>
                    <a:lstStyle/>
                    <a:p>
                      <a:pPr marL="0" marR="0" lvl="0" indent="0" algn="l"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dirty="0" smtClean="0">
                          <a:ln>
                            <a:noFill/>
                          </a:ln>
                          <a:solidFill>
                            <a:schemeClr val="tx1"/>
                          </a:solidFill>
                          <a:effectLst/>
                          <a:latin typeface="+mn-lt"/>
                          <a:cs typeface="Arial" pitchFamily="34" charset="0"/>
                        </a:rPr>
                        <a:t>Oil</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dirty="0" smtClean="0">
                          <a:ln>
                            <a:noFill/>
                          </a:ln>
                          <a:solidFill>
                            <a:schemeClr val="tx1"/>
                          </a:solidFill>
                          <a:effectLst/>
                          <a:latin typeface="+mn-lt"/>
                          <a:cs typeface="Arial" pitchFamily="34" charset="0"/>
                        </a:rPr>
                        <a:t>42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dirty="0" smtClean="0">
                          <a:ln>
                            <a:noFill/>
                          </a:ln>
                          <a:solidFill>
                            <a:schemeClr val="tx1"/>
                          </a:solidFill>
                          <a:effectLst/>
                          <a:latin typeface="+mn-lt"/>
                          <a:cs typeface="Arial" pitchFamily="34" charset="0"/>
                        </a:rPr>
                        <a:t>0.074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933">
                <a:tc>
                  <a:txBody>
                    <a:bodyPr/>
                    <a:lstStyle/>
                    <a:p>
                      <a:pPr marL="0" marR="0" lvl="0" indent="0" algn="l"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dirty="0" smtClean="0">
                          <a:ln>
                            <a:noFill/>
                          </a:ln>
                          <a:solidFill>
                            <a:schemeClr val="tx1"/>
                          </a:solidFill>
                          <a:effectLst/>
                          <a:latin typeface="+mn-lt"/>
                          <a:cs typeface="Arial" pitchFamily="34" charset="0"/>
                        </a:rPr>
                        <a:t>Methane</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dirty="0" smtClean="0">
                          <a:ln>
                            <a:noFill/>
                          </a:ln>
                          <a:solidFill>
                            <a:schemeClr val="tx1"/>
                          </a:solidFill>
                          <a:effectLst/>
                          <a:latin typeface="+mn-lt"/>
                          <a:cs typeface="Arial" pitchFamily="34" charset="0"/>
                        </a:rPr>
                        <a:t>55</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dirty="0" smtClean="0">
                          <a:ln>
                            <a:noFill/>
                          </a:ln>
                          <a:solidFill>
                            <a:schemeClr val="tx1"/>
                          </a:solidFill>
                          <a:effectLst/>
                          <a:latin typeface="+mn-lt"/>
                          <a:cs typeface="Arial" pitchFamily="34" charset="0"/>
                        </a:rPr>
                        <a:t>0.050</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933">
                <a:tc>
                  <a:txBody>
                    <a:bodyPr/>
                    <a:lstStyle/>
                    <a:p>
                      <a:pPr marL="0" marR="0" lvl="0" indent="0" algn="l"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smtClean="0">
                          <a:ln>
                            <a:noFill/>
                          </a:ln>
                          <a:solidFill>
                            <a:schemeClr val="tx1"/>
                          </a:solidFill>
                          <a:effectLst/>
                          <a:latin typeface="+mn-lt"/>
                          <a:cs typeface="Arial" pitchFamily="34" charset="0"/>
                        </a:rPr>
                        <a:t>Butanol</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dirty="0" smtClean="0">
                          <a:ln>
                            <a:noFill/>
                          </a:ln>
                          <a:solidFill>
                            <a:schemeClr val="tx1"/>
                          </a:solidFill>
                          <a:effectLst/>
                          <a:latin typeface="+mn-lt"/>
                          <a:cs typeface="Arial" pitchFamily="34" charset="0"/>
                        </a:rPr>
                        <a:t>36</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dirty="0" smtClean="0">
                          <a:ln>
                            <a:noFill/>
                          </a:ln>
                          <a:solidFill>
                            <a:schemeClr val="tx1"/>
                          </a:solidFill>
                          <a:effectLst/>
                          <a:latin typeface="+mn-lt"/>
                          <a:cs typeface="Arial" pitchFamily="34" charset="0"/>
                        </a:rPr>
                        <a:t>0.065</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933">
                <a:tc>
                  <a:txBody>
                    <a:bodyPr/>
                    <a:lstStyle/>
                    <a:p>
                      <a:pPr marL="0" marR="0" lvl="0" indent="0" algn="l"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smtClean="0">
                          <a:ln>
                            <a:noFill/>
                          </a:ln>
                          <a:solidFill>
                            <a:schemeClr val="tx1"/>
                          </a:solidFill>
                          <a:effectLst/>
                          <a:latin typeface="+mn-lt"/>
                          <a:cs typeface="Arial" pitchFamily="34" charset="0"/>
                        </a:rPr>
                        <a:t>Ethanol</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dirty="0" smtClean="0">
                          <a:ln>
                            <a:noFill/>
                          </a:ln>
                          <a:solidFill>
                            <a:schemeClr val="tx1"/>
                          </a:solidFill>
                          <a:effectLst/>
                          <a:latin typeface="+mn-lt"/>
                          <a:cs typeface="Arial" pitchFamily="34" charset="0"/>
                        </a:rPr>
                        <a:t>30.5</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dirty="0" smtClean="0">
                          <a:ln>
                            <a:noFill/>
                          </a:ln>
                          <a:solidFill>
                            <a:schemeClr val="tx1"/>
                          </a:solidFill>
                          <a:effectLst/>
                          <a:latin typeface="+mn-lt"/>
                          <a:cs typeface="Arial" pitchFamily="34" charset="0"/>
                        </a:rPr>
                        <a:t>0.063</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933">
                <a:tc>
                  <a:txBody>
                    <a:bodyPr/>
                    <a:lstStyle/>
                    <a:p>
                      <a:pPr marL="0" marR="0" lvl="0" indent="0" algn="l"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smtClean="0">
                          <a:ln>
                            <a:noFill/>
                          </a:ln>
                          <a:solidFill>
                            <a:schemeClr val="tx1"/>
                          </a:solidFill>
                          <a:effectLst/>
                          <a:latin typeface="+mn-lt"/>
                          <a:cs typeface="Arial" pitchFamily="34" charset="0"/>
                        </a:rPr>
                        <a:t>Sucrose</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dirty="0" smtClean="0">
                          <a:ln>
                            <a:noFill/>
                          </a:ln>
                          <a:solidFill>
                            <a:schemeClr val="tx1"/>
                          </a:solidFill>
                          <a:effectLst/>
                          <a:latin typeface="+mn-lt"/>
                          <a:cs typeface="Arial" pitchFamily="34" charset="0"/>
                        </a:rPr>
                        <a:t>16.5</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dirty="0" smtClean="0">
                          <a:ln>
                            <a:noFill/>
                          </a:ln>
                          <a:solidFill>
                            <a:schemeClr val="tx1"/>
                          </a:solidFill>
                          <a:effectLst/>
                          <a:latin typeface="+mn-lt"/>
                          <a:cs typeface="Arial" pitchFamily="34" charset="0"/>
                        </a:rPr>
                        <a:t>0.093</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933">
                <a:tc>
                  <a:txBody>
                    <a:bodyPr/>
                    <a:lstStyle/>
                    <a:p>
                      <a:pPr marL="0" marR="0" lvl="0" indent="0" algn="l"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smtClean="0">
                          <a:ln>
                            <a:noFill/>
                          </a:ln>
                          <a:solidFill>
                            <a:schemeClr val="tx1"/>
                          </a:solidFill>
                          <a:effectLst/>
                          <a:latin typeface="+mn-lt"/>
                          <a:cs typeface="Arial" pitchFamily="34" charset="0"/>
                        </a:rPr>
                        <a:t>Glucose</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smtClean="0">
                          <a:ln>
                            <a:noFill/>
                          </a:ln>
                          <a:solidFill>
                            <a:schemeClr val="tx1"/>
                          </a:solidFill>
                          <a:effectLst/>
                          <a:latin typeface="+mn-lt"/>
                          <a:cs typeface="Arial" pitchFamily="34" charset="0"/>
                        </a:rPr>
                        <a:t>14.2</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0"/>
                        </a:spcBef>
                        <a:spcAft>
                          <a:spcPct val="0"/>
                        </a:spcAft>
                        <a:buClr>
                          <a:schemeClr val="accent2"/>
                        </a:buClr>
                        <a:buSzTx/>
                        <a:buFont typeface="Univers 45 Light" pitchFamily="2" charset="0"/>
                        <a:buNone/>
                        <a:tabLst/>
                      </a:pPr>
                      <a:r>
                        <a:rPr kumimoji="0" lang="en-GB" sz="1600" b="0" i="0" u="none" strike="noStrike" cap="none" normalizeH="0" baseline="0" dirty="0" smtClean="0">
                          <a:ln>
                            <a:noFill/>
                          </a:ln>
                          <a:solidFill>
                            <a:schemeClr val="tx1"/>
                          </a:solidFill>
                          <a:effectLst/>
                          <a:latin typeface="+mn-lt"/>
                          <a:cs typeface="Arial" pitchFamily="34" charset="0"/>
                        </a:rPr>
                        <a:t>0.10</a:t>
                      </a:r>
                    </a:p>
                  </a:txBody>
                  <a:tcPr marL="99064" marR="9906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extBox 1"/>
          <p:cNvSpPr txBox="1"/>
          <p:nvPr/>
        </p:nvSpPr>
        <p:spPr>
          <a:xfrm>
            <a:off x="506507" y="260650"/>
            <a:ext cx="1050832" cy="307777"/>
          </a:xfrm>
          <a:prstGeom prst="rect">
            <a:avLst/>
          </a:prstGeom>
          <a:solidFill>
            <a:schemeClr val="bg1"/>
          </a:solidFill>
        </p:spPr>
        <p:txBody>
          <a:bodyPr wrap="square" rtlCol="0">
            <a:spAutoFit/>
          </a:bodyPr>
          <a:lstStyle/>
          <a:p>
            <a:endParaRPr lang="en-GB" dirty="0"/>
          </a:p>
        </p:txBody>
      </p:sp>
      <p:sp>
        <p:nvSpPr>
          <p:cNvPr id="9" name="Rectangle 8"/>
          <p:cNvSpPr/>
          <p:nvPr/>
        </p:nvSpPr>
        <p:spPr bwMode="auto">
          <a:xfrm>
            <a:off x="857545" y="5300337"/>
            <a:ext cx="7720398" cy="1412514"/>
          </a:xfrm>
          <a:prstGeom prst="rect">
            <a:avLst/>
          </a:prstGeom>
          <a:noFill/>
          <a:ln w="2857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r>
              <a:rPr lang="en-US" sz="1600" dirty="0"/>
              <a:t>N</a:t>
            </a:r>
            <a:r>
              <a:rPr lang="en-US" sz="1600" dirty="0" smtClean="0"/>
              <a:t>atural </a:t>
            </a:r>
            <a:r>
              <a:rPr lang="en-US" sz="1600" dirty="0"/>
              <a:t>gas </a:t>
            </a:r>
            <a:r>
              <a:rPr lang="en-US" sz="1600" dirty="0" smtClean="0"/>
              <a:t>is </a:t>
            </a:r>
            <a:r>
              <a:rPr lang="en-US" sz="1600" dirty="0"/>
              <a:t>measured in </a:t>
            </a:r>
            <a:r>
              <a:rPr lang="en-US" sz="1600" u="sng" dirty="0">
                <a:hlinkClick r:id="rId3" tooltip="Normal cubic meter"/>
              </a:rPr>
              <a:t>normal cubic meters</a:t>
            </a:r>
            <a:r>
              <a:rPr lang="en-US" sz="1600" dirty="0"/>
              <a:t> (for gas at </a:t>
            </a:r>
            <a:r>
              <a:rPr lang="en-US" sz="1600" dirty="0" smtClean="0"/>
              <a:t>0</a:t>
            </a:r>
            <a:r>
              <a:rPr lang="en-US" sz="1600" baseline="30000" dirty="0"/>
              <a:t>o</a:t>
            </a:r>
            <a:r>
              <a:rPr lang="en-US" sz="1600" dirty="0" smtClean="0"/>
              <a:t>C </a:t>
            </a:r>
            <a:r>
              <a:rPr lang="en-US" sz="1600" dirty="0"/>
              <a:t>at </a:t>
            </a:r>
            <a:r>
              <a:rPr lang="en-US" sz="1600" dirty="0" smtClean="0"/>
              <a:t>101.325 </a:t>
            </a:r>
            <a:r>
              <a:rPr lang="en-US" sz="1600" dirty="0" err="1" smtClean="0"/>
              <a:t>kPa</a:t>
            </a:r>
            <a:r>
              <a:rPr lang="en-US" sz="1600" dirty="0" smtClean="0">
                <a:solidFill>
                  <a:schemeClr val="tx1"/>
                </a:solidFill>
              </a:rPr>
              <a:t>) </a:t>
            </a:r>
          </a:p>
          <a:p>
            <a:pPr algn="l"/>
            <a:r>
              <a:rPr lang="en-US" sz="1600" dirty="0" smtClean="0"/>
              <a:t>or </a:t>
            </a:r>
            <a:r>
              <a:rPr lang="en-US" sz="1600" dirty="0"/>
              <a:t>in </a:t>
            </a:r>
            <a:r>
              <a:rPr lang="en-US" sz="1600" u="sng" dirty="0">
                <a:hlinkClick r:id="rId4" tooltip="Standard cubic feet"/>
              </a:rPr>
              <a:t>standard cubic feet</a:t>
            </a:r>
            <a:r>
              <a:rPr lang="en-US" sz="1600" dirty="0"/>
              <a:t> (for gas at </a:t>
            </a:r>
            <a:r>
              <a:rPr lang="en-US" sz="1600" dirty="0" smtClean="0"/>
              <a:t>16</a:t>
            </a:r>
            <a:r>
              <a:rPr lang="en-US" sz="1600" baseline="30000" dirty="0" smtClean="0"/>
              <a:t>o</a:t>
            </a:r>
            <a:r>
              <a:rPr lang="en-US" sz="1600" dirty="0" smtClean="0"/>
              <a:t>C </a:t>
            </a:r>
            <a:r>
              <a:rPr lang="en-US" sz="1600" dirty="0"/>
              <a:t>and 101.56 </a:t>
            </a:r>
            <a:r>
              <a:rPr lang="en-US" sz="1600" dirty="0" err="1" smtClean="0"/>
              <a:t>kPa</a:t>
            </a:r>
            <a:r>
              <a:rPr lang="en-US" sz="1600" dirty="0" smtClean="0"/>
              <a:t>).</a:t>
            </a:r>
          </a:p>
          <a:p>
            <a:pPr algn="l"/>
            <a:r>
              <a:rPr lang="en-GB" sz="1600" dirty="0" smtClean="0"/>
              <a:t>World </a:t>
            </a:r>
            <a:r>
              <a:rPr lang="en-GB" sz="1600" dirty="0"/>
              <a:t>production of natural gas in 2011 was 3283 billion cubic meters </a:t>
            </a:r>
            <a:endParaRPr lang="en-GB" sz="1600" dirty="0" smtClean="0"/>
          </a:p>
          <a:p>
            <a:pPr algn="l"/>
            <a:r>
              <a:rPr lang="en-GB" sz="1600" dirty="0" smtClean="0"/>
              <a:t>				= </a:t>
            </a:r>
            <a:r>
              <a:rPr lang="en-GB" sz="1600" dirty="0"/>
              <a:t>2955 million toe = 123 million </a:t>
            </a:r>
            <a:r>
              <a:rPr lang="en-GB" sz="1600" u="sng" dirty="0"/>
              <a:t>TJ</a:t>
            </a:r>
            <a:r>
              <a:rPr lang="en-GB" sz="1600" dirty="0"/>
              <a:t> . </a:t>
            </a:r>
            <a:endParaRPr lang="en-US" sz="1600" dirty="0"/>
          </a:p>
        </p:txBody>
      </p:sp>
      <p:sp>
        <p:nvSpPr>
          <p:cNvPr id="10" name="Rectangle 9"/>
          <p:cNvSpPr/>
          <p:nvPr/>
        </p:nvSpPr>
        <p:spPr bwMode="auto">
          <a:xfrm>
            <a:off x="819133" y="4935033"/>
            <a:ext cx="2027635" cy="360363"/>
          </a:xfrm>
          <a:prstGeom prst="rect">
            <a:avLst/>
          </a:prstGeom>
          <a:solidFill>
            <a:srgbClr val="FFC000"/>
          </a:solidFill>
          <a:ln w="127" cap="flat" cmpd="sng" algn="ctr">
            <a:noFill/>
            <a:prstDash val="solid"/>
            <a:round/>
            <a:headEnd type="none" w="med" len="med"/>
            <a:tailEnd type="none" w="med" len="med"/>
          </a:ln>
          <a:effectLst/>
        </p:spPr>
        <p:txBody>
          <a:bodyPr wrap="none" lIns="36000" tIns="36000" rIns="36000" bIns="36000" anchor="ctr"/>
          <a:lstStyle/>
          <a:p>
            <a:pPr fontAlgn="base">
              <a:spcBef>
                <a:spcPct val="0"/>
              </a:spcBef>
              <a:spcAft>
                <a:spcPct val="0"/>
              </a:spcAft>
              <a:defRPr/>
            </a:pPr>
            <a:r>
              <a:rPr lang="en-GB" sz="1600" b="1" dirty="0" smtClean="0">
                <a:solidFill>
                  <a:srgbClr val="000000"/>
                </a:solidFill>
                <a:cs typeface="Arial" pitchFamily="34" charset="0"/>
              </a:rPr>
              <a:t>Natural Gas:</a:t>
            </a:r>
            <a:endParaRPr lang="en-GB" sz="1600" b="1" dirty="0">
              <a:solidFill>
                <a:srgbClr val="000000"/>
              </a:solidFill>
              <a:cs typeface="Arial" pitchFamily="34" charset="0"/>
            </a:endParaRPr>
          </a:p>
        </p:txBody>
      </p:sp>
    </p:spTree>
    <p:extLst>
      <p:ext uri="{BB962C8B-B14F-4D97-AF65-F5344CB8AC3E}">
        <p14:creationId xmlns:p14="http://schemas.microsoft.com/office/powerpoint/2010/main" val="2921402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55034" y="5178428"/>
            <a:ext cx="738994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6000" rIns="36000" bIns="360000" anchor="ctr"/>
          <a:lstStyle/>
          <a:p>
            <a:pPr>
              <a:lnSpc>
                <a:spcPct val="90000"/>
              </a:lnSpc>
            </a:pPr>
            <a:endParaRPr lang="en-US" sz="1600">
              <a:solidFill>
                <a:schemeClr val="tx2"/>
              </a:solidFill>
              <a:latin typeface="Univers 55" pitchFamily="2" charset="0"/>
            </a:endParaRPr>
          </a:p>
        </p:txBody>
      </p:sp>
      <p:sp>
        <p:nvSpPr>
          <p:cNvPr id="124931" name="Text Box 3"/>
          <p:cNvSpPr txBox="1">
            <a:spLocks noChangeArrowheads="1"/>
          </p:cNvSpPr>
          <p:nvPr/>
        </p:nvSpPr>
        <p:spPr bwMode="auto">
          <a:xfrm>
            <a:off x="3011259" y="1597537"/>
            <a:ext cx="5431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2800" dirty="0">
                <a:solidFill>
                  <a:schemeClr val="tx2"/>
                </a:solidFill>
                <a:latin typeface="+mn-lt"/>
              </a:rPr>
              <a:t>The Energy Sustainability Challenge</a:t>
            </a:r>
          </a:p>
        </p:txBody>
      </p:sp>
      <p:pic>
        <p:nvPicPr>
          <p:cNvPr id="124932" name="Picture 6" descr="29F1A7FD-2369-4DE6-BE2D-2AE2261CAC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27" y="1457627"/>
            <a:ext cx="1884879" cy="184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Rectangle 1"/>
          <p:cNvSpPr>
            <a:spLocks noChangeArrowheads="1"/>
          </p:cNvSpPr>
          <p:nvPr/>
        </p:nvSpPr>
        <p:spPr bwMode="auto">
          <a:xfrm>
            <a:off x="7838812" y="4741866"/>
            <a:ext cx="2067190" cy="2116137"/>
          </a:xfrm>
          <a:prstGeom prst="rect">
            <a:avLst/>
          </a:prstGeom>
          <a:solidFill>
            <a:schemeClr val="bg1"/>
          </a:solidFill>
          <a:ln>
            <a:noFill/>
          </a:ln>
          <a:extLst>
            <a:ext uri="{91240B29-F687-4F45-9708-019B960494DF}">
              <a14:hiddenLine xmlns:a14="http://schemas.microsoft.com/office/drawing/2010/main" w="127" algn="ctr">
                <a:solidFill>
                  <a:srgbClr val="000000"/>
                </a:solidFill>
                <a:round/>
                <a:headEnd/>
                <a:tailEnd/>
              </a14:hiddenLine>
            </a:ext>
          </a:extLst>
        </p:spPr>
        <p:txBody>
          <a:bodyPr wrap="none" lIns="0" tIns="0" rIns="0" bIns="0"/>
          <a:lstStyle/>
          <a:p>
            <a:endParaRPr lang="en-US" i="1">
              <a:latin typeface="Univers 45 Light" pitchFamily="2" charset="0"/>
            </a:endParaRPr>
          </a:p>
        </p:txBody>
      </p:sp>
      <p:sp>
        <p:nvSpPr>
          <p:cNvPr id="124934" name="Title 1"/>
          <p:cNvSpPr>
            <a:spLocks noGrp="1"/>
          </p:cNvSpPr>
          <p:nvPr>
            <p:ph type="title"/>
          </p:nvPr>
        </p:nvSpPr>
        <p:spPr/>
        <p:txBody>
          <a:bodyPr>
            <a:normAutofit/>
          </a:bodyPr>
          <a:lstStyle/>
          <a:p>
            <a:pPr eaLnBrk="1" hangingPunct="1"/>
            <a:r>
              <a:rPr lang="en-GB" sz="3600" dirty="0" smtClean="0">
                <a:solidFill>
                  <a:srgbClr val="2A7E54"/>
                </a:solidFill>
              </a:rPr>
              <a:t>Energy Resource Competition</a:t>
            </a:r>
          </a:p>
        </p:txBody>
      </p:sp>
      <p:sp>
        <p:nvSpPr>
          <p:cNvPr id="2" name="Text Box 10"/>
          <p:cNvSpPr txBox="1">
            <a:spLocks noChangeArrowheads="1"/>
          </p:cNvSpPr>
          <p:nvPr/>
        </p:nvSpPr>
        <p:spPr bwMode="auto">
          <a:xfrm>
            <a:off x="3055509" y="2302610"/>
            <a:ext cx="5482696" cy="1631216"/>
          </a:xfrm>
          <a:prstGeom prst="rect">
            <a:avLst/>
          </a:prstGeom>
          <a:solidFill>
            <a:schemeClr val="accent6">
              <a:lumMod val="20000"/>
              <a:lumOff val="80000"/>
            </a:schemeClr>
          </a:solid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sz="2000" dirty="0" smtClean="0">
                <a:solidFill>
                  <a:schemeClr val="tx2"/>
                </a:solidFill>
                <a:latin typeface="+mn-lt"/>
              </a:rPr>
              <a:t>What are the implications of </a:t>
            </a:r>
            <a:r>
              <a:rPr lang="en-GB" sz="2000" dirty="0">
                <a:solidFill>
                  <a:schemeClr val="tx2"/>
                </a:solidFill>
                <a:latin typeface="+mn-lt"/>
              </a:rPr>
              <a:t>natural resource (water, land and minerals) constraints on energy production and supply in the context </a:t>
            </a:r>
            <a:r>
              <a:rPr lang="en-GB" sz="2000" dirty="0" smtClean="0">
                <a:solidFill>
                  <a:schemeClr val="tx2"/>
                </a:solidFill>
                <a:latin typeface="+mn-lt"/>
              </a:rPr>
              <a:t>of a growing world population, greenhouse gas emissions  </a:t>
            </a:r>
            <a:r>
              <a:rPr lang="en-GB" sz="2000" dirty="0">
                <a:solidFill>
                  <a:schemeClr val="tx2"/>
                </a:solidFill>
                <a:latin typeface="+mn-lt"/>
              </a:rPr>
              <a:t>and climate </a:t>
            </a:r>
            <a:r>
              <a:rPr lang="en-GB" sz="2000" dirty="0" smtClean="0">
                <a:solidFill>
                  <a:schemeClr val="tx2"/>
                </a:solidFill>
                <a:latin typeface="+mn-lt"/>
              </a:rPr>
              <a:t>change?</a:t>
            </a:r>
            <a:endParaRPr lang="en-GB" sz="2000" dirty="0">
              <a:solidFill>
                <a:schemeClr val="tx2"/>
              </a:solidFill>
              <a:latin typeface="+mn-lt"/>
            </a:endParaRPr>
          </a:p>
        </p:txBody>
      </p:sp>
      <p:sp>
        <p:nvSpPr>
          <p:cNvPr id="3" name="Rectangle 2"/>
          <p:cNvSpPr/>
          <p:nvPr/>
        </p:nvSpPr>
        <p:spPr>
          <a:xfrm>
            <a:off x="3381409" y="3900589"/>
            <a:ext cx="5156797" cy="338554"/>
          </a:xfrm>
          <a:prstGeom prst="rect">
            <a:avLst/>
          </a:prstGeom>
        </p:spPr>
        <p:txBody>
          <a:bodyPr wrap="square">
            <a:spAutoFit/>
          </a:bodyPr>
          <a:lstStyle/>
          <a:p>
            <a:pPr marL="265113"/>
            <a:r>
              <a:rPr lang="en-GB" sz="1600" dirty="0">
                <a:solidFill>
                  <a:srgbClr val="FE7D19"/>
                </a:solidFill>
              </a:rPr>
              <a:t>http://www.bp.com/energysustainabilitychallenge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8205" y="355583"/>
            <a:ext cx="979074" cy="1178926"/>
          </a:xfrm>
          <a:prstGeom prst="rect">
            <a:avLst/>
          </a:prstGeom>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49453">
            <a:off x="1973218" y="4413190"/>
            <a:ext cx="1371429" cy="1956302"/>
          </a:xfrm>
          <a:prstGeom prst="rect">
            <a:avLst/>
          </a:prstGeom>
          <a:noFill/>
          <a:ln>
            <a:noFill/>
          </a:ln>
          <a:effectLst>
            <a:outerShdw blurRad="241300" dist="190500" dir="78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26904">
            <a:off x="4190889" y="4542744"/>
            <a:ext cx="1338656" cy="1897463"/>
          </a:xfrm>
          <a:prstGeom prst="rect">
            <a:avLst/>
          </a:prstGeom>
          <a:noFill/>
          <a:ln w="9525">
            <a:noFill/>
            <a:miter lim="800000"/>
            <a:headEnd/>
            <a:tailEnd/>
          </a:ln>
          <a:effectLst>
            <a:outerShdw blurRad="149987" dist="250190" dir="8460000" algn="ctr">
              <a:srgbClr val="000000">
                <a:alpha val="2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97628">
            <a:off x="6470279" y="4534800"/>
            <a:ext cx="1342052" cy="1909100"/>
          </a:xfrm>
          <a:prstGeom prst="rect">
            <a:avLst/>
          </a:prstGeom>
          <a:effectLst>
            <a:outerShdw blurRad="101600" dist="38100" dir="10800000" sx="107000" sy="107000" algn="tr" rotWithShape="0">
              <a:prstClr val="black">
                <a:alpha val="23000"/>
              </a:prstClr>
            </a:outerShdw>
          </a:effectLst>
        </p:spPr>
      </p:pic>
    </p:spTree>
    <p:extLst>
      <p:ext uri="{BB962C8B-B14F-4D97-AF65-F5344CB8AC3E}">
        <p14:creationId xmlns:p14="http://schemas.microsoft.com/office/powerpoint/2010/main" val="1957288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018" y="262118"/>
            <a:ext cx="7727950" cy="946150"/>
          </a:xfrm>
        </p:spPr>
        <p:txBody>
          <a:bodyPr>
            <a:noAutofit/>
          </a:bodyPr>
          <a:lstStyle/>
          <a:p>
            <a:r>
              <a:rPr lang="en-GB" sz="3600" dirty="0">
                <a:latin typeface="+mn-lt"/>
              </a:rPr>
              <a:t/>
            </a:r>
            <a:br>
              <a:rPr lang="en-GB" sz="3600" dirty="0">
                <a:latin typeface="+mn-lt"/>
              </a:rPr>
            </a:br>
            <a:r>
              <a:rPr lang="en-GB" sz="3600" dirty="0" smtClean="0">
                <a:solidFill>
                  <a:schemeClr val="tx2"/>
                </a:solidFill>
                <a:latin typeface="+mn-lt"/>
              </a:rPr>
              <a:t>World Resource Connections</a:t>
            </a:r>
            <a:r>
              <a:rPr lang="en-GB" sz="3600" dirty="0" smtClean="0">
                <a:latin typeface="+mn-lt"/>
              </a:rPr>
              <a:t/>
            </a:r>
            <a:br>
              <a:rPr lang="en-GB" sz="3600" dirty="0" smtClean="0">
                <a:latin typeface="+mn-lt"/>
              </a:rPr>
            </a:br>
            <a:endParaRPr lang="en-GB" sz="2400" dirty="0">
              <a:solidFill>
                <a:schemeClr val="bg1">
                  <a:lumMod val="50000"/>
                </a:schemeClr>
              </a:solidFill>
              <a:latin typeface="+mn-lt"/>
            </a:endParaRPr>
          </a:p>
        </p:txBody>
      </p:sp>
      <p:sp>
        <p:nvSpPr>
          <p:cNvPr id="71" name="Slide Number Placeholder 3"/>
          <p:cNvSpPr>
            <a:spLocks noGrp="1"/>
          </p:cNvSpPr>
          <p:nvPr>
            <p:ph type="sldNum" sz="quarter" idx="12"/>
          </p:nvPr>
        </p:nvSpPr>
        <p:spPr>
          <a:xfrm>
            <a:off x="309542" y="6532395"/>
            <a:ext cx="271727" cy="287338"/>
          </a:xfrm>
        </p:spPr>
        <p:txBody>
          <a:bodyPr/>
          <a:lstStyle/>
          <a:p>
            <a:pPr>
              <a:buClr>
                <a:srgbClr val="009900"/>
              </a:buClr>
            </a:pPr>
            <a:fld id="{B7ADD240-781A-4E83-9C8F-BE363542B069}" type="slidenum">
              <a:rPr lang="en-GB">
                <a:latin typeface="+mn-lt"/>
              </a:rPr>
              <a:pPr>
                <a:buClr>
                  <a:srgbClr val="009900"/>
                </a:buClr>
              </a:pPr>
              <a:t>6</a:t>
            </a:fld>
            <a:endParaRPr lang="en-GB" dirty="0">
              <a:latin typeface="+mn-lt"/>
            </a:endParaRPr>
          </a:p>
        </p:txBody>
      </p:sp>
      <p:sp>
        <p:nvSpPr>
          <p:cNvPr id="37" name="Rectangle 36"/>
          <p:cNvSpPr/>
          <p:nvPr/>
        </p:nvSpPr>
        <p:spPr bwMode="auto">
          <a:xfrm>
            <a:off x="793667" y="6191764"/>
            <a:ext cx="2109725" cy="637208"/>
          </a:xfrm>
          <a:prstGeom prst="rect">
            <a:avLst/>
          </a:prstGeom>
          <a:solidFill>
            <a:schemeClr val="bg1"/>
          </a:solidFill>
          <a:ln w="127" cap="flat" cmpd="sng" algn="ctr">
            <a:solidFill>
              <a:schemeClr val="bg1"/>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endParaRPr lang="en-GB" sz="1400">
              <a:solidFill>
                <a:srgbClr val="000000"/>
              </a:solidFill>
              <a:latin typeface="+mn-lt"/>
              <a:ea typeface="ＭＳ Ｐゴシック" pitchFamily="-72" charset="-128"/>
            </a:endParaRPr>
          </a:p>
        </p:txBody>
      </p:sp>
      <p:sp>
        <p:nvSpPr>
          <p:cNvPr id="38" name="AutoShape 65"/>
          <p:cNvSpPr>
            <a:spLocks noChangeArrowheads="1"/>
          </p:cNvSpPr>
          <p:nvPr>
            <p:custDataLst>
              <p:tags r:id="rId1"/>
            </p:custDataLst>
          </p:nvPr>
        </p:nvSpPr>
        <p:spPr bwMode="auto">
          <a:xfrm rot="-5400000">
            <a:off x="5337857" y="2586211"/>
            <a:ext cx="892175" cy="989012"/>
          </a:xfrm>
          <a:prstGeom prst="rightArrow">
            <a:avLst>
              <a:gd name="adj1" fmla="val 70000"/>
              <a:gd name="adj2" fmla="val 41713"/>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 wrap="none" lIns="93296" tIns="46648" rIns="93296" bIns="46648" anchor="t"/>
          <a:lstStyle/>
          <a:p>
            <a:pPr>
              <a:defRPr/>
            </a:pPr>
            <a:endParaRPr lang="en-US" sz="1200" b="1" i="0" kern="0" dirty="0">
              <a:solidFill>
                <a:srgbClr val="FFFFFF"/>
              </a:solidFill>
              <a:latin typeface="+mn-lt"/>
              <a:ea typeface="ＭＳ Ｐゴシック" pitchFamily="-72" charset="-128"/>
            </a:endParaRPr>
          </a:p>
        </p:txBody>
      </p:sp>
      <p:sp>
        <p:nvSpPr>
          <p:cNvPr id="39" name="AutoShape 63"/>
          <p:cNvSpPr>
            <a:spLocks noChangeArrowheads="1"/>
          </p:cNvSpPr>
          <p:nvPr>
            <p:custDataLst>
              <p:tags r:id="rId2"/>
            </p:custDataLst>
          </p:nvPr>
        </p:nvSpPr>
        <p:spPr bwMode="auto">
          <a:xfrm>
            <a:off x="1952480" y="5315981"/>
            <a:ext cx="5156200" cy="987425"/>
          </a:xfrm>
          <a:prstGeom prst="rightArrow">
            <a:avLst>
              <a:gd name="adj1" fmla="val 70000"/>
              <a:gd name="adj2" fmla="val 37686"/>
            </a:avLst>
          </a:prstGeom>
          <a:solidFill>
            <a:srgbClr val="00B0F0"/>
          </a:solidFill>
          <a:ln w="19050" cap="flat" cmpd="sng" algn="ctr">
            <a:solidFill>
              <a:schemeClr val="bg1"/>
            </a:solidFill>
            <a:prstDash val="solid"/>
            <a:round/>
            <a:headEnd type="none" w="med" len="med"/>
            <a:tailEnd type="none" w="med" len="med"/>
          </a:ln>
          <a:effectLst>
            <a:outerShdw blurRad="149987" dist="381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none" lIns="90000" tIns="46800" rIns="90000" bIns="46800" numCol="1" rtlCol="0" anchor="ctr" anchorCtr="0" compatLnSpc="1">
            <a:prstTxWarp prst="textNoShape">
              <a:avLst/>
            </a:prstTxWarp>
          </a:bodyPr>
          <a:lstStyle/>
          <a:p>
            <a:pPr algn="ctr" eaLnBrk="0" hangingPunct="0">
              <a:spcBef>
                <a:spcPct val="50000"/>
              </a:spcBef>
              <a:buClr>
                <a:srgbClr val="009900"/>
              </a:buClr>
              <a:buFont typeface="Symbol" pitchFamily="18" charset="2"/>
              <a:buNone/>
            </a:pPr>
            <a:endParaRPr lang="en-US" sz="2000" b="1" i="0">
              <a:solidFill>
                <a:srgbClr val="FFFFFF"/>
              </a:solidFill>
              <a:latin typeface="+mn-lt"/>
              <a:ea typeface="ＭＳ Ｐゴシック" pitchFamily="-72" charset="-128"/>
            </a:endParaRPr>
          </a:p>
        </p:txBody>
      </p:sp>
      <p:sp>
        <p:nvSpPr>
          <p:cNvPr id="40" name="Rectangle 17"/>
          <p:cNvSpPr>
            <a:spLocks noChangeArrowheads="1"/>
          </p:cNvSpPr>
          <p:nvPr>
            <p:custDataLst>
              <p:tags r:id="rId3"/>
            </p:custDataLst>
          </p:nvPr>
        </p:nvSpPr>
        <p:spPr bwMode="gray">
          <a:xfrm>
            <a:off x="4491839" y="5715967"/>
            <a:ext cx="6893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3526">
              <a:buClr>
                <a:srgbClr val="006600"/>
              </a:buClr>
              <a:defRPr/>
            </a:pPr>
            <a:r>
              <a:rPr lang="en-US" sz="1400" b="1" i="0" dirty="0">
                <a:solidFill>
                  <a:srgbClr val="FFFFFF"/>
                </a:solidFill>
                <a:latin typeface="+mn-lt"/>
                <a:ea typeface="ＭＳ Ｐゴシック" pitchFamily="-72" charset="-128"/>
              </a:rPr>
              <a:t>Irrigation</a:t>
            </a:r>
          </a:p>
        </p:txBody>
      </p:sp>
      <p:sp>
        <p:nvSpPr>
          <p:cNvPr id="41" name="Rectangle 18"/>
          <p:cNvSpPr>
            <a:spLocks noChangeArrowheads="1"/>
          </p:cNvSpPr>
          <p:nvPr>
            <p:custDataLst>
              <p:tags r:id="rId4"/>
            </p:custDataLst>
          </p:nvPr>
        </p:nvSpPr>
        <p:spPr bwMode="gray">
          <a:xfrm>
            <a:off x="2682735" y="4967325"/>
            <a:ext cx="26886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526">
              <a:buClr>
                <a:srgbClr val="006600"/>
              </a:buClr>
              <a:defRPr/>
            </a:pPr>
            <a:r>
              <a:rPr lang="en-US" sz="1200" b="1" i="0" dirty="0" smtClean="0">
                <a:solidFill>
                  <a:srgbClr val="000000"/>
                </a:solidFill>
                <a:latin typeface="+mn-lt"/>
                <a:ea typeface="ＭＳ Ｐゴシック" pitchFamily="-72" charset="-128"/>
              </a:rPr>
              <a:t>~ 3% </a:t>
            </a:r>
            <a:r>
              <a:rPr lang="en-US" sz="1200" i="0" dirty="0">
                <a:solidFill>
                  <a:srgbClr val="000000"/>
                </a:solidFill>
                <a:latin typeface="+mn-lt"/>
                <a:ea typeface="ＭＳ Ｐゴシック" pitchFamily="-72" charset="-128"/>
              </a:rPr>
              <a:t>of global energy used for water supply and treatment</a:t>
            </a:r>
          </a:p>
        </p:txBody>
      </p:sp>
      <p:sp>
        <p:nvSpPr>
          <p:cNvPr id="42" name="Rectangle 19"/>
          <p:cNvSpPr>
            <a:spLocks noChangeArrowheads="1"/>
          </p:cNvSpPr>
          <p:nvPr>
            <p:custDataLst>
              <p:tags r:id="rId5"/>
            </p:custDataLst>
          </p:nvPr>
        </p:nvSpPr>
        <p:spPr bwMode="gray">
          <a:xfrm>
            <a:off x="6113317" y="4431134"/>
            <a:ext cx="13239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3526">
              <a:buClr>
                <a:srgbClr val="006600"/>
              </a:buClr>
              <a:defRPr/>
            </a:pPr>
            <a:r>
              <a:rPr lang="en-GB" sz="1200" i="0" dirty="0">
                <a:solidFill>
                  <a:srgbClr val="000000"/>
                </a:solidFill>
                <a:latin typeface="+mn-lt"/>
                <a:ea typeface="ＭＳ Ｐゴシック" pitchFamily="-72" charset="-128"/>
              </a:rPr>
              <a:t>Biofuels use </a:t>
            </a:r>
            <a:r>
              <a:rPr lang="en-GB" sz="1200" b="1" i="0" dirty="0">
                <a:solidFill>
                  <a:srgbClr val="000000"/>
                </a:solidFill>
                <a:latin typeface="+mn-lt"/>
                <a:ea typeface="ＭＳ Ｐゴシック" pitchFamily="-72" charset="-128"/>
              </a:rPr>
              <a:t>~2%</a:t>
            </a:r>
            <a:r>
              <a:rPr lang="en-GB" sz="1600" b="1" i="0" dirty="0">
                <a:solidFill>
                  <a:srgbClr val="000000"/>
                </a:solidFill>
                <a:latin typeface="+mn-lt"/>
                <a:ea typeface="ＭＳ Ｐゴシック" pitchFamily="-72" charset="-128"/>
              </a:rPr>
              <a:t> </a:t>
            </a:r>
            <a:r>
              <a:rPr lang="en-GB" sz="1200" i="0" dirty="0">
                <a:solidFill>
                  <a:srgbClr val="000000"/>
                </a:solidFill>
                <a:latin typeface="+mn-lt"/>
                <a:ea typeface="ＭＳ Ｐゴシック" pitchFamily="-72" charset="-128"/>
              </a:rPr>
              <a:t>of  global cropland </a:t>
            </a:r>
          </a:p>
        </p:txBody>
      </p:sp>
      <p:sp>
        <p:nvSpPr>
          <p:cNvPr id="43" name="Rectangle 20"/>
          <p:cNvSpPr>
            <a:spLocks noChangeArrowheads="1"/>
          </p:cNvSpPr>
          <p:nvPr>
            <p:custDataLst>
              <p:tags r:id="rId6"/>
            </p:custDataLst>
          </p:nvPr>
        </p:nvSpPr>
        <p:spPr bwMode="gray">
          <a:xfrm>
            <a:off x="6642317" y="2686128"/>
            <a:ext cx="12434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3526">
              <a:buClr>
                <a:srgbClr val="006600"/>
              </a:buClr>
              <a:defRPr/>
            </a:pPr>
            <a:r>
              <a:rPr lang="en-GB" sz="1200" i="0" dirty="0">
                <a:solidFill>
                  <a:srgbClr val="000000"/>
                </a:solidFill>
                <a:latin typeface="+mn-lt"/>
                <a:ea typeface="ＭＳ Ｐゴシック" pitchFamily="-72" charset="-128"/>
              </a:rPr>
              <a:t>Agriculture and land use drives</a:t>
            </a:r>
          </a:p>
          <a:p>
            <a:pPr algn="r" defTabSz="913526">
              <a:defRPr/>
            </a:pPr>
            <a:r>
              <a:rPr lang="en-GB" sz="1400" b="1" i="0" dirty="0">
                <a:solidFill>
                  <a:srgbClr val="000000"/>
                </a:solidFill>
                <a:latin typeface="+mn-lt"/>
                <a:ea typeface="ＭＳ Ｐゴシック" pitchFamily="-72" charset="-128"/>
              </a:rPr>
              <a:t>~28% </a:t>
            </a:r>
            <a:r>
              <a:rPr lang="en-GB" sz="1200" i="0" dirty="0">
                <a:solidFill>
                  <a:srgbClr val="000000"/>
                </a:solidFill>
                <a:latin typeface="+mn-lt"/>
                <a:ea typeface="ＭＳ Ｐゴシック" pitchFamily="-72" charset="-128"/>
              </a:rPr>
              <a:t>of GHG emissions</a:t>
            </a:r>
            <a:endParaRPr lang="en-US" sz="1200" i="0" dirty="0">
              <a:solidFill>
                <a:srgbClr val="000000"/>
              </a:solidFill>
              <a:latin typeface="+mn-lt"/>
              <a:ea typeface="ＭＳ Ｐゴシック" pitchFamily="-72" charset="-128"/>
            </a:endParaRPr>
          </a:p>
        </p:txBody>
      </p:sp>
      <p:sp>
        <p:nvSpPr>
          <p:cNvPr id="44" name="Rectangle 21"/>
          <p:cNvSpPr>
            <a:spLocks noChangeArrowheads="1"/>
          </p:cNvSpPr>
          <p:nvPr>
            <p:custDataLst>
              <p:tags r:id="rId7"/>
            </p:custDataLst>
          </p:nvPr>
        </p:nvSpPr>
        <p:spPr bwMode="gray">
          <a:xfrm>
            <a:off x="8708884" y="3355354"/>
            <a:ext cx="973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3526">
              <a:buClr>
                <a:srgbClr val="006600"/>
              </a:buClr>
              <a:defRPr/>
            </a:pPr>
            <a:r>
              <a:rPr lang="en-GB" sz="1200" i="0" dirty="0">
                <a:solidFill>
                  <a:srgbClr val="000000"/>
                </a:solidFill>
                <a:latin typeface="+mn-lt"/>
                <a:ea typeface="ＭＳ Ｐゴシック" pitchFamily="-72" charset="-128"/>
              </a:rPr>
              <a:t>Carbon abatement through</a:t>
            </a:r>
            <a:endParaRPr lang="en-US" sz="1200" i="0" dirty="0">
              <a:solidFill>
                <a:srgbClr val="000000"/>
              </a:solidFill>
              <a:latin typeface="+mn-lt"/>
              <a:ea typeface="ＭＳ Ｐゴシック" pitchFamily="-72" charset="-128"/>
            </a:endParaRPr>
          </a:p>
          <a:p>
            <a:pPr defTabSz="913526">
              <a:buClr>
                <a:srgbClr val="006600"/>
              </a:buClr>
              <a:defRPr/>
            </a:pPr>
            <a:r>
              <a:rPr lang="en-US" sz="1200" i="0" dirty="0">
                <a:solidFill>
                  <a:srgbClr val="000000"/>
                </a:solidFill>
                <a:latin typeface="+mn-lt"/>
                <a:ea typeface="ＭＳ Ｐゴシック" pitchFamily="-72" charset="-128"/>
              </a:rPr>
              <a:t>Afforestation</a:t>
            </a:r>
          </a:p>
        </p:txBody>
      </p:sp>
      <p:sp>
        <p:nvSpPr>
          <p:cNvPr id="45" name="Rectangle 26"/>
          <p:cNvSpPr>
            <a:spLocks noChangeArrowheads="1"/>
          </p:cNvSpPr>
          <p:nvPr>
            <p:custDataLst>
              <p:tags r:id="rId8"/>
            </p:custDataLst>
          </p:nvPr>
        </p:nvSpPr>
        <p:spPr bwMode="gray">
          <a:xfrm>
            <a:off x="2931569" y="6148222"/>
            <a:ext cx="29560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3526">
              <a:buClr>
                <a:srgbClr val="006600"/>
              </a:buClr>
              <a:defRPr/>
            </a:pPr>
            <a:r>
              <a:rPr lang="en-GB" sz="1400" b="1" i="0" dirty="0">
                <a:solidFill>
                  <a:srgbClr val="000000"/>
                </a:solidFill>
                <a:latin typeface="+mn-lt"/>
                <a:ea typeface="ＭＳ Ｐゴシック" pitchFamily="-72" charset="-128"/>
              </a:rPr>
              <a:t>~70% </a:t>
            </a:r>
            <a:r>
              <a:rPr lang="en-GB" sz="1200" i="0" dirty="0">
                <a:solidFill>
                  <a:srgbClr val="000000"/>
                </a:solidFill>
                <a:latin typeface="+mn-lt"/>
                <a:ea typeface="ＭＳ Ｐゴシック" pitchFamily="-72" charset="-128"/>
              </a:rPr>
              <a:t>of water withdrawals used in agriculture</a:t>
            </a:r>
            <a:endParaRPr lang="en-US" sz="1200" i="0" dirty="0">
              <a:solidFill>
                <a:srgbClr val="000000"/>
              </a:solidFill>
              <a:latin typeface="+mn-lt"/>
              <a:ea typeface="ＭＳ Ｐゴシック" pitchFamily="-72" charset="-128"/>
            </a:endParaRPr>
          </a:p>
        </p:txBody>
      </p:sp>
      <p:sp>
        <p:nvSpPr>
          <p:cNvPr id="46" name="Rectangle 28"/>
          <p:cNvSpPr>
            <a:spLocks noChangeArrowheads="1"/>
          </p:cNvSpPr>
          <p:nvPr>
            <p:custDataLst>
              <p:tags r:id="rId9"/>
            </p:custDataLst>
          </p:nvPr>
        </p:nvSpPr>
        <p:spPr bwMode="gray">
          <a:xfrm>
            <a:off x="2157495" y="4192925"/>
            <a:ext cx="322839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526">
              <a:buClr>
                <a:srgbClr val="006600"/>
              </a:buClr>
              <a:defRPr/>
            </a:pPr>
            <a:r>
              <a:rPr lang="en-GB" sz="1200" b="1" i="0" dirty="0" smtClean="0">
                <a:solidFill>
                  <a:srgbClr val="000000"/>
                </a:solidFill>
                <a:latin typeface="+mn-lt"/>
                <a:ea typeface="ＭＳ Ｐゴシック" pitchFamily="-72" charset="-128"/>
              </a:rPr>
              <a:t>&lt; 0.5</a:t>
            </a:r>
            <a:r>
              <a:rPr lang="en-GB" sz="1200" b="1" i="0" dirty="0">
                <a:solidFill>
                  <a:srgbClr val="000000"/>
                </a:solidFill>
                <a:latin typeface="+mn-lt"/>
                <a:ea typeface="ＭＳ Ｐゴシック" pitchFamily="-72" charset="-128"/>
              </a:rPr>
              <a:t>% </a:t>
            </a:r>
            <a:r>
              <a:rPr lang="en-GB" sz="1200" i="0" dirty="0">
                <a:solidFill>
                  <a:srgbClr val="000000"/>
                </a:solidFill>
                <a:latin typeface="+mn-lt"/>
                <a:ea typeface="ＭＳ Ｐゴシック" pitchFamily="-72" charset="-128"/>
              </a:rPr>
              <a:t>of withdrawals in fossil fuel extraction</a:t>
            </a:r>
          </a:p>
          <a:p>
            <a:pPr defTabSz="913526">
              <a:buClr>
                <a:srgbClr val="006600"/>
              </a:buClr>
              <a:defRPr/>
            </a:pPr>
            <a:r>
              <a:rPr lang="en-GB" sz="1200" b="1" i="0" dirty="0">
                <a:solidFill>
                  <a:srgbClr val="000000"/>
                </a:solidFill>
                <a:latin typeface="+mn-lt"/>
                <a:ea typeface="ＭＳ Ｐゴシック" pitchFamily="-72" charset="-128"/>
              </a:rPr>
              <a:t>~12 % </a:t>
            </a:r>
            <a:r>
              <a:rPr lang="en-GB" sz="1200" i="0" dirty="0">
                <a:solidFill>
                  <a:srgbClr val="000000"/>
                </a:solidFill>
                <a:latin typeface="+mn-lt"/>
                <a:ea typeface="ＭＳ Ｐゴシック" pitchFamily="-72" charset="-128"/>
              </a:rPr>
              <a:t>in power generation</a:t>
            </a:r>
          </a:p>
          <a:p>
            <a:pPr defTabSz="913526">
              <a:buClr>
                <a:srgbClr val="006600"/>
              </a:buClr>
              <a:defRPr/>
            </a:pPr>
            <a:r>
              <a:rPr lang="en-GB" sz="1200" i="0" dirty="0">
                <a:solidFill>
                  <a:srgbClr val="000000"/>
                </a:solidFill>
                <a:latin typeface="+mn-lt"/>
                <a:ea typeface="ＭＳ Ｐゴシック" pitchFamily="-72" charset="-128"/>
              </a:rPr>
              <a:t>~</a:t>
            </a:r>
            <a:r>
              <a:rPr lang="en-GB" sz="1200" b="1" i="0" dirty="0">
                <a:solidFill>
                  <a:srgbClr val="000000"/>
                </a:solidFill>
                <a:latin typeface="+mn-lt"/>
                <a:ea typeface="ＭＳ Ｐゴシック" pitchFamily="-72" charset="-128"/>
              </a:rPr>
              <a:t>0.5% </a:t>
            </a:r>
            <a:r>
              <a:rPr lang="en-GB" sz="1200" i="0" dirty="0">
                <a:solidFill>
                  <a:srgbClr val="000000"/>
                </a:solidFill>
                <a:latin typeface="+mn-lt"/>
                <a:ea typeface="ＭＳ Ｐゴシック" pitchFamily="-72" charset="-128"/>
              </a:rPr>
              <a:t>in fuel refining and processing</a:t>
            </a:r>
            <a:endParaRPr lang="en-US" sz="1200" i="0" dirty="0">
              <a:solidFill>
                <a:srgbClr val="000000"/>
              </a:solidFill>
              <a:latin typeface="+mn-lt"/>
              <a:ea typeface="ＭＳ Ｐゴシック" pitchFamily="-72" charset="-128"/>
            </a:endParaRPr>
          </a:p>
        </p:txBody>
      </p:sp>
      <p:sp>
        <p:nvSpPr>
          <p:cNvPr id="47" name="Rectangle 46"/>
          <p:cNvSpPr>
            <a:spLocks noChangeArrowheads="1"/>
          </p:cNvSpPr>
          <p:nvPr>
            <p:custDataLst>
              <p:tags r:id="rId10"/>
            </p:custDataLst>
          </p:nvPr>
        </p:nvSpPr>
        <p:spPr bwMode="gray">
          <a:xfrm>
            <a:off x="2155003" y="3428153"/>
            <a:ext cx="2107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526">
              <a:buClr>
                <a:srgbClr val="006600"/>
              </a:buClr>
              <a:defRPr/>
            </a:pPr>
            <a:r>
              <a:rPr lang="en-GB" sz="1400" b="1" i="0" dirty="0">
                <a:solidFill>
                  <a:srgbClr val="000000"/>
                </a:solidFill>
                <a:latin typeface="+mn-lt"/>
                <a:ea typeface="ＭＳ Ｐゴシック" pitchFamily="-72" charset="-128"/>
              </a:rPr>
              <a:t>&gt;10% </a:t>
            </a:r>
            <a:r>
              <a:rPr lang="en-GB" sz="1200" i="0" dirty="0">
                <a:solidFill>
                  <a:srgbClr val="000000"/>
                </a:solidFill>
                <a:latin typeface="+mn-lt"/>
                <a:ea typeface="ＭＳ Ｐゴシック" pitchFamily="-72" charset="-128"/>
              </a:rPr>
              <a:t>of energy used in metals and mining</a:t>
            </a:r>
            <a:endParaRPr lang="en-US" sz="1200" i="0" dirty="0">
              <a:solidFill>
                <a:srgbClr val="000000"/>
              </a:solidFill>
              <a:latin typeface="+mn-lt"/>
              <a:ea typeface="ＭＳ Ｐゴシック" pitchFamily="-72" charset="-128"/>
            </a:endParaRPr>
          </a:p>
        </p:txBody>
      </p:sp>
      <p:sp>
        <p:nvSpPr>
          <p:cNvPr id="48" name="Rectangle 47"/>
          <p:cNvSpPr>
            <a:spLocks noChangeArrowheads="1"/>
          </p:cNvSpPr>
          <p:nvPr>
            <p:custDataLst>
              <p:tags r:id="rId11"/>
            </p:custDataLst>
          </p:nvPr>
        </p:nvSpPr>
        <p:spPr bwMode="gray">
          <a:xfrm>
            <a:off x="2509080" y="3065990"/>
            <a:ext cx="25851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526">
              <a:buClr>
                <a:srgbClr val="006600"/>
              </a:buClr>
              <a:defRPr/>
            </a:pPr>
            <a:r>
              <a:rPr lang="en-GB" sz="1400" b="1" i="0" dirty="0">
                <a:solidFill>
                  <a:srgbClr val="000000"/>
                </a:solidFill>
                <a:latin typeface="+mn-lt"/>
                <a:ea typeface="ＭＳ Ｐゴシック" pitchFamily="-72" charset="-128"/>
              </a:rPr>
              <a:t>~5% </a:t>
            </a:r>
            <a:r>
              <a:rPr lang="en-GB" sz="1200" i="0" dirty="0">
                <a:solidFill>
                  <a:srgbClr val="000000"/>
                </a:solidFill>
                <a:latin typeface="+mn-lt"/>
                <a:ea typeface="ＭＳ Ｐゴシック" pitchFamily="-72" charset="-128"/>
              </a:rPr>
              <a:t>of steel used in oil and gas</a:t>
            </a:r>
            <a:endParaRPr lang="en-US" sz="1200" i="0" dirty="0">
              <a:solidFill>
                <a:srgbClr val="000000"/>
              </a:solidFill>
              <a:latin typeface="+mn-lt"/>
              <a:ea typeface="ＭＳ Ｐゴシック" pitchFamily="-72" charset="-128"/>
            </a:endParaRPr>
          </a:p>
        </p:txBody>
      </p:sp>
      <p:sp>
        <p:nvSpPr>
          <p:cNvPr id="49" name="Rectangle 48"/>
          <p:cNvSpPr>
            <a:spLocks noChangeArrowheads="1"/>
          </p:cNvSpPr>
          <p:nvPr>
            <p:custDataLst>
              <p:tags r:id="rId12"/>
            </p:custDataLst>
          </p:nvPr>
        </p:nvSpPr>
        <p:spPr bwMode="gray">
          <a:xfrm>
            <a:off x="6647399" y="3573972"/>
            <a:ext cx="13713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526">
              <a:buClr>
                <a:srgbClr val="006600"/>
              </a:buClr>
              <a:defRPr/>
            </a:pPr>
            <a:r>
              <a:rPr lang="en-GB" sz="1200" i="0" dirty="0">
                <a:solidFill>
                  <a:srgbClr val="000000"/>
                </a:solidFill>
                <a:latin typeface="+mn-lt"/>
                <a:ea typeface="ＭＳ Ｐゴシック" pitchFamily="-72" charset="-128"/>
              </a:rPr>
              <a:t>Agriculture uses</a:t>
            </a:r>
          </a:p>
          <a:p>
            <a:pPr defTabSz="913526">
              <a:buClr>
                <a:srgbClr val="006600"/>
              </a:buClr>
              <a:defRPr/>
            </a:pPr>
            <a:r>
              <a:rPr lang="en-GB" sz="1400" b="1" i="0" dirty="0">
                <a:solidFill>
                  <a:srgbClr val="000000"/>
                </a:solidFill>
                <a:latin typeface="+mn-lt"/>
                <a:ea typeface="ＭＳ Ｐゴシック" pitchFamily="-72" charset="-128"/>
              </a:rPr>
              <a:t>~2% </a:t>
            </a:r>
            <a:r>
              <a:rPr lang="en-GB" sz="1200" i="0" dirty="0">
                <a:solidFill>
                  <a:srgbClr val="000000"/>
                </a:solidFill>
                <a:latin typeface="+mn-lt"/>
                <a:ea typeface="ＭＳ Ｐゴシック" pitchFamily="-72" charset="-128"/>
              </a:rPr>
              <a:t>of energy </a:t>
            </a:r>
          </a:p>
        </p:txBody>
      </p:sp>
      <p:sp>
        <p:nvSpPr>
          <p:cNvPr id="50" name="Rectangle 35"/>
          <p:cNvSpPr>
            <a:spLocks noChangeArrowheads="1"/>
          </p:cNvSpPr>
          <p:nvPr>
            <p:custDataLst>
              <p:tags r:id="rId13"/>
            </p:custDataLst>
          </p:nvPr>
        </p:nvSpPr>
        <p:spPr bwMode="gray">
          <a:xfrm>
            <a:off x="736883" y="3475554"/>
            <a:ext cx="9518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3526">
              <a:buClr>
                <a:srgbClr val="006600"/>
              </a:buClr>
              <a:defRPr/>
            </a:pPr>
            <a:r>
              <a:rPr lang="en-GB" sz="1400" b="1" i="0" dirty="0">
                <a:solidFill>
                  <a:srgbClr val="000000"/>
                </a:solidFill>
                <a:latin typeface="+mn-lt"/>
                <a:ea typeface="ＭＳ Ｐゴシック" pitchFamily="-72" charset="-128"/>
              </a:rPr>
              <a:t>&lt;5% </a:t>
            </a:r>
            <a:r>
              <a:rPr lang="en-GB" sz="1200" i="0" dirty="0">
                <a:solidFill>
                  <a:srgbClr val="000000"/>
                </a:solidFill>
                <a:latin typeface="+mn-lt"/>
                <a:ea typeface="ＭＳ Ｐゴシック" pitchFamily="-72" charset="-128"/>
              </a:rPr>
              <a:t>of water </a:t>
            </a:r>
            <a:r>
              <a:rPr lang="en-GB" sz="1200" i="0" dirty="0" smtClean="0">
                <a:solidFill>
                  <a:srgbClr val="000000"/>
                </a:solidFill>
                <a:latin typeface="+mn-lt"/>
                <a:ea typeface="ＭＳ Ｐゴシック" pitchFamily="-72" charset="-128"/>
              </a:rPr>
              <a:t>withdrawals </a:t>
            </a:r>
            <a:r>
              <a:rPr lang="en-GB" sz="1200" i="0" dirty="0">
                <a:solidFill>
                  <a:srgbClr val="000000"/>
                </a:solidFill>
                <a:latin typeface="+mn-lt"/>
                <a:ea typeface="ＭＳ Ｐゴシック" pitchFamily="-72" charset="-128"/>
              </a:rPr>
              <a:t>used in mining</a:t>
            </a:r>
            <a:endParaRPr lang="en-US" sz="1400" i="0" dirty="0">
              <a:solidFill>
                <a:srgbClr val="000000"/>
              </a:solidFill>
              <a:latin typeface="+mn-lt"/>
              <a:ea typeface="ＭＳ Ｐゴシック" pitchFamily="-72" charset="-128"/>
            </a:endParaRPr>
          </a:p>
        </p:txBody>
      </p:sp>
      <p:grpSp>
        <p:nvGrpSpPr>
          <p:cNvPr id="51" name="Group 87"/>
          <p:cNvGrpSpPr>
            <a:grpSpLocks/>
          </p:cNvGrpSpPr>
          <p:nvPr>
            <p:custDataLst>
              <p:tags r:id="rId14"/>
            </p:custDataLst>
          </p:nvPr>
        </p:nvGrpSpPr>
        <p:grpSpPr bwMode="auto">
          <a:xfrm>
            <a:off x="1184306" y="2015745"/>
            <a:ext cx="6731104" cy="4699742"/>
            <a:chOff x="796" y="996"/>
            <a:chExt cx="3842" cy="2852"/>
          </a:xfrm>
        </p:grpSpPr>
        <p:sp>
          <p:nvSpPr>
            <p:cNvPr id="52" name="Rectangle 51"/>
            <p:cNvSpPr>
              <a:spLocks noChangeArrowheads="1"/>
            </p:cNvSpPr>
            <p:nvPr>
              <p:custDataLst>
                <p:tags r:id="rId32"/>
              </p:custDataLst>
            </p:nvPr>
          </p:nvSpPr>
          <p:spPr bwMode="gray">
            <a:xfrm>
              <a:off x="1871" y="3736"/>
              <a:ext cx="1419" cy="1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13526">
                <a:buClr>
                  <a:srgbClr val="006600"/>
                </a:buClr>
                <a:defRPr/>
              </a:pPr>
              <a:r>
                <a:rPr lang="en-GB" sz="1200" i="0" dirty="0">
                  <a:solidFill>
                    <a:srgbClr val="000000"/>
                  </a:solidFill>
                  <a:latin typeface="+mn-lt"/>
                  <a:ea typeface="ＭＳ Ｐゴシック" pitchFamily="-72" charset="-128"/>
                </a:rPr>
                <a:t>Phosphates critical inputs into fertilizers</a:t>
              </a:r>
              <a:endParaRPr lang="en-US" sz="1200" i="0" dirty="0">
                <a:solidFill>
                  <a:srgbClr val="000000"/>
                </a:solidFill>
                <a:latin typeface="+mn-lt"/>
                <a:ea typeface="ＭＳ Ｐゴシック" pitchFamily="-72" charset="-128"/>
              </a:endParaRPr>
            </a:p>
          </p:txBody>
        </p:sp>
        <p:cxnSp>
          <p:nvCxnSpPr>
            <p:cNvPr id="53" name="AutoShape 64"/>
            <p:cNvCxnSpPr>
              <a:cxnSpLocks noChangeShapeType="1"/>
            </p:cNvCxnSpPr>
            <p:nvPr>
              <p:custDataLst>
                <p:tags r:id="rId33"/>
              </p:custDataLst>
            </p:nvPr>
          </p:nvCxnSpPr>
          <p:spPr bwMode="auto">
            <a:xfrm rot="10800000" flipH="1" flipV="1">
              <a:off x="796" y="996"/>
              <a:ext cx="3842" cy="2652"/>
            </a:xfrm>
            <a:prstGeom prst="bentConnector4">
              <a:avLst>
                <a:gd name="adj1" fmla="val -6654"/>
                <a:gd name="adj2" fmla="val 108894"/>
              </a:avLst>
            </a:prstGeom>
            <a:noFill/>
            <a:ln w="63500">
              <a:solidFill>
                <a:schemeClr val="bg2">
                  <a:lumMod val="60000"/>
                  <a:lumOff val="40000"/>
                </a:schemeClr>
              </a:solidFill>
              <a:miter lim="800000"/>
              <a:headEnd/>
              <a:tailEnd type="triangle" w="med" len="med"/>
            </a:ln>
            <a:extLst>
              <a:ext uri="{909E8E84-426E-40DD-AFC4-6F175D3DCCD1}">
                <a14:hiddenFill xmlns:a14="http://schemas.microsoft.com/office/drawing/2010/main">
                  <a:noFill/>
                </a14:hiddenFill>
              </a:ext>
            </a:extLst>
          </p:spPr>
        </p:cxnSp>
      </p:grpSp>
      <p:sp>
        <p:nvSpPr>
          <p:cNvPr id="54" name="Freeform 70"/>
          <p:cNvSpPr>
            <a:spLocks/>
          </p:cNvSpPr>
          <p:nvPr>
            <p:custDataLst>
              <p:tags r:id="rId15"/>
            </p:custDataLst>
          </p:nvPr>
        </p:nvSpPr>
        <p:spPr bwMode="auto">
          <a:xfrm>
            <a:off x="2446212" y="2143021"/>
            <a:ext cx="2746375" cy="1241425"/>
          </a:xfrm>
          <a:custGeom>
            <a:avLst/>
            <a:gdLst>
              <a:gd name="T0" fmla="*/ 0 w 672"/>
              <a:gd name="T1" fmla="*/ 0 h 840"/>
              <a:gd name="T2" fmla="*/ 0 w 672"/>
              <a:gd name="T3" fmla="*/ 2147483647 h 840"/>
              <a:gd name="T4" fmla="*/ 2147483647 w 672"/>
              <a:gd name="T5" fmla="*/ 2147483647 h 840"/>
              <a:gd name="T6" fmla="*/ 0 60000 65536"/>
              <a:gd name="T7" fmla="*/ 0 60000 65536"/>
              <a:gd name="T8" fmla="*/ 0 60000 65536"/>
              <a:gd name="T9" fmla="*/ 0 w 672"/>
              <a:gd name="T10" fmla="*/ 0 h 840"/>
              <a:gd name="T11" fmla="*/ 672 w 672"/>
              <a:gd name="T12" fmla="*/ 840 h 840"/>
            </a:gdLst>
            <a:ahLst/>
            <a:cxnLst>
              <a:cxn ang="T6">
                <a:pos x="T0" y="T1"/>
              </a:cxn>
              <a:cxn ang="T7">
                <a:pos x="T2" y="T3"/>
              </a:cxn>
              <a:cxn ang="T8">
                <a:pos x="T4" y="T5"/>
              </a:cxn>
            </a:cxnLst>
            <a:rect l="T9" t="T10" r="T11" b="T12"/>
            <a:pathLst>
              <a:path w="672" h="840">
                <a:moveTo>
                  <a:pt x="0" y="0"/>
                </a:moveTo>
                <a:lnTo>
                  <a:pt x="0" y="840"/>
                </a:lnTo>
                <a:lnTo>
                  <a:pt x="672" y="840"/>
                </a:lnTo>
              </a:path>
            </a:pathLst>
          </a:custGeom>
          <a:noFill/>
          <a:ln w="38100" cap="flat" cmpd="sng">
            <a:solidFill>
              <a:schemeClr val="bg1">
                <a:lumMod val="65000"/>
              </a:schemeClr>
            </a:solidFill>
            <a:prstDash val="solid"/>
            <a:round/>
            <a:headEnd type="none" w="med" len="med"/>
            <a:tailEnd type="triangle" w="lg" len="lg"/>
          </a:ln>
          <a:extLst>
            <a:ext uri="{909E8E84-426E-40DD-AFC4-6F175D3DCCD1}">
              <a14:hiddenFill xmlns:a14="http://schemas.microsoft.com/office/drawing/2010/main">
                <a:solidFill>
                  <a:srgbClr val="FFFFFF"/>
                </a:solidFill>
              </a14:hiddenFill>
            </a:ext>
          </a:extLst>
        </p:spPr>
        <p:txBody>
          <a:bodyPr lIns="93296" tIns="46648" rIns="93296" bIns="46648"/>
          <a:lstStyle/>
          <a:p>
            <a:pPr algn="ctr">
              <a:defRPr/>
            </a:pPr>
            <a:endParaRPr lang="en-GB" sz="1200" i="0">
              <a:solidFill>
                <a:srgbClr val="000000"/>
              </a:solidFill>
              <a:latin typeface="+mn-lt"/>
              <a:ea typeface="ＭＳ Ｐゴシック" pitchFamily="-72" charset="-128"/>
            </a:endParaRPr>
          </a:p>
        </p:txBody>
      </p:sp>
      <p:sp>
        <p:nvSpPr>
          <p:cNvPr id="55" name="Freeform 71"/>
          <p:cNvSpPr>
            <a:spLocks/>
          </p:cNvSpPr>
          <p:nvPr>
            <p:custDataLst>
              <p:tags r:id="rId16"/>
            </p:custDataLst>
          </p:nvPr>
        </p:nvSpPr>
        <p:spPr bwMode="auto">
          <a:xfrm rot="5400000" flipH="1">
            <a:off x="2937524" y="1709910"/>
            <a:ext cx="1308100" cy="3113088"/>
          </a:xfrm>
          <a:custGeom>
            <a:avLst/>
            <a:gdLst>
              <a:gd name="T0" fmla="*/ 0 w 672"/>
              <a:gd name="T1" fmla="*/ 0 h 840"/>
              <a:gd name="T2" fmla="*/ 0 w 672"/>
              <a:gd name="T3" fmla="*/ 2147483647 h 840"/>
              <a:gd name="T4" fmla="*/ 2147483647 w 672"/>
              <a:gd name="T5" fmla="*/ 2147483647 h 840"/>
              <a:gd name="T6" fmla="*/ 0 60000 65536"/>
              <a:gd name="T7" fmla="*/ 0 60000 65536"/>
              <a:gd name="T8" fmla="*/ 0 60000 65536"/>
              <a:gd name="T9" fmla="*/ 0 w 672"/>
              <a:gd name="T10" fmla="*/ 0 h 840"/>
              <a:gd name="T11" fmla="*/ 672 w 672"/>
              <a:gd name="T12" fmla="*/ 840 h 840"/>
            </a:gdLst>
            <a:ahLst/>
            <a:cxnLst>
              <a:cxn ang="T6">
                <a:pos x="T0" y="T1"/>
              </a:cxn>
              <a:cxn ang="T7">
                <a:pos x="T2" y="T3"/>
              </a:cxn>
              <a:cxn ang="T8">
                <a:pos x="T4" y="T5"/>
              </a:cxn>
            </a:cxnLst>
            <a:rect l="T9" t="T10" r="T11" b="T12"/>
            <a:pathLst>
              <a:path w="672" h="840">
                <a:moveTo>
                  <a:pt x="0" y="0"/>
                </a:moveTo>
                <a:lnTo>
                  <a:pt x="0" y="840"/>
                </a:lnTo>
                <a:lnTo>
                  <a:pt x="672" y="840"/>
                </a:lnTo>
              </a:path>
            </a:pathLst>
          </a:custGeom>
          <a:noFill/>
          <a:ln w="101600" cap="flat" cmpd="sng">
            <a:solidFill>
              <a:srgbClr val="FF66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93296" tIns="46648" rIns="93296" bIns="46648"/>
          <a:lstStyle/>
          <a:p>
            <a:pPr algn="ctr">
              <a:defRPr/>
            </a:pPr>
            <a:endParaRPr lang="en-GB" sz="1200" i="0" kern="0">
              <a:solidFill>
                <a:srgbClr val="000000"/>
              </a:solidFill>
              <a:latin typeface="+mn-lt"/>
              <a:ea typeface="ＭＳ Ｐゴシック" pitchFamily="-72" charset="-128"/>
            </a:endParaRPr>
          </a:p>
        </p:txBody>
      </p:sp>
      <p:sp>
        <p:nvSpPr>
          <p:cNvPr id="56" name="Line 73"/>
          <p:cNvSpPr>
            <a:spLocks noChangeShapeType="1"/>
          </p:cNvSpPr>
          <p:nvPr>
            <p:custDataLst>
              <p:tags r:id="rId17"/>
            </p:custDataLst>
          </p:nvPr>
        </p:nvSpPr>
        <p:spPr bwMode="auto">
          <a:xfrm flipV="1">
            <a:off x="5588965" y="4460316"/>
            <a:ext cx="0" cy="1074709"/>
          </a:xfrm>
          <a:prstGeom prst="line">
            <a:avLst/>
          </a:prstGeom>
          <a:noFill/>
          <a:ln w="19050">
            <a:solidFill>
              <a:srgbClr val="00B0F0"/>
            </a:solidFill>
            <a:round/>
            <a:headEnd/>
            <a:tailEnd type="triangle" w="med" len="med"/>
          </a:ln>
          <a:extLst>
            <a:ext uri="{909E8E84-426E-40DD-AFC4-6F175D3DCCD1}">
              <a14:hiddenFill xmlns:a14="http://schemas.microsoft.com/office/drawing/2010/main">
                <a:noFill/>
              </a14:hiddenFill>
            </a:ext>
          </a:extLst>
        </p:spPr>
        <p:txBody>
          <a:bodyPr lIns="93296" tIns="46648" rIns="93296" bIns="46648"/>
          <a:lstStyle/>
          <a:p>
            <a:pPr algn="ctr">
              <a:defRPr/>
            </a:pPr>
            <a:endParaRPr lang="en-GB" sz="1200" i="0">
              <a:solidFill>
                <a:srgbClr val="000000"/>
              </a:solidFill>
              <a:latin typeface="+mn-lt"/>
              <a:ea typeface="ＭＳ Ｐゴシック" pitchFamily="-72" charset="-128"/>
            </a:endParaRPr>
          </a:p>
        </p:txBody>
      </p:sp>
      <p:sp>
        <p:nvSpPr>
          <p:cNvPr id="57" name="Freeform 74"/>
          <p:cNvSpPr>
            <a:spLocks/>
          </p:cNvSpPr>
          <p:nvPr>
            <p:custDataLst>
              <p:tags r:id="rId18"/>
            </p:custDataLst>
          </p:nvPr>
        </p:nvSpPr>
        <p:spPr bwMode="auto">
          <a:xfrm>
            <a:off x="2536683" y="4374529"/>
            <a:ext cx="2824162" cy="927100"/>
          </a:xfrm>
          <a:custGeom>
            <a:avLst/>
            <a:gdLst>
              <a:gd name="T0" fmla="*/ 2147483647 w 1376"/>
              <a:gd name="T1" fmla="*/ 0 h 560"/>
              <a:gd name="T2" fmla="*/ 2147483647 w 1376"/>
              <a:gd name="T3" fmla="*/ 2147483647 h 560"/>
              <a:gd name="T4" fmla="*/ 0 w 1376"/>
              <a:gd name="T5" fmla="*/ 2147483647 h 560"/>
              <a:gd name="T6" fmla="*/ 0 w 1376"/>
              <a:gd name="T7" fmla="*/ 2147483647 h 560"/>
              <a:gd name="T8" fmla="*/ 0 60000 65536"/>
              <a:gd name="T9" fmla="*/ 0 60000 65536"/>
              <a:gd name="T10" fmla="*/ 0 60000 65536"/>
              <a:gd name="T11" fmla="*/ 0 60000 65536"/>
              <a:gd name="T12" fmla="*/ 0 w 1376"/>
              <a:gd name="T13" fmla="*/ 0 h 560"/>
              <a:gd name="T14" fmla="*/ 1376 w 1376"/>
              <a:gd name="T15" fmla="*/ 560 h 560"/>
            </a:gdLst>
            <a:ahLst/>
            <a:cxnLst>
              <a:cxn ang="T8">
                <a:pos x="T0" y="T1"/>
              </a:cxn>
              <a:cxn ang="T9">
                <a:pos x="T2" y="T3"/>
              </a:cxn>
              <a:cxn ang="T10">
                <a:pos x="T4" y="T5"/>
              </a:cxn>
              <a:cxn ang="T11">
                <a:pos x="T6" y="T7"/>
              </a:cxn>
            </a:cxnLst>
            <a:rect l="T12" t="T13" r="T14" b="T15"/>
            <a:pathLst>
              <a:path w="1376" h="560">
                <a:moveTo>
                  <a:pt x="1376" y="0"/>
                </a:moveTo>
                <a:lnTo>
                  <a:pt x="1376" y="336"/>
                </a:lnTo>
                <a:lnTo>
                  <a:pt x="0" y="336"/>
                </a:lnTo>
                <a:lnTo>
                  <a:pt x="0" y="560"/>
                </a:lnTo>
              </a:path>
            </a:pathLst>
          </a:custGeom>
          <a:noFill/>
          <a:ln w="25400">
            <a:solidFill>
              <a:srgbClr val="FF66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93296" tIns="46648" rIns="93296" bIns="46648"/>
          <a:lstStyle/>
          <a:p>
            <a:pPr algn="ctr">
              <a:defRPr/>
            </a:pPr>
            <a:endParaRPr lang="en-GB" sz="1200" i="0" kern="0">
              <a:solidFill>
                <a:srgbClr val="000000"/>
              </a:solidFill>
              <a:latin typeface="+mn-lt"/>
              <a:ea typeface="ＭＳ Ｐゴシック" pitchFamily="-72" charset="-128"/>
            </a:endParaRPr>
          </a:p>
        </p:txBody>
      </p:sp>
      <p:sp>
        <p:nvSpPr>
          <p:cNvPr id="58" name="Freeform 78"/>
          <p:cNvSpPr>
            <a:spLocks/>
          </p:cNvSpPr>
          <p:nvPr>
            <p:custDataLst>
              <p:tags r:id="rId19"/>
            </p:custDataLst>
          </p:nvPr>
        </p:nvSpPr>
        <p:spPr bwMode="auto">
          <a:xfrm>
            <a:off x="6506109" y="2294904"/>
            <a:ext cx="1698626" cy="3265488"/>
          </a:xfrm>
          <a:custGeom>
            <a:avLst/>
            <a:gdLst>
              <a:gd name="T0" fmla="*/ 2147483647 w 472"/>
              <a:gd name="T1" fmla="*/ 2147483647 h 632"/>
              <a:gd name="T2" fmla="*/ 2147483647 w 472"/>
              <a:gd name="T3" fmla="*/ 0 h 632"/>
              <a:gd name="T4" fmla="*/ 0 w 472"/>
              <a:gd name="T5" fmla="*/ 0 h 632"/>
              <a:gd name="T6" fmla="*/ 0 60000 65536"/>
              <a:gd name="T7" fmla="*/ 0 60000 65536"/>
              <a:gd name="T8" fmla="*/ 0 60000 65536"/>
              <a:gd name="T9" fmla="*/ 0 w 472"/>
              <a:gd name="T10" fmla="*/ 0 h 632"/>
              <a:gd name="T11" fmla="*/ 472 w 472"/>
              <a:gd name="T12" fmla="*/ 632 h 632"/>
            </a:gdLst>
            <a:ahLst/>
            <a:cxnLst>
              <a:cxn ang="T6">
                <a:pos x="T0" y="T1"/>
              </a:cxn>
              <a:cxn ang="T7">
                <a:pos x="T2" y="T3"/>
              </a:cxn>
              <a:cxn ang="T8">
                <a:pos x="T4" y="T5"/>
              </a:cxn>
            </a:cxnLst>
            <a:rect l="T9" t="T10" r="T11" b="T12"/>
            <a:pathLst>
              <a:path w="472" h="632">
                <a:moveTo>
                  <a:pt x="472" y="632"/>
                </a:moveTo>
                <a:lnTo>
                  <a:pt x="472" y="0"/>
                </a:lnTo>
                <a:lnTo>
                  <a:pt x="0" y="0"/>
                </a:lnTo>
              </a:path>
            </a:pathLst>
          </a:custGeom>
          <a:noFill/>
          <a:ln w="304800">
            <a:solidFill>
              <a:schemeClr val="tx2"/>
            </a:solidFill>
            <a:round/>
            <a:headEnd type="none" w="med" len="med"/>
            <a:tailEnd type="triangle" w="sm" len="sm"/>
          </a:ln>
          <a:extLst>
            <a:ext uri="{909E8E84-426E-40DD-AFC4-6F175D3DCCD1}">
              <a14:hiddenFill xmlns:a14="http://schemas.microsoft.com/office/drawing/2010/main">
                <a:solidFill>
                  <a:srgbClr val="FFFFFF"/>
                </a:solidFill>
              </a14:hiddenFill>
            </a:ext>
          </a:extLst>
        </p:spPr>
        <p:txBody>
          <a:bodyPr lIns="93296" tIns="46648" rIns="93296" bIns="46648"/>
          <a:lstStyle/>
          <a:p>
            <a:pPr algn="ctr">
              <a:defRPr/>
            </a:pPr>
            <a:endParaRPr lang="en-GB" sz="1200" i="0" kern="0">
              <a:solidFill>
                <a:srgbClr val="000000"/>
              </a:solidFill>
              <a:latin typeface="+mn-lt"/>
              <a:ea typeface="ＭＳ Ｐゴシック" pitchFamily="-72" charset="-128"/>
            </a:endParaRPr>
          </a:p>
        </p:txBody>
      </p:sp>
      <p:sp>
        <p:nvSpPr>
          <p:cNvPr id="60" name="Freeform 82"/>
          <p:cNvSpPr>
            <a:spLocks/>
          </p:cNvSpPr>
          <p:nvPr>
            <p:custDataLst>
              <p:tags r:id="rId20"/>
            </p:custDataLst>
          </p:nvPr>
        </p:nvSpPr>
        <p:spPr bwMode="auto">
          <a:xfrm rot="5400000" flipV="1">
            <a:off x="6249877" y="3714157"/>
            <a:ext cx="1177925" cy="1800225"/>
          </a:xfrm>
          <a:custGeom>
            <a:avLst/>
            <a:gdLst>
              <a:gd name="T0" fmla="*/ 0 w 400"/>
              <a:gd name="T1" fmla="*/ 0 h 848"/>
              <a:gd name="T2" fmla="*/ 0 w 400"/>
              <a:gd name="T3" fmla="*/ 2147483647 h 848"/>
              <a:gd name="T4" fmla="*/ 2147483647 w 400"/>
              <a:gd name="T5" fmla="*/ 2147483647 h 848"/>
              <a:gd name="T6" fmla="*/ 0 60000 65536"/>
              <a:gd name="T7" fmla="*/ 0 60000 65536"/>
              <a:gd name="T8" fmla="*/ 0 60000 65536"/>
              <a:gd name="T9" fmla="*/ 0 w 400"/>
              <a:gd name="T10" fmla="*/ 0 h 848"/>
              <a:gd name="T11" fmla="*/ 400 w 400"/>
              <a:gd name="T12" fmla="*/ 848 h 848"/>
            </a:gdLst>
            <a:ahLst/>
            <a:cxnLst>
              <a:cxn ang="T6">
                <a:pos x="T0" y="T1"/>
              </a:cxn>
              <a:cxn ang="T7">
                <a:pos x="T2" y="T3"/>
              </a:cxn>
              <a:cxn ang="T8">
                <a:pos x="T4" y="T5"/>
              </a:cxn>
            </a:cxnLst>
            <a:rect l="T9" t="T10" r="T11" b="T12"/>
            <a:pathLst>
              <a:path w="400" h="848">
                <a:moveTo>
                  <a:pt x="0" y="0"/>
                </a:moveTo>
                <a:lnTo>
                  <a:pt x="0" y="848"/>
                </a:lnTo>
                <a:lnTo>
                  <a:pt x="400" y="848"/>
                </a:lnTo>
              </a:path>
            </a:pathLst>
          </a:custGeom>
          <a:noFill/>
          <a:ln w="25400">
            <a:solidFill>
              <a:srgbClr val="FF6600"/>
            </a:solidFill>
            <a:round/>
            <a:headEnd type="none" w="med" len="med"/>
            <a:tailEnd type="triangle" w="lg" len="lg"/>
          </a:ln>
          <a:extLst>
            <a:ext uri="{909E8E84-426E-40DD-AFC4-6F175D3DCCD1}">
              <a14:hiddenFill xmlns:a14="http://schemas.microsoft.com/office/drawing/2010/main">
                <a:solidFill>
                  <a:srgbClr val="FFFFFF"/>
                </a:solidFill>
              </a14:hiddenFill>
            </a:ext>
          </a:extLst>
        </p:spPr>
        <p:txBody>
          <a:bodyPr lIns="93296" tIns="46648" rIns="93296" bIns="46648"/>
          <a:lstStyle/>
          <a:p>
            <a:pPr algn="ctr">
              <a:defRPr/>
            </a:pPr>
            <a:endParaRPr lang="en-GB" sz="1200" i="0" kern="0">
              <a:solidFill>
                <a:srgbClr val="000000"/>
              </a:solidFill>
              <a:latin typeface="+mn-lt"/>
              <a:ea typeface="ＭＳ Ｐゴシック" pitchFamily="-72" charset="-128"/>
            </a:endParaRPr>
          </a:p>
        </p:txBody>
      </p:sp>
      <p:sp>
        <p:nvSpPr>
          <p:cNvPr id="61" name="Freeform 84"/>
          <p:cNvSpPr>
            <a:spLocks/>
          </p:cNvSpPr>
          <p:nvPr>
            <p:custDataLst>
              <p:tags r:id="rId21"/>
            </p:custDataLst>
          </p:nvPr>
        </p:nvSpPr>
        <p:spPr bwMode="auto">
          <a:xfrm>
            <a:off x="6113341" y="1840881"/>
            <a:ext cx="2474913" cy="3694113"/>
          </a:xfrm>
          <a:custGeom>
            <a:avLst/>
            <a:gdLst>
              <a:gd name="T0" fmla="*/ 0 w 480"/>
              <a:gd name="T1" fmla="*/ 0 h 912"/>
              <a:gd name="T2" fmla="*/ 2147483647 w 480"/>
              <a:gd name="T3" fmla="*/ 0 h 912"/>
              <a:gd name="T4" fmla="*/ 2147483647 w 480"/>
              <a:gd name="T5" fmla="*/ 2147483647 h 912"/>
              <a:gd name="T6" fmla="*/ 0 60000 65536"/>
              <a:gd name="T7" fmla="*/ 0 60000 65536"/>
              <a:gd name="T8" fmla="*/ 0 60000 65536"/>
              <a:gd name="T9" fmla="*/ 0 w 480"/>
              <a:gd name="T10" fmla="*/ 0 h 912"/>
              <a:gd name="T11" fmla="*/ 480 w 480"/>
              <a:gd name="T12" fmla="*/ 912 h 912"/>
            </a:gdLst>
            <a:ahLst/>
            <a:cxnLst>
              <a:cxn ang="T6">
                <a:pos x="T0" y="T1"/>
              </a:cxn>
              <a:cxn ang="T7">
                <a:pos x="T2" y="T3"/>
              </a:cxn>
              <a:cxn ang="T8">
                <a:pos x="T4" y="T5"/>
              </a:cxn>
            </a:cxnLst>
            <a:rect l="T9" t="T10" r="T11" b="T12"/>
            <a:pathLst>
              <a:path w="480" h="912">
                <a:moveTo>
                  <a:pt x="0" y="0"/>
                </a:moveTo>
                <a:lnTo>
                  <a:pt x="480" y="0"/>
                </a:lnTo>
                <a:lnTo>
                  <a:pt x="480" y="912"/>
                </a:lnTo>
              </a:path>
            </a:pathLst>
          </a:custGeom>
          <a:noFill/>
          <a:ln w="76200">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93296" tIns="46648" rIns="93296" bIns="46648"/>
          <a:lstStyle/>
          <a:p>
            <a:pPr algn="ctr">
              <a:defRPr/>
            </a:pPr>
            <a:endParaRPr lang="en-GB" sz="1200" i="0" kern="0">
              <a:solidFill>
                <a:srgbClr val="000000"/>
              </a:solidFill>
              <a:latin typeface="+mn-lt"/>
              <a:ea typeface="ＭＳ Ｐゴシック" pitchFamily="-72" charset="-128"/>
            </a:endParaRPr>
          </a:p>
        </p:txBody>
      </p:sp>
      <p:sp>
        <p:nvSpPr>
          <p:cNvPr id="62" name="Oval 14"/>
          <p:cNvSpPr>
            <a:spLocks noChangeArrowheads="1"/>
          </p:cNvSpPr>
          <p:nvPr>
            <p:custDataLst>
              <p:tags r:id="rId22"/>
            </p:custDataLst>
          </p:nvPr>
        </p:nvSpPr>
        <p:spPr bwMode="gray">
          <a:xfrm>
            <a:off x="5003655" y="3237879"/>
            <a:ext cx="1560512" cy="1227138"/>
          </a:xfrm>
          <a:prstGeom prst="ellipse">
            <a:avLst/>
          </a:prstGeom>
          <a:solidFill>
            <a:srgbClr val="FE7D19"/>
          </a:solidFill>
          <a:ln w="19050" cap="flat" cmpd="sng" algn="ctr">
            <a:solidFill>
              <a:schemeClr val="bg1"/>
            </a:solidFill>
            <a:prstDash val="solid"/>
            <a:round/>
            <a:headEnd type="none" w="med" len="med"/>
            <a:tailEnd type="none" w="med" len="med"/>
          </a:ln>
          <a:effectLst>
            <a:outerShdw blurRad="149987" dist="381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ctr" anchorCtr="0" compatLnSpc="1">
            <a:prstTxWarp prst="textNoShape">
              <a:avLst/>
            </a:prstTxWarp>
          </a:bodyPr>
          <a:lstStyle/>
          <a:p>
            <a:pPr algn="ctr" eaLnBrk="0" hangingPunct="0">
              <a:spcBef>
                <a:spcPct val="50000"/>
              </a:spcBef>
              <a:buClr>
                <a:srgbClr val="009900"/>
              </a:buClr>
              <a:buFont typeface="Symbol" pitchFamily="18" charset="2"/>
              <a:buNone/>
            </a:pPr>
            <a:r>
              <a:rPr lang="en-US" sz="1400" b="1" i="0" dirty="0">
                <a:solidFill>
                  <a:srgbClr val="FFFFFF"/>
                </a:solidFill>
                <a:latin typeface="+mn-lt"/>
                <a:ea typeface="ＭＳ Ｐゴシック" pitchFamily="-72" charset="-128"/>
              </a:rPr>
              <a:t>Energy</a:t>
            </a:r>
          </a:p>
        </p:txBody>
      </p:sp>
      <p:sp>
        <p:nvSpPr>
          <p:cNvPr id="63" name="Oval 16"/>
          <p:cNvSpPr>
            <a:spLocks noChangeArrowheads="1"/>
          </p:cNvSpPr>
          <p:nvPr>
            <p:custDataLst>
              <p:tags r:id="rId23"/>
            </p:custDataLst>
          </p:nvPr>
        </p:nvSpPr>
        <p:spPr bwMode="gray">
          <a:xfrm>
            <a:off x="1342880" y="5195331"/>
            <a:ext cx="1560512" cy="1228725"/>
          </a:xfrm>
          <a:prstGeom prst="ellipse">
            <a:avLst/>
          </a:prstGeom>
          <a:solidFill>
            <a:srgbClr val="00B0F0"/>
          </a:solidFill>
          <a:ln w="19050" cap="flat" cmpd="sng" algn="ctr">
            <a:solidFill>
              <a:schemeClr val="bg1"/>
            </a:solidFill>
            <a:prstDash val="solid"/>
            <a:round/>
            <a:headEnd type="none" w="med" len="med"/>
            <a:tailEnd type="none" w="med" len="med"/>
          </a:ln>
          <a:effectLst>
            <a:outerShdw blurRad="149987" dist="381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ctr" anchorCtr="0" compatLnSpc="1">
            <a:prstTxWarp prst="textNoShape">
              <a:avLst/>
            </a:prstTxWarp>
          </a:bodyPr>
          <a:lstStyle/>
          <a:p>
            <a:pPr algn="ctr" eaLnBrk="0" hangingPunct="0">
              <a:spcBef>
                <a:spcPct val="50000"/>
              </a:spcBef>
              <a:buClr>
                <a:srgbClr val="009900"/>
              </a:buClr>
              <a:buFont typeface="Symbol" pitchFamily="18" charset="2"/>
              <a:buNone/>
            </a:pPr>
            <a:r>
              <a:rPr lang="en-GB" sz="1400" b="1" i="0" dirty="0">
                <a:solidFill>
                  <a:srgbClr val="FFFFFF"/>
                </a:solidFill>
                <a:latin typeface="+mn-lt"/>
                <a:ea typeface="ＭＳ Ｐゴシック" pitchFamily="-72" charset="-128"/>
              </a:rPr>
              <a:t>Water</a:t>
            </a:r>
          </a:p>
        </p:txBody>
      </p:sp>
      <p:sp>
        <p:nvSpPr>
          <p:cNvPr id="64" name="Oval 40"/>
          <p:cNvSpPr>
            <a:spLocks noChangeArrowheads="1"/>
          </p:cNvSpPr>
          <p:nvPr>
            <p:custDataLst>
              <p:tags r:id="rId24"/>
            </p:custDataLst>
          </p:nvPr>
        </p:nvSpPr>
        <p:spPr bwMode="gray">
          <a:xfrm>
            <a:off x="5003655" y="1396379"/>
            <a:ext cx="1560512" cy="1227138"/>
          </a:xfrm>
          <a:prstGeom prst="ellipse">
            <a:avLst/>
          </a:prstGeom>
          <a:solidFill>
            <a:schemeClr val="tx1"/>
          </a:solidFill>
          <a:ln w="19050" cap="flat" cmpd="sng" algn="ctr">
            <a:solidFill>
              <a:schemeClr val="bg1"/>
            </a:solidFill>
            <a:prstDash val="solid"/>
            <a:round/>
            <a:headEnd type="none" w="med" len="med"/>
            <a:tailEnd type="none" w="med" len="med"/>
          </a:ln>
          <a:effectLst>
            <a:outerShdw blurRad="149987" dist="381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36000" tIns="46800" rIns="36000" bIns="46800" numCol="1" rtlCol="0" anchor="ctr" anchorCtr="0" compatLnSpc="1">
            <a:prstTxWarp prst="textNoShape">
              <a:avLst/>
            </a:prstTxWarp>
          </a:bodyPr>
          <a:lstStyle/>
          <a:p>
            <a:pPr algn="ctr" eaLnBrk="0" hangingPunct="0">
              <a:buClr>
                <a:srgbClr val="009900"/>
              </a:buClr>
              <a:buFont typeface="Symbol" pitchFamily="18" charset="2"/>
              <a:buNone/>
            </a:pPr>
            <a:r>
              <a:rPr lang="en-US" sz="1600" b="1" i="0" dirty="0">
                <a:solidFill>
                  <a:srgbClr val="FFFFFF"/>
                </a:solidFill>
                <a:latin typeface="+mn-lt"/>
                <a:ea typeface="ＭＳ Ｐゴシック" pitchFamily="-72" charset="-128"/>
              </a:rPr>
              <a:t>Carbon </a:t>
            </a:r>
            <a:br>
              <a:rPr lang="en-US" sz="1600" b="1" i="0" dirty="0">
                <a:solidFill>
                  <a:srgbClr val="FFFFFF"/>
                </a:solidFill>
                <a:latin typeface="+mn-lt"/>
                <a:ea typeface="ＭＳ Ｐゴシック" pitchFamily="-72" charset="-128"/>
              </a:rPr>
            </a:br>
            <a:r>
              <a:rPr lang="en-US" sz="1600" b="1" i="0" dirty="0">
                <a:solidFill>
                  <a:srgbClr val="FFFFFF"/>
                </a:solidFill>
                <a:latin typeface="+mn-lt"/>
                <a:ea typeface="ＭＳ Ｐゴシック" pitchFamily="-72" charset="-128"/>
              </a:rPr>
              <a:t>capacity of </a:t>
            </a:r>
          </a:p>
          <a:p>
            <a:pPr algn="ctr" eaLnBrk="0" hangingPunct="0">
              <a:buClr>
                <a:srgbClr val="009900"/>
              </a:buClr>
              <a:buFont typeface="Symbol" pitchFamily="18" charset="2"/>
              <a:buNone/>
            </a:pPr>
            <a:r>
              <a:rPr lang="en-US" sz="1600" b="1" i="0" dirty="0">
                <a:solidFill>
                  <a:srgbClr val="FFFFFF"/>
                </a:solidFill>
                <a:latin typeface="+mn-lt"/>
                <a:ea typeface="ＭＳ Ｐゴシック" pitchFamily="-72" charset="-128"/>
              </a:rPr>
              <a:t>atmosphere</a:t>
            </a:r>
          </a:p>
        </p:txBody>
      </p:sp>
      <p:sp>
        <p:nvSpPr>
          <p:cNvPr id="66" name="Oval 27"/>
          <p:cNvSpPr>
            <a:spLocks noChangeArrowheads="1"/>
          </p:cNvSpPr>
          <p:nvPr>
            <p:custDataLst>
              <p:tags r:id="rId25"/>
            </p:custDataLst>
          </p:nvPr>
        </p:nvSpPr>
        <p:spPr bwMode="gray">
          <a:xfrm>
            <a:off x="1194290" y="1396379"/>
            <a:ext cx="1560512" cy="1227138"/>
          </a:xfrm>
          <a:prstGeom prst="ellipse">
            <a:avLst/>
          </a:prstGeom>
          <a:solidFill>
            <a:schemeClr val="bg1">
              <a:lumMod val="50000"/>
            </a:schemeClr>
          </a:solidFill>
          <a:ln w="19050" cap="flat" cmpd="sng" algn="ctr">
            <a:solidFill>
              <a:schemeClr val="bg1"/>
            </a:solidFill>
            <a:prstDash val="solid"/>
            <a:round/>
            <a:headEnd type="none" w="med" len="med"/>
            <a:tailEnd type="none" w="med" len="med"/>
          </a:ln>
          <a:effectLst>
            <a:outerShdw blurRad="149987" dist="381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ctr" anchorCtr="0" compatLnSpc="1">
            <a:prstTxWarp prst="textNoShape">
              <a:avLst/>
            </a:prstTxWarp>
          </a:bodyPr>
          <a:lstStyle/>
          <a:p>
            <a:pPr algn="ctr" eaLnBrk="0" hangingPunct="0">
              <a:spcBef>
                <a:spcPct val="50000"/>
              </a:spcBef>
              <a:buClr>
                <a:srgbClr val="009900"/>
              </a:buClr>
              <a:buFont typeface="Symbol" pitchFamily="18" charset="2"/>
              <a:buNone/>
            </a:pPr>
            <a:r>
              <a:rPr lang="en-GB" sz="1400" b="1" i="0" dirty="0">
                <a:solidFill>
                  <a:srgbClr val="FFFFFF"/>
                </a:solidFill>
                <a:latin typeface="+mn-lt"/>
                <a:ea typeface="ＭＳ Ｐゴシック" pitchFamily="-72" charset="-128"/>
              </a:rPr>
              <a:t>Materials</a:t>
            </a:r>
            <a:endParaRPr lang="en-US" sz="1400" b="1" i="0" dirty="0">
              <a:solidFill>
                <a:srgbClr val="FFFFFF"/>
              </a:solidFill>
              <a:latin typeface="+mn-lt"/>
              <a:ea typeface="ＭＳ Ｐゴシック" pitchFamily="-72" charset="-128"/>
            </a:endParaRPr>
          </a:p>
        </p:txBody>
      </p:sp>
      <p:sp>
        <p:nvSpPr>
          <p:cNvPr id="67" name="Freeform 67"/>
          <p:cNvSpPr>
            <a:spLocks/>
          </p:cNvSpPr>
          <p:nvPr>
            <p:custDataLst>
              <p:tags r:id="rId26"/>
            </p:custDataLst>
          </p:nvPr>
        </p:nvSpPr>
        <p:spPr bwMode="auto">
          <a:xfrm flipV="1">
            <a:off x="2035065" y="4087192"/>
            <a:ext cx="3108325" cy="1573212"/>
          </a:xfrm>
          <a:custGeom>
            <a:avLst/>
            <a:gdLst>
              <a:gd name="T0" fmla="*/ 0 w 472"/>
              <a:gd name="T1" fmla="*/ 0 h 832"/>
              <a:gd name="T2" fmla="*/ 0 w 472"/>
              <a:gd name="T3" fmla="*/ 2147483647 h 832"/>
              <a:gd name="T4" fmla="*/ 2147483647 w 472"/>
              <a:gd name="T5" fmla="*/ 2147483647 h 832"/>
              <a:gd name="T6" fmla="*/ 0 60000 65536"/>
              <a:gd name="T7" fmla="*/ 0 60000 65536"/>
              <a:gd name="T8" fmla="*/ 0 60000 65536"/>
              <a:gd name="T9" fmla="*/ 0 w 472"/>
              <a:gd name="T10" fmla="*/ 0 h 832"/>
              <a:gd name="T11" fmla="*/ 472 w 472"/>
              <a:gd name="T12" fmla="*/ 832 h 832"/>
            </a:gdLst>
            <a:ahLst/>
            <a:cxnLst>
              <a:cxn ang="T6">
                <a:pos x="T0" y="T1"/>
              </a:cxn>
              <a:cxn ang="T7">
                <a:pos x="T2" y="T3"/>
              </a:cxn>
              <a:cxn ang="T8">
                <a:pos x="T4" y="T5"/>
              </a:cxn>
            </a:cxnLst>
            <a:rect l="T9" t="T10" r="T11" b="T12"/>
            <a:pathLst>
              <a:path w="472" h="832">
                <a:moveTo>
                  <a:pt x="0" y="0"/>
                </a:moveTo>
                <a:lnTo>
                  <a:pt x="0" y="832"/>
                </a:lnTo>
                <a:lnTo>
                  <a:pt x="472" y="832"/>
                </a:lnTo>
              </a:path>
            </a:pathLst>
          </a:custGeom>
          <a:noFill/>
          <a:ln w="101600" cap="flat" cmpd="sng">
            <a:solidFill>
              <a:srgbClr val="00B0F0"/>
            </a:solidFill>
            <a:prstDash val="solid"/>
            <a:round/>
            <a:headEnd type="none" w="med" len="med"/>
            <a:tailEnd type="triangle" w="med" len="med"/>
          </a:ln>
          <a:extLst/>
        </p:spPr>
        <p:txBody>
          <a:bodyPr lIns="93296" tIns="46648" rIns="93296" bIns="46648"/>
          <a:lstStyle/>
          <a:p>
            <a:pPr algn="ctr">
              <a:defRPr/>
            </a:pPr>
            <a:endParaRPr lang="en-GB" sz="1200" i="0">
              <a:solidFill>
                <a:srgbClr val="000000"/>
              </a:solidFill>
              <a:latin typeface="+mn-lt"/>
              <a:ea typeface="ＭＳ Ｐゴシック" pitchFamily="-72" charset="-128"/>
            </a:endParaRPr>
          </a:p>
        </p:txBody>
      </p:sp>
      <p:sp>
        <p:nvSpPr>
          <p:cNvPr id="68" name="TextBox 67"/>
          <p:cNvSpPr txBox="1"/>
          <p:nvPr/>
        </p:nvSpPr>
        <p:spPr>
          <a:xfrm>
            <a:off x="2483276" y="2492960"/>
            <a:ext cx="2047303" cy="646331"/>
          </a:xfrm>
          <a:prstGeom prst="rect">
            <a:avLst/>
          </a:prstGeom>
          <a:noFill/>
        </p:spPr>
        <p:txBody>
          <a:bodyPr wrap="square" rtlCol="0">
            <a:spAutoFit/>
          </a:bodyPr>
          <a:lstStyle/>
          <a:p>
            <a:pPr defTabSz="913526">
              <a:buClr>
                <a:srgbClr val="006600"/>
              </a:buClr>
              <a:defRPr/>
            </a:pPr>
            <a:r>
              <a:rPr lang="en-GB" sz="1200" i="0" dirty="0">
                <a:solidFill>
                  <a:srgbClr val="000000"/>
                </a:solidFill>
                <a:latin typeface="+mn-lt"/>
                <a:ea typeface="ＭＳ Ｐゴシック" pitchFamily="-72" charset="-128"/>
              </a:rPr>
              <a:t>Rare earths critical for refining / petrochemicals and used in wind turbines  </a:t>
            </a:r>
          </a:p>
        </p:txBody>
      </p:sp>
      <p:sp>
        <p:nvSpPr>
          <p:cNvPr id="69" name="Rectangle 68"/>
          <p:cNvSpPr>
            <a:spLocks noChangeArrowheads="1"/>
          </p:cNvSpPr>
          <p:nvPr>
            <p:custDataLst>
              <p:tags r:id="rId27"/>
            </p:custDataLst>
          </p:nvPr>
        </p:nvSpPr>
        <p:spPr bwMode="gray">
          <a:xfrm>
            <a:off x="4647486" y="2482661"/>
            <a:ext cx="9918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526">
              <a:buClr>
                <a:srgbClr val="006600"/>
              </a:buClr>
              <a:defRPr/>
            </a:pPr>
            <a:r>
              <a:rPr lang="en-GB" sz="1400" b="1" i="0" dirty="0">
                <a:solidFill>
                  <a:srgbClr val="000000"/>
                </a:solidFill>
                <a:latin typeface="+mn-lt"/>
                <a:ea typeface="ＭＳ Ｐゴシック" pitchFamily="-72" charset="-128"/>
              </a:rPr>
              <a:t>~57% </a:t>
            </a:r>
            <a:r>
              <a:rPr lang="en-GB" sz="1200" i="0" dirty="0">
                <a:solidFill>
                  <a:srgbClr val="000000"/>
                </a:solidFill>
                <a:latin typeface="+mn-lt"/>
                <a:ea typeface="ＭＳ Ｐゴシック" pitchFamily="-72" charset="-128"/>
              </a:rPr>
              <a:t>from fossil fuel use</a:t>
            </a:r>
            <a:endParaRPr lang="en-US" sz="1200" i="0" dirty="0">
              <a:solidFill>
                <a:srgbClr val="000000"/>
              </a:solidFill>
              <a:latin typeface="+mn-lt"/>
              <a:ea typeface="ＭＳ Ｐゴシック" pitchFamily="-72" charset="-128"/>
            </a:endParaRPr>
          </a:p>
        </p:txBody>
      </p:sp>
      <p:sp>
        <p:nvSpPr>
          <p:cNvPr id="70" name="TextBox 69"/>
          <p:cNvSpPr txBox="1"/>
          <p:nvPr/>
        </p:nvSpPr>
        <p:spPr>
          <a:xfrm>
            <a:off x="5427105" y="2695828"/>
            <a:ext cx="760144" cy="430887"/>
          </a:xfrm>
          <a:prstGeom prst="rect">
            <a:avLst/>
          </a:prstGeom>
          <a:noFill/>
        </p:spPr>
        <p:txBody>
          <a:bodyPr wrap="none" rtlCol="0">
            <a:spAutoFit/>
          </a:bodyPr>
          <a:lstStyle/>
          <a:p>
            <a:pPr algn="ctr">
              <a:defRPr/>
            </a:pPr>
            <a:r>
              <a:rPr lang="en-US" sz="1100" b="1" i="0" dirty="0">
                <a:solidFill>
                  <a:srgbClr val="FFFFFF"/>
                </a:solidFill>
                <a:latin typeface="+mn-lt"/>
                <a:ea typeface="ＭＳ Ｐゴシック" pitchFamily="-72" charset="-128"/>
              </a:rPr>
              <a:t>GHG </a:t>
            </a:r>
          </a:p>
          <a:p>
            <a:pPr algn="ctr">
              <a:defRPr/>
            </a:pPr>
            <a:r>
              <a:rPr lang="en-US" sz="1100" b="1" i="0" dirty="0">
                <a:solidFill>
                  <a:srgbClr val="FFFFFF"/>
                </a:solidFill>
                <a:latin typeface="+mn-lt"/>
                <a:ea typeface="ＭＳ Ｐゴシック" pitchFamily="-72" charset="-128"/>
              </a:rPr>
              <a:t>emissions</a:t>
            </a:r>
          </a:p>
        </p:txBody>
      </p:sp>
      <p:sp>
        <p:nvSpPr>
          <p:cNvPr id="59" name="Freeform 79"/>
          <p:cNvSpPr>
            <a:spLocks/>
          </p:cNvSpPr>
          <p:nvPr>
            <p:custDataLst>
              <p:tags r:id="rId28"/>
            </p:custDataLst>
          </p:nvPr>
        </p:nvSpPr>
        <p:spPr bwMode="auto">
          <a:xfrm>
            <a:off x="6216505" y="4380879"/>
            <a:ext cx="1282700" cy="1011238"/>
          </a:xfrm>
          <a:custGeom>
            <a:avLst/>
            <a:gdLst>
              <a:gd name="T0" fmla="*/ 2147483647 w 744"/>
              <a:gd name="T1" fmla="*/ 2147483647 h 800"/>
              <a:gd name="T2" fmla="*/ 2147483647 w 744"/>
              <a:gd name="T3" fmla="*/ 0 h 800"/>
              <a:gd name="T4" fmla="*/ 0 w 744"/>
              <a:gd name="T5" fmla="*/ 0 h 800"/>
              <a:gd name="T6" fmla="*/ 0 60000 65536"/>
              <a:gd name="T7" fmla="*/ 0 60000 65536"/>
              <a:gd name="T8" fmla="*/ 0 60000 65536"/>
              <a:gd name="T9" fmla="*/ 0 w 744"/>
              <a:gd name="T10" fmla="*/ 0 h 800"/>
              <a:gd name="T11" fmla="*/ 744 w 744"/>
              <a:gd name="T12" fmla="*/ 800 h 800"/>
            </a:gdLst>
            <a:ahLst/>
            <a:cxnLst>
              <a:cxn ang="T6">
                <a:pos x="T0" y="T1"/>
              </a:cxn>
              <a:cxn ang="T7">
                <a:pos x="T2" y="T3"/>
              </a:cxn>
              <a:cxn ang="T8">
                <a:pos x="T4" y="T5"/>
              </a:cxn>
            </a:cxnLst>
            <a:rect l="T9" t="T10" r="T11" b="T12"/>
            <a:pathLst>
              <a:path w="744" h="800">
                <a:moveTo>
                  <a:pt x="744" y="800"/>
                </a:moveTo>
                <a:lnTo>
                  <a:pt x="744" y="0"/>
                </a:lnTo>
                <a:lnTo>
                  <a:pt x="0" y="0"/>
                </a:lnTo>
              </a:path>
            </a:pathLst>
          </a:custGeom>
          <a:noFill/>
          <a:ln w="25400">
            <a:solidFill>
              <a:schemeClr val="tx2"/>
            </a:solidFill>
            <a:round/>
            <a:headEnd type="none" w="med" len="med"/>
            <a:tailEnd type="triangle" w="lg" len="lg"/>
          </a:ln>
          <a:extLst>
            <a:ext uri="{909E8E84-426E-40DD-AFC4-6F175D3DCCD1}">
              <a14:hiddenFill xmlns:a14="http://schemas.microsoft.com/office/drawing/2010/main">
                <a:solidFill>
                  <a:srgbClr val="FFFFFF"/>
                </a:solidFill>
              </a14:hiddenFill>
            </a:ext>
          </a:extLst>
        </p:spPr>
        <p:txBody>
          <a:bodyPr lIns="93296" tIns="46648" rIns="93296" bIns="46648"/>
          <a:lstStyle/>
          <a:p>
            <a:pPr algn="ctr">
              <a:defRPr/>
            </a:pPr>
            <a:endParaRPr lang="en-GB" sz="1200" i="0" kern="0">
              <a:solidFill>
                <a:srgbClr val="000000"/>
              </a:solidFill>
              <a:latin typeface="+mn-lt"/>
              <a:ea typeface="ＭＳ Ｐゴシック" pitchFamily="-72" charset="-128"/>
            </a:endParaRPr>
          </a:p>
        </p:txBody>
      </p:sp>
      <p:sp>
        <p:nvSpPr>
          <p:cNvPr id="65" name="Oval 43"/>
          <p:cNvSpPr>
            <a:spLocks noChangeArrowheads="1"/>
          </p:cNvSpPr>
          <p:nvPr>
            <p:custDataLst>
              <p:tags r:id="rId29"/>
            </p:custDataLst>
          </p:nvPr>
        </p:nvSpPr>
        <p:spPr bwMode="gray">
          <a:xfrm>
            <a:off x="7111855" y="5152404"/>
            <a:ext cx="1562100" cy="1227138"/>
          </a:xfrm>
          <a:prstGeom prst="ellipse">
            <a:avLst/>
          </a:prstGeom>
          <a:solidFill>
            <a:srgbClr val="008000"/>
          </a:solidFill>
          <a:ln w="19050" cap="flat" cmpd="sng" algn="ctr">
            <a:solidFill>
              <a:schemeClr val="bg1"/>
            </a:solidFill>
            <a:prstDash val="solid"/>
            <a:round/>
            <a:headEnd type="none" w="med" len="med"/>
            <a:tailEnd type="none" w="med" len="med"/>
          </a:ln>
          <a:effectLst>
            <a:outerShdw blurRad="149987" dist="381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0000" tIns="46800" rIns="90000" bIns="46800" numCol="1" rtlCol="0" anchor="ctr" anchorCtr="0" compatLnSpc="1">
            <a:prstTxWarp prst="textNoShape">
              <a:avLst/>
            </a:prstTxWarp>
          </a:bodyPr>
          <a:lstStyle/>
          <a:p>
            <a:pPr algn="ctr" eaLnBrk="0" hangingPunct="0">
              <a:spcBef>
                <a:spcPct val="50000"/>
              </a:spcBef>
              <a:buClr>
                <a:srgbClr val="009900"/>
              </a:buClr>
              <a:buFont typeface="Symbol" pitchFamily="18" charset="2"/>
              <a:buNone/>
            </a:pPr>
            <a:r>
              <a:rPr lang="en-US" sz="1400" b="1" i="0" dirty="0">
                <a:solidFill>
                  <a:srgbClr val="FFFFFF"/>
                </a:solidFill>
                <a:latin typeface="+mn-lt"/>
                <a:ea typeface="ＭＳ Ｐゴシック" pitchFamily="-72" charset="-128"/>
              </a:rPr>
              <a:t>Land</a:t>
            </a:r>
          </a:p>
        </p:txBody>
      </p:sp>
      <p:sp>
        <p:nvSpPr>
          <p:cNvPr id="85" name="Rounded Rectangle 84"/>
          <p:cNvSpPr/>
          <p:nvPr/>
        </p:nvSpPr>
        <p:spPr bwMode="auto">
          <a:xfrm>
            <a:off x="8840988" y="1759547"/>
            <a:ext cx="834327" cy="948449"/>
          </a:xfrm>
          <a:prstGeom prst="roundRect">
            <a:avLst/>
          </a:prstGeom>
          <a:solidFill>
            <a:schemeClr val="bg1"/>
          </a:solidFill>
          <a:ln w="127" cap="flat" cmpd="sng" algn="ctr">
            <a:solidFill>
              <a:schemeClr val="bg1">
                <a:lumMod val="85000"/>
              </a:schemeClr>
            </a:solidFill>
            <a:prstDash val="solid"/>
            <a:round/>
            <a:headEnd type="none" w="med" len="med"/>
            <a:tailEnd type="none" w="med" len="med"/>
          </a:ln>
          <a:effectLst>
            <a:outerShdw blurRad="149987" dist="889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none" lIns="0" tIns="0" rIns="0" bIns="0" numCol="1" rtlCol="0" anchor="t" anchorCtr="0" compatLnSpc="1">
            <a:prstTxWarp prst="textNoShape">
              <a:avLst/>
            </a:prstTxWarp>
          </a:bodyPr>
          <a:lstStyle/>
          <a:p>
            <a:endParaRPr lang="en-GB">
              <a:solidFill>
                <a:srgbClr val="000000"/>
              </a:solidFill>
              <a:latin typeface="+mn-lt"/>
              <a:ea typeface="ＭＳ Ｐゴシック" pitchFamily="-72" charset="-128"/>
            </a:endParaRPr>
          </a:p>
        </p:txBody>
      </p:sp>
      <p:sp>
        <p:nvSpPr>
          <p:cNvPr id="86" name="TextBox 85"/>
          <p:cNvSpPr txBox="1"/>
          <p:nvPr/>
        </p:nvSpPr>
        <p:spPr>
          <a:xfrm>
            <a:off x="8882553" y="1549940"/>
            <a:ext cx="852995" cy="1332831"/>
          </a:xfrm>
          <a:prstGeom prst="rect">
            <a:avLst/>
          </a:prstGeom>
          <a:noFill/>
        </p:spPr>
        <p:txBody>
          <a:bodyPr wrap="square" lIns="0" tIns="0" rIns="0" bIns="0" rtlCol="0" anchor="ctr">
            <a:noAutofit/>
          </a:bodyPr>
          <a:lstStyle/>
          <a:p>
            <a:r>
              <a:rPr lang="en-GB" sz="1000" b="1" i="0" dirty="0">
                <a:solidFill>
                  <a:srgbClr val="000000"/>
                </a:solidFill>
                <a:latin typeface="+mn-lt"/>
                <a:ea typeface="ＭＳ Ｐゴシック" pitchFamily="-72" charset="-128"/>
              </a:rPr>
              <a:t>Source</a:t>
            </a:r>
            <a:r>
              <a:rPr lang="en-GB" sz="1000" i="0" dirty="0">
                <a:solidFill>
                  <a:srgbClr val="000000"/>
                </a:solidFill>
                <a:latin typeface="+mn-lt"/>
                <a:ea typeface="ＭＳ Ｐゴシック" pitchFamily="-72" charset="-128"/>
              </a:rPr>
              <a:t>: BP/ McKinsey &amp; Co analysis</a:t>
            </a:r>
          </a:p>
        </p:txBody>
      </p:sp>
      <p:sp>
        <p:nvSpPr>
          <p:cNvPr id="73" name="Rectangle 18"/>
          <p:cNvSpPr>
            <a:spLocks noChangeArrowheads="1"/>
          </p:cNvSpPr>
          <p:nvPr>
            <p:custDataLst>
              <p:tags r:id="rId30"/>
            </p:custDataLst>
          </p:nvPr>
        </p:nvSpPr>
        <p:spPr bwMode="gray">
          <a:xfrm>
            <a:off x="5669831" y="4918300"/>
            <a:ext cx="1829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3526">
              <a:buClr>
                <a:srgbClr val="006600"/>
              </a:buClr>
              <a:defRPr/>
            </a:pPr>
            <a:r>
              <a:rPr lang="en-GB" sz="1200" b="1" i="0" dirty="0">
                <a:solidFill>
                  <a:srgbClr val="000000"/>
                </a:solidFill>
                <a:latin typeface="+mn-lt"/>
                <a:ea typeface="ＭＳ Ｐゴシック" pitchFamily="-72" charset="-128"/>
              </a:rPr>
              <a:t>~0.5% </a:t>
            </a:r>
            <a:r>
              <a:rPr lang="en-GB" sz="1200" i="0" dirty="0">
                <a:solidFill>
                  <a:srgbClr val="000000"/>
                </a:solidFill>
                <a:latin typeface="+mn-lt"/>
                <a:ea typeface="ＭＳ Ｐゴシック" pitchFamily="-72" charset="-128"/>
              </a:rPr>
              <a:t>of water withdrawals used in biofuels production</a:t>
            </a:r>
            <a:endParaRPr lang="en-US" sz="1100" i="0" dirty="0">
              <a:solidFill>
                <a:srgbClr val="000000"/>
              </a:solidFill>
              <a:latin typeface="+mn-lt"/>
              <a:ea typeface="ＭＳ Ｐゴシック" pitchFamily="-72" charset="-128"/>
            </a:endParaRPr>
          </a:p>
        </p:txBody>
      </p:sp>
      <p:sp>
        <p:nvSpPr>
          <p:cNvPr id="72" name="Line 73"/>
          <p:cNvSpPr>
            <a:spLocks noChangeShapeType="1"/>
          </p:cNvSpPr>
          <p:nvPr>
            <p:custDataLst>
              <p:tags r:id="rId31"/>
            </p:custDataLst>
          </p:nvPr>
        </p:nvSpPr>
        <p:spPr bwMode="auto">
          <a:xfrm flipV="1">
            <a:off x="1745497" y="2623517"/>
            <a:ext cx="0" cy="2679558"/>
          </a:xfrm>
          <a:prstGeom prst="line">
            <a:avLst/>
          </a:prstGeom>
          <a:noFill/>
          <a:ln w="76200">
            <a:solidFill>
              <a:srgbClr val="00B0F0"/>
            </a:solidFill>
            <a:round/>
            <a:headEnd/>
            <a:tailEnd type="triangle" w="med" len="med"/>
          </a:ln>
          <a:extLst>
            <a:ext uri="{909E8E84-426E-40DD-AFC4-6F175D3DCCD1}">
              <a14:hiddenFill xmlns:a14="http://schemas.microsoft.com/office/drawing/2010/main">
                <a:noFill/>
              </a14:hiddenFill>
            </a:ext>
          </a:extLst>
        </p:spPr>
        <p:txBody>
          <a:bodyPr lIns="93296" tIns="46648" rIns="93296" bIns="46648"/>
          <a:lstStyle/>
          <a:p>
            <a:pPr algn="ctr">
              <a:defRPr/>
            </a:pPr>
            <a:endParaRPr lang="en-GB" sz="1200" i="0">
              <a:solidFill>
                <a:srgbClr val="000000"/>
              </a:solidFill>
              <a:latin typeface="+mn-lt"/>
              <a:ea typeface="ＭＳ Ｐゴシック" pitchFamily="-72" charset="-128"/>
            </a:endParaRPr>
          </a:p>
        </p:txBody>
      </p:sp>
    </p:spTree>
    <p:extLst>
      <p:ext uri="{BB962C8B-B14F-4D97-AF65-F5344CB8AC3E}">
        <p14:creationId xmlns:p14="http://schemas.microsoft.com/office/powerpoint/2010/main" val="2104608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Overview</a:t>
            </a:r>
          </a:p>
        </p:txBody>
      </p:sp>
      <p:sp>
        <p:nvSpPr>
          <p:cNvPr id="3" name="Content Placeholder 2"/>
          <p:cNvSpPr>
            <a:spLocks noGrp="1"/>
          </p:cNvSpPr>
          <p:nvPr>
            <p:ph idx="1"/>
          </p:nvPr>
        </p:nvSpPr>
        <p:spPr>
          <a:xfrm>
            <a:off x="1197708" y="1452770"/>
            <a:ext cx="7804150" cy="4606925"/>
          </a:xfrm>
        </p:spPr>
        <p:txBody>
          <a:bodyPr>
            <a:normAutofit/>
          </a:bodyPr>
          <a:lstStyle/>
          <a:p>
            <a:pPr>
              <a:spcAft>
                <a:spcPts val="600"/>
              </a:spcAft>
            </a:pPr>
            <a:r>
              <a:rPr lang="en-GB" sz="2400" dirty="0">
                <a:solidFill>
                  <a:srgbClr val="2A7E54"/>
                </a:solidFill>
              </a:rPr>
              <a:t>The </a:t>
            </a:r>
            <a:r>
              <a:rPr lang="en-GB" sz="2400" dirty="0" smtClean="0">
                <a:solidFill>
                  <a:srgbClr val="2A7E54"/>
                </a:solidFill>
              </a:rPr>
              <a:t>Energy-Climate Context</a:t>
            </a:r>
            <a:endParaRPr lang="en-GB" sz="2400" dirty="0"/>
          </a:p>
          <a:p>
            <a:pPr>
              <a:spcAft>
                <a:spcPts val="600"/>
              </a:spcAft>
            </a:pPr>
            <a:r>
              <a:rPr lang="en-US" sz="2400" dirty="0" smtClean="0"/>
              <a:t>Basis of energy projections</a:t>
            </a:r>
          </a:p>
          <a:p>
            <a:pPr lvl="1" fontAlgn="auto">
              <a:spcAft>
                <a:spcPts val="600"/>
              </a:spcAft>
            </a:pPr>
            <a:r>
              <a:rPr lang="en-US" sz="2000" dirty="0"/>
              <a:t>Cost</a:t>
            </a:r>
          </a:p>
          <a:p>
            <a:pPr lvl="1" fontAlgn="auto">
              <a:spcAft>
                <a:spcPts val="600"/>
              </a:spcAft>
            </a:pPr>
            <a:r>
              <a:rPr lang="en-US" sz="2000" dirty="0"/>
              <a:t>Availability</a:t>
            </a:r>
          </a:p>
          <a:p>
            <a:pPr lvl="1" fontAlgn="auto">
              <a:spcAft>
                <a:spcPts val="600"/>
              </a:spcAft>
            </a:pPr>
            <a:r>
              <a:rPr lang="en-US" sz="2000" dirty="0"/>
              <a:t>Regulation </a:t>
            </a:r>
            <a:endParaRPr lang="en-US" sz="2000" dirty="0" smtClean="0"/>
          </a:p>
          <a:p>
            <a:pPr lvl="1" fontAlgn="auto">
              <a:spcAft>
                <a:spcPts val="600"/>
              </a:spcAft>
            </a:pPr>
            <a:r>
              <a:rPr lang="en-US" sz="2000" dirty="0" smtClean="0"/>
              <a:t>Technology</a:t>
            </a:r>
            <a:endParaRPr lang="en-US" sz="2400" dirty="0"/>
          </a:p>
          <a:p>
            <a:pPr>
              <a:spcAft>
                <a:spcPts val="600"/>
              </a:spcAft>
            </a:pPr>
            <a:r>
              <a:rPr lang="en-GB" sz="2400" dirty="0" smtClean="0"/>
              <a:t>Technology – all of the above and out of the box</a:t>
            </a:r>
            <a:endParaRPr lang="en-GB" sz="2400" dirty="0"/>
          </a:p>
          <a:p>
            <a:pPr>
              <a:spcAft>
                <a:spcPts val="600"/>
              </a:spcAft>
            </a:pPr>
            <a:r>
              <a:rPr lang="en-GB" sz="2400" dirty="0" smtClean="0"/>
              <a:t>Communicating Science</a:t>
            </a:r>
            <a:endParaRPr lang="en-GB" sz="2400" dirty="0"/>
          </a:p>
          <a:p>
            <a:endParaRPr lang="en-GB" sz="2000" dirty="0"/>
          </a:p>
          <a:p>
            <a:endParaRPr lang="en-GB" sz="2000" dirty="0"/>
          </a:p>
          <a:p>
            <a:endParaRPr lang="en-GB" sz="2000" dirty="0"/>
          </a:p>
        </p:txBody>
      </p:sp>
      <p:sp>
        <p:nvSpPr>
          <p:cNvPr id="4" name="Slide Number Placeholder 3"/>
          <p:cNvSpPr>
            <a:spLocks noGrp="1"/>
          </p:cNvSpPr>
          <p:nvPr>
            <p:ph type="sldNum" sz="quarter" idx="12"/>
          </p:nvPr>
        </p:nvSpPr>
        <p:spPr/>
        <p:txBody>
          <a:bodyPr/>
          <a:lstStyle/>
          <a:p>
            <a:pPr>
              <a:defRPr/>
            </a:pPr>
            <a:fld id="{0DA50010-360B-485B-AF62-550F0FCD1458}" type="slidenum">
              <a:rPr lang="en-GB" smtClean="0"/>
              <a:pPr>
                <a:defRPr/>
              </a:pPr>
              <a:t>7</a:t>
            </a:fld>
            <a:endParaRPr lang="en-GB" dirty="0"/>
          </a:p>
        </p:txBody>
      </p:sp>
      <p:cxnSp>
        <p:nvCxnSpPr>
          <p:cNvPr id="7" name="Straight Connector 6"/>
          <p:cNvCxnSpPr/>
          <p:nvPr/>
        </p:nvCxnSpPr>
        <p:spPr bwMode="auto">
          <a:xfrm>
            <a:off x="6921501" y="6692900"/>
            <a:ext cx="1333500" cy="0"/>
          </a:xfrm>
          <a:prstGeom prst="line">
            <a:avLst/>
          </a:prstGeom>
          <a:noFill/>
          <a:ln w="127" cap="flat" cmpd="sng" algn="ctr">
            <a:solidFill>
              <a:schemeClr val="tx1"/>
            </a:solidFill>
            <a:prstDash val="solid"/>
            <a:round/>
            <a:headEnd type="none" w="med" len="med"/>
            <a:tailEnd type="none" w="med" len="med"/>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Lst>
        </p:spPr>
      </p:cxnSp>
      <p:grpSp>
        <p:nvGrpSpPr>
          <p:cNvPr id="10" name="Group 9"/>
          <p:cNvGrpSpPr/>
          <p:nvPr/>
        </p:nvGrpSpPr>
        <p:grpSpPr>
          <a:xfrm>
            <a:off x="5567378" y="1514971"/>
            <a:ext cx="4338621" cy="2636897"/>
            <a:chOff x="5567378" y="1514971"/>
            <a:chExt cx="4338621" cy="2636897"/>
          </a:xfrm>
        </p:grpSpPr>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5432"/>
            <a:stretch/>
          </p:blipFill>
          <p:spPr bwMode="auto">
            <a:xfrm>
              <a:off x="5567378" y="1514971"/>
              <a:ext cx="4338621" cy="263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733535" y="1514971"/>
              <a:ext cx="617838" cy="276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7089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Energy use</a:t>
            </a:r>
          </a:p>
        </p:txBody>
      </p:sp>
      <p:sp>
        <p:nvSpPr>
          <p:cNvPr id="3" name="Slide Number Placeholder 2"/>
          <p:cNvSpPr>
            <a:spLocks noGrp="1"/>
          </p:cNvSpPr>
          <p:nvPr>
            <p:ph type="sldNum" sz="quarter" idx="12"/>
          </p:nvPr>
        </p:nvSpPr>
        <p:spPr/>
        <p:txBody>
          <a:bodyPr/>
          <a:lstStyle/>
          <a:p>
            <a:pPr>
              <a:defRPr/>
            </a:pPr>
            <a:fld id="{B654044E-FA80-453E-98F8-D185ABE4672A}" type="slidenum">
              <a:rPr lang="en-GB" smtClean="0"/>
              <a:pPr>
                <a:defRPr/>
              </a:pPr>
              <a:t>8</a:t>
            </a:fld>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28" y="1219569"/>
            <a:ext cx="8639175" cy="530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642867" y="6374981"/>
            <a:ext cx="2254143" cy="307777"/>
          </a:xfrm>
          <a:prstGeom prst="rect">
            <a:avLst/>
          </a:prstGeom>
        </p:spPr>
        <p:txBody>
          <a:bodyPr wrap="none">
            <a:spAutoFit/>
          </a:bodyPr>
          <a:lstStyle/>
          <a:p>
            <a:r>
              <a:rPr lang="en-GB" b="1" dirty="0">
                <a:solidFill>
                  <a:srgbClr val="008000"/>
                </a:solidFill>
                <a:latin typeface="Univers 45 Light" charset="0"/>
              </a:rPr>
              <a:t>University of Cambridge</a:t>
            </a:r>
            <a:endParaRPr lang="en-US" b="1" dirty="0"/>
          </a:p>
        </p:txBody>
      </p:sp>
    </p:spTree>
    <p:extLst>
      <p:ext uri="{BB962C8B-B14F-4D97-AF65-F5344CB8AC3E}">
        <p14:creationId xmlns:p14="http://schemas.microsoft.com/office/powerpoint/2010/main" val="1377585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itle 1"/>
          <p:cNvSpPr>
            <a:spLocks noGrp="1"/>
          </p:cNvSpPr>
          <p:nvPr>
            <p:ph type="title"/>
          </p:nvPr>
        </p:nvSpPr>
        <p:spPr/>
        <p:txBody>
          <a:bodyPr>
            <a:normAutofit/>
          </a:bodyPr>
          <a:lstStyle/>
          <a:p>
            <a:r>
              <a:rPr lang="en-GB" sz="3600" dirty="0" smtClean="0">
                <a:solidFill>
                  <a:srgbClr val="2A7E54"/>
                </a:solidFill>
              </a:rPr>
              <a:t>Greenhouse gas </a:t>
            </a:r>
            <a:r>
              <a:rPr lang="en-GB" sz="3600" dirty="0" err="1" smtClean="0">
                <a:solidFill>
                  <a:srgbClr val="2A7E54"/>
                </a:solidFill>
              </a:rPr>
              <a:t>Sankey</a:t>
            </a:r>
            <a:r>
              <a:rPr lang="en-GB" sz="3600" dirty="0" smtClean="0">
                <a:solidFill>
                  <a:srgbClr val="2A7E54"/>
                </a:solidFill>
              </a:rPr>
              <a:t> diagram - 2010</a:t>
            </a:r>
          </a:p>
        </p:txBody>
      </p:sp>
      <p:sp>
        <p:nvSpPr>
          <p:cNvPr id="296962" name="Slide Number Placeholder 3"/>
          <p:cNvSpPr>
            <a:spLocks noGrp="1"/>
          </p:cNvSpPr>
          <p:nvPr>
            <p:ph type="sldNum" sz="quarter" idx="12"/>
          </p:nvPr>
        </p:nvSpPr>
        <p:spPr>
          <a:noFill/>
          <a:ln>
            <a:miter lim="800000"/>
            <a:headEnd/>
            <a:tailEnd/>
          </a:ln>
        </p:spPr>
        <p:txBody>
          <a:bodyPr/>
          <a:lstStyle/>
          <a:p>
            <a:pPr>
              <a:buFont typeface="Symbol" pitchFamily="-72" charset="2"/>
              <a:buNone/>
            </a:pPr>
            <a:fld id="{6118C387-5525-4EFC-BC7C-01B1398B0B3F}" type="slidenum">
              <a:rPr lang="en-GB">
                <a:latin typeface="Arial" pitchFamily="-72" charset="0"/>
                <a:ea typeface="ＭＳ Ｐゴシック" pitchFamily="-72" charset="-128"/>
                <a:cs typeface="ＭＳ Ｐゴシック" pitchFamily="-72" charset="-128"/>
              </a:rPr>
              <a:pPr>
                <a:buFont typeface="Symbol" pitchFamily="-72" charset="2"/>
                <a:buNone/>
              </a:pPr>
              <a:t>9</a:t>
            </a:fld>
            <a:endParaRPr lang="en-GB">
              <a:latin typeface="Arial" pitchFamily="-72" charset="0"/>
              <a:ea typeface="ＭＳ Ｐゴシック" pitchFamily="-72" charset="-128"/>
              <a:cs typeface="ＭＳ Ｐゴシック" pitchFamily="-72" charset="-128"/>
            </a:endParaRPr>
          </a:p>
        </p:txBody>
      </p:sp>
      <p:sp>
        <p:nvSpPr>
          <p:cNvPr id="5" name="Rectangle 4"/>
          <p:cNvSpPr/>
          <p:nvPr/>
        </p:nvSpPr>
        <p:spPr bwMode="auto">
          <a:xfrm>
            <a:off x="355600" y="127000"/>
            <a:ext cx="1346200" cy="495300"/>
          </a:xfrm>
          <a:prstGeom prst="rect">
            <a:avLst/>
          </a:prstGeom>
          <a:solidFill>
            <a:schemeClr val="bg1"/>
          </a:solidFill>
          <a:ln w="127" cap="flat" cmpd="sng" algn="ctr">
            <a:solidFill>
              <a:schemeClr val="bg1"/>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smtClean="0">
              <a:ln>
                <a:noFill/>
              </a:ln>
              <a:solidFill>
                <a:schemeClr val="tx1"/>
              </a:solidFill>
              <a:effectLst/>
              <a:latin typeface="Univers 45 Light" pitchFamily="2" charset="0"/>
            </a:endParaRPr>
          </a:p>
        </p:txBody>
      </p:sp>
      <p:sp>
        <p:nvSpPr>
          <p:cNvPr id="2" name="TextBox 1"/>
          <p:cNvSpPr txBox="1"/>
          <p:nvPr/>
        </p:nvSpPr>
        <p:spPr>
          <a:xfrm>
            <a:off x="3984150" y="6490287"/>
            <a:ext cx="5378332" cy="307777"/>
          </a:xfrm>
          <a:prstGeom prst="rect">
            <a:avLst/>
          </a:prstGeom>
          <a:noFill/>
        </p:spPr>
        <p:txBody>
          <a:bodyPr wrap="none" rtlCol="0">
            <a:spAutoFit/>
          </a:bodyPr>
          <a:lstStyle/>
          <a:p>
            <a:r>
              <a:rPr lang="en-GB" dirty="0" smtClean="0"/>
              <a:t>Source:  Cambridge U., B. </a:t>
            </a:r>
            <a:r>
              <a:rPr lang="en-GB" dirty="0" err="1" smtClean="0"/>
              <a:t>Bajzeli</a:t>
            </a:r>
            <a:r>
              <a:rPr lang="en-GB" dirty="0" smtClean="0"/>
              <a:t>, et al. Environmental S&amp;T 2013</a:t>
            </a:r>
            <a:endParaRPr lang="en-GB" dirty="0"/>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35"/>
          <a:stretch/>
        </p:blipFill>
        <p:spPr bwMode="auto">
          <a:xfrm>
            <a:off x="355600" y="1709361"/>
            <a:ext cx="8301319" cy="4416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Brace 2"/>
          <p:cNvSpPr/>
          <p:nvPr/>
        </p:nvSpPr>
        <p:spPr bwMode="auto">
          <a:xfrm>
            <a:off x="8753475" y="1905000"/>
            <a:ext cx="314325" cy="2152650"/>
          </a:xfrm>
          <a:prstGeom prst="rightBrace">
            <a:avLst/>
          </a:prstGeom>
          <a:noFill/>
          <a:ln w="127"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Univers 45 Light" pitchFamily="2" charset="0"/>
            </a:endParaRPr>
          </a:p>
        </p:txBody>
      </p:sp>
      <p:sp>
        <p:nvSpPr>
          <p:cNvPr id="4" name="TextBox 3"/>
          <p:cNvSpPr txBox="1"/>
          <p:nvPr/>
        </p:nvSpPr>
        <p:spPr>
          <a:xfrm>
            <a:off x="9074769" y="2719715"/>
            <a:ext cx="752129" cy="523220"/>
          </a:xfrm>
          <a:prstGeom prst="rect">
            <a:avLst/>
          </a:prstGeom>
          <a:noFill/>
        </p:spPr>
        <p:txBody>
          <a:bodyPr wrap="none" rtlCol="0">
            <a:spAutoFit/>
          </a:bodyPr>
          <a:lstStyle/>
          <a:p>
            <a:r>
              <a:rPr lang="en-US" dirty="0" smtClean="0">
                <a:solidFill>
                  <a:srgbClr val="FF0000"/>
                </a:solidFill>
              </a:rPr>
              <a:t>Energy</a:t>
            </a:r>
          </a:p>
          <a:p>
            <a:r>
              <a:rPr lang="en-US" dirty="0" smtClean="0">
                <a:solidFill>
                  <a:srgbClr val="FF0000"/>
                </a:solidFill>
              </a:rPr>
              <a:t>~31</a:t>
            </a:r>
            <a:endParaRPr lang="en-US" dirty="0">
              <a:solidFill>
                <a:srgbClr val="FF0000"/>
              </a:solidFill>
            </a:endParaRPr>
          </a:p>
        </p:txBody>
      </p:sp>
      <p:sp>
        <p:nvSpPr>
          <p:cNvPr id="9" name="Right Brace 8"/>
          <p:cNvSpPr/>
          <p:nvPr/>
        </p:nvSpPr>
        <p:spPr bwMode="auto">
          <a:xfrm>
            <a:off x="8774361" y="4057650"/>
            <a:ext cx="314325" cy="2084902"/>
          </a:xfrm>
          <a:prstGeom prst="rightBrace">
            <a:avLst/>
          </a:prstGeom>
          <a:noFill/>
          <a:ln w="127"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Univers 45 Light" pitchFamily="2" charset="0"/>
            </a:endParaRPr>
          </a:p>
        </p:txBody>
      </p:sp>
      <p:sp>
        <p:nvSpPr>
          <p:cNvPr id="10" name="TextBox 9"/>
          <p:cNvSpPr txBox="1"/>
          <p:nvPr/>
        </p:nvSpPr>
        <p:spPr>
          <a:xfrm>
            <a:off x="9171389" y="4841437"/>
            <a:ext cx="631904" cy="523220"/>
          </a:xfrm>
          <a:prstGeom prst="rect">
            <a:avLst/>
          </a:prstGeom>
          <a:noFill/>
        </p:spPr>
        <p:txBody>
          <a:bodyPr wrap="none" rtlCol="0">
            <a:spAutoFit/>
          </a:bodyPr>
          <a:lstStyle/>
          <a:p>
            <a:r>
              <a:rPr lang="en-US" dirty="0" smtClean="0">
                <a:solidFill>
                  <a:srgbClr val="FF0000"/>
                </a:solidFill>
              </a:rPr>
              <a:t>Other</a:t>
            </a:r>
          </a:p>
          <a:p>
            <a:r>
              <a:rPr lang="en-US" dirty="0" smtClean="0">
                <a:solidFill>
                  <a:srgbClr val="FF0000"/>
                </a:solidFill>
              </a:rPr>
              <a:t>~20</a:t>
            </a:r>
            <a:endParaRPr lang="en-US" dirty="0">
              <a:solidFill>
                <a:srgbClr val="FF0000"/>
              </a:solidFill>
            </a:endParaRPr>
          </a:p>
        </p:txBody>
      </p:sp>
      <p:sp>
        <p:nvSpPr>
          <p:cNvPr id="11" name="TextBox 10"/>
          <p:cNvSpPr txBox="1"/>
          <p:nvPr/>
        </p:nvSpPr>
        <p:spPr>
          <a:xfrm>
            <a:off x="9005039" y="1597225"/>
            <a:ext cx="859531" cy="307777"/>
          </a:xfrm>
          <a:prstGeom prst="rect">
            <a:avLst/>
          </a:prstGeom>
          <a:noFill/>
        </p:spPr>
        <p:txBody>
          <a:bodyPr wrap="none" rtlCol="0">
            <a:spAutoFit/>
          </a:bodyPr>
          <a:lstStyle/>
          <a:p>
            <a:r>
              <a:rPr lang="en-US" dirty="0" err="1" smtClean="0">
                <a:solidFill>
                  <a:srgbClr val="FF0000"/>
                </a:solidFill>
              </a:rPr>
              <a:t>Gt</a:t>
            </a:r>
            <a:r>
              <a:rPr lang="en-US" dirty="0" smtClean="0">
                <a:solidFill>
                  <a:srgbClr val="FF0000"/>
                </a:solidFill>
              </a:rPr>
              <a:t> CO</a:t>
            </a:r>
            <a:r>
              <a:rPr lang="en-US" u="sng" baseline="-25000" dirty="0" smtClean="0">
                <a:solidFill>
                  <a:srgbClr val="FF0000"/>
                </a:solidFill>
              </a:rPr>
              <a:t>2</a:t>
            </a:r>
            <a:r>
              <a:rPr lang="en-US" dirty="0" smtClean="0">
                <a:solidFill>
                  <a:srgbClr val="FF0000"/>
                </a:solidFill>
              </a:rPr>
              <a:t>e</a:t>
            </a:r>
            <a:endParaRPr lang="en-US" dirty="0">
              <a:solidFill>
                <a:srgbClr val="FF0000"/>
              </a:solidFill>
            </a:endParaRPr>
          </a:p>
        </p:txBody>
      </p:sp>
      <p:sp>
        <p:nvSpPr>
          <p:cNvPr id="6" name="TextBox 5"/>
          <p:cNvSpPr txBox="1"/>
          <p:nvPr/>
        </p:nvSpPr>
        <p:spPr>
          <a:xfrm>
            <a:off x="5676899" y="3609977"/>
            <a:ext cx="532518" cy="307777"/>
          </a:xfrm>
          <a:prstGeom prst="rect">
            <a:avLst/>
          </a:prstGeom>
          <a:noFill/>
        </p:spPr>
        <p:txBody>
          <a:bodyPr wrap="none" rtlCol="0">
            <a:spAutoFit/>
          </a:bodyPr>
          <a:lstStyle/>
          <a:p>
            <a:r>
              <a:rPr lang="en-US" dirty="0" smtClean="0">
                <a:solidFill>
                  <a:schemeClr val="bg1"/>
                </a:solidFill>
              </a:rPr>
              <a:t>12.3</a:t>
            </a:r>
            <a:endParaRPr lang="en-US" dirty="0">
              <a:solidFill>
                <a:schemeClr val="bg1"/>
              </a:solidFill>
            </a:endParaRPr>
          </a:p>
        </p:txBody>
      </p:sp>
      <p:sp>
        <p:nvSpPr>
          <p:cNvPr id="13" name="TextBox 12"/>
          <p:cNvSpPr txBox="1"/>
          <p:nvPr/>
        </p:nvSpPr>
        <p:spPr>
          <a:xfrm>
            <a:off x="1710444" y="2257427"/>
            <a:ext cx="433132" cy="307777"/>
          </a:xfrm>
          <a:prstGeom prst="rect">
            <a:avLst/>
          </a:prstGeom>
          <a:noFill/>
        </p:spPr>
        <p:txBody>
          <a:bodyPr wrap="none" rtlCol="0">
            <a:spAutoFit/>
          </a:bodyPr>
          <a:lstStyle/>
          <a:p>
            <a:r>
              <a:rPr lang="en-US" dirty="0" smtClean="0">
                <a:solidFill>
                  <a:schemeClr val="bg1"/>
                </a:solidFill>
              </a:rPr>
              <a:t>8.9</a:t>
            </a:r>
            <a:endParaRPr lang="en-US" dirty="0">
              <a:solidFill>
                <a:schemeClr val="bg1"/>
              </a:solidFill>
            </a:endParaRPr>
          </a:p>
        </p:txBody>
      </p:sp>
      <p:sp>
        <p:nvSpPr>
          <p:cNvPr id="14" name="TextBox 13"/>
          <p:cNvSpPr txBox="1"/>
          <p:nvPr/>
        </p:nvSpPr>
        <p:spPr>
          <a:xfrm>
            <a:off x="1710443" y="3289627"/>
            <a:ext cx="532518" cy="307777"/>
          </a:xfrm>
          <a:prstGeom prst="rect">
            <a:avLst/>
          </a:prstGeom>
          <a:noFill/>
        </p:spPr>
        <p:txBody>
          <a:bodyPr wrap="none" rtlCol="0">
            <a:spAutoFit/>
          </a:bodyPr>
          <a:lstStyle/>
          <a:p>
            <a:r>
              <a:rPr lang="en-US" dirty="0" smtClean="0">
                <a:solidFill>
                  <a:schemeClr val="bg1"/>
                </a:solidFill>
              </a:rPr>
              <a:t>12.8</a:t>
            </a:r>
            <a:endParaRPr lang="en-US" dirty="0">
              <a:solidFill>
                <a:schemeClr val="bg1"/>
              </a:solidFill>
            </a:endParaRPr>
          </a:p>
        </p:txBody>
      </p:sp>
      <p:sp>
        <p:nvSpPr>
          <p:cNvPr id="15" name="TextBox 14"/>
          <p:cNvSpPr txBox="1"/>
          <p:nvPr/>
        </p:nvSpPr>
        <p:spPr>
          <a:xfrm>
            <a:off x="1717823" y="3892942"/>
            <a:ext cx="636713" cy="307777"/>
          </a:xfrm>
          <a:prstGeom prst="rect">
            <a:avLst/>
          </a:prstGeom>
          <a:noFill/>
        </p:spPr>
        <p:txBody>
          <a:bodyPr wrap="none" rtlCol="0">
            <a:spAutoFit/>
          </a:bodyPr>
          <a:lstStyle/>
          <a:p>
            <a:r>
              <a:rPr lang="en-US" dirty="0" smtClean="0">
                <a:solidFill>
                  <a:schemeClr val="bg1"/>
                </a:solidFill>
              </a:rPr>
              <a:t>~12.3</a:t>
            </a:r>
            <a:endParaRPr lang="en-US" dirty="0">
              <a:solidFill>
                <a:schemeClr val="bg1"/>
              </a:solidFill>
            </a:endParaRPr>
          </a:p>
        </p:txBody>
      </p:sp>
      <p:cxnSp>
        <p:nvCxnSpPr>
          <p:cNvPr id="8" name="Straight Arrow Connector 7"/>
          <p:cNvCxnSpPr/>
          <p:nvPr/>
        </p:nvCxnSpPr>
        <p:spPr bwMode="auto">
          <a:xfrm>
            <a:off x="2325507" y="3734835"/>
            <a:ext cx="0" cy="822651"/>
          </a:xfrm>
          <a:prstGeom prst="straightConnector1">
            <a:avLst/>
          </a:prstGeom>
          <a:noFill/>
          <a:ln w="127" cap="flat" cmpd="sng" algn="ctr">
            <a:solidFill>
              <a:schemeClr val="bg1"/>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800579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8nz9IC_od0.fvpD9gp35k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8BWP4louT0WJbrkSoof.W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aiRSEIBFk.99VgtTn7RM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IO2htZpsEuLR80VMaAru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7Heba_m3s060FDds3B.Vw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i.nq6kVXqUO8nIP5dUIH4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9m9kCBAHw0GR8XPnnyl3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PaAUBTWUkieMw.5RMuPl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ImEaU7ZS0CCxf0jWUIxv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b8_xYKE8HEqUVxCbmtElA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ZEesnVupYkKCIchJBXDrS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NDIQtvJAkKtxwNBBY5l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icUblgf0UOzMkSb60hVf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CRKAJcfQs0a5uU5iInqUdg"/>
</p:tagLst>
</file>

<file path=ppt/tags/tag2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UvdcAb.FNk.rbaHT8jY1iA"/>
</p:tagLst>
</file>

<file path=ppt/tags/tag2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4syI3N1oEE.FgLakCbi7mQ"/>
</p:tagLst>
</file>

<file path=ppt/tags/tag2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mpjG0veb60G25ZpweZWuJQ"/>
</p:tagLst>
</file>

<file path=ppt/tags/tag2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pq7TseS4pkWp3eTZ3lvt2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OHvqVjpykq29Huou53Go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aiRSEIBFk.99VgtTn7RM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mxLVc6yeSEWaEPyW7jvAsQ"/>
</p:tagLst>
</file>

<file path=ppt/tags/tag29.xml><?xml version="1.0" encoding="utf-8"?>
<p:tagLst xmlns:a="http://schemas.openxmlformats.org/drawingml/2006/main" xmlns:r="http://schemas.openxmlformats.org/officeDocument/2006/relationships" xmlns:p="http://schemas.openxmlformats.org/presentationml/2006/main">
  <p:tag name="NAME" val="OvalShape"/>
  <p:tag name="THINKCELLSHAPEDONOTDELETE" val="pIVaGQqxdP0iZSIzy6ooq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hbu8wOP8EyA4VC6PkiBU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5FyDb_A8Pkey96pGRRnkr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ImEaU7ZS0CCxf0jWUIxv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WkBhL7CLX0qM3h_JuAKjj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6Z4T0yyz9Uqd1kaTT3VW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UY7I54udiUafyXjJ34.yc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of_NQihL60WSswyOgyDVp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8l9D6eYcVUqaW5f4zRadX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cJo98IjqV02BdJCmvOUQz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_Ptq6QyCkEy8.u_OasV2R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5FyDb_A8Pkey96pGRRnkr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xqD9S3pLkuGpo9qtixKQ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X8gwAsK91kWOPD1WR10.2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bDR0lHAdn0OSD7QwhFEMk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NpnGLz.rEqwjFa0JNmp9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ShQlhkjMzU2Y5jSwTNL99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9BKp8r2gT0aFOxOX1jucR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36.2oIkab0KrOLhZc55Ob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NOWG8UfCxUClm82XmLIMB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ncUppjnpJEiTSVEwHo34T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yBXNT2aGXEaQTHhQb60BM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66ZEu.puI02zlQ__Ff35I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kDdwZp2qUSsDQpyhOYHb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YeBRfs6ZoUyK8zRatHdr0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6Ajd7KHu3kG0SxP8Zj61Z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_kFxcU9hCUibvLlmny8_.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p1DtX_7f7kKHxDsjWYmzE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h6J7vWvhFkS4U45LxG_R5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aLCIiUO6VkanGUBX14TvR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4ZWKvSnm0GmpXhZHeJpt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P5nA8Y2EQ0WcoqiXH_kQI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XMKgXc4YfU2ByFBnTphVH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R9ChsYvEEysnBGl9Fa9x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0E3TizRvJE68jqAecWjZ2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LHeJyPrpg0yxDtPUlQzJH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AWezttUMwECGThaUx0i7C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SPvQniDRNkeNV2LQevwdj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oL1z0qjyR0iJy0vQ_ErHP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2L0aLWlowU.Lw2r0U4wCg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9BKp8r2gT0aFOxOX1jucR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ShQlhkjMzU2Y5jSwTNL99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ZNtbn_ir40qbNi4ht5JAs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Q.Sx4TTND0K8pWRvYBkdH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vei6gLwjE2hkqz.akeJn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ovUPaFcmG0CLi4AijbvFq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FHnCFs4grUG.PPgicSklN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BxpPiIHcoECD5xoKpw9qe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jzFLQN5U9k6NIvWiiSmly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IjQYOFW63UeU0hFEqxBgh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v0.dTKKX0WO1PSbcxi7t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AmjHk1GMkGBX0ltFp8ll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6blLXhwTU6fW2PGW5Rvp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yBXNT2aGXEaQTHhQb60BM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QrSFOEMs_0euzMackYEGS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F.VJcaZSESFAxnhV_XRv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7690</TotalTime>
  <Words>3196</Words>
  <Application>Microsoft Office PowerPoint</Application>
  <PresentationFormat>A4 Paper (210x297 mm)</PresentationFormat>
  <Paragraphs>533</Paragraphs>
  <Slides>30</Slides>
  <Notes>29</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3" baseType="lpstr">
      <vt:lpstr>Office Theme</vt:lpstr>
      <vt:lpstr>1_Office Theme</vt:lpstr>
      <vt:lpstr>think-cell Slide</vt:lpstr>
      <vt:lpstr>Evolution of the Energy Landscape</vt:lpstr>
      <vt:lpstr>PowerPoint Presentation</vt:lpstr>
      <vt:lpstr>Transition in the energy supply</vt:lpstr>
      <vt:lpstr>Energy scales</vt:lpstr>
      <vt:lpstr>Energy Resource Competition</vt:lpstr>
      <vt:lpstr> World Resource Connections </vt:lpstr>
      <vt:lpstr>Overview</vt:lpstr>
      <vt:lpstr>Energy use</vt:lpstr>
      <vt:lpstr>Greenhouse gas Sankey diagram - 2010</vt:lpstr>
      <vt:lpstr>The energy future:  insights from BP’s Energy Outlook 2035</vt:lpstr>
      <vt:lpstr>Context of climate change</vt:lpstr>
      <vt:lpstr>Overview</vt:lpstr>
      <vt:lpstr>Levelized cost of electricity</vt:lpstr>
      <vt:lpstr>Reserves and resources</vt:lpstr>
      <vt:lpstr>Reserves are dynamic</vt:lpstr>
      <vt:lpstr>Long-term crude oil cost of supply curve </vt:lpstr>
      <vt:lpstr>Long-term Natural gas cost of supply curve </vt:lpstr>
      <vt:lpstr>Projected supply growth to match demand</vt:lpstr>
      <vt:lpstr>Evolution of supply</vt:lpstr>
      <vt:lpstr>US Energy Evolution reference case and regulation </vt:lpstr>
      <vt:lpstr>US Energy Evolution reference case and technology (ATCR) </vt:lpstr>
      <vt:lpstr>US Energy Evolution reference case and technology (ATCR) </vt:lpstr>
      <vt:lpstr>Overview</vt:lpstr>
      <vt:lpstr>2012 BP Workshop on the technology status of Solar Fuels</vt:lpstr>
      <vt:lpstr>Value metric 1:  Land area required for energy capture</vt:lpstr>
      <vt:lpstr>Value metric 2:  Commercial costs for single plants</vt:lpstr>
      <vt:lpstr>Integrated system vs. individual plants</vt:lpstr>
      <vt:lpstr>Example of systems costs</vt:lpstr>
      <vt:lpstr>Communicating Science</vt:lpstr>
      <vt:lpstr>PowerPoint Presentation</vt:lpstr>
    </vt:vector>
  </TitlesOfParts>
  <Company>PA Consulting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did we undertake the ESC?</dc:title>
  <dc:creator>Mark Crowley</dc:creator>
  <dc:description>Splash screen July 2011 based on PPT presentation template v3-0</dc:description>
  <cp:lastModifiedBy>DOEUSER</cp:lastModifiedBy>
  <cp:revision>1121</cp:revision>
  <cp:lastPrinted>2013-11-04T20:00:01Z</cp:lastPrinted>
  <dcterms:created xsi:type="dcterms:W3CDTF">2012-05-02T09:09:49Z</dcterms:created>
  <dcterms:modified xsi:type="dcterms:W3CDTF">2014-07-30T14:04:34Z</dcterms:modified>
  <cp:category>Office 2010</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4</vt:i4>
  </property>
</Properties>
</file>