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84" r:id="rId4"/>
    <p:sldId id="283" r:id="rId5"/>
    <p:sldId id="275" r:id="rId6"/>
    <p:sldId id="327" r:id="rId7"/>
    <p:sldId id="328" r:id="rId8"/>
    <p:sldId id="331" r:id="rId9"/>
    <p:sldId id="317" r:id="rId10"/>
    <p:sldId id="329" r:id="rId11"/>
    <p:sldId id="319" r:id="rId12"/>
    <p:sldId id="320" r:id="rId13"/>
    <p:sldId id="281" r:id="rId14"/>
    <p:sldId id="264" r:id="rId15"/>
    <p:sldId id="322" r:id="rId16"/>
    <p:sldId id="330" r:id="rId17"/>
    <p:sldId id="323" r:id="rId18"/>
    <p:sldId id="303" r:id="rId19"/>
    <p:sldId id="324" r:id="rId20"/>
    <p:sldId id="325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00"/>
    <a:srgbClr val="FFFFCC"/>
    <a:srgbClr val="990033"/>
    <a:srgbClr val="FFCC66"/>
    <a:srgbClr val="800000"/>
    <a:srgbClr val="003300"/>
    <a:srgbClr val="FFFFFF"/>
    <a:srgbClr val="0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5889" autoAdjust="0"/>
    <p:restoredTop sz="91387" autoAdjust="0"/>
  </p:normalViewPr>
  <p:slideViewPr>
    <p:cSldViewPr>
      <p:cViewPr>
        <p:scale>
          <a:sx n="75" d="100"/>
          <a:sy n="75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75A2-C8D0-43F0-B2C3-31E309C7EAF6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4288-D1C8-4E73-8217-A17CC187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958B-2D8E-4E5D-B373-596F38118F63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AEAF-7724-43E2-BC73-0581BDADB5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DB0AF8F-E9EF-443D-9ADA-A71409FA7B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9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65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27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5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5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1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1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84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25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A637CC2-7B4C-4BF1-A230-AC8E1B7B1B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3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6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2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3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AEAF-7724-43E2-BC73-0581BDAD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9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63856" y="635220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895600" y="6606006"/>
            <a:ext cx="588105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6809" y="6585350"/>
            <a:ext cx="2319844" cy="26159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6600"/>
                </a:solidFill>
              </a:rPr>
              <a:t>http://www.science.doe.gov/bes</a:t>
            </a:r>
            <a:endParaRPr lang="en-US" sz="1100" b="1" dirty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733800"/>
            <a:ext cx="3962400" cy="762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Presented by Yimei Zhu (BNL)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behalf of the organizers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7620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Future of Electron </a:t>
            </a:r>
            <a:r>
              <a:rPr lang="en-US" sz="3200" b="1" dirty="0">
                <a:solidFill>
                  <a:srgbClr val="800000"/>
                </a:solidFill>
                <a:latin typeface="Calibri" panose="020F0502020204030204" pitchFamily="34" charset="0"/>
              </a:rPr>
              <a:t>Scattering and </a:t>
            </a:r>
            <a:r>
              <a:rPr lang="en-US" sz="32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Diffraction Workshop</a:t>
            </a:r>
          </a:p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(FESW)</a:t>
            </a:r>
          </a:p>
          <a:p>
            <a:pPr algn="ctr"/>
            <a:endParaRPr lang="en-US" sz="3200" b="1" dirty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solidFill>
                  <a:srgbClr val="800000"/>
                </a:solidFill>
                <a:latin typeface="Calibri" panose="020F0502020204030204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itchFamily="34" charset="0"/>
              </a:rPr>
              <a:t>ummary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54300" y="4953000"/>
            <a:ext cx="3962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BESAC Meeting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July 30, 2014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04800"/>
            <a:ext cx="586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B.  Atomic Scale Molecular Processes</a:t>
            </a:r>
            <a:endParaRPr lang="en-US" sz="2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 descr="Figure"/>
          <p:cNvSpPr>
            <a:spLocks noChangeAspect="1" noChangeArrowheads="1"/>
          </p:cNvSpPr>
          <p:nvPr/>
        </p:nvSpPr>
        <p:spPr bwMode="auto">
          <a:xfrm>
            <a:off x="1343660" y="717364"/>
            <a:ext cx="243840" cy="243841"/>
          </a:xfrm>
          <a:prstGeom prst="rect">
            <a:avLst/>
          </a:prstGeom>
          <a:noFill/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16653" y="1447800"/>
            <a:ext cx="2672582" cy="1697188"/>
            <a:chOff x="5892853" y="1567982"/>
            <a:chExt cx="2672582" cy="1697188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4770043"/>
                </p:ext>
              </p:extLst>
            </p:nvPr>
          </p:nvGraphicFramePr>
          <p:xfrm>
            <a:off x="5892853" y="1676400"/>
            <a:ext cx="2672582" cy="1588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MDLDrawObject Class" r:id="rId4" imgW="2066937" imgH="1228738" progId="MDLDrawOLE.MDLDrawObject.1">
                    <p:embed/>
                  </p:oleObj>
                </mc:Choice>
                <mc:Fallback>
                  <p:oleObj name="MDLDrawObject Class" r:id="rId4" imgW="2066937" imgH="1228738" progId="MDLDrawOLE.MDLDrawObject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853" y="1676400"/>
                          <a:ext cx="2672582" cy="1588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Freeform 33"/>
            <p:cNvSpPr/>
            <p:nvPr/>
          </p:nvSpPr>
          <p:spPr>
            <a:xfrm>
              <a:off x="7315846" y="1870254"/>
              <a:ext cx="273924" cy="304800"/>
            </a:xfrm>
            <a:custGeom>
              <a:avLst/>
              <a:gdLst>
                <a:gd name="connsiteX0" fmla="*/ 0 w 2555174"/>
                <a:gd name="connsiteY0" fmla="*/ 0 h 1092529"/>
                <a:gd name="connsiteX1" fmla="*/ 724395 w 2555174"/>
                <a:gd name="connsiteY1" fmla="*/ 391885 h 1092529"/>
                <a:gd name="connsiteX2" fmla="*/ 2327564 w 2555174"/>
                <a:gd name="connsiteY2" fmla="*/ 546265 h 1092529"/>
                <a:gd name="connsiteX3" fmla="*/ 2090057 w 2555174"/>
                <a:gd name="connsiteY3" fmla="*/ 1092529 h 1092529"/>
                <a:gd name="connsiteX0" fmla="*/ 0 w 1830779"/>
                <a:gd name="connsiteY0" fmla="*/ 0 h 700644"/>
                <a:gd name="connsiteX1" fmla="*/ 1603169 w 1830779"/>
                <a:gd name="connsiteY1" fmla="*/ 154380 h 700644"/>
                <a:gd name="connsiteX2" fmla="*/ 1365662 w 1830779"/>
                <a:gd name="connsiteY2" fmla="*/ 700644 h 700644"/>
                <a:gd name="connsiteX0" fmla="*/ 237507 w 465117"/>
                <a:gd name="connsiteY0" fmla="*/ 0 h 546264"/>
                <a:gd name="connsiteX1" fmla="*/ 0 w 465117"/>
                <a:gd name="connsiteY1" fmla="*/ 546264 h 546264"/>
                <a:gd name="connsiteX0" fmla="*/ 0 w 475012"/>
                <a:gd name="connsiteY0" fmla="*/ 0 h 381000"/>
                <a:gd name="connsiteX1" fmla="*/ 372093 w 475012"/>
                <a:gd name="connsiteY1" fmla="*/ 381000 h 381000"/>
                <a:gd name="connsiteX0" fmla="*/ 0 w 475012"/>
                <a:gd name="connsiteY0" fmla="*/ 0 h 381000"/>
                <a:gd name="connsiteX1" fmla="*/ 295892 w 475012"/>
                <a:gd name="connsiteY1" fmla="*/ 152400 h 381000"/>
                <a:gd name="connsiteX2" fmla="*/ 372093 w 475012"/>
                <a:gd name="connsiteY2" fmla="*/ 381000 h 381000"/>
                <a:gd name="connsiteX0" fmla="*/ 0 w 372093"/>
                <a:gd name="connsiteY0" fmla="*/ 0 h 381000"/>
                <a:gd name="connsiteX1" fmla="*/ 295892 w 372093"/>
                <a:gd name="connsiteY1" fmla="*/ 152400 h 381000"/>
                <a:gd name="connsiteX2" fmla="*/ 372093 w 372093"/>
                <a:gd name="connsiteY2" fmla="*/ 381000 h 381000"/>
                <a:gd name="connsiteX0" fmla="*/ 0 w 372093"/>
                <a:gd name="connsiteY0" fmla="*/ 0 h 381000"/>
                <a:gd name="connsiteX1" fmla="*/ 219693 w 372093"/>
                <a:gd name="connsiteY1" fmla="*/ 0 h 381000"/>
                <a:gd name="connsiteX2" fmla="*/ 295892 w 372093"/>
                <a:gd name="connsiteY2" fmla="*/ 152400 h 381000"/>
                <a:gd name="connsiteX3" fmla="*/ 372093 w 372093"/>
                <a:gd name="connsiteY3" fmla="*/ 381000 h 381000"/>
                <a:gd name="connsiteX0" fmla="*/ 0 w 372093"/>
                <a:gd name="connsiteY0" fmla="*/ 0 h 381000"/>
                <a:gd name="connsiteX1" fmla="*/ 219693 w 372093"/>
                <a:gd name="connsiteY1" fmla="*/ 0 h 381000"/>
                <a:gd name="connsiteX2" fmla="*/ 372093 w 372093"/>
                <a:gd name="connsiteY2" fmla="*/ 381000 h 381000"/>
                <a:gd name="connsiteX0" fmla="*/ 0 w 372093"/>
                <a:gd name="connsiteY0" fmla="*/ 0 h 381000"/>
                <a:gd name="connsiteX1" fmla="*/ 372093 w 372093"/>
                <a:gd name="connsiteY1" fmla="*/ 381000 h 381000"/>
                <a:gd name="connsiteX0" fmla="*/ 0 w 829293"/>
                <a:gd name="connsiteY0" fmla="*/ 0 h 381000"/>
                <a:gd name="connsiteX1" fmla="*/ 829293 w 829293"/>
                <a:gd name="connsiteY1" fmla="*/ 381000 h 381000"/>
                <a:gd name="connsiteX0" fmla="*/ 0 w 457200"/>
                <a:gd name="connsiteY0" fmla="*/ 0 h 381000"/>
                <a:gd name="connsiteX1" fmla="*/ 457200 w 457200"/>
                <a:gd name="connsiteY1" fmla="*/ 381000 h 381000"/>
                <a:gd name="connsiteX0" fmla="*/ 0 w 457200"/>
                <a:gd name="connsiteY0" fmla="*/ 0 h 381000"/>
                <a:gd name="connsiteX1" fmla="*/ 457200 w 457200"/>
                <a:gd name="connsiteY1" fmla="*/ 381000 h 381000"/>
                <a:gd name="connsiteX0" fmla="*/ 0 w 457200"/>
                <a:gd name="connsiteY0" fmla="*/ 0 h 381000"/>
                <a:gd name="connsiteX1" fmla="*/ 457200 w 457200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1000">
                  <a:moveTo>
                    <a:pt x="0" y="0"/>
                  </a:moveTo>
                  <a:cubicBezTo>
                    <a:pt x="212785" y="43611"/>
                    <a:pt x="299049" y="197928"/>
                    <a:pt x="457200" y="381000"/>
                  </a:cubicBezTo>
                </a:path>
              </a:pathLst>
            </a:cu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35333" y="1567982"/>
              <a:ext cx="646908" cy="443198"/>
            </a:xfrm>
            <a:prstGeom prst="rect">
              <a:avLst/>
            </a:prstGeom>
            <a:noFill/>
          </p:spPr>
          <p:txBody>
            <a:bodyPr wrap="none" lIns="73152" tIns="36576" rIns="73152" bIns="36576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latin typeface="Calibri" panose="020F0502020204030204" pitchFamily="34" charset="0"/>
                  <a:cs typeface="Arial" pitchFamily="34" charset="0"/>
                </a:rPr>
                <a:t>Proton</a:t>
              </a:r>
            </a:p>
            <a:p>
              <a:r>
                <a:rPr lang="en-US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Arial" pitchFamily="34" charset="0"/>
                </a:rPr>
                <a:t>transfer</a:t>
              </a:r>
              <a:endParaRPr lang="en-US" sz="12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7200" y="1181876"/>
            <a:ext cx="5181600" cy="646331"/>
          </a:xfrm>
          <a:prstGeom prst="rect">
            <a:avLst/>
          </a:prstGeom>
          <a:solidFill>
            <a:srgbClr val="FFFF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Challenge:   understand &amp; ultimately control the selectivity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efficiency of photon energy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45306" y="3505200"/>
            <a:ext cx="3970094" cy="2216310"/>
            <a:chOff x="7536106" y="3454214"/>
            <a:chExt cx="3970094" cy="221631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8031480" y="3576134"/>
              <a:ext cx="0" cy="170688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8031480" y="5283014"/>
              <a:ext cx="347472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8124899" y="3855600"/>
              <a:ext cx="2726574" cy="1432956"/>
            </a:xfrm>
            <a:custGeom>
              <a:avLst/>
              <a:gdLst>
                <a:gd name="connsiteX0" fmla="*/ 0 w 3408218"/>
                <a:gd name="connsiteY0" fmla="*/ 213756 h 1791195"/>
                <a:gd name="connsiteX1" fmla="*/ 463138 w 3408218"/>
                <a:gd name="connsiteY1" fmla="*/ 1674421 h 1791195"/>
                <a:gd name="connsiteX2" fmla="*/ 1448790 w 3408218"/>
                <a:gd name="connsiteY2" fmla="*/ 914400 h 1791195"/>
                <a:gd name="connsiteX3" fmla="*/ 2624447 w 3408218"/>
                <a:gd name="connsiteY3" fmla="*/ 1175658 h 1791195"/>
                <a:gd name="connsiteX4" fmla="*/ 3408218 w 3408218"/>
                <a:gd name="connsiteY4" fmla="*/ 0 h 179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8218" h="1791195">
                  <a:moveTo>
                    <a:pt x="0" y="213756"/>
                  </a:moveTo>
                  <a:cubicBezTo>
                    <a:pt x="110836" y="885701"/>
                    <a:pt x="221673" y="1557647"/>
                    <a:pt x="463138" y="1674421"/>
                  </a:cubicBezTo>
                  <a:cubicBezTo>
                    <a:pt x="704603" y="1791195"/>
                    <a:pt x="1088572" y="997527"/>
                    <a:pt x="1448790" y="914400"/>
                  </a:cubicBezTo>
                  <a:cubicBezTo>
                    <a:pt x="1809008" y="831273"/>
                    <a:pt x="2297876" y="1328058"/>
                    <a:pt x="2624447" y="1175658"/>
                  </a:cubicBezTo>
                  <a:cubicBezTo>
                    <a:pt x="2951018" y="1023258"/>
                    <a:pt x="3179618" y="511629"/>
                    <a:pt x="3408218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286405" y="3637094"/>
              <a:ext cx="2907079" cy="711728"/>
            </a:xfrm>
            <a:custGeom>
              <a:avLst/>
              <a:gdLst>
                <a:gd name="connsiteX0" fmla="*/ 0 w 3633849"/>
                <a:gd name="connsiteY0" fmla="*/ 0 h 756063"/>
                <a:gd name="connsiteX1" fmla="*/ 1151906 w 3633849"/>
                <a:gd name="connsiteY1" fmla="*/ 641268 h 756063"/>
                <a:gd name="connsiteX2" fmla="*/ 3633849 w 3633849"/>
                <a:gd name="connsiteY2" fmla="*/ 688769 h 75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3849" h="756063">
                  <a:moveTo>
                    <a:pt x="0" y="0"/>
                  </a:moveTo>
                  <a:cubicBezTo>
                    <a:pt x="273132" y="263236"/>
                    <a:pt x="546265" y="526473"/>
                    <a:pt x="1151906" y="641268"/>
                  </a:cubicBezTo>
                  <a:cubicBezTo>
                    <a:pt x="1757547" y="756063"/>
                    <a:pt x="2695698" y="722416"/>
                    <a:pt x="3633849" y="688769"/>
                  </a:cubicBez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8519160" y="3880934"/>
              <a:ext cx="0" cy="1280160"/>
            </a:xfrm>
            <a:prstGeom prst="straightConnector1">
              <a:avLst/>
            </a:prstGeom>
            <a:ln w="25400">
              <a:solidFill>
                <a:srgbClr val="1111F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 bwMode="auto">
            <a:xfrm>
              <a:off x="8214360" y="3454214"/>
              <a:ext cx="576322" cy="451201"/>
            </a:xfrm>
            <a:custGeom>
              <a:avLst/>
              <a:gdLst>
                <a:gd name="connsiteX0" fmla="*/ 0 w 2798619"/>
                <a:gd name="connsiteY0" fmla="*/ 1861127 h 1861127"/>
                <a:gd name="connsiteX1" fmla="*/ 942109 w 2798619"/>
                <a:gd name="connsiteY1" fmla="*/ 1473200 h 1861127"/>
                <a:gd name="connsiteX2" fmla="*/ 1357746 w 2798619"/>
                <a:gd name="connsiteY2" fmla="*/ 4618 h 1861127"/>
                <a:gd name="connsiteX3" fmla="*/ 1870364 w 2798619"/>
                <a:gd name="connsiteY3" fmla="*/ 1445490 h 1861127"/>
                <a:gd name="connsiteX4" fmla="*/ 2798619 w 2798619"/>
                <a:gd name="connsiteY4" fmla="*/ 1833418 h 18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619" h="1861127">
                  <a:moveTo>
                    <a:pt x="0" y="1861127"/>
                  </a:moveTo>
                  <a:cubicBezTo>
                    <a:pt x="357909" y="1821872"/>
                    <a:pt x="715818" y="1782618"/>
                    <a:pt x="942109" y="1473200"/>
                  </a:cubicBezTo>
                  <a:cubicBezTo>
                    <a:pt x="1168400" y="1163782"/>
                    <a:pt x="1203037" y="9236"/>
                    <a:pt x="1357746" y="4618"/>
                  </a:cubicBezTo>
                  <a:cubicBezTo>
                    <a:pt x="1512455" y="0"/>
                    <a:pt x="1630218" y="1140690"/>
                    <a:pt x="1870364" y="1445490"/>
                  </a:cubicBezTo>
                  <a:cubicBezTo>
                    <a:pt x="2110510" y="1750290"/>
                    <a:pt x="2454564" y="1791854"/>
                    <a:pt x="2798619" y="18334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3152" tIns="36576" rIns="73152" bIns="36576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619" y="5381214"/>
              <a:ext cx="2122441" cy="289310"/>
            </a:xfrm>
            <a:prstGeom prst="rect">
              <a:avLst/>
            </a:prstGeom>
            <a:noFill/>
          </p:spPr>
          <p:txBody>
            <a:bodyPr wrap="none" lIns="73152" tIns="36576" rIns="73152" bIns="36576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Arial" pitchFamily="34" charset="0"/>
                </a:rPr>
                <a:t>Proton </a:t>
              </a:r>
              <a:r>
                <a:rPr lang="en-US" sz="1400" b="1" dirty="0" smtClean="0">
                  <a:latin typeface="Calibri" panose="020F0502020204030204" pitchFamily="34" charset="0"/>
                  <a:cs typeface="Arial" pitchFamily="34" charset="0"/>
                </a:rPr>
                <a:t>transfer coordinate</a:t>
              </a:r>
              <a:endParaRPr lang="en-US" sz="14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656914" y="3684596"/>
              <a:ext cx="2044139" cy="874023"/>
            </a:xfrm>
            <a:custGeom>
              <a:avLst/>
              <a:gdLst>
                <a:gd name="connsiteX0" fmla="*/ 0 w 2555174"/>
                <a:gd name="connsiteY0" fmla="*/ 0 h 1092529"/>
                <a:gd name="connsiteX1" fmla="*/ 724395 w 2555174"/>
                <a:gd name="connsiteY1" fmla="*/ 391885 h 1092529"/>
                <a:gd name="connsiteX2" fmla="*/ 2327564 w 2555174"/>
                <a:gd name="connsiteY2" fmla="*/ 546265 h 1092529"/>
                <a:gd name="connsiteX3" fmla="*/ 2090057 w 2555174"/>
                <a:gd name="connsiteY3" fmla="*/ 1092529 h 109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174" h="1092529">
                  <a:moveTo>
                    <a:pt x="0" y="0"/>
                  </a:moveTo>
                  <a:cubicBezTo>
                    <a:pt x="168234" y="150420"/>
                    <a:pt x="336468" y="300841"/>
                    <a:pt x="724395" y="391885"/>
                  </a:cubicBezTo>
                  <a:cubicBezTo>
                    <a:pt x="1112322" y="482929"/>
                    <a:pt x="2099954" y="429491"/>
                    <a:pt x="2327564" y="546265"/>
                  </a:cubicBezTo>
                  <a:cubicBezTo>
                    <a:pt x="2555174" y="663039"/>
                    <a:pt x="2192976" y="985651"/>
                    <a:pt x="2090057" y="1092529"/>
                  </a:cubicBezTo>
                </a:path>
              </a:pathLst>
            </a:cu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9971101">
              <a:off x="10390154" y="4426071"/>
              <a:ext cx="817356" cy="128928"/>
            </a:xfrm>
            <a:prstGeom prst="ellipse">
              <a:avLst/>
            </a:prstGeom>
            <a:noFill/>
            <a:ln>
              <a:solidFill>
                <a:srgbClr val="FF1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9971101">
              <a:off x="10046551" y="4060310"/>
              <a:ext cx="817356" cy="128928"/>
            </a:xfrm>
            <a:prstGeom prst="ellipse">
              <a:avLst/>
            </a:prstGeom>
            <a:noFill/>
            <a:ln>
              <a:solidFill>
                <a:srgbClr val="111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971101">
              <a:off x="10490176" y="4365834"/>
              <a:ext cx="477595" cy="95774"/>
            </a:xfrm>
            <a:prstGeom prst="ellipse">
              <a:avLst/>
            </a:prstGeom>
            <a:noFill/>
            <a:ln>
              <a:solidFill>
                <a:srgbClr val="C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9971101">
              <a:off x="10302098" y="4169153"/>
              <a:ext cx="477595" cy="95774"/>
            </a:xfrm>
            <a:prstGeom prst="ellipse">
              <a:avLst/>
            </a:prstGeom>
            <a:noFill/>
            <a:ln>
              <a:solidFill>
                <a:srgbClr val="5D00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860280" y="3530414"/>
              <a:ext cx="908839" cy="443198"/>
            </a:xfrm>
            <a:prstGeom prst="rect">
              <a:avLst/>
            </a:prstGeom>
            <a:noFill/>
          </p:spPr>
          <p:txBody>
            <a:bodyPr wrap="none" lIns="73152" tIns="36576" rIns="73152" bIns="36576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Arial" pitchFamily="34" charset="0"/>
                </a:rPr>
                <a:t>Conical </a:t>
              </a:r>
            </a:p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itchFamily="34" charset="0"/>
                </a:rPr>
                <a:t>intersection</a:t>
              </a:r>
              <a:endParaRPr lang="en-US" sz="12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995766" y="4237631"/>
              <a:ext cx="1369990" cy="289310"/>
            </a:xfrm>
            <a:prstGeom prst="rect">
              <a:avLst/>
            </a:prstGeom>
            <a:noFill/>
          </p:spPr>
          <p:txBody>
            <a:bodyPr wrap="none" lIns="73152" tIns="36576" rIns="73152" bIns="36576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Arial" pitchFamily="34" charset="0"/>
                </a:rPr>
                <a:t>Potential energy</a:t>
              </a:r>
              <a:endParaRPr lang="en-US" sz="14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33400" y="22770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excited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charge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 is an important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photostabilizer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path does the molecule take in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photoexcited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state?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23560" y="5943600"/>
            <a:ext cx="3031536" cy="243143"/>
          </a:xfrm>
          <a:prstGeom prst="rect">
            <a:avLst/>
          </a:prstGeom>
          <a:noFill/>
        </p:spPr>
        <p:txBody>
          <a:bodyPr wrap="none" lIns="73152" tIns="36576" rIns="73152" bIns="36576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</a:rPr>
              <a:t>Paterson et al., J. Phys. Chem. A 109, 7527 (2005)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3973" y="3505200"/>
            <a:ext cx="3962400" cy="244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-rays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have low sensitivity to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nuclei (Thomson scattering ~1/mass</a:t>
            </a:r>
            <a:r>
              <a:rPr lang="en-US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not feasible for revealing proton transfer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electron diffraction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measure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real time 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full molecular structure with sub-0.1Å and 10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resolution while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molecule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relaxes</a:t>
            </a:r>
          </a:p>
        </p:txBody>
      </p:sp>
    </p:spTree>
    <p:extLst>
      <p:ext uri="{BB962C8B-B14F-4D97-AF65-F5344CB8AC3E}">
        <p14:creationId xmlns:p14="http://schemas.microsoft.com/office/powerpoint/2010/main" val="12453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/>
        </p:nvSpPr>
        <p:spPr>
          <a:xfrm>
            <a:off x="304800" y="4086681"/>
            <a:ext cx="52578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Future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</a:p>
          <a:p>
            <a:pPr marL="263525" indent="-174625">
              <a:spcBef>
                <a:spcPts val="400"/>
              </a:spcBef>
              <a:buClr>
                <a:srgbClr val="A50021"/>
              </a:buClr>
            </a:pP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-  use tailored intense electric field pulses &amp; tunable </a:t>
            </a:r>
            <a:r>
              <a:rPr lang="en-US" dirty="0" err="1" smtClean="0">
                <a:latin typeface="Calibri" panose="020F0502020204030204" pitchFamily="34" charset="0"/>
                <a:cs typeface="Times New Roman" pitchFamily="18" charset="0"/>
              </a:rPr>
              <a:t>multicycle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 optical excitation to control superconductivity, </a:t>
            </a:r>
            <a:r>
              <a:rPr lang="en-US" dirty="0" err="1" smtClean="0">
                <a:latin typeface="Calibri" panose="020F0502020204030204" pitchFamily="34" charset="0"/>
                <a:cs typeface="Times New Roman" pitchFamily="18" charset="0"/>
              </a:rPr>
              <a:t>metalicity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Times New Roman" pitchFamily="18" charset="0"/>
              </a:rPr>
              <a:t>multiferroicity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 (iii) …. </a:t>
            </a:r>
          </a:p>
          <a:p>
            <a:pPr marL="263525" indent="-174625">
              <a:spcBef>
                <a:spcPts val="400"/>
              </a:spcBef>
              <a:buClr>
                <a:srgbClr val="A50021"/>
              </a:buClr>
            </a:pP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-  use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ultrafast electron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probes to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disentangle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locally competing order parameters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11129" y="1351962"/>
            <a:ext cx="1430604" cy="1371600"/>
            <a:chOff x="1359092" y="3908217"/>
            <a:chExt cx="2304861" cy="220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153" y="3908217"/>
              <a:ext cx="2209800" cy="22098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1592905" y="5917205"/>
              <a:ext cx="457200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359092" y="5504184"/>
              <a:ext cx="93542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effectLst>
                    <a:glow rad="127000">
                      <a:srgbClr val="FFFFFF"/>
                    </a:glow>
                  </a:effectLst>
                  <a:latin typeface="Calibri" panose="020F0502020204030204" pitchFamily="34" charset="0"/>
                  <a:cs typeface="Arial" pitchFamily="34" charset="0"/>
                </a:rPr>
                <a:t>10 nm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1258669"/>
            <a:ext cx="4495798" cy="646331"/>
          </a:xfrm>
          <a:prstGeom prst="rect">
            <a:avLst/>
          </a:prstGeom>
          <a:solidFill>
            <a:srgbClr val="FFFF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Challenge: disentangle and control competing lattice, charge, spin, orbital order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54984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266700" indent="-177800"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equilibrium phase separation as seen by nanoprobes (i). </a:t>
            </a:r>
          </a:p>
          <a:p>
            <a:pPr marL="266700" indent="-177800"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light-induced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superconductivity seen by spatially averaging fs x-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rays &amp; THz probes (ii).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8625" r="50307" b="6282"/>
          <a:stretch/>
        </p:blipFill>
        <p:spPr>
          <a:xfrm>
            <a:off x="6255397" y="2973110"/>
            <a:ext cx="2142068" cy="1253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262" y="4621321"/>
            <a:ext cx="2568338" cy="1700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30216" y="989788"/>
            <a:ext cx="2792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(i)  superconducting gap (STM)</a:t>
            </a:r>
            <a:endParaRPr lang="en-US" sz="1600" dirty="0" smtClean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5763" y="2667000"/>
            <a:ext cx="3159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(ii)  Light-induced superconductivity</a:t>
            </a:r>
            <a:endParaRPr lang="en-US" sz="1600" dirty="0" smtClean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0470" y="4296904"/>
            <a:ext cx="3511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(iii)  THz pulse coupling of </a:t>
            </a:r>
            <a:r>
              <a:rPr lang="en-US" sz="1600" dirty="0" err="1" smtClean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multiferroicity</a:t>
            </a:r>
            <a:endParaRPr lang="en-US" sz="1600" dirty="0" smtClean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04800"/>
            <a:ext cx="890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C.  Photonic Control </a:t>
            </a: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of </a:t>
            </a:r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Emergence </a:t>
            </a: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in </a:t>
            </a:r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Quantum Materials</a:t>
            </a:r>
            <a:endParaRPr lang="en-US" sz="28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1797" y="6290846"/>
            <a:ext cx="1910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figure details see report</a:t>
            </a:r>
            <a:endParaRPr lang="en-US" sz="1200" dirty="0" smtClean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50837"/>
            <a:ext cx="8534400" cy="639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D.  Evolving </a:t>
            </a: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I</a:t>
            </a:r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nterfaces</a:t>
            </a: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Nucleation</a:t>
            </a: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, and  </a:t>
            </a:r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Mass Transport</a:t>
            </a:r>
            <a:endParaRPr lang="en-US" sz="28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66" y="5943600"/>
            <a:ext cx="413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(A) Catalytic Au particles </a:t>
            </a:r>
            <a:r>
              <a:rPr lang="en-US" sz="1200" dirty="0">
                <a:latin typeface="Calibri"/>
                <a:cs typeface="Calibri"/>
              </a:rPr>
              <a:t>on </a:t>
            </a:r>
            <a:r>
              <a:rPr lang="en-US" sz="1200" dirty="0" smtClean="0">
                <a:latin typeface="Calibri"/>
                <a:cs typeface="Calibri"/>
              </a:rPr>
              <a:t>CeO</a:t>
            </a:r>
            <a:r>
              <a:rPr lang="en-US" sz="1200" baseline="-25000" dirty="0" smtClean="0">
                <a:latin typeface="Calibri"/>
                <a:cs typeface="Calibri"/>
              </a:rPr>
              <a:t>2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lang="en-US" sz="1200" dirty="0" smtClean="0">
                <a:latin typeface="Calibri"/>
                <a:cs typeface="Calibri"/>
              </a:rPr>
              <a:t>under CO/air (see report). </a:t>
            </a:r>
          </a:p>
          <a:p>
            <a:r>
              <a:rPr lang="en-US" sz="1200" dirty="0" smtClean="0">
                <a:latin typeface="Calibri"/>
                <a:cs typeface="Calibri"/>
              </a:rPr>
              <a:t>(B) Pt-Fe particles growth in liquid solution (see report).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87668" y="3205160"/>
            <a:ext cx="3887080" cy="2662240"/>
            <a:chOff x="5100972" y="3124200"/>
            <a:chExt cx="3815565" cy="24832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72" y="3124200"/>
              <a:ext cx="3815565" cy="24832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36641" y="3287097"/>
              <a:ext cx="486514" cy="287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  <a:cs typeface="Arial" pitchFamily="34" charset="0"/>
                </a:rPr>
                <a:t>2nm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00158" y="1140024"/>
            <a:ext cx="3867987" cy="1449441"/>
            <a:chOff x="5399167" y="1505001"/>
            <a:chExt cx="3287633" cy="123196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868" y="1505001"/>
              <a:ext cx="1628932" cy="123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167" y="1593976"/>
              <a:ext cx="1526270" cy="114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965701" y="2605901"/>
            <a:ext cx="387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Atomic imaging and spectroscopy in vacuum, </a:t>
            </a:r>
          </a:p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Lopez-</a:t>
            </a: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Bezanilla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et al , J. Chem. Phys. </a:t>
            </a: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Lett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5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1711 (2014).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438870"/>
            <a:ext cx="4593806" cy="923330"/>
          </a:xfrm>
          <a:prstGeom prst="rect">
            <a:avLst/>
          </a:prstGeom>
          <a:solidFill>
            <a:srgbClr val="FFFF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Challenge:  imaging interface dynamics, mass transport and nucleation events at molecular 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atomic level in-situ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in-operando.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100387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atomic-resolution imaging and spectroscopy measurement only in vacuum and in steady state.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molecular/atomic  level imaging and spectroscopy in liquid, gas, during electrochemical deposition, in oxidation and corrosion in-situ and in-operando.</a:t>
            </a:r>
          </a:p>
        </p:txBody>
      </p:sp>
    </p:spTree>
    <p:extLst>
      <p:ext uri="{BB962C8B-B14F-4D97-AF65-F5344CB8AC3E}">
        <p14:creationId xmlns:p14="http://schemas.microsoft.com/office/powerpoint/2010/main" val="38039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524001"/>
            <a:ext cx="4571999" cy="990599"/>
          </a:xfrm>
        </p:spPr>
        <p:txBody>
          <a:bodyPr>
            <a:noAutofit/>
          </a:bodyPr>
          <a:lstStyle/>
          <a:p>
            <a:pPr marL="625475" indent="-625475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[1]  Multidimensional atomic resolution microscope</a:t>
            </a:r>
            <a:endParaRPr lang="en-US" sz="24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455" y="355025"/>
            <a:ext cx="7963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itchFamily="34" charset="0"/>
              </a:rPr>
              <a:t>Enablers – Major New Instrumentation Needs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62" y="3042802"/>
            <a:ext cx="2273038" cy="12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399" y="5124187"/>
            <a:ext cx="5105401" cy="5908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[3]  ‘Lab-in-gap</a:t>
            </a:r>
            <a:r>
              <a:rPr lang="en-US" sz="2400" b="1" dirty="0">
                <a:solidFill>
                  <a:srgbClr val="800000"/>
                </a:solidFill>
                <a:latin typeface="Calibri" panose="020F0502020204030204" pitchFamily="34" charset="0"/>
              </a:rPr>
              <a:t>’ </a:t>
            </a:r>
            <a:r>
              <a:rPr lang="en-US" sz="24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dynamic microscope</a:t>
            </a:r>
            <a:endParaRPr lang="en-US" sz="24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399" y="3289300"/>
            <a:ext cx="4571999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[2]  Ultrafast electron diffraction and microscopy instrument </a:t>
            </a:r>
          </a:p>
          <a:p>
            <a:pPr>
              <a:buFontTx/>
              <a:buChar char="-"/>
            </a:pPr>
            <a:endParaRPr lang="en-US" sz="24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2" y="4541517"/>
            <a:ext cx="1740208" cy="18125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54" y="1209652"/>
            <a:ext cx="1490254" cy="15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65946"/>
            <a:ext cx="87176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[1]   Multidimensional </a:t>
            </a:r>
            <a:r>
              <a:rPr lang="en-US" sz="2500" b="1" dirty="0">
                <a:solidFill>
                  <a:srgbClr val="800000"/>
                </a:solidFill>
                <a:latin typeface="Calibri" panose="020F0502020204030204" pitchFamily="34" charset="0"/>
              </a:rPr>
              <a:t>Atomic Resolution Electron Microscope</a:t>
            </a:r>
            <a:endParaRPr lang="en-US" sz="2500" b="1" dirty="0" smtClean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27" y="1866543"/>
            <a:ext cx="94393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000" u="sng" dirty="0">
                <a:latin typeface="Calibri" panose="020F0502020204030204" pitchFamily="34" charset="0"/>
              </a:rPr>
              <a:t>Accessing structural </a:t>
            </a:r>
            <a:r>
              <a:rPr lang="en-US" sz="2000" u="sng" dirty="0" smtClean="0">
                <a:latin typeface="Calibri" panose="020F0502020204030204" pitchFamily="34" charset="0"/>
              </a:rPr>
              <a:t>info </a:t>
            </a:r>
            <a:r>
              <a:rPr lang="en-US" sz="2000" u="sng" dirty="0">
                <a:latin typeface="Calibri" panose="020F0502020204030204" pitchFamily="34" charset="0"/>
              </a:rPr>
              <a:t>over real/momentum/energy </a:t>
            </a:r>
            <a:r>
              <a:rPr lang="en-US" sz="2000" u="sng" dirty="0" smtClean="0">
                <a:latin typeface="Calibri" panose="020F0502020204030204" pitchFamily="34" charset="0"/>
              </a:rPr>
              <a:t>space @ low-temperatures</a:t>
            </a:r>
            <a:endParaRPr lang="en-US" sz="2000" u="sng" dirty="0">
              <a:latin typeface="Calibri" panose="020F0502020204030204" pitchFamily="34" charset="0"/>
            </a:endParaRPr>
          </a:p>
          <a:p>
            <a:pPr marL="179388" lvl="1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-  imaging </a:t>
            </a:r>
            <a:r>
              <a:rPr lang="en-US" sz="2000" dirty="0">
                <a:latin typeface="Calibri" panose="020F0502020204030204" pitchFamily="34" charset="0"/>
              </a:rPr>
              <a:t>dopants, interstitials, light elements</a:t>
            </a:r>
          </a:p>
          <a:p>
            <a:pPr marL="179388" lvl="1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-  visualizing localized phonon modes </a:t>
            </a:r>
            <a:r>
              <a:rPr lang="en-US" sz="2000" dirty="0">
                <a:latin typeface="Calibri" panose="020F0502020204030204" pitchFamily="34" charset="0"/>
              </a:rPr>
              <a:t>and motion of charged particles/vacancies</a:t>
            </a:r>
          </a:p>
          <a:p>
            <a:pPr marL="179388" lvl="1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-  correlating </a:t>
            </a:r>
            <a:r>
              <a:rPr lang="en-US" sz="2000" dirty="0">
                <a:latin typeface="Calibri" panose="020F0502020204030204" pitchFamily="34" charset="0"/>
              </a:rPr>
              <a:t>lattice, spin, orbital, and charge</a:t>
            </a:r>
          </a:p>
          <a:p>
            <a:pPr marL="179388" lvl="1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-  accessing </a:t>
            </a:r>
            <a:r>
              <a:rPr lang="en-US" sz="2000" dirty="0">
                <a:latin typeface="Calibri" panose="020F0502020204030204" pitchFamily="34" charset="0"/>
              </a:rPr>
              <a:t>emergent electronic phases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dirty="0">
                <a:latin typeface="Calibri" panose="020F0502020204030204" pitchFamily="34" charset="0"/>
              </a:rPr>
              <a:t>radiation-sensitive </a:t>
            </a:r>
            <a:r>
              <a:rPr lang="en-US" sz="2000" dirty="0" smtClean="0">
                <a:latin typeface="Calibri" panose="020F0502020204030204" pitchFamily="34" charset="0"/>
              </a:rPr>
              <a:t>materials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522" y="4800600"/>
            <a:ext cx="8763000" cy="6858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Uniquely suited to answer fundamental questions in condensed matter physics that require understanding of physical and electronic structure at the atomic scale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47900"/>
            <a:ext cx="2614518" cy="32478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8313" y="1066798"/>
            <a:ext cx="3346255" cy="1281537"/>
          </a:xfrm>
          <a:prstGeom prst="rect">
            <a:avLst/>
          </a:prstGeom>
          <a:solidFill>
            <a:srgbClr val="FFFFCC"/>
          </a:solidFill>
          <a:ln w="127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Present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spatial resolution: 0.5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Å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@ 300K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transmittance: 10meV @ 10mrad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stage drift rate: 15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Å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/min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1066799"/>
            <a:ext cx="3190056" cy="1290635"/>
          </a:xfrm>
          <a:prstGeom prst="rect">
            <a:avLst/>
          </a:prstGeom>
          <a:solidFill>
            <a:srgbClr val="FFFFCC"/>
          </a:solidFill>
          <a:ln w="127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Future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spatial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resolution: &lt;1.0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Å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@ 5K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transmittance: 5meV @ 20mrad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stage drift rate: 1.5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Å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/min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313" y="2602468"/>
            <a:ext cx="8466503" cy="2873263"/>
            <a:chOff x="468313" y="2602468"/>
            <a:chExt cx="8466503" cy="2873263"/>
          </a:xfrm>
        </p:grpSpPr>
        <p:grpSp>
          <p:nvGrpSpPr>
            <p:cNvPr id="2" name="Group 1"/>
            <p:cNvGrpSpPr/>
            <p:nvPr/>
          </p:nvGrpSpPr>
          <p:grpSpPr>
            <a:xfrm>
              <a:off x="468313" y="2602468"/>
              <a:ext cx="8466503" cy="2622729"/>
              <a:chOff x="464801" y="3164305"/>
              <a:chExt cx="8258562" cy="262272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04691" y="4956037"/>
                <a:ext cx="3025405" cy="83099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high-speed, radiation resistant, energy-resolving active pixel detector: DQE 0.7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80112" y="4201313"/>
                <a:ext cx="2455354" cy="584775"/>
              </a:xfrm>
              <a:prstGeom prst="rect">
                <a:avLst/>
              </a:prstGeom>
              <a:solidFill>
                <a:srgbClr val="EEECE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stable cryogenic capabilities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(stage stability 0.1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Å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4275" y="5130225"/>
                <a:ext cx="2359925" cy="58477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1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meV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phonon resolution spectroscopy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48362" y="3965487"/>
                <a:ext cx="2296948" cy="58477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sym typeface="Symbol"/>
                  </a:rPr>
                  <a:t>1eV resolution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x-ray detector solid angle 4sr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4801" y="3164305"/>
                <a:ext cx="3036627" cy="369332"/>
              </a:xfrm>
              <a:prstGeom prst="rect">
                <a:avLst/>
              </a:prstGeom>
              <a:solidFill>
                <a:srgbClr val="EEECE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</a:rPr>
                  <a:t>Key developments required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80112" y="3253662"/>
                <a:ext cx="3143251" cy="58477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sym typeface="Symbol"/>
                  </a:rPr>
                  <a:t>10x improvement in gun brightness, beam energy and energy spread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6063966" y="5214121"/>
              <a:ext cx="25410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DQE: Differential Quantum Efficiency </a:t>
              </a:r>
              <a:endParaRPr lang="en-US" sz="11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219483" y="5562600"/>
            <a:ext cx="6933918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Technical challenge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 developing revolutionary detectors and attaining system stability for atomic resolution at 5K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295747"/>
            <a:ext cx="87176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[1]   Multidimensional </a:t>
            </a:r>
            <a:r>
              <a:rPr lang="en-US" sz="2500" b="1" dirty="0">
                <a:solidFill>
                  <a:srgbClr val="800000"/>
                </a:solidFill>
                <a:latin typeface="Calibri" panose="020F0502020204030204" pitchFamily="34" charset="0"/>
              </a:rPr>
              <a:t>Atomic Resolution Electron Microscope</a:t>
            </a:r>
            <a:endParaRPr lang="en-US" sz="2500" b="1" dirty="0" smtClean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6018" y="627846"/>
            <a:ext cx="82407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[2]  Ultrafast </a:t>
            </a:r>
            <a:r>
              <a:rPr lang="en-US" sz="2500" b="1" dirty="0">
                <a:solidFill>
                  <a:srgbClr val="800000"/>
                </a:solidFill>
                <a:latin typeface="Calibri" panose="020F0502020204030204" pitchFamily="34" charset="0"/>
              </a:rPr>
              <a:t>Electron Diffraction and Microscopy </a:t>
            </a:r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Instrument</a:t>
            </a:r>
            <a:endParaRPr lang="en-US" sz="2500" b="1" dirty="0" smtClean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978400"/>
            <a:ext cx="7913995" cy="990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Complementary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to XFEL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, taking advantage of strong interaction of electrons with matter, enabling the understanding of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dynamics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of chemical reactions,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mesoscopic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systems and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photonic control of emergence in quantum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materials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2400" y="152400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>
              <a:spcAft>
                <a:spcPts val="18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  </a:t>
            </a:r>
            <a:r>
              <a:rPr lang="en-US" sz="2000" u="sng" dirty="0" smtClean="0">
                <a:latin typeface="Calibri" panose="020F0502020204030204" pitchFamily="34" charset="0"/>
              </a:rPr>
              <a:t>Imaging and controlling materials processes in real-time and real-space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visualizing energy / mass transport over various length- and time-scales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determining molecular pathways for photon energy conversion</a:t>
            </a:r>
            <a:endParaRPr lang="en-US" sz="19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creating transient / emergent properties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electric field control of metal-insulator transitions &amp; </a:t>
            </a:r>
            <a:r>
              <a:rPr lang="en-US" sz="19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multiferroic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domain dynamics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disentangling </a:t>
            </a:r>
            <a:r>
              <a:rPr lang="en-US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locally competing order 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parameters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kumimoji="1" lang="en-US" altLang="ja-JP" sz="1900" dirty="0" err="1">
                <a:latin typeface="Calibri" panose="020F0502020204030204" pitchFamily="34" charset="0"/>
                <a:ea typeface="ＭＳ Ｐゴシック" pitchFamily="50" charset="-128"/>
                <a:cs typeface="Times New Roman" pitchFamily="18" charset="0"/>
              </a:rPr>
              <a:t>p</a:t>
            </a:r>
            <a:r>
              <a:rPr kumimoji="1" lang="en-US" altLang="ja-JP" sz="1900" dirty="0" err="1" smtClean="0">
                <a:latin typeface="Calibri" panose="020F0502020204030204" pitchFamily="34" charset="0"/>
                <a:ea typeface="ＭＳ Ｐゴシック" pitchFamily="50" charset="-128"/>
                <a:cs typeface="Times New Roman" pitchFamily="18" charset="0"/>
              </a:rPr>
              <a:t>s</a:t>
            </a:r>
            <a:r>
              <a:rPr kumimoji="1" lang="en-US" altLang="ja-JP" sz="1900" dirty="0" smtClean="0">
                <a:latin typeface="Calibri" panose="020F0502020204030204" pitchFamily="34" charset="0"/>
                <a:ea typeface="ＭＳ Ｐゴシック" pitchFamily="50" charset="-128"/>
                <a:cs typeface="Times New Roman" pitchFamily="18" charset="0"/>
              </a:rPr>
              <a:t>-nm imaging defect </a:t>
            </a:r>
            <a:r>
              <a:rPr kumimoji="1" lang="en-US" altLang="ja-JP" sz="1900" dirty="0">
                <a:latin typeface="Calibri" panose="020F0502020204030204" pitchFamily="34" charset="0"/>
                <a:ea typeface="ＭＳ Ｐゴシック" pitchFamily="50" charset="-128"/>
                <a:cs typeface="Times New Roman" pitchFamily="18" charset="0"/>
              </a:rPr>
              <a:t>dynamics and </a:t>
            </a:r>
            <a:r>
              <a:rPr kumimoji="1" lang="en-US" altLang="ja-JP" sz="1900" dirty="0" smtClean="0">
                <a:latin typeface="Calibri" panose="020F0502020204030204" pitchFamily="34" charset="0"/>
                <a:ea typeface="ＭＳ Ｐゴシック" pitchFamily="50" charset="-128"/>
                <a:cs typeface="Times New Roman" pitchFamily="18" charset="0"/>
              </a:rPr>
              <a:t>evolution of order in non-crystalline materials</a:t>
            </a:r>
            <a:endParaRPr lang="en-US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3" t="21439" r="13845" b="14677"/>
          <a:stretch/>
        </p:blipFill>
        <p:spPr>
          <a:xfrm flipH="1">
            <a:off x="1901770" y="2787966"/>
            <a:ext cx="4805422" cy="2695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8498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en-US" u="sng" dirty="0" smtClean="0">
                <a:latin typeface="Calibri" panose="020F0502020204030204" pitchFamily="34" charset="0"/>
              </a:rPr>
              <a:t>Achieving </a:t>
            </a:r>
            <a:r>
              <a:rPr lang="en-US" u="sng" dirty="0">
                <a:latin typeface="Calibri" panose="020F0502020204030204" pitchFamily="34" charset="0"/>
              </a:rPr>
              <a:t>a </a:t>
            </a:r>
            <a:r>
              <a:rPr lang="en-US" u="sng" dirty="0" smtClean="0">
                <a:latin typeface="Calibri" panose="020F0502020204030204" pitchFamily="34" charset="0"/>
              </a:rPr>
              <a:t>1000 x </a:t>
            </a:r>
            <a:r>
              <a:rPr lang="en-US" u="sng" dirty="0">
                <a:latin typeface="Calibri" panose="020F0502020204030204" pitchFamily="34" charset="0"/>
              </a:rPr>
              <a:t>improvement </a:t>
            </a:r>
            <a:r>
              <a:rPr lang="en-US" u="sng" dirty="0" smtClean="0">
                <a:latin typeface="Calibri" panose="020F0502020204030204" pitchFamily="34" charset="0"/>
              </a:rPr>
              <a:t>in time resolution over </a:t>
            </a:r>
            <a:r>
              <a:rPr lang="en-US" u="sng" dirty="0">
                <a:latin typeface="Calibri" panose="020F0502020204030204" pitchFamily="34" charset="0"/>
              </a:rPr>
              <a:t>current </a:t>
            </a:r>
            <a:r>
              <a:rPr lang="en-US" u="sng" dirty="0" smtClean="0">
                <a:latin typeface="Calibri" panose="020F0502020204030204" pitchFamily="34" charset="0"/>
              </a:rPr>
              <a:t>microscopes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521" y="1358900"/>
            <a:ext cx="7952679" cy="1298807"/>
            <a:chOff x="508000" y="1358900"/>
            <a:chExt cx="7952679" cy="1298807"/>
          </a:xfrm>
        </p:grpSpPr>
        <p:sp>
          <p:nvSpPr>
            <p:cNvPr id="10" name="Rectangle 9"/>
            <p:cNvSpPr/>
            <p:nvPr/>
          </p:nvSpPr>
          <p:spPr>
            <a:xfrm>
              <a:off x="508000" y="1371600"/>
              <a:ext cx="3632200" cy="128610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7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Present resolution</a:t>
              </a:r>
            </a:p>
            <a:p>
              <a:pPr marL="533400" lvl="0" indent="-533400"/>
              <a:r>
                <a:rPr lang="en-US" sz="1700" u="sng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Diffraction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: 100m probe,   300fs (stroboscopic /single shot, 10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5 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e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-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)</a:t>
              </a:r>
            </a:p>
            <a:p>
              <a:pPr lvl="0"/>
              <a:r>
                <a:rPr lang="en-US" sz="1700" u="sng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Imaging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: 5nm, 15ns (single shot, 10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7 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e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-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69679" y="1358900"/>
              <a:ext cx="4191000" cy="129540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7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Future resolution</a:t>
              </a:r>
            </a:p>
            <a:p>
              <a:pPr marL="1790700" lvl="0" indent="-1790700"/>
              <a:r>
                <a:rPr lang="en-US" sz="1700" u="sng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Diffraction: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 10</a:t>
              </a:r>
              <a:r>
                <a:rPr lang="el-GR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μ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m probe,</a:t>
              </a: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 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10fs (stroboscopic),      100fs (single shot, 10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5 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e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-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)</a:t>
              </a:r>
            </a:p>
            <a:p>
              <a:r>
                <a:rPr lang="en-US" sz="1700" u="sng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Imaging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: 1nm, 10ps (single shot, 10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7 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e</a:t>
              </a:r>
              <a:r>
                <a:rPr lang="en-US" sz="170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-</a:t>
              </a:r>
              <a:r>
                <a:rPr lang="en-US" sz="1700" dirty="0" smtClean="0">
                  <a:solidFill>
                    <a:schemeClr val="tx1"/>
                  </a:solidFill>
                  <a:latin typeface="Calibri" panose="020F0502020204030204" pitchFamily="34" charset="0"/>
                  <a:sym typeface="Symbol"/>
                </a:rPr>
                <a:t>)</a:t>
              </a:r>
              <a:endParaRPr lang="en-US" sz="17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2864167"/>
            <a:ext cx="7543801" cy="2637086"/>
            <a:chOff x="657145" y="3836656"/>
            <a:chExt cx="7543801" cy="2361502"/>
          </a:xfrm>
        </p:grpSpPr>
        <p:sp>
          <p:nvSpPr>
            <p:cNvPr id="4" name="TextBox 3"/>
            <p:cNvSpPr txBox="1"/>
            <p:nvPr/>
          </p:nvSpPr>
          <p:spPr>
            <a:xfrm>
              <a:off x="2567767" y="5674494"/>
              <a:ext cx="1966133" cy="52366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pump technology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including THz pulses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7145" y="4030635"/>
              <a:ext cx="1524000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high brightness electron source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7545" y="4119510"/>
              <a:ext cx="990600" cy="52366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Calibri" panose="020F0502020204030204" pitchFamily="34" charset="0"/>
                </a:rPr>
                <a:t>multipole</a:t>
              </a:r>
              <a:r>
                <a:rPr lang="en-US" sz="1600" dirty="0" smtClean="0">
                  <a:latin typeface="Calibri" panose="020F0502020204030204" pitchFamily="34" charset="0"/>
                </a:rPr>
                <a:t> lenses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3761" y="5154490"/>
              <a:ext cx="1454623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novel detector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05346" y="3836656"/>
              <a:ext cx="2895600" cy="330736"/>
            </a:xfrm>
            <a:prstGeom prst="rect">
              <a:avLst/>
            </a:prstGeom>
            <a:solidFill>
              <a:srgbClr val="EEECE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Key developments required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57915" y="5607594"/>
            <a:ext cx="6870469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Technical challenge: getting sufficient electrons in the beam for single shot imaging in the presence of space charge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018" y="228600"/>
            <a:ext cx="82407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[2]  Ultrafast </a:t>
            </a:r>
            <a:r>
              <a:rPr lang="en-US" sz="2500" b="1" dirty="0">
                <a:solidFill>
                  <a:srgbClr val="800000"/>
                </a:solidFill>
                <a:latin typeface="Calibri" panose="020F0502020204030204" pitchFamily="34" charset="0"/>
              </a:rPr>
              <a:t>Electron Diffraction and Microscopy </a:t>
            </a:r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Instrument</a:t>
            </a:r>
            <a:endParaRPr lang="en-US" sz="2500" b="1" dirty="0" smtClean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44714"/>
            <a:ext cx="838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000" u="sng" dirty="0" smtClean="0">
                <a:latin typeface="Calibri" panose="020F0502020204030204" pitchFamily="34" charset="0"/>
              </a:rPr>
              <a:t>Enabling </a:t>
            </a:r>
            <a:r>
              <a:rPr lang="en-US" sz="2000" u="sng" dirty="0">
                <a:latin typeface="Calibri" panose="020F0502020204030204" pitchFamily="34" charset="0"/>
              </a:rPr>
              <a:t>quantitative measurements of materials structure, composition, and bonding evolution in </a:t>
            </a:r>
            <a:r>
              <a:rPr lang="en-US" sz="2000" u="sng" dirty="0" smtClean="0">
                <a:latin typeface="Calibri" panose="020F0502020204030204" pitchFamily="34" charset="0"/>
              </a:rPr>
              <a:t>working environment</a:t>
            </a:r>
            <a:endParaRPr lang="en-US" sz="2000" u="sng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238" y="5410200"/>
            <a:ext cx="7208162" cy="609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Allows multi-modal (e.g., optical, thermal, mechanical, electrical, and electrochemical) probing of materials’ functionality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in situ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in operando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7792" y="304800"/>
            <a:ext cx="51661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[3]  ‘Lab-In-Gap’ </a:t>
            </a:r>
            <a:r>
              <a:rPr lang="en-US" sz="2500" b="1" dirty="0">
                <a:solidFill>
                  <a:srgbClr val="800000"/>
                </a:solidFill>
                <a:latin typeface="Calibri" panose="020F0502020204030204" pitchFamily="34" charset="0"/>
              </a:rPr>
              <a:t>Dynamic Microscope</a:t>
            </a:r>
            <a:endParaRPr lang="en-US" sz="2500" b="1" dirty="0" smtClean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04800" y="2291477"/>
            <a:ext cx="4925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liquids</a:t>
            </a:r>
            <a:r>
              <a:rPr lang="en-US" dirty="0">
                <a:latin typeface="Calibri" panose="020F0502020204030204" pitchFamily="34" charset="0"/>
              </a:rPr>
              <a:t>, gases and plasmas; super-atmospheric pressure; </a:t>
            </a:r>
            <a:r>
              <a:rPr lang="en-US" dirty="0" smtClean="0">
                <a:latin typeface="Calibri" panose="020F0502020204030204" pitchFamily="34" charset="0"/>
              </a:rPr>
              <a:t>biasing, </a:t>
            </a:r>
            <a:r>
              <a:rPr lang="en-US" dirty="0">
                <a:latin typeface="Calibri" panose="020F0502020204030204" pitchFamily="34" charset="0"/>
              </a:rPr>
              <a:t>cooling, heating stages; closed liquid/gas flow </a:t>
            </a:r>
            <a:r>
              <a:rPr lang="en-US" dirty="0" smtClean="0">
                <a:latin typeface="Calibri" panose="020F0502020204030204" pitchFamily="34" charset="0"/>
              </a:rPr>
              <a:t>cells</a:t>
            </a:r>
          </a:p>
          <a:p>
            <a:pPr marL="179388" lvl="1" indent="-179388">
              <a:buFontTx/>
              <a:buChar char="-"/>
            </a:pPr>
            <a:endParaRPr lang="en-US" dirty="0">
              <a:latin typeface="Calibri" panose="020F0502020204030204" pitchFamily="34" charset="0"/>
            </a:endParaRPr>
          </a:p>
          <a:p>
            <a:pPr marL="179388" lvl="1" indent="-179388">
              <a:buFontTx/>
              <a:buChar char="-"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in-situ </a:t>
            </a:r>
            <a:r>
              <a:rPr lang="en-US" altLang="zh-CN" i="1" dirty="0"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and </a:t>
            </a:r>
            <a:r>
              <a:rPr lang="en-US" altLang="zh-CN" i="1" dirty="0" smtClean="0"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in-operando</a:t>
            </a:r>
            <a:r>
              <a:rPr lang="en-US" altLang="zh-CN" dirty="0" smtClean="0">
                <a:latin typeface="Times New Roman"/>
                <a:ea typeface="SimSun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experimentation of materials under real operating conditions at molecular and atomic resolution</a:t>
            </a:r>
          </a:p>
          <a:p>
            <a:pPr marL="179388" lvl="1" indent="-179388">
              <a:buFontTx/>
              <a:buChar char="-"/>
            </a:pPr>
            <a:endParaRPr lang="en-US" dirty="0">
              <a:latin typeface="Calibri" panose="020F0502020204030204" pitchFamily="34" charset="0"/>
            </a:endParaRPr>
          </a:p>
          <a:p>
            <a:pPr marL="179388" lvl="1" indent="-179388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dynamic process and time resolved observations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41" name="Picture 3" descr="C:\Users\crozier\AppData\Local\Microsoft\Windows\Temporary Internet Files\Content.Outlook\WWUWX200\Operando Diagra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6860" y="1622286"/>
            <a:ext cx="3196140" cy="34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127252" y="1582633"/>
            <a:ext cx="5035548" cy="4104680"/>
            <a:chOff x="2133600" y="1143000"/>
            <a:chExt cx="5662945" cy="5283777"/>
          </a:xfrm>
        </p:grpSpPr>
        <p:sp>
          <p:nvSpPr>
            <p:cNvPr id="104" name="Donut 103"/>
            <p:cNvSpPr>
              <a:spLocks noChangeAspect="1"/>
            </p:cNvSpPr>
            <p:nvPr/>
          </p:nvSpPr>
          <p:spPr>
            <a:xfrm>
              <a:off x="2736173" y="1633628"/>
              <a:ext cx="4191613" cy="4155564"/>
            </a:xfrm>
            <a:prstGeom prst="donut">
              <a:avLst>
                <a:gd name="adj" fmla="val 2796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2665054" y="4742188"/>
              <a:ext cx="950520" cy="942609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TextBox 105"/>
            <p:cNvSpPr txBox="1">
              <a:spLocks noChangeAspect="1"/>
            </p:cNvSpPr>
            <p:nvPr/>
          </p:nvSpPr>
          <p:spPr>
            <a:xfrm>
              <a:off x="2602583" y="5744288"/>
              <a:ext cx="1075463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Molecular reactions</a:t>
              </a:r>
            </a:p>
          </p:txBody>
        </p:sp>
        <p:sp>
          <p:nvSpPr>
            <p:cNvPr id="107" name="TextBox 106"/>
            <p:cNvSpPr txBox="1">
              <a:spLocks noChangeAspect="1"/>
            </p:cNvSpPr>
            <p:nvPr/>
          </p:nvSpPr>
          <p:spPr>
            <a:xfrm>
              <a:off x="3970903" y="2133244"/>
              <a:ext cx="1423957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1000" b="1" dirty="0" err="1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Graphene</a:t>
              </a: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ts val="873"/>
                </a:lnSpc>
              </a:pPr>
              <a:r>
                <a:rPr lang="en-US" sz="1000" b="1" dirty="0" err="1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encapsulant</a:t>
              </a:r>
              <a:endParaRPr lang="en-US" sz="10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556403" y="1570441"/>
              <a:ext cx="1414499" cy="1315166"/>
              <a:chOff x="1569211" y="1553106"/>
              <a:chExt cx="990703" cy="914400"/>
            </a:xfrm>
          </p:grpSpPr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>
                <a:off x="1607362" y="1553106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pic>
            <p:nvPicPr>
              <p:cNvPr id="201" name="Picture 7" descr="liquid cell-7.jpg                                              00000002NO NAME                        8EF45680: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32" t="9116" r="19232" b="9116"/>
              <a:stretch>
                <a:fillRect/>
              </a:stretch>
            </p:blipFill>
            <p:spPr bwMode="auto">
              <a:xfrm>
                <a:off x="1719181" y="1737085"/>
                <a:ext cx="749374" cy="600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xtLst/>
            </p:spPr>
          </p:pic>
          <p:sp>
            <p:nvSpPr>
              <p:cNvPr id="202" name="Donut 201"/>
              <p:cNvSpPr/>
              <p:nvPr/>
            </p:nvSpPr>
            <p:spPr>
              <a:xfrm>
                <a:off x="1569211" y="1553106"/>
                <a:ext cx="990703" cy="914400"/>
              </a:xfrm>
              <a:prstGeom prst="donut">
                <a:avLst>
                  <a:gd name="adj" fmla="val 4034"/>
                </a:avLst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696026" y="2307285"/>
              <a:ext cx="678700" cy="293893"/>
              <a:chOff x="1584960" y="2506980"/>
              <a:chExt cx="1552338" cy="90678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600200" y="2619717"/>
                <a:ext cx="1524000" cy="790233"/>
                <a:chOff x="1600200" y="2619717"/>
                <a:chExt cx="1524000" cy="790233"/>
              </a:xfrm>
            </p:grpSpPr>
            <p:sp>
              <p:nvSpPr>
                <p:cNvPr id="197" name="Parallelogram 196"/>
                <p:cNvSpPr/>
                <p:nvPr/>
              </p:nvSpPr>
              <p:spPr>
                <a:xfrm>
                  <a:off x="1600200" y="2619717"/>
                  <a:ext cx="1524000" cy="704165"/>
                </a:xfrm>
                <a:prstGeom prst="parallelogram">
                  <a:avLst>
                    <a:gd name="adj" fmla="val 64163"/>
                  </a:avLst>
                </a:pr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1600200" y="3333750"/>
                  <a:ext cx="381000" cy="76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2286000" y="3333750"/>
                  <a:ext cx="381000" cy="76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61" name="Parallelogram 160"/>
              <p:cNvSpPr/>
              <p:nvPr/>
            </p:nvSpPr>
            <p:spPr>
              <a:xfrm>
                <a:off x="1584960" y="2506980"/>
                <a:ext cx="1524000" cy="704165"/>
              </a:xfrm>
              <a:prstGeom prst="parallelogram">
                <a:avLst>
                  <a:gd name="adj" fmla="val 64163"/>
                </a:avLst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592580" y="3211145"/>
                <a:ext cx="1074420" cy="118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1888809" y="2771778"/>
                <a:ext cx="937278" cy="257909"/>
                <a:chOff x="1874520" y="2809140"/>
                <a:chExt cx="937278" cy="257909"/>
              </a:xfrm>
            </p:grpSpPr>
            <p:sp>
              <p:nvSpPr>
                <p:cNvPr id="165" name="Parallelogram 164"/>
                <p:cNvSpPr/>
                <p:nvPr/>
              </p:nvSpPr>
              <p:spPr>
                <a:xfrm>
                  <a:off x="2063111" y="2894820"/>
                  <a:ext cx="575309" cy="99841"/>
                </a:xfrm>
                <a:prstGeom prst="parallelogram">
                  <a:avLst>
                    <a:gd name="adj" fmla="val 64163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66" name="Parallelogram 165"/>
                <p:cNvSpPr/>
                <p:nvPr/>
              </p:nvSpPr>
              <p:spPr>
                <a:xfrm>
                  <a:off x="1874520" y="2809140"/>
                  <a:ext cx="937278" cy="257909"/>
                </a:xfrm>
                <a:prstGeom prst="parallelogram">
                  <a:avLst>
                    <a:gd name="adj" fmla="val 64163"/>
                  </a:avLst>
                </a:pr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2057400" y="2819400"/>
                  <a:ext cx="72390" cy="6267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1895475" y="3002756"/>
                  <a:ext cx="164306" cy="5238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2569369" y="2993231"/>
                  <a:ext cx="80962" cy="666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V="1">
                  <a:off x="2638424" y="2814638"/>
                  <a:ext cx="169070" cy="7546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Freeform 163"/>
              <p:cNvSpPr/>
              <p:nvPr/>
            </p:nvSpPr>
            <p:spPr>
              <a:xfrm>
                <a:off x="2664858" y="2506980"/>
                <a:ext cx="472440" cy="906780"/>
              </a:xfrm>
              <a:custGeom>
                <a:avLst/>
                <a:gdLst>
                  <a:gd name="connsiteX0" fmla="*/ 0 w 472440"/>
                  <a:gd name="connsiteY0" fmla="*/ 685800 h 906780"/>
                  <a:gd name="connsiteX1" fmla="*/ 449580 w 472440"/>
                  <a:gd name="connsiteY1" fmla="*/ 0 h 906780"/>
                  <a:gd name="connsiteX2" fmla="*/ 472440 w 472440"/>
                  <a:gd name="connsiteY2" fmla="*/ 228600 h 906780"/>
                  <a:gd name="connsiteX3" fmla="*/ 15240 w 472440"/>
                  <a:gd name="connsiteY3" fmla="*/ 906780 h 906780"/>
                  <a:gd name="connsiteX4" fmla="*/ 0 w 472440"/>
                  <a:gd name="connsiteY4" fmla="*/ 685800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40" h="906780">
                    <a:moveTo>
                      <a:pt x="0" y="685800"/>
                    </a:moveTo>
                    <a:lnTo>
                      <a:pt x="449580" y="0"/>
                    </a:lnTo>
                    <a:lnTo>
                      <a:pt x="472440" y="228600"/>
                    </a:lnTo>
                    <a:lnTo>
                      <a:pt x="15240" y="90678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bg2">
                  <a:alpha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5650326" y="2676098"/>
              <a:ext cx="672973" cy="268579"/>
              <a:chOff x="1792854" y="3635375"/>
              <a:chExt cx="1539240" cy="828675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1792854" y="3637085"/>
                <a:ext cx="1539240" cy="822960"/>
                <a:chOff x="1584960" y="2506980"/>
                <a:chExt cx="1539240" cy="822960"/>
              </a:xfrm>
            </p:grpSpPr>
            <p:sp>
              <p:nvSpPr>
                <p:cNvPr id="150" name="Parallelogram 149"/>
                <p:cNvSpPr/>
                <p:nvPr/>
              </p:nvSpPr>
              <p:spPr>
                <a:xfrm>
                  <a:off x="1600200" y="2619717"/>
                  <a:ext cx="1524000" cy="704165"/>
                </a:xfrm>
                <a:prstGeom prst="parallelogram">
                  <a:avLst>
                    <a:gd name="adj" fmla="val 64163"/>
                  </a:avLst>
                </a:pr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>
                  <a:off x="1584960" y="2506980"/>
                  <a:ext cx="1524000" cy="704165"/>
                </a:xfrm>
                <a:prstGeom prst="parallelogram">
                  <a:avLst>
                    <a:gd name="adj" fmla="val 64163"/>
                  </a:avLst>
                </a:prstGeom>
                <a:solidFill>
                  <a:schemeClr val="tx2">
                    <a:lumMod val="40000"/>
                    <a:lumOff val="60000"/>
                    <a:alpha val="56000"/>
                  </a:schemeClr>
                </a:solidFill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592580" y="3211145"/>
                  <a:ext cx="1074420" cy="11879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1888809" y="2771778"/>
                  <a:ext cx="937278" cy="257909"/>
                  <a:chOff x="1874520" y="2809140"/>
                  <a:chExt cx="937278" cy="257909"/>
                </a:xfrm>
              </p:grpSpPr>
              <p:sp>
                <p:nvSpPr>
                  <p:cNvPr id="154" name="Parallelogram 153"/>
                  <p:cNvSpPr/>
                  <p:nvPr/>
                </p:nvSpPr>
                <p:spPr>
                  <a:xfrm>
                    <a:off x="2063115" y="2894819"/>
                    <a:ext cx="575310" cy="99841"/>
                  </a:xfrm>
                  <a:prstGeom prst="parallelogram">
                    <a:avLst>
                      <a:gd name="adj" fmla="val 64163"/>
                    </a:avLst>
                  </a:prstGeom>
                  <a:noFill/>
                  <a:ln w="19050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55" name="Parallelogram 154"/>
                  <p:cNvSpPr/>
                  <p:nvPr/>
                </p:nvSpPr>
                <p:spPr>
                  <a:xfrm>
                    <a:off x="1874520" y="2809140"/>
                    <a:ext cx="937278" cy="257909"/>
                  </a:xfrm>
                  <a:prstGeom prst="parallelogram">
                    <a:avLst>
                      <a:gd name="adj" fmla="val 64163"/>
                    </a:avLst>
                  </a:prstGeom>
                  <a:noFill/>
                  <a:ln>
                    <a:prstDash val="sysDash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057400" y="2819400"/>
                    <a:ext cx="72390" cy="62670"/>
                  </a:xfrm>
                  <a:prstGeom prst="line">
                    <a:avLst/>
                  </a:prstGeom>
                  <a:ln w="1270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flipH="1">
                    <a:off x="1895475" y="3002756"/>
                    <a:ext cx="164306" cy="52388"/>
                  </a:xfrm>
                  <a:prstGeom prst="line">
                    <a:avLst/>
                  </a:prstGeom>
                  <a:ln w="1270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2569369" y="2993231"/>
                    <a:ext cx="80962" cy="66675"/>
                  </a:xfrm>
                  <a:prstGeom prst="line">
                    <a:avLst/>
                  </a:prstGeom>
                  <a:ln w="1270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flipV="1">
                    <a:off x="2638424" y="2814638"/>
                    <a:ext cx="169070" cy="75462"/>
                  </a:xfrm>
                  <a:prstGeom prst="line">
                    <a:avLst/>
                  </a:prstGeom>
                  <a:ln w="1270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9" name="Freeform 148"/>
              <p:cNvSpPr/>
              <p:nvPr/>
            </p:nvSpPr>
            <p:spPr>
              <a:xfrm>
                <a:off x="2870200" y="3635375"/>
                <a:ext cx="447675" cy="828675"/>
              </a:xfrm>
              <a:custGeom>
                <a:avLst/>
                <a:gdLst>
                  <a:gd name="connsiteX0" fmla="*/ 0 w 447675"/>
                  <a:gd name="connsiteY0" fmla="*/ 695325 h 828675"/>
                  <a:gd name="connsiteX1" fmla="*/ 447675 w 447675"/>
                  <a:gd name="connsiteY1" fmla="*/ 0 h 828675"/>
                  <a:gd name="connsiteX2" fmla="*/ 444500 w 447675"/>
                  <a:gd name="connsiteY2" fmla="*/ 142875 h 828675"/>
                  <a:gd name="connsiteX3" fmla="*/ 9525 w 447675"/>
                  <a:gd name="connsiteY3" fmla="*/ 828675 h 828675"/>
                  <a:gd name="connsiteX4" fmla="*/ 6350 w 447675"/>
                  <a:gd name="connsiteY4" fmla="*/ 781050 h 828675"/>
                  <a:gd name="connsiteX5" fmla="*/ 0 w 447675"/>
                  <a:gd name="connsiteY5" fmla="*/ 6953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675" h="828675">
                    <a:moveTo>
                      <a:pt x="0" y="695325"/>
                    </a:moveTo>
                    <a:lnTo>
                      <a:pt x="447675" y="0"/>
                    </a:lnTo>
                    <a:cubicBezTo>
                      <a:pt x="446617" y="47625"/>
                      <a:pt x="445558" y="95250"/>
                      <a:pt x="444500" y="142875"/>
                    </a:cubicBezTo>
                    <a:lnTo>
                      <a:pt x="9525" y="828675"/>
                    </a:lnTo>
                    <a:lnTo>
                      <a:pt x="6350" y="781050"/>
                    </a:lnTo>
                    <a:lnTo>
                      <a:pt x="0" y="6953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cxnSp>
          <p:nvCxnSpPr>
            <p:cNvPr id="111" name="Straight Arrow Connector 110"/>
            <p:cNvCxnSpPr/>
            <p:nvPr/>
          </p:nvCxnSpPr>
          <p:spPr>
            <a:xfrm flipH="1">
              <a:off x="5512547" y="2601178"/>
              <a:ext cx="412108" cy="568858"/>
            </a:xfrm>
            <a:prstGeom prst="straightConnector1">
              <a:avLst/>
            </a:prstGeom>
            <a:ln w="50800">
              <a:solidFill>
                <a:schemeClr val="accent1">
                  <a:shade val="95000"/>
                  <a:satMod val="105000"/>
                  <a:alpha val="46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6143013" y="1935186"/>
              <a:ext cx="245851" cy="322191"/>
            </a:xfrm>
            <a:prstGeom prst="straightConnector1">
              <a:avLst/>
            </a:prstGeom>
            <a:ln w="50800">
              <a:solidFill>
                <a:schemeClr val="accent1">
                  <a:shade val="95000"/>
                  <a:satMod val="105000"/>
                  <a:alpha val="46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229165" y="1657569"/>
              <a:ext cx="1316351" cy="316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ETEM &amp; gas cell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277825" y="2398459"/>
              <a:ext cx="302205" cy="18043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533674" y="1711246"/>
              <a:ext cx="857504" cy="850129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5000" b="-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6" name="TextBox 115"/>
            <p:cNvSpPr txBox="1">
              <a:spLocks noChangeAspect="1"/>
            </p:cNvSpPr>
            <p:nvPr/>
          </p:nvSpPr>
          <p:spPr>
            <a:xfrm>
              <a:off x="6368663" y="2564576"/>
              <a:ext cx="1186921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Gas mixing reactions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133600" y="3059497"/>
              <a:ext cx="1115354" cy="1319124"/>
              <a:chOff x="3244976" y="2482786"/>
              <a:chExt cx="1115354" cy="1319124"/>
            </a:xfrm>
          </p:grpSpPr>
          <p:sp>
            <p:nvSpPr>
              <p:cNvPr id="144" name="TextBox 143"/>
              <p:cNvSpPr txBox="1">
                <a:spLocks noChangeAspect="1"/>
              </p:cNvSpPr>
              <p:nvPr/>
            </p:nvSpPr>
            <p:spPr>
              <a:xfrm>
                <a:off x="3244976" y="3534484"/>
                <a:ext cx="1115354" cy="26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73"/>
                  </a:lnSpc>
                </a:pPr>
                <a:r>
                  <a:rPr lang="en-US" sz="1000" b="1" dirty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rPr>
                  <a:t>Flow channel</a:t>
                </a:r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3303496" y="2482786"/>
                <a:ext cx="998314" cy="1015363"/>
                <a:chOff x="2800453" y="4540081"/>
                <a:chExt cx="773175" cy="773391"/>
              </a:xfrm>
            </p:grpSpPr>
            <p:sp>
              <p:nvSpPr>
                <p:cNvPr id="146" name="Oval 145"/>
                <p:cNvSpPr>
                  <a:spLocks noChangeAspect="1"/>
                </p:cNvSpPr>
                <p:nvPr/>
              </p:nvSpPr>
              <p:spPr>
                <a:xfrm>
                  <a:off x="2800453" y="4540081"/>
                  <a:ext cx="773175" cy="773391"/>
                </a:xfrm>
                <a:prstGeom prst="ellipse">
                  <a:avLst/>
                </a:prstGeom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7000" r="-17000"/>
                  </a:stretch>
                </a:blip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accent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3018709" y="5181600"/>
                  <a:ext cx="393466" cy="6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</p:grp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4125420" y="1143000"/>
              <a:ext cx="1025295" cy="993311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8"/>
            <a:srcRect l="8621" t="28161" b="575"/>
            <a:stretch/>
          </p:blipFill>
          <p:spPr>
            <a:xfrm>
              <a:off x="5792334" y="4705888"/>
              <a:ext cx="1135451" cy="852060"/>
            </a:xfrm>
            <a:prstGeom prst="rect">
              <a:avLst/>
            </a:prstGeom>
          </p:spPr>
        </p:pic>
        <p:sp>
          <p:nvSpPr>
            <p:cNvPr id="122" name="TextBox 121"/>
            <p:cNvSpPr txBox="1">
              <a:spLocks noChangeAspect="1"/>
            </p:cNvSpPr>
            <p:nvPr/>
          </p:nvSpPr>
          <p:spPr>
            <a:xfrm>
              <a:off x="5609065" y="5588566"/>
              <a:ext cx="1522282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Imaging biological materials </a:t>
              </a:r>
            </a:p>
          </p:txBody>
        </p:sp>
        <p:pic>
          <p:nvPicPr>
            <p:cNvPr id="123" name="Picture 5" descr="Fig1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15" t="47285" r="14791" b="3848"/>
            <a:stretch/>
          </p:blipFill>
          <p:spPr bwMode="auto">
            <a:xfrm>
              <a:off x="4202783" y="4821901"/>
              <a:ext cx="1004289" cy="111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TextBox 123"/>
            <p:cNvSpPr txBox="1">
              <a:spLocks noChangeAspect="1"/>
            </p:cNvSpPr>
            <p:nvPr/>
          </p:nvSpPr>
          <p:spPr>
            <a:xfrm>
              <a:off x="3863015" y="6010781"/>
              <a:ext cx="1810664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Mechanics in extreme environment</a:t>
              </a:r>
            </a:p>
          </p:txBody>
        </p:sp>
        <p:pic>
          <p:nvPicPr>
            <p:cNvPr id="125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333" y="3193904"/>
              <a:ext cx="1790212" cy="101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TextBox 125"/>
            <p:cNvSpPr txBox="1">
              <a:spLocks noChangeAspect="1"/>
            </p:cNvSpPr>
            <p:nvPr/>
          </p:nvSpPr>
          <p:spPr>
            <a:xfrm>
              <a:off x="6682467" y="4103790"/>
              <a:ext cx="1025515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9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Light interaction</a:t>
              </a:r>
            </a:p>
          </p:txBody>
        </p:sp>
        <p:sp>
          <p:nvSpPr>
            <p:cNvPr id="127" name="TextBox 126"/>
            <p:cNvSpPr txBox="1">
              <a:spLocks noChangeAspect="1"/>
            </p:cNvSpPr>
            <p:nvPr/>
          </p:nvSpPr>
          <p:spPr>
            <a:xfrm>
              <a:off x="2247000" y="2534346"/>
              <a:ext cx="943724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1000" b="1" dirty="0" err="1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SiN</a:t>
              </a:r>
              <a:r>
                <a:rPr lang="en-US" sz="1000" b="1" baseline="-25000" dirty="0" err="1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ts val="873"/>
                </a:lnSpc>
              </a:pP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liquid cell</a:t>
              </a: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8406" y="2861080"/>
              <a:ext cx="2097930" cy="1700886"/>
            </a:xfrm>
            <a:prstGeom prst="rect">
              <a:avLst/>
            </a:prstGeom>
          </p:spPr>
        </p:pic>
        <p:sp>
          <p:nvSpPr>
            <p:cNvPr id="138" name="TextBox 137"/>
            <p:cNvSpPr txBox="1">
              <a:spLocks noChangeAspect="1"/>
            </p:cNvSpPr>
            <p:nvPr/>
          </p:nvSpPr>
          <p:spPr>
            <a:xfrm>
              <a:off x="5145374" y="3830177"/>
              <a:ext cx="982171" cy="41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73"/>
                </a:lnSpc>
              </a:pP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Electric </a:t>
              </a:r>
            </a:p>
            <a:p>
              <a:pPr algn="ctr">
                <a:lnSpc>
                  <a:spcPts val="873"/>
                </a:lnSpc>
              </a:pPr>
              <a:r>
                <a:rPr lang="en-US" sz="1000" b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biasing</a:t>
              </a: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3759404" y="2842030"/>
              <a:ext cx="1403742" cy="1910652"/>
              <a:chOff x="4662021" y="2269412"/>
              <a:chExt cx="1403742" cy="1910652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4686300" y="2269412"/>
                <a:ext cx="1352237" cy="3169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upper pole piece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662021" y="3863114"/>
                <a:ext cx="1403742" cy="3169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lower pole piece</a:t>
                </a: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641183" y="3171265"/>
              <a:ext cx="1066800" cy="2971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itchFamily="34" charset="0"/>
                  <a:cs typeface="Arial" pitchFamily="34" charset="0"/>
                </a:rPr>
                <a:t>electron beam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463285" y="3642286"/>
              <a:ext cx="464501" cy="277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itchFamily="34" charset="0"/>
                  <a:cs typeface="Arial" pitchFamily="34" charset="0"/>
                </a:rPr>
                <a:t>laser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5430" y="884531"/>
            <a:ext cx="8341370" cy="1096669"/>
            <a:chOff x="345430" y="884531"/>
            <a:chExt cx="8341370" cy="1096669"/>
          </a:xfrm>
        </p:grpSpPr>
        <p:sp>
          <p:nvSpPr>
            <p:cNvPr id="71" name="Rectangle 70"/>
            <p:cNvSpPr/>
            <p:nvPr/>
          </p:nvSpPr>
          <p:spPr>
            <a:xfrm>
              <a:off x="345430" y="884531"/>
              <a:ext cx="3528070" cy="10691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Present resolution</a:t>
              </a:r>
            </a:p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5 mm gap @ 0.5 </a:t>
              </a:r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Å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(TEAM)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gas @ 1 </a:t>
              </a:r>
              <a:r>
                <a:rPr lang="en-US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Torr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: 1 </a:t>
              </a:r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Å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 − 1.4 </a:t>
              </a:r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Å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, liquid drop: 2 </a:t>
              </a:r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Å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time 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resolution: 2.5 </a:t>
              </a:r>
              <a:r>
                <a:rPr lang="en-US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ms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(TEAM)</a:t>
              </a:r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30810" y="912054"/>
              <a:ext cx="3255990" cy="10691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Future resolution</a:t>
              </a:r>
            </a:p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10 mm gap @ 1 </a:t>
              </a:r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Å</a:t>
              </a:r>
            </a:p>
            <a:p>
              <a:pPr lvl="0"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g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as @ 1 </a:t>
              </a:r>
              <a:r>
                <a:rPr lang="en-US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Torr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: 1 </a:t>
              </a:r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Å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, liquid: 1 </a:t>
              </a:r>
              <a:r>
                <a:rPr lang="en-US" sz="1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Å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time 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resolution: 10 ns (pump/probe)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988" y="2425363"/>
            <a:ext cx="8948607" cy="3082095"/>
            <a:chOff x="78988" y="2425363"/>
            <a:chExt cx="8948607" cy="3082095"/>
          </a:xfrm>
        </p:grpSpPr>
        <p:sp>
          <p:nvSpPr>
            <p:cNvPr id="101" name="TextBox 100"/>
            <p:cNvSpPr txBox="1"/>
            <p:nvPr/>
          </p:nvSpPr>
          <p:spPr>
            <a:xfrm>
              <a:off x="78988" y="4676461"/>
              <a:ext cx="2332772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differentially </a:t>
              </a:r>
              <a:r>
                <a:rPr lang="en-US" sz="1600" dirty="0" smtClean="0">
                  <a:latin typeface="Calibri" panose="020F0502020204030204" pitchFamily="34" charset="0"/>
                </a:rPr>
                <a:t>pumped, corrected for spherical / chromatic aberrations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5075" y="2425363"/>
              <a:ext cx="2019914" cy="646331"/>
            </a:xfrm>
            <a:prstGeom prst="rect">
              <a:avLst/>
            </a:prstGeom>
            <a:solidFill>
              <a:srgbClr val="EEECE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Key developments required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934200" y="4114800"/>
              <a:ext cx="2093395" cy="132343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synergistic development of </a:t>
              </a:r>
              <a:r>
                <a:rPr lang="en-US" sz="1600" dirty="0">
                  <a:latin typeface="Calibri" panose="020F0502020204030204" pitchFamily="34" charset="0"/>
                </a:rPr>
                <a:t>optics, </a:t>
              </a:r>
              <a:r>
                <a:rPr lang="en-US" sz="1600" dirty="0" smtClean="0">
                  <a:latin typeface="Calibri" panose="020F0502020204030204" pitchFamily="34" charset="0"/>
                </a:rPr>
                <a:t>source, </a:t>
              </a:r>
              <a:r>
                <a:rPr lang="en-US" sz="1600" dirty="0">
                  <a:latin typeface="Calibri" panose="020F0502020204030204" pitchFamily="34" charset="0"/>
                </a:rPr>
                <a:t>sample </a:t>
              </a:r>
              <a:r>
                <a:rPr lang="en-US" sz="1600" dirty="0" smtClean="0">
                  <a:latin typeface="Calibri" panose="020F0502020204030204" pitchFamily="34" charset="0"/>
                </a:rPr>
                <a:t>environment, </a:t>
              </a:r>
              <a:r>
                <a:rPr lang="en-US" sz="1600" dirty="0">
                  <a:latin typeface="Calibri" panose="020F0502020204030204" pitchFamily="34" charset="0"/>
                </a:rPr>
                <a:t>and detectors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89379" y="5826594"/>
            <a:ext cx="8157361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Technical challenge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attaining molecular/atomic resolution in working environment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17792" y="286694"/>
            <a:ext cx="51661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[3]  ‘Lab-In-Gap’ </a:t>
            </a:r>
            <a:r>
              <a:rPr lang="en-US" sz="2500" b="1" dirty="0">
                <a:solidFill>
                  <a:srgbClr val="800000"/>
                </a:solidFill>
                <a:latin typeface="Calibri" panose="020F0502020204030204" pitchFamily="34" charset="0"/>
              </a:rPr>
              <a:t>Dynamic Microscope</a:t>
            </a:r>
            <a:endParaRPr lang="en-US" sz="2500" b="1" dirty="0" smtClean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3810000" cy="3276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Workshop overview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Key breakthrough science opportunities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challenges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Critical enablers </a:t>
            </a:r>
            <a:r>
              <a:rPr lang="en-US" sz="2400" dirty="0">
                <a:latin typeface="Calibri" panose="020F0502020204030204" pitchFamily="34" charset="0"/>
              </a:rPr>
              <a:t>- </a:t>
            </a:r>
            <a:r>
              <a:rPr lang="en-US" sz="2400" dirty="0" smtClean="0">
                <a:latin typeface="Calibri" panose="020F0502020204030204" pitchFamily="34" charset="0"/>
              </a:rPr>
              <a:t>major instrumentation needs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-    Concluding remarks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35" y="685800"/>
            <a:ext cx="3934946" cy="5092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008" y="506343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latin typeface="Calibri" panose="020F0502020204030204" pitchFamily="34" charset="0"/>
              </a:rPr>
              <a:t>Outline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3776" y="6019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Calibri" panose="020F0502020204030204" pitchFamily="34" charset="0"/>
              </a:rPr>
              <a:t>http://science.energy.gov/bes/news-and-resources/reports/</a:t>
            </a:r>
          </a:p>
        </p:txBody>
      </p:sp>
    </p:spTree>
    <p:extLst>
      <p:ext uri="{BB962C8B-B14F-4D97-AF65-F5344CB8AC3E}">
        <p14:creationId xmlns:p14="http://schemas.microsoft.com/office/powerpoint/2010/main" val="18602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1213753"/>
            <a:ext cx="83058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“To </a:t>
            </a:r>
            <a:r>
              <a:rPr lang="en-US" sz="2000" dirty="0">
                <a:latin typeface="Calibri" panose="020F0502020204030204" pitchFamily="34" charset="0"/>
              </a:rPr>
              <a:t>realize the proposed instruments in a timely fashion, BES should aggressively support research and development of </a:t>
            </a:r>
            <a:r>
              <a:rPr lang="en-US" sz="2000" u="sng" dirty="0">
                <a:latin typeface="Calibri" panose="020F0502020204030204" pitchFamily="34" charset="0"/>
              </a:rPr>
              <a:t>complementary and enabling instruments</a:t>
            </a:r>
            <a:r>
              <a:rPr lang="en-US" sz="2000" dirty="0" smtClean="0">
                <a:latin typeface="Calibri" panose="020F0502020204030204" pitchFamily="34" charset="0"/>
              </a:rPr>
              <a:t>, including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         Advanced electron source, new detectors, </a:t>
            </a:r>
            <a:r>
              <a:rPr lang="en-US" dirty="0">
                <a:latin typeface="Calibri" panose="020F0502020204030204" pitchFamily="34" charset="0"/>
              </a:rPr>
              <a:t>optics</a:t>
            </a:r>
            <a:r>
              <a:rPr lang="en-US" dirty="0" smtClean="0">
                <a:latin typeface="Calibri" panose="020F0502020204030204" pitchFamily="34" charset="0"/>
              </a:rPr>
              <a:t>, tunable pumps, stages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proposed instruments would have transformative impact on physics, chemistry, materials science, engineering and </a:t>
            </a:r>
            <a:r>
              <a:rPr lang="en-US" sz="2000" dirty="0" smtClean="0">
                <a:latin typeface="Calibri" panose="020F0502020204030204" pitchFamily="34" charset="0"/>
              </a:rPr>
              <a:t>technology, </a:t>
            </a:r>
            <a:r>
              <a:rPr lang="en-US" sz="2000" dirty="0">
                <a:latin typeface="Calibri" panose="020F0502020204030204" pitchFamily="34" charset="0"/>
              </a:rPr>
              <a:t>and other fields</a:t>
            </a:r>
            <a:r>
              <a:rPr lang="en-US" sz="2000" dirty="0" smtClean="0">
                <a:latin typeface="Calibri" panose="020F0502020204030204" pitchFamily="34" charset="0"/>
              </a:rPr>
              <a:t>.” </a:t>
            </a:r>
            <a:r>
              <a:rPr lang="en-US" sz="2000" b="1" dirty="0">
                <a:latin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FESW Concluding Remarks</a:t>
            </a:r>
            <a:endParaRPr lang="en-US" sz="36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7924800" cy="70788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BES is uniquely positioned to lead this effort and, with national lab resources, to provide technology breakthroughs in key development areas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3675727"/>
            <a:ext cx="7785100" cy="1277273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</a:rPr>
              <a:t>Estimated development time for implementation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Near term (3 years): Ultrafast electron diffraction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dirty="0" smtClean="0">
                <a:latin typeface="Calibri" panose="020F0502020204030204" pitchFamily="34" charset="0"/>
              </a:rPr>
              <a:t>microscopy instrument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Mid term (3-5 years):  ‘Lab-in-gap</a:t>
            </a:r>
            <a:r>
              <a:rPr lang="en-US" dirty="0">
                <a:latin typeface="Calibri" panose="020F0502020204030204" pitchFamily="34" charset="0"/>
              </a:rPr>
              <a:t>’ </a:t>
            </a:r>
            <a:r>
              <a:rPr lang="en-US" dirty="0" smtClean="0">
                <a:latin typeface="Calibri" panose="020F0502020204030204" pitchFamily="34" charset="0"/>
              </a:rPr>
              <a:t>dynamic microscope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Long term (5-10 years):  Multidimensional atomic resolution electron microscope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1447800"/>
            <a:ext cx="2927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itchFamily="34" charset="0"/>
              </a:rPr>
              <a:t>Thank you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2792611"/>
            <a:ext cx="489281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Acknowledgement</a:t>
            </a:r>
          </a:p>
          <a:p>
            <a:endParaRPr lang="en-US" dirty="0">
              <a:solidFill>
                <a:srgbClr val="0066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E. Hall, S. Stemmer, H. </a:t>
            </a:r>
            <a:r>
              <a:rPr lang="en-US" altLang="zh-TW" dirty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Zheng </a:t>
            </a:r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(FESW co-organizers)</a:t>
            </a:r>
          </a:p>
          <a:p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G. Maracas, J. B. Murphy  (DOE/BES)</a:t>
            </a:r>
          </a:p>
          <a:p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X. Wang, H. </a:t>
            </a:r>
            <a:r>
              <a:rPr lang="en-US" altLang="zh-TW" dirty="0" err="1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Durr</a:t>
            </a:r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, M. </a:t>
            </a:r>
            <a:r>
              <a:rPr 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Guehr</a:t>
            </a:r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(SLAC)</a:t>
            </a:r>
            <a:endParaRPr lang="en-US" altLang="zh-TW" dirty="0" smtClean="0">
              <a:solidFill>
                <a:srgbClr val="0066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D. Muller (Cornell)</a:t>
            </a:r>
          </a:p>
          <a:p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E. Stach (BNL)</a:t>
            </a:r>
          </a:p>
          <a:p>
            <a:pPr>
              <a:spcAft>
                <a:spcPts val="1200"/>
              </a:spcAft>
            </a:pPr>
            <a:r>
              <a:rPr lang="en-US" altLang="zh-TW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J. Spence (ASU)</a:t>
            </a:r>
            <a:endParaRPr lang="en-US" dirty="0">
              <a:solidFill>
                <a:srgbClr val="0066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  <a:cs typeface="Arial" pitchFamily="34" charset="0"/>
              </a:rPr>
              <a:t>And all the other workshop participants</a:t>
            </a:r>
          </a:p>
        </p:txBody>
      </p:sp>
    </p:spTree>
    <p:extLst>
      <p:ext uri="{BB962C8B-B14F-4D97-AF65-F5344CB8AC3E}">
        <p14:creationId xmlns:p14="http://schemas.microsoft.com/office/powerpoint/2010/main" val="27952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143000" y="1803400"/>
            <a:ext cx="6934200" cy="2667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u="sng" dirty="0">
                <a:latin typeface="Calibri" panose="020F0502020204030204" pitchFamily="34" charset="0"/>
              </a:rPr>
              <a:t>The </a:t>
            </a:r>
            <a:r>
              <a:rPr lang="en-US" sz="2000" u="sng" dirty="0" smtClean="0">
                <a:latin typeface="Calibri" panose="020F0502020204030204" pitchFamily="34" charset="0"/>
              </a:rPr>
              <a:t>goal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</a:p>
          <a:p>
            <a:pPr algn="l"/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identify the </a:t>
            </a:r>
            <a:r>
              <a:rPr lang="en-US" sz="2000" dirty="0" smtClean="0">
                <a:latin typeface="Calibri" panose="020F0502020204030204" pitchFamily="34" charset="0"/>
              </a:rPr>
              <a:t>opportunities in </a:t>
            </a:r>
            <a:r>
              <a:rPr lang="en-US" sz="2000" dirty="0">
                <a:latin typeface="Calibri" panose="020F0502020204030204" pitchFamily="34" charset="0"/>
              </a:rPr>
              <a:t>electron scattering and diffraction that address </a:t>
            </a:r>
            <a:r>
              <a:rPr lang="en-US" sz="2000" dirty="0" smtClean="0">
                <a:latin typeface="Calibri" panose="020F0502020204030204" pitchFamily="34" charset="0"/>
              </a:rPr>
              <a:t>BES Grand Challenges. </a:t>
            </a:r>
          </a:p>
          <a:p>
            <a:pPr algn="l"/>
            <a:endParaRPr lang="en-US" sz="2000" dirty="0" smtClean="0">
              <a:latin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000" u="sng" dirty="0" smtClean="0">
                <a:latin typeface="Calibri" panose="020F0502020204030204" pitchFamily="34" charset="0"/>
              </a:rPr>
              <a:t>The key question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en-US" sz="2000" dirty="0" smtClean="0">
                <a:latin typeface="Calibri" panose="020F0502020204030204" pitchFamily="34" charset="0"/>
              </a:rPr>
              <a:t>What are the scientific frontiers requiring advances in electron scattering and diffraction to address new science in chemistry, materials, physics &amp; biology?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800000"/>
                </a:solidFill>
                <a:latin typeface="Calibri" pitchFamily="34" charset="0"/>
              </a:rPr>
              <a:t>Future of Electron Scattering and Diffraction Workshop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800000"/>
                </a:solidFill>
                <a:latin typeface="Calibri" pitchFamily="34" charset="0"/>
              </a:rPr>
              <a:t>Feb </a:t>
            </a:r>
            <a:r>
              <a:rPr lang="en-US" altLang="en-US" sz="2800" b="1" dirty="0">
                <a:solidFill>
                  <a:srgbClr val="800000"/>
                </a:solidFill>
                <a:latin typeface="Calibri" pitchFamily="34" charset="0"/>
              </a:rPr>
              <a:t>25-26, </a:t>
            </a:r>
            <a:r>
              <a:rPr lang="en-US" altLang="en-US" sz="2800" b="1" dirty="0" smtClean="0">
                <a:solidFill>
                  <a:srgbClr val="800000"/>
                </a:solidFill>
                <a:latin typeface="Calibri" pitchFamily="34" charset="0"/>
              </a:rPr>
              <a:t>2014, Rockville, MD USA</a:t>
            </a:r>
            <a:endParaRPr lang="en-US" alt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711700"/>
            <a:ext cx="6781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u="sng" dirty="0">
                <a:latin typeface="Calibri" panose="020F0502020204030204" pitchFamily="34" charset="0"/>
              </a:rPr>
              <a:t>Attendees:</a:t>
            </a:r>
          </a:p>
          <a:p>
            <a:r>
              <a:rPr lang="en-US" dirty="0">
                <a:latin typeface="Calibri" panose="020F0502020204030204" pitchFamily="34" charset="0"/>
              </a:rPr>
              <a:t>-  about 60 invited world-leading experts </a:t>
            </a:r>
          </a:p>
          <a:p>
            <a:r>
              <a:rPr lang="en-US" dirty="0">
                <a:latin typeface="Calibri" panose="020F0502020204030204" pitchFamily="34" charset="0"/>
              </a:rPr>
              <a:t>         in experiment, theory, instrumentation development</a:t>
            </a:r>
          </a:p>
          <a:p>
            <a:r>
              <a:rPr lang="en-US" dirty="0">
                <a:latin typeface="Calibri" panose="020F0502020204030204" pitchFamily="34" charset="0"/>
              </a:rPr>
              <a:t>-  representatives from NSRCs and BES </a:t>
            </a:r>
            <a:r>
              <a:rPr lang="en-US" dirty="0" smtClean="0">
                <a:latin typeface="Calibri" panose="020F0502020204030204" pitchFamily="34" charset="0"/>
              </a:rPr>
              <a:t>managers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ageo\Downloads\SusanneStemm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7822"/>
          <a:stretch/>
        </p:blipFill>
        <p:spPr bwMode="auto">
          <a:xfrm>
            <a:off x="7089404" y="1219200"/>
            <a:ext cx="1165626" cy="16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marageo\Downloads\Earnie Hal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01" y="1222103"/>
            <a:ext cx="1231284" cy="160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marageo\Downloads\Haimei_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28" y="1226562"/>
            <a:ext cx="1203778" cy="16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marageo\Downloads\zhu_07_smal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r="4804"/>
          <a:stretch/>
        </p:blipFill>
        <p:spPr bwMode="auto">
          <a:xfrm>
            <a:off x="868568" y="1223490"/>
            <a:ext cx="1265032" cy="16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53092" y="2907931"/>
            <a:ext cx="14959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Yimei </a:t>
            </a:r>
            <a:r>
              <a:rPr lang="en-US" altLang="en-US" sz="16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Zhu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(BNL)</a:t>
            </a:r>
            <a:endParaRPr lang="en-US" altLang="en-US" sz="1400" dirty="0">
              <a:effectLst>
                <a:glow rad="127000">
                  <a:schemeClr val="bg1"/>
                </a:glow>
              </a:effectLst>
              <a:latin typeface="Calibri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83332" y="2911766"/>
            <a:ext cx="15542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Haimei </a:t>
            </a:r>
            <a:r>
              <a:rPr lang="en-US" altLang="en-US" sz="16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Zheng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(LBNL)</a:t>
            </a:r>
            <a:endParaRPr lang="en-US" altLang="en-US" sz="1400" dirty="0">
              <a:effectLst>
                <a:glow rad="127000">
                  <a:schemeClr val="bg1"/>
                </a:glow>
              </a:effectLst>
              <a:latin typeface="Calibri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121766" y="2913884"/>
            <a:ext cx="979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Ernie </a:t>
            </a:r>
            <a:r>
              <a:rPr lang="en-US" altLang="en-US" sz="16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Hall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(GE)</a:t>
            </a:r>
            <a:endParaRPr lang="en-US" altLang="en-US" sz="1400" dirty="0">
              <a:effectLst>
                <a:glow rad="127000">
                  <a:schemeClr val="bg1"/>
                </a:glow>
              </a:effectLst>
              <a:latin typeface="Calibri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581434" y="2914054"/>
            <a:ext cx="21815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Susanne </a:t>
            </a:r>
            <a:r>
              <a:rPr lang="en-US" altLang="en-US" sz="16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Stemmer </a:t>
            </a:r>
            <a:r>
              <a:rPr lang="en-US" altLang="en-US" sz="1400" dirty="0" smtClean="0"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(UCSB)</a:t>
            </a:r>
            <a:endParaRPr lang="en-US" altLang="en-US" sz="1400" dirty="0">
              <a:effectLst>
                <a:glow rad="127000">
                  <a:schemeClr val="bg1"/>
                </a:glo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423" y="228600"/>
            <a:ext cx="763878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itchFamily="34" charset="0"/>
              </a:rPr>
              <a:t>Four organizers for four topical sessions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246" y="3712068"/>
            <a:ext cx="1013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Ultrafast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science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3024" y="3699626"/>
            <a:ext cx="144398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Sample environment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6545" y="3696092"/>
            <a:ext cx="1190196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Advances in imaging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0225" y="3697314"/>
            <a:ext cx="144398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Measuring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Calibri" panose="020F0502020204030204" pitchFamily="34" charset="0"/>
                <a:cs typeface="Arial" pitchFamily="34" charset="0"/>
              </a:rPr>
              <a:t>functionality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2111" y="5715000"/>
            <a:ext cx="5432706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itchFamily="34" charset="0"/>
              </a:rPr>
              <a:t>FESW coordinator: George N. Maracas (DOE-BES) </a:t>
            </a:r>
            <a:endParaRPr lang="en-US" sz="2000" b="1" dirty="0">
              <a:solidFill>
                <a:srgbClr val="8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6727"/>
            <a:ext cx="1874634" cy="1520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3" y="4333679"/>
            <a:ext cx="1522700" cy="1206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49" y="4277354"/>
            <a:ext cx="1347336" cy="13195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66" y="4189789"/>
            <a:ext cx="1583501" cy="14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2963" y="2677180"/>
            <a:ext cx="4786713" cy="10668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Revolutionary Advances in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Electron Scattering, Diffraction, Imaging and Spectroscopy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55" y="1578018"/>
            <a:ext cx="149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Overarching Theme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1" y="1371362"/>
            <a:ext cx="259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What new science could be enabled by advances in electron scattering and diffraction?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025914"/>
            <a:ext cx="181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Implementation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533" y="2683443"/>
            <a:ext cx="2622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How can these advances be achieved in the next generations of instrumentation?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114" y="3993854"/>
            <a:ext cx="13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Focus Areas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0054" y="4734580"/>
            <a:ext cx="13716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Energy Resolution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7419" y="4724707"/>
            <a:ext cx="1560041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Sample Environment Capability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691" y="4713982"/>
            <a:ext cx="2322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How can the </a:t>
            </a:r>
            <a:r>
              <a:rPr lang="en-US" sz="1600" dirty="0">
                <a:latin typeface="Calibri" panose="020F0502020204030204" pitchFamily="34" charset="0"/>
              </a:rPr>
              <a:t>optimum synergies be </a:t>
            </a:r>
            <a:r>
              <a:rPr lang="en-US" sz="1600" dirty="0" smtClean="0">
                <a:latin typeface="Calibri" panose="020F0502020204030204" pitchFamily="34" charset="0"/>
              </a:rPr>
              <a:t>found to produce revolutionary breakthroughs?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92410" y="4724707"/>
            <a:ext cx="12954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Spatial Resolution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5566" y="1372794"/>
            <a:ext cx="4683239" cy="10100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New Science in</a:t>
            </a:r>
            <a:endParaRPr lang="en-US" b="1" dirty="0"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Chemistry, Materials Science, Physics, Biology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4724707"/>
            <a:ext cx="13716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Temporal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Resolution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4486" y="4005522"/>
            <a:ext cx="6824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Ultra-Fast, </a:t>
            </a:r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Ultra-Small, Sample Environment, Measuring Functionality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81000"/>
            <a:ext cx="3029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itchFamily="34" charset="0"/>
              </a:rPr>
              <a:t>Workshop Scope</a:t>
            </a:r>
          </a:p>
        </p:txBody>
      </p:sp>
    </p:spTree>
    <p:extLst>
      <p:ext uri="{BB962C8B-B14F-4D97-AF65-F5344CB8AC3E}">
        <p14:creationId xmlns:p14="http://schemas.microsoft.com/office/powerpoint/2010/main" val="11975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41900" y="1460500"/>
            <a:ext cx="3733800" cy="411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7800" indent="-177800" eaLnBrk="1" hangingPunct="1">
              <a:spcBef>
                <a:spcPct val="25000"/>
              </a:spcBef>
            </a:pP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  The BES sponsored TEAM project has advanced imaging to 0.5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Å</a:t>
            </a: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spatial resolution</a:t>
            </a:r>
            <a:endParaRPr lang="en-U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spcBef>
                <a:spcPct val="25000"/>
              </a:spcBef>
            </a:pPr>
            <a:endParaRPr lang="en-US" alt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spcBef>
                <a:spcPct val="25000"/>
              </a:spcBef>
            </a:pP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  For the future, </a:t>
            </a:r>
            <a:r>
              <a:rPr lang="en-US" altLang="en-US" sz="17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scientific </a:t>
            </a:r>
            <a:r>
              <a:rPr lang="en-US" altLang="en-US" sz="1700" u="sng" dirty="0">
                <a:latin typeface="Calibri" panose="020F0502020204030204" pitchFamily="34" charset="0"/>
                <a:cs typeface="Calibri" panose="020F0502020204030204" pitchFamily="34" charset="0"/>
              </a:rPr>
              <a:t>case for improving resolution alone is not </a:t>
            </a:r>
            <a:r>
              <a:rPr lang="en-US" altLang="en-US" sz="17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compelling</a:t>
            </a:r>
          </a:p>
          <a:p>
            <a:pPr marL="177800" indent="-177800" eaLnBrk="1" hangingPunct="1">
              <a:spcBef>
                <a:spcPct val="25000"/>
              </a:spcBef>
            </a:pPr>
            <a:endParaRPr lang="en-US" alt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spcBef>
                <a:spcPct val="25000"/>
              </a:spcBef>
            </a:pP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  There is a </a:t>
            </a:r>
            <a:r>
              <a:rPr lang="en-US" altLang="en-US" sz="17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en-US" altLang="en-US" sz="1700" u="sng" dirty="0">
                <a:latin typeface="Calibri" panose="020F0502020204030204" pitchFamily="34" charset="0"/>
                <a:cs typeface="Calibri" panose="020F0502020204030204" pitchFamily="34" charset="0"/>
              </a:rPr>
              <a:t>scientific motivation for </a:t>
            </a:r>
            <a:r>
              <a:rPr lang="en-US" altLang="en-US" sz="17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achieving molecular/atomic resolution measurements </a:t>
            </a:r>
            <a:r>
              <a:rPr lang="en-US" altLang="en-US" sz="1700" u="sng" dirty="0">
                <a:latin typeface="Calibri" panose="020F0502020204030204" pitchFamily="34" charset="0"/>
                <a:cs typeface="Calibri" panose="020F0502020204030204" pitchFamily="34" charset="0"/>
              </a:rPr>
              <a:t>of functionality at short time scales and in real environments </a:t>
            </a:r>
            <a:r>
              <a:rPr lang="en-US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to address BES Grand </a:t>
            </a: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en-U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Title 2"/>
          <p:cNvSpPr txBox="1">
            <a:spLocks/>
          </p:cNvSpPr>
          <p:nvPr/>
        </p:nvSpPr>
        <p:spPr>
          <a:xfrm>
            <a:off x="457199" y="2286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A historical perspective</a:t>
            </a:r>
            <a:endParaRPr lang="en-US" sz="36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6494" y="1426763"/>
            <a:ext cx="4365626" cy="4745437"/>
            <a:chOff x="426494" y="1377995"/>
            <a:chExt cx="4365626" cy="4745437"/>
          </a:xfrm>
        </p:grpSpPr>
        <p:sp>
          <p:nvSpPr>
            <p:cNvPr id="490" name="Rectangle 489"/>
            <p:cNvSpPr>
              <a:spLocks noChangeArrowheads="1"/>
            </p:cNvSpPr>
            <p:nvPr/>
          </p:nvSpPr>
          <p:spPr bwMode="auto">
            <a:xfrm>
              <a:off x="1231284" y="4798469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1" name="Rectangle 490"/>
            <p:cNvSpPr>
              <a:spLocks noChangeArrowheads="1"/>
            </p:cNvSpPr>
            <p:nvPr/>
          </p:nvSpPr>
          <p:spPr bwMode="auto">
            <a:xfrm>
              <a:off x="1231284" y="4071231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2" name="Rectangle 491"/>
            <p:cNvSpPr>
              <a:spLocks noChangeArrowheads="1"/>
            </p:cNvSpPr>
            <p:nvPr/>
          </p:nvSpPr>
          <p:spPr bwMode="auto">
            <a:xfrm>
              <a:off x="1231284" y="3341409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3" name="Rectangle 492"/>
            <p:cNvSpPr>
              <a:spLocks noChangeArrowheads="1"/>
            </p:cNvSpPr>
            <p:nvPr/>
          </p:nvSpPr>
          <p:spPr bwMode="auto">
            <a:xfrm>
              <a:off x="1231284" y="2611587"/>
              <a:ext cx="77858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4" name="Rectangle 493"/>
            <p:cNvSpPr>
              <a:spLocks noChangeArrowheads="1"/>
            </p:cNvSpPr>
            <p:nvPr/>
          </p:nvSpPr>
          <p:spPr bwMode="auto">
            <a:xfrm>
              <a:off x="1231284" y="1886932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5" name="Rectangle 494"/>
            <p:cNvSpPr>
              <a:spLocks noChangeArrowheads="1"/>
            </p:cNvSpPr>
            <p:nvPr/>
          </p:nvSpPr>
          <p:spPr bwMode="auto">
            <a:xfrm>
              <a:off x="1231284" y="5307407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6" name="Rectangle 495"/>
            <p:cNvSpPr>
              <a:spLocks noChangeArrowheads="1"/>
            </p:cNvSpPr>
            <p:nvPr/>
          </p:nvSpPr>
          <p:spPr bwMode="auto">
            <a:xfrm>
              <a:off x="1231284" y="5176943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7" name="Rectangle 496"/>
            <p:cNvSpPr>
              <a:spLocks noChangeArrowheads="1"/>
            </p:cNvSpPr>
            <p:nvPr/>
          </p:nvSpPr>
          <p:spPr bwMode="auto">
            <a:xfrm>
              <a:off x="1231284" y="5087814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8" name="Rectangle 497"/>
            <p:cNvSpPr>
              <a:spLocks noChangeArrowheads="1"/>
            </p:cNvSpPr>
            <p:nvPr/>
          </p:nvSpPr>
          <p:spPr bwMode="auto">
            <a:xfrm>
              <a:off x="1231284" y="5015479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499" name="Rectangle 498"/>
            <p:cNvSpPr>
              <a:spLocks noChangeArrowheads="1"/>
            </p:cNvSpPr>
            <p:nvPr/>
          </p:nvSpPr>
          <p:spPr bwMode="auto">
            <a:xfrm>
              <a:off x="1231284" y="4959934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0" name="Rectangle 499"/>
            <p:cNvSpPr>
              <a:spLocks noChangeArrowheads="1"/>
            </p:cNvSpPr>
            <p:nvPr/>
          </p:nvSpPr>
          <p:spPr bwMode="auto">
            <a:xfrm>
              <a:off x="1231284" y="4909557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1" name="Rectangle 500"/>
            <p:cNvSpPr>
              <a:spLocks noChangeArrowheads="1"/>
            </p:cNvSpPr>
            <p:nvPr/>
          </p:nvSpPr>
          <p:spPr bwMode="auto">
            <a:xfrm>
              <a:off x="1231284" y="4868222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2" name="Rectangle 501"/>
            <p:cNvSpPr>
              <a:spLocks noChangeArrowheads="1"/>
            </p:cNvSpPr>
            <p:nvPr/>
          </p:nvSpPr>
          <p:spPr bwMode="auto">
            <a:xfrm>
              <a:off x="1231284" y="4832054"/>
              <a:ext cx="45641" cy="103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3" name="Rectangle 502"/>
            <p:cNvSpPr>
              <a:spLocks noChangeArrowheads="1"/>
            </p:cNvSpPr>
            <p:nvPr/>
          </p:nvSpPr>
          <p:spPr bwMode="auto">
            <a:xfrm>
              <a:off x="1231284" y="4577586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4" name="Rectangle 503"/>
            <p:cNvSpPr>
              <a:spLocks noChangeArrowheads="1"/>
            </p:cNvSpPr>
            <p:nvPr/>
          </p:nvSpPr>
          <p:spPr bwMode="auto">
            <a:xfrm>
              <a:off x="1231284" y="4452288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5" name="Rectangle 504"/>
            <p:cNvSpPr>
              <a:spLocks noChangeArrowheads="1"/>
            </p:cNvSpPr>
            <p:nvPr/>
          </p:nvSpPr>
          <p:spPr bwMode="auto">
            <a:xfrm>
              <a:off x="1231284" y="4360576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6" name="Rectangle 505"/>
            <p:cNvSpPr>
              <a:spLocks noChangeArrowheads="1"/>
            </p:cNvSpPr>
            <p:nvPr/>
          </p:nvSpPr>
          <p:spPr bwMode="auto">
            <a:xfrm>
              <a:off x="1231284" y="4289531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7" name="Rectangle 506"/>
            <p:cNvSpPr>
              <a:spLocks noChangeArrowheads="1"/>
            </p:cNvSpPr>
            <p:nvPr/>
          </p:nvSpPr>
          <p:spPr bwMode="auto">
            <a:xfrm>
              <a:off x="1231284" y="4231405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8" name="Rectangle 507"/>
            <p:cNvSpPr>
              <a:spLocks noChangeArrowheads="1"/>
            </p:cNvSpPr>
            <p:nvPr/>
          </p:nvSpPr>
          <p:spPr bwMode="auto">
            <a:xfrm>
              <a:off x="1231284" y="4182319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09" name="Rectangle 508"/>
            <p:cNvSpPr>
              <a:spLocks noChangeArrowheads="1"/>
            </p:cNvSpPr>
            <p:nvPr/>
          </p:nvSpPr>
          <p:spPr bwMode="auto">
            <a:xfrm>
              <a:off x="1231284" y="4139692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0" name="Rectangle 509"/>
            <p:cNvSpPr>
              <a:spLocks noChangeArrowheads="1"/>
            </p:cNvSpPr>
            <p:nvPr/>
          </p:nvSpPr>
          <p:spPr bwMode="auto">
            <a:xfrm>
              <a:off x="1231284" y="4103524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1" name="Rectangle 510"/>
            <p:cNvSpPr>
              <a:spLocks noChangeArrowheads="1"/>
            </p:cNvSpPr>
            <p:nvPr/>
          </p:nvSpPr>
          <p:spPr bwMode="auto">
            <a:xfrm>
              <a:off x="1231284" y="3850347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2" name="Rectangle 511"/>
            <p:cNvSpPr>
              <a:spLocks noChangeArrowheads="1"/>
            </p:cNvSpPr>
            <p:nvPr/>
          </p:nvSpPr>
          <p:spPr bwMode="auto">
            <a:xfrm>
              <a:off x="1231284" y="3722467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3" name="Rectangle 512"/>
            <p:cNvSpPr>
              <a:spLocks noChangeArrowheads="1"/>
            </p:cNvSpPr>
            <p:nvPr/>
          </p:nvSpPr>
          <p:spPr bwMode="auto">
            <a:xfrm>
              <a:off x="1231284" y="3632046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4" name="Rectangle 513"/>
            <p:cNvSpPr>
              <a:spLocks noChangeArrowheads="1"/>
            </p:cNvSpPr>
            <p:nvPr/>
          </p:nvSpPr>
          <p:spPr bwMode="auto">
            <a:xfrm>
              <a:off x="1231284" y="3559710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5" name="Rectangle 514"/>
            <p:cNvSpPr>
              <a:spLocks noChangeArrowheads="1"/>
            </p:cNvSpPr>
            <p:nvPr/>
          </p:nvSpPr>
          <p:spPr bwMode="auto">
            <a:xfrm>
              <a:off x="1231284" y="3504166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6" name="Rectangle 515"/>
            <p:cNvSpPr>
              <a:spLocks noChangeArrowheads="1"/>
            </p:cNvSpPr>
            <p:nvPr/>
          </p:nvSpPr>
          <p:spPr bwMode="auto">
            <a:xfrm>
              <a:off x="1231284" y="3455081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7" name="Rectangle 516"/>
            <p:cNvSpPr>
              <a:spLocks noChangeArrowheads="1"/>
            </p:cNvSpPr>
            <p:nvPr/>
          </p:nvSpPr>
          <p:spPr bwMode="auto">
            <a:xfrm>
              <a:off x="1231284" y="3413745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8" name="Rectangle 517"/>
            <p:cNvSpPr>
              <a:spLocks noChangeArrowheads="1"/>
            </p:cNvSpPr>
            <p:nvPr/>
          </p:nvSpPr>
          <p:spPr bwMode="auto">
            <a:xfrm>
              <a:off x="1231284" y="3373702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19" name="Rectangle 518"/>
            <p:cNvSpPr>
              <a:spLocks noChangeArrowheads="1"/>
            </p:cNvSpPr>
            <p:nvPr/>
          </p:nvSpPr>
          <p:spPr bwMode="auto">
            <a:xfrm>
              <a:off x="1231284" y="3123108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0" name="Rectangle 519"/>
            <p:cNvSpPr>
              <a:spLocks noChangeArrowheads="1"/>
            </p:cNvSpPr>
            <p:nvPr/>
          </p:nvSpPr>
          <p:spPr bwMode="auto">
            <a:xfrm>
              <a:off x="1231284" y="2995228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1" name="Rectangle 520"/>
            <p:cNvSpPr>
              <a:spLocks noChangeArrowheads="1"/>
            </p:cNvSpPr>
            <p:nvPr/>
          </p:nvSpPr>
          <p:spPr bwMode="auto">
            <a:xfrm>
              <a:off x="1231284" y="2902224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2" name="Rectangle 521"/>
            <p:cNvSpPr>
              <a:spLocks noChangeArrowheads="1"/>
            </p:cNvSpPr>
            <p:nvPr/>
          </p:nvSpPr>
          <p:spPr bwMode="auto">
            <a:xfrm>
              <a:off x="1231284" y="2835055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3" name="Rectangle 522"/>
            <p:cNvSpPr>
              <a:spLocks noChangeArrowheads="1"/>
            </p:cNvSpPr>
            <p:nvPr/>
          </p:nvSpPr>
          <p:spPr bwMode="auto">
            <a:xfrm>
              <a:off x="1231284" y="2776927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4" name="Rectangle 523"/>
            <p:cNvSpPr>
              <a:spLocks noChangeArrowheads="1"/>
            </p:cNvSpPr>
            <p:nvPr/>
          </p:nvSpPr>
          <p:spPr bwMode="auto">
            <a:xfrm>
              <a:off x="1231284" y="2727842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5" name="Rectangle 524"/>
            <p:cNvSpPr>
              <a:spLocks noChangeArrowheads="1"/>
            </p:cNvSpPr>
            <p:nvPr/>
          </p:nvSpPr>
          <p:spPr bwMode="auto">
            <a:xfrm>
              <a:off x="1231284" y="2686507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6" name="Rectangle 525"/>
            <p:cNvSpPr>
              <a:spLocks noChangeArrowheads="1"/>
            </p:cNvSpPr>
            <p:nvPr/>
          </p:nvSpPr>
          <p:spPr bwMode="auto">
            <a:xfrm>
              <a:off x="1231284" y="2647755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7" name="Rectangle 526"/>
            <p:cNvSpPr>
              <a:spLocks noChangeArrowheads="1"/>
            </p:cNvSpPr>
            <p:nvPr/>
          </p:nvSpPr>
          <p:spPr bwMode="auto">
            <a:xfrm>
              <a:off x="1231284" y="2395870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8" name="Rectangle 527"/>
            <p:cNvSpPr>
              <a:spLocks noChangeArrowheads="1"/>
            </p:cNvSpPr>
            <p:nvPr/>
          </p:nvSpPr>
          <p:spPr bwMode="auto">
            <a:xfrm>
              <a:off x="1231284" y="2265406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29" name="Rectangle 528"/>
            <p:cNvSpPr>
              <a:spLocks noChangeArrowheads="1"/>
            </p:cNvSpPr>
            <p:nvPr/>
          </p:nvSpPr>
          <p:spPr bwMode="auto">
            <a:xfrm>
              <a:off x="1231284" y="2174986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0" name="Rectangle 529"/>
            <p:cNvSpPr>
              <a:spLocks noChangeArrowheads="1"/>
            </p:cNvSpPr>
            <p:nvPr/>
          </p:nvSpPr>
          <p:spPr bwMode="auto">
            <a:xfrm>
              <a:off x="1231284" y="2105233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1" name="Rectangle 530"/>
            <p:cNvSpPr>
              <a:spLocks noChangeArrowheads="1"/>
            </p:cNvSpPr>
            <p:nvPr/>
          </p:nvSpPr>
          <p:spPr bwMode="auto">
            <a:xfrm>
              <a:off x="1231284" y="2047105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2" name="Rectangle 531"/>
            <p:cNvSpPr>
              <a:spLocks noChangeArrowheads="1"/>
            </p:cNvSpPr>
            <p:nvPr/>
          </p:nvSpPr>
          <p:spPr bwMode="auto">
            <a:xfrm>
              <a:off x="1231284" y="1998020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3" name="Rectangle 532"/>
            <p:cNvSpPr>
              <a:spLocks noChangeArrowheads="1"/>
            </p:cNvSpPr>
            <p:nvPr/>
          </p:nvSpPr>
          <p:spPr bwMode="auto">
            <a:xfrm>
              <a:off x="1231284" y="1955393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4" name="Rectangle 533"/>
            <p:cNvSpPr>
              <a:spLocks noChangeArrowheads="1"/>
            </p:cNvSpPr>
            <p:nvPr/>
          </p:nvSpPr>
          <p:spPr bwMode="auto">
            <a:xfrm>
              <a:off x="1231284" y="1919225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5" name="Rectangle 534"/>
            <p:cNvSpPr>
              <a:spLocks noChangeArrowheads="1"/>
            </p:cNvSpPr>
            <p:nvPr/>
          </p:nvSpPr>
          <p:spPr bwMode="auto">
            <a:xfrm>
              <a:off x="1231284" y="1666048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6" name="Rectangle 535"/>
            <p:cNvSpPr>
              <a:spLocks noChangeArrowheads="1"/>
            </p:cNvSpPr>
            <p:nvPr/>
          </p:nvSpPr>
          <p:spPr bwMode="auto">
            <a:xfrm>
              <a:off x="1231284" y="1538168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7" name="Rectangle 536"/>
            <p:cNvSpPr>
              <a:spLocks noChangeArrowheads="1"/>
            </p:cNvSpPr>
            <p:nvPr/>
          </p:nvSpPr>
          <p:spPr bwMode="auto">
            <a:xfrm>
              <a:off x="1231284" y="1446456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8" name="Rectangle 537"/>
            <p:cNvSpPr>
              <a:spLocks noChangeArrowheads="1"/>
            </p:cNvSpPr>
            <p:nvPr/>
          </p:nvSpPr>
          <p:spPr bwMode="auto">
            <a:xfrm>
              <a:off x="4379169" y="4798469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39" name="Rectangle 538"/>
            <p:cNvSpPr>
              <a:spLocks noChangeArrowheads="1"/>
            </p:cNvSpPr>
            <p:nvPr/>
          </p:nvSpPr>
          <p:spPr bwMode="auto">
            <a:xfrm>
              <a:off x="4379169" y="4071231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0" name="Rectangle 539"/>
            <p:cNvSpPr>
              <a:spLocks noChangeArrowheads="1"/>
            </p:cNvSpPr>
            <p:nvPr/>
          </p:nvSpPr>
          <p:spPr bwMode="auto">
            <a:xfrm>
              <a:off x="4379169" y="3341409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1" name="Rectangle 540"/>
            <p:cNvSpPr>
              <a:spLocks noChangeArrowheads="1"/>
            </p:cNvSpPr>
            <p:nvPr/>
          </p:nvSpPr>
          <p:spPr bwMode="auto">
            <a:xfrm>
              <a:off x="4379169" y="2611587"/>
              <a:ext cx="77858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2" name="Rectangle 541"/>
            <p:cNvSpPr>
              <a:spLocks noChangeArrowheads="1"/>
            </p:cNvSpPr>
            <p:nvPr/>
          </p:nvSpPr>
          <p:spPr bwMode="auto">
            <a:xfrm>
              <a:off x="4379169" y="1886932"/>
              <a:ext cx="77858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3" name="Rectangle 542"/>
            <p:cNvSpPr>
              <a:spLocks noChangeArrowheads="1"/>
            </p:cNvSpPr>
            <p:nvPr/>
          </p:nvSpPr>
          <p:spPr bwMode="auto">
            <a:xfrm>
              <a:off x="4411386" y="5307407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4" name="Rectangle 543"/>
            <p:cNvSpPr>
              <a:spLocks noChangeArrowheads="1"/>
            </p:cNvSpPr>
            <p:nvPr/>
          </p:nvSpPr>
          <p:spPr bwMode="auto">
            <a:xfrm>
              <a:off x="4411386" y="5176943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5" name="Rectangle 544"/>
            <p:cNvSpPr>
              <a:spLocks noChangeArrowheads="1"/>
            </p:cNvSpPr>
            <p:nvPr/>
          </p:nvSpPr>
          <p:spPr bwMode="auto">
            <a:xfrm>
              <a:off x="4411386" y="5087814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6" name="Rectangle 545"/>
            <p:cNvSpPr>
              <a:spLocks noChangeArrowheads="1"/>
            </p:cNvSpPr>
            <p:nvPr/>
          </p:nvSpPr>
          <p:spPr bwMode="auto">
            <a:xfrm>
              <a:off x="4411386" y="5015479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7" name="Rectangle 546"/>
            <p:cNvSpPr>
              <a:spLocks noChangeArrowheads="1"/>
            </p:cNvSpPr>
            <p:nvPr/>
          </p:nvSpPr>
          <p:spPr bwMode="auto">
            <a:xfrm>
              <a:off x="4411386" y="4959934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8" name="Rectangle 547"/>
            <p:cNvSpPr>
              <a:spLocks noChangeArrowheads="1"/>
            </p:cNvSpPr>
            <p:nvPr/>
          </p:nvSpPr>
          <p:spPr bwMode="auto">
            <a:xfrm>
              <a:off x="4411386" y="4909557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49" name="Rectangle 548"/>
            <p:cNvSpPr>
              <a:spLocks noChangeArrowheads="1"/>
            </p:cNvSpPr>
            <p:nvPr/>
          </p:nvSpPr>
          <p:spPr bwMode="auto">
            <a:xfrm>
              <a:off x="4411386" y="4868222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0" name="Rectangle 549"/>
            <p:cNvSpPr>
              <a:spLocks noChangeArrowheads="1"/>
            </p:cNvSpPr>
            <p:nvPr/>
          </p:nvSpPr>
          <p:spPr bwMode="auto">
            <a:xfrm>
              <a:off x="4411386" y="4832054"/>
              <a:ext cx="45641" cy="103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1" name="Rectangle 550"/>
            <p:cNvSpPr>
              <a:spLocks noChangeArrowheads="1"/>
            </p:cNvSpPr>
            <p:nvPr/>
          </p:nvSpPr>
          <p:spPr bwMode="auto">
            <a:xfrm>
              <a:off x="4411386" y="4577586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2" name="Rectangle 551"/>
            <p:cNvSpPr>
              <a:spLocks noChangeArrowheads="1"/>
            </p:cNvSpPr>
            <p:nvPr/>
          </p:nvSpPr>
          <p:spPr bwMode="auto">
            <a:xfrm>
              <a:off x="4411386" y="4452288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3" name="Rectangle 552"/>
            <p:cNvSpPr>
              <a:spLocks noChangeArrowheads="1"/>
            </p:cNvSpPr>
            <p:nvPr/>
          </p:nvSpPr>
          <p:spPr bwMode="auto">
            <a:xfrm>
              <a:off x="4411386" y="4360576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4" name="Rectangle 553"/>
            <p:cNvSpPr>
              <a:spLocks noChangeArrowheads="1"/>
            </p:cNvSpPr>
            <p:nvPr/>
          </p:nvSpPr>
          <p:spPr bwMode="auto">
            <a:xfrm>
              <a:off x="4411386" y="4289531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5" name="Rectangle 554"/>
            <p:cNvSpPr>
              <a:spLocks noChangeArrowheads="1"/>
            </p:cNvSpPr>
            <p:nvPr/>
          </p:nvSpPr>
          <p:spPr bwMode="auto">
            <a:xfrm>
              <a:off x="4411386" y="4231405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6" name="Rectangle 555"/>
            <p:cNvSpPr>
              <a:spLocks noChangeArrowheads="1"/>
            </p:cNvSpPr>
            <p:nvPr/>
          </p:nvSpPr>
          <p:spPr bwMode="auto">
            <a:xfrm>
              <a:off x="4411386" y="4182319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7" name="Rectangle 556"/>
            <p:cNvSpPr>
              <a:spLocks noChangeArrowheads="1"/>
            </p:cNvSpPr>
            <p:nvPr/>
          </p:nvSpPr>
          <p:spPr bwMode="auto">
            <a:xfrm>
              <a:off x="4411386" y="4139692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8" name="Rectangle 557"/>
            <p:cNvSpPr>
              <a:spLocks noChangeArrowheads="1"/>
            </p:cNvSpPr>
            <p:nvPr/>
          </p:nvSpPr>
          <p:spPr bwMode="auto">
            <a:xfrm>
              <a:off x="4411386" y="4103524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59" name="Rectangle 558"/>
            <p:cNvSpPr>
              <a:spLocks noChangeArrowheads="1"/>
            </p:cNvSpPr>
            <p:nvPr/>
          </p:nvSpPr>
          <p:spPr bwMode="auto">
            <a:xfrm>
              <a:off x="4411386" y="3850347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0" name="Rectangle 559"/>
            <p:cNvSpPr>
              <a:spLocks noChangeArrowheads="1"/>
            </p:cNvSpPr>
            <p:nvPr/>
          </p:nvSpPr>
          <p:spPr bwMode="auto">
            <a:xfrm>
              <a:off x="4411386" y="3722467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1" name="Rectangle 560"/>
            <p:cNvSpPr>
              <a:spLocks noChangeArrowheads="1"/>
            </p:cNvSpPr>
            <p:nvPr/>
          </p:nvSpPr>
          <p:spPr bwMode="auto">
            <a:xfrm>
              <a:off x="4411386" y="3632046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2" name="Rectangle 561"/>
            <p:cNvSpPr>
              <a:spLocks noChangeArrowheads="1"/>
            </p:cNvSpPr>
            <p:nvPr/>
          </p:nvSpPr>
          <p:spPr bwMode="auto">
            <a:xfrm>
              <a:off x="4411386" y="3559710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3" name="Rectangle 562"/>
            <p:cNvSpPr>
              <a:spLocks noChangeArrowheads="1"/>
            </p:cNvSpPr>
            <p:nvPr/>
          </p:nvSpPr>
          <p:spPr bwMode="auto">
            <a:xfrm>
              <a:off x="4411386" y="3504166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4" name="Rectangle 563"/>
            <p:cNvSpPr>
              <a:spLocks noChangeArrowheads="1"/>
            </p:cNvSpPr>
            <p:nvPr/>
          </p:nvSpPr>
          <p:spPr bwMode="auto">
            <a:xfrm>
              <a:off x="4411386" y="3455081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5" name="Rectangle 564"/>
            <p:cNvSpPr>
              <a:spLocks noChangeArrowheads="1"/>
            </p:cNvSpPr>
            <p:nvPr/>
          </p:nvSpPr>
          <p:spPr bwMode="auto">
            <a:xfrm>
              <a:off x="4411386" y="3413745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6" name="Rectangle 565"/>
            <p:cNvSpPr>
              <a:spLocks noChangeArrowheads="1"/>
            </p:cNvSpPr>
            <p:nvPr/>
          </p:nvSpPr>
          <p:spPr bwMode="auto">
            <a:xfrm>
              <a:off x="4411386" y="3373702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7" name="Rectangle 566"/>
            <p:cNvSpPr>
              <a:spLocks noChangeArrowheads="1"/>
            </p:cNvSpPr>
            <p:nvPr/>
          </p:nvSpPr>
          <p:spPr bwMode="auto">
            <a:xfrm>
              <a:off x="4411386" y="3123108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8" name="Rectangle 567"/>
            <p:cNvSpPr>
              <a:spLocks noChangeArrowheads="1"/>
            </p:cNvSpPr>
            <p:nvPr/>
          </p:nvSpPr>
          <p:spPr bwMode="auto">
            <a:xfrm>
              <a:off x="4411386" y="2995228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69" name="Rectangle 568"/>
            <p:cNvSpPr>
              <a:spLocks noChangeArrowheads="1"/>
            </p:cNvSpPr>
            <p:nvPr/>
          </p:nvSpPr>
          <p:spPr bwMode="auto">
            <a:xfrm>
              <a:off x="4411386" y="2902224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0" name="Rectangle 569"/>
            <p:cNvSpPr>
              <a:spLocks noChangeArrowheads="1"/>
            </p:cNvSpPr>
            <p:nvPr/>
          </p:nvSpPr>
          <p:spPr bwMode="auto">
            <a:xfrm>
              <a:off x="4411386" y="2835055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1" name="Rectangle 570"/>
            <p:cNvSpPr>
              <a:spLocks noChangeArrowheads="1"/>
            </p:cNvSpPr>
            <p:nvPr/>
          </p:nvSpPr>
          <p:spPr bwMode="auto">
            <a:xfrm>
              <a:off x="4411386" y="2776927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2" name="Rectangle 571"/>
            <p:cNvSpPr>
              <a:spLocks noChangeArrowheads="1"/>
            </p:cNvSpPr>
            <p:nvPr/>
          </p:nvSpPr>
          <p:spPr bwMode="auto">
            <a:xfrm>
              <a:off x="4411386" y="2727842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3" name="Rectangle 572"/>
            <p:cNvSpPr>
              <a:spLocks noChangeArrowheads="1"/>
            </p:cNvSpPr>
            <p:nvPr/>
          </p:nvSpPr>
          <p:spPr bwMode="auto">
            <a:xfrm>
              <a:off x="4411386" y="2686507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4" name="Rectangle 573"/>
            <p:cNvSpPr>
              <a:spLocks noChangeArrowheads="1"/>
            </p:cNvSpPr>
            <p:nvPr/>
          </p:nvSpPr>
          <p:spPr bwMode="auto">
            <a:xfrm>
              <a:off x="4411386" y="2647755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5" name="Rectangle 574"/>
            <p:cNvSpPr>
              <a:spLocks noChangeArrowheads="1"/>
            </p:cNvSpPr>
            <p:nvPr/>
          </p:nvSpPr>
          <p:spPr bwMode="auto">
            <a:xfrm>
              <a:off x="4411386" y="2395870"/>
              <a:ext cx="45641" cy="11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6" name="Rectangle 575"/>
            <p:cNvSpPr>
              <a:spLocks noChangeArrowheads="1"/>
            </p:cNvSpPr>
            <p:nvPr/>
          </p:nvSpPr>
          <p:spPr bwMode="auto">
            <a:xfrm>
              <a:off x="4411386" y="2265406"/>
              <a:ext cx="45641" cy="15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7" name="Rectangle 576"/>
            <p:cNvSpPr>
              <a:spLocks noChangeArrowheads="1"/>
            </p:cNvSpPr>
            <p:nvPr/>
          </p:nvSpPr>
          <p:spPr bwMode="auto">
            <a:xfrm>
              <a:off x="4411386" y="2174986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8" name="Rectangle 577"/>
            <p:cNvSpPr>
              <a:spLocks noChangeArrowheads="1"/>
            </p:cNvSpPr>
            <p:nvPr/>
          </p:nvSpPr>
          <p:spPr bwMode="auto">
            <a:xfrm>
              <a:off x="4411386" y="2105233"/>
              <a:ext cx="45641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79" name="Rectangle 578"/>
            <p:cNvSpPr>
              <a:spLocks noChangeArrowheads="1"/>
            </p:cNvSpPr>
            <p:nvPr/>
          </p:nvSpPr>
          <p:spPr bwMode="auto">
            <a:xfrm>
              <a:off x="4411386" y="2047105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80" name="Rectangle 579"/>
            <p:cNvSpPr>
              <a:spLocks noChangeArrowheads="1"/>
            </p:cNvSpPr>
            <p:nvPr/>
          </p:nvSpPr>
          <p:spPr bwMode="auto">
            <a:xfrm>
              <a:off x="4411386" y="1998020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81" name="Rectangle 580"/>
            <p:cNvSpPr>
              <a:spLocks noChangeArrowheads="1"/>
            </p:cNvSpPr>
            <p:nvPr/>
          </p:nvSpPr>
          <p:spPr bwMode="auto">
            <a:xfrm>
              <a:off x="4411386" y="1955393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82" name="Rectangle 581"/>
            <p:cNvSpPr>
              <a:spLocks noChangeArrowheads="1"/>
            </p:cNvSpPr>
            <p:nvPr/>
          </p:nvSpPr>
          <p:spPr bwMode="auto">
            <a:xfrm>
              <a:off x="4411386" y="1919225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83" name="Rectangle 582"/>
            <p:cNvSpPr>
              <a:spLocks noChangeArrowheads="1"/>
            </p:cNvSpPr>
            <p:nvPr/>
          </p:nvSpPr>
          <p:spPr bwMode="auto">
            <a:xfrm>
              <a:off x="4411386" y="1666048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84" name="Rectangle 583"/>
            <p:cNvSpPr>
              <a:spLocks noChangeArrowheads="1"/>
            </p:cNvSpPr>
            <p:nvPr/>
          </p:nvSpPr>
          <p:spPr bwMode="auto">
            <a:xfrm>
              <a:off x="4411386" y="1538168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85" name="Rectangle 584"/>
            <p:cNvSpPr>
              <a:spLocks noChangeArrowheads="1"/>
            </p:cNvSpPr>
            <p:nvPr/>
          </p:nvSpPr>
          <p:spPr bwMode="auto">
            <a:xfrm>
              <a:off x="4411386" y="1446456"/>
              <a:ext cx="45641" cy="142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586" name="Rectangle 585"/>
            <p:cNvSpPr>
              <a:spLocks noChangeArrowheads="1"/>
            </p:cNvSpPr>
            <p:nvPr/>
          </p:nvSpPr>
          <p:spPr bwMode="auto">
            <a:xfrm>
              <a:off x="1231284" y="5415912"/>
              <a:ext cx="13424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87" name="Rectangle 586"/>
            <p:cNvSpPr>
              <a:spLocks noChangeArrowheads="1"/>
            </p:cNvSpPr>
            <p:nvPr/>
          </p:nvSpPr>
          <p:spPr bwMode="auto">
            <a:xfrm>
              <a:off x="1765552" y="5415912"/>
              <a:ext cx="16108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88" name="Rectangle 587"/>
            <p:cNvSpPr>
              <a:spLocks noChangeArrowheads="1"/>
            </p:cNvSpPr>
            <p:nvPr/>
          </p:nvSpPr>
          <p:spPr bwMode="auto">
            <a:xfrm>
              <a:off x="2302504" y="5415912"/>
              <a:ext cx="14766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89" name="Rectangle 588"/>
            <p:cNvSpPr>
              <a:spLocks noChangeArrowheads="1"/>
            </p:cNvSpPr>
            <p:nvPr/>
          </p:nvSpPr>
          <p:spPr bwMode="auto">
            <a:xfrm>
              <a:off x="2836772" y="5415912"/>
              <a:ext cx="14766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0" name="Rectangle 589"/>
            <p:cNvSpPr>
              <a:spLocks noChangeArrowheads="1"/>
            </p:cNvSpPr>
            <p:nvPr/>
          </p:nvSpPr>
          <p:spPr bwMode="auto">
            <a:xfrm>
              <a:off x="3371040" y="5415912"/>
              <a:ext cx="14766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1" name="Rectangle 590"/>
            <p:cNvSpPr>
              <a:spLocks noChangeArrowheads="1"/>
            </p:cNvSpPr>
            <p:nvPr/>
          </p:nvSpPr>
          <p:spPr bwMode="auto">
            <a:xfrm>
              <a:off x="3906651" y="5415912"/>
              <a:ext cx="16108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2" name="Rectangle 591"/>
            <p:cNvSpPr>
              <a:spLocks noChangeArrowheads="1"/>
            </p:cNvSpPr>
            <p:nvPr/>
          </p:nvSpPr>
          <p:spPr bwMode="auto">
            <a:xfrm>
              <a:off x="4442260" y="5415912"/>
              <a:ext cx="14766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3" name="Rectangle 592"/>
            <p:cNvSpPr>
              <a:spLocks noChangeArrowheads="1"/>
            </p:cNvSpPr>
            <p:nvPr/>
          </p:nvSpPr>
          <p:spPr bwMode="auto">
            <a:xfrm>
              <a:off x="1365523" y="5440455"/>
              <a:ext cx="13424" cy="400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4" name="Rectangle 593"/>
            <p:cNvSpPr>
              <a:spLocks noChangeArrowheads="1"/>
            </p:cNvSpPr>
            <p:nvPr/>
          </p:nvSpPr>
          <p:spPr bwMode="auto">
            <a:xfrm>
              <a:off x="1499761" y="5441746"/>
              <a:ext cx="16108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5" name="Rectangle 594"/>
            <p:cNvSpPr>
              <a:spLocks noChangeArrowheads="1"/>
            </p:cNvSpPr>
            <p:nvPr/>
          </p:nvSpPr>
          <p:spPr bwMode="auto">
            <a:xfrm>
              <a:off x="1632657" y="5441746"/>
              <a:ext cx="16108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6" name="Rectangle 595"/>
            <p:cNvSpPr>
              <a:spLocks noChangeArrowheads="1"/>
            </p:cNvSpPr>
            <p:nvPr/>
          </p:nvSpPr>
          <p:spPr bwMode="auto">
            <a:xfrm>
              <a:off x="1901133" y="5441746"/>
              <a:ext cx="17451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7" name="Rectangle 596"/>
            <p:cNvSpPr>
              <a:spLocks noChangeArrowheads="1"/>
            </p:cNvSpPr>
            <p:nvPr/>
          </p:nvSpPr>
          <p:spPr bwMode="auto">
            <a:xfrm>
              <a:off x="2035370" y="5441746"/>
              <a:ext cx="14766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8" name="Rectangle 597"/>
            <p:cNvSpPr>
              <a:spLocks noChangeArrowheads="1"/>
            </p:cNvSpPr>
            <p:nvPr/>
          </p:nvSpPr>
          <p:spPr bwMode="auto">
            <a:xfrm>
              <a:off x="2436743" y="5441746"/>
              <a:ext cx="16108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599" name="Rectangle 598"/>
            <p:cNvSpPr>
              <a:spLocks noChangeArrowheads="1"/>
            </p:cNvSpPr>
            <p:nvPr/>
          </p:nvSpPr>
          <p:spPr bwMode="auto">
            <a:xfrm>
              <a:off x="2572323" y="5441746"/>
              <a:ext cx="13424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0" name="Rectangle 599"/>
            <p:cNvSpPr>
              <a:spLocks noChangeArrowheads="1"/>
            </p:cNvSpPr>
            <p:nvPr/>
          </p:nvSpPr>
          <p:spPr bwMode="auto">
            <a:xfrm>
              <a:off x="2702534" y="5441746"/>
              <a:ext cx="13424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1" name="Rectangle 600"/>
            <p:cNvSpPr>
              <a:spLocks noChangeArrowheads="1"/>
            </p:cNvSpPr>
            <p:nvPr/>
          </p:nvSpPr>
          <p:spPr bwMode="auto">
            <a:xfrm>
              <a:off x="2969668" y="5441746"/>
              <a:ext cx="16108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2" name="Rectangle 601"/>
            <p:cNvSpPr>
              <a:spLocks noChangeArrowheads="1"/>
            </p:cNvSpPr>
            <p:nvPr/>
          </p:nvSpPr>
          <p:spPr bwMode="auto">
            <a:xfrm>
              <a:off x="3106591" y="5441746"/>
              <a:ext cx="14766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3" name="Rectangle 602"/>
            <p:cNvSpPr>
              <a:spLocks noChangeArrowheads="1"/>
            </p:cNvSpPr>
            <p:nvPr/>
          </p:nvSpPr>
          <p:spPr bwMode="auto">
            <a:xfrm>
              <a:off x="3236802" y="5441746"/>
              <a:ext cx="18793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4" name="Rectangle 603"/>
            <p:cNvSpPr>
              <a:spLocks noChangeArrowheads="1"/>
            </p:cNvSpPr>
            <p:nvPr/>
          </p:nvSpPr>
          <p:spPr bwMode="auto">
            <a:xfrm>
              <a:off x="3507964" y="5441746"/>
              <a:ext cx="12082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5" name="Rectangle 604"/>
            <p:cNvSpPr>
              <a:spLocks noChangeArrowheads="1"/>
            </p:cNvSpPr>
            <p:nvPr/>
          </p:nvSpPr>
          <p:spPr bwMode="auto">
            <a:xfrm>
              <a:off x="3640859" y="5441746"/>
              <a:ext cx="12082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6" name="Rectangle 605"/>
            <p:cNvSpPr>
              <a:spLocks noChangeArrowheads="1"/>
            </p:cNvSpPr>
            <p:nvPr/>
          </p:nvSpPr>
          <p:spPr bwMode="auto">
            <a:xfrm>
              <a:off x="3772413" y="5441746"/>
              <a:ext cx="16108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7" name="Rectangle 606"/>
            <p:cNvSpPr>
              <a:spLocks noChangeArrowheads="1"/>
            </p:cNvSpPr>
            <p:nvPr/>
          </p:nvSpPr>
          <p:spPr bwMode="auto">
            <a:xfrm>
              <a:off x="4040889" y="5441746"/>
              <a:ext cx="13424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8" name="Rectangle 607"/>
            <p:cNvSpPr>
              <a:spLocks noChangeArrowheads="1"/>
            </p:cNvSpPr>
            <p:nvPr/>
          </p:nvSpPr>
          <p:spPr bwMode="auto">
            <a:xfrm>
              <a:off x="4173785" y="5441746"/>
              <a:ext cx="16108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09" name="Rectangle 608"/>
            <p:cNvSpPr>
              <a:spLocks noChangeArrowheads="1"/>
            </p:cNvSpPr>
            <p:nvPr/>
          </p:nvSpPr>
          <p:spPr bwMode="auto">
            <a:xfrm>
              <a:off x="4308023" y="5441746"/>
              <a:ext cx="14766" cy="387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10" name="Rectangle 609"/>
            <p:cNvSpPr>
              <a:spLocks noChangeArrowheads="1"/>
            </p:cNvSpPr>
            <p:nvPr/>
          </p:nvSpPr>
          <p:spPr bwMode="auto">
            <a:xfrm>
              <a:off x="1231284" y="1377995"/>
              <a:ext cx="16108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1" name="Rectangle 610"/>
            <p:cNvSpPr>
              <a:spLocks noChangeArrowheads="1"/>
            </p:cNvSpPr>
            <p:nvPr/>
          </p:nvSpPr>
          <p:spPr bwMode="auto">
            <a:xfrm>
              <a:off x="1768237" y="1377995"/>
              <a:ext cx="13424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2" name="Rectangle 611"/>
            <p:cNvSpPr>
              <a:spLocks noChangeArrowheads="1"/>
            </p:cNvSpPr>
            <p:nvPr/>
          </p:nvSpPr>
          <p:spPr bwMode="auto">
            <a:xfrm>
              <a:off x="2303847" y="1377995"/>
              <a:ext cx="14766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3" name="Rectangle 612"/>
            <p:cNvSpPr>
              <a:spLocks noChangeArrowheads="1"/>
            </p:cNvSpPr>
            <p:nvPr/>
          </p:nvSpPr>
          <p:spPr bwMode="auto">
            <a:xfrm>
              <a:off x="2838115" y="1377995"/>
              <a:ext cx="16108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4" name="Rectangle 613"/>
            <p:cNvSpPr>
              <a:spLocks noChangeArrowheads="1"/>
            </p:cNvSpPr>
            <p:nvPr/>
          </p:nvSpPr>
          <p:spPr bwMode="auto">
            <a:xfrm>
              <a:off x="3371040" y="1377995"/>
              <a:ext cx="18793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5" name="Rectangle 614"/>
            <p:cNvSpPr>
              <a:spLocks noChangeArrowheads="1"/>
            </p:cNvSpPr>
            <p:nvPr/>
          </p:nvSpPr>
          <p:spPr bwMode="auto">
            <a:xfrm>
              <a:off x="4442260" y="1377995"/>
              <a:ext cx="14766" cy="645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6" name="Rectangle 615"/>
            <p:cNvSpPr>
              <a:spLocks noChangeArrowheads="1"/>
            </p:cNvSpPr>
            <p:nvPr/>
          </p:nvSpPr>
          <p:spPr bwMode="auto">
            <a:xfrm>
              <a:off x="1368207" y="1377995"/>
              <a:ext cx="12082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7" name="Rectangle 616"/>
            <p:cNvSpPr>
              <a:spLocks noChangeArrowheads="1"/>
            </p:cNvSpPr>
            <p:nvPr/>
          </p:nvSpPr>
          <p:spPr bwMode="auto">
            <a:xfrm>
              <a:off x="1499761" y="1377995"/>
              <a:ext cx="16108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8" name="Rectangle 617"/>
            <p:cNvSpPr>
              <a:spLocks noChangeArrowheads="1"/>
            </p:cNvSpPr>
            <p:nvPr/>
          </p:nvSpPr>
          <p:spPr bwMode="auto">
            <a:xfrm>
              <a:off x="1632657" y="1377995"/>
              <a:ext cx="16108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19" name="Rectangle 618"/>
            <p:cNvSpPr>
              <a:spLocks noChangeArrowheads="1"/>
            </p:cNvSpPr>
            <p:nvPr/>
          </p:nvSpPr>
          <p:spPr bwMode="auto">
            <a:xfrm>
              <a:off x="1901133" y="1377995"/>
              <a:ext cx="17451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0" name="Rectangle 619"/>
            <p:cNvSpPr>
              <a:spLocks noChangeArrowheads="1"/>
            </p:cNvSpPr>
            <p:nvPr/>
          </p:nvSpPr>
          <p:spPr bwMode="auto">
            <a:xfrm>
              <a:off x="2035370" y="1377995"/>
              <a:ext cx="14766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1" name="Rectangle 620"/>
            <p:cNvSpPr>
              <a:spLocks noChangeArrowheads="1"/>
            </p:cNvSpPr>
            <p:nvPr/>
          </p:nvSpPr>
          <p:spPr bwMode="auto">
            <a:xfrm>
              <a:off x="2436743" y="1377995"/>
              <a:ext cx="16108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2" name="Rectangle 621"/>
            <p:cNvSpPr>
              <a:spLocks noChangeArrowheads="1"/>
            </p:cNvSpPr>
            <p:nvPr/>
          </p:nvSpPr>
          <p:spPr bwMode="auto">
            <a:xfrm>
              <a:off x="2572323" y="1377995"/>
              <a:ext cx="13424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3" name="Rectangle 622"/>
            <p:cNvSpPr>
              <a:spLocks noChangeArrowheads="1"/>
            </p:cNvSpPr>
            <p:nvPr/>
          </p:nvSpPr>
          <p:spPr bwMode="auto">
            <a:xfrm>
              <a:off x="2702534" y="1377995"/>
              <a:ext cx="13424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4" name="Rectangle 623"/>
            <p:cNvSpPr>
              <a:spLocks noChangeArrowheads="1"/>
            </p:cNvSpPr>
            <p:nvPr/>
          </p:nvSpPr>
          <p:spPr bwMode="auto">
            <a:xfrm>
              <a:off x="2969668" y="1377995"/>
              <a:ext cx="16108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5" name="Rectangle 624"/>
            <p:cNvSpPr>
              <a:spLocks noChangeArrowheads="1"/>
            </p:cNvSpPr>
            <p:nvPr/>
          </p:nvSpPr>
          <p:spPr bwMode="auto">
            <a:xfrm>
              <a:off x="3106591" y="1377995"/>
              <a:ext cx="14766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6" name="Rectangle 625"/>
            <p:cNvSpPr>
              <a:spLocks noChangeArrowheads="1"/>
            </p:cNvSpPr>
            <p:nvPr/>
          </p:nvSpPr>
          <p:spPr bwMode="auto">
            <a:xfrm>
              <a:off x="3236802" y="1377995"/>
              <a:ext cx="18793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7" name="Rectangle 626"/>
            <p:cNvSpPr>
              <a:spLocks noChangeArrowheads="1"/>
            </p:cNvSpPr>
            <p:nvPr/>
          </p:nvSpPr>
          <p:spPr bwMode="auto">
            <a:xfrm>
              <a:off x="3507964" y="1377995"/>
              <a:ext cx="12082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8" name="Rectangle 627"/>
            <p:cNvSpPr>
              <a:spLocks noChangeArrowheads="1"/>
            </p:cNvSpPr>
            <p:nvPr/>
          </p:nvSpPr>
          <p:spPr bwMode="auto">
            <a:xfrm>
              <a:off x="3640859" y="1377995"/>
              <a:ext cx="12082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29" name="Rectangle 628"/>
            <p:cNvSpPr>
              <a:spLocks noChangeArrowheads="1"/>
            </p:cNvSpPr>
            <p:nvPr/>
          </p:nvSpPr>
          <p:spPr bwMode="auto">
            <a:xfrm>
              <a:off x="3772413" y="1377995"/>
              <a:ext cx="16108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0" name="Rectangle 629"/>
            <p:cNvSpPr>
              <a:spLocks noChangeArrowheads="1"/>
            </p:cNvSpPr>
            <p:nvPr/>
          </p:nvSpPr>
          <p:spPr bwMode="auto">
            <a:xfrm>
              <a:off x="4040889" y="1377995"/>
              <a:ext cx="13424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1" name="Rectangle 630"/>
            <p:cNvSpPr>
              <a:spLocks noChangeArrowheads="1"/>
            </p:cNvSpPr>
            <p:nvPr/>
          </p:nvSpPr>
          <p:spPr bwMode="auto">
            <a:xfrm>
              <a:off x="4173785" y="1377995"/>
              <a:ext cx="16108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2" name="Rectangle 631"/>
            <p:cNvSpPr>
              <a:spLocks noChangeArrowheads="1"/>
            </p:cNvSpPr>
            <p:nvPr/>
          </p:nvSpPr>
          <p:spPr bwMode="auto">
            <a:xfrm>
              <a:off x="4308023" y="1377995"/>
              <a:ext cx="14766" cy="374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3" name="Rectangle 632"/>
            <p:cNvSpPr>
              <a:spLocks noChangeArrowheads="1"/>
            </p:cNvSpPr>
            <p:nvPr/>
          </p:nvSpPr>
          <p:spPr bwMode="auto">
            <a:xfrm>
              <a:off x="1231284" y="1377995"/>
              <a:ext cx="16108" cy="41025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4" name="Rectangle 633"/>
            <p:cNvSpPr>
              <a:spLocks noChangeArrowheads="1"/>
            </p:cNvSpPr>
            <p:nvPr/>
          </p:nvSpPr>
          <p:spPr bwMode="auto">
            <a:xfrm>
              <a:off x="4442260" y="1377995"/>
              <a:ext cx="14766" cy="41025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5" name="Rectangle 634"/>
            <p:cNvSpPr>
              <a:spLocks noChangeArrowheads="1"/>
            </p:cNvSpPr>
            <p:nvPr/>
          </p:nvSpPr>
          <p:spPr bwMode="auto">
            <a:xfrm>
              <a:off x="1231284" y="5467581"/>
              <a:ext cx="3225743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b="1" dirty="0"/>
            </a:p>
          </p:txBody>
        </p:sp>
        <p:sp>
          <p:nvSpPr>
            <p:cNvPr id="636" name="Rectangle 635"/>
            <p:cNvSpPr>
              <a:spLocks noChangeArrowheads="1"/>
            </p:cNvSpPr>
            <p:nvPr/>
          </p:nvSpPr>
          <p:spPr bwMode="auto">
            <a:xfrm>
              <a:off x="1231284" y="1377995"/>
              <a:ext cx="3225743" cy="129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7" name="Oval 636"/>
            <p:cNvSpPr>
              <a:spLocks noChangeArrowheads="1"/>
            </p:cNvSpPr>
            <p:nvPr/>
          </p:nvSpPr>
          <p:spPr bwMode="auto">
            <a:xfrm>
              <a:off x="1611178" y="5160151"/>
              <a:ext cx="61750" cy="52961"/>
            </a:xfrm>
            <a:prstGeom prst="ellipse">
              <a:avLst/>
            </a:prstGeom>
            <a:solidFill>
              <a:srgbClr val="C30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38" name="Line 156"/>
            <p:cNvSpPr>
              <a:spLocks noChangeShapeType="1"/>
            </p:cNvSpPr>
            <p:nvPr/>
          </p:nvSpPr>
          <p:spPr bwMode="auto">
            <a:xfrm>
              <a:off x="1664873" y="5205361"/>
              <a:ext cx="1343" cy="0"/>
            </a:xfrm>
            <a:prstGeom prst="line">
              <a:avLst/>
            </a:prstGeom>
            <a:noFill/>
            <a:ln w="1588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639" name="Oval 638"/>
            <p:cNvSpPr>
              <a:spLocks noChangeArrowheads="1"/>
            </p:cNvSpPr>
            <p:nvPr/>
          </p:nvSpPr>
          <p:spPr bwMode="auto">
            <a:xfrm>
              <a:off x="1879655" y="4649921"/>
              <a:ext cx="63092" cy="52961"/>
            </a:xfrm>
            <a:prstGeom prst="ellipse">
              <a:avLst/>
            </a:prstGeom>
            <a:solidFill>
              <a:srgbClr val="C30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40" name="Line 158"/>
            <p:cNvSpPr>
              <a:spLocks noChangeShapeType="1"/>
            </p:cNvSpPr>
            <p:nvPr/>
          </p:nvSpPr>
          <p:spPr bwMode="auto">
            <a:xfrm>
              <a:off x="1930665" y="4693840"/>
              <a:ext cx="4028" cy="2583"/>
            </a:xfrm>
            <a:prstGeom prst="line">
              <a:avLst/>
            </a:prstGeom>
            <a:noFill/>
            <a:ln w="1588">
              <a:solidFill>
                <a:srgbClr val="C30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641" name="Oval 640"/>
            <p:cNvSpPr>
              <a:spLocks noChangeArrowheads="1"/>
            </p:cNvSpPr>
            <p:nvPr/>
          </p:nvSpPr>
          <p:spPr bwMode="auto">
            <a:xfrm>
              <a:off x="2345461" y="4381244"/>
              <a:ext cx="61750" cy="54252"/>
            </a:xfrm>
            <a:prstGeom prst="ellipse">
              <a:avLst/>
            </a:prstGeom>
            <a:solidFill>
              <a:srgbClr val="C30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42" name="Rectangle 641"/>
            <p:cNvSpPr>
              <a:spLocks noChangeArrowheads="1"/>
            </p:cNvSpPr>
            <p:nvPr/>
          </p:nvSpPr>
          <p:spPr bwMode="auto">
            <a:xfrm>
              <a:off x="646163" y="472096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43" name="Rectangle 642"/>
            <p:cNvSpPr>
              <a:spLocks noChangeArrowheads="1"/>
            </p:cNvSpPr>
            <p:nvPr/>
          </p:nvSpPr>
          <p:spPr bwMode="auto">
            <a:xfrm>
              <a:off x="743407" y="4720966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.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44" name="Rectangle 643"/>
            <p:cNvSpPr>
              <a:spLocks noChangeArrowheads="1"/>
            </p:cNvSpPr>
            <p:nvPr/>
          </p:nvSpPr>
          <p:spPr bwMode="auto">
            <a:xfrm>
              <a:off x="800536" y="472096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45" name="Rectangle 644"/>
            <p:cNvSpPr>
              <a:spLocks noChangeArrowheads="1"/>
            </p:cNvSpPr>
            <p:nvPr/>
          </p:nvSpPr>
          <p:spPr bwMode="auto">
            <a:xfrm>
              <a:off x="903899" y="472096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46" name="Rectangle 645"/>
            <p:cNvSpPr>
              <a:spLocks noChangeArrowheads="1"/>
            </p:cNvSpPr>
            <p:nvPr/>
          </p:nvSpPr>
          <p:spPr bwMode="auto">
            <a:xfrm>
              <a:off x="1005920" y="472096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47" name="Rectangle 646"/>
            <p:cNvSpPr>
              <a:spLocks noChangeArrowheads="1"/>
            </p:cNvSpPr>
            <p:nvPr/>
          </p:nvSpPr>
          <p:spPr bwMode="auto">
            <a:xfrm>
              <a:off x="1110627" y="472096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1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48" name="Rectangle 647"/>
            <p:cNvSpPr>
              <a:spLocks noChangeArrowheads="1"/>
            </p:cNvSpPr>
            <p:nvPr/>
          </p:nvSpPr>
          <p:spPr bwMode="auto">
            <a:xfrm>
              <a:off x="749526" y="3991144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49" name="Rectangle 648"/>
            <p:cNvSpPr>
              <a:spLocks noChangeArrowheads="1"/>
            </p:cNvSpPr>
            <p:nvPr/>
          </p:nvSpPr>
          <p:spPr bwMode="auto">
            <a:xfrm>
              <a:off x="846770" y="3991144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.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0" name="Rectangle 649"/>
            <p:cNvSpPr>
              <a:spLocks noChangeArrowheads="1"/>
            </p:cNvSpPr>
            <p:nvPr/>
          </p:nvSpPr>
          <p:spPr bwMode="auto">
            <a:xfrm>
              <a:off x="903899" y="3991144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1" name="Rectangle 650"/>
            <p:cNvSpPr>
              <a:spLocks noChangeArrowheads="1"/>
            </p:cNvSpPr>
            <p:nvPr/>
          </p:nvSpPr>
          <p:spPr bwMode="auto">
            <a:xfrm>
              <a:off x="1005920" y="3991144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2" name="Rectangle 651"/>
            <p:cNvSpPr>
              <a:spLocks noChangeArrowheads="1"/>
            </p:cNvSpPr>
            <p:nvPr/>
          </p:nvSpPr>
          <p:spPr bwMode="auto">
            <a:xfrm>
              <a:off x="1110627" y="3991144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1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3" name="Rectangle 652"/>
            <p:cNvSpPr>
              <a:spLocks noChangeArrowheads="1"/>
            </p:cNvSpPr>
            <p:nvPr/>
          </p:nvSpPr>
          <p:spPr bwMode="auto">
            <a:xfrm>
              <a:off x="854231" y="326519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4" name="Rectangle 653"/>
            <p:cNvSpPr>
              <a:spLocks noChangeArrowheads="1"/>
            </p:cNvSpPr>
            <p:nvPr/>
          </p:nvSpPr>
          <p:spPr bwMode="auto">
            <a:xfrm>
              <a:off x="950134" y="3265198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.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5" name="Rectangle 654"/>
            <p:cNvSpPr>
              <a:spLocks noChangeArrowheads="1"/>
            </p:cNvSpPr>
            <p:nvPr/>
          </p:nvSpPr>
          <p:spPr bwMode="auto">
            <a:xfrm>
              <a:off x="1008606" y="326519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6" name="Rectangle 655"/>
            <p:cNvSpPr>
              <a:spLocks noChangeArrowheads="1"/>
            </p:cNvSpPr>
            <p:nvPr/>
          </p:nvSpPr>
          <p:spPr bwMode="auto">
            <a:xfrm>
              <a:off x="1111969" y="326519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1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7" name="Rectangle 656"/>
            <p:cNvSpPr>
              <a:spLocks noChangeArrowheads="1"/>
            </p:cNvSpPr>
            <p:nvPr/>
          </p:nvSpPr>
          <p:spPr bwMode="auto">
            <a:xfrm>
              <a:off x="953569" y="253537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0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8" name="Rectangle 657"/>
            <p:cNvSpPr>
              <a:spLocks noChangeArrowheads="1"/>
            </p:cNvSpPr>
            <p:nvPr/>
          </p:nvSpPr>
          <p:spPr bwMode="auto">
            <a:xfrm>
              <a:off x="1052155" y="2535376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.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59" name="Rectangle 658"/>
            <p:cNvSpPr>
              <a:spLocks noChangeArrowheads="1"/>
            </p:cNvSpPr>
            <p:nvPr/>
          </p:nvSpPr>
          <p:spPr bwMode="auto">
            <a:xfrm>
              <a:off x="1111969" y="253537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1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60" name="Rectangle 659"/>
            <p:cNvSpPr>
              <a:spLocks noChangeArrowheads="1"/>
            </p:cNvSpPr>
            <p:nvPr/>
          </p:nvSpPr>
          <p:spPr bwMode="auto">
            <a:xfrm>
              <a:off x="1111969" y="180813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" pitchFamily="18" charset="0"/>
                </a:rPr>
                <a:t>1</a:t>
              </a:r>
              <a:endParaRPr lang="en-US" altLang="en-US" sz="2800" dirty="0">
                <a:latin typeface="Times" pitchFamily="18" charset="0"/>
              </a:endParaRPr>
            </a:p>
          </p:txBody>
        </p:sp>
        <p:sp>
          <p:nvSpPr>
            <p:cNvPr id="661" name="Text Box 236"/>
            <p:cNvSpPr txBox="1">
              <a:spLocks noChangeArrowheads="1"/>
            </p:cNvSpPr>
            <p:nvPr/>
          </p:nvSpPr>
          <p:spPr bwMode="auto">
            <a:xfrm>
              <a:off x="1009378" y="1398264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sz="1000" dirty="0">
                <a:latin typeface="Times" pitchFamily="18" charset="0"/>
              </a:endParaRPr>
            </a:p>
          </p:txBody>
        </p:sp>
        <p:sp>
          <p:nvSpPr>
            <p:cNvPr id="662" name="Rectangle 239"/>
            <p:cNvSpPr>
              <a:spLocks noChangeArrowheads="1"/>
            </p:cNvSpPr>
            <p:nvPr/>
          </p:nvSpPr>
          <p:spPr bwMode="auto">
            <a:xfrm>
              <a:off x="3338786" y="1480618"/>
              <a:ext cx="576064" cy="215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FF0000"/>
                  </a:solidFill>
                  <a:latin typeface="+mn-lt"/>
                </a:rPr>
                <a:t>TEAM </a:t>
              </a:r>
              <a:endParaRPr lang="en-US" alt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63" name="Freeform 240"/>
            <p:cNvSpPr>
              <a:spLocks/>
            </p:cNvSpPr>
            <p:nvPr/>
          </p:nvSpPr>
          <p:spPr bwMode="auto">
            <a:xfrm>
              <a:off x="2960271" y="2012229"/>
              <a:ext cx="1094041" cy="2366431"/>
            </a:xfrm>
            <a:custGeom>
              <a:avLst/>
              <a:gdLst>
                <a:gd name="T0" fmla="*/ 0 w 986"/>
                <a:gd name="T1" fmla="*/ 2189 h 2189"/>
                <a:gd name="T2" fmla="*/ 381 w 986"/>
                <a:gd name="T3" fmla="*/ 313 h 2189"/>
                <a:gd name="T4" fmla="*/ 986 w 986"/>
                <a:gd name="T5" fmla="*/ 0 h 2189"/>
                <a:gd name="T6" fmla="*/ 0 60000 65536"/>
                <a:gd name="T7" fmla="*/ 0 60000 65536"/>
                <a:gd name="T8" fmla="*/ 0 60000 65536"/>
                <a:gd name="T9" fmla="*/ 0 w 986"/>
                <a:gd name="T10" fmla="*/ 0 h 2189"/>
                <a:gd name="T11" fmla="*/ 986 w 986"/>
                <a:gd name="T12" fmla="*/ 2189 h 2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6" h="2189">
                  <a:moveTo>
                    <a:pt x="0" y="2189"/>
                  </a:moveTo>
                  <a:cubicBezTo>
                    <a:pt x="62" y="1876"/>
                    <a:pt x="217" y="678"/>
                    <a:pt x="381" y="313"/>
                  </a:cubicBezTo>
                  <a:cubicBezTo>
                    <a:pt x="557" y="0"/>
                    <a:pt x="860" y="65"/>
                    <a:pt x="986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64" name="Freeform 241"/>
            <p:cNvSpPr>
              <a:spLocks/>
            </p:cNvSpPr>
            <p:nvPr/>
          </p:nvSpPr>
          <p:spPr bwMode="auto">
            <a:xfrm>
              <a:off x="1527951" y="4315366"/>
              <a:ext cx="1865910" cy="1150922"/>
            </a:xfrm>
            <a:custGeom>
              <a:avLst/>
              <a:gdLst>
                <a:gd name="T0" fmla="*/ 0 w 1376"/>
                <a:gd name="T1" fmla="*/ 872 h 872"/>
                <a:gd name="T2" fmla="*/ 392 w 1376"/>
                <a:gd name="T3" fmla="*/ 168 h 872"/>
                <a:gd name="T4" fmla="*/ 1376 w 1376"/>
                <a:gd name="T5" fmla="*/ 48 h 872"/>
                <a:gd name="T6" fmla="*/ 0 60000 65536"/>
                <a:gd name="T7" fmla="*/ 0 60000 65536"/>
                <a:gd name="T8" fmla="*/ 0 60000 65536"/>
                <a:gd name="T9" fmla="*/ 0 w 1376"/>
                <a:gd name="T10" fmla="*/ 0 h 872"/>
                <a:gd name="T11" fmla="*/ 1376 w 1376"/>
                <a:gd name="T12" fmla="*/ 872 h 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6" h="872">
                  <a:moveTo>
                    <a:pt x="0" y="872"/>
                  </a:moveTo>
                  <a:cubicBezTo>
                    <a:pt x="65" y="755"/>
                    <a:pt x="104" y="336"/>
                    <a:pt x="392" y="168"/>
                  </a:cubicBezTo>
                  <a:cubicBezTo>
                    <a:pt x="680" y="0"/>
                    <a:pt x="1197" y="73"/>
                    <a:pt x="1376" y="4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65" name="Freeform 242"/>
            <p:cNvSpPr>
              <a:spLocks/>
            </p:cNvSpPr>
            <p:nvPr/>
          </p:nvSpPr>
          <p:spPr bwMode="auto">
            <a:xfrm>
              <a:off x="3788521" y="1689299"/>
              <a:ext cx="252368" cy="490853"/>
            </a:xfrm>
            <a:custGeom>
              <a:avLst/>
              <a:gdLst>
                <a:gd name="T0" fmla="*/ 0 w 227"/>
                <a:gd name="T1" fmla="*/ 454 h 454"/>
                <a:gd name="T2" fmla="*/ 109 w 227"/>
                <a:gd name="T3" fmla="*/ 147 h 454"/>
                <a:gd name="T4" fmla="*/ 227 w 227"/>
                <a:gd name="T5" fmla="*/ 0 h 454"/>
                <a:gd name="T6" fmla="*/ 0 60000 65536"/>
                <a:gd name="T7" fmla="*/ 0 60000 65536"/>
                <a:gd name="T8" fmla="*/ 0 60000 65536"/>
                <a:gd name="T9" fmla="*/ 0 w 227"/>
                <a:gd name="T10" fmla="*/ 0 h 454"/>
                <a:gd name="T11" fmla="*/ 227 w 227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454">
                  <a:moveTo>
                    <a:pt x="0" y="454"/>
                  </a:moveTo>
                  <a:cubicBezTo>
                    <a:pt x="18" y="403"/>
                    <a:pt x="71" y="222"/>
                    <a:pt x="109" y="147"/>
                  </a:cubicBezTo>
                  <a:cubicBezTo>
                    <a:pt x="168" y="47"/>
                    <a:pt x="203" y="31"/>
                    <a:pt x="22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66" name="Rectangle 243"/>
            <p:cNvSpPr>
              <a:spLocks noChangeArrowheads="1"/>
            </p:cNvSpPr>
            <p:nvPr/>
          </p:nvSpPr>
          <p:spPr bwMode="auto">
            <a:xfrm>
              <a:off x="2935791" y="4272739"/>
              <a:ext cx="64434" cy="51669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67" name="Rectangle 244"/>
            <p:cNvSpPr>
              <a:spLocks noChangeArrowheads="1"/>
            </p:cNvSpPr>
            <p:nvPr/>
          </p:nvSpPr>
          <p:spPr bwMode="auto">
            <a:xfrm>
              <a:off x="3145521" y="3103733"/>
              <a:ext cx="68462" cy="58127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2800" dirty="0"/>
            </a:p>
          </p:txBody>
        </p:sp>
        <p:sp>
          <p:nvSpPr>
            <p:cNvPr id="668" name="Oval 245"/>
            <p:cNvSpPr>
              <a:spLocks noChangeArrowheads="1"/>
            </p:cNvSpPr>
            <p:nvPr/>
          </p:nvSpPr>
          <p:spPr bwMode="auto">
            <a:xfrm>
              <a:off x="3599245" y="2052272"/>
              <a:ext cx="91282" cy="9300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1000" dirty="0">
                <a:latin typeface="Times" pitchFamily="18" charset="0"/>
              </a:endParaRPr>
            </a:p>
          </p:txBody>
        </p:sp>
        <p:sp>
          <p:nvSpPr>
            <p:cNvPr id="669" name="Text Box 246"/>
            <p:cNvSpPr txBox="1">
              <a:spLocks noChangeArrowheads="1"/>
            </p:cNvSpPr>
            <p:nvPr/>
          </p:nvSpPr>
          <p:spPr bwMode="auto">
            <a:xfrm>
              <a:off x="2016971" y="2861498"/>
              <a:ext cx="12386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0000FF"/>
                  </a:solidFill>
                  <a:latin typeface="+mn-lt"/>
                </a:rPr>
                <a:t>Electron </a:t>
              </a:r>
              <a:r>
                <a:rPr lang="en-US" altLang="en-US" sz="1400" dirty="0" smtClean="0">
                  <a:solidFill>
                    <a:srgbClr val="0000FF"/>
                  </a:solidFill>
                  <a:latin typeface="+mn-lt"/>
                </a:rPr>
                <a:t>microscope</a:t>
              </a:r>
              <a:endParaRPr lang="en-US" altLang="en-US" sz="14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70" name="Text Box 247"/>
            <p:cNvSpPr txBox="1">
              <a:spLocks noChangeArrowheads="1"/>
            </p:cNvSpPr>
            <p:nvPr/>
          </p:nvSpPr>
          <p:spPr bwMode="auto">
            <a:xfrm>
              <a:off x="2533394" y="4715800"/>
              <a:ext cx="11114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FF"/>
                  </a:solidFill>
                  <a:latin typeface="+mn-lt"/>
                </a:rPr>
                <a:t>Light    m</a:t>
              </a:r>
              <a:r>
                <a:rPr lang="en-US" altLang="en-US" sz="1400" dirty="0" smtClean="0">
                  <a:solidFill>
                    <a:srgbClr val="0000FF"/>
                  </a:solidFill>
                  <a:latin typeface="+mn-lt"/>
                </a:rPr>
                <a:t>icroscope</a:t>
              </a:r>
              <a:endParaRPr lang="en-US" altLang="en-US" sz="14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71" name="Text Box 248"/>
            <p:cNvSpPr txBox="1">
              <a:spLocks noChangeArrowheads="1"/>
            </p:cNvSpPr>
            <p:nvPr/>
          </p:nvSpPr>
          <p:spPr bwMode="auto">
            <a:xfrm>
              <a:off x="1563624" y="1619113"/>
              <a:ext cx="18269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FF0000"/>
                  </a:solidFill>
                  <a:latin typeface="+mn-lt"/>
                </a:rPr>
                <a:t>Aberration </a:t>
              </a:r>
              <a:r>
                <a:rPr lang="en-US" altLang="en-US" sz="1400" dirty="0" smtClean="0">
                  <a:solidFill>
                    <a:srgbClr val="FF0000"/>
                  </a:solidFill>
                  <a:latin typeface="+mn-lt"/>
                </a:rPr>
                <a:t>corrected electron microscope</a:t>
              </a:r>
              <a:endParaRPr lang="en-US" altLang="en-US" sz="1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72" name="Oval 249"/>
            <p:cNvSpPr>
              <a:spLocks noChangeArrowheads="1"/>
            </p:cNvSpPr>
            <p:nvPr/>
          </p:nvSpPr>
          <p:spPr bwMode="auto">
            <a:xfrm>
              <a:off x="3856983" y="1810721"/>
              <a:ext cx="91282" cy="9171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1000" dirty="0">
                <a:latin typeface="Times" pitchFamily="18" charset="0"/>
              </a:endParaRPr>
            </a:p>
          </p:txBody>
        </p:sp>
        <p:sp>
          <p:nvSpPr>
            <p:cNvPr id="673" name="AutoShape 250"/>
            <p:cNvSpPr>
              <a:spLocks noChangeArrowheads="1"/>
            </p:cNvSpPr>
            <p:nvPr/>
          </p:nvSpPr>
          <p:spPr bwMode="auto">
            <a:xfrm>
              <a:off x="3932156" y="1523959"/>
              <a:ext cx="284585" cy="28934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1000" dirty="0">
                <a:latin typeface="Times" pitchFamily="18" charset="0"/>
              </a:endParaRPr>
            </a:p>
          </p:txBody>
        </p:sp>
        <p:sp>
          <p:nvSpPr>
            <p:cNvPr id="674" name="Text Box 251"/>
            <p:cNvSpPr txBox="1">
              <a:spLocks noChangeArrowheads="1"/>
            </p:cNvSpPr>
            <p:nvPr/>
          </p:nvSpPr>
          <p:spPr bwMode="auto">
            <a:xfrm rot="16200000">
              <a:off x="-177133" y="3110503"/>
              <a:ext cx="15458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latin typeface="+mn-lt"/>
                </a:rPr>
                <a:t>Resolution </a:t>
              </a:r>
              <a:r>
                <a:rPr lang="en-US" altLang="en-US" sz="1600" b="1" dirty="0">
                  <a:latin typeface="+mn-lt"/>
                </a:rPr>
                <a:t>(nm)</a:t>
              </a:r>
            </a:p>
          </p:txBody>
        </p:sp>
        <p:grpSp>
          <p:nvGrpSpPr>
            <p:cNvPr id="675" name="Group 674"/>
            <p:cNvGrpSpPr/>
            <p:nvPr/>
          </p:nvGrpSpPr>
          <p:grpSpPr>
            <a:xfrm>
              <a:off x="600348" y="1757543"/>
              <a:ext cx="624180" cy="3183264"/>
              <a:chOff x="692986" y="1726276"/>
              <a:chExt cx="720496" cy="3674959"/>
            </a:xfrm>
          </p:grpSpPr>
          <p:sp>
            <p:nvSpPr>
              <p:cNvPr id="684" name="TextBox 683"/>
              <p:cNvSpPr txBox="1"/>
              <p:nvPr/>
            </p:nvSpPr>
            <p:spPr>
              <a:xfrm>
                <a:off x="895993" y="1726276"/>
                <a:ext cx="517489" cy="3020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b="1" dirty="0">
                    <a:cs typeface="Times" panose="02020603050405020304" pitchFamily="18" charset="0"/>
                  </a:rPr>
                  <a:t>0.1</a:t>
                </a: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821616" y="2577479"/>
                <a:ext cx="527377" cy="3020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b="1" dirty="0">
                    <a:cs typeface="Times" panose="02020603050405020304" pitchFamily="18" charset="0"/>
                    <a:sym typeface="Symbol"/>
                  </a:rPr>
                  <a:t>1</a:t>
                </a:r>
                <a:endParaRPr lang="en-US" sz="1100" b="1" dirty="0">
                  <a:cs typeface="Times" panose="02020603050405020304" pitchFamily="18" charset="0"/>
                </a:endParaRPr>
              </a:p>
            </p:txBody>
          </p:sp>
          <p:sp>
            <p:nvSpPr>
              <p:cNvPr id="686" name="TextBox 685"/>
              <p:cNvSpPr txBox="1"/>
              <p:nvPr/>
            </p:nvSpPr>
            <p:spPr>
              <a:xfrm>
                <a:off x="821616" y="3413936"/>
                <a:ext cx="564193" cy="3020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b="1" dirty="0">
                    <a:cs typeface="Times" panose="02020603050405020304" pitchFamily="18" charset="0"/>
                    <a:sym typeface="Symbol"/>
                  </a:rPr>
                  <a:t>10</a:t>
                </a:r>
                <a:endParaRPr lang="en-US" sz="1100" b="1" dirty="0">
                  <a:cs typeface="Times" panose="02020603050405020304" pitchFamily="18" charset="0"/>
                </a:endParaRPr>
              </a:p>
            </p:txBody>
          </p:sp>
          <p:sp>
            <p:nvSpPr>
              <p:cNvPr id="687" name="TextBox 686"/>
              <p:cNvSpPr txBox="1"/>
              <p:nvPr/>
            </p:nvSpPr>
            <p:spPr>
              <a:xfrm>
                <a:off x="782878" y="4244146"/>
                <a:ext cx="626101" cy="3020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b="1" dirty="0">
                    <a:cs typeface="Times" panose="02020603050405020304" pitchFamily="18" charset="0"/>
                    <a:sym typeface="Symbol"/>
                  </a:rPr>
                  <a:t>100</a:t>
                </a:r>
                <a:endParaRPr lang="en-US" sz="1100" b="1" dirty="0">
                  <a:cs typeface="Times" panose="02020603050405020304" pitchFamily="18" charset="0"/>
                </a:endParaRPr>
              </a:p>
            </p:txBody>
          </p:sp>
          <p:sp>
            <p:nvSpPr>
              <p:cNvPr id="688" name="TextBox 687"/>
              <p:cNvSpPr txBox="1"/>
              <p:nvPr/>
            </p:nvSpPr>
            <p:spPr>
              <a:xfrm>
                <a:off x="692986" y="5099216"/>
                <a:ext cx="688008" cy="3020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b="1" dirty="0">
                    <a:cs typeface="Times" panose="02020603050405020304" pitchFamily="18" charset="0"/>
                    <a:sym typeface="Symbol"/>
                  </a:rPr>
                  <a:t>1000</a:t>
                </a:r>
                <a:endParaRPr lang="en-US" sz="1100" b="1" dirty="0">
                  <a:cs typeface="Times" panose="02020603050405020304" pitchFamily="18" charset="0"/>
                </a:endParaRPr>
              </a:p>
            </p:txBody>
          </p:sp>
        </p:grpSp>
        <p:sp>
          <p:nvSpPr>
            <p:cNvPr id="676" name="TextBox 675"/>
            <p:cNvSpPr txBox="1"/>
            <p:nvPr/>
          </p:nvSpPr>
          <p:spPr>
            <a:xfrm>
              <a:off x="1654287" y="5029426"/>
              <a:ext cx="468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Ross</a:t>
              </a:r>
              <a:endParaRPr lang="en-US" sz="1200" dirty="0"/>
            </a:p>
          </p:txBody>
        </p:sp>
        <p:sp>
          <p:nvSpPr>
            <p:cNvPr id="677" name="TextBox 676"/>
            <p:cNvSpPr txBox="1"/>
            <p:nvPr/>
          </p:nvSpPr>
          <p:spPr>
            <a:xfrm>
              <a:off x="1800572" y="4662613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Amiei</a:t>
              </a:r>
              <a:endParaRPr lang="en-US" sz="1200" dirty="0"/>
            </a:p>
          </p:txBody>
        </p:sp>
        <p:sp>
          <p:nvSpPr>
            <p:cNvPr id="678" name="TextBox 677"/>
            <p:cNvSpPr txBox="1"/>
            <p:nvPr/>
          </p:nvSpPr>
          <p:spPr>
            <a:xfrm>
              <a:off x="2232620" y="4408104"/>
              <a:ext cx="51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Abbe</a:t>
              </a:r>
              <a:endParaRPr lang="en-US" sz="1200" dirty="0"/>
            </a:p>
          </p:txBody>
        </p:sp>
        <p:sp>
          <p:nvSpPr>
            <p:cNvPr id="679" name="TextBox 678"/>
            <p:cNvSpPr txBox="1"/>
            <p:nvPr/>
          </p:nvSpPr>
          <p:spPr>
            <a:xfrm>
              <a:off x="2973019" y="4097582"/>
              <a:ext cx="550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Ruska</a:t>
              </a:r>
              <a:endParaRPr lang="en-US" dirty="0"/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3389026" y="2177963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LBL ARM</a:t>
              </a:r>
              <a:endParaRPr lang="en-US" sz="1200" dirty="0"/>
            </a:p>
          </p:txBody>
        </p:sp>
        <p:sp>
          <p:nvSpPr>
            <p:cNvPr id="681" name="TextBox 680"/>
            <p:cNvSpPr txBox="1"/>
            <p:nvPr/>
          </p:nvSpPr>
          <p:spPr>
            <a:xfrm>
              <a:off x="3114540" y="3116562"/>
              <a:ext cx="654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Marton</a:t>
              </a:r>
              <a:endParaRPr lang="en-US" sz="1200" dirty="0"/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1023140" y="5500056"/>
              <a:ext cx="37689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1800     1840      1880      1920      1960     2000     2040</a:t>
              </a:r>
              <a:endParaRPr lang="en-US" sz="1100" b="1" dirty="0"/>
            </a:p>
          </p:txBody>
        </p:sp>
        <p:sp>
          <p:nvSpPr>
            <p:cNvPr id="683" name="TextBox 682"/>
            <p:cNvSpPr txBox="1"/>
            <p:nvPr/>
          </p:nvSpPr>
          <p:spPr>
            <a:xfrm>
              <a:off x="2550473" y="5784878"/>
              <a:ext cx="552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Year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38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972" y="1697176"/>
            <a:ext cx="4910328" cy="470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98004" y="1749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804" y="25878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5604" y="51024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6404" y="2531845"/>
            <a:ext cx="3959532" cy="3794319"/>
            <a:chOff x="726404" y="2531845"/>
            <a:chExt cx="3959532" cy="3794319"/>
          </a:xfrm>
        </p:grpSpPr>
        <p:sp>
          <p:nvSpPr>
            <p:cNvPr id="13" name="Rectangle 12"/>
            <p:cNvSpPr/>
            <p:nvPr/>
          </p:nvSpPr>
          <p:spPr>
            <a:xfrm>
              <a:off x="726404" y="2531845"/>
              <a:ext cx="9115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Enablers</a:t>
              </a:r>
            </a:p>
            <a:p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[1</a:t>
              </a:r>
              <a:r>
                <a:rPr lang="en-US" sz="1600" b="1" dirty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, 2</a:t>
              </a:r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, </a:t>
              </a:r>
              <a:r>
                <a:rPr lang="en-US" sz="1600" b="1" dirty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3]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4404" y="4088932"/>
              <a:ext cx="9115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Enablers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[2, 3]</a:t>
              </a:r>
              <a:endParaRPr lang="en-US" sz="1600" b="1" dirty="0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2228" y="4793020"/>
              <a:ext cx="9115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Enablers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[2]</a:t>
              </a:r>
              <a:endParaRPr lang="en-US" sz="1600" b="1" dirty="0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47204" y="5741389"/>
              <a:ext cx="9332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Enablers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[</a:t>
              </a:r>
              <a:r>
                <a:rPr lang="en-US" sz="1600" b="1" dirty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1</a:t>
              </a:r>
              <a:r>
                <a:rPr lang="en-US" sz="1600" b="1" dirty="0" smtClean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, 2</a:t>
              </a:r>
              <a:r>
                <a:rPr lang="en-US" sz="1600" b="1" dirty="0">
                  <a:solidFill>
                    <a:srgbClr val="800000"/>
                  </a:solidFill>
                  <a:effectLst>
                    <a:glow rad="127000">
                      <a:schemeClr val="bg1"/>
                    </a:glow>
                  </a:effectLst>
                  <a:latin typeface="Calibri" panose="020F0502020204030204" pitchFamily="34" charset="0"/>
                </a:rPr>
                <a:t>, 3]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6800" y="321814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854" y="230390"/>
            <a:ext cx="7548745" cy="707886"/>
          </a:xfrm>
          <a:prstGeom prst="rect">
            <a:avLst/>
          </a:prstGeom>
          <a:solidFill>
            <a:srgbClr val="FFFF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Four science areas and three instrument enablers were identified where electron probes can have </a:t>
            </a:r>
            <a:r>
              <a:rPr lang="en-US" sz="2000" dirty="0" smtClean="0">
                <a:latin typeface="Calibri" panose="020F0502020204030204" pitchFamily="34" charset="0"/>
              </a:rPr>
              <a:t>major impacts on Grand Challenges</a:t>
            </a:r>
            <a:endParaRPr lang="en-US" sz="20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4857" y="1168400"/>
            <a:ext cx="3148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Science Areas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1219200"/>
            <a:ext cx="3761231" cy="5334000"/>
            <a:chOff x="5105400" y="1219200"/>
            <a:chExt cx="3761231" cy="5334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05400" y="2237720"/>
              <a:ext cx="2225758" cy="43154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indent="-355600">
                <a:buNone/>
              </a:pPr>
              <a:r>
                <a:rPr lang="en-US" sz="1700" b="1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[1] Multidimensional atomic resolution microscope </a:t>
              </a:r>
            </a:p>
            <a:p>
              <a:pPr marL="355600" indent="-355600">
                <a:buNone/>
              </a:pPr>
              <a:endParaRPr lang="en-US" sz="1700" b="1" dirty="0" smtClean="0">
                <a:solidFill>
                  <a:srgbClr val="800000"/>
                </a:solidFill>
                <a:latin typeface="Calibri" panose="020F0502020204030204" pitchFamily="34" charset="0"/>
              </a:endParaRPr>
            </a:p>
            <a:p>
              <a:pPr marL="355600" indent="-355600">
                <a:spcBef>
                  <a:spcPts val="1200"/>
                </a:spcBef>
                <a:buFont typeface="Arial" pitchFamily="34" charset="0"/>
                <a:buNone/>
              </a:pPr>
              <a:r>
                <a:rPr lang="en-US" sz="1700" b="1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[2] Ultrafast electron diffraction and microscopy instrument</a:t>
              </a:r>
            </a:p>
            <a:p>
              <a:pPr marL="355600" indent="-355600">
                <a:buFont typeface="Arial" pitchFamily="34" charset="0"/>
                <a:buNone/>
              </a:pPr>
              <a:endParaRPr lang="en-US" sz="1700" b="1" dirty="0" smtClean="0">
                <a:solidFill>
                  <a:srgbClr val="800000"/>
                </a:solidFill>
                <a:latin typeface="Calibri" panose="020F0502020204030204" pitchFamily="34" charset="0"/>
              </a:endParaRPr>
            </a:p>
            <a:p>
              <a:pPr marL="355600" indent="-355600">
                <a:spcBef>
                  <a:spcPts val="1200"/>
                </a:spcBef>
                <a:buFont typeface="Arial" pitchFamily="34" charset="0"/>
                <a:buNone/>
              </a:pPr>
              <a:r>
                <a:rPr lang="en-US" sz="1700" b="1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[3] ‘Lab-in-gap’ dynamic microscope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410984" y="1219200"/>
              <a:ext cx="2894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Instrument Enablers</a:t>
              </a:r>
              <a:endParaRPr lang="en-US" sz="2400" b="1" u="sng" dirty="0">
                <a:solidFill>
                  <a:srgbClr val="800000"/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088" y="3692204"/>
              <a:ext cx="1624543" cy="92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058" y="4953325"/>
              <a:ext cx="1156542" cy="120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10" y="1950414"/>
              <a:ext cx="1214698" cy="1249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9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A. Multidimensional</a:t>
            </a:r>
            <a:r>
              <a:rPr lang="en-US" sz="2800" b="1" baseline="30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*</a:t>
            </a:r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 Visualization </a:t>
            </a: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of </a:t>
            </a:r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Real Materials</a:t>
            </a:r>
            <a:endParaRPr lang="en-US" sz="28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045" y="1066800"/>
            <a:ext cx="556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- </a:t>
            </a:r>
            <a:r>
              <a:rPr lang="en-US" sz="2000" u="sng" dirty="0" smtClean="0">
                <a:latin typeface="Calibri" panose="020F0502020204030204" pitchFamily="34" charset="0"/>
              </a:rPr>
              <a:t>Electronic </a:t>
            </a:r>
            <a:r>
              <a:rPr lang="en-US" sz="2000" u="sng" dirty="0">
                <a:latin typeface="Calibri" panose="020F0502020204030204" pitchFamily="34" charset="0"/>
              </a:rPr>
              <a:t>and Atomic Structure:  </a:t>
            </a:r>
            <a:endParaRPr lang="en-US" sz="2000" u="sng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imaging defects,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dopants,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impurities, vacancies in 3D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045" y="1910497"/>
            <a:ext cx="5867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- </a:t>
            </a:r>
            <a:r>
              <a:rPr lang="en-US" sz="2000" u="sng" dirty="0" smtClean="0">
                <a:latin typeface="Calibri" panose="020F0502020204030204" pitchFamily="34" charset="0"/>
              </a:rPr>
              <a:t>Collective / </a:t>
            </a:r>
            <a:r>
              <a:rPr lang="en-US" sz="2000" u="sng" dirty="0">
                <a:latin typeface="Calibri" panose="020F0502020204030204" pitchFamily="34" charset="0"/>
              </a:rPr>
              <a:t>Correlative Phenomena </a:t>
            </a:r>
            <a:r>
              <a:rPr lang="en-US" sz="2000" u="sng" dirty="0" smtClean="0">
                <a:latin typeface="Calibri" panose="020F0502020204030204" pitchFamily="34" charset="0"/>
              </a:rPr>
              <a:t>&amp; Materials</a:t>
            </a:r>
            <a:r>
              <a:rPr lang="en-US" sz="2000" u="sng" dirty="0">
                <a:latin typeface="Calibri" panose="020F0502020204030204" pitchFamily="34" charset="0"/>
              </a:rPr>
              <a:t>: </a:t>
            </a:r>
            <a:endParaRPr lang="en-US" sz="2000" u="sng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imaging atomic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structure with spin, charge, and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electronic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state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under external stimuli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044" y="3031192"/>
            <a:ext cx="489215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- </a:t>
            </a:r>
            <a:r>
              <a:rPr lang="en-US" sz="2000" u="sng" dirty="0" smtClean="0">
                <a:latin typeface="Calibri" panose="020F0502020204030204" pitchFamily="34" charset="0"/>
              </a:rPr>
              <a:t>Energy </a:t>
            </a:r>
            <a:r>
              <a:rPr lang="en-US" sz="2000" u="sng" dirty="0">
                <a:latin typeface="Calibri" panose="020F0502020204030204" pitchFamily="34" charset="0"/>
              </a:rPr>
              <a:t>Transport at </a:t>
            </a:r>
            <a:r>
              <a:rPr lang="en-US" sz="2000" u="sng" dirty="0" smtClean="0">
                <a:latin typeface="Calibri" panose="020F0502020204030204" pitchFamily="34" charset="0"/>
              </a:rPr>
              <a:t>Nanoscale</a:t>
            </a:r>
            <a:r>
              <a:rPr lang="en-US" sz="2000" u="sng" dirty="0">
                <a:latin typeface="Calibri" panose="020F0502020204030204" pitchFamily="34" charset="0"/>
              </a:rPr>
              <a:t>: </a:t>
            </a:r>
            <a:endParaRPr lang="en-US" sz="2000" u="sng" dirty="0" smtClean="0">
              <a:latin typeface="Calibri" panose="020F0502020204030204" pitchFamily="34" charset="0"/>
            </a:endParaRPr>
          </a:p>
          <a:p>
            <a:pPr marL="177800" indent="-88900"/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mapping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phonon density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states, scattering process and correlating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to atomic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structure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045" y="4151886"/>
            <a:ext cx="499621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- </a:t>
            </a:r>
            <a:r>
              <a:rPr lang="en-US" sz="2000" u="sng" dirty="0" err="1" smtClean="0">
                <a:latin typeface="Calibri" panose="020F0502020204030204" pitchFamily="34" charset="0"/>
              </a:rPr>
              <a:t>Mesoscale</a:t>
            </a:r>
            <a:r>
              <a:rPr lang="en-US" sz="2000" u="sng" dirty="0" smtClean="0">
                <a:latin typeface="Calibri" panose="020F0502020204030204" pitchFamily="34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</a:rPr>
              <a:t>Materials and Phenomena:  </a:t>
            </a:r>
            <a:endParaRPr lang="en-US" sz="2000" u="sng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 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imaging formation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mesoscale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structures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μs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temporal resolution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7" y="1178812"/>
            <a:ext cx="1983474" cy="1869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3048000"/>
            <a:ext cx="277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imaging grains in a Au </a:t>
            </a:r>
            <a:r>
              <a:rPr lang="en-US" sz="1600" dirty="0">
                <a:latin typeface="Calibri" panose="020F0502020204030204" pitchFamily="34" charset="0"/>
              </a:rPr>
              <a:t>nanoparticle in </a:t>
            </a:r>
            <a:r>
              <a:rPr lang="en-US" sz="1600" dirty="0" smtClean="0">
                <a:latin typeface="Calibri" panose="020F0502020204030204" pitchFamily="34" charset="0"/>
              </a:rPr>
              <a:t>3D (see report)</a:t>
            </a:r>
            <a:endParaRPr lang="en-US" sz="16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6394"/>
            <a:ext cx="2679192" cy="26791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67600" y="4901625"/>
            <a:ext cx="121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rotein tomography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331936"/>
            <a:ext cx="449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*</a:t>
            </a:r>
            <a:r>
              <a:rPr lang="en-US" sz="1400" dirty="0" err="1" smtClean="0">
                <a:latin typeface="Calibri" panose="020F0502020204030204" pitchFamily="34" charset="0"/>
              </a:rPr>
              <a:t>Muiltidimensional</a:t>
            </a:r>
            <a:r>
              <a:rPr lang="en-US" sz="1400" dirty="0" smtClean="0">
                <a:latin typeface="Calibri" panose="020F0502020204030204" pitchFamily="34" charset="0"/>
              </a:rPr>
              <a:t> - three-dimensional </a:t>
            </a:r>
            <a:r>
              <a:rPr lang="en-US" sz="1400" dirty="0">
                <a:latin typeface="Calibri" panose="020F0502020204030204" pitchFamily="34" charset="0"/>
              </a:rPr>
              <a:t>atomic scale tomography and spectroscopy of atomic and </a:t>
            </a:r>
            <a:r>
              <a:rPr lang="en-US" sz="1400" dirty="0" smtClean="0">
                <a:latin typeface="Calibri" panose="020F0502020204030204" pitchFamily="34" charset="0"/>
              </a:rPr>
              <a:t>electronic structures </a:t>
            </a:r>
            <a:r>
              <a:rPr lang="en-US" sz="1400" dirty="0">
                <a:latin typeface="Calibri" panose="020F0502020204030204" pitchFamily="34" charset="0"/>
              </a:rPr>
              <a:t>over real/momentum/energy space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239000" y="5969913"/>
            <a:ext cx="17054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Zhang, Ren, </a:t>
            </a: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ONE,</a:t>
            </a:r>
          </a:p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7  30249 (2012)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/>
          <p:nvPr/>
        </p:nvSpPr>
        <p:spPr>
          <a:xfrm>
            <a:off x="381001" y="1143000"/>
            <a:ext cx="4419600" cy="6463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lang="en-US" b="1" dirty="0" smtClean="0">
                <a:latin typeface="Calibri"/>
                <a:cs typeface="Calibri"/>
              </a:rPr>
              <a:t>Example</a:t>
            </a:r>
            <a:r>
              <a:rPr lang="en-US" dirty="0" smtClean="0">
                <a:latin typeface="Calibri"/>
                <a:cs typeface="Calibri"/>
              </a:rPr>
              <a:t>: engineer phonon scattering at nanoscale to minimize heat transport</a:t>
            </a:r>
            <a:endParaRPr dirty="0">
              <a:uFill>
                <a:solidFill/>
              </a:uFill>
              <a:latin typeface="Calibri"/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sz="2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A.  Multidimensional Visualization of Real Materials</a:t>
            </a:r>
            <a:endParaRPr lang="en-US" sz="24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057400"/>
            <a:ext cx="3810079" cy="1200329"/>
          </a:xfrm>
          <a:prstGeom prst="rect">
            <a:avLst/>
          </a:prstGeom>
          <a:solidFill>
            <a:srgbClr val="FFFF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Calibri"/>
                <a:cs typeface="Calibri"/>
              </a:rPr>
              <a:t>Challenge:   thermoelectric </a:t>
            </a:r>
            <a:r>
              <a:rPr lang="en-US" dirty="0">
                <a:latin typeface="Calibri"/>
                <a:cs typeface="Calibri"/>
              </a:rPr>
              <a:t>energy harvesting </a:t>
            </a:r>
            <a:r>
              <a:rPr lang="en-US" dirty="0" smtClean="0">
                <a:latin typeface="Calibri"/>
                <a:cs typeface="Calibri"/>
              </a:rPr>
              <a:t>– design </a:t>
            </a:r>
            <a:r>
              <a:rPr lang="en-US" dirty="0" smtClean="0">
                <a:uFill>
                  <a:solidFill/>
                </a:uFill>
                <a:latin typeface="Calibri"/>
                <a:cs typeface="Calibri"/>
              </a:rPr>
              <a:t>materials </a:t>
            </a:r>
            <a:r>
              <a:rPr lang="en-US" dirty="0">
                <a:uFill>
                  <a:solidFill/>
                </a:uFill>
                <a:latin typeface="Calibri"/>
                <a:cs typeface="Calibri"/>
              </a:rPr>
              <a:t>with low </a:t>
            </a:r>
            <a:r>
              <a:rPr lang="en-US" dirty="0" err="1">
                <a:uFill>
                  <a:solidFill/>
                </a:uFill>
                <a:latin typeface="Calibri"/>
                <a:cs typeface="Calibri"/>
              </a:rPr>
              <a:t>phononic</a:t>
            </a:r>
            <a:r>
              <a:rPr lang="en-US" dirty="0">
                <a:uFill>
                  <a:solidFill/>
                </a:uFill>
                <a:latin typeface="Calibri"/>
                <a:cs typeface="Calibri"/>
              </a:rPr>
              <a:t> heat transport and high electronic conductivity (</a:t>
            </a:r>
            <a:r>
              <a:rPr lang="en-US" dirty="0" smtClean="0">
                <a:uFill>
                  <a:solidFill/>
                </a:uFill>
                <a:latin typeface="Calibri"/>
                <a:cs typeface="Calibri"/>
              </a:rPr>
              <a:t>optimize </a:t>
            </a:r>
            <a:r>
              <a:rPr lang="en-US" dirty="0">
                <a:uFill>
                  <a:solidFill/>
                </a:uFill>
                <a:latin typeface="Calibri"/>
                <a:cs typeface="Calibri"/>
              </a:rPr>
              <a:t>ZT</a:t>
            </a:r>
            <a:r>
              <a:rPr lang="en-US" dirty="0" smtClean="0">
                <a:uFill>
                  <a:solidFill/>
                </a:uFill>
                <a:latin typeface="Calibri"/>
                <a:cs typeface="Calibri"/>
              </a:rPr>
              <a:t>)</a:t>
            </a:r>
            <a:endParaRPr lang="en-US" dirty="0">
              <a:uFill>
                <a:solidFill/>
              </a:uFill>
              <a:latin typeface="Calibri"/>
              <a:cs typeface="Calibri"/>
            </a:endParaRPr>
          </a:p>
        </p:txBody>
      </p:sp>
      <p:sp>
        <p:nvSpPr>
          <p:cNvPr id="16" name="Shape 44"/>
          <p:cNvSpPr/>
          <p:nvPr/>
        </p:nvSpPr>
        <p:spPr>
          <a:xfrm>
            <a:off x="457200" y="3644900"/>
            <a:ext cx="5181600" cy="6463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b="1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Present</a:t>
            </a:r>
            <a:r>
              <a:rPr lang="en-US"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:  phonon imaging and transport measurements at nanoscale are not practical</a:t>
            </a:r>
            <a:endParaRPr sz="1800" dirty="0">
              <a:solidFill>
                <a:schemeClr val="tx1"/>
              </a:solidFill>
              <a:uFill>
                <a:solidFill>
                  <a:srgbClr val="FF6600"/>
                </a:solidFill>
              </a:uFill>
              <a:latin typeface="Calibri"/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11343" y="6092124"/>
            <a:ext cx="1994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Siemens, et al Nat. Mat. (2009)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ballistic_to_diffus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08" y="4265270"/>
            <a:ext cx="2602992" cy="17901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24400" y="1050462"/>
            <a:ext cx="4213194" cy="2983876"/>
            <a:chOff x="4724400" y="1050462"/>
            <a:chExt cx="4213194" cy="2983876"/>
          </a:xfrm>
        </p:grpSpPr>
        <p:grpSp>
          <p:nvGrpSpPr>
            <p:cNvPr id="6" name="Group 5"/>
            <p:cNvGrpSpPr/>
            <p:nvPr/>
          </p:nvGrpSpPr>
          <p:grpSpPr>
            <a:xfrm>
              <a:off x="4724400" y="1050462"/>
              <a:ext cx="4213194" cy="2983876"/>
              <a:chOff x="5310039" y="1258669"/>
              <a:chExt cx="3431129" cy="2430000"/>
            </a:xfrm>
          </p:grpSpPr>
          <p:sp>
            <p:nvSpPr>
              <p:cNvPr id="18" name="TextBox 16"/>
              <p:cNvSpPr txBox="1"/>
              <p:nvPr/>
            </p:nvSpPr>
            <p:spPr>
              <a:xfrm>
                <a:off x="6398508" y="3491946"/>
                <a:ext cx="1641975" cy="196723"/>
              </a:xfrm>
              <a:prstGeom prst="rect">
                <a:avLst/>
              </a:prstGeom>
              <a:noFill/>
            </p:spPr>
            <p:txBody>
              <a:bodyPr wrap="none" lIns="79205" tIns="39603" rIns="79205" bIns="39603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 smtClean="0">
                    <a:latin typeface="Calibri"/>
                    <a:cs typeface="Calibri"/>
                  </a:rPr>
                  <a:t>Nat. Nanotech. </a:t>
                </a:r>
                <a:r>
                  <a:rPr lang="en-US" sz="1050" b="1" dirty="0">
                    <a:latin typeface="Calibri"/>
                    <a:cs typeface="Calibri"/>
                  </a:rPr>
                  <a:t>8</a:t>
                </a:r>
                <a:r>
                  <a:rPr lang="en-US" sz="1050" dirty="0">
                    <a:latin typeface="Calibri"/>
                    <a:cs typeface="Calibri"/>
                  </a:rPr>
                  <a:t>, 471–473 (2013)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678" y="1333300"/>
                <a:ext cx="3061222" cy="2057799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550467" y="1258669"/>
                <a:ext cx="32923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2.5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48513" y="1628448"/>
                <a:ext cx="32923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2.0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46558" y="1998227"/>
                <a:ext cx="32923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1.5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544603" y="2354580"/>
                <a:ext cx="32923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1.0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42649" y="2710933"/>
                <a:ext cx="32923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.5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40694" y="3067286"/>
                <a:ext cx="32923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0.0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 rot="16200000">
                <a:off x="5149419" y="2117014"/>
                <a:ext cx="6290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ZT </a:t>
                </a:r>
                <a:r>
                  <a:rPr lang="en-US" sz="16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max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32526" y="2184708"/>
                <a:ext cx="18473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9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701602" y="3223260"/>
                <a:ext cx="3039566" cy="246932"/>
                <a:chOff x="5663502" y="3236200"/>
                <a:chExt cx="3039566" cy="246932"/>
              </a:xfrm>
              <a:solidFill>
                <a:schemeClr val="bg1"/>
              </a:solidFill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663502" y="32362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1940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036882" y="32385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1950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10262" y="32408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1960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783642" y="32431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1970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157022" y="32454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1980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530402" y="32477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1990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896162" y="32500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2000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261922" y="3252300"/>
                  <a:ext cx="441146" cy="230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latin typeface="Arial" pitchFamily="34" charset="0"/>
                      <a:cs typeface="Arial" pitchFamily="34" charset="0"/>
                    </a:rPr>
                    <a:t>2010</a:t>
                  </a:r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>
            <a:xfrm>
              <a:off x="5448300" y="1231900"/>
              <a:ext cx="24603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Calibri"/>
                  <a:cs typeface="Calibri"/>
                </a:rPr>
                <a:t>evolution </a:t>
              </a:r>
              <a:r>
                <a:rPr lang="en-US" sz="1200" dirty="0">
                  <a:latin typeface="Calibri"/>
                  <a:cs typeface="Calibri"/>
                </a:rPr>
                <a:t>of </a:t>
              </a:r>
              <a:r>
                <a:rPr lang="en-US" sz="1200" dirty="0" smtClean="0">
                  <a:latin typeface="Calibri"/>
                  <a:cs typeface="Calibri"/>
                </a:rPr>
                <a:t> </a:t>
              </a:r>
              <a:r>
                <a:rPr lang="en-US" sz="1200" dirty="0" err="1" smtClean="0">
                  <a:latin typeface="Calibri"/>
                  <a:cs typeface="Calibri"/>
                </a:rPr>
                <a:t>ZT</a:t>
              </a:r>
              <a:r>
                <a:rPr lang="en-US" sz="1200" baseline="-25000" dirty="0" err="1" smtClean="0">
                  <a:latin typeface="Calibri"/>
                  <a:cs typeface="Calibri"/>
                </a:rPr>
                <a:t>max</a:t>
              </a:r>
              <a:r>
                <a:rPr lang="en-US" sz="1200" dirty="0" smtClean="0">
                  <a:latin typeface="Calibri"/>
                  <a:cs typeface="Calibri"/>
                </a:rPr>
                <a:t> </a:t>
              </a:r>
              <a:r>
                <a:rPr lang="en-US" sz="1200" dirty="0">
                  <a:latin typeface="Calibri"/>
                  <a:cs typeface="Calibri"/>
                </a:rPr>
                <a:t>over </a:t>
              </a:r>
              <a:r>
                <a:rPr lang="en-US" sz="1200" dirty="0" smtClean="0">
                  <a:latin typeface="Calibri"/>
                  <a:cs typeface="Calibri"/>
                </a:rPr>
                <a:t>time </a:t>
              </a:r>
            </a:p>
            <a:p>
              <a:pPr algn="ctr"/>
              <a:r>
                <a:rPr lang="en-US" sz="1200" dirty="0" smtClean="0">
                  <a:latin typeface="Calibri"/>
                  <a:cs typeface="Calibri"/>
                </a:rPr>
                <a:t>–importance of the ‘</a:t>
              </a:r>
              <a:r>
                <a:rPr lang="en-US" sz="1200" dirty="0" err="1" smtClean="0">
                  <a:latin typeface="Calibri"/>
                  <a:cs typeface="Calibri"/>
                </a:rPr>
                <a:t>nanoscale</a:t>
              </a:r>
              <a:r>
                <a:rPr lang="en-US" sz="1200" dirty="0" smtClean="0">
                  <a:latin typeface="Calibri"/>
                  <a:cs typeface="Calibri"/>
                </a:rPr>
                <a:t>’</a:t>
              </a:r>
              <a:endParaRPr lang="en-US" sz="1200" dirty="0">
                <a:latin typeface="Calibri"/>
                <a:cs typeface="Calibri"/>
              </a:endParaRPr>
            </a:p>
          </p:txBody>
        </p:sp>
      </p:grpSp>
      <p:sp>
        <p:nvSpPr>
          <p:cNvPr id="34" name="Shape 44"/>
          <p:cNvSpPr/>
          <p:nvPr/>
        </p:nvSpPr>
        <p:spPr>
          <a:xfrm>
            <a:off x="435674" y="4419600"/>
            <a:ext cx="5203126" cy="147732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b="1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Future</a:t>
            </a:r>
            <a:r>
              <a:rPr lang="en-US"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: </a:t>
            </a:r>
          </a:p>
          <a:p>
            <a:pPr marL="285750" lvl="0" indent="-196850">
              <a:buFontTx/>
              <a:buChar char="-"/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ultrafast </a:t>
            </a:r>
            <a:r>
              <a:rPr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electron</a:t>
            </a:r>
            <a:r>
              <a:rPr lang="en-US" sz="1800" dirty="0" smtClean="0">
                <a:solidFill>
                  <a:schemeClr val="tx1"/>
                </a:solidFill>
                <a:uFillTx/>
                <a:latin typeface="Calibri"/>
                <a:cs typeface="Calibri"/>
              </a:rPr>
              <a:t>s (sub-</a:t>
            </a:r>
            <a:r>
              <a:rPr lang="en-US" sz="1800" dirty="0" err="1" smtClean="0">
                <a:solidFill>
                  <a:schemeClr val="tx1"/>
                </a:solidFill>
                <a:uFillTx/>
                <a:latin typeface="Calibri"/>
                <a:cs typeface="Calibri"/>
              </a:rPr>
              <a:t>ps</a:t>
            </a:r>
            <a:r>
              <a:rPr lang="en-US" sz="1800" dirty="0" smtClean="0">
                <a:solidFill>
                  <a:schemeClr val="tx1"/>
                </a:solidFill>
                <a:uFillTx/>
                <a:latin typeface="Calibri"/>
                <a:cs typeface="Calibri"/>
              </a:rPr>
              <a:t>) </a:t>
            </a:r>
            <a:r>
              <a:rPr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can </a:t>
            </a:r>
            <a:r>
              <a:rPr lang="en-US"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image </a:t>
            </a:r>
            <a:r>
              <a:rPr lang="en-US" sz="1800" dirty="0" err="1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nanoscale</a:t>
            </a:r>
            <a:r>
              <a:rPr lang="en-US"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 phonon scattering dynamics and heat propagation</a:t>
            </a: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lvl="0" indent="-196850">
              <a:buFontTx/>
              <a:buChar char="-"/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igh-energy resolution</a:t>
            </a:r>
            <a:r>
              <a:rPr lang="en-US" sz="1800" dirty="0" smtClean="0">
                <a:solidFill>
                  <a:schemeClr val="tx1"/>
                </a:solidFill>
                <a:uFill>
                  <a:solidFill>
                    <a:srgbClr val="FF6600"/>
                  </a:solidFill>
                </a:uFill>
                <a:latin typeface="Calibri"/>
                <a:cs typeface="Calibri"/>
              </a:rPr>
              <a:t> (sub-10meV) enables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imaging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phonon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density of states at </a:t>
            </a:r>
            <a:r>
              <a:rPr lang="en-US" sz="1800" dirty="0" err="1">
                <a:solidFill>
                  <a:schemeClr val="tx1"/>
                </a:solidFill>
                <a:latin typeface="Calibri"/>
                <a:cs typeface="Calibri"/>
              </a:rPr>
              <a:t>nanoscale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1800" dirty="0">
              <a:solidFill>
                <a:schemeClr val="tx1"/>
              </a:solidFill>
              <a:uFill>
                <a:solidFill>
                  <a:srgbClr val="FF6600"/>
                </a:solidFill>
              </a:u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BES</Template>
  <TotalTime>4934</TotalTime>
  <Words>1946</Words>
  <Application>Microsoft Office PowerPoint</Application>
  <PresentationFormat>On-screen Show (4:3)</PresentationFormat>
  <Paragraphs>328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DOE BES</vt:lpstr>
      <vt:lpstr>MDLDrawObject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Multidimensional* Visualization of Real Materials</vt:lpstr>
      <vt:lpstr>PowerPoint Presentation</vt:lpstr>
      <vt:lpstr>PowerPoint Presentation</vt:lpstr>
      <vt:lpstr>PowerPoint Presentation</vt:lpstr>
      <vt:lpstr>D.  Evolving Interfaces, Nucleation, and  Mass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Maracas, George</dc:creator>
  <cp:lastModifiedBy>Zhu, Yimei</cp:lastModifiedBy>
  <cp:revision>371</cp:revision>
  <dcterms:created xsi:type="dcterms:W3CDTF">2006-08-16T00:00:00Z</dcterms:created>
  <dcterms:modified xsi:type="dcterms:W3CDTF">2014-07-28T20:03:27Z</dcterms:modified>
</cp:coreProperties>
</file>