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6" r:id="rId2"/>
    <p:sldId id="328" r:id="rId3"/>
    <p:sldId id="334" r:id="rId4"/>
    <p:sldId id="333" r:id="rId5"/>
    <p:sldId id="319" r:id="rId6"/>
    <p:sldId id="302" r:id="rId7"/>
    <p:sldId id="342" r:id="rId8"/>
    <p:sldId id="343" r:id="rId9"/>
    <p:sldId id="344" r:id="rId10"/>
    <p:sldId id="303" r:id="rId11"/>
    <p:sldId id="304" r:id="rId12"/>
    <p:sldId id="307" r:id="rId13"/>
    <p:sldId id="341" r:id="rId14"/>
    <p:sldId id="323" r:id="rId15"/>
    <p:sldId id="326" r:id="rId16"/>
    <p:sldId id="353" r:id="rId17"/>
    <p:sldId id="352" r:id="rId18"/>
    <p:sldId id="327" r:id="rId19"/>
    <p:sldId id="345" r:id="rId20"/>
    <p:sldId id="358" r:id="rId21"/>
    <p:sldId id="346" r:id="rId22"/>
    <p:sldId id="347" r:id="rId23"/>
    <p:sldId id="348" r:id="rId24"/>
    <p:sldId id="349" r:id="rId25"/>
    <p:sldId id="350" r:id="rId26"/>
    <p:sldId id="354" r:id="rId27"/>
    <p:sldId id="357" r:id="rId28"/>
    <p:sldId id="355" r:id="rId29"/>
    <p:sldId id="356"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731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8" autoAdjust="0"/>
    <p:restoredTop sz="94656" autoAdjust="0"/>
  </p:normalViewPr>
  <p:slideViewPr>
    <p:cSldViewPr>
      <p:cViewPr>
        <p:scale>
          <a:sx n="66" d="100"/>
          <a:sy n="66" d="100"/>
        </p:scale>
        <p:origin x="-1284" y="-7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070"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shalf:Desktop:SystemDataMovemen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shalf:Desktop:NewExaPowerV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cnas6p\sc-21\2012Budget\OMB\Facilites%20Request%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Sheet1!$B$1</c:f>
              <c:strCache>
                <c:ptCount val="1"/>
                <c:pt idx="0">
                  <c:v>now</c:v>
                </c:pt>
              </c:strCache>
            </c:strRef>
          </c:tx>
          <c:cat>
            <c:strRef>
              <c:f>Sheet1!$A$2:$A$15</c:f>
              <c:strCache>
                <c:ptCount val="14"/>
                <c:pt idx="0">
                  <c:v>DP FLOP</c:v>
                </c:pt>
                <c:pt idx="2">
                  <c:v>Register</c:v>
                </c:pt>
                <c:pt idx="3">
                  <c:v> </c:v>
                </c:pt>
                <c:pt idx="4">
                  <c:v>1mm on-chip</c:v>
                </c:pt>
                <c:pt idx="5">
                  <c:v> </c:v>
                </c:pt>
                <c:pt idx="6">
                  <c:v>5mm on-chip</c:v>
                </c:pt>
                <c:pt idx="7">
                  <c:v> </c:v>
                </c:pt>
                <c:pt idx="8">
                  <c:v>Off-chip/DRAM</c:v>
                </c:pt>
                <c:pt idx="9">
                  <c:v> </c:v>
                </c:pt>
                <c:pt idx="10">
                  <c:v>local interconnect</c:v>
                </c:pt>
                <c:pt idx="11">
                  <c:v> </c:v>
                </c:pt>
                <c:pt idx="12">
                  <c:v>Cross system</c:v>
                </c:pt>
                <c:pt idx="13">
                  <c:v> </c:v>
                </c:pt>
              </c:strCache>
            </c:strRef>
          </c:cat>
          <c:val>
            <c:numRef>
              <c:f>Sheet1!$B$2:$B$15</c:f>
              <c:numCache>
                <c:formatCode>General</c:formatCode>
                <c:ptCount val="14"/>
                <c:pt idx="0">
                  <c:v>100</c:v>
                </c:pt>
                <c:pt idx="1">
                  <c:v>100</c:v>
                </c:pt>
                <c:pt idx="2">
                  <c:v>3.5</c:v>
                </c:pt>
                <c:pt idx="3">
                  <c:v>3.5</c:v>
                </c:pt>
                <c:pt idx="4">
                  <c:v>6</c:v>
                </c:pt>
                <c:pt idx="5">
                  <c:v>6</c:v>
                </c:pt>
                <c:pt idx="6">
                  <c:v>30</c:v>
                </c:pt>
                <c:pt idx="7">
                  <c:v>30</c:v>
                </c:pt>
                <c:pt idx="8">
                  <c:v>2000</c:v>
                </c:pt>
                <c:pt idx="9">
                  <c:v>2000</c:v>
                </c:pt>
                <c:pt idx="10">
                  <c:v>2500</c:v>
                </c:pt>
                <c:pt idx="11">
                  <c:v>2500</c:v>
                </c:pt>
                <c:pt idx="12">
                  <c:v>3000</c:v>
                </c:pt>
                <c:pt idx="13">
                  <c:v>3000</c:v>
                </c:pt>
              </c:numCache>
            </c:numRef>
          </c:val>
        </c:ser>
        <c:ser>
          <c:idx val="1"/>
          <c:order val="1"/>
          <c:tx>
            <c:strRef>
              <c:f>Sheet1!$C$1</c:f>
              <c:strCache>
                <c:ptCount val="1"/>
                <c:pt idx="0">
                  <c:v>2018</c:v>
                </c:pt>
              </c:strCache>
            </c:strRef>
          </c:tx>
          <c:cat>
            <c:strRef>
              <c:f>Sheet1!$A$2:$A$15</c:f>
              <c:strCache>
                <c:ptCount val="14"/>
                <c:pt idx="0">
                  <c:v>DP FLOP</c:v>
                </c:pt>
                <c:pt idx="2">
                  <c:v>Register</c:v>
                </c:pt>
                <c:pt idx="3">
                  <c:v> </c:v>
                </c:pt>
                <c:pt idx="4">
                  <c:v>1mm on-chip</c:v>
                </c:pt>
                <c:pt idx="5">
                  <c:v> </c:v>
                </c:pt>
                <c:pt idx="6">
                  <c:v>5mm on-chip</c:v>
                </c:pt>
                <c:pt idx="7">
                  <c:v> </c:v>
                </c:pt>
                <c:pt idx="8">
                  <c:v>Off-chip/DRAM</c:v>
                </c:pt>
                <c:pt idx="9">
                  <c:v> </c:v>
                </c:pt>
                <c:pt idx="10">
                  <c:v>local interconnect</c:v>
                </c:pt>
                <c:pt idx="11">
                  <c:v> </c:v>
                </c:pt>
                <c:pt idx="12">
                  <c:v>Cross system</c:v>
                </c:pt>
                <c:pt idx="13">
                  <c:v> </c:v>
                </c:pt>
              </c:strCache>
            </c:strRef>
          </c:cat>
          <c:val>
            <c:numRef>
              <c:f>Sheet1!$C$2:$C$15</c:f>
              <c:numCache>
                <c:formatCode>General</c:formatCode>
                <c:ptCount val="14"/>
                <c:pt idx="0">
                  <c:v>25</c:v>
                </c:pt>
                <c:pt idx="1">
                  <c:v>25</c:v>
                </c:pt>
                <c:pt idx="2">
                  <c:v>1.5</c:v>
                </c:pt>
                <c:pt idx="3">
                  <c:v>1.5</c:v>
                </c:pt>
                <c:pt idx="4">
                  <c:v>6</c:v>
                </c:pt>
                <c:pt idx="5">
                  <c:v>6</c:v>
                </c:pt>
                <c:pt idx="6">
                  <c:v>30</c:v>
                </c:pt>
                <c:pt idx="7">
                  <c:v>30</c:v>
                </c:pt>
                <c:pt idx="8">
                  <c:v>850</c:v>
                </c:pt>
                <c:pt idx="9">
                  <c:v>850</c:v>
                </c:pt>
                <c:pt idx="10">
                  <c:v>1000</c:v>
                </c:pt>
                <c:pt idx="11">
                  <c:v>1000</c:v>
                </c:pt>
                <c:pt idx="12">
                  <c:v>1500</c:v>
                </c:pt>
                <c:pt idx="13">
                  <c:v>1500</c:v>
                </c:pt>
              </c:numCache>
            </c:numRef>
          </c:val>
        </c:ser>
        <c:marker val="1"/>
        <c:axId val="113074944"/>
        <c:axId val="113076480"/>
      </c:lineChart>
      <c:catAx>
        <c:axId val="113074944"/>
        <c:scaling>
          <c:orientation val="minMax"/>
        </c:scaling>
        <c:axPos val="b"/>
        <c:tickLblPos val="nextTo"/>
        <c:txPr>
          <a:bodyPr/>
          <a:lstStyle/>
          <a:p>
            <a:pPr>
              <a:defRPr sz="1400" b="1"/>
            </a:pPr>
            <a:endParaRPr lang="en-US"/>
          </a:p>
        </c:txPr>
        <c:crossAx val="113076480"/>
        <c:crosses val="autoZero"/>
        <c:auto val="1"/>
        <c:lblAlgn val="ctr"/>
        <c:lblOffset val="100"/>
      </c:catAx>
      <c:valAx>
        <c:axId val="113076480"/>
        <c:scaling>
          <c:logBase val="10"/>
          <c:orientation val="minMax"/>
        </c:scaling>
        <c:axPos val="l"/>
        <c:majorGridlines/>
        <c:title>
          <c:tx>
            <c:rich>
              <a:bodyPr/>
              <a:lstStyle/>
              <a:p>
                <a:pPr>
                  <a:defRPr sz="2000"/>
                </a:pPr>
                <a:r>
                  <a:rPr lang="en-US" sz="2000" dirty="0"/>
                  <a:t>PicoJoules</a:t>
                </a:r>
              </a:p>
            </c:rich>
          </c:tx>
          <c:layout/>
        </c:title>
        <c:numFmt formatCode="General" sourceLinked="1"/>
        <c:tickLblPos val="nextTo"/>
        <c:txPr>
          <a:bodyPr/>
          <a:lstStyle/>
          <a:p>
            <a:pPr>
              <a:defRPr sz="1400"/>
            </a:pPr>
            <a:endParaRPr lang="en-US"/>
          </a:p>
        </c:txPr>
        <c:crossAx val="113074944"/>
        <c:crosses val="autoZero"/>
        <c:crossBetween val="between"/>
      </c:valAx>
    </c:plotArea>
    <c:legend>
      <c:legendPos val="r"/>
      <c:layout>
        <c:manualLayout>
          <c:xMode val="edge"/>
          <c:yMode val="edge"/>
          <c:x val="0.73552043841742065"/>
          <c:y val="0.38519338315403945"/>
          <c:w val="0.13330672207640701"/>
          <c:h val="0.16507426154389732"/>
        </c:manualLayout>
      </c:layout>
      <c:txPr>
        <a:bodyPr/>
        <a:lstStyle/>
        <a:p>
          <a:pPr>
            <a:defRPr sz="1600" b="1"/>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lineChart>
        <c:grouping val="standard"/>
        <c:ser>
          <c:idx val="1"/>
          <c:order val="4"/>
          <c:tx>
            <c:strRef>
              <c:f>ExascaleStats!$N$5</c:f>
              <c:strCache>
                <c:ptCount val="1"/>
                <c:pt idx="0">
                  <c:v>Stacked JEDEC 30pj/bit 2018 ($20M)</c:v>
                </c:pt>
              </c:strCache>
            </c:strRef>
          </c:tx>
          <c:cat>
            <c:numRef>
              <c:f>ExascaleStats!$L$6:$L$11</c:f>
              <c:numCache>
                <c:formatCode>General</c:formatCode>
                <c:ptCount val="6"/>
                <c:pt idx="0">
                  <c:v>1.0000000000000021E-2</c:v>
                </c:pt>
                <c:pt idx="1">
                  <c:v>0.1</c:v>
                </c:pt>
                <c:pt idx="2">
                  <c:v>0.2</c:v>
                </c:pt>
                <c:pt idx="3">
                  <c:v>0.5</c:v>
                </c:pt>
                <c:pt idx="4">
                  <c:v>1</c:v>
                </c:pt>
                <c:pt idx="5">
                  <c:v>2</c:v>
                </c:pt>
              </c:numCache>
            </c:numRef>
          </c:cat>
          <c:val>
            <c:numRef>
              <c:f>ExascaleStats!$N$6:$N$11</c:f>
              <c:numCache>
                <c:formatCode>General</c:formatCode>
                <c:ptCount val="6"/>
                <c:pt idx="0">
                  <c:v>2.4</c:v>
                </c:pt>
                <c:pt idx="1">
                  <c:v>24</c:v>
                </c:pt>
                <c:pt idx="2">
                  <c:v>48</c:v>
                </c:pt>
                <c:pt idx="3">
                  <c:v>120</c:v>
                </c:pt>
                <c:pt idx="4">
                  <c:v>240</c:v>
                </c:pt>
                <c:pt idx="5">
                  <c:v>480</c:v>
                </c:pt>
              </c:numCache>
            </c:numRef>
          </c:val>
        </c:ser>
        <c:ser>
          <c:idx val="5"/>
          <c:order val="5"/>
          <c:tx>
            <c:strRef>
              <c:f>ExascaleStats!$O$5</c:f>
              <c:strCache>
                <c:ptCount val="1"/>
                <c:pt idx="0">
                  <c:v>Advanced 7pj/bit Memory ($100M)</c:v>
                </c:pt>
              </c:strCache>
            </c:strRef>
          </c:tx>
          <c:cat>
            <c:numRef>
              <c:f>ExascaleStats!$L$6:$L$11</c:f>
              <c:numCache>
                <c:formatCode>General</c:formatCode>
                <c:ptCount val="6"/>
                <c:pt idx="0">
                  <c:v>1.0000000000000021E-2</c:v>
                </c:pt>
                <c:pt idx="1">
                  <c:v>0.1</c:v>
                </c:pt>
                <c:pt idx="2">
                  <c:v>0.2</c:v>
                </c:pt>
                <c:pt idx="3">
                  <c:v>0.5</c:v>
                </c:pt>
                <c:pt idx="4">
                  <c:v>1</c:v>
                </c:pt>
                <c:pt idx="5">
                  <c:v>2</c:v>
                </c:pt>
              </c:numCache>
            </c:numRef>
          </c:cat>
          <c:val>
            <c:numRef>
              <c:f>ExascaleStats!$O$6:$O$11</c:f>
              <c:numCache>
                <c:formatCode>General</c:formatCode>
                <c:ptCount val="6"/>
                <c:pt idx="0">
                  <c:v>0.56000000000000005</c:v>
                </c:pt>
                <c:pt idx="1">
                  <c:v>5.6</c:v>
                </c:pt>
                <c:pt idx="2">
                  <c:v>11.2</c:v>
                </c:pt>
                <c:pt idx="3">
                  <c:v>28</c:v>
                </c:pt>
                <c:pt idx="4">
                  <c:v>56</c:v>
                </c:pt>
                <c:pt idx="5">
                  <c:v>112</c:v>
                </c:pt>
              </c:numCache>
            </c:numRef>
          </c:val>
        </c:ser>
        <c:ser>
          <c:idx val="6"/>
          <c:order val="6"/>
          <c:tx>
            <c:strRef>
              <c:f>ExascaleStats!$P$5</c:f>
              <c:strCache>
                <c:ptCount val="1"/>
                <c:pt idx="0">
                  <c:v>Enhanced 4pj/bit Advanced Memory ($150M cumulative)</c:v>
                </c:pt>
              </c:strCache>
            </c:strRef>
          </c:tx>
          <c:cat>
            <c:numRef>
              <c:f>ExascaleStats!$L$6:$L$11</c:f>
              <c:numCache>
                <c:formatCode>General</c:formatCode>
                <c:ptCount val="6"/>
                <c:pt idx="0">
                  <c:v>1.0000000000000021E-2</c:v>
                </c:pt>
                <c:pt idx="1">
                  <c:v>0.1</c:v>
                </c:pt>
                <c:pt idx="2">
                  <c:v>0.2</c:v>
                </c:pt>
                <c:pt idx="3">
                  <c:v>0.5</c:v>
                </c:pt>
                <c:pt idx="4">
                  <c:v>1</c:v>
                </c:pt>
                <c:pt idx="5">
                  <c:v>2</c:v>
                </c:pt>
              </c:numCache>
            </c:numRef>
          </c:cat>
          <c:val>
            <c:numRef>
              <c:f>ExascaleStats!$P$6:$P$11</c:f>
              <c:numCache>
                <c:formatCode>General</c:formatCode>
                <c:ptCount val="6"/>
                <c:pt idx="0">
                  <c:v>0.32000000000000145</c:v>
                </c:pt>
                <c:pt idx="1">
                  <c:v>3.2</c:v>
                </c:pt>
                <c:pt idx="2">
                  <c:v>6.4</c:v>
                </c:pt>
                <c:pt idx="3">
                  <c:v>16</c:v>
                </c:pt>
                <c:pt idx="4">
                  <c:v>32</c:v>
                </c:pt>
                <c:pt idx="5">
                  <c:v>64</c:v>
                </c:pt>
              </c:numCache>
            </c:numRef>
          </c:val>
        </c:ser>
        <c:ser>
          <c:idx val="7"/>
          <c:order val="7"/>
          <c:tx>
            <c:strRef>
              <c:f>ExascaleStats!$Q$5</c:f>
              <c:strCache>
                <c:ptCount val="1"/>
                <c:pt idx="0">
                  <c:v>Feasible Power Envelope (20MW)</c:v>
                </c:pt>
              </c:strCache>
            </c:strRef>
          </c:tx>
          <c:spPr>
            <a:ln w="50800">
              <a:solidFill>
                <a:srgbClr val="FF0000"/>
              </a:solidFill>
            </a:ln>
          </c:spPr>
          <c:cat>
            <c:numRef>
              <c:f>ExascaleStats!$L$6:$L$11</c:f>
              <c:numCache>
                <c:formatCode>General</c:formatCode>
                <c:ptCount val="6"/>
                <c:pt idx="0">
                  <c:v>1.0000000000000021E-2</c:v>
                </c:pt>
                <c:pt idx="1">
                  <c:v>0.1</c:v>
                </c:pt>
                <c:pt idx="2">
                  <c:v>0.2</c:v>
                </c:pt>
                <c:pt idx="3">
                  <c:v>0.5</c:v>
                </c:pt>
                <c:pt idx="4">
                  <c:v>1</c:v>
                </c:pt>
                <c:pt idx="5">
                  <c:v>2</c:v>
                </c:pt>
              </c:numCache>
            </c:numRef>
          </c:cat>
          <c:val>
            <c:numRef>
              <c:f>ExascaleStats!$Q$6:$Q$11</c:f>
              <c:numCache>
                <c:formatCode>General</c:formatCode>
                <c:ptCount val="6"/>
                <c:pt idx="0">
                  <c:v>20</c:v>
                </c:pt>
                <c:pt idx="1">
                  <c:v>20</c:v>
                </c:pt>
                <c:pt idx="2">
                  <c:v>20</c:v>
                </c:pt>
                <c:pt idx="3">
                  <c:v>20</c:v>
                </c:pt>
                <c:pt idx="4">
                  <c:v>20</c:v>
                </c:pt>
                <c:pt idx="5">
                  <c:v>20</c:v>
                </c:pt>
              </c:numCache>
            </c:numRef>
          </c:val>
        </c:ser>
        <c:ser>
          <c:idx val="2"/>
          <c:order val="0"/>
          <c:tx>
            <c:strRef>
              <c:f>ExascaleStats!$N$5</c:f>
              <c:strCache>
                <c:ptCount val="1"/>
                <c:pt idx="0">
                  <c:v>Stacked JEDEC 30pj/bit 2018 ($20M)</c:v>
                </c:pt>
              </c:strCache>
            </c:strRef>
          </c:tx>
          <c:cat>
            <c:numRef>
              <c:f>ExascaleStats!$L$6:$L$11</c:f>
              <c:numCache>
                <c:formatCode>General</c:formatCode>
                <c:ptCount val="6"/>
                <c:pt idx="0">
                  <c:v>1.0000000000000021E-2</c:v>
                </c:pt>
                <c:pt idx="1">
                  <c:v>0.1</c:v>
                </c:pt>
                <c:pt idx="2">
                  <c:v>0.2</c:v>
                </c:pt>
                <c:pt idx="3">
                  <c:v>0.5</c:v>
                </c:pt>
                <c:pt idx="4">
                  <c:v>1</c:v>
                </c:pt>
                <c:pt idx="5">
                  <c:v>2</c:v>
                </c:pt>
              </c:numCache>
            </c:numRef>
          </c:cat>
          <c:val>
            <c:numRef>
              <c:f>ExascaleStats!$N$6:$N$11</c:f>
              <c:numCache>
                <c:formatCode>General</c:formatCode>
                <c:ptCount val="6"/>
                <c:pt idx="0">
                  <c:v>2.4</c:v>
                </c:pt>
                <c:pt idx="1">
                  <c:v>24</c:v>
                </c:pt>
                <c:pt idx="2">
                  <c:v>48</c:v>
                </c:pt>
                <c:pt idx="3">
                  <c:v>120</c:v>
                </c:pt>
                <c:pt idx="4">
                  <c:v>240</c:v>
                </c:pt>
                <c:pt idx="5">
                  <c:v>480</c:v>
                </c:pt>
              </c:numCache>
            </c:numRef>
          </c:val>
        </c:ser>
        <c:ser>
          <c:idx val="3"/>
          <c:order val="1"/>
          <c:tx>
            <c:strRef>
              <c:f>ExascaleStats!$O$5</c:f>
              <c:strCache>
                <c:ptCount val="1"/>
                <c:pt idx="0">
                  <c:v>Advanced 7pj/bit Memory ($100M)</c:v>
                </c:pt>
              </c:strCache>
            </c:strRef>
          </c:tx>
          <c:cat>
            <c:numRef>
              <c:f>ExascaleStats!$L$6:$L$11</c:f>
              <c:numCache>
                <c:formatCode>General</c:formatCode>
                <c:ptCount val="6"/>
                <c:pt idx="0">
                  <c:v>1.0000000000000021E-2</c:v>
                </c:pt>
                <c:pt idx="1">
                  <c:v>0.1</c:v>
                </c:pt>
                <c:pt idx="2">
                  <c:v>0.2</c:v>
                </c:pt>
                <c:pt idx="3">
                  <c:v>0.5</c:v>
                </c:pt>
                <c:pt idx="4">
                  <c:v>1</c:v>
                </c:pt>
                <c:pt idx="5">
                  <c:v>2</c:v>
                </c:pt>
              </c:numCache>
            </c:numRef>
          </c:cat>
          <c:val>
            <c:numRef>
              <c:f>ExascaleStats!$O$6:$O$11</c:f>
              <c:numCache>
                <c:formatCode>General</c:formatCode>
                <c:ptCount val="6"/>
                <c:pt idx="0">
                  <c:v>0.56000000000000005</c:v>
                </c:pt>
                <c:pt idx="1">
                  <c:v>5.6</c:v>
                </c:pt>
                <c:pt idx="2">
                  <c:v>11.2</c:v>
                </c:pt>
                <c:pt idx="3">
                  <c:v>28</c:v>
                </c:pt>
                <c:pt idx="4">
                  <c:v>56</c:v>
                </c:pt>
                <c:pt idx="5">
                  <c:v>112</c:v>
                </c:pt>
              </c:numCache>
            </c:numRef>
          </c:val>
        </c:ser>
        <c:ser>
          <c:idx val="4"/>
          <c:order val="2"/>
          <c:tx>
            <c:strRef>
              <c:f>ExascaleStats!$P$5</c:f>
              <c:strCache>
                <c:ptCount val="1"/>
                <c:pt idx="0">
                  <c:v>Enhanced 4pj/bit Advanced Memory ($150M cumulative)</c:v>
                </c:pt>
              </c:strCache>
            </c:strRef>
          </c:tx>
          <c:cat>
            <c:numRef>
              <c:f>ExascaleStats!$L$6:$L$11</c:f>
              <c:numCache>
                <c:formatCode>General</c:formatCode>
                <c:ptCount val="6"/>
                <c:pt idx="0">
                  <c:v>1.0000000000000021E-2</c:v>
                </c:pt>
                <c:pt idx="1">
                  <c:v>0.1</c:v>
                </c:pt>
                <c:pt idx="2">
                  <c:v>0.2</c:v>
                </c:pt>
                <c:pt idx="3">
                  <c:v>0.5</c:v>
                </c:pt>
                <c:pt idx="4">
                  <c:v>1</c:v>
                </c:pt>
                <c:pt idx="5">
                  <c:v>2</c:v>
                </c:pt>
              </c:numCache>
            </c:numRef>
          </c:cat>
          <c:val>
            <c:numRef>
              <c:f>ExascaleStats!$P$6:$P$11</c:f>
              <c:numCache>
                <c:formatCode>General</c:formatCode>
                <c:ptCount val="6"/>
                <c:pt idx="0">
                  <c:v>0.32000000000000145</c:v>
                </c:pt>
                <c:pt idx="1">
                  <c:v>3.2</c:v>
                </c:pt>
                <c:pt idx="2">
                  <c:v>6.4</c:v>
                </c:pt>
                <c:pt idx="3">
                  <c:v>16</c:v>
                </c:pt>
                <c:pt idx="4">
                  <c:v>32</c:v>
                </c:pt>
                <c:pt idx="5">
                  <c:v>64</c:v>
                </c:pt>
              </c:numCache>
            </c:numRef>
          </c:val>
        </c:ser>
        <c:ser>
          <c:idx val="0"/>
          <c:order val="3"/>
          <c:tx>
            <c:strRef>
              <c:f>ExascaleStats!$Q$5</c:f>
              <c:strCache>
                <c:ptCount val="1"/>
                <c:pt idx="0">
                  <c:v>Feasible Power Envelope (20MW)</c:v>
                </c:pt>
              </c:strCache>
            </c:strRef>
          </c:tx>
          <c:spPr>
            <a:ln w="50800">
              <a:solidFill>
                <a:srgbClr val="FF0000"/>
              </a:solidFill>
            </a:ln>
          </c:spPr>
          <c:marker>
            <c:symbol val="none"/>
          </c:marker>
          <c:cat>
            <c:numRef>
              <c:f>ExascaleStats!$L$6:$L$11</c:f>
              <c:numCache>
                <c:formatCode>General</c:formatCode>
                <c:ptCount val="6"/>
                <c:pt idx="0">
                  <c:v>1.0000000000000021E-2</c:v>
                </c:pt>
                <c:pt idx="1">
                  <c:v>0.1</c:v>
                </c:pt>
                <c:pt idx="2">
                  <c:v>0.2</c:v>
                </c:pt>
                <c:pt idx="3">
                  <c:v>0.5</c:v>
                </c:pt>
                <c:pt idx="4">
                  <c:v>1</c:v>
                </c:pt>
                <c:pt idx="5">
                  <c:v>2</c:v>
                </c:pt>
              </c:numCache>
            </c:numRef>
          </c:cat>
          <c:val>
            <c:numRef>
              <c:f>ExascaleStats!$Q$6:$Q$11</c:f>
              <c:numCache>
                <c:formatCode>General</c:formatCode>
                <c:ptCount val="6"/>
                <c:pt idx="0">
                  <c:v>20</c:v>
                </c:pt>
                <c:pt idx="1">
                  <c:v>20</c:v>
                </c:pt>
                <c:pt idx="2">
                  <c:v>20</c:v>
                </c:pt>
                <c:pt idx="3">
                  <c:v>20</c:v>
                </c:pt>
                <c:pt idx="4">
                  <c:v>20</c:v>
                </c:pt>
                <c:pt idx="5">
                  <c:v>20</c:v>
                </c:pt>
              </c:numCache>
            </c:numRef>
          </c:val>
          <c:smooth val="1"/>
        </c:ser>
        <c:marker val="1"/>
        <c:axId val="113213440"/>
        <c:axId val="113215360"/>
      </c:lineChart>
      <c:catAx>
        <c:axId val="113213440"/>
        <c:scaling>
          <c:orientation val="minMax"/>
        </c:scaling>
        <c:axPos val="b"/>
        <c:title>
          <c:tx>
            <c:rich>
              <a:bodyPr/>
              <a:lstStyle/>
              <a:p>
                <a:pPr>
                  <a:defRPr/>
                </a:pPr>
                <a:r>
                  <a:rPr lang="en-US" dirty="0"/>
                  <a:t>Bytes/FLOP ratio (# bytes per peak FLOP)</a:t>
                </a:r>
              </a:p>
            </c:rich>
          </c:tx>
          <c:layout/>
        </c:title>
        <c:numFmt formatCode="General" sourceLinked="1"/>
        <c:tickLblPos val="nextTo"/>
        <c:crossAx val="113215360"/>
        <c:crosses val="autoZero"/>
        <c:auto val="1"/>
        <c:lblAlgn val="ctr"/>
        <c:lblOffset val="100"/>
      </c:catAx>
      <c:valAx>
        <c:axId val="113215360"/>
        <c:scaling>
          <c:orientation val="minMax"/>
          <c:max val="100"/>
        </c:scaling>
        <c:axPos val="l"/>
        <c:majorGridlines/>
        <c:title>
          <c:tx>
            <c:rich>
              <a:bodyPr/>
              <a:lstStyle/>
              <a:p>
                <a:pPr>
                  <a:defRPr/>
                </a:pPr>
                <a:r>
                  <a:rPr lang="en-US" dirty="0"/>
                  <a:t>Memory Power Consumption in Megawatts (MW)</a:t>
                </a:r>
              </a:p>
            </c:rich>
          </c:tx>
          <c:layout/>
        </c:title>
        <c:numFmt formatCode="General" sourceLinked="1"/>
        <c:tickLblPos val="nextTo"/>
        <c:crossAx val="113213440"/>
        <c:crosses val="autoZero"/>
        <c:crossBetween val="between"/>
      </c:valAx>
    </c:plotArea>
    <c:legend>
      <c:legendPos val="r"/>
      <c:legendEntry>
        <c:idx val="0"/>
        <c:delete val="1"/>
      </c:legendEntry>
      <c:legendEntry>
        <c:idx val="1"/>
        <c:delete val="1"/>
      </c:legendEntry>
      <c:legendEntry>
        <c:idx val="2"/>
        <c:delete val="1"/>
      </c:legendEntry>
      <c:legendEntry>
        <c:idx val="3"/>
        <c:delete val="1"/>
      </c:legendEntry>
      <c:legendEntry>
        <c:idx val="4"/>
        <c:txPr>
          <a:bodyPr/>
          <a:lstStyle/>
          <a:p>
            <a:pPr>
              <a:defRPr sz="1100">
                <a:latin typeface="Calibri" pitchFamily="34" charset="0"/>
              </a:defRPr>
            </a:pPr>
            <a:endParaRPr lang="en-US"/>
          </a:p>
        </c:txPr>
      </c:legendEntry>
      <c:legendEntry>
        <c:idx val="5"/>
        <c:txPr>
          <a:bodyPr/>
          <a:lstStyle/>
          <a:p>
            <a:pPr>
              <a:defRPr sz="1100">
                <a:latin typeface="Calibri" pitchFamily="34" charset="0"/>
              </a:defRPr>
            </a:pPr>
            <a:endParaRPr lang="en-US"/>
          </a:p>
        </c:txPr>
      </c:legendEntry>
      <c:legendEntry>
        <c:idx val="6"/>
        <c:txPr>
          <a:bodyPr/>
          <a:lstStyle/>
          <a:p>
            <a:pPr>
              <a:defRPr sz="1100">
                <a:latin typeface="Calibri" pitchFamily="34" charset="0"/>
              </a:defRPr>
            </a:pPr>
            <a:endParaRPr lang="en-US"/>
          </a:p>
        </c:txPr>
      </c:legendEntry>
      <c:legendEntry>
        <c:idx val="7"/>
        <c:txPr>
          <a:bodyPr/>
          <a:lstStyle/>
          <a:p>
            <a:pPr>
              <a:defRPr sz="1100">
                <a:latin typeface="Calibri" pitchFamily="34" charset="0"/>
              </a:defRPr>
            </a:pPr>
            <a:endParaRPr lang="en-US"/>
          </a:p>
        </c:txPr>
      </c:legendEntry>
      <c:layout/>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b="1" dirty="0" smtClean="0"/>
              <a:t>INCITE Demand Outpaces Supply</a:t>
            </a:r>
            <a:endParaRPr lang="en-US" b="1" dirty="0"/>
          </a:p>
        </c:rich>
      </c:tx>
      <c:layout>
        <c:manualLayout>
          <c:xMode val="edge"/>
          <c:yMode val="edge"/>
          <c:x val="0.23069659917617041"/>
          <c:y val="2.547881671788664E-2"/>
        </c:manualLayout>
      </c:layout>
    </c:title>
    <c:plotArea>
      <c:layout>
        <c:manualLayout>
          <c:layoutTarget val="inner"/>
          <c:xMode val="edge"/>
          <c:yMode val="edge"/>
          <c:x val="0.13882524867175847"/>
          <c:y val="0.15713961456284142"/>
          <c:w val="0.77065708405973332"/>
          <c:h val="0.62126186234163872"/>
        </c:manualLayout>
      </c:layout>
      <c:lineChart>
        <c:grouping val="standard"/>
        <c:ser>
          <c:idx val="0"/>
          <c:order val="0"/>
          <c:tx>
            <c:v>Requested</c:v>
          </c:tx>
          <c:cat>
            <c:numRef>
              <c:f>INCITE!$A$2:$A$9</c:f>
              <c:numCache>
                <c:formatCode>General</c:formatCode>
                <c:ptCount val="8"/>
                <c:pt idx="0">
                  <c:v>2004</c:v>
                </c:pt>
                <c:pt idx="1">
                  <c:v>2005</c:v>
                </c:pt>
                <c:pt idx="2">
                  <c:v>2006</c:v>
                </c:pt>
                <c:pt idx="3">
                  <c:v>2007</c:v>
                </c:pt>
                <c:pt idx="4">
                  <c:v>2008</c:v>
                </c:pt>
                <c:pt idx="5">
                  <c:v>2009</c:v>
                </c:pt>
                <c:pt idx="6">
                  <c:v>2010</c:v>
                </c:pt>
                <c:pt idx="7">
                  <c:v>2011</c:v>
                </c:pt>
              </c:numCache>
            </c:numRef>
          </c:cat>
          <c:val>
            <c:numRef>
              <c:f>INCITE!$C$2:$C$9</c:f>
              <c:numCache>
                <c:formatCode>#,##0.0</c:formatCode>
                <c:ptCount val="8"/>
                <c:pt idx="0">
                  <c:v>0.13050866</c:v>
                </c:pt>
                <c:pt idx="1">
                  <c:v>2.8422000000000003E-2</c:v>
                </c:pt>
                <c:pt idx="2">
                  <c:v>8.9199781000000006E-2</c:v>
                </c:pt>
                <c:pt idx="3">
                  <c:v>0.25973459900000001</c:v>
                </c:pt>
                <c:pt idx="4">
                  <c:v>0.606026807000002</c:v>
                </c:pt>
                <c:pt idx="5" formatCode="General">
                  <c:v>2.0337000000000001</c:v>
                </c:pt>
                <c:pt idx="6" formatCode="General">
                  <c:v>3.7</c:v>
                </c:pt>
                <c:pt idx="7" formatCode="General">
                  <c:v>5.74</c:v>
                </c:pt>
              </c:numCache>
            </c:numRef>
          </c:val>
        </c:ser>
        <c:ser>
          <c:idx val="1"/>
          <c:order val="1"/>
          <c:tx>
            <c:v>Allocated</c:v>
          </c:tx>
          <c:dPt>
            <c:idx val="7"/>
            <c:marker>
              <c:symbol val="circle"/>
              <c:size val="7"/>
              <c:spPr>
                <a:solidFill>
                  <a:schemeClr val="tx1"/>
                </a:solidFill>
              </c:spPr>
            </c:marker>
            <c:spPr>
              <a:ln>
                <a:prstDash val="sysDot"/>
              </a:ln>
            </c:spPr>
          </c:dPt>
          <c:cat>
            <c:numRef>
              <c:f>INCITE!$A$2:$A$9</c:f>
              <c:numCache>
                <c:formatCode>General</c:formatCode>
                <c:ptCount val="8"/>
                <c:pt idx="0">
                  <c:v>2004</c:v>
                </c:pt>
                <c:pt idx="1">
                  <c:v>2005</c:v>
                </c:pt>
                <c:pt idx="2">
                  <c:v>2006</c:v>
                </c:pt>
                <c:pt idx="3">
                  <c:v>2007</c:v>
                </c:pt>
                <c:pt idx="4">
                  <c:v>2008</c:v>
                </c:pt>
                <c:pt idx="5">
                  <c:v>2009</c:v>
                </c:pt>
                <c:pt idx="6">
                  <c:v>2010</c:v>
                </c:pt>
                <c:pt idx="7">
                  <c:v>2011</c:v>
                </c:pt>
              </c:numCache>
            </c:numRef>
          </c:cat>
          <c:val>
            <c:numRef>
              <c:f>INCITE!$D$2:$D$9</c:f>
              <c:numCache>
                <c:formatCode>#,##0.0</c:formatCode>
                <c:ptCount val="8"/>
                <c:pt idx="0">
                  <c:v>4.9000000000000181E-3</c:v>
                </c:pt>
                <c:pt idx="1">
                  <c:v>6.500000000000017E-3</c:v>
                </c:pt>
                <c:pt idx="2">
                  <c:v>1.800000000000004E-2</c:v>
                </c:pt>
                <c:pt idx="3">
                  <c:v>9.5086000000000045E-2</c:v>
                </c:pt>
                <c:pt idx="4">
                  <c:v>0.26779333499999974</c:v>
                </c:pt>
                <c:pt idx="5" formatCode="General">
                  <c:v>0.88900000000000101</c:v>
                </c:pt>
                <c:pt idx="6" formatCode="General">
                  <c:v>1.6</c:v>
                </c:pt>
                <c:pt idx="7" formatCode="General">
                  <c:v>1.6</c:v>
                </c:pt>
              </c:numCache>
            </c:numRef>
          </c:val>
        </c:ser>
        <c:marker val="1"/>
        <c:axId val="113398144"/>
        <c:axId val="113400064"/>
      </c:lineChart>
      <c:catAx>
        <c:axId val="113398144"/>
        <c:scaling>
          <c:orientation val="minMax"/>
        </c:scaling>
        <c:axPos val="b"/>
        <c:title>
          <c:tx>
            <c:rich>
              <a:bodyPr/>
              <a:lstStyle/>
              <a:p>
                <a:pPr>
                  <a:defRPr/>
                </a:pPr>
                <a:r>
                  <a:rPr lang="en-US" dirty="0"/>
                  <a:t>Year</a:t>
                </a:r>
              </a:p>
            </c:rich>
          </c:tx>
        </c:title>
        <c:numFmt formatCode="General" sourceLinked="1"/>
        <c:tickLblPos val="nextTo"/>
        <c:crossAx val="113400064"/>
        <c:crosses val="autoZero"/>
        <c:auto val="1"/>
        <c:lblAlgn val="ctr"/>
        <c:lblOffset val="100"/>
      </c:catAx>
      <c:valAx>
        <c:axId val="113400064"/>
        <c:scaling>
          <c:orientation val="minMax"/>
        </c:scaling>
        <c:axPos val="l"/>
        <c:majorGridlines/>
        <c:title>
          <c:tx>
            <c:rich>
              <a:bodyPr rot="-5400000" vert="horz"/>
              <a:lstStyle/>
              <a:p>
                <a:pPr>
                  <a:defRPr/>
                </a:pPr>
                <a:r>
                  <a:rPr lang="en-US" dirty="0"/>
                  <a:t>Processor</a:t>
                </a:r>
                <a:r>
                  <a:rPr lang="en-US" baseline="0" dirty="0"/>
                  <a:t> Hours (in </a:t>
                </a:r>
                <a:r>
                  <a:rPr lang="en-US" baseline="0" dirty="0" smtClean="0"/>
                  <a:t>Billions</a:t>
                </a:r>
                <a:r>
                  <a:rPr lang="en-US" baseline="0" dirty="0"/>
                  <a:t>)</a:t>
                </a:r>
                <a:endParaRPr lang="en-US" dirty="0"/>
              </a:p>
            </c:rich>
          </c:tx>
          <c:layout>
            <c:manualLayout>
              <c:xMode val="edge"/>
              <c:yMode val="edge"/>
              <c:x val="6.1393309370648505E-2"/>
              <c:y val="0.22773904851164944"/>
            </c:manualLayout>
          </c:layout>
        </c:title>
        <c:numFmt formatCode="0" sourceLinked="0"/>
        <c:tickLblPos val="nextTo"/>
        <c:crossAx val="113398144"/>
        <c:crosses val="autoZero"/>
        <c:crossBetween val="between"/>
      </c:valAx>
    </c:plotArea>
    <c:legend>
      <c:legendPos val="r"/>
      <c:layout>
        <c:manualLayout>
          <c:xMode val="edge"/>
          <c:yMode val="edge"/>
          <c:x val="0.22663258898024868"/>
          <c:y val="0.93507670934791887"/>
          <c:w val="0.57072411825174374"/>
          <c:h val="6.2599738818364434E-2"/>
        </c:manualLayout>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7" rIns="93172" bIns="4658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7" rIns="93172" bIns="46587" rtlCol="0"/>
          <a:lstStyle>
            <a:lvl1pPr algn="r">
              <a:defRPr sz="1200"/>
            </a:lvl1pPr>
          </a:lstStyle>
          <a:p>
            <a:fld id="{552A171B-F280-487E-AB57-9E09D7D6F475}" type="datetimeFigureOut">
              <a:rPr lang="en-US" smtClean="0"/>
              <a:pPr/>
              <a:t>8/5/2011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7" rIns="93172" bIns="4658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7" rIns="93172"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a:defRPr sz="1200"/>
            </a:lvl1pPr>
          </a:lstStyle>
          <a:p>
            <a:fld id="{F4A6DD1E-07AB-4857-BE57-82B520EA68A7}"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76D4B8-3D7E-42E7-AF06-6D9133F7F081}" type="slidenum">
              <a:rPr lang="en-US" smtClean="0"/>
              <a:pPr>
                <a:defRPr/>
              </a:pPr>
              <a:t>22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ALCF-1 system is in Steady State (Operations) and will continue in operation throughout</a:t>
            </a:r>
            <a:r>
              <a:rPr lang="en-US" baseline="0" dirty="0" smtClean="0"/>
              <a:t> the duration of the ALCF-2 Design, Modification &amp; Enhancement (DME) Project. </a:t>
            </a:r>
            <a:endParaRPr lang="en-US" dirty="0"/>
          </a:p>
        </p:txBody>
      </p:sp>
      <p:sp>
        <p:nvSpPr>
          <p:cNvPr id="4" name="Slide Number Placeholder 3"/>
          <p:cNvSpPr>
            <a:spLocks noGrp="1"/>
          </p:cNvSpPr>
          <p:nvPr>
            <p:ph type="sldNum" sz="quarter" idx="10"/>
          </p:nvPr>
        </p:nvSpPr>
        <p:spPr/>
        <p:txBody>
          <a:bodyPr/>
          <a:lstStyle/>
          <a:p>
            <a:pPr>
              <a:defRPr/>
            </a:pPr>
            <a:fld id="{17D99176-9DFA-4BD9-AE12-406E4AA851F9}" type="slidenum">
              <a:rPr lang="en-US" smtClean="0"/>
              <a:pPr>
                <a:defRPr/>
              </a:pPr>
              <a:t>23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dirty="0" smtClean="0">
              <a:latin typeface="Times" charset="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34723" y="4415790"/>
            <a:ext cx="5140960" cy="418338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55000" lnSpcReduction="20000"/>
          </a:bodyPr>
          <a:lstStyle/>
          <a:p>
            <a:pPr>
              <a:spcBef>
                <a:spcPts val="0"/>
              </a:spcBef>
            </a:pPr>
            <a:r>
              <a:rPr lang="en-US" b="1" dirty="0" smtClean="0"/>
              <a:t>ORNL’s Jaguar helps BMI win award, nation save fuel (DOE press release)</a:t>
            </a:r>
            <a:endParaRPr lang="en-US" dirty="0" smtClean="0"/>
          </a:p>
          <a:p>
            <a:pPr>
              <a:spcBef>
                <a:spcPts val="0"/>
              </a:spcBef>
            </a:pPr>
            <a:r>
              <a:rPr lang="en-US" dirty="0" smtClean="0"/>
              <a:t> </a:t>
            </a:r>
          </a:p>
          <a:p>
            <a:pPr>
              <a:spcBef>
                <a:spcPts val="0"/>
              </a:spcBef>
            </a:pPr>
            <a:r>
              <a:rPr lang="en-US" dirty="0" smtClean="0"/>
              <a:t>OAK RIDGE, Tenn., Feb. 8, 2011 – A BMI Corp. SmartTruck technology that could save 1.5 billion gallons of diesel fuel and $5 billion in fuel costs per year has hit the road in record time in part because of simulations performed on the nation’s most powerful supercomputer at the Department of Energy’s Oak Ridge National Laboratory.</a:t>
            </a:r>
          </a:p>
          <a:p>
            <a:pPr>
              <a:spcBef>
                <a:spcPts val="0"/>
              </a:spcBef>
            </a:pPr>
            <a:r>
              <a:rPr lang="en-US" dirty="0" smtClean="0"/>
              <a:t> </a:t>
            </a:r>
          </a:p>
          <a:p>
            <a:pPr>
              <a:spcBef>
                <a:spcPts val="0"/>
              </a:spcBef>
            </a:pPr>
            <a:r>
              <a:rPr lang="en-US" dirty="0" smtClean="0"/>
              <a:t>While South Carolina-based BMI Corp. has just won an industry award from Heavy Duty Trucking magazine, the real winners could be trucking companies and the environment. With installation of BMI’s SmartTruck UnderTray System to improve the aerodynamics of 18-wheeler (Class 8) long-haul trucks, the typical big rig can achieve fuel savings of between 7 and 12 percent, easily meeting the new California Air Resources Board mandate that calls for a minimum mileage improvement of 5 percent.</a:t>
            </a:r>
          </a:p>
          <a:p>
            <a:pPr>
              <a:spcBef>
                <a:spcPts val="0"/>
              </a:spcBef>
            </a:pPr>
            <a:r>
              <a:rPr lang="en-US" dirty="0" smtClean="0"/>
              <a:t> </a:t>
            </a:r>
          </a:p>
          <a:p>
            <a:pPr>
              <a:spcBef>
                <a:spcPts val="0"/>
              </a:spcBef>
            </a:pPr>
            <a:r>
              <a:rPr lang="en-US" dirty="0" smtClean="0"/>
              <a:t>Those results, which earned BMI one of the publication’s top 20 products of the year awards, were made possible because of simulation work performed on ORNL’s Jaguar supercomputer.</a:t>
            </a:r>
          </a:p>
          <a:p>
            <a:pPr>
              <a:spcBef>
                <a:spcPts val="0"/>
              </a:spcBef>
            </a:pPr>
            <a:r>
              <a:rPr lang="en-US" dirty="0" smtClean="0"/>
              <a:t> </a:t>
            </a:r>
          </a:p>
          <a:p>
            <a:pPr>
              <a:spcBef>
                <a:spcPts val="0"/>
              </a:spcBef>
            </a:pPr>
            <a:r>
              <a:rPr lang="en-US" dirty="0" smtClean="0"/>
              <a:t>“We were able to run simulations based on the most complex tractor and trailer models instead of simplified models, and we were able to run them faster,” said Mike Henderson, chief executive officer and founder of BMI, an engineering services firm based in Greenville, S.C.</a:t>
            </a:r>
          </a:p>
          <a:p>
            <a:pPr>
              <a:spcBef>
                <a:spcPts val="0"/>
              </a:spcBef>
            </a:pPr>
            <a:r>
              <a:rPr lang="en-US" dirty="0" smtClean="0"/>
              <a:t> </a:t>
            </a:r>
          </a:p>
          <a:p>
            <a:pPr>
              <a:spcBef>
                <a:spcPts val="0"/>
              </a:spcBef>
            </a:pPr>
            <a:r>
              <a:rPr lang="en-US" dirty="0" smtClean="0"/>
              <a:t>The work on Jaguar shortened the computing turnaround time for BMI’s complex models from days to a few hours and eliminated the need for costly and time-consuming physical prototypes. In all, running simulations on Jaguar allowed BMI to go from concept to a design that could be turned over to a manufacturer in 18 months instead of the 3½ years they had anticipated, according to Henderson, who noted, however, that more work remains.</a:t>
            </a:r>
          </a:p>
          <a:p>
            <a:pPr>
              <a:spcBef>
                <a:spcPts val="0"/>
              </a:spcBef>
            </a:pPr>
            <a:r>
              <a:rPr lang="en-US" dirty="0" smtClean="0"/>
              <a:t> </a:t>
            </a:r>
          </a:p>
          <a:p>
            <a:pPr>
              <a:spcBef>
                <a:spcPts val="0"/>
              </a:spcBef>
            </a:pPr>
            <a:r>
              <a:rPr lang="en-US" dirty="0" smtClean="0"/>
              <a:t>“Our first goal was to design add-on parts for existing trucks and trailers to make them more aerodynamic,” Henderson said. “By reducing drag we boost fuel efficiency and cut the amount of carbon that’s being dumped into the environment.”</a:t>
            </a:r>
          </a:p>
          <a:p>
            <a:pPr>
              <a:spcBef>
                <a:spcPts val="0"/>
              </a:spcBef>
            </a:pPr>
            <a:r>
              <a:rPr lang="en-US" dirty="0" smtClean="0"/>
              <a:t> </a:t>
            </a:r>
          </a:p>
          <a:p>
            <a:pPr>
              <a:spcBef>
                <a:spcPts val="0"/>
              </a:spcBef>
            </a:pPr>
            <a:r>
              <a:rPr lang="en-US" dirty="0" smtClean="0"/>
              <a:t>In time, BMI plans to design trucks that are far more aerodynamic from the ground up.</a:t>
            </a:r>
          </a:p>
          <a:p>
            <a:pPr>
              <a:spcBef>
                <a:spcPts val="0"/>
              </a:spcBef>
            </a:pPr>
            <a:r>
              <a:rPr lang="en-US" dirty="0" smtClean="0"/>
              <a:t> </a:t>
            </a:r>
          </a:p>
          <a:p>
            <a:pPr>
              <a:spcBef>
                <a:spcPts val="0"/>
              </a:spcBef>
            </a:pPr>
            <a:r>
              <a:rPr lang="en-US" dirty="0" smtClean="0"/>
              <a:t>“We hope to soon turn our attention to creating a brand new highly aerodynamic vehicle with optimum fuel efficiency,” Henderson said.</a:t>
            </a:r>
          </a:p>
          <a:p>
            <a:pPr>
              <a:spcBef>
                <a:spcPts val="0"/>
              </a:spcBef>
            </a:pPr>
            <a:r>
              <a:rPr lang="en-US" dirty="0" smtClean="0"/>
              <a:t> </a:t>
            </a:r>
          </a:p>
          <a:p>
            <a:pPr>
              <a:spcBef>
                <a:spcPts val="0"/>
              </a:spcBef>
            </a:pPr>
            <a:r>
              <a:rPr lang="en-US" dirty="0" smtClean="0"/>
              <a:t>Until then, Henderson noted that if all of the nation’s 1.3 million Class 8 trucks were configured with just the minimum UnderTray package, the average fuel economy of 6 miles per gallon could increase to about 6.5 mpg or more, which is significant given the fact 18-wheelers collectively travel some 130 billion miles per year. And from an emissions standpoint, equipped with the aerodynamics package, those trucks would reduce their carbon dioxide emissions by 32.7 billion pounds (16.4 million tons).</a:t>
            </a:r>
          </a:p>
          <a:p>
            <a:pPr>
              <a:spcBef>
                <a:spcPts val="0"/>
              </a:spcBef>
            </a:pPr>
            <a:r>
              <a:rPr lang="en-US" dirty="0" smtClean="0"/>
              <a:t> </a:t>
            </a:r>
          </a:p>
          <a:p>
            <a:pPr>
              <a:spcBef>
                <a:spcPts val="0"/>
              </a:spcBef>
            </a:pPr>
            <a:r>
              <a:rPr lang="en-US" dirty="0" smtClean="0"/>
              <a:t>BMI’s work with ORNL was made possible through the laboratory’s Industrial High-Performance Computing Partnerships Program, supported by the DOE Office of Science. Through this effort, BMI was able to access Jaguar, which boasts nearly 225,000 processing cores with a theoretical peak computational capability of 2.3 petaflops (2.3 quadrillion floating operations per second).</a:t>
            </a:r>
          </a:p>
          <a:p>
            <a:pPr>
              <a:spcBef>
                <a:spcPts val="0"/>
              </a:spcBef>
            </a:pPr>
            <a:r>
              <a:rPr lang="en-US" dirty="0" smtClean="0"/>
              <a:t> </a:t>
            </a:r>
          </a:p>
          <a:p>
            <a:pPr>
              <a:spcBef>
                <a:spcPts val="0"/>
              </a:spcBef>
            </a:pPr>
            <a:r>
              <a:rPr lang="en-US" dirty="0" smtClean="0"/>
              <a:t>The UnderTray’s aerodynamic components are manufactured in Georgia by Cellofoam while various metal brackets, bolts and other hardware that attach the parts to the trailer are made by a number of companies in South Carolina. Several fleets, including Con-way Truckload and Frito-Lay, are already using the parts. The kit can be installed in the field by fleet owners and operators.</a:t>
            </a:r>
          </a:p>
          <a:p>
            <a:pPr>
              <a:spcBef>
                <a:spcPts val="0"/>
              </a:spcBef>
            </a:pPr>
            <a:r>
              <a:rPr lang="en-US" dirty="0" smtClean="0"/>
              <a:t> </a:t>
            </a:r>
          </a:p>
          <a:p>
            <a:pPr>
              <a:spcBef>
                <a:spcPts val="0"/>
              </a:spcBef>
            </a:pPr>
            <a:r>
              <a:rPr lang="en-US" dirty="0" smtClean="0"/>
              <a:t>The award is to be presented today at the American Trucking Association’s 2011 Technology &amp; Maintenance Council’s annual truck show in Tampa, Fla. UT-Battelle manages ORNL for DOE’s Office of Science. </a:t>
            </a:r>
          </a:p>
        </p:txBody>
      </p:sp>
      <p:sp>
        <p:nvSpPr>
          <p:cNvPr id="10244" name="Slide Number Placeholder 3"/>
          <p:cNvSpPr>
            <a:spLocks noGrp="1"/>
          </p:cNvSpPr>
          <p:nvPr>
            <p:ph type="sldNum" sz="quarter" idx="5"/>
          </p:nvPr>
        </p:nvSpPr>
        <p:spPr>
          <a:noFill/>
        </p:spPr>
        <p:txBody>
          <a:bodyPr/>
          <a:lstStyle/>
          <a:p>
            <a:fld id="{5CC2E476-7E45-4FB1-8E28-61170DBBDA74}" type="slidenum">
              <a:rPr lang="en-US" smtClean="0">
                <a:solidFill>
                  <a:prstClr val="black"/>
                </a:solidFill>
                <a:latin typeface="Times New Roman" pitchFamily="18" charset="0"/>
                <a:ea typeface="ＭＳ Ｐゴシック" pitchFamily="34" charset="-128"/>
              </a:rPr>
              <a:pPr/>
              <a:t>29</a:t>
            </a:fld>
            <a:endParaRPr lang="en-US" dirty="0" smtClean="0">
              <a:solidFill>
                <a:prstClr val="black"/>
              </a:solidFill>
              <a:latin typeface="Times New Roman"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7480E45-8A1B-4BF7-89C6-B501CBD223B5}" type="slidenum">
              <a:rPr lang="en-US"/>
              <a:pPr/>
              <a:t>3</a:t>
            </a:fld>
            <a:endParaRPr lang="en-US" dirty="0"/>
          </a:p>
        </p:txBody>
      </p:sp>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p:txBody>
          <a:bodyPr lIns="93890" tIns="46947" rIns="93890" bIns="46947"/>
          <a:lstStyle/>
          <a:p>
            <a:endParaRPr lang="en-US" dirty="0"/>
          </a:p>
        </p:txBody>
      </p:sp>
      <p:sp>
        <p:nvSpPr>
          <p:cNvPr id="152580" name="Slide Number Placeholder 3"/>
          <p:cNvSpPr txBox="1">
            <a:spLocks noGrp="1"/>
          </p:cNvSpPr>
          <p:nvPr/>
        </p:nvSpPr>
        <p:spPr bwMode="auto">
          <a:xfrm>
            <a:off x="3970340" y="8829675"/>
            <a:ext cx="3038475" cy="465139"/>
          </a:xfrm>
          <a:prstGeom prst="rect">
            <a:avLst/>
          </a:prstGeom>
          <a:noFill/>
          <a:ln w="9525">
            <a:noFill/>
            <a:miter lim="800000"/>
            <a:headEnd/>
            <a:tailEnd/>
          </a:ln>
        </p:spPr>
        <p:txBody>
          <a:bodyPr lIns="93890" tIns="46947" rIns="93890" bIns="46947" anchor="b"/>
          <a:lstStyle/>
          <a:p>
            <a:pPr algn="r" defTabSz="939727"/>
            <a:fld id="{01DD4D8C-583C-4D4C-89CF-E679755DC386}" type="slidenum">
              <a:rPr lang="en-US" sz="1200"/>
              <a:pPr algn="r" defTabSz="939727"/>
              <a:t>3</a:t>
            </a:fld>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AD374B-7CCB-40B3-9D54-0AEDD4571ECC}" type="slidenum">
              <a:rPr lang="en-US"/>
              <a:pPr/>
              <a:t>4</a:t>
            </a:fld>
            <a:endParaRPr lang="en-US" dirty="0"/>
          </a:p>
        </p:txBody>
      </p:sp>
      <p:sp>
        <p:nvSpPr>
          <p:cNvPr id="124930" name="Rectangle 2"/>
          <p:cNvSpPr>
            <a:spLocks noGrp="1" noRot="1" noChangeAspect="1" noChangeArrowheads="1" noTextEdit="1"/>
          </p:cNvSpPr>
          <p:nvPr>
            <p:ph type="sldImg"/>
          </p:nvPr>
        </p:nvSpPr>
        <p:spPr>
          <a:xfrm>
            <a:off x="1181100" y="709613"/>
            <a:ext cx="4648200" cy="3486150"/>
          </a:xfrm>
          <a:ln/>
        </p:spPr>
      </p:sp>
      <p:sp>
        <p:nvSpPr>
          <p:cNvPr id="124931" name="Rectangle 3"/>
          <p:cNvSpPr>
            <a:spLocks noGrp="1" noChangeArrowheads="1"/>
          </p:cNvSpPr>
          <p:nvPr>
            <p:ph type="body" idx="1"/>
          </p:nvPr>
        </p:nvSpPr>
        <p:spPr>
          <a:xfrm>
            <a:off x="925514" y="4422776"/>
            <a:ext cx="5159375" cy="4164013"/>
          </a:xfrm>
        </p:spPr>
        <p:txBody>
          <a:bodyPr/>
          <a:lstStyle/>
          <a:p>
            <a:r>
              <a:rPr lang="en-US" dirty="0">
                <a:solidFill>
                  <a:schemeClr val="bg2"/>
                </a:solidFill>
              </a:rPr>
              <a:t>Top: 3D fully implicit extended MHD simulations - Figure depicts temperature during the evolution of a helical perturbation in a 3D toroidal fusion device.</a:t>
            </a:r>
          </a:p>
          <a:p>
            <a:endParaRPr lang="en-US" dirty="0"/>
          </a:p>
          <a:p>
            <a:r>
              <a:rPr lang="en-US" dirty="0"/>
              <a:t>Bottom - Linear Scaling 3D Fragment (LS3DF). Density Functional Theory (DFT) calculation numerically equivalent to a more common algorithm, but scales with O(n) in number of atoms rather than O(n^3). PI: Wang, LBNL.</a:t>
            </a:r>
          </a:p>
          <a:p>
            <a:endParaRPr lang="en-US" dirty="0"/>
          </a:p>
          <a:p>
            <a:r>
              <a:rPr lang="en-US" dirty="0"/>
              <a:t>(Alternative definition) - Multiscale Mathematics: Develop multiscale models and algorithms for understanding complex system behavior that emerges across vastly different space and time scales.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6DD1E-07AB-4857-BE57-82B520EA68A7}"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6DD1E-07AB-4857-BE57-82B520EA68A7}"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6DD1E-07AB-4857-BE57-82B520EA68A7}"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6DD1E-07AB-4857-BE57-82B520EA68A7}"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ExMatEx</a:t>
            </a:r>
            <a:r>
              <a:rPr lang="en-US" baseline="0" dirty="0" smtClean="0"/>
              <a:t> Goal: </a:t>
            </a:r>
            <a:r>
              <a:rPr lang="en-US" dirty="0" smtClean="0"/>
              <a:t>Develop algorithms, system software, and hardware that will enable pervasive embedding of microscopic behavior modeling and simulation into meso- and macro-scale materials simulations at the exascale, for the simulation and modeling of materials subjected to extreme mechanical environment.</a:t>
            </a:r>
          </a:p>
          <a:p>
            <a:endParaRPr lang="en-US" dirty="0" smtClean="0"/>
          </a:p>
          <a:p>
            <a:pPr marL="0" lvl="2" defTabSz="931774">
              <a:defRPr/>
            </a:pPr>
            <a:r>
              <a:rPr lang="en-US" dirty="0" smtClean="0"/>
              <a:t>CESAR </a:t>
            </a:r>
            <a:r>
              <a:rPr lang="en-US" sz="1600" dirty="0" smtClean="0"/>
              <a:t>Goal: Enable predictive modeling and simulation for advanced nuclear reactor design at the exascale by integrating three distinct software components  -- weakly compressible hydrodynamics, particle transport, and structural mechanics  -- into one code environment, TRIDENT, for detailed analysis of next-generation reactors</a:t>
            </a:r>
          </a:p>
          <a:p>
            <a:endParaRPr lang="en-US" dirty="0" smtClean="0"/>
          </a:p>
          <a:p>
            <a:pPr marL="0" lvl="1" defTabSz="931774">
              <a:defRPr/>
            </a:pPr>
            <a:r>
              <a:rPr lang="en-US" dirty="0" smtClean="0"/>
              <a:t>CECDC </a:t>
            </a:r>
            <a:r>
              <a:rPr lang="en-US" sz="1600" kern="0" dirty="0" smtClean="0">
                <a:solidFill>
                  <a:srgbClr val="000000"/>
                </a:solidFill>
                <a:cs typeface="Arial" pitchFamily="34" charset="0"/>
              </a:rPr>
              <a:t>Goal: S</a:t>
            </a:r>
            <a:r>
              <a:rPr lang="en-US" sz="1600" kern="0" dirty="0" smtClean="0">
                <a:solidFill>
                  <a:srgbClr val="000000"/>
                </a:solidFill>
              </a:rPr>
              <a:t>imultaneously redesign all aspects of the combustion simulation process, from algorithms to programming models to hardware architecture, to enable detailed modeling and simulations at realistic operating conditions at the exascale for transportation and energy production applications.</a:t>
            </a:r>
            <a:endParaRPr lang="en-US" sz="1600" kern="0" dirty="0" smtClean="0">
              <a:solidFill>
                <a:srgbClr val="000000"/>
              </a:solidFill>
              <a:cs typeface="Arial"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7FD4DBCB-A585-4EC1-9C01-F6FFC1E94C43}" type="slidenum">
              <a:rPr lang="en-US" smtClean="0"/>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A6DD1E-07AB-4857-BE57-82B520EA68A7}"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BESAC August 3, 2011</a:t>
            </a:r>
            <a:endParaRPr lang="en-US" dirty="0"/>
          </a:p>
        </p:txBody>
      </p:sp>
      <p:sp>
        <p:nvSpPr>
          <p:cNvPr id="6" name="Slide Number Placeholder 5"/>
          <p:cNvSpPr>
            <a:spLocks noGrp="1"/>
          </p:cNvSpPr>
          <p:nvPr>
            <p:ph type="sldNum" sz="quarter" idx="12"/>
          </p:nvPr>
        </p:nvSpPr>
        <p:spPr/>
        <p:txBody>
          <a:bodyPr/>
          <a:lstStyle/>
          <a:p>
            <a:fld id="{8F7F0FD8-C4D8-4FC8-ACE5-C8022F3C3BAB}" type="slidenum">
              <a:rPr lang="en-US" smtClean="0"/>
              <a:pPr/>
              <a:t>‹#›</a:t>
            </a:fld>
            <a:endParaRPr lang="en-US" dirty="0"/>
          </a:p>
        </p:txBody>
      </p:sp>
      <p:sp>
        <p:nvSpPr>
          <p:cNvPr id="7" name="Rectangle 6"/>
          <p:cNvSpPr/>
          <p:nvPr/>
        </p:nvSpPr>
        <p:spPr>
          <a:xfrm>
            <a:off x="304800" y="6248400"/>
            <a:ext cx="2667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horizontal-logo-green-text.jpg"/>
          <p:cNvPicPr>
            <a:picLocks noChangeAspect="1"/>
          </p:cNvPicPr>
          <p:nvPr/>
        </p:nvPicPr>
        <p:blipFill>
          <a:blip r:embed="rId3" cstate="print"/>
          <a:srcRect/>
          <a:stretch>
            <a:fillRect/>
          </a:stretch>
        </p:blipFill>
        <p:spPr bwMode="auto">
          <a:xfrm>
            <a:off x="1905000" y="304800"/>
            <a:ext cx="5334000" cy="892175"/>
          </a:xfrm>
          <a:prstGeom prst="rect">
            <a:avLst/>
          </a:prstGeom>
          <a:noFill/>
          <a:ln w="9525">
            <a:noFill/>
            <a:miter lim="800000"/>
            <a:headEnd/>
            <a:tailEnd/>
          </a:ln>
        </p:spPr>
      </p:pic>
      <p:sp>
        <p:nvSpPr>
          <p:cNvPr id="9" name="Subtitle 2"/>
          <p:cNvSpPr>
            <a:spLocks noGrp="1"/>
          </p:cNvSpPr>
          <p:nvPr>
            <p:ph type="subTitle" idx="1"/>
          </p:nvPr>
        </p:nvSpPr>
        <p:spPr>
          <a:xfrm>
            <a:off x="1371600" y="3200400"/>
            <a:ext cx="6400800" cy="1752600"/>
          </a:xfrm>
        </p:spPr>
        <p:txBody>
          <a:bodyPr/>
          <a:lstStyle>
            <a:lvl1pPr marL="0" indent="0" algn="ctr">
              <a:buNone/>
              <a:defRPr b="0">
                <a:solidFill>
                  <a:schemeClr val="tx1">
                    <a:lumMod val="75000"/>
                    <a:lumOff val="2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itle 6"/>
          <p:cNvSpPr>
            <a:spLocks noGrp="1"/>
          </p:cNvSpPr>
          <p:nvPr>
            <p:ph type="title"/>
          </p:nvPr>
        </p:nvSpPr>
        <p:spPr>
          <a:xfrm>
            <a:off x="457200" y="1981200"/>
            <a:ext cx="8229600" cy="1143000"/>
          </a:xfrm>
          <a:prstGeom prst="rect">
            <a:avLst/>
          </a:prstGeom>
        </p:spPr>
        <p:txBody>
          <a:bodyPr>
            <a:normAutofit/>
          </a:bodyPr>
          <a:lstStyle>
            <a:lvl1pPr algn="ctr">
              <a:defRPr sz="3200" b="1">
                <a:solidFill>
                  <a:srgbClr val="146737"/>
                </a:solidFill>
              </a:defRPr>
            </a:lvl1p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latin typeface="+mn-lt"/>
              </a:defRPr>
            </a:lvl1pPr>
            <a:lvl2pPr>
              <a:defRPr>
                <a:solidFill>
                  <a:srgbClr val="367317"/>
                </a:solidFill>
                <a:latin typeface="+mn-lt"/>
              </a:defRPr>
            </a:lvl2pPr>
            <a:lvl3pPr>
              <a:defRPr>
                <a:solidFill>
                  <a:schemeClr val="tx1"/>
                </a:solidFill>
                <a:latin typeface="+mn-lt"/>
              </a:defRPr>
            </a:lvl3pPr>
            <a:lvl4pPr>
              <a:defRPr>
                <a:solidFill>
                  <a:schemeClr val="tx2"/>
                </a:solidFill>
                <a:latin typeface="+mn-lt"/>
              </a:defRPr>
            </a:lvl4pPr>
            <a:lvl5pPr>
              <a:defRPr>
                <a:solidFill>
                  <a:schemeClr val="tx2"/>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normAutofit/>
          </a:bodyPr>
          <a:lstStyle>
            <a:lvl1pPr>
              <a:defRPr sz="3200">
                <a:solidFill>
                  <a:srgbClr val="367317"/>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9" name="Slide Number Placeholder 8"/>
          <p:cNvSpPr>
            <a:spLocks noGrp="1"/>
          </p:cNvSpPr>
          <p:nvPr>
            <p:ph type="sldNum" sz="quarter" idx="11"/>
          </p:nvPr>
        </p:nvSpPr>
        <p:spPr/>
        <p:txBody>
          <a:bodyPr/>
          <a:lstStyle/>
          <a:p>
            <a:fld id="{8F7F0FD8-C4D8-4FC8-ACE5-C8022F3C3BAB}" type="slidenum">
              <a:rPr lang="en-US" smtClean="0"/>
              <a:pPr/>
              <a:t>‹#›</a:t>
            </a:fld>
            <a:endParaRPr lang="en-US" dirty="0"/>
          </a:p>
        </p:txBody>
      </p:sp>
      <p:sp>
        <p:nvSpPr>
          <p:cNvPr id="10" name="Footer Placeholder 9"/>
          <p:cNvSpPr>
            <a:spLocks noGrp="1"/>
          </p:cNvSpPr>
          <p:nvPr>
            <p:ph type="ftr" sz="quarter" idx="12"/>
          </p:nvPr>
        </p:nvSpPr>
        <p:spPr/>
        <p:txBody>
          <a:bodyPr/>
          <a:lstStyle>
            <a:lvl1pPr>
              <a:defRPr/>
            </a:lvl1pPr>
          </a:lstStyle>
          <a:p>
            <a:r>
              <a:rPr lang="en-US" dirty="0" smtClean="0"/>
              <a:t>BESAC August 3, 2011</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8F7F0FD8-C4D8-4FC8-ACE5-C8022F3C3BAB}" type="slidenum">
              <a:rPr lang="en-US" smtClean="0"/>
              <a:pPr/>
              <a:t>‹#›</a:t>
            </a:fld>
            <a:endParaRPr lang="en-US" dirty="0"/>
          </a:p>
        </p:txBody>
      </p:sp>
      <p:sp>
        <p:nvSpPr>
          <p:cNvPr id="6" name="Footer Placeholder 5"/>
          <p:cNvSpPr>
            <a:spLocks noGrp="1"/>
          </p:cNvSpPr>
          <p:nvPr>
            <p:ph type="ftr" sz="quarter" idx="11"/>
          </p:nvPr>
        </p:nvSpPr>
        <p:spPr/>
        <p:txBody>
          <a:bodyPr/>
          <a:lstStyle/>
          <a:p>
            <a:r>
              <a:rPr lang="en-US" dirty="0" smtClean="0"/>
              <a:t>BESAC August 3, 2011</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smtClean="0"/>
              <a:t>BESAC August 3, 2011</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8"/>
          <p:cNvSpPr>
            <a:spLocks noGrp="1"/>
          </p:cNvSpPr>
          <p:nvPr>
            <p:ph type="sldNum" sz="quarter" idx="11"/>
          </p:nvPr>
        </p:nvSpPr>
        <p:spPr>
          <a:xfrm>
            <a:off x="8414464" y="6351654"/>
            <a:ext cx="381000" cy="365125"/>
          </a:xfrm>
        </p:spPr>
        <p:txBody>
          <a:bodyPr/>
          <a:lstStyle/>
          <a:p>
            <a:fld id="{8F7F0FD8-C4D8-4FC8-ACE5-C8022F3C3BAB}" type="slidenum">
              <a:rPr lang="en-US" smtClean="0"/>
              <a:pPr/>
              <a:t>‹#›</a:t>
            </a:fld>
            <a:endParaRPr lang="en-US" dirty="0"/>
          </a:p>
        </p:txBody>
      </p:sp>
      <p:sp>
        <p:nvSpPr>
          <p:cNvPr id="4" name="Footer Placeholder 2"/>
          <p:cNvSpPr>
            <a:spLocks noGrp="1"/>
          </p:cNvSpPr>
          <p:nvPr>
            <p:ph type="ftr" sz="quarter" idx="10"/>
          </p:nvPr>
        </p:nvSpPr>
        <p:spPr>
          <a:xfrm>
            <a:off x="3124200" y="6357064"/>
            <a:ext cx="5334000" cy="365125"/>
          </a:xfrm>
        </p:spPr>
        <p:txBody>
          <a:bodyPr/>
          <a:lstStyle/>
          <a:p>
            <a:r>
              <a:rPr lang="en-US" dirty="0" smtClean="0"/>
              <a:t>BESAC August 3, 2011</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BESAC August 3, 2011</a:t>
            </a:r>
            <a:endParaRPr lang="en-US" dirty="0"/>
          </a:p>
        </p:txBody>
      </p:sp>
      <p:sp>
        <p:nvSpPr>
          <p:cNvPr id="5" name="Slide Number Placeholder 4"/>
          <p:cNvSpPr>
            <a:spLocks noGrp="1"/>
          </p:cNvSpPr>
          <p:nvPr>
            <p:ph type="sldNum" sz="quarter" idx="12"/>
          </p:nvPr>
        </p:nvSpPr>
        <p:spPr/>
        <p:txBody>
          <a:bodyPr/>
          <a:lstStyle/>
          <a:p>
            <a:fld id="{7DF4C97D-2F8B-46B3-9CB6-6C3C0F52BCC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9075"/>
            <a:ext cx="9144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2425" y="866776"/>
            <a:ext cx="8410575" cy="52593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124200" y="6357064"/>
            <a:ext cx="5334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r>
              <a:rPr lang="en-US" dirty="0" smtClean="0"/>
              <a:t>BESAC August 3, 2011</a:t>
            </a:r>
            <a:endParaRPr lang="en-US" dirty="0"/>
          </a:p>
        </p:txBody>
      </p:sp>
      <p:sp>
        <p:nvSpPr>
          <p:cNvPr id="6" name="Slide Number Placeholder 5"/>
          <p:cNvSpPr>
            <a:spLocks noGrp="1"/>
          </p:cNvSpPr>
          <p:nvPr>
            <p:ph type="sldNum" sz="quarter" idx="4"/>
          </p:nvPr>
        </p:nvSpPr>
        <p:spPr>
          <a:xfrm>
            <a:off x="8414464" y="6351654"/>
            <a:ext cx="381000" cy="365125"/>
          </a:xfrm>
          <a:prstGeom prst="rect">
            <a:avLst/>
          </a:prstGeom>
        </p:spPr>
        <p:txBody>
          <a:bodyPr vert="horz" lIns="91440" tIns="45720" rIns="91440" bIns="45720" rtlCol="0" anchor="ctr"/>
          <a:lstStyle>
            <a:lvl1pPr algn="r">
              <a:defRPr sz="1200">
                <a:solidFill>
                  <a:srgbClr val="106636"/>
                </a:solidFill>
                <a:latin typeface="Arial" pitchFamily="34" charset="0"/>
                <a:cs typeface="Arial" pitchFamily="34" charset="0"/>
              </a:defRPr>
            </a:lvl1pPr>
          </a:lstStyle>
          <a:p>
            <a:fld id="{8F7F0FD8-C4D8-4FC8-ACE5-C8022F3C3BAB}" type="slidenum">
              <a:rPr lang="en-US" smtClean="0"/>
              <a:pPr/>
              <a:t>‹#›</a:t>
            </a:fld>
            <a:endParaRPr lang="en-US" dirty="0"/>
          </a:p>
        </p:txBody>
      </p:sp>
      <p:pic>
        <p:nvPicPr>
          <p:cNvPr id="7" name="Picture 9" descr="horizontal-logo-green-text.jpg"/>
          <p:cNvPicPr>
            <a:picLocks noChangeAspect="1"/>
          </p:cNvPicPr>
          <p:nvPr/>
        </p:nvPicPr>
        <p:blipFill>
          <a:blip r:embed="rId9" cstate="print"/>
          <a:srcRect/>
          <a:stretch>
            <a:fillRect/>
          </a:stretch>
        </p:blipFill>
        <p:spPr bwMode="auto">
          <a:xfrm>
            <a:off x="457200" y="6354763"/>
            <a:ext cx="2438400" cy="4079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Lst>
  <p:hf hdr="0" dt="0"/>
  <p:txStyles>
    <p:titleStyle>
      <a:lvl1pPr algn="ctr" defTabSz="914400" rtl="0" eaLnBrk="1" latinLnBrk="0" hangingPunct="1">
        <a:spcBef>
          <a:spcPct val="0"/>
        </a:spcBef>
        <a:buNone/>
        <a:defRPr sz="2400" kern="1200">
          <a:solidFill>
            <a:srgbClr val="106636"/>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b="1" kern="1200">
          <a:solidFill>
            <a:srgbClr val="146737"/>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lumMod val="75000"/>
              <a:lumOff val="2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cience.energy.gov/ascr/news-and-resources/workshops-and-conferences/" TargetMode="External"/><Relationship Id="rId7" Type="http://schemas.openxmlformats.org/officeDocument/2006/relationships/hyperlink" Target="science.doe.gov/grants/" TargetMode="External"/><Relationship Id="rId2" Type="http://schemas.openxmlformats.org/officeDocument/2006/relationships/hyperlink" Target="science.energy.gov/ascr/" TargetMode="External"/><Relationship Id="rId1" Type="http://schemas.openxmlformats.org/officeDocument/2006/relationships/slideLayout" Target="../slideLayouts/slideLayout2.xml"/><Relationship Id="rId6" Type="http://schemas.openxmlformats.org/officeDocument/2006/relationships/hyperlink" Target="http://www.exascale.org/" TargetMode="External"/><Relationship Id="rId5" Type="http://schemas.openxmlformats.org/officeDocument/2006/relationships/hyperlink" Target="science.energy.gov/ascr/facilities/incite/" TargetMode="External"/><Relationship Id="rId4" Type="http://schemas.openxmlformats.org/officeDocument/2006/relationships/hyperlink" Target="http://www.scidac.gov/"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hyperlink" Target="http://www.krellinst.org/conf/csgf/2011/abstracts/rodriguez" TargetMode="External"/><Relationship Id="rId7" Type="http://schemas.openxmlformats.org/officeDocument/2006/relationships/image" Target="../media/image27.jpeg"/><Relationship Id="rId2" Type="http://schemas.openxmlformats.org/officeDocument/2006/relationships/hyperlink" Target="http://www.krellinst.org/conf/csgf/2011/abstracts/jain" TargetMode="Externa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hyperlink" Target="http://www.krellinst.org/csgf" TargetMode="External"/><Relationship Id="rId4" Type="http://schemas.openxmlformats.org/officeDocument/2006/relationships/hyperlink" Target="http://www.krellinst.org/conf/csgf/2011/abstracts/reut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 Id="rId9"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www.es.net/assets/Uploads/BES-Net-Req-Workshop-2010-Final-Report.pdf" TargetMode="External"/><Relationship Id="rId7"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hyperlink" Target="http://www.es.net/services/virtual-circuits-oscars/" TargetMode="External"/><Relationship Id="rId5" Type="http://schemas.openxmlformats.org/officeDocument/2006/relationships/hyperlink" Target="http://fasterdata.es.net/" TargetMode="External"/><Relationship Id="rId4" Type="http://schemas.openxmlformats.org/officeDocument/2006/relationships/hyperlink" Target="http://www.ecs.es.net/" TargetMode="Externa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3.xml"/><Relationship Id="rId7"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5.tiff"/><Relationship Id="rId5" Type="http://schemas.openxmlformats.org/officeDocument/2006/relationships/image" Target="../media/image44.tiff"/><Relationship Id="rId10" Type="http://schemas.openxmlformats.org/officeDocument/2006/relationships/image" Target="../media/image48.jpeg"/><Relationship Id="rId4" Type="http://schemas.openxmlformats.org/officeDocument/2006/relationships/image" Target="../media/image43.tiff"/><Relationship Id="rId9" Type="http://schemas.openxmlformats.org/officeDocument/2006/relationships/image" Target="../media/image47.jpeg"/></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jpeg"/><Relationship Id="rId3" Type="http://schemas.openxmlformats.org/officeDocument/2006/relationships/image" Target="../media/image56.jpeg"/><Relationship Id="rId7" Type="http://schemas.openxmlformats.org/officeDocument/2006/relationships/image" Target="../media/image60.jpeg"/><Relationship Id="rId12"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gi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gif"/><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cience.doe.gov/ascr/research/scidac/SciDAC3InstitutesFAQ.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normAutofit fontScale="92500" lnSpcReduction="10000"/>
          </a:bodyPr>
          <a:lstStyle/>
          <a:p>
            <a:endParaRPr lang="en-US" dirty="0" smtClean="0"/>
          </a:p>
          <a:p>
            <a:r>
              <a:rPr lang="en-US" sz="3000" b="1" dirty="0" smtClean="0"/>
              <a:t>Daniel Hitchcock</a:t>
            </a:r>
          </a:p>
          <a:p>
            <a:r>
              <a:rPr lang="en-US" sz="2600" b="1" dirty="0" smtClean="0"/>
              <a:t>Acting Associate Director</a:t>
            </a:r>
          </a:p>
          <a:p>
            <a:r>
              <a:rPr lang="en-US" sz="2600" b="1" dirty="0" smtClean="0"/>
              <a:t>Advanced Scientific Computing Research</a:t>
            </a:r>
            <a:endParaRPr lang="en-US" sz="2600" b="1" dirty="0"/>
          </a:p>
        </p:txBody>
      </p:sp>
      <p:sp>
        <p:nvSpPr>
          <p:cNvPr id="2" name="Title 1"/>
          <p:cNvSpPr>
            <a:spLocks noGrp="1"/>
          </p:cNvSpPr>
          <p:nvPr>
            <p:ph type="title"/>
          </p:nvPr>
        </p:nvSpPr>
        <p:spPr>
          <a:xfrm>
            <a:off x="457200" y="2971800"/>
            <a:ext cx="8229600" cy="1143000"/>
          </a:xfrm>
        </p:spPr>
        <p:txBody>
          <a:bodyPr>
            <a:noAutofit/>
          </a:bodyPr>
          <a:lstStyle/>
          <a:p>
            <a:r>
              <a:rPr lang="en-US" sz="4400" dirty="0" smtClean="0"/>
              <a:t>ASCR OVERVIEW </a:t>
            </a:r>
            <a:br>
              <a:rPr lang="en-US" sz="4400" dirty="0" smtClean="0"/>
            </a:br>
            <a:r>
              <a:rPr lang="en-US" dirty="0" smtClean="0">
                <a:solidFill>
                  <a:schemeClr val="accent1">
                    <a:lumMod val="75000"/>
                  </a:schemeClr>
                </a:solidFill>
              </a:rPr>
              <a:t>August 3, 2011</a:t>
            </a:r>
            <a:br>
              <a:rPr lang="en-US" dirty="0" smtClean="0">
                <a:solidFill>
                  <a:schemeClr val="accent1">
                    <a:lumMod val="75000"/>
                  </a:schemeClr>
                </a:solidFill>
              </a:rPr>
            </a:br>
            <a:r>
              <a:rPr lang="en-US" dirty="0" smtClean="0">
                <a:solidFill>
                  <a:schemeClr val="accent1">
                    <a:lumMod val="75000"/>
                  </a:schemeClr>
                </a:solidFill>
              </a:rPr>
              <a:t>BESAC</a:t>
            </a:r>
            <a:br>
              <a:rPr lang="en-US" dirty="0" smtClean="0">
                <a:solidFill>
                  <a:schemeClr val="accent1">
                    <a:lumMod val="75000"/>
                  </a:schemeClr>
                </a:solidFill>
              </a:rPr>
            </a:br>
            <a:endParaRPr lang="en-US"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Content Placeholder 2"/>
          <p:cNvSpPr>
            <a:spLocks noGrp="1"/>
          </p:cNvSpPr>
          <p:nvPr>
            <p:ph idx="1"/>
          </p:nvPr>
        </p:nvSpPr>
        <p:spPr/>
        <p:txBody>
          <a:bodyPr/>
          <a:lstStyle/>
          <a:p>
            <a:r>
              <a:rPr lang="en-US" dirty="0" smtClean="0"/>
              <a:t>At $1M per MW, energy costs are substantial</a:t>
            </a:r>
          </a:p>
          <a:p>
            <a:r>
              <a:rPr lang="en-US" dirty="0" smtClean="0"/>
              <a:t>1 petaflop in 2010</a:t>
            </a:r>
            <a:r>
              <a:rPr lang="en-US" dirty="0" smtClean="0">
                <a:sym typeface="Wingdings" charset="2"/>
              </a:rPr>
              <a:t> will use 3 MW</a:t>
            </a:r>
          </a:p>
          <a:p>
            <a:r>
              <a:rPr lang="en-US" dirty="0" smtClean="0"/>
              <a:t>1 exaflop in 2018 at 200 MW with “usual” scaling</a:t>
            </a:r>
          </a:p>
          <a:p>
            <a:r>
              <a:rPr lang="en-US" dirty="0" smtClean="0"/>
              <a:t>1 exaflop in 2018 at 20 MW is target</a:t>
            </a:r>
          </a:p>
        </p:txBody>
      </p:sp>
      <p:sp>
        <p:nvSpPr>
          <p:cNvPr id="45058" name="Title 1"/>
          <p:cNvSpPr>
            <a:spLocks noGrp="1"/>
          </p:cNvSpPr>
          <p:nvPr>
            <p:ph type="title"/>
          </p:nvPr>
        </p:nvSpPr>
        <p:spPr/>
        <p:txBody>
          <a:bodyPr/>
          <a:lstStyle/>
          <a:p>
            <a:r>
              <a:rPr lang="en-US" dirty="0" smtClean="0"/>
              <a:t>The Future is about Energy Efficient Computing</a:t>
            </a:r>
          </a:p>
        </p:txBody>
      </p:sp>
      <p:sp>
        <p:nvSpPr>
          <p:cNvPr id="45060" name="Slide Number Placeholder 3"/>
          <p:cNvSpPr>
            <a:spLocks noGrp="1"/>
          </p:cNvSpPr>
          <p:nvPr>
            <p:ph type="sldNum" sz="quarter" idx="11"/>
          </p:nvPr>
        </p:nvSpPr>
        <p:spPr/>
        <p:txBody>
          <a:bodyPr/>
          <a:lstStyle/>
          <a:p>
            <a:fld id="{3DD2E9F5-D933-43C5-9177-85F7CD8581D1}" type="slidenum">
              <a:rPr lang="en-US" smtClean="0"/>
              <a:pPr/>
              <a:t>10</a:t>
            </a:fld>
            <a:endParaRPr lang="en-US" dirty="0"/>
          </a:p>
        </p:txBody>
      </p:sp>
      <p:grpSp>
        <p:nvGrpSpPr>
          <p:cNvPr id="2" name="Group 12"/>
          <p:cNvGrpSpPr>
            <a:grpSpLocks/>
          </p:cNvGrpSpPr>
          <p:nvPr/>
        </p:nvGrpSpPr>
        <p:grpSpPr bwMode="auto">
          <a:xfrm>
            <a:off x="533400" y="2838449"/>
            <a:ext cx="6916739" cy="3257551"/>
            <a:chOff x="1206278" y="3033091"/>
            <a:chExt cx="7472773" cy="3900499"/>
          </a:xfrm>
        </p:grpSpPr>
        <p:grpSp>
          <p:nvGrpSpPr>
            <p:cNvPr id="3" name="Group 8"/>
            <p:cNvGrpSpPr>
              <a:grpSpLocks/>
            </p:cNvGrpSpPr>
            <p:nvPr/>
          </p:nvGrpSpPr>
          <p:grpSpPr bwMode="auto">
            <a:xfrm>
              <a:off x="1206278" y="3033091"/>
              <a:ext cx="6615378" cy="3900499"/>
              <a:chOff x="1147028" y="2715607"/>
              <a:chExt cx="6615378" cy="3603806"/>
            </a:xfrm>
          </p:grpSpPr>
          <p:pic>
            <p:nvPicPr>
              <p:cNvPr id="45066" name="Picture 3"/>
              <p:cNvPicPr>
                <a:picLocks noChangeAspect="1" noChangeArrowheads="1"/>
              </p:cNvPicPr>
              <p:nvPr/>
            </p:nvPicPr>
            <p:blipFill>
              <a:blip r:embed="rId2" cstate="print"/>
              <a:srcRect/>
              <a:stretch>
                <a:fillRect/>
              </a:stretch>
            </p:blipFill>
            <p:spPr bwMode="auto">
              <a:xfrm>
                <a:off x="1147028" y="2715607"/>
                <a:ext cx="6615378" cy="3603806"/>
              </a:xfrm>
              <a:prstGeom prst="rect">
                <a:avLst/>
              </a:prstGeom>
              <a:noFill/>
              <a:ln w="9525">
                <a:noFill/>
                <a:miter lim="800000"/>
                <a:headEnd/>
                <a:tailEnd/>
              </a:ln>
            </p:spPr>
          </p:pic>
          <p:cxnSp>
            <p:nvCxnSpPr>
              <p:cNvPr id="8" name="Straight Connector 7"/>
              <p:cNvCxnSpPr>
                <a:cxnSpLocks noChangeShapeType="1"/>
              </p:cNvCxnSpPr>
              <p:nvPr/>
            </p:nvCxnSpPr>
            <p:spPr bwMode="auto">
              <a:xfrm flipV="1">
                <a:off x="2979104" y="4535844"/>
                <a:ext cx="4611941" cy="635104"/>
              </a:xfrm>
              <a:prstGeom prst="line">
                <a:avLst/>
              </a:prstGeom>
              <a:noFill/>
              <a:ln w="25400">
                <a:solidFill>
                  <a:srgbClr val="0000FF"/>
                </a:solidFill>
                <a:prstDash val="sysDash"/>
                <a:round/>
                <a:headEnd/>
                <a:tailEnd/>
              </a:ln>
              <a:effectLst>
                <a:outerShdw dist="20000" dir="5400000" rotWithShape="0">
                  <a:srgbClr val="808080">
                    <a:alpha val="37999"/>
                  </a:srgbClr>
                </a:outerShdw>
              </a:effectLst>
            </p:spPr>
          </p:cxnSp>
        </p:grpSp>
        <p:sp>
          <p:nvSpPr>
            <p:cNvPr id="45063" name="TextBox 9"/>
            <p:cNvSpPr txBox="1">
              <a:spLocks noChangeArrowheads="1"/>
            </p:cNvSpPr>
            <p:nvPr/>
          </p:nvSpPr>
          <p:spPr bwMode="auto">
            <a:xfrm>
              <a:off x="7692894" y="4777354"/>
              <a:ext cx="621083" cy="369332"/>
            </a:xfrm>
            <a:prstGeom prst="rect">
              <a:avLst/>
            </a:prstGeom>
            <a:noFill/>
            <a:ln w="9525">
              <a:noFill/>
              <a:miter lim="800000"/>
              <a:headEnd/>
              <a:tailEnd/>
            </a:ln>
          </p:spPr>
          <p:txBody>
            <a:bodyPr wrap="none">
              <a:spAutoFit/>
            </a:bodyPr>
            <a:lstStyle/>
            <a:p>
              <a:r>
                <a:rPr lang="en-US" sz="1800" dirty="0"/>
                <a:t>goal</a:t>
              </a:r>
            </a:p>
          </p:txBody>
        </p:sp>
        <p:sp>
          <p:nvSpPr>
            <p:cNvPr id="45064" name="TextBox 10"/>
            <p:cNvSpPr txBox="1">
              <a:spLocks noChangeArrowheads="1"/>
            </p:cNvSpPr>
            <p:nvPr/>
          </p:nvSpPr>
          <p:spPr bwMode="auto">
            <a:xfrm>
              <a:off x="7724331" y="3871478"/>
              <a:ext cx="954720" cy="646331"/>
            </a:xfrm>
            <a:prstGeom prst="rect">
              <a:avLst/>
            </a:prstGeom>
            <a:noFill/>
            <a:ln w="9525">
              <a:noFill/>
              <a:miter lim="800000"/>
              <a:headEnd/>
              <a:tailEnd/>
            </a:ln>
          </p:spPr>
          <p:txBody>
            <a:bodyPr>
              <a:spAutoFit/>
            </a:bodyPr>
            <a:lstStyle/>
            <a:p>
              <a:r>
                <a:rPr lang="en-US" sz="1800" dirty="0"/>
                <a:t>usual scaling</a:t>
              </a:r>
            </a:p>
          </p:txBody>
        </p:sp>
        <p:sp>
          <p:nvSpPr>
            <p:cNvPr id="45065" name="TextBox 11"/>
            <p:cNvSpPr txBox="1">
              <a:spLocks noChangeArrowheads="1"/>
            </p:cNvSpPr>
            <p:nvPr/>
          </p:nvSpPr>
          <p:spPr bwMode="auto">
            <a:xfrm>
              <a:off x="1617872" y="6320630"/>
              <a:ext cx="6365645" cy="276999"/>
            </a:xfrm>
            <a:prstGeom prst="rect">
              <a:avLst/>
            </a:prstGeom>
            <a:solidFill>
              <a:schemeClr val="bg1"/>
            </a:solidFill>
            <a:ln w="9525">
              <a:noFill/>
              <a:miter lim="800000"/>
              <a:headEnd/>
              <a:tailEnd/>
            </a:ln>
          </p:spPr>
          <p:txBody>
            <a:bodyPr>
              <a:spAutoFit/>
            </a:bodyPr>
            <a:lstStyle/>
            <a:p>
              <a:r>
                <a:rPr lang="en-US" sz="1200" dirty="0"/>
                <a:t>2005                                      2010                                     2015                                      2020</a:t>
              </a:r>
            </a:p>
          </p:txBody>
        </p:sp>
      </p:grpSp>
      <p:sp>
        <p:nvSpPr>
          <p:cNvPr id="12" name="Footer Placeholder 11"/>
          <p:cNvSpPr>
            <a:spLocks noGrp="1"/>
          </p:cNvSpPr>
          <p:nvPr>
            <p:ph type="ftr" sz="quarter" idx="12"/>
          </p:nvPr>
        </p:nvSpPr>
        <p:spPr/>
        <p:txBody>
          <a:bodyPr/>
          <a:lstStyle/>
          <a:p>
            <a:r>
              <a:rPr lang="en-US" dirty="0" smtClean="0"/>
              <a:t>BESAC August 3, 2011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848600" cy="685800"/>
          </a:xfrm>
        </p:spPr>
        <p:txBody>
          <a:bodyPr>
            <a:noAutofit/>
          </a:bodyPr>
          <a:lstStyle/>
          <a:p>
            <a:pPr>
              <a:lnSpc>
                <a:spcPts val="2800"/>
              </a:lnSpc>
            </a:pPr>
            <a:r>
              <a:rPr lang="en-US" sz="2800" dirty="0" smtClean="0">
                <a:latin typeface="Calibri" pitchFamily="34" charset="0"/>
              </a:rPr>
              <a:t>The Fundamental Issue:  </a:t>
            </a:r>
            <a:r>
              <a:rPr lang="en-US" sz="2800" dirty="0" smtClean="0">
                <a:latin typeface="Calibri" pitchFamily="34" charset="0"/>
                <a:ea typeface="ＭＳ Ｐゴシック" charset="-128"/>
              </a:rPr>
              <a:t>Where does the Energy (and Time) Go?</a:t>
            </a:r>
            <a:endParaRPr lang="en-US" sz="2800" dirty="0">
              <a:latin typeface="Calibri" pitchFamily="34" charset="0"/>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9"/>
          <p:cNvSpPr/>
          <p:nvPr/>
        </p:nvSpPr>
        <p:spPr>
          <a:xfrm>
            <a:off x="6019800" y="1981200"/>
            <a:ext cx="381000" cy="762000"/>
          </a:xfrm>
          <a:prstGeom prst="ellipse">
            <a:avLst/>
          </a:prstGeom>
          <a:noFill/>
          <a:ln w="635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Oval 10"/>
          <p:cNvSpPr/>
          <p:nvPr/>
        </p:nvSpPr>
        <p:spPr>
          <a:xfrm>
            <a:off x="5029200" y="2057400"/>
            <a:ext cx="381000" cy="838200"/>
          </a:xfrm>
          <a:prstGeom prst="ellipse">
            <a:avLst/>
          </a:prstGeom>
          <a:noFill/>
          <a:ln w="635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943600" y="1417638"/>
            <a:ext cx="1703223" cy="646331"/>
          </a:xfrm>
          <a:prstGeom prst="rect">
            <a:avLst/>
          </a:prstGeom>
          <a:noFill/>
        </p:spPr>
        <p:txBody>
          <a:bodyPr wrap="none" rtlCol="0">
            <a:spAutoFit/>
          </a:bodyPr>
          <a:lstStyle/>
          <a:p>
            <a:r>
              <a:rPr lang="en-US" b="1" dirty="0" smtClean="0"/>
              <a:t>Intranode/MPI</a:t>
            </a:r>
          </a:p>
          <a:p>
            <a:r>
              <a:rPr lang="en-US" b="1" dirty="0" smtClean="0"/>
              <a:t>Communication</a:t>
            </a:r>
            <a:endParaRPr lang="en-US" b="1" dirty="0"/>
          </a:p>
        </p:txBody>
      </p:sp>
      <p:sp>
        <p:nvSpPr>
          <p:cNvPr id="13" name="Oval 12"/>
          <p:cNvSpPr/>
          <p:nvPr/>
        </p:nvSpPr>
        <p:spPr>
          <a:xfrm>
            <a:off x="4191000" y="3405981"/>
            <a:ext cx="381000" cy="457200"/>
          </a:xfrm>
          <a:prstGeom prst="ellipse">
            <a:avLst/>
          </a:prstGeom>
          <a:noFill/>
          <a:ln w="635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3352744" y="2759650"/>
            <a:ext cx="1676511" cy="646331"/>
          </a:xfrm>
          <a:prstGeom prst="rect">
            <a:avLst/>
          </a:prstGeom>
          <a:noFill/>
        </p:spPr>
        <p:txBody>
          <a:bodyPr wrap="none" rtlCol="0">
            <a:spAutoFit/>
          </a:bodyPr>
          <a:lstStyle/>
          <a:p>
            <a:r>
              <a:rPr lang="en-US" b="1" dirty="0" smtClean="0"/>
              <a:t>On-chip  / CMP</a:t>
            </a:r>
          </a:p>
          <a:p>
            <a:r>
              <a:rPr lang="en-US" b="1" dirty="0" smtClean="0"/>
              <a:t>communication</a:t>
            </a:r>
            <a:endParaRPr lang="en-US" b="1" dirty="0"/>
          </a:p>
        </p:txBody>
      </p:sp>
      <p:sp>
        <p:nvSpPr>
          <p:cNvPr id="15" name="TextBox 14"/>
          <p:cNvSpPr txBox="1"/>
          <p:nvPr/>
        </p:nvSpPr>
        <p:spPr>
          <a:xfrm>
            <a:off x="4240377" y="1417638"/>
            <a:ext cx="1703223" cy="646331"/>
          </a:xfrm>
          <a:prstGeom prst="rect">
            <a:avLst/>
          </a:prstGeom>
          <a:noFill/>
        </p:spPr>
        <p:txBody>
          <a:bodyPr wrap="none" rtlCol="0">
            <a:spAutoFit/>
          </a:bodyPr>
          <a:lstStyle/>
          <a:p>
            <a:r>
              <a:rPr lang="en-US" b="1" dirty="0" smtClean="0"/>
              <a:t>Intranode/SMP</a:t>
            </a:r>
          </a:p>
          <a:p>
            <a:r>
              <a:rPr lang="en-US" b="1" dirty="0" smtClean="0"/>
              <a:t>Communication</a:t>
            </a:r>
            <a:endParaRPr lang="en-US" b="1" dirty="0"/>
          </a:p>
        </p:txBody>
      </p:sp>
      <p:sp>
        <p:nvSpPr>
          <p:cNvPr id="17" name="Footer Placeholder 16"/>
          <p:cNvSpPr>
            <a:spLocks noGrp="1"/>
          </p:cNvSpPr>
          <p:nvPr>
            <p:ph type="ftr" sz="quarter" idx="12"/>
          </p:nvPr>
        </p:nvSpPr>
        <p:spPr>
          <a:xfrm>
            <a:off x="2819400" y="6357064"/>
            <a:ext cx="5334000" cy="365125"/>
          </a:xfrm>
        </p:spPr>
        <p:txBody>
          <a:bodyPr/>
          <a:lstStyle/>
          <a:p>
            <a:r>
              <a:rPr lang="en-US" dirty="0" smtClean="0"/>
              <a:t>BESAC August 3, 2011</a:t>
            </a:r>
            <a:endParaRPr lang="en-US" dirty="0"/>
          </a:p>
        </p:txBody>
      </p:sp>
      <p:sp>
        <p:nvSpPr>
          <p:cNvPr id="18" name="Slide Number Placeholder 3"/>
          <p:cNvSpPr>
            <a:spLocks noGrp="1"/>
          </p:cNvSpPr>
          <p:nvPr>
            <p:ph type="sldNum" sz="quarter" idx="11"/>
          </p:nvPr>
        </p:nvSpPr>
        <p:spPr>
          <a:xfrm>
            <a:off x="8414464" y="6351654"/>
            <a:ext cx="381000" cy="365125"/>
          </a:xfrm>
        </p:spPr>
        <p:txBody>
          <a:bodyPr/>
          <a:lstStyle/>
          <a:p>
            <a:fld id="{3DD2E9F5-D933-43C5-9177-85F7CD8581D1}"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6675"/>
            <a:ext cx="7924799" cy="878114"/>
          </a:xfrm>
        </p:spPr>
        <p:txBody>
          <a:bodyPr>
            <a:normAutofit/>
          </a:bodyPr>
          <a:lstStyle/>
          <a:p>
            <a:r>
              <a:rPr lang="en-US" sz="2800" dirty="0" smtClean="0">
                <a:latin typeface="Calibri" pitchFamily="34" charset="0"/>
              </a:rPr>
              <a:t>Memory Technology: Bandwidth costs power</a:t>
            </a:r>
            <a:endParaRPr lang="en-US" sz="2800" dirty="0">
              <a:latin typeface="Calibri" pitchFamily="34" charset="0"/>
            </a:endParaRPr>
          </a:p>
        </p:txBody>
      </p:sp>
      <p:graphicFrame>
        <p:nvGraphicFramePr>
          <p:cNvPr id="5" name="Content Placeholder 4"/>
          <p:cNvGraphicFramePr>
            <a:graphicFrameLocks noGrp="1"/>
          </p:cNvGraphicFramePr>
          <p:nvPr>
            <p:ph idx="4294967295"/>
          </p:nvPr>
        </p:nvGraphicFramePr>
        <p:xfrm>
          <a:off x="638175" y="1203325"/>
          <a:ext cx="8229600" cy="489426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Arrow Connector 7"/>
          <p:cNvCxnSpPr/>
          <p:nvPr/>
        </p:nvCxnSpPr>
        <p:spPr bwMode="auto">
          <a:xfrm rot="5400000" flipH="1" flipV="1">
            <a:off x="952632" y="3422253"/>
            <a:ext cx="4050506" cy="1588"/>
          </a:xfrm>
          <a:prstGeom prst="straightConnector1">
            <a:avLst/>
          </a:prstGeom>
          <a:solidFill>
            <a:schemeClr val="accent1"/>
          </a:solidFill>
          <a:ln w="12700" cap="flat" cmpd="sng" algn="ctr">
            <a:solidFill>
              <a:schemeClr val="tx1"/>
            </a:solidFill>
            <a:prstDash val="solid"/>
            <a:round/>
            <a:headEnd type="none" w="med" len="med"/>
            <a:tailEnd type="none"/>
          </a:ln>
          <a:effectLst/>
        </p:spPr>
      </p:cxnSp>
      <p:sp>
        <p:nvSpPr>
          <p:cNvPr id="6" name="Slide Number Placeholder 5"/>
          <p:cNvSpPr>
            <a:spLocks noGrp="1"/>
          </p:cNvSpPr>
          <p:nvPr>
            <p:ph type="sldNum" sz="quarter" idx="12"/>
          </p:nvPr>
        </p:nvSpPr>
        <p:spPr/>
        <p:txBody>
          <a:bodyPr/>
          <a:lstStyle/>
          <a:p>
            <a:fld id="{4858E593-AE3C-8F4E-992D-D0D38B389CFF}" type="slidenum">
              <a:rPr lang="en-US" smtClean="0"/>
              <a:pPr/>
              <a:t>12</a:t>
            </a:fld>
            <a:endParaRPr lang="en-US" dirty="0"/>
          </a:p>
        </p:txBody>
      </p:sp>
      <p:sp>
        <p:nvSpPr>
          <p:cNvPr id="7" name="Footer Placeholder 6"/>
          <p:cNvSpPr>
            <a:spLocks noGrp="1"/>
          </p:cNvSpPr>
          <p:nvPr>
            <p:ph type="ftr" sz="quarter" idx="11"/>
          </p:nvPr>
        </p:nvSpPr>
        <p:spPr/>
        <p:txBody>
          <a:bodyPr/>
          <a:lstStyle/>
          <a:p>
            <a:r>
              <a:rPr lang="en-US" dirty="0" smtClean="0"/>
              <a:t>BESAC August 3, 2011</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smtClean="0">
                <a:latin typeface="Calibri" pitchFamily="34" charset="0"/>
              </a:rPr>
              <a:t>Locality, Locality, Locality!</a:t>
            </a:r>
          </a:p>
          <a:p>
            <a:r>
              <a:rPr lang="en-US" sz="2400" dirty="0" smtClean="0">
                <a:latin typeface="Calibri" pitchFamily="34" charset="0"/>
              </a:rPr>
              <a:t>Billion Way Concurrency;</a:t>
            </a:r>
          </a:p>
          <a:p>
            <a:r>
              <a:rPr lang="en-US" sz="2400" dirty="0" smtClean="0">
                <a:latin typeface="Calibri" pitchFamily="34" charset="0"/>
              </a:rPr>
              <a:t>Uncertainty Quantification (UQ) including hardware variability;</a:t>
            </a:r>
          </a:p>
          <a:p>
            <a:r>
              <a:rPr lang="en-US" sz="2400" dirty="0" smtClean="0">
                <a:latin typeface="Calibri" pitchFamily="34" charset="0"/>
              </a:rPr>
              <a:t>Flops free data movement expensive so:</a:t>
            </a:r>
          </a:p>
          <a:p>
            <a:pPr lvl="1"/>
            <a:r>
              <a:rPr lang="en-US" sz="2400" dirty="0" smtClean="0">
                <a:latin typeface="Calibri" pitchFamily="34" charset="0"/>
              </a:rPr>
              <a:t>Remap multi-physics to put as much work per location on same die;</a:t>
            </a:r>
          </a:p>
          <a:p>
            <a:pPr lvl="1"/>
            <a:r>
              <a:rPr lang="en-US" sz="2400" dirty="0" smtClean="0">
                <a:latin typeface="Calibri" pitchFamily="34" charset="0"/>
              </a:rPr>
              <a:t>Include embedded UQ to increase concurrency;</a:t>
            </a:r>
          </a:p>
          <a:p>
            <a:pPr lvl="1"/>
            <a:r>
              <a:rPr lang="en-US" sz="2400" dirty="0" smtClean="0">
                <a:latin typeface="Calibri" pitchFamily="34" charset="0"/>
              </a:rPr>
              <a:t>Include data analysis if you can for more concurrency</a:t>
            </a:r>
          </a:p>
          <a:p>
            <a:pPr lvl="1"/>
            <a:r>
              <a:rPr lang="en-US" sz="2400" dirty="0" smtClean="0">
                <a:latin typeface="Calibri" pitchFamily="34" charset="0"/>
              </a:rPr>
              <a:t>Trigger output to only move important data off machine;</a:t>
            </a:r>
          </a:p>
          <a:p>
            <a:pPr lvl="1"/>
            <a:r>
              <a:rPr lang="en-US" sz="2400" dirty="0" smtClean="0">
                <a:latin typeface="Calibri" pitchFamily="34" charset="0"/>
              </a:rPr>
              <a:t>Reformulate to trade flops for memory use.</a:t>
            </a:r>
          </a:p>
          <a:p>
            <a:r>
              <a:rPr lang="en-US" sz="2400" dirty="0" smtClean="0">
                <a:latin typeface="Calibri" pitchFamily="34" charset="0"/>
              </a:rPr>
              <a:t>Wise use of silicon area</a:t>
            </a:r>
          </a:p>
          <a:p>
            <a:endParaRPr lang="en-US" dirty="0"/>
          </a:p>
        </p:txBody>
      </p:sp>
      <p:sp>
        <p:nvSpPr>
          <p:cNvPr id="2" name="Title 1"/>
          <p:cNvSpPr>
            <a:spLocks noGrp="1"/>
          </p:cNvSpPr>
          <p:nvPr>
            <p:ph type="title"/>
          </p:nvPr>
        </p:nvSpPr>
        <p:spPr/>
        <p:txBody>
          <a:bodyPr/>
          <a:lstStyle/>
          <a:p>
            <a:r>
              <a:rPr lang="en-US" sz="2800" dirty="0" smtClean="0">
                <a:latin typeface="Calibri" pitchFamily="34" charset="0"/>
              </a:rPr>
              <a:t>Approaches</a:t>
            </a:r>
            <a:endParaRPr lang="en-US" sz="2800" dirty="0">
              <a:latin typeface="Calibri" pitchFamily="34" charset="0"/>
            </a:endParaRPr>
          </a:p>
        </p:txBody>
      </p:sp>
      <p:sp>
        <p:nvSpPr>
          <p:cNvPr id="5" name="Slide Number Placeholder 4"/>
          <p:cNvSpPr>
            <a:spLocks noGrp="1"/>
          </p:cNvSpPr>
          <p:nvPr>
            <p:ph type="sldNum" sz="quarter" idx="11"/>
          </p:nvPr>
        </p:nvSpPr>
        <p:spPr/>
        <p:txBody>
          <a:bodyPr/>
          <a:lstStyle/>
          <a:p>
            <a:fld id="{9696FB51-F5BD-F44E-8EA0-A8F70BD36B9C}" type="slidenum">
              <a:rPr lang="en-US" smtClean="0"/>
              <a:pPr/>
              <a:t>13</a:t>
            </a:fld>
            <a:endParaRPr lang="en-US" dirty="0"/>
          </a:p>
        </p:txBody>
      </p:sp>
      <p:sp>
        <p:nvSpPr>
          <p:cNvPr id="6" name="Footer Placeholder 5"/>
          <p:cNvSpPr>
            <a:spLocks noGrp="1"/>
          </p:cNvSpPr>
          <p:nvPr>
            <p:ph type="ftr" sz="quarter" idx="12"/>
          </p:nvPr>
        </p:nvSpPr>
        <p:spPr/>
        <p:txBody>
          <a:bodyPr/>
          <a:lstStyle/>
          <a:p>
            <a:r>
              <a:rPr lang="en-US" dirty="0" smtClean="0"/>
              <a:t>CASC March 17, 2011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457825"/>
          </a:xfrm>
        </p:spPr>
        <p:txBody>
          <a:bodyPr>
            <a:normAutofit/>
          </a:bodyPr>
          <a:lstStyle/>
          <a:p>
            <a:pPr>
              <a:buNone/>
            </a:pPr>
            <a:endParaRPr lang="en-US" sz="1600" dirty="0" smtClean="0"/>
          </a:p>
          <a:p>
            <a:pPr>
              <a:buNone/>
            </a:pPr>
            <a:r>
              <a:rPr lang="en-US" sz="1600" dirty="0" smtClean="0">
                <a:latin typeface="Arial" pitchFamily="34" charset="0"/>
              </a:rPr>
              <a:t>Goals &amp; Objectives</a:t>
            </a:r>
          </a:p>
          <a:p>
            <a:pPr lvl="1"/>
            <a:endParaRPr lang="en-US" sz="1300" b="1" dirty="0" smtClean="0">
              <a:solidFill>
                <a:schemeClr val="tx1"/>
              </a:solidFill>
              <a:latin typeface="Arial" pitchFamily="34" charset="0"/>
            </a:endParaRPr>
          </a:p>
          <a:p>
            <a:r>
              <a:rPr lang="en-US" sz="1600" dirty="0" smtClean="0">
                <a:latin typeface="Arial" pitchFamily="34" charset="0"/>
              </a:rPr>
              <a:t>Understand how to allocate complexity between hardware, systems software, libraries, and applications;</a:t>
            </a:r>
          </a:p>
          <a:p>
            <a:r>
              <a:rPr lang="en-US" sz="1600" dirty="0" smtClean="0">
                <a:latin typeface="Arial" pitchFamily="34" charset="0"/>
              </a:rPr>
              <a:t>Modify application designs at all levels;</a:t>
            </a:r>
          </a:p>
          <a:p>
            <a:r>
              <a:rPr lang="en-US" sz="1600" dirty="0" smtClean="0">
                <a:latin typeface="Arial" pitchFamily="34" charset="0"/>
              </a:rPr>
              <a:t>Understand reformulating as well as reimplementing tradeoffs;</a:t>
            </a:r>
          </a:p>
          <a:p>
            <a:r>
              <a:rPr lang="en-US" sz="1600" dirty="0" smtClean="0">
                <a:latin typeface="Arial" pitchFamily="34" charset="0"/>
              </a:rPr>
              <a:t>Explore uncertainty quantification, in line data analysis, and resilience in applications;</a:t>
            </a:r>
          </a:p>
          <a:p>
            <a:r>
              <a:rPr lang="en-US" sz="1600" dirty="0" smtClean="0">
                <a:latin typeface="Arial" pitchFamily="34" charset="0"/>
              </a:rPr>
              <a:t>Co-adapt applications to new programming models and perhaps languages;</a:t>
            </a:r>
          </a:p>
          <a:p>
            <a:r>
              <a:rPr lang="en-US" sz="1600" dirty="0" smtClean="0">
                <a:latin typeface="Arial" pitchFamily="34" charset="0"/>
              </a:rPr>
              <a:t>Impact of massive multithreaded nodes and new ultra-lightweight operating systems.	</a:t>
            </a:r>
          </a:p>
          <a:p>
            <a:pPr>
              <a:buFont typeface="Arial" charset="0"/>
              <a:buChar char="•"/>
            </a:pPr>
            <a:endParaRPr lang="en-US" sz="1300" dirty="0" smtClean="0">
              <a:latin typeface="Arial" pitchFamily="34" charset="0"/>
            </a:endParaRPr>
          </a:p>
          <a:p>
            <a:pPr lvl="0">
              <a:buNone/>
            </a:pPr>
            <a:r>
              <a:rPr lang="en-US" sz="1600" dirty="0" smtClean="0">
                <a:latin typeface="Arial" pitchFamily="34" charset="0"/>
              </a:rPr>
              <a:t>Awards- June 2011</a:t>
            </a:r>
          </a:p>
          <a:p>
            <a:pPr lvl="0">
              <a:buNone/>
            </a:pPr>
            <a:endParaRPr lang="en-US" sz="1300" dirty="0" smtClean="0">
              <a:latin typeface="Arial" pitchFamily="34" charset="0"/>
            </a:endParaRPr>
          </a:p>
          <a:p>
            <a:pPr lvl="0">
              <a:buNone/>
            </a:pPr>
            <a:endParaRPr lang="en-US" sz="1300" dirty="0" smtClean="0">
              <a:latin typeface="Arial" pitchFamily="34" charset="0"/>
            </a:endParaRPr>
          </a:p>
          <a:p>
            <a:pPr lvl="0">
              <a:buNone/>
            </a:pPr>
            <a:r>
              <a:rPr lang="en-US" sz="1600" dirty="0" smtClean="0">
                <a:latin typeface="Arial" pitchFamily="34" charset="0"/>
              </a:rPr>
              <a:t>Expected outcome- Understanding, Guidance for Future Applications, Application Readiness</a:t>
            </a:r>
          </a:p>
          <a:p>
            <a:pPr>
              <a:buNone/>
            </a:pPr>
            <a:endParaRPr lang="en-US" sz="1300" dirty="0" smtClean="0">
              <a:latin typeface="Arial" pitchFamily="34" charset="0"/>
            </a:endParaRPr>
          </a:p>
          <a:p>
            <a:pPr>
              <a:buNone/>
            </a:pPr>
            <a:endParaRPr lang="en-US" sz="1300" dirty="0" smtClean="0">
              <a:latin typeface="Arial" pitchFamily="34" charset="0"/>
            </a:endParaRPr>
          </a:p>
          <a:p>
            <a:pPr>
              <a:buNone/>
            </a:pPr>
            <a:endParaRPr lang="en-US" sz="1300" dirty="0" smtClean="0">
              <a:latin typeface="Times New Roman" pitchFamily="18" charset="0"/>
              <a:cs typeface="Times New Roman" pitchFamily="18" charset="0"/>
            </a:endParaRPr>
          </a:p>
          <a:p>
            <a:pPr>
              <a:buNone/>
            </a:pPr>
            <a:endParaRPr lang="en-US" sz="1900" b="0" dirty="0" smtClean="0">
              <a:latin typeface="Arial" pitchFamily="34" charset="0"/>
            </a:endParaRPr>
          </a:p>
          <a:p>
            <a:pPr>
              <a:buNone/>
            </a:pPr>
            <a:endParaRPr lang="en-US" sz="1900" dirty="0" smtClean="0"/>
          </a:p>
          <a:p>
            <a:pPr>
              <a:buNone/>
            </a:pPr>
            <a:endParaRPr lang="en-US" sz="1600" dirty="0" smtClean="0"/>
          </a:p>
          <a:p>
            <a:pPr>
              <a:buNone/>
            </a:pPr>
            <a:endParaRPr lang="en-US" sz="1600" dirty="0" smtClean="0"/>
          </a:p>
          <a:p>
            <a:pPr>
              <a:buNone/>
            </a:pPr>
            <a:endParaRPr lang="en-US" sz="1600" dirty="0" smtClean="0"/>
          </a:p>
          <a:p>
            <a:pPr>
              <a:buNone/>
            </a:pPr>
            <a:endParaRPr lang="en-US" sz="1800" dirty="0" smtClean="0"/>
          </a:p>
          <a:p>
            <a:pPr>
              <a:buFont typeface="Arial" charset="0"/>
              <a:buChar char="•"/>
            </a:pPr>
            <a:endParaRPr lang="en-US" sz="1600" dirty="0" smtClean="0"/>
          </a:p>
          <a:p>
            <a:pPr>
              <a:buNone/>
            </a:pPr>
            <a:endParaRPr lang="en-US" sz="1600" dirty="0"/>
          </a:p>
        </p:txBody>
      </p:sp>
      <p:sp>
        <p:nvSpPr>
          <p:cNvPr id="2" name="Title 1"/>
          <p:cNvSpPr>
            <a:spLocks noGrp="1"/>
          </p:cNvSpPr>
          <p:nvPr>
            <p:ph type="title"/>
          </p:nvPr>
        </p:nvSpPr>
        <p:spPr>
          <a:xfrm>
            <a:off x="0" y="-1"/>
            <a:ext cx="9144000" cy="923925"/>
          </a:xfrm>
        </p:spPr>
        <p:txBody>
          <a:bodyPr>
            <a:normAutofit/>
          </a:bodyPr>
          <a:lstStyle/>
          <a:p>
            <a:r>
              <a:rPr lang="en-US" dirty="0" smtClean="0"/>
              <a:t>Co-Design</a:t>
            </a:r>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14</a:t>
            </a:fld>
            <a:endParaRPr lang="en-US" dirty="0"/>
          </a:p>
        </p:txBody>
      </p:sp>
      <p:sp>
        <p:nvSpPr>
          <p:cNvPr id="6" name="Rectangle 5"/>
          <p:cNvSpPr/>
          <p:nvPr/>
        </p:nvSpPr>
        <p:spPr>
          <a:xfrm>
            <a:off x="0" y="762000"/>
            <a:ext cx="9144000" cy="338554"/>
          </a:xfrm>
          <a:prstGeom prst="rect">
            <a:avLst/>
          </a:prstGeom>
        </p:spPr>
        <p:txBody>
          <a:bodyPr wrap="square">
            <a:spAutoFit/>
          </a:bodyPr>
          <a:lstStyle/>
          <a:p>
            <a:pPr marL="342865" lvl="0" indent="-342865" defTabSz="914400" eaLnBrk="0" fontAlgn="base" hangingPunct="0">
              <a:spcBef>
                <a:spcPct val="20000"/>
              </a:spcBef>
              <a:spcAft>
                <a:spcPct val="0"/>
              </a:spcAft>
            </a:pPr>
            <a:r>
              <a:rPr lang="en-US" sz="1600" b="1" dirty="0" smtClean="0">
                <a:solidFill>
                  <a:prstClr val="black"/>
                </a:solidFill>
                <a:cs typeface="Arial" pitchFamily="34" charset="0"/>
              </a:rPr>
              <a:t>		</a:t>
            </a:r>
            <a:r>
              <a:rPr lang="en-US" sz="1600" b="1" dirty="0" smtClean="0">
                <a:solidFill>
                  <a:schemeClr val="accent2">
                    <a:lumMod val="75000"/>
                  </a:schemeClr>
                </a:solidFill>
                <a:cs typeface="Arial" pitchFamily="34" charset="0"/>
              </a:rPr>
              <a:t>			</a:t>
            </a:r>
          </a:p>
        </p:txBody>
      </p:sp>
      <p:sp>
        <p:nvSpPr>
          <p:cNvPr id="8" name="Footer Placeholder 7"/>
          <p:cNvSpPr>
            <a:spLocks noGrp="1"/>
          </p:cNvSpPr>
          <p:nvPr>
            <p:ph type="ftr" sz="quarter" idx="12"/>
          </p:nvPr>
        </p:nvSpPr>
        <p:spPr/>
        <p:txBody>
          <a:bodyPr/>
          <a:lstStyle/>
          <a:p>
            <a:r>
              <a:rPr lang="en-US" dirty="0" smtClean="0"/>
              <a:t>BESAC August 3, 2011</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 y="1143000"/>
            <a:ext cx="3581400" cy="3962400"/>
          </a:xfrm>
        </p:spPr>
        <p:txBody>
          <a:bodyPr/>
          <a:lstStyle/>
          <a:p>
            <a:pPr marL="0" lvl="1" indent="0">
              <a:buNone/>
            </a:pPr>
            <a:r>
              <a:rPr lang="en-US" sz="1600" b="1" dirty="0" smtClean="0">
                <a:latin typeface="+mn-lt"/>
              </a:rPr>
              <a:t>Exascale Co-Design Center for Materials in Extreme Environments (ExMatEx) </a:t>
            </a:r>
          </a:p>
          <a:p>
            <a:pPr marL="225425" lvl="1" indent="-225425">
              <a:buNone/>
            </a:pPr>
            <a:r>
              <a:rPr lang="en-US" sz="1600" dirty="0" smtClean="0">
                <a:latin typeface="+mn-lt"/>
              </a:rPr>
              <a:t>Director: Timothy Germann (LANL)</a:t>
            </a:r>
            <a:endParaRPr lang="en-US" sz="800" dirty="0" smtClean="0">
              <a:latin typeface="+mn-lt"/>
            </a:endParaRPr>
          </a:p>
          <a:p>
            <a:pPr marL="225425" lvl="1" indent="-225425">
              <a:buNone/>
            </a:pPr>
            <a:endParaRPr lang="en-US" sz="800" dirty="0" smtClean="0">
              <a:latin typeface="+mn-lt"/>
            </a:endParaRPr>
          </a:p>
          <a:p>
            <a:pPr marL="0" lvl="1" indent="0">
              <a:buNone/>
            </a:pPr>
            <a:r>
              <a:rPr lang="en-US" sz="1600" b="1" dirty="0" smtClean="0">
                <a:latin typeface="+mn-lt"/>
              </a:rPr>
              <a:t>Center for Exascale Simulation of Advanced Reactors (CESAR) </a:t>
            </a:r>
          </a:p>
          <a:p>
            <a:pPr marL="228600" lvl="1">
              <a:buNone/>
            </a:pPr>
            <a:r>
              <a:rPr lang="en-US" sz="1600" dirty="0" smtClean="0">
                <a:latin typeface="+mn-lt"/>
              </a:rPr>
              <a:t>Director: Robert Rosner (ANL) </a:t>
            </a:r>
            <a:endParaRPr lang="en-US" sz="800" dirty="0" smtClean="0">
              <a:latin typeface="+mn-lt"/>
            </a:endParaRPr>
          </a:p>
          <a:p>
            <a:pPr marL="228600" lvl="1">
              <a:buNone/>
            </a:pPr>
            <a:endParaRPr lang="en-US" sz="800" dirty="0" smtClean="0">
              <a:latin typeface="+mn-lt"/>
            </a:endParaRPr>
          </a:p>
          <a:p>
            <a:pPr marL="0" lvl="0" indent="0">
              <a:buNone/>
            </a:pPr>
            <a:r>
              <a:rPr lang="en-US" sz="1600" kern="0" dirty="0" smtClean="0">
                <a:solidFill>
                  <a:srgbClr val="000000"/>
                </a:solidFill>
                <a:latin typeface="+mn-lt"/>
              </a:rPr>
              <a:t>Combustion Exascale Co-Design Center (CECDC) </a:t>
            </a:r>
          </a:p>
          <a:p>
            <a:pPr marL="228600" lvl="0" indent="-228600">
              <a:buNone/>
            </a:pPr>
            <a:r>
              <a:rPr lang="en-US" sz="1600" b="0" kern="0" dirty="0" smtClean="0">
                <a:solidFill>
                  <a:srgbClr val="000000"/>
                </a:solidFill>
                <a:latin typeface="+mn-lt"/>
              </a:rPr>
              <a:t>Director: Jacqueline Chen (SNL)</a:t>
            </a:r>
          </a:p>
        </p:txBody>
      </p:sp>
      <p:sp>
        <p:nvSpPr>
          <p:cNvPr id="2" name="Title 1"/>
          <p:cNvSpPr>
            <a:spLocks noGrp="1"/>
          </p:cNvSpPr>
          <p:nvPr>
            <p:ph type="title"/>
          </p:nvPr>
        </p:nvSpPr>
        <p:spPr>
          <a:xfrm>
            <a:off x="0" y="0"/>
            <a:ext cx="9144000" cy="685800"/>
          </a:xfrm>
        </p:spPr>
        <p:txBody>
          <a:bodyPr/>
          <a:lstStyle/>
          <a:p>
            <a:r>
              <a:rPr lang="en-US" sz="2800" dirty="0" smtClean="0">
                <a:solidFill>
                  <a:schemeClr val="accent3">
                    <a:lumMod val="75000"/>
                  </a:schemeClr>
                </a:solidFill>
                <a:effectLst>
                  <a:outerShdw blurRad="38100" dist="38100" dir="2700000" algn="tl">
                    <a:srgbClr val="000000">
                      <a:alpha val="43137"/>
                    </a:srgbClr>
                  </a:outerShdw>
                </a:effectLst>
                <a:latin typeface="+mj-lt"/>
              </a:rPr>
              <a:t>Three Exascale Co-Design Centers Awarded</a:t>
            </a:r>
            <a:endParaRPr lang="en-US" sz="2800" dirty="0">
              <a:solidFill>
                <a:schemeClr val="accent3">
                  <a:lumMod val="75000"/>
                </a:schemeClr>
              </a:solidFill>
              <a:effectLst>
                <a:outerShdw blurRad="38100" dist="38100" dir="2700000" algn="tl">
                  <a:srgbClr val="000000">
                    <a:alpha val="43137"/>
                  </a:srgbClr>
                </a:outerShdw>
              </a:effectLst>
              <a:latin typeface="+mj-lt"/>
            </a:endParaRPr>
          </a:p>
        </p:txBody>
      </p:sp>
      <p:graphicFrame>
        <p:nvGraphicFramePr>
          <p:cNvPr id="7" name="Content Placeholder 6"/>
          <p:cNvGraphicFramePr>
            <a:graphicFrameLocks noGrp="1"/>
          </p:cNvGraphicFramePr>
          <p:nvPr>
            <p:ph sz="half" idx="2"/>
          </p:nvPr>
        </p:nvGraphicFramePr>
        <p:xfrm>
          <a:off x="3751472" y="910083"/>
          <a:ext cx="5240127" cy="4471046"/>
        </p:xfrm>
        <a:graphic>
          <a:graphicData uri="http://schemas.openxmlformats.org/drawingml/2006/table">
            <a:tbl>
              <a:tblPr firstRow="1" firstCol="1" bandRow="1">
                <a:tableStyleId>{F5AB1C69-6EDB-4FF4-983F-18BD219EF322}</a:tableStyleId>
              </a:tblPr>
              <a:tblGrid>
                <a:gridCol w="1159866"/>
                <a:gridCol w="1360087"/>
                <a:gridCol w="1360087"/>
                <a:gridCol w="1360087"/>
              </a:tblGrid>
              <a:tr h="488786">
                <a:tc>
                  <a:txBody>
                    <a:bodyPr/>
                    <a:lstStyle/>
                    <a:p>
                      <a:pPr algn="l" fontAlgn="b"/>
                      <a:r>
                        <a:rPr lang="en-US" sz="1200" b="1" u="none" strike="noStrike" dirty="0">
                          <a:latin typeface="+mn-lt"/>
                        </a:rPr>
                        <a:t> </a:t>
                      </a:r>
                      <a:endParaRPr lang="en-US" sz="1200" b="1" i="0" u="none" strike="noStrike" dirty="0">
                        <a:solidFill>
                          <a:schemeClr val="bg1"/>
                        </a:solidFill>
                        <a:latin typeface="+mn-lt"/>
                      </a:endParaRPr>
                    </a:p>
                  </a:txBody>
                  <a:tcPr marL="9525" marR="9525" marT="9525" marB="0" anchor="b"/>
                </a:tc>
                <a:tc>
                  <a:txBody>
                    <a:bodyPr/>
                    <a:lstStyle/>
                    <a:p>
                      <a:pPr algn="l" fontAlgn="b"/>
                      <a:r>
                        <a:rPr lang="en-US" sz="1600" b="1" i="0" u="none" strike="noStrike" dirty="0" smtClean="0">
                          <a:solidFill>
                            <a:schemeClr val="lt1"/>
                          </a:solidFill>
                          <a:latin typeface="+mn-lt"/>
                        </a:rPr>
                        <a:t>ExMatEx</a:t>
                      </a:r>
                    </a:p>
                    <a:p>
                      <a:pPr algn="l" fontAlgn="b"/>
                      <a:r>
                        <a:rPr lang="en-US" sz="1600" b="1" i="0" u="none" strike="noStrike" dirty="0" smtClean="0">
                          <a:solidFill>
                            <a:schemeClr val="lt1"/>
                          </a:solidFill>
                          <a:latin typeface="+mn-lt"/>
                        </a:rPr>
                        <a:t>(Germann)</a:t>
                      </a:r>
                      <a:endParaRPr lang="en-US" sz="1600" b="1" i="0" u="none" strike="noStrike" dirty="0">
                        <a:solidFill>
                          <a:schemeClr val="bg1"/>
                        </a:solidFill>
                        <a:latin typeface="+mn-lt"/>
                      </a:endParaRPr>
                    </a:p>
                  </a:txBody>
                  <a:tcPr marL="9525" marR="9525" marT="9525" marB="0" anchor="b"/>
                </a:tc>
                <a:tc>
                  <a:txBody>
                    <a:bodyPr/>
                    <a:lstStyle/>
                    <a:p>
                      <a:pPr algn="l" fontAlgn="b"/>
                      <a:r>
                        <a:rPr lang="en-US" sz="1600" b="1" i="0" u="none" strike="noStrike" dirty="0" smtClean="0">
                          <a:solidFill>
                            <a:schemeClr val="bg1"/>
                          </a:solidFill>
                          <a:latin typeface="+mn-lt"/>
                        </a:rPr>
                        <a:t>CESAR</a:t>
                      </a:r>
                      <a:r>
                        <a:rPr lang="en-US" sz="1600" b="1" i="0" u="none" strike="noStrike" baseline="0" dirty="0" smtClean="0">
                          <a:solidFill>
                            <a:schemeClr val="bg1"/>
                          </a:solidFill>
                          <a:latin typeface="+mn-lt"/>
                        </a:rPr>
                        <a:t> </a:t>
                      </a:r>
                    </a:p>
                    <a:p>
                      <a:pPr algn="l" fontAlgn="b"/>
                      <a:r>
                        <a:rPr lang="en-US" sz="1600" b="1" i="0" u="none" strike="noStrike" baseline="0" dirty="0" smtClean="0">
                          <a:solidFill>
                            <a:schemeClr val="bg1"/>
                          </a:solidFill>
                          <a:latin typeface="+mn-lt"/>
                        </a:rPr>
                        <a:t>(Rosner)</a:t>
                      </a:r>
                    </a:p>
                  </a:txBody>
                  <a:tcPr marL="9525" marR="9525" marT="9525" marB="0" anchor="b"/>
                </a:tc>
                <a:tc>
                  <a:txBody>
                    <a:bodyPr/>
                    <a:lstStyle/>
                    <a:p>
                      <a:pPr algn="l" fontAlgn="b"/>
                      <a:r>
                        <a:rPr lang="en-US" sz="1600" b="1" i="0" u="none" strike="noStrike" dirty="0" smtClean="0">
                          <a:solidFill>
                            <a:schemeClr val="bg1"/>
                          </a:solidFill>
                          <a:latin typeface="+mn-lt"/>
                        </a:rPr>
                        <a:t>CECDC </a:t>
                      </a:r>
                    </a:p>
                    <a:p>
                      <a:pPr algn="l" fontAlgn="b"/>
                      <a:r>
                        <a:rPr lang="en-US" sz="1600" b="1" i="0" u="none" strike="noStrike" dirty="0" smtClean="0">
                          <a:solidFill>
                            <a:schemeClr val="bg1"/>
                          </a:solidFill>
                          <a:latin typeface="+mn-lt"/>
                        </a:rPr>
                        <a:t>(Chen)</a:t>
                      </a:r>
                      <a:endParaRPr lang="en-US" sz="1600" b="1" i="0" u="none" strike="noStrike" dirty="0">
                        <a:solidFill>
                          <a:schemeClr val="bg1"/>
                        </a:solidFill>
                        <a:latin typeface="+mn-lt"/>
                      </a:endParaRPr>
                    </a:p>
                  </a:txBody>
                  <a:tcPr marL="9525" marR="9525" marT="9525" marB="0" anchor="b"/>
                </a:tc>
              </a:tr>
              <a:tr h="274739">
                <a:tc rowSpan="6">
                  <a:txBody>
                    <a:bodyPr/>
                    <a:lstStyle/>
                    <a:p>
                      <a:pPr algn="l" fontAlgn="b"/>
                      <a:r>
                        <a:rPr lang="en-US" sz="1600" b="1" u="none" strike="noStrike" dirty="0" smtClean="0">
                          <a:latin typeface="+mn-lt"/>
                        </a:rPr>
                        <a:t>National Labs</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txBody>
                  <a:tcPr marT="91440" marB="0" anchor="b"/>
                </a:tc>
                <a:tc>
                  <a:txBody>
                    <a:bodyPr/>
                    <a:lstStyle/>
                    <a:p>
                      <a:pPr algn="l" fontAlgn="b"/>
                      <a:r>
                        <a:rPr lang="en-US" sz="1200" b="1" u="none" strike="noStrike" dirty="0">
                          <a:latin typeface="+mn-lt"/>
                        </a:rPr>
                        <a:t>LANL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ANL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SNL</a:t>
                      </a:r>
                      <a:endParaRPr lang="en-US" sz="1200" b="1" i="0" u="none" strike="noStrike" dirty="0">
                        <a:solidFill>
                          <a:srgbClr val="000000"/>
                        </a:solidFill>
                        <a:latin typeface="+mn-lt"/>
                      </a:endParaRPr>
                    </a:p>
                  </a:txBody>
                  <a:tcPr marT="9144" marB="0"/>
                </a:tc>
              </a:tr>
              <a:tr h="274739">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r>
                        <a:rPr lang="en-US" sz="1200" b="1" u="none" strike="noStrike" dirty="0">
                          <a:latin typeface="+mn-lt"/>
                        </a:rPr>
                        <a:t>LLNL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PNNL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LBNL</a:t>
                      </a:r>
                      <a:endParaRPr lang="en-US" sz="1200" b="1" i="0" u="none" strike="noStrike" dirty="0">
                        <a:solidFill>
                          <a:srgbClr val="000000"/>
                        </a:solidFill>
                        <a:latin typeface="+mn-lt"/>
                      </a:endParaRPr>
                    </a:p>
                  </a:txBody>
                  <a:tcPr marT="9144" marB="0"/>
                </a:tc>
              </a:tr>
              <a:tr h="274739">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r>
                        <a:rPr lang="en-US" sz="1200" b="1" u="none" strike="noStrike" dirty="0">
                          <a:latin typeface="+mn-lt"/>
                        </a:rPr>
                        <a:t>SNL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LANL</a:t>
                      </a:r>
                      <a:endParaRPr lang="en-US" sz="1200" b="1" i="0" u="none" strike="noStrike" dirty="0">
                        <a:solidFill>
                          <a:srgbClr val="000000"/>
                        </a:solidFill>
                        <a:latin typeface="+mn-lt"/>
                      </a:endParaRPr>
                    </a:p>
                  </a:txBody>
                  <a:tcPr marT="9144" marB="0"/>
                </a:tc>
                <a:tc>
                  <a:txBody>
                    <a:bodyPr/>
                    <a:lstStyle/>
                    <a:p>
                      <a:pPr algn="l" fontAlgn="b"/>
                      <a:r>
                        <a:rPr lang="en-US" sz="1200" b="1" i="0" u="none" strike="noStrike" dirty="0" smtClean="0">
                          <a:solidFill>
                            <a:schemeClr val="dk1"/>
                          </a:solidFill>
                          <a:latin typeface="+mn-lt"/>
                        </a:rPr>
                        <a:t>LANL</a:t>
                      </a:r>
                      <a:endParaRPr lang="en-US" sz="1200" b="1" i="0" u="none" strike="noStrike" dirty="0">
                        <a:solidFill>
                          <a:srgbClr val="000000"/>
                        </a:solidFill>
                        <a:latin typeface="+mn-lt"/>
                      </a:endParaRPr>
                    </a:p>
                  </a:txBody>
                  <a:tcPr marT="9144" marB="0"/>
                </a:tc>
              </a:tr>
              <a:tr h="274739">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r>
                        <a:rPr lang="en-US" sz="1200" b="1" u="none" strike="noStrike" dirty="0">
                          <a:latin typeface="+mn-lt"/>
                        </a:rPr>
                        <a:t>ORNL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ORNL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ORNL</a:t>
                      </a:r>
                      <a:endParaRPr lang="en-US" sz="1200" b="1" i="0" u="none" strike="noStrike" dirty="0">
                        <a:solidFill>
                          <a:srgbClr val="000000"/>
                        </a:solidFill>
                        <a:latin typeface="+mn-lt"/>
                      </a:endParaRPr>
                    </a:p>
                  </a:txBody>
                  <a:tcPr marT="9144" marB="0"/>
                </a:tc>
              </a:tr>
              <a:tr h="274739">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LLNL</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smtClean="0">
                          <a:latin typeface="+mn-lt"/>
                        </a:rPr>
                        <a:t>LLNL</a:t>
                      </a:r>
                      <a:endParaRPr lang="en-US" sz="1200" b="1" i="0" u="none" strike="noStrike" dirty="0">
                        <a:solidFill>
                          <a:srgbClr val="000000"/>
                        </a:solidFill>
                        <a:latin typeface="+mn-lt"/>
                      </a:endParaRPr>
                    </a:p>
                  </a:txBody>
                  <a:tcPr marT="9144" marB="0"/>
                </a:tc>
              </a:tr>
              <a:tr h="314146">
                <a:tc vMerge="1">
                  <a:txBody>
                    <a:bodyPr/>
                    <a:lstStyle/>
                    <a:p>
                      <a:pPr algn="l" fontAlgn="b"/>
                      <a:endParaRPr lang="en-US" sz="1200" b="1" i="0" u="none" strike="noStrike" dirty="0">
                        <a:solidFill>
                          <a:schemeClr val="bg1"/>
                        </a:solidFill>
                        <a:latin typeface="+mn-lt"/>
                      </a:endParaRPr>
                    </a:p>
                  </a:txBody>
                  <a:tcPr marL="9525" marR="9525" marT="9525"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smtClean="0">
                          <a:latin typeface="+mn-lt"/>
                        </a:rPr>
                        <a:t>NREL</a:t>
                      </a:r>
                    </a:p>
                  </a:txBody>
                  <a:tcPr marT="9144" marB="0"/>
                </a:tc>
              </a:tr>
              <a:tr h="285750">
                <a:tc rowSpan="8">
                  <a:txBody>
                    <a:bodyPr/>
                    <a:lstStyle/>
                    <a:p>
                      <a:pPr algn="l" fontAlgn="b"/>
                      <a:r>
                        <a:rPr lang="en-US" sz="1600" b="1" u="none" strike="noStrike" dirty="0" smtClean="0">
                          <a:latin typeface="+mn-lt"/>
                        </a:rPr>
                        <a:t>University &amp;</a:t>
                      </a:r>
                      <a:endParaRPr lang="en-US" sz="1600" b="1" i="0" u="none" strike="noStrike" dirty="0">
                        <a:solidFill>
                          <a:schemeClr val="bg1"/>
                        </a:solidFill>
                        <a:latin typeface="+mn-lt"/>
                      </a:endParaRPr>
                    </a:p>
                    <a:p>
                      <a:pPr algn="l" fontAlgn="b"/>
                      <a:r>
                        <a:rPr lang="en-US" sz="1600" b="1" u="none" strike="noStrike" dirty="0">
                          <a:latin typeface="+mn-lt"/>
                        </a:rPr>
                        <a:t> </a:t>
                      </a:r>
                      <a:r>
                        <a:rPr lang="en-US" sz="1600" b="1" u="none" strike="noStrike" dirty="0" smtClean="0">
                          <a:latin typeface="+mn-lt"/>
                        </a:rPr>
                        <a:t>Industry</a:t>
                      </a:r>
                      <a:endParaRPr lang="en-US" sz="1600" b="1" i="0" u="none" strike="noStrike" dirty="0">
                        <a:solidFill>
                          <a:schemeClr val="bg1"/>
                        </a:solidFill>
                        <a:latin typeface="+mn-lt"/>
                      </a:endParaRPr>
                    </a:p>
                    <a:p>
                      <a:pPr algn="l" fontAlgn="b"/>
                      <a:r>
                        <a:rPr lang="en-US" sz="1600" b="1" u="none" strike="noStrike" dirty="0">
                          <a:latin typeface="+mn-lt"/>
                        </a:rPr>
                        <a:t> </a:t>
                      </a:r>
                      <a:r>
                        <a:rPr lang="en-US" sz="1600" b="1" u="none" strike="noStrike" dirty="0" smtClean="0">
                          <a:latin typeface="+mn-lt"/>
                        </a:rPr>
                        <a:t>Partners</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p>
                      <a:pPr algn="l" fontAlgn="b"/>
                      <a:r>
                        <a:rPr lang="en-US" sz="1600" b="1" u="none" strike="noStrike" dirty="0">
                          <a:latin typeface="+mn-lt"/>
                        </a:rPr>
                        <a:t> </a:t>
                      </a:r>
                      <a:endParaRPr lang="en-US" sz="1600" b="1" i="0" u="none" strike="noStrike" dirty="0">
                        <a:solidFill>
                          <a:schemeClr val="bg1"/>
                        </a:solidFill>
                        <a:latin typeface="+mn-lt"/>
                      </a:endParaRPr>
                    </a:p>
                  </a:txBody>
                  <a:tcPr marT="91440" marB="0" anchor="ctr"/>
                </a:tc>
                <a:tc>
                  <a:txBody>
                    <a:bodyPr/>
                    <a:lstStyle/>
                    <a:p>
                      <a:pPr algn="l" fontAlgn="b"/>
                      <a:r>
                        <a:rPr lang="en-US" sz="1200" b="1" u="none" strike="noStrike" dirty="0">
                          <a:latin typeface="+mn-lt"/>
                        </a:rPr>
                        <a:t>Stanford</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Studsvik</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Stanford</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r>
                        <a:rPr lang="en-US" sz="1200" b="1" u="none" strike="noStrike" dirty="0">
                          <a:latin typeface="+mn-lt"/>
                        </a:rPr>
                        <a:t>CalTech</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TAMU</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GA Tech</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Rice</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Rutgers</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i="0" u="none" strike="noStrike" dirty="0" smtClean="0">
                          <a:solidFill>
                            <a:srgbClr val="000000"/>
                          </a:solidFill>
                          <a:latin typeface="+mn-lt"/>
                        </a:rPr>
                        <a:t>U</a:t>
                      </a:r>
                      <a:r>
                        <a:rPr lang="en-US" sz="1200" b="1" i="0" u="none" strike="noStrike" baseline="0" dirty="0" smtClean="0">
                          <a:solidFill>
                            <a:srgbClr val="000000"/>
                          </a:solidFill>
                          <a:latin typeface="+mn-lt"/>
                        </a:rPr>
                        <a:t> Chicago</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UT Austin</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i="0" u="none" strike="noStrike" dirty="0" smtClean="0">
                          <a:solidFill>
                            <a:srgbClr val="000000"/>
                          </a:solidFill>
                          <a:latin typeface="+mn-lt"/>
                        </a:rPr>
                        <a:t>IBM</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Utah</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smtClean="0">
                          <a:latin typeface="+mn-lt"/>
                        </a:rPr>
                        <a:t>TerraPower</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 </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smtClean="0">
                          <a:latin typeface="+mn-lt"/>
                        </a:rPr>
                        <a:t>General</a:t>
                      </a:r>
                      <a:r>
                        <a:rPr lang="en-US" sz="1200" b="1" u="none" strike="noStrike" baseline="0" dirty="0" smtClean="0">
                          <a:latin typeface="+mn-lt"/>
                        </a:rPr>
                        <a:t> Atomic</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 </a:t>
                      </a:r>
                      <a:endParaRPr lang="en-US" sz="1200" b="1" i="0" u="none" strike="noStrike" dirty="0">
                        <a:solidFill>
                          <a:srgbClr val="000000"/>
                        </a:solidFill>
                        <a:latin typeface="+mn-lt"/>
                      </a:endParaRPr>
                    </a:p>
                  </a:txBody>
                  <a:tcPr marT="9144" marB="0"/>
                </a:tc>
              </a:tr>
              <a:tr h="285750">
                <a:tc vMerge="1">
                  <a:txBody>
                    <a:bodyPr/>
                    <a:lstStyle/>
                    <a:p>
                      <a:pPr algn="l" fontAlgn="b"/>
                      <a:endParaRPr lang="en-US" sz="1200" b="1" i="0" u="none" strike="noStrike" dirty="0">
                        <a:solidFill>
                          <a:schemeClr val="bg1"/>
                        </a:solidFill>
                        <a:latin typeface="+mn-lt"/>
                      </a:endParaRPr>
                    </a:p>
                  </a:txBody>
                  <a:tcPr marT="91440" marB="0" anchor="b"/>
                </a:tc>
                <a:tc>
                  <a:txBody>
                    <a:bodyPr/>
                    <a:lstStyle/>
                    <a:p>
                      <a:pPr algn="l" fontAlgn="b"/>
                      <a:r>
                        <a:rPr lang="en-US" sz="1200" b="1" u="none" strike="noStrike" dirty="0">
                          <a:latin typeface="+mn-lt"/>
                        </a:rPr>
                        <a:t> </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Areva</a:t>
                      </a:r>
                      <a:endParaRPr lang="en-US" sz="1200" b="1" i="0" u="none" strike="noStrike" dirty="0">
                        <a:solidFill>
                          <a:srgbClr val="000000"/>
                        </a:solidFill>
                        <a:latin typeface="+mn-lt"/>
                      </a:endParaRPr>
                    </a:p>
                  </a:txBody>
                  <a:tcPr marT="9144" marB="0"/>
                </a:tc>
                <a:tc>
                  <a:txBody>
                    <a:bodyPr/>
                    <a:lstStyle/>
                    <a:p>
                      <a:pPr algn="l" fontAlgn="b"/>
                      <a:r>
                        <a:rPr lang="en-US" sz="1200" b="1" u="none" strike="noStrike" dirty="0">
                          <a:latin typeface="+mn-lt"/>
                        </a:rPr>
                        <a:t> </a:t>
                      </a:r>
                      <a:endParaRPr lang="en-US" sz="1200" b="1" i="0" u="none" strike="noStrike" dirty="0">
                        <a:solidFill>
                          <a:srgbClr val="000000"/>
                        </a:solidFill>
                        <a:latin typeface="+mn-lt"/>
                      </a:endParaRPr>
                    </a:p>
                  </a:txBody>
                  <a:tcPr marT="9144" marB="0"/>
                </a:tc>
              </a:tr>
            </a:tbl>
          </a:graphicData>
        </a:graphic>
      </p:graphicFrame>
      <p:sp>
        <p:nvSpPr>
          <p:cNvPr id="6" name="Slide Number Placeholder 5"/>
          <p:cNvSpPr>
            <a:spLocks noGrp="1"/>
          </p:cNvSpPr>
          <p:nvPr>
            <p:ph type="sldNum" sz="quarter" idx="4294967295"/>
          </p:nvPr>
        </p:nvSpPr>
        <p:spPr>
          <a:xfrm>
            <a:off x="8413750" y="6351588"/>
            <a:ext cx="381000" cy="365125"/>
          </a:xfrm>
          <a:prstGeom prst="rect">
            <a:avLst/>
          </a:prstGeom>
        </p:spPr>
        <p:txBody>
          <a:bodyPr/>
          <a:lstStyle/>
          <a:p>
            <a:fld id="{27C2B5F6-8FED-4DC9-86F8-E0AA0B377221}" type="slidenum">
              <a:rPr lang="en-US" smtClean="0"/>
              <a:pPr/>
              <a:t>15</a:t>
            </a:fld>
            <a:endParaRPr lang="en-US" dirty="0"/>
          </a:p>
        </p:txBody>
      </p:sp>
      <p:pic>
        <p:nvPicPr>
          <p:cNvPr id="12" name="Picture 8"/>
          <p:cNvPicPr>
            <a:picLocks noChangeAspect="1" noChangeArrowheads="1"/>
          </p:cNvPicPr>
          <p:nvPr/>
        </p:nvPicPr>
        <p:blipFill>
          <a:blip r:embed="rId3" cstate="print"/>
          <a:srcRect/>
          <a:stretch>
            <a:fillRect/>
          </a:stretch>
        </p:blipFill>
        <p:spPr bwMode="auto">
          <a:xfrm>
            <a:off x="228600" y="4343400"/>
            <a:ext cx="1837287" cy="1653158"/>
          </a:xfrm>
          <a:prstGeom prst="rect">
            <a:avLst/>
          </a:prstGeom>
          <a:noFill/>
          <a:ln w="9525">
            <a:noFill/>
            <a:miter lim="800000"/>
            <a:headEnd/>
            <a:tailEnd/>
          </a:ln>
        </p:spPr>
      </p:pic>
      <p:pic>
        <p:nvPicPr>
          <p:cNvPr id="13" name="Picture 9"/>
          <p:cNvPicPr>
            <a:picLocks noChangeAspect="1" noChangeArrowheads="1"/>
          </p:cNvPicPr>
          <p:nvPr/>
        </p:nvPicPr>
        <p:blipFill>
          <a:blip r:embed="rId4" cstate="print"/>
          <a:srcRect/>
          <a:stretch>
            <a:fillRect/>
          </a:stretch>
        </p:blipFill>
        <p:spPr bwMode="auto">
          <a:xfrm>
            <a:off x="3657600" y="5638800"/>
            <a:ext cx="5333999" cy="533241"/>
          </a:xfrm>
          <a:prstGeom prst="rect">
            <a:avLst/>
          </a:prstGeom>
          <a:noFill/>
          <a:ln w="9525">
            <a:noFill/>
            <a:miter lim="800000"/>
            <a:headEnd/>
            <a:tailEnd/>
          </a:ln>
        </p:spPr>
      </p:pic>
      <p:pic>
        <p:nvPicPr>
          <p:cNvPr id="14" name="Picture 10"/>
          <p:cNvPicPr>
            <a:picLocks noChangeAspect="1" noChangeArrowheads="1"/>
          </p:cNvPicPr>
          <p:nvPr/>
        </p:nvPicPr>
        <p:blipFill>
          <a:blip r:embed="rId5" cstate="print"/>
          <a:srcRect/>
          <a:stretch>
            <a:fillRect/>
          </a:stretch>
        </p:blipFill>
        <p:spPr bwMode="auto">
          <a:xfrm>
            <a:off x="2335613" y="5029200"/>
            <a:ext cx="1169588" cy="1066800"/>
          </a:xfrm>
          <a:prstGeom prst="rect">
            <a:avLst/>
          </a:prstGeom>
          <a:noFill/>
          <a:ln w="9525">
            <a:noFill/>
            <a:miter lim="800000"/>
            <a:headEnd/>
            <a:tailEnd/>
          </a:ln>
        </p:spPr>
      </p:pic>
      <p:sp>
        <p:nvSpPr>
          <p:cNvPr id="9" name="Footer Placeholder 8"/>
          <p:cNvSpPr>
            <a:spLocks noGrp="1"/>
          </p:cNvSpPr>
          <p:nvPr>
            <p:ph type="ftr" sz="quarter" idx="11"/>
          </p:nvPr>
        </p:nvSpPr>
        <p:spPr/>
        <p:txBody>
          <a:bodyPr/>
          <a:lstStyle/>
          <a:p>
            <a:r>
              <a:rPr lang="en-US" dirty="0" smtClean="0"/>
              <a:t>BESAC August 3, 2011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US" dirty="0" smtClean="0"/>
              <a:t>All of these hardware trends impact data driven science (in many cases more than compute intensive);</a:t>
            </a:r>
          </a:p>
          <a:p>
            <a:r>
              <a:rPr lang="en-US" dirty="0" smtClean="0"/>
              <a:t>Data from instruments still on 18-24 month doubling because detectors on CMOS feature size path;</a:t>
            </a:r>
          </a:p>
          <a:p>
            <a:r>
              <a:rPr lang="en-US" dirty="0" smtClean="0"/>
              <a:t>100 gigabit per second per lambda networks on horizon;</a:t>
            </a:r>
          </a:p>
          <a:p>
            <a:r>
              <a:rPr lang="en-US" dirty="0" smtClean="0"/>
              <a:t>Disk read and write rates will fall further behind processors and memory;</a:t>
            </a:r>
          </a:p>
          <a:p>
            <a:r>
              <a:rPr lang="en-US" dirty="0" smtClean="0"/>
              <a:t>Significant hardware infrastructure needed to support this which probably will not be replicated at users’ home institution (i.e. launching a petabyte file transfer at a users laptop is not friendly)</a:t>
            </a:r>
          </a:p>
          <a:p>
            <a:endParaRPr lang="en-US" dirty="0"/>
          </a:p>
        </p:txBody>
      </p:sp>
      <p:sp>
        <p:nvSpPr>
          <p:cNvPr id="7" name="Title 6"/>
          <p:cNvSpPr>
            <a:spLocks noGrp="1"/>
          </p:cNvSpPr>
          <p:nvPr>
            <p:ph type="title"/>
          </p:nvPr>
        </p:nvSpPr>
        <p:spPr/>
        <p:txBody>
          <a:bodyPr/>
          <a:lstStyle/>
          <a:p>
            <a:r>
              <a:rPr lang="en-US" dirty="0" smtClean="0"/>
              <a:t>Future of Data Driven Science</a:t>
            </a:r>
            <a:endParaRPr lang="en-US" dirty="0"/>
          </a:p>
        </p:txBody>
      </p:sp>
      <p:sp>
        <p:nvSpPr>
          <p:cNvPr id="5" name="Slide Number Placeholder 4"/>
          <p:cNvSpPr>
            <a:spLocks noGrp="1"/>
          </p:cNvSpPr>
          <p:nvPr>
            <p:ph type="sldNum" sz="quarter" idx="11"/>
          </p:nvPr>
        </p:nvSpPr>
        <p:spPr/>
        <p:txBody>
          <a:bodyPr/>
          <a:lstStyle/>
          <a:p>
            <a:fld id="{8F7F0FD8-C4D8-4FC8-ACE5-C8022F3C3BAB}" type="slidenum">
              <a:rPr lang="en-US" smtClean="0"/>
              <a:pPr/>
              <a:t>16</a:t>
            </a:fld>
            <a:endParaRPr lang="en-US" dirty="0"/>
          </a:p>
        </p:txBody>
      </p:sp>
      <p:sp>
        <p:nvSpPr>
          <p:cNvPr id="6" name="Footer Placeholder 5"/>
          <p:cNvSpPr>
            <a:spLocks noGrp="1"/>
          </p:cNvSpPr>
          <p:nvPr>
            <p:ph type="ftr" sz="quarter" idx="12"/>
          </p:nvPr>
        </p:nvSpPr>
        <p:spPr/>
        <p:txBody>
          <a:bodyPr/>
          <a:lstStyle/>
          <a:p>
            <a:r>
              <a:rPr lang="en-US" dirty="0" smtClean="0"/>
              <a:t>BESAC August 3, 2011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610600" cy="5457825"/>
          </a:xfrm>
        </p:spPr>
        <p:txBody>
          <a:bodyPr>
            <a:normAutofit/>
          </a:bodyPr>
          <a:lstStyle/>
          <a:p>
            <a:pPr>
              <a:buNone/>
            </a:pPr>
            <a:r>
              <a:rPr lang="en-US" sz="1400" dirty="0" smtClean="0">
                <a:latin typeface="Arial" pitchFamily="34" charset="0"/>
              </a:rPr>
              <a:t>Goals &amp; Objectives</a:t>
            </a:r>
          </a:p>
          <a:p>
            <a:pPr lvl="1">
              <a:buFont typeface="Arial" pitchFamily="34" charset="0"/>
              <a:buChar char="•"/>
            </a:pPr>
            <a:r>
              <a:rPr lang="en-US" sz="1400" b="1" dirty="0" smtClean="0">
                <a:solidFill>
                  <a:schemeClr val="tx1"/>
                </a:solidFill>
                <a:latin typeface="Arial" pitchFamily="34" charset="0"/>
              </a:rPr>
              <a:t>Identify and review the status, successes, and shortcomings of current data (including analysis and visualization) and communication pathways for scientific discovery in the basic energy sciences;</a:t>
            </a:r>
          </a:p>
          <a:p>
            <a:pPr lvl="1">
              <a:buFont typeface="Arial" pitchFamily="34" charset="0"/>
              <a:buChar char="•"/>
            </a:pPr>
            <a:r>
              <a:rPr lang="en-US" sz="1400" b="1" dirty="0" smtClean="0">
                <a:solidFill>
                  <a:schemeClr val="tx1"/>
                </a:solidFill>
                <a:latin typeface="Arial" pitchFamily="34" charset="0"/>
              </a:rPr>
              <a:t>Ascertain the knowledge, methods and tools needed to mitigate present and projected data and communication shortcomings;</a:t>
            </a:r>
          </a:p>
          <a:p>
            <a:pPr lvl="1">
              <a:buFont typeface="Arial" pitchFamily="34" charset="0"/>
              <a:buChar char="•"/>
            </a:pPr>
            <a:r>
              <a:rPr lang="en-US" sz="1400" b="1" dirty="0" smtClean="0">
                <a:solidFill>
                  <a:schemeClr val="tx1"/>
                </a:solidFill>
                <a:latin typeface="Arial" pitchFamily="34" charset="0"/>
              </a:rPr>
              <a:t>Consider opportunities and challenges related to data and communications with the combination of techniques (with different data streams) in single experiments;</a:t>
            </a:r>
          </a:p>
          <a:p>
            <a:pPr lvl="1">
              <a:buFont typeface="Arial" pitchFamily="34" charset="0"/>
              <a:buChar char="•"/>
            </a:pPr>
            <a:r>
              <a:rPr lang="en-US" sz="1400" b="1" dirty="0" smtClean="0">
                <a:solidFill>
                  <a:schemeClr val="tx1"/>
                </a:solidFill>
                <a:latin typeface="Arial" pitchFamily="34" charset="0"/>
              </a:rPr>
              <a:t>Identify research areas in data and communications needed to underpin advances in the basic energy sciences in the next ten years;</a:t>
            </a:r>
          </a:p>
          <a:p>
            <a:pPr lvl="1">
              <a:buFont typeface="Arial" pitchFamily="34" charset="0"/>
              <a:buChar char="•"/>
            </a:pPr>
            <a:r>
              <a:rPr lang="en-US" sz="1400" b="1" dirty="0" smtClean="0">
                <a:solidFill>
                  <a:schemeClr val="tx1"/>
                </a:solidFill>
                <a:latin typeface="Arial" pitchFamily="34" charset="0"/>
              </a:rPr>
              <a:t>Create the foundation for information exchanges and collaborations among ASCR and BES supported researchers, BES scientific user facilities and ASCR computing and networking facilities.</a:t>
            </a:r>
          </a:p>
          <a:p>
            <a:pPr lvl="1">
              <a:buFont typeface="Arial" pitchFamily="34" charset="0"/>
              <a:buChar char="•"/>
            </a:pPr>
            <a:endParaRPr lang="en-US" sz="1000" b="1" dirty="0" smtClean="0">
              <a:solidFill>
                <a:schemeClr val="tx1"/>
              </a:solidFill>
              <a:latin typeface="Arial" pitchFamily="34" charset="0"/>
            </a:endParaRPr>
          </a:p>
          <a:p>
            <a:pPr>
              <a:buNone/>
            </a:pPr>
            <a:r>
              <a:rPr lang="en-US" sz="1400" dirty="0" smtClean="0">
                <a:latin typeface="Arial" pitchFamily="34" charset="0"/>
              </a:rPr>
              <a:t>Co-Chairs</a:t>
            </a:r>
            <a:endParaRPr lang="en-US" sz="1400" b="1" dirty="0" smtClean="0">
              <a:solidFill>
                <a:schemeClr val="tx1"/>
              </a:solidFill>
              <a:latin typeface="Arial" pitchFamily="34" charset="0"/>
            </a:endParaRPr>
          </a:p>
          <a:p>
            <a:pPr lvl="1">
              <a:buFont typeface="Arial" pitchFamily="34" charset="0"/>
              <a:buChar char="•"/>
            </a:pPr>
            <a:r>
              <a:rPr lang="en-US" sz="1400" b="1" dirty="0" smtClean="0">
                <a:solidFill>
                  <a:schemeClr val="tx1"/>
                </a:solidFill>
                <a:latin typeface="Arial" pitchFamily="34" charset="0"/>
              </a:rPr>
              <a:t>Peter Nugent, NERSC</a:t>
            </a:r>
          </a:p>
          <a:p>
            <a:pPr lvl="1">
              <a:buFont typeface="Arial" pitchFamily="34" charset="0"/>
              <a:buChar char="•"/>
            </a:pPr>
            <a:r>
              <a:rPr lang="en-US" sz="1400" b="1" dirty="0" smtClean="0">
                <a:solidFill>
                  <a:schemeClr val="tx1"/>
                </a:solidFill>
                <a:latin typeface="Arial" pitchFamily="34" charset="0"/>
              </a:rPr>
              <a:t>J. Michael Simonson, SNS</a:t>
            </a:r>
            <a:endParaRPr lang="en-US" sz="1400" dirty="0" smtClean="0">
              <a:latin typeface="Arial" pitchFamily="34" charset="0"/>
            </a:endParaRPr>
          </a:p>
        </p:txBody>
      </p:sp>
      <p:sp>
        <p:nvSpPr>
          <p:cNvPr id="2" name="Title 1"/>
          <p:cNvSpPr>
            <a:spLocks noGrp="1"/>
          </p:cNvSpPr>
          <p:nvPr>
            <p:ph type="title"/>
          </p:nvPr>
        </p:nvSpPr>
        <p:spPr>
          <a:xfrm>
            <a:off x="0" y="-1"/>
            <a:ext cx="9144000" cy="923925"/>
          </a:xfrm>
        </p:spPr>
        <p:txBody>
          <a:bodyPr>
            <a:normAutofit/>
          </a:bodyPr>
          <a:lstStyle/>
          <a:p>
            <a:r>
              <a:rPr lang="en-US" dirty="0" smtClean="0"/>
              <a:t>ASCR-BES Workshop on Data</a:t>
            </a:r>
            <a:endParaRPr lang="en-US" dirty="0"/>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17</a:t>
            </a:fld>
            <a:endParaRPr lang="en-US" dirty="0"/>
          </a:p>
        </p:txBody>
      </p:sp>
      <p:sp>
        <p:nvSpPr>
          <p:cNvPr id="6" name="Rectangle 5"/>
          <p:cNvSpPr/>
          <p:nvPr/>
        </p:nvSpPr>
        <p:spPr>
          <a:xfrm>
            <a:off x="0" y="838200"/>
            <a:ext cx="9144000" cy="707886"/>
          </a:xfrm>
          <a:prstGeom prst="rect">
            <a:avLst/>
          </a:prstGeom>
        </p:spPr>
        <p:txBody>
          <a:bodyPr wrap="square">
            <a:spAutoFit/>
          </a:bodyPr>
          <a:lstStyle/>
          <a:p>
            <a:pPr marL="342865" lvl="0" indent="-342865" algn="ctr" defTabSz="914400" eaLnBrk="0" fontAlgn="base" hangingPunct="0">
              <a:spcBef>
                <a:spcPct val="20000"/>
              </a:spcBef>
              <a:spcAft>
                <a:spcPct val="0"/>
              </a:spcAft>
            </a:pPr>
            <a:r>
              <a:rPr lang="en-US" sz="1600" b="1" dirty="0" smtClean="0">
                <a:solidFill>
                  <a:prstClr val="black"/>
                </a:solidFill>
                <a:cs typeface="Arial" pitchFamily="34" charset="0"/>
              </a:rPr>
              <a:t>		</a:t>
            </a:r>
            <a:r>
              <a:rPr lang="en-US" sz="2000" dirty="0" smtClean="0">
                <a:solidFill>
                  <a:schemeClr val="accent2">
                    <a:lumMod val="75000"/>
                  </a:schemeClr>
                </a:solidFill>
                <a:latin typeface="Arial Black" pitchFamily="34" charset="0"/>
                <a:cs typeface="Arial" pitchFamily="34" charset="0"/>
              </a:rPr>
              <a:t>“Data and Communications in Basic Energy Sciences: Creating a Pathway for Scientific Discovery”</a:t>
            </a:r>
          </a:p>
        </p:txBody>
      </p:sp>
      <p:sp>
        <p:nvSpPr>
          <p:cNvPr id="7" name="TextBox 6"/>
          <p:cNvSpPr txBox="1"/>
          <p:nvPr/>
        </p:nvSpPr>
        <p:spPr>
          <a:xfrm>
            <a:off x="609600" y="1600200"/>
            <a:ext cx="8534400" cy="307777"/>
          </a:xfrm>
          <a:prstGeom prst="rect">
            <a:avLst/>
          </a:prstGeom>
          <a:noFill/>
        </p:spPr>
        <p:txBody>
          <a:bodyPr wrap="square" rtlCol="0">
            <a:spAutoFit/>
          </a:bodyPr>
          <a:lstStyle/>
          <a:p>
            <a:r>
              <a:rPr lang="en-US" sz="1400" dirty="0" smtClean="0">
                <a:solidFill>
                  <a:schemeClr val="accent2">
                    <a:lumMod val="75000"/>
                  </a:schemeClr>
                </a:solidFill>
                <a:latin typeface="Arial Black" pitchFamily="34" charset="0"/>
              </a:rPr>
              <a:t>October 24-25, 2011 					Bethesda, MD</a:t>
            </a:r>
            <a:endParaRPr lang="en-US" sz="1400" dirty="0">
              <a:solidFill>
                <a:schemeClr val="accent2">
                  <a:lumMod val="75000"/>
                </a:schemeClr>
              </a:solidFill>
              <a:latin typeface="Arial Black" pitchFamily="34" charset="0"/>
            </a:endParaRPr>
          </a:p>
        </p:txBody>
      </p:sp>
      <p:sp>
        <p:nvSpPr>
          <p:cNvPr id="8" name="Footer Placeholder 5"/>
          <p:cNvSpPr>
            <a:spLocks noGrp="1"/>
          </p:cNvSpPr>
          <p:nvPr>
            <p:ph type="ftr" sz="quarter" idx="12"/>
          </p:nvPr>
        </p:nvSpPr>
        <p:spPr>
          <a:xfrm>
            <a:off x="3124200" y="6357064"/>
            <a:ext cx="5334000" cy="365125"/>
          </a:xfrm>
        </p:spPr>
        <p:txBody>
          <a:bodyPr/>
          <a:lstStyle/>
          <a:p>
            <a:r>
              <a:rPr lang="en-US" dirty="0" smtClean="0"/>
              <a:t>BESAC August 3, 2011</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799" y="4114800"/>
            <a:ext cx="8534401" cy="2011364"/>
          </a:xfrm>
        </p:spPr>
        <p:txBody>
          <a:bodyPr>
            <a:normAutofit fontScale="92500" lnSpcReduction="20000"/>
          </a:bodyPr>
          <a:lstStyle/>
          <a:p>
            <a:pPr algn="ctr">
              <a:buNone/>
            </a:pPr>
            <a:r>
              <a:rPr lang="en-US" sz="1800" dirty="0" smtClean="0">
                <a:solidFill>
                  <a:srgbClr val="367317"/>
                </a:solidFill>
              </a:rPr>
              <a:t>Relevant Websites</a:t>
            </a:r>
          </a:p>
          <a:p>
            <a:pPr>
              <a:buNone/>
            </a:pPr>
            <a:r>
              <a:rPr lang="en-US" sz="1600" dirty="0" smtClean="0"/>
              <a:t>ASCR:   </a:t>
            </a:r>
            <a:r>
              <a:rPr lang="en-US" sz="1600" dirty="0" smtClean="0">
                <a:hlinkClick r:id="rId2" action="ppaction://hlinkfile"/>
              </a:rPr>
              <a:t>science.energy.gov/ascr/</a:t>
            </a:r>
            <a:endParaRPr lang="en-US" sz="1600" dirty="0" smtClean="0"/>
          </a:p>
          <a:p>
            <a:pPr>
              <a:buNone/>
            </a:pPr>
            <a:r>
              <a:rPr lang="en-US" sz="1600" dirty="0" smtClean="0"/>
              <a:t>ASCR Workshops and Conferences:  </a:t>
            </a:r>
          </a:p>
          <a:p>
            <a:pPr>
              <a:buNone/>
            </a:pPr>
            <a:r>
              <a:rPr lang="en-US" sz="1600" dirty="0" smtClean="0"/>
              <a:t>                </a:t>
            </a:r>
            <a:r>
              <a:rPr lang="en-US" sz="1600" dirty="0" smtClean="0">
                <a:hlinkClick r:id="rId3"/>
              </a:rPr>
              <a:t>science.energy.gov/ascr/news-and-resources/workshops-and-conferences/</a:t>
            </a:r>
            <a:endParaRPr lang="en-US" sz="1600" dirty="0" smtClean="0"/>
          </a:p>
          <a:p>
            <a:pPr>
              <a:buNone/>
            </a:pPr>
            <a:r>
              <a:rPr lang="en-US" sz="1600" dirty="0" smtClean="0"/>
              <a:t>SciDAC:  </a:t>
            </a:r>
            <a:r>
              <a:rPr lang="en-US" sz="1600" dirty="0" smtClean="0">
                <a:hlinkClick r:id="rId4"/>
              </a:rPr>
              <a:t>www.scidac.gov</a:t>
            </a:r>
            <a:endParaRPr lang="en-US" sz="1600" dirty="0" smtClean="0"/>
          </a:p>
          <a:p>
            <a:pPr>
              <a:buNone/>
            </a:pPr>
            <a:r>
              <a:rPr lang="en-US" sz="1600" dirty="0" smtClean="0"/>
              <a:t>INCITE:   </a:t>
            </a:r>
            <a:r>
              <a:rPr lang="en-US" sz="1600" dirty="0" smtClean="0">
                <a:hlinkClick r:id="rId5" action="ppaction://hlinkfile"/>
              </a:rPr>
              <a:t>science.energy.gov/ascr/facilities/incite/</a:t>
            </a:r>
            <a:endParaRPr lang="en-US" sz="1600" dirty="0" smtClean="0"/>
          </a:p>
          <a:p>
            <a:pPr>
              <a:buNone/>
            </a:pPr>
            <a:r>
              <a:rPr lang="en-US" sz="1600" dirty="0" smtClean="0"/>
              <a:t>Exascale Software:  </a:t>
            </a:r>
            <a:r>
              <a:rPr lang="en-US" sz="1600" dirty="0" smtClean="0">
                <a:hlinkClick r:id="rId6"/>
              </a:rPr>
              <a:t>www.exascale.org</a:t>
            </a:r>
            <a:endParaRPr lang="en-US" sz="1600" dirty="0" smtClean="0"/>
          </a:p>
          <a:p>
            <a:pPr>
              <a:buNone/>
            </a:pPr>
            <a:r>
              <a:rPr lang="en-US" sz="1600" dirty="0" smtClean="0"/>
              <a:t>DOE Grants and Contracts info:  </a:t>
            </a:r>
            <a:r>
              <a:rPr lang="en-US" sz="1600" dirty="0" smtClean="0">
                <a:hlinkClick r:id="rId7" action="ppaction://hlinkfile"/>
              </a:rPr>
              <a:t>science.doe.gov/grants/    </a:t>
            </a:r>
            <a:endParaRPr lang="en-US" sz="1600" dirty="0" smtClean="0"/>
          </a:p>
          <a:p>
            <a:pPr>
              <a:buNone/>
            </a:pPr>
            <a:endParaRPr lang="en-US" sz="1600" dirty="0" smtClean="0"/>
          </a:p>
          <a:p>
            <a:pPr>
              <a:buNone/>
            </a:pPr>
            <a:endParaRPr lang="en-US" sz="1600" dirty="0"/>
          </a:p>
        </p:txBody>
      </p:sp>
      <p:sp>
        <p:nvSpPr>
          <p:cNvPr id="3" name="Title 2"/>
          <p:cNvSpPr>
            <a:spLocks noGrp="1"/>
          </p:cNvSpPr>
          <p:nvPr>
            <p:ph type="title"/>
          </p:nvPr>
        </p:nvSpPr>
        <p:spPr/>
        <p:txBody>
          <a:bodyPr/>
          <a:lstStyle/>
          <a:p>
            <a:r>
              <a:rPr lang="en-US" dirty="0" smtClean="0"/>
              <a:t>ASCR at a Glance</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18</a:t>
            </a:fld>
            <a:endParaRPr lang="en-US" dirty="0"/>
          </a:p>
        </p:txBody>
      </p:sp>
      <p:sp>
        <p:nvSpPr>
          <p:cNvPr id="5" name="Footer Placeholder 4"/>
          <p:cNvSpPr>
            <a:spLocks noGrp="1"/>
          </p:cNvSpPr>
          <p:nvPr>
            <p:ph type="ftr" sz="quarter" idx="12"/>
          </p:nvPr>
        </p:nvSpPr>
        <p:spPr/>
        <p:txBody>
          <a:bodyPr/>
          <a:lstStyle/>
          <a:p>
            <a:r>
              <a:rPr lang="en-US" dirty="0" smtClean="0"/>
              <a:t>BESAC August 3, 2011</a:t>
            </a:r>
            <a:endParaRPr lang="en-US" dirty="0"/>
          </a:p>
        </p:txBody>
      </p:sp>
      <p:sp>
        <p:nvSpPr>
          <p:cNvPr id="7" name="Text Box 27"/>
          <p:cNvSpPr txBox="1">
            <a:spLocks noChangeArrowheads="1"/>
          </p:cNvSpPr>
          <p:nvPr/>
        </p:nvSpPr>
        <p:spPr bwMode="auto">
          <a:xfrm>
            <a:off x="1905000" y="914400"/>
            <a:ext cx="5486400" cy="1231106"/>
          </a:xfrm>
          <a:prstGeom prst="rect">
            <a:avLst/>
          </a:prstGeom>
          <a:noFill/>
          <a:ln w="19050">
            <a:solidFill>
              <a:schemeClr val="tx1"/>
            </a:solidFill>
            <a:miter lim="800000"/>
            <a:headEnd/>
            <a:tailEnd/>
          </a:ln>
          <a:effectLst/>
        </p:spPr>
        <p:txBody>
          <a:bodyPr wrap="square">
            <a:spAutoFit/>
          </a:bodyPr>
          <a:lstStyle/>
          <a:p>
            <a:pPr algn="ctr">
              <a:spcBef>
                <a:spcPct val="50000"/>
              </a:spcBef>
              <a:defRPr/>
            </a:pPr>
            <a:r>
              <a:rPr lang="en-US" b="1" dirty="0">
                <a:solidFill>
                  <a:srgbClr val="003300"/>
                </a:solidFill>
                <a:effectLst>
                  <a:outerShdw blurRad="38100" dist="38100" dir="2700000" algn="tl">
                    <a:srgbClr val="C0C0C0"/>
                  </a:outerShdw>
                </a:effectLst>
              </a:rPr>
              <a:t>Office of Advanced Scientific Computing Research</a:t>
            </a:r>
          </a:p>
          <a:p>
            <a:pPr algn="ctr">
              <a:spcBef>
                <a:spcPct val="50000"/>
              </a:spcBef>
              <a:defRPr/>
            </a:pPr>
            <a:r>
              <a:rPr lang="en-US" sz="1600" b="1" dirty="0">
                <a:solidFill>
                  <a:srgbClr val="3333CC"/>
                </a:solidFill>
                <a:effectLst>
                  <a:outerShdw blurRad="38100" dist="38100" dir="2700000" algn="tl">
                    <a:srgbClr val="C0C0C0"/>
                  </a:outerShdw>
                </a:effectLst>
              </a:rPr>
              <a:t>Associate Director – Daniel Hitchcock (acting)</a:t>
            </a:r>
          </a:p>
          <a:p>
            <a:pPr algn="ctr">
              <a:defRPr/>
            </a:pPr>
            <a:r>
              <a:rPr lang="en-US" sz="1600" b="1" dirty="0">
                <a:solidFill>
                  <a:srgbClr val="3333CC"/>
                </a:solidFill>
                <a:effectLst>
                  <a:outerShdw blurRad="38100" dist="38100" dir="2700000" algn="tl">
                    <a:srgbClr val="C0C0C0"/>
                  </a:outerShdw>
                </a:effectLst>
              </a:rPr>
              <a:t>Phone:  301-903-7486</a:t>
            </a:r>
          </a:p>
          <a:p>
            <a:pPr algn="ctr">
              <a:defRPr/>
            </a:pPr>
            <a:r>
              <a:rPr lang="en-US" sz="1600" b="1" dirty="0">
                <a:solidFill>
                  <a:srgbClr val="3333CC"/>
                </a:solidFill>
                <a:effectLst>
                  <a:outerShdw blurRad="38100" dist="38100" dir="2700000" algn="tl">
                    <a:srgbClr val="C0C0C0"/>
                  </a:outerShdw>
                </a:effectLst>
              </a:rPr>
              <a:t>E-mail:  Daniel.Hitchcock@science.doe.gov</a:t>
            </a:r>
          </a:p>
        </p:txBody>
      </p:sp>
      <p:sp>
        <p:nvSpPr>
          <p:cNvPr id="8" name="Text Box 27"/>
          <p:cNvSpPr txBox="1">
            <a:spLocks noChangeArrowheads="1"/>
          </p:cNvSpPr>
          <p:nvPr/>
        </p:nvSpPr>
        <p:spPr bwMode="auto">
          <a:xfrm>
            <a:off x="762000" y="2667000"/>
            <a:ext cx="3962400" cy="1169551"/>
          </a:xfrm>
          <a:prstGeom prst="rect">
            <a:avLst/>
          </a:prstGeom>
          <a:noFill/>
          <a:ln w="19050">
            <a:solidFill>
              <a:schemeClr val="tx1"/>
            </a:solidFill>
            <a:miter lim="800000"/>
            <a:headEnd/>
            <a:tailEnd/>
          </a:ln>
          <a:effectLst/>
        </p:spPr>
        <p:txBody>
          <a:bodyPr wrap="square">
            <a:spAutoFit/>
          </a:bodyPr>
          <a:lstStyle/>
          <a:p>
            <a:pPr algn="ctr">
              <a:spcBef>
                <a:spcPct val="50000"/>
              </a:spcBef>
              <a:defRPr/>
            </a:pPr>
            <a:r>
              <a:rPr lang="en-US" b="1" dirty="0">
                <a:solidFill>
                  <a:srgbClr val="003300"/>
                </a:solidFill>
                <a:effectLst>
                  <a:outerShdw blurRad="38100" dist="38100" dir="2700000" algn="tl">
                    <a:srgbClr val="C0C0C0"/>
                  </a:outerShdw>
                </a:effectLst>
              </a:rPr>
              <a:t>Research</a:t>
            </a:r>
          </a:p>
          <a:p>
            <a:pPr algn="ctr">
              <a:spcBef>
                <a:spcPct val="50000"/>
              </a:spcBef>
              <a:defRPr/>
            </a:pPr>
            <a:r>
              <a:rPr lang="en-US" sz="1600" b="1" dirty="0">
                <a:solidFill>
                  <a:srgbClr val="3333CC"/>
                </a:solidFill>
                <a:effectLst>
                  <a:outerShdw blurRad="38100" dist="38100" dir="2700000" algn="tl">
                    <a:srgbClr val="C0C0C0"/>
                  </a:outerShdw>
                </a:effectLst>
              </a:rPr>
              <a:t>Division Director – William Harrod</a:t>
            </a:r>
          </a:p>
          <a:p>
            <a:pPr algn="ctr">
              <a:defRPr/>
            </a:pPr>
            <a:r>
              <a:rPr lang="en-US" sz="1400" b="1" dirty="0">
                <a:solidFill>
                  <a:srgbClr val="3333CC"/>
                </a:solidFill>
                <a:effectLst>
                  <a:outerShdw blurRad="38100" dist="38100" dir="2700000" algn="tl">
                    <a:srgbClr val="C0C0C0"/>
                  </a:outerShdw>
                </a:effectLst>
              </a:rPr>
              <a:t>Phone:  301-903-5800</a:t>
            </a:r>
          </a:p>
          <a:p>
            <a:pPr algn="ctr">
              <a:defRPr/>
            </a:pPr>
            <a:r>
              <a:rPr lang="en-US" sz="1400" b="1" dirty="0">
                <a:solidFill>
                  <a:srgbClr val="3333CC"/>
                </a:solidFill>
                <a:effectLst>
                  <a:outerShdw blurRad="38100" dist="38100" dir="2700000" algn="tl">
                    <a:srgbClr val="C0C0C0"/>
                  </a:outerShdw>
                </a:effectLst>
              </a:rPr>
              <a:t>E-mail:  William.Harrod@science.doe.gov</a:t>
            </a:r>
          </a:p>
        </p:txBody>
      </p:sp>
      <p:sp>
        <p:nvSpPr>
          <p:cNvPr id="9" name="Text Box 27"/>
          <p:cNvSpPr txBox="1">
            <a:spLocks noChangeArrowheads="1"/>
          </p:cNvSpPr>
          <p:nvPr/>
        </p:nvSpPr>
        <p:spPr bwMode="auto">
          <a:xfrm>
            <a:off x="5105400" y="2667000"/>
            <a:ext cx="3657600" cy="1169551"/>
          </a:xfrm>
          <a:prstGeom prst="rect">
            <a:avLst/>
          </a:prstGeom>
          <a:noFill/>
          <a:ln w="19050">
            <a:solidFill>
              <a:schemeClr val="tx1"/>
            </a:solidFill>
            <a:miter lim="800000"/>
            <a:headEnd/>
            <a:tailEnd/>
          </a:ln>
          <a:effectLst/>
        </p:spPr>
        <p:txBody>
          <a:bodyPr wrap="square">
            <a:spAutoFit/>
          </a:bodyPr>
          <a:lstStyle/>
          <a:p>
            <a:pPr algn="ctr">
              <a:spcBef>
                <a:spcPct val="50000"/>
              </a:spcBef>
              <a:defRPr/>
            </a:pPr>
            <a:r>
              <a:rPr lang="en-US" b="1" dirty="0">
                <a:solidFill>
                  <a:srgbClr val="003300"/>
                </a:solidFill>
                <a:effectLst>
                  <a:outerShdw blurRad="38100" dist="38100" dir="2700000" algn="tl">
                    <a:srgbClr val="C0C0C0"/>
                  </a:outerShdw>
                </a:effectLst>
              </a:rPr>
              <a:t>Facilities </a:t>
            </a:r>
          </a:p>
          <a:p>
            <a:pPr algn="ctr">
              <a:spcBef>
                <a:spcPct val="50000"/>
              </a:spcBef>
              <a:defRPr/>
            </a:pPr>
            <a:r>
              <a:rPr lang="en-US" sz="1600" b="1" dirty="0">
                <a:solidFill>
                  <a:srgbClr val="3333CC"/>
                </a:solidFill>
                <a:effectLst>
                  <a:outerShdw blurRad="38100" dist="38100" dir="2700000" algn="tl">
                    <a:srgbClr val="C0C0C0"/>
                  </a:outerShdw>
                </a:effectLst>
              </a:rPr>
              <a:t>Division Director – Daniel Hitchcock </a:t>
            </a:r>
          </a:p>
          <a:p>
            <a:pPr algn="ctr">
              <a:defRPr/>
            </a:pPr>
            <a:r>
              <a:rPr lang="en-US" sz="1400" b="1" dirty="0">
                <a:solidFill>
                  <a:srgbClr val="3333CC"/>
                </a:solidFill>
                <a:effectLst>
                  <a:outerShdw blurRad="38100" dist="38100" dir="2700000" algn="tl">
                    <a:srgbClr val="C0C0C0"/>
                  </a:outerShdw>
                </a:effectLst>
              </a:rPr>
              <a:t>Phone:  301-903-9958</a:t>
            </a:r>
          </a:p>
          <a:p>
            <a:pPr algn="ctr">
              <a:defRPr/>
            </a:pPr>
            <a:r>
              <a:rPr lang="en-US" sz="1400" b="1" dirty="0">
                <a:solidFill>
                  <a:srgbClr val="3333CC"/>
                </a:solidFill>
                <a:effectLst>
                  <a:outerShdw blurRad="38100" dist="38100" dir="2700000" algn="tl">
                    <a:srgbClr val="C0C0C0"/>
                  </a:outerShdw>
                </a:effectLst>
              </a:rPr>
              <a:t>E-mail:  Daniel.Hitchcock@science.doe.gov</a:t>
            </a:r>
          </a:p>
        </p:txBody>
      </p:sp>
      <p:cxnSp>
        <p:nvCxnSpPr>
          <p:cNvPr id="11" name="Straight Connector 10"/>
          <p:cNvCxnSpPr/>
          <p:nvPr/>
        </p:nvCxnSpPr>
        <p:spPr>
          <a:xfrm rot="10800000">
            <a:off x="2743200" y="2514600"/>
            <a:ext cx="419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6858794" y="2590006"/>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667794" y="2590006"/>
            <a:ext cx="152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7" idx="2"/>
          </p:cNvCxnSpPr>
          <p:nvPr/>
        </p:nvCxnSpPr>
        <p:spPr>
          <a:xfrm rot="5400000">
            <a:off x="4463653" y="2330053"/>
            <a:ext cx="369094"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19</a:t>
            </a:fld>
            <a:endParaRPr lang="en-US" dirty="0"/>
          </a:p>
        </p:txBody>
      </p:sp>
      <p:sp>
        <p:nvSpPr>
          <p:cNvPr id="5" name="Footer Placeholder 4"/>
          <p:cNvSpPr>
            <a:spLocks noGrp="1"/>
          </p:cNvSpPr>
          <p:nvPr>
            <p:ph type="ftr" sz="quarter" idx="12"/>
          </p:nvPr>
        </p:nvSpPr>
        <p:spPr/>
        <p:txBody>
          <a:bodyPr/>
          <a:lstStyle/>
          <a:p>
            <a:r>
              <a:rPr lang="en-US" dirty="0" smtClean="0"/>
              <a:t>BESAC August 3, 2011</a:t>
            </a:r>
            <a:endParaRPr lang="en-US" dirty="0"/>
          </a:p>
        </p:txBody>
      </p:sp>
      <p:sp>
        <p:nvSpPr>
          <p:cNvPr id="6" name="Rectangle 5"/>
          <p:cNvSpPr/>
          <p:nvPr/>
        </p:nvSpPr>
        <p:spPr>
          <a:xfrm>
            <a:off x="2744642" y="2967335"/>
            <a:ext cx="365471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Background</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15900" y="6057900"/>
            <a:ext cx="8699500" cy="292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162838" y="6210300"/>
            <a:ext cx="8904962"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a:xfrm>
            <a:off x="5638800" y="6351654"/>
            <a:ext cx="3156664" cy="365125"/>
          </a:xfrm>
        </p:spPr>
        <p:txBody>
          <a:bodyPr/>
          <a:lstStyle/>
          <a:p>
            <a:pPr>
              <a:defRPr/>
            </a:pPr>
            <a:r>
              <a:rPr lang="en-US" dirty="0" smtClean="0"/>
              <a:t>BESAC August 3, 2011</a:t>
            </a:r>
            <a:endParaRPr lang="en-US" dirty="0"/>
          </a:p>
        </p:txBody>
      </p:sp>
      <p:sp>
        <p:nvSpPr>
          <p:cNvPr id="4" name="Slide Number Placeholder 3"/>
          <p:cNvSpPr>
            <a:spLocks noGrp="1"/>
          </p:cNvSpPr>
          <p:nvPr>
            <p:ph type="sldNum" sz="quarter" idx="4294967295"/>
          </p:nvPr>
        </p:nvSpPr>
        <p:spPr>
          <a:xfrm>
            <a:off x="8413750" y="6351588"/>
            <a:ext cx="381000" cy="365125"/>
          </a:xfrm>
          <a:prstGeom prst="rect">
            <a:avLst/>
          </a:prstGeom>
        </p:spPr>
        <p:txBody>
          <a:bodyPr/>
          <a:lstStyle/>
          <a:p>
            <a:pPr>
              <a:defRPr/>
            </a:pPr>
            <a:fld id="{6EEA275D-5A49-48A8-817D-44C3EA0A3A2F}" type="slidenum">
              <a:rPr lang="en-US" smtClean="0"/>
              <a:pPr>
                <a:defRPr/>
              </a:pPr>
              <a:t>2</a:t>
            </a:fld>
            <a:endParaRPr lang="en-US" dirty="0"/>
          </a:p>
        </p:txBody>
      </p:sp>
      <p:sp>
        <p:nvSpPr>
          <p:cNvPr id="2" name="Title 1"/>
          <p:cNvSpPr>
            <a:spLocks noGrp="1"/>
          </p:cNvSpPr>
          <p:nvPr>
            <p:ph type="title" idx="4294967295"/>
          </p:nvPr>
        </p:nvSpPr>
        <p:spPr>
          <a:xfrm>
            <a:off x="0" y="93663"/>
            <a:ext cx="9144000" cy="600075"/>
          </a:xfrm>
        </p:spPr>
        <p:txBody>
          <a:bodyPr>
            <a:normAutofit/>
          </a:bodyPr>
          <a:lstStyle/>
          <a:p>
            <a:r>
              <a:rPr lang="en-US" sz="3200" dirty="0" smtClean="0">
                <a:effectLst>
                  <a:outerShdw blurRad="38100" dist="38100" dir="2700000" algn="tl">
                    <a:srgbClr val="000000">
                      <a:alpha val="43137"/>
                    </a:srgbClr>
                  </a:outerShdw>
                </a:effectLst>
                <a:latin typeface="+mn-lt"/>
              </a:rPr>
              <a:t>Advanced Scientific Computing Research</a:t>
            </a:r>
            <a:endParaRPr lang="en-US" sz="3200" dirty="0">
              <a:effectLst>
                <a:outerShdw blurRad="38100" dist="38100" dir="2700000" algn="tl">
                  <a:srgbClr val="000000">
                    <a:alpha val="43137"/>
                  </a:srgbClr>
                </a:outerShdw>
              </a:effectLst>
              <a:latin typeface="+mn-lt"/>
            </a:endParaRPr>
          </a:p>
        </p:txBody>
      </p:sp>
      <p:sp>
        <p:nvSpPr>
          <p:cNvPr id="24" name="TextBox 23"/>
          <p:cNvSpPr txBox="1"/>
          <p:nvPr/>
        </p:nvSpPr>
        <p:spPr>
          <a:xfrm>
            <a:off x="419100" y="913847"/>
            <a:ext cx="8242299" cy="646331"/>
          </a:xfrm>
          <a:prstGeom prst="rect">
            <a:avLst/>
          </a:prstGeom>
          <a:noFill/>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tx1"/>
                </a:solidFill>
                <a:latin typeface="Arial" pitchFamily="34" charset="0"/>
                <a:cs typeface="Arial" pitchFamily="34" charset="0"/>
              </a:rPr>
              <a:t>Delivering world leading computational and networking capabilities to extend the frontiers of science and technology</a:t>
            </a:r>
            <a:endParaRPr lang="en-US" dirty="0">
              <a:solidFill>
                <a:schemeClr val="tx1"/>
              </a:solidFill>
              <a:latin typeface="Arial" pitchFamily="34" charset="0"/>
              <a:cs typeface="Arial" pitchFamily="34" charset="0"/>
            </a:endParaRPr>
          </a:p>
        </p:txBody>
      </p:sp>
      <p:grpSp>
        <p:nvGrpSpPr>
          <p:cNvPr id="17" name="Group 16"/>
          <p:cNvGrpSpPr>
            <a:grpSpLocks noChangeAspect="1"/>
          </p:cNvGrpSpPr>
          <p:nvPr/>
        </p:nvGrpSpPr>
        <p:grpSpPr>
          <a:xfrm>
            <a:off x="1448867" y="5257800"/>
            <a:ext cx="6323533" cy="1097280"/>
            <a:chOff x="567557" y="5349765"/>
            <a:chExt cx="7935311" cy="1376961"/>
          </a:xfrm>
        </p:grpSpPr>
        <p:sp>
          <p:nvSpPr>
            <p:cNvPr id="7" name="Rectangle 6"/>
            <p:cNvSpPr/>
            <p:nvPr/>
          </p:nvSpPr>
          <p:spPr>
            <a:xfrm rot="5400000">
              <a:off x="4872366" y="5086457"/>
              <a:ext cx="1370391" cy="1910147"/>
            </a:xfrm>
            <a:prstGeom prst="rect">
              <a:avLst/>
            </a:prstGeom>
            <a:blipFill dpi="0" rotWithShape="0">
              <a:blip r:embed="rId3"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ffectLst>
                  <a:outerShdw blurRad="38100" dist="38100" dir="2700000" algn="tl">
                    <a:srgbClr val="000000">
                      <a:alpha val="43137"/>
                    </a:srgbClr>
                  </a:outerShdw>
                </a:effectLst>
              </a:endParaRPr>
            </a:p>
          </p:txBody>
        </p:sp>
        <p:sp>
          <p:nvSpPr>
            <p:cNvPr id="8" name="Rectangle 7"/>
            <p:cNvSpPr/>
            <p:nvPr/>
          </p:nvSpPr>
          <p:spPr>
            <a:xfrm rot="5400000">
              <a:off x="2847229" y="5079890"/>
              <a:ext cx="1370391" cy="1910147"/>
            </a:xfrm>
            <a:prstGeom prst="rect">
              <a:avLst/>
            </a:prstGeom>
            <a:blipFill dpi="0" rotWithShape="0">
              <a:blip r:embed="rId4"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ffectLst>
                  <a:outerShdw blurRad="38100" dist="38100" dir="2700000" algn="tl">
                    <a:srgbClr val="000000">
                      <a:alpha val="43137"/>
                    </a:srgbClr>
                  </a:outerShdw>
                </a:effectLst>
              </a:endParaRPr>
            </a:p>
          </p:txBody>
        </p:sp>
        <p:sp>
          <p:nvSpPr>
            <p:cNvPr id="9" name="Rectangle 8"/>
            <p:cNvSpPr/>
            <p:nvPr/>
          </p:nvSpPr>
          <p:spPr>
            <a:xfrm rot="5400000">
              <a:off x="837435" y="5079887"/>
              <a:ext cx="1370391" cy="1910147"/>
            </a:xfrm>
            <a:prstGeom prst="rect">
              <a:avLst/>
            </a:prstGeom>
            <a:blipFill dpi="0" rotWithShape="0">
              <a:blip r:embed="rId5"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ffectLst>
                  <a:outerShdw blurRad="38100" dist="38100" dir="2700000" algn="tl">
                    <a:srgbClr val="000000">
                      <a:alpha val="43137"/>
                    </a:srgbClr>
                  </a:outerShdw>
                </a:effectLst>
              </a:endParaRPr>
            </a:p>
          </p:txBody>
        </p:sp>
        <p:sp>
          <p:nvSpPr>
            <p:cNvPr id="10" name="Rectangle 9"/>
            <p:cNvSpPr/>
            <p:nvPr/>
          </p:nvSpPr>
          <p:spPr>
            <a:xfrm rot="5400000">
              <a:off x="6862599" y="5082746"/>
              <a:ext cx="1370391" cy="1910147"/>
            </a:xfrm>
            <a:prstGeom prst="rect">
              <a:avLst/>
            </a:prstGeom>
            <a:blipFill dpi="0" rotWithShape="0">
              <a:blip r:embed="rId6" cstate="print"/>
              <a:srcRect/>
              <a:stretch>
                <a:fillRect/>
              </a:stretch>
            </a:blipFill>
            <a:ln w="47625" cmpd="thickThin">
              <a:solidFill>
                <a:schemeClr val="tx1"/>
              </a:solidFill>
            </a:ln>
            <a:effectLst>
              <a:outerShdw blurRad="50800" dist="38100" dir="2700000" algn="tl"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ffectLst>
                  <a:outerShdw blurRad="38100" dist="38100" dir="2700000" algn="tl">
                    <a:srgbClr val="000000">
                      <a:alpha val="43137"/>
                    </a:srgbClr>
                  </a:outerShdw>
                </a:effectLst>
              </a:endParaRPr>
            </a:p>
          </p:txBody>
        </p:sp>
      </p:grpSp>
      <p:sp>
        <p:nvSpPr>
          <p:cNvPr id="13" name="TextBox 12"/>
          <p:cNvSpPr txBox="1"/>
          <p:nvPr/>
        </p:nvSpPr>
        <p:spPr>
          <a:xfrm>
            <a:off x="452984" y="1764155"/>
            <a:ext cx="3948895" cy="3434786"/>
          </a:xfrm>
          <a:prstGeom prst="rect">
            <a:avLst/>
          </a:prstGeom>
          <a:noFill/>
          <a:ln w="38100" cmpd="thickThin">
            <a:noFill/>
          </a:ln>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0"/>
              </a:spcBef>
              <a:spcAft>
                <a:spcPts val="600"/>
              </a:spcAft>
            </a:pPr>
            <a:r>
              <a:rPr lang="en-US" sz="1600" dirty="0" smtClean="0">
                <a:latin typeface="Arial" pitchFamily="34" charset="0"/>
                <a:cs typeface="Arial" pitchFamily="34" charset="0"/>
              </a:rPr>
              <a:t>The Scientific Challenges:</a:t>
            </a:r>
            <a:endParaRPr lang="en-US" sz="1200" dirty="0" smtClean="0">
              <a:latin typeface="Arial" pitchFamily="34" charset="0"/>
              <a:cs typeface="Arial" pitchFamily="34" charset="0"/>
            </a:endParaRPr>
          </a:p>
          <a:p>
            <a:pPr marL="169863" indent="-169863">
              <a:lnSpc>
                <a:spcPct val="90000"/>
              </a:lnSpc>
              <a:spcBef>
                <a:spcPts val="0"/>
              </a:spcBef>
              <a:spcAft>
                <a:spcPts val="500"/>
              </a:spcAft>
              <a:buFont typeface="Wingdings" pitchFamily="2" charset="2"/>
              <a:buChar char="§"/>
            </a:pPr>
            <a:r>
              <a:rPr lang="en-US" sz="1400" dirty="0" smtClean="0">
                <a:latin typeface="Arial" pitchFamily="34" charset="0"/>
                <a:cs typeface="Arial" pitchFamily="34" charset="0"/>
              </a:rPr>
              <a:t>Deliver next-generation scientific applications using today’s petascale computers.</a:t>
            </a:r>
          </a:p>
          <a:p>
            <a:pPr marL="169863" indent="-169863">
              <a:lnSpc>
                <a:spcPct val="90000"/>
              </a:lnSpc>
              <a:spcBef>
                <a:spcPts val="0"/>
              </a:spcBef>
              <a:spcAft>
                <a:spcPts val="500"/>
              </a:spcAft>
              <a:buFont typeface="Wingdings" pitchFamily="2" charset="2"/>
              <a:buChar char="§"/>
            </a:pPr>
            <a:r>
              <a:rPr lang="en-US" sz="1400" dirty="0" smtClean="0">
                <a:solidFill>
                  <a:schemeClr val="tx1"/>
                </a:solidFill>
                <a:latin typeface="Arial" pitchFamily="34" charset="0"/>
                <a:cs typeface="Arial" pitchFamily="34" charset="0"/>
              </a:rPr>
              <a:t>Discover, develop and deploy tomorrow’s exascale computing and networking capabilities. </a:t>
            </a:r>
          </a:p>
          <a:p>
            <a:pPr marL="169863" indent="-169863">
              <a:lnSpc>
                <a:spcPct val="90000"/>
              </a:lnSpc>
              <a:spcBef>
                <a:spcPts val="0"/>
              </a:spcBef>
              <a:spcAft>
                <a:spcPts val="500"/>
              </a:spcAft>
              <a:buFont typeface="Wingdings" pitchFamily="2" charset="2"/>
              <a:buChar char="§"/>
            </a:pPr>
            <a:r>
              <a:rPr lang="en-US" sz="1400" dirty="0" smtClean="0">
                <a:latin typeface="Arial" pitchFamily="34" charset="0"/>
                <a:cs typeface="Arial" pitchFamily="34" charset="0"/>
              </a:rPr>
              <a:t>Develop, in partnership with U.S. industry, next generation computing hardware and tools for science.</a:t>
            </a:r>
          </a:p>
          <a:p>
            <a:pPr marL="169863" indent="-169863">
              <a:lnSpc>
                <a:spcPct val="90000"/>
              </a:lnSpc>
              <a:spcBef>
                <a:spcPts val="0"/>
              </a:spcBef>
              <a:spcAft>
                <a:spcPts val="500"/>
              </a:spcAft>
              <a:buFont typeface="Wingdings" pitchFamily="2" charset="2"/>
              <a:buChar char="§"/>
            </a:pPr>
            <a:r>
              <a:rPr lang="en-US" sz="1400" dirty="0" smtClean="0">
                <a:solidFill>
                  <a:schemeClr val="tx1"/>
                </a:solidFill>
                <a:latin typeface="Arial" pitchFamily="34" charset="0"/>
                <a:cs typeface="Arial" pitchFamily="34" charset="0"/>
              </a:rPr>
              <a:t>Discover new applied mathematics and computer science for the ultra-low power, multicore-computing  future.</a:t>
            </a:r>
            <a:endParaRPr lang="en-US" sz="1400" dirty="0" smtClean="0">
              <a:latin typeface="Arial" pitchFamily="34" charset="0"/>
              <a:cs typeface="Arial" pitchFamily="34" charset="0"/>
            </a:endParaRPr>
          </a:p>
          <a:p>
            <a:pPr marL="169863" indent="-169863">
              <a:lnSpc>
                <a:spcPct val="90000"/>
              </a:lnSpc>
              <a:spcBef>
                <a:spcPts val="0"/>
              </a:spcBef>
              <a:spcAft>
                <a:spcPts val="500"/>
              </a:spcAft>
              <a:buFont typeface="Wingdings" pitchFamily="2" charset="2"/>
              <a:buChar char="§"/>
            </a:pPr>
            <a:r>
              <a:rPr lang="en-US" sz="1400" dirty="0" smtClean="0">
                <a:latin typeface="Arial" pitchFamily="34" charset="0"/>
                <a:cs typeface="Arial" pitchFamily="34" charset="0"/>
              </a:rPr>
              <a:t>Provide technological innovations for U.S. leadership  in Information Technology to advance competitiveness.</a:t>
            </a:r>
          </a:p>
        </p:txBody>
      </p:sp>
      <p:sp>
        <p:nvSpPr>
          <p:cNvPr id="20" name="TextBox 19"/>
          <p:cNvSpPr txBox="1"/>
          <p:nvPr/>
        </p:nvSpPr>
        <p:spPr>
          <a:xfrm>
            <a:off x="4724245" y="1764155"/>
            <a:ext cx="3983820" cy="3296800"/>
          </a:xfrm>
          <a:prstGeom prst="rect">
            <a:avLst/>
          </a:prstGeom>
          <a:noFill/>
          <a:ln w="38100" cmpd="thickThin">
            <a:noFill/>
          </a:ln>
        </p:spPr>
        <p:style>
          <a:lnRef idx="2">
            <a:schemeClr val="dk1"/>
          </a:lnRef>
          <a:fillRef idx="1">
            <a:schemeClr val="lt1"/>
          </a:fillRef>
          <a:effectRef idx="0">
            <a:schemeClr val="dk1"/>
          </a:effectRef>
          <a:fontRef idx="minor">
            <a:schemeClr val="dk1"/>
          </a:fontRef>
        </p:style>
        <p:txBody>
          <a:bodyPr wrap="square" rtlCol="0">
            <a:spAutoFit/>
          </a:bodyPr>
          <a:lstStyle/>
          <a:p>
            <a:pPr>
              <a:spcBef>
                <a:spcPts val="0"/>
              </a:spcBef>
              <a:spcAft>
                <a:spcPts val="400"/>
              </a:spcAft>
            </a:pPr>
            <a:r>
              <a:rPr lang="en-US" sz="1600" dirty="0" smtClean="0">
                <a:latin typeface="Arial" pitchFamily="34" charset="0"/>
                <a:cs typeface="Arial" pitchFamily="34" charset="0"/>
              </a:rPr>
              <a:t>FY 2012 Highlights:</a:t>
            </a:r>
          </a:p>
          <a:p>
            <a:pPr marL="174625" lvl="0" indent="-174625">
              <a:lnSpc>
                <a:spcPct val="90000"/>
              </a:lnSpc>
              <a:spcAft>
                <a:spcPts val="500"/>
              </a:spcAft>
              <a:buFont typeface="Wingdings" pitchFamily="2" charset="2"/>
              <a:buChar char="§"/>
            </a:pPr>
            <a:r>
              <a:rPr lang="en-US" sz="1400" dirty="0" smtClean="0">
                <a:latin typeface="Arial" pitchFamily="34" charset="0"/>
                <a:cs typeface="Arial" pitchFamily="34" charset="0"/>
              </a:rPr>
              <a:t>Research in uncertainty quantification for drawing predictive results from simulation</a:t>
            </a:r>
          </a:p>
          <a:p>
            <a:pPr marL="174625" lvl="0" indent="-174625">
              <a:lnSpc>
                <a:spcPct val="90000"/>
              </a:lnSpc>
              <a:spcAft>
                <a:spcPts val="500"/>
              </a:spcAft>
              <a:buFont typeface="Wingdings" pitchFamily="2" charset="2"/>
              <a:buChar char="§"/>
            </a:pPr>
            <a:r>
              <a:rPr lang="en-US" sz="1400" dirty="0" smtClean="0">
                <a:latin typeface="Arial" pitchFamily="34" charset="0"/>
                <a:cs typeface="Arial" pitchFamily="34" charset="0"/>
              </a:rPr>
              <a:t>Co-design centers to deliver next generation scientific applications by coupling application development with formulation of computer hardware architectures and system software. </a:t>
            </a:r>
          </a:p>
          <a:p>
            <a:pPr marL="174625" lvl="0" indent="-174625">
              <a:lnSpc>
                <a:spcPct val="90000"/>
              </a:lnSpc>
              <a:spcAft>
                <a:spcPts val="500"/>
              </a:spcAft>
              <a:buFont typeface="Wingdings" pitchFamily="2" charset="2"/>
              <a:buChar char="§"/>
            </a:pPr>
            <a:r>
              <a:rPr lang="en-US" sz="1400" dirty="0" smtClean="0">
                <a:latin typeface="Arial" pitchFamily="34" charset="0"/>
                <a:cs typeface="Arial" pitchFamily="34" charset="0"/>
              </a:rPr>
              <a:t>Investments in U.S. industry to address critical challenges in hardware and technologies on the path to exascale </a:t>
            </a:r>
          </a:p>
          <a:p>
            <a:pPr marL="174625" lvl="0" indent="-174625">
              <a:lnSpc>
                <a:spcPct val="90000"/>
              </a:lnSpc>
              <a:spcAft>
                <a:spcPts val="500"/>
              </a:spcAft>
              <a:buFont typeface="Wingdings" pitchFamily="2" charset="2"/>
              <a:buChar char="§"/>
            </a:pPr>
            <a:r>
              <a:rPr lang="en-US" sz="1400" dirty="0" smtClean="0">
                <a:latin typeface="Arial" pitchFamily="34" charset="0"/>
                <a:cs typeface="Arial" pitchFamily="34" charset="0"/>
              </a:rPr>
              <a:t>Installation of a 10 petaflop low-power IBM Blue Gene/Q at the Argonne Leadership Computing Facility and a hybrid, multi-core prototype computer at the Oak Ridge Leadership Computing Facility. </a:t>
            </a:r>
            <a:endParaRPr lang="en-US" sz="1400" dirty="0">
              <a:latin typeface="Arial" pitchFamily="34" charset="0"/>
              <a:cs typeface="Arial" pitchFamily="34" charset="0"/>
            </a:endParaRPr>
          </a:p>
        </p:txBody>
      </p:sp>
      <p:sp>
        <p:nvSpPr>
          <p:cNvPr id="21" name="Rectangle 20"/>
          <p:cNvSpPr/>
          <p:nvPr/>
        </p:nvSpPr>
        <p:spPr>
          <a:xfrm>
            <a:off x="342900" y="1701800"/>
            <a:ext cx="4114800" cy="3474720"/>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4660900" y="1701800"/>
            <a:ext cx="4114800" cy="3474720"/>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42900" y="889000"/>
            <a:ext cx="8434388" cy="673100"/>
          </a:xfrm>
          <a:prstGeom prst="rect">
            <a:avLst/>
          </a:prstGeom>
          <a:noFill/>
          <a:ln w="19050">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90800" y="866776"/>
            <a:ext cx="6172200" cy="5259388"/>
          </a:xfrm>
        </p:spPr>
        <p:txBody>
          <a:bodyPr>
            <a:normAutofit lnSpcReduction="10000"/>
          </a:bodyPr>
          <a:lstStyle/>
          <a:p>
            <a:r>
              <a:rPr lang="en-US" dirty="0" smtClean="0"/>
              <a:t>Funded by the Department of Energy’s Office of Science and National Nuclear Security Administration, the DOE CSGF trains scientists to meet U.S. workforce needs and helps to create a nationwide interdisciplinary community. </a:t>
            </a:r>
          </a:p>
          <a:p>
            <a:r>
              <a:rPr lang="en-US" dirty="0" smtClean="0"/>
              <a:t>Some Talks from 2011 Fellows Conference</a:t>
            </a:r>
          </a:p>
          <a:p>
            <a:pPr lvl="1"/>
            <a:r>
              <a:rPr lang="en-US" i="1" dirty="0" smtClean="0">
                <a:hlinkClick r:id="rId2"/>
              </a:rPr>
              <a:t>"The Materials Genome: An online database for the design of new materials for clean energy and beyond“</a:t>
            </a:r>
            <a:endParaRPr lang="en-US" i="1" dirty="0" smtClean="0"/>
          </a:p>
          <a:p>
            <a:pPr lvl="1"/>
            <a:r>
              <a:rPr lang="en-US" i="1" dirty="0" smtClean="0">
                <a:hlinkClick r:id="rId3"/>
              </a:rPr>
              <a:t>"Understanding electromagnetic fluctuations in microstructured geometries“</a:t>
            </a:r>
            <a:endParaRPr lang="en-US" i="1" dirty="0" smtClean="0"/>
          </a:p>
          <a:p>
            <a:pPr lvl="1"/>
            <a:r>
              <a:rPr lang="en-US" i="1" dirty="0" smtClean="0">
                <a:hlinkClick r:id="rId4"/>
              </a:rPr>
              <a:t>"Computational science meets materials chemistry: a bilingual investigation of surface effects in nanoscale systems“</a:t>
            </a:r>
            <a:endParaRPr lang="en-US" i="1" dirty="0" smtClean="0"/>
          </a:p>
          <a:p>
            <a:pPr lvl="1"/>
            <a:endParaRPr lang="en-US" dirty="0"/>
          </a:p>
        </p:txBody>
      </p:sp>
      <p:sp>
        <p:nvSpPr>
          <p:cNvPr id="3" name="Title 2"/>
          <p:cNvSpPr>
            <a:spLocks noGrp="1"/>
          </p:cNvSpPr>
          <p:nvPr>
            <p:ph type="title"/>
          </p:nvPr>
        </p:nvSpPr>
        <p:spPr>
          <a:xfrm>
            <a:off x="0" y="-152400"/>
            <a:ext cx="9144000" cy="1143000"/>
          </a:xfrm>
        </p:spPr>
        <p:txBody>
          <a:bodyPr/>
          <a:lstStyle/>
          <a:p>
            <a:pPr>
              <a:lnSpc>
                <a:spcPts val="2500"/>
              </a:lnSpc>
            </a:pPr>
            <a:r>
              <a:rPr lang="en-US" dirty="0" smtClean="0"/>
              <a:t>Computational Science Graduate Fellowship</a:t>
            </a:r>
            <a:br>
              <a:rPr lang="en-US" dirty="0" smtClean="0"/>
            </a:br>
            <a:r>
              <a:rPr lang="en-US" sz="2000" dirty="0" smtClean="0">
                <a:hlinkClick r:id="rId5"/>
              </a:rPr>
              <a:t>www.krellinst.org/csgf</a:t>
            </a:r>
            <a:r>
              <a:rPr lang="en-US" sz="2000" dirty="0" smtClean="0"/>
              <a:t> </a:t>
            </a:r>
            <a:endParaRPr lang="en-US" sz="2000"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20</a:t>
            </a:fld>
            <a:endParaRPr lang="en-US" dirty="0"/>
          </a:p>
        </p:txBody>
      </p:sp>
      <p:sp>
        <p:nvSpPr>
          <p:cNvPr id="5" name="Footer Placeholder 4"/>
          <p:cNvSpPr>
            <a:spLocks noGrp="1"/>
          </p:cNvSpPr>
          <p:nvPr>
            <p:ph type="ftr" sz="quarter" idx="12"/>
          </p:nvPr>
        </p:nvSpPr>
        <p:spPr/>
        <p:txBody>
          <a:bodyPr/>
          <a:lstStyle/>
          <a:p>
            <a:r>
              <a:rPr lang="en-US" dirty="0" smtClean="0"/>
              <a:t>BESAC August 3, 2011</a:t>
            </a:r>
            <a:endParaRPr lang="en-US" dirty="0"/>
          </a:p>
        </p:txBody>
      </p:sp>
      <p:pic>
        <p:nvPicPr>
          <p:cNvPr id="6" name="Picture 5" descr="csgf_20th_logo_250.jpg"/>
          <p:cNvPicPr>
            <a:picLocks noChangeAspect="1"/>
          </p:cNvPicPr>
          <p:nvPr/>
        </p:nvPicPr>
        <p:blipFill>
          <a:blip r:embed="rId6" cstate="print"/>
          <a:stretch>
            <a:fillRect/>
          </a:stretch>
        </p:blipFill>
        <p:spPr>
          <a:xfrm>
            <a:off x="168275" y="5105400"/>
            <a:ext cx="2381250" cy="1152525"/>
          </a:xfrm>
          <a:prstGeom prst="rect">
            <a:avLst/>
          </a:prstGeom>
        </p:spPr>
      </p:pic>
      <p:pic>
        <p:nvPicPr>
          <p:cNvPr id="8" name="Picture 7" descr="2011_CSGF_Posterhres.jpg"/>
          <p:cNvPicPr>
            <a:picLocks noChangeAspect="1"/>
          </p:cNvPicPr>
          <p:nvPr/>
        </p:nvPicPr>
        <p:blipFill>
          <a:blip r:embed="rId7" cstate="print"/>
          <a:stretch>
            <a:fillRect/>
          </a:stretch>
        </p:blipFill>
        <p:spPr>
          <a:xfrm>
            <a:off x="76200" y="920843"/>
            <a:ext cx="2569464" cy="395595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 name="Rectangle 1034"/>
          <p:cNvSpPr>
            <a:spLocks noGrp="1"/>
          </p:cNvSpPr>
          <p:nvPr>
            <p:ph type="title" idx="4294967295"/>
          </p:nvPr>
        </p:nvSpPr>
        <p:spPr/>
        <p:txBody>
          <a:bodyPr>
            <a:normAutofit/>
          </a:bodyPr>
          <a:lstStyle/>
          <a:p>
            <a:r>
              <a:rPr lang="en-US" sz="3200" dirty="0">
                <a:solidFill>
                  <a:srgbClr val="367317"/>
                </a:solidFill>
                <a:effectLst>
                  <a:outerShdw blurRad="38100" dist="38100" dir="2700000" algn="tl">
                    <a:srgbClr val="000000">
                      <a:alpha val="43137"/>
                    </a:srgbClr>
                  </a:outerShdw>
                </a:effectLst>
                <a:latin typeface="+mn-lt"/>
              </a:rPr>
              <a:t>NERSC </a:t>
            </a:r>
          </a:p>
        </p:txBody>
      </p:sp>
      <p:grpSp>
        <p:nvGrpSpPr>
          <p:cNvPr id="2" name="Group 30"/>
          <p:cNvGrpSpPr>
            <a:grpSpLocks/>
          </p:cNvGrpSpPr>
          <p:nvPr/>
        </p:nvGrpSpPr>
        <p:grpSpPr bwMode="auto">
          <a:xfrm>
            <a:off x="952500" y="838200"/>
            <a:ext cx="7239000" cy="2238375"/>
            <a:chOff x="265410" y="3629025"/>
            <a:chExt cx="8307089" cy="3018365"/>
          </a:xfrm>
        </p:grpSpPr>
        <p:pic>
          <p:nvPicPr>
            <p:cNvPr id="21508" name="Picture 32" descr="C:\Users\jcissell\Desktop\images for ppt\HOPPER--NERSC.png"/>
            <p:cNvPicPr>
              <a:picLocks noChangeAspect="1" noChangeArrowheads="1"/>
            </p:cNvPicPr>
            <p:nvPr/>
          </p:nvPicPr>
          <p:blipFill>
            <a:blip r:embed="rId2" cstate="print"/>
            <a:srcRect r="85893"/>
            <a:stretch>
              <a:fillRect/>
            </a:stretch>
          </p:blipFill>
          <p:spPr bwMode="auto">
            <a:xfrm>
              <a:off x="265410" y="4887526"/>
              <a:ext cx="462185" cy="1343389"/>
            </a:xfrm>
            <a:prstGeom prst="rect">
              <a:avLst/>
            </a:prstGeom>
            <a:noFill/>
            <a:ln w="9525">
              <a:noFill/>
              <a:miter lim="800000"/>
              <a:headEnd/>
              <a:tailEnd/>
            </a:ln>
          </p:spPr>
        </p:pic>
        <p:pic>
          <p:nvPicPr>
            <p:cNvPr id="21509" name="Picture 33" descr="C:\Users\jcissell\Desktop\images for ppt\HOPPER--NERSC.png"/>
            <p:cNvPicPr>
              <a:picLocks noChangeAspect="1" noChangeArrowheads="1"/>
            </p:cNvPicPr>
            <p:nvPr/>
          </p:nvPicPr>
          <p:blipFill>
            <a:blip r:embed="rId2" cstate="print"/>
            <a:srcRect r="85893"/>
            <a:stretch>
              <a:fillRect/>
            </a:stretch>
          </p:blipFill>
          <p:spPr bwMode="auto">
            <a:xfrm>
              <a:off x="646791" y="4451495"/>
              <a:ext cx="666340" cy="1936789"/>
            </a:xfrm>
            <a:prstGeom prst="rect">
              <a:avLst/>
            </a:prstGeom>
            <a:noFill/>
            <a:ln w="9525">
              <a:noFill/>
              <a:miter lim="800000"/>
              <a:headEnd/>
              <a:tailEnd/>
            </a:ln>
          </p:spPr>
        </p:pic>
        <p:pic>
          <p:nvPicPr>
            <p:cNvPr id="21510" name="Picture 34" descr="C:\Users\jcissell\Desktop\images for ppt\HOPPER--NERSC.png"/>
            <p:cNvPicPr>
              <a:picLocks noChangeAspect="1" noChangeArrowheads="1"/>
            </p:cNvPicPr>
            <p:nvPr/>
          </p:nvPicPr>
          <p:blipFill>
            <a:blip r:embed="rId2" cstate="print"/>
            <a:srcRect/>
            <a:stretch>
              <a:fillRect/>
            </a:stretch>
          </p:blipFill>
          <p:spPr bwMode="auto">
            <a:xfrm>
              <a:off x="1210634" y="3629025"/>
              <a:ext cx="7361865" cy="3018365"/>
            </a:xfrm>
            <a:prstGeom prst="rect">
              <a:avLst/>
            </a:prstGeom>
            <a:noFill/>
            <a:ln w="9525">
              <a:noFill/>
              <a:miter lim="800000"/>
              <a:headEnd/>
              <a:tailEnd/>
            </a:ln>
          </p:spPr>
        </p:pic>
      </p:grpSp>
      <p:sp>
        <p:nvSpPr>
          <p:cNvPr id="21516" name="Rectangle 1036"/>
          <p:cNvSpPr>
            <a:spLocks noGrp="1"/>
          </p:cNvSpPr>
          <p:nvPr>
            <p:ph type="body" sz="half" idx="4294967295"/>
          </p:nvPr>
        </p:nvSpPr>
        <p:spPr>
          <a:xfrm>
            <a:off x="352425" y="3124200"/>
            <a:ext cx="8410575" cy="3001963"/>
          </a:xfrm>
        </p:spPr>
        <p:txBody>
          <a:bodyPr>
            <a:normAutofit lnSpcReduction="10000"/>
          </a:bodyPr>
          <a:lstStyle/>
          <a:p>
            <a:pPr>
              <a:lnSpc>
                <a:spcPct val="90000"/>
              </a:lnSpc>
              <a:buNone/>
            </a:pPr>
            <a:r>
              <a:rPr lang="en-US" dirty="0" smtClean="0">
                <a:latin typeface="Arial" pitchFamily="-123" charset="0"/>
              </a:rPr>
              <a:t>Hopper in production April 2011</a:t>
            </a:r>
            <a:endParaRPr lang="en-US" sz="1800" dirty="0" smtClean="0">
              <a:latin typeface="Arial" pitchFamily="-123" charset="0"/>
            </a:endParaRPr>
          </a:p>
          <a:p>
            <a:pPr>
              <a:lnSpc>
                <a:spcPct val="90000"/>
              </a:lnSpc>
            </a:pPr>
            <a:r>
              <a:rPr lang="en-US" sz="1800" dirty="0" smtClean="0">
                <a:latin typeface="Arial" pitchFamily="-123" charset="0"/>
              </a:rPr>
              <a:t>1.25 </a:t>
            </a:r>
            <a:r>
              <a:rPr lang="en-US" sz="1800" dirty="0">
                <a:latin typeface="Arial" pitchFamily="-123" charset="0"/>
              </a:rPr>
              <a:t>PFlop/s peak </a:t>
            </a:r>
            <a:r>
              <a:rPr lang="en-US" sz="1800" dirty="0" smtClean="0">
                <a:latin typeface="Arial" pitchFamily="-123" charset="0"/>
              </a:rPr>
              <a:t>performance Cray XE6</a:t>
            </a:r>
          </a:p>
          <a:p>
            <a:pPr>
              <a:lnSpc>
                <a:spcPct val="90000"/>
              </a:lnSpc>
            </a:pPr>
            <a:r>
              <a:rPr lang="en-US" sz="1800" dirty="0" smtClean="0">
                <a:latin typeface="Arial" pitchFamily="-123" charset="0"/>
              </a:rPr>
              <a:t>Over a billion core-hours to science per year</a:t>
            </a:r>
          </a:p>
          <a:p>
            <a:pPr>
              <a:lnSpc>
                <a:spcPct val="90000"/>
              </a:lnSpc>
            </a:pPr>
            <a:r>
              <a:rPr lang="en-US" sz="1800" dirty="0" smtClean="0">
                <a:latin typeface="Arial" pitchFamily="-123" charset="0"/>
              </a:rPr>
              <a:t>Gemini </a:t>
            </a:r>
            <a:r>
              <a:rPr lang="en-US" sz="1800" dirty="0">
                <a:latin typeface="Arial" pitchFamily="-123" charset="0"/>
              </a:rPr>
              <a:t>high </a:t>
            </a:r>
            <a:r>
              <a:rPr lang="en-US" sz="1800" dirty="0" smtClean="0">
                <a:latin typeface="Arial" pitchFamily="-123" charset="0"/>
              </a:rPr>
              <a:t>performance </a:t>
            </a:r>
            <a:r>
              <a:rPr lang="en-US" sz="1800" dirty="0">
                <a:latin typeface="Arial" pitchFamily="-123" charset="0"/>
              </a:rPr>
              <a:t>resilient </a:t>
            </a:r>
            <a:r>
              <a:rPr lang="en-US" sz="1800" dirty="0" smtClean="0">
                <a:latin typeface="Arial" pitchFamily="-123" charset="0"/>
              </a:rPr>
              <a:t>interconnect</a:t>
            </a:r>
          </a:p>
          <a:p>
            <a:pPr>
              <a:lnSpc>
                <a:spcPct val="90000"/>
              </a:lnSpc>
            </a:pPr>
            <a:endParaRPr lang="en-US" sz="1800" dirty="0" smtClean="0">
              <a:latin typeface="Arial" pitchFamily="-123" charset="0"/>
            </a:endParaRPr>
          </a:p>
          <a:p>
            <a:pPr>
              <a:lnSpc>
                <a:spcPct val="90000"/>
              </a:lnSpc>
            </a:pPr>
            <a:endParaRPr lang="en-US" sz="1800" dirty="0" smtClean="0">
              <a:latin typeface="Arial" pitchFamily="-123" charset="0"/>
            </a:endParaRPr>
          </a:p>
          <a:p>
            <a:pPr>
              <a:lnSpc>
                <a:spcPct val="90000"/>
              </a:lnSpc>
            </a:pPr>
            <a:endParaRPr lang="en-US" sz="1800" dirty="0" smtClean="0">
              <a:latin typeface="Arial" pitchFamily="-123" charset="0"/>
            </a:endParaRPr>
          </a:p>
          <a:p>
            <a:pPr>
              <a:lnSpc>
                <a:spcPct val="90000"/>
              </a:lnSpc>
            </a:pPr>
            <a:endParaRPr lang="en-US" sz="1800" dirty="0" smtClean="0">
              <a:latin typeface="Arial" pitchFamily="-123" charset="0"/>
            </a:endParaRPr>
          </a:p>
          <a:p>
            <a:pPr>
              <a:lnSpc>
                <a:spcPct val="90000"/>
              </a:lnSpc>
            </a:pPr>
            <a:r>
              <a:rPr lang="en-US" sz="1800" dirty="0" smtClean="0">
                <a:latin typeface="Arial" pitchFamily="-123" charset="0"/>
              </a:rPr>
              <a:t>BES NERSC Requirements Workshop :</a:t>
            </a:r>
          </a:p>
          <a:p>
            <a:pPr lvl="1">
              <a:lnSpc>
                <a:spcPct val="90000"/>
              </a:lnSpc>
            </a:pPr>
            <a:r>
              <a:rPr lang="en-US" sz="1200" dirty="0" smtClean="0">
                <a:latin typeface="Arial" pitchFamily="-123" charset="0"/>
              </a:rPr>
              <a:t>www.nersc.gov/assets/HPC-Requirements-for-Science/NERSC-BES-WorkshopReport.pdf</a:t>
            </a:r>
          </a:p>
          <a:p>
            <a:pPr>
              <a:lnSpc>
                <a:spcPct val="90000"/>
              </a:lnSpc>
            </a:pPr>
            <a:endParaRPr lang="en-US" sz="1800" dirty="0" smtClean="0">
              <a:latin typeface="Arial" pitchFamily="-123" charset="0"/>
            </a:endParaRPr>
          </a:p>
          <a:p>
            <a:pPr>
              <a:lnSpc>
                <a:spcPct val="90000"/>
              </a:lnSpc>
            </a:pPr>
            <a:endParaRPr lang="en-US" sz="1800" dirty="0">
              <a:latin typeface="Arial" pitchFamily="-123" charset="0"/>
            </a:endParaRPr>
          </a:p>
        </p:txBody>
      </p:sp>
      <p:sp>
        <p:nvSpPr>
          <p:cNvPr id="14" name="Slide Number Placeholder 5"/>
          <p:cNvSpPr>
            <a:spLocks noGrp="1"/>
          </p:cNvSpPr>
          <p:nvPr>
            <p:ph type="sldNum" sz="quarter" idx="12"/>
          </p:nvPr>
        </p:nvSpPr>
        <p:spPr>
          <a:xfrm>
            <a:off x="6783388" y="6400800"/>
            <a:ext cx="2133600" cy="457200"/>
          </a:xfrm>
        </p:spPr>
        <p:txBody>
          <a:bodyPr/>
          <a:lstStyle/>
          <a:p>
            <a:pPr>
              <a:defRPr/>
            </a:pPr>
            <a:fld id="{0F991CC7-0F5D-46A1-AB87-15363BE898B5}" type="slidenum">
              <a:rPr lang="en-US" smtClean="0"/>
              <a:pPr>
                <a:defRPr/>
              </a:pPr>
              <a:t>21</a:t>
            </a:fld>
            <a:endParaRPr lang="en-US" dirty="0"/>
          </a:p>
        </p:txBody>
      </p:sp>
      <p:sp>
        <p:nvSpPr>
          <p:cNvPr id="15" name="Footer Placeholder 9"/>
          <p:cNvSpPr>
            <a:spLocks noGrp="1"/>
          </p:cNvSpPr>
          <p:nvPr>
            <p:ph type="ftr" sz="quarter" idx="11"/>
          </p:nvPr>
        </p:nvSpPr>
        <p:spPr>
          <a:xfrm>
            <a:off x="5029200" y="6400800"/>
            <a:ext cx="3657600" cy="457200"/>
          </a:xfrm>
        </p:spPr>
        <p:txBody>
          <a:bodyPr/>
          <a:lstStyle/>
          <a:p>
            <a:r>
              <a:rPr lang="en-US" dirty="0" smtClean="0"/>
              <a:t>BESAC August 3, 2011</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615112" y="3352800"/>
            <a:ext cx="1614488" cy="20655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4244455" y="3098042"/>
            <a:ext cx="4790364" cy="3098041"/>
          </a:xfrm>
          <a:prstGeom prst="rect">
            <a:avLst/>
          </a:prstGeom>
          <a:solidFill>
            <a:srgbClr val="FFC000">
              <a:alpha val="5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109729" y="943661"/>
            <a:ext cx="3299155" cy="3613709"/>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Jaguar_longview.jpg"/>
          <p:cNvPicPr>
            <a:picLocks noChangeAspect="1"/>
          </p:cNvPicPr>
          <p:nvPr/>
        </p:nvPicPr>
        <p:blipFill>
          <a:blip r:embed="rId3" cstate="print"/>
          <a:srcRect t="15646"/>
          <a:stretch>
            <a:fillRect/>
          </a:stretch>
        </p:blipFill>
        <p:spPr bwMode="auto">
          <a:xfrm>
            <a:off x="258958" y="2150664"/>
            <a:ext cx="2981678" cy="1563566"/>
          </a:xfrm>
          <a:prstGeom prst="rect">
            <a:avLst/>
          </a:prstGeom>
          <a:noFill/>
          <a:ln w="12700">
            <a:solidFill>
              <a:schemeClr val="tx1"/>
            </a:solidFill>
            <a:miter lim="800000"/>
            <a:headEnd/>
            <a:tailEnd/>
          </a:ln>
        </p:spPr>
      </p:pic>
      <p:sp>
        <p:nvSpPr>
          <p:cNvPr id="3" name="Slide Number Placeholder 2"/>
          <p:cNvSpPr>
            <a:spLocks noGrp="1"/>
          </p:cNvSpPr>
          <p:nvPr>
            <p:ph type="sldNum" sz="quarter" idx="4294967295"/>
          </p:nvPr>
        </p:nvSpPr>
        <p:spPr>
          <a:xfrm>
            <a:off x="8413750" y="6351588"/>
            <a:ext cx="381000" cy="365125"/>
          </a:xfrm>
          <a:prstGeom prst="rect">
            <a:avLst/>
          </a:prstGeom>
        </p:spPr>
        <p:txBody>
          <a:bodyPr/>
          <a:lstStyle/>
          <a:p>
            <a:fld id="{68F455FD-F83C-4433-AE11-4D89943CC4D6}" type="slidenum">
              <a:rPr lang="en-US" smtClean="0"/>
              <a:pPr/>
              <a:t>22</a:t>
            </a:fld>
            <a:endParaRPr lang="en-US" dirty="0"/>
          </a:p>
        </p:txBody>
      </p:sp>
      <p:sp>
        <p:nvSpPr>
          <p:cNvPr id="4" name="Title 2"/>
          <p:cNvSpPr txBox="1">
            <a:spLocks/>
          </p:cNvSpPr>
          <p:nvPr/>
        </p:nvSpPr>
        <p:spPr bwMode="auto">
          <a:xfrm>
            <a:off x="0" y="-34365"/>
            <a:ext cx="91440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lang="en-US" sz="3200" dirty="0" smtClean="0">
                <a:solidFill>
                  <a:srgbClr val="106636"/>
                </a:solidFill>
                <a:effectLst>
                  <a:outerShdw blurRad="38100" dist="38100" dir="2700000" algn="tl">
                    <a:srgbClr val="000000">
                      <a:alpha val="43137"/>
                    </a:srgbClr>
                  </a:outerShdw>
                </a:effectLst>
                <a:ea typeface="+mj-ea"/>
                <a:cs typeface="Arial" charset="0"/>
              </a:rPr>
              <a:t>INCITE</a:t>
            </a:r>
            <a:r>
              <a:rPr kumimoji="0" lang="en-US" sz="2800" i="0" u="none" strike="noStrike" kern="1200" cap="none" spc="0" normalizeH="0" baseline="0" noProof="0" dirty="0" smtClean="0">
                <a:ln>
                  <a:noFill/>
                </a:ln>
                <a:solidFill>
                  <a:srgbClr val="106636"/>
                </a:solidFill>
                <a:effectLst>
                  <a:outerShdw blurRad="38100" dist="38100" dir="2700000" algn="tl">
                    <a:srgbClr val="000000">
                      <a:alpha val="43137"/>
                    </a:srgbClr>
                  </a:outerShdw>
                </a:effectLst>
                <a:uLnTx/>
                <a:uFillTx/>
                <a:latin typeface="Arial" charset="0"/>
                <a:ea typeface="+mj-ea"/>
                <a:cs typeface="Arial" charset="0"/>
              </a:rPr>
              <a:t/>
            </a:r>
            <a:br>
              <a:rPr kumimoji="0" lang="en-US" sz="2800" i="0" u="none" strike="noStrike" kern="1200" cap="none" spc="0" normalizeH="0" baseline="0" noProof="0" dirty="0" smtClean="0">
                <a:ln>
                  <a:noFill/>
                </a:ln>
                <a:solidFill>
                  <a:srgbClr val="106636"/>
                </a:solidFill>
                <a:effectLst>
                  <a:outerShdw blurRad="38100" dist="38100" dir="2700000" algn="tl">
                    <a:srgbClr val="000000">
                      <a:alpha val="43137"/>
                    </a:srgbClr>
                  </a:outerShdw>
                </a:effectLst>
                <a:uLnTx/>
                <a:uFillTx/>
                <a:latin typeface="Arial" charset="0"/>
                <a:ea typeface="+mj-ea"/>
                <a:cs typeface="Arial" charset="0"/>
              </a:rPr>
            </a:br>
            <a:endParaRPr kumimoji="0" lang="en-US" sz="2000" i="1" u="none" strike="noStrike" kern="1200" cap="none" spc="0" normalizeH="0" baseline="0" noProof="0" dirty="0" smtClean="0">
              <a:ln>
                <a:noFill/>
              </a:ln>
              <a:solidFill>
                <a:srgbClr val="106636"/>
              </a:solidFill>
              <a:effectLst>
                <a:outerShdw blurRad="38100" dist="38100" dir="2700000" algn="tl">
                  <a:srgbClr val="000000">
                    <a:alpha val="43137"/>
                  </a:srgbClr>
                </a:outerShdw>
              </a:effectLst>
              <a:uLnTx/>
              <a:uFillTx/>
              <a:latin typeface="Arial" charset="0"/>
              <a:ea typeface="+mj-ea"/>
              <a:cs typeface="Arial" charset="0"/>
            </a:endParaRPr>
          </a:p>
        </p:txBody>
      </p:sp>
      <p:sp>
        <p:nvSpPr>
          <p:cNvPr id="8" name="TextBox 7"/>
          <p:cNvSpPr txBox="1"/>
          <p:nvPr/>
        </p:nvSpPr>
        <p:spPr>
          <a:xfrm>
            <a:off x="238666" y="3817944"/>
            <a:ext cx="3009286" cy="600164"/>
          </a:xfrm>
          <a:prstGeom prst="rect">
            <a:avLst/>
          </a:prstGeom>
          <a:solidFill>
            <a:schemeClr val="bg1"/>
          </a:solidFill>
          <a:ln>
            <a:solidFill>
              <a:schemeClr val="tx2"/>
            </a:solidFill>
          </a:ln>
        </p:spPr>
        <p:txBody>
          <a:bodyPr wrap="square" rtlCol="0">
            <a:spAutoFit/>
          </a:bodyPr>
          <a:lstStyle/>
          <a:p>
            <a:r>
              <a:rPr lang="en-US" sz="900" dirty="0" smtClean="0"/>
              <a:t>In</a:t>
            </a:r>
            <a:r>
              <a:rPr lang="en-US" sz="800" dirty="0" smtClean="0"/>
              <a:t> FY 2012, the Argonne LCF will be upgraded with a</a:t>
            </a:r>
            <a:br>
              <a:rPr lang="en-US" sz="800" dirty="0" smtClean="0"/>
            </a:br>
            <a:r>
              <a:rPr lang="en-US" sz="800" dirty="0" smtClean="0"/>
              <a:t>10 petaflop IBM Blue Gene/Q. The Oak Ridge LCF will continue site preparations for a system expected in FY 2013 that will be 5-10 times more capable than the Cray XT-5. </a:t>
            </a:r>
            <a:endParaRPr lang="en-US" sz="800" dirty="0"/>
          </a:p>
        </p:txBody>
      </p:sp>
      <p:sp>
        <p:nvSpPr>
          <p:cNvPr id="35" name="Rectangle 34"/>
          <p:cNvSpPr/>
          <p:nvPr/>
        </p:nvSpPr>
        <p:spPr>
          <a:xfrm>
            <a:off x="254725" y="3566160"/>
            <a:ext cx="2083525" cy="14369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bluegene_p.jpg"/>
          <p:cNvPicPr>
            <a:picLocks noChangeAspect="1"/>
          </p:cNvPicPr>
          <p:nvPr/>
        </p:nvPicPr>
        <p:blipFill>
          <a:blip r:embed="rId4" cstate="print"/>
          <a:stretch>
            <a:fillRect/>
          </a:stretch>
        </p:blipFill>
        <p:spPr>
          <a:xfrm>
            <a:off x="259518" y="1097276"/>
            <a:ext cx="2242282" cy="1297734"/>
          </a:xfrm>
          <a:prstGeom prst="rect">
            <a:avLst/>
          </a:prstGeom>
          <a:ln w="12700">
            <a:solidFill>
              <a:schemeClr val="tx1"/>
            </a:solidFill>
          </a:ln>
        </p:spPr>
      </p:pic>
      <p:sp>
        <p:nvSpPr>
          <p:cNvPr id="10" name="TextBox 9"/>
          <p:cNvSpPr txBox="1"/>
          <p:nvPr/>
        </p:nvSpPr>
        <p:spPr>
          <a:xfrm>
            <a:off x="181667" y="3542896"/>
            <a:ext cx="2226892" cy="215444"/>
          </a:xfrm>
          <a:prstGeom prst="rect">
            <a:avLst/>
          </a:prstGeom>
          <a:noFill/>
        </p:spPr>
        <p:txBody>
          <a:bodyPr wrap="none" rtlCol="0">
            <a:spAutoFit/>
          </a:bodyPr>
          <a:lstStyle/>
          <a:p>
            <a:r>
              <a:rPr lang="en-US" sz="800" b="1" dirty="0" smtClean="0"/>
              <a:t>Oak Ridge Leadership Computing Facility</a:t>
            </a:r>
            <a:endParaRPr lang="en-US" sz="800" b="1" dirty="0"/>
          </a:p>
        </p:txBody>
      </p:sp>
      <p:sp>
        <p:nvSpPr>
          <p:cNvPr id="18" name="TextBox 17"/>
          <p:cNvSpPr txBox="1"/>
          <p:nvPr/>
        </p:nvSpPr>
        <p:spPr>
          <a:xfrm>
            <a:off x="1425669" y="6079873"/>
            <a:ext cx="1421212"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Energy Storage Materials</a:t>
            </a:r>
            <a:endParaRPr lang="en-US" sz="700" b="1" dirty="0">
              <a:latin typeface="Arial" pitchFamily="34" charset="0"/>
              <a:cs typeface="Arial" pitchFamily="34" charset="0"/>
            </a:endParaRPr>
          </a:p>
        </p:txBody>
      </p:sp>
      <p:sp>
        <p:nvSpPr>
          <p:cNvPr id="21" name="TextBox 20"/>
          <p:cNvSpPr txBox="1"/>
          <p:nvPr/>
        </p:nvSpPr>
        <p:spPr>
          <a:xfrm>
            <a:off x="52455" y="6079873"/>
            <a:ext cx="1438373"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Nuclear Reactor Simulation</a:t>
            </a:r>
            <a:endParaRPr lang="en-US" sz="700" b="1" dirty="0">
              <a:latin typeface="Arial" pitchFamily="34" charset="0"/>
              <a:cs typeface="Arial" pitchFamily="34" charset="0"/>
            </a:endParaRPr>
          </a:p>
        </p:txBody>
      </p:sp>
      <p:pic>
        <p:nvPicPr>
          <p:cNvPr id="17" name="Picture 4" descr="C:\Users\qjs\Desktop\Ultracapacitors1.png"/>
          <p:cNvPicPr>
            <a:picLocks noChangeAspect="1" noChangeArrowheads="1"/>
          </p:cNvPicPr>
          <p:nvPr/>
        </p:nvPicPr>
        <p:blipFill>
          <a:blip r:embed="rId5" cstate="email"/>
          <a:srcRect/>
          <a:stretch>
            <a:fillRect/>
          </a:stretch>
        </p:blipFill>
        <p:spPr bwMode="auto">
          <a:xfrm>
            <a:off x="1484146" y="4792902"/>
            <a:ext cx="1299998" cy="12801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grpSp>
        <p:nvGrpSpPr>
          <p:cNvPr id="2" name="Group 27"/>
          <p:cNvGrpSpPr/>
          <p:nvPr/>
        </p:nvGrpSpPr>
        <p:grpSpPr>
          <a:xfrm>
            <a:off x="125643" y="4792902"/>
            <a:ext cx="1252781" cy="1280160"/>
            <a:chOff x="121579" y="4096470"/>
            <a:chExt cx="1294524" cy="1280160"/>
          </a:xfrm>
        </p:grpSpPr>
        <p:pic>
          <p:nvPicPr>
            <p:cNvPr id="19" name="Picture 3" descr="C:\Users\qjs\Desktop\Core1.png"/>
            <p:cNvPicPr>
              <a:picLocks noChangeAspect="1" noChangeArrowheads="1"/>
            </p:cNvPicPr>
            <p:nvPr/>
          </p:nvPicPr>
          <p:blipFill>
            <a:blip r:embed="rId6" cstate="email"/>
            <a:srcRect/>
            <a:stretch>
              <a:fillRect/>
            </a:stretch>
          </p:blipFill>
          <p:spPr bwMode="auto">
            <a:xfrm>
              <a:off x="121579" y="4096470"/>
              <a:ext cx="1294524" cy="12801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pic>
          <p:nvPicPr>
            <p:cNvPr id="24" name="Picture 2" descr="C:\Users\qjs\Desktop\core2.png"/>
            <p:cNvPicPr>
              <a:picLocks noChangeAspect="1" noChangeArrowheads="1"/>
            </p:cNvPicPr>
            <p:nvPr/>
          </p:nvPicPr>
          <p:blipFill>
            <a:blip r:embed="rId7" cstate="email"/>
            <a:srcRect/>
            <a:stretch>
              <a:fillRect/>
            </a:stretch>
          </p:blipFill>
          <p:spPr bwMode="auto">
            <a:xfrm>
              <a:off x="139362" y="4104337"/>
              <a:ext cx="506728" cy="523470"/>
            </a:xfrm>
            <a:prstGeom prst="rect">
              <a:avLst/>
            </a:prstGeom>
            <a:noFill/>
            <a:ln w="19050">
              <a:solidFill>
                <a:schemeClr val="bg2"/>
              </a:solidFill>
            </a:ln>
            <a:effectLst>
              <a:outerShdw blurRad="50800" dist="38100" dir="2700000" algn="tl" rotWithShape="0">
                <a:prstClr val="black">
                  <a:alpha val="40000"/>
                </a:prstClr>
              </a:outerShdw>
            </a:effectLst>
          </p:spPr>
        </p:pic>
      </p:grpSp>
      <p:pic>
        <p:nvPicPr>
          <p:cNvPr id="26" name="Picture 3" descr="C:\Users\qjs\Desktop\VR-Lighting-Resample3.png"/>
          <p:cNvPicPr>
            <a:picLocks noChangeAspect="1" noChangeArrowheads="1"/>
          </p:cNvPicPr>
          <p:nvPr/>
        </p:nvPicPr>
        <p:blipFill>
          <a:blip r:embed="rId8" cstate="email"/>
          <a:srcRect/>
          <a:stretch>
            <a:fillRect/>
          </a:stretch>
        </p:blipFill>
        <p:spPr bwMode="auto">
          <a:xfrm>
            <a:off x="2893324" y="4792902"/>
            <a:ext cx="1234801" cy="1280160"/>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7" name="TextBox 26"/>
          <p:cNvSpPr txBox="1"/>
          <p:nvPr/>
        </p:nvSpPr>
        <p:spPr>
          <a:xfrm>
            <a:off x="2959577" y="6079873"/>
            <a:ext cx="1082097" cy="200055"/>
          </a:xfrm>
          <a:prstGeom prst="rect">
            <a:avLst/>
          </a:prstGeom>
          <a:noFill/>
        </p:spPr>
        <p:txBody>
          <a:bodyPr wrap="square" rtlCol="0">
            <a:spAutoFit/>
          </a:bodyPr>
          <a:lstStyle/>
          <a:p>
            <a:pPr algn="ctr"/>
            <a:r>
              <a:rPr lang="en-US" sz="700" b="1" dirty="0" smtClean="0">
                <a:latin typeface="Arial" pitchFamily="34" charset="0"/>
                <a:cs typeface="Arial" pitchFamily="34" charset="0"/>
              </a:rPr>
              <a:t>Turbulence</a:t>
            </a:r>
          </a:p>
        </p:txBody>
      </p:sp>
      <p:sp>
        <p:nvSpPr>
          <p:cNvPr id="34" name="TextBox 33"/>
          <p:cNvSpPr txBox="1"/>
          <p:nvPr/>
        </p:nvSpPr>
        <p:spPr>
          <a:xfrm>
            <a:off x="3465880" y="973278"/>
            <a:ext cx="5478095" cy="2252924"/>
          </a:xfrm>
          <a:prstGeom prst="rect">
            <a:avLst/>
          </a:prstGeom>
          <a:noFill/>
        </p:spPr>
        <p:txBody>
          <a:bodyPr wrap="square" rtlCol="0">
            <a:spAutoFit/>
          </a:bodyPr>
          <a:lstStyle/>
          <a:p>
            <a:pPr marL="168275" indent="-168275">
              <a:lnSpc>
                <a:spcPct val="90000"/>
              </a:lnSpc>
              <a:spcBef>
                <a:spcPts val="0"/>
              </a:spcBef>
              <a:spcAft>
                <a:spcPts val="600"/>
              </a:spcAft>
              <a:buFont typeface="Wingdings" pitchFamily="2" charset="2"/>
              <a:buChar char="§"/>
            </a:pPr>
            <a:r>
              <a:rPr lang="en-US" sz="1400" dirty="0" smtClean="0"/>
              <a:t>The Cray XT5 ("Jaguar") at ORNL and the IBM Blue Gene/P ("Intrepid") at ANL will provide ~2.3 billion processor hours in FY12 to address science and engineering problems that defy traditional methods of theory and experiment and that require the most advanced computational power. </a:t>
            </a:r>
          </a:p>
          <a:p>
            <a:pPr marL="168275" indent="-168275">
              <a:lnSpc>
                <a:spcPct val="90000"/>
              </a:lnSpc>
              <a:spcBef>
                <a:spcPts val="0"/>
              </a:spcBef>
              <a:spcAft>
                <a:spcPts val="600"/>
              </a:spcAft>
              <a:buFont typeface="Wingdings" pitchFamily="2" charset="2"/>
              <a:buChar char="§"/>
            </a:pPr>
            <a:r>
              <a:rPr lang="en-US" sz="1400" dirty="0" smtClean="0"/>
              <a:t>Peer reviewed projects are chosen to advance science, speed innovation, and strengthen industrial competitiveness.</a:t>
            </a:r>
          </a:p>
          <a:p>
            <a:pPr marL="168275" indent="-168275">
              <a:lnSpc>
                <a:spcPct val="90000"/>
              </a:lnSpc>
              <a:spcBef>
                <a:spcPts val="0"/>
              </a:spcBef>
              <a:spcAft>
                <a:spcPts val="600"/>
              </a:spcAft>
              <a:buFont typeface="Wingdings" pitchFamily="2" charset="2"/>
              <a:buChar char="§"/>
            </a:pPr>
            <a:r>
              <a:rPr lang="en-US" sz="1400" dirty="0" smtClean="0"/>
              <a:t>Demand for these machines has grown each year, requiring upgrades of both.</a:t>
            </a:r>
          </a:p>
          <a:p>
            <a:pPr>
              <a:spcBef>
                <a:spcPts val="0"/>
              </a:spcBef>
              <a:spcAft>
                <a:spcPts val="600"/>
              </a:spcAft>
            </a:pPr>
            <a:endParaRPr lang="en-US" sz="1200" dirty="0"/>
          </a:p>
        </p:txBody>
      </p:sp>
      <p:sp>
        <p:nvSpPr>
          <p:cNvPr id="37" name="Rectangle 36"/>
          <p:cNvSpPr/>
          <p:nvPr/>
        </p:nvSpPr>
        <p:spPr>
          <a:xfrm>
            <a:off x="269781" y="2245711"/>
            <a:ext cx="1970315" cy="143691"/>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88447" y="2216784"/>
            <a:ext cx="2138727" cy="215444"/>
          </a:xfrm>
          <a:prstGeom prst="rect">
            <a:avLst/>
          </a:prstGeom>
          <a:noFill/>
        </p:spPr>
        <p:txBody>
          <a:bodyPr wrap="none" rtlCol="0">
            <a:spAutoFit/>
          </a:bodyPr>
          <a:lstStyle/>
          <a:p>
            <a:r>
              <a:rPr lang="en-US" sz="800" b="1" dirty="0" smtClean="0"/>
              <a:t>Argonne Leadership Computing Facility</a:t>
            </a:r>
            <a:endParaRPr lang="en-US" sz="800" b="1" dirty="0"/>
          </a:p>
        </p:txBody>
      </p:sp>
      <p:graphicFrame>
        <p:nvGraphicFramePr>
          <p:cNvPr id="32" name="Chart 31"/>
          <p:cNvGraphicFramePr/>
          <p:nvPr/>
        </p:nvGraphicFramePr>
        <p:xfrm>
          <a:off x="3916907" y="3070747"/>
          <a:ext cx="5459106" cy="3111690"/>
        </p:xfrm>
        <a:graphic>
          <a:graphicData uri="http://schemas.openxmlformats.org/drawingml/2006/chart">
            <c:chart xmlns:c="http://schemas.openxmlformats.org/drawingml/2006/chart" xmlns:r="http://schemas.openxmlformats.org/officeDocument/2006/relationships" r:id="rId9"/>
          </a:graphicData>
        </a:graphic>
      </p:graphicFrame>
      <p:sp>
        <p:nvSpPr>
          <p:cNvPr id="25" name="Footer Placeholder 24"/>
          <p:cNvSpPr>
            <a:spLocks noGrp="1"/>
          </p:cNvSpPr>
          <p:nvPr>
            <p:ph type="ftr" sz="quarter" idx="10"/>
          </p:nvPr>
        </p:nvSpPr>
        <p:spPr>
          <a:xfrm>
            <a:off x="3276600" y="6357064"/>
            <a:ext cx="5334000" cy="365125"/>
          </a:xfrm>
        </p:spPr>
        <p:txBody>
          <a:bodyPr/>
          <a:lstStyle/>
          <a:p>
            <a:r>
              <a:rPr lang="en-US" dirty="0" smtClean="0"/>
              <a:t>BESAC August 3, 2011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Blue Gene Image.jpg"/>
          <p:cNvPicPr>
            <a:picLocks noChangeAspect="1"/>
          </p:cNvPicPr>
          <p:nvPr/>
        </p:nvPicPr>
        <p:blipFill>
          <a:blip r:embed="rId3" cstate="print"/>
          <a:stretch>
            <a:fillRect/>
          </a:stretch>
        </p:blipFill>
        <p:spPr>
          <a:xfrm>
            <a:off x="7609473" y="1524000"/>
            <a:ext cx="924927" cy="1219200"/>
          </a:xfrm>
          <a:prstGeom prst="rect">
            <a:avLst/>
          </a:prstGeom>
        </p:spPr>
      </p:pic>
      <p:pic>
        <p:nvPicPr>
          <p:cNvPr id="16" name="Picture 15" descr="Blue Gene Image.jpg"/>
          <p:cNvPicPr>
            <a:picLocks noChangeAspect="1"/>
          </p:cNvPicPr>
          <p:nvPr/>
        </p:nvPicPr>
        <p:blipFill>
          <a:blip r:embed="rId3" cstate="print"/>
          <a:stretch>
            <a:fillRect/>
          </a:stretch>
        </p:blipFill>
        <p:spPr>
          <a:xfrm>
            <a:off x="6858000" y="1447800"/>
            <a:ext cx="1219200" cy="1607099"/>
          </a:xfrm>
          <a:prstGeom prst="rect">
            <a:avLst/>
          </a:prstGeom>
        </p:spPr>
      </p:pic>
      <p:sp>
        <p:nvSpPr>
          <p:cNvPr id="3" name="Subtitle 2"/>
          <p:cNvSpPr>
            <a:spLocks noGrp="1"/>
          </p:cNvSpPr>
          <p:nvPr>
            <p:ph idx="1"/>
          </p:nvPr>
        </p:nvSpPr>
        <p:spPr>
          <a:xfrm>
            <a:off x="428625" y="6003628"/>
            <a:ext cx="8410575" cy="304800"/>
          </a:xfrm>
        </p:spPr>
        <p:txBody>
          <a:bodyPr>
            <a:noAutofit/>
          </a:bodyPr>
          <a:lstStyle/>
          <a:p>
            <a:pPr algn="ctr">
              <a:buNone/>
            </a:pPr>
            <a:r>
              <a:rPr lang="en-US" sz="2800" dirty="0" smtClean="0">
                <a:solidFill>
                  <a:srgbClr val="FF0000"/>
                </a:solidFill>
              </a:rPr>
              <a:t>~</a:t>
            </a:r>
            <a:r>
              <a:rPr lang="en-US" sz="2000" dirty="0" smtClean="0">
                <a:solidFill>
                  <a:srgbClr val="FF0000"/>
                </a:solidFill>
              </a:rPr>
              <a:t>20 times the computing power in only 20% more space</a:t>
            </a:r>
            <a:endParaRPr lang="en-US" sz="2000" dirty="0">
              <a:solidFill>
                <a:srgbClr val="FF0000"/>
              </a:solidFill>
            </a:endParaRPr>
          </a:p>
        </p:txBody>
      </p:sp>
      <p:sp>
        <p:nvSpPr>
          <p:cNvPr id="2" name="Title 1"/>
          <p:cNvSpPr>
            <a:spLocks noGrp="1"/>
          </p:cNvSpPr>
          <p:nvPr>
            <p:ph type="title"/>
          </p:nvPr>
        </p:nvSpPr>
        <p:spPr>
          <a:xfrm>
            <a:off x="0" y="171450"/>
            <a:ext cx="9144000" cy="685800"/>
          </a:xfrm>
        </p:spPr>
        <p:txBody>
          <a:bodyPr>
            <a:normAutofit/>
          </a:bodyPr>
          <a:lstStyle/>
          <a:p>
            <a:r>
              <a:rPr lang="en-US" dirty="0" smtClean="0">
                <a:latin typeface="+mn-lt"/>
              </a:rPr>
              <a:t>Argonne Leadership Computing Facility</a:t>
            </a:r>
            <a:endParaRPr lang="en-US" dirty="0">
              <a:latin typeface="+mn-lt"/>
            </a:endParaRPr>
          </a:p>
        </p:txBody>
      </p:sp>
      <p:pic>
        <p:nvPicPr>
          <p:cNvPr id="4" name="Picture 3"/>
          <p:cNvPicPr>
            <a:picLocks noChangeAspect="1"/>
          </p:cNvPicPr>
          <p:nvPr/>
        </p:nvPicPr>
        <p:blipFill>
          <a:blip r:embed="rId4" cstate="print"/>
          <a:srcRect/>
          <a:stretch>
            <a:fillRect/>
          </a:stretch>
        </p:blipFill>
        <p:spPr bwMode="auto">
          <a:xfrm>
            <a:off x="228600" y="1371600"/>
            <a:ext cx="3293125" cy="2057400"/>
          </a:xfrm>
          <a:prstGeom prst="rect">
            <a:avLst/>
          </a:prstGeom>
          <a:noFill/>
          <a:ln w="9525">
            <a:noFill/>
            <a:miter lim="800000"/>
            <a:headEnd/>
            <a:tailEnd/>
          </a:ln>
        </p:spPr>
      </p:pic>
      <p:sp>
        <p:nvSpPr>
          <p:cNvPr id="6" name="TextBox 5"/>
          <p:cNvSpPr txBox="1"/>
          <p:nvPr/>
        </p:nvSpPr>
        <p:spPr>
          <a:xfrm>
            <a:off x="4419600" y="3505200"/>
            <a:ext cx="4343400" cy="2554545"/>
          </a:xfrm>
          <a:prstGeom prst="rect">
            <a:avLst/>
          </a:prstGeom>
          <a:solidFill>
            <a:schemeClr val="accent2">
              <a:lumMod val="20000"/>
              <a:lumOff val="80000"/>
            </a:schemeClr>
          </a:solidFill>
        </p:spPr>
        <p:txBody>
          <a:bodyPr wrap="square" rtlCol="0">
            <a:spAutoFit/>
          </a:bodyPr>
          <a:lstStyle/>
          <a:p>
            <a:pPr algn="ctr"/>
            <a:r>
              <a:rPr lang="en-US" sz="1600" b="1" dirty="0" smtClean="0">
                <a:latin typeface="+mj-lt"/>
              </a:rPr>
              <a:t>Mira</a:t>
            </a:r>
          </a:p>
          <a:p>
            <a:r>
              <a:rPr lang="en-US" sz="1600" dirty="0" smtClean="0">
                <a:latin typeface="+mj-lt"/>
              </a:rPr>
              <a:t>Blue Gene/Q—peak </a:t>
            </a:r>
            <a:r>
              <a:rPr lang="en-US" sz="1600" b="1" dirty="0" smtClean="0">
                <a:latin typeface="+mj-lt"/>
              </a:rPr>
              <a:t>10 PF</a:t>
            </a:r>
          </a:p>
          <a:p>
            <a:r>
              <a:rPr lang="en-US" sz="1600" dirty="0" smtClean="0">
                <a:latin typeface="+mj-lt"/>
              </a:rPr>
              <a:t>48 racks -- </a:t>
            </a:r>
            <a:r>
              <a:rPr lang="en-US" sz="1600" i="1" dirty="0" smtClean="0">
                <a:latin typeface="+mj-lt"/>
              </a:rPr>
              <a:t>just one row more than Intrepid</a:t>
            </a:r>
          </a:p>
          <a:p>
            <a:r>
              <a:rPr lang="en-US" sz="1600" dirty="0" smtClean="0">
                <a:latin typeface="+mj-lt"/>
              </a:rPr>
              <a:t>49,152 nodes (16 core)</a:t>
            </a:r>
          </a:p>
          <a:p>
            <a:r>
              <a:rPr lang="en-US" sz="1600" dirty="0" smtClean="0">
                <a:latin typeface="+mj-lt"/>
              </a:rPr>
              <a:t>786,432 processors (205 GF peak)</a:t>
            </a:r>
            <a:endParaRPr lang="en-US" sz="1600" dirty="0" smtClean="0">
              <a:solidFill>
                <a:srgbClr val="FF0000"/>
              </a:solidFill>
              <a:latin typeface="+mj-lt"/>
            </a:endParaRPr>
          </a:p>
          <a:p>
            <a:r>
              <a:rPr lang="en-US" sz="1600" dirty="0" smtClean="0">
                <a:latin typeface="+mj-lt"/>
              </a:rPr>
              <a:t>786 TB RAM</a:t>
            </a:r>
          </a:p>
          <a:p>
            <a:r>
              <a:rPr lang="en-US" sz="1600" dirty="0" smtClean="0">
                <a:latin typeface="+mj-lt"/>
              </a:rPr>
              <a:t>28.8 PB storage capacity</a:t>
            </a:r>
          </a:p>
          <a:p>
            <a:r>
              <a:rPr lang="en-US" sz="1600" dirty="0" smtClean="0">
                <a:latin typeface="+mj-lt"/>
              </a:rPr>
              <a:t>240 GB/s storage rate</a:t>
            </a:r>
          </a:p>
          <a:p>
            <a:r>
              <a:rPr lang="en-US" sz="1600" dirty="0" smtClean="0">
                <a:latin typeface="+mj-lt"/>
              </a:rPr>
              <a:t>Estimated 3-8 MW projected power</a:t>
            </a:r>
          </a:p>
          <a:p>
            <a:r>
              <a:rPr lang="en-US" sz="1600" dirty="0" smtClean="0">
                <a:latin typeface="+mj-lt"/>
              </a:rPr>
              <a:t>Water-cooled</a:t>
            </a:r>
          </a:p>
        </p:txBody>
      </p:sp>
      <p:sp>
        <p:nvSpPr>
          <p:cNvPr id="7" name="TextBox 6"/>
          <p:cNvSpPr txBox="1"/>
          <p:nvPr/>
        </p:nvSpPr>
        <p:spPr>
          <a:xfrm>
            <a:off x="424873" y="3495964"/>
            <a:ext cx="3509818" cy="2554545"/>
          </a:xfrm>
          <a:prstGeom prst="rect">
            <a:avLst/>
          </a:prstGeom>
          <a:solidFill>
            <a:schemeClr val="accent1"/>
          </a:solidFill>
        </p:spPr>
        <p:txBody>
          <a:bodyPr wrap="square" rtlCol="0">
            <a:spAutoFit/>
          </a:bodyPr>
          <a:lstStyle/>
          <a:p>
            <a:pPr algn="ctr"/>
            <a:r>
              <a:rPr lang="en-US" sz="1600" b="1" dirty="0" smtClean="0">
                <a:latin typeface="+mj-lt"/>
              </a:rPr>
              <a:t>Intrepid</a:t>
            </a:r>
          </a:p>
          <a:p>
            <a:r>
              <a:rPr lang="en-US" sz="1600" dirty="0" smtClean="0">
                <a:latin typeface="+mj-lt"/>
              </a:rPr>
              <a:t>Blue Gene/P—peak </a:t>
            </a:r>
            <a:r>
              <a:rPr lang="en-US" sz="1600" b="1" dirty="0" smtClean="0">
                <a:latin typeface="+mj-lt"/>
              </a:rPr>
              <a:t>557 TF</a:t>
            </a:r>
          </a:p>
          <a:p>
            <a:r>
              <a:rPr lang="en-US" sz="1600" dirty="0" smtClean="0">
                <a:latin typeface="+mj-lt"/>
              </a:rPr>
              <a:t>40 racks</a:t>
            </a:r>
            <a:endParaRPr lang="en-US" sz="1600" dirty="0" smtClean="0">
              <a:solidFill>
                <a:srgbClr val="FF0000"/>
              </a:solidFill>
              <a:latin typeface="+mj-lt"/>
            </a:endParaRPr>
          </a:p>
          <a:p>
            <a:r>
              <a:rPr lang="en-US" sz="1600" dirty="0" smtClean="0">
                <a:latin typeface="+mj-lt"/>
              </a:rPr>
              <a:t>40,960 nodes (quad core)</a:t>
            </a:r>
          </a:p>
          <a:p>
            <a:r>
              <a:rPr lang="en-US" sz="1600" dirty="0" smtClean="0">
                <a:latin typeface="+mj-lt"/>
              </a:rPr>
              <a:t>163,840 processors (3.4</a:t>
            </a:r>
            <a:r>
              <a:rPr lang="en-US" sz="1600" dirty="0" smtClean="0">
                <a:solidFill>
                  <a:srgbClr val="FF0000"/>
                </a:solidFill>
                <a:latin typeface="+mj-lt"/>
              </a:rPr>
              <a:t> </a:t>
            </a:r>
            <a:r>
              <a:rPr lang="en-US" sz="1600" dirty="0" smtClean="0">
                <a:latin typeface="+mj-lt"/>
              </a:rPr>
              <a:t>GF Peak)</a:t>
            </a:r>
          </a:p>
          <a:p>
            <a:r>
              <a:rPr lang="en-US" sz="1600" dirty="0" smtClean="0">
                <a:latin typeface="+mj-lt"/>
              </a:rPr>
              <a:t>80 TB RAM</a:t>
            </a:r>
          </a:p>
          <a:p>
            <a:r>
              <a:rPr lang="en-US" sz="1600" dirty="0" smtClean="0">
                <a:latin typeface="+mj-lt"/>
              </a:rPr>
              <a:t>8 PB storage capacity</a:t>
            </a:r>
          </a:p>
          <a:p>
            <a:r>
              <a:rPr lang="en-US" sz="1600" dirty="0" smtClean="0">
                <a:latin typeface="+mj-lt"/>
              </a:rPr>
              <a:t>88 GB/s storage rate</a:t>
            </a:r>
          </a:p>
          <a:p>
            <a:r>
              <a:rPr lang="en-US" sz="1600" dirty="0" smtClean="0"/>
              <a:t>1.2 MW power  </a:t>
            </a:r>
          </a:p>
          <a:p>
            <a:r>
              <a:rPr lang="en-US" sz="1600" dirty="0" smtClean="0">
                <a:latin typeface="+mj-lt"/>
              </a:rPr>
              <a:t>Air-cooled</a:t>
            </a:r>
          </a:p>
        </p:txBody>
      </p:sp>
      <p:pic>
        <p:nvPicPr>
          <p:cNvPr id="9" name="Picture 8" descr="Blue Gene Image.jpg"/>
          <p:cNvPicPr>
            <a:picLocks noChangeAspect="1"/>
          </p:cNvPicPr>
          <p:nvPr/>
        </p:nvPicPr>
        <p:blipFill>
          <a:blip r:embed="rId3" cstate="print"/>
          <a:stretch>
            <a:fillRect/>
          </a:stretch>
        </p:blipFill>
        <p:spPr>
          <a:xfrm>
            <a:off x="5943600" y="1371601"/>
            <a:ext cx="1560814" cy="2057400"/>
          </a:xfrm>
          <a:prstGeom prst="rect">
            <a:avLst/>
          </a:prstGeom>
        </p:spPr>
      </p:pic>
      <p:sp>
        <p:nvSpPr>
          <p:cNvPr id="14" name="TextBox 13"/>
          <p:cNvSpPr txBox="1"/>
          <p:nvPr/>
        </p:nvSpPr>
        <p:spPr>
          <a:xfrm>
            <a:off x="6096000" y="1981200"/>
            <a:ext cx="1752600" cy="461665"/>
          </a:xfrm>
          <a:prstGeom prst="rect">
            <a:avLst/>
          </a:prstGeom>
          <a:noFill/>
        </p:spPr>
        <p:txBody>
          <a:bodyPr wrap="square" rtlCol="0">
            <a:spAutoFit/>
          </a:bodyPr>
          <a:lstStyle/>
          <a:p>
            <a:r>
              <a:rPr lang="en-US" sz="2400" b="1" dirty="0" smtClean="0">
                <a:solidFill>
                  <a:srgbClr val="92D050"/>
                </a:solidFill>
                <a:latin typeface="+mj-lt"/>
              </a:rPr>
              <a:t>48 racks</a:t>
            </a:r>
            <a:endParaRPr lang="en-US" sz="2400" b="1" dirty="0">
              <a:solidFill>
                <a:srgbClr val="92D050"/>
              </a:solidFill>
              <a:latin typeface="+mj-lt"/>
            </a:endParaRPr>
          </a:p>
        </p:txBody>
      </p:sp>
      <p:sp>
        <p:nvSpPr>
          <p:cNvPr id="10" name="TextBox 9"/>
          <p:cNvSpPr txBox="1"/>
          <p:nvPr/>
        </p:nvSpPr>
        <p:spPr>
          <a:xfrm>
            <a:off x="3505200" y="1218962"/>
            <a:ext cx="2362200" cy="1538883"/>
          </a:xfrm>
          <a:prstGeom prst="rect">
            <a:avLst/>
          </a:prstGeom>
          <a:noFill/>
        </p:spPr>
        <p:txBody>
          <a:bodyPr wrap="square" rtlCol="0">
            <a:spAutoFit/>
          </a:bodyPr>
          <a:lstStyle/>
          <a:p>
            <a:pPr>
              <a:buFont typeface="Arial" pitchFamily="34" charset="0"/>
              <a:buChar char="•"/>
            </a:pPr>
            <a:r>
              <a:rPr lang="en-US" sz="1600" dirty="0" smtClean="0"/>
              <a:t> </a:t>
            </a:r>
            <a:r>
              <a:rPr lang="en-US" sz="1600" dirty="0" smtClean="0">
                <a:solidFill>
                  <a:srgbClr val="0D02A2"/>
                </a:solidFill>
                <a:latin typeface="+mj-lt"/>
              </a:rPr>
              <a:t>more CPUs/node (x 4)</a:t>
            </a:r>
          </a:p>
          <a:p>
            <a:pPr>
              <a:buFont typeface="Arial" pitchFamily="34" charset="0"/>
              <a:buChar char="•"/>
            </a:pPr>
            <a:r>
              <a:rPr lang="en-US" sz="1600" dirty="0" smtClean="0">
                <a:solidFill>
                  <a:srgbClr val="0D02A2"/>
                </a:solidFill>
                <a:latin typeface="+mj-lt"/>
              </a:rPr>
              <a:t> faster CPUs (x 60)</a:t>
            </a:r>
          </a:p>
          <a:p>
            <a:pPr>
              <a:buFont typeface="Arial" pitchFamily="34" charset="0"/>
              <a:buChar char="•"/>
            </a:pPr>
            <a:r>
              <a:rPr lang="en-US" sz="1600" dirty="0" smtClean="0">
                <a:solidFill>
                  <a:srgbClr val="0D02A2"/>
                </a:solidFill>
                <a:latin typeface="+mj-lt"/>
              </a:rPr>
              <a:t> faster storage (x 2.7)</a:t>
            </a:r>
          </a:p>
          <a:p>
            <a:pPr>
              <a:buFont typeface="Arial" pitchFamily="34" charset="0"/>
              <a:buChar char="•"/>
            </a:pPr>
            <a:r>
              <a:rPr lang="en-US" sz="1600" dirty="0" smtClean="0">
                <a:solidFill>
                  <a:srgbClr val="0D02A2"/>
                </a:solidFill>
                <a:latin typeface="+mj-lt"/>
              </a:rPr>
              <a:t> more storage (x 3.6)</a:t>
            </a:r>
          </a:p>
          <a:p>
            <a:pPr>
              <a:buFont typeface="Arial" pitchFamily="34" charset="0"/>
              <a:buChar char="•"/>
            </a:pPr>
            <a:r>
              <a:rPr lang="en-US" sz="1600" dirty="0" smtClean="0">
                <a:solidFill>
                  <a:srgbClr val="0D02A2"/>
                </a:solidFill>
                <a:latin typeface="+mj-lt"/>
              </a:rPr>
              <a:t> more RAM/CPU (x 2)</a:t>
            </a:r>
          </a:p>
          <a:p>
            <a:endParaRPr lang="en-US" dirty="0"/>
          </a:p>
        </p:txBody>
      </p:sp>
      <p:sp>
        <p:nvSpPr>
          <p:cNvPr id="11" name="Right Arrow 10"/>
          <p:cNvSpPr/>
          <p:nvPr/>
        </p:nvSpPr>
        <p:spPr>
          <a:xfrm>
            <a:off x="3657600" y="2667000"/>
            <a:ext cx="2057400" cy="457200"/>
          </a:xfrm>
          <a:prstGeom prst="rightArrow">
            <a:avLst/>
          </a:prstGeom>
          <a:solidFill>
            <a:srgbClr val="0D02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762000" y="1066800"/>
            <a:ext cx="2667000" cy="338554"/>
          </a:xfrm>
          <a:prstGeom prst="rect">
            <a:avLst/>
          </a:prstGeom>
          <a:noFill/>
        </p:spPr>
        <p:txBody>
          <a:bodyPr wrap="square" rtlCol="0">
            <a:spAutoFit/>
          </a:bodyPr>
          <a:lstStyle/>
          <a:p>
            <a:r>
              <a:rPr lang="en-US" sz="1600" b="1" dirty="0" smtClean="0">
                <a:solidFill>
                  <a:srgbClr val="FF0000"/>
                </a:solidFill>
                <a:latin typeface="+mj-lt"/>
              </a:rPr>
              <a:t>ALCF -  now </a:t>
            </a:r>
            <a:endParaRPr lang="en-US" sz="1600" b="1" dirty="0">
              <a:solidFill>
                <a:srgbClr val="FF0000"/>
              </a:solidFill>
              <a:latin typeface="+mj-lt"/>
            </a:endParaRPr>
          </a:p>
        </p:txBody>
      </p:sp>
      <p:sp>
        <p:nvSpPr>
          <p:cNvPr id="15" name="TextBox 14"/>
          <p:cNvSpPr txBox="1"/>
          <p:nvPr/>
        </p:nvSpPr>
        <p:spPr>
          <a:xfrm>
            <a:off x="6248400" y="1066800"/>
            <a:ext cx="2514600" cy="338554"/>
          </a:xfrm>
          <a:prstGeom prst="rect">
            <a:avLst/>
          </a:prstGeom>
          <a:noFill/>
        </p:spPr>
        <p:txBody>
          <a:bodyPr wrap="square" rtlCol="0">
            <a:spAutoFit/>
          </a:bodyPr>
          <a:lstStyle/>
          <a:p>
            <a:r>
              <a:rPr lang="en-US" sz="1600" b="1" dirty="0" smtClean="0">
                <a:solidFill>
                  <a:srgbClr val="FF0000"/>
                </a:solidFill>
                <a:latin typeface="+mj-lt"/>
              </a:rPr>
              <a:t>ALCF - 2013</a:t>
            </a:r>
            <a:endParaRPr lang="en-US" sz="1600" b="1" dirty="0">
              <a:solidFill>
                <a:srgbClr val="FF0000"/>
              </a:solidFill>
              <a:latin typeface="+mj-lt"/>
            </a:endParaRPr>
          </a:p>
        </p:txBody>
      </p:sp>
      <p:pic>
        <p:nvPicPr>
          <p:cNvPr id="20" name="Picture 4" descr="http://www-03.ibm.com/systems/resources/image1.JPG"/>
          <p:cNvPicPr>
            <a:picLocks noChangeAspect="1" noChangeArrowheads="1"/>
          </p:cNvPicPr>
          <p:nvPr/>
        </p:nvPicPr>
        <p:blipFill>
          <a:blip r:embed="rId5" cstate="print"/>
          <a:srcRect/>
          <a:stretch>
            <a:fillRect/>
          </a:stretch>
        </p:blipFill>
        <p:spPr bwMode="auto">
          <a:xfrm>
            <a:off x="7686675" y="2590800"/>
            <a:ext cx="1457325" cy="1438276"/>
          </a:xfrm>
          <a:prstGeom prst="rect">
            <a:avLst/>
          </a:prstGeom>
          <a:noFill/>
        </p:spPr>
      </p:pic>
      <p:sp>
        <p:nvSpPr>
          <p:cNvPr id="21" name="Footer Placeholder 2"/>
          <p:cNvSpPr>
            <a:spLocks noGrp="1"/>
          </p:cNvSpPr>
          <p:nvPr>
            <p:ph type="ftr" sz="quarter" idx="11"/>
          </p:nvPr>
        </p:nvSpPr>
        <p:spPr>
          <a:xfrm>
            <a:off x="5105400" y="6400800"/>
            <a:ext cx="3657600" cy="457200"/>
          </a:xfrm>
        </p:spPr>
        <p:txBody>
          <a:bodyPr/>
          <a:lstStyle/>
          <a:p>
            <a:r>
              <a:rPr lang="en-US" dirty="0" smtClean="0"/>
              <a:t>BESAC August 3, 2011</a:t>
            </a:r>
            <a:endParaRPr lang="en-US" dirty="0"/>
          </a:p>
        </p:txBody>
      </p:sp>
      <p:sp>
        <p:nvSpPr>
          <p:cNvPr id="22" name="Slide Number Placeholder 3"/>
          <p:cNvSpPr>
            <a:spLocks noGrp="1"/>
          </p:cNvSpPr>
          <p:nvPr>
            <p:ph type="sldNum" sz="quarter" idx="12"/>
          </p:nvPr>
        </p:nvSpPr>
        <p:spPr>
          <a:xfrm>
            <a:off x="6783388" y="6400800"/>
            <a:ext cx="2133600" cy="457200"/>
          </a:xfrm>
        </p:spPr>
        <p:txBody>
          <a:bodyPr/>
          <a:lstStyle/>
          <a:p>
            <a:fld id="{4858E593-AE3C-8F4E-992D-D0D38B389CFF}" type="slidenum">
              <a:rPr lang="en-US" smtClean="0"/>
              <a:pPr/>
              <a:t>23</a:t>
            </a:fld>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6675"/>
            <a:ext cx="9144000" cy="781050"/>
          </a:xfrm>
        </p:spPr>
        <p:txBody>
          <a:bodyPr>
            <a:normAutofit/>
          </a:bodyPr>
          <a:lstStyle/>
          <a:p>
            <a:r>
              <a:rPr lang="en-US" dirty="0" smtClean="0">
                <a:solidFill>
                  <a:srgbClr val="367317"/>
                </a:solidFill>
                <a:effectLst>
                  <a:outerShdw blurRad="38100" dist="38100" dir="2700000" algn="tl">
                    <a:srgbClr val="000000">
                      <a:alpha val="43137"/>
                    </a:srgbClr>
                  </a:outerShdw>
                </a:effectLst>
                <a:latin typeface="+mn-lt"/>
                <a:ea typeface="ＭＳ Ｐゴシック" charset="-128"/>
              </a:rPr>
              <a:t>Oak Ridge Leadership Computing  Facility </a:t>
            </a:r>
          </a:p>
        </p:txBody>
      </p:sp>
      <p:sp>
        <p:nvSpPr>
          <p:cNvPr id="20483" name="Rectangle 3"/>
          <p:cNvSpPr>
            <a:spLocks noGrp="1" noChangeArrowheads="1"/>
          </p:cNvSpPr>
          <p:nvPr>
            <p:ph type="body" sz="half" idx="4294967295"/>
          </p:nvPr>
        </p:nvSpPr>
        <p:spPr>
          <a:xfrm>
            <a:off x="0" y="3429000"/>
            <a:ext cx="5105400" cy="2514600"/>
          </a:xfrm>
          <a:solidFill>
            <a:srgbClr val="CCFFCC">
              <a:alpha val="50195"/>
            </a:srgbClr>
          </a:solidFill>
        </p:spPr>
        <p:txBody>
          <a:bodyPr/>
          <a:lstStyle/>
          <a:p>
            <a:pPr>
              <a:lnSpc>
                <a:spcPct val="90000"/>
              </a:lnSpc>
              <a:buFontTx/>
              <a:buNone/>
            </a:pPr>
            <a:r>
              <a:rPr lang="en-US" sz="2400" b="1" dirty="0" smtClean="0">
                <a:ea typeface="ＭＳ Ｐゴシック" charset="-128"/>
              </a:rPr>
              <a:t>Science Application Readiness</a:t>
            </a:r>
          </a:p>
          <a:p>
            <a:pPr>
              <a:lnSpc>
                <a:spcPct val="90000"/>
              </a:lnSpc>
            </a:pPr>
            <a:r>
              <a:rPr lang="en-US" sz="2000" dirty="0" smtClean="0">
                <a:ea typeface="ＭＳ Ｐゴシック" charset="-128"/>
              </a:rPr>
              <a:t>Application Readiness Review August, 2010</a:t>
            </a:r>
          </a:p>
          <a:p>
            <a:pPr>
              <a:lnSpc>
                <a:spcPct val="90000"/>
              </a:lnSpc>
            </a:pPr>
            <a:r>
              <a:rPr lang="en-US" sz="2000" b="1" dirty="0" smtClean="0">
                <a:ea typeface="ＭＳ Ｐゴシック" charset="-128"/>
              </a:rPr>
              <a:t>Science Teams</a:t>
            </a:r>
          </a:p>
          <a:p>
            <a:pPr>
              <a:lnSpc>
                <a:spcPct val="90000"/>
              </a:lnSpc>
            </a:pPr>
            <a:r>
              <a:rPr lang="en-US" sz="1800" b="1" dirty="0" smtClean="0">
                <a:ea typeface="ＭＳ Ｐゴシック" charset="-128"/>
              </a:rPr>
              <a:t>Port, Optimize, New Modeling Approaches</a:t>
            </a:r>
          </a:p>
          <a:p>
            <a:pPr>
              <a:lnSpc>
                <a:spcPct val="90000"/>
              </a:lnSpc>
            </a:pPr>
            <a:r>
              <a:rPr lang="en-US" sz="1800" b="1" dirty="0" smtClean="0">
                <a:ea typeface="ＭＳ Ｐゴシック" charset="-128"/>
              </a:rPr>
              <a:t>Early Access to development machine</a:t>
            </a:r>
            <a:r>
              <a:rPr lang="en-US" sz="2000" b="1" dirty="0" smtClean="0">
                <a:ea typeface="ＭＳ Ｐゴシック" charset="-128"/>
              </a:rPr>
              <a:t> </a:t>
            </a:r>
          </a:p>
        </p:txBody>
      </p:sp>
      <p:sp>
        <p:nvSpPr>
          <p:cNvPr id="20484" name="Rectangle 4"/>
          <p:cNvSpPr>
            <a:spLocks noGrp="1" noChangeArrowheads="1"/>
          </p:cNvSpPr>
          <p:nvPr>
            <p:ph type="body" sz="half" idx="4294967295"/>
          </p:nvPr>
        </p:nvSpPr>
        <p:spPr>
          <a:xfrm>
            <a:off x="5105400" y="3429000"/>
            <a:ext cx="4038600" cy="2514600"/>
          </a:xfrm>
          <a:solidFill>
            <a:srgbClr val="99CCFF">
              <a:alpha val="50195"/>
            </a:srgbClr>
          </a:solidFill>
        </p:spPr>
        <p:txBody>
          <a:bodyPr/>
          <a:lstStyle/>
          <a:p>
            <a:pPr>
              <a:lnSpc>
                <a:spcPct val="90000"/>
              </a:lnSpc>
              <a:buFontTx/>
              <a:buNone/>
            </a:pPr>
            <a:r>
              <a:rPr lang="en-US" sz="2400" b="1" dirty="0" smtClean="0">
                <a:ea typeface="ＭＳ Ｐゴシック" charset="-128"/>
              </a:rPr>
              <a:t>Cray-NVIDIA System </a:t>
            </a:r>
          </a:p>
          <a:p>
            <a:pPr>
              <a:lnSpc>
                <a:spcPct val="90000"/>
              </a:lnSpc>
            </a:pPr>
            <a:r>
              <a:rPr lang="en-US" sz="2000" b="1" dirty="0" smtClean="0">
                <a:ea typeface="ＭＳ Ｐゴシック" charset="-128"/>
              </a:rPr>
              <a:t>~10-20 Pflop/s peak</a:t>
            </a:r>
          </a:p>
          <a:p>
            <a:pPr>
              <a:lnSpc>
                <a:spcPct val="90000"/>
              </a:lnSpc>
            </a:pPr>
            <a:r>
              <a:rPr lang="en-US" sz="2000" b="1" dirty="0" smtClean="0">
                <a:ea typeface="ＭＳ Ｐゴシック" charset="-128"/>
              </a:rPr>
              <a:t>Hybrid x86/accelerator architecture</a:t>
            </a:r>
          </a:p>
          <a:p>
            <a:pPr>
              <a:lnSpc>
                <a:spcPct val="90000"/>
              </a:lnSpc>
            </a:pPr>
            <a:r>
              <a:rPr lang="en-US" sz="2000" b="1" dirty="0" smtClean="0">
                <a:ea typeface="ＭＳ Ｐゴシック" charset="-128"/>
              </a:rPr>
              <a:t>Liquid cooled</a:t>
            </a:r>
          </a:p>
          <a:p>
            <a:pPr>
              <a:lnSpc>
                <a:spcPct val="90000"/>
              </a:lnSpc>
            </a:pPr>
            <a:r>
              <a:rPr lang="en-US" sz="2000" b="1" dirty="0" smtClean="0">
                <a:ea typeface="ＭＳ Ｐゴシック" charset="-128"/>
              </a:rPr>
              <a:t>Highly power efficient</a:t>
            </a:r>
          </a:p>
        </p:txBody>
      </p:sp>
      <p:sp>
        <p:nvSpPr>
          <p:cNvPr id="20502" name="Rectangle 3"/>
          <p:cNvSpPr txBox="1">
            <a:spLocks noChangeArrowheads="1"/>
          </p:cNvSpPr>
          <p:nvPr/>
        </p:nvSpPr>
        <p:spPr bwMode="auto">
          <a:xfrm>
            <a:off x="9236" y="1166101"/>
            <a:ext cx="5855855" cy="1808013"/>
          </a:xfrm>
          <a:prstGeom prst="rect">
            <a:avLst/>
          </a:prstGeom>
          <a:noFill/>
          <a:ln w="9525">
            <a:noFill/>
            <a:miter lim="800000"/>
            <a:headEnd/>
            <a:tailEnd/>
          </a:ln>
        </p:spPr>
        <p:txBody>
          <a:bodyPr/>
          <a:lstStyle/>
          <a:p>
            <a:pPr marL="342900" indent="-342900" eaLnBrk="0" hangingPunct="0">
              <a:spcBef>
                <a:spcPts val="600"/>
              </a:spcBef>
              <a:buFontTx/>
              <a:buChar char="•"/>
            </a:pPr>
            <a:r>
              <a:rPr lang="en-US" sz="2000" dirty="0" smtClean="0">
                <a:latin typeface="Arial" charset="0"/>
              </a:rPr>
              <a:t>OLCF-3</a:t>
            </a:r>
          </a:p>
          <a:p>
            <a:pPr marL="800100" lvl="1" indent="-342900" eaLnBrk="0" hangingPunct="0">
              <a:spcBef>
                <a:spcPts val="600"/>
              </a:spcBef>
              <a:buFont typeface="Arial" pitchFamily="34" charset="0"/>
              <a:buChar char="•"/>
            </a:pPr>
            <a:r>
              <a:rPr lang="en-US" sz="1800" dirty="0" smtClean="0">
                <a:latin typeface="Arial" charset="0"/>
              </a:rPr>
              <a:t>Builds on DARPA HPCS investment in Cray</a:t>
            </a:r>
          </a:p>
          <a:p>
            <a:pPr marL="800100" lvl="1" indent="-342900" eaLnBrk="0" hangingPunct="0">
              <a:spcBef>
                <a:spcPts val="600"/>
              </a:spcBef>
              <a:buFontTx/>
              <a:buChar char="•"/>
            </a:pPr>
            <a:r>
              <a:rPr lang="en-US" sz="1800" dirty="0" smtClean="0">
                <a:latin typeface="Arial" charset="0"/>
              </a:rPr>
              <a:t>Prepare applications for path to Exascale computing</a:t>
            </a:r>
          </a:p>
          <a:p>
            <a:pPr marL="800100" lvl="1" indent="-342900" eaLnBrk="0" hangingPunct="0">
              <a:spcBef>
                <a:spcPts val="600"/>
              </a:spcBef>
              <a:buFontTx/>
              <a:buChar char="•"/>
            </a:pPr>
            <a:r>
              <a:rPr lang="en-US" sz="1800" dirty="0" smtClean="0">
                <a:latin typeface="Arial" charset="0"/>
              </a:rPr>
              <a:t>CD-1 approved, December 2009</a:t>
            </a:r>
          </a:p>
          <a:p>
            <a:pPr marL="800100" lvl="1" indent="-342900" eaLnBrk="0" hangingPunct="0">
              <a:spcBef>
                <a:spcPts val="600"/>
              </a:spcBef>
              <a:buFontTx/>
              <a:buChar char="•"/>
            </a:pPr>
            <a:r>
              <a:rPr lang="en-US" sz="1800" dirty="0" smtClean="0">
                <a:latin typeface="Arial" charset="0"/>
              </a:rPr>
              <a:t>Lehman CD2-3b Review scheduled for August, 2010</a:t>
            </a:r>
          </a:p>
        </p:txBody>
      </p:sp>
      <p:sp>
        <p:nvSpPr>
          <p:cNvPr id="10" name="Slide Number Placeholder 9"/>
          <p:cNvSpPr>
            <a:spLocks noGrp="1"/>
          </p:cNvSpPr>
          <p:nvPr>
            <p:ph type="sldNum" sz="quarter" idx="10"/>
          </p:nvPr>
        </p:nvSpPr>
        <p:spPr>
          <a:xfrm>
            <a:off x="8529638" y="6400800"/>
            <a:ext cx="614362" cy="457200"/>
          </a:xfrm>
        </p:spPr>
        <p:txBody>
          <a:bodyPr/>
          <a:lstStyle/>
          <a:p>
            <a:pPr>
              <a:defRPr/>
            </a:pPr>
            <a:fld id="{88FB588A-975B-4D89-B39E-230CD8BE7073}" type="slidenum">
              <a:rPr lang="en-US" sz="1200" smtClean="0">
                <a:solidFill>
                  <a:srgbClr val="367317"/>
                </a:solidFill>
                <a:latin typeface="Arial" pitchFamily="34" charset="0"/>
                <a:cs typeface="Arial" pitchFamily="34" charset="0"/>
              </a:rPr>
              <a:pPr>
                <a:defRPr/>
              </a:pPr>
              <a:t>24</a:t>
            </a:fld>
            <a:endParaRPr lang="en-US" sz="1200" dirty="0">
              <a:solidFill>
                <a:srgbClr val="367317"/>
              </a:solidFill>
              <a:latin typeface="Arial" pitchFamily="34" charset="0"/>
              <a:cs typeface="Arial" pitchFamily="34" charset="0"/>
            </a:endParaRPr>
          </a:p>
        </p:txBody>
      </p:sp>
      <p:sp>
        <p:nvSpPr>
          <p:cNvPr id="12" name="Footer Placeholder 11"/>
          <p:cNvSpPr>
            <a:spLocks noGrp="1"/>
          </p:cNvSpPr>
          <p:nvPr>
            <p:ph type="ftr" sz="quarter" idx="11"/>
          </p:nvPr>
        </p:nvSpPr>
        <p:spPr/>
        <p:txBody>
          <a:bodyPr/>
          <a:lstStyle/>
          <a:p>
            <a:r>
              <a:rPr lang="en-US" dirty="0" smtClean="0"/>
              <a:t>BESAC August 3, 2011</a:t>
            </a:r>
            <a:endParaRPr lang="en-US" dirty="0"/>
          </a:p>
        </p:txBody>
      </p:sp>
      <p:pic>
        <p:nvPicPr>
          <p:cNvPr id="13" name="Picture 12" descr="Titan Cutout Lowres.png"/>
          <p:cNvPicPr>
            <a:picLocks noChangeAspect="1"/>
          </p:cNvPicPr>
          <p:nvPr/>
        </p:nvPicPr>
        <p:blipFill>
          <a:blip r:embed="rId3" cstate="print"/>
          <a:stretch>
            <a:fillRect/>
          </a:stretch>
        </p:blipFill>
        <p:spPr>
          <a:xfrm>
            <a:off x="5897710" y="1524000"/>
            <a:ext cx="3246290" cy="1794734"/>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10000"/>
          </a:blip>
          <a:srcRect/>
          <a:stretch>
            <a:fillRect/>
          </a:stretch>
        </p:blipFill>
        <p:spPr bwMode="auto">
          <a:xfrm>
            <a:off x="0" y="762000"/>
            <a:ext cx="9144000" cy="5415020"/>
          </a:xfrm>
          <a:prstGeom prst="rect">
            <a:avLst/>
          </a:prstGeom>
          <a:noFill/>
          <a:ln w="9525">
            <a:noFill/>
            <a:miter lim="800000"/>
            <a:headEnd/>
            <a:tailEnd/>
          </a:ln>
        </p:spPr>
      </p:pic>
      <p:sp>
        <p:nvSpPr>
          <p:cNvPr id="7" name="Content Placeholder 6"/>
          <p:cNvSpPr>
            <a:spLocks noGrp="1"/>
          </p:cNvSpPr>
          <p:nvPr>
            <p:ph idx="1"/>
          </p:nvPr>
        </p:nvSpPr>
        <p:spPr>
          <a:xfrm>
            <a:off x="352425" y="990600"/>
            <a:ext cx="8410575" cy="3763964"/>
          </a:xfrm>
        </p:spPr>
        <p:txBody>
          <a:bodyPr>
            <a:noAutofit/>
          </a:bodyPr>
          <a:lstStyle/>
          <a:p>
            <a:r>
              <a:rPr lang="en-US" sz="3200" dirty="0" smtClean="0"/>
              <a:t>BES 2010 Requirements Workshop</a:t>
            </a:r>
          </a:p>
          <a:p>
            <a:pPr lvl="1">
              <a:buFont typeface="Arial" pitchFamily="34" charset="0"/>
              <a:buChar char="•"/>
            </a:pPr>
            <a:r>
              <a:rPr lang="en-US" sz="2800" b="1" dirty="0" smtClean="0">
                <a:hlinkClick r:id="rId3"/>
              </a:rPr>
              <a:t>www.es.net/assets/Uploads/BES-Net-Req-Workshop-2010-Final-Report.pdf</a:t>
            </a:r>
            <a:endParaRPr lang="en-US" sz="2800" b="1" dirty="0" smtClean="0"/>
          </a:p>
          <a:p>
            <a:r>
              <a:rPr lang="en-US" sz="3200" dirty="0" smtClean="0"/>
              <a:t>Electronic Collaboration Tools</a:t>
            </a:r>
          </a:p>
          <a:p>
            <a:pPr lvl="1"/>
            <a:r>
              <a:rPr lang="en-US" sz="2800" b="1" dirty="0" smtClean="0">
                <a:hlinkClick r:id="rId4"/>
              </a:rPr>
              <a:t>www.ecs.es.net</a:t>
            </a:r>
            <a:endParaRPr lang="en-US" sz="2800" b="1" dirty="0" smtClean="0"/>
          </a:p>
          <a:p>
            <a:r>
              <a:rPr lang="en-US" sz="3200" dirty="0" smtClean="0"/>
              <a:t>Network Performance Tools</a:t>
            </a:r>
          </a:p>
          <a:p>
            <a:pPr lvl="1"/>
            <a:r>
              <a:rPr lang="en-US" sz="2800" b="1" dirty="0" smtClean="0">
                <a:hlinkClick r:id="rId5"/>
              </a:rPr>
              <a:t>fasterdata.es.net</a:t>
            </a:r>
            <a:endParaRPr lang="en-US" sz="2800" b="1" dirty="0" smtClean="0"/>
          </a:p>
          <a:p>
            <a:r>
              <a:rPr lang="en-US" sz="3200" dirty="0" smtClean="0"/>
              <a:t>Virtual Circuits</a:t>
            </a:r>
          </a:p>
          <a:p>
            <a:pPr lvl="1"/>
            <a:r>
              <a:rPr lang="en-US" sz="2800" b="1" dirty="0" smtClean="0">
                <a:hlinkClick r:id="rId6"/>
              </a:rPr>
              <a:t>www.es.net/services/virtual-circuits-oscars/</a:t>
            </a:r>
            <a:endParaRPr lang="en-US" sz="2800" b="1" dirty="0" smtClean="0"/>
          </a:p>
          <a:p>
            <a:pPr lvl="1"/>
            <a:endParaRPr lang="en-US" sz="2800" dirty="0" smtClean="0"/>
          </a:p>
          <a:p>
            <a:pPr lvl="1"/>
            <a:endParaRPr lang="en-US" sz="2800" b="1" dirty="0" smtClean="0"/>
          </a:p>
          <a:p>
            <a:endParaRPr lang="en-US" sz="3200" dirty="0" smtClean="0"/>
          </a:p>
          <a:p>
            <a:pPr lvl="1"/>
            <a:endParaRPr lang="en-US" sz="2800" dirty="0"/>
          </a:p>
        </p:txBody>
      </p:sp>
      <p:sp>
        <p:nvSpPr>
          <p:cNvPr id="2" name="Title 1"/>
          <p:cNvSpPr>
            <a:spLocks noGrp="1"/>
          </p:cNvSpPr>
          <p:nvPr>
            <p:ph type="title"/>
          </p:nvPr>
        </p:nvSpPr>
        <p:spPr/>
        <p:txBody>
          <a:bodyPr/>
          <a:lstStyle/>
          <a:p>
            <a:r>
              <a:rPr lang="en-US" dirty="0" smtClean="0"/>
              <a:t>ESnet</a:t>
            </a:r>
            <a:endParaRPr lang="en-US" dirty="0"/>
          </a:p>
        </p:txBody>
      </p:sp>
      <p:sp>
        <p:nvSpPr>
          <p:cNvPr id="4" name="Slide Number Placeholder 3"/>
          <p:cNvSpPr>
            <a:spLocks noGrp="1"/>
          </p:cNvSpPr>
          <p:nvPr>
            <p:ph type="sldNum" sz="quarter" idx="11"/>
          </p:nvPr>
        </p:nvSpPr>
        <p:spPr/>
        <p:txBody>
          <a:bodyPr/>
          <a:lstStyle/>
          <a:p>
            <a:fld id="{7DF4C97D-2F8B-46B3-9CB6-6C3C0F52BCC4}" type="slidenum">
              <a:rPr lang="en-US" smtClean="0"/>
              <a:pPr/>
              <a:t>25</a:t>
            </a:fld>
            <a:endParaRPr lang="en-US" dirty="0"/>
          </a:p>
        </p:txBody>
      </p:sp>
      <p:sp>
        <p:nvSpPr>
          <p:cNvPr id="3" name="Footer Placeholder 2"/>
          <p:cNvSpPr>
            <a:spLocks noGrp="1"/>
          </p:cNvSpPr>
          <p:nvPr>
            <p:ph type="ftr" sz="quarter" idx="12"/>
          </p:nvPr>
        </p:nvSpPr>
        <p:spPr/>
        <p:txBody>
          <a:bodyPr/>
          <a:lstStyle/>
          <a:p>
            <a:r>
              <a:rPr lang="en-US" dirty="0" smtClean="0"/>
              <a:t>BESAC August 3, 2011</a:t>
            </a:r>
            <a:endParaRPr lang="en-US" dirty="0"/>
          </a:p>
        </p:txBody>
      </p:sp>
      <p:pic>
        <p:nvPicPr>
          <p:cNvPr id="3075" name="Picture 3"/>
          <p:cNvPicPr>
            <a:picLocks noChangeAspect="1" noChangeArrowheads="1"/>
          </p:cNvPicPr>
          <p:nvPr/>
        </p:nvPicPr>
        <p:blipFill>
          <a:blip r:embed="rId7" cstate="print"/>
          <a:srcRect/>
          <a:stretch>
            <a:fillRect/>
          </a:stretch>
        </p:blipFill>
        <p:spPr bwMode="auto">
          <a:xfrm>
            <a:off x="6766068" y="2743200"/>
            <a:ext cx="1768332" cy="226739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095376"/>
            <a:ext cx="4295775" cy="3781424"/>
          </a:xfrm>
        </p:spPr>
        <p:txBody>
          <a:bodyPr>
            <a:normAutofit fontScale="85000" lnSpcReduction="20000"/>
          </a:bodyPr>
          <a:lstStyle/>
          <a:p>
            <a:r>
              <a:rPr lang="en-US" sz="1600" dirty="0" smtClean="0">
                <a:latin typeface="+mn-lt"/>
              </a:rPr>
              <a:t>Town Hall Meetings April-June 2007</a:t>
            </a:r>
          </a:p>
          <a:p>
            <a:r>
              <a:rPr lang="en-US" sz="1600" dirty="0" smtClean="0">
                <a:latin typeface="+mn-lt"/>
              </a:rPr>
              <a:t>Scientific Grand Challenges Workshops November 2008 – October 2009</a:t>
            </a:r>
          </a:p>
          <a:p>
            <a:pPr lvl="1"/>
            <a:r>
              <a:rPr lang="en-US" sz="1400" dirty="0" smtClean="0">
                <a:solidFill>
                  <a:schemeClr val="tx1"/>
                </a:solidFill>
                <a:latin typeface="+mn-lt"/>
              </a:rPr>
              <a:t>Climate Science (11/08), </a:t>
            </a:r>
          </a:p>
          <a:p>
            <a:pPr lvl="1"/>
            <a:r>
              <a:rPr lang="en-US" sz="1400" dirty="0" smtClean="0">
                <a:solidFill>
                  <a:schemeClr val="tx1"/>
                </a:solidFill>
                <a:latin typeface="+mn-lt"/>
              </a:rPr>
              <a:t>High Energy Physics (12/08), </a:t>
            </a:r>
          </a:p>
          <a:p>
            <a:pPr lvl="1"/>
            <a:r>
              <a:rPr lang="en-US" sz="1400" dirty="0" smtClean="0">
                <a:solidFill>
                  <a:schemeClr val="tx1"/>
                </a:solidFill>
                <a:latin typeface="+mn-lt"/>
              </a:rPr>
              <a:t>Nuclear Physics (1/09), </a:t>
            </a:r>
          </a:p>
          <a:p>
            <a:pPr lvl="1"/>
            <a:r>
              <a:rPr lang="en-US" sz="1400" dirty="0" smtClean="0">
                <a:solidFill>
                  <a:schemeClr val="tx1"/>
                </a:solidFill>
                <a:latin typeface="+mn-lt"/>
              </a:rPr>
              <a:t>Fusion Energy (3/09), </a:t>
            </a:r>
          </a:p>
          <a:p>
            <a:pPr lvl="1"/>
            <a:r>
              <a:rPr lang="en-US" sz="1400" dirty="0" smtClean="0">
                <a:solidFill>
                  <a:schemeClr val="tx1"/>
                </a:solidFill>
                <a:latin typeface="+mn-lt"/>
              </a:rPr>
              <a:t>Nuclear Energy (5/09) (with NE)</a:t>
            </a:r>
          </a:p>
          <a:p>
            <a:pPr lvl="1"/>
            <a:r>
              <a:rPr lang="en-US" sz="1400" dirty="0" smtClean="0">
                <a:solidFill>
                  <a:schemeClr val="tx1"/>
                </a:solidFill>
                <a:latin typeface="+mn-lt"/>
              </a:rPr>
              <a:t>Biology (8/09), </a:t>
            </a:r>
          </a:p>
          <a:p>
            <a:pPr lvl="1"/>
            <a:r>
              <a:rPr lang="en-US" sz="1400" dirty="0" smtClean="0">
                <a:solidFill>
                  <a:schemeClr val="tx1"/>
                </a:solidFill>
                <a:latin typeface="+mn-lt"/>
              </a:rPr>
              <a:t>Material Science and Chemistry (8/09), </a:t>
            </a:r>
          </a:p>
          <a:p>
            <a:pPr lvl="1"/>
            <a:r>
              <a:rPr lang="en-US" sz="1400" dirty="0" smtClean="0">
                <a:solidFill>
                  <a:schemeClr val="tx1"/>
                </a:solidFill>
                <a:latin typeface="+mn-lt"/>
              </a:rPr>
              <a:t>National Security (10/09) (with NNSA)</a:t>
            </a:r>
          </a:p>
          <a:p>
            <a:r>
              <a:rPr lang="en-US" sz="1800" dirty="0" smtClean="0">
                <a:latin typeface="+mn-lt"/>
              </a:rPr>
              <a:t>Cross-cutting workshops</a:t>
            </a:r>
          </a:p>
          <a:p>
            <a:pPr lvl="1"/>
            <a:r>
              <a:rPr lang="en-US" sz="1400" dirty="0" smtClean="0">
                <a:solidFill>
                  <a:schemeClr val="tx1"/>
                </a:solidFill>
                <a:latin typeface="+mn-lt"/>
              </a:rPr>
              <a:t>Architecture and Technology (12/09)</a:t>
            </a:r>
          </a:p>
          <a:p>
            <a:pPr lvl="1"/>
            <a:r>
              <a:rPr lang="en-US" sz="1400" dirty="0" smtClean="0">
                <a:solidFill>
                  <a:schemeClr val="tx1"/>
                </a:solidFill>
                <a:latin typeface="+mn-lt"/>
              </a:rPr>
              <a:t>Architecture, Applied Mathematics and Computer Science (2/10)</a:t>
            </a:r>
          </a:p>
          <a:p>
            <a:r>
              <a:rPr lang="en-US" sz="1800" dirty="0" smtClean="0">
                <a:latin typeface="+mn-lt"/>
              </a:rPr>
              <a:t>Meetings with industry (8/09, 11/09)</a:t>
            </a:r>
          </a:p>
          <a:p>
            <a:r>
              <a:rPr lang="en-US" sz="1800" dirty="0" smtClean="0">
                <a:latin typeface="+mn-lt"/>
              </a:rPr>
              <a:t>External Panels</a:t>
            </a:r>
          </a:p>
          <a:p>
            <a:pPr lvl="1"/>
            <a:r>
              <a:rPr lang="en-US" sz="1400" dirty="0" smtClean="0">
                <a:solidFill>
                  <a:schemeClr val="tx1"/>
                </a:solidFill>
                <a:latin typeface="+mn-lt"/>
              </a:rPr>
              <a:t>Trivelpiece Panel  (1/10)</a:t>
            </a:r>
          </a:p>
          <a:p>
            <a:pPr lvl="1"/>
            <a:r>
              <a:rPr lang="en-US" sz="1400" dirty="0" smtClean="0">
                <a:solidFill>
                  <a:schemeClr val="tx1"/>
                </a:solidFill>
                <a:latin typeface="+mn-lt"/>
              </a:rPr>
              <a:t>ASCAC Exascale Charge (FACA) (11/10)</a:t>
            </a:r>
          </a:p>
          <a:p>
            <a:pPr>
              <a:buNone/>
            </a:pPr>
            <a:endParaRPr lang="en-US" sz="1600" dirty="0" smtClean="0"/>
          </a:p>
          <a:p>
            <a:endParaRPr lang="en-US" sz="1600" dirty="0"/>
          </a:p>
        </p:txBody>
      </p:sp>
      <p:sp>
        <p:nvSpPr>
          <p:cNvPr id="23554" name="Rectangle 5"/>
          <p:cNvSpPr>
            <a:spLocks noGrp="1" noChangeArrowheads="1"/>
          </p:cNvSpPr>
          <p:nvPr>
            <p:ph type="title"/>
          </p:nvPr>
        </p:nvSpPr>
        <p:spPr/>
        <p:txBody>
          <a:bodyPr>
            <a:noAutofit/>
          </a:bodyPr>
          <a:lstStyle/>
          <a:p>
            <a:r>
              <a:rPr lang="en-US" sz="2400" dirty="0" smtClean="0">
                <a:solidFill>
                  <a:srgbClr val="106636"/>
                </a:solidFill>
                <a:effectLst/>
                <a:latin typeface="Arial" pitchFamily="34" charset="0"/>
              </a:rPr>
              <a:t>Why Exascale -- </a:t>
            </a:r>
            <a:r>
              <a:rPr lang="en-US" sz="2400" b="1" dirty="0" smtClean="0">
                <a:solidFill>
                  <a:srgbClr val="106636"/>
                </a:solidFill>
                <a:effectLst/>
                <a:latin typeface="Arial" pitchFamily="34" charset="0"/>
              </a:rPr>
              <a:t/>
            </a:r>
            <a:br>
              <a:rPr lang="en-US" sz="2400" b="1" dirty="0" smtClean="0">
                <a:solidFill>
                  <a:srgbClr val="106636"/>
                </a:solidFill>
                <a:effectLst/>
                <a:latin typeface="Arial" pitchFamily="34" charset="0"/>
              </a:rPr>
            </a:br>
            <a:r>
              <a:rPr sz="2400" b="1" dirty="0" smtClean="0">
                <a:solidFill>
                  <a:srgbClr val="106636"/>
                </a:solidFill>
                <a:effectLst/>
                <a:latin typeface="Arial" pitchFamily="34" charset="0"/>
              </a:rPr>
              <a:t> </a:t>
            </a:r>
            <a:r>
              <a:rPr lang="en-US" sz="2400" dirty="0" smtClean="0">
                <a:solidFill>
                  <a:srgbClr val="106636"/>
                </a:solidFill>
                <a:effectLst/>
                <a:latin typeface="Arial" pitchFamily="34" charset="0"/>
              </a:rPr>
              <a:t>E</a:t>
            </a:r>
            <a:r>
              <a:rPr sz="2400" dirty="0" smtClean="0">
                <a:solidFill>
                  <a:srgbClr val="106636"/>
                </a:solidFill>
                <a:effectLst/>
                <a:latin typeface="Arial" pitchFamily="34" charset="0"/>
              </a:rPr>
              <a:t>xascale </a:t>
            </a:r>
            <a:r>
              <a:rPr lang="en-US" sz="2400" dirty="0" smtClean="0">
                <a:solidFill>
                  <a:srgbClr val="106636"/>
                </a:solidFill>
                <a:effectLst/>
                <a:latin typeface="Arial" pitchFamily="34" charset="0"/>
              </a:rPr>
              <a:t>A</a:t>
            </a:r>
            <a:r>
              <a:rPr sz="2400" dirty="0" smtClean="0">
                <a:solidFill>
                  <a:srgbClr val="106636"/>
                </a:solidFill>
                <a:effectLst/>
                <a:latin typeface="Arial" pitchFamily="34" charset="0"/>
              </a:rPr>
              <a:t>pplications and </a:t>
            </a:r>
            <a:r>
              <a:rPr lang="en-US" sz="2400" dirty="0" smtClean="0">
                <a:solidFill>
                  <a:srgbClr val="106636"/>
                </a:solidFill>
                <a:effectLst/>
                <a:latin typeface="Arial" pitchFamily="34" charset="0"/>
              </a:rPr>
              <a:t>T</a:t>
            </a:r>
            <a:r>
              <a:rPr sz="2400" dirty="0" smtClean="0">
                <a:solidFill>
                  <a:srgbClr val="106636"/>
                </a:solidFill>
                <a:effectLst/>
                <a:latin typeface="Arial" pitchFamily="34" charset="0"/>
              </a:rPr>
              <a:t>echnology</a:t>
            </a:r>
            <a:endParaRPr lang="en-US" sz="2400" dirty="0" smtClean="0">
              <a:solidFill>
                <a:srgbClr val="106636"/>
              </a:solidFill>
              <a:effectLst/>
              <a:latin typeface="Arial" pitchFamily="34" charset="0"/>
            </a:endParaRPr>
          </a:p>
        </p:txBody>
      </p:sp>
      <p:sp>
        <p:nvSpPr>
          <p:cNvPr id="17" name="TextBox 16"/>
          <p:cNvSpPr txBox="1"/>
          <p:nvPr/>
        </p:nvSpPr>
        <p:spPr>
          <a:xfrm>
            <a:off x="7087568" y="4396199"/>
            <a:ext cx="1900505" cy="276999"/>
          </a:xfrm>
          <a:prstGeom prst="rect">
            <a:avLst/>
          </a:prstGeom>
          <a:noFill/>
        </p:spPr>
        <p:txBody>
          <a:bodyPr wrap="square" rtlCol="0">
            <a:spAutoFit/>
          </a:bodyPr>
          <a:lstStyle/>
          <a:p>
            <a:r>
              <a:rPr lang="en-US" sz="1200" dirty="0" smtClean="0">
                <a:solidFill>
                  <a:srgbClr val="000000"/>
                </a:solidFill>
                <a:latin typeface="Arial" pitchFamily="-112" charset="0"/>
                <a:cs typeface="+mn-cs"/>
              </a:rPr>
              <a:t>MISSION IMPERATIVES</a:t>
            </a:r>
            <a:endParaRPr lang="en-US" sz="1200" dirty="0">
              <a:solidFill>
                <a:srgbClr val="000000"/>
              </a:solidFill>
              <a:latin typeface="Arial" pitchFamily="-112" charset="0"/>
              <a:cs typeface="+mn-cs"/>
            </a:endParaRPr>
          </a:p>
        </p:txBody>
      </p:sp>
      <p:grpSp>
        <p:nvGrpSpPr>
          <p:cNvPr id="2" name="Group 21"/>
          <p:cNvGrpSpPr/>
          <p:nvPr/>
        </p:nvGrpSpPr>
        <p:grpSpPr>
          <a:xfrm>
            <a:off x="5367799" y="1090864"/>
            <a:ext cx="1816047" cy="2138362"/>
            <a:chOff x="4113467" y="4218623"/>
            <a:chExt cx="1816047" cy="2138362"/>
          </a:xfrm>
        </p:grpSpPr>
        <p:pic>
          <p:nvPicPr>
            <p:cNvPr id="20" name="Picture 19" descr="nuclear science cover.tiff"/>
            <p:cNvPicPr>
              <a:picLocks noChangeAspect="1"/>
            </p:cNvPicPr>
            <p:nvPr/>
          </p:nvPicPr>
          <p:blipFill>
            <a:blip r:embed="rId4" cstate="print"/>
            <a:stretch>
              <a:fillRect/>
            </a:stretch>
          </p:blipFill>
          <p:spPr>
            <a:xfrm>
              <a:off x="4763654" y="4218623"/>
              <a:ext cx="1165860" cy="1424940"/>
            </a:xfrm>
            <a:prstGeom prst="rect">
              <a:avLst/>
            </a:prstGeom>
            <a:ln>
              <a:solidFill>
                <a:schemeClr val="tx1"/>
              </a:solidFill>
            </a:ln>
            <a:effectLst>
              <a:outerShdw blurRad="50800" dist="38100" dir="2700000">
                <a:srgbClr val="000000">
                  <a:alpha val="43000"/>
                </a:srgbClr>
              </a:outerShdw>
            </a:effectLst>
          </p:spPr>
        </p:pic>
        <p:pic>
          <p:nvPicPr>
            <p:cNvPr id="21" name="Picture 20" descr="Quantum Universe report.tiff"/>
            <p:cNvPicPr>
              <a:picLocks noChangeAspect="1"/>
            </p:cNvPicPr>
            <p:nvPr/>
          </p:nvPicPr>
          <p:blipFill>
            <a:blip r:embed="rId5" cstate="print"/>
            <a:stretch>
              <a:fillRect/>
            </a:stretch>
          </p:blipFill>
          <p:spPr>
            <a:xfrm>
              <a:off x="4413479" y="4576445"/>
              <a:ext cx="1162050" cy="1423035"/>
            </a:xfrm>
            <a:prstGeom prst="rect">
              <a:avLst/>
            </a:prstGeom>
            <a:ln>
              <a:solidFill>
                <a:schemeClr val="tx1"/>
              </a:solidFill>
            </a:ln>
            <a:effectLst>
              <a:outerShdw blurRad="50800" dist="38100" dir="2700000">
                <a:srgbClr val="000000">
                  <a:alpha val="43000"/>
                </a:srgbClr>
              </a:outerShdw>
            </a:effectLst>
          </p:spPr>
        </p:pic>
        <p:pic>
          <p:nvPicPr>
            <p:cNvPr id="19" name="Picture 18" descr="climate report cover.tiff"/>
            <p:cNvPicPr>
              <a:picLocks noChangeAspect="1"/>
            </p:cNvPicPr>
            <p:nvPr/>
          </p:nvPicPr>
          <p:blipFill>
            <a:blip r:embed="rId6" cstate="print"/>
            <a:stretch>
              <a:fillRect/>
            </a:stretch>
          </p:blipFill>
          <p:spPr>
            <a:xfrm>
              <a:off x="4113467" y="4953000"/>
              <a:ext cx="1160145" cy="1403985"/>
            </a:xfrm>
            <a:prstGeom prst="rect">
              <a:avLst/>
            </a:prstGeom>
            <a:ln>
              <a:solidFill>
                <a:schemeClr val="tx1"/>
              </a:solidFill>
            </a:ln>
            <a:effectLst>
              <a:outerShdw blurRad="50800" dist="38100" dir="2700000">
                <a:srgbClr val="000000">
                  <a:alpha val="43000"/>
                </a:srgbClr>
              </a:outerShdw>
            </a:effectLst>
          </p:spPr>
        </p:pic>
      </p:grpSp>
      <p:pic>
        <p:nvPicPr>
          <p:cNvPr id="18" name="Picture 17" descr="TownHallCover.tiff"/>
          <p:cNvPicPr>
            <a:picLocks noChangeAspect="1"/>
          </p:cNvPicPr>
          <p:nvPr/>
        </p:nvPicPr>
        <p:blipFill>
          <a:blip r:embed="rId7" cstate="print"/>
          <a:stretch>
            <a:fillRect/>
          </a:stretch>
        </p:blipFill>
        <p:spPr>
          <a:xfrm>
            <a:off x="7705036" y="1023969"/>
            <a:ext cx="1242448" cy="1606937"/>
          </a:xfrm>
          <a:prstGeom prst="rect">
            <a:avLst/>
          </a:prstGeom>
        </p:spPr>
      </p:pic>
      <p:graphicFrame>
        <p:nvGraphicFramePr>
          <p:cNvPr id="823297" name="Object 1"/>
          <p:cNvGraphicFramePr>
            <a:graphicFrameLocks noChangeAspect="1"/>
          </p:cNvGraphicFramePr>
          <p:nvPr/>
        </p:nvGraphicFramePr>
        <p:xfrm>
          <a:off x="6973853" y="3116265"/>
          <a:ext cx="1993900" cy="1226154"/>
        </p:xfrm>
        <a:graphic>
          <a:graphicData uri="http://schemas.openxmlformats.org/presentationml/2006/ole">
            <p:oleObj spid="_x0000_s41986" name="Acrobat Document" r:id="rId8" imgW="2296800" imgH="1412280" progId="AcroExch.Document.7">
              <p:embed/>
            </p:oleObj>
          </a:graphicData>
        </a:graphic>
      </p:graphicFrame>
      <p:sp>
        <p:nvSpPr>
          <p:cNvPr id="24" name="TextBox 23"/>
          <p:cNvSpPr txBox="1"/>
          <p:nvPr/>
        </p:nvSpPr>
        <p:spPr>
          <a:xfrm>
            <a:off x="0" y="5042118"/>
            <a:ext cx="9144000" cy="738664"/>
          </a:xfrm>
          <a:prstGeom prst="rect">
            <a:avLst/>
          </a:prstGeom>
          <a:solidFill>
            <a:srgbClr val="FFC000"/>
          </a:solidFill>
        </p:spPr>
        <p:txBody>
          <a:bodyPr wrap="square" rtlCol="0">
            <a:spAutoFit/>
          </a:bodyPr>
          <a:lstStyle/>
          <a:p>
            <a:r>
              <a:rPr lang="en-US" sz="1400" dirty="0" smtClean="0">
                <a:latin typeface="+mj-lt"/>
              </a:rPr>
              <a:t>“Exascale computing will uniquely provide knowledge leading to transformative advances for our economy, security and society in general.  A failure to proceed with appropriate speed risks losing competitiveness in information technology, in our industrial base writ large, and in  leading-edge science.”        - Advanced Scientific Computing Advisory Committee</a:t>
            </a:r>
          </a:p>
        </p:txBody>
      </p:sp>
      <p:sp>
        <p:nvSpPr>
          <p:cNvPr id="22" name="TextBox 21"/>
          <p:cNvSpPr txBox="1"/>
          <p:nvPr/>
        </p:nvSpPr>
        <p:spPr>
          <a:xfrm>
            <a:off x="838450" y="762000"/>
            <a:ext cx="6252481" cy="307777"/>
          </a:xfrm>
          <a:prstGeom prst="rect">
            <a:avLst/>
          </a:prstGeom>
          <a:noFill/>
        </p:spPr>
        <p:txBody>
          <a:bodyPr wrap="none" rtlCol="0">
            <a:spAutoFit/>
          </a:bodyPr>
          <a:lstStyle/>
          <a:p>
            <a:pPr algn="ctr"/>
            <a:r>
              <a:rPr lang="en-US" sz="1400" b="1" dirty="0" smtClean="0">
                <a:solidFill>
                  <a:srgbClr val="C00000"/>
                </a:solidFill>
              </a:rPr>
              <a:t>http://www.science.doe.gov/ascr/WorkshopsConferences/GrandChallenges.html</a:t>
            </a:r>
            <a:endParaRPr lang="en-US" sz="1400" b="1" dirty="0">
              <a:solidFill>
                <a:srgbClr val="C00000"/>
              </a:solidFill>
            </a:endParaRPr>
          </a:p>
        </p:txBody>
      </p:sp>
      <p:pic>
        <p:nvPicPr>
          <p:cNvPr id="23" name="Picture 22" descr="ASCAC Cover.JPG"/>
          <p:cNvPicPr>
            <a:picLocks noChangeAspect="1"/>
          </p:cNvPicPr>
          <p:nvPr/>
        </p:nvPicPr>
        <p:blipFill>
          <a:blip r:embed="rId9" cstate="print"/>
          <a:srcRect r="64229" b="63743"/>
          <a:stretch>
            <a:fillRect/>
          </a:stretch>
        </p:blipFill>
        <p:spPr>
          <a:xfrm>
            <a:off x="4333788" y="3350451"/>
            <a:ext cx="1200739" cy="1542390"/>
          </a:xfrm>
          <a:prstGeom prst="rect">
            <a:avLst/>
          </a:prstGeom>
        </p:spPr>
      </p:pic>
      <p:sp>
        <p:nvSpPr>
          <p:cNvPr id="15" name="Slide Number Placeholder 2"/>
          <p:cNvSpPr>
            <a:spLocks noGrp="1"/>
          </p:cNvSpPr>
          <p:nvPr>
            <p:ph type="sldNum" sz="quarter" idx="12"/>
          </p:nvPr>
        </p:nvSpPr>
        <p:spPr>
          <a:xfrm>
            <a:off x="8454694" y="6550925"/>
            <a:ext cx="648362" cy="261324"/>
          </a:xfrm>
        </p:spPr>
        <p:txBody>
          <a:bodyPr/>
          <a:lstStyle/>
          <a:p>
            <a:fld id="{68F455FD-F83C-4433-AE11-4D89943CC4D6}" type="slidenum">
              <a:rPr lang="en-US" smtClean="0"/>
              <a:pPr/>
              <a:t>26</a:t>
            </a:fld>
            <a:endParaRPr lang="en-US" dirty="0"/>
          </a:p>
        </p:txBody>
      </p:sp>
      <p:pic>
        <p:nvPicPr>
          <p:cNvPr id="16" name="Picture 15" descr="trivelpiece.jpg"/>
          <p:cNvPicPr>
            <a:picLocks noChangeAspect="1"/>
          </p:cNvPicPr>
          <p:nvPr/>
        </p:nvPicPr>
        <p:blipFill>
          <a:blip r:embed="rId10" cstate="print"/>
          <a:stretch>
            <a:fillRect/>
          </a:stretch>
        </p:blipFill>
        <p:spPr>
          <a:xfrm>
            <a:off x="5601769" y="3357349"/>
            <a:ext cx="1206037" cy="1555845"/>
          </a:xfrm>
          <a:prstGeom prst="rect">
            <a:avLst/>
          </a:prstGeom>
        </p:spPr>
      </p:pic>
      <p:sp>
        <p:nvSpPr>
          <p:cNvPr id="25" name="Footer Placeholder 24"/>
          <p:cNvSpPr>
            <a:spLocks noGrp="1"/>
          </p:cNvSpPr>
          <p:nvPr>
            <p:ph type="ftr" sz="quarter" idx="12"/>
          </p:nvPr>
        </p:nvSpPr>
        <p:spPr/>
        <p:txBody>
          <a:bodyPr/>
          <a:lstStyle/>
          <a:p>
            <a:r>
              <a:rPr lang="en-US" dirty="0" smtClean="0"/>
              <a:t>BESAC August 3, 2011</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495800" y="6351654"/>
            <a:ext cx="4299664" cy="365125"/>
          </a:xfrm>
        </p:spPr>
        <p:txBody>
          <a:bodyPr/>
          <a:lstStyle/>
          <a:p>
            <a:r>
              <a:rPr lang="en-US" dirty="0" smtClean="0"/>
              <a:t>BESAC August 3, 2011</a:t>
            </a:r>
            <a:endParaRPr lang="en-US" dirty="0"/>
          </a:p>
        </p:txBody>
      </p:sp>
      <p:sp>
        <p:nvSpPr>
          <p:cNvPr id="5" name="Title 1"/>
          <p:cNvSpPr txBox="1">
            <a:spLocks/>
          </p:cNvSpPr>
          <p:nvPr/>
        </p:nvSpPr>
        <p:spPr>
          <a:xfrm>
            <a:off x="0" y="27292"/>
            <a:ext cx="9144000" cy="655093"/>
          </a:xfrm>
          <a:prstGeom prst="rect">
            <a:avLst/>
          </a:prstGeom>
        </p:spPr>
        <p:txBody>
          <a:bodyPr>
            <a:noAutofit/>
          </a:bodyPr>
          <a:lstStyle/>
          <a:p>
            <a:pPr marL="0" marR="0" lvl="0" indent="0" algn="ctr" defTabSz="914400" rtl="0" eaLnBrk="0" fontAlgn="base" latinLnBrk="0" hangingPunct="0">
              <a:lnSpc>
                <a:spcPts val="2800"/>
              </a:lnSpc>
              <a:spcBef>
                <a:spcPct val="0"/>
              </a:spcBef>
              <a:spcAft>
                <a:spcPct val="0"/>
              </a:spcAft>
              <a:buClrTx/>
              <a:buSzTx/>
              <a:buFontTx/>
              <a:buNone/>
              <a:tabLst/>
              <a:defRPr/>
            </a:pPr>
            <a:r>
              <a:rPr kumimoji="0" lang="en-US" sz="2800" b="1" i="0" strike="noStrike" kern="1200" cap="none" spc="0" normalizeH="0" baseline="0" noProof="0" dirty="0" smtClean="0">
                <a:ln>
                  <a:noFill/>
                </a:ln>
                <a:solidFill>
                  <a:srgbClr val="106636"/>
                </a:solidFill>
                <a:effectLst/>
                <a:uLnTx/>
                <a:uFillTx/>
                <a:latin typeface="Arial" pitchFamily="34" charset="0"/>
                <a:ea typeface="+mj-ea"/>
                <a:cs typeface="Arial" pitchFamily="34" charset="0"/>
              </a:rPr>
              <a:t>Progress Toward Simulating Combustion</a:t>
            </a:r>
          </a:p>
          <a:p>
            <a:pPr marL="0" marR="0" lvl="0" indent="0" algn="ctr" defTabSz="914400" rtl="0" eaLnBrk="0" fontAlgn="base" latinLnBrk="0" hangingPunct="0">
              <a:lnSpc>
                <a:spcPts val="2800"/>
              </a:lnSpc>
              <a:spcBef>
                <a:spcPct val="0"/>
              </a:spcBef>
              <a:spcAft>
                <a:spcPct val="0"/>
              </a:spcAft>
              <a:buClrTx/>
              <a:buSzTx/>
              <a:buFontTx/>
              <a:buNone/>
              <a:tabLst/>
              <a:defRPr/>
            </a:pPr>
            <a:r>
              <a:rPr lang="en-US" sz="2400" i="1" dirty="0" smtClean="0">
                <a:solidFill>
                  <a:srgbClr val="106636"/>
                </a:solidFill>
                <a:latin typeface="Arial" pitchFamily="34" charset="0"/>
                <a:ea typeface="+mj-ea"/>
                <a:cs typeface="Arial" pitchFamily="34" charset="0"/>
              </a:rPr>
              <a:t>Basic Research</a:t>
            </a:r>
            <a:r>
              <a:rPr kumimoji="0" lang="en-US" sz="2400" i="1" strike="noStrike" kern="1200" cap="none" spc="0" normalizeH="0" noProof="0" dirty="0" smtClean="0">
                <a:ln>
                  <a:noFill/>
                </a:ln>
                <a:solidFill>
                  <a:srgbClr val="106636"/>
                </a:solidFill>
                <a:effectLst/>
                <a:uLnTx/>
                <a:uFillTx/>
                <a:latin typeface="Arial" pitchFamily="34" charset="0"/>
                <a:ea typeface="+mj-ea"/>
                <a:cs typeface="Arial" pitchFamily="34" charset="0"/>
              </a:rPr>
              <a:t> </a:t>
            </a:r>
            <a:endParaRPr kumimoji="0" lang="en-US" sz="2400" i="1" strike="noStrike" kern="1200" cap="none" spc="0" normalizeH="0" baseline="0" noProof="0" dirty="0">
              <a:ln>
                <a:noFill/>
              </a:ln>
              <a:solidFill>
                <a:srgbClr val="106636"/>
              </a:solidFill>
              <a:effectLst/>
              <a:uLnTx/>
              <a:uFillTx/>
              <a:latin typeface="Arial" pitchFamily="34" charset="0"/>
              <a:ea typeface="+mj-ea"/>
              <a:cs typeface="Arial" pitchFamily="34" charset="0"/>
            </a:endParaRPr>
          </a:p>
        </p:txBody>
      </p:sp>
      <p:pic>
        <p:nvPicPr>
          <p:cNvPr id="19" name="Picture 18" descr="combustion.jpg"/>
          <p:cNvPicPr>
            <a:picLocks noChangeAspect="1"/>
          </p:cNvPicPr>
          <p:nvPr/>
        </p:nvPicPr>
        <p:blipFill>
          <a:blip r:embed="rId2" cstate="print"/>
          <a:stretch>
            <a:fillRect/>
          </a:stretch>
        </p:blipFill>
        <p:spPr>
          <a:xfrm>
            <a:off x="184245" y="835129"/>
            <a:ext cx="8727214" cy="5265419"/>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 y="5781822"/>
            <a:ext cx="9144000" cy="10761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43200" y="33996"/>
            <a:ext cx="6096000" cy="685800"/>
          </a:xfrm>
        </p:spPr>
        <p:txBody>
          <a:bodyPr>
            <a:noAutofit/>
          </a:bodyPr>
          <a:lstStyle/>
          <a:p>
            <a:pPr>
              <a:lnSpc>
                <a:spcPts val="3200"/>
              </a:lnSpc>
            </a:pPr>
            <a:r>
              <a:rPr lang="en-US" sz="2800" dirty="0" smtClean="0">
                <a:effectLst/>
              </a:rPr>
              <a:t>ASCR Computational Research Delivers Public Benefits – Saving Energy</a:t>
            </a:r>
            <a:endParaRPr lang="en-US" sz="2800" dirty="0">
              <a:effectLst/>
            </a:endParaRPr>
          </a:p>
        </p:txBody>
      </p:sp>
      <p:sp>
        <p:nvSpPr>
          <p:cNvPr id="9" name="Rectangle 8"/>
          <p:cNvSpPr/>
          <p:nvPr/>
        </p:nvSpPr>
        <p:spPr>
          <a:xfrm>
            <a:off x="-112544" y="3753830"/>
            <a:ext cx="7005712" cy="784830"/>
          </a:xfrm>
          <a:prstGeom prst="rect">
            <a:avLst/>
          </a:prstGeom>
        </p:spPr>
        <p:txBody>
          <a:bodyPr wrap="square">
            <a:spAutoFit/>
          </a:bodyPr>
          <a:lstStyle/>
          <a:p>
            <a:pPr marL="287338" indent="-169863">
              <a:lnSpc>
                <a:spcPts val="1700"/>
              </a:lnSpc>
              <a:spcBef>
                <a:spcPts val="300"/>
              </a:spcBef>
              <a:buFont typeface="Wingdings" pitchFamily="2" charset="2"/>
              <a:buChar char="§"/>
            </a:pPr>
            <a:r>
              <a:rPr lang="en-US" sz="1600" dirty="0" smtClean="0">
                <a:latin typeface="Arial Narrow" pitchFamily="34" charset="0"/>
              </a:rPr>
              <a:t>Capturing solar energy in chemical form can  make it storable and transportable.</a:t>
            </a:r>
          </a:p>
          <a:p>
            <a:pPr marL="287338" indent="-169863">
              <a:lnSpc>
                <a:spcPts val="1700"/>
              </a:lnSpc>
              <a:spcBef>
                <a:spcPts val="300"/>
              </a:spcBef>
              <a:buFont typeface="Wingdings" pitchFamily="2" charset="2"/>
              <a:buChar char="§"/>
            </a:pPr>
            <a:r>
              <a:rPr lang="en-US" sz="1600" dirty="0" smtClean="0">
                <a:latin typeface="Arial Narrow" pitchFamily="34" charset="0"/>
              </a:rPr>
              <a:t>Simulations reveal how </a:t>
            </a:r>
            <a:r>
              <a:rPr lang="en-US" sz="1600" i="1" dirty="0" smtClean="0">
                <a:latin typeface="Arial Narrow" pitchFamily="34" charset="0"/>
              </a:rPr>
              <a:t>fulvalene diruthenium </a:t>
            </a:r>
            <a:r>
              <a:rPr lang="en-US" sz="1600" dirty="0" smtClean="0">
                <a:latin typeface="Arial Narrow" pitchFamily="34" charset="0"/>
              </a:rPr>
              <a:t>molecules change configuration when they absorb heat from sunlight informing the search for similar, less expensive compounds</a:t>
            </a:r>
            <a:endParaRPr lang="en-US" sz="1600" dirty="0">
              <a:latin typeface="Arial Narrow" pitchFamily="34" charset="0"/>
            </a:endParaRPr>
          </a:p>
        </p:txBody>
      </p:sp>
      <p:pic>
        <p:nvPicPr>
          <p:cNvPr id="11" name="Content Placeholder 5"/>
          <p:cNvPicPr>
            <a:picLocks/>
          </p:cNvPicPr>
          <p:nvPr/>
        </p:nvPicPr>
        <p:blipFill>
          <a:blip r:embed="rId2" cstate="print"/>
          <a:srcRect t="-7392" b="-7392"/>
          <a:stretch>
            <a:fillRect/>
          </a:stretch>
        </p:blipFill>
        <p:spPr bwMode="auto">
          <a:xfrm>
            <a:off x="6059605" y="2361063"/>
            <a:ext cx="3084395" cy="1170350"/>
          </a:xfrm>
          <a:prstGeom prst="rect">
            <a:avLst/>
          </a:prstGeom>
          <a:noFill/>
          <a:ln w="9525">
            <a:noFill/>
            <a:miter lim="800000"/>
            <a:headEnd/>
            <a:tailEnd/>
          </a:ln>
        </p:spPr>
      </p:pic>
      <p:pic>
        <p:nvPicPr>
          <p:cNvPr id="13" name="Picture 12" descr="reaction01.png"/>
          <p:cNvPicPr>
            <a:picLocks noChangeAspect="1"/>
          </p:cNvPicPr>
          <p:nvPr/>
        </p:nvPicPr>
        <p:blipFill>
          <a:blip r:embed="rId3" cstate="print">
            <a:lum bright="20000" contrast="20000"/>
          </a:blip>
          <a:srcRect l="24441" t="20877" r="20567" b="14386"/>
          <a:stretch>
            <a:fillRect/>
          </a:stretch>
        </p:blipFill>
        <p:spPr>
          <a:xfrm>
            <a:off x="6921304" y="3501289"/>
            <a:ext cx="1056509" cy="1056509"/>
          </a:xfrm>
          <a:prstGeom prst="rect">
            <a:avLst/>
          </a:prstGeom>
        </p:spPr>
      </p:pic>
      <p:pic>
        <p:nvPicPr>
          <p:cNvPr id="17" name="Picture 16" descr="reaction16.png"/>
          <p:cNvPicPr>
            <a:picLocks noChangeAspect="1"/>
          </p:cNvPicPr>
          <p:nvPr/>
        </p:nvPicPr>
        <p:blipFill>
          <a:blip r:embed="rId4" cstate="print">
            <a:lum bright="20000" contrast="20000"/>
          </a:blip>
          <a:srcRect l="20386" t="28838" r="18373" b="6278"/>
          <a:stretch>
            <a:fillRect/>
          </a:stretch>
        </p:blipFill>
        <p:spPr>
          <a:xfrm>
            <a:off x="7971539" y="3501289"/>
            <a:ext cx="1173899" cy="1056509"/>
          </a:xfrm>
          <a:prstGeom prst="rect">
            <a:avLst/>
          </a:prstGeom>
        </p:spPr>
      </p:pic>
      <p:sp>
        <p:nvSpPr>
          <p:cNvPr id="25" name="Rectangle 24"/>
          <p:cNvSpPr/>
          <p:nvPr/>
        </p:nvSpPr>
        <p:spPr>
          <a:xfrm>
            <a:off x="0" y="3465080"/>
            <a:ext cx="4323620" cy="369332"/>
          </a:xfrm>
          <a:prstGeom prst="rect">
            <a:avLst/>
          </a:prstGeom>
        </p:spPr>
        <p:txBody>
          <a:bodyPr wrap="none">
            <a:spAutoFit/>
          </a:bodyPr>
          <a:lstStyle/>
          <a:p>
            <a:r>
              <a:rPr lang="en-US" b="1" kern="0" dirty="0" smtClean="0">
                <a:solidFill>
                  <a:schemeClr val="accent3">
                    <a:lumMod val="50000"/>
                  </a:schemeClr>
                </a:solidFill>
                <a:latin typeface="Arial Narrow" pitchFamily="34" charset="0"/>
                <a:ea typeface="ＭＳ Ｐゴシック" pitchFamily="-65" charset="-128"/>
                <a:cs typeface="ＭＳ Ｐゴシック" pitchFamily="-65" charset="-128"/>
              </a:rPr>
              <a:t>Storing Solar Energy -  </a:t>
            </a:r>
            <a:r>
              <a:rPr lang="en-US" kern="0" dirty="0" smtClean="0">
                <a:solidFill>
                  <a:schemeClr val="accent3">
                    <a:lumMod val="50000"/>
                  </a:schemeClr>
                </a:solidFill>
                <a:latin typeface="Arial Narrow" pitchFamily="34" charset="0"/>
                <a:ea typeface="ＭＳ Ｐゴシック" pitchFamily="-65" charset="-128"/>
                <a:cs typeface="ＭＳ Ｐゴシック" pitchFamily="-65" charset="-128"/>
              </a:rPr>
              <a:t> Jeffrey Grossman, MIT </a:t>
            </a:r>
            <a:endParaRPr lang="en-US" dirty="0"/>
          </a:p>
        </p:txBody>
      </p:sp>
      <p:sp>
        <p:nvSpPr>
          <p:cNvPr id="26" name="Rectangle 14"/>
          <p:cNvSpPr>
            <a:spLocks noChangeArrowheads="1"/>
          </p:cNvSpPr>
          <p:nvPr/>
        </p:nvSpPr>
        <p:spPr bwMode="auto">
          <a:xfrm>
            <a:off x="18754" y="1095482"/>
            <a:ext cx="5523914" cy="1554272"/>
          </a:xfrm>
          <a:prstGeom prst="rect">
            <a:avLst/>
          </a:prstGeom>
          <a:noFill/>
          <a:ln w="9525">
            <a:noFill/>
            <a:miter lim="800000"/>
            <a:headEnd/>
            <a:tailEnd/>
          </a:ln>
        </p:spPr>
        <p:txBody>
          <a:bodyPr wrap="square">
            <a:prstTxWarp prst="textNoShape">
              <a:avLst/>
            </a:prstTxWarp>
            <a:spAutoFit/>
          </a:bodyPr>
          <a:lstStyle/>
          <a:p>
            <a:pPr marL="166688" indent="-166688">
              <a:lnSpc>
                <a:spcPts val="1700"/>
              </a:lnSpc>
              <a:spcBef>
                <a:spcPts val="300"/>
              </a:spcBef>
              <a:buFont typeface="Wingdings" pitchFamily="2" charset="2"/>
              <a:buChar char="§"/>
            </a:pPr>
            <a:r>
              <a:rPr lang="en-US" sz="1600" dirty="0" smtClean="0">
                <a:latin typeface="Arial Narrow" pitchFamily="34" charset="0"/>
                <a:cs typeface="Arial" pitchFamily="34" charset="0"/>
              </a:rPr>
              <a:t>Annually, corrosion costs about $276 Billion (3% of GDP).</a:t>
            </a:r>
          </a:p>
          <a:p>
            <a:pPr marL="166688" indent="-166688">
              <a:lnSpc>
                <a:spcPts val="1700"/>
              </a:lnSpc>
              <a:spcBef>
                <a:spcPts val="300"/>
              </a:spcBef>
              <a:buFont typeface="Wingdings" pitchFamily="2" charset="2"/>
              <a:buChar char="§"/>
            </a:pPr>
            <a:r>
              <a:rPr lang="en-US" sz="1600" dirty="0" smtClean="0">
                <a:latin typeface="Arial Narrow" pitchFamily="34" charset="0"/>
                <a:cs typeface="Arial" pitchFamily="34" charset="0"/>
              </a:rPr>
              <a:t>Performance and lifetime of materials in nuclear and advanced power generation are severely limited by corrosion from extreme conditions. </a:t>
            </a:r>
          </a:p>
          <a:p>
            <a:pPr marL="166688" indent="-166688">
              <a:lnSpc>
                <a:spcPts val="1700"/>
              </a:lnSpc>
              <a:spcBef>
                <a:spcPts val="300"/>
              </a:spcBef>
              <a:buFont typeface="Wingdings" pitchFamily="2" charset="2"/>
              <a:buChar char="§"/>
            </a:pPr>
            <a:r>
              <a:rPr lang="en-US" sz="1600" dirty="0" smtClean="0">
                <a:latin typeface="Arial Narrow" pitchFamily="34" charset="0"/>
                <a:cs typeface="Arial" pitchFamily="34" charset="0"/>
              </a:rPr>
              <a:t>Simulations link sulfur i</a:t>
            </a:r>
            <a:r>
              <a:rPr lang="en-US" sz="1600" dirty="0" smtClean="0">
                <a:latin typeface="Arial Narrow" pitchFamily="34" charset="0"/>
              </a:rPr>
              <a:t>mpurities </a:t>
            </a:r>
            <a:r>
              <a:rPr lang="en-US" sz="1600" dirty="0" smtClean="0">
                <a:latin typeface="Arial Narrow" pitchFamily="34" charset="0"/>
                <a:cs typeface="Arial" pitchFamily="34" charset="0"/>
              </a:rPr>
              <a:t>and embrittlement of Nickel. </a:t>
            </a:r>
          </a:p>
          <a:p>
            <a:pPr marL="166688" indent="-166688">
              <a:lnSpc>
                <a:spcPts val="1700"/>
              </a:lnSpc>
              <a:spcBef>
                <a:spcPts val="300"/>
              </a:spcBef>
              <a:buFont typeface="Wingdings" pitchFamily="2" charset="2"/>
              <a:buChar char="§"/>
            </a:pPr>
            <a:endParaRPr lang="en-US" sz="1600" dirty="0" smtClean="0">
              <a:latin typeface="Arial Narrow" pitchFamily="34" charset="0"/>
              <a:cs typeface="Arial" pitchFamily="34" charset="0"/>
            </a:endParaRPr>
          </a:p>
          <a:p>
            <a:pPr>
              <a:lnSpc>
                <a:spcPts val="1700"/>
              </a:lnSpc>
              <a:spcBef>
                <a:spcPts val="300"/>
              </a:spcBef>
            </a:pPr>
            <a:endParaRPr lang="en-US" sz="1600" dirty="0">
              <a:latin typeface="Arial Narrow" pitchFamily="34" charset="0"/>
              <a:cs typeface="Arial" pitchFamily="34" charset="0"/>
            </a:endParaRPr>
          </a:p>
        </p:txBody>
      </p:sp>
      <p:sp>
        <p:nvSpPr>
          <p:cNvPr id="31" name="Rectangle 30"/>
          <p:cNvSpPr/>
          <p:nvPr/>
        </p:nvSpPr>
        <p:spPr>
          <a:xfrm>
            <a:off x="0" y="757304"/>
            <a:ext cx="4563044" cy="369332"/>
          </a:xfrm>
          <a:prstGeom prst="rect">
            <a:avLst/>
          </a:prstGeom>
        </p:spPr>
        <p:txBody>
          <a:bodyPr wrap="none">
            <a:spAutoFit/>
          </a:bodyPr>
          <a:lstStyle/>
          <a:p>
            <a:r>
              <a:rPr lang="en-US" b="1" kern="0" dirty="0" smtClean="0">
                <a:solidFill>
                  <a:schemeClr val="accent3">
                    <a:lumMod val="50000"/>
                  </a:schemeClr>
                </a:solidFill>
                <a:latin typeface="Arial Narrow" pitchFamily="34" charset="0"/>
                <a:ea typeface="ＭＳ Ｐゴシック" pitchFamily="-65" charset="-128"/>
                <a:cs typeface="ＭＳ Ｐゴシック" pitchFamily="-65" charset="-128"/>
              </a:rPr>
              <a:t>Stress Corrosion Cracking - </a:t>
            </a:r>
            <a:r>
              <a:rPr lang="en-US" dirty="0" smtClean="0">
                <a:solidFill>
                  <a:schemeClr val="accent3">
                    <a:lumMod val="50000"/>
                  </a:schemeClr>
                </a:solidFill>
                <a:latin typeface="Arial Narrow" pitchFamily="34" charset="0"/>
              </a:rPr>
              <a:t>Priya Vashishta, USC</a:t>
            </a:r>
            <a:endParaRPr lang="en-US" dirty="0">
              <a:solidFill>
                <a:schemeClr val="accent3">
                  <a:lumMod val="50000"/>
                </a:schemeClr>
              </a:solidFill>
              <a:latin typeface="Arial Narrow" pitchFamily="34" charset="0"/>
            </a:endParaRPr>
          </a:p>
        </p:txBody>
      </p:sp>
      <p:sp>
        <p:nvSpPr>
          <p:cNvPr id="32" name="Rectangle 31"/>
          <p:cNvSpPr/>
          <p:nvPr/>
        </p:nvSpPr>
        <p:spPr>
          <a:xfrm>
            <a:off x="0" y="2126488"/>
            <a:ext cx="3446072" cy="646331"/>
          </a:xfrm>
          <a:prstGeom prst="rect">
            <a:avLst/>
          </a:prstGeom>
        </p:spPr>
        <p:txBody>
          <a:bodyPr wrap="none">
            <a:spAutoFit/>
          </a:bodyPr>
          <a:lstStyle/>
          <a:p>
            <a:r>
              <a:rPr lang="en-US" b="1" kern="0" dirty="0" smtClean="0">
                <a:solidFill>
                  <a:schemeClr val="accent3">
                    <a:lumMod val="50000"/>
                  </a:schemeClr>
                </a:solidFill>
                <a:latin typeface="Arial Narrow" pitchFamily="34" charset="0"/>
                <a:ea typeface="ＭＳ Ｐゴシック" pitchFamily="-65" charset="-128"/>
                <a:cs typeface="ＭＳ Ｐゴシック" pitchFamily="-65" charset="-128"/>
              </a:rPr>
              <a:t>Turbulence - </a:t>
            </a:r>
            <a:r>
              <a:rPr lang="en-US" dirty="0" smtClean="0">
                <a:solidFill>
                  <a:schemeClr val="accent3">
                    <a:lumMod val="50000"/>
                  </a:schemeClr>
                </a:solidFill>
                <a:latin typeface="Arial Narrow" pitchFamily="34" charset="0"/>
              </a:rPr>
              <a:t>Robert Moser, </a:t>
            </a:r>
            <a:r>
              <a:rPr lang="en-US" i="1" dirty="0" smtClean="0">
                <a:solidFill>
                  <a:schemeClr val="accent3">
                    <a:lumMod val="50000"/>
                  </a:schemeClr>
                </a:solidFill>
                <a:latin typeface="Arial Narrow" pitchFamily="34" charset="0"/>
              </a:rPr>
              <a:t>UT-Austin</a:t>
            </a:r>
          </a:p>
          <a:p>
            <a:endParaRPr lang="en-US" dirty="0">
              <a:solidFill>
                <a:schemeClr val="accent3">
                  <a:lumMod val="50000"/>
                </a:schemeClr>
              </a:solidFill>
              <a:latin typeface="Arial Narrow" pitchFamily="34" charset="0"/>
            </a:endParaRPr>
          </a:p>
        </p:txBody>
      </p:sp>
      <p:sp>
        <p:nvSpPr>
          <p:cNvPr id="34" name="Rectangle 14"/>
          <p:cNvSpPr>
            <a:spLocks noChangeArrowheads="1"/>
          </p:cNvSpPr>
          <p:nvPr/>
        </p:nvSpPr>
        <p:spPr bwMode="auto">
          <a:xfrm>
            <a:off x="1" y="2422116"/>
            <a:ext cx="6673754" cy="1041311"/>
          </a:xfrm>
          <a:prstGeom prst="rect">
            <a:avLst/>
          </a:prstGeom>
          <a:noFill/>
          <a:ln w="9525">
            <a:noFill/>
            <a:miter lim="800000"/>
            <a:headEnd/>
            <a:tailEnd/>
          </a:ln>
        </p:spPr>
        <p:txBody>
          <a:bodyPr wrap="square">
            <a:prstTxWarp prst="textNoShape">
              <a:avLst/>
            </a:prstTxWarp>
            <a:spAutoFit/>
          </a:bodyPr>
          <a:lstStyle/>
          <a:p>
            <a:pPr marL="166688" indent="-166688">
              <a:lnSpc>
                <a:spcPts val="1700"/>
              </a:lnSpc>
              <a:spcBef>
                <a:spcPts val="300"/>
              </a:spcBef>
              <a:buFont typeface="Wingdings" pitchFamily="2" charset="2"/>
              <a:buChar char="§"/>
            </a:pPr>
            <a:r>
              <a:rPr lang="en-US" sz="1600" dirty="0" smtClean="0">
                <a:latin typeface="Arial Narrow" pitchFamily="34" charset="0"/>
              </a:rPr>
              <a:t>20% of world energy consumption (100 quadrillion BTU) due to turbulence.</a:t>
            </a:r>
          </a:p>
          <a:p>
            <a:pPr marL="166688" indent="-166688">
              <a:lnSpc>
                <a:spcPts val="1700"/>
              </a:lnSpc>
              <a:spcBef>
                <a:spcPts val="300"/>
              </a:spcBef>
              <a:buFont typeface="Wingdings" pitchFamily="2" charset="2"/>
              <a:buChar char="§"/>
            </a:pPr>
            <a:r>
              <a:rPr lang="en-US" sz="1600" dirty="0" smtClean="0">
                <a:latin typeface="Arial Narrow" pitchFamily="34" charset="0"/>
              </a:rPr>
              <a:t>Virtual redesign reduces costly drag on piping, ducts, and vehicles.</a:t>
            </a:r>
          </a:p>
          <a:p>
            <a:pPr marL="166688" indent="-166688">
              <a:lnSpc>
                <a:spcPts val="1700"/>
              </a:lnSpc>
              <a:spcBef>
                <a:spcPts val="300"/>
              </a:spcBef>
              <a:buFont typeface="Wingdings" pitchFamily="2" charset="2"/>
              <a:buChar char="§"/>
            </a:pPr>
            <a:r>
              <a:rPr lang="en-US" sz="1600" dirty="0" smtClean="0">
                <a:latin typeface="Arial Narrow" pitchFamily="34" charset="0"/>
              </a:rPr>
              <a:t>Simulations show where viscous near-wall turbulence interacts with outer-layer resulting in energy losses in transport of fuels in pipes and flow past vehicles. </a:t>
            </a:r>
          </a:p>
        </p:txBody>
      </p:sp>
      <p:pic>
        <p:nvPicPr>
          <p:cNvPr id="40" name="Picture 39" descr="DOE_SC Horizontal.jpg"/>
          <p:cNvPicPr>
            <a:picLocks noChangeAspect="1"/>
          </p:cNvPicPr>
          <p:nvPr/>
        </p:nvPicPr>
        <p:blipFill>
          <a:blip r:embed="rId5" cstate="print"/>
          <a:stretch>
            <a:fillRect/>
          </a:stretch>
        </p:blipFill>
        <p:spPr>
          <a:xfrm>
            <a:off x="0" y="6245955"/>
            <a:ext cx="2652629" cy="459645"/>
          </a:xfrm>
          <a:prstGeom prst="rect">
            <a:avLst/>
          </a:prstGeom>
        </p:spPr>
      </p:pic>
      <p:pic>
        <p:nvPicPr>
          <p:cNvPr id="37" name="Picture 2" descr="MacPro:Users:benganis:Desktop:Task4_figure3_2.jpg"/>
          <p:cNvPicPr>
            <a:picLocks noChangeAspect="1" noChangeArrowheads="1"/>
          </p:cNvPicPr>
          <p:nvPr/>
        </p:nvPicPr>
        <p:blipFill>
          <a:blip r:embed="rId6" cstate="print"/>
          <a:srcRect/>
          <a:stretch>
            <a:fillRect/>
          </a:stretch>
        </p:blipFill>
        <p:spPr bwMode="auto">
          <a:xfrm>
            <a:off x="0" y="4614203"/>
            <a:ext cx="1741627" cy="1294228"/>
          </a:xfrm>
          <a:prstGeom prst="rect">
            <a:avLst/>
          </a:prstGeom>
          <a:noFill/>
          <a:ln w="9525">
            <a:noFill/>
            <a:miter lim="800000"/>
            <a:headEnd/>
            <a:tailEnd/>
          </a:ln>
        </p:spPr>
      </p:pic>
      <p:sp>
        <p:nvSpPr>
          <p:cNvPr id="38" name="TextBox 37"/>
          <p:cNvSpPr txBox="1"/>
          <p:nvPr/>
        </p:nvSpPr>
        <p:spPr>
          <a:xfrm>
            <a:off x="1781908" y="4839996"/>
            <a:ext cx="7362092" cy="1220847"/>
          </a:xfrm>
          <a:prstGeom prst="rect">
            <a:avLst/>
          </a:prstGeom>
          <a:noFill/>
        </p:spPr>
        <p:txBody>
          <a:bodyPr wrap="square" rtlCol="0">
            <a:spAutoFit/>
          </a:bodyPr>
          <a:lstStyle/>
          <a:p>
            <a:pPr marL="168275" indent="-168275">
              <a:lnSpc>
                <a:spcPts val="1700"/>
              </a:lnSpc>
              <a:spcBef>
                <a:spcPts val="300"/>
              </a:spcBef>
              <a:buFont typeface="Arial" pitchFamily="34" charset="0"/>
              <a:buChar char="•"/>
            </a:pPr>
            <a:r>
              <a:rPr lang="en-US" sz="1600" dirty="0" smtClean="0">
                <a:latin typeface="Arial Narrow" pitchFamily="34" charset="0"/>
                <a:cs typeface="Arial" pitchFamily="34" charset="0"/>
              </a:rPr>
              <a:t>High fidelity models of complex </a:t>
            </a:r>
            <a:r>
              <a:rPr lang="en-US" sz="1600" dirty="0" smtClean="0">
                <a:latin typeface="Arial Narrow" pitchFamily="34" charset="0"/>
              </a:rPr>
              <a:t>geosystems </a:t>
            </a:r>
            <a:r>
              <a:rPr lang="en-US" sz="1600" dirty="0" smtClean="0">
                <a:latin typeface="Arial Narrow" pitchFamily="34" charset="0"/>
                <a:cs typeface="Arial" pitchFamily="34" charset="0"/>
              </a:rPr>
              <a:t>are key tools for </a:t>
            </a:r>
            <a:r>
              <a:rPr lang="en-US" sz="1600" dirty="0" smtClean="0">
                <a:latin typeface="Arial Narrow" pitchFamily="34" charset="0"/>
              </a:rPr>
              <a:t>groundwater remediation, sequestration of carbon in saline aquifers and enhanced petroleum production</a:t>
            </a:r>
            <a:r>
              <a:rPr lang="en-US" sz="1600" dirty="0" smtClean="0">
                <a:latin typeface="Arial Narrow" pitchFamily="34" charset="0"/>
                <a:cs typeface="Arial" pitchFamily="34" charset="0"/>
              </a:rPr>
              <a:t>.</a:t>
            </a:r>
          </a:p>
          <a:p>
            <a:pPr marL="168275" indent="-168275">
              <a:lnSpc>
                <a:spcPts val="1700"/>
              </a:lnSpc>
              <a:spcBef>
                <a:spcPts val="300"/>
              </a:spcBef>
              <a:buFont typeface="Arial" pitchFamily="34" charset="0"/>
              <a:buChar char="•"/>
            </a:pPr>
            <a:r>
              <a:rPr lang="en-US" sz="1600" dirty="0" smtClean="0">
                <a:latin typeface="Arial Narrow" pitchFamily="34" charset="0"/>
                <a:cs typeface="Arial" pitchFamily="34" charset="0"/>
              </a:rPr>
              <a:t> Simulations have been used to characterize the US Eagle Ford shale                                      formations in collaboration with industrial partners Chevron, IBM, and                            ConocoPhillips. </a:t>
            </a:r>
            <a:endParaRPr lang="en-US" sz="1600" dirty="0">
              <a:latin typeface="Arial Narrow" pitchFamily="34" charset="0"/>
              <a:cs typeface="Arial" pitchFamily="34" charset="0"/>
            </a:endParaRPr>
          </a:p>
        </p:txBody>
      </p:sp>
      <p:pic>
        <p:nvPicPr>
          <p:cNvPr id="45" name="Picture 1" descr="M:\Documents and Settings\dehmer\Desktop\priya_reactors.png"/>
          <p:cNvPicPr>
            <a:picLocks noChangeAspect="1" noChangeArrowheads="1"/>
          </p:cNvPicPr>
          <p:nvPr/>
        </p:nvPicPr>
        <p:blipFill>
          <a:blip r:embed="rId7" cstate="print"/>
          <a:srcRect/>
          <a:stretch>
            <a:fillRect/>
          </a:stretch>
        </p:blipFill>
        <p:spPr bwMode="auto">
          <a:xfrm>
            <a:off x="5570806" y="956845"/>
            <a:ext cx="3573194" cy="1272235"/>
          </a:xfrm>
          <a:prstGeom prst="rect">
            <a:avLst/>
          </a:prstGeom>
          <a:noFill/>
        </p:spPr>
      </p:pic>
      <p:sp>
        <p:nvSpPr>
          <p:cNvPr id="103" name="Rectangle 102"/>
          <p:cNvSpPr/>
          <p:nvPr/>
        </p:nvSpPr>
        <p:spPr>
          <a:xfrm>
            <a:off x="1727982" y="4519491"/>
            <a:ext cx="5080878" cy="369332"/>
          </a:xfrm>
          <a:prstGeom prst="rect">
            <a:avLst/>
          </a:prstGeom>
        </p:spPr>
        <p:txBody>
          <a:bodyPr wrap="none">
            <a:spAutoFit/>
          </a:bodyPr>
          <a:lstStyle/>
          <a:p>
            <a:r>
              <a:rPr lang="en-US" b="1" kern="0" dirty="0" smtClean="0">
                <a:solidFill>
                  <a:schemeClr val="accent3">
                    <a:lumMod val="50000"/>
                  </a:schemeClr>
                </a:solidFill>
                <a:latin typeface="Arial Narrow" pitchFamily="34" charset="0"/>
                <a:ea typeface="ＭＳ Ｐゴシック" pitchFamily="-65" charset="-128"/>
                <a:cs typeface="ＭＳ Ｐゴシック" pitchFamily="-65" charset="-128"/>
              </a:rPr>
              <a:t>Subsurface </a:t>
            </a:r>
            <a:r>
              <a:rPr lang="en-US" kern="0" dirty="0" smtClean="0">
                <a:solidFill>
                  <a:schemeClr val="accent3">
                    <a:lumMod val="50000"/>
                  </a:schemeClr>
                </a:solidFill>
                <a:latin typeface="Arial Narrow" pitchFamily="34" charset="0"/>
                <a:ea typeface="ＭＳ Ｐゴシック" pitchFamily="-65" charset="-128"/>
                <a:cs typeface="ＭＳ Ｐゴシック" pitchFamily="-65" charset="-128"/>
              </a:rPr>
              <a:t>– Mary Wheeler, </a:t>
            </a:r>
            <a:r>
              <a:rPr lang="en-US" dirty="0" smtClean="0">
                <a:solidFill>
                  <a:schemeClr val="accent3">
                    <a:lumMod val="50000"/>
                  </a:schemeClr>
                </a:solidFill>
                <a:latin typeface="Arial Narrow" pitchFamily="34" charset="0"/>
              </a:rPr>
              <a:t>University of Texas at Austin</a:t>
            </a:r>
            <a:endParaRPr lang="en-US" dirty="0">
              <a:solidFill>
                <a:schemeClr val="accent3">
                  <a:lumMod val="50000"/>
                </a:schemeClr>
              </a:solidFill>
              <a:latin typeface="Arial Narrow" pitchFamily="34" charset="0"/>
            </a:endParaRPr>
          </a:p>
        </p:txBody>
      </p:sp>
      <p:sp>
        <p:nvSpPr>
          <p:cNvPr id="21" name="Slide Number Placeholder 20"/>
          <p:cNvSpPr>
            <a:spLocks noGrp="1"/>
          </p:cNvSpPr>
          <p:nvPr>
            <p:ph type="sldNum" sz="quarter" idx="11"/>
          </p:nvPr>
        </p:nvSpPr>
        <p:spPr/>
        <p:txBody>
          <a:bodyPr/>
          <a:lstStyle/>
          <a:p>
            <a:fld id="{8F7F0FD8-C4D8-4FC8-ACE5-C8022F3C3BAB}" type="slidenum">
              <a:rPr lang="en-US" smtClean="0"/>
              <a:pPr/>
              <a:t>28</a:t>
            </a:fld>
            <a:endParaRPr lang="en-US" dirty="0"/>
          </a:p>
        </p:txBody>
      </p:sp>
      <p:sp>
        <p:nvSpPr>
          <p:cNvPr id="22" name="Footer Placeholder 21"/>
          <p:cNvSpPr>
            <a:spLocks noGrp="1"/>
          </p:cNvSpPr>
          <p:nvPr>
            <p:ph type="ftr" sz="quarter" idx="12"/>
          </p:nvPr>
        </p:nvSpPr>
        <p:spPr/>
        <p:txBody>
          <a:bodyPr/>
          <a:lstStyle/>
          <a:p>
            <a:r>
              <a:rPr lang="en-US" dirty="0" smtClean="0"/>
              <a:t>BESAC August 3, 2011</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0" y="-117048"/>
            <a:ext cx="9144000" cy="1046691"/>
          </a:xfrm>
          <a:prstGeom prst="rect">
            <a:avLst/>
          </a:prstGeom>
        </p:spPr>
        <p:txBody>
          <a:bodyPr vert="horz" wrap="square" lIns="91440" tIns="45720" rIns="91440" bIns="45720" numCol="1" anchor="ctr" anchorCtr="0" compatLnSpc="1">
            <a:prstTxWarp prst="textNoShape">
              <a:avLst/>
            </a:prstTxWarp>
          </a:bodyPr>
          <a:lstStyle/>
          <a:p>
            <a:pPr algn="ctr" eaLnBrk="0" hangingPunct="0">
              <a:lnSpc>
                <a:spcPct val="80000"/>
              </a:lnSpc>
              <a:buSzPct val="100000"/>
            </a:pPr>
            <a:r>
              <a:rPr lang="en-US" sz="2400" dirty="0" smtClean="0">
                <a:solidFill>
                  <a:srgbClr val="106636"/>
                </a:solidFill>
                <a:ea typeface="+mj-ea"/>
                <a:cs typeface="Arial" charset="0"/>
              </a:rPr>
              <a:t>High </a:t>
            </a:r>
            <a:r>
              <a:rPr lang="en-US" sz="2400" dirty="0">
                <a:solidFill>
                  <a:srgbClr val="106636"/>
                </a:solidFill>
                <a:ea typeface="+mj-ea"/>
                <a:cs typeface="Arial" charset="0"/>
              </a:rPr>
              <a:t>Performance Computing: SmartTruck/DOE </a:t>
            </a:r>
            <a:r>
              <a:rPr lang="en-US" sz="2400" dirty="0" smtClean="0">
                <a:solidFill>
                  <a:srgbClr val="106636"/>
                </a:solidFill>
                <a:ea typeface="+mj-ea"/>
                <a:cs typeface="Arial" charset="0"/>
              </a:rPr>
              <a:t>Partnership</a:t>
            </a:r>
          </a:p>
          <a:p>
            <a:pPr algn="ctr" eaLnBrk="0" hangingPunct="0">
              <a:lnSpc>
                <a:spcPct val="80000"/>
              </a:lnSpc>
              <a:buSzPct val="100000"/>
            </a:pPr>
            <a:r>
              <a:rPr lang="en-US" dirty="0" smtClean="0">
                <a:solidFill>
                  <a:srgbClr val="106636"/>
                </a:solidFill>
                <a:ea typeface="+mj-ea"/>
                <a:cs typeface="Arial" charset="0"/>
              </a:rPr>
              <a:t>Aerodynamic forces account for ~53% of long haul truck fuel use.</a:t>
            </a:r>
            <a:endParaRPr lang="en-US" sz="2400" dirty="0">
              <a:solidFill>
                <a:srgbClr val="106636"/>
              </a:solidFill>
              <a:ea typeface="+mj-ea"/>
              <a:cs typeface="Arial" charset="0"/>
            </a:endParaRPr>
          </a:p>
        </p:txBody>
      </p:sp>
      <p:sp>
        <p:nvSpPr>
          <p:cNvPr id="11" name="TextBox 6"/>
          <p:cNvSpPr txBox="1">
            <a:spLocks noChangeArrowheads="1"/>
          </p:cNvSpPr>
          <p:nvPr/>
        </p:nvSpPr>
        <p:spPr bwMode="auto">
          <a:xfrm>
            <a:off x="0" y="1071682"/>
            <a:ext cx="4140820" cy="2554545"/>
          </a:xfrm>
          <a:prstGeom prst="rect">
            <a:avLst/>
          </a:prstGeom>
          <a:noFill/>
          <a:ln w="9525">
            <a:noFill/>
            <a:miter lim="800000"/>
            <a:headEnd/>
            <a:tailEnd/>
          </a:ln>
        </p:spPr>
        <p:txBody>
          <a:bodyPr wrap="square">
            <a:spAutoFit/>
          </a:bodyPr>
          <a:lstStyle/>
          <a:p>
            <a:pPr marL="177800" indent="-177800" eaLnBrk="0" fontAlgn="base" hangingPunct="0">
              <a:lnSpc>
                <a:spcPct val="90000"/>
              </a:lnSpc>
              <a:spcBef>
                <a:spcPts val="0"/>
              </a:spcBef>
              <a:spcAft>
                <a:spcPts val="1500"/>
              </a:spcAft>
              <a:buSzPct val="100000"/>
              <a:buFont typeface="Wingdings" pitchFamily="2" charset="2"/>
              <a:buChar char="§"/>
            </a:pPr>
            <a:r>
              <a:rPr lang="en-US" sz="1500" dirty="0" smtClean="0">
                <a:latin typeface="Arial" pitchFamily="34" charset="0"/>
                <a:cs typeface="Arial" pitchFamily="34" charset="0"/>
              </a:rPr>
              <a:t>Class 8 semi trucks (300,000 sold annually) have average fuel efficiency of 6.7 MPG</a:t>
            </a:r>
          </a:p>
          <a:p>
            <a:pPr marL="177800" indent="-177800" eaLnBrk="0" fontAlgn="base" hangingPunct="0">
              <a:lnSpc>
                <a:spcPct val="90000"/>
              </a:lnSpc>
              <a:spcBef>
                <a:spcPts val="0"/>
              </a:spcBef>
              <a:spcAft>
                <a:spcPts val="1500"/>
              </a:spcAft>
              <a:buSzPct val="100000"/>
              <a:buFont typeface="Wingdings" pitchFamily="2" charset="2"/>
              <a:buChar char="§"/>
            </a:pPr>
            <a:r>
              <a:rPr lang="en-US" sz="1500" dirty="0" smtClean="0">
                <a:latin typeface="Arial" pitchFamily="34" charset="0"/>
                <a:cs typeface="Arial" pitchFamily="34" charset="0"/>
              </a:rPr>
              <a:t>Used ORNL’s Jaguar </a:t>
            </a:r>
            <a:r>
              <a:rPr lang="en-US" sz="1500" dirty="0">
                <a:latin typeface="Arial" pitchFamily="34" charset="0"/>
                <a:cs typeface="Arial" pitchFamily="34" charset="0"/>
              </a:rPr>
              <a:t>Cray XT-5 </a:t>
            </a:r>
            <a:r>
              <a:rPr lang="en-US" sz="1500" dirty="0" smtClean="0">
                <a:latin typeface="Arial" pitchFamily="34" charset="0"/>
                <a:cs typeface="Arial" pitchFamily="34" charset="0"/>
              </a:rPr>
              <a:t>2.3 </a:t>
            </a:r>
            <a:r>
              <a:rPr lang="en-US" sz="1500" dirty="0">
                <a:latin typeface="Arial" pitchFamily="34" charset="0"/>
                <a:cs typeface="Arial" pitchFamily="34" charset="0"/>
              </a:rPr>
              <a:t>petaflop computer for complex fluid dynamics </a:t>
            </a:r>
            <a:r>
              <a:rPr lang="en-US" sz="1500" dirty="0" smtClean="0">
                <a:latin typeface="Arial" pitchFamily="34" charset="0"/>
                <a:cs typeface="Arial" pitchFamily="34" charset="0"/>
              </a:rPr>
              <a:t>analysis – cutting in half the time needed to go from concept to production design</a:t>
            </a:r>
            <a:endParaRPr lang="en-US" sz="1500" dirty="0">
              <a:latin typeface="Arial" pitchFamily="34" charset="0"/>
              <a:cs typeface="Arial" pitchFamily="34" charset="0"/>
            </a:endParaRPr>
          </a:p>
          <a:p>
            <a:pPr marL="177800" indent="-177800" eaLnBrk="0" hangingPunct="0">
              <a:lnSpc>
                <a:spcPct val="90000"/>
              </a:lnSpc>
              <a:spcBef>
                <a:spcPts val="0"/>
              </a:spcBef>
              <a:spcAft>
                <a:spcPts val="1500"/>
              </a:spcAft>
              <a:buSzPct val="100000"/>
              <a:buFont typeface="Wingdings" pitchFamily="2" charset="2"/>
              <a:buChar char="§"/>
            </a:pPr>
            <a:r>
              <a:rPr lang="en-US" sz="1500" dirty="0">
                <a:latin typeface="Arial" pitchFamily="34" charset="0"/>
                <a:cs typeface="Arial" pitchFamily="34" charset="0"/>
              </a:rPr>
              <a:t>Outcome: </a:t>
            </a:r>
            <a:r>
              <a:rPr lang="en-US" sz="1500" dirty="0" smtClean="0">
                <a:latin typeface="Arial" pitchFamily="34" charset="0"/>
                <a:cs typeface="Arial" pitchFamily="34" charset="0"/>
              </a:rPr>
              <a:t>SmartTruck UnderTray add-on </a:t>
            </a:r>
            <a:r>
              <a:rPr lang="en-US" sz="1500" dirty="0">
                <a:latin typeface="Arial" pitchFamily="34" charset="0"/>
                <a:cs typeface="Arial" pitchFamily="34" charset="0"/>
              </a:rPr>
              <a:t>accessories predict reduction of drag </a:t>
            </a:r>
            <a:r>
              <a:rPr lang="en-US" sz="1500" dirty="0" smtClean="0">
                <a:latin typeface="Arial" pitchFamily="34" charset="0"/>
                <a:cs typeface="Arial" pitchFamily="34" charset="0"/>
              </a:rPr>
              <a:t>of 12% and yield EPA-certified 6.9% increase in fuel efficiency.</a:t>
            </a:r>
            <a:endParaRPr lang="en-US" sz="1500" dirty="0">
              <a:latin typeface="Arial" pitchFamily="34" charset="0"/>
              <a:cs typeface="Arial" pitchFamily="34" charset="0"/>
            </a:endParaRPr>
          </a:p>
        </p:txBody>
      </p:sp>
      <p:pic>
        <p:nvPicPr>
          <p:cNvPr id="16" name="Picture 2" descr="CFD: Streamlines on Tractor"/>
          <p:cNvPicPr>
            <a:picLocks noChangeAspect="1" noChangeArrowheads="1"/>
          </p:cNvPicPr>
          <p:nvPr/>
        </p:nvPicPr>
        <p:blipFill>
          <a:blip r:embed="rId3" cstate="print"/>
          <a:srcRect/>
          <a:stretch>
            <a:fillRect/>
          </a:stretch>
        </p:blipFill>
        <p:spPr bwMode="auto">
          <a:xfrm>
            <a:off x="4383410" y="1089966"/>
            <a:ext cx="4497676" cy="1990972"/>
          </a:xfrm>
          <a:prstGeom prst="rect">
            <a:avLst/>
          </a:prstGeom>
          <a:noFill/>
        </p:spPr>
      </p:pic>
      <p:pic>
        <p:nvPicPr>
          <p:cNvPr id="13" name="Picture 2"/>
          <p:cNvPicPr>
            <a:picLocks noChangeAspect="1" noChangeArrowheads="1"/>
          </p:cNvPicPr>
          <p:nvPr/>
        </p:nvPicPr>
        <p:blipFill>
          <a:blip r:embed="rId4" cstate="print"/>
          <a:srcRect/>
          <a:stretch>
            <a:fillRect/>
          </a:stretch>
        </p:blipFill>
        <p:spPr bwMode="auto">
          <a:xfrm>
            <a:off x="6291616" y="3164389"/>
            <a:ext cx="2593075" cy="1580805"/>
          </a:xfrm>
          <a:prstGeom prst="rect">
            <a:avLst/>
          </a:prstGeom>
          <a:noFill/>
          <a:ln w="9525">
            <a:noFill/>
            <a:miter lim="800000"/>
            <a:headEnd/>
            <a:tailEnd/>
          </a:ln>
        </p:spPr>
      </p:pic>
      <p:pic>
        <p:nvPicPr>
          <p:cNvPr id="17" name="Picture 1"/>
          <p:cNvPicPr>
            <a:picLocks noChangeAspect="1" noChangeArrowheads="1"/>
          </p:cNvPicPr>
          <p:nvPr/>
        </p:nvPicPr>
        <p:blipFill>
          <a:blip r:embed="rId5" cstate="print"/>
          <a:srcRect/>
          <a:stretch>
            <a:fillRect/>
          </a:stretch>
        </p:blipFill>
        <p:spPr bwMode="auto">
          <a:xfrm>
            <a:off x="3769066" y="3493825"/>
            <a:ext cx="2400938" cy="1561412"/>
          </a:xfrm>
          <a:prstGeom prst="roundRect">
            <a:avLst>
              <a:gd name="adj" fmla="val 9283"/>
            </a:avLst>
          </a:prstGeom>
          <a:ln/>
        </p:spPr>
        <p:style>
          <a:lnRef idx="2">
            <a:schemeClr val="dk1"/>
          </a:lnRef>
          <a:fillRef idx="1">
            <a:schemeClr val="lt1"/>
          </a:fillRef>
          <a:effectRef idx="0">
            <a:schemeClr val="dk1"/>
          </a:effectRef>
          <a:fontRef idx="minor">
            <a:schemeClr val="dk1"/>
          </a:fontRef>
        </p:style>
      </p:pic>
      <p:sp>
        <p:nvSpPr>
          <p:cNvPr id="19" name="TextBox 18"/>
          <p:cNvSpPr txBox="1"/>
          <p:nvPr/>
        </p:nvSpPr>
        <p:spPr>
          <a:xfrm>
            <a:off x="3835021" y="5090616"/>
            <a:ext cx="2060812" cy="101566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solidFill>
                  <a:schemeClr val="tx1"/>
                </a:solidFill>
                <a:latin typeface="Arial" pitchFamily="34" charset="0"/>
                <a:cs typeface="Arial" pitchFamily="34" charset="0"/>
              </a:rPr>
              <a:t>Con-way Freight Inc. is the first corporation to install the SmartTruck UnderTray  system</a:t>
            </a:r>
            <a:r>
              <a:rPr lang="en-US" sz="1200" dirty="0" smtClean="0">
                <a:solidFill>
                  <a:schemeClr val="tx1"/>
                </a:solidFill>
                <a:latin typeface="Arial" pitchFamily="34" charset="0"/>
                <a:cs typeface="Arial" pitchFamily="34" charset="0"/>
              </a:rPr>
              <a:t>.</a:t>
            </a:r>
          </a:p>
          <a:p>
            <a:endParaRPr lang="en-US" sz="1200" dirty="0">
              <a:solidFill>
                <a:schemeClr val="tx1"/>
              </a:solidFill>
              <a:latin typeface="Arial" pitchFamily="34" charset="0"/>
              <a:cs typeface="Arial" pitchFamily="34" charset="0"/>
            </a:endParaRPr>
          </a:p>
        </p:txBody>
      </p:sp>
      <p:sp>
        <p:nvSpPr>
          <p:cNvPr id="20" name="Rectangle 19"/>
          <p:cNvSpPr/>
          <p:nvPr/>
        </p:nvSpPr>
        <p:spPr>
          <a:xfrm>
            <a:off x="0" y="3662731"/>
            <a:ext cx="3137210" cy="215443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177800" indent="-177800" eaLnBrk="0" hangingPunct="0">
              <a:lnSpc>
                <a:spcPct val="90000"/>
              </a:lnSpc>
              <a:spcBef>
                <a:spcPts val="0"/>
              </a:spcBef>
              <a:spcAft>
                <a:spcPts val="1500"/>
              </a:spcAft>
              <a:buSzPct val="100000"/>
              <a:buFont typeface="Wingdings" pitchFamily="2" charset="2"/>
              <a:buChar char="§"/>
            </a:pPr>
            <a:r>
              <a:rPr lang="en-US" sz="1500" dirty="0" smtClean="0">
                <a:solidFill>
                  <a:schemeClr val="tx1"/>
                </a:solidFill>
                <a:latin typeface="Arial" pitchFamily="34" charset="0"/>
                <a:cs typeface="Arial" pitchFamily="34" charset="0"/>
              </a:rPr>
              <a:t>If the 1.3 million Class 8 trucks in the U.S. had these components, we would save 1.5 billion gallons of diesel fuel annually (~$4.4B in costs and 16.4M tons of CO</a:t>
            </a:r>
            <a:r>
              <a:rPr lang="en-US" sz="1500" baseline="-25000" dirty="0" smtClean="0">
                <a:solidFill>
                  <a:schemeClr val="tx1"/>
                </a:solidFill>
                <a:latin typeface="Arial" pitchFamily="34" charset="0"/>
                <a:cs typeface="Arial" pitchFamily="34" charset="0"/>
              </a:rPr>
              <a:t>2</a:t>
            </a:r>
            <a:r>
              <a:rPr lang="en-US" sz="1500" dirty="0" smtClean="0">
                <a:solidFill>
                  <a:schemeClr val="tx1"/>
                </a:solidFill>
                <a:latin typeface="Arial" pitchFamily="34" charset="0"/>
                <a:cs typeface="Arial" pitchFamily="34" charset="0"/>
              </a:rPr>
              <a:t>)</a:t>
            </a:r>
          </a:p>
          <a:p>
            <a:pPr marL="177800" indent="-177800" eaLnBrk="0" hangingPunct="0">
              <a:lnSpc>
                <a:spcPct val="90000"/>
              </a:lnSpc>
              <a:spcBef>
                <a:spcPts val="0"/>
              </a:spcBef>
              <a:spcAft>
                <a:spcPts val="1500"/>
              </a:spcAft>
              <a:buSzPct val="100000"/>
              <a:buFont typeface="Wingdings" pitchFamily="2" charset="2"/>
              <a:buChar char="§"/>
            </a:pPr>
            <a:r>
              <a:rPr lang="en-US" sz="1500" dirty="0" smtClean="0">
                <a:solidFill>
                  <a:schemeClr val="tx1"/>
                </a:solidFill>
                <a:latin typeface="Arial" pitchFamily="34" charset="0"/>
                <a:cs typeface="Arial" pitchFamily="34" charset="0"/>
              </a:rPr>
              <a:t>Awarded as one of the “Top 20 products of 2010” from </a:t>
            </a:r>
            <a:r>
              <a:rPr lang="en-US" sz="1500" i="1" dirty="0" smtClean="0">
                <a:solidFill>
                  <a:schemeClr val="tx1"/>
                </a:solidFill>
                <a:latin typeface="Arial" pitchFamily="34" charset="0"/>
                <a:cs typeface="Arial" pitchFamily="34" charset="0"/>
              </a:rPr>
              <a:t>Heavy Duty Trucking </a:t>
            </a:r>
            <a:r>
              <a:rPr lang="en-US" sz="1500" dirty="0" smtClean="0">
                <a:solidFill>
                  <a:schemeClr val="tx1"/>
                </a:solidFill>
                <a:latin typeface="Arial" pitchFamily="34" charset="0"/>
                <a:cs typeface="Arial" pitchFamily="34" charset="0"/>
              </a:rPr>
              <a:t>magazine</a:t>
            </a:r>
          </a:p>
        </p:txBody>
      </p:sp>
      <p:grpSp>
        <p:nvGrpSpPr>
          <p:cNvPr id="2" name="Group 28"/>
          <p:cNvGrpSpPr/>
          <p:nvPr/>
        </p:nvGrpSpPr>
        <p:grpSpPr>
          <a:xfrm>
            <a:off x="3276600" y="6378855"/>
            <a:ext cx="4330598" cy="281632"/>
            <a:chOff x="0" y="6264323"/>
            <a:chExt cx="9142655" cy="593677"/>
          </a:xfrm>
        </p:grpSpPr>
        <p:pic>
          <p:nvPicPr>
            <p:cNvPr id="21" name="Picture 9"/>
            <p:cNvPicPr>
              <a:picLocks noChangeAspect="1"/>
            </p:cNvPicPr>
            <p:nvPr/>
          </p:nvPicPr>
          <p:blipFill>
            <a:blip r:embed="rId6" cstate="print"/>
            <a:srcRect/>
            <a:stretch>
              <a:fillRect/>
            </a:stretch>
          </p:blipFill>
          <p:spPr bwMode="auto">
            <a:xfrm>
              <a:off x="1474466" y="6424210"/>
              <a:ext cx="1796960" cy="420142"/>
            </a:xfrm>
            <a:prstGeom prst="rect">
              <a:avLst/>
            </a:prstGeom>
            <a:noFill/>
            <a:ln w="9525">
              <a:noFill/>
              <a:miter lim="800000"/>
              <a:headEnd/>
              <a:tailEnd/>
            </a:ln>
          </p:spPr>
        </p:pic>
        <p:pic>
          <p:nvPicPr>
            <p:cNvPr id="22" name="Picture 12"/>
            <p:cNvPicPr>
              <a:picLocks noChangeAspect="1"/>
            </p:cNvPicPr>
            <p:nvPr/>
          </p:nvPicPr>
          <p:blipFill>
            <a:blip r:embed="rId7" cstate="print"/>
            <a:srcRect t="39365" b="40163"/>
            <a:stretch>
              <a:fillRect/>
            </a:stretch>
          </p:blipFill>
          <p:spPr bwMode="auto">
            <a:xfrm>
              <a:off x="2919111" y="6264323"/>
              <a:ext cx="1832128" cy="374210"/>
            </a:xfrm>
            <a:prstGeom prst="rect">
              <a:avLst/>
            </a:prstGeom>
            <a:noFill/>
            <a:ln w="9525">
              <a:noFill/>
              <a:miter lim="800000"/>
              <a:headEnd/>
              <a:tailEnd/>
            </a:ln>
          </p:spPr>
        </p:pic>
        <p:pic>
          <p:nvPicPr>
            <p:cNvPr id="23" name="Picture 8"/>
            <p:cNvPicPr>
              <a:picLocks noChangeAspect="1"/>
            </p:cNvPicPr>
            <p:nvPr/>
          </p:nvPicPr>
          <p:blipFill>
            <a:blip r:embed="rId8" cstate="print"/>
            <a:srcRect/>
            <a:stretch>
              <a:fillRect/>
            </a:stretch>
          </p:blipFill>
          <p:spPr bwMode="auto">
            <a:xfrm>
              <a:off x="4708473" y="6432808"/>
              <a:ext cx="872861" cy="425192"/>
            </a:xfrm>
            <a:prstGeom prst="rect">
              <a:avLst/>
            </a:prstGeom>
            <a:noFill/>
            <a:ln w="9525">
              <a:noFill/>
              <a:miter lim="800000"/>
              <a:headEnd/>
              <a:tailEnd/>
            </a:ln>
          </p:spPr>
        </p:pic>
        <p:pic>
          <p:nvPicPr>
            <p:cNvPr id="24" name="Picture 6"/>
            <p:cNvPicPr>
              <a:picLocks noChangeAspect="1"/>
            </p:cNvPicPr>
            <p:nvPr/>
          </p:nvPicPr>
          <p:blipFill>
            <a:blip r:embed="rId9" cstate="print"/>
            <a:srcRect/>
            <a:stretch>
              <a:fillRect/>
            </a:stretch>
          </p:blipFill>
          <p:spPr bwMode="auto">
            <a:xfrm>
              <a:off x="5612783" y="6298444"/>
              <a:ext cx="858762" cy="320722"/>
            </a:xfrm>
            <a:prstGeom prst="rect">
              <a:avLst/>
            </a:prstGeom>
            <a:noFill/>
            <a:ln w="9525">
              <a:noFill/>
              <a:miter lim="800000"/>
              <a:headEnd/>
              <a:tailEnd/>
            </a:ln>
          </p:spPr>
        </p:pic>
        <p:pic>
          <p:nvPicPr>
            <p:cNvPr id="25" name="Picture 11"/>
            <p:cNvPicPr>
              <a:picLocks noChangeAspect="1"/>
            </p:cNvPicPr>
            <p:nvPr/>
          </p:nvPicPr>
          <p:blipFill>
            <a:blip r:embed="rId10" cstate="print"/>
            <a:srcRect/>
            <a:stretch>
              <a:fillRect/>
            </a:stretch>
          </p:blipFill>
          <p:spPr bwMode="auto">
            <a:xfrm>
              <a:off x="1941157" y="6276052"/>
              <a:ext cx="900113" cy="301625"/>
            </a:xfrm>
            <a:prstGeom prst="rect">
              <a:avLst/>
            </a:prstGeom>
            <a:noFill/>
            <a:ln w="9525">
              <a:noFill/>
              <a:miter lim="800000"/>
              <a:headEnd/>
              <a:tailEnd/>
            </a:ln>
          </p:spPr>
        </p:pic>
        <p:pic>
          <p:nvPicPr>
            <p:cNvPr id="26" name="Picture 10"/>
            <p:cNvPicPr>
              <a:picLocks noChangeAspect="1"/>
            </p:cNvPicPr>
            <p:nvPr/>
          </p:nvPicPr>
          <p:blipFill>
            <a:blip r:embed="rId11" cstate="print"/>
            <a:srcRect/>
            <a:stretch>
              <a:fillRect/>
            </a:stretch>
          </p:blipFill>
          <p:spPr bwMode="auto">
            <a:xfrm>
              <a:off x="0" y="6318913"/>
              <a:ext cx="1541336" cy="539087"/>
            </a:xfrm>
            <a:prstGeom prst="rect">
              <a:avLst/>
            </a:prstGeom>
            <a:noFill/>
            <a:ln w="9525">
              <a:noFill/>
              <a:miter lim="800000"/>
              <a:headEnd/>
              <a:tailEnd/>
            </a:ln>
          </p:spPr>
        </p:pic>
        <p:pic>
          <p:nvPicPr>
            <p:cNvPr id="27" name="Picture 7"/>
            <p:cNvPicPr>
              <a:picLocks noChangeAspect="1"/>
            </p:cNvPicPr>
            <p:nvPr/>
          </p:nvPicPr>
          <p:blipFill>
            <a:blip r:embed="rId12" cstate="print"/>
            <a:srcRect/>
            <a:stretch>
              <a:fillRect/>
            </a:stretch>
          </p:blipFill>
          <p:spPr bwMode="auto">
            <a:xfrm rot="21575984">
              <a:off x="6497568" y="6457651"/>
              <a:ext cx="2645087" cy="394023"/>
            </a:xfrm>
            <a:prstGeom prst="rect">
              <a:avLst/>
            </a:prstGeom>
            <a:noFill/>
            <a:ln w="9525">
              <a:noFill/>
              <a:miter lim="800000"/>
              <a:headEnd/>
              <a:tailEnd/>
            </a:ln>
          </p:spPr>
        </p:pic>
      </p:grpSp>
      <p:pic>
        <p:nvPicPr>
          <p:cNvPr id="18" name="Picture 17" descr="2011-BMIatORNL_small.jpg"/>
          <p:cNvPicPr>
            <a:picLocks noChangeAspect="1"/>
          </p:cNvPicPr>
          <p:nvPr/>
        </p:nvPicPr>
        <p:blipFill>
          <a:blip r:embed="rId13" cstate="print"/>
          <a:srcRect b="28352"/>
          <a:stretch>
            <a:fillRect/>
          </a:stretch>
        </p:blipFill>
        <p:spPr>
          <a:xfrm>
            <a:off x="5950423" y="4802876"/>
            <a:ext cx="3002507" cy="1434152"/>
          </a:xfrm>
          <a:prstGeom prst="rect">
            <a:avLst/>
          </a:prstGeom>
        </p:spPr>
      </p:pic>
      <p:sp>
        <p:nvSpPr>
          <p:cNvPr id="28" name="Slide Number Placeholder 27"/>
          <p:cNvSpPr>
            <a:spLocks noGrp="1"/>
          </p:cNvSpPr>
          <p:nvPr>
            <p:ph type="sldNum" sz="quarter" idx="11"/>
          </p:nvPr>
        </p:nvSpPr>
        <p:spPr/>
        <p:txBody>
          <a:bodyPr/>
          <a:lstStyle/>
          <a:p>
            <a:fld id="{8F7F0FD8-C4D8-4FC8-ACE5-C8022F3C3BAB}" type="slidenum">
              <a:rPr lang="en-US" smtClean="0"/>
              <a:pPr/>
              <a:t>29</a:t>
            </a:fld>
            <a:endParaRPr lang="en-US" dirty="0"/>
          </a:p>
        </p:txBody>
      </p:sp>
      <p:sp>
        <p:nvSpPr>
          <p:cNvPr id="29" name="Footer Placeholder 28"/>
          <p:cNvSpPr>
            <a:spLocks noGrp="1"/>
          </p:cNvSpPr>
          <p:nvPr>
            <p:ph type="ftr" sz="quarter" idx="10"/>
          </p:nvPr>
        </p:nvSpPr>
        <p:spPr>
          <a:xfrm>
            <a:off x="3200400" y="6357064"/>
            <a:ext cx="5334000" cy="365125"/>
          </a:xfrm>
        </p:spPr>
        <p:txBody>
          <a:bodyPr/>
          <a:lstStyle/>
          <a:p>
            <a:r>
              <a:rPr lang="en-US" dirty="0" smtClean="0"/>
              <a:t>BESAC August 3, 2011</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4" descr="20040702_hecrtf_Page_01"/>
          <p:cNvPicPr>
            <a:picLocks noChangeAspect="1" noChangeArrowheads="1"/>
          </p:cNvPicPr>
          <p:nvPr/>
        </p:nvPicPr>
        <p:blipFill>
          <a:blip r:embed="rId3" cstate="print"/>
          <a:srcRect b="26012"/>
          <a:stretch>
            <a:fillRect/>
          </a:stretch>
        </p:blipFill>
        <p:spPr bwMode="auto">
          <a:xfrm>
            <a:off x="6534150" y="1257300"/>
            <a:ext cx="2282825" cy="2184400"/>
          </a:xfrm>
          <a:prstGeom prst="rect">
            <a:avLst/>
          </a:prstGeom>
          <a:noFill/>
          <a:ln w="9525">
            <a:noFill/>
            <a:miter lim="800000"/>
            <a:headEnd/>
            <a:tailEnd/>
          </a:ln>
        </p:spPr>
      </p:pic>
      <p:sp>
        <p:nvSpPr>
          <p:cNvPr id="151555" name="Rectangle 2"/>
          <p:cNvSpPr>
            <a:spLocks noGrp="1" noChangeArrowheads="1"/>
          </p:cNvSpPr>
          <p:nvPr>
            <p:ph type="title" idx="4294967295"/>
          </p:nvPr>
        </p:nvSpPr>
        <p:spPr>
          <a:xfrm>
            <a:off x="0" y="197861"/>
            <a:ext cx="9143999" cy="561975"/>
          </a:xfrm>
          <a:ln/>
        </p:spPr>
        <p:txBody>
          <a:bodyPr lIns="82058" tIns="41029" rIns="82058" bIns="41029">
            <a:noAutofit/>
          </a:bodyPr>
          <a:lstStyle/>
          <a:p>
            <a:r>
              <a:rPr lang="en-US" sz="3200" dirty="0" smtClean="0">
                <a:solidFill>
                  <a:srgbClr val="367317"/>
                </a:solidFill>
                <a:effectLst>
                  <a:outerShdw blurRad="38100" dist="38100" dir="2700000" algn="tl">
                    <a:srgbClr val="000000">
                      <a:alpha val="43137"/>
                    </a:srgbClr>
                  </a:outerShdw>
                </a:effectLst>
                <a:latin typeface="+mn-lt"/>
              </a:rPr>
              <a:t>ASCR </a:t>
            </a:r>
            <a:r>
              <a:rPr lang="en-US" sz="3200" b="0" dirty="0" smtClean="0">
                <a:solidFill>
                  <a:srgbClr val="367317"/>
                </a:solidFill>
                <a:effectLst>
                  <a:outerShdw blurRad="38100" dist="38100" dir="2700000" algn="tl">
                    <a:srgbClr val="000000">
                      <a:alpha val="43137"/>
                    </a:srgbClr>
                  </a:outerShdw>
                </a:effectLst>
                <a:latin typeface="+mn-lt"/>
              </a:rPr>
              <a:t>Facilities</a:t>
            </a:r>
            <a:endParaRPr lang="en-US" sz="3200" b="0" dirty="0">
              <a:solidFill>
                <a:srgbClr val="367317"/>
              </a:solidFill>
              <a:effectLst>
                <a:outerShdw blurRad="38100" dist="38100" dir="2700000" algn="tl">
                  <a:srgbClr val="000000">
                    <a:alpha val="43137"/>
                  </a:srgbClr>
                </a:outerShdw>
              </a:effectLst>
              <a:latin typeface="+mn-lt"/>
            </a:endParaRPr>
          </a:p>
        </p:txBody>
      </p:sp>
      <p:sp>
        <p:nvSpPr>
          <p:cNvPr id="151556" name="Rectangle 3"/>
          <p:cNvSpPr>
            <a:spLocks noGrp="1" noChangeArrowheads="1"/>
          </p:cNvSpPr>
          <p:nvPr>
            <p:ph type="body" idx="4294967295"/>
          </p:nvPr>
        </p:nvSpPr>
        <p:spPr>
          <a:xfrm>
            <a:off x="342900" y="838200"/>
            <a:ext cx="5600700" cy="5257800"/>
          </a:xfrm>
          <a:ln/>
        </p:spPr>
        <p:txBody>
          <a:bodyPr lIns="82058" tIns="41029" rIns="82058" bIns="41029"/>
          <a:lstStyle/>
          <a:p>
            <a:pPr>
              <a:spcBef>
                <a:spcPct val="40000"/>
              </a:spcBef>
            </a:pPr>
            <a:r>
              <a:rPr lang="en-US" b="0" dirty="0">
                <a:solidFill>
                  <a:schemeClr val="accent6">
                    <a:lumMod val="50000"/>
                  </a:schemeClr>
                </a:solidFill>
              </a:rPr>
              <a:t>Providing the Facility</a:t>
            </a:r>
            <a:r>
              <a:rPr lang="en-US" dirty="0">
                <a:solidFill>
                  <a:schemeClr val="accent6">
                    <a:lumMod val="50000"/>
                  </a:schemeClr>
                </a:solidFill>
              </a:rPr>
              <a:t> </a:t>
            </a:r>
            <a:r>
              <a:rPr lang="en-US" dirty="0"/>
              <a:t>– High-End and Leadership Computing</a:t>
            </a:r>
          </a:p>
          <a:p>
            <a:pPr>
              <a:spcBef>
                <a:spcPct val="40000"/>
              </a:spcBef>
            </a:pPr>
            <a:r>
              <a:rPr lang="en-US" b="0" dirty="0">
                <a:solidFill>
                  <a:schemeClr val="accent6">
                    <a:lumMod val="50000"/>
                  </a:schemeClr>
                </a:solidFill>
              </a:rPr>
              <a:t>Investing in the Future</a:t>
            </a:r>
            <a:r>
              <a:rPr lang="en-US" dirty="0">
                <a:solidFill>
                  <a:schemeClr val="accent6">
                    <a:lumMod val="50000"/>
                  </a:schemeClr>
                </a:solidFill>
              </a:rPr>
              <a:t> </a:t>
            </a:r>
            <a:r>
              <a:rPr lang="en-US" dirty="0"/>
              <a:t>- Research and Evaluation Prototypes </a:t>
            </a:r>
          </a:p>
          <a:p>
            <a:pPr>
              <a:spcBef>
                <a:spcPct val="40000"/>
              </a:spcBef>
            </a:pPr>
            <a:r>
              <a:rPr lang="en-US" b="0" dirty="0">
                <a:solidFill>
                  <a:schemeClr val="accent6">
                    <a:lumMod val="50000"/>
                  </a:schemeClr>
                </a:solidFill>
              </a:rPr>
              <a:t>Linking it all together</a:t>
            </a:r>
            <a:r>
              <a:rPr lang="en-US" dirty="0">
                <a:solidFill>
                  <a:schemeClr val="accent6">
                    <a:lumMod val="50000"/>
                  </a:schemeClr>
                </a:solidFill>
              </a:rPr>
              <a:t> </a:t>
            </a:r>
            <a:r>
              <a:rPr lang="en-US" dirty="0"/>
              <a:t>– Energy Sciences Network (ESnet)</a:t>
            </a:r>
          </a:p>
        </p:txBody>
      </p:sp>
      <p:pic>
        <p:nvPicPr>
          <p:cNvPr id="151557" name="Picture 6" descr="jaguar_bg"/>
          <p:cNvPicPr>
            <a:picLocks noChangeAspect="1" noChangeArrowheads="1"/>
          </p:cNvPicPr>
          <p:nvPr/>
        </p:nvPicPr>
        <p:blipFill>
          <a:blip r:embed="rId4" cstate="print"/>
          <a:srcRect/>
          <a:stretch>
            <a:fillRect/>
          </a:stretch>
        </p:blipFill>
        <p:spPr bwMode="auto">
          <a:xfrm>
            <a:off x="190790" y="4248726"/>
            <a:ext cx="2752171" cy="2045872"/>
          </a:xfrm>
          <a:prstGeom prst="rect">
            <a:avLst/>
          </a:prstGeom>
          <a:noFill/>
          <a:ln w="9525">
            <a:noFill/>
            <a:miter lim="800000"/>
            <a:headEnd/>
            <a:tailEnd/>
          </a:ln>
        </p:spPr>
      </p:pic>
      <p:pic>
        <p:nvPicPr>
          <p:cNvPr id="151558" name="Picture 7" descr="award seal_flag"/>
          <p:cNvPicPr>
            <a:picLocks noChangeAspect="1" noChangeArrowheads="1"/>
          </p:cNvPicPr>
          <p:nvPr/>
        </p:nvPicPr>
        <p:blipFill>
          <a:blip r:embed="rId5" cstate="print"/>
          <a:srcRect l="1768" t="19850" r="35866" b="13597"/>
          <a:stretch>
            <a:fillRect/>
          </a:stretch>
        </p:blipFill>
        <p:spPr bwMode="auto">
          <a:xfrm>
            <a:off x="6158670" y="3722255"/>
            <a:ext cx="2722815" cy="2700569"/>
          </a:xfrm>
          <a:prstGeom prst="rect">
            <a:avLst/>
          </a:prstGeom>
          <a:noFill/>
          <a:ln w="9525">
            <a:noFill/>
            <a:miter lim="800000"/>
            <a:headEnd/>
            <a:tailEnd/>
          </a:ln>
        </p:spPr>
      </p:pic>
      <p:sp>
        <p:nvSpPr>
          <p:cNvPr id="8" name="Slide Number Placeholder 5"/>
          <p:cNvSpPr>
            <a:spLocks noGrp="1"/>
          </p:cNvSpPr>
          <p:nvPr>
            <p:ph type="sldNum" sz="quarter" idx="4294967295"/>
          </p:nvPr>
        </p:nvSpPr>
        <p:spPr>
          <a:xfrm>
            <a:off x="6783388" y="6400800"/>
            <a:ext cx="2133600" cy="457200"/>
          </a:xfrm>
          <a:prstGeom prst="rect">
            <a:avLst/>
          </a:prstGeom>
        </p:spPr>
        <p:txBody>
          <a:bodyPr/>
          <a:lstStyle/>
          <a:p>
            <a:pPr>
              <a:defRPr/>
            </a:pPr>
            <a:fld id="{0F991CC7-0F5D-46A1-AB87-15363BE898B5}" type="slidenum">
              <a:rPr lang="en-US" smtClean="0"/>
              <a:pPr>
                <a:defRPr/>
              </a:pPr>
              <a:t>3</a:t>
            </a:fld>
            <a:endParaRPr lang="en-US" dirty="0"/>
          </a:p>
        </p:txBody>
      </p:sp>
      <p:sp>
        <p:nvSpPr>
          <p:cNvPr id="9" name="Footer Placeholder 9"/>
          <p:cNvSpPr>
            <a:spLocks noGrp="1"/>
          </p:cNvSpPr>
          <p:nvPr>
            <p:ph type="ftr" sz="quarter" idx="11"/>
          </p:nvPr>
        </p:nvSpPr>
        <p:spPr>
          <a:xfrm>
            <a:off x="4953000" y="6400800"/>
            <a:ext cx="3657600" cy="457200"/>
          </a:xfrm>
        </p:spPr>
        <p:txBody>
          <a:bodyPr/>
          <a:lstStyle/>
          <a:p>
            <a:r>
              <a:rPr lang="en-US" dirty="0" smtClean="0"/>
              <a:t>BESAC August 3, 2011</a:t>
            </a:r>
            <a:endParaRPr lang="en-US" dirty="0"/>
          </a:p>
        </p:txBody>
      </p:sp>
      <p:pic>
        <p:nvPicPr>
          <p:cNvPr id="10" name="Picture 9" descr="nersc logo.gif"/>
          <p:cNvPicPr>
            <a:picLocks noChangeAspect="1"/>
          </p:cNvPicPr>
          <p:nvPr/>
        </p:nvPicPr>
        <p:blipFill>
          <a:blip r:embed="rId6" cstate="print"/>
          <a:stretch>
            <a:fillRect/>
          </a:stretch>
        </p:blipFill>
        <p:spPr>
          <a:xfrm>
            <a:off x="3295043" y="3324804"/>
            <a:ext cx="2848873" cy="1551998"/>
          </a:xfrm>
          <a:prstGeom prst="rect">
            <a:avLst/>
          </a:prstGeom>
        </p:spPr>
      </p:pic>
      <p:pic>
        <p:nvPicPr>
          <p:cNvPr id="11" name="Picture 10" descr="ESnet logo.gif"/>
          <p:cNvPicPr>
            <a:picLocks noChangeAspect="1"/>
          </p:cNvPicPr>
          <p:nvPr/>
        </p:nvPicPr>
        <p:blipFill>
          <a:blip r:embed="rId7" cstate="print"/>
          <a:stretch>
            <a:fillRect/>
          </a:stretch>
        </p:blipFill>
        <p:spPr>
          <a:xfrm>
            <a:off x="3230421" y="5190837"/>
            <a:ext cx="3302001" cy="660400"/>
          </a:xfrm>
          <a:prstGeom prst="rect">
            <a:avLst/>
          </a:prstGeom>
        </p:spPr>
      </p:pic>
      <p:pic>
        <p:nvPicPr>
          <p:cNvPr id="13" name="Picture 12" descr="OLCFlogo-White.JPG"/>
          <p:cNvPicPr>
            <a:picLocks noChangeAspect="1"/>
          </p:cNvPicPr>
          <p:nvPr/>
        </p:nvPicPr>
        <p:blipFill>
          <a:blip r:embed="rId8" cstate="print"/>
          <a:stretch>
            <a:fillRect/>
          </a:stretch>
        </p:blipFill>
        <p:spPr>
          <a:xfrm>
            <a:off x="157019" y="3440238"/>
            <a:ext cx="2576250" cy="74180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35" name="Picture 31" descr="PetascaleDataWorkshopReport"/>
          <p:cNvPicPr>
            <a:picLocks noChangeAspect="1" noChangeArrowheads="1"/>
          </p:cNvPicPr>
          <p:nvPr/>
        </p:nvPicPr>
        <p:blipFill>
          <a:blip r:embed="rId3" cstate="print"/>
          <a:srcRect l="8237" r="3529"/>
          <a:stretch>
            <a:fillRect/>
          </a:stretch>
        </p:blipFill>
        <p:spPr bwMode="auto">
          <a:xfrm>
            <a:off x="6759575" y="3571875"/>
            <a:ext cx="1663700" cy="2438400"/>
          </a:xfrm>
          <a:prstGeom prst="rect">
            <a:avLst/>
          </a:prstGeom>
          <a:noFill/>
          <a:ln>
            <a:solidFill>
              <a:schemeClr val="tx1"/>
            </a:solidFill>
          </a:ln>
        </p:spPr>
      </p:pic>
      <p:sp>
        <p:nvSpPr>
          <p:cNvPr id="123906" name="Rectangle 2"/>
          <p:cNvSpPr>
            <a:spLocks noGrp="1" noChangeArrowheads="1"/>
          </p:cNvSpPr>
          <p:nvPr>
            <p:ph type="body" idx="1"/>
          </p:nvPr>
        </p:nvSpPr>
        <p:spPr>
          <a:xfrm>
            <a:off x="146050" y="1032095"/>
            <a:ext cx="6477000" cy="2868133"/>
          </a:xfrm>
          <a:noFill/>
          <a:ln/>
        </p:spPr>
        <p:txBody>
          <a:bodyPr>
            <a:normAutofit fontScale="92500" lnSpcReduction="20000"/>
          </a:bodyPr>
          <a:lstStyle/>
          <a:p>
            <a:pPr marL="231775" indent="-231775">
              <a:lnSpc>
                <a:spcPct val="85000"/>
              </a:lnSpc>
              <a:buNone/>
            </a:pPr>
            <a:r>
              <a:rPr lang="en-US" dirty="0" smtClean="0"/>
              <a:t>Substantial innovation is needed to provide essential system and application functionality in a timeframe consistent with the anticipated availability of hardware </a:t>
            </a:r>
          </a:p>
          <a:p>
            <a:pPr marL="231775" indent="-231775">
              <a:lnSpc>
                <a:spcPct val="85000"/>
              </a:lnSpc>
              <a:buNone/>
            </a:pPr>
            <a:endParaRPr lang="en-US" dirty="0" smtClean="0">
              <a:solidFill>
                <a:schemeClr val="accent2"/>
              </a:solidFill>
            </a:endParaRPr>
          </a:p>
          <a:p>
            <a:pPr marL="231775" indent="-231775">
              <a:lnSpc>
                <a:spcPct val="85000"/>
              </a:lnSpc>
              <a:buNone/>
            </a:pPr>
            <a:r>
              <a:rPr lang="en-US" dirty="0" smtClean="0">
                <a:solidFill>
                  <a:schemeClr val="accent2"/>
                </a:solidFill>
              </a:rPr>
              <a:t>Provide </a:t>
            </a:r>
            <a:r>
              <a:rPr lang="en-US" dirty="0">
                <a:solidFill>
                  <a:schemeClr val="accent2"/>
                </a:solidFill>
              </a:rPr>
              <a:t>forefront research knowledge and foundational tools:</a:t>
            </a:r>
          </a:p>
          <a:p>
            <a:pPr marL="566738" lvl="1" indent="-220663">
              <a:lnSpc>
                <a:spcPct val="85000"/>
              </a:lnSpc>
            </a:pPr>
            <a:r>
              <a:rPr lang="en-US" sz="2000" b="1" dirty="0"/>
              <a:t>Applied Mathematics</a:t>
            </a:r>
          </a:p>
          <a:p>
            <a:pPr marL="566738" lvl="1" indent="-220663">
              <a:lnSpc>
                <a:spcPct val="85000"/>
              </a:lnSpc>
            </a:pPr>
            <a:r>
              <a:rPr lang="en-US" sz="2000" b="1" dirty="0"/>
              <a:t>Computer Science </a:t>
            </a:r>
          </a:p>
          <a:p>
            <a:pPr marL="566738" lvl="1" indent="-220663">
              <a:lnSpc>
                <a:spcPct val="85000"/>
              </a:lnSpc>
            </a:pPr>
            <a:r>
              <a:rPr lang="en-US" sz="2000" b="1" dirty="0"/>
              <a:t>SciDAC</a:t>
            </a:r>
          </a:p>
          <a:p>
            <a:pPr marL="566738" lvl="1" indent="-220663">
              <a:lnSpc>
                <a:spcPct val="85000"/>
              </a:lnSpc>
            </a:pPr>
            <a:r>
              <a:rPr lang="en-US" sz="2000" b="1" dirty="0"/>
              <a:t>Next Generation Networking for Science </a:t>
            </a:r>
          </a:p>
          <a:p>
            <a:pPr marL="566738" lvl="1" indent="-220663">
              <a:lnSpc>
                <a:spcPct val="85000"/>
              </a:lnSpc>
            </a:pPr>
            <a:endParaRPr lang="en-US" sz="2000" b="1" dirty="0">
              <a:latin typeface="Arial" charset="0"/>
            </a:endParaRPr>
          </a:p>
        </p:txBody>
      </p:sp>
      <p:sp>
        <p:nvSpPr>
          <p:cNvPr id="123907" name="Text Box 3"/>
          <p:cNvSpPr txBox="1">
            <a:spLocks noChangeArrowheads="1"/>
          </p:cNvSpPr>
          <p:nvPr/>
        </p:nvSpPr>
        <p:spPr bwMode="auto">
          <a:xfrm>
            <a:off x="0" y="124397"/>
            <a:ext cx="9144000" cy="393056"/>
          </a:xfrm>
          <a:prstGeom prst="rect">
            <a:avLst/>
          </a:prstGeom>
          <a:noFill/>
          <a:ln w="6350">
            <a:noFill/>
            <a:miter lim="800000"/>
            <a:headEnd/>
            <a:tailEnd/>
          </a:ln>
          <a:effectLst/>
        </p:spPr>
        <p:txBody>
          <a:bodyPr wrap="square">
            <a:spAutoFit/>
          </a:bodyPr>
          <a:lstStyle/>
          <a:p>
            <a:pPr algn="ctr" eaLnBrk="1" hangingPunct="1">
              <a:lnSpc>
                <a:spcPts val="2000"/>
              </a:lnSpc>
            </a:pPr>
            <a:r>
              <a:rPr lang="en-US" sz="3200" dirty="0" smtClean="0">
                <a:solidFill>
                  <a:srgbClr val="367317"/>
                </a:solidFill>
                <a:effectLst>
                  <a:outerShdw blurRad="38100" dist="38100" dir="2700000" algn="tl">
                    <a:srgbClr val="C0C0C0"/>
                  </a:outerShdw>
                </a:effectLst>
                <a:cs typeface="Arial" pitchFamily="34" charset="0"/>
              </a:rPr>
              <a:t>ASCR Research</a:t>
            </a:r>
            <a:endParaRPr lang="en-US" sz="3200" dirty="0">
              <a:solidFill>
                <a:srgbClr val="367317"/>
              </a:solidFill>
              <a:effectLst>
                <a:outerShdw blurRad="38100" dist="38100" dir="2700000" algn="tl">
                  <a:srgbClr val="C0C0C0"/>
                </a:outerShdw>
              </a:effectLst>
              <a:cs typeface="Arial" pitchFamily="34" charset="0"/>
            </a:endParaRPr>
          </a:p>
        </p:txBody>
      </p:sp>
      <p:pic>
        <p:nvPicPr>
          <p:cNvPr id="123925" name="Picture 21" descr="NetworkResearchWorkshopReport08"/>
          <p:cNvPicPr>
            <a:picLocks noChangeAspect="1" noChangeArrowheads="1"/>
          </p:cNvPicPr>
          <p:nvPr/>
        </p:nvPicPr>
        <p:blipFill>
          <a:blip r:embed="rId4" cstate="print"/>
          <a:srcRect/>
          <a:stretch>
            <a:fillRect/>
          </a:stretch>
        </p:blipFill>
        <p:spPr bwMode="auto">
          <a:xfrm>
            <a:off x="3673475" y="3932254"/>
            <a:ext cx="1592263" cy="2062163"/>
          </a:xfrm>
          <a:prstGeom prst="rect">
            <a:avLst/>
          </a:prstGeom>
          <a:noFill/>
        </p:spPr>
      </p:pic>
      <p:pic>
        <p:nvPicPr>
          <p:cNvPr id="123927" name="Picture 23" descr="ITFAN-FINAL"/>
          <p:cNvPicPr>
            <a:picLocks noChangeAspect="1" noChangeArrowheads="1"/>
          </p:cNvPicPr>
          <p:nvPr/>
        </p:nvPicPr>
        <p:blipFill>
          <a:blip r:embed="rId5" cstate="print"/>
          <a:srcRect/>
          <a:stretch>
            <a:fillRect/>
          </a:stretch>
        </p:blipFill>
        <p:spPr bwMode="auto">
          <a:xfrm>
            <a:off x="6743700" y="1390650"/>
            <a:ext cx="1535113" cy="1987550"/>
          </a:xfrm>
          <a:prstGeom prst="rect">
            <a:avLst/>
          </a:prstGeom>
          <a:noFill/>
        </p:spPr>
      </p:pic>
      <p:pic>
        <p:nvPicPr>
          <p:cNvPr id="123932" name="Picture 28" descr="DOE-Visualization-Report-2007"/>
          <p:cNvPicPr>
            <a:picLocks noChangeAspect="1" noChangeArrowheads="1"/>
          </p:cNvPicPr>
          <p:nvPr/>
        </p:nvPicPr>
        <p:blipFill>
          <a:blip r:embed="rId6" cstate="print"/>
          <a:srcRect/>
          <a:stretch>
            <a:fillRect/>
          </a:stretch>
        </p:blipFill>
        <p:spPr bwMode="auto">
          <a:xfrm>
            <a:off x="1927225" y="4276725"/>
            <a:ext cx="1493838" cy="1933575"/>
          </a:xfrm>
          <a:prstGeom prst="rect">
            <a:avLst/>
          </a:prstGeom>
          <a:noFill/>
        </p:spPr>
      </p:pic>
      <p:pic>
        <p:nvPicPr>
          <p:cNvPr id="123933" name="Picture 29" descr="Brown_Report_May_08"/>
          <p:cNvPicPr>
            <a:picLocks noChangeAspect="1" noChangeArrowheads="1"/>
          </p:cNvPicPr>
          <p:nvPr/>
        </p:nvPicPr>
        <p:blipFill>
          <a:blip r:embed="rId7" cstate="print"/>
          <a:srcRect/>
          <a:stretch>
            <a:fillRect/>
          </a:stretch>
        </p:blipFill>
        <p:spPr bwMode="auto">
          <a:xfrm>
            <a:off x="5227638" y="4368800"/>
            <a:ext cx="1435100" cy="1857375"/>
          </a:xfrm>
          <a:prstGeom prst="rect">
            <a:avLst/>
          </a:prstGeom>
          <a:noFill/>
        </p:spPr>
      </p:pic>
      <p:pic>
        <p:nvPicPr>
          <p:cNvPr id="123936" name="Picture 32" descr="ComplexSystemsWorkshopReport"/>
          <p:cNvPicPr>
            <a:picLocks noChangeAspect="1" noChangeArrowheads="1"/>
          </p:cNvPicPr>
          <p:nvPr/>
        </p:nvPicPr>
        <p:blipFill>
          <a:blip r:embed="rId8" cstate="print"/>
          <a:srcRect l="5876" t="4541" r="5876" b="4541"/>
          <a:stretch>
            <a:fillRect/>
          </a:stretch>
        </p:blipFill>
        <p:spPr bwMode="auto">
          <a:xfrm>
            <a:off x="143995" y="4138240"/>
            <a:ext cx="1641475" cy="2189162"/>
          </a:xfrm>
          <a:prstGeom prst="rect">
            <a:avLst/>
          </a:prstGeom>
          <a:noFill/>
        </p:spPr>
      </p:pic>
      <p:sp>
        <p:nvSpPr>
          <p:cNvPr id="11" name="Footer Placeholder 3"/>
          <p:cNvSpPr>
            <a:spLocks noGrp="1"/>
          </p:cNvSpPr>
          <p:nvPr>
            <p:ph type="ftr" sz="quarter" idx="11"/>
          </p:nvPr>
        </p:nvSpPr>
        <p:spPr>
          <a:xfrm>
            <a:off x="2743200" y="6400800"/>
            <a:ext cx="3657600" cy="457200"/>
          </a:xfrm>
        </p:spPr>
        <p:txBody>
          <a:bodyPr/>
          <a:lstStyle/>
          <a:p>
            <a:r>
              <a:rPr lang="en-US" dirty="0" smtClean="0"/>
              <a:t>BESAC August 3, 2011</a:t>
            </a:r>
            <a:endParaRPr lang="en-US" dirty="0"/>
          </a:p>
        </p:txBody>
      </p:sp>
      <p:sp>
        <p:nvSpPr>
          <p:cNvPr id="12" name="Slide Number Placeholder 4"/>
          <p:cNvSpPr>
            <a:spLocks noGrp="1"/>
          </p:cNvSpPr>
          <p:nvPr>
            <p:ph type="sldNum" sz="quarter" idx="12"/>
          </p:nvPr>
        </p:nvSpPr>
        <p:spPr>
          <a:xfrm>
            <a:off x="6783388" y="6400800"/>
            <a:ext cx="2133600" cy="457200"/>
          </a:xfrm>
        </p:spPr>
        <p:txBody>
          <a:bodyPr/>
          <a:lstStyle/>
          <a:p>
            <a:fld id="{9696FB51-F5BD-F44E-8EA0-A8F70BD36B9C}" type="slidenum">
              <a:rPr lang="en-US" smtClean="0"/>
              <a:pPr/>
              <a:t>4</a:t>
            </a:fld>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Future of Computing and Data</a:t>
            </a:r>
            <a:endParaRPr lang="en-US" dirty="0"/>
          </a:p>
        </p:txBody>
      </p:sp>
      <p:sp>
        <p:nvSpPr>
          <p:cNvPr id="3" name="Footer Placeholder 2"/>
          <p:cNvSpPr>
            <a:spLocks noGrp="1"/>
          </p:cNvSpPr>
          <p:nvPr>
            <p:ph type="ftr" sz="quarter" idx="10"/>
          </p:nvPr>
        </p:nvSpPr>
        <p:spPr/>
        <p:txBody>
          <a:bodyPr/>
          <a:lstStyle/>
          <a:p>
            <a:r>
              <a:rPr lang="en-US" dirty="0" smtClean="0"/>
              <a:t>BESAC August 3, 2011</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5</a:t>
            </a:fld>
            <a:endParaRPr lang="en-US" dirty="0"/>
          </a:p>
        </p:txBody>
      </p:sp>
      <p:pic>
        <p:nvPicPr>
          <p:cNvPr id="5" name="Picture 4" descr="Janus copy.jpg"/>
          <p:cNvPicPr>
            <a:picLocks noChangeAspect="1"/>
          </p:cNvPicPr>
          <p:nvPr/>
        </p:nvPicPr>
        <p:blipFill>
          <a:blip r:embed="rId2" cstate="print"/>
          <a:stretch>
            <a:fillRect/>
          </a:stretch>
        </p:blipFill>
        <p:spPr>
          <a:xfrm>
            <a:off x="2209800" y="1295400"/>
            <a:ext cx="4699709" cy="4572000"/>
          </a:xfrm>
          <a:prstGeom prst="rect">
            <a:avLst/>
          </a:prstGeom>
        </p:spPr>
      </p:pic>
      <p:sp>
        <p:nvSpPr>
          <p:cNvPr id="6" name="TextBox 5"/>
          <p:cNvSpPr txBox="1"/>
          <p:nvPr/>
        </p:nvSpPr>
        <p:spPr>
          <a:xfrm>
            <a:off x="304801" y="1873240"/>
            <a:ext cx="2286000" cy="2431435"/>
          </a:xfrm>
          <a:prstGeom prst="rect">
            <a:avLst/>
          </a:prstGeom>
          <a:noFill/>
        </p:spPr>
        <p:txBody>
          <a:bodyPr wrap="square" rtlCol="0">
            <a:spAutoFit/>
          </a:bodyPr>
          <a:lstStyle/>
          <a:p>
            <a:pPr algn="ctr"/>
            <a:endParaRPr lang="en-US" sz="2400" i="1" dirty="0" smtClean="0">
              <a:solidFill>
                <a:srgbClr val="FF0000"/>
              </a:solidFill>
            </a:endParaRPr>
          </a:p>
          <a:p>
            <a:pPr algn="ctr"/>
            <a:r>
              <a:rPr lang="en-US" sz="1600" b="1" i="1" dirty="0" smtClean="0">
                <a:solidFill>
                  <a:srgbClr val="FF0000"/>
                </a:solidFill>
              </a:rPr>
              <a:t>SciDAC Institutes</a:t>
            </a:r>
          </a:p>
          <a:p>
            <a:pPr algn="ctr"/>
            <a:endParaRPr lang="en-US" sz="1600" b="1" i="1" dirty="0" smtClean="0">
              <a:solidFill>
                <a:srgbClr val="FF0000"/>
              </a:solidFill>
            </a:endParaRPr>
          </a:p>
          <a:p>
            <a:pPr algn="ctr"/>
            <a:r>
              <a:rPr lang="en-US" sz="1600" b="1" i="1" dirty="0" smtClean="0">
                <a:solidFill>
                  <a:srgbClr val="FF0000"/>
                </a:solidFill>
              </a:rPr>
              <a:t>Strategic  ASCR – SC Office Partnerships</a:t>
            </a:r>
          </a:p>
          <a:p>
            <a:pPr algn="ctr"/>
            <a:endParaRPr lang="en-US" sz="1600" b="1" i="1" dirty="0" smtClean="0">
              <a:solidFill>
                <a:srgbClr val="FF0000"/>
              </a:solidFill>
            </a:endParaRPr>
          </a:p>
          <a:p>
            <a:pPr algn="ctr"/>
            <a:r>
              <a:rPr lang="en-US" sz="1600" b="1" i="1" dirty="0" smtClean="0">
                <a:solidFill>
                  <a:srgbClr val="FF0000"/>
                </a:solidFill>
              </a:rPr>
              <a:t>Hopper</a:t>
            </a:r>
          </a:p>
          <a:p>
            <a:pPr algn="ctr"/>
            <a:r>
              <a:rPr lang="en-US" sz="1600" b="1" i="1" dirty="0" smtClean="0">
                <a:solidFill>
                  <a:srgbClr val="FF0000"/>
                </a:solidFill>
              </a:rPr>
              <a:t>Jaguar</a:t>
            </a:r>
          </a:p>
          <a:p>
            <a:pPr algn="ctr"/>
            <a:r>
              <a:rPr lang="en-US" sz="1600" b="1" i="1" dirty="0" smtClean="0">
                <a:solidFill>
                  <a:srgbClr val="FF0000"/>
                </a:solidFill>
              </a:rPr>
              <a:t>Intrepid</a:t>
            </a:r>
          </a:p>
        </p:txBody>
      </p:sp>
      <p:sp>
        <p:nvSpPr>
          <p:cNvPr id="7" name="TextBox 6"/>
          <p:cNvSpPr txBox="1"/>
          <p:nvPr/>
        </p:nvSpPr>
        <p:spPr>
          <a:xfrm>
            <a:off x="6553200" y="2242572"/>
            <a:ext cx="2286000" cy="3170099"/>
          </a:xfrm>
          <a:prstGeom prst="rect">
            <a:avLst/>
          </a:prstGeom>
          <a:noFill/>
        </p:spPr>
        <p:txBody>
          <a:bodyPr wrap="square" rtlCol="0">
            <a:spAutoFit/>
          </a:bodyPr>
          <a:lstStyle/>
          <a:p>
            <a:pPr algn="ctr"/>
            <a:endParaRPr lang="en-US" sz="2400" i="1" dirty="0" smtClean="0">
              <a:solidFill>
                <a:srgbClr val="FF0000"/>
              </a:solidFill>
            </a:endParaRPr>
          </a:p>
          <a:p>
            <a:pPr algn="ctr"/>
            <a:r>
              <a:rPr lang="en-US" sz="1600" b="1" i="1" dirty="0" smtClean="0">
                <a:solidFill>
                  <a:srgbClr val="FF0000"/>
                </a:solidFill>
              </a:rPr>
              <a:t>Many Core</a:t>
            </a:r>
          </a:p>
          <a:p>
            <a:pPr algn="ctr"/>
            <a:r>
              <a:rPr lang="en-US" sz="1600" b="1" i="1" dirty="0" smtClean="0">
                <a:solidFill>
                  <a:srgbClr val="FF0000"/>
                </a:solidFill>
              </a:rPr>
              <a:t>Energy Aware</a:t>
            </a:r>
          </a:p>
          <a:p>
            <a:pPr algn="ctr"/>
            <a:endParaRPr lang="en-US" sz="1600" b="1" i="1" dirty="0" smtClean="0">
              <a:solidFill>
                <a:srgbClr val="FF0000"/>
              </a:solidFill>
            </a:endParaRPr>
          </a:p>
          <a:p>
            <a:pPr algn="ctr"/>
            <a:r>
              <a:rPr lang="en-US" sz="1600" b="1" i="1" dirty="0" smtClean="0">
                <a:solidFill>
                  <a:srgbClr val="FF0000"/>
                </a:solidFill>
              </a:rPr>
              <a:t>CoDesign</a:t>
            </a:r>
          </a:p>
          <a:p>
            <a:pPr algn="ctr"/>
            <a:endParaRPr lang="en-US" sz="1600" b="1" i="1" dirty="0" smtClean="0">
              <a:solidFill>
                <a:srgbClr val="FF0000"/>
              </a:solidFill>
            </a:endParaRPr>
          </a:p>
          <a:p>
            <a:pPr algn="ctr"/>
            <a:r>
              <a:rPr lang="en-US" sz="1600" b="1" i="1" dirty="0" smtClean="0">
                <a:solidFill>
                  <a:srgbClr val="FF0000"/>
                </a:solidFill>
              </a:rPr>
              <a:t>X Stack</a:t>
            </a:r>
          </a:p>
          <a:p>
            <a:pPr algn="ctr"/>
            <a:endParaRPr lang="en-US" sz="1600" b="1" i="1" dirty="0" smtClean="0">
              <a:solidFill>
                <a:srgbClr val="FF0000"/>
              </a:solidFill>
            </a:endParaRPr>
          </a:p>
          <a:p>
            <a:pPr algn="ctr"/>
            <a:r>
              <a:rPr lang="en-US" sz="1600" b="1" i="1" dirty="0" smtClean="0">
                <a:solidFill>
                  <a:srgbClr val="FF0000"/>
                </a:solidFill>
              </a:rPr>
              <a:t>Titan</a:t>
            </a:r>
          </a:p>
          <a:p>
            <a:pPr algn="ctr"/>
            <a:r>
              <a:rPr lang="en-US" sz="1600" b="1" i="1" dirty="0" smtClean="0">
                <a:solidFill>
                  <a:srgbClr val="FF0000"/>
                </a:solidFill>
              </a:rPr>
              <a:t>Mira</a:t>
            </a:r>
          </a:p>
          <a:p>
            <a:pPr algn="ctr"/>
            <a:r>
              <a:rPr lang="en-US" sz="1600" b="1" i="1" dirty="0" smtClean="0">
                <a:solidFill>
                  <a:srgbClr val="FF0000"/>
                </a:solidFill>
              </a:rPr>
              <a:t>???</a:t>
            </a:r>
          </a:p>
          <a:p>
            <a:pPr algn="ctr"/>
            <a:endParaRPr lang="en-US" sz="1600" i="1"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Computing is Changing</a:t>
            </a:r>
            <a:endParaRPr lang="en-US" dirty="0"/>
          </a:p>
        </p:txBody>
      </p:sp>
      <p:sp>
        <p:nvSpPr>
          <p:cNvPr id="4" name="Slide Number Placeholder 3"/>
          <p:cNvSpPr>
            <a:spLocks noGrp="1"/>
          </p:cNvSpPr>
          <p:nvPr>
            <p:ph type="sldNum" sz="quarter" idx="11"/>
          </p:nvPr>
        </p:nvSpPr>
        <p:spPr/>
        <p:txBody>
          <a:bodyPr/>
          <a:lstStyle/>
          <a:p>
            <a:fld id="{8F7F0FD8-C4D8-4FC8-ACE5-C8022F3C3BAB}" type="slidenum">
              <a:rPr lang="en-US" smtClean="0"/>
              <a:pPr/>
              <a:t>6</a:t>
            </a:fld>
            <a:endParaRPr lang="en-US" dirty="0"/>
          </a:p>
        </p:txBody>
      </p:sp>
      <p:sp>
        <p:nvSpPr>
          <p:cNvPr id="5" name="Footer Placeholder 4"/>
          <p:cNvSpPr>
            <a:spLocks noGrp="1"/>
          </p:cNvSpPr>
          <p:nvPr>
            <p:ph type="ftr" sz="quarter" idx="12"/>
          </p:nvPr>
        </p:nvSpPr>
        <p:spPr/>
        <p:txBody>
          <a:bodyPr/>
          <a:lstStyle/>
          <a:p>
            <a:r>
              <a:rPr lang="en-US" dirty="0" smtClean="0"/>
              <a:t>BESAC August 3, 2011</a:t>
            </a:r>
          </a:p>
        </p:txBody>
      </p:sp>
      <p:grpSp>
        <p:nvGrpSpPr>
          <p:cNvPr id="2" name="Group 11"/>
          <p:cNvGrpSpPr/>
          <p:nvPr/>
        </p:nvGrpSpPr>
        <p:grpSpPr>
          <a:xfrm>
            <a:off x="1295400" y="1447800"/>
            <a:ext cx="6172200" cy="3962400"/>
            <a:chOff x="990600" y="1371600"/>
            <a:chExt cx="6172200" cy="3962400"/>
          </a:xfrm>
        </p:grpSpPr>
        <p:cxnSp>
          <p:nvCxnSpPr>
            <p:cNvPr id="8" name="Straight Connector 7"/>
            <p:cNvCxnSpPr/>
            <p:nvPr/>
          </p:nvCxnSpPr>
          <p:spPr>
            <a:xfrm rot="5400000">
              <a:off x="-990600" y="3352800"/>
              <a:ext cx="3962400"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990600" y="5334000"/>
              <a:ext cx="6172200" cy="0"/>
            </a:xfrm>
            <a:prstGeom prst="line">
              <a:avLst/>
            </a:prstGeom>
          </p:spPr>
          <p:style>
            <a:lnRef idx="3">
              <a:schemeClr val="dk1"/>
            </a:lnRef>
            <a:fillRef idx="0">
              <a:schemeClr val="dk1"/>
            </a:fillRef>
            <a:effectRef idx="2">
              <a:schemeClr val="dk1"/>
            </a:effectRef>
            <a:fontRef idx="minor">
              <a:schemeClr val="tx1"/>
            </a:fontRef>
          </p:style>
        </p:cxnSp>
      </p:grpSp>
      <p:sp>
        <p:nvSpPr>
          <p:cNvPr id="13" name="TextBox 12"/>
          <p:cNvSpPr txBox="1"/>
          <p:nvPr/>
        </p:nvSpPr>
        <p:spPr>
          <a:xfrm rot="16200000">
            <a:off x="-498217" y="2847945"/>
            <a:ext cx="2438400" cy="400110"/>
          </a:xfrm>
          <a:prstGeom prst="rect">
            <a:avLst/>
          </a:prstGeom>
          <a:noFill/>
        </p:spPr>
        <p:txBody>
          <a:bodyPr wrap="square" rtlCol="0">
            <a:spAutoFit/>
          </a:bodyPr>
          <a:lstStyle/>
          <a:p>
            <a:pPr algn="ctr"/>
            <a:r>
              <a:rPr lang="en-US" sz="2000" dirty="0" smtClean="0">
                <a:solidFill>
                  <a:srgbClr val="C00000"/>
                </a:solidFill>
              </a:rPr>
              <a:t>Performance</a:t>
            </a:r>
            <a:endParaRPr lang="en-US" sz="2000" dirty="0">
              <a:solidFill>
                <a:srgbClr val="C00000"/>
              </a:solidFill>
            </a:endParaRPr>
          </a:p>
        </p:txBody>
      </p:sp>
      <p:sp>
        <p:nvSpPr>
          <p:cNvPr id="14" name="Rectangle 13"/>
          <p:cNvSpPr/>
          <p:nvPr/>
        </p:nvSpPr>
        <p:spPr>
          <a:xfrm>
            <a:off x="4191000" y="5638800"/>
            <a:ext cx="710451" cy="369332"/>
          </a:xfrm>
          <a:prstGeom prst="rect">
            <a:avLst/>
          </a:prstGeom>
        </p:spPr>
        <p:txBody>
          <a:bodyPr wrap="none">
            <a:spAutoFit/>
          </a:bodyPr>
          <a:lstStyle/>
          <a:p>
            <a:r>
              <a:rPr lang="en-US" b="1" kern="0" dirty="0" smtClean="0">
                <a:solidFill>
                  <a:srgbClr val="800000"/>
                </a:solidFill>
              </a:rPr>
              <a:t> Time</a:t>
            </a:r>
            <a:endParaRPr lang="en-US" dirty="0"/>
          </a:p>
        </p:txBody>
      </p:sp>
      <p:cxnSp>
        <p:nvCxnSpPr>
          <p:cNvPr id="16" name="Straight Connector 15"/>
          <p:cNvCxnSpPr/>
          <p:nvPr/>
        </p:nvCxnSpPr>
        <p:spPr>
          <a:xfrm rot="5400000">
            <a:off x="3352800" y="5334000"/>
            <a:ext cx="152400"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p:cNvSpPr/>
          <p:nvPr/>
        </p:nvSpPr>
        <p:spPr>
          <a:xfrm>
            <a:off x="3124200" y="5410200"/>
            <a:ext cx="647934" cy="338554"/>
          </a:xfrm>
          <a:prstGeom prst="rect">
            <a:avLst/>
          </a:prstGeom>
        </p:spPr>
        <p:txBody>
          <a:bodyPr wrap="none">
            <a:spAutoFit/>
          </a:bodyPr>
          <a:lstStyle/>
          <a:p>
            <a:r>
              <a:rPr lang="en-US" sz="1600" b="1" kern="0" dirty="0" smtClean="0">
                <a:solidFill>
                  <a:srgbClr val="800000"/>
                </a:solidFill>
              </a:rPr>
              <a:t> 2015</a:t>
            </a:r>
            <a:endParaRPr lang="en-US" sz="1600" dirty="0"/>
          </a:p>
        </p:txBody>
      </p:sp>
      <p:cxnSp>
        <p:nvCxnSpPr>
          <p:cNvPr id="19" name="Straight Connector 18"/>
          <p:cNvCxnSpPr/>
          <p:nvPr/>
        </p:nvCxnSpPr>
        <p:spPr>
          <a:xfrm rot="16200000" flipH="1">
            <a:off x="1181100" y="2095500"/>
            <a:ext cx="3810000" cy="2362200"/>
          </a:xfrm>
          <a:prstGeom prst="line">
            <a:avLst/>
          </a:prstGeom>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447800" y="2743200"/>
            <a:ext cx="1219200" cy="923330"/>
          </a:xfrm>
          <a:prstGeom prst="rect">
            <a:avLst/>
          </a:prstGeom>
          <a:noFill/>
        </p:spPr>
        <p:txBody>
          <a:bodyPr wrap="square" rtlCol="0">
            <a:spAutoFit/>
          </a:bodyPr>
          <a:lstStyle/>
          <a:p>
            <a:r>
              <a:rPr lang="en-US" b="1" dirty="0" smtClean="0"/>
              <a:t>SciDAC-3</a:t>
            </a:r>
          </a:p>
          <a:p>
            <a:endParaRPr lang="en-US" b="1" dirty="0" smtClean="0"/>
          </a:p>
          <a:p>
            <a:r>
              <a:rPr lang="en-US" b="1" dirty="0" smtClean="0"/>
              <a:t>Hubs</a:t>
            </a:r>
            <a:endParaRPr lang="en-US" b="1" dirty="0"/>
          </a:p>
        </p:txBody>
      </p:sp>
      <p:sp>
        <p:nvSpPr>
          <p:cNvPr id="21" name="TextBox 20"/>
          <p:cNvSpPr txBox="1"/>
          <p:nvPr/>
        </p:nvSpPr>
        <p:spPr>
          <a:xfrm>
            <a:off x="2438400" y="1295400"/>
            <a:ext cx="2819400" cy="369332"/>
          </a:xfrm>
          <a:prstGeom prst="rect">
            <a:avLst/>
          </a:prstGeom>
          <a:noFill/>
        </p:spPr>
        <p:txBody>
          <a:bodyPr wrap="square" rtlCol="0">
            <a:spAutoFit/>
          </a:bodyPr>
          <a:lstStyle/>
          <a:p>
            <a:r>
              <a:rPr lang="en-US" b="1" dirty="0" smtClean="0">
                <a:solidFill>
                  <a:schemeClr val="tx2">
                    <a:lumMod val="60000"/>
                    <a:lumOff val="40000"/>
                  </a:schemeClr>
                </a:solidFill>
              </a:rPr>
              <a:t>Concurrency Dominated</a:t>
            </a:r>
            <a:endParaRPr lang="en-US" b="1" dirty="0">
              <a:solidFill>
                <a:schemeClr val="tx2">
                  <a:lumMod val="60000"/>
                  <a:lumOff val="40000"/>
                </a:schemeClr>
              </a:solidFill>
            </a:endParaRPr>
          </a:p>
        </p:txBody>
      </p:sp>
      <p:cxnSp>
        <p:nvCxnSpPr>
          <p:cNvPr id="26" name="Straight Arrow Connector 25"/>
          <p:cNvCxnSpPr>
            <a:stCxn id="21" idx="1"/>
          </p:cNvCxnSpPr>
          <p:nvPr/>
        </p:nvCxnSpPr>
        <p:spPr>
          <a:xfrm rot="10800000" flipV="1">
            <a:off x="2057400" y="1480066"/>
            <a:ext cx="381000" cy="43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155094" y="3352800"/>
            <a:ext cx="4988906" cy="1200329"/>
          </a:xfrm>
          <a:prstGeom prst="rect">
            <a:avLst/>
          </a:prstGeom>
          <a:noFill/>
        </p:spPr>
        <p:txBody>
          <a:bodyPr wrap="square" rtlCol="0">
            <a:spAutoFit/>
          </a:bodyPr>
          <a:lstStyle/>
          <a:p>
            <a:r>
              <a:rPr lang="en-US" dirty="0" smtClean="0"/>
              <a:t>Co-Design</a:t>
            </a:r>
          </a:p>
          <a:p>
            <a:r>
              <a:rPr lang="en-US" dirty="0" smtClean="0"/>
              <a:t>X-Stack</a:t>
            </a:r>
          </a:p>
          <a:p>
            <a:r>
              <a:rPr lang="en-US" dirty="0" smtClean="0"/>
              <a:t>Advanced Architectures</a:t>
            </a:r>
          </a:p>
          <a:p>
            <a:r>
              <a:rPr lang="en-US" dirty="0" smtClean="0"/>
              <a:t>Data Management and Analysis at Extreme Scale</a:t>
            </a:r>
            <a:endParaRPr lang="en-US" dirty="0"/>
          </a:p>
        </p:txBody>
      </p:sp>
      <p:sp>
        <p:nvSpPr>
          <p:cNvPr id="30" name="TextBox 29"/>
          <p:cNvSpPr txBox="1"/>
          <p:nvPr/>
        </p:nvSpPr>
        <p:spPr>
          <a:xfrm>
            <a:off x="495300" y="5181600"/>
            <a:ext cx="838200" cy="338554"/>
          </a:xfrm>
          <a:prstGeom prst="rect">
            <a:avLst/>
          </a:prstGeom>
          <a:noFill/>
        </p:spPr>
        <p:txBody>
          <a:bodyPr wrap="square" rtlCol="0">
            <a:spAutoFit/>
          </a:bodyPr>
          <a:lstStyle/>
          <a:p>
            <a:r>
              <a:rPr lang="en-US" sz="1600" dirty="0" smtClean="0"/>
              <a:t>Laptops</a:t>
            </a:r>
            <a:endParaRPr lang="en-US" sz="1600" dirty="0"/>
          </a:p>
        </p:txBody>
      </p:sp>
      <p:sp>
        <p:nvSpPr>
          <p:cNvPr id="31" name="TextBox 30"/>
          <p:cNvSpPr txBox="1"/>
          <p:nvPr/>
        </p:nvSpPr>
        <p:spPr>
          <a:xfrm>
            <a:off x="495300" y="1371600"/>
            <a:ext cx="838200" cy="338554"/>
          </a:xfrm>
          <a:prstGeom prst="rect">
            <a:avLst/>
          </a:prstGeom>
          <a:noFill/>
        </p:spPr>
        <p:txBody>
          <a:bodyPr wrap="square" rtlCol="0">
            <a:spAutoFit/>
          </a:bodyPr>
          <a:lstStyle/>
          <a:p>
            <a:r>
              <a:rPr lang="en-US" sz="1600" dirty="0" smtClean="0"/>
              <a:t>Top500</a:t>
            </a:r>
            <a:endParaRPr lang="en-US" sz="1600" dirty="0"/>
          </a:p>
        </p:txBody>
      </p:sp>
      <p:cxnSp>
        <p:nvCxnSpPr>
          <p:cNvPr id="35" name="Straight Connector 34"/>
          <p:cNvCxnSpPr/>
          <p:nvPr/>
        </p:nvCxnSpPr>
        <p:spPr>
          <a:xfrm>
            <a:off x="1295400" y="1524000"/>
            <a:ext cx="152400" cy="0"/>
          </a:xfrm>
          <a:prstGeom prst="line">
            <a:avLst/>
          </a:prstGeom>
        </p:spPr>
        <p:style>
          <a:lnRef idx="2">
            <a:schemeClr val="dk1"/>
          </a:lnRef>
          <a:fillRef idx="0">
            <a:schemeClr val="dk1"/>
          </a:fillRef>
          <a:effectRef idx="1">
            <a:schemeClr val="dk1"/>
          </a:effectRef>
          <a:fontRef idx="minor">
            <a:schemeClr val="tx1"/>
          </a:fontRef>
        </p:style>
      </p:cxnSp>
      <p:sp>
        <p:nvSpPr>
          <p:cNvPr id="22" name="Rectangle 21"/>
          <p:cNvSpPr/>
          <p:nvPr/>
        </p:nvSpPr>
        <p:spPr>
          <a:xfrm>
            <a:off x="1295400" y="4191000"/>
            <a:ext cx="2971800" cy="954107"/>
          </a:xfrm>
          <a:prstGeom prst="rect">
            <a:avLst/>
          </a:prstGeom>
        </p:spPr>
        <p:txBody>
          <a:bodyPr wrap="square">
            <a:spAutoFit/>
          </a:bodyPr>
          <a:lstStyle/>
          <a:p>
            <a:pPr algn="ctr"/>
            <a:r>
              <a:rPr lang="en-US" sz="1400" b="1" dirty="0" smtClean="0">
                <a:solidFill>
                  <a:srgbClr val="367317"/>
                </a:solidFill>
              </a:rPr>
              <a:t>Today</a:t>
            </a:r>
          </a:p>
          <a:p>
            <a:r>
              <a:rPr lang="en-US" sz="1400" dirty="0" smtClean="0"/>
              <a:t>Typical server node chip ~ 8 cores</a:t>
            </a:r>
          </a:p>
          <a:p>
            <a:r>
              <a:rPr lang="en-US" sz="1400" dirty="0" smtClean="0"/>
              <a:t>1k node cluster </a:t>
            </a:r>
            <a:r>
              <a:rPr lang="en-US" sz="1400" dirty="0" smtClean="0">
                <a:latin typeface="Wingdings"/>
                <a:ea typeface="Wingdings"/>
                <a:cs typeface="Wingdings"/>
              </a:rPr>
              <a:t></a:t>
            </a:r>
            <a:r>
              <a:rPr lang="en-US" sz="1400" dirty="0" smtClean="0"/>
              <a:t> 8,000 cores</a:t>
            </a:r>
          </a:p>
          <a:p>
            <a:r>
              <a:rPr lang="en-US" sz="1400" dirty="0" smtClean="0"/>
              <a:t>Laptop ~ 2 cores (low power</a:t>
            </a:r>
            <a:r>
              <a:rPr lang="en-US" sz="1200" dirty="0" smtClean="0"/>
              <a:t>)</a:t>
            </a:r>
          </a:p>
        </p:txBody>
      </p:sp>
      <p:sp>
        <p:nvSpPr>
          <p:cNvPr id="23" name="Rectangle 22"/>
          <p:cNvSpPr/>
          <p:nvPr/>
        </p:nvSpPr>
        <p:spPr>
          <a:xfrm>
            <a:off x="3733800" y="1828800"/>
            <a:ext cx="3505200" cy="954107"/>
          </a:xfrm>
          <a:prstGeom prst="rect">
            <a:avLst/>
          </a:prstGeom>
        </p:spPr>
        <p:txBody>
          <a:bodyPr wrap="square">
            <a:spAutoFit/>
          </a:bodyPr>
          <a:lstStyle/>
          <a:p>
            <a:pPr algn="ctr"/>
            <a:r>
              <a:rPr lang="en-US" sz="1400" b="1" dirty="0" smtClean="0">
                <a:solidFill>
                  <a:srgbClr val="367317"/>
                </a:solidFill>
              </a:rPr>
              <a:t>By 2020</a:t>
            </a:r>
          </a:p>
          <a:p>
            <a:pPr lvl="1"/>
            <a:r>
              <a:rPr lang="en-US" sz="1400" dirty="0" smtClean="0"/>
              <a:t>Typical server node chip ~400 cores</a:t>
            </a:r>
          </a:p>
          <a:p>
            <a:pPr lvl="1"/>
            <a:r>
              <a:rPr lang="en-US" sz="1400" dirty="0" smtClean="0"/>
              <a:t>1k node cluster </a:t>
            </a:r>
            <a:r>
              <a:rPr lang="en-US" sz="1400" dirty="0" smtClean="0">
                <a:latin typeface="Wingdings"/>
                <a:ea typeface="Wingdings"/>
                <a:cs typeface="Wingdings"/>
              </a:rPr>
              <a:t></a:t>
            </a:r>
            <a:r>
              <a:rPr lang="en-US" sz="1400" dirty="0" smtClean="0"/>
              <a:t> 400,000 cores</a:t>
            </a:r>
          </a:p>
          <a:p>
            <a:pPr lvl="1"/>
            <a:r>
              <a:rPr lang="en-US" sz="1400" dirty="0" smtClean="0"/>
              <a:t>Laptop ~ 100 cores (low power)</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457825"/>
          </a:xfrm>
        </p:spPr>
        <p:txBody>
          <a:bodyPr>
            <a:normAutofit fontScale="92500" lnSpcReduction="20000"/>
          </a:bodyPr>
          <a:lstStyle/>
          <a:p>
            <a:pPr>
              <a:buNone/>
            </a:pPr>
            <a:endParaRPr lang="en-US" sz="1600" dirty="0" smtClean="0"/>
          </a:p>
          <a:p>
            <a:pPr>
              <a:buNone/>
            </a:pPr>
            <a:r>
              <a:rPr lang="en-US" sz="1600" dirty="0" smtClean="0">
                <a:latin typeface="Arial" pitchFamily="34" charset="0"/>
              </a:rPr>
              <a:t>Goals &amp; Objectives</a:t>
            </a:r>
          </a:p>
          <a:p>
            <a:pPr lvl="1"/>
            <a:endParaRPr lang="en-US" sz="1300" b="1" dirty="0" smtClean="0">
              <a:solidFill>
                <a:schemeClr val="tx1"/>
              </a:solidFill>
              <a:latin typeface="Arial" pitchFamily="34" charset="0"/>
            </a:endParaRPr>
          </a:p>
          <a:p>
            <a:pPr lvl="1">
              <a:buFont typeface="Arial" pitchFamily="34" charset="0"/>
              <a:buChar char="•"/>
            </a:pPr>
            <a:r>
              <a:rPr lang="en-US" sz="1400" b="1" dirty="0" smtClean="0">
                <a:solidFill>
                  <a:schemeClr val="tx1"/>
                </a:solidFill>
                <a:latin typeface="Arial" pitchFamily="34" charset="0"/>
              </a:rPr>
              <a:t>Deliver tools and resources to lower barriers to effectively use state-of-the-art computational systems;</a:t>
            </a:r>
          </a:p>
          <a:p>
            <a:pPr lvl="1">
              <a:buFont typeface="Arial" charset="0"/>
              <a:buChar char="•"/>
            </a:pPr>
            <a:r>
              <a:rPr lang="en-US" sz="1400" b="1" dirty="0" smtClean="0">
                <a:solidFill>
                  <a:schemeClr val="tx1"/>
                </a:solidFill>
                <a:latin typeface="Arial" pitchFamily="34" charset="0"/>
              </a:rPr>
              <a:t>Create mechanisms to address computational grand challenges across different science application areas;</a:t>
            </a:r>
          </a:p>
          <a:p>
            <a:pPr lvl="1">
              <a:buFont typeface="Arial" charset="0"/>
              <a:buChar char="•"/>
            </a:pPr>
            <a:r>
              <a:rPr lang="en-US" sz="1400" b="1" dirty="0" smtClean="0">
                <a:solidFill>
                  <a:schemeClr val="tx1"/>
                </a:solidFill>
                <a:latin typeface="Arial" pitchFamily="34" charset="0"/>
              </a:rPr>
              <a:t>Incorporate basic research results from Applied Mathematics and Computer Science into computational science challenge areas and demonstrate that value</a:t>
            </a:r>
          </a:p>
          <a:p>
            <a:pPr lvl="1">
              <a:buFont typeface="Arial" charset="0"/>
              <a:buChar char="•"/>
            </a:pPr>
            <a:r>
              <a:rPr lang="en-US" sz="1400" b="1" dirty="0" smtClean="0">
                <a:solidFill>
                  <a:schemeClr val="tx1"/>
                </a:solidFill>
                <a:latin typeface="Arial" pitchFamily="34" charset="0"/>
              </a:rPr>
              <a:t>Grow the Nation’s computational science research community.  </a:t>
            </a:r>
          </a:p>
          <a:p>
            <a:pPr>
              <a:buFont typeface="Arial" charset="0"/>
              <a:buChar char="•"/>
            </a:pPr>
            <a:endParaRPr lang="en-US" sz="1300" dirty="0" smtClean="0">
              <a:latin typeface="Arial" pitchFamily="34" charset="0"/>
            </a:endParaRPr>
          </a:p>
          <a:p>
            <a:pPr lvl="0">
              <a:buNone/>
            </a:pPr>
            <a:r>
              <a:rPr lang="en-US" sz="1600" dirty="0" smtClean="0">
                <a:latin typeface="Arial" pitchFamily="34" charset="0"/>
              </a:rPr>
              <a:t>Awards- Up to $13M/year over 5 years available to support  1–5 Institutes</a:t>
            </a:r>
          </a:p>
          <a:p>
            <a:pPr lvl="0">
              <a:buNone/>
            </a:pPr>
            <a:endParaRPr lang="en-US" sz="1300" dirty="0" smtClean="0">
              <a:latin typeface="Arial" pitchFamily="34" charset="0"/>
            </a:endParaRPr>
          </a:p>
          <a:p>
            <a:pPr lvl="0">
              <a:buNone/>
            </a:pPr>
            <a:r>
              <a:rPr lang="en-US" sz="1600" dirty="0" smtClean="0">
                <a:latin typeface="Arial" pitchFamily="34" charset="0"/>
              </a:rPr>
              <a:t>Eligible applicants- DOE National Laboratories, Universities, Industry and other organizations</a:t>
            </a:r>
          </a:p>
          <a:p>
            <a:pPr lvl="0">
              <a:buNone/>
            </a:pPr>
            <a:endParaRPr lang="en-US" sz="1300" dirty="0" smtClean="0">
              <a:latin typeface="Arial" pitchFamily="34" charset="0"/>
            </a:endParaRPr>
          </a:p>
          <a:p>
            <a:pPr lvl="0">
              <a:buNone/>
            </a:pPr>
            <a:r>
              <a:rPr lang="en-US" sz="1600" dirty="0" smtClean="0">
                <a:latin typeface="Arial" pitchFamily="34" charset="0"/>
              </a:rPr>
              <a:t>Expected outcome- Institutes that cover a significant portion of DOE computational science 		needs on current and emerging computational systems.</a:t>
            </a:r>
          </a:p>
          <a:p>
            <a:pPr>
              <a:buNone/>
            </a:pPr>
            <a:endParaRPr lang="en-US" sz="1300" dirty="0" smtClean="0">
              <a:latin typeface="Arial" pitchFamily="34" charset="0"/>
            </a:endParaRPr>
          </a:p>
          <a:p>
            <a:pPr>
              <a:buNone/>
            </a:pPr>
            <a:r>
              <a:rPr lang="en-US" sz="1500" dirty="0" smtClean="0">
                <a:latin typeface="Arial" pitchFamily="34" charset="0"/>
              </a:rPr>
              <a:t>Timeline</a:t>
            </a:r>
          </a:p>
          <a:p>
            <a:pPr>
              <a:buFont typeface="Arial" charset="0"/>
              <a:buChar char="•"/>
            </a:pPr>
            <a:r>
              <a:rPr lang="en-US" sz="1300" dirty="0" smtClean="0">
                <a:latin typeface="Arial" pitchFamily="34" charset="0"/>
              </a:rPr>
              <a:t>Solicitations opened- February 23, 2011</a:t>
            </a:r>
          </a:p>
          <a:p>
            <a:pPr>
              <a:buFont typeface="Arial" charset="0"/>
              <a:buChar char="•"/>
            </a:pPr>
            <a:r>
              <a:rPr lang="en-US" sz="1300" dirty="0" smtClean="0">
                <a:latin typeface="Arial" pitchFamily="34" charset="0"/>
              </a:rPr>
              <a:t>Letters of Intent- March 30, 2011</a:t>
            </a:r>
          </a:p>
          <a:p>
            <a:pPr>
              <a:buFont typeface="Arial" charset="0"/>
              <a:buChar char="•"/>
            </a:pPr>
            <a:r>
              <a:rPr lang="en-US" sz="1300" dirty="0" smtClean="0">
                <a:latin typeface="Arial" pitchFamily="34" charset="0"/>
              </a:rPr>
              <a:t>Solicitations closed- May 2, 2011</a:t>
            </a:r>
          </a:p>
          <a:p>
            <a:pPr>
              <a:buFont typeface="Arial" charset="0"/>
              <a:buChar char="•"/>
            </a:pPr>
            <a:r>
              <a:rPr lang="en-US" sz="1300" dirty="0" smtClean="0">
                <a:latin typeface="Arial" pitchFamily="34" charset="0"/>
              </a:rPr>
              <a:t>First awards- end of FY2011</a:t>
            </a:r>
          </a:p>
          <a:p>
            <a:pPr>
              <a:buNone/>
            </a:pPr>
            <a:endParaRPr lang="en-US" sz="1300" dirty="0" smtClean="0">
              <a:latin typeface="Arial" pitchFamily="34" charset="0"/>
            </a:endParaRPr>
          </a:p>
          <a:p>
            <a:pPr>
              <a:buNone/>
            </a:pPr>
            <a:r>
              <a:rPr lang="en-US" sz="1500" dirty="0" smtClean="0">
                <a:latin typeface="Arial" pitchFamily="34" charset="0"/>
              </a:rPr>
              <a:t>Answers to Inquiries- </a:t>
            </a:r>
            <a:r>
              <a:rPr lang="en-US" sz="1300" dirty="0" smtClean="0">
                <a:solidFill>
                  <a:schemeClr val="accent1">
                    <a:lumMod val="50000"/>
                  </a:schemeClr>
                </a:solidFill>
                <a:latin typeface="Times New Roman" pitchFamily="18" charset="0"/>
                <a:cs typeface="Times New Roman" pitchFamily="18" charset="0"/>
                <a:hlinkClick r:id="rId3"/>
              </a:rPr>
              <a:t>h</a:t>
            </a:r>
            <a:r>
              <a:rPr lang="en-US" sz="1300" u="sng" dirty="0" smtClean="0">
                <a:solidFill>
                  <a:schemeClr val="accent1">
                    <a:lumMod val="50000"/>
                  </a:schemeClr>
                </a:solidFill>
                <a:latin typeface="Times New Roman" pitchFamily="18" charset="0"/>
                <a:cs typeface="Times New Roman" pitchFamily="18" charset="0"/>
                <a:hlinkClick r:id="rId3"/>
              </a:rPr>
              <a:t>ttp://science.doe.gov/ascr/research/scidac/SciDAC3InstitutesFAQ.html</a:t>
            </a:r>
            <a:endParaRPr lang="en-US" sz="1300" dirty="0" smtClean="0">
              <a:latin typeface="Times New Roman" pitchFamily="18" charset="0"/>
              <a:cs typeface="Times New Roman" pitchFamily="18" charset="0"/>
            </a:endParaRPr>
          </a:p>
          <a:p>
            <a:pPr>
              <a:buNone/>
            </a:pPr>
            <a:endParaRPr lang="en-US" sz="1900" b="0" dirty="0" smtClean="0">
              <a:latin typeface="Arial" pitchFamily="34" charset="0"/>
            </a:endParaRPr>
          </a:p>
          <a:p>
            <a:pPr>
              <a:buNone/>
            </a:pPr>
            <a:endParaRPr lang="en-US" sz="1900" dirty="0" smtClean="0"/>
          </a:p>
          <a:p>
            <a:pPr>
              <a:buNone/>
            </a:pPr>
            <a:endParaRPr lang="en-US" sz="1600" dirty="0" smtClean="0"/>
          </a:p>
          <a:p>
            <a:pPr>
              <a:buNone/>
            </a:pPr>
            <a:endParaRPr lang="en-US" sz="1600" dirty="0" smtClean="0"/>
          </a:p>
          <a:p>
            <a:pPr>
              <a:buNone/>
            </a:pPr>
            <a:endParaRPr lang="en-US" sz="1600" dirty="0" smtClean="0"/>
          </a:p>
          <a:p>
            <a:pPr>
              <a:buNone/>
            </a:pPr>
            <a:endParaRPr lang="en-US" sz="1800" dirty="0" smtClean="0"/>
          </a:p>
          <a:p>
            <a:pPr>
              <a:buFont typeface="Arial" charset="0"/>
              <a:buChar char="•"/>
            </a:pPr>
            <a:endParaRPr lang="en-US" sz="1600" dirty="0" smtClean="0"/>
          </a:p>
          <a:p>
            <a:pPr>
              <a:buNone/>
            </a:pPr>
            <a:endParaRPr lang="en-US" sz="1600" dirty="0"/>
          </a:p>
        </p:txBody>
      </p:sp>
      <p:sp>
        <p:nvSpPr>
          <p:cNvPr id="2" name="Title 1"/>
          <p:cNvSpPr>
            <a:spLocks noGrp="1"/>
          </p:cNvSpPr>
          <p:nvPr>
            <p:ph type="title"/>
          </p:nvPr>
        </p:nvSpPr>
        <p:spPr>
          <a:xfrm>
            <a:off x="0" y="-1"/>
            <a:ext cx="9144000" cy="923925"/>
          </a:xfrm>
        </p:spPr>
        <p:txBody>
          <a:bodyPr>
            <a:normAutofit/>
          </a:bodyPr>
          <a:lstStyle/>
          <a:p>
            <a:r>
              <a:rPr lang="en-US" dirty="0" smtClean="0"/>
              <a:t>SciDAC Institutes</a:t>
            </a:r>
            <a:endParaRPr lang="en-US" dirty="0"/>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7</a:t>
            </a:fld>
            <a:endParaRPr lang="en-US" dirty="0"/>
          </a:p>
        </p:txBody>
      </p:sp>
      <p:sp>
        <p:nvSpPr>
          <p:cNvPr id="6" name="Rectangle 5"/>
          <p:cNvSpPr/>
          <p:nvPr/>
        </p:nvSpPr>
        <p:spPr>
          <a:xfrm>
            <a:off x="0" y="762000"/>
            <a:ext cx="9144000" cy="338554"/>
          </a:xfrm>
          <a:prstGeom prst="rect">
            <a:avLst/>
          </a:prstGeom>
        </p:spPr>
        <p:txBody>
          <a:bodyPr wrap="square">
            <a:spAutoFit/>
          </a:bodyPr>
          <a:lstStyle/>
          <a:p>
            <a:pPr marL="342865" lvl="0" indent="-342865" defTabSz="914400" eaLnBrk="0" fontAlgn="base" hangingPunct="0">
              <a:spcBef>
                <a:spcPct val="20000"/>
              </a:spcBef>
              <a:spcAft>
                <a:spcPct val="0"/>
              </a:spcAft>
            </a:pPr>
            <a:r>
              <a:rPr lang="en-US" sz="1600" b="1" dirty="0" smtClean="0">
                <a:solidFill>
                  <a:prstClr val="black"/>
                </a:solidFill>
                <a:cs typeface="Arial" pitchFamily="34" charset="0"/>
              </a:rPr>
              <a:t>		</a:t>
            </a:r>
            <a:r>
              <a:rPr lang="en-US" sz="1600" b="1" dirty="0" smtClean="0">
                <a:solidFill>
                  <a:schemeClr val="accent2">
                    <a:lumMod val="75000"/>
                  </a:schemeClr>
                </a:solidFill>
                <a:cs typeface="Arial" pitchFamily="34" charset="0"/>
              </a:rPr>
              <a:t>			</a:t>
            </a:r>
          </a:p>
        </p:txBody>
      </p:sp>
      <p:sp>
        <p:nvSpPr>
          <p:cNvPr id="7" name="Footer Placeholder 6"/>
          <p:cNvSpPr>
            <a:spLocks noGrp="1"/>
          </p:cNvSpPr>
          <p:nvPr>
            <p:ph type="ftr" sz="quarter" idx="12"/>
          </p:nvPr>
        </p:nvSpPr>
        <p:spPr/>
        <p:txBody>
          <a:bodyPr/>
          <a:lstStyle/>
          <a:p>
            <a:r>
              <a:rPr lang="en-US" dirty="0" smtClean="0"/>
              <a:t>BESAC August 3, 2011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noAutofit/>
          </a:bodyPr>
          <a:lstStyle/>
          <a:p>
            <a:pPr>
              <a:lnSpc>
                <a:spcPts val="3000"/>
              </a:lnSpc>
            </a:pPr>
            <a:r>
              <a:rPr lang="en-US" sz="2800" dirty="0" smtClean="0"/>
              <a:t>Awards for Scientific Discovery through Advanced Computing (SciDAC) Institutes</a:t>
            </a:r>
            <a:endParaRPr lang="en-US" sz="2800" dirty="0">
              <a:solidFill>
                <a:srgbClr val="00B050"/>
              </a:solidFill>
              <a:latin typeface="+mj-lt"/>
            </a:endParaRPr>
          </a:p>
        </p:txBody>
      </p:sp>
      <p:sp>
        <p:nvSpPr>
          <p:cNvPr id="3" name="Content Placeholder 2"/>
          <p:cNvSpPr>
            <a:spLocks noGrp="1"/>
          </p:cNvSpPr>
          <p:nvPr>
            <p:ph sz="half" idx="1"/>
          </p:nvPr>
        </p:nvSpPr>
        <p:spPr>
          <a:xfrm>
            <a:off x="381000" y="838200"/>
            <a:ext cx="8458200" cy="1524000"/>
          </a:xfrm>
        </p:spPr>
        <p:txBody>
          <a:bodyPr>
            <a:normAutofit fontScale="92500" lnSpcReduction="10000"/>
          </a:bodyPr>
          <a:lstStyle/>
          <a:p>
            <a:pPr>
              <a:buNone/>
            </a:pPr>
            <a:r>
              <a:rPr lang="en-US" sz="1800" dirty="0" smtClean="0">
                <a:solidFill>
                  <a:schemeClr val="tx1"/>
                </a:solidFill>
                <a:latin typeface="+mn-lt"/>
              </a:rPr>
              <a:t>SUPER</a:t>
            </a:r>
            <a:r>
              <a:rPr lang="en-US" sz="1600" b="0" dirty="0" smtClean="0">
                <a:solidFill>
                  <a:schemeClr val="tx1"/>
                </a:solidFill>
                <a:latin typeface="+mn-lt"/>
              </a:rPr>
              <a:t> – Institute for Sustained Performance, Energy and Resilience: </a:t>
            </a:r>
            <a:r>
              <a:rPr lang="en-US" sz="1600" b="0" u="sng" dirty="0" smtClean="0">
                <a:solidFill>
                  <a:schemeClr val="tx1"/>
                </a:solidFill>
                <a:latin typeface="+mn-lt"/>
              </a:rPr>
              <a:t>Robert F. Lucas</a:t>
            </a:r>
            <a:r>
              <a:rPr lang="en-US" sz="1600" b="0" dirty="0" smtClean="0">
                <a:solidFill>
                  <a:schemeClr val="tx1"/>
                </a:solidFill>
                <a:latin typeface="+mn-lt"/>
              </a:rPr>
              <a:t>, University of Southern California</a:t>
            </a:r>
          </a:p>
          <a:p>
            <a:pPr>
              <a:buNone/>
            </a:pPr>
            <a:r>
              <a:rPr lang="en-US" sz="1800" dirty="0" smtClean="0">
                <a:solidFill>
                  <a:schemeClr val="tx1"/>
                </a:solidFill>
                <a:latin typeface="+mn-lt"/>
              </a:rPr>
              <a:t>FASTMath</a:t>
            </a:r>
            <a:r>
              <a:rPr lang="en-US" sz="1600" b="0" dirty="0" smtClean="0">
                <a:solidFill>
                  <a:schemeClr val="tx1"/>
                </a:solidFill>
                <a:latin typeface="+mn-lt"/>
              </a:rPr>
              <a:t> – Frameworks, Algorithms, and Scalable Technologies for Mathematics: </a:t>
            </a:r>
            <a:r>
              <a:rPr lang="en-US" sz="1600" b="0" u="sng" dirty="0" smtClean="0">
                <a:solidFill>
                  <a:schemeClr val="tx1"/>
                </a:solidFill>
                <a:latin typeface="+mn-lt"/>
              </a:rPr>
              <a:t>Lori Diachin</a:t>
            </a:r>
            <a:r>
              <a:rPr lang="en-US" sz="1600" b="0" dirty="0" smtClean="0">
                <a:solidFill>
                  <a:schemeClr val="tx1"/>
                </a:solidFill>
                <a:latin typeface="+mn-lt"/>
              </a:rPr>
              <a:t>, Lawrence Livermore National Laboratory</a:t>
            </a:r>
          </a:p>
          <a:p>
            <a:pPr>
              <a:buNone/>
            </a:pPr>
            <a:r>
              <a:rPr lang="en-US" sz="1800" dirty="0" smtClean="0">
                <a:solidFill>
                  <a:schemeClr val="tx1"/>
                </a:solidFill>
                <a:latin typeface="+mn-lt"/>
              </a:rPr>
              <a:t>QUEST</a:t>
            </a:r>
            <a:r>
              <a:rPr lang="en-US" sz="1600" b="0" dirty="0" smtClean="0">
                <a:solidFill>
                  <a:schemeClr val="tx1"/>
                </a:solidFill>
                <a:latin typeface="+mn-lt"/>
              </a:rPr>
              <a:t> – Quantification of Uncertainty in Extreme Scale Computations: </a:t>
            </a:r>
            <a:r>
              <a:rPr lang="en-US" sz="1600" b="0" u="sng" dirty="0" smtClean="0">
                <a:solidFill>
                  <a:schemeClr val="tx1"/>
                </a:solidFill>
                <a:latin typeface="+mn-lt"/>
              </a:rPr>
              <a:t>Habib N. Najm</a:t>
            </a:r>
            <a:r>
              <a:rPr lang="en-US" sz="1600" b="0" dirty="0" smtClean="0">
                <a:solidFill>
                  <a:schemeClr val="tx1"/>
                </a:solidFill>
                <a:latin typeface="+mn-lt"/>
              </a:rPr>
              <a:t>, Sandia National Laboratories</a:t>
            </a:r>
            <a:endParaRPr lang="en-US" sz="1600" b="0" dirty="0">
              <a:solidFill>
                <a:schemeClr val="tx1"/>
              </a:solidFill>
              <a:latin typeface="+mn-lt"/>
            </a:endParaRPr>
          </a:p>
        </p:txBody>
      </p:sp>
      <p:graphicFrame>
        <p:nvGraphicFramePr>
          <p:cNvPr id="7" name="Content Placeholder 6"/>
          <p:cNvGraphicFramePr>
            <a:graphicFrameLocks noGrp="1"/>
          </p:cNvGraphicFramePr>
          <p:nvPr>
            <p:ph sz="half" idx="2"/>
          </p:nvPr>
        </p:nvGraphicFramePr>
        <p:xfrm>
          <a:off x="228600" y="2514600"/>
          <a:ext cx="8534399" cy="3733800"/>
        </p:xfrm>
        <a:graphic>
          <a:graphicData uri="http://schemas.openxmlformats.org/drawingml/2006/table">
            <a:tbl>
              <a:tblPr firstRow="1" bandRow="1">
                <a:tableStyleId>{5C22544A-7EE6-4342-B048-85BDC9FD1C3A}</a:tableStyleId>
              </a:tblPr>
              <a:tblGrid>
                <a:gridCol w="2722179"/>
                <a:gridCol w="2722179"/>
                <a:gridCol w="3090041"/>
              </a:tblGrid>
              <a:tr h="288000">
                <a:tc>
                  <a:txBody>
                    <a:bodyPr/>
                    <a:lstStyle/>
                    <a:p>
                      <a:pPr algn="ctr"/>
                      <a:r>
                        <a:rPr lang="en-US" sz="1400" dirty="0" smtClean="0"/>
                        <a:t>SUPER</a:t>
                      </a:r>
                      <a:endParaRPr lang="en-US" sz="1400" dirty="0"/>
                    </a:p>
                  </a:txBody>
                  <a:tcPr/>
                </a:tc>
                <a:tc>
                  <a:txBody>
                    <a:bodyPr/>
                    <a:lstStyle/>
                    <a:p>
                      <a:pPr algn="ctr"/>
                      <a:r>
                        <a:rPr lang="en-US" sz="1400" dirty="0" smtClean="0"/>
                        <a:t>FASTMath</a:t>
                      </a:r>
                      <a:endParaRPr lang="en-US" sz="1400" dirty="0"/>
                    </a:p>
                  </a:txBody>
                  <a:tcPr/>
                </a:tc>
                <a:tc>
                  <a:txBody>
                    <a:bodyPr/>
                    <a:lstStyle/>
                    <a:p>
                      <a:pPr algn="ctr"/>
                      <a:r>
                        <a:rPr lang="en-US" sz="1400" dirty="0" smtClean="0"/>
                        <a:t>QUEST</a:t>
                      </a:r>
                      <a:endParaRPr lang="en-US" sz="1400" dirty="0"/>
                    </a:p>
                  </a:txBody>
                  <a:tcPr/>
                </a:tc>
              </a:tr>
              <a:tr h="288000">
                <a:tc>
                  <a:txBody>
                    <a:bodyPr/>
                    <a:lstStyle/>
                    <a:p>
                      <a:r>
                        <a:rPr lang="en-US" sz="1400" dirty="0" smtClean="0"/>
                        <a:t>Argonne National Laboratory</a:t>
                      </a:r>
                      <a:endParaRPr lang="en-US" sz="1400" dirty="0"/>
                    </a:p>
                  </a:txBody>
                  <a:tcPr/>
                </a:tc>
                <a:tc>
                  <a:txBody>
                    <a:bodyPr/>
                    <a:lstStyle/>
                    <a:p>
                      <a:r>
                        <a:rPr lang="en-US" sz="1400" dirty="0" smtClean="0"/>
                        <a:t>Argonne National Laboratory</a:t>
                      </a:r>
                      <a:endParaRPr lang="en-US" sz="1400" dirty="0"/>
                    </a:p>
                  </a:txBody>
                  <a:tcPr/>
                </a:tc>
                <a:tc>
                  <a:txBody>
                    <a:bodyPr/>
                    <a:lstStyle/>
                    <a:p>
                      <a:r>
                        <a:rPr lang="en-US" sz="1400" dirty="0" smtClean="0"/>
                        <a:t>Los Alamos</a:t>
                      </a:r>
                      <a:r>
                        <a:rPr lang="en-US" sz="1400" baseline="0" dirty="0" smtClean="0"/>
                        <a:t> National Laboratory</a:t>
                      </a:r>
                      <a:endParaRPr lang="en-US" sz="1400" dirty="0"/>
                    </a:p>
                  </a:txBody>
                  <a:tcPr/>
                </a:tc>
              </a:tr>
              <a:tr h="288000">
                <a:tc>
                  <a:txBody>
                    <a:bodyPr/>
                    <a:lstStyle/>
                    <a:p>
                      <a:r>
                        <a:rPr lang="en-US" sz="1400" dirty="0" smtClean="0"/>
                        <a:t>Lawrence Berkeley National</a:t>
                      </a:r>
                      <a:r>
                        <a:rPr lang="en-US" sz="1400" baseline="0" dirty="0" smtClean="0"/>
                        <a:t> </a:t>
                      </a:r>
                      <a:r>
                        <a:rPr lang="en-US" sz="1400" dirty="0" smtClean="0"/>
                        <a:t>Lab</a:t>
                      </a:r>
                      <a:endParaRPr lang="en-US" sz="1400" dirty="0"/>
                    </a:p>
                  </a:txBody>
                  <a:tcPr/>
                </a:tc>
                <a:tc>
                  <a:txBody>
                    <a:bodyPr/>
                    <a:lstStyle/>
                    <a:p>
                      <a:r>
                        <a:rPr lang="en-US" sz="1400" dirty="0" smtClean="0"/>
                        <a:t>Lawrence</a:t>
                      </a:r>
                      <a:r>
                        <a:rPr lang="en-US" sz="1400" baseline="0" dirty="0" smtClean="0"/>
                        <a:t> Berkeley National Lab</a:t>
                      </a:r>
                      <a:endParaRPr lang="en-US" sz="1400" dirty="0"/>
                    </a:p>
                  </a:txBody>
                  <a:tcPr/>
                </a:tc>
                <a:tc>
                  <a:txBody>
                    <a:bodyPr/>
                    <a:lstStyle/>
                    <a:p>
                      <a:r>
                        <a:rPr lang="en-US" sz="1400" dirty="0" smtClean="0"/>
                        <a:t>Sandia National Laboratories</a:t>
                      </a:r>
                      <a:endParaRPr lang="en-US" sz="1400" dirty="0"/>
                    </a:p>
                  </a:txBody>
                  <a:tcPr/>
                </a:tc>
              </a:tr>
              <a:tr h="288000">
                <a:tc>
                  <a:txBody>
                    <a:bodyPr/>
                    <a:lstStyle/>
                    <a:p>
                      <a:r>
                        <a:rPr lang="en-US" sz="1400" dirty="0" smtClean="0"/>
                        <a:t>Lawrence</a:t>
                      </a:r>
                      <a:r>
                        <a:rPr lang="en-US" sz="1400" baseline="0" dirty="0" smtClean="0"/>
                        <a:t> Livermore National Lab</a:t>
                      </a:r>
                      <a:endParaRPr lang="en-US" sz="1400" dirty="0"/>
                    </a:p>
                  </a:txBody>
                  <a:tcPr/>
                </a:tc>
                <a:tc>
                  <a:txBody>
                    <a:bodyPr/>
                    <a:lstStyle/>
                    <a:p>
                      <a:r>
                        <a:rPr lang="en-US" sz="1400" dirty="0" smtClean="0"/>
                        <a:t>Lawrence</a:t>
                      </a:r>
                      <a:r>
                        <a:rPr lang="en-US" sz="1400" baseline="0" dirty="0" smtClean="0"/>
                        <a:t> Livermore National Lab</a:t>
                      </a:r>
                      <a:endParaRPr lang="en-US" sz="1400" dirty="0"/>
                    </a:p>
                  </a:txBody>
                  <a:tcPr/>
                </a:tc>
                <a:tc>
                  <a:txBody>
                    <a:bodyPr/>
                    <a:lstStyle/>
                    <a:p>
                      <a:r>
                        <a:rPr lang="en-US" sz="1400" dirty="0" smtClean="0"/>
                        <a:t>Johns Hopkins University</a:t>
                      </a:r>
                      <a:endParaRPr lang="en-US" sz="1400" dirty="0"/>
                    </a:p>
                  </a:txBody>
                  <a:tcPr/>
                </a:tc>
              </a:tr>
              <a:tr h="381000">
                <a:tc>
                  <a:txBody>
                    <a:bodyPr/>
                    <a:lstStyle/>
                    <a:p>
                      <a:r>
                        <a:rPr lang="en-US" sz="1400" dirty="0" smtClean="0"/>
                        <a:t>Oak Ridge National Laboratory</a:t>
                      </a:r>
                      <a:endParaRPr lang="en-US" sz="1400" dirty="0"/>
                    </a:p>
                  </a:txBody>
                  <a:tcPr/>
                </a:tc>
                <a:tc>
                  <a:txBody>
                    <a:bodyPr/>
                    <a:lstStyle/>
                    <a:p>
                      <a:r>
                        <a:rPr lang="en-US" sz="1400" dirty="0" smtClean="0"/>
                        <a:t>Sandia National Laboratories</a:t>
                      </a:r>
                      <a:endParaRPr lang="en-US" sz="1400" dirty="0"/>
                    </a:p>
                  </a:txBody>
                  <a:tcPr/>
                </a:tc>
                <a:tc>
                  <a:txBody>
                    <a:bodyPr/>
                    <a:lstStyle/>
                    <a:p>
                      <a:r>
                        <a:rPr lang="en-US" sz="1400" dirty="0" smtClean="0"/>
                        <a:t>Massachusetts</a:t>
                      </a:r>
                      <a:r>
                        <a:rPr lang="en-US" sz="1400" baseline="0" dirty="0" smtClean="0"/>
                        <a:t> Institute of Technology</a:t>
                      </a:r>
                      <a:endParaRPr lang="en-US" sz="1400" dirty="0"/>
                    </a:p>
                  </a:txBody>
                  <a:tcPr/>
                </a:tc>
              </a:tr>
              <a:tr h="288000">
                <a:tc>
                  <a:txBody>
                    <a:bodyPr/>
                    <a:lstStyle/>
                    <a:p>
                      <a:r>
                        <a:rPr lang="en-US" sz="1400" dirty="0" smtClean="0"/>
                        <a:t>University of California, San Diego</a:t>
                      </a:r>
                      <a:endParaRPr lang="en-US" sz="1400" dirty="0"/>
                    </a:p>
                  </a:txBody>
                  <a:tcPr/>
                </a:tc>
                <a:tc>
                  <a:txBody>
                    <a:bodyPr/>
                    <a:lstStyle/>
                    <a:p>
                      <a:r>
                        <a:rPr lang="en-US" sz="1400" dirty="0" smtClean="0"/>
                        <a:t>Rensselaer Polytechnic Institute</a:t>
                      </a:r>
                      <a:endParaRPr lang="en-US" sz="1400" dirty="0"/>
                    </a:p>
                  </a:txBody>
                  <a:tcPr/>
                </a:tc>
                <a:tc>
                  <a:txBody>
                    <a:bodyPr/>
                    <a:lstStyle/>
                    <a:p>
                      <a:r>
                        <a:rPr lang="en-US" sz="1400" dirty="0" smtClean="0"/>
                        <a:t>University</a:t>
                      </a:r>
                      <a:r>
                        <a:rPr lang="en-US" sz="1400" baseline="0" dirty="0" smtClean="0"/>
                        <a:t> of Southern California</a:t>
                      </a:r>
                      <a:endParaRPr lang="en-US" sz="1400" dirty="0"/>
                    </a:p>
                  </a:txBody>
                  <a:tcPr/>
                </a:tc>
              </a:tr>
              <a:tr h="288000">
                <a:tc>
                  <a:txBody>
                    <a:bodyPr/>
                    <a:lstStyle/>
                    <a:p>
                      <a:r>
                        <a:rPr lang="en-US" sz="1400" dirty="0" smtClean="0"/>
                        <a:t>University of Maryland</a:t>
                      </a:r>
                      <a:endParaRPr lang="en-US" sz="1400" dirty="0"/>
                    </a:p>
                  </a:txBody>
                  <a:tcPr/>
                </a:tc>
                <a:tc>
                  <a:txBody>
                    <a:bodyPr/>
                    <a:lstStyle/>
                    <a:p>
                      <a:endParaRPr lang="en-US" sz="1400" dirty="0"/>
                    </a:p>
                  </a:txBody>
                  <a:tcPr/>
                </a:tc>
                <a:tc>
                  <a:txBody>
                    <a:bodyPr/>
                    <a:lstStyle/>
                    <a:p>
                      <a:r>
                        <a:rPr lang="en-US" sz="1400" dirty="0" smtClean="0"/>
                        <a:t>University of Texas at Austin</a:t>
                      </a:r>
                      <a:endParaRPr lang="en-US" sz="1400" dirty="0"/>
                    </a:p>
                  </a:txBody>
                  <a:tcPr/>
                </a:tc>
              </a:tr>
              <a:tr h="288000">
                <a:tc>
                  <a:txBody>
                    <a:bodyPr/>
                    <a:lstStyle/>
                    <a:p>
                      <a:r>
                        <a:rPr lang="en-US" sz="1400" dirty="0" smtClean="0"/>
                        <a:t>University of North Carolina</a:t>
                      </a:r>
                      <a:endParaRPr lang="en-US" sz="1400" dirty="0"/>
                    </a:p>
                  </a:txBody>
                  <a:tcPr/>
                </a:tc>
                <a:tc>
                  <a:txBody>
                    <a:bodyPr/>
                    <a:lstStyle/>
                    <a:p>
                      <a:endParaRPr lang="en-US" sz="1400" dirty="0"/>
                    </a:p>
                  </a:txBody>
                  <a:tcPr/>
                </a:tc>
                <a:tc>
                  <a:txBody>
                    <a:bodyPr/>
                    <a:lstStyle/>
                    <a:p>
                      <a:endParaRPr lang="en-US" sz="1400" dirty="0"/>
                    </a:p>
                  </a:txBody>
                  <a:tcPr/>
                </a:tc>
              </a:tr>
              <a:tr h="288000">
                <a:tc>
                  <a:txBody>
                    <a:bodyPr/>
                    <a:lstStyle/>
                    <a:p>
                      <a:r>
                        <a:rPr lang="en-US" sz="1400" dirty="0" smtClean="0"/>
                        <a:t>University</a:t>
                      </a:r>
                      <a:r>
                        <a:rPr lang="en-US" sz="1400" baseline="0" dirty="0" smtClean="0"/>
                        <a:t> </a:t>
                      </a:r>
                      <a:r>
                        <a:rPr lang="en-US" sz="1400" dirty="0" smtClean="0"/>
                        <a:t>of Oregon</a:t>
                      </a:r>
                      <a:endParaRPr lang="en-US" sz="1400" dirty="0"/>
                    </a:p>
                  </a:txBody>
                  <a:tcPr/>
                </a:tc>
                <a:tc>
                  <a:txBody>
                    <a:bodyPr/>
                    <a:lstStyle/>
                    <a:p>
                      <a:endParaRPr lang="en-US" sz="1400" dirty="0"/>
                    </a:p>
                  </a:txBody>
                  <a:tcPr/>
                </a:tc>
                <a:tc>
                  <a:txBody>
                    <a:bodyPr/>
                    <a:lstStyle/>
                    <a:p>
                      <a:endParaRPr lang="en-US" sz="1400" dirty="0"/>
                    </a:p>
                  </a:txBody>
                  <a:tcPr/>
                </a:tc>
              </a:tr>
              <a:tr h="288000">
                <a:tc>
                  <a:txBody>
                    <a:bodyPr/>
                    <a:lstStyle/>
                    <a:p>
                      <a:r>
                        <a:rPr lang="en-US" sz="1400" dirty="0" smtClean="0"/>
                        <a:t>University</a:t>
                      </a:r>
                      <a:r>
                        <a:rPr lang="en-US" sz="1400" baseline="0" dirty="0" smtClean="0"/>
                        <a:t> of Utah</a:t>
                      </a:r>
                      <a:endParaRPr lang="en-US" sz="1400" dirty="0"/>
                    </a:p>
                  </a:txBody>
                  <a:tcPr/>
                </a:tc>
                <a:tc>
                  <a:txBody>
                    <a:bodyPr/>
                    <a:lstStyle/>
                    <a:p>
                      <a:endParaRPr lang="en-US" sz="1400" dirty="0"/>
                    </a:p>
                  </a:txBody>
                  <a:tcPr/>
                </a:tc>
                <a:tc>
                  <a:txBody>
                    <a:bodyPr/>
                    <a:lstStyle/>
                    <a:p>
                      <a:endParaRPr lang="en-US" sz="1400" dirty="0"/>
                    </a:p>
                  </a:txBody>
                  <a:tcPr/>
                </a:tc>
              </a:tr>
              <a:tr h="288000">
                <a:tc>
                  <a:txBody>
                    <a:bodyPr/>
                    <a:lstStyle/>
                    <a:p>
                      <a:r>
                        <a:rPr lang="en-US" sz="1400" dirty="0" smtClean="0"/>
                        <a:t>University of Southern California</a:t>
                      </a:r>
                      <a:endParaRPr lang="en-US" sz="1400" dirty="0"/>
                    </a:p>
                  </a:txBody>
                  <a:tcPr/>
                </a:tc>
                <a:tc>
                  <a:txBody>
                    <a:bodyPr/>
                    <a:lstStyle/>
                    <a:p>
                      <a:endParaRPr lang="en-US" sz="1400" dirty="0"/>
                    </a:p>
                  </a:txBody>
                  <a:tcPr/>
                </a:tc>
                <a:tc>
                  <a:txBody>
                    <a:bodyPr/>
                    <a:lstStyle/>
                    <a:p>
                      <a:endParaRPr lang="en-US" sz="1400" dirty="0"/>
                    </a:p>
                  </a:txBody>
                  <a:tcPr/>
                </a:tc>
              </a:tr>
              <a:tr h="288000">
                <a:tc>
                  <a:txBody>
                    <a:bodyPr/>
                    <a:lstStyle/>
                    <a:p>
                      <a:r>
                        <a:rPr lang="en-US" sz="1400" dirty="0" smtClean="0"/>
                        <a:t>University of Tennessee,</a:t>
                      </a:r>
                      <a:r>
                        <a:rPr lang="en-US" sz="1400" baseline="0" dirty="0" smtClean="0"/>
                        <a:t> Knoxville</a:t>
                      </a:r>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
        <p:nvSpPr>
          <p:cNvPr id="6" name="Slide Number Placeholder 5"/>
          <p:cNvSpPr>
            <a:spLocks noGrp="1"/>
          </p:cNvSpPr>
          <p:nvPr>
            <p:ph type="sldNum" sz="quarter" idx="4294967295"/>
          </p:nvPr>
        </p:nvSpPr>
        <p:spPr>
          <a:xfrm>
            <a:off x="8413750" y="6351588"/>
            <a:ext cx="381000" cy="365125"/>
          </a:xfrm>
          <a:prstGeom prst="rect">
            <a:avLst/>
          </a:prstGeom>
        </p:spPr>
        <p:txBody>
          <a:bodyPr/>
          <a:lstStyle/>
          <a:p>
            <a:fld id="{27C2B5F6-8FED-4DC9-86F8-E0AA0B377221}" type="slidenum">
              <a:rPr lang="en-US" sz="1200" smtClean="0">
                <a:solidFill>
                  <a:srgbClr val="367317"/>
                </a:solidFill>
                <a:latin typeface="Arial" pitchFamily="34" charset="0"/>
                <a:cs typeface="Arial" pitchFamily="34" charset="0"/>
              </a:rPr>
              <a:pPr/>
              <a:t>8</a:t>
            </a:fld>
            <a:endParaRPr lang="en-US" sz="1200" dirty="0">
              <a:solidFill>
                <a:srgbClr val="367317"/>
              </a:solidFill>
              <a:latin typeface="Arial" pitchFamily="34" charset="0"/>
              <a:cs typeface="Arial" pitchFamily="34" charset="0"/>
            </a:endParaRPr>
          </a:p>
        </p:txBody>
      </p:sp>
      <p:sp>
        <p:nvSpPr>
          <p:cNvPr id="8" name="Footer Placeholder 7"/>
          <p:cNvSpPr>
            <a:spLocks noGrp="1"/>
          </p:cNvSpPr>
          <p:nvPr>
            <p:ph type="ftr" sz="quarter" idx="11"/>
          </p:nvPr>
        </p:nvSpPr>
        <p:spPr/>
        <p:txBody>
          <a:bodyPr/>
          <a:lstStyle/>
          <a:p>
            <a:r>
              <a:rPr lang="en-US" dirty="0" smtClean="0"/>
              <a:t>BESAC August 3, 2011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10600" cy="5457825"/>
          </a:xfrm>
        </p:spPr>
        <p:txBody>
          <a:bodyPr>
            <a:normAutofit/>
          </a:bodyPr>
          <a:lstStyle/>
          <a:p>
            <a:pPr>
              <a:buNone/>
            </a:pPr>
            <a:endParaRPr lang="en-US" sz="1600" dirty="0" smtClean="0"/>
          </a:p>
          <a:p>
            <a:pPr>
              <a:buNone/>
            </a:pPr>
            <a:r>
              <a:rPr lang="en-US" sz="1600" dirty="0" smtClean="0">
                <a:latin typeface="Arial" pitchFamily="34" charset="0"/>
              </a:rPr>
              <a:t>Goals &amp; Objectives</a:t>
            </a:r>
          </a:p>
          <a:p>
            <a:pPr lvl="1"/>
            <a:endParaRPr lang="en-US" sz="1300" b="1" dirty="0" smtClean="0">
              <a:solidFill>
                <a:schemeClr val="tx1"/>
              </a:solidFill>
              <a:latin typeface="Arial" pitchFamily="34" charset="0"/>
            </a:endParaRPr>
          </a:p>
          <a:p>
            <a:pPr lvl="1">
              <a:buFont typeface="Arial" pitchFamily="34" charset="0"/>
              <a:buChar char="•"/>
            </a:pPr>
            <a:r>
              <a:rPr lang="en-US" sz="1400" b="1" dirty="0" smtClean="0">
                <a:solidFill>
                  <a:schemeClr val="tx1"/>
                </a:solidFill>
                <a:latin typeface="Arial" pitchFamily="34" charset="0"/>
              </a:rPr>
              <a:t>Partner with SC Programs to Combine the best math, CS, and networking with SC program expertise to enable </a:t>
            </a:r>
            <a:r>
              <a:rPr lang="en-US" sz="1600" i="1" dirty="0" smtClean="0">
                <a:solidFill>
                  <a:srgbClr val="FF0000"/>
                </a:solidFill>
                <a:latin typeface="Arial" pitchFamily="34" charset="0"/>
              </a:rPr>
              <a:t>strategic</a:t>
            </a:r>
            <a:r>
              <a:rPr lang="en-US" sz="1400" i="1" dirty="0" smtClean="0">
                <a:solidFill>
                  <a:schemeClr val="tx1"/>
                </a:solidFill>
                <a:latin typeface="Arial" pitchFamily="34" charset="0"/>
              </a:rPr>
              <a:t> </a:t>
            </a:r>
            <a:r>
              <a:rPr lang="en-US" sz="1400" b="1" dirty="0" smtClean="0">
                <a:solidFill>
                  <a:schemeClr val="tx1"/>
                </a:solidFill>
                <a:latin typeface="Arial" pitchFamily="34" charset="0"/>
              </a:rPr>
              <a:t>advances in program missions</a:t>
            </a:r>
          </a:p>
          <a:p>
            <a:pPr>
              <a:buFont typeface="Arial" charset="0"/>
              <a:buChar char="•"/>
            </a:pPr>
            <a:endParaRPr lang="en-US" sz="1300" dirty="0" smtClean="0">
              <a:latin typeface="Arial" pitchFamily="34" charset="0"/>
            </a:endParaRPr>
          </a:p>
          <a:p>
            <a:pPr lvl="0">
              <a:buNone/>
            </a:pPr>
            <a:r>
              <a:rPr lang="en-US" sz="1600" dirty="0" smtClean="0">
                <a:latin typeface="Arial" pitchFamily="34" charset="0"/>
              </a:rPr>
              <a:t>Awards- FOA’s in development with other  SC Offices</a:t>
            </a:r>
          </a:p>
          <a:p>
            <a:pPr lvl="0">
              <a:buNone/>
            </a:pPr>
            <a:endParaRPr lang="en-US" sz="1300" dirty="0" smtClean="0">
              <a:latin typeface="Arial" pitchFamily="34" charset="0"/>
            </a:endParaRPr>
          </a:p>
          <a:p>
            <a:pPr lvl="0">
              <a:buNone/>
            </a:pPr>
            <a:r>
              <a:rPr lang="en-US" sz="1600" dirty="0" smtClean="0">
                <a:latin typeface="Arial" pitchFamily="34" charset="0"/>
              </a:rPr>
              <a:t>Eligible applicants- DOE National Laboratories, Universities, Industry and other organizations</a:t>
            </a:r>
          </a:p>
          <a:p>
            <a:pPr lvl="0">
              <a:buNone/>
            </a:pPr>
            <a:endParaRPr lang="en-US" sz="1300" dirty="0" smtClean="0">
              <a:latin typeface="Arial" pitchFamily="34" charset="0"/>
            </a:endParaRPr>
          </a:p>
          <a:p>
            <a:pPr lvl="0">
              <a:buNone/>
            </a:pPr>
            <a:r>
              <a:rPr lang="en-US" sz="1600" dirty="0" smtClean="0">
                <a:latin typeface="Arial" pitchFamily="34" charset="0"/>
              </a:rPr>
              <a:t>Expected outcome- New Science.</a:t>
            </a:r>
          </a:p>
          <a:p>
            <a:pPr>
              <a:buNone/>
            </a:pPr>
            <a:endParaRPr lang="en-US" sz="1300" dirty="0" smtClean="0">
              <a:latin typeface="Arial" pitchFamily="34" charset="0"/>
            </a:endParaRPr>
          </a:p>
          <a:p>
            <a:pPr>
              <a:buNone/>
            </a:pPr>
            <a:r>
              <a:rPr lang="en-US" sz="1500" dirty="0" smtClean="0">
                <a:latin typeface="Arial" pitchFamily="34" charset="0"/>
              </a:rPr>
              <a:t>Timeline</a:t>
            </a:r>
          </a:p>
          <a:p>
            <a:pPr>
              <a:buFont typeface="Arial" charset="0"/>
              <a:buChar char="•"/>
            </a:pPr>
            <a:r>
              <a:rPr lang="en-US" sz="1300" dirty="0" smtClean="0">
                <a:latin typeface="Arial" pitchFamily="34" charset="0"/>
              </a:rPr>
              <a:t>Solicitations opened- August 2011</a:t>
            </a:r>
          </a:p>
          <a:p>
            <a:pPr>
              <a:buFont typeface="Arial" charset="0"/>
              <a:buChar char="•"/>
            </a:pPr>
            <a:r>
              <a:rPr lang="en-US" sz="1300" dirty="0" smtClean="0">
                <a:latin typeface="Arial" pitchFamily="34" charset="0"/>
              </a:rPr>
              <a:t>First awards- mid FY2012</a:t>
            </a:r>
          </a:p>
          <a:p>
            <a:pPr>
              <a:buNone/>
            </a:pPr>
            <a:endParaRPr lang="en-US" sz="1300" dirty="0" smtClean="0">
              <a:latin typeface="Arial" pitchFamily="34" charset="0"/>
            </a:endParaRPr>
          </a:p>
          <a:p>
            <a:pPr>
              <a:buNone/>
            </a:pPr>
            <a:endParaRPr lang="en-US" sz="1300" dirty="0" smtClean="0">
              <a:latin typeface="Times New Roman" pitchFamily="18" charset="0"/>
              <a:cs typeface="Times New Roman" pitchFamily="18" charset="0"/>
            </a:endParaRPr>
          </a:p>
          <a:p>
            <a:pPr>
              <a:buNone/>
            </a:pPr>
            <a:endParaRPr lang="en-US" sz="1900" b="0" dirty="0" smtClean="0">
              <a:latin typeface="Arial" pitchFamily="34" charset="0"/>
            </a:endParaRPr>
          </a:p>
          <a:p>
            <a:pPr>
              <a:buNone/>
            </a:pPr>
            <a:endParaRPr lang="en-US" sz="1900" dirty="0" smtClean="0"/>
          </a:p>
          <a:p>
            <a:pPr>
              <a:buNone/>
            </a:pPr>
            <a:endParaRPr lang="en-US" sz="1600" dirty="0" smtClean="0"/>
          </a:p>
          <a:p>
            <a:pPr>
              <a:buNone/>
            </a:pPr>
            <a:endParaRPr lang="en-US" sz="1600" dirty="0" smtClean="0"/>
          </a:p>
          <a:p>
            <a:pPr>
              <a:buNone/>
            </a:pPr>
            <a:endParaRPr lang="en-US" sz="1600" dirty="0" smtClean="0"/>
          </a:p>
          <a:p>
            <a:pPr>
              <a:buNone/>
            </a:pPr>
            <a:endParaRPr lang="en-US" sz="1800" dirty="0" smtClean="0"/>
          </a:p>
          <a:p>
            <a:pPr>
              <a:buFont typeface="Arial" charset="0"/>
              <a:buChar char="•"/>
            </a:pPr>
            <a:endParaRPr lang="en-US" sz="1600" dirty="0" smtClean="0"/>
          </a:p>
          <a:p>
            <a:pPr>
              <a:buNone/>
            </a:pPr>
            <a:endParaRPr lang="en-US" sz="1600" dirty="0"/>
          </a:p>
        </p:txBody>
      </p:sp>
      <p:sp>
        <p:nvSpPr>
          <p:cNvPr id="2" name="Title 1"/>
          <p:cNvSpPr>
            <a:spLocks noGrp="1"/>
          </p:cNvSpPr>
          <p:nvPr>
            <p:ph type="title"/>
          </p:nvPr>
        </p:nvSpPr>
        <p:spPr>
          <a:xfrm>
            <a:off x="0" y="-1"/>
            <a:ext cx="9144000" cy="923925"/>
          </a:xfrm>
        </p:spPr>
        <p:txBody>
          <a:bodyPr>
            <a:normAutofit/>
          </a:bodyPr>
          <a:lstStyle/>
          <a:p>
            <a:r>
              <a:rPr lang="en-US" dirty="0" smtClean="0"/>
              <a:t>Strategic  ASCR – SC Office Partnerships</a:t>
            </a:r>
          </a:p>
        </p:txBody>
      </p:sp>
      <p:sp>
        <p:nvSpPr>
          <p:cNvPr id="4" name="Slide Number Placeholder 3"/>
          <p:cNvSpPr>
            <a:spLocks noGrp="1"/>
          </p:cNvSpPr>
          <p:nvPr>
            <p:ph type="sldNum" sz="quarter" idx="11"/>
          </p:nvPr>
        </p:nvSpPr>
        <p:spPr/>
        <p:txBody>
          <a:bodyPr/>
          <a:lstStyle/>
          <a:p>
            <a:pPr>
              <a:defRPr/>
            </a:pPr>
            <a:fld id="{56F4B2E3-7CDC-4972-8D42-2D141A8D5E9A}" type="slidenum">
              <a:rPr lang="en-US" smtClean="0"/>
              <a:pPr>
                <a:defRPr/>
              </a:pPr>
              <a:t>9</a:t>
            </a:fld>
            <a:endParaRPr lang="en-US" dirty="0"/>
          </a:p>
        </p:txBody>
      </p:sp>
      <p:sp>
        <p:nvSpPr>
          <p:cNvPr id="6" name="Rectangle 5"/>
          <p:cNvSpPr/>
          <p:nvPr/>
        </p:nvSpPr>
        <p:spPr>
          <a:xfrm>
            <a:off x="0" y="762000"/>
            <a:ext cx="9144000" cy="338554"/>
          </a:xfrm>
          <a:prstGeom prst="rect">
            <a:avLst/>
          </a:prstGeom>
        </p:spPr>
        <p:txBody>
          <a:bodyPr wrap="square">
            <a:spAutoFit/>
          </a:bodyPr>
          <a:lstStyle/>
          <a:p>
            <a:pPr marL="342865" lvl="0" indent="-342865" defTabSz="914400" eaLnBrk="0" fontAlgn="base" hangingPunct="0">
              <a:spcBef>
                <a:spcPct val="20000"/>
              </a:spcBef>
              <a:spcAft>
                <a:spcPct val="0"/>
              </a:spcAft>
            </a:pPr>
            <a:r>
              <a:rPr lang="en-US" sz="1600" b="1" dirty="0" smtClean="0">
                <a:solidFill>
                  <a:prstClr val="black"/>
                </a:solidFill>
                <a:cs typeface="Arial" pitchFamily="34" charset="0"/>
              </a:rPr>
              <a:t>		</a:t>
            </a:r>
            <a:r>
              <a:rPr lang="en-US" sz="1600" b="1" dirty="0" smtClean="0">
                <a:solidFill>
                  <a:schemeClr val="accent2">
                    <a:lumMod val="75000"/>
                  </a:schemeClr>
                </a:solidFill>
                <a:cs typeface="Arial" pitchFamily="34" charset="0"/>
              </a:rPr>
              <a:t>			</a:t>
            </a:r>
          </a:p>
        </p:txBody>
      </p:sp>
      <p:sp>
        <p:nvSpPr>
          <p:cNvPr id="7" name="Footer Placeholder 6"/>
          <p:cNvSpPr>
            <a:spLocks noGrp="1"/>
          </p:cNvSpPr>
          <p:nvPr>
            <p:ph type="ftr" sz="quarter" idx="12"/>
          </p:nvPr>
        </p:nvSpPr>
        <p:spPr/>
        <p:txBody>
          <a:bodyPr/>
          <a:lstStyle/>
          <a:p>
            <a:r>
              <a:rPr lang="en-US" dirty="0" smtClean="0"/>
              <a:t>BESAC August 3, 2011</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asic_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Strayer_CompMaterials_presentationv_20100726</Template>
  <TotalTime>3593</TotalTime>
  <Words>2767</Words>
  <Application>Microsoft Office PowerPoint</Application>
  <PresentationFormat>On-screen Show (4:3)</PresentationFormat>
  <Paragraphs>550</Paragraphs>
  <Slides>29</Slides>
  <Notes>14</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Basic_Green</vt:lpstr>
      <vt:lpstr>Acrobat Document</vt:lpstr>
      <vt:lpstr>ASCR OVERVIEW  August 3, 2011 BESAC </vt:lpstr>
      <vt:lpstr>Advanced Scientific Computing Research</vt:lpstr>
      <vt:lpstr>ASCR Facilities</vt:lpstr>
      <vt:lpstr>Slide 4</vt:lpstr>
      <vt:lpstr>The Future of Computing and Data</vt:lpstr>
      <vt:lpstr>Why Computing is Changing</vt:lpstr>
      <vt:lpstr>SciDAC Institutes</vt:lpstr>
      <vt:lpstr>Awards for Scientific Discovery through Advanced Computing (SciDAC) Institutes</vt:lpstr>
      <vt:lpstr>Strategic  ASCR – SC Office Partnerships</vt:lpstr>
      <vt:lpstr>The Future is about Energy Efficient Computing</vt:lpstr>
      <vt:lpstr>The Fundamental Issue:  Where does the Energy (and Time) Go?</vt:lpstr>
      <vt:lpstr>Memory Technology: Bandwidth costs power</vt:lpstr>
      <vt:lpstr>Approaches</vt:lpstr>
      <vt:lpstr>Co-Design</vt:lpstr>
      <vt:lpstr>Three Exascale Co-Design Centers Awarded</vt:lpstr>
      <vt:lpstr>Future of Data Driven Science</vt:lpstr>
      <vt:lpstr>ASCR-BES Workshop on Data</vt:lpstr>
      <vt:lpstr>ASCR at a Glance</vt:lpstr>
      <vt:lpstr>Slide 19</vt:lpstr>
      <vt:lpstr>Computational Science Graduate Fellowship www.krellinst.org/csgf </vt:lpstr>
      <vt:lpstr>NERSC </vt:lpstr>
      <vt:lpstr>Slide 22</vt:lpstr>
      <vt:lpstr>Argonne Leadership Computing Facility</vt:lpstr>
      <vt:lpstr>Oak Ridge Leadership Computing  Facility </vt:lpstr>
      <vt:lpstr>ESnet</vt:lpstr>
      <vt:lpstr>Why Exascale --   Exascale Applications and Technology</vt:lpstr>
      <vt:lpstr>Slide 27</vt:lpstr>
      <vt:lpstr>ASCR Computational Research Delivers Public Benefits – Saving Energy</vt:lpstr>
      <vt:lpstr>Slide 29</vt:lpstr>
    </vt:vector>
  </TitlesOfParts>
  <Company>Office of Science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ASCR Update August 24, 2010</dc:title>
  <dc:creator>hellaba</dc:creator>
  <cp:lastModifiedBy>helpdesk</cp:lastModifiedBy>
  <cp:revision>228</cp:revision>
  <dcterms:created xsi:type="dcterms:W3CDTF">2010-08-17T18:12:50Z</dcterms:created>
  <dcterms:modified xsi:type="dcterms:W3CDTF">2011-08-05T14:20:34Z</dcterms:modified>
</cp:coreProperties>
</file>