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5"/>
  </p:notesMasterIdLst>
  <p:sldIdLst>
    <p:sldId id="309" r:id="rId3"/>
    <p:sldId id="265" r:id="rId4"/>
    <p:sldId id="266" r:id="rId5"/>
    <p:sldId id="303" r:id="rId6"/>
    <p:sldId id="270" r:id="rId7"/>
    <p:sldId id="271" r:id="rId8"/>
    <p:sldId id="306" r:id="rId9"/>
    <p:sldId id="310" r:id="rId10"/>
    <p:sldId id="279" r:id="rId11"/>
    <p:sldId id="280" r:id="rId12"/>
    <p:sldId id="281" r:id="rId13"/>
    <p:sldId id="282" r:id="rId14"/>
    <p:sldId id="284" r:id="rId15"/>
    <p:sldId id="293" r:id="rId16"/>
    <p:sldId id="286" r:id="rId17"/>
    <p:sldId id="307" r:id="rId18"/>
    <p:sldId id="288" r:id="rId19"/>
    <p:sldId id="308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0462" autoAdjust="0"/>
  </p:normalViewPr>
  <p:slideViewPr>
    <p:cSldViewPr>
      <p:cViewPr>
        <p:scale>
          <a:sx n="73" d="100"/>
          <a:sy n="73" d="100"/>
        </p:scale>
        <p:origin x="-108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blake.marshall\Local%20Settings\Temporary%20Internet%20Files\Content.Outlook\2DOMTNBC\QTR%20figures%201%20%203%20PCF%20final%20chec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brown1\Desktop\STEP_Calculator_AEO%202011%20with%20costs%20v3.15.xlsm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brown1\Desktop\STEP_Calculator_AEO%202011%20with%20costs%20v3.15.xlsm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Y val="18"/>
      <c:depthPercent val="180"/>
      <c:perspective val="30"/>
    </c:view3D>
    <c:plotArea>
      <c:layout>
        <c:manualLayout>
          <c:layoutTarget val="inner"/>
          <c:xMode val="edge"/>
          <c:yMode val="edge"/>
          <c:x val="0.14840413040475209"/>
          <c:y val="4.7720267195523206E-2"/>
          <c:w val="0.59141087627204492"/>
          <c:h val="0.65486482643052657"/>
        </c:manualLayout>
      </c:layout>
      <c:bar3DChart>
        <c:barDir val="col"/>
        <c:grouping val="standard"/>
        <c:ser>
          <c:idx val="4"/>
          <c:order val="0"/>
          <c:tx>
            <c:strRef>
              <c:f>'PCF check'!$C$3</c:f>
              <c:strCache>
                <c:ptCount val="1"/>
                <c:pt idx="0">
                  <c:v>Non-process</c:v>
                </c:pt>
              </c:strCache>
            </c:strRef>
          </c:tx>
          <c:cat>
            <c:strRef>
              <c:f>'PCF check'!$B$4:$B$8</c:f>
              <c:strCache>
                <c:ptCount val="5"/>
                <c:pt idx="0">
                  <c:v>Chemicals</c:v>
                </c:pt>
                <c:pt idx="1">
                  <c:v>Forest Products</c:v>
                </c:pt>
                <c:pt idx="2">
                  <c:v>Petroleum Refining</c:v>
                </c:pt>
                <c:pt idx="3">
                  <c:v>Iron and Steel</c:v>
                </c:pt>
                <c:pt idx="4">
                  <c:v>Other Energy Intensive Sectors**</c:v>
                </c:pt>
              </c:strCache>
            </c:strRef>
          </c:cat>
          <c:val>
            <c:numRef>
              <c:f>'PCF check'!$C$4:$C$8</c:f>
              <c:numCache>
                <c:formatCode>0</c:formatCode>
                <c:ptCount val="5"/>
                <c:pt idx="0">
                  <c:v>264.2962524797033</c:v>
                </c:pt>
                <c:pt idx="1">
                  <c:v>188.25006936186549</c:v>
                </c:pt>
                <c:pt idx="2">
                  <c:v>44.837308813952347</c:v>
                </c:pt>
                <c:pt idx="3">
                  <c:v>67.804371693838519</c:v>
                </c:pt>
                <c:pt idx="4">
                  <c:v>124.36287110153383</c:v>
                </c:pt>
              </c:numCache>
            </c:numRef>
          </c:val>
        </c:ser>
        <c:ser>
          <c:idx val="5"/>
          <c:order val="1"/>
          <c:tx>
            <c:strRef>
              <c:f>'PCF check'!$D$3</c:f>
              <c:strCache>
                <c:ptCount val="1"/>
                <c:pt idx="0">
                  <c:v>Other processes*</c:v>
                </c:pt>
              </c:strCache>
            </c:strRef>
          </c:tx>
          <c:cat>
            <c:strRef>
              <c:f>'PCF check'!$B$4:$B$8</c:f>
              <c:strCache>
                <c:ptCount val="5"/>
                <c:pt idx="0">
                  <c:v>Chemicals</c:v>
                </c:pt>
                <c:pt idx="1">
                  <c:v>Forest Products</c:v>
                </c:pt>
                <c:pt idx="2">
                  <c:v>Petroleum Refining</c:v>
                </c:pt>
                <c:pt idx="3">
                  <c:v>Iron and Steel</c:v>
                </c:pt>
                <c:pt idx="4">
                  <c:v>Other Energy Intensive Sectors**</c:v>
                </c:pt>
              </c:strCache>
            </c:strRef>
          </c:cat>
          <c:val>
            <c:numRef>
              <c:f>'PCF check'!$D$4:$D$8</c:f>
              <c:numCache>
                <c:formatCode>0</c:formatCode>
                <c:ptCount val="5"/>
                <c:pt idx="0">
                  <c:v>511.21268775451318</c:v>
                </c:pt>
                <c:pt idx="1">
                  <c:v>55.190355286523776</c:v>
                </c:pt>
                <c:pt idx="2">
                  <c:v>82.178549404697918</c:v>
                </c:pt>
                <c:pt idx="3">
                  <c:v>51.578431504676999</c:v>
                </c:pt>
                <c:pt idx="4">
                  <c:v>416.45523104064324</c:v>
                </c:pt>
              </c:numCache>
            </c:numRef>
          </c:val>
        </c:ser>
        <c:ser>
          <c:idx val="3"/>
          <c:order val="2"/>
          <c:tx>
            <c:strRef>
              <c:f>'PCF check'!$E$3</c:f>
              <c:strCache>
                <c:ptCount val="1"/>
                <c:pt idx="0">
                  <c:v>Machine drive</c:v>
                </c:pt>
              </c:strCache>
            </c:strRef>
          </c:tx>
          <c:spPr>
            <a:solidFill>
              <a:srgbClr val="77933C"/>
            </a:solidFill>
          </c:spPr>
          <c:cat>
            <c:strRef>
              <c:f>'PCF check'!$B$4:$B$8</c:f>
              <c:strCache>
                <c:ptCount val="5"/>
                <c:pt idx="0">
                  <c:v>Chemicals</c:v>
                </c:pt>
                <c:pt idx="1">
                  <c:v>Forest Products</c:v>
                </c:pt>
                <c:pt idx="2">
                  <c:v>Petroleum Refining</c:v>
                </c:pt>
                <c:pt idx="3">
                  <c:v>Iron and Steel</c:v>
                </c:pt>
                <c:pt idx="4">
                  <c:v>Other Energy Intensive Sectors**</c:v>
                </c:pt>
              </c:strCache>
            </c:strRef>
          </c:cat>
          <c:val>
            <c:numRef>
              <c:f>'PCF check'!$E$4:$E$8</c:f>
              <c:numCache>
                <c:formatCode>0</c:formatCode>
                <c:ptCount val="5"/>
                <c:pt idx="0">
                  <c:v>1194.2815837702703</c:v>
                </c:pt>
                <c:pt idx="1">
                  <c:v>1041.7874627932315</c:v>
                </c:pt>
                <c:pt idx="2">
                  <c:v>476.76560282379478</c:v>
                </c:pt>
                <c:pt idx="3">
                  <c:v>310.14696629148295</c:v>
                </c:pt>
                <c:pt idx="4">
                  <c:v>310.67714557977928</c:v>
                </c:pt>
              </c:numCache>
            </c:numRef>
          </c:val>
        </c:ser>
        <c:ser>
          <c:idx val="1"/>
          <c:order val="3"/>
          <c:tx>
            <c:strRef>
              <c:f>'PCF check'!$F$3</c:f>
              <c:strCache>
                <c:ptCount val="1"/>
                <c:pt idx="0">
                  <c:v>Process heat</c:v>
                </c:pt>
              </c:strCache>
            </c:strRef>
          </c:tx>
          <c:cat>
            <c:strRef>
              <c:f>'PCF check'!$B$4:$B$8</c:f>
              <c:strCache>
                <c:ptCount val="5"/>
                <c:pt idx="0">
                  <c:v>Chemicals</c:v>
                </c:pt>
                <c:pt idx="1">
                  <c:v>Forest Products</c:v>
                </c:pt>
                <c:pt idx="2">
                  <c:v>Petroleum Refining</c:v>
                </c:pt>
                <c:pt idx="3">
                  <c:v>Iron and Steel</c:v>
                </c:pt>
                <c:pt idx="4">
                  <c:v>Other Energy Intensive Sectors**</c:v>
                </c:pt>
              </c:strCache>
            </c:strRef>
          </c:cat>
          <c:val>
            <c:numRef>
              <c:f>'PCF check'!$F$4:$F$8</c:f>
              <c:numCache>
                <c:formatCode>0</c:formatCode>
                <c:ptCount val="5"/>
                <c:pt idx="0">
                  <c:v>578.94314444787392</c:v>
                </c:pt>
                <c:pt idx="1">
                  <c:v>297.91969630507486</c:v>
                </c:pt>
                <c:pt idx="2">
                  <c:v>1970.6635960063913</c:v>
                </c:pt>
                <c:pt idx="3">
                  <c:v>851.67794806842255</c:v>
                </c:pt>
                <c:pt idx="4">
                  <c:v>890.61896140969725</c:v>
                </c:pt>
              </c:numCache>
            </c:numRef>
          </c:val>
        </c:ser>
        <c:ser>
          <c:idx val="0"/>
          <c:order val="4"/>
          <c:tx>
            <c:strRef>
              <c:f>'PCF check'!$G$3</c:f>
              <c:strCache>
                <c:ptCount val="1"/>
                <c:pt idx="0">
                  <c:v>Steam</c:v>
                </c:pt>
              </c:strCache>
            </c:strRef>
          </c:tx>
          <c:cat>
            <c:strRef>
              <c:f>'PCF check'!$B$4:$B$8</c:f>
              <c:strCache>
                <c:ptCount val="5"/>
                <c:pt idx="0">
                  <c:v>Chemicals</c:v>
                </c:pt>
                <c:pt idx="1">
                  <c:v>Forest Products</c:v>
                </c:pt>
                <c:pt idx="2">
                  <c:v>Petroleum Refining</c:v>
                </c:pt>
                <c:pt idx="3">
                  <c:v>Iron and Steel</c:v>
                </c:pt>
                <c:pt idx="4">
                  <c:v>Other Energy Intensive Sectors**</c:v>
                </c:pt>
              </c:strCache>
            </c:strRef>
          </c:cat>
          <c:val>
            <c:numRef>
              <c:f>'PCF check'!$G$4:$G$8</c:f>
              <c:numCache>
                <c:formatCode>0</c:formatCode>
                <c:ptCount val="5"/>
                <c:pt idx="0">
                  <c:v>1964.5270931162422</c:v>
                </c:pt>
                <c:pt idx="1">
                  <c:v>1979.2985575404655</c:v>
                </c:pt>
                <c:pt idx="2">
                  <c:v>971.98312126902135</c:v>
                </c:pt>
                <c:pt idx="3">
                  <c:v>200.09544372105196</c:v>
                </c:pt>
                <c:pt idx="4">
                  <c:v>78.659318233347847</c:v>
                </c:pt>
              </c:numCache>
            </c:numRef>
          </c:val>
        </c:ser>
        <c:shape val="box"/>
        <c:axId val="113741824"/>
        <c:axId val="113743360"/>
        <c:axId val="113655296"/>
      </c:bar3DChart>
      <c:catAx>
        <c:axId val="113741824"/>
        <c:scaling>
          <c:orientation val="minMax"/>
        </c:scaling>
        <c:axPos val="b"/>
        <c:tickLblPos val="nextTo"/>
        <c:txPr>
          <a:bodyPr rot="-2460000" vert="horz"/>
          <a:lstStyle/>
          <a:p>
            <a:pPr>
              <a:defRPr sz="1000" b="1"/>
            </a:pPr>
            <a:endParaRPr lang="en-US"/>
          </a:p>
        </c:txPr>
        <c:crossAx val="113743360"/>
        <c:crosses val="autoZero"/>
        <c:auto val="1"/>
        <c:lblAlgn val="ctr"/>
        <c:lblOffset val="100"/>
      </c:catAx>
      <c:valAx>
        <c:axId val="113743360"/>
        <c:scaling>
          <c:orientation val="minMax"/>
          <c:max val="2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Trillion Btu</a:t>
                </a:r>
              </a:p>
            </c:rich>
          </c:tx>
          <c:layout>
            <c:manualLayout>
              <c:xMode val="edge"/>
              <c:yMode val="edge"/>
              <c:x val="0.14008058203250909"/>
              <c:y val="0.15203663561172098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3741824"/>
        <c:crosses val="autoZero"/>
        <c:crossBetween val="between"/>
        <c:majorUnit val="200"/>
      </c:valAx>
      <c:serAx>
        <c:axId val="11365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13743360"/>
        <c:crosses val="autoZero"/>
      </c:ser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2030 - Residential Energy Consumption</a:t>
            </a:r>
          </a:p>
          <a:p>
            <a:pPr algn="ctr">
              <a:defRPr sz="1400"/>
            </a:pPr>
            <a:r>
              <a:rPr lang="en-US" sz="1400"/>
              <a:t>Quadrillion BTUs, Source Energy</a:t>
            </a:r>
          </a:p>
        </c:rich>
      </c:tx>
      <c:layout>
        <c:manualLayout>
          <c:xMode val="edge"/>
          <c:yMode val="edge"/>
          <c:x val="0.29467731974679634"/>
          <c:y val="1.8518518518518583E-2"/>
        </c:manualLayout>
      </c:layout>
    </c:title>
    <c:plotArea>
      <c:layout>
        <c:manualLayout>
          <c:layoutTarget val="inner"/>
          <c:xMode val="edge"/>
          <c:yMode val="edge"/>
          <c:x val="0.13763641386931896"/>
          <c:y val="0.28261513571943991"/>
          <c:w val="0.84628171478565151"/>
          <c:h val="0.66836348846553584"/>
        </c:manualLayout>
      </c:layout>
      <c:barChart>
        <c:barDir val="bar"/>
        <c:grouping val="stacked"/>
        <c:ser>
          <c:idx val="0"/>
          <c:order val="0"/>
          <c:tx>
            <c:strRef>
              <c:f>'Build Scenario'!$M$115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Scenario'!$N$115:$O$115</c:f>
              <c:numCache>
                <c:formatCode>0.00</c:formatCode>
                <c:ptCount val="2"/>
                <c:pt idx="0">
                  <c:v>4.5999999999999996</c:v>
                </c:pt>
                <c:pt idx="1">
                  <c:v>3.5053621775371226</c:v>
                </c:pt>
              </c:numCache>
            </c:numRef>
          </c:val>
        </c:ser>
        <c:ser>
          <c:idx val="7"/>
          <c:order val="1"/>
          <c:tx>
            <c:strRef>
              <c:f>'Build Scenario'!$M$126</c:f>
              <c:strCache>
                <c:ptCount val="1"/>
                <c:pt idx="0">
                  <c:v>Space Heating Losses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14245914125386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47008645177321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Scenario'!$N$126:$O$126</c:f>
              <c:numCache>
                <c:formatCode>0.00</c:formatCode>
                <c:ptCount val="2"/>
                <c:pt idx="0">
                  <c:v>0.61987537560813943</c:v>
                </c:pt>
                <c:pt idx="1">
                  <c:v>0.34749385430037827</c:v>
                </c:pt>
              </c:numCache>
            </c:numRef>
          </c:val>
        </c:ser>
        <c:ser>
          <c:idx val="1"/>
          <c:order val="2"/>
          <c:tx>
            <c:strRef>
              <c:f>'Build Scenario'!$M$116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1.4834289307888281E-3"/>
                  <c:y val="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Scenario'!$N$116:$O$116</c:f>
              <c:numCache>
                <c:formatCode>0.00</c:formatCode>
                <c:ptCount val="2"/>
                <c:pt idx="0">
                  <c:v>0.95000000000000062</c:v>
                </c:pt>
                <c:pt idx="1">
                  <c:v>0.76852018918573251</c:v>
                </c:pt>
              </c:numCache>
            </c:numRef>
          </c:val>
        </c:ser>
        <c:ser>
          <c:idx val="8"/>
          <c:order val="3"/>
          <c:tx>
            <c:strRef>
              <c:f>'Build Scenario'!$M$127</c:f>
              <c:strCache>
                <c:ptCount val="1"/>
                <c:pt idx="0">
                  <c:v>Space Cooling Losses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47008645177321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73512685914260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Scenario'!$N$127:$O$127</c:f>
              <c:numCache>
                <c:formatCode>0.00</c:formatCode>
                <c:ptCount val="2"/>
                <c:pt idx="0">
                  <c:v>1.8996180865410681</c:v>
                </c:pt>
                <c:pt idx="1">
                  <c:v>1.1691015907920708</c:v>
                </c:pt>
              </c:numCache>
            </c:numRef>
          </c:val>
        </c:ser>
        <c:ser>
          <c:idx val="2"/>
          <c:order val="4"/>
          <c:tx>
            <c:strRef>
              <c:f>'Build Scenario'!$M$117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Scenario'!$N$117:$O$117</c:f>
              <c:numCache>
                <c:formatCode>0.00</c:formatCode>
                <c:ptCount val="2"/>
                <c:pt idx="0">
                  <c:v>1.950000000000002</c:v>
                </c:pt>
                <c:pt idx="1">
                  <c:v>0.90990470981191662</c:v>
                </c:pt>
              </c:numCache>
            </c:numRef>
          </c:val>
        </c:ser>
        <c:ser>
          <c:idx val="9"/>
          <c:order val="5"/>
          <c:tx>
            <c:strRef>
              <c:f>'Build Scenario'!$M$128</c:f>
              <c:strCache>
                <c:ptCount val="1"/>
                <c:pt idx="0">
                  <c:v>Water Heating Losses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142459141253863E-2"/>
                </c:manualLayout>
              </c:layout>
              <c:showVal val="1"/>
            </c:dLbl>
            <c:dLbl>
              <c:idx val="1"/>
              <c:layout>
                <c:manualLayout>
                  <c:x val="-8.1699346405228763E-3"/>
                  <c:y val="-5.940179352580940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Scenario'!$N$128:$O$128</c:f>
              <c:numCache>
                <c:formatCode>0.00</c:formatCode>
                <c:ptCount val="2"/>
                <c:pt idx="0">
                  <c:v>0.97980301305802575</c:v>
                </c:pt>
                <c:pt idx="1">
                  <c:v>0.34781984093507551</c:v>
                </c:pt>
              </c:numCache>
            </c:numRef>
          </c:val>
        </c:ser>
        <c:ser>
          <c:idx val="3"/>
          <c:order val="6"/>
          <c:tx>
            <c:strRef>
              <c:f>'Build Scenario'!$M$118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0"/>
                  <c:y val="5.014245914125386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Scenario'!$N$118:$O$118</c:f>
              <c:numCache>
                <c:formatCode>0.00</c:formatCode>
                <c:ptCount val="2"/>
                <c:pt idx="0">
                  <c:v>0.53</c:v>
                </c:pt>
                <c:pt idx="1">
                  <c:v>0.36727704788694832</c:v>
                </c:pt>
              </c:numCache>
            </c:numRef>
          </c:val>
        </c:ser>
        <c:ser>
          <c:idx val="10"/>
          <c:order val="7"/>
          <c:tx>
            <c:strRef>
              <c:f>'Build Scenario'!$M$129</c:f>
              <c:strCache>
                <c:ptCount val="1"/>
                <c:pt idx="0">
                  <c:v>Lighting Losses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14245914125386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155256634587343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Scenario'!$N$129:$O$129</c:f>
              <c:numCache>
                <c:formatCode>0.00</c:formatCode>
                <c:ptCount val="2"/>
                <c:pt idx="0">
                  <c:v>1.0597869324913323</c:v>
                </c:pt>
                <c:pt idx="1">
                  <c:v>0.55871555098765857</c:v>
                </c:pt>
              </c:numCache>
            </c:numRef>
          </c:val>
        </c:ser>
        <c:ser>
          <c:idx val="4"/>
          <c:order val="8"/>
          <c:tx>
            <c:strRef>
              <c:f>'Build Scenario'!$M$119</c:f>
              <c:strCache>
                <c:ptCount val="1"/>
                <c:pt idx="0">
                  <c:v>Major Appliances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"/>
                  <c:y val="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8.1699346405228763E-3"/>
                  <c:y val="5.014253426655000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Scenario'!$N$119:$O$119</c:f>
              <c:numCache>
                <c:formatCode>0.00</c:formatCode>
                <c:ptCount val="2"/>
                <c:pt idx="0">
                  <c:v>1.41</c:v>
                </c:pt>
                <c:pt idx="1">
                  <c:v>0.99022502455912564</c:v>
                </c:pt>
              </c:numCache>
            </c:numRef>
          </c:val>
        </c:ser>
        <c:ser>
          <c:idx val="11"/>
          <c:order val="9"/>
          <c:tx>
            <c:strRef>
              <c:f>'Build Scenario'!$M$130</c:f>
              <c:strCache>
                <c:ptCount val="1"/>
                <c:pt idx="0">
                  <c:v>Major Appliances Losses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14245914125386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Scenario'!$N$130:$O$130</c:f>
              <c:numCache>
                <c:formatCode>0.00</c:formatCode>
                <c:ptCount val="2"/>
                <c:pt idx="0">
                  <c:v>2.6994572808741477</c:v>
                </c:pt>
                <c:pt idx="1">
                  <c:v>1.4675657741155599</c:v>
                </c:pt>
              </c:numCache>
            </c:numRef>
          </c:val>
        </c:ser>
        <c:ser>
          <c:idx val="5"/>
          <c:order val="10"/>
          <c:tx>
            <c:strRef>
              <c:f>'Build Scenario'!$M$120</c:f>
              <c:strCache>
                <c:ptCount val="1"/>
                <c:pt idx="0">
                  <c:v>Misc. Load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-1.7147036774787361E-4"/>
                  <c:y val="5.4700864517732123E-2"/>
                </c:manualLayout>
              </c:layout>
              <c:showVal val="1"/>
            </c:dLbl>
            <c:dLbl>
              <c:idx val="2"/>
              <c:layout>
                <c:manualLayout>
                  <c:x val="1.461988304093568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Scenario'!$N$120:$O$120</c:f>
              <c:numCache>
                <c:formatCode>0.00</c:formatCode>
                <c:ptCount val="2"/>
                <c:pt idx="0">
                  <c:v>2.1100000000000003</c:v>
                </c:pt>
                <c:pt idx="1">
                  <c:v>1.6322074438711713</c:v>
                </c:pt>
              </c:numCache>
            </c:numRef>
          </c:val>
        </c:ser>
        <c:ser>
          <c:idx val="12"/>
          <c:order val="11"/>
          <c:tx>
            <c:strRef>
              <c:f>'Build Scenario'!$M$131</c:f>
              <c:strCache>
                <c:ptCount val="1"/>
                <c:pt idx="0">
                  <c:v>Misc. Load Losses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4834289307888281E-3"/>
                  <c:y val="-4.5584053764776235E-2"/>
                </c:manualLayout>
              </c:layout>
              <c:showVal val="1"/>
            </c:dLbl>
            <c:dLbl>
              <c:idx val="1"/>
              <c:layout>
                <c:manualLayout>
                  <c:x val="-1.4834289307888281E-3"/>
                  <c:y val="-5.01424591412538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Scenario'!$N$131:$O$131</c:f>
              <c:numCache>
                <c:formatCode>0.00</c:formatCode>
                <c:ptCount val="2"/>
                <c:pt idx="0">
                  <c:v>3.25934471690731</c:v>
                </c:pt>
                <c:pt idx="1">
                  <c:v>1.8717281445454539</c:v>
                </c:pt>
              </c:numCache>
            </c:numRef>
          </c:val>
        </c:ser>
        <c:dLbls>
          <c:showVal val="1"/>
        </c:dLbls>
        <c:gapWidth val="75"/>
        <c:overlap val="100"/>
        <c:axId val="114179456"/>
        <c:axId val="114205824"/>
      </c:barChart>
      <c:catAx>
        <c:axId val="1141794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205824"/>
        <c:crosses val="autoZero"/>
        <c:auto val="1"/>
        <c:lblAlgn val="ctr"/>
        <c:lblOffset val="100"/>
        <c:tickMarkSkip val="2"/>
      </c:catAx>
      <c:valAx>
        <c:axId val="114205824"/>
        <c:scaling>
          <c:orientation val="minMax"/>
          <c:max val="25"/>
          <c:min val="0"/>
        </c:scaling>
        <c:axPos val="b"/>
        <c:numFmt formatCode="0.00" sourceLinked="1"/>
        <c:majorTickMark val="none"/>
        <c:tickLblPos val="none"/>
        <c:spPr>
          <a:ln w="9525">
            <a:noFill/>
          </a:ln>
        </c:spPr>
        <c:crossAx val="114179456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2.2222232604928435E-2"/>
          <c:y val="0.22036372485608718"/>
          <c:w val="0.89999995327784565"/>
          <c:h val="0.1044739851446234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2050 - Residential Energy Consumption</a:t>
            </a:r>
          </a:p>
          <a:p>
            <a:pPr algn="ctr">
              <a:defRPr sz="1400"/>
            </a:pPr>
            <a:r>
              <a:rPr lang="en-US" sz="1400"/>
              <a:t>Quadrillion BTUs, Source Energy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763641386931896"/>
          <c:y val="0.28261513571943991"/>
          <c:w val="0.84628171478565151"/>
          <c:h val="0.66836348846553584"/>
        </c:manualLayout>
      </c:layout>
      <c:barChart>
        <c:barDir val="bar"/>
        <c:grouping val="stacked"/>
        <c:ser>
          <c:idx val="0"/>
          <c:order val="0"/>
          <c:tx>
            <c:strRef>
              <c:f>'Build Scenario'!$M$115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Scenario'!$Q$115:$R$115</c:f>
              <c:numCache>
                <c:formatCode>0.00</c:formatCode>
                <c:ptCount val="2"/>
                <c:pt idx="0">
                  <c:v>4.4056896551724121</c:v>
                </c:pt>
                <c:pt idx="1">
                  <c:v>2.4053048003800082</c:v>
                </c:pt>
              </c:numCache>
            </c:numRef>
          </c:val>
        </c:ser>
        <c:ser>
          <c:idx val="7"/>
          <c:order val="1"/>
          <c:tx>
            <c:strRef>
              <c:f>'Build Scenario'!$M$126</c:f>
              <c:strCache>
                <c:ptCount val="1"/>
                <c:pt idx="0">
                  <c:v>Space Heating Losses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3.2679738562092207E-3"/>
                  <c:y val="-6.481481481481603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Scenario'!$Q$126:$R$126</c:f>
              <c:numCache>
                <c:formatCode>0.00</c:formatCode>
                <c:ptCount val="2"/>
                <c:pt idx="0">
                  <c:v>0.62173223016135093</c:v>
                </c:pt>
                <c:pt idx="1">
                  <c:v>0.24332787567442621</c:v>
                </c:pt>
              </c:numCache>
            </c:numRef>
          </c:val>
        </c:ser>
        <c:ser>
          <c:idx val="1"/>
          <c:order val="2"/>
          <c:tx>
            <c:strRef>
              <c:f>'Build Scenario'!$M$116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3.2679738562092207E-3"/>
                  <c:y val="6.481481481481603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Scenario'!$Q$116:$R$116</c:f>
              <c:numCache>
                <c:formatCode>0.00</c:formatCode>
                <c:ptCount val="2"/>
                <c:pt idx="0">
                  <c:v>1.038300492610837</c:v>
                </c:pt>
                <c:pt idx="1">
                  <c:v>0.43415905043454628</c:v>
                </c:pt>
              </c:numCache>
            </c:numRef>
          </c:val>
        </c:ser>
        <c:ser>
          <c:idx val="8"/>
          <c:order val="3"/>
          <c:tx>
            <c:strRef>
              <c:f>'Build Scenario'!$M$127</c:f>
              <c:strCache>
                <c:ptCount val="1"/>
                <c:pt idx="0">
                  <c:v>Space Cooling Losses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1.6339869281045939E-3"/>
                  <c:y val="-3.240740740740796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Scenario'!$Q$127:$R$127</c:f>
              <c:numCache>
                <c:formatCode>0.00</c:formatCode>
                <c:ptCount val="2"/>
                <c:pt idx="0">
                  <c:v>1.9315441198652621</c:v>
                </c:pt>
                <c:pt idx="1">
                  <c:v>0.63669699382770462</c:v>
                </c:pt>
              </c:numCache>
            </c:numRef>
          </c:val>
        </c:ser>
        <c:ser>
          <c:idx val="2"/>
          <c:order val="4"/>
          <c:tx>
            <c:strRef>
              <c:f>'Build Scenario'!$M$117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2.9956080960048252E-17"/>
                  <c:y val="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Scenario'!$Q$117:$R$117</c:f>
              <c:numCache>
                <c:formatCode>0.00</c:formatCode>
                <c:ptCount val="2"/>
                <c:pt idx="0">
                  <c:v>1.8962561576354677</c:v>
                </c:pt>
                <c:pt idx="1">
                  <c:v>0.53558132431093153</c:v>
                </c:pt>
              </c:numCache>
            </c:numRef>
          </c:val>
        </c:ser>
        <c:ser>
          <c:idx val="9"/>
          <c:order val="5"/>
          <c:tx>
            <c:strRef>
              <c:f>'Build Scenario'!$M$128</c:f>
              <c:strCache>
                <c:ptCount val="1"/>
                <c:pt idx="0">
                  <c:v>Water Heating Losses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2679738562093985E-3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8.1699346405228728E-3"/>
                  <c:y val="-6.018554972295128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Scenario'!$Q$128:$R$128</c:f>
              <c:numCache>
                <c:formatCode>0.00</c:formatCode>
                <c:ptCount val="2"/>
                <c:pt idx="0">
                  <c:v>0.9912709165974406</c:v>
                </c:pt>
                <c:pt idx="1">
                  <c:v>0.22071058056281642</c:v>
                </c:pt>
              </c:numCache>
            </c:numRef>
          </c:val>
        </c:ser>
        <c:ser>
          <c:idx val="3"/>
          <c:order val="6"/>
          <c:tx>
            <c:strRef>
              <c:f>'Build Scenario'!$M$118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-3.2679738562093985E-3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8.170063300910916E-3"/>
                  <c:y val="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Scenario'!$Q$118:$R$118</c:f>
              <c:numCache>
                <c:formatCode>0.00</c:formatCode>
                <c:ptCount val="2"/>
                <c:pt idx="0">
                  <c:v>0.38542692939244805</c:v>
                </c:pt>
                <c:pt idx="1">
                  <c:v>7.8143453409948063E-2</c:v>
                </c:pt>
              </c:numCache>
            </c:numRef>
          </c:val>
        </c:ser>
        <c:ser>
          <c:idx val="10"/>
          <c:order val="7"/>
          <c:tx>
            <c:strRef>
              <c:f>'Build Scenario'!$M$129</c:f>
              <c:strCache>
                <c:ptCount val="1"/>
                <c:pt idx="0">
                  <c:v>Lighting Losses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6339869281046346E-3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8.1699346405230758E-3"/>
                  <c:y val="-2.777814231554433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Scenario'!$Q$129:$R$129</c:f>
              <c:numCache>
                <c:formatCode>0.00</c:formatCode>
                <c:ptCount val="2"/>
                <c:pt idx="0">
                  <c:v>0.71700738312635659</c:v>
                </c:pt>
                <c:pt idx="1">
                  <c:v>0.11459786873872846</c:v>
                </c:pt>
              </c:numCache>
            </c:numRef>
          </c:val>
        </c:ser>
        <c:ser>
          <c:idx val="4"/>
          <c:order val="8"/>
          <c:tx>
            <c:strRef>
              <c:f>'Build Scenario'!$M$119</c:f>
              <c:strCache>
                <c:ptCount val="1"/>
                <c:pt idx="0">
                  <c:v>Major Appliances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5.9912161920108153E-17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9.8039215686274508E-3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Scenario'!$Q$119:$R$119</c:f>
              <c:numCache>
                <c:formatCode>0.00</c:formatCode>
                <c:ptCount val="2"/>
                <c:pt idx="0">
                  <c:v>1.5098111658456488</c:v>
                </c:pt>
                <c:pt idx="1">
                  <c:v>0.61651375334009961</c:v>
                </c:pt>
              </c:numCache>
            </c:numRef>
          </c:val>
        </c:ser>
        <c:ser>
          <c:idx val="11"/>
          <c:order val="9"/>
          <c:tx>
            <c:strRef>
              <c:f>'Build Scenario'!$M$130</c:f>
              <c:strCache>
                <c:ptCount val="1"/>
                <c:pt idx="0">
                  <c:v>Major Appliances Losses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1.3071895424836603E-2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Scenario'!$Q$130:$R$130</c:f>
              <c:numCache>
                <c:formatCode>0.00</c:formatCode>
                <c:ptCount val="2"/>
                <c:pt idx="0">
                  <c:v>2.6925387489902173</c:v>
                </c:pt>
                <c:pt idx="1">
                  <c:v>0.89718990742268423</c:v>
                </c:pt>
              </c:numCache>
            </c:numRef>
          </c:val>
        </c:ser>
        <c:ser>
          <c:idx val="5"/>
          <c:order val="10"/>
          <c:tx>
            <c:strRef>
              <c:f>'Build Scenario'!$M$120</c:f>
              <c:strCache>
                <c:ptCount val="1"/>
                <c:pt idx="0">
                  <c:v>Misc. Load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2.5796407801965992E-4"/>
                  <c:y val="4.6296296296296523E-2"/>
                </c:manualLayout>
              </c:layout>
              <c:showVal val="1"/>
            </c:dLbl>
            <c:dLbl>
              <c:idx val="2"/>
              <c:layout>
                <c:manualLayout>
                  <c:x val="1.461988304093568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Scenario'!$Q$120:$R$120</c:f>
              <c:numCache>
                <c:formatCode>0.00</c:formatCode>
                <c:ptCount val="2"/>
                <c:pt idx="0">
                  <c:v>2.6783579638752122</c:v>
                </c:pt>
                <c:pt idx="1">
                  <c:v>1.7747465119430401</c:v>
                </c:pt>
              </c:numCache>
            </c:numRef>
          </c:val>
        </c:ser>
        <c:ser>
          <c:idx val="12"/>
          <c:order val="11"/>
          <c:tx>
            <c:strRef>
              <c:f>'Build Scenario'!$M$131</c:f>
              <c:strCache>
                <c:ptCount val="1"/>
                <c:pt idx="0">
                  <c:v>Misc. Load Losses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1.6339869281046346E-3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'Build Scenario'!$N$114:$O$114</c:f>
              <c:strCache>
                <c:ptCount val="2"/>
                <c:pt idx="0">
                  <c:v>Base Case</c:v>
                </c:pt>
                <c:pt idx="1">
                  <c:v>Aspirational</c:v>
                </c:pt>
              </c:strCache>
            </c:strRef>
          </c:cat>
          <c:val>
            <c:numRef>
              <c:f>'Build Scenario'!$Q$131:$R$131</c:f>
              <c:numCache>
                <c:formatCode>0.00</c:formatCode>
                <c:ptCount val="2"/>
                <c:pt idx="0">
                  <c:v>3.951811125843665</c:v>
                </c:pt>
                <c:pt idx="1">
                  <c:v>2.014944696259573</c:v>
                </c:pt>
              </c:numCache>
            </c:numRef>
          </c:val>
        </c:ser>
        <c:dLbls>
          <c:showVal val="1"/>
        </c:dLbls>
        <c:gapWidth val="75"/>
        <c:overlap val="100"/>
        <c:axId val="114156288"/>
        <c:axId val="114157824"/>
      </c:barChart>
      <c:catAx>
        <c:axId val="1141562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157824"/>
        <c:crosses val="autoZero"/>
        <c:auto val="1"/>
        <c:lblAlgn val="ctr"/>
        <c:lblOffset val="100"/>
        <c:tickMarkSkip val="2"/>
      </c:catAx>
      <c:valAx>
        <c:axId val="114157824"/>
        <c:scaling>
          <c:orientation val="minMax"/>
        </c:scaling>
        <c:axPos val="b"/>
        <c:numFmt formatCode="0.00" sourceLinked="1"/>
        <c:majorTickMark val="none"/>
        <c:tickLblPos val="none"/>
        <c:spPr>
          <a:ln w="9525">
            <a:noFill/>
          </a:ln>
        </c:spPr>
        <c:crossAx val="114156288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2.2222232604928446E-2"/>
          <c:y val="0.22036372485608718"/>
          <c:w val="0.89999995327784565"/>
          <c:h val="0.1044739851446234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2030 - Commercial Energy Consumption</a:t>
            </a:r>
          </a:p>
          <a:p>
            <a:pPr algn="ctr">
              <a:defRPr sz="1400"/>
            </a:pPr>
            <a:r>
              <a:rPr lang="en-US" sz="1400"/>
              <a:t>Quadrillion BTUs, Source Energy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763641386931896"/>
          <c:y val="0.28261513571943991"/>
          <c:w val="0.84628171478565151"/>
          <c:h val="0.66836348846553584"/>
        </c:manualLayout>
      </c:layout>
      <c:barChart>
        <c:barDir val="bar"/>
        <c:grouping val="stacked"/>
        <c:ser>
          <c:idx val="0"/>
          <c:order val="0"/>
          <c:tx>
            <c:strRef>
              <c:f>'Build Scenario'!$M$383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59317585304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Scenario'!$N$383:$O$383</c:f>
              <c:numCache>
                <c:formatCode>0.00</c:formatCode>
                <c:ptCount val="2"/>
                <c:pt idx="0">
                  <c:v>2.4999999999999987</c:v>
                </c:pt>
                <c:pt idx="1">
                  <c:v>1.7772306768471806</c:v>
                </c:pt>
              </c:numCache>
            </c:numRef>
          </c:val>
        </c:ser>
        <c:ser>
          <c:idx val="10"/>
          <c:order val="1"/>
          <c:tx>
            <c:strRef>
              <c:f>'Build Scenario'!$M$395</c:f>
              <c:strCache>
                <c:ptCount val="1"/>
                <c:pt idx="0">
                  <c:v>Space Heating Losses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Scenario'!$N$395:$O$395</c:f>
              <c:numCache>
                <c:formatCode>0.00</c:formatCode>
                <c:ptCount val="2"/>
                <c:pt idx="0">
                  <c:v>0.33993165759155941</c:v>
                </c:pt>
                <c:pt idx="1">
                  <c:v>0.16743199112214288</c:v>
                </c:pt>
              </c:numCache>
            </c:numRef>
          </c:val>
        </c:ser>
        <c:ser>
          <c:idx val="7"/>
          <c:order val="2"/>
          <c:tx>
            <c:strRef>
              <c:f>'Build Scenario'!$M$384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Scenario'!$N$384:$O$384</c:f>
              <c:numCache>
                <c:formatCode>0.00</c:formatCode>
                <c:ptCount val="2"/>
                <c:pt idx="0">
                  <c:v>0.63000000000000023</c:v>
                </c:pt>
                <c:pt idx="1">
                  <c:v>0.32687871682760983</c:v>
                </c:pt>
              </c:numCache>
            </c:numRef>
          </c:val>
        </c:ser>
        <c:ser>
          <c:idx val="4"/>
          <c:order val="3"/>
          <c:tx>
            <c:strRef>
              <c:f>'Build Scenario'!$M$396</c:f>
              <c:strCache>
                <c:ptCount val="1"/>
                <c:pt idx="0">
                  <c:v>Space Cooling Losses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Scenario'!$N$396:$O$396</c:f>
              <c:numCache>
                <c:formatCode>0.00</c:formatCode>
                <c:ptCount val="2"/>
                <c:pt idx="0">
                  <c:v>1.1797628116412946</c:v>
                </c:pt>
                <c:pt idx="1">
                  <c:v>0.4656880322458179</c:v>
                </c:pt>
              </c:numCache>
            </c:numRef>
          </c:val>
        </c:ser>
        <c:ser>
          <c:idx val="1"/>
          <c:order val="4"/>
          <c:tx>
            <c:strRef>
              <c:f>'Build Scenario'!$M$385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2.9956080960051291E-17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Scenario'!$N$385:$O$385</c:f>
              <c:numCache>
                <c:formatCode>0.00</c:formatCode>
                <c:ptCount val="2"/>
                <c:pt idx="0">
                  <c:v>0.74000000000000021</c:v>
                </c:pt>
                <c:pt idx="1">
                  <c:v>0.48449103230551094</c:v>
                </c:pt>
              </c:numCache>
            </c:numRef>
          </c:val>
        </c:ser>
        <c:ser>
          <c:idx val="11"/>
          <c:order val="5"/>
          <c:tx>
            <c:strRef>
              <c:f>'Build Scenario'!$M$397</c:f>
              <c:strCache>
                <c:ptCount val="1"/>
                <c:pt idx="0">
                  <c:v>Water Heating Losses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Scenario'!$N$397:$O$397</c:f>
              <c:numCache>
                <c:formatCode>0.00</c:formatCode>
                <c:ptCount val="2"/>
                <c:pt idx="0">
                  <c:v>0.19995979858327029</c:v>
                </c:pt>
                <c:pt idx="1">
                  <c:v>9.9598086240540243E-2</c:v>
                </c:pt>
              </c:numCache>
            </c:numRef>
          </c:val>
        </c:ser>
        <c:ser>
          <c:idx val="8"/>
          <c:order val="6"/>
          <c:tx>
            <c:strRef>
              <c:f>'Build Scenario'!$M$387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1.6339869281046335E-3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Scenario'!$N$387:$O$387</c:f>
              <c:numCache>
                <c:formatCode>0.00</c:formatCode>
                <c:ptCount val="2"/>
                <c:pt idx="0">
                  <c:v>1.2</c:v>
                </c:pt>
                <c:pt idx="1">
                  <c:v>0.76940191711709072</c:v>
                </c:pt>
              </c:numCache>
            </c:numRef>
          </c:val>
        </c:ser>
        <c:ser>
          <c:idx val="5"/>
          <c:order val="7"/>
          <c:tx>
            <c:strRef>
              <c:f>'Build Scenario'!$M$399</c:f>
              <c:strCache>
                <c:ptCount val="1"/>
                <c:pt idx="0">
                  <c:v>Lighting Losses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3.5259379342288096E-3"/>
                  <c:y val="-4.6296296296296523E-2"/>
                </c:manualLayout>
              </c:layout>
              <c:showVal val="1"/>
            </c:dLbl>
            <c:dLbl>
              <c:idx val="2"/>
              <c:layout>
                <c:manualLayout>
                  <c:x val="1.461988304093568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Scenario'!$N$399:$O$399</c:f>
              <c:numCache>
                <c:formatCode>0.00</c:formatCode>
                <c:ptCount val="2"/>
                <c:pt idx="0">
                  <c:v>2.3995175829992426</c:v>
                </c:pt>
                <c:pt idx="1">
                  <c:v>1.1704429082248478</c:v>
                </c:pt>
              </c:numCache>
            </c:numRef>
          </c:val>
        </c:ser>
        <c:ser>
          <c:idx val="2"/>
          <c:order val="8"/>
          <c:tx>
            <c:strRef>
              <c:f>'Build Scenario'!$M$388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Scenario'!$N$388:$O$388</c:f>
              <c:numCache>
                <c:formatCode>0.00</c:formatCode>
                <c:ptCount val="2"/>
                <c:pt idx="0">
                  <c:v>0.65000000000000024</c:v>
                </c:pt>
                <c:pt idx="1">
                  <c:v>0.57975705998517968</c:v>
                </c:pt>
              </c:numCache>
            </c:numRef>
          </c:val>
        </c:ser>
        <c:ser>
          <c:idx val="12"/>
          <c:order val="9"/>
          <c:tx>
            <c:strRef>
              <c:f>'Build Scenario'!$M$400</c:f>
              <c:strCache>
                <c:ptCount val="1"/>
                <c:pt idx="0">
                  <c:v>Office Losses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9912161920107869E-17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92592592592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Scenario'!$N$400:$O$400</c:f>
              <c:numCache>
                <c:formatCode>0.00</c:formatCode>
                <c:ptCount val="2"/>
                <c:pt idx="0">
                  <c:v>1.299738690791256</c:v>
                </c:pt>
                <c:pt idx="1">
                  <c:v>0.88194807454537871</c:v>
                </c:pt>
              </c:numCache>
            </c:numRef>
          </c:val>
        </c:ser>
        <c:ser>
          <c:idx val="9"/>
          <c:order val="10"/>
          <c:tx>
            <c:strRef>
              <c:f>'Build Scenario'!$M$386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5.9912161920107869E-17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Scenario'!$N$386:$O$386</c:f>
              <c:numCache>
                <c:formatCode>0.00</c:formatCode>
                <c:ptCount val="2"/>
                <c:pt idx="0">
                  <c:v>0.68</c:v>
                </c:pt>
                <c:pt idx="1">
                  <c:v>0.47779294622964541</c:v>
                </c:pt>
              </c:numCache>
            </c:numRef>
          </c:val>
        </c:ser>
        <c:ser>
          <c:idx val="6"/>
          <c:order val="11"/>
          <c:tx>
            <c:strRef>
              <c:f>'Build Scenario'!$M$398</c:f>
              <c:strCache>
                <c:ptCount val="1"/>
                <c:pt idx="0">
                  <c:v>Ventillation Losses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92592592592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Scenario'!$N$398:$O$398</c:f>
              <c:numCache>
                <c:formatCode>0.00</c:formatCode>
                <c:ptCount val="2"/>
                <c:pt idx="0">
                  <c:v>1.3597266303662376</c:v>
                </c:pt>
                <c:pt idx="1">
                  <c:v>0.7268364596877378</c:v>
                </c:pt>
              </c:numCache>
            </c:numRef>
          </c:val>
        </c:ser>
        <c:ser>
          <c:idx val="3"/>
          <c:order val="12"/>
          <c:tx>
            <c:strRef>
              <c:f>'Build Scenario'!$M$389</c:f>
              <c:strCache>
                <c:ptCount val="1"/>
                <c:pt idx="0">
                  <c:v>Other Uses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9255613881597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Scenario'!$N$389:$O$389</c:f>
              <c:numCache>
                <c:formatCode>0.00</c:formatCode>
                <c:ptCount val="2"/>
                <c:pt idx="0">
                  <c:v>4.0999999999999996</c:v>
                </c:pt>
                <c:pt idx="1">
                  <c:v>3.39922366133609</c:v>
                </c:pt>
              </c:numCache>
            </c:numRef>
          </c:val>
        </c:ser>
        <c:ser>
          <c:idx val="13"/>
          <c:order val="13"/>
          <c:tx>
            <c:strRef>
              <c:f>'Build Scenario'!$M$401</c:f>
              <c:strCache>
                <c:ptCount val="1"/>
                <c:pt idx="0">
                  <c:v>Other Uses Losses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92592592592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Scenario'!$N$401:$O$401</c:f>
              <c:numCache>
                <c:formatCode>0.00</c:formatCode>
                <c:ptCount val="2"/>
                <c:pt idx="0">
                  <c:v>5.2389467228816819</c:v>
                </c:pt>
                <c:pt idx="1">
                  <c:v>3.2954546512813954</c:v>
                </c:pt>
              </c:numCache>
            </c:numRef>
          </c:val>
        </c:ser>
        <c:dLbls>
          <c:showVal val="1"/>
        </c:dLbls>
        <c:gapWidth val="75"/>
        <c:overlap val="100"/>
        <c:axId val="114554368"/>
        <c:axId val="114555904"/>
      </c:barChart>
      <c:catAx>
        <c:axId val="1145543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555904"/>
        <c:crosses val="autoZero"/>
        <c:auto val="1"/>
        <c:lblAlgn val="ctr"/>
        <c:lblOffset val="100"/>
        <c:tickMarkSkip val="2"/>
      </c:catAx>
      <c:valAx>
        <c:axId val="114555904"/>
        <c:scaling>
          <c:orientation val="minMax"/>
          <c:max val="30"/>
          <c:min val="0"/>
        </c:scaling>
        <c:axPos val="b"/>
        <c:numFmt formatCode="0.00" sourceLinked="1"/>
        <c:majorTickMark val="none"/>
        <c:tickLblPos val="none"/>
        <c:spPr>
          <a:ln w="9525">
            <a:noFill/>
          </a:ln>
        </c:spPr>
        <c:crossAx val="114554368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4.9999964958375318E-2"/>
          <c:y val="0.21429063674821341"/>
          <c:w val="0.89999995327784565"/>
          <c:h val="0.1044739851446234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2050 - Commercial Energy Consumption</a:t>
            </a:r>
          </a:p>
          <a:p>
            <a:pPr algn="ctr">
              <a:defRPr sz="1400"/>
            </a:pPr>
            <a:r>
              <a:rPr lang="en-US" sz="1400"/>
              <a:t>Quadrillion BTUs, Source Energy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763641386931896"/>
          <c:y val="0.28261513571943991"/>
          <c:w val="0.84628171478565151"/>
          <c:h val="0.66836348846553584"/>
        </c:manualLayout>
      </c:layout>
      <c:barChart>
        <c:barDir val="bar"/>
        <c:grouping val="stacked"/>
        <c:ser>
          <c:idx val="0"/>
          <c:order val="0"/>
          <c:tx>
            <c:strRef>
              <c:f>'Build Scenario'!$M$383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Scenario'!$Q$383:$R$383</c:f>
              <c:numCache>
                <c:formatCode>0.00</c:formatCode>
                <c:ptCount val="2"/>
                <c:pt idx="0">
                  <c:v>2.6102955665024652</c:v>
                </c:pt>
                <c:pt idx="1">
                  <c:v>1.4293019500007977</c:v>
                </c:pt>
              </c:numCache>
            </c:numRef>
          </c:val>
        </c:ser>
        <c:ser>
          <c:idx val="10"/>
          <c:order val="1"/>
          <c:tx>
            <c:strRef>
              <c:f>'Build Scenario'!$M$395</c:f>
              <c:strCache>
                <c:ptCount val="1"/>
                <c:pt idx="0">
                  <c:v>Space Heating Losses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8.1699346405228763E-3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6.5359477124184934E-3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Scenario'!$Q$395:$R$395</c:f>
              <c:numCache>
                <c:formatCode>0.00</c:formatCode>
                <c:ptCount val="2"/>
                <c:pt idx="0">
                  <c:v>0.32736896900480028</c:v>
                </c:pt>
                <c:pt idx="1">
                  <c:v>0.1157155158169898</c:v>
                </c:pt>
              </c:numCache>
            </c:numRef>
          </c:val>
        </c:ser>
        <c:ser>
          <c:idx val="7"/>
          <c:order val="2"/>
          <c:tx>
            <c:strRef>
              <c:f>'Build Scenario'!$M$384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rgbClr val="4F81BD">
                <a:alpha val="99000"/>
              </a:srgbClr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Scenario'!$Q$384:$R$384</c:f>
              <c:numCache>
                <c:formatCode>0.00</c:formatCode>
                <c:ptCount val="2"/>
                <c:pt idx="0">
                  <c:v>0.70813628899835712</c:v>
                </c:pt>
                <c:pt idx="1">
                  <c:v>4.1886346003034487E-2</c:v>
                </c:pt>
              </c:numCache>
            </c:numRef>
          </c:val>
        </c:ser>
        <c:ser>
          <c:idx val="4"/>
          <c:order val="3"/>
          <c:tx>
            <c:strRef>
              <c:f>'Build Scenario'!$M$396</c:f>
              <c:strCache>
                <c:ptCount val="1"/>
                <c:pt idx="0">
                  <c:v>Space Cooling Losses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Scenario'!$Q$396:$R$396</c:f>
              <c:numCache>
                <c:formatCode>0.00</c:formatCode>
                <c:ptCount val="2"/>
                <c:pt idx="0">
                  <c:v>1.2367136399298613</c:v>
                </c:pt>
                <c:pt idx="1">
                  <c:v>5.7666971475941325E-2</c:v>
                </c:pt>
              </c:numCache>
            </c:numRef>
          </c:val>
        </c:ser>
        <c:ser>
          <c:idx val="1"/>
          <c:order val="4"/>
          <c:tx>
            <c:strRef>
              <c:f>'Build Scenario'!$M$385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Scenario'!$Q$385:$R$385</c:f>
              <c:numCache>
                <c:formatCode>0.00</c:formatCode>
                <c:ptCount val="2"/>
                <c:pt idx="0">
                  <c:v>0.88110837438423717</c:v>
                </c:pt>
                <c:pt idx="1">
                  <c:v>0.41332763536398454</c:v>
                </c:pt>
              </c:numCache>
            </c:numRef>
          </c:val>
        </c:ser>
        <c:ser>
          <c:idx val="11"/>
          <c:order val="5"/>
          <c:tx>
            <c:strRef>
              <c:f>'Build Scenario'!$M$397</c:f>
              <c:strCache>
                <c:ptCount val="1"/>
                <c:pt idx="0">
                  <c:v>Water Heating Losses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Scenario'!$Q$397:$R$397</c:f>
              <c:numCache>
                <c:formatCode>0.00</c:formatCode>
                <c:ptCount val="2"/>
                <c:pt idx="0">
                  <c:v>0.17769014581514625</c:v>
                </c:pt>
                <c:pt idx="1">
                  <c:v>6.5709903033198791E-2</c:v>
                </c:pt>
              </c:numCache>
            </c:numRef>
          </c:val>
        </c:ser>
        <c:ser>
          <c:idx val="8"/>
          <c:order val="6"/>
          <c:tx>
            <c:strRef>
              <c:f>'Build Scenario'!$M$387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1.6339869281046335E-3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3.2679738562093924E-3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Scenario'!$Q$387:$R$387</c:f>
              <c:numCache>
                <c:formatCode>0.00</c:formatCode>
                <c:ptCount val="2"/>
                <c:pt idx="0">
                  <c:v>1.3721428571428582</c:v>
                </c:pt>
                <c:pt idx="1">
                  <c:v>0.13721428571428587</c:v>
                </c:pt>
              </c:numCache>
            </c:numRef>
          </c:val>
        </c:ser>
        <c:ser>
          <c:idx val="5"/>
          <c:order val="7"/>
          <c:tx>
            <c:strRef>
              <c:f>'Build Scenario'!$M$399</c:f>
              <c:strCache>
                <c:ptCount val="1"/>
                <c:pt idx="0">
                  <c:v>Lighting Losses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1.8919510061242801E-3"/>
                  <c:y val="-4.6296296296296523E-2"/>
                </c:manualLayout>
              </c:layout>
              <c:showVal val="1"/>
            </c:dLbl>
            <c:dLbl>
              <c:idx val="2"/>
              <c:layout>
                <c:manualLayout>
                  <c:x val="1.461988304093568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Scenario'!$Q$399:$R$399</c:f>
              <c:numCache>
                <c:formatCode>0.00</c:formatCode>
                <c:ptCount val="2"/>
                <c:pt idx="0">
                  <c:v>2.5525890493078873</c:v>
                </c:pt>
                <c:pt idx="1">
                  <c:v>0.20122561797815705</c:v>
                </c:pt>
              </c:numCache>
            </c:numRef>
          </c:val>
        </c:ser>
        <c:ser>
          <c:idx val="2"/>
          <c:order val="8"/>
          <c:tx>
            <c:strRef>
              <c:f>'Build Scenario'!$M$388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Scenario'!$Q$388:$R$388</c:f>
              <c:numCache>
                <c:formatCode>0.00</c:formatCode>
                <c:ptCount val="2"/>
                <c:pt idx="0">
                  <c:v>0.81810344827586101</c:v>
                </c:pt>
                <c:pt idx="1">
                  <c:v>0.71373429778660002</c:v>
                </c:pt>
              </c:numCache>
            </c:numRef>
          </c:val>
        </c:ser>
        <c:ser>
          <c:idx val="12"/>
          <c:order val="9"/>
          <c:tx>
            <c:strRef>
              <c:f>'Build Scenario'!$M$400</c:f>
              <c:strCache>
                <c:ptCount val="1"/>
                <c:pt idx="0">
                  <c:v>Office Losses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Scenario'!$Q$400:$R$400</c:f>
              <c:numCache>
                <c:formatCode>0.00</c:formatCode>
                <c:ptCount val="2"/>
                <c:pt idx="0">
                  <c:v>1.5219128915033713</c:v>
                </c:pt>
                <c:pt idx="1">
                  <c:v>1.0466958625821978</c:v>
                </c:pt>
              </c:numCache>
            </c:numRef>
          </c:val>
        </c:ser>
        <c:ser>
          <c:idx val="9"/>
          <c:order val="10"/>
          <c:tx>
            <c:strRef>
              <c:f>'Build Scenario'!$M$386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Scenario'!$Q$386:$R$386</c:f>
              <c:numCache>
                <c:formatCode>0.00</c:formatCode>
                <c:ptCount val="2"/>
                <c:pt idx="0">
                  <c:v>0.84206075533661817</c:v>
                </c:pt>
                <c:pt idx="1">
                  <c:v>0.28628372459497231</c:v>
                </c:pt>
              </c:numCache>
            </c:numRef>
          </c:val>
        </c:ser>
        <c:ser>
          <c:idx val="6"/>
          <c:order val="11"/>
          <c:tx>
            <c:strRef>
              <c:f>'Build Scenario'!$M$398</c:f>
              <c:strCache>
                <c:ptCount val="1"/>
                <c:pt idx="0">
                  <c:v>Ventillation Losses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9912161920107869E-17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5.9912161920107869E-17"/>
                  <c:y val="-5.092592592592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Scenario'!$Q$398:$R$398</c:f>
              <c:numCache>
                <c:formatCode>0.00</c:formatCode>
                <c:ptCount val="2"/>
                <c:pt idx="0">
                  <c:v>1.5664805247755604</c:v>
                </c:pt>
                <c:pt idx="1">
                  <c:v>0.41983689306713456</c:v>
                </c:pt>
              </c:numCache>
            </c:numRef>
          </c:val>
        </c:ser>
        <c:ser>
          <c:idx val="3"/>
          <c:order val="12"/>
          <c:tx>
            <c:strRef>
              <c:f>'Build Scenario'!$M$389</c:f>
              <c:strCache>
                <c:ptCount val="1"/>
                <c:pt idx="0">
                  <c:v>Other Uses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Scenario'!$Q$389:$R$389</c:f>
              <c:numCache>
                <c:formatCode>0.00</c:formatCode>
                <c:ptCount val="2"/>
                <c:pt idx="0">
                  <c:v>5.1980131362890045</c:v>
                </c:pt>
                <c:pt idx="1">
                  <c:v>4.1835494184914559</c:v>
                </c:pt>
              </c:numCache>
            </c:numRef>
          </c:val>
        </c:ser>
        <c:ser>
          <c:idx val="13"/>
          <c:order val="13"/>
          <c:tx>
            <c:strRef>
              <c:f>'Build Scenario'!$M$401</c:f>
              <c:strCache>
                <c:ptCount val="1"/>
                <c:pt idx="0">
                  <c:v>Other Uses Losses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1.6339869281046335E-3"/>
                  <c:y val="-5.092592592592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'Build Scenario'!$N$382:$O$382</c:f>
              <c:strCache>
                <c:ptCount val="2"/>
                <c:pt idx="0">
                  <c:v>Base Case</c:v>
                </c:pt>
                <c:pt idx="1">
                  <c:v>Current Scenario</c:v>
                </c:pt>
              </c:strCache>
            </c:strRef>
          </c:cat>
          <c:val>
            <c:numRef>
              <c:f>'Build Scenario'!$Q$401:$R$401</c:f>
              <c:numCache>
                <c:formatCode>0.00</c:formatCode>
                <c:ptCount val="2"/>
                <c:pt idx="0">
                  <c:v>6.4930673499671938</c:v>
                </c:pt>
                <c:pt idx="1">
                  <c:v>4.0628566525285974</c:v>
                </c:pt>
              </c:numCache>
            </c:numRef>
          </c:val>
        </c:ser>
        <c:dLbls>
          <c:showVal val="1"/>
        </c:dLbls>
        <c:gapWidth val="75"/>
        <c:overlap val="100"/>
        <c:axId val="114718208"/>
        <c:axId val="114719744"/>
      </c:barChart>
      <c:catAx>
        <c:axId val="1147182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719744"/>
        <c:crosses val="autoZero"/>
        <c:auto val="1"/>
        <c:lblAlgn val="ctr"/>
        <c:lblOffset val="100"/>
        <c:tickMarkSkip val="2"/>
      </c:catAx>
      <c:valAx>
        <c:axId val="114719744"/>
        <c:scaling>
          <c:orientation val="minMax"/>
          <c:max val="30"/>
          <c:min val="0"/>
        </c:scaling>
        <c:axPos val="b"/>
        <c:numFmt formatCode="0.00" sourceLinked="1"/>
        <c:majorTickMark val="none"/>
        <c:tickLblPos val="none"/>
        <c:spPr>
          <a:ln w="9525">
            <a:noFill/>
          </a:ln>
        </c:spPr>
        <c:crossAx val="114718208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4.9999964958375352E-2"/>
          <c:y val="0.21429063674821341"/>
          <c:w val="0.89999995327784565"/>
          <c:h val="0.1044739851446234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274946534460971"/>
          <c:y val="4.4861391929187519E-2"/>
          <c:w val="0.84917565859823341"/>
          <c:h val="0.7135038443752191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1">
                  <c:v>36466.551599571409</c:v>
                </c:pt>
                <c:pt idx="2">
                  <c:v>32781.857949841593</c:v>
                </c:pt>
                <c:pt idx="3">
                  <c:v>30362.320914970613</c:v>
                </c:pt>
                <c:pt idx="4">
                  <c:v>28963.084946294421</c:v>
                </c:pt>
                <c:pt idx="5">
                  <c:v>28853.183775740439</c:v>
                </c:pt>
                <c:pt idx="6">
                  <c:v>27567.975406682959</c:v>
                </c:pt>
                <c:pt idx="7">
                  <c:v>23828.644522439856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HVAC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Sheet1!$C$2:$C$10</c:f>
              <c:numCache>
                <c:formatCode>_(* #,##0_);_(* \(#,##0\);_(* "-"??_);_(@_)</c:formatCode>
                <c:ptCount val="9"/>
                <c:pt idx="0">
                  <c:v>14795.006000000001</c:v>
                </c:pt>
                <c:pt idx="1">
                  <c:v>9394.0094004285911</c:v>
                </c:pt>
                <c:pt idx="8">
                  <c:v>5400.9965995714374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 formatCode="_(* #,##0_);_(* \(#,##0\);_(* &quot;-&quot;??_);_(@_)">
                  <c:v>5076.6620000000157</c:v>
                </c:pt>
                <c:pt idx="2" formatCode="_(* #,##0_);_(* \(#,##0\);_(* &quot;-&quot;??_);_(@_)">
                  <c:v>3684.693649729827</c:v>
                </c:pt>
                <c:pt idx="8" formatCode="_(* #,##0_);_(* \(#,##0\);_(* &quot;-&quot;??_);_(@_)">
                  <c:v>1391.9683502701619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Water heating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 formatCode="_(* #,##0_);_(* \(#,##0\);_(* &quot;-&quot;??_);_(@_)">
                  <c:v>3999.5069999999987</c:v>
                </c:pt>
                <c:pt idx="3" formatCode="_(* #,##0_);_(* \(#,##0\);_(* &quot;-&quot;??_);_(@_)">
                  <c:v>2419.5370348709707</c:v>
                </c:pt>
                <c:pt idx="8" formatCode="_(* #,##0_);_(* \(#,##0\);_(* &quot;-&quot;??_);_(@_)">
                  <c:v>1579.9699651290441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Refrigerating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 formatCode="_(* #,##0_);_(* \(#,##0\);_(* &quot;-&quot;??_);_(@_)">
                  <c:v>2643.1689999999912</c:v>
                </c:pt>
                <c:pt idx="4" formatCode="_(* #,##0_);_(* \(#,##0\);_(* &quot;-&quot;??_);_(@_)">
                  <c:v>1399.2359686762011</c:v>
                </c:pt>
                <c:pt idx="8" formatCode="_(* #,##0_);_(* \(#,##0\);_(* &quot;-&quot;??_);_(@_)">
                  <c:v>1243.9330313238006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Cooking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 formatCode="_(* #,##0_);_(* \(#,##0\);_(* &quot;-&quot;??_);_(@_)">
                  <c:v>1149.775184825226</c:v>
                </c:pt>
                <c:pt idx="5" formatCode="_(* #,##0_);_(* \(#,##0\);_(* &quot;-&quot;??_);_(@_)">
                  <c:v>109.90117055397786</c:v>
                </c:pt>
                <c:pt idx="8" formatCode="_(* #,##0_);_(* \(#,##0\);_(* &quot;-&quot;??_);_(@_)">
                  <c:v>1039.8740142712438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Washing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 formatCode="_(* #,##0_);_(* \(#,##0\);_(* &quot;-&quot;??_);_(@_)">
                  <c:v>2434.5584277977009</c:v>
                </c:pt>
                <c:pt idx="6" formatCode="_(* #,##0_);_(* \(#,##0\);_(* &quot;-&quot;??_);_(@_)">
                  <c:v>1285.208369057478</c:v>
                </c:pt>
                <c:pt idx="8" formatCode="_(* #,##0_);_(* \(#,##0\);_(* &quot;-&quot;??_);_(@_)">
                  <c:v>1149.3500587402311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Misc.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"BAU"
consumption</c:v>
                </c:pt>
                <c:pt idx="1">
                  <c:v>HVAC</c:v>
                </c:pt>
                <c:pt idx="2">
                  <c:v>Lighting</c:v>
                </c:pt>
                <c:pt idx="3">
                  <c:v>Water heating</c:v>
                </c:pt>
                <c:pt idx="4">
                  <c:v>Refrigerating</c:v>
                </c:pt>
                <c:pt idx="5">
                  <c:v>Cooking</c:v>
                </c:pt>
                <c:pt idx="6">
                  <c:v>Washing</c:v>
                </c:pt>
                <c:pt idx="7">
                  <c:v>Misc.</c:v>
                </c:pt>
                <c:pt idx="8">
                  <c:v>"Ubergoal"
consumption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 formatCode="_(* #,##0_);_(* \(#,##0\);_(* &quot;-&quot;??_);_(@_)">
                  <c:v>15761.883387377067</c:v>
                </c:pt>
                <c:pt idx="7" formatCode="_(* #,##0_);_(* \(#,##0\);_(* &quot;-&quot;??_);_(@_)">
                  <c:v>3739.3308842430706</c:v>
                </c:pt>
                <c:pt idx="8" formatCode="_(* #,##0_);_(* \(#,##0\);_(* &quot;-&quot;??_);_(@_)">
                  <c:v>12022.552503133997</c:v>
                </c:pt>
              </c:numCache>
            </c:numRef>
          </c:val>
        </c:ser>
        <c:overlap val="100"/>
        <c:axId val="129024768"/>
        <c:axId val="129026304"/>
      </c:barChart>
      <c:catAx>
        <c:axId val="129024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026304"/>
        <c:crosses val="autoZero"/>
        <c:auto val="1"/>
        <c:lblAlgn val="ctr"/>
        <c:lblOffset val="100"/>
      </c:catAx>
      <c:valAx>
        <c:axId val="129026304"/>
        <c:scaling>
          <c:orientation val="minMax"/>
        </c:scaling>
        <c:axPos val="l"/>
        <c:majorGridlines/>
        <c:numFmt formatCode="General" sourceLinked="1"/>
        <c:tickLblPos val="nextTo"/>
        <c:crossAx val="129024768"/>
        <c:crosses val="autoZero"/>
        <c:crossBetween val="between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44334487702926229"/>
          <c:y val="1.7303941724667236E-2"/>
          <c:w val="0.42702549334111112"/>
          <c:h val="0.25265959973601199"/>
        </c:manualLayout>
      </c:layout>
      <c:spPr>
        <a:solidFill>
          <a:schemeClr val="bg1"/>
        </a:solidFill>
        <a:ln w="9525">
          <a:solidFill>
            <a:schemeClr val="tx1"/>
          </a:solidFill>
        </a:ln>
      </c:sp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Projected</a:t>
            </a:r>
            <a:r>
              <a:rPr lang="en-US" sz="1800" baseline="0" dirty="0" smtClean="0"/>
              <a:t> N</a:t>
            </a:r>
            <a:r>
              <a:rPr lang="en-US" sz="1800" baseline="30000" dirty="0" smtClean="0"/>
              <a:t>th</a:t>
            </a:r>
            <a:r>
              <a:rPr lang="en-US" sz="1800" baseline="0" dirty="0" smtClean="0"/>
              <a:t> Plant Costs for Select Drop-In Biofuels</a:t>
            </a:r>
            <a:endParaRPr lang="en-US" sz="1800" dirty="0"/>
          </a:p>
        </c:rich>
      </c:tx>
      <c:layout>
        <c:manualLayout>
          <c:xMode val="edge"/>
          <c:yMode val="edge"/>
          <c:x val="0.16712389380530973"/>
          <c:y val="2.7397260273972608E-2"/>
        </c:manualLayout>
      </c:layout>
    </c:title>
    <c:plotArea>
      <c:layout>
        <c:manualLayout>
          <c:layoutTarget val="inner"/>
          <c:xMode val="edge"/>
          <c:yMode val="edge"/>
          <c:x val="7.8963022321324891E-2"/>
          <c:y val="9.6691834753532546E-2"/>
          <c:w val="0.91687292407033172"/>
          <c:h val="0.61590892747995563"/>
        </c:manualLayout>
      </c:layout>
      <c:barChart>
        <c:barDir val="col"/>
        <c:grouping val="stacked"/>
        <c:ser>
          <c:idx val="0"/>
          <c:order val="0"/>
          <c:tx>
            <c:strRef>
              <c:f>Sheet1!$A$3</c:f>
              <c:strCache>
                <c:ptCount val="1"/>
                <c:pt idx="0">
                  <c:v>capital ($/gge)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Methanol to Gasoline</c:v>
                </c:pt>
                <c:pt idx="1">
                  <c:v>Pyrolysis</c:v>
                </c:pt>
                <c:pt idx="2">
                  <c:v>Fischer-Tropsch</c:v>
                </c:pt>
                <c:pt idx="3">
                  <c:v>Open Pond Algae</c:v>
                </c:pt>
                <c:pt idx="4">
                  <c:v>PBR Algae</c:v>
                </c:pt>
              </c:strCache>
            </c:strRef>
          </c:cat>
          <c:val>
            <c:numRef>
              <c:f>Sheet1!$B$3:$F$3</c:f>
              <c:numCache>
                <c:formatCode>"$"#,##0.00</c:formatCode>
                <c:ptCount val="5"/>
                <c:pt idx="0">
                  <c:v>1.1200000000000001</c:v>
                </c:pt>
                <c:pt idx="1">
                  <c:v>0.56000000000000005</c:v>
                </c:pt>
                <c:pt idx="2">
                  <c:v>2.1670000000000011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O&amp;M ($/gge)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Methanol to Gasoline</c:v>
                </c:pt>
                <c:pt idx="1">
                  <c:v>Pyrolysis</c:v>
                </c:pt>
                <c:pt idx="2">
                  <c:v>Fischer-Tropsch</c:v>
                </c:pt>
                <c:pt idx="3">
                  <c:v>Open Pond Algae</c:v>
                </c:pt>
                <c:pt idx="4">
                  <c:v>PBR Algae</c:v>
                </c:pt>
              </c:strCache>
            </c:strRef>
          </c:cat>
          <c:val>
            <c:numRef>
              <c:f>Sheet1!$B$4:$F$4</c:f>
              <c:numCache>
                <c:formatCode>"$"#,##0.00</c:formatCode>
                <c:ptCount val="5"/>
                <c:pt idx="0">
                  <c:v>1.29</c:v>
                </c:pt>
                <c:pt idx="1">
                  <c:v>1</c:v>
                </c:pt>
                <c:pt idx="2">
                  <c:v>1.28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Coproduct Credit ($/gge)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Methanol to Gasoline</c:v>
                </c:pt>
                <c:pt idx="1">
                  <c:v>Pyrolysis</c:v>
                </c:pt>
                <c:pt idx="2">
                  <c:v>Fischer-Tropsch</c:v>
                </c:pt>
                <c:pt idx="3">
                  <c:v>Open Pond Algae</c:v>
                </c:pt>
                <c:pt idx="4">
                  <c:v>PBR Algae</c:v>
                </c:pt>
              </c:strCache>
            </c:strRef>
          </c:cat>
          <c:val>
            <c:numRef>
              <c:f>Sheet1!$B$5:$F$5</c:f>
              <c:numCache>
                <c:formatCode>"$"#,##0.00</c:formatCode>
                <c:ptCount val="5"/>
                <c:pt idx="0">
                  <c:v>-0.3000000000000001</c:v>
                </c:pt>
                <c:pt idx="1">
                  <c:v>0</c:v>
                </c:pt>
                <c:pt idx="2">
                  <c:v>-0.20400000000000001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Feedstock cost ($/gge)</c:v>
                </c:pt>
              </c:strCache>
            </c:strRef>
          </c:tx>
          <c:dLbls>
            <c:dLbl>
              <c:idx val="0"/>
              <c:layout>
                <c:manualLayout>
                  <c:x val="-5.8997050147492659E-3"/>
                  <c:y val="-5.70776255707762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$3.18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9498525073746312E-3"/>
                  <c:y val="-3.4246575342465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$2.04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4749262536873156E-3"/>
                  <c:y val="-5.02283105022831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$4.83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Sheet1!$B$2:$F$2</c:f>
              <c:strCache>
                <c:ptCount val="5"/>
                <c:pt idx="0">
                  <c:v>Methanol to Gasoline</c:v>
                </c:pt>
                <c:pt idx="1">
                  <c:v>Pyrolysis</c:v>
                </c:pt>
                <c:pt idx="2">
                  <c:v>Fischer-Tropsch</c:v>
                </c:pt>
                <c:pt idx="3">
                  <c:v>Open Pond Algae</c:v>
                </c:pt>
                <c:pt idx="4">
                  <c:v>PBR Algae</c:v>
                </c:pt>
              </c:strCache>
            </c:strRef>
          </c:cat>
          <c:val>
            <c:numRef>
              <c:f>Sheet1!$B$6:$F$6</c:f>
              <c:numCache>
                <c:formatCode>"$"#,##0.00</c:formatCode>
                <c:ptCount val="5"/>
                <c:pt idx="0">
                  <c:v>1.07</c:v>
                </c:pt>
                <c:pt idx="1">
                  <c:v>0.48000000000000009</c:v>
                </c:pt>
                <c:pt idx="2">
                  <c:v>1.59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Total ($/gge)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0.17123287671232881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0.3036529680365298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Sheet1!$B$2:$F$2</c:f>
              <c:strCache>
                <c:ptCount val="5"/>
                <c:pt idx="0">
                  <c:v>Methanol to Gasoline</c:v>
                </c:pt>
                <c:pt idx="1">
                  <c:v>Pyrolysis</c:v>
                </c:pt>
                <c:pt idx="2">
                  <c:v>Fischer-Tropsch</c:v>
                </c:pt>
                <c:pt idx="3">
                  <c:v>Open Pond Algae</c:v>
                </c:pt>
                <c:pt idx="4">
                  <c:v>PBR Algae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3" formatCode="&quot;$&quot;#,##0.00_);[Red]\(&quot;$&quot;#,##0.00\)">
                  <c:v>8.9049773755656148</c:v>
                </c:pt>
                <c:pt idx="4" formatCode="&quot;$&quot;#,##0.00_);[Red]\(&quot;$&quot;#,##0.00\)">
                  <c:v>18.579185520361989</c:v>
                </c:pt>
              </c:numCache>
            </c:numRef>
          </c:val>
        </c:ser>
        <c:overlap val="100"/>
        <c:axId val="114780800"/>
        <c:axId val="114803072"/>
      </c:barChart>
      <c:catAx>
        <c:axId val="114780800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1400"/>
            </a:pPr>
            <a:endParaRPr lang="en-US"/>
          </a:p>
        </c:txPr>
        <c:crossAx val="114803072"/>
        <c:crosses val="autoZero"/>
        <c:auto val="1"/>
        <c:lblAlgn val="ctr"/>
        <c:lblOffset val="200"/>
      </c:catAx>
      <c:valAx>
        <c:axId val="114803072"/>
        <c:scaling>
          <c:orientation val="minMax"/>
          <c:min val="-1"/>
        </c:scaling>
        <c:axPos val="l"/>
        <c:majorGridlines/>
        <c:numFmt formatCode="&quot;$&quot;#,##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478080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"/>
          <c:y val="0.72710153525329901"/>
          <c:w val="1"/>
          <c:h val="0.18438140437924716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0.53015</cdr:x>
      <cdr:y>0.84857</cdr:y>
    </cdr:from>
    <cdr:to>
      <cdr:x>0.99673</cdr:x>
      <cdr:y>0.92066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4594080"/>
          <a:ext cx="4023807" cy="390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*</a:t>
          </a:r>
          <a:r>
            <a:rPr lang="en-US" sz="1000" baseline="0" dirty="0"/>
            <a:t> Process cooling &amp; refrigeration, electrochemical, other processes</a:t>
          </a:r>
          <a:endParaRPr lang="en-US" sz="1000" dirty="0"/>
        </a:p>
        <a:p xmlns:a="http://schemas.openxmlformats.org/drawingml/2006/main">
          <a:r>
            <a:rPr lang="en-US" sz="1000" dirty="0"/>
            <a:t>** Alumina &amp; aluminum, cement, glass, foundries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C0358-0267-4B57-BD11-E914E737AFB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3173-ADD9-49F1-B7AD-BA37DBF4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4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fuel.2010.07.02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3173-ADD9-49F1-B7AD-BA37DBF494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17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39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84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73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173F-2E3A-4590-8FB7-D2FF6D1B9D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5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$1/W is ~5-6 cents per kWh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PV becomes directly competitive with coal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Requires about a 4x cost reduction to make it there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269A44-9B6F-4DB6-BFE1-0D1E5134AC9E}" type="slidenum">
              <a:rPr lang="en-US" sz="1200">
                <a:latin typeface="Calibri" pitchFamily="34" charset="0"/>
                <a:ea typeface="ＭＳ Ｐゴシック" charset="-128"/>
              </a:rPr>
              <a:pPr algn="r" eaLnBrk="1" hangingPunct="1"/>
              <a:t>14</a:t>
            </a:fld>
            <a:endParaRPr lang="en-US" sz="120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C98BD-CAEF-4BAD-99C5-BE81C7B166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48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Sources: MTG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 PNNL Technical Report</a:t>
            </a:r>
            <a:r>
              <a:rPr lang="en-US" dirty="0" smtClean="0"/>
              <a:t>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http://www.pnl.gov/main/publications/external/technical_reports/PNNL-18481.pdf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Pyrolysis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PNNL Technical Report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http://www.pnl.gov/main/publications/external/technical_reports/PNNL-18401.pdf</a:t>
            </a:r>
            <a:r>
              <a:rPr lang="en-US" dirty="0" smtClean="0"/>
              <a:t>;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 -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Swanson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et.al. 2010 (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nth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FUEL Journal</a:t>
            </a:r>
            <a:r>
              <a:rPr lang="fr-FR" dirty="0" smtClean="0"/>
              <a:t> </a:t>
            </a:r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http://dx.doi.org/10.1016/j.fuel.2010.07.027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Pond Algae - Davis, et.al. 2011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Energy Journal</a:t>
            </a:r>
            <a:r>
              <a:rPr lang="en-US" dirty="0" smtClean="0"/>
              <a:t>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http://dx.doi.org/10.1016/j.apenergy.2011.04.018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PBR Algae - Davis, et.al. 2011 (PBR)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Energy Journal</a:t>
            </a:r>
            <a:r>
              <a:rPr lang="en-US" dirty="0" smtClean="0"/>
              <a:t>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http://dx.doi.org/10.1016/j.apenergy.2011.04.018</a:t>
            </a:r>
            <a:r>
              <a:rPr lang="en-US" dirty="0" smtClean="0"/>
              <a:t>; 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includes return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investment.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3173-ADD9-49F1-B7AD-BA37DBF494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09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86460-8CDA-4609-AB54-ECC8A632B9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874"/>
            <a:fld id="{239AF38F-72DF-47EC-8D67-BF439EB20702}" type="slidenum">
              <a:rPr lang="en-US" sz="1200"/>
              <a:pPr algn="r" defTabSz="914874"/>
              <a:t>18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6203"/>
            <a:r>
              <a:rPr lang="en-US" dirty="0" smtClean="0">
                <a:ea typeface="ＭＳ Ｐゴシック"/>
                <a:cs typeface="ＭＳ Ｐゴシック"/>
              </a:rPr>
              <a:t>@ broad buckets, MHK and CH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800" b="1">
                <a:solidFill>
                  <a:srgbClr val="FFFFFF"/>
                </a:solidFill>
              </a:rPr>
              <a:t>Innovative Fuel Cell Catalysts</a:t>
            </a:r>
          </a:p>
          <a:p>
            <a:pPr>
              <a:lnSpc>
                <a:spcPct val="80000"/>
              </a:lnSpc>
              <a:defRPr/>
            </a:pP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800" b="1"/>
              <a:t>LANL has achieved a </a:t>
            </a:r>
            <a:r>
              <a:rPr lang="en-US" sz="800" b="1" i="1"/>
              <a:t>nearly 10x</a:t>
            </a:r>
            <a:r>
              <a:rPr lang="en-US" sz="800" b="1"/>
              <a:t> improvement in the performance of catalysts that do not contain precious metals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800"/>
              <a:t>Precious metal catalysts are a dominant cost-driver in automotive and other PEM (polymer electrolyte membrane) fuel cells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800"/>
              <a:t>LANL’s catalyst </a:t>
            </a:r>
            <a:r>
              <a:rPr lang="en-US" sz="800" b="1" i="1"/>
              <a:t>(Cyanamide-Iron-Carbon)</a:t>
            </a:r>
            <a:r>
              <a:rPr lang="en-US" sz="800"/>
              <a:t> shows the highest reaction rate (oxygen-reduction reaction) observed to date in a non-precious metal catalyst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800">
                <a:sym typeface="Wingdings" pitchFamily="2" charset="2"/>
              </a:rPr>
              <a:t> e</a:t>
            </a:r>
            <a:r>
              <a:rPr lang="en-US" sz="800"/>
              <a:t>xhibits potential to </a:t>
            </a:r>
            <a:r>
              <a:rPr lang="en-US" sz="800" b="1" i="1"/>
              <a:t>exceed</a:t>
            </a:r>
            <a:r>
              <a:rPr lang="en-US" sz="800"/>
              <a:t> DOE’s 2010 target for non-precious metal catalyst activity (130 amps/cm3)  </a:t>
            </a: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800" b="1"/>
          </a:p>
          <a:p>
            <a:pPr>
              <a:lnSpc>
                <a:spcPct val="80000"/>
              </a:lnSpc>
              <a:defRPr/>
            </a:pPr>
            <a:r>
              <a:rPr lang="en-US" sz="800" b="1"/>
              <a:t>Graphic on bottom right shows Projected Cost of Transportation Fuel Cells </a:t>
            </a:r>
            <a:r>
              <a:rPr lang="en-US" sz="800" b="1" i="1"/>
              <a:t>(at high volume—500,000 units/year)</a:t>
            </a:r>
          </a:p>
          <a:p>
            <a:pPr>
              <a:lnSpc>
                <a:spcPct val="80000"/>
              </a:lnSpc>
              <a:defRPr/>
            </a:pPr>
            <a:r>
              <a:rPr lang="en-US" sz="800">
                <a:solidFill>
                  <a:srgbClr val="C00000"/>
                </a:solidFill>
              </a:rPr>
              <a:t>DOE has achieved more than 75% cost-reduction in PEM fuel cells in the last few years, largely due to advances in catalysts. The use of non-precious catalysts would drive costs even lower.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Graphic on top left shows A Single Fuel Cell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800">
                <a:solidFill>
                  <a:srgbClr val="C00000"/>
                </a:solidFill>
              </a:rPr>
              <a:t>Catalysts at the anode and cathode are essential for the chemical reactions driving a fuel cell. LANL’s catalyst facilitates the reaction at the cathode, between H+ ions and oxygen, to form water.</a:t>
            </a: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DOE-funded work at Los Alamos National Lab (LANL) has led to major improvements in fuel cell catalysts, which are critical for performance and cost-reduction.</a:t>
            </a:r>
            <a:endParaRPr lang="en-US" sz="80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In spite of dramatic advances with Pt based fuel cell catalysts, catalyst cost is still dominant in polymer electrolyte membrane (PEM) fuel cell stack related costs. 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Non-precious metal fuel cell catalysts present the ideal solution in terms of both abundance and cost. 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Although performance is still relatively low compared to state of the art Pt catalysts, Los Alamos National Laboratory (LANL) has made a significant advance by exhibiting major improvement in oxygen reduction reaction (ORR) activity of non-precious metal catalysts. 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These advances could be significant for automotive and other PEM fuel cells, but also for Anion-Exchange and Phosphoric Acid fuel cells. 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Performance is still low compared to expensive Pt catalysts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800"/>
              <a:t> These improvements, and resulting cost reductions, could help meet DOE’s cost target </a:t>
            </a:r>
            <a:r>
              <a:rPr lang="en-US" sz="800" i="1"/>
              <a:t>(of $30/kW)</a:t>
            </a:r>
            <a:r>
              <a:rPr lang="en-US" sz="800"/>
              <a:t>  for automotive fuel cells which will enable fuel cells to be cost-competitive with internal combustion engines.</a:t>
            </a:r>
          </a:p>
          <a:p>
            <a:pPr>
              <a:lnSpc>
                <a:spcPct val="80000"/>
              </a:lnSpc>
              <a:defRPr/>
            </a:pPr>
            <a:endParaRPr lang="en-US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335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28165" indent="-280064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20254" indent="-224051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568356" indent="-224051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16458" indent="-224051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896203" eaLnBrk="1" hangingPunct="1"/>
            <a:fld id="{88594BA7-801E-40DE-8CB0-CBD02C6DEC77}" type="slidenum">
              <a:rPr lang="en-US" sz="1200" b="0">
                <a:solidFill>
                  <a:schemeClr val="tx1"/>
                </a:solidFill>
                <a:latin typeface="Calibri" pitchFamily="34" charset="0"/>
              </a:rPr>
              <a:pPr defTabSz="896203" eaLnBrk="1" hangingPunct="1"/>
              <a:t>20</a:t>
            </a:fld>
            <a:endParaRPr 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560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41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18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3173-ADD9-49F1-B7AD-BA37DBF494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78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173F-2E3A-4590-8FB7-D2FF6D1B9D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8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344260"/>
            <a:ext cx="5487021" cy="4113395"/>
          </a:xfrm>
          <a:noFill/>
          <a:ln/>
        </p:spPr>
        <p:txBody>
          <a:bodyPr lIns="91420" tIns="45712" rIns="91420" bIns="45712"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2" rIns="91420" bIns="45712" anchor="b"/>
          <a:lstStyle/>
          <a:p>
            <a:pPr algn="r" defTabSz="449634" fontAlgn="base">
              <a:spcBef>
                <a:spcPct val="0"/>
              </a:spcBef>
              <a:spcAft>
                <a:spcPct val="0"/>
              </a:spcAft>
            </a:pPr>
            <a:fld id="{C844B215-1604-4287-BA29-83AC5E5E1910}" type="slidenum">
              <a:rPr lang="en-US" sz="1100">
                <a:solidFill>
                  <a:srgbClr val="000000"/>
                </a:solidFill>
                <a:ea typeface="ＭＳ Ｐゴシック"/>
              </a:rPr>
              <a:pPr algn="r" defTabSz="449634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dirty="0">
              <a:solidFill>
                <a:srgbClr val="000000"/>
              </a:solidFill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2476-0296-4F0B-8089-91EF26952F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9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2476-0296-4F0B-8089-91EF26952F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7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1331-58C2-4ABD-8039-815E3DB781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99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3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138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0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1" name="Rectangle 2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2" name="Rectangle 2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3" name="Rectangle 2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6" name="Rectangle 29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7" name="Rectangle 30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8" name="Rectangle 31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29" name="Picture 32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194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0"/>
            <a:ext cx="8326438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0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9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50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58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6123952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081488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32956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7950"/>
            <a:ext cx="5664200" cy="793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78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856345-D6EF-4CC7-87CB-3A0D26D55B63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74A142-6DB8-4F45-BB67-46C400EE6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88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28600" y="0"/>
            <a:ext cx="7239000" cy="609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600" b="1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0" y="609600"/>
            <a:ext cx="914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algn="ctr">
              <a:buNone/>
              <a:defRPr sz="20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7D08-4B8C-40BB-AD50-59D6F4E1634A}" type="datetime1">
              <a:rPr lang="en-US"/>
              <a:pPr>
                <a:defRPr/>
              </a:pPr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9B53-48FC-40BA-AF7B-B3C2ADE4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7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19278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3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38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4075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0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1" name="Rectangle 2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2" name="Rectangle 2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3" name="Rectangle 2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6" name="Rectangle 29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7" name="Rectangle 30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8" name="Rectangle 31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29" name="Picture 32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044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02012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9033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052594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1171629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65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1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20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7" name="Rectangle 21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8" name="Rectangle 25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618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96" y="1215841"/>
            <a:ext cx="8229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40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591846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0"/>
            <a:ext cx="8326438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3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563712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56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028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219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3815817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160717817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7950"/>
            <a:ext cx="5664200" cy="793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48623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6286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6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1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7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20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7" name="Rectangle 21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8" name="Rectangle 25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7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96" y="1215841"/>
            <a:ext cx="8229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2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4341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107950"/>
            <a:ext cx="5664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274638" y="1141413"/>
            <a:ext cx="82296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Energy Efficiency &amp; Renewable Energy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000">
                <a:solidFill>
                  <a:prstClr val="white"/>
                </a:solidFill>
                <a:ea typeface="ＭＳ Ｐゴシック" pitchFamily="16" charset="-128"/>
                <a:cs typeface="Arial" pitchFamily="34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8740775" y="6299200"/>
            <a:ext cx="39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6" pitchFamily="20" charset="-128"/>
              </a:defRPr>
            </a:lvl9pPr>
          </a:lstStyle>
          <a:p>
            <a:pPr>
              <a:spcBef>
                <a:spcPct val="50000"/>
              </a:spcBef>
            </a:pPr>
            <a:fld id="{1241590D-DE3D-47B4-8A61-382742D15413}" type="slidenum">
              <a:rPr lang="en-US" sz="1200">
                <a:solidFill>
                  <a:srgbClr val="50565C"/>
                </a:solidFill>
                <a:ea typeface="ＭＳ Ｐゴシック" pitchFamily="16" charset="-128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solidFill>
                <a:srgbClr val="50565C"/>
              </a:solidFill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1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5" r:id="rId18"/>
    <p:sldLayoutId id="2147483696" r:id="rId19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ＭＳ Ｐゴシック" pitchFamily="-112" charset="-128"/>
          <a:cs typeface="MS PGothic" pitchFamily="34" charset="-128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12" charset="-128"/>
          <a:cs typeface="MS PGothic" pitchFamily="34" charset="-128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12" charset="-128"/>
          <a:cs typeface="MS PGothic" pitchFamily="34" charset="-128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12" charset="-128"/>
          <a:cs typeface="MS PGothic" pitchFamily="34" charset="-128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12" charset="-128"/>
          <a:cs typeface="MS PGothic" pitchFamily="34" charset="-128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92929"/>
          </a:solidFill>
          <a:latin typeface="+mn-lt"/>
          <a:ea typeface="ＭＳ Ｐゴシック" pitchFamily="-112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92929"/>
          </a:solidFill>
          <a:latin typeface="+mn-lt"/>
          <a:ea typeface="ＭＳ Ｐゴシック" pitchFamily="-112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292929"/>
          </a:solidFill>
          <a:latin typeface="+mn-lt"/>
          <a:ea typeface="ＭＳ Ｐゴシック" pitchFamily="-112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292929"/>
          </a:solidFill>
          <a:latin typeface="+mn-lt"/>
          <a:ea typeface="ＭＳ Ｐゴシック" pitchFamily="-112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292929"/>
          </a:solidFill>
          <a:latin typeface="+mn-lt"/>
          <a:ea typeface="ＭＳ Ｐゴシック" pitchFamily="-112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9460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107950"/>
            <a:ext cx="5664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1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274638" y="11414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Energy Efficiency &amp; Renewable Energy</a:t>
            </a:r>
          </a:p>
        </p:txBody>
      </p:sp>
      <p:grpSp>
        <p:nvGrpSpPr>
          <p:cNvPr id="19463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9465" name="Picture 18" descr="doe_logo_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740775" y="6299200"/>
            <a:ext cx="395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AF0959D4-40EF-42A5-906B-6FD785EB6564}" type="slidenum">
              <a:rPr lang="en-US" sz="1200">
                <a:solidFill>
                  <a:srgbClr val="50565C"/>
                </a:solidFill>
                <a:ea typeface="ＭＳ Ｐゴシック" pitchFamily="-108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50565C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4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MS PGothic"/>
          <a:cs typeface="MS PGothic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MS PGothic"/>
          <a:cs typeface="MS PGothic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MS PGothic"/>
          <a:cs typeface="MS PGothic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MS PGothic"/>
          <a:cs typeface="MS PGothic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MS PGothic"/>
          <a:cs typeface="MS PGothic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92929"/>
          </a:solidFill>
          <a:latin typeface="+mn-lt"/>
          <a:ea typeface="MS PGothic"/>
          <a:cs typeface="MS P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92929"/>
          </a:solidFill>
          <a:latin typeface="+mn-lt"/>
          <a:ea typeface="MS PGothic"/>
          <a:cs typeface="MS PGothic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92929"/>
          </a:solidFill>
          <a:latin typeface="+mn-lt"/>
          <a:ea typeface="MS PGothic"/>
          <a:cs typeface="MS PGothic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92929"/>
          </a:solidFill>
          <a:latin typeface="+mn-lt"/>
          <a:ea typeface="MS PGothic"/>
          <a:cs typeface="MS P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92929"/>
          </a:solidFill>
          <a:latin typeface="+mn-lt"/>
          <a:ea typeface="MS PGothic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x.doi.org/10.1016/j.fuel.2010.07.02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wmf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hyperlink" Target="http://lostontheshore.typepad.com/photos/uncategorized/2008/02/20/usace_kinzua_dam_downriver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11" Type="http://schemas.openxmlformats.org/officeDocument/2006/relationships/image" Target="../media/image35.wmf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00200"/>
            <a:ext cx="8153400" cy="4343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ctr" defTabSz="457200">
              <a:spcBef>
                <a:spcPct val="20000"/>
              </a:spcBef>
            </a:pPr>
            <a:r>
              <a:rPr lang="en-US" sz="3200" b="1" dirty="0"/>
              <a:t>Office of Energy Efficiency and Renewable Energy (EERE) Activities and </a:t>
            </a:r>
            <a:r>
              <a:rPr lang="en-US" sz="3200" b="1" dirty="0" smtClean="0"/>
              <a:t>Collaborations </a:t>
            </a:r>
            <a:r>
              <a:rPr lang="en-US" sz="3200" b="1" dirty="0"/>
              <a:t>with </a:t>
            </a:r>
            <a:r>
              <a:rPr lang="en-US" sz="3200" b="1" dirty="0" smtClean="0"/>
              <a:t>BES</a:t>
            </a:r>
          </a:p>
          <a:p>
            <a:pPr algn="ctr" defTabSz="457200">
              <a:spcBef>
                <a:spcPct val="20000"/>
              </a:spcBef>
            </a:pPr>
            <a:endParaRPr lang="en-US" sz="24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defTabSz="457200">
              <a:spcBef>
                <a:spcPct val="20000"/>
              </a:spcBef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Henry Kelly</a:t>
            </a:r>
          </a:p>
          <a:p>
            <a:pPr algn="ctr" defTabSz="457200">
              <a:spcBef>
                <a:spcPct val="20000"/>
              </a:spcBef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Acting Assistant Secretary EERE</a:t>
            </a:r>
          </a:p>
          <a:p>
            <a:pPr algn="ctr" defTabSz="457200">
              <a:spcBef>
                <a:spcPct val="20000"/>
              </a:spcBef>
            </a:pPr>
            <a:endParaRPr lang="en-US" sz="2800" b="1" dirty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  <a:p>
            <a:pPr algn="ctr" defTabSz="457200"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defTabSz="457200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algn="ctr"/>
            <a:r>
              <a:rPr lang="en-US" sz="2000" b="1" dirty="0"/>
              <a:t>Basic Energy Sciences Advisory Committee</a:t>
            </a:r>
            <a:endParaRPr lang="en-US" sz="2000" dirty="0"/>
          </a:p>
          <a:p>
            <a:pPr algn="ctr"/>
            <a:r>
              <a:rPr lang="en-US" sz="2000" b="1" dirty="0"/>
              <a:t>August 2-3, 2011</a:t>
            </a:r>
            <a:endParaRPr lang="en-US" sz="2000" dirty="0"/>
          </a:p>
          <a:p>
            <a:pPr defTabSz="457200">
              <a:spcBef>
                <a:spcPct val="20000"/>
              </a:spcBef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13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Commercial Energy Consumption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80508" y="990600"/>
          <a:ext cx="777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91092" y="3733800"/>
          <a:ext cx="777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72361834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7391797" y="2788840"/>
            <a:ext cx="1524000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772400" y="2407443"/>
            <a:ext cx="762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48%</a:t>
            </a:r>
            <a:endParaRPr lang="en-US" sz="1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1419" y="165100"/>
            <a:ext cx="8737600" cy="901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Aspirational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goal for buildings: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468369" y="3290501"/>
            <a:ext cx="209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50565C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TBTUs Primary Energy in 2030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762000"/>
            <a:ext cx="1047750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="" xmlns:p14="http://schemas.microsoft.com/office/powerpoint/2010/main" val="6190274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362075"/>
          </a:xfrm>
        </p:spPr>
        <p:txBody>
          <a:bodyPr/>
          <a:lstStyle/>
          <a:p>
            <a:r>
              <a:rPr lang="en-US" dirty="0" smtClean="0"/>
              <a:t>Renewables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772400" cy="3417887"/>
          </a:xfrm>
        </p:spPr>
        <p:txBody>
          <a:bodyPr anchor="t" anchorCtr="0"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200" dirty="0" err="1" smtClean="0"/>
              <a:t>Photovoltaics</a:t>
            </a:r>
            <a:endParaRPr lang="en-US" sz="2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Concentrating Solar Power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Wind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Geothermal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Hydroelectric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Biomass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Fuel </a:t>
            </a:r>
            <a:r>
              <a:rPr lang="en-US" sz="2200" dirty="0" smtClean="0"/>
              <a:t>Cells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Marine </a:t>
            </a:r>
            <a:r>
              <a:rPr lang="en-US" sz="2200" dirty="0"/>
              <a:t>and Hydrokinetic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589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4926" y="6225064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as previous but utility scale technologies only.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" y="990600"/>
            <a:ext cx="861190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01419" y="165100"/>
            <a:ext cx="8737600" cy="901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Levelized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Cost of Electricity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37952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5649129"/>
              </p:ext>
            </p:extLst>
          </p:nvPr>
        </p:nvGraphicFramePr>
        <p:xfrm>
          <a:off x="399997" y="990600"/>
          <a:ext cx="8677275" cy="4560338"/>
        </p:xfrm>
        <a:graphic>
          <a:graphicData uri="http://schemas.openxmlformats.org/presentationml/2006/ole">
            <p:oleObj spid="_x0000_s1048" name="Worksheet" r:id="rId4" imgW="8677343" imgH="4724310" progId="Excel.Sheet.8">
              <p:embed/>
            </p:oleObj>
          </a:graphicData>
        </a:graphic>
      </p:graphicFrame>
      <p:sp>
        <p:nvSpPr>
          <p:cNvPr id="13314" name="Title 2"/>
          <p:cNvSpPr>
            <a:spLocks noGrp="1"/>
          </p:cNvSpPr>
          <p:nvPr>
            <p:ph type="title" idx="4294967295"/>
          </p:nvPr>
        </p:nvSpPr>
        <p:spPr>
          <a:xfrm>
            <a:off x="201496" y="121652"/>
            <a:ext cx="5664200" cy="79375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SunShot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 rot="-2719158">
            <a:off x="84022" y="5694375"/>
            <a:ext cx="177165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+mj-lt"/>
              </a:rPr>
              <a:t>2004 Systems </a:t>
            </a:r>
          </a:p>
          <a:p>
            <a:pPr algn="ctr" eaLnBrk="1" hangingPunct="1"/>
            <a:r>
              <a:rPr lang="en-US" sz="1200" b="1" dirty="0">
                <a:latin typeface="+mj-lt"/>
              </a:rPr>
              <a:t>Prices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 rot="-2719158">
            <a:off x="1054778" y="5784069"/>
            <a:ext cx="1770062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+mj-lt"/>
              </a:rPr>
              <a:t>2010 Systems </a:t>
            </a:r>
          </a:p>
          <a:p>
            <a:pPr algn="ctr" eaLnBrk="1" hangingPunct="1"/>
            <a:r>
              <a:rPr lang="en-US" sz="1200" b="1">
                <a:latin typeface="+mj-lt"/>
              </a:rPr>
              <a:t>Prices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 rot="-2719158">
            <a:off x="1921553" y="5838044"/>
            <a:ext cx="2017712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+mj-lt"/>
              </a:rPr>
              <a:t>Power Electronics Cost Reductions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2719158">
            <a:off x="3132816" y="5844652"/>
            <a:ext cx="1770062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+mj-lt"/>
              </a:rPr>
              <a:t>BOS Improvements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 rot="-2719158">
            <a:off x="4150402" y="5785657"/>
            <a:ext cx="1770063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+mj-lt"/>
              </a:rPr>
              <a:t>BOS Soft Costs Reductions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 rot="-2719158">
            <a:off x="4786196" y="5821376"/>
            <a:ext cx="2206625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+mj-lt"/>
              </a:rPr>
              <a:t>Module Efficiency Improvements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 rot="-2719158">
            <a:off x="5799021" y="5883288"/>
            <a:ext cx="2251075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+mj-lt"/>
              </a:rPr>
              <a:t>Manufacturing Cost Reductions</a:t>
            </a: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7835784" y="5463239"/>
            <a:ext cx="1100137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+mj-lt"/>
              </a:rPr>
              <a:t>$1/W Target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864985" y="4099927"/>
            <a:ext cx="1308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68" tIns="34784" rIns="69568" bIns="347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b="1" dirty="0">
                <a:latin typeface="+mj-lt"/>
              </a:rPr>
              <a:t>$1/W</a:t>
            </a:r>
          </a:p>
        </p:txBody>
      </p:sp>
      <p:sp>
        <p:nvSpPr>
          <p:cNvPr id="13325" name="TextBox 17"/>
          <p:cNvSpPr txBox="1">
            <a:spLocks noChangeArrowheads="1"/>
          </p:cNvSpPr>
          <p:nvPr/>
        </p:nvSpPr>
        <p:spPr bwMode="auto">
          <a:xfrm rot="-5400000">
            <a:off x="-1497129" y="3224593"/>
            <a:ext cx="35655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68" tIns="34784" rIns="69568" bIns="34784"/>
          <a:lstStyle>
            <a:lvl1pPr defTabSz="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600" b="1" dirty="0">
                <a:latin typeface="+mj-lt"/>
                <a:ea typeface="ＭＳ Ｐゴシック" charset="-128"/>
              </a:rPr>
              <a:t>Installed Systems Price ($/W)</a:t>
            </a:r>
          </a:p>
          <a:p>
            <a:pPr algn="ctr" eaLnBrk="1" hangingPunct="1">
              <a:spcBef>
                <a:spcPct val="20000"/>
              </a:spcBef>
            </a:pPr>
            <a:endParaRPr lang="en-US" sz="1600" b="1" dirty="0">
              <a:latin typeface="+mj-lt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835034" y="2475915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68" tIns="34784" rIns="69568" bIns="347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+mj-lt"/>
                <a:ea typeface="ＭＳ Ｐゴシック" charset="-128"/>
              </a:rPr>
              <a:t>$3.80/W</a:t>
            </a:r>
          </a:p>
        </p:txBody>
      </p:sp>
      <p:grpSp>
        <p:nvGrpSpPr>
          <p:cNvPr id="13327" name="Group 19"/>
          <p:cNvGrpSpPr>
            <a:grpSpLocks/>
          </p:cNvGrpSpPr>
          <p:nvPr/>
        </p:nvGrpSpPr>
        <p:grpSpPr bwMode="auto">
          <a:xfrm>
            <a:off x="6181608" y="1340595"/>
            <a:ext cx="2574925" cy="1124394"/>
            <a:chOff x="8083087" y="1370402"/>
            <a:chExt cx="3346911" cy="1501073"/>
          </a:xfrm>
        </p:grpSpPr>
        <p:sp>
          <p:nvSpPr>
            <p:cNvPr id="21" name="TextBox 1"/>
            <p:cNvSpPr txBox="1"/>
            <p:nvPr/>
          </p:nvSpPr>
          <p:spPr>
            <a:xfrm>
              <a:off x="8083087" y="1370402"/>
              <a:ext cx="3346911" cy="13118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Aft>
                  <a:spcPts val="913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+mj-lt"/>
                  <a:ea typeface="ＭＳ Ｐゴシック" charset="-128"/>
                </a:rPr>
                <a:t>        Power Electronics</a:t>
              </a:r>
            </a:p>
            <a:p>
              <a:pPr>
                <a:spcAft>
                  <a:spcPts val="913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+mj-lt"/>
                  <a:ea typeface="ＭＳ Ｐゴシック" charset="-128"/>
                </a:rPr>
                <a:t>        Balance of Systems (BOS)</a:t>
              </a:r>
            </a:p>
            <a:p>
              <a:pPr>
                <a:spcAft>
                  <a:spcPts val="913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+mj-lt"/>
                  <a:ea typeface="ＭＳ Ｐゴシック" charset="-128"/>
                </a:rPr>
                <a:t>         PV Module</a:t>
              </a:r>
            </a:p>
            <a:p>
              <a:pPr>
                <a:defRPr/>
              </a:pPr>
              <a:endParaRPr lang="en-US" sz="1500" b="1" dirty="0">
                <a:solidFill>
                  <a:schemeClr val="tx1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92451" y="2693452"/>
              <a:ext cx="359040" cy="1780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solidFill>
                  <a:schemeClr val="tx1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84198" y="2261110"/>
              <a:ext cx="359040" cy="17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solidFill>
                  <a:schemeClr val="tx1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63563" y="1773666"/>
              <a:ext cx="359040" cy="17802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solidFill>
                  <a:schemeClr val="tx1"/>
                </a:solidFill>
                <a:latin typeface="+mj-lt"/>
                <a:ea typeface="ＭＳ Ｐゴシック" charset="-128"/>
              </a:endParaRPr>
            </a:p>
          </p:txBody>
        </p:sp>
      </p:grpSp>
      <p:sp>
        <p:nvSpPr>
          <p:cNvPr id="13" name="Bent Arrow 1"/>
          <p:cNvSpPr/>
          <p:nvPr/>
        </p:nvSpPr>
        <p:spPr>
          <a:xfrm rot="1735975">
            <a:off x="1383012" y="2537033"/>
            <a:ext cx="6888163" cy="538163"/>
          </a:xfrm>
          <a:custGeom>
            <a:avLst/>
            <a:gdLst>
              <a:gd name="connsiteX0" fmla="*/ 0 w 5888182"/>
              <a:gd name="connsiteY0" fmla="*/ 1285542 h 1285542"/>
              <a:gd name="connsiteX1" fmla="*/ 0 w 5888182"/>
              <a:gd name="connsiteY1" fmla="*/ 723117 h 1285542"/>
              <a:gd name="connsiteX2" fmla="*/ 562425 w 5888182"/>
              <a:gd name="connsiteY2" fmla="*/ 160692 h 1285542"/>
              <a:gd name="connsiteX3" fmla="*/ 5566797 w 5888182"/>
              <a:gd name="connsiteY3" fmla="*/ 160693 h 1285542"/>
              <a:gd name="connsiteX4" fmla="*/ 5566797 w 5888182"/>
              <a:gd name="connsiteY4" fmla="*/ 0 h 1285542"/>
              <a:gd name="connsiteX5" fmla="*/ 5888182 w 5888182"/>
              <a:gd name="connsiteY5" fmla="*/ 321386 h 1285542"/>
              <a:gd name="connsiteX6" fmla="*/ 5566797 w 5888182"/>
              <a:gd name="connsiteY6" fmla="*/ 642771 h 1285542"/>
              <a:gd name="connsiteX7" fmla="*/ 5566797 w 5888182"/>
              <a:gd name="connsiteY7" fmla="*/ 482078 h 1285542"/>
              <a:gd name="connsiteX8" fmla="*/ 562425 w 5888182"/>
              <a:gd name="connsiteY8" fmla="*/ 482078 h 1285542"/>
              <a:gd name="connsiteX9" fmla="*/ 321386 w 5888182"/>
              <a:gd name="connsiteY9" fmla="*/ 723117 h 1285542"/>
              <a:gd name="connsiteX10" fmla="*/ 321386 w 5888182"/>
              <a:gd name="connsiteY10" fmla="*/ 1285542 h 1285542"/>
              <a:gd name="connsiteX11" fmla="*/ 0 w 5888182"/>
              <a:gd name="connsiteY11" fmla="*/ 1285542 h 1285542"/>
              <a:gd name="connsiteX0" fmla="*/ 0 w 6467477"/>
              <a:gd name="connsiteY0" fmla="*/ 670822 h 1285542"/>
              <a:gd name="connsiteX1" fmla="*/ 579295 w 6467477"/>
              <a:gd name="connsiteY1" fmla="*/ 723117 h 1285542"/>
              <a:gd name="connsiteX2" fmla="*/ 1141720 w 6467477"/>
              <a:gd name="connsiteY2" fmla="*/ 160692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1141720 w 6467477"/>
              <a:gd name="connsiteY8" fmla="*/ 482078 h 1285542"/>
              <a:gd name="connsiteX9" fmla="*/ 900681 w 6467477"/>
              <a:gd name="connsiteY9" fmla="*/ 723117 h 1285542"/>
              <a:gd name="connsiteX10" fmla="*/ 900681 w 6467477"/>
              <a:gd name="connsiteY10" fmla="*/ 1285542 h 1285542"/>
              <a:gd name="connsiteX11" fmla="*/ 0 w 6467477"/>
              <a:gd name="connsiteY11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1141720 w 6467477"/>
              <a:gd name="connsiteY2" fmla="*/ 160692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1141720 w 6467477"/>
              <a:gd name="connsiteY8" fmla="*/ 482078 h 1285542"/>
              <a:gd name="connsiteX9" fmla="*/ 900681 w 6467477"/>
              <a:gd name="connsiteY9" fmla="*/ 723117 h 1285542"/>
              <a:gd name="connsiteX10" fmla="*/ 900681 w 6467477"/>
              <a:gd name="connsiteY10" fmla="*/ 1285542 h 1285542"/>
              <a:gd name="connsiteX11" fmla="*/ 0 w 6467477"/>
              <a:gd name="connsiteY11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1141720 w 6467477"/>
              <a:gd name="connsiteY2" fmla="*/ 160692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2944818 w 6467477"/>
              <a:gd name="connsiteY8" fmla="*/ 850799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2982317 w 6467477"/>
              <a:gd name="connsiteY2" fmla="*/ 524193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2944818 w 6467477"/>
              <a:gd name="connsiteY8" fmla="*/ 850799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2982317 w 6467477"/>
              <a:gd name="connsiteY2" fmla="*/ 524193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3294317 w 6467477"/>
              <a:gd name="connsiteY8" fmla="*/ 830997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3251875 w 6467477"/>
              <a:gd name="connsiteY2" fmla="*/ 569979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3294317 w 6467477"/>
              <a:gd name="connsiteY8" fmla="*/ 830997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3251875 w 6467477"/>
              <a:gd name="connsiteY2" fmla="*/ 569979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3294317 w 6467477"/>
              <a:gd name="connsiteY8" fmla="*/ 830997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670822 h 1285542"/>
              <a:gd name="connsiteX1" fmla="*/ 504925 w 6467477"/>
              <a:gd name="connsiteY1" fmla="*/ 317936 h 1285542"/>
              <a:gd name="connsiteX2" fmla="*/ 3251875 w 6467477"/>
              <a:gd name="connsiteY2" fmla="*/ 569979 h 1285542"/>
              <a:gd name="connsiteX3" fmla="*/ 6146092 w 6467477"/>
              <a:gd name="connsiteY3" fmla="*/ 160693 h 1285542"/>
              <a:gd name="connsiteX4" fmla="*/ 6146092 w 6467477"/>
              <a:gd name="connsiteY4" fmla="*/ 0 h 1285542"/>
              <a:gd name="connsiteX5" fmla="*/ 6467477 w 6467477"/>
              <a:gd name="connsiteY5" fmla="*/ 321386 h 1285542"/>
              <a:gd name="connsiteX6" fmla="*/ 6146092 w 6467477"/>
              <a:gd name="connsiteY6" fmla="*/ 642771 h 1285542"/>
              <a:gd name="connsiteX7" fmla="*/ 6146092 w 6467477"/>
              <a:gd name="connsiteY7" fmla="*/ 482078 h 1285542"/>
              <a:gd name="connsiteX8" fmla="*/ 3294317 w 6467477"/>
              <a:gd name="connsiteY8" fmla="*/ 830997 h 1285542"/>
              <a:gd name="connsiteX9" fmla="*/ 1141720 w 6467477"/>
              <a:gd name="connsiteY9" fmla="*/ 482078 h 1285542"/>
              <a:gd name="connsiteX10" fmla="*/ 900681 w 6467477"/>
              <a:gd name="connsiteY10" fmla="*/ 723117 h 1285542"/>
              <a:gd name="connsiteX11" fmla="*/ 900681 w 6467477"/>
              <a:gd name="connsiteY11" fmla="*/ 1285542 h 1285542"/>
              <a:gd name="connsiteX12" fmla="*/ 0 w 6467477"/>
              <a:gd name="connsiteY12" fmla="*/ 670822 h 1285542"/>
              <a:gd name="connsiteX0" fmla="*/ 0 w 6467477"/>
              <a:gd name="connsiteY0" fmla="*/ 835595 h 1450315"/>
              <a:gd name="connsiteX1" fmla="*/ 1659303 w 6467477"/>
              <a:gd name="connsiteY1" fmla="*/ 60589 h 1450315"/>
              <a:gd name="connsiteX2" fmla="*/ 3251875 w 6467477"/>
              <a:gd name="connsiteY2" fmla="*/ 734752 h 1450315"/>
              <a:gd name="connsiteX3" fmla="*/ 6146092 w 6467477"/>
              <a:gd name="connsiteY3" fmla="*/ 325466 h 1450315"/>
              <a:gd name="connsiteX4" fmla="*/ 6146092 w 6467477"/>
              <a:gd name="connsiteY4" fmla="*/ 164773 h 1450315"/>
              <a:gd name="connsiteX5" fmla="*/ 6467477 w 6467477"/>
              <a:gd name="connsiteY5" fmla="*/ 486159 h 1450315"/>
              <a:gd name="connsiteX6" fmla="*/ 6146092 w 6467477"/>
              <a:gd name="connsiteY6" fmla="*/ 807544 h 1450315"/>
              <a:gd name="connsiteX7" fmla="*/ 6146092 w 6467477"/>
              <a:gd name="connsiteY7" fmla="*/ 646851 h 1450315"/>
              <a:gd name="connsiteX8" fmla="*/ 3294317 w 6467477"/>
              <a:gd name="connsiteY8" fmla="*/ 995770 h 1450315"/>
              <a:gd name="connsiteX9" fmla="*/ 1141720 w 6467477"/>
              <a:gd name="connsiteY9" fmla="*/ 646851 h 1450315"/>
              <a:gd name="connsiteX10" fmla="*/ 900681 w 6467477"/>
              <a:gd name="connsiteY10" fmla="*/ 887890 h 1450315"/>
              <a:gd name="connsiteX11" fmla="*/ 900681 w 6467477"/>
              <a:gd name="connsiteY11" fmla="*/ 1450315 h 1450315"/>
              <a:gd name="connsiteX12" fmla="*/ 0 w 6467477"/>
              <a:gd name="connsiteY12" fmla="*/ 835595 h 1450315"/>
              <a:gd name="connsiteX0" fmla="*/ 0 w 6467477"/>
              <a:gd name="connsiteY0" fmla="*/ 776109 h 1390829"/>
              <a:gd name="connsiteX1" fmla="*/ 1659303 w 6467477"/>
              <a:gd name="connsiteY1" fmla="*/ 1103 h 1390829"/>
              <a:gd name="connsiteX2" fmla="*/ 3251875 w 6467477"/>
              <a:gd name="connsiteY2" fmla="*/ 675266 h 1390829"/>
              <a:gd name="connsiteX3" fmla="*/ 6146092 w 6467477"/>
              <a:gd name="connsiteY3" fmla="*/ 265980 h 1390829"/>
              <a:gd name="connsiteX4" fmla="*/ 6146092 w 6467477"/>
              <a:gd name="connsiteY4" fmla="*/ 105287 h 1390829"/>
              <a:gd name="connsiteX5" fmla="*/ 6467477 w 6467477"/>
              <a:gd name="connsiteY5" fmla="*/ 426673 h 1390829"/>
              <a:gd name="connsiteX6" fmla="*/ 6146092 w 6467477"/>
              <a:gd name="connsiteY6" fmla="*/ 748058 h 1390829"/>
              <a:gd name="connsiteX7" fmla="*/ 6146092 w 6467477"/>
              <a:gd name="connsiteY7" fmla="*/ 587365 h 1390829"/>
              <a:gd name="connsiteX8" fmla="*/ 3294317 w 6467477"/>
              <a:gd name="connsiteY8" fmla="*/ 936284 h 1390829"/>
              <a:gd name="connsiteX9" fmla="*/ 1141720 w 6467477"/>
              <a:gd name="connsiteY9" fmla="*/ 587365 h 1390829"/>
              <a:gd name="connsiteX10" fmla="*/ 900681 w 6467477"/>
              <a:gd name="connsiteY10" fmla="*/ 828404 h 1390829"/>
              <a:gd name="connsiteX11" fmla="*/ 900681 w 6467477"/>
              <a:gd name="connsiteY11" fmla="*/ 1390829 h 1390829"/>
              <a:gd name="connsiteX12" fmla="*/ 0 w 6467477"/>
              <a:gd name="connsiteY12" fmla="*/ 776109 h 1390829"/>
              <a:gd name="connsiteX0" fmla="*/ 0 w 6467477"/>
              <a:gd name="connsiteY0" fmla="*/ 776109 h 1390829"/>
              <a:gd name="connsiteX1" fmla="*/ 1659303 w 6467477"/>
              <a:gd name="connsiteY1" fmla="*/ 1103 h 1390829"/>
              <a:gd name="connsiteX2" fmla="*/ 3251875 w 6467477"/>
              <a:gd name="connsiteY2" fmla="*/ 675266 h 1390829"/>
              <a:gd name="connsiteX3" fmla="*/ 6146092 w 6467477"/>
              <a:gd name="connsiteY3" fmla="*/ 265980 h 1390829"/>
              <a:gd name="connsiteX4" fmla="*/ 6146092 w 6467477"/>
              <a:gd name="connsiteY4" fmla="*/ 105287 h 1390829"/>
              <a:gd name="connsiteX5" fmla="*/ 6467477 w 6467477"/>
              <a:gd name="connsiteY5" fmla="*/ 426673 h 1390829"/>
              <a:gd name="connsiteX6" fmla="*/ 6146092 w 6467477"/>
              <a:gd name="connsiteY6" fmla="*/ 748058 h 1390829"/>
              <a:gd name="connsiteX7" fmla="*/ 6146092 w 6467477"/>
              <a:gd name="connsiteY7" fmla="*/ 587365 h 1390829"/>
              <a:gd name="connsiteX8" fmla="*/ 3294317 w 6467477"/>
              <a:gd name="connsiteY8" fmla="*/ 936284 h 1390829"/>
              <a:gd name="connsiteX9" fmla="*/ 1141720 w 6467477"/>
              <a:gd name="connsiteY9" fmla="*/ 587365 h 1390829"/>
              <a:gd name="connsiteX10" fmla="*/ 900681 w 6467477"/>
              <a:gd name="connsiteY10" fmla="*/ 828404 h 1390829"/>
              <a:gd name="connsiteX11" fmla="*/ 900681 w 6467477"/>
              <a:gd name="connsiteY11" fmla="*/ 1390829 h 1390829"/>
              <a:gd name="connsiteX12" fmla="*/ 0 w 6467477"/>
              <a:gd name="connsiteY12" fmla="*/ 776109 h 1390829"/>
              <a:gd name="connsiteX0" fmla="*/ 0 w 6467477"/>
              <a:gd name="connsiteY0" fmla="*/ 776109 h 1390829"/>
              <a:gd name="connsiteX1" fmla="*/ 1659303 w 6467477"/>
              <a:gd name="connsiteY1" fmla="*/ 1103 h 1390829"/>
              <a:gd name="connsiteX2" fmla="*/ 3251875 w 6467477"/>
              <a:gd name="connsiteY2" fmla="*/ 675266 h 1390829"/>
              <a:gd name="connsiteX3" fmla="*/ 6146092 w 6467477"/>
              <a:gd name="connsiteY3" fmla="*/ 265980 h 1390829"/>
              <a:gd name="connsiteX4" fmla="*/ 6146092 w 6467477"/>
              <a:gd name="connsiteY4" fmla="*/ 105287 h 1390829"/>
              <a:gd name="connsiteX5" fmla="*/ 6467477 w 6467477"/>
              <a:gd name="connsiteY5" fmla="*/ 426673 h 1390829"/>
              <a:gd name="connsiteX6" fmla="*/ 6146092 w 6467477"/>
              <a:gd name="connsiteY6" fmla="*/ 748058 h 1390829"/>
              <a:gd name="connsiteX7" fmla="*/ 6146092 w 6467477"/>
              <a:gd name="connsiteY7" fmla="*/ 587365 h 1390829"/>
              <a:gd name="connsiteX8" fmla="*/ 3294317 w 6467477"/>
              <a:gd name="connsiteY8" fmla="*/ 936284 h 1390829"/>
              <a:gd name="connsiteX9" fmla="*/ 1141720 w 6467477"/>
              <a:gd name="connsiteY9" fmla="*/ 587365 h 1390829"/>
              <a:gd name="connsiteX10" fmla="*/ 900681 w 6467477"/>
              <a:gd name="connsiteY10" fmla="*/ 828404 h 1390829"/>
              <a:gd name="connsiteX11" fmla="*/ 900681 w 6467477"/>
              <a:gd name="connsiteY11" fmla="*/ 1390829 h 1390829"/>
              <a:gd name="connsiteX12" fmla="*/ 0 w 6467477"/>
              <a:gd name="connsiteY12" fmla="*/ 776109 h 1390829"/>
              <a:gd name="connsiteX0" fmla="*/ 0 w 6467477"/>
              <a:gd name="connsiteY0" fmla="*/ 776338 h 1391058"/>
              <a:gd name="connsiteX1" fmla="*/ 1659303 w 6467477"/>
              <a:gd name="connsiteY1" fmla="*/ 1332 h 1391058"/>
              <a:gd name="connsiteX2" fmla="*/ 3251875 w 6467477"/>
              <a:gd name="connsiteY2" fmla="*/ 675495 h 1391058"/>
              <a:gd name="connsiteX3" fmla="*/ 6146092 w 6467477"/>
              <a:gd name="connsiteY3" fmla="*/ 266209 h 1391058"/>
              <a:gd name="connsiteX4" fmla="*/ 6146092 w 6467477"/>
              <a:gd name="connsiteY4" fmla="*/ 105516 h 1391058"/>
              <a:gd name="connsiteX5" fmla="*/ 6467477 w 6467477"/>
              <a:gd name="connsiteY5" fmla="*/ 426902 h 1391058"/>
              <a:gd name="connsiteX6" fmla="*/ 6146092 w 6467477"/>
              <a:gd name="connsiteY6" fmla="*/ 748287 h 1391058"/>
              <a:gd name="connsiteX7" fmla="*/ 6146092 w 6467477"/>
              <a:gd name="connsiteY7" fmla="*/ 587594 h 1391058"/>
              <a:gd name="connsiteX8" fmla="*/ 3294317 w 6467477"/>
              <a:gd name="connsiteY8" fmla="*/ 936513 h 1391058"/>
              <a:gd name="connsiteX9" fmla="*/ 1141720 w 6467477"/>
              <a:gd name="connsiteY9" fmla="*/ 587594 h 1391058"/>
              <a:gd name="connsiteX10" fmla="*/ 900681 w 6467477"/>
              <a:gd name="connsiteY10" fmla="*/ 828633 h 1391058"/>
              <a:gd name="connsiteX11" fmla="*/ 900681 w 6467477"/>
              <a:gd name="connsiteY11" fmla="*/ 1391058 h 1391058"/>
              <a:gd name="connsiteX12" fmla="*/ 0 w 6467477"/>
              <a:gd name="connsiteY12" fmla="*/ 776338 h 1391058"/>
              <a:gd name="connsiteX0" fmla="*/ 0 w 6467477"/>
              <a:gd name="connsiteY0" fmla="*/ 776338 h 1391058"/>
              <a:gd name="connsiteX1" fmla="*/ 1659303 w 6467477"/>
              <a:gd name="connsiteY1" fmla="*/ 1332 h 1391058"/>
              <a:gd name="connsiteX2" fmla="*/ 3251875 w 6467477"/>
              <a:gd name="connsiteY2" fmla="*/ 675495 h 1391058"/>
              <a:gd name="connsiteX3" fmla="*/ 6146092 w 6467477"/>
              <a:gd name="connsiteY3" fmla="*/ 266209 h 1391058"/>
              <a:gd name="connsiteX4" fmla="*/ 6146092 w 6467477"/>
              <a:gd name="connsiteY4" fmla="*/ 105516 h 1391058"/>
              <a:gd name="connsiteX5" fmla="*/ 6467477 w 6467477"/>
              <a:gd name="connsiteY5" fmla="*/ 426902 h 1391058"/>
              <a:gd name="connsiteX6" fmla="*/ 6146092 w 6467477"/>
              <a:gd name="connsiteY6" fmla="*/ 748287 h 1391058"/>
              <a:gd name="connsiteX7" fmla="*/ 6146092 w 6467477"/>
              <a:gd name="connsiteY7" fmla="*/ 587594 h 1391058"/>
              <a:gd name="connsiteX8" fmla="*/ 3294317 w 6467477"/>
              <a:gd name="connsiteY8" fmla="*/ 936513 h 1391058"/>
              <a:gd name="connsiteX9" fmla="*/ 1141720 w 6467477"/>
              <a:gd name="connsiteY9" fmla="*/ 587594 h 1391058"/>
              <a:gd name="connsiteX10" fmla="*/ 900681 w 6467477"/>
              <a:gd name="connsiteY10" fmla="*/ 828633 h 1391058"/>
              <a:gd name="connsiteX11" fmla="*/ 900681 w 6467477"/>
              <a:gd name="connsiteY11" fmla="*/ 1391058 h 1391058"/>
              <a:gd name="connsiteX12" fmla="*/ 0 w 6467477"/>
              <a:gd name="connsiteY12" fmla="*/ 776338 h 1391058"/>
              <a:gd name="connsiteX0" fmla="*/ 0 w 6467477"/>
              <a:gd name="connsiteY0" fmla="*/ 776338 h 1391058"/>
              <a:gd name="connsiteX1" fmla="*/ 1659303 w 6467477"/>
              <a:gd name="connsiteY1" fmla="*/ 1332 h 1391058"/>
              <a:gd name="connsiteX2" fmla="*/ 3251875 w 6467477"/>
              <a:gd name="connsiteY2" fmla="*/ 675495 h 1391058"/>
              <a:gd name="connsiteX3" fmla="*/ 6146092 w 6467477"/>
              <a:gd name="connsiteY3" fmla="*/ 266209 h 1391058"/>
              <a:gd name="connsiteX4" fmla="*/ 6146092 w 6467477"/>
              <a:gd name="connsiteY4" fmla="*/ 105516 h 1391058"/>
              <a:gd name="connsiteX5" fmla="*/ 6467477 w 6467477"/>
              <a:gd name="connsiteY5" fmla="*/ 426902 h 1391058"/>
              <a:gd name="connsiteX6" fmla="*/ 6146092 w 6467477"/>
              <a:gd name="connsiteY6" fmla="*/ 748287 h 1391058"/>
              <a:gd name="connsiteX7" fmla="*/ 6146092 w 6467477"/>
              <a:gd name="connsiteY7" fmla="*/ 587594 h 1391058"/>
              <a:gd name="connsiteX8" fmla="*/ 3294317 w 6467477"/>
              <a:gd name="connsiteY8" fmla="*/ 936513 h 1391058"/>
              <a:gd name="connsiteX9" fmla="*/ 1141720 w 6467477"/>
              <a:gd name="connsiteY9" fmla="*/ 587594 h 1391058"/>
              <a:gd name="connsiteX10" fmla="*/ 900681 w 6467477"/>
              <a:gd name="connsiteY10" fmla="*/ 828633 h 1391058"/>
              <a:gd name="connsiteX11" fmla="*/ 900681 w 6467477"/>
              <a:gd name="connsiteY11" fmla="*/ 1391058 h 1391058"/>
              <a:gd name="connsiteX12" fmla="*/ 0 w 6467477"/>
              <a:gd name="connsiteY12" fmla="*/ 776338 h 1391058"/>
              <a:gd name="connsiteX0" fmla="*/ 0 w 6467477"/>
              <a:gd name="connsiteY0" fmla="*/ 776338 h 1391058"/>
              <a:gd name="connsiteX1" fmla="*/ 1659303 w 6467477"/>
              <a:gd name="connsiteY1" fmla="*/ 1332 h 1391058"/>
              <a:gd name="connsiteX2" fmla="*/ 3251875 w 6467477"/>
              <a:gd name="connsiteY2" fmla="*/ 675495 h 1391058"/>
              <a:gd name="connsiteX3" fmla="*/ 6146092 w 6467477"/>
              <a:gd name="connsiteY3" fmla="*/ 266209 h 1391058"/>
              <a:gd name="connsiteX4" fmla="*/ 6146092 w 6467477"/>
              <a:gd name="connsiteY4" fmla="*/ 105516 h 1391058"/>
              <a:gd name="connsiteX5" fmla="*/ 6467477 w 6467477"/>
              <a:gd name="connsiteY5" fmla="*/ 426902 h 1391058"/>
              <a:gd name="connsiteX6" fmla="*/ 6146092 w 6467477"/>
              <a:gd name="connsiteY6" fmla="*/ 748287 h 1391058"/>
              <a:gd name="connsiteX7" fmla="*/ 6146092 w 6467477"/>
              <a:gd name="connsiteY7" fmla="*/ 587594 h 1391058"/>
              <a:gd name="connsiteX8" fmla="*/ 3294317 w 6467477"/>
              <a:gd name="connsiteY8" fmla="*/ 936513 h 1391058"/>
              <a:gd name="connsiteX9" fmla="*/ 1141720 w 6467477"/>
              <a:gd name="connsiteY9" fmla="*/ 587594 h 1391058"/>
              <a:gd name="connsiteX10" fmla="*/ 900681 w 6467477"/>
              <a:gd name="connsiteY10" fmla="*/ 828633 h 1391058"/>
              <a:gd name="connsiteX11" fmla="*/ 900681 w 6467477"/>
              <a:gd name="connsiteY11" fmla="*/ 1391058 h 1391058"/>
              <a:gd name="connsiteX12" fmla="*/ 0 w 6467477"/>
              <a:gd name="connsiteY12" fmla="*/ 776338 h 1391058"/>
              <a:gd name="connsiteX0" fmla="*/ 0 w 6467477"/>
              <a:gd name="connsiteY0" fmla="*/ 776244 h 1390964"/>
              <a:gd name="connsiteX1" fmla="*/ 1659303 w 6467477"/>
              <a:gd name="connsiteY1" fmla="*/ 1238 h 1390964"/>
              <a:gd name="connsiteX2" fmla="*/ 3294866 w 6467477"/>
              <a:gd name="connsiteY2" fmla="*/ 721711 h 1390964"/>
              <a:gd name="connsiteX3" fmla="*/ 6146092 w 6467477"/>
              <a:gd name="connsiteY3" fmla="*/ 266115 h 1390964"/>
              <a:gd name="connsiteX4" fmla="*/ 6146092 w 6467477"/>
              <a:gd name="connsiteY4" fmla="*/ 105422 h 1390964"/>
              <a:gd name="connsiteX5" fmla="*/ 6467477 w 6467477"/>
              <a:gd name="connsiteY5" fmla="*/ 426808 h 1390964"/>
              <a:gd name="connsiteX6" fmla="*/ 6146092 w 6467477"/>
              <a:gd name="connsiteY6" fmla="*/ 748193 h 1390964"/>
              <a:gd name="connsiteX7" fmla="*/ 6146092 w 6467477"/>
              <a:gd name="connsiteY7" fmla="*/ 587500 h 1390964"/>
              <a:gd name="connsiteX8" fmla="*/ 3294317 w 6467477"/>
              <a:gd name="connsiteY8" fmla="*/ 936419 h 1390964"/>
              <a:gd name="connsiteX9" fmla="*/ 1141720 w 6467477"/>
              <a:gd name="connsiteY9" fmla="*/ 587500 h 1390964"/>
              <a:gd name="connsiteX10" fmla="*/ 900681 w 6467477"/>
              <a:gd name="connsiteY10" fmla="*/ 828539 h 1390964"/>
              <a:gd name="connsiteX11" fmla="*/ 900681 w 6467477"/>
              <a:gd name="connsiteY11" fmla="*/ 1390964 h 1390964"/>
              <a:gd name="connsiteX12" fmla="*/ 0 w 6467477"/>
              <a:gd name="connsiteY12" fmla="*/ 776244 h 1390964"/>
              <a:gd name="connsiteX0" fmla="*/ 0 w 6467477"/>
              <a:gd name="connsiteY0" fmla="*/ 776244 h 936419"/>
              <a:gd name="connsiteX1" fmla="*/ 1659303 w 6467477"/>
              <a:gd name="connsiteY1" fmla="*/ 1238 h 936419"/>
              <a:gd name="connsiteX2" fmla="*/ 3294866 w 6467477"/>
              <a:gd name="connsiteY2" fmla="*/ 721711 h 936419"/>
              <a:gd name="connsiteX3" fmla="*/ 6146092 w 6467477"/>
              <a:gd name="connsiteY3" fmla="*/ 266115 h 936419"/>
              <a:gd name="connsiteX4" fmla="*/ 6146092 w 6467477"/>
              <a:gd name="connsiteY4" fmla="*/ 105422 h 936419"/>
              <a:gd name="connsiteX5" fmla="*/ 6467477 w 6467477"/>
              <a:gd name="connsiteY5" fmla="*/ 426808 h 936419"/>
              <a:gd name="connsiteX6" fmla="*/ 6146092 w 6467477"/>
              <a:gd name="connsiteY6" fmla="*/ 748193 h 936419"/>
              <a:gd name="connsiteX7" fmla="*/ 6146092 w 6467477"/>
              <a:gd name="connsiteY7" fmla="*/ 587500 h 936419"/>
              <a:gd name="connsiteX8" fmla="*/ 3294317 w 6467477"/>
              <a:gd name="connsiteY8" fmla="*/ 936419 h 936419"/>
              <a:gd name="connsiteX9" fmla="*/ 1141720 w 6467477"/>
              <a:gd name="connsiteY9" fmla="*/ 587500 h 936419"/>
              <a:gd name="connsiteX10" fmla="*/ 900681 w 6467477"/>
              <a:gd name="connsiteY10" fmla="*/ 828539 h 936419"/>
              <a:gd name="connsiteX11" fmla="*/ 0 w 6467477"/>
              <a:gd name="connsiteY11" fmla="*/ 776244 h 936419"/>
              <a:gd name="connsiteX0" fmla="*/ 0 w 6467477"/>
              <a:gd name="connsiteY0" fmla="*/ 776244 h 948368"/>
              <a:gd name="connsiteX1" fmla="*/ 1659303 w 6467477"/>
              <a:gd name="connsiteY1" fmla="*/ 1238 h 948368"/>
              <a:gd name="connsiteX2" fmla="*/ 3294866 w 6467477"/>
              <a:gd name="connsiteY2" fmla="*/ 721711 h 948368"/>
              <a:gd name="connsiteX3" fmla="*/ 6146092 w 6467477"/>
              <a:gd name="connsiteY3" fmla="*/ 266115 h 948368"/>
              <a:gd name="connsiteX4" fmla="*/ 6146092 w 6467477"/>
              <a:gd name="connsiteY4" fmla="*/ 105422 h 948368"/>
              <a:gd name="connsiteX5" fmla="*/ 6467477 w 6467477"/>
              <a:gd name="connsiteY5" fmla="*/ 426808 h 948368"/>
              <a:gd name="connsiteX6" fmla="*/ 6146092 w 6467477"/>
              <a:gd name="connsiteY6" fmla="*/ 748193 h 948368"/>
              <a:gd name="connsiteX7" fmla="*/ 6146092 w 6467477"/>
              <a:gd name="connsiteY7" fmla="*/ 587500 h 948368"/>
              <a:gd name="connsiteX8" fmla="*/ 3294317 w 6467477"/>
              <a:gd name="connsiteY8" fmla="*/ 936419 h 948368"/>
              <a:gd name="connsiteX9" fmla="*/ 1369352 w 6467477"/>
              <a:gd name="connsiteY9" fmla="*/ 879141 h 948368"/>
              <a:gd name="connsiteX10" fmla="*/ 900681 w 6467477"/>
              <a:gd name="connsiteY10" fmla="*/ 828539 h 948368"/>
              <a:gd name="connsiteX11" fmla="*/ 0 w 6467477"/>
              <a:gd name="connsiteY11" fmla="*/ 776244 h 948368"/>
              <a:gd name="connsiteX0" fmla="*/ 0 w 6467477"/>
              <a:gd name="connsiteY0" fmla="*/ 776244 h 948368"/>
              <a:gd name="connsiteX1" fmla="*/ 1659303 w 6467477"/>
              <a:gd name="connsiteY1" fmla="*/ 1238 h 948368"/>
              <a:gd name="connsiteX2" fmla="*/ 3294866 w 6467477"/>
              <a:gd name="connsiteY2" fmla="*/ 721711 h 948368"/>
              <a:gd name="connsiteX3" fmla="*/ 6146092 w 6467477"/>
              <a:gd name="connsiteY3" fmla="*/ 266115 h 948368"/>
              <a:gd name="connsiteX4" fmla="*/ 6146092 w 6467477"/>
              <a:gd name="connsiteY4" fmla="*/ 105422 h 948368"/>
              <a:gd name="connsiteX5" fmla="*/ 6467477 w 6467477"/>
              <a:gd name="connsiteY5" fmla="*/ 426808 h 948368"/>
              <a:gd name="connsiteX6" fmla="*/ 6146092 w 6467477"/>
              <a:gd name="connsiteY6" fmla="*/ 748193 h 948368"/>
              <a:gd name="connsiteX7" fmla="*/ 6146092 w 6467477"/>
              <a:gd name="connsiteY7" fmla="*/ 587500 h 948368"/>
              <a:gd name="connsiteX8" fmla="*/ 3294317 w 6467477"/>
              <a:gd name="connsiteY8" fmla="*/ 936419 h 948368"/>
              <a:gd name="connsiteX9" fmla="*/ 1369352 w 6467477"/>
              <a:gd name="connsiteY9" fmla="*/ 879141 h 948368"/>
              <a:gd name="connsiteX10" fmla="*/ 799261 w 6467477"/>
              <a:gd name="connsiteY10" fmla="*/ 750248 h 948368"/>
              <a:gd name="connsiteX11" fmla="*/ 0 w 6467477"/>
              <a:gd name="connsiteY11" fmla="*/ 776244 h 948368"/>
              <a:gd name="connsiteX0" fmla="*/ 0 w 6467477"/>
              <a:gd name="connsiteY0" fmla="*/ 776244 h 948368"/>
              <a:gd name="connsiteX1" fmla="*/ 1659303 w 6467477"/>
              <a:gd name="connsiteY1" fmla="*/ 1238 h 948368"/>
              <a:gd name="connsiteX2" fmla="*/ 3294866 w 6467477"/>
              <a:gd name="connsiteY2" fmla="*/ 721711 h 948368"/>
              <a:gd name="connsiteX3" fmla="*/ 6146092 w 6467477"/>
              <a:gd name="connsiteY3" fmla="*/ 266115 h 948368"/>
              <a:gd name="connsiteX4" fmla="*/ 6146092 w 6467477"/>
              <a:gd name="connsiteY4" fmla="*/ 105422 h 948368"/>
              <a:gd name="connsiteX5" fmla="*/ 6467477 w 6467477"/>
              <a:gd name="connsiteY5" fmla="*/ 426808 h 948368"/>
              <a:gd name="connsiteX6" fmla="*/ 6146092 w 6467477"/>
              <a:gd name="connsiteY6" fmla="*/ 748193 h 948368"/>
              <a:gd name="connsiteX7" fmla="*/ 6146092 w 6467477"/>
              <a:gd name="connsiteY7" fmla="*/ 587500 h 948368"/>
              <a:gd name="connsiteX8" fmla="*/ 3294317 w 6467477"/>
              <a:gd name="connsiteY8" fmla="*/ 936419 h 948368"/>
              <a:gd name="connsiteX9" fmla="*/ 1369352 w 6467477"/>
              <a:gd name="connsiteY9" fmla="*/ 879141 h 948368"/>
              <a:gd name="connsiteX10" fmla="*/ 799261 w 6467477"/>
              <a:gd name="connsiteY10" fmla="*/ 750248 h 948368"/>
              <a:gd name="connsiteX11" fmla="*/ 0 w 6467477"/>
              <a:gd name="connsiteY11" fmla="*/ 776244 h 948368"/>
              <a:gd name="connsiteX0" fmla="*/ 0 w 6467477"/>
              <a:gd name="connsiteY0" fmla="*/ 670822 h 842946"/>
              <a:gd name="connsiteX1" fmla="*/ 1451414 w 6467477"/>
              <a:gd name="connsiteY1" fmla="*/ 436572 h 842946"/>
              <a:gd name="connsiteX2" fmla="*/ 3294866 w 6467477"/>
              <a:gd name="connsiteY2" fmla="*/ 616289 h 842946"/>
              <a:gd name="connsiteX3" fmla="*/ 6146092 w 6467477"/>
              <a:gd name="connsiteY3" fmla="*/ 160693 h 842946"/>
              <a:gd name="connsiteX4" fmla="*/ 6146092 w 6467477"/>
              <a:gd name="connsiteY4" fmla="*/ 0 h 842946"/>
              <a:gd name="connsiteX5" fmla="*/ 6467477 w 6467477"/>
              <a:gd name="connsiteY5" fmla="*/ 321386 h 842946"/>
              <a:gd name="connsiteX6" fmla="*/ 6146092 w 6467477"/>
              <a:gd name="connsiteY6" fmla="*/ 642771 h 842946"/>
              <a:gd name="connsiteX7" fmla="*/ 6146092 w 6467477"/>
              <a:gd name="connsiteY7" fmla="*/ 482078 h 842946"/>
              <a:gd name="connsiteX8" fmla="*/ 3294317 w 6467477"/>
              <a:gd name="connsiteY8" fmla="*/ 830997 h 842946"/>
              <a:gd name="connsiteX9" fmla="*/ 1369352 w 6467477"/>
              <a:gd name="connsiteY9" fmla="*/ 773719 h 842946"/>
              <a:gd name="connsiteX10" fmla="*/ 799261 w 6467477"/>
              <a:gd name="connsiteY10" fmla="*/ 644826 h 842946"/>
              <a:gd name="connsiteX11" fmla="*/ 0 w 6467477"/>
              <a:gd name="connsiteY11" fmla="*/ 670822 h 842946"/>
              <a:gd name="connsiteX0" fmla="*/ 2009 w 6469486"/>
              <a:gd name="connsiteY0" fmla="*/ 670822 h 842946"/>
              <a:gd name="connsiteX1" fmla="*/ 1453423 w 6469486"/>
              <a:gd name="connsiteY1" fmla="*/ 436572 h 842946"/>
              <a:gd name="connsiteX2" fmla="*/ 3296875 w 6469486"/>
              <a:gd name="connsiteY2" fmla="*/ 616289 h 842946"/>
              <a:gd name="connsiteX3" fmla="*/ 6148101 w 6469486"/>
              <a:gd name="connsiteY3" fmla="*/ 160693 h 842946"/>
              <a:gd name="connsiteX4" fmla="*/ 6148101 w 6469486"/>
              <a:gd name="connsiteY4" fmla="*/ 0 h 842946"/>
              <a:gd name="connsiteX5" fmla="*/ 6469486 w 6469486"/>
              <a:gd name="connsiteY5" fmla="*/ 321386 h 842946"/>
              <a:gd name="connsiteX6" fmla="*/ 6148101 w 6469486"/>
              <a:gd name="connsiteY6" fmla="*/ 642771 h 842946"/>
              <a:gd name="connsiteX7" fmla="*/ 6148101 w 6469486"/>
              <a:gd name="connsiteY7" fmla="*/ 482078 h 842946"/>
              <a:gd name="connsiteX8" fmla="*/ 3296326 w 6469486"/>
              <a:gd name="connsiteY8" fmla="*/ 830997 h 842946"/>
              <a:gd name="connsiteX9" fmla="*/ 1371361 w 6469486"/>
              <a:gd name="connsiteY9" fmla="*/ 773719 h 842946"/>
              <a:gd name="connsiteX10" fmla="*/ 801270 w 6469486"/>
              <a:gd name="connsiteY10" fmla="*/ 644826 h 842946"/>
              <a:gd name="connsiteX11" fmla="*/ 2009 w 6469486"/>
              <a:gd name="connsiteY11" fmla="*/ 670822 h 842946"/>
              <a:gd name="connsiteX0" fmla="*/ 1952 w 6506328"/>
              <a:gd name="connsiteY0" fmla="*/ 380306 h 842946"/>
              <a:gd name="connsiteX1" fmla="*/ 1490265 w 6506328"/>
              <a:gd name="connsiteY1" fmla="*/ 436572 h 842946"/>
              <a:gd name="connsiteX2" fmla="*/ 3333717 w 6506328"/>
              <a:gd name="connsiteY2" fmla="*/ 616289 h 842946"/>
              <a:gd name="connsiteX3" fmla="*/ 6184943 w 6506328"/>
              <a:gd name="connsiteY3" fmla="*/ 160693 h 842946"/>
              <a:gd name="connsiteX4" fmla="*/ 6184943 w 6506328"/>
              <a:gd name="connsiteY4" fmla="*/ 0 h 842946"/>
              <a:gd name="connsiteX5" fmla="*/ 6506328 w 6506328"/>
              <a:gd name="connsiteY5" fmla="*/ 321386 h 842946"/>
              <a:gd name="connsiteX6" fmla="*/ 6184943 w 6506328"/>
              <a:gd name="connsiteY6" fmla="*/ 642771 h 842946"/>
              <a:gd name="connsiteX7" fmla="*/ 6184943 w 6506328"/>
              <a:gd name="connsiteY7" fmla="*/ 482078 h 842946"/>
              <a:gd name="connsiteX8" fmla="*/ 3333168 w 6506328"/>
              <a:gd name="connsiteY8" fmla="*/ 830997 h 842946"/>
              <a:gd name="connsiteX9" fmla="*/ 1408203 w 6506328"/>
              <a:gd name="connsiteY9" fmla="*/ 773719 h 842946"/>
              <a:gd name="connsiteX10" fmla="*/ 838112 w 6506328"/>
              <a:gd name="connsiteY10" fmla="*/ 644826 h 842946"/>
              <a:gd name="connsiteX11" fmla="*/ 1952 w 6506328"/>
              <a:gd name="connsiteY11" fmla="*/ 380306 h 842946"/>
              <a:gd name="connsiteX0" fmla="*/ 1952 w 6506328"/>
              <a:gd name="connsiteY0" fmla="*/ 380306 h 842946"/>
              <a:gd name="connsiteX1" fmla="*/ 1490265 w 6506328"/>
              <a:gd name="connsiteY1" fmla="*/ 436572 h 842946"/>
              <a:gd name="connsiteX2" fmla="*/ 3333717 w 6506328"/>
              <a:gd name="connsiteY2" fmla="*/ 616289 h 842946"/>
              <a:gd name="connsiteX3" fmla="*/ 6184943 w 6506328"/>
              <a:gd name="connsiteY3" fmla="*/ 160693 h 842946"/>
              <a:gd name="connsiteX4" fmla="*/ 6184943 w 6506328"/>
              <a:gd name="connsiteY4" fmla="*/ 0 h 842946"/>
              <a:gd name="connsiteX5" fmla="*/ 6506328 w 6506328"/>
              <a:gd name="connsiteY5" fmla="*/ 321386 h 842946"/>
              <a:gd name="connsiteX6" fmla="*/ 6184943 w 6506328"/>
              <a:gd name="connsiteY6" fmla="*/ 642771 h 842946"/>
              <a:gd name="connsiteX7" fmla="*/ 6184943 w 6506328"/>
              <a:gd name="connsiteY7" fmla="*/ 482078 h 842946"/>
              <a:gd name="connsiteX8" fmla="*/ 3333168 w 6506328"/>
              <a:gd name="connsiteY8" fmla="*/ 830997 h 842946"/>
              <a:gd name="connsiteX9" fmla="*/ 1408203 w 6506328"/>
              <a:gd name="connsiteY9" fmla="*/ 773719 h 842946"/>
              <a:gd name="connsiteX10" fmla="*/ 1952 w 6506328"/>
              <a:gd name="connsiteY10" fmla="*/ 380306 h 842946"/>
              <a:gd name="connsiteX0" fmla="*/ 161 w 6504537"/>
              <a:gd name="connsiteY0" fmla="*/ 380306 h 842946"/>
              <a:gd name="connsiteX1" fmla="*/ 3331926 w 6504537"/>
              <a:gd name="connsiteY1" fmla="*/ 616289 h 842946"/>
              <a:gd name="connsiteX2" fmla="*/ 6183152 w 6504537"/>
              <a:gd name="connsiteY2" fmla="*/ 160693 h 842946"/>
              <a:gd name="connsiteX3" fmla="*/ 6183152 w 6504537"/>
              <a:gd name="connsiteY3" fmla="*/ 0 h 842946"/>
              <a:gd name="connsiteX4" fmla="*/ 6504537 w 6504537"/>
              <a:gd name="connsiteY4" fmla="*/ 321386 h 842946"/>
              <a:gd name="connsiteX5" fmla="*/ 6183152 w 6504537"/>
              <a:gd name="connsiteY5" fmla="*/ 642771 h 842946"/>
              <a:gd name="connsiteX6" fmla="*/ 6183152 w 6504537"/>
              <a:gd name="connsiteY6" fmla="*/ 482078 h 842946"/>
              <a:gd name="connsiteX7" fmla="*/ 3331377 w 6504537"/>
              <a:gd name="connsiteY7" fmla="*/ 830997 h 842946"/>
              <a:gd name="connsiteX8" fmla="*/ 1406412 w 6504537"/>
              <a:gd name="connsiteY8" fmla="*/ 773719 h 842946"/>
              <a:gd name="connsiteX9" fmla="*/ 161 w 6504537"/>
              <a:gd name="connsiteY9" fmla="*/ 380306 h 842946"/>
              <a:gd name="connsiteX0" fmla="*/ 114 w 6854541"/>
              <a:gd name="connsiteY0" fmla="*/ 414992 h 842946"/>
              <a:gd name="connsiteX1" fmla="*/ 3681930 w 6854541"/>
              <a:gd name="connsiteY1" fmla="*/ 616289 h 842946"/>
              <a:gd name="connsiteX2" fmla="*/ 6533156 w 6854541"/>
              <a:gd name="connsiteY2" fmla="*/ 160693 h 842946"/>
              <a:gd name="connsiteX3" fmla="*/ 6533156 w 6854541"/>
              <a:gd name="connsiteY3" fmla="*/ 0 h 842946"/>
              <a:gd name="connsiteX4" fmla="*/ 6854541 w 6854541"/>
              <a:gd name="connsiteY4" fmla="*/ 321386 h 842946"/>
              <a:gd name="connsiteX5" fmla="*/ 6533156 w 6854541"/>
              <a:gd name="connsiteY5" fmla="*/ 642771 h 842946"/>
              <a:gd name="connsiteX6" fmla="*/ 6533156 w 6854541"/>
              <a:gd name="connsiteY6" fmla="*/ 482078 h 842946"/>
              <a:gd name="connsiteX7" fmla="*/ 3681381 w 6854541"/>
              <a:gd name="connsiteY7" fmla="*/ 830997 h 842946"/>
              <a:gd name="connsiteX8" fmla="*/ 1756416 w 6854541"/>
              <a:gd name="connsiteY8" fmla="*/ 773719 h 842946"/>
              <a:gd name="connsiteX9" fmla="*/ 114 w 6854541"/>
              <a:gd name="connsiteY9" fmla="*/ 414992 h 842946"/>
              <a:gd name="connsiteX0" fmla="*/ 114 w 6854541"/>
              <a:gd name="connsiteY0" fmla="*/ 414992 h 842946"/>
              <a:gd name="connsiteX1" fmla="*/ 3681930 w 6854541"/>
              <a:gd name="connsiteY1" fmla="*/ 616289 h 842946"/>
              <a:gd name="connsiteX2" fmla="*/ 6533156 w 6854541"/>
              <a:gd name="connsiteY2" fmla="*/ 160693 h 842946"/>
              <a:gd name="connsiteX3" fmla="*/ 6533156 w 6854541"/>
              <a:gd name="connsiteY3" fmla="*/ 0 h 842946"/>
              <a:gd name="connsiteX4" fmla="*/ 6854541 w 6854541"/>
              <a:gd name="connsiteY4" fmla="*/ 321386 h 842946"/>
              <a:gd name="connsiteX5" fmla="*/ 6533156 w 6854541"/>
              <a:gd name="connsiteY5" fmla="*/ 642771 h 842946"/>
              <a:gd name="connsiteX6" fmla="*/ 6533156 w 6854541"/>
              <a:gd name="connsiteY6" fmla="*/ 482078 h 842946"/>
              <a:gd name="connsiteX7" fmla="*/ 3681381 w 6854541"/>
              <a:gd name="connsiteY7" fmla="*/ 830997 h 842946"/>
              <a:gd name="connsiteX8" fmla="*/ 1756416 w 6854541"/>
              <a:gd name="connsiteY8" fmla="*/ 773719 h 842946"/>
              <a:gd name="connsiteX9" fmla="*/ 114 w 6854541"/>
              <a:gd name="connsiteY9" fmla="*/ 414992 h 842946"/>
              <a:gd name="connsiteX0" fmla="*/ 98 w 7047443"/>
              <a:gd name="connsiteY0" fmla="*/ 231951 h 842946"/>
              <a:gd name="connsiteX1" fmla="*/ 3874832 w 7047443"/>
              <a:gd name="connsiteY1" fmla="*/ 616289 h 842946"/>
              <a:gd name="connsiteX2" fmla="*/ 6726058 w 7047443"/>
              <a:gd name="connsiteY2" fmla="*/ 160693 h 842946"/>
              <a:gd name="connsiteX3" fmla="*/ 6726058 w 7047443"/>
              <a:gd name="connsiteY3" fmla="*/ 0 h 842946"/>
              <a:gd name="connsiteX4" fmla="*/ 7047443 w 7047443"/>
              <a:gd name="connsiteY4" fmla="*/ 321386 h 842946"/>
              <a:gd name="connsiteX5" fmla="*/ 6726058 w 7047443"/>
              <a:gd name="connsiteY5" fmla="*/ 642771 h 842946"/>
              <a:gd name="connsiteX6" fmla="*/ 6726058 w 7047443"/>
              <a:gd name="connsiteY6" fmla="*/ 482078 h 842946"/>
              <a:gd name="connsiteX7" fmla="*/ 3874283 w 7047443"/>
              <a:gd name="connsiteY7" fmla="*/ 830997 h 842946"/>
              <a:gd name="connsiteX8" fmla="*/ 1949318 w 7047443"/>
              <a:gd name="connsiteY8" fmla="*/ 773719 h 842946"/>
              <a:gd name="connsiteX9" fmla="*/ 98 w 7047443"/>
              <a:gd name="connsiteY9" fmla="*/ 231951 h 842946"/>
              <a:gd name="connsiteX0" fmla="*/ 1 w 7047346"/>
              <a:gd name="connsiteY0" fmla="*/ 231951 h 830997"/>
              <a:gd name="connsiteX1" fmla="*/ 3874735 w 7047346"/>
              <a:gd name="connsiteY1" fmla="*/ 616289 h 830997"/>
              <a:gd name="connsiteX2" fmla="*/ 6725961 w 7047346"/>
              <a:gd name="connsiteY2" fmla="*/ 160693 h 830997"/>
              <a:gd name="connsiteX3" fmla="*/ 6725961 w 7047346"/>
              <a:gd name="connsiteY3" fmla="*/ 0 h 830997"/>
              <a:gd name="connsiteX4" fmla="*/ 7047346 w 7047346"/>
              <a:gd name="connsiteY4" fmla="*/ 321386 h 830997"/>
              <a:gd name="connsiteX5" fmla="*/ 6725961 w 7047346"/>
              <a:gd name="connsiteY5" fmla="*/ 642771 h 830997"/>
              <a:gd name="connsiteX6" fmla="*/ 6725961 w 7047346"/>
              <a:gd name="connsiteY6" fmla="*/ 482078 h 830997"/>
              <a:gd name="connsiteX7" fmla="*/ 3874186 w 7047346"/>
              <a:gd name="connsiteY7" fmla="*/ 830997 h 830997"/>
              <a:gd name="connsiteX8" fmla="*/ 1 w 7047346"/>
              <a:gd name="connsiteY8" fmla="*/ 231951 h 830997"/>
              <a:gd name="connsiteX0" fmla="*/ 1 w 7047346"/>
              <a:gd name="connsiteY0" fmla="*/ 231951 h 830997"/>
              <a:gd name="connsiteX1" fmla="*/ 3684555 w 7047346"/>
              <a:gd name="connsiteY1" fmla="*/ 600280 h 830997"/>
              <a:gd name="connsiteX2" fmla="*/ 6725961 w 7047346"/>
              <a:gd name="connsiteY2" fmla="*/ 160693 h 830997"/>
              <a:gd name="connsiteX3" fmla="*/ 6725961 w 7047346"/>
              <a:gd name="connsiteY3" fmla="*/ 0 h 830997"/>
              <a:gd name="connsiteX4" fmla="*/ 7047346 w 7047346"/>
              <a:gd name="connsiteY4" fmla="*/ 321386 h 830997"/>
              <a:gd name="connsiteX5" fmla="*/ 6725961 w 7047346"/>
              <a:gd name="connsiteY5" fmla="*/ 642771 h 830997"/>
              <a:gd name="connsiteX6" fmla="*/ 6725961 w 7047346"/>
              <a:gd name="connsiteY6" fmla="*/ 482078 h 830997"/>
              <a:gd name="connsiteX7" fmla="*/ 3874186 w 7047346"/>
              <a:gd name="connsiteY7" fmla="*/ 830997 h 830997"/>
              <a:gd name="connsiteX8" fmla="*/ 1 w 7047346"/>
              <a:gd name="connsiteY8" fmla="*/ 231951 h 830997"/>
              <a:gd name="connsiteX0" fmla="*/ 0 w 7047345"/>
              <a:gd name="connsiteY0" fmla="*/ 231951 h 883990"/>
              <a:gd name="connsiteX1" fmla="*/ 3684554 w 7047345"/>
              <a:gd name="connsiteY1" fmla="*/ 600280 h 883990"/>
              <a:gd name="connsiteX2" fmla="*/ 6725960 w 7047345"/>
              <a:gd name="connsiteY2" fmla="*/ 160693 h 883990"/>
              <a:gd name="connsiteX3" fmla="*/ 6725960 w 7047345"/>
              <a:gd name="connsiteY3" fmla="*/ 0 h 883990"/>
              <a:gd name="connsiteX4" fmla="*/ 7047345 w 7047345"/>
              <a:gd name="connsiteY4" fmla="*/ 321386 h 883990"/>
              <a:gd name="connsiteX5" fmla="*/ 6725960 w 7047345"/>
              <a:gd name="connsiteY5" fmla="*/ 642771 h 883990"/>
              <a:gd name="connsiteX6" fmla="*/ 6725960 w 7047345"/>
              <a:gd name="connsiteY6" fmla="*/ 482078 h 883990"/>
              <a:gd name="connsiteX7" fmla="*/ 3874185 w 7047345"/>
              <a:gd name="connsiteY7" fmla="*/ 830997 h 883990"/>
              <a:gd name="connsiteX8" fmla="*/ 3773306 w 7047345"/>
              <a:gd name="connsiteY8" fmla="*/ 818306 h 883990"/>
              <a:gd name="connsiteX9" fmla="*/ 0 w 7047345"/>
              <a:gd name="connsiteY9" fmla="*/ 231951 h 883990"/>
              <a:gd name="connsiteX0" fmla="*/ 0 w 7047345"/>
              <a:gd name="connsiteY0" fmla="*/ 231951 h 883990"/>
              <a:gd name="connsiteX1" fmla="*/ 3684554 w 7047345"/>
              <a:gd name="connsiteY1" fmla="*/ 600280 h 883990"/>
              <a:gd name="connsiteX2" fmla="*/ 6725960 w 7047345"/>
              <a:gd name="connsiteY2" fmla="*/ 160693 h 883990"/>
              <a:gd name="connsiteX3" fmla="*/ 6725960 w 7047345"/>
              <a:gd name="connsiteY3" fmla="*/ 0 h 883990"/>
              <a:gd name="connsiteX4" fmla="*/ 7047345 w 7047345"/>
              <a:gd name="connsiteY4" fmla="*/ 321386 h 883990"/>
              <a:gd name="connsiteX5" fmla="*/ 6725960 w 7047345"/>
              <a:gd name="connsiteY5" fmla="*/ 642771 h 883990"/>
              <a:gd name="connsiteX6" fmla="*/ 6725960 w 7047345"/>
              <a:gd name="connsiteY6" fmla="*/ 482078 h 883990"/>
              <a:gd name="connsiteX7" fmla="*/ 3874185 w 7047345"/>
              <a:gd name="connsiteY7" fmla="*/ 830997 h 883990"/>
              <a:gd name="connsiteX8" fmla="*/ 3773306 w 7047345"/>
              <a:gd name="connsiteY8" fmla="*/ 818306 h 883990"/>
              <a:gd name="connsiteX9" fmla="*/ 0 w 7047345"/>
              <a:gd name="connsiteY9" fmla="*/ 231951 h 883990"/>
              <a:gd name="connsiteX0" fmla="*/ 0 w 7047345"/>
              <a:gd name="connsiteY0" fmla="*/ 231951 h 917199"/>
              <a:gd name="connsiteX1" fmla="*/ 3684554 w 7047345"/>
              <a:gd name="connsiteY1" fmla="*/ 600280 h 917199"/>
              <a:gd name="connsiteX2" fmla="*/ 6725960 w 7047345"/>
              <a:gd name="connsiteY2" fmla="*/ 160693 h 917199"/>
              <a:gd name="connsiteX3" fmla="*/ 6725960 w 7047345"/>
              <a:gd name="connsiteY3" fmla="*/ 0 h 917199"/>
              <a:gd name="connsiteX4" fmla="*/ 7047345 w 7047345"/>
              <a:gd name="connsiteY4" fmla="*/ 321386 h 917199"/>
              <a:gd name="connsiteX5" fmla="*/ 6725960 w 7047345"/>
              <a:gd name="connsiteY5" fmla="*/ 642771 h 917199"/>
              <a:gd name="connsiteX6" fmla="*/ 6725960 w 7047345"/>
              <a:gd name="connsiteY6" fmla="*/ 482078 h 917199"/>
              <a:gd name="connsiteX7" fmla="*/ 3874185 w 7047345"/>
              <a:gd name="connsiteY7" fmla="*/ 830997 h 917199"/>
              <a:gd name="connsiteX8" fmla="*/ 3079821 w 7047345"/>
              <a:gd name="connsiteY8" fmla="*/ 870040 h 917199"/>
              <a:gd name="connsiteX9" fmla="*/ 0 w 7047345"/>
              <a:gd name="connsiteY9" fmla="*/ 231951 h 917199"/>
              <a:gd name="connsiteX0" fmla="*/ 0 w 7047345"/>
              <a:gd name="connsiteY0" fmla="*/ 231951 h 830997"/>
              <a:gd name="connsiteX1" fmla="*/ 3684554 w 7047345"/>
              <a:gd name="connsiteY1" fmla="*/ 600280 h 830997"/>
              <a:gd name="connsiteX2" fmla="*/ 6725960 w 7047345"/>
              <a:gd name="connsiteY2" fmla="*/ 160693 h 830997"/>
              <a:gd name="connsiteX3" fmla="*/ 6725960 w 7047345"/>
              <a:gd name="connsiteY3" fmla="*/ 0 h 830997"/>
              <a:gd name="connsiteX4" fmla="*/ 7047345 w 7047345"/>
              <a:gd name="connsiteY4" fmla="*/ 321386 h 830997"/>
              <a:gd name="connsiteX5" fmla="*/ 6725960 w 7047345"/>
              <a:gd name="connsiteY5" fmla="*/ 642771 h 830997"/>
              <a:gd name="connsiteX6" fmla="*/ 6725960 w 7047345"/>
              <a:gd name="connsiteY6" fmla="*/ 482078 h 830997"/>
              <a:gd name="connsiteX7" fmla="*/ 3874185 w 7047345"/>
              <a:gd name="connsiteY7" fmla="*/ 830997 h 830997"/>
              <a:gd name="connsiteX8" fmla="*/ 0 w 7047345"/>
              <a:gd name="connsiteY8" fmla="*/ 231951 h 830997"/>
              <a:gd name="connsiteX0" fmla="*/ 0 w 7047345"/>
              <a:gd name="connsiteY0" fmla="*/ 231951 h 783571"/>
              <a:gd name="connsiteX1" fmla="*/ 3684554 w 7047345"/>
              <a:gd name="connsiteY1" fmla="*/ 600280 h 783571"/>
              <a:gd name="connsiteX2" fmla="*/ 6725960 w 7047345"/>
              <a:gd name="connsiteY2" fmla="*/ 160693 h 783571"/>
              <a:gd name="connsiteX3" fmla="*/ 6725960 w 7047345"/>
              <a:gd name="connsiteY3" fmla="*/ 0 h 783571"/>
              <a:gd name="connsiteX4" fmla="*/ 7047345 w 7047345"/>
              <a:gd name="connsiteY4" fmla="*/ 321386 h 783571"/>
              <a:gd name="connsiteX5" fmla="*/ 6725960 w 7047345"/>
              <a:gd name="connsiteY5" fmla="*/ 642771 h 783571"/>
              <a:gd name="connsiteX6" fmla="*/ 6725960 w 7047345"/>
              <a:gd name="connsiteY6" fmla="*/ 482078 h 783571"/>
              <a:gd name="connsiteX7" fmla="*/ 3720942 w 7047345"/>
              <a:gd name="connsiteY7" fmla="*/ 783571 h 783571"/>
              <a:gd name="connsiteX8" fmla="*/ 0 w 7047345"/>
              <a:gd name="connsiteY8" fmla="*/ 231951 h 783571"/>
              <a:gd name="connsiteX0" fmla="*/ 0 w 6998822"/>
              <a:gd name="connsiteY0" fmla="*/ 129424 h 783571"/>
              <a:gd name="connsiteX1" fmla="*/ 3636031 w 6998822"/>
              <a:gd name="connsiteY1" fmla="*/ 600280 h 783571"/>
              <a:gd name="connsiteX2" fmla="*/ 6677437 w 6998822"/>
              <a:gd name="connsiteY2" fmla="*/ 160693 h 783571"/>
              <a:gd name="connsiteX3" fmla="*/ 6677437 w 6998822"/>
              <a:gd name="connsiteY3" fmla="*/ 0 h 783571"/>
              <a:gd name="connsiteX4" fmla="*/ 6998822 w 6998822"/>
              <a:gd name="connsiteY4" fmla="*/ 321386 h 783571"/>
              <a:gd name="connsiteX5" fmla="*/ 6677437 w 6998822"/>
              <a:gd name="connsiteY5" fmla="*/ 642771 h 783571"/>
              <a:gd name="connsiteX6" fmla="*/ 6677437 w 6998822"/>
              <a:gd name="connsiteY6" fmla="*/ 482078 h 783571"/>
              <a:gd name="connsiteX7" fmla="*/ 3672419 w 6998822"/>
              <a:gd name="connsiteY7" fmla="*/ 783571 h 783571"/>
              <a:gd name="connsiteX8" fmla="*/ 0 w 6998822"/>
              <a:gd name="connsiteY8" fmla="*/ 129424 h 783571"/>
              <a:gd name="connsiteX0" fmla="*/ 0 w 6998822"/>
              <a:gd name="connsiteY0" fmla="*/ 120060 h 774207"/>
              <a:gd name="connsiteX1" fmla="*/ 3636031 w 6998822"/>
              <a:gd name="connsiteY1" fmla="*/ 590916 h 774207"/>
              <a:gd name="connsiteX2" fmla="*/ 6677437 w 6998822"/>
              <a:gd name="connsiteY2" fmla="*/ 151329 h 774207"/>
              <a:gd name="connsiteX3" fmla="*/ 6608529 w 6998822"/>
              <a:gd name="connsiteY3" fmla="*/ 0 h 774207"/>
              <a:gd name="connsiteX4" fmla="*/ 6998822 w 6998822"/>
              <a:gd name="connsiteY4" fmla="*/ 312022 h 774207"/>
              <a:gd name="connsiteX5" fmla="*/ 6677437 w 6998822"/>
              <a:gd name="connsiteY5" fmla="*/ 633407 h 774207"/>
              <a:gd name="connsiteX6" fmla="*/ 6677437 w 6998822"/>
              <a:gd name="connsiteY6" fmla="*/ 472714 h 774207"/>
              <a:gd name="connsiteX7" fmla="*/ 3672419 w 6998822"/>
              <a:gd name="connsiteY7" fmla="*/ 774207 h 774207"/>
              <a:gd name="connsiteX8" fmla="*/ 0 w 6998822"/>
              <a:gd name="connsiteY8" fmla="*/ 120060 h 774207"/>
              <a:gd name="connsiteX0" fmla="*/ 0 w 6998822"/>
              <a:gd name="connsiteY0" fmla="*/ 120060 h 774207"/>
              <a:gd name="connsiteX1" fmla="*/ 3636031 w 6998822"/>
              <a:gd name="connsiteY1" fmla="*/ 590916 h 774207"/>
              <a:gd name="connsiteX2" fmla="*/ 6677437 w 6998822"/>
              <a:gd name="connsiteY2" fmla="*/ 151329 h 774207"/>
              <a:gd name="connsiteX3" fmla="*/ 6608529 w 6998822"/>
              <a:gd name="connsiteY3" fmla="*/ 0 h 774207"/>
              <a:gd name="connsiteX4" fmla="*/ 6998822 w 6998822"/>
              <a:gd name="connsiteY4" fmla="*/ 312022 h 774207"/>
              <a:gd name="connsiteX5" fmla="*/ 6739728 w 6998822"/>
              <a:gd name="connsiteY5" fmla="*/ 641683 h 774207"/>
              <a:gd name="connsiteX6" fmla="*/ 6677437 w 6998822"/>
              <a:gd name="connsiteY6" fmla="*/ 472714 h 774207"/>
              <a:gd name="connsiteX7" fmla="*/ 3672419 w 6998822"/>
              <a:gd name="connsiteY7" fmla="*/ 774207 h 774207"/>
              <a:gd name="connsiteX8" fmla="*/ 0 w 6998822"/>
              <a:gd name="connsiteY8" fmla="*/ 120060 h 774207"/>
              <a:gd name="connsiteX0" fmla="*/ 0 w 6998822"/>
              <a:gd name="connsiteY0" fmla="*/ 120060 h 774207"/>
              <a:gd name="connsiteX1" fmla="*/ 3636031 w 6998822"/>
              <a:gd name="connsiteY1" fmla="*/ 590916 h 774207"/>
              <a:gd name="connsiteX2" fmla="*/ 6677437 w 6998822"/>
              <a:gd name="connsiteY2" fmla="*/ 151329 h 774207"/>
              <a:gd name="connsiteX3" fmla="*/ 6608529 w 6998822"/>
              <a:gd name="connsiteY3" fmla="*/ 0 h 774207"/>
              <a:gd name="connsiteX4" fmla="*/ 6998822 w 6998822"/>
              <a:gd name="connsiteY4" fmla="*/ 312022 h 774207"/>
              <a:gd name="connsiteX5" fmla="*/ 6719877 w 6998822"/>
              <a:gd name="connsiteY5" fmla="*/ 694601 h 774207"/>
              <a:gd name="connsiteX6" fmla="*/ 6677437 w 6998822"/>
              <a:gd name="connsiteY6" fmla="*/ 472714 h 774207"/>
              <a:gd name="connsiteX7" fmla="*/ 3672419 w 6998822"/>
              <a:gd name="connsiteY7" fmla="*/ 774207 h 774207"/>
              <a:gd name="connsiteX8" fmla="*/ 0 w 6998822"/>
              <a:gd name="connsiteY8" fmla="*/ 120060 h 774207"/>
              <a:gd name="connsiteX0" fmla="*/ 0 w 6998822"/>
              <a:gd name="connsiteY0" fmla="*/ 181799 h 835946"/>
              <a:gd name="connsiteX1" fmla="*/ 3636031 w 6998822"/>
              <a:gd name="connsiteY1" fmla="*/ 652655 h 835946"/>
              <a:gd name="connsiteX2" fmla="*/ 6677437 w 6998822"/>
              <a:gd name="connsiteY2" fmla="*/ 213068 h 835946"/>
              <a:gd name="connsiteX3" fmla="*/ 6631689 w 6998822"/>
              <a:gd name="connsiteY3" fmla="*/ 0 h 835946"/>
              <a:gd name="connsiteX4" fmla="*/ 6998822 w 6998822"/>
              <a:gd name="connsiteY4" fmla="*/ 373761 h 835946"/>
              <a:gd name="connsiteX5" fmla="*/ 6719877 w 6998822"/>
              <a:gd name="connsiteY5" fmla="*/ 756340 h 835946"/>
              <a:gd name="connsiteX6" fmla="*/ 6677437 w 6998822"/>
              <a:gd name="connsiteY6" fmla="*/ 534453 h 835946"/>
              <a:gd name="connsiteX7" fmla="*/ 3672419 w 6998822"/>
              <a:gd name="connsiteY7" fmla="*/ 835946 h 835946"/>
              <a:gd name="connsiteX8" fmla="*/ 0 w 6998822"/>
              <a:gd name="connsiteY8" fmla="*/ 181799 h 835946"/>
              <a:gd name="connsiteX0" fmla="*/ 0 w 6998822"/>
              <a:gd name="connsiteY0" fmla="*/ 181799 h 835946"/>
              <a:gd name="connsiteX1" fmla="*/ 3636031 w 6998822"/>
              <a:gd name="connsiteY1" fmla="*/ 652655 h 835946"/>
              <a:gd name="connsiteX2" fmla="*/ 6641606 w 6998822"/>
              <a:gd name="connsiteY2" fmla="*/ 214717 h 835946"/>
              <a:gd name="connsiteX3" fmla="*/ 6631689 w 6998822"/>
              <a:gd name="connsiteY3" fmla="*/ 0 h 835946"/>
              <a:gd name="connsiteX4" fmla="*/ 6998822 w 6998822"/>
              <a:gd name="connsiteY4" fmla="*/ 373761 h 835946"/>
              <a:gd name="connsiteX5" fmla="*/ 6719877 w 6998822"/>
              <a:gd name="connsiteY5" fmla="*/ 756340 h 835946"/>
              <a:gd name="connsiteX6" fmla="*/ 6677437 w 6998822"/>
              <a:gd name="connsiteY6" fmla="*/ 534453 h 835946"/>
              <a:gd name="connsiteX7" fmla="*/ 3672419 w 6998822"/>
              <a:gd name="connsiteY7" fmla="*/ 835946 h 835946"/>
              <a:gd name="connsiteX8" fmla="*/ 0 w 6998822"/>
              <a:gd name="connsiteY8" fmla="*/ 181799 h 835946"/>
              <a:gd name="connsiteX0" fmla="*/ 0 w 6998822"/>
              <a:gd name="connsiteY0" fmla="*/ 176841 h 830988"/>
              <a:gd name="connsiteX1" fmla="*/ 3636031 w 6998822"/>
              <a:gd name="connsiteY1" fmla="*/ 647697 h 830988"/>
              <a:gd name="connsiteX2" fmla="*/ 6641606 w 6998822"/>
              <a:gd name="connsiteY2" fmla="*/ 209759 h 830988"/>
              <a:gd name="connsiteX3" fmla="*/ 6604677 w 6998822"/>
              <a:gd name="connsiteY3" fmla="*/ 0 h 830988"/>
              <a:gd name="connsiteX4" fmla="*/ 6998822 w 6998822"/>
              <a:gd name="connsiteY4" fmla="*/ 368803 h 830988"/>
              <a:gd name="connsiteX5" fmla="*/ 6719877 w 6998822"/>
              <a:gd name="connsiteY5" fmla="*/ 751382 h 830988"/>
              <a:gd name="connsiteX6" fmla="*/ 6677437 w 6998822"/>
              <a:gd name="connsiteY6" fmla="*/ 529495 h 830988"/>
              <a:gd name="connsiteX7" fmla="*/ 3672419 w 6998822"/>
              <a:gd name="connsiteY7" fmla="*/ 830988 h 830988"/>
              <a:gd name="connsiteX8" fmla="*/ 0 w 6998822"/>
              <a:gd name="connsiteY8" fmla="*/ 176841 h 830988"/>
              <a:gd name="connsiteX0" fmla="*/ 0 w 6979533"/>
              <a:gd name="connsiteY0" fmla="*/ 176841 h 830988"/>
              <a:gd name="connsiteX1" fmla="*/ 3636031 w 6979533"/>
              <a:gd name="connsiteY1" fmla="*/ 647697 h 830988"/>
              <a:gd name="connsiteX2" fmla="*/ 6641606 w 6979533"/>
              <a:gd name="connsiteY2" fmla="*/ 209759 h 830988"/>
              <a:gd name="connsiteX3" fmla="*/ 6604677 w 6979533"/>
              <a:gd name="connsiteY3" fmla="*/ 0 h 830988"/>
              <a:gd name="connsiteX4" fmla="*/ 6979533 w 6979533"/>
              <a:gd name="connsiteY4" fmla="*/ 326353 h 830988"/>
              <a:gd name="connsiteX5" fmla="*/ 6719877 w 6979533"/>
              <a:gd name="connsiteY5" fmla="*/ 751382 h 830988"/>
              <a:gd name="connsiteX6" fmla="*/ 6677437 w 6979533"/>
              <a:gd name="connsiteY6" fmla="*/ 529495 h 830988"/>
              <a:gd name="connsiteX7" fmla="*/ 3672419 w 6979533"/>
              <a:gd name="connsiteY7" fmla="*/ 830988 h 830988"/>
              <a:gd name="connsiteX8" fmla="*/ 0 w 6979533"/>
              <a:gd name="connsiteY8" fmla="*/ 176841 h 830988"/>
              <a:gd name="connsiteX0" fmla="*/ 0 w 6087506"/>
              <a:gd name="connsiteY0" fmla="*/ 493924 h 830988"/>
              <a:gd name="connsiteX1" fmla="*/ 2744004 w 6087506"/>
              <a:gd name="connsiteY1" fmla="*/ 647697 h 830988"/>
              <a:gd name="connsiteX2" fmla="*/ 5749579 w 6087506"/>
              <a:gd name="connsiteY2" fmla="*/ 209759 h 830988"/>
              <a:gd name="connsiteX3" fmla="*/ 5712650 w 6087506"/>
              <a:gd name="connsiteY3" fmla="*/ 0 h 830988"/>
              <a:gd name="connsiteX4" fmla="*/ 6087506 w 6087506"/>
              <a:gd name="connsiteY4" fmla="*/ 326353 h 830988"/>
              <a:gd name="connsiteX5" fmla="*/ 5827850 w 6087506"/>
              <a:gd name="connsiteY5" fmla="*/ 751382 h 830988"/>
              <a:gd name="connsiteX6" fmla="*/ 5785410 w 6087506"/>
              <a:gd name="connsiteY6" fmla="*/ 529495 h 830988"/>
              <a:gd name="connsiteX7" fmla="*/ 2780392 w 6087506"/>
              <a:gd name="connsiteY7" fmla="*/ 830988 h 830988"/>
              <a:gd name="connsiteX8" fmla="*/ 0 w 6087506"/>
              <a:gd name="connsiteY8" fmla="*/ 493924 h 830988"/>
              <a:gd name="connsiteX0" fmla="*/ 0 w 6087506"/>
              <a:gd name="connsiteY0" fmla="*/ 493924 h 905436"/>
              <a:gd name="connsiteX1" fmla="*/ 2744004 w 6087506"/>
              <a:gd name="connsiteY1" fmla="*/ 647697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59880 w 6087506"/>
              <a:gd name="connsiteY1" fmla="*/ 728543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49579 w 6087506"/>
              <a:gd name="connsiteY2" fmla="*/ 209759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33584 w 6087506"/>
              <a:gd name="connsiteY2" fmla="*/ 254060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26818 w 6087506"/>
              <a:gd name="connsiteY2" fmla="*/ 286670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26818 w 6087506"/>
              <a:gd name="connsiteY2" fmla="*/ 286670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087506"/>
              <a:gd name="connsiteY0" fmla="*/ 493924 h 905436"/>
              <a:gd name="connsiteX1" fmla="*/ 2749545 w 6087506"/>
              <a:gd name="connsiteY1" fmla="*/ 784902 h 905436"/>
              <a:gd name="connsiteX2" fmla="*/ 5726818 w 6087506"/>
              <a:gd name="connsiteY2" fmla="*/ 286670 h 905436"/>
              <a:gd name="connsiteX3" fmla="*/ 5712650 w 6087506"/>
              <a:gd name="connsiteY3" fmla="*/ 0 h 905436"/>
              <a:gd name="connsiteX4" fmla="*/ 6087506 w 6087506"/>
              <a:gd name="connsiteY4" fmla="*/ 326353 h 905436"/>
              <a:gd name="connsiteX5" fmla="*/ 5827850 w 6087506"/>
              <a:gd name="connsiteY5" fmla="*/ 751382 h 905436"/>
              <a:gd name="connsiteX6" fmla="*/ 5785410 w 6087506"/>
              <a:gd name="connsiteY6" fmla="*/ 529495 h 905436"/>
              <a:gd name="connsiteX7" fmla="*/ 2778549 w 6087506"/>
              <a:gd name="connsiteY7" fmla="*/ 905436 h 905436"/>
              <a:gd name="connsiteX8" fmla="*/ 0 w 6087506"/>
              <a:gd name="connsiteY8" fmla="*/ 493924 h 905436"/>
              <a:gd name="connsiteX0" fmla="*/ 0 w 6781533"/>
              <a:gd name="connsiteY0" fmla="*/ 363507 h 905436"/>
              <a:gd name="connsiteX1" fmla="*/ 3443572 w 6781533"/>
              <a:gd name="connsiteY1" fmla="*/ 784902 h 905436"/>
              <a:gd name="connsiteX2" fmla="*/ 6420845 w 6781533"/>
              <a:gd name="connsiteY2" fmla="*/ 286670 h 905436"/>
              <a:gd name="connsiteX3" fmla="*/ 6406677 w 6781533"/>
              <a:gd name="connsiteY3" fmla="*/ 0 h 905436"/>
              <a:gd name="connsiteX4" fmla="*/ 6781533 w 6781533"/>
              <a:gd name="connsiteY4" fmla="*/ 326353 h 905436"/>
              <a:gd name="connsiteX5" fmla="*/ 6521877 w 6781533"/>
              <a:gd name="connsiteY5" fmla="*/ 751382 h 905436"/>
              <a:gd name="connsiteX6" fmla="*/ 6479437 w 6781533"/>
              <a:gd name="connsiteY6" fmla="*/ 529495 h 905436"/>
              <a:gd name="connsiteX7" fmla="*/ 3472576 w 6781533"/>
              <a:gd name="connsiteY7" fmla="*/ 905436 h 905436"/>
              <a:gd name="connsiteX8" fmla="*/ 0 w 6781533"/>
              <a:gd name="connsiteY8" fmla="*/ 363507 h 905436"/>
              <a:gd name="connsiteX0" fmla="*/ 0 w 6783258"/>
              <a:gd name="connsiteY0" fmla="*/ 312809 h 905436"/>
              <a:gd name="connsiteX1" fmla="*/ 3445297 w 6783258"/>
              <a:gd name="connsiteY1" fmla="*/ 784902 h 905436"/>
              <a:gd name="connsiteX2" fmla="*/ 6422570 w 6783258"/>
              <a:gd name="connsiteY2" fmla="*/ 286670 h 905436"/>
              <a:gd name="connsiteX3" fmla="*/ 6408402 w 6783258"/>
              <a:gd name="connsiteY3" fmla="*/ 0 h 905436"/>
              <a:gd name="connsiteX4" fmla="*/ 6783258 w 6783258"/>
              <a:gd name="connsiteY4" fmla="*/ 326353 h 905436"/>
              <a:gd name="connsiteX5" fmla="*/ 6523602 w 6783258"/>
              <a:gd name="connsiteY5" fmla="*/ 751382 h 905436"/>
              <a:gd name="connsiteX6" fmla="*/ 6481162 w 6783258"/>
              <a:gd name="connsiteY6" fmla="*/ 529495 h 905436"/>
              <a:gd name="connsiteX7" fmla="*/ 3474301 w 6783258"/>
              <a:gd name="connsiteY7" fmla="*/ 905436 h 905436"/>
              <a:gd name="connsiteX8" fmla="*/ 0 w 6783258"/>
              <a:gd name="connsiteY8" fmla="*/ 312809 h 905436"/>
              <a:gd name="connsiteX0" fmla="*/ 0 w 6783258"/>
              <a:gd name="connsiteY0" fmla="*/ 312809 h 905436"/>
              <a:gd name="connsiteX1" fmla="*/ 3445297 w 6783258"/>
              <a:gd name="connsiteY1" fmla="*/ 784902 h 905436"/>
              <a:gd name="connsiteX2" fmla="*/ 6422570 w 6783258"/>
              <a:gd name="connsiteY2" fmla="*/ 286670 h 905436"/>
              <a:gd name="connsiteX3" fmla="*/ 6408402 w 6783258"/>
              <a:gd name="connsiteY3" fmla="*/ 0 h 905436"/>
              <a:gd name="connsiteX4" fmla="*/ 6783258 w 6783258"/>
              <a:gd name="connsiteY4" fmla="*/ 326353 h 905436"/>
              <a:gd name="connsiteX5" fmla="*/ 6523602 w 6783258"/>
              <a:gd name="connsiteY5" fmla="*/ 751382 h 905436"/>
              <a:gd name="connsiteX6" fmla="*/ 6474395 w 6783258"/>
              <a:gd name="connsiteY6" fmla="*/ 562105 h 905436"/>
              <a:gd name="connsiteX7" fmla="*/ 3474301 w 6783258"/>
              <a:gd name="connsiteY7" fmla="*/ 905436 h 905436"/>
              <a:gd name="connsiteX8" fmla="*/ 0 w 6783258"/>
              <a:gd name="connsiteY8" fmla="*/ 312809 h 905436"/>
              <a:gd name="connsiteX0" fmla="*/ 0 w 6783258"/>
              <a:gd name="connsiteY0" fmla="*/ 271710 h 864337"/>
              <a:gd name="connsiteX1" fmla="*/ 3445297 w 6783258"/>
              <a:gd name="connsiteY1" fmla="*/ 743803 h 864337"/>
              <a:gd name="connsiteX2" fmla="*/ 6422570 w 6783258"/>
              <a:gd name="connsiteY2" fmla="*/ 245571 h 864337"/>
              <a:gd name="connsiteX3" fmla="*/ 6383546 w 6783258"/>
              <a:gd name="connsiteY3" fmla="*/ 0 h 864337"/>
              <a:gd name="connsiteX4" fmla="*/ 6783258 w 6783258"/>
              <a:gd name="connsiteY4" fmla="*/ 285254 h 864337"/>
              <a:gd name="connsiteX5" fmla="*/ 6523602 w 6783258"/>
              <a:gd name="connsiteY5" fmla="*/ 710283 h 864337"/>
              <a:gd name="connsiteX6" fmla="*/ 6474395 w 6783258"/>
              <a:gd name="connsiteY6" fmla="*/ 521006 h 864337"/>
              <a:gd name="connsiteX7" fmla="*/ 3474301 w 6783258"/>
              <a:gd name="connsiteY7" fmla="*/ 864337 h 864337"/>
              <a:gd name="connsiteX8" fmla="*/ 0 w 6783258"/>
              <a:gd name="connsiteY8" fmla="*/ 271710 h 864337"/>
              <a:gd name="connsiteX0" fmla="*/ 0 w 6772055"/>
              <a:gd name="connsiteY0" fmla="*/ 420974 h 864337"/>
              <a:gd name="connsiteX1" fmla="*/ 3434094 w 6772055"/>
              <a:gd name="connsiteY1" fmla="*/ 743803 h 864337"/>
              <a:gd name="connsiteX2" fmla="*/ 6411367 w 6772055"/>
              <a:gd name="connsiteY2" fmla="*/ 245571 h 864337"/>
              <a:gd name="connsiteX3" fmla="*/ 6372343 w 6772055"/>
              <a:gd name="connsiteY3" fmla="*/ 0 h 864337"/>
              <a:gd name="connsiteX4" fmla="*/ 6772055 w 6772055"/>
              <a:gd name="connsiteY4" fmla="*/ 285254 h 864337"/>
              <a:gd name="connsiteX5" fmla="*/ 6512399 w 6772055"/>
              <a:gd name="connsiteY5" fmla="*/ 710283 h 864337"/>
              <a:gd name="connsiteX6" fmla="*/ 6463192 w 6772055"/>
              <a:gd name="connsiteY6" fmla="*/ 521006 h 864337"/>
              <a:gd name="connsiteX7" fmla="*/ 3463098 w 6772055"/>
              <a:gd name="connsiteY7" fmla="*/ 864337 h 864337"/>
              <a:gd name="connsiteX8" fmla="*/ 0 w 6772055"/>
              <a:gd name="connsiteY8" fmla="*/ 420974 h 86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2055" h="864337">
                <a:moveTo>
                  <a:pt x="0" y="420974"/>
                </a:moveTo>
                <a:cubicBezTo>
                  <a:pt x="693407" y="514211"/>
                  <a:pt x="2403596" y="780405"/>
                  <a:pt x="3434094" y="743803"/>
                </a:cubicBezTo>
                <a:cubicBezTo>
                  <a:pt x="5233975" y="674177"/>
                  <a:pt x="5968871" y="372222"/>
                  <a:pt x="6411367" y="245571"/>
                </a:cubicBezTo>
                <a:lnTo>
                  <a:pt x="6372343" y="0"/>
                </a:lnTo>
                <a:lnTo>
                  <a:pt x="6772055" y="285254"/>
                </a:lnTo>
                <a:lnTo>
                  <a:pt x="6512399" y="710283"/>
                </a:lnTo>
                <a:lnTo>
                  <a:pt x="6463192" y="521006"/>
                </a:lnTo>
                <a:cubicBezTo>
                  <a:pt x="5776657" y="590487"/>
                  <a:pt x="5124795" y="863881"/>
                  <a:pt x="3463098" y="864337"/>
                </a:cubicBezTo>
                <a:cubicBezTo>
                  <a:pt x="2342105" y="822649"/>
                  <a:pt x="969157" y="622691"/>
                  <a:pt x="0" y="420974"/>
                </a:cubicBezTo>
                <a:close/>
              </a:path>
            </a:pathLst>
          </a:cu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9568" tIns="34784" rIns="69568" bIns="34784"/>
          <a:lstStyle/>
          <a:p>
            <a:pPr>
              <a:defRPr/>
            </a:pPr>
            <a:endParaRPr lang="en-US" sz="1100">
              <a:solidFill>
                <a:schemeClr val="tx1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185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E0FD332-40C0-4512-AD16-63D455A96A3B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Wind Technology Challenges</a:t>
            </a:r>
          </a:p>
        </p:txBody>
      </p:sp>
      <p:sp>
        <p:nvSpPr>
          <p:cNvPr id="10246" name="Rectangle 3"/>
          <p:cNvSpPr>
            <a:spLocks noGrp="1"/>
          </p:cNvSpPr>
          <p:nvPr>
            <p:ph type="body" sz="half" idx="1"/>
          </p:nvPr>
        </p:nvSpPr>
        <p:spPr>
          <a:xfrm>
            <a:off x="233150" y="1371600"/>
            <a:ext cx="4038600" cy="4656161"/>
          </a:xfrm>
        </p:spPr>
        <p:txBody>
          <a:bodyPr/>
          <a:lstStyle/>
          <a:p>
            <a:r>
              <a:rPr lang="en-US" sz="2200" dirty="0" smtClean="0"/>
              <a:t>Advanced turbine materials: </a:t>
            </a:r>
          </a:p>
          <a:p>
            <a:pPr lvl="1"/>
            <a:r>
              <a:rPr lang="en-US" dirty="0" smtClean="0"/>
              <a:t>Inexpensive carbon fiber</a:t>
            </a:r>
          </a:p>
          <a:p>
            <a:pPr lvl="1"/>
            <a:r>
              <a:rPr lang="en-US" dirty="0" smtClean="0"/>
              <a:t>Superconducting cables </a:t>
            </a:r>
          </a:p>
          <a:p>
            <a:pPr lvl="1"/>
            <a:r>
              <a:rPr lang="en-US" dirty="0" smtClean="0"/>
              <a:t>Smart materials</a:t>
            </a:r>
          </a:p>
          <a:p>
            <a:pPr lvl="1"/>
            <a:r>
              <a:rPr lang="en-US" dirty="0" smtClean="0"/>
              <a:t>Better permanent magnets</a:t>
            </a:r>
          </a:p>
          <a:p>
            <a:r>
              <a:rPr lang="en-US" sz="2200" dirty="0" smtClean="0"/>
              <a:t>System Reliability</a:t>
            </a:r>
          </a:p>
          <a:p>
            <a:r>
              <a:rPr lang="en-US" sz="2200" dirty="0" smtClean="0"/>
              <a:t>Inexpensive deepwater foundations for offshore wind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50" y="1676400"/>
            <a:ext cx="4476407" cy="33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6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800" b="1" noProof="0" dirty="0" smtClean="0">
                <a:solidFill>
                  <a:srgbClr val="FFFFFF"/>
                </a:solidFill>
                <a:latin typeface="+mj-lt"/>
                <a:cs typeface="Arial Narrow"/>
              </a:rPr>
              <a:t>Advanced Biofuels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73994882"/>
              </p:ext>
            </p:extLst>
          </p:nvPr>
        </p:nvGraphicFramePr>
        <p:xfrm>
          <a:off x="152400" y="9144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715000"/>
            <a:ext cx="90678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defRPr/>
            </a:pPr>
            <a:r>
              <a:rPr lang="en-US" sz="1000" dirty="0"/>
              <a:t>Sources</a:t>
            </a:r>
            <a:r>
              <a:rPr lang="en-US" sz="1000" dirty="0" smtClean="0"/>
              <a:t>: </a:t>
            </a:r>
            <a:r>
              <a:rPr lang="en-US" sz="1000" dirty="0"/>
              <a:t>MTG -2009 PNNL Technical Report </a:t>
            </a:r>
            <a:r>
              <a:rPr lang="en-US" sz="1000" u="sng" dirty="0"/>
              <a:t>http://www.pnl.gov/main/publications/external/technical_reports/PNNL-18481.pdf</a:t>
            </a:r>
            <a:r>
              <a:rPr lang="en-US" sz="1000" dirty="0"/>
              <a:t>; 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Pyrolysis </a:t>
            </a:r>
            <a:r>
              <a:rPr lang="en-US" sz="1000" dirty="0"/>
              <a:t>– PNNL Technical Report http://www.pnl.gov/main/publications/external/technical_reports/PNNL-18401.pdf; </a:t>
            </a:r>
            <a:endParaRPr lang="en-US" sz="1000" dirty="0" smtClean="0"/>
          </a:p>
          <a:p>
            <a:pPr>
              <a:defRPr/>
            </a:pPr>
            <a:r>
              <a:rPr lang="fr-FR" sz="1000" dirty="0" smtClean="0"/>
              <a:t>FT </a:t>
            </a:r>
            <a:r>
              <a:rPr lang="fr-FR" sz="1000" dirty="0"/>
              <a:t>- </a:t>
            </a:r>
            <a:r>
              <a:rPr lang="fr-FR" sz="1000" dirty="0" err="1"/>
              <a:t>Swanson</a:t>
            </a:r>
            <a:r>
              <a:rPr lang="fr-FR" sz="1000" dirty="0"/>
              <a:t>, et.al. 2010 (</a:t>
            </a:r>
            <a:r>
              <a:rPr lang="fr-FR" sz="1000" dirty="0" err="1"/>
              <a:t>nth</a:t>
            </a:r>
            <a:r>
              <a:rPr lang="fr-FR" sz="1000" dirty="0"/>
              <a:t>) FUEL Journal </a:t>
            </a:r>
            <a:r>
              <a:rPr lang="fr-FR" sz="1000" u="sng" dirty="0">
                <a:hlinkClick r:id="rId4"/>
              </a:rPr>
              <a:t>http://dx.doi.org/10.1016/j.fuel.2010.07.027</a:t>
            </a:r>
            <a:r>
              <a:rPr lang="fr-FR" sz="1000" dirty="0"/>
              <a:t>; </a:t>
            </a:r>
            <a:endParaRPr lang="fr-FR" sz="1000" dirty="0" smtClean="0"/>
          </a:p>
          <a:p>
            <a:pPr>
              <a:defRPr/>
            </a:pPr>
            <a:r>
              <a:rPr lang="en-US" sz="1000" dirty="0" smtClean="0"/>
              <a:t>Open </a:t>
            </a:r>
            <a:r>
              <a:rPr lang="en-US" sz="1000" dirty="0"/>
              <a:t>Pond Algae - Davis, et.al. 2011 Applied Energy Journal </a:t>
            </a:r>
            <a:r>
              <a:rPr lang="en-US" sz="1000" u="sng" dirty="0"/>
              <a:t>http://dx.doi.org/10.1016/j.apenergy.2011.04.018</a:t>
            </a:r>
            <a:r>
              <a:rPr lang="en-US" sz="1000" dirty="0"/>
              <a:t>; 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PBR </a:t>
            </a:r>
            <a:r>
              <a:rPr lang="en-US" sz="1000" dirty="0"/>
              <a:t>Algae - Davis, et.al. 2011 (PBR) Applied Energy Journal </a:t>
            </a:r>
            <a:r>
              <a:rPr lang="en-US" sz="1000" u="sng" dirty="0"/>
              <a:t>http://dx.doi.org/10.1016/j.apenergy.2011.04.018</a:t>
            </a:r>
            <a:r>
              <a:rPr lang="en-US" sz="1000" dirty="0"/>
              <a:t>; 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73037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5664200" cy="793750"/>
          </a:xfrm>
        </p:spPr>
        <p:txBody>
          <a:bodyPr/>
          <a:lstStyle/>
          <a:p>
            <a:r>
              <a:rPr lang="en-US" sz="2400" b="1" dirty="0" smtClean="0">
                <a:ea typeface="ＭＳ Ｐゴシック"/>
              </a:rPr>
              <a:t>Enhanced Geothermal Systems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52400" y="6057900"/>
            <a:ext cx="524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 dirty="0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0" y="6070600"/>
            <a:ext cx="703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>
                <a:solidFill>
                  <a:srgbClr val="282B2E"/>
                </a:solidFill>
              </a:rPr>
              <a:t>  </a:t>
            </a:r>
            <a:r>
              <a:rPr lang="en-US" b="1" dirty="0">
                <a:solidFill>
                  <a:srgbClr val="282B2E"/>
                </a:solidFill>
              </a:rPr>
              <a:t>Jay Nathwani</a:t>
            </a:r>
          </a:p>
        </p:txBody>
      </p:sp>
      <p:pic>
        <p:nvPicPr>
          <p:cNvPr id="8" name="Picture 7" descr="Geothermal_TitleSlide_collage_new2.jpg"/>
          <p:cNvPicPr>
            <a:picLocks noChangeAspect="1"/>
          </p:cNvPicPr>
          <p:nvPr/>
        </p:nvPicPr>
        <p:blipFill>
          <a:blip r:embed="rId3" cstate="print"/>
          <a:srcRect b="1772"/>
          <a:stretch>
            <a:fillRect/>
          </a:stretch>
        </p:blipFill>
        <p:spPr>
          <a:xfrm>
            <a:off x="0" y="971550"/>
            <a:ext cx="9144000" cy="5057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721422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9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1539" r="11539"/>
          <a:stretch>
            <a:fillRect/>
          </a:stretch>
        </p:blipFill>
        <p:spPr bwMode="auto">
          <a:xfrm>
            <a:off x="6030913" y="4273550"/>
            <a:ext cx="3113087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3" name="Picture 19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9950"/>
            <a:ext cx="2971800" cy="191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2900" y="971550"/>
            <a:ext cx="3187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itle 10"/>
          <p:cNvSpPr>
            <a:spLocks noGrp="1"/>
          </p:cNvSpPr>
          <p:nvPr>
            <p:ph type="ctrTitle" idx="4294967295"/>
          </p:nvPr>
        </p:nvSpPr>
        <p:spPr>
          <a:xfrm>
            <a:off x="203200" y="147638"/>
            <a:ext cx="3987800" cy="603250"/>
          </a:xfrm>
        </p:spPr>
        <p:txBody>
          <a:bodyPr lIns="0" rIns="0"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Water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38760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1518" name="Picture 14" descr="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697288"/>
            <a:ext cx="2906713" cy="29321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71550"/>
            <a:ext cx="29591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90838"/>
            <a:ext cx="32766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Usace_kinzua_dam_downriv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0913" y="2890838"/>
            <a:ext cx="31130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30913" y="971550"/>
            <a:ext cx="311308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9100" y="2890838"/>
            <a:ext cx="307181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8744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icture1.tif"/>
          <p:cNvPicPr>
            <a:picLocks noChangeAspect="1"/>
          </p:cNvPicPr>
          <p:nvPr/>
        </p:nvPicPr>
        <p:blipFill>
          <a:blip r:embed="rId3" cstate="print"/>
          <a:srcRect t="-17298" r="7608" b="-2835"/>
          <a:stretch>
            <a:fillRect/>
          </a:stretch>
        </p:blipFill>
        <p:spPr>
          <a:xfrm>
            <a:off x="5094288" y="4106863"/>
            <a:ext cx="3349625" cy="2378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 b="1514"/>
          <a:stretch>
            <a:fillRect/>
          </a:stretch>
        </p:blipFill>
        <p:spPr bwMode="auto">
          <a:xfrm>
            <a:off x="6243638" y="1114425"/>
            <a:ext cx="26765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29"/>
          <p:cNvSpPr txBox="1">
            <a:spLocks noChangeArrowheads="1"/>
          </p:cNvSpPr>
          <p:nvPr/>
        </p:nvSpPr>
        <p:spPr bwMode="auto">
          <a:xfrm>
            <a:off x="2227263" y="5843588"/>
            <a:ext cx="335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b="1">
                <a:latin typeface="Trebuchet MS" pitchFamily="34" charset="0"/>
              </a:rPr>
              <a:t>Projected Cost of Transportation Fuel Cells                     </a:t>
            </a:r>
            <a:r>
              <a:rPr lang="en-US" sz="1100" b="1" i="1">
                <a:latin typeface="Trebuchet MS" pitchFamily="34" charset="0"/>
              </a:rPr>
              <a:t>(at high volume—500,000 units/year)</a:t>
            </a:r>
          </a:p>
        </p:txBody>
      </p:sp>
      <p:sp>
        <p:nvSpPr>
          <p:cNvPr id="54278" name="TextBox 31"/>
          <p:cNvSpPr txBox="1">
            <a:spLocks noChangeArrowheads="1"/>
          </p:cNvSpPr>
          <p:nvPr/>
        </p:nvSpPr>
        <p:spPr bwMode="auto">
          <a:xfrm>
            <a:off x="242888" y="1123950"/>
            <a:ext cx="55165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/>
              <a:t>Innovation: </a:t>
            </a:r>
            <a:r>
              <a:rPr lang="en-US" dirty="0"/>
              <a:t> Cheaper, effective catalysts – removing precious metals – the dominant cost driver for many fuel cells.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	Los Alamos National Lab’s catalyst </a:t>
            </a:r>
            <a:r>
              <a:rPr lang="en-US" i="1" dirty="0"/>
              <a:t>(</a:t>
            </a:r>
            <a:r>
              <a:rPr lang="en-US" i="1" dirty="0" err="1"/>
              <a:t>Cyanamide</a:t>
            </a:r>
            <a:r>
              <a:rPr lang="en-US" i="1" dirty="0"/>
              <a:t>-Iron-Carbon)</a:t>
            </a:r>
            <a:r>
              <a:rPr lang="en-US" dirty="0"/>
              <a:t> shows the </a:t>
            </a:r>
            <a:r>
              <a:rPr lang="en-US" dirty="0" err="1" smtClean="0"/>
              <a:t>hghest</a:t>
            </a:r>
            <a:r>
              <a:rPr lang="en-US" dirty="0" smtClean="0"/>
              <a:t> </a:t>
            </a:r>
            <a:r>
              <a:rPr lang="en-US" dirty="0"/>
              <a:t>reaction rate observed to date in a non-precious metal catalyst.</a:t>
            </a:r>
            <a:endParaRPr lang="en-US" b="1" dirty="0"/>
          </a:p>
          <a:p>
            <a:pPr marL="342900" indent="-342900"/>
            <a:endParaRPr lang="en-US" b="1" dirty="0"/>
          </a:p>
          <a:p>
            <a:pPr marL="342900" indent="-342900"/>
            <a:r>
              <a:rPr lang="en-US" b="1" dirty="0"/>
              <a:t>Potential:  </a:t>
            </a:r>
            <a:r>
              <a:rPr lang="en-US" dirty="0"/>
              <a:t>A </a:t>
            </a:r>
            <a:r>
              <a:rPr lang="en-US" i="1" dirty="0"/>
              <a:t>nearly 10x</a:t>
            </a:r>
            <a:r>
              <a:rPr lang="en-US" dirty="0"/>
              <a:t> improvement in the performance of catalysts that do not contain precious metals.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238125" y="171450"/>
            <a:ext cx="8096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Fuel Cells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885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5418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95438"/>
            <a:ext cx="45418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8451" y="399030"/>
            <a:ext cx="5806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Total Primary Energy Use by Sector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48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Aspirational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86521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4800600" y="22860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600200"/>
            <a:ext cx="86868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F3BC5EB-25B7-48FA-AD0A-0788DACB464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228600" y="152400"/>
            <a:ext cx="7239000" cy="609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Collaborations: </a:t>
            </a:r>
          </a:p>
          <a:p>
            <a:pPr eaLnBrk="1" hangingPunct="1"/>
            <a:r>
              <a:rPr lang="en-US" dirty="0" smtClean="0"/>
              <a:t>Fuel Cell &amp; H</a:t>
            </a:r>
            <a:r>
              <a:rPr lang="en-US" baseline="-25000" dirty="0" smtClean="0"/>
              <a:t>2</a:t>
            </a:r>
            <a:r>
              <a:rPr lang="en-US" dirty="0" smtClean="0"/>
              <a:t> 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1000125"/>
            <a:ext cx="9144000" cy="304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Fuel Cell Examples of Cross-Office Collaborative Successes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447800"/>
            <a:ext cx="2667000" cy="51892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Rectangle 8"/>
          <p:cNvSpPr/>
          <p:nvPr/>
        </p:nvSpPr>
        <p:spPr>
          <a:xfrm>
            <a:off x="4724400" y="3962400"/>
            <a:ext cx="3962400" cy="2478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13" t="6573" r="23318" b="14655"/>
          <a:stretch>
            <a:fillRect/>
          </a:stretch>
        </p:blipFill>
        <p:spPr bwMode="auto">
          <a:xfrm>
            <a:off x="6858000" y="4419600"/>
            <a:ext cx="6270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http://farm3.static.flickr.com/2794/4343931805_b6c715ea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017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0600" y="4572000"/>
            <a:ext cx="1905000" cy="86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500">
                <a:solidFill>
                  <a:srgbClr val="000000"/>
                </a:solidFill>
              </a:rPr>
              <a:t>ARPA-E: Focus on creative, high-risk transformational energy research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1644650"/>
            <a:ext cx="4267200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Applied RD&amp;D of innovative technologies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1447800"/>
            <a:ext cx="1524000" cy="106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500">
                <a:solidFill>
                  <a:srgbClr val="000000"/>
                </a:solidFill>
              </a:rPr>
              <a:t>Advancing fundamental science knowledge base</a:t>
            </a:r>
          </a:p>
        </p:txBody>
      </p:sp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353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www.eas.caltech.edu/images/logos/jca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105025"/>
            <a:ext cx="762000" cy="485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5814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90" name="TextBox 29"/>
          <p:cNvSpPr txBox="1">
            <a:spLocks noChangeArrowheads="1"/>
          </p:cNvSpPr>
          <p:nvPr/>
        </p:nvSpPr>
        <p:spPr bwMode="auto">
          <a:xfrm>
            <a:off x="6324600" y="2209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chemeClr val="tx1"/>
                </a:solidFill>
              </a:rPr>
              <a:t> Using ARPA-E developed catalyst in water splitting device</a:t>
            </a:r>
          </a:p>
        </p:txBody>
      </p:sp>
      <p:pic>
        <p:nvPicPr>
          <p:cNvPr id="309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7375"/>
            <a:ext cx="1066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0" descr="picture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4613"/>
            <a:ext cx="1371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505200"/>
            <a:ext cx="96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0800000" flipV="1">
            <a:off x="2667000" y="41148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95" name="TextBox 57"/>
          <p:cNvSpPr txBox="1">
            <a:spLocks noChangeArrowheads="1"/>
          </p:cNvSpPr>
          <p:nvPr/>
        </p:nvSpPr>
        <p:spPr bwMode="auto">
          <a:xfrm>
            <a:off x="-228600" y="4146550"/>
            <a:ext cx="152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0">
                <a:solidFill>
                  <a:schemeClr val="tx1"/>
                </a:solidFill>
              </a:rPr>
              <a:t>Bandgap tailoring</a:t>
            </a:r>
          </a:p>
          <a:p>
            <a:pPr algn="r" eaLnBrk="1" hangingPunct="1"/>
            <a:r>
              <a:rPr lang="en-US" sz="1400" b="0">
                <a:solidFill>
                  <a:schemeClr val="tx1"/>
                </a:solidFill>
              </a:rPr>
              <a:t>(Stanford)</a:t>
            </a:r>
          </a:p>
        </p:txBody>
      </p:sp>
      <p:pic>
        <p:nvPicPr>
          <p:cNvPr id="309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4925"/>
            <a:ext cx="83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TextBox 61"/>
          <p:cNvSpPr txBox="1">
            <a:spLocks noChangeArrowheads="1"/>
          </p:cNvSpPr>
          <p:nvPr/>
        </p:nvSpPr>
        <p:spPr bwMode="auto">
          <a:xfrm>
            <a:off x="2971800" y="4265613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300">
                <a:solidFill>
                  <a:schemeClr val="tx1"/>
                </a:solidFill>
              </a:rPr>
              <a:t>Nano-catalyst support scaffold</a:t>
            </a:r>
          </a:p>
          <a:p>
            <a:pPr algn="r" eaLnBrk="1" hangingPunct="1"/>
            <a:r>
              <a:rPr lang="en-US" sz="1300">
                <a:solidFill>
                  <a:schemeClr val="tx1"/>
                </a:solidFill>
              </a:rPr>
              <a:t>(Stanford)</a:t>
            </a:r>
          </a:p>
        </p:txBody>
      </p:sp>
      <p:sp>
        <p:nvSpPr>
          <p:cNvPr id="3098" name="TextBox 66"/>
          <p:cNvSpPr txBox="1">
            <a:spLocks noChangeArrowheads="1"/>
          </p:cNvSpPr>
          <p:nvPr/>
        </p:nvSpPr>
        <p:spPr bwMode="auto">
          <a:xfrm>
            <a:off x="2209800" y="3352800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100">
                <a:solidFill>
                  <a:schemeClr val="tx1"/>
                </a:solidFill>
              </a:rPr>
              <a:t>Standard protocols and benchmarking</a:t>
            </a:r>
          </a:p>
        </p:txBody>
      </p:sp>
      <p:sp>
        <p:nvSpPr>
          <p:cNvPr id="3099" name="Rectangle 76"/>
          <p:cNvSpPr>
            <a:spLocks noChangeArrowheads="1"/>
          </p:cNvSpPr>
          <p:nvPr/>
        </p:nvSpPr>
        <p:spPr bwMode="auto">
          <a:xfrm>
            <a:off x="2849563" y="2112963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High Throughput</a:t>
            </a:r>
            <a:endParaRPr lang="en-US" sz="1800" b="0">
              <a:solidFill>
                <a:schemeClr val="tx1"/>
              </a:solidFill>
            </a:endParaRPr>
          </a:p>
          <a:p>
            <a:pPr algn="ctr"/>
            <a:r>
              <a:rPr lang="en-US" sz="1200">
                <a:solidFill>
                  <a:schemeClr val="tx1"/>
                </a:solidFill>
              </a:rPr>
              <a:t>Processes (UCSB)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10800000">
            <a:off x="22098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01" name="Picture 9" descr="http://t0.gstatic.com/images?q=tbn:ANd9GcRgaNYuzfhAoptgFRr-pxARnYp3yh7JAxAMcQLnzU542fFR5pml&amp;t=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81150"/>
            <a:ext cx="1190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untitled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1447800"/>
            <a:ext cx="1293813" cy="500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03" name="Picture 11" descr="http://www.caer.uky.edu/realtime/images/arpa-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524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8763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Rectangle 92"/>
          <p:cNvSpPr>
            <a:spLocks noChangeArrowheads="1"/>
          </p:cNvSpPr>
          <p:nvPr/>
        </p:nvSpPr>
        <p:spPr bwMode="auto">
          <a:xfrm>
            <a:off x="381000" y="3124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0">
                <a:solidFill>
                  <a:schemeClr val="tx1"/>
                </a:solidFill>
              </a:rPr>
              <a:t>Nanowire based solar fuels generation (CalTech)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5400" y="5705475"/>
            <a:ext cx="1295400" cy="542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0">
                <a:solidFill>
                  <a:srgbClr val="000000"/>
                </a:solidFill>
              </a:rPr>
              <a:t>Alkaline Membranes</a:t>
            </a:r>
          </a:p>
        </p:txBody>
      </p:sp>
      <p:sp>
        <p:nvSpPr>
          <p:cNvPr id="3107" name="Rectangle 46"/>
          <p:cNvSpPr>
            <a:spLocks noChangeArrowheads="1"/>
          </p:cNvSpPr>
          <p:nvPr/>
        </p:nvSpPr>
        <p:spPr bwMode="auto">
          <a:xfrm>
            <a:off x="152400" y="2667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0">
                <a:solidFill>
                  <a:schemeClr val="tx1"/>
                </a:solidFill>
              </a:rPr>
              <a:t>Solar  Fuels Hub</a:t>
            </a:r>
          </a:p>
        </p:txBody>
      </p:sp>
      <p:sp>
        <p:nvSpPr>
          <p:cNvPr id="3108" name="Rectangle 47"/>
          <p:cNvSpPr>
            <a:spLocks noChangeArrowheads="1"/>
          </p:cNvSpPr>
          <p:nvPr/>
        </p:nvSpPr>
        <p:spPr bwMode="auto">
          <a:xfrm>
            <a:off x="4800600" y="2133600"/>
            <a:ext cx="15240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Working Groups PEC, Biological, High T Membranes, Storage Systems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7620000" y="42672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10" name="TextBox 55"/>
          <p:cNvSpPr txBox="1">
            <a:spLocks noChangeArrowheads="1"/>
          </p:cNvSpPr>
          <p:nvPr/>
        </p:nvSpPr>
        <p:spPr bwMode="auto">
          <a:xfrm>
            <a:off x="7086600" y="56388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Developing novel catalysts (high risk/high impact)</a:t>
            </a:r>
          </a:p>
        </p:txBody>
      </p:sp>
      <p:grpSp>
        <p:nvGrpSpPr>
          <p:cNvPr id="3111" name="Group 12"/>
          <p:cNvGrpSpPr>
            <a:grpSpLocks/>
          </p:cNvGrpSpPr>
          <p:nvPr/>
        </p:nvGrpSpPr>
        <p:grpSpPr bwMode="auto">
          <a:xfrm>
            <a:off x="1981200" y="4876800"/>
            <a:ext cx="2308225" cy="990600"/>
            <a:chOff x="1680" y="2736"/>
            <a:chExt cx="2304" cy="1056"/>
          </a:xfrm>
        </p:grpSpPr>
        <p:pic>
          <p:nvPicPr>
            <p:cNvPr id="3115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736"/>
              <a:ext cx="110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6" name="Text Box 17"/>
            <p:cNvSpPr txBox="1">
              <a:spLocks noChangeArrowheads="1"/>
            </p:cNvSpPr>
            <p:nvPr/>
          </p:nvSpPr>
          <p:spPr bwMode="auto">
            <a:xfrm>
              <a:off x="2832" y="2736"/>
              <a:ext cx="1152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00075" eaLnBrk="0" hangingPunct="0">
                <a:defRPr sz="16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600075" eaLnBrk="0" hangingPunct="0">
                <a:defRPr sz="16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600075" eaLnBrk="0" hangingPunct="0">
                <a:defRPr sz="16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600075" eaLnBrk="0" hangingPunct="0">
                <a:defRPr sz="16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600075" eaLnBrk="0" hangingPunct="0">
                <a:defRPr sz="16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  <a:latin typeface="Arial Narrow" pitchFamily="34" charset="0"/>
                </a:rPr>
                <a:t>Pt monolayer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  <a:latin typeface="Arial Narrow" pitchFamily="34" charset="0"/>
                </a:rPr>
                <a:t>Pd core</a:t>
              </a:r>
            </a:p>
          </p:txBody>
        </p:sp>
        <p:sp>
          <p:nvSpPr>
            <p:cNvPr id="3117" name="Line 31"/>
            <p:cNvSpPr>
              <a:spLocks noChangeShapeType="1"/>
            </p:cNvSpPr>
            <p:nvPr/>
          </p:nvSpPr>
          <p:spPr bwMode="auto">
            <a:xfrm flipH="1">
              <a:off x="2352" y="2832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32"/>
            <p:cNvSpPr>
              <a:spLocks noChangeShapeType="1"/>
            </p:cNvSpPr>
            <p:nvPr/>
          </p:nvSpPr>
          <p:spPr bwMode="auto">
            <a:xfrm flipH="1">
              <a:off x="2352" y="3072"/>
              <a:ext cx="480" cy="192"/>
            </a:xfrm>
            <a:prstGeom prst="line">
              <a:avLst/>
            </a:prstGeom>
            <a:noFill/>
            <a:ln w="28575">
              <a:solidFill>
                <a:srgbClr val="3829F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2" name="TextBox 57"/>
          <p:cNvSpPr txBox="1">
            <a:spLocks noChangeArrowheads="1"/>
          </p:cNvSpPr>
          <p:nvPr/>
        </p:nvSpPr>
        <p:spPr bwMode="auto">
          <a:xfrm>
            <a:off x="360363" y="4953000"/>
            <a:ext cx="152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0">
                <a:solidFill>
                  <a:schemeClr val="tx1"/>
                </a:solidFill>
              </a:rPr>
              <a:t>Mechanistic understanding of catalysts</a:t>
            </a:r>
          </a:p>
        </p:txBody>
      </p:sp>
      <p:sp>
        <p:nvSpPr>
          <p:cNvPr id="3113" name="Text Box 45"/>
          <p:cNvSpPr txBox="1">
            <a:spLocks noChangeArrowheads="1"/>
          </p:cNvSpPr>
          <p:nvPr/>
        </p:nvSpPr>
        <p:spPr bwMode="auto">
          <a:xfrm>
            <a:off x="1295400" y="6019800"/>
            <a:ext cx="2335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Biological 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production</a:t>
            </a:r>
          </a:p>
        </p:txBody>
      </p:sp>
      <p:sp>
        <p:nvSpPr>
          <p:cNvPr id="3114" name="Text Box 46"/>
          <p:cNvSpPr txBox="1">
            <a:spLocks noChangeArrowheads="1"/>
          </p:cNvSpPr>
          <p:nvPr/>
        </p:nvSpPr>
        <p:spPr bwMode="auto">
          <a:xfrm>
            <a:off x="1166813" y="6272213"/>
            <a:ext cx="264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Materials-based 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storage</a:t>
            </a:r>
          </a:p>
        </p:txBody>
      </p:sp>
    </p:spTree>
    <p:extLst>
      <p:ext uri="{BB962C8B-B14F-4D97-AF65-F5344CB8AC3E}">
        <p14:creationId xmlns="" xmlns:p14="http://schemas.microsoft.com/office/powerpoint/2010/main" val="1315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Ten Research Problems for EE (</a:t>
            </a:r>
            <a:r>
              <a:rPr lang="en-US" dirty="0" err="1" smtClean="0"/>
              <a:t>zeroth</a:t>
            </a:r>
            <a:r>
              <a:rPr lang="en-US" dirty="0" smtClean="0"/>
              <a:t> order draft)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763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Durable membranes that transport only H</a:t>
            </a:r>
            <a:r>
              <a:rPr lang="en-US" baseline="-25000" dirty="0"/>
              <a:t>2</a:t>
            </a:r>
            <a:r>
              <a:rPr lang="en-US" dirty="0"/>
              <a:t>O (for cooling/ dehumidification)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Room </a:t>
            </a:r>
            <a:r>
              <a:rPr lang="en-US" dirty="0"/>
              <a:t>temperature separations (replace distillation etc.)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Thermoelectric </a:t>
            </a:r>
            <a:r>
              <a:rPr lang="en-US" dirty="0"/>
              <a:t>device with ZT&gt;3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Magnets </a:t>
            </a:r>
            <a:r>
              <a:rPr lang="en-US" dirty="0"/>
              <a:t>for motors and generators that operate at room temperature without </a:t>
            </a:r>
            <a:r>
              <a:rPr lang="en-US" dirty="0" smtClean="0"/>
              <a:t>rare </a:t>
            </a:r>
            <a:r>
              <a:rPr lang="en-US" dirty="0"/>
              <a:t>earth materials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Glazing </a:t>
            </a:r>
            <a:r>
              <a:rPr lang="en-US" dirty="0"/>
              <a:t>materials with controllable properties (</a:t>
            </a:r>
            <a:r>
              <a:rPr lang="en-US" dirty="0" err="1"/>
              <a:t>transmissivity</a:t>
            </a:r>
            <a:r>
              <a:rPr lang="en-US" dirty="0"/>
              <a:t>, reflectivity, emissivity)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Fast </a:t>
            </a:r>
            <a:r>
              <a:rPr lang="en-US" dirty="0"/>
              <a:t>synthesis of Lithium-electrolyte interface layer formation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/>
              <a:t>cost insulating materials with low conductivity/cm-thickness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/>
              <a:t>cost sensor for measuring air quality (CO, CO</a:t>
            </a:r>
            <a:r>
              <a:rPr lang="en-US" baseline="-25000" dirty="0"/>
              <a:t>2</a:t>
            </a:r>
            <a:r>
              <a:rPr lang="en-US" dirty="0"/>
              <a:t>, particulates, hydrocarbons, bacteria)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/>
              <a:t>cost, low embedded energy substitute for concrete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 Multi-photon phosphors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25686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Ten </a:t>
            </a:r>
            <a:r>
              <a:rPr lang="en-US" dirty="0" smtClean="0"/>
              <a:t>Research </a:t>
            </a:r>
            <a:r>
              <a:rPr lang="en-US" dirty="0"/>
              <a:t>Problems for </a:t>
            </a:r>
            <a:r>
              <a:rPr lang="en-US" dirty="0" smtClean="0"/>
              <a:t>RE (</a:t>
            </a:r>
            <a:r>
              <a:rPr lang="en-US" dirty="0" err="1" smtClean="0"/>
              <a:t>zeroth</a:t>
            </a:r>
            <a:r>
              <a:rPr lang="en-US" dirty="0" smtClean="0"/>
              <a:t> order draft)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310" y="1219200"/>
            <a:ext cx="8906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Methods for accurate prediction of </a:t>
            </a:r>
            <a:r>
              <a:rPr lang="en-US" dirty="0" err="1" smtClean="0"/>
              <a:t>windspeeds</a:t>
            </a:r>
            <a:r>
              <a:rPr lang="en-US" dirty="0" smtClean="0"/>
              <a:t> on land and in the ocean (minute scale to monthly scale)</a:t>
            </a:r>
          </a:p>
          <a:p>
            <a:pPr marL="342900" lvl="0" indent="-342900">
              <a:buFont typeface="+mj-lt"/>
              <a:buAutoNum type="arabicPeriod"/>
            </a:pPr>
            <a:endParaRPr lang="en-US" sz="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High-efficiency </a:t>
            </a:r>
            <a:r>
              <a:rPr lang="en-US" dirty="0"/>
              <a:t>biological pathways for converting biomass to materials now made from petroleum (bacteria, enzymatic processes…)</a:t>
            </a:r>
          </a:p>
          <a:p>
            <a:pPr marL="342900" lvl="0" indent="-342900">
              <a:buFont typeface="+mj-lt"/>
              <a:buAutoNum type="arabicPeriod"/>
            </a:pPr>
            <a:endParaRPr lang="en-US" sz="5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High-efficiency </a:t>
            </a:r>
            <a:r>
              <a:rPr lang="en-US" dirty="0"/>
              <a:t>non-biological or bio-mimetic pathways for converting biomass to materials now made from petroleum (electro-fuels, sunlight-to-fuels)</a:t>
            </a:r>
          </a:p>
          <a:p>
            <a:pPr marL="342900" lvl="0" indent="-342900">
              <a:buFont typeface="+mj-lt"/>
              <a:buAutoNum type="arabicPeriod"/>
            </a:pPr>
            <a:endParaRPr lang="en-US" sz="5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Low cost, durable materials with high optical </a:t>
            </a:r>
            <a:r>
              <a:rPr lang="en-US" dirty="0" err="1" smtClean="0"/>
              <a:t>transmissivity</a:t>
            </a:r>
            <a:r>
              <a:rPr lang="en-US" dirty="0" smtClean="0"/>
              <a:t> and high electrical conductivity</a:t>
            </a:r>
          </a:p>
          <a:p>
            <a:pPr marL="342900" lvl="0" indent="-342900">
              <a:buFont typeface="+mj-lt"/>
              <a:buAutoNum type="arabicPeriod"/>
            </a:pPr>
            <a:endParaRPr lang="en-US" sz="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Inexpensive production methods for high-efficiency III-V </a:t>
            </a:r>
            <a:r>
              <a:rPr lang="en-US" dirty="0" err="1" smtClean="0"/>
              <a:t>photovoltaics</a:t>
            </a:r>
            <a:r>
              <a:rPr lang="en-US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endParaRPr lang="en-US" sz="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Low-cost</a:t>
            </a:r>
            <a:r>
              <a:rPr lang="en-US" dirty="0"/>
              <a:t>, durable membranes that transport only H</a:t>
            </a:r>
            <a:r>
              <a:rPr lang="en-US" baseline="-25000" dirty="0"/>
              <a:t>2 </a:t>
            </a:r>
            <a:r>
              <a:rPr lang="en-US" dirty="0"/>
              <a:t> and require little or no rare materials (flow batteries, fuel cells)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Inexpensive </a:t>
            </a:r>
            <a:r>
              <a:rPr lang="en-US" dirty="0"/>
              <a:t>methods for locating geothermal resources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High </a:t>
            </a:r>
            <a:r>
              <a:rPr lang="en-US" dirty="0"/>
              <a:t>band gap semiconductors (power conditioning/controls)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High </a:t>
            </a:r>
            <a:r>
              <a:rPr lang="en-US" dirty="0"/>
              <a:t>growth rate algae or other materials that convert &gt;80% of mass to lipids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New </a:t>
            </a:r>
            <a:r>
              <a:rPr lang="en-US" dirty="0"/>
              <a:t>membranes and/or chemistries for utility-scale flow batteries</a:t>
            </a:r>
          </a:p>
        </p:txBody>
      </p:sp>
    </p:spTree>
    <p:extLst>
      <p:ext uri="{BB962C8B-B14F-4D97-AF65-F5344CB8AC3E}">
        <p14:creationId xmlns="" xmlns:p14="http://schemas.microsoft.com/office/powerpoint/2010/main" val="308409371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2552" r="31968"/>
          <a:stretch>
            <a:fillRect/>
          </a:stretch>
        </p:blipFill>
        <p:spPr bwMode="auto">
          <a:xfrm>
            <a:off x="-39141" y="1752600"/>
            <a:ext cx="4077742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5694" t="12500" r="7751"/>
          <a:stretch/>
        </p:blipFill>
        <p:spPr bwMode="auto">
          <a:xfrm>
            <a:off x="4038601" y="1752600"/>
            <a:ext cx="5105399" cy="32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9" y="22860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Total Emissions by 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Aspirational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3733800"/>
            <a:ext cx="990600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733800"/>
            <a:ext cx="838200" cy="228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4986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8477" r="22824"/>
          <a:stretch>
            <a:fillRect/>
          </a:stretch>
        </p:blipFill>
        <p:spPr bwMode="auto">
          <a:xfrm>
            <a:off x="411163" y="1905000"/>
            <a:ext cx="35052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5033" t="8477"/>
          <a:stretch>
            <a:fillRect/>
          </a:stretch>
        </p:blipFill>
        <p:spPr bwMode="auto">
          <a:xfrm>
            <a:off x="4221163" y="1905000"/>
            <a:ext cx="43132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Aspirational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11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Petroleum Product Use by Mode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52600" y="5486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Vehicle </a:t>
            </a:r>
            <a:r>
              <a:rPr lang="en-US" dirty="0"/>
              <a:t>costs are in the average risk case (50% likely) and are for a midsize vehicle. Gas price is AEO reference </a:t>
            </a:r>
            <a:r>
              <a:rPr lang="en-US" dirty="0" smtClean="0"/>
              <a:t>case ($3.64 in 2030), </a:t>
            </a:r>
            <a:r>
              <a:rPr lang="en-US" dirty="0"/>
              <a:t>no carbon price assumed.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599281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366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Light Duty Vehicle Costs ($/mile)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79891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76199" y="18597"/>
            <a:ext cx="5410201" cy="9017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 dirty="0">
                <a:latin typeface="+mn-lt"/>
                <a:ea typeface="+mn-ea"/>
                <a:cs typeface="+mn-cs"/>
              </a:rPr>
              <a:t>Battery R&amp;D </a:t>
            </a:r>
            <a:r>
              <a:rPr lang="en-US" sz="2000" i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2000" i="1" dirty="0">
                <a:solidFill>
                  <a:schemeClr val="bg1"/>
                </a:solidFill>
                <a:cs typeface="+mn-cs"/>
              </a:rPr>
            </a:br>
            <a:r>
              <a:rPr lang="en-US" sz="2000" dirty="0" smtClean="0">
                <a:solidFill>
                  <a:schemeClr val="bg1"/>
                </a:solidFill>
              </a:rPr>
              <a:t>Advance the development of batteries. </a:t>
            </a:r>
            <a:endParaRPr lang="en-US" sz="2000" i="1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8163" y="6324600"/>
            <a:ext cx="7856537" cy="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-2097087" y="3667125"/>
            <a:ext cx="5276850" cy="381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03738" y="1027113"/>
            <a:ext cx="4640262" cy="685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Lithium/Sulfur/air; Non lithium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Theoretical Energy: 3000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/kg, &gt;3000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 </a:t>
            </a:r>
          </a:p>
        </p:txBody>
      </p:sp>
      <p:sp>
        <p:nvSpPr>
          <p:cNvPr id="55304" name="TextBox 16"/>
          <p:cNvSpPr txBox="1">
            <a:spLocks noChangeArrowheads="1"/>
          </p:cNvSpPr>
          <p:nvPr/>
        </p:nvSpPr>
        <p:spPr bwMode="auto">
          <a:xfrm rot="-5400000">
            <a:off x="-223837" y="2554288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Energy</a:t>
            </a:r>
          </a:p>
        </p:txBody>
      </p:sp>
      <p:sp>
        <p:nvSpPr>
          <p:cNvPr id="55305" name="TextBox 17"/>
          <p:cNvSpPr txBox="1">
            <a:spLocks noChangeArrowheads="1"/>
          </p:cNvSpPr>
          <p:nvPr/>
        </p:nvSpPr>
        <p:spPr bwMode="auto">
          <a:xfrm>
            <a:off x="989013" y="6292850"/>
            <a:ext cx="2657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Current Technology</a:t>
            </a:r>
          </a:p>
        </p:txBody>
      </p:sp>
      <p:sp>
        <p:nvSpPr>
          <p:cNvPr id="55306" name="TextBox 24"/>
          <p:cNvSpPr txBox="1">
            <a:spLocks noChangeArrowheads="1"/>
          </p:cNvSpPr>
          <p:nvPr/>
        </p:nvSpPr>
        <p:spPr bwMode="auto">
          <a:xfrm>
            <a:off x="677863" y="2603500"/>
            <a:ext cx="20462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2014 DOE EERE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PHEV Goals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$300/KWh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337050" y="4191000"/>
            <a:ext cx="387350" cy="9572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957888" y="3276600"/>
            <a:ext cx="366712" cy="18827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10" name="TextBox 33"/>
          <p:cNvSpPr txBox="1">
            <a:spLocks noChangeArrowheads="1"/>
          </p:cNvSpPr>
          <p:nvPr/>
        </p:nvSpPr>
        <p:spPr bwMode="auto">
          <a:xfrm>
            <a:off x="4170363" y="6284913"/>
            <a:ext cx="89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2015</a:t>
            </a:r>
          </a:p>
        </p:txBody>
      </p:sp>
      <p:sp>
        <p:nvSpPr>
          <p:cNvPr id="55311" name="TextBox 33"/>
          <p:cNvSpPr txBox="1">
            <a:spLocks noChangeArrowheads="1"/>
          </p:cNvSpPr>
          <p:nvPr/>
        </p:nvSpPr>
        <p:spPr bwMode="auto">
          <a:xfrm>
            <a:off x="6777038" y="6296025"/>
            <a:ext cx="896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2020</a:t>
            </a:r>
          </a:p>
        </p:txBody>
      </p:sp>
      <p:sp>
        <p:nvSpPr>
          <p:cNvPr id="55312" name="TextBox 24"/>
          <p:cNvSpPr txBox="1">
            <a:spLocks noChangeArrowheads="1"/>
          </p:cNvSpPr>
          <p:nvPr/>
        </p:nvSpPr>
        <p:spPr bwMode="auto">
          <a:xfrm>
            <a:off x="639763" y="1260475"/>
            <a:ext cx="21224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EERE and ARPA-E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EV Goals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Arial" pitchFamily="34" charset="0"/>
              </a:rPr>
              <a:t>$100-150/KWh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7270750" y="2514600"/>
            <a:ext cx="352425" cy="2655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6094" name="Group 17"/>
          <p:cNvGrpSpPr>
            <a:grpSpLocks/>
          </p:cNvGrpSpPr>
          <p:nvPr/>
        </p:nvGrpSpPr>
        <p:grpSpPr bwMode="auto">
          <a:xfrm>
            <a:off x="1422400" y="5192713"/>
            <a:ext cx="1490663" cy="504825"/>
            <a:chOff x="4876800" y="1981200"/>
            <a:chExt cx="3505200" cy="1066800"/>
          </a:xfrm>
        </p:grpSpPr>
        <p:sp>
          <p:nvSpPr>
            <p:cNvPr id="46119" name="Cube 32"/>
            <p:cNvSpPr>
              <a:spLocks noChangeArrowheads="1"/>
            </p:cNvSpPr>
            <p:nvPr/>
          </p:nvSpPr>
          <p:spPr bwMode="auto">
            <a:xfrm>
              <a:off x="4876800" y="1981200"/>
              <a:ext cx="762706" cy="1066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5400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46120" name="Cube 33"/>
            <p:cNvSpPr>
              <a:spLocks noChangeArrowheads="1"/>
            </p:cNvSpPr>
            <p:nvPr/>
          </p:nvSpPr>
          <p:spPr bwMode="auto">
            <a:xfrm>
              <a:off x="5562424" y="1981200"/>
              <a:ext cx="762706" cy="1066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5400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46121" name="Cube 34"/>
            <p:cNvSpPr>
              <a:spLocks noChangeArrowheads="1"/>
            </p:cNvSpPr>
            <p:nvPr/>
          </p:nvSpPr>
          <p:spPr bwMode="auto">
            <a:xfrm>
              <a:off x="6248047" y="1981200"/>
              <a:ext cx="762706" cy="1066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5400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46122" name="Cube 35"/>
            <p:cNvSpPr>
              <a:spLocks noChangeArrowheads="1"/>
            </p:cNvSpPr>
            <p:nvPr/>
          </p:nvSpPr>
          <p:spPr bwMode="auto">
            <a:xfrm>
              <a:off x="6933671" y="1981200"/>
              <a:ext cx="762706" cy="1066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5400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46123" name="Cube 36"/>
            <p:cNvSpPr>
              <a:spLocks noChangeArrowheads="1"/>
            </p:cNvSpPr>
            <p:nvPr/>
          </p:nvSpPr>
          <p:spPr bwMode="auto">
            <a:xfrm>
              <a:off x="7619294" y="1981200"/>
              <a:ext cx="762706" cy="1066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5400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/>
              </a:endParaRPr>
            </a:p>
          </p:txBody>
        </p:sp>
      </p:grpSp>
      <p:grpSp>
        <p:nvGrpSpPr>
          <p:cNvPr id="46095" name="Group 18"/>
          <p:cNvGrpSpPr>
            <a:grpSpLocks/>
          </p:cNvGrpSpPr>
          <p:nvPr/>
        </p:nvGrpSpPr>
        <p:grpSpPr bwMode="auto">
          <a:xfrm>
            <a:off x="3878263" y="5211763"/>
            <a:ext cx="1301750" cy="531812"/>
            <a:chOff x="5334000" y="4038600"/>
            <a:chExt cx="2514600" cy="914400"/>
          </a:xfrm>
        </p:grpSpPr>
        <p:sp>
          <p:nvSpPr>
            <p:cNvPr id="39" name="Cube 38"/>
            <p:cNvSpPr/>
            <p:nvPr/>
          </p:nvSpPr>
          <p:spPr>
            <a:xfrm>
              <a:off x="5334000" y="4038600"/>
              <a:ext cx="686915" cy="91440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5944250" y="4038600"/>
              <a:ext cx="686915" cy="91440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6551433" y="4038600"/>
              <a:ext cx="686915" cy="91440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7161685" y="4038600"/>
              <a:ext cx="686915" cy="91440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096" name="TextBox 27"/>
          <p:cNvSpPr txBox="1">
            <a:spLocks noChangeArrowheads="1"/>
          </p:cNvSpPr>
          <p:nvPr/>
        </p:nvSpPr>
        <p:spPr bwMode="auto">
          <a:xfrm>
            <a:off x="3600450" y="5792788"/>
            <a:ext cx="1739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BF9D00"/>
                </a:solidFill>
                <a:ea typeface="ＭＳ Ｐゴシック"/>
                <a:cs typeface="Arial" charset="0"/>
              </a:rPr>
              <a:t>~200 Cells, ~$6,000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BF9D00"/>
                </a:solidFill>
                <a:ea typeface="ＭＳ Ｐゴシック"/>
                <a:cs typeface="Arial" charset="0"/>
              </a:rPr>
              <a:t>PHEV Battery</a:t>
            </a:r>
            <a:endParaRPr lang="en-US" sz="1300" b="1" i="1">
              <a:solidFill>
                <a:srgbClr val="BF9D00"/>
              </a:solidFill>
              <a:ea typeface="ＭＳ Ｐゴシック"/>
              <a:cs typeface="Arial" charset="0"/>
            </a:endParaRPr>
          </a:p>
        </p:txBody>
      </p:sp>
      <p:sp>
        <p:nvSpPr>
          <p:cNvPr id="46097" name="TextBox 27"/>
          <p:cNvSpPr txBox="1">
            <a:spLocks noChangeArrowheads="1"/>
          </p:cNvSpPr>
          <p:nvPr/>
        </p:nvSpPr>
        <p:spPr bwMode="auto">
          <a:xfrm>
            <a:off x="5362575" y="5826125"/>
            <a:ext cx="17160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8000"/>
                </a:solidFill>
                <a:ea typeface="ＭＳ Ｐゴシック"/>
                <a:cs typeface="Arial" charset="0"/>
              </a:rPr>
              <a:t>~100 Cells, ~$3,000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8000"/>
                </a:solidFill>
                <a:ea typeface="ＭＳ Ｐゴシック"/>
                <a:cs typeface="Arial" charset="0"/>
              </a:rPr>
              <a:t>PHEV Battery</a:t>
            </a:r>
            <a:endParaRPr lang="en-US" sz="1300" b="1" i="1">
              <a:solidFill>
                <a:srgbClr val="008000"/>
              </a:solidFill>
              <a:ea typeface="ＭＳ Ｐゴシック"/>
              <a:cs typeface="Arial" charset="0"/>
            </a:endParaRPr>
          </a:p>
        </p:txBody>
      </p:sp>
      <p:grpSp>
        <p:nvGrpSpPr>
          <p:cNvPr id="46098" name="Group 27"/>
          <p:cNvGrpSpPr>
            <a:grpSpLocks/>
          </p:cNvGrpSpPr>
          <p:nvPr/>
        </p:nvGrpSpPr>
        <p:grpSpPr bwMode="auto">
          <a:xfrm>
            <a:off x="5607050" y="5226050"/>
            <a:ext cx="1301750" cy="554038"/>
            <a:chOff x="6483350" y="5401270"/>
            <a:chExt cx="1818462" cy="642343"/>
          </a:xfrm>
        </p:grpSpPr>
        <p:sp>
          <p:nvSpPr>
            <p:cNvPr id="48" name="Cube 47"/>
            <p:cNvSpPr/>
            <p:nvPr/>
          </p:nvSpPr>
          <p:spPr bwMode="auto">
            <a:xfrm>
              <a:off x="6483350" y="5403111"/>
              <a:ext cx="492315" cy="640502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 bwMode="auto">
            <a:xfrm>
              <a:off x="6920225" y="5403111"/>
              <a:ext cx="496751" cy="640502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 bwMode="auto">
            <a:xfrm>
              <a:off x="7361534" y="5403111"/>
              <a:ext cx="494534" cy="640502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 bwMode="auto">
            <a:xfrm>
              <a:off x="7809497" y="5401270"/>
              <a:ext cx="492315" cy="640502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099" name="TextBox 25"/>
          <p:cNvSpPr txBox="1">
            <a:spLocks noChangeArrowheads="1"/>
          </p:cNvSpPr>
          <p:nvPr/>
        </p:nvSpPr>
        <p:spPr bwMode="auto">
          <a:xfrm>
            <a:off x="1185863" y="5770563"/>
            <a:ext cx="194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FF9900"/>
                </a:solidFill>
                <a:ea typeface="ＭＳ Ｐゴシック"/>
                <a:cs typeface="Arial" charset="0"/>
              </a:rPr>
              <a:t>~300 Cells, ~$10,000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FF9900"/>
                </a:solidFill>
                <a:ea typeface="ＭＳ Ｐゴシック"/>
                <a:cs typeface="Arial" charset="0"/>
              </a:rPr>
              <a:t>PHEV Battery</a:t>
            </a:r>
          </a:p>
        </p:txBody>
      </p:sp>
      <p:grpSp>
        <p:nvGrpSpPr>
          <p:cNvPr id="46100" name="Group 52"/>
          <p:cNvGrpSpPr>
            <a:grpSpLocks/>
          </p:cNvGrpSpPr>
          <p:nvPr/>
        </p:nvGrpSpPr>
        <p:grpSpPr bwMode="auto">
          <a:xfrm>
            <a:off x="7129463" y="5226050"/>
            <a:ext cx="1223962" cy="531813"/>
            <a:chOff x="7129463" y="5453063"/>
            <a:chExt cx="719137" cy="414337"/>
          </a:xfrm>
        </p:grpSpPr>
        <p:sp>
          <p:nvSpPr>
            <p:cNvPr id="55" name="Cube 54"/>
            <p:cNvSpPr/>
            <p:nvPr/>
          </p:nvSpPr>
          <p:spPr bwMode="auto">
            <a:xfrm>
              <a:off x="7129463" y="5453063"/>
              <a:ext cx="194941" cy="414337"/>
            </a:xfrm>
            <a:prstGeom prst="cube">
              <a:avLst/>
            </a:prstGeom>
            <a:solidFill>
              <a:srgbClr val="008000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 bwMode="auto">
            <a:xfrm>
              <a:off x="7302951" y="5453063"/>
              <a:ext cx="196806" cy="414337"/>
            </a:xfrm>
            <a:prstGeom prst="cube">
              <a:avLst/>
            </a:prstGeom>
            <a:solidFill>
              <a:srgbClr val="008000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 bwMode="auto">
            <a:xfrm>
              <a:off x="7477372" y="5453063"/>
              <a:ext cx="194942" cy="414337"/>
            </a:xfrm>
            <a:prstGeom prst="cube">
              <a:avLst/>
            </a:prstGeom>
            <a:solidFill>
              <a:srgbClr val="008000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Cube 57"/>
            <p:cNvSpPr/>
            <p:nvPr/>
          </p:nvSpPr>
          <p:spPr bwMode="auto">
            <a:xfrm>
              <a:off x="7653659" y="5453063"/>
              <a:ext cx="194941" cy="414337"/>
            </a:xfrm>
            <a:prstGeom prst="cube">
              <a:avLst/>
            </a:prstGeom>
            <a:solidFill>
              <a:srgbClr val="008000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101" name="TextBox 27"/>
          <p:cNvSpPr txBox="1">
            <a:spLocks noChangeArrowheads="1"/>
          </p:cNvSpPr>
          <p:nvPr/>
        </p:nvSpPr>
        <p:spPr bwMode="auto">
          <a:xfrm>
            <a:off x="7097713" y="5815013"/>
            <a:ext cx="1371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8000"/>
                </a:solidFill>
                <a:ea typeface="ＭＳ Ｐゴシック"/>
                <a:cs typeface="Arial" charset="0"/>
              </a:rPr>
              <a:t>Low-cost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8000"/>
                </a:solidFill>
                <a:ea typeface="ＭＳ Ｐゴシック"/>
                <a:cs typeface="Arial" charset="0"/>
              </a:rPr>
              <a:t>EV Battery</a:t>
            </a:r>
            <a:endParaRPr lang="en-US" sz="1300" b="1" i="1">
              <a:solidFill>
                <a:srgbClr val="008000"/>
              </a:solidFill>
              <a:ea typeface="ＭＳ Ｐゴシック"/>
              <a:cs typeface="Arial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4063" y="4222750"/>
            <a:ext cx="3581400" cy="7445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Graphite/Layered cathode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Theoretical: 400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/kg,1400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Practical Energy: 150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 250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/l;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935163" y="3362325"/>
            <a:ext cx="3900487" cy="781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Graphite/High-Voltage cathode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Theoretical Energy: 560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/kg, 1700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025775" y="2587625"/>
            <a:ext cx="4052888" cy="708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Silicon/High-Voltage cathode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Theoretical Energy: 880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/kg, 3700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841750" y="1784350"/>
            <a:ext cx="4229100" cy="733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Lithium/High-Voltage cathode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Theoretical Energy: 990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/kg ,3000 </a:t>
            </a:r>
            <a:r>
              <a:rPr lang="en-US" sz="1500" dirty="0" err="1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Wh</a:t>
            </a:r>
            <a:r>
              <a:rPr lang="en-US" sz="1500" dirty="0">
                <a:solidFill>
                  <a:srgbClr val="50565C">
                    <a:lumMod val="75000"/>
                  </a:srgbClr>
                </a:solidFill>
                <a:ea typeface="ＭＳ Ｐゴシック"/>
                <a:cs typeface="ＭＳ Ｐゴシック"/>
              </a:rPr>
              <a:t>/l</a:t>
            </a:r>
          </a:p>
        </p:txBody>
      </p:sp>
    </p:spTree>
    <p:extLst>
      <p:ext uri="{BB962C8B-B14F-4D97-AF65-F5344CB8AC3E}">
        <p14:creationId xmlns="" xmlns:p14="http://schemas.microsoft.com/office/powerpoint/2010/main" val="1402734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6096000" cy="79375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 Narrow" pitchFamily="34" charset="0"/>
              </a:rPr>
              <a:t>Thermal processes dominate energy use across many energy-intensive industrial subsectors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064" y="6019800"/>
            <a:ext cx="900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  <a:r>
              <a:rPr lang="en-US" sz="1200" i="1" dirty="0"/>
              <a:t> Analysis of energy use in select energy-intensive industries, based on Energy Information Administration 2006 Manufacturing Energy Consumption Survey data</a:t>
            </a: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6112419"/>
              </p:ext>
            </p:extLst>
          </p:nvPr>
        </p:nvGraphicFramePr>
        <p:xfrm>
          <a:off x="152400" y="838200"/>
          <a:ext cx="8686800" cy="520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3930550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F497D"/>
                </a:solidFill>
                <a:latin typeface="Arial Narrow" pitchFamily="34" charset="0"/>
              </a:rPr>
              <a:t>Thermoelectric Materials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533400" y="988312"/>
            <a:ext cx="7569895" cy="5641088"/>
            <a:chOff x="187891" y="29927"/>
            <a:chExt cx="8906004" cy="6830361"/>
          </a:xfrm>
        </p:grpSpPr>
        <p:pic>
          <p:nvPicPr>
            <p:cNvPr id="4" name="Picture 3" descr="3-original%20Scan[1]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891" y="29927"/>
              <a:ext cx="8906004" cy="683036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905087" y="4982661"/>
              <a:ext cx="2077824" cy="11826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5085" y="5018097"/>
              <a:ext cx="1584700" cy="52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Thermoelectric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Superlattice</a:t>
              </a:r>
              <a:endParaRPr lang="en-US" sz="11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Picture 3" descr="a,b,c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48346" t="22785" r="18738" b="59980"/>
          <a:stretch>
            <a:fillRect/>
          </a:stretch>
        </p:blipFill>
        <p:spPr bwMode="auto">
          <a:xfrm>
            <a:off x="1524000" y="5486400"/>
            <a:ext cx="990600" cy="5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6321623"/>
            <a:ext cx="213360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Arrange atomic planes</a:t>
            </a:r>
            <a:endParaRPr lang="en-US" sz="14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997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Residential Energy Consumption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96383" y="990600"/>
          <a:ext cx="777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75216" y="3810000"/>
          <a:ext cx="777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85749013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EERE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ERE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Value of Biofuels 1</Template>
  <TotalTime>1</TotalTime>
  <Words>1521</Words>
  <Application>Microsoft Office PowerPoint</Application>
  <PresentationFormat>On-screen Show (4:3)</PresentationFormat>
  <Paragraphs>347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EEREBlue</vt:lpstr>
      <vt:lpstr>1_EEREBlue</vt:lpstr>
      <vt:lpstr>Worksheet</vt:lpstr>
      <vt:lpstr>Slide 1</vt:lpstr>
      <vt:lpstr>Slide 2</vt:lpstr>
      <vt:lpstr>Slide 3</vt:lpstr>
      <vt:lpstr>Slide 4</vt:lpstr>
      <vt:lpstr>Slide 5</vt:lpstr>
      <vt:lpstr>Battery R&amp;D  Advance the development of batteries. </vt:lpstr>
      <vt:lpstr>Thermal processes dominate energy use across many energy-intensive industrial subsectors</vt:lpstr>
      <vt:lpstr>Thermoelectric Materials</vt:lpstr>
      <vt:lpstr>Slide 9</vt:lpstr>
      <vt:lpstr>Slide 10</vt:lpstr>
      <vt:lpstr>Slide 11</vt:lpstr>
      <vt:lpstr>Renewables </vt:lpstr>
      <vt:lpstr>Slide 13</vt:lpstr>
      <vt:lpstr>SunShot</vt:lpstr>
      <vt:lpstr>Wind Technology Challenges</vt:lpstr>
      <vt:lpstr>Slide 16</vt:lpstr>
      <vt:lpstr>Enhanced Geothermal Systems</vt:lpstr>
      <vt:lpstr>Water Power</vt:lpstr>
      <vt:lpstr>Slide 19</vt:lpstr>
      <vt:lpstr>Slide 20</vt:lpstr>
      <vt:lpstr>Top Ten Research Problems for EE (zeroth order draft)</vt:lpstr>
      <vt:lpstr>Top Ten Research Problems for RE (zeroth order draft)</vt:lpstr>
    </vt:vector>
  </TitlesOfParts>
  <Company>EERE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Biofuels Procurement for the Department of Defense</dc:title>
  <dc:creator>Zia Haq</dc:creator>
  <cp:lastModifiedBy>helpdesk</cp:lastModifiedBy>
  <cp:revision>74</cp:revision>
  <dcterms:created xsi:type="dcterms:W3CDTF">2011-07-18T18:52:53Z</dcterms:created>
  <dcterms:modified xsi:type="dcterms:W3CDTF">2011-08-05T14:23:10Z</dcterms:modified>
</cp:coreProperties>
</file>