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handoutMasterIdLst>
    <p:handoutMasterId r:id="rId16"/>
  </p:handoutMasterIdLst>
  <p:sldIdLst>
    <p:sldId id="287" r:id="rId2"/>
    <p:sldId id="337" r:id="rId3"/>
    <p:sldId id="351" r:id="rId4"/>
    <p:sldId id="350" r:id="rId5"/>
    <p:sldId id="352" r:id="rId6"/>
    <p:sldId id="353" r:id="rId7"/>
    <p:sldId id="360" r:id="rId8"/>
    <p:sldId id="355" r:id="rId9"/>
    <p:sldId id="358" r:id="rId10"/>
    <p:sldId id="361" r:id="rId11"/>
    <p:sldId id="357" r:id="rId12"/>
    <p:sldId id="362" r:id="rId13"/>
    <p:sldId id="35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99"/>
    <a:srgbClr val="008000"/>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9076" autoAdjust="0"/>
  </p:normalViewPr>
  <p:slideViewPr>
    <p:cSldViewPr>
      <p:cViewPr>
        <p:scale>
          <a:sx n="100" d="100"/>
          <a:sy n="100" d="100"/>
        </p:scale>
        <p:origin x="-324" y="18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506" y="49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276FE357-7B1C-4BCD-B669-C23B6EA1BC52}" type="datetime7">
              <a:rPr lang="en-US" smtClean="0"/>
              <a:pPr/>
              <a:t>Aug-11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0577AAAE-EFD1-46CE-9D9A-48392384399F}"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27E999F8-6EC8-4AEC-8F87-8F228D511C06}" type="datetime7">
              <a:rPr lang="en-US" smtClean="0"/>
              <a:pPr/>
              <a:t>Aug-11</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038FE3A6-A945-4FF6-AA32-24C96799F79F}"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a:t>
            </a:fld>
            <a:endParaRPr lang="en-US"/>
          </a:p>
        </p:txBody>
      </p:sp>
      <p:sp>
        <p:nvSpPr>
          <p:cNvPr id="5" name="Date Placeholder 4"/>
          <p:cNvSpPr>
            <a:spLocks noGrp="1"/>
          </p:cNvSpPr>
          <p:nvPr>
            <p:ph type="dt" idx="11"/>
          </p:nvPr>
        </p:nvSpPr>
        <p:spPr/>
        <p:txBody>
          <a:bodyPr/>
          <a:lstStyle/>
          <a:p>
            <a:fld id="{FA68C524-5607-4E83-891F-1E2AC38EA2D6}" type="datetime7">
              <a:rPr lang="en-US" smtClean="0"/>
              <a:pPr/>
              <a:t>Aug-11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2</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4749">
              <a:defRPr/>
            </a:pPr>
            <a:fld id="{3FA9844D-04AB-4BAB-9E66-383609B6BC36}" type="slidenum">
              <a:rPr lang="en-US" smtClean="0"/>
              <a:pPr defTabSz="914749">
                <a:defRPr/>
              </a:pPr>
              <a:t>3</a:t>
            </a:fld>
            <a:endParaRPr lang="en-US" dirty="0" smtClean="0"/>
          </a:p>
        </p:txBody>
      </p:sp>
      <p:sp>
        <p:nvSpPr>
          <p:cNvPr id="33795" name="Rectangle 7"/>
          <p:cNvSpPr txBox="1">
            <a:spLocks noGrp="1" noChangeArrowheads="1"/>
          </p:cNvSpPr>
          <p:nvPr/>
        </p:nvSpPr>
        <p:spPr bwMode="auto">
          <a:xfrm>
            <a:off x="4004580" y="8794968"/>
            <a:ext cx="3005820" cy="464820"/>
          </a:xfrm>
          <a:prstGeom prst="rect">
            <a:avLst/>
          </a:prstGeom>
          <a:noFill/>
          <a:ln w="9525">
            <a:noFill/>
            <a:miter lim="800000"/>
            <a:headEnd/>
            <a:tailEnd/>
          </a:ln>
        </p:spPr>
        <p:txBody>
          <a:bodyPr lIns="91779" tIns="45883" rIns="91779" bIns="45883" anchor="b"/>
          <a:lstStyle/>
          <a:p>
            <a:pPr algn="r"/>
            <a:fld id="{C4F357E9-61D5-4AEB-8377-11BA789B8BB8}" type="slidenum">
              <a:rPr lang="en-US" sz="1200"/>
              <a:pPr algn="r"/>
              <a:t>3</a:t>
            </a:fld>
            <a:endParaRPr lang="en-US" sz="1200" dirty="0"/>
          </a:p>
        </p:txBody>
      </p:sp>
      <p:sp>
        <p:nvSpPr>
          <p:cNvPr id="33796" name="Rectangle 2"/>
          <p:cNvSpPr>
            <a:spLocks noGrp="1" noRot="1" noChangeAspect="1" noChangeArrowheads="1" noTextEdit="1"/>
          </p:cNvSpPr>
          <p:nvPr>
            <p:ph type="sldImg"/>
          </p:nvPr>
        </p:nvSpPr>
        <p:spPr bwMode="auto">
          <a:xfrm>
            <a:off x="1189038" y="693738"/>
            <a:ext cx="4629150" cy="3471862"/>
          </a:xfrm>
          <a:noFill/>
          <a:ln>
            <a:solidFill>
              <a:srgbClr val="000000"/>
            </a:solidFill>
            <a:miter lim="800000"/>
            <a:headEnd/>
            <a:tailEnd/>
          </a:ln>
        </p:spPr>
      </p:sp>
      <p:sp>
        <p:nvSpPr>
          <p:cNvPr id="33797" name="Rectangle 3"/>
          <p:cNvSpPr>
            <a:spLocks noGrp="1" noChangeArrowheads="1"/>
          </p:cNvSpPr>
          <p:nvPr>
            <p:ph type="body" idx="1"/>
          </p:nvPr>
        </p:nvSpPr>
        <p:spPr bwMode="auto">
          <a:xfrm>
            <a:off x="924014" y="4396690"/>
            <a:ext cx="5162377" cy="4167462"/>
          </a:xfrm>
          <a:noFill/>
        </p:spPr>
        <p:txBody>
          <a:bodyPr wrap="square" lIns="91779" tIns="45883" rIns="91779" bIns="45883" numCol="1" anchor="t" anchorCtr="0" compatLnSpc="1">
            <a:prstTxWarp prst="textNoShape">
              <a:avLst/>
            </a:prstTxWarp>
          </a:bodyPr>
          <a:lstStyle/>
          <a:p>
            <a:r>
              <a:rPr lang="en-US" dirty="0" smtClean="0"/>
              <a:t>ERL, FEL, Ring, Cathode, novel sources, enabling technologies;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4</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5</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6</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7</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F127EB60-C3F4-44CB-8512-DA2E2BCC018F}" type="slidenum">
              <a:rPr lang="en-US">
                <a:solidFill>
                  <a:srgbClr val="000000"/>
                </a:solidFill>
              </a:rPr>
              <a:pPr/>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emf"/><Relationship Id="rId5" Type="http://schemas.openxmlformats.org/officeDocument/2006/relationships/image" Target="../media/image54.emf"/><Relationship Id="rId10" Type="http://schemas.openxmlformats.org/officeDocument/2006/relationships/image" Target="../media/image59.png"/><Relationship Id="rId4" Type="http://schemas.openxmlformats.org/officeDocument/2006/relationships/image" Target="../media/image53.emf"/><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jpeg"/><Relationship Id="rId34" Type="http://schemas.openxmlformats.org/officeDocument/2006/relationships/image" Target="../media/image36.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jpe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32" Type="http://schemas.openxmlformats.org/officeDocument/2006/relationships/image" Target="../media/image34.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jpeg"/><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png"/><Relationship Id="rId30" Type="http://schemas.openxmlformats.org/officeDocument/2006/relationships/image" Target="../media/image32.jpeg"/><Relationship Id="rId35"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52400" y="2362200"/>
            <a:ext cx="8763000" cy="4243403"/>
          </a:xfrm>
          <a:prstGeom prst="rect">
            <a:avLst/>
          </a:prstGeom>
          <a:noFill/>
          <a:ln w="12700">
            <a:noFill/>
            <a:miter lim="800000"/>
            <a:headEnd/>
            <a:tailEnd/>
          </a:ln>
          <a:effectLst/>
        </p:spPr>
        <p:txBody>
          <a:bodyPr wrap="square" lIns="164041" tIns="123030" rIns="164041" bIns="123030">
            <a:spAutoFit/>
          </a:bodyPr>
          <a:lstStyle/>
          <a:p>
            <a:pPr marL="206522" indent="-206522" algn="ctr" eaLnBrk="0" hangingPunct="0">
              <a:spcAft>
                <a:spcPct val="25000"/>
              </a:spcAft>
              <a:defRPr/>
            </a:pPr>
            <a:r>
              <a:rPr lang="en-US" sz="3200" b="1" dirty="0" smtClean="0">
                <a:solidFill>
                  <a:srgbClr val="006600"/>
                </a:solidFill>
                <a:latin typeface="Arial" pitchFamily="34" charset="0"/>
                <a:cs typeface="Arial" pitchFamily="34" charset="0"/>
              </a:rPr>
              <a:t>BES Communications Plan</a:t>
            </a:r>
            <a:endParaRPr lang="en-US" sz="3200" dirty="0" smtClean="0">
              <a:solidFill>
                <a:srgbClr val="006600"/>
              </a:solidFill>
              <a:latin typeface="Arial" pitchFamily="34" charset="0"/>
              <a:cs typeface="Arial" pitchFamily="34" charset="0"/>
            </a:endParaRPr>
          </a:p>
          <a:p>
            <a:pPr marL="206522" indent="-206522" algn="ctr" eaLnBrk="0" hangingPunct="0">
              <a:spcAft>
                <a:spcPct val="25000"/>
              </a:spcAft>
              <a:defRPr/>
            </a:pPr>
            <a:r>
              <a:rPr lang="en-US" sz="2400" dirty="0" smtClean="0">
                <a:solidFill>
                  <a:srgbClr val="006600"/>
                </a:solidFill>
                <a:latin typeface="Arial" pitchFamily="34" charset="0"/>
                <a:cs typeface="Arial" pitchFamily="34" charset="0"/>
              </a:rPr>
              <a:t>Basic Energy Sciences Advisory Committee Meeting</a:t>
            </a:r>
          </a:p>
          <a:p>
            <a:pPr marL="206522" indent="-206522" algn="ctr" eaLnBrk="0" hangingPunct="0">
              <a:spcAft>
                <a:spcPct val="25000"/>
              </a:spcAft>
              <a:defRPr/>
            </a:pPr>
            <a:r>
              <a:rPr lang="en-US" sz="2400" dirty="0" smtClean="0">
                <a:solidFill>
                  <a:srgbClr val="006600"/>
                </a:solidFill>
                <a:latin typeface="Arial" pitchFamily="34" charset="0"/>
                <a:cs typeface="Arial" pitchFamily="34" charset="0"/>
              </a:rPr>
              <a:t>August 3, 2011</a:t>
            </a:r>
          </a:p>
          <a:p>
            <a:pPr marL="206522" indent="-206522" algn="ctr" eaLnBrk="0" hangingPunct="0">
              <a:lnSpc>
                <a:spcPct val="110000"/>
              </a:lnSpc>
              <a:defRPr/>
            </a:pPr>
            <a:endParaRPr lang="en-US" sz="2800" dirty="0" smtClean="0">
              <a:latin typeface="Arial" pitchFamily="34" charset="0"/>
              <a:cs typeface="Arial" pitchFamily="34" charset="0"/>
            </a:endParaRPr>
          </a:p>
          <a:p>
            <a:pPr marL="206522" indent="-206522" algn="ctr" eaLnBrk="0" hangingPunct="0">
              <a:lnSpc>
                <a:spcPct val="110000"/>
              </a:lnSpc>
              <a:defRPr/>
            </a:pPr>
            <a:r>
              <a:rPr lang="en-US" sz="2000" b="1" dirty="0" smtClean="0">
                <a:latin typeface="Arial" pitchFamily="34" charset="0"/>
                <a:cs typeface="Arial" pitchFamily="34" charset="0"/>
              </a:rPr>
              <a:t>Eric A. Rohlfing</a:t>
            </a:r>
          </a:p>
          <a:p>
            <a:pPr marL="206522" indent="-206522" algn="ctr" eaLnBrk="0" hangingPunct="0">
              <a:lnSpc>
                <a:spcPct val="110000"/>
              </a:lnSpc>
              <a:defRPr/>
            </a:pPr>
            <a:r>
              <a:rPr lang="en-US" sz="2000" b="1" dirty="0" smtClean="0">
                <a:latin typeface="Arial" pitchFamily="34" charset="0"/>
                <a:cs typeface="Arial" pitchFamily="34" charset="0"/>
              </a:rPr>
              <a:t>Director; Chemical Sciences, Geosciences, and Biosciences Division</a:t>
            </a:r>
          </a:p>
          <a:p>
            <a:pPr marL="206522" indent="-206522" algn="ctr" eaLnBrk="0" hangingPunct="0">
              <a:lnSpc>
                <a:spcPct val="110000"/>
              </a:lnSpc>
              <a:defRPr/>
            </a:pPr>
            <a:r>
              <a:rPr lang="en-US" sz="2000" b="1" dirty="0" smtClean="0">
                <a:latin typeface="Arial" pitchFamily="34" charset="0"/>
                <a:cs typeface="Arial" pitchFamily="34" charset="0"/>
              </a:rPr>
              <a:t>Office of Basic Energy Sciences</a:t>
            </a:r>
          </a:p>
          <a:p>
            <a:pPr marL="206522" indent="-206522" algn="ctr" eaLnBrk="0" hangingPunct="0">
              <a:lnSpc>
                <a:spcPct val="110000"/>
              </a:lnSpc>
              <a:defRPr/>
            </a:pPr>
            <a:endParaRPr lang="en-US" sz="2800" dirty="0" smtClean="0">
              <a:latin typeface="Arial" pitchFamily="34" charset="0"/>
              <a:cs typeface="Arial" pitchFamily="34" charset="0"/>
            </a:endParaRPr>
          </a:p>
          <a:p>
            <a:pPr marL="206522" indent="-206522" algn="ctr" eaLnBrk="0" hangingPunct="0">
              <a:spcAft>
                <a:spcPct val="25000"/>
              </a:spcAft>
              <a:defRPr/>
            </a:pPr>
            <a:endParaRPr lang="en-US" sz="3200" dirty="0" smtClean="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eaLnBrk="1" hangingPunct="1"/>
            <a:r>
              <a:rPr lang="en-US" sz="2900" b="1" dirty="0" smtClean="0">
                <a:solidFill>
                  <a:srgbClr val="008000"/>
                </a:solidFill>
                <a:latin typeface="Arial" pitchFamily="34" charset="0"/>
                <a:ea typeface="ＭＳ Ｐゴシック" charset="-128"/>
                <a:cs typeface="Arial" pitchFamily="34" charset="0"/>
              </a:rPr>
              <a:t>Catalytic Exhaust After Treatment:</a:t>
            </a:r>
            <a:br>
              <a:rPr lang="en-US" sz="2900" b="1" dirty="0" smtClean="0">
                <a:solidFill>
                  <a:srgbClr val="008000"/>
                </a:solidFill>
                <a:latin typeface="Arial" pitchFamily="34" charset="0"/>
                <a:ea typeface="ＭＳ Ｐゴシック" charset="-128"/>
                <a:cs typeface="Arial" pitchFamily="34" charset="0"/>
              </a:rPr>
            </a:br>
            <a:r>
              <a:rPr lang="en-US" sz="1800" b="1" dirty="0" smtClean="0">
                <a:solidFill>
                  <a:srgbClr val="008000"/>
                </a:solidFill>
                <a:latin typeface="Arial" pitchFamily="34" charset="0"/>
                <a:ea typeface="ＭＳ Ｐゴシック" charset="-128"/>
                <a:cs typeface="Arial" pitchFamily="34" charset="0"/>
              </a:rPr>
              <a:t>From Molecular-Level Understanding to Emissions Reductions </a:t>
            </a:r>
            <a:r>
              <a:rPr lang="en-US" sz="3600" b="1" dirty="0" smtClean="0">
                <a:solidFill>
                  <a:srgbClr val="008000"/>
                </a:solidFill>
                <a:latin typeface="Arial" pitchFamily="34" charset="0"/>
                <a:ea typeface="ＭＳ Ｐゴシック" charset="-128"/>
                <a:cs typeface="Arial" pitchFamily="34" charset="0"/>
              </a:rPr>
              <a:t/>
            </a:r>
            <a:br>
              <a:rPr lang="en-US" sz="3600" b="1" dirty="0" smtClean="0">
                <a:solidFill>
                  <a:srgbClr val="008000"/>
                </a:solidFill>
                <a:latin typeface="Arial" pitchFamily="34" charset="0"/>
                <a:ea typeface="ＭＳ Ｐゴシック" charset="-128"/>
                <a:cs typeface="Arial" pitchFamily="34" charset="0"/>
              </a:rPr>
            </a:br>
            <a:endParaRPr lang="en-US" sz="3600" b="1" dirty="0" smtClean="0">
              <a:solidFill>
                <a:srgbClr val="008000"/>
              </a:solidFill>
              <a:latin typeface="Arial" pitchFamily="34" charset="0"/>
              <a:ea typeface="ＭＳ Ｐゴシック" charset="-128"/>
              <a:cs typeface="Arial" pitchFamily="34" charset="0"/>
            </a:endParaRPr>
          </a:p>
        </p:txBody>
      </p:sp>
      <p:sp>
        <p:nvSpPr>
          <p:cNvPr id="24578" name="Slide Number Placeholder 2"/>
          <p:cNvSpPr>
            <a:spLocks noGrp="1"/>
          </p:cNvSpPr>
          <p:nvPr>
            <p:ph type="sldNum" sz="quarter" idx="4294967295"/>
          </p:nvPr>
        </p:nvSpPr>
        <p:spPr bwMode="auto">
          <a:xfrm>
            <a:off x="6553200" y="5988980"/>
            <a:ext cx="2133600" cy="376237"/>
          </a:xfrm>
          <a:prstGeom prst="rect">
            <a:avLst/>
          </a:prstGeom>
          <a:noFill/>
          <a:ln>
            <a:miter lim="800000"/>
            <a:headEnd/>
            <a:tailEnd/>
          </a:ln>
        </p:spPr>
        <p:txBody>
          <a:bodyPr/>
          <a:lstStyle/>
          <a:p>
            <a:fld id="{75D98399-8EA1-43CD-B295-9D89D15E4176}" type="slidenum">
              <a:rPr lang="en-US">
                <a:solidFill>
                  <a:srgbClr val="008000"/>
                </a:solidFill>
              </a:rPr>
              <a:pPr/>
              <a:t>10</a:t>
            </a:fld>
            <a:endParaRPr lang="en-US">
              <a:solidFill>
                <a:srgbClr val="008000"/>
              </a:solidFill>
            </a:endParaRPr>
          </a:p>
        </p:txBody>
      </p:sp>
      <p:sp>
        <p:nvSpPr>
          <p:cNvPr id="4" name="Rectangle 3"/>
          <p:cNvSpPr/>
          <p:nvPr/>
        </p:nvSpPr>
        <p:spPr>
          <a:xfrm>
            <a:off x="5681663" y="1548741"/>
            <a:ext cx="3462337" cy="5309259"/>
          </a:xfrm>
          <a:prstGeom prst="rect">
            <a:avLst/>
          </a:prstGeom>
          <a:gradFill flip="none" rotWithShape="1">
            <a:gsLst>
              <a:gs pos="0">
                <a:srgbClr val="009644">
                  <a:tint val="66000"/>
                  <a:satMod val="160000"/>
                </a:srgbClr>
              </a:gs>
              <a:gs pos="50000">
                <a:srgbClr val="009644">
                  <a:tint val="44500"/>
                  <a:satMod val="160000"/>
                </a:srgbClr>
              </a:gs>
              <a:gs pos="100000">
                <a:srgbClr val="0096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8000"/>
              </a:solidFill>
            </a:endParaRPr>
          </a:p>
        </p:txBody>
      </p:sp>
      <p:sp>
        <p:nvSpPr>
          <p:cNvPr id="24580" name="TextBox 6"/>
          <p:cNvSpPr txBox="1">
            <a:spLocks noChangeArrowheads="1"/>
          </p:cNvSpPr>
          <p:nvPr/>
        </p:nvSpPr>
        <p:spPr bwMode="auto">
          <a:xfrm>
            <a:off x="381000" y="939141"/>
            <a:ext cx="1905000" cy="369888"/>
          </a:xfrm>
          <a:prstGeom prst="rect">
            <a:avLst/>
          </a:prstGeom>
          <a:noFill/>
          <a:ln w="9525">
            <a:noFill/>
            <a:miter lim="800000"/>
            <a:headEnd/>
            <a:tailEnd/>
          </a:ln>
        </p:spPr>
        <p:txBody>
          <a:bodyPr>
            <a:spAutoFit/>
          </a:bodyPr>
          <a:lstStyle/>
          <a:p>
            <a:r>
              <a:rPr lang="en-US" b="1" i="1" dirty="0">
                <a:solidFill>
                  <a:srgbClr val="008000"/>
                </a:solidFill>
                <a:latin typeface="Arial" pitchFamily="34" charset="0"/>
                <a:cs typeface="Arial" pitchFamily="34" charset="0"/>
              </a:rPr>
              <a:t>Basic Science</a:t>
            </a:r>
          </a:p>
        </p:txBody>
      </p:sp>
      <p:sp>
        <p:nvSpPr>
          <p:cNvPr id="24581" name="TextBox 7"/>
          <p:cNvSpPr txBox="1">
            <a:spLocks noChangeArrowheads="1"/>
          </p:cNvSpPr>
          <p:nvPr/>
        </p:nvSpPr>
        <p:spPr bwMode="auto">
          <a:xfrm>
            <a:off x="3352800" y="939141"/>
            <a:ext cx="1905000" cy="369888"/>
          </a:xfrm>
          <a:prstGeom prst="rect">
            <a:avLst/>
          </a:prstGeom>
          <a:noFill/>
          <a:ln w="9525">
            <a:noFill/>
            <a:miter lim="800000"/>
            <a:headEnd/>
            <a:tailEnd/>
          </a:ln>
        </p:spPr>
        <p:txBody>
          <a:bodyPr>
            <a:spAutoFit/>
          </a:bodyPr>
          <a:lstStyle/>
          <a:p>
            <a:r>
              <a:rPr lang="en-US" b="1" i="1" dirty="0">
                <a:solidFill>
                  <a:srgbClr val="008000"/>
                </a:solidFill>
                <a:latin typeface="Arial" pitchFamily="34" charset="0"/>
                <a:cs typeface="Arial" pitchFamily="34" charset="0"/>
              </a:rPr>
              <a:t>Applied R&amp;D</a:t>
            </a:r>
          </a:p>
        </p:txBody>
      </p:sp>
      <p:sp>
        <p:nvSpPr>
          <p:cNvPr id="24582" name="TextBox 8"/>
          <p:cNvSpPr txBox="1">
            <a:spLocks noChangeArrowheads="1"/>
          </p:cNvSpPr>
          <p:nvPr/>
        </p:nvSpPr>
        <p:spPr bwMode="auto">
          <a:xfrm>
            <a:off x="6324600" y="862941"/>
            <a:ext cx="2514600" cy="646331"/>
          </a:xfrm>
          <a:prstGeom prst="rect">
            <a:avLst/>
          </a:prstGeom>
          <a:noFill/>
          <a:ln w="9525">
            <a:noFill/>
            <a:miter lim="800000"/>
            <a:headEnd/>
            <a:tailEnd/>
          </a:ln>
        </p:spPr>
        <p:txBody>
          <a:bodyPr wrap="square">
            <a:spAutoFit/>
          </a:bodyPr>
          <a:lstStyle/>
          <a:p>
            <a:r>
              <a:rPr lang="en-US" b="1" i="1" dirty="0">
                <a:solidFill>
                  <a:srgbClr val="008000"/>
                </a:solidFill>
                <a:latin typeface="Arial" pitchFamily="34" charset="0"/>
                <a:cs typeface="Arial" pitchFamily="34" charset="0"/>
              </a:rPr>
              <a:t>Manufacturing/</a:t>
            </a:r>
            <a:br>
              <a:rPr lang="en-US" b="1" i="1" dirty="0">
                <a:solidFill>
                  <a:srgbClr val="008000"/>
                </a:solidFill>
                <a:latin typeface="Arial" pitchFamily="34" charset="0"/>
                <a:cs typeface="Arial" pitchFamily="34" charset="0"/>
              </a:rPr>
            </a:br>
            <a:r>
              <a:rPr lang="en-US" b="1" i="1" dirty="0">
                <a:solidFill>
                  <a:srgbClr val="008000"/>
                </a:solidFill>
                <a:latin typeface="Arial" pitchFamily="34" charset="0"/>
                <a:cs typeface="Arial" pitchFamily="34" charset="0"/>
              </a:rPr>
              <a:t>Commercialization</a:t>
            </a:r>
          </a:p>
        </p:txBody>
      </p:sp>
      <p:sp>
        <p:nvSpPr>
          <p:cNvPr id="6" name="Pentagon 5"/>
          <p:cNvSpPr>
            <a:spLocks noChangeArrowheads="1"/>
          </p:cNvSpPr>
          <p:nvPr/>
        </p:nvSpPr>
        <p:spPr bwMode="auto">
          <a:xfrm>
            <a:off x="2362200" y="1548741"/>
            <a:ext cx="4343400" cy="5309259"/>
          </a:xfrm>
          <a:prstGeom prst="homePlate">
            <a:avLst>
              <a:gd name="adj" fmla="val 23468"/>
            </a:avLst>
          </a:prstGeom>
          <a:gradFill rotWithShape="1">
            <a:gsLst>
              <a:gs pos="0">
                <a:srgbClr val="93CD9F"/>
              </a:gs>
              <a:gs pos="50000">
                <a:srgbClr val="BEDFC5"/>
              </a:gs>
              <a:gs pos="100000">
                <a:srgbClr val="E0EEE3"/>
              </a:gs>
            </a:gsLst>
            <a:lin ang="10800000" scaled="1"/>
          </a:gradFill>
          <a:ln>
            <a:noFill/>
          </a:ln>
          <a:effectLst>
            <a:outerShdw blurRad="63500" dist="38100" dir="2700000" algn="tl" rotWithShape="0">
              <a:srgbClr val="000000">
                <a:alpha val="39999"/>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a:solidFill>
                <a:srgbClr val="008000"/>
              </a:solidFill>
              <a:latin typeface="+mn-lt"/>
              <a:ea typeface="+mn-ea"/>
            </a:endParaRPr>
          </a:p>
        </p:txBody>
      </p:sp>
      <p:sp>
        <p:nvSpPr>
          <p:cNvPr id="5" name="Pentagon 4"/>
          <p:cNvSpPr>
            <a:spLocks noChangeArrowheads="1"/>
          </p:cNvSpPr>
          <p:nvPr/>
        </p:nvSpPr>
        <p:spPr bwMode="auto">
          <a:xfrm>
            <a:off x="0" y="1548741"/>
            <a:ext cx="3429000" cy="5309259"/>
          </a:xfrm>
          <a:prstGeom prst="homePlate">
            <a:avLst>
              <a:gd name="adj" fmla="val 23468"/>
            </a:avLst>
          </a:prstGeom>
          <a:gradFill rotWithShape="1">
            <a:gsLst>
              <a:gs pos="0">
                <a:srgbClr val="93CD9F"/>
              </a:gs>
              <a:gs pos="50000">
                <a:srgbClr val="BEDFC5"/>
              </a:gs>
              <a:gs pos="100000">
                <a:srgbClr val="E0EEE3"/>
              </a:gs>
            </a:gsLst>
            <a:lin ang="10800000" scaled="1"/>
          </a:gradFill>
          <a:ln>
            <a:noFill/>
          </a:ln>
          <a:effectLst>
            <a:outerShdw blurRad="63500" dist="38100" dir="2700000" algn="tl" rotWithShape="0">
              <a:srgbClr val="000000">
                <a:alpha val="39999"/>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a:solidFill>
                <a:srgbClr val="008000"/>
              </a:solidFill>
              <a:latin typeface="+mn-lt"/>
              <a:ea typeface="+mn-ea"/>
            </a:endParaRPr>
          </a:p>
        </p:txBody>
      </p:sp>
      <p:pic>
        <p:nvPicPr>
          <p:cNvPr id="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0" y="1666217"/>
            <a:ext cx="2257425" cy="18637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8" name="Slide Number Placeholder 2"/>
          <p:cNvSpPr txBox="1">
            <a:spLocks/>
          </p:cNvSpPr>
          <p:nvPr/>
        </p:nvSpPr>
        <p:spPr bwMode="auto">
          <a:xfrm>
            <a:off x="6553200" y="6000092"/>
            <a:ext cx="2133600" cy="365125"/>
          </a:xfrm>
          <a:prstGeom prst="rect">
            <a:avLst/>
          </a:prstGeom>
          <a:noFill/>
          <a:ln w="9525">
            <a:noFill/>
            <a:miter lim="800000"/>
            <a:headEnd/>
            <a:tailEnd/>
          </a:ln>
        </p:spPr>
        <p:txBody>
          <a:bodyPr anchor="ctr"/>
          <a:lstStyle/>
          <a:p>
            <a:pPr algn="r"/>
            <a:fld id="{9A2953A0-7D06-4B46-8319-BC7BE7FF6005}" type="slidenum">
              <a:rPr lang="en-US" sz="1200">
                <a:solidFill>
                  <a:srgbClr val="898989"/>
                </a:solidFill>
              </a:rPr>
              <a:pPr algn="r"/>
              <a:t>10</a:t>
            </a:fld>
            <a:endParaRPr lang="en-US" sz="1200">
              <a:solidFill>
                <a:srgbClr val="898989"/>
              </a:solidFill>
            </a:endParaRPr>
          </a:p>
        </p:txBody>
      </p:sp>
      <p:pic>
        <p:nvPicPr>
          <p:cNvPr id="3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4368142"/>
            <a:ext cx="1752600" cy="11414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91" name="TextBox 21"/>
          <p:cNvSpPr txBox="1">
            <a:spLocks noChangeArrowheads="1"/>
          </p:cNvSpPr>
          <p:nvPr/>
        </p:nvSpPr>
        <p:spPr bwMode="auto">
          <a:xfrm>
            <a:off x="3505200" y="3553755"/>
            <a:ext cx="2971800" cy="646112"/>
          </a:xfrm>
          <a:prstGeom prst="rect">
            <a:avLst/>
          </a:prstGeom>
          <a:noFill/>
          <a:ln w="9525">
            <a:noFill/>
            <a:miter lim="800000"/>
            <a:headEnd/>
            <a:tailEnd/>
          </a:ln>
        </p:spPr>
        <p:txBody>
          <a:bodyPr>
            <a:spAutoFit/>
          </a:bodyPr>
          <a:lstStyle/>
          <a:p>
            <a:r>
              <a:rPr lang="en-US" sz="1200" b="1">
                <a:solidFill>
                  <a:srgbClr val="000000"/>
                </a:solidFill>
              </a:rPr>
              <a:t>Studies of LNT deactivation identified large catalyst structure changes during cyclic operation.</a:t>
            </a:r>
          </a:p>
        </p:txBody>
      </p:sp>
      <p:sp>
        <p:nvSpPr>
          <p:cNvPr id="24592" name="TextBox 22"/>
          <p:cNvSpPr txBox="1">
            <a:spLocks noChangeArrowheads="1"/>
          </p:cNvSpPr>
          <p:nvPr/>
        </p:nvSpPr>
        <p:spPr bwMode="auto">
          <a:xfrm>
            <a:off x="3048000" y="5511142"/>
            <a:ext cx="2743200" cy="830263"/>
          </a:xfrm>
          <a:prstGeom prst="rect">
            <a:avLst/>
          </a:prstGeom>
          <a:noFill/>
          <a:ln w="9525">
            <a:noFill/>
            <a:miter lim="800000"/>
            <a:headEnd/>
            <a:tailEnd/>
          </a:ln>
        </p:spPr>
        <p:txBody>
          <a:bodyPr>
            <a:spAutoFit/>
          </a:bodyPr>
          <a:lstStyle/>
          <a:p>
            <a:r>
              <a:rPr lang="en-US" sz="1200" b="1" dirty="0">
                <a:solidFill>
                  <a:srgbClr val="000000"/>
                </a:solidFill>
              </a:rPr>
              <a:t>EERE-Funded Emission Control CRADAs at PNNL:  </a:t>
            </a:r>
            <a:r>
              <a:rPr lang="en-US" sz="1200" dirty="0">
                <a:solidFill>
                  <a:srgbClr val="000000"/>
                </a:solidFill>
              </a:rPr>
              <a:t>Ford, GM, Dow, GE, Cummins, Johnson  Matthey, </a:t>
            </a:r>
            <a:r>
              <a:rPr lang="en-US" sz="1200" dirty="0" smtClean="0">
                <a:solidFill>
                  <a:srgbClr val="000000"/>
                </a:solidFill>
              </a:rPr>
              <a:t>Caterpillar</a:t>
            </a:r>
            <a:r>
              <a:rPr lang="en-US" sz="1200" dirty="0">
                <a:solidFill>
                  <a:srgbClr val="000000"/>
                </a:solidFill>
              </a:rPr>
              <a:t>, PACCAR</a:t>
            </a:r>
          </a:p>
        </p:txBody>
      </p:sp>
      <p:sp>
        <p:nvSpPr>
          <p:cNvPr id="24593" name="TextBox 16"/>
          <p:cNvSpPr txBox="1">
            <a:spLocks noChangeArrowheads="1"/>
          </p:cNvSpPr>
          <p:nvPr/>
        </p:nvSpPr>
        <p:spPr bwMode="auto">
          <a:xfrm>
            <a:off x="152400" y="4368142"/>
            <a:ext cx="2743200" cy="1384300"/>
          </a:xfrm>
          <a:prstGeom prst="rect">
            <a:avLst/>
          </a:prstGeom>
          <a:noFill/>
          <a:ln w="9525">
            <a:noFill/>
            <a:miter lim="800000"/>
            <a:headEnd/>
            <a:tailEnd/>
          </a:ln>
        </p:spPr>
        <p:txBody>
          <a:bodyPr>
            <a:spAutoFit/>
          </a:bodyPr>
          <a:lstStyle/>
          <a:p>
            <a:pPr>
              <a:spcBef>
                <a:spcPct val="50000"/>
              </a:spcBef>
            </a:pPr>
            <a:r>
              <a:rPr lang="en-US" sz="1200" b="1">
                <a:solidFill>
                  <a:srgbClr val="000000"/>
                </a:solidFill>
              </a:rPr>
              <a:t>Ultra-high field NMR spectroscopy in DOE</a:t>
            </a:r>
            <a:r>
              <a:rPr lang="ja-JP" altLang="en-US" sz="1200" b="1">
                <a:solidFill>
                  <a:srgbClr val="000000"/>
                </a:solidFill>
              </a:rPr>
              <a:t>’</a:t>
            </a:r>
            <a:r>
              <a:rPr lang="en-US" altLang="ja-JP" sz="1200" b="1">
                <a:solidFill>
                  <a:srgbClr val="000000"/>
                </a:solidFill>
              </a:rPr>
              <a:t>s user facility, EMSL, has provided fundamental information for understanding oxide-supported lean NOx trap (LNT) catalysts, including a </a:t>
            </a:r>
            <a:r>
              <a:rPr lang="en-US" altLang="ja-JP" sz="1200" b="1">
                <a:solidFill>
                  <a:srgbClr val="000000"/>
                </a:solidFill>
                <a:latin typeface="Symbol" pitchFamily="18" charset="2"/>
              </a:rPr>
              <a:t>g</a:t>
            </a:r>
            <a:r>
              <a:rPr lang="en-US" altLang="ja-JP" sz="1200" b="1">
                <a:solidFill>
                  <a:srgbClr val="000000"/>
                </a:solidFill>
              </a:rPr>
              <a:t>-Al</a:t>
            </a:r>
            <a:r>
              <a:rPr lang="en-US" altLang="ja-JP" sz="1200" b="1" baseline="-25000">
                <a:solidFill>
                  <a:srgbClr val="000000"/>
                </a:solidFill>
              </a:rPr>
              <a:t>2</a:t>
            </a:r>
            <a:r>
              <a:rPr lang="en-US" altLang="ja-JP" sz="1200" b="1">
                <a:solidFill>
                  <a:srgbClr val="000000"/>
                </a:solidFill>
              </a:rPr>
              <a:t>O</a:t>
            </a:r>
            <a:r>
              <a:rPr lang="en-US" altLang="ja-JP" sz="1200" b="1" baseline="-25000">
                <a:solidFill>
                  <a:srgbClr val="000000"/>
                </a:solidFill>
              </a:rPr>
              <a:t>3</a:t>
            </a:r>
            <a:r>
              <a:rPr lang="en-US" altLang="ja-JP" sz="1200" b="1">
                <a:solidFill>
                  <a:srgbClr val="000000"/>
                </a:solidFill>
              </a:rPr>
              <a:t> support for Ba and Pt catalytic phases</a:t>
            </a:r>
            <a:endParaRPr lang="en-US" sz="1200" b="1">
              <a:solidFill>
                <a:srgbClr val="000000"/>
              </a:solidFill>
            </a:endParaRPr>
          </a:p>
        </p:txBody>
      </p:sp>
      <p:pic>
        <p:nvPicPr>
          <p:cNvPr id="40" name="Picture 31"/>
          <p:cNvPicPr>
            <a:picLocks noChangeAspect="1" noChangeArrowheads="1"/>
          </p:cNvPicPr>
          <p:nvPr/>
        </p:nvPicPr>
        <p:blipFill>
          <a:blip r:embed="rId5" cstate="print"/>
          <a:srcRect/>
          <a:stretch>
            <a:fillRect/>
          </a:stretch>
        </p:blipFill>
        <p:spPr bwMode="auto">
          <a:xfrm>
            <a:off x="152400" y="2082142"/>
            <a:ext cx="1458913" cy="2071688"/>
          </a:xfrm>
          <a:prstGeom prst="rect">
            <a:avLst/>
          </a:prstGeom>
          <a:noFill/>
          <a:ln w="9525">
            <a:noFill/>
            <a:miter lim="800000"/>
            <a:headEnd/>
            <a:tailEnd/>
          </a:ln>
          <a:effectLst>
            <a:softEdge rad="12700"/>
          </a:effectLst>
        </p:spPr>
      </p:pic>
      <p:sp>
        <p:nvSpPr>
          <p:cNvPr id="43" name="Rectangle 42"/>
          <p:cNvSpPr>
            <a:spLocks noChangeArrowheads="1"/>
          </p:cNvSpPr>
          <p:nvPr/>
        </p:nvSpPr>
        <p:spPr bwMode="auto">
          <a:xfrm>
            <a:off x="228600" y="5815942"/>
            <a:ext cx="2133600" cy="830997"/>
          </a:xfrm>
          <a:prstGeom prst="rect">
            <a:avLst/>
          </a:prstGeom>
          <a:solidFill>
            <a:schemeClr val="bg1"/>
          </a:solidFill>
          <a:ln>
            <a:noFill/>
          </a:ln>
          <a:effectLst>
            <a:outerShdw blurRad="63500" dist="38100" dir="2700000" algn="tl" rotWithShape="0">
              <a:srgbClr val="000000">
                <a:alpha val="39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defRPr/>
            </a:pPr>
            <a:r>
              <a:rPr lang="en-US" sz="1600" i="1" dirty="0" smtClean="0">
                <a:solidFill>
                  <a:prstClr val="black"/>
                </a:solidFill>
                <a:latin typeface="Arial" charset="0"/>
                <a:cs typeface="Arial" charset="0"/>
              </a:rPr>
              <a:t>Work summarized in Journal </a:t>
            </a:r>
            <a:r>
              <a:rPr lang="en-US" sz="1600" i="1" dirty="0">
                <a:solidFill>
                  <a:prstClr val="black"/>
                </a:solidFill>
                <a:latin typeface="Arial" charset="0"/>
                <a:cs typeface="Arial" charset="0"/>
              </a:rPr>
              <a:t>of Catalysis </a:t>
            </a:r>
            <a:r>
              <a:rPr lang="en-US" sz="1600" b="1" i="1" dirty="0">
                <a:solidFill>
                  <a:prstClr val="black"/>
                </a:solidFill>
                <a:latin typeface="Arial" charset="0"/>
                <a:cs typeface="Arial" charset="0"/>
              </a:rPr>
              <a:t>251, </a:t>
            </a:r>
            <a:r>
              <a:rPr lang="en-US" sz="1600" i="1" dirty="0">
                <a:solidFill>
                  <a:prstClr val="black"/>
                </a:solidFill>
                <a:latin typeface="Arial" charset="0"/>
                <a:cs typeface="Arial" charset="0"/>
              </a:rPr>
              <a:t>189 (2007)</a:t>
            </a:r>
            <a:endParaRPr lang="en-US" sz="1600" dirty="0">
              <a:solidFill>
                <a:prstClr val="black"/>
              </a:solidFill>
              <a:latin typeface="Arial" charset="0"/>
              <a:cs typeface="Arial" charset="0"/>
            </a:endParaRPr>
          </a:p>
        </p:txBody>
      </p:sp>
      <p:pic>
        <p:nvPicPr>
          <p:cNvPr id="24596" name="Picture 13" descr="RAM Diesel"/>
          <p:cNvPicPr>
            <a:picLocks noChangeAspect="1" noChangeArrowheads="1"/>
          </p:cNvPicPr>
          <p:nvPr/>
        </p:nvPicPr>
        <p:blipFill>
          <a:blip r:embed="rId6" cstate="print"/>
          <a:srcRect/>
          <a:stretch>
            <a:fillRect/>
          </a:stretch>
        </p:blipFill>
        <p:spPr bwMode="auto">
          <a:xfrm>
            <a:off x="7153275" y="4520542"/>
            <a:ext cx="1990725" cy="1219200"/>
          </a:xfrm>
          <a:prstGeom prst="rect">
            <a:avLst/>
          </a:prstGeom>
          <a:noFill/>
          <a:ln w="9525">
            <a:noFill/>
            <a:miter lim="800000"/>
            <a:headEnd/>
            <a:tailEnd/>
          </a:ln>
        </p:spPr>
      </p:pic>
      <p:pic>
        <p:nvPicPr>
          <p:cNvPr id="13334"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0" y="3158467"/>
            <a:ext cx="1573213" cy="12096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8" cstate="print"/>
          <a:srcRect/>
          <a:stretch>
            <a:fillRect/>
          </a:stretch>
        </p:blipFill>
        <p:spPr bwMode="auto">
          <a:xfrm>
            <a:off x="1219200" y="1701142"/>
            <a:ext cx="1219200" cy="1377950"/>
          </a:xfrm>
          <a:prstGeom prst="rect">
            <a:avLst/>
          </a:prstGeom>
          <a:solidFill>
            <a:schemeClr val="bg1"/>
          </a:solidFill>
          <a:ln w="9525">
            <a:noFill/>
            <a:miter lim="800000"/>
            <a:headEnd/>
            <a:tailEnd/>
          </a:ln>
          <a:effectLst>
            <a:outerShdw blurRad="50800" dist="38100" dir="2700000" algn="tl" rotWithShape="0">
              <a:prstClr val="black">
                <a:alpha val="40000"/>
              </a:prstClr>
            </a:outerShdw>
            <a:softEdge rad="12700"/>
          </a:effectLst>
        </p:spPr>
      </p:pic>
      <p:pic>
        <p:nvPicPr>
          <p:cNvPr id="24599" name="Picture 8"/>
          <p:cNvPicPr>
            <a:picLocks noChangeAspect="1" noChangeArrowheads="1"/>
          </p:cNvPicPr>
          <p:nvPr/>
        </p:nvPicPr>
        <p:blipFill>
          <a:blip r:embed="rId9" cstate="print"/>
          <a:srcRect/>
          <a:stretch>
            <a:fillRect/>
          </a:stretch>
        </p:blipFill>
        <p:spPr bwMode="auto">
          <a:xfrm>
            <a:off x="7391400" y="6019800"/>
            <a:ext cx="1562100" cy="581025"/>
          </a:xfrm>
          <a:prstGeom prst="rect">
            <a:avLst/>
          </a:prstGeom>
          <a:noFill/>
          <a:ln w="9525">
            <a:noFill/>
            <a:miter lim="800000"/>
            <a:headEnd/>
            <a:tailEnd/>
          </a:ln>
        </p:spPr>
      </p:pic>
      <p:pic>
        <p:nvPicPr>
          <p:cNvPr id="24600" name="Picture 10"/>
          <p:cNvPicPr>
            <a:picLocks noChangeAspect="1" noChangeArrowheads="1"/>
          </p:cNvPicPr>
          <p:nvPr/>
        </p:nvPicPr>
        <p:blipFill>
          <a:blip r:embed="rId10" cstate="print"/>
          <a:srcRect/>
          <a:stretch>
            <a:fillRect/>
          </a:stretch>
        </p:blipFill>
        <p:spPr bwMode="auto">
          <a:xfrm>
            <a:off x="6267450" y="5495925"/>
            <a:ext cx="1047750" cy="962025"/>
          </a:xfrm>
          <a:prstGeom prst="rect">
            <a:avLst/>
          </a:prstGeom>
          <a:noFill/>
          <a:ln w="9525">
            <a:noFill/>
            <a:miter lim="800000"/>
            <a:headEnd/>
            <a:tailEnd/>
          </a:ln>
        </p:spPr>
      </p:pic>
      <p:pic>
        <p:nvPicPr>
          <p:cNvPr id="13338" name="Picture 3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77000" y="1710667"/>
            <a:ext cx="2514600" cy="1362075"/>
          </a:xfrm>
          <a:prstGeom prst="rect">
            <a:avLst/>
          </a:prstGeom>
          <a:solidFill>
            <a:schemeClr val="bg1"/>
          </a:solidFill>
          <a:ln>
            <a:noFill/>
          </a:ln>
          <a:effectLst>
            <a:outerShdw blurRad="63500" dist="38100" dir="2700000" algn="tl" rotWithShape="0">
              <a:srgbClr val="000000">
                <a:alpha val="39999"/>
              </a:srgbClr>
            </a:outerShdw>
          </a:effectLst>
          <a:extLst>
            <a:ext uri="{91240B29-F687-4f45-9708-019B960494DF}">
              <a14:hiddenLine xmlns="" xmlns:a14="http://schemas.microsoft.com/office/drawing/2010/main" w="9525">
                <a:solidFill>
                  <a:srgbClr val="000000"/>
                </a:solidFill>
                <a:miter lim="800000"/>
                <a:headEnd/>
                <a:tailEnd/>
              </a14:hiddenLine>
            </a:ext>
          </a:extLst>
        </p:spPr>
      </p:pic>
      <p:sp>
        <p:nvSpPr>
          <p:cNvPr id="27" name="TextBox 17"/>
          <p:cNvSpPr txBox="1">
            <a:spLocks noChangeArrowheads="1"/>
          </p:cNvSpPr>
          <p:nvPr/>
        </p:nvSpPr>
        <p:spPr bwMode="auto">
          <a:xfrm>
            <a:off x="6781800" y="3177640"/>
            <a:ext cx="2362200" cy="1348061"/>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0000"/>
                </a:solidFill>
              </a:rPr>
              <a:t>LNT technology </a:t>
            </a:r>
            <a:r>
              <a:rPr lang="en-US" sz="1200" b="1" dirty="0" smtClean="0">
                <a:solidFill>
                  <a:srgbClr val="000000"/>
                </a:solidFill>
              </a:rPr>
              <a:t>used as after treatment on Cummins ISB diesel engine on Dodge Ram pickup in 2007, meeting 2010 emissions standards 3 years early.</a:t>
            </a:r>
          </a:p>
          <a:p>
            <a:pPr>
              <a:lnSpc>
                <a:spcPct val="90000"/>
              </a:lnSpc>
              <a:spcBef>
                <a:spcPct val="50000"/>
              </a:spcBef>
            </a:pPr>
            <a:r>
              <a:rPr lang="en-US" sz="1200" b="1" dirty="0" smtClean="0">
                <a:solidFill>
                  <a:srgbClr val="000000"/>
                </a:solidFill>
              </a:rPr>
              <a:t>More than 200,000 sold.</a:t>
            </a:r>
            <a:endParaRPr lang="en-US" sz="1200"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04800" y="990600"/>
            <a:ext cx="8534400" cy="5092700"/>
          </a:xfrm>
        </p:spPr>
        <p:txBody>
          <a:bodyPr/>
          <a:lstStyle/>
          <a:p>
            <a:pPr>
              <a:buFont typeface="Wingdings" pitchFamily="2" charset="2"/>
              <a:buChar char="Ø"/>
            </a:pPr>
            <a:r>
              <a:rPr lang="en-US" sz="2000" dirty="0" smtClean="0">
                <a:solidFill>
                  <a:schemeClr val="tx1"/>
                </a:solidFill>
                <a:latin typeface="Arial" charset="0"/>
                <a:cs typeface="Arial" charset="0"/>
              </a:rPr>
              <a:t>A layperson summary of BES in brochure format that includes:</a:t>
            </a:r>
          </a:p>
          <a:p>
            <a:pPr marL="800100" lvl="1" indent="-342900">
              <a:buFont typeface="+mj-lt"/>
              <a:buAutoNum type="arabicParenR"/>
            </a:pPr>
            <a:r>
              <a:rPr lang="en-US" sz="1800" dirty="0" smtClean="0">
                <a:solidFill>
                  <a:schemeClr val="tx1"/>
                </a:solidFill>
                <a:latin typeface="Arial" charset="0"/>
                <a:cs typeface="Arial" charset="0"/>
              </a:rPr>
              <a:t>An overview of BES:  mission, organization, type of research projects supported, and strategic planning.</a:t>
            </a:r>
          </a:p>
          <a:p>
            <a:pPr marL="800100" lvl="1" indent="-342900">
              <a:buFont typeface="+mj-lt"/>
              <a:buAutoNum type="arabicParenR"/>
            </a:pPr>
            <a:r>
              <a:rPr lang="en-US" sz="1800" dirty="0" smtClean="0">
                <a:solidFill>
                  <a:schemeClr val="tx1"/>
                </a:solidFill>
                <a:latin typeface="Arial" charset="0"/>
                <a:cs typeface="Arial" charset="0"/>
              </a:rPr>
              <a:t>How BES does business:  program management, receiving applications for funding, merit review (including peer review), funding decisions, and external reviews of BES programs (COVs).</a:t>
            </a:r>
          </a:p>
          <a:p>
            <a:pPr marL="800100" lvl="1" indent="-342900">
              <a:buFont typeface="+mj-lt"/>
              <a:buAutoNum type="arabicParenR"/>
            </a:pPr>
            <a:r>
              <a:rPr lang="en-US" sz="1800" dirty="0" smtClean="0">
                <a:solidFill>
                  <a:schemeClr val="tx1"/>
                </a:solidFill>
                <a:latin typeface="Arial" charset="0"/>
                <a:cs typeface="Arial" charset="0"/>
              </a:rPr>
              <a:t>Descriptions of the BES research portfolio, including representative research highlights for FY 2011.</a:t>
            </a:r>
          </a:p>
          <a:p>
            <a:pPr lvl="2">
              <a:buNone/>
            </a:pPr>
            <a:r>
              <a:rPr lang="en-US" sz="1600" dirty="0" smtClean="0">
                <a:latin typeface="Arial" charset="0"/>
                <a:cs typeface="Arial" charset="0"/>
              </a:rPr>
              <a:t>MSE, CSGB, SUF (Accelerator and Detector R&amp;D), EFRCs, and Fuels From Sunlight Energy Innovation Hub.</a:t>
            </a:r>
          </a:p>
          <a:p>
            <a:pPr lvl="2">
              <a:buNone/>
            </a:pPr>
            <a:r>
              <a:rPr lang="en-US" sz="1600" dirty="0" smtClean="0">
                <a:solidFill>
                  <a:schemeClr val="tx1"/>
                </a:solidFill>
                <a:latin typeface="Arial" charset="0"/>
                <a:cs typeface="Arial" charset="0"/>
              </a:rPr>
              <a:t>Highlights will overlap with those in the FY 2013 budget request but will be more accessible in text and will include graphics.</a:t>
            </a:r>
          </a:p>
          <a:p>
            <a:pPr>
              <a:spcBef>
                <a:spcPts val="1200"/>
              </a:spcBef>
              <a:buFont typeface="Wingdings" pitchFamily="2" charset="2"/>
              <a:buChar char="Ø"/>
            </a:pPr>
            <a:r>
              <a:rPr lang="en-US" sz="2000" dirty="0" smtClean="0">
                <a:solidFill>
                  <a:schemeClr val="tx1"/>
                </a:solidFill>
                <a:latin typeface="Arial" charset="0"/>
                <a:cs typeface="Arial" charset="0"/>
              </a:rPr>
              <a:t>Contractor will provide technical editing, layout, and production.</a:t>
            </a:r>
          </a:p>
          <a:p>
            <a:pPr>
              <a:spcBef>
                <a:spcPts val="1200"/>
              </a:spcBef>
              <a:buFont typeface="Wingdings" pitchFamily="2" charset="2"/>
              <a:buChar char="Ø"/>
            </a:pPr>
            <a:r>
              <a:rPr lang="en-US" sz="2000" dirty="0" smtClean="0">
                <a:solidFill>
                  <a:schemeClr val="tx1"/>
                </a:solidFill>
                <a:latin typeface="Arial" charset="0"/>
                <a:cs typeface="Arial" charset="0"/>
              </a:rPr>
              <a:t>Serve as a gateway to more detailed information – project summaries, EFRCs, Hub, etc.</a:t>
            </a:r>
          </a:p>
          <a:p>
            <a:pPr lvl="1"/>
            <a:endParaRPr lang="en-US" dirty="0" smtClean="0">
              <a:latin typeface="Arial" charset="0"/>
              <a:cs typeface="Arial" charset="0"/>
            </a:endParaRPr>
          </a:p>
          <a:p>
            <a:pPr lvl="1"/>
            <a:endParaRPr lang="en-US" dirty="0" smtClean="0">
              <a:latin typeface="Arial" charset="0"/>
              <a:cs typeface="Arial" charset="0"/>
            </a:endParaRPr>
          </a:p>
        </p:txBody>
      </p:sp>
      <p:sp>
        <p:nvSpPr>
          <p:cNvPr id="11267" name="Title 2"/>
          <p:cNvSpPr>
            <a:spLocks noGrp="1"/>
          </p:cNvSpPr>
          <p:nvPr>
            <p:ph type="title"/>
          </p:nvPr>
        </p:nvSpPr>
        <p:spPr/>
        <p:txBody>
          <a:bodyPr/>
          <a:lstStyle/>
          <a:p>
            <a:r>
              <a:rPr lang="en-US" b="1" i="1" dirty="0" smtClean="0">
                <a:latin typeface="Arial" charset="0"/>
                <a:cs typeface="Arial" charset="0"/>
              </a:rPr>
              <a:t>BES Annual Report for FY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62000"/>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 pos="-457200" algn="l"/>
                <a:tab pos="-228600" algn="l"/>
                <a:tab pos="0" algn="l"/>
                <a:tab pos="228600" algn="l"/>
                <a:tab pos="285750" algn="l"/>
                <a:tab pos="342900" algn="l"/>
                <a:tab pos="400050" algn="l"/>
                <a:tab pos="457200" algn="l"/>
                <a:tab pos="685800" algn="l"/>
                <a:tab pos="914400" algn="l"/>
                <a:tab pos="1143000" algn="l"/>
              </a:tabLst>
            </a:pPr>
            <a:r>
              <a:rPr kumimoji="0" lang="en-US" sz="1400" b="1" i="1" u="none" strike="noStrike" cap="none" normalizeH="0" baseline="0" dirty="0" smtClean="0">
                <a:ln>
                  <a:noFill/>
                </a:ln>
                <a:solidFill>
                  <a:srgbClr val="000000"/>
                </a:solidFill>
                <a:effectLst/>
                <a:latin typeface="Arial" pitchFamily="34" charset="0"/>
                <a:ea typeface="Times New Roman" pitchFamily="18" charset="0"/>
              </a:rPr>
              <a:t> Smallest Superconductor Discovered.</a:t>
            </a:r>
            <a:r>
              <a:rPr kumimoji="0" lang="en-US" sz="1400" b="1" i="0" u="none" strike="noStrike" cap="none" normalizeH="0" baseline="0" dirty="0" smtClean="0">
                <a:ln>
                  <a:noFill/>
                </a:ln>
                <a:solidFill>
                  <a:srgbClr val="000000"/>
                </a:solidFill>
                <a:effectLst/>
                <a:latin typeface="Arial" pitchFamily="34" charset="0"/>
                <a:ea typeface="Times New Roman" pitchFamily="18" charset="0"/>
              </a:rPr>
              <a:t> </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Scientists have found the world’s smallest superconductor, a chain of four pairs of organic molecules less than one nanometer wide and only 3.5 nanometers long. In normal metals, the resistance of a wire increases as the size of the wire decreases, making it very difficult to make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rPr>
              <a:t>nanoscale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metal wires because the increased resistance causes the wires to heat up and eventually melt. However, superconducting materials have no electrical resistance and can carry large electrical currents without power dissipation or heat generation. In this research, the organic superconductor (BETS)</a:t>
            </a: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2</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GaCl</a:t>
            </a: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4</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(where BETS is </a:t>
            </a:r>
            <a:r>
              <a:rPr kumimoji="0" lang="en-US" sz="1200" b="0" i="1" u="none" strike="noStrike" cap="none" normalizeH="0" baseline="0" dirty="0" err="1" smtClean="0">
                <a:ln>
                  <a:noFill/>
                </a:ln>
                <a:solidFill>
                  <a:srgbClr val="000000"/>
                </a:solidFill>
                <a:effectLst/>
                <a:latin typeface="Arial" pitchFamily="34" charset="0"/>
                <a:ea typeface="Times New Roman" pitchFamily="18" charset="0"/>
              </a:rPr>
              <a:t>bis</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rPr>
              <a:t>ethylenedithio</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rPr>
              <a:t>tetraselenafulvalene</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continued to be superconducting as the molecular chains decreased from 50 nm to the length of only four pairs of molecules. This finding provides the first evidence of successful fabrication of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rPr>
              <a:t>nanoscale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superconducting wires, opening up a new regime for superconductivity research that could potentially impact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rPr>
              <a:t>nanoscale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electronic devices and energy applications.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2590800"/>
            <a:ext cx="91440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 pos="-457200" algn="l"/>
                <a:tab pos="-228600" algn="l"/>
                <a:tab pos="0" algn="l"/>
                <a:tab pos="228600" algn="l"/>
                <a:tab pos="457200" algn="l"/>
                <a:tab pos="685800" algn="l"/>
                <a:tab pos="914400" algn="l"/>
                <a:tab pos="1143000"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rPr>
              <a:t> A Protein that Protects Photosynthetic Apparatus Critical to Algal Survival.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Plants and algae use photosynthesis to capture solar energy and convert it into a chemical form that can be used by the cell. Too much sunlight, however, can harm photosynthetic organisms, causing severe oxidative damage and even cell death. To protect themselves, both plants and algae have evolved an energy-quenching mechanism that releases excess light energy as heat and protects the photosynthetic apparatus from damage. Researchers recently found that an evolutionarily ancient light harvesting protein, called LHSCR, was critical for survival of the green algae</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rPr>
              <a:t>Chlamydomonas</a:t>
            </a:r>
            <a:r>
              <a:rPr kumimoji="0" lang="en-US" sz="1200" b="0" i="1" u="none" strike="noStrike" cap="none" normalizeH="0" baseline="0" dirty="0" smtClean="0">
                <a:ln>
                  <a:noFill/>
                </a:ln>
                <a:solidFill>
                  <a:srgbClr val="292526"/>
                </a:solidFill>
                <a:effectLst/>
                <a:latin typeface="Arial" pitchFamily="34" charset="0"/>
                <a:ea typeface="Times New Roman" pitchFamily="18" charset="0"/>
              </a:rPr>
              <a:t> </a:t>
            </a:r>
            <a:r>
              <a:rPr kumimoji="0" lang="en-US" sz="1200" b="0" i="1" u="none" strike="noStrike" cap="none" normalizeH="0" baseline="0" dirty="0" err="1" smtClean="0">
                <a:ln>
                  <a:noFill/>
                </a:ln>
                <a:solidFill>
                  <a:srgbClr val="292526"/>
                </a:solidFill>
                <a:effectLst/>
                <a:latin typeface="Arial" pitchFamily="34" charset="0"/>
                <a:ea typeface="Times New Roman" pitchFamily="18" charset="0"/>
              </a:rPr>
              <a:t>reinhardtii</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in a fluctuating light environment. The research suggests that this single protein in algae may play a role in both dissipating excess energy from chlorophyll and in sensing light to turn off the dissipation mechanism at the appropriate time. In higher plants, however, one protein in the light harvesting complex dissipates the energy while a different protein acts as the light sensor. The study of LHSCR in algae presents an alternative view of how nature controls solar energy harvesting and provides new insight for the effective use of algae as 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biofuels</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feedstock and for the design of artificial light harvesting complexes.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Title 2"/>
          <p:cNvSpPr>
            <a:spLocks noGrp="1"/>
          </p:cNvSpPr>
          <p:nvPr>
            <p:ph type="title"/>
          </p:nvPr>
        </p:nvSpPr>
        <p:spPr>
          <a:xfrm>
            <a:off x="0" y="-219075"/>
            <a:ext cx="9144000" cy="1143000"/>
          </a:xfrm>
        </p:spPr>
        <p:txBody>
          <a:bodyPr/>
          <a:lstStyle/>
          <a:p>
            <a:r>
              <a:rPr lang="en-US" b="1" i="1" dirty="0" smtClean="0">
                <a:latin typeface="Arial" charset="0"/>
                <a:cs typeface="Arial" charset="0"/>
              </a:rPr>
              <a:t>Example highlights from BES FY 2012 budget request</a:t>
            </a:r>
          </a:p>
        </p:txBody>
      </p:sp>
      <p:sp>
        <p:nvSpPr>
          <p:cNvPr id="1027" name="Rectangle 3"/>
          <p:cNvSpPr>
            <a:spLocks noChangeArrowheads="1"/>
          </p:cNvSpPr>
          <p:nvPr/>
        </p:nvSpPr>
        <p:spPr bwMode="auto">
          <a:xfrm>
            <a:off x="0" y="4632811"/>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85800" algn="l"/>
                <a:tab pos="-457200" algn="l"/>
                <a:tab pos="-228600" algn="l"/>
                <a:tab pos="0" algn="l"/>
                <a:tab pos="228600" algn="l"/>
                <a:tab pos="457200" algn="l"/>
                <a:tab pos="685800" algn="l"/>
                <a:tab pos="914400" algn="l"/>
                <a:tab pos="1143000"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rPr>
              <a:t> High Brightness Beams Obtained with Low Charge Injection.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Recent studies have demonstrated that high brightness photon beams can be produced by a free electron laser from electron bunches carrying small amounts of charge. These electron bunches have extremely low charge but are of very high quality, i.e., they are well collimated and packed in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ultrashort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intense bunches. The bunch duration is shorter than the time it takes for an atom to move a significant distance (less than 100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femtoseconds</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and resulted in high brightness photon beam that can be used to take snapshots of the atomic structure of matter, opening new exciting possibilities in the understanding of novel materials. In addition, these beams alleviate the difficulties of transporting high charge electron bunches by producing high photon brightness with smaller amounts of charge. These results have contributed greatly to the successful operation of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Linac</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Coherent Light Source.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838200"/>
            <a:ext cx="8686800" cy="5092700"/>
          </a:xfrm>
        </p:spPr>
        <p:txBody>
          <a:bodyPr/>
          <a:lstStyle/>
          <a:p>
            <a:pPr>
              <a:buFont typeface="Wingdings" pitchFamily="2" charset="2"/>
              <a:buChar char="Ø"/>
            </a:pPr>
            <a:r>
              <a:rPr lang="en-US" sz="2000" dirty="0" smtClean="0">
                <a:solidFill>
                  <a:schemeClr val="tx1"/>
                </a:solidFill>
                <a:latin typeface="Arial" charset="0"/>
                <a:cs typeface="Arial" charset="0"/>
              </a:rPr>
              <a:t>Searchable PDF file(s) that summarize the 1400 research projects supported by the BES core programs.  Each record will contain:</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Division and core program</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Project title and identifier (grant or FWP #)</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Institution</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PI or lab POC name and email</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Project abstract – one paragraph for single-PI grants; two for group awards</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Staff on project:  senior PIs, </a:t>
            </a:r>
            <a:r>
              <a:rPr lang="en-US" sz="1800" dirty="0" err="1" smtClean="0">
                <a:solidFill>
                  <a:schemeClr val="tx1"/>
                </a:solidFill>
                <a:latin typeface="Arial" charset="0"/>
                <a:cs typeface="Arial" charset="0"/>
              </a:rPr>
              <a:t>postdocs</a:t>
            </a:r>
            <a:r>
              <a:rPr lang="en-US" sz="1800" dirty="0" smtClean="0">
                <a:solidFill>
                  <a:schemeClr val="tx1"/>
                </a:solidFill>
                <a:latin typeface="Arial" charset="0"/>
                <a:cs typeface="Arial" charset="0"/>
              </a:rPr>
              <a:t>, grad students, undergrads</a:t>
            </a:r>
          </a:p>
          <a:p>
            <a:pPr marL="800100" lvl="1" indent="-342900">
              <a:spcBef>
                <a:spcPts val="0"/>
              </a:spcBef>
              <a:buFont typeface="Arial" pitchFamily="34" charset="0"/>
              <a:buChar char="•"/>
            </a:pPr>
            <a:r>
              <a:rPr lang="en-US" sz="1800" dirty="0" smtClean="0">
                <a:solidFill>
                  <a:schemeClr val="tx1"/>
                </a:solidFill>
                <a:latin typeface="Arial" charset="0"/>
                <a:cs typeface="Arial" charset="0"/>
              </a:rPr>
              <a:t>Annual funding</a:t>
            </a:r>
          </a:p>
          <a:p>
            <a:pPr marL="400050">
              <a:spcBef>
                <a:spcPts val="600"/>
              </a:spcBef>
              <a:buFont typeface="Wingdings" pitchFamily="2" charset="2"/>
              <a:buChar char="Ø"/>
            </a:pPr>
            <a:r>
              <a:rPr lang="en-US" sz="2000" dirty="0" smtClean="0">
                <a:solidFill>
                  <a:schemeClr val="tx1"/>
                </a:solidFill>
                <a:latin typeface="Arial" charset="0"/>
                <a:cs typeface="Arial" charset="0"/>
              </a:rPr>
              <a:t>Most of the information will be collected from the PI or POC through a web-based system run by a contractor, who will create a database from which the PDFs can be produced.</a:t>
            </a:r>
          </a:p>
          <a:p>
            <a:pPr marL="400050">
              <a:spcBef>
                <a:spcPts val="600"/>
              </a:spcBef>
              <a:buFont typeface="Wingdings" pitchFamily="2" charset="2"/>
              <a:buChar char="Ø"/>
            </a:pPr>
            <a:r>
              <a:rPr lang="en-US" sz="2000" dirty="0" smtClean="0">
                <a:solidFill>
                  <a:schemeClr val="tx1"/>
                </a:solidFill>
                <a:latin typeface="Arial" charset="0"/>
                <a:cs typeface="Arial" charset="0"/>
              </a:rPr>
              <a:t>Email notifications have gone out to all academic PIs and lab POCs from BES.  Instructions on web-based data entry will go out during the week of Aug. 8 and data entry will be open for a month.</a:t>
            </a:r>
          </a:p>
          <a:p>
            <a:pPr marL="400050">
              <a:spcBef>
                <a:spcPts val="600"/>
              </a:spcBef>
              <a:buFont typeface="Wingdings" pitchFamily="2" charset="2"/>
              <a:buChar char="Ø"/>
            </a:pPr>
            <a:r>
              <a:rPr lang="en-US" sz="2000" dirty="0" smtClean="0">
                <a:solidFill>
                  <a:schemeClr val="tx1"/>
                </a:solidFill>
                <a:latin typeface="Arial" charset="0"/>
                <a:cs typeface="Arial" charset="0"/>
              </a:rPr>
              <a:t>Annual update should be easy!</a:t>
            </a:r>
          </a:p>
          <a:p>
            <a:pPr marL="400050">
              <a:spcBef>
                <a:spcPts val="0"/>
              </a:spcBef>
              <a:buFont typeface="Arial" pitchFamily="34" charset="0"/>
              <a:buChar char="•"/>
            </a:pPr>
            <a:endParaRPr lang="en-US" sz="2000" dirty="0" smtClean="0">
              <a:solidFill>
                <a:schemeClr val="tx1"/>
              </a:solidFill>
              <a:latin typeface="Arial" charset="0"/>
              <a:cs typeface="Arial" charset="0"/>
            </a:endParaRPr>
          </a:p>
          <a:p>
            <a:pPr marL="400050">
              <a:spcBef>
                <a:spcPts val="0"/>
              </a:spcBef>
              <a:buFont typeface="Arial" pitchFamily="34" charset="0"/>
              <a:buChar char="•"/>
            </a:pPr>
            <a:endParaRPr lang="en-US" sz="2000" dirty="0" smtClean="0">
              <a:solidFill>
                <a:schemeClr val="tx1"/>
              </a:solidFill>
              <a:latin typeface="Arial" charset="0"/>
              <a:cs typeface="Arial" charset="0"/>
            </a:endParaRPr>
          </a:p>
          <a:p>
            <a:pPr marL="400050">
              <a:spcBef>
                <a:spcPts val="0"/>
              </a:spcBef>
              <a:buFont typeface="Arial" pitchFamily="34" charset="0"/>
              <a:buChar char="•"/>
            </a:pPr>
            <a:endParaRPr lang="en-US" sz="2000" dirty="0" smtClean="0">
              <a:solidFill>
                <a:schemeClr val="tx1"/>
              </a:solidFill>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p:txBody>
      </p:sp>
      <p:sp>
        <p:nvSpPr>
          <p:cNvPr id="11267" name="Title 2"/>
          <p:cNvSpPr>
            <a:spLocks noGrp="1"/>
          </p:cNvSpPr>
          <p:nvPr>
            <p:ph type="title"/>
          </p:nvPr>
        </p:nvSpPr>
        <p:spPr/>
        <p:txBody>
          <a:bodyPr/>
          <a:lstStyle/>
          <a:p>
            <a:r>
              <a:rPr lang="en-US" b="1" i="1" dirty="0" smtClean="0">
                <a:latin typeface="Arial" charset="0"/>
                <a:cs typeface="Arial" charset="0"/>
              </a:rPr>
              <a:t>FY 2011 Project Summaries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006600"/>
                </a:solidFill>
              </a:rPr>
              <a:t>Does BES have a communication problem?</a:t>
            </a:r>
            <a:endParaRPr lang="en-US" b="1" i="1" dirty="0">
              <a:solidFill>
                <a:srgbClr val="006600"/>
              </a:solidFill>
            </a:endParaRP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sp>
        <p:nvSpPr>
          <p:cNvPr id="7" name="TextBox 6"/>
          <p:cNvSpPr txBox="1"/>
          <p:nvPr/>
        </p:nvSpPr>
        <p:spPr>
          <a:xfrm>
            <a:off x="228600" y="838200"/>
            <a:ext cx="8915400" cy="5355312"/>
          </a:xfrm>
          <a:prstGeom prst="rect">
            <a:avLst/>
          </a:prstGeom>
          <a:noFill/>
        </p:spPr>
        <p:txBody>
          <a:bodyPr wrap="square" rtlCol="0">
            <a:spAutoFit/>
          </a:bodyPr>
          <a:lstStyle/>
          <a:p>
            <a:pPr defTabSz="865188" eaLnBrk="0" hangingPunct="0">
              <a:spcAft>
                <a:spcPts val="600"/>
              </a:spcAft>
              <a:buClr>
                <a:schemeClr val="tx1"/>
              </a:buClr>
              <a:buSzPct val="75000"/>
              <a:buFont typeface="Wingdings" pitchFamily="2" charset="2"/>
              <a:buChar char="Ø"/>
            </a:pPr>
            <a:r>
              <a:rPr lang="en-US" sz="2000" b="1" dirty="0" smtClean="0">
                <a:latin typeface="Arial" pitchFamily="34" charset="0"/>
                <a:cs typeface="Arial" pitchFamily="34" charset="0"/>
              </a:rPr>
              <a:t>  Several comments from our stakeholders have suggested we might!</a:t>
            </a:r>
          </a:p>
          <a:p>
            <a:pPr defTabSz="865188" eaLnBrk="0" hangingPunct="0">
              <a:spcAft>
                <a:spcPts val="600"/>
              </a:spcAft>
              <a:buClr>
                <a:schemeClr val="tx1"/>
              </a:buClr>
              <a:buSzPct val="75000"/>
              <a:buFont typeface="Wingdings" pitchFamily="2" charset="2"/>
              <a:buChar char="Ø"/>
            </a:pPr>
            <a:r>
              <a:rPr lang="en-US" sz="2000" b="1" dirty="0" smtClean="0">
                <a:latin typeface="Arial" pitchFamily="34" charset="0"/>
                <a:cs typeface="Arial" pitchFamily="34" charset="0"/>
              </a:rPr>
              <a:t>  SC has recognized this issue and is confronting it aggressively – the “Discoveries and Innovation” series on the SC website, for example.</a:t>
            </a:r>
          </a:p>
          <a:p>
            <a:pPr defTabSz="865188" eaLnBrk="0" hangingPunct="0">
              <a:spcAft>
                <a:spcPts val="600"/>
              </a:spcAft>
              <a:buClr>
                <a:schemeClr val="tx1"/>
              </a:buClr>
              <a:buSzPct val="75000"/>
              <a:buFont typeface="Wingdings" pitchFamily="2" charset="2"/>
              <a:buChar char="Ø"/>
            </a:pPr>
            <a:r>
              <a:rPr lang="en-US" sz="2000" b="1" dirty="0" smtClean="0">
                <a:solidFill>
                  <a:srgbClr val="006600"/>
                </a:solidFill>
                <a:latin typeface="Arial" pitchFamily="34" charset="0"/>
                <a:cs typeface="Arial" pitchFamily="34" charset="0"/>
              </a:rPr>
              <a:t>  BES needs to communicate:</a:t>
            </a:r>
          </a:p>
          <a:p>
            <a:pPr lvl="1" defTabSz="865188" eaLnBrk="0" hangingPunct="0">
              <a:spcAft>
                <a:spcPts val="600"/>
              </a:spcAft>
              <a:buClr>
                <a:schemeClr val="tx1"/>
              </a:buClr>
              <a:buSzPct val="75000"/>
            </a:pPr>
            <a:r>
              <a:rPr lang="en-US" b="1" dirty="0" smtClean="0">
                <a:latin typeface="Arial" pitchFamily="34" charset="0"/>
                <a:cs typeface="Arial" pitchFamily="34" charset="0"/>
              </a:rPr>
              <a:t> </a:t>
            </a:r>
            <a:r>
              <a:rPr lang="en-US" b="1" i="1" dirty="0" smtClean="0">
                <a:effectLst>
                  <a:outerShdw blurRad="38100" dist="38100" dir="2700000" algn="tl">
                    <a:srgbClr val="000000">
                      <a:alpha val="43137"/>
                    </a:srgbClr>
                  </a:outerShdw>
                </a:effectLst>
                <a:latin typeface="Arial" pitchFamily="34" charset="0"/>
                <a:cs typeface="Arial" pitchFamily="34" charset="0"/>
              </a:rPr>
              <a:t> </a:t>
            </a:r>
            <a:r>
              <a:rPr lang="en-US"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Why</a:t>
            </a:r>
            <a:r>
              <a:rPr lang="en-US" b="1" i="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latin typeface="Arial" pitchFamily="34" charset="0"/>
                <a:cs typeface="Arial" pitchFamily="34" charset="0"/>
              </a:rPr>
              <a:t>we fund what we do.</a:t>
            </a:r>
          </a:p>
          <a:p>
            <a:pPr lvl="1" defTabSz="865188" eaLnBrk="0" hangingPunct="0">
              <a:spcAft>
                <a:spcPts val="600"/>
              </a:spcAft>
              <a:buClr>
                <a:schemeClr val="tx1"/>
              </a:buClr>
              <a:buSzPct val="75000"/>
            </a:pPr>
            <a:r>
              <a:rPr lang="en-US" b="1" dirty="0" smtClean="0">
                <a:latin typeface="Arial" pitchFamily="34" charset="0"/>
                <a:cs typeface="Arial" pitchFamily="34" charset="0"/>
              </a:rPr>
              <a:t>  </a:t>
            </a:r>
            <a:r>
              <a:rPr lang="en-US"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What</a:t>
            </a:r>
            <a:r>
              <a:rPr lang="en-US" b="1" i="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latin typeface="Arial" pitchFamily="34" charset="0"/>
                <a:cs typeface="Arial" pitchFamily="34" charset="0"/>
              </a:rPr>
              <a:t>we fund.</a:t>
            </a:r>
          </a:p>
          <a:p>
            <a:pPr lvl="1" defTabSz="865188" eaLnBrk="0" hangingPunct="0">
              <a:spcAft>
                <a:spcPts val="600"/>
              </a:spcAft>
              <a:buClr>
                <a:schemeClr val="tx1"/>
              </a:buClr>
              <a:buSzPct val="75000"/>
            </a:pPr>
            <a:r>
              <a:rPr lang="en-US" b="1" i="1" dirty="0" smtClean="0">
                <a:effectLst>
                  <a:outerShdw blurRad="38100" dist="38100" dir="2700000" algn="tl">
                    <a:srgbClr val="000000">
                      <a:alpha val="43137"/>
                    </a:srgbClr>
                  </a:outerShdw>
                </a:effectLst>
                <a:latin typeface="Arial" pitchFamily="34" charset="0"/>
                <a:cs typeface="Arial" pitchFamily="34" charset="0"/>
              </a:rPr>
              <a:t>  </a:t>
            </a:r>
            <a:r>
              <a:rPr lang="en-US"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How</a:t>
            </a:r>
            <a:r>
              <a:rPr lang="en-US" b="1" i="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latin typeface="Arial" pitchFamily="34" charset="0"/>
                <a:cs typeface="Arial" pitchFamily="34" charset="0"/>
              </a:rPr>
              <a:t>we do business.</a:t>
            </a:r>
          </a:p>
          <a:p>
            <a:pPr lvl="1" defTabSz="865188" eaLnBrk="0" hangingPunct="0">
              <a:spcAft>
                <a:spcPts val="600"/>
              </a:spcAft>
              <a:buClr>
                <a:schemeClr val="tx1"/>
              </a:buClr>
              <a:buSzPct val="75000"/>
            </a:pPr>
            <a:r>
              <a:rPr lang="en-US" b="1" dirty="0" smtClean="0">
                <a:solidFill>
                  <a:srgbClr val="FF0000"/>
                </a:solidFill>
                <a:latin typeface="Arial" pitchFamily="34" charset="0"/>
                <a:cs typeface="Arial" pitchFamily="34" charset="0"/>
              </a:rPr>
              <a:t>  </a:t>
            </a:r>
            <a:r>
              <a:rPr lang="en-US"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Impact</a:t>
            </a:r>
            <a:r>
              <a:rPr lang="en-US" b="1" dirty="0" smtClean="0">
                <a:latin typeface="Arial" pitchFamily="34" charset="0"/>
                <a:cs typeface="Arial" pitchFamily="34" charset="0"/>
              </a:rPr>
              <a:t> of BES research.</a:t>
            </a:r>
          </a:p>
          <a:p>
            <a:pPr defTabSz="865188" eaLnBrk="0" hangingPunct="0">
              <a:spcAft>
                <a:spcPts val="600"/>
              </a:spcAft>
              <a:buClr>
                <a:schemeClr val="tx1"/>
              </a:buClr>
              <a:buSzPct val="75000"/>
              <a:buFont typeface="Wingdings" pitchFamily="2" charset="2"/>
              <a:buChar char="Ø"/>
            </a:pPr>
            <a:r>
              <a:rPr lang="en-US" sz="2000" b="1" dirty="0" smtClean="0">
                <a:solidFill>
                  <a:srgbClr val="006600"/>
                </a:solidFill>
                <a:latin typeface="Arial" pitchFamily="34" charset="0"/>
                <a:cs typeface="Arial" pitchFamily="34" charset="0"/>
              </a:rPr>
              <a:t>  Objective:  </a:t>
            </a:r>
            <a:r>
              <a:rPr lang="en-US" sz="2000" b="1" dirty="0" smtClean="0">
                <a:latin typeface="Arial" pitchFamily="34" charset="0"/>
                <a:cs typeface="Arial" pitchFamily="34" charset="0"/>
              </a:rPr>
              <a:t>Improve transparency through better communication with all our stakeholders - DOE, OMB, OSTP, Congress, the scientific community, the public.</a:t>
            </a:r>
          </a:p>
          <a:p>
            <a:pPr defTabSz="865188" eaLnBrk="0" hangingPunct="0">
              <a:spcAft>
                <a:spcPts val="600"/>
              </a:spcAft>
              <a:buClr>
                <a:schemeClr val="tx1"/>
              </a:buClr>
              <a:buSzPct val="75000"/>
              <a:buFont typeface="Wingdings" pitchFamily="2" charset="2"/>
              <a:buChar char="Ø"/>
            </a:pPr>
            <a:r>
              <a:rPr lang="en-US" sz="2000" b="1" dirty="0" smtClean="0">
                <a:latin typeface="Arial" pitchFamily="34" charset="0"/>
                <a:cs typeface="Arial" pitchFamily="34" charset="0"/>
              </a:rPr>
              <a:t> </a:t>
            </a:r>
            <a:r>
              <a:rPr lang="en-US" sz="2000" b="1" dirty="0" smtClean="0">
                <a:solidFill>
                  <a:srgbClr val="006600"/>
                </a:solidFill>
                <a:latin typeface="Arial" pitchFamily="34" charset="0"/>
                <a:cs typeface="Arial" pitchFamily="34" charset="0"/>
              </a:rPr>
              <a:t>Plan:  </a:t>
            </a:r>
            <a:r>
              <a:rPr lang="en-US" sz="2000" b="1" dirty="0" smtClean="0">
                <a:latin typeface="Arial" pitchFamily="34" charset="0"/>
                <a:cs typeface="Arial" pitchFamily="34" charset="0"/>
              </a:rPr>
              <a:t>Multiple “publications” that convey our messages in complementary ways.</a:t>
            </a:r>
          </a:p>
          <a:p>
            <a:pPr defTabSz="865188" eaLnBrk="0" hangingPunct="0">
              <a:spcAft>
                <a:spcPts val="600"/>
              </a:spcAft>
              <a:buClr>
                <a:schemeClr val="tx1"/>
              </a:buClr>
              <a:buSzPct val="75000"/>
              <a:buFont typeface="Wingdings" pitchFamily="2" charset="2"/>
              <a:buChar char="Ø"/>
            </a:pPr>
            <a:r>
              <a:rPr lang="en-US" sz="2000" b="1" dirty="0" smtClean="0">
                <a:latin typeface="Arial" pitchFamily="34" charset="0"/>
                <a:cs typeface="Arial" pitchFamily="34" charset="0"/>
              </a:rPr>
              <a:t>  Have we done better in the past?  Maybe.</a:t>
            </a:r>
          </a:p>
          <a:p>
            <a:pPr defTabSz="865188" eaLnBrk="0" hangingPunct="0">
              <a:spcAft>
                <a:spcPts val="500"/>
              </a:spcAft>
              <a:buClr>
                <a:schemeClr val="tx1"/>
              </a:buClr>
              <a:buSzPct val="75000"/>
            </a:pPr>
            <a:endParaRPr lang="en-US"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44"/>
          <p:cNvSpPr txBox="1">
            <a:spLocks noChangeArrowheads="1"/>
          </p:cNvSpPr>
          <p:nvPr/>
        </p:nvSpPr>
        <p:spPr bwMode="auto">
          <a:xfrm>
            <a:off x="12" y="2486036"/>
            <a:ext cx="2974208" cy="369075"/>
          </a:xfrm>
          <a:prstGeom prst="rect">
            <a:avLst/>
          </a:prstGeom>
          <a:noFill/>
          <a:ln w="9525">
            <a:noFill/>
            <a:miter lim="800000"/>
            <a:headEnd/>
            <a:tailEnd/>
          </a:ln>
        </p:spPr>
        <p:txBody>
          <a:bodyPr wrap="none" lIns="91162" tIns="45583" rIns="91162" bIns="45583">
            <a:spAutoFit/>
          </a:bodyPr>
          <a:lstStyle/>
          <a:p>
            <a:pPr marL="227967" indent="-227967">
              <a:buFont typeface="Wingdings" pitchFamily="2" charset="2"/>
              <a:buChar char="§"/>
            </a:pPr>
            <a:r>
              <a:rPr lang="en-US" b="1" i="1" dirty="0">
                <a:solidFill>
                  <a:srgbClr val="006600"/>
                </a:solidFill>
                <a:cs typeface="Arial" pitchFamily="34" charset="0"/>
              </a:rPr>
              <a:t>Science for National Needs</a:t>
            </a:r>
          </a:p>
        </p:txBody>
      </p:sp>
      <p:sp>
        <p:nvSpPr>
          <p:cNvPr id="10251" name="Text Box 45"/>
          <p:cNvSpPr txBox="1">
            <a:spLocks noChangeArrowheads="1"/>
          </p:cNvSpPr>
          <p:nvPr/>
        </p:nvSpPr>
        <p:spPr bwMode="auto">
          <a:xfrm>
            <a:off x="10" y="790586"/>
            <a:ext cx="2418222" cy="369075"/>
          </a:xfrm>
          <a:prstGeom prst="rect">
            <a:avLst/>
          </a:prstGeom>
          <a:noFill/>
          <a:ln w="9525">
            <a:noFill/>
            <a:miter lim="800000"/>
            <a:headEnd/>
            <a:tailEnd/>
          </a:ln>
        </p:spPr>
        <p:txBody>
          <a:bodyPr wrap="none" lIns="91162" tIns="45583" rIns="91162" bIns="45583">
            <a:spAutoFit/>
          </a:bodyPr>
          <a:lstStyle/>
          <a:p>
            <a:pPr marL="227967" indent="-227967">
              <a:buFont typeface="Wingdings" pitchFamily="2" charset="2"/>
              <a:buChar char="§"/>
            </a:pPr>
            <a:r>
              <a:rPr lang="en-US" b="1" i="1" dirty="0">
                <a:solidFill>
                  <a:srgbClr val="006600"/>
                </a:solidFill>
                <a:cs typeface="Arial" pitchFamily="34" charset="0"/>
              </a:rPr>
              <a:t>Science for Discovery</a:t>
            </a:r>
          </a:p>
        </p:txBody>
      </p:sp>
      <p:sp>
        <p:nvSpPr>
          <p:cNvPr id="10242" name="Rectangle 2"/>
          <p:cNvSpPr>
            <a:spLocks noGrp="1" noChangeArrowheads="1"/>
          </p:cNvSpPr>
          <p:nvPr>
            <p:ph type="title"/>
          </p:nvPr>
        </p:nvSpPr>
        <p:spPr>
          <a:xfrm>
            <a:off x="0" y="0"/>
            <a:ext cx="9144000" cy="723900"/>
          </a:xfrm>
        </p:spPr>
        <p:txBody>
          <a:bodyPr lIns="91152" tIns="45578" rIns="91152" bIns="45578"/>
          <a:lstStyle/>
          <a:p>
            <a:pPr defTabSz="1016319">
              <a:tabLst>
                <a:tab pos="1885416" algn="l"/>
              </a:tabLst>
            </a:pPr>
            <a:r>
              <a:rPr lang="en-US" sz="2700" b="1" i="1" dirty="0" smtClean="0">
                <a:solidFill>
                  <a:srgbClr val="006600"/>
                </a:solidFill>
                <a:latin typeface="Arial Narrow" pitchFamily="34" charset="0"/>
              </a:rPr>
              <a:t>We answer the “Why?” question better than ever!</a:t>
            </a:r>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2870204"/>
            <a:ext cx="895350" cy="1117600"/>
          </a:xfrm>
        </p:spPr>
      </p:pic>
      <p:grpSp>
        <p:nvGrpSpPr>
          <p:cNvPr id="2" name="Group 10"/>
          <p:cNvGrpSpPr>
            <a:grpSpLocks/>
          </p:cNvGrpSpPr>
          <p:nvPr/>
        </p:nvGrpSpPr>
        <p:grpSpPr bwMode="auto">
          <a:xfrm>
            <a:off x="2" y="5707065"/>
            <a:ext cx="6937829" cy="1150937"/>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10291"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3"/>
                <a:ext cx="805" cy="1037"/>
              </a:xfrm>
              <a:prstGeom prst="rect">
                <a:avLst/>
              </a:prstGeom>
              <a:noFill/>
              <a:ln w="9525">
                <a:solidFill>
                  <a:schemeClr val="tx1"/>
                </a:solidFill>
                <a:miter lim="800000"/>
                <a:headEnd/>
                <a:tailEnd/>
              </a:ln>
            </p:spPr>
            <p:txBody>
              <a:bodyPr wrap="none" lIns="82058" tIns="41029" rIns="82058" bIns="41029" anchor="ctr"/>
              <a:lstStyle/>
              <a:p>
                <a:pPr defTabSz="818435">
                  <a:defRPr/>
                </a:pPr>
                <a:endParaRPr lang="en-US" dirty="0">
                  <a:effectLst>
                    <a:outerShdw blurRad="38100" dist="38100" dir="2700000" algn="tl">
                      <a:srgbClr val="C0C0C0"/>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1" y="1553"/>
                <a:ext cx="809" cy="1034"/>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435">
                  <a:defRPr/>
                </a:pPr>
                <a:endParaRPr lang="en-US" dirty="0">
                  <a:effectLst>
                    <a:outerShdw blurRad="38100" dist="38100" dir="2700000" algn="tl">
                      <a:srgbClr val="C0C0C0"/>
                    </a:outerShdw>
                  </a:effectLst>
                </a:endParaRPr>
              </a:p>
            </p:txBody>
          </p:sp>
          <p:pic>
            <p:nvPicPr>
              <p:cNvPr id="10290" name="Picture 16"/>
              <p:cNvPicPr preferRelativeResize="0">
                <a:picLocks noChangeAspect="1" noChangeArrowheads="1"/>
              </p:cNvPicPr>
              <p:nvPr/>
            </p:nvPicPr>
            <p:blipFill>
              <a:blip r:embed="rId5" cstate="print"/>
              <a:srcRect/>
              <a:stretch>
                <a:fillRect/>
              </a:stretch>
            </p:blipFill>
            <p:spPr bwMode="auto">
              <a:xfrm>
                <a:off x="2697" y="1622"/>
                <a:ext cx="750" cy="561"/>
              </a:xfrm>
              <a:prstGeom prst="rect">
                <a:avLst/>
              </a:prstGeom>
              <a:solidFill>
                <a:schemeClr val="bg1"/>
              </a:solidFill>
              <a:ln w="9525">
                <a:noFill/>
                <a:miter lim="800000"/>
                <a:headEnd/>
                <a:tailEnd/>
              </a:ln>
            </p:spPr>
          </p:pic>
        </p:grpSp>
        <p:pic>
          <p:nvPicPr>
            <p:cNvPr id="10280"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10281"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10282"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10287"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1" y="1171"/>
                <a:ext cx="802" cy="1034"/>
              </a:xfrm>
              <a:prstGeom prst="rect">
                <a:avLst/>
              </a:prstGeom>
              <a:noFill/>
              <a:ln w="9525">
                <a:solidFill>
                  <a:schemeClr val="tx1"/>
                </a:solidFill>
                <a:miter lim="800000"/>
                <a:headEnd/>
                <a:tailEnd/>
              </a:ln>
            </p:spPr>
            <p:txBody>
              <a:bodyPr wrap="none" lIns="82058" tIns="41029" rIns="82058" bIns="41029" anchor="ctr"/>
              <a:lstStyle/>
              <a:p>
                <a:pPr defTabSz="818435">
                  <a:defRPr/>
                </a:pPr>
                <a:endParaRPr lang="en-US" dirty="0">
                  <a:effectLst>
                    <a:outerShdw blurRad="38100" dist="38100" dir="2700000" algn="tl">
                      <a:srgbClr val="C0C0C0"/>
                    </a:outerShdw>
                  </a:effectLst>
                </a:endParaRPr>
              </a:p>
            </p:txBody>
          </p:sp>
        </p:grpSp>
        <p:pic>
          <p:nvPicPr>
            <p:cNvPr id="10284"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10285"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10286"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10246" name="Picture 27"/>
          <p:cNvPicPr>
            <a:picLocks noChangeAspect="1" noChangeArrowheads="1"/>
          </p:cNvPicPr>
          <p:nvPr/>
        </p:nvPicPr>
        <p:blipFill>
          <a:blip r:embed="rId13" cstate="print"/>
          <a:srcRect/>
          <a:stretch>
            <a:fillRect/>
          </a:stretch>
        </p:blipFill>
        <p:spPr bwMode="auto">
          <a:xfrm>
            <a:off x="6606591" y="5745162"/>
            <a:ext cx="836612" cy="1112838"/>
          </a:xfrm>
          <a:prstGeom prst="rect">
            <a:avLst/>
          </a:prstGeom>
          <a:noFill/>
          <a:ln w="9525" algn="ctr">
            <a:noFill/>
            <a:miter lim="800000"/>
            <a:headEnd/>
            <a:tailEnd/>
          </a:ln>
        </p:spPr>
      </p:pic>
      <p:pic>
        <p:nvPicPr>
          <p:cNvPr id="10249" name="Picture 41"/>
          <p:cNvPicPr preferRelativeResize="0">
            <a:picLocks noChangeAspect="1" noChangeArrowheads="1"/>
          </p:cNvPicPr>
          <p:nvPr/>
        </p:nvPicPr>
        <p:blipFill>
          <a:blip r:embed="rId14" cstate="print"/>
          <a:srcRect/>
          <a:stretch>
            <a:fillRect/>
          </a:stretch>
        </p:blipFill>
        <p:spPr bwMode="auto">
          <a:xfrm>
            <a:off x="4783138" y="2873375"/>
            <a:ext cx="842962" cy="1089025"/>
          </a:xfrm>
          <a:prstGeom prst="rect">
            <a:avLst/>
          </a:prstGeom>
          <a:noFill/>
          <a:ln w="19050">
            <a:noFill/>
            <a:miter lim="800000"/>
            <a:headEnd/>
            <a:tailEnd/>
          </a:ln>
        </p:spPr>
      </p:pic>
      <p:sp>
        <p:nvSpPr>
          <p:cNvPr id="10252" name="Text Box 46"/>
          <p:cNvSpPr txBox="1">
            <a:spLocks noChangeArrowheads="1"/>
          </p:cNvSpPr>
          <p:nvPr/>
        </p:nvSpPr>
        <p:spPr bwMode="auto">
          <a:xfrm>
            <a:off x="0" y="5105402"/>
            <a:ext cx="8013856" cy="369075"/>
          </a:xfrm>
          <a:prstGeom prst="rect">
            <a:avLst/>
          </a:prstGeom>
          <a:noFill/>
          <a:ln w="9525">
            <a:noFill/>
            <a:miter lim="800000"/>
            <a:headEnd/>
            <a:tailEnd/>
          </a:ln>
        </p:spPr>
        <p:txBody>
          <a:bodyPr wrap="none" lIns="91162" tIns="45583" rIns="91162" bIns="45583">
            <a:spAutoFit/>
          </a:bodyPr>
          <a:lstStyle/>
          <a:p>
            <a:pPr marL="227967" indent="-227967">
              <a:buFont typeface="Wingdings" pitchFamily="2" charset="2"/>
              <a:buChar char="§"/>
            </a:pPr>
            <a:r>
              <a:rPr lang="en-US" b="1" i="1" dirty="0">
                <a:solidFill>
                  <a:srgbClr val="006600"/>
                </a:solidFill>
                <a:cs typeface="Arial" pitchFamily="34" charset="0"/>
              </a:rPr>
              <a:t>National Scientific User Facilities, the 21</a:t>
            </a:r>
            <a:r>
              <a:rPr lang="en-US" b="1" i="1" baseline="30000" dirty="0">
                <a:solidFill>
                  <a:srgbClr val="006600"/>
                </a:solidFill>
                <a:cs typeface="Arial" pitchFamily="34" charset="0"/>
              </a:rPr>
              <a:t>st</a:t>
            </a:r>
            <a:r>
              <a:rPr lang="en-US" b="1" i="1" dirty="0">
                <a:solidFill>
                  <a:srgbClr val="006600"/>
                </a:solidFill>
                <a:cs typeface="Arial" pitchFamily="34" charset="0"/>
              </a:rPr>
              <a:t> century </a:t>
            </a:r>
            <a:r>
              <a:rPr lang="en-US" b="1" i="1" dirty="0" smtClean="0">
                <a:solidFill>
                  <a:srgbClr val="006600"/>
                </a:solidFill>
                <a:cs typeface="Arial" pitchFamily="34" charset="0"/>
              </a:rPr>
              <a:t>Tools </a:t>
            </a:r>
            <a:r>
              <a:rPr lang="en-US" b="1" i="1" dirty="0">
                <a:solidFill>
                  <a:srgbClr val="006600"/>
                </a:solidFill>
                <a:cs typeface="Arial" pitchFamily="34" charset="0"/>
              </a:rPr>
              <a:t>of </a:t>
            </a:r>
            <a:r>
              <a:rPr lang="en-US" b="1" i="1" dirty="0" smtClean="0">
                <a:solidFill>
                  <a:srgbClr val="006600"/>
                </a:solidFill>
                <a:cs typeface="Arial" pitchFamily="34" charset="0"/>
              </a:rPr>
              <a:t>Science &amp; Technology</a:t>
            </a:r>
            <a:endParaRPr lang="en-US" b="1" i="1" dirty="0">
              <a:solidFill>
                <a:srgbClr val="006600"/>
              </a:solidFill>
              <a:cs typeface="Arial" pitchFamily="34" charset="0"/>
            </a:endParaRPr>
          </a:p>
        </p:txBody>
      </p:sp>
      <p:pic>
        <p:nvPicPr>
          <p:cNvPr id="10256" name="Picture 3"/>
          <p:cNvPicPr preferRelativeResize="0">
            <a:picLocks noChangeAspect="1" noChangeArrowheads="1"/>
          </p:cNvPicPr>
          <p:nvPr/>
        </p:nvPicPr>
        <p:blipFill>
          <a:blip r:embed="rId15" cstate="print"/>
          <a:srcRect/>
          <a:stretch>
            <a:fillRect/>
          </a:stretch>
        </p:blipFill>
        <p:spPr bwMode="auto">
          <a:xfrm>
            <a:off x="2140919" y="1241491"/>
            <a:ext cx="978772" cy="1045995"/>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16" cstate="print"/>
          <a:srcRect/>
          <a:stretch>
            <a:fillRect/>
          </a:stretch>
        </p:blipFill>
        <p:spPr bwMode="auto">
          <a:xfrm>
            <a:off x="3126103" y="1239359"/>
            <a:ext cx="859939" cy="1037491"/>
          </a:xfrm>
          <a:prstGeom prst="rect">
            <a:avLst/>
          </a:prstGeom>
          <a:noFill/>
          <a:ln w="28575">
            <a:solidFill>
              <a:schemeClr val="tx1"/>
            </a:solidFill>
            <a:miter lim="800000"/>
            <a:headEnd/>
            <a:tailEnd/>
          </a:ln>
        </p:spPr>
      </p:pic>
      <p:grpSp>
        <p:nvGrpSpPr>
          <p:cNvPr id="6" name="Group 5"/>
          <p:cNvGrpSpPr>
            <a:grpSpLocks/>
          </p:cNvGrpSpPr>
          <p:nvPr/>
        </p:nvGrpSpPr>
        <p:grpSpPr bwMode="auto">
          <a:xfrm>
            <a:off x="1192814" y="1241468"/>
            <a:ext cx="976216" cy="1067255"/>
            <a:chOff x="180" y="2744"/>
            <a:chExt cx="1661" cy="2152"/>
          </a:xfrm>
        </p:grpSpPr>
        <p:pic>
          <p:nvPicPr>
            <p:cNvPr id="10265" name="Picture 6" descr="nes_fc"/>
            <p:cNvPicPr>
              <a:picLocks noChangeAspect="1" noChangeArrowheads="1"/>
            </p:cNvPicPr>
            <p:nvPr/>
          </p:nvPicPr>
          <p:blipFill>
            <a:blip r:embed="rId1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206398" y="1231903"/>
            <a:ext cx="968375" cy="1084263"/>
          </a:xfrm>
          <a:prstGeom prst="rect">
            <a:avLst/>
          </a:prstGeom>
          <a:solidFill>
            <a:srgbClr val="000000"/>
          </a:solidFill>
          <a:ln w="28575">
            <a:solidFill>
              <a:schemeClr val="tx1"/>
            </a:solidFill>
            <a:miter lim="800000"/>
            <a:headEnd/>
            <a:tailEnd/>
          </a:ln>
        </p:spPr>
        <p:txBody>
          <a:bodyPr lIns="91195" tIns="45599" rIns="91195" bIns="45599"/>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18" cstate="print"/>
          <a:srcRect/>
          <a:stretch>
            <a:fillRect/>
          </a:stretch>
        </p:blipFill>
        <p:spPr bwMode="auto">
          <a:xfrm>
            <a:off x="291986" y="1483833"/>
            <a:ext cx="773051" cy="681385"/>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19" cstate="print"/>
          <a:srcRect/>
          <a:stretch>
            <a:fillRect/>
          </a:stretch>
        </p:blipFill>
        <p:spPr bwMode="auto">
          <a:xfrm>
            <a:off x="4012853" y="1241468"/>
            <a:ext cx="932772" cy="1035365"/>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20" cstate="print"/>
          <a:srcRect/>
          <a:stretch>
            <a:fillRect/>
          </a:stretch>
        </p:blipFill>
        <p:spPr bwMode="auto">
          <a:xfrm>
            <a:off x="4973737" y="1243594"/>
            <a:ext cx="923827" cy="1024735"/>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285750" y="1384302"/>
            <a:ext cx="412750" cy="307777"/>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72" name="Rectangle 48"/>
          <p:cNvSpPr>
            <a:spLocks noChangeArrowheads="1"/>
          </p:cNvSpPr>
          <p:nvPr/>
        </p:nvSpPr>
        <p:spPr bwMode="auto">
          <a:xfrm>
            <a:off x="285754" y="1282702"/>
            <a:ext cx="455253" cy="153888"/>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pic>
        <p:nvPicPr>
          <p:cNvPr id="10254" name="Picture 50" descr="SET_xlg.jpg"/>
          <p:cNvPicPr>
            <a:picLocks noChangeAspect="1"/>
          </p:cNvPicPr>
          <p:nvPr/>
        </p:nvPicPr>
        <p:blipFill>
          <a:blip r:embed="rId21" cstate="print"/>
          <a:srcRect/>
          <a:stretch>
            <a:fillRect/>
          </a:stretch>
        </p:blipFill>
        <p:spPr bwMode="auto">
          <a:xfrm>
            <a:off x="5591659" y="2868107"/>
            <a:ext cx="850232" cy="1100771"/>
          </a:xfrm>
          <a:prstGeom prst="rect">
            <a:avLst/>
          </a:prstGeom>
          <a:noFill/>
          <a:ln w="38100">
            <a:noFill/>
            <a:miter lim="800000"/>
            <a:headEnd/>
            <a:tailEnd/>
          </a:ln>
        </p:spPr>
      </p:pic>
      <p:pic>
        <p:nvPicPr>
          <p:cNvPr id="10247" name="Picture 28" descr="NGPS_xlg"/>
          <p:cNvPicPr>
            <a:picLocks noChangeAspect="1" noChangeArrowheads="1"/>
          </p:cNvPicPr>
          <p:nvPr/>
        </p:nvPicPr>
        <p:blipFill>
          <a:blip r:embed="rId22" cstate="print"/>
          <a:srcRect/>
          <a:stretch>
            <a:fillRect/>
          </a:stretch>
        </p:blipFill>
        <p:spPr bwMode="auto">
          <a:xfrm>
            <a:off x="7315200" y="5719784"/>
            <a:ext cx="850994" cy="1103085"/>
          </a:xfrm>
          <a:prstGeom prst="rect">
            <a:avLst/>
          </a:prstGeom>
          <a:noFill/>
          <a:ln w="38100">
            <a:noFill/>
            <a:miter lim="800000"/>
            <a:headEnd/>
            <a:tailEnd/>
          </a:ln>
        </p:spPr>
      </p:pic>
      <p:pic>
        <p:nvPicPr>
          <p:cNvPr id="53" name="Picture 2"/>
          <p:cNvPicPr>
            <a:picLocks noChangeAspect="1"/>
          </p:cNvPicPr>
          <p:nvPr/>
        </p:nvPicPr>
        <p:blipFill>
          <a:blip r:embed="rId23" cstate="print"/>
          <a:srcRect/>
          <a:stretch>
            <a:fillRect/>
          </a:stretch>
        </p:blipFill>
        <p:spPr bwMode="auto">
          <a:xfrm>
            <a:off x="8077200" y="5758944"/>
            <a:ext cx="827684" cy="1099056"/>
          </a:xfrm>
          <a:prstGeom prst="rect">
            <a:avLst/>
          </a:prstGeom>
          <a:noFill/>
          <a:ln w="38100">
            <a:noFill/>
            <a:miter lim="800000"/>
            <a:headEnd/>
            <a:tailEnd/>
          </a:ln>
        </p:spPr>
      </p:pic>
      <p:grpSp>
        <p:nvGrpSpPr>
          <p:cNvPr id="7" name="Group 57"/>
          <p:cNvGrpSpPr/>
          <p:nvPr/>
        </p:nvGrpSpPr>
        <p:grpSpPr>
          <a:xfrm>
            <a:off x="838200" y="2861976"/>
            <a:ext cx="3968750" cy="2137559"/>
            <a:chOff x="838200" y="2861953"/>
            <a:chExt cx="3968750" cy="2137559"/>
          </a:xfrm>
        </p:grpSpPr>
        <p:grpSp>
          <p:nvGrpSpPr>
            <p:cNvPr id="8"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24" cstate="print"/>
              <a:srcRect/>
              <a:stretch>
                <a:fillRect/>
              </a:stretch>
            </p:blipFill>
            <p:spPr bwMode="auto">
              <a:xfrm>
                <a:off x="2211" y="2644"/>
                <a:ext cx="488" cy="654"/>
              </a:xfrm>
              <a:prstGeom prst="rect">
                <a:avLst/>
              </a:prstGeom>
              <a:noFill/>
              <a:ln w="28575">
                <a:noFill/>
                <a:miter lim="800000"/>
                <a:headEnd/>
                <a:tailEnd/>
              </a:ln>
            </p:spPr>
          </p:pic>
          <p:grpSp>
            <p:nvGrpSpPr>
              <p:cNvPr id="9"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2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2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2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2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2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3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3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3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33" cstate="print"/>
                <a:srcRect/>
                <a:stretch>
                  <a:fillRect/>
                </a:stretch>
              </p:blipFill>
              <p:spPr bwMode="auto">
                <a:xfrm>
                  <a:off x="1769" y="2004"/>
                  <a:ext cx="489" cy="654"/>
                </a:xfrm>
                <a:prstGeom prst="rect">
                  <a:avLst/>
                </a:prstGeom>
                <a:noFill/>
                <a:ln w="28575">
                  <a:noFill/>
                  <a:miter lim="800000"/>
                  <a:headEnd/>
                  <a:tailEnd/>
                </a:ln>
              </p:spPr>
            </p:pic>
          </p:grpSp>
        </p:grpSp>
        <p:sp>
          <p:nvSpPr>
            <p:cNvPr id="57" name="Rectangle 56"/>
            <p:cNvSpPr/>
            <p:nvPr/>
          </p:nvSpPr>
          <p:spPr>
            <a:xfrm>
              <a:off x="855023" y="2861953"/>
              <a:ext cx="3942608" cy="21375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descr="CCB2020_xlg.jpg"/>
          <p:cNvPicPr>
            <a:picLocks noChangeAspect="1"/>
          </p:cNvPicPr>
          <p:nvPr/>
        </p:nvPicPr>
        <p:blipFill>
          <a:blip r:embed="rId34" cstate="print"/>
          <a:stretch>
            <a:fillRect/>
          </a:stretch>
        </p:blipFill>
        <p:spPr>
          <a:xfrm>
            <a:off x="4813957" y="3973908"/>
            <a:ext cx="825137" cy="1036552"/>
          </a:xfrm>
          <a:prstGeom prst="rect">
            <a:avLst/>
          </a:prstGeom>
          <a:ln w="28575">
            <a:solidFill>
              <a:srgbClr val="C00000"/>
            </a:solidFill>
          </a:ln>
        </p:spPr>
      </p:pic>
      <p:grpSp>
        <p:nvGrpSpPr>
          <p:cNvPr id="10" name="Group 58"/>
          <p:cNvGrpSpPr/>
          <p:nvPr/>
        </p:nvGrpSpPr>
        <p:grpSpPr>
          <a:xfrm>
            <a:off x="5683588" y="2866030"/>
            <a:ext cx="1620865" cy="2155542"/>
            <a:chOff x="6251946" y="3248167"/>
            <a:chExt cx="1782952" cy="2442948"/>
          </a:xfrm>
        </p:grpSpPr>
        <p:pic>
          <p:nvPicPr>
            <p:cNvPr id="62" name="Picture 61" descr="SETF_xlg.jpg"/>
            <p:cNvPicPr>
              <a:picLocks noChangeAspect="1"/>
            </p:cNvPicPr>
            <p:nvPr/>
          </p:nvPicPr>
          <p:blipFill>
            <a:blip r:embed="rId35" cstate="print"/>
            <a:stretch>
              <a:fillRect/>
            </a:stretch>
          </p:blipFill>
          <p:spPr>
            <a:xfrm>
              <a:off x="7085881" y="3248167"/>
              <a:ext cx="949017" cy="1228299"/>
            </a:xfrm>
            <a:prstGeom prst="rect">
              <a:avLst/>
            </a:prstGeom>
            <a:ln w="28575">
              <a:solidFill>
                <a:srgbClr val="C00000"/>
              </a:solidFill>
            </a:ln>
          </p:spPr>
        </p:pic>
        <p:pic>
          <p:nvPicPr>
            <p:cNvPr id="65" name="Picture 64" descr="CMSC_xlg.jpg"/>
            <p:cNvPicPr>
              <a:picLocks noChangeAspect="1"/>
            </p:cNvPicPr>
            <p:nvPr/>
          </p:nvPicPr>
          <p:blipFill>
            <a:blip r:embed="rId36" cstate="print"/>
            <a:stretch>
              <a:fillRect/>
            </a:stretch>
          </p:blipFill>
          <p:spPr>
            <a:xfrm>
              <a:off x="6251946" y="4503636"/>
              <a:ext cx="917479" cy="1187479"/>
            </a:xfrm>
            <a:prstGeom prst="rect">
              <a:avLst/>
            </a:prstGeom>
            <a:ln w="28575">
              <a:solidFill>
                <a:srgbClr val="C00000"/>
              </a:solidFill>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006600"/>
                </a:solidFill>
              </a:rPr>
              <a:t>But perhaps we have done better on the “Impact” question</a:t>
            </a:r>
            <a:endParaRPr lang="en-US" b="1" i="1" dirty="0">
              <a:solidFill>
                <a:srgbClr val="006600"/>
              </a:solidFill>
            </a:endParaRP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sp>
        <p:nvSpPr>
          <p:cNvPr id="7" name="TextBox 6"/>
          <p:cNvSpPr txBox="1"/>
          <p:nvPr/>
        </p:nvSpPr>
        <p:spPr>
          <a:xfrm>
            <a:off x="152400" y="1600200"/>
            <a:ext cx="5029200" cy="4093428"/>
          </a:xfrm>
          <a:prstGeom prst="rect">
            <a:avLst/>
          </a:prstGeom>
          <a:noFill/>
        </p:spPr>
        <p:txBody>
          <a:bodyPr wrap="square" rtlCol="0">
            <a:spAutoFit/>
          </a:bodyPr>
          <a:lstStyle/>
          <a:p>
            <a:pPr defTabSz="865188" eaLnBrk="0" hangingPunct="0">
              <a:spcAft>
                <a:spcPts val="1200"/>
              </a:spcAft>
              <a:buClr>
                <a:schemeClr val="tx1"/>
              </a:buClr>
              <a:buSzPct val="75000"/>
              <a:buFont typeface="Wingdings" pitchFamily="2" charset="2"/>
              <a:buChar char="Ø"/>
            </a:pPr>
            <a:r>
              <a:rPr lang="en-US" sz="2000" b="1" dirty="0" smtClean="0">
                <a:latin typeface="Arial" pitchFamily="34" charset="0"/>
                <a:cs typeface="Arial" pitchFamily="34" charset="0"/>
              </a:rPr>
              <a:t> 1996 report highlighted the formal and informal interactions between BES researchers and industry and featured specific success stories that demonstrated the impact of BES research investments on energy technologies.</a:t>
            </a:r>
          </a:p>
          <a:p>
            <a:pPr defTabSz="865188" eaLnBrk="0" hangingPunct="0">
              <a:spcAft>
                <a:spcPts val="1200"/>
              </a:spcAft>
              <a:buClr>
                <a:schemeClr val="tx1"/>
              </a:buClr>
              <a:buSzPct val="75000"/>
              <a:buFont typeface="Wingdings" pitchFamily="2" charset="2"/>
              <a:buChar char="Ø"/>
            </a:pPr>
            <a:r>
              <a:rPr lang="en-US" sz="2000" b="1" dirty="0" smtClean="0">
                <a:latin typeface="Arial" pitchFamily="34" charset="0"/>
                <a:cs typeface="Arial" pitchFamily="34" charset="0"/>
              </a:rPr>
              <a:t> Congressional staffers have pointed to this document as a good example of what BES should be doing to better communicate research impact.</a:t>
            </a:r>
          </a:p>
          <a:p>
            <a:pPr defTabSz="865188" eaLnBrk="0" hangingPunct="0">
              <a:spcAft>
                <a:spcPts val="500"/>
              </a:spcAft>
              <a:buClr>
                <a:schemeClr val="tx1"/>
              </a:buClr>
              <a:buSzPct val="75000"/>
            </a:pPr>
            <a:endParaRPr lang="en-US" sz="2000" b="1" dirty="0" smtClean="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a:xfrm>
            <a:off x="5562600" y="1143000"/>
            <a:ext cx="3396408" cy="4419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006600"/>
                </a:solidFill>
              </a:rPr>
              <a:t>And we were more systematic on the “What?” question</a:t>
            </a:r>
            <a:endParaRPr lang="en-US" b="1" i="1" dirty="0">
              <a:solidFill>
                <a:srgbClr val="006600"/>
              </a:solidFill>
            </a:endParaRP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sp>
        <p:nvSpPr>
          <p:cNvPr id="7" name="TextBox 6"/>
          <p:cNvSpPr txBox="1"/>
          <p:nvPr/>
        </p:nvSpPr>
        <p:spPr>
          <a:xfrm>
            <a:off x="152400" y="990600"/>
            <a:ext cx="5334000" cy="5324535"/>
          </a:xfrm>
          <a:prstGeom prst="rect">
            <a:avLst/>
          </a:prstGeom>
          <a:noFill/>
        </p:spPr>
        <p:txBody>
          <a:bodyPr wrap="square" rtlCol="0">
            <a:spAutoFit/>
          </a:bodyPr>
          <a:lstStyle/>
          <a:p>
            <a:pPr defTabSz="865188" eaLnBrk="0" hangingPunct="0">
              <a:spcAft>
                <a:spcPts val="1200"/>
              </a:spcAft>
              <a:buClr>
                <a:schemeClr val="tx1"/>
              </a:buClr>
              <a:buSzPct val="75000"/>
              <a:buFont typeface="Wingdings" pitchFamily="2" charset="2"/>
              <a:buChar char="Ø"/>
            </a:pPr>
            <a:r>
              <a:rPr lang="en-US" sz="2000" b="1" dirty="0" smtClean="0">
                <a:latin typeface="Arial" pitchFamily="34" charset="0"/>
                <a:cs typeface="Arial" pitchFamily="34" charset="0"/>
              </a:rPr>
              <a:t> In the past, BES produced “research summary books” that contained abstracts of BES research projects at universities and DOE labs.</a:t>
            </a:r>
          </a:p>
          <a:p>
            <a:pPr defTabSz="865188" eaLnBrk="0" hangingPunct="0">
              <a:spcAft>
                <a:spcPts val="1200"/>
              </a:spcAft>
              <a:buClr>
                <a:schemeClr val="tx1"/>
              </a:buClr>
              <a:buSzPct val="75000"/>
              <a:buFont typeface="Wingdings" pitchFamily="2" charset="2"/>
              <a:buChar char="Ø"/>
            </a:pPr>
            <a:r>
              <a:rPr lang="en-US" sz="2000" b="1" dirty="0" smtClean="0">
                <a:latin typeface="Arial" pitchFamily="34" charset="0"/>
                <a:cs typeface="Arial" pitchFamily="34" charset="0"/>
              </a:rPr>
              <a:t> Currently, the availability of this information is not uniform across BES.</a:t>
            </a:r>
          </a:p>
          <a:p>
            <a:pPr lvl="1" defTabSz="865188" eaLnBrk="0" hangingPunct="0">
              <a:spcAft>
                <a:spcPts val="1200"/>
              </a:spcAft>
              <a:buClr>
                <a:schemeClr val="tx1"/>
              </a:buClr>
              <a:buSzPct val="75000"/>
            </a:pPr>
            <a:r>
              <a:rPr lang="en-US" sz="2000" b="1" dirty="0" smtClean="0">
                <a:latin typeface="Arial" pitchFamily="34" charset="0"/>
                <a:cs typeface="Arial" pitchFamily="34" charset="0"/>
              </a:rPr>
              <a:t>MSE maintains a “searchable” abstract database for grants and separate listings of lab projects.</a:t>
            </a:r>
          </a:p>
          <a:p>
            <a:pPr lvl="1" defTabSz="865188" eaLnBrk="0" hangingPunct="0">
              <a:spcAft>
                <a:spcPts val="1200"/>
              </a:spcAft>
              <a:buClr>
                <a:schemeClr val="tx1"/>
              </a:buClr>
              <a:buSzPct val="75000"/>
            </a:pPr>
            <a:r>
              <a:rPr lang="en-US" sz="2000" b="1" dirty="0" smtClean="0">
                <a:latin typeface="Arial" pitchFamily="34" charset="0"/>
                <a:cs typeface="Arial" pitchFamily="34" charset="0"/>
              </a:rPr>
              <a:t>Both research divisions put the reports from Principal Investigator meetings online – these contain a wealth of information on grants and lab projects.</a:t>
            </a:r>
          </a:p>
          <a:p>
            <a:pPr defTabSz="865188" eaLnBrk="0" hangingPunct="0">
              <a:spcAft>
                <a:spcPts val="500"/>
              </a:spcAft>
              <a:buClr>
                <a:schemeClr val="tx1"/>
              </a:buClr>
              <a:buSzPct val="75000"/>
            </a:pPr>
            <a:endParaRPr lang="en-US" sz="2000" b="1" dirty="0" smtClean="0">
              <a:latin typeface="Arial" pitchFamily="34" charset="0"/>
              <a:cs typeface="Arial" pitchFamily="34" charset="0"/>
            </a:endParaRPr>
          </a:p>
        </p:txBody>
      </p:sp>
      <p:pic>
        <p:nvPicPr>
          <p:cNvPr id="8" name="Picture 7" descr="CS_1987_Sum_Book_Cover.jpg"/>
          <p:cNvPicPr>
            <a:picLocks noChangeAspect="1"/>
          </p:cNvPicPr>
          <p:nvPr/>
        </p:nvPicPr>
        <p:blipFill>
          <a:blip r:embed="rId3" cstate="print"/>
          <a:stretch>
            <a:fillRect/>
          </a:stretch>
        </p:blipFill>
        <p:spPr>
          <a:xfrm>
            <a:off x="5638800" y="1371600"/>
            <a:ext cx="3092605" cy="396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447800" y="-838200"/>
            <a:ext cx="6268242" cy="6324600"/>
          </a:xfrm>
          <a:prstGeom prst="rect">
            <a:avLst/>
          </a:prstGeom>
          <a:noFill/>
          <a:ln w="9525">
            <a:noFill/>
            <a:miter lim="800000"/>
            <a:headEnd/>
            <a:tailEnd/>
          </a:ln>
        </p:spPr>
      </p:pic>
      <p:grpSp>
        <p:nvGrpSpPr>
          <p:cNvPr id="11" name="Group 20"/>
          <p:cNvGrpSpPr/>
          <p:nvPr/>
        </p:nvGrpSpPr>
        <p:grpSpPr>
          <a:xfrm>
            <a:off x="152400" y="4953000"/>
            <a:ext cx="8914413" cy="1280160"/>
            <a:chOff x="2" y="4724400"/>
            <a:chExt cx="8914413" cy="1280160"/>
          </a:xfrm>
        </p:grpSpPr>
        <p:pic>
          <p:nvPicPr>
            <p:cNvPr id="13" name="Picture 12" descr="31st_DOE_Solar_Photochemistry.jpg"/>
            <p:cNvPicPr>
              <a:picLocks noChangeAspect="1"/>
            </p:cNvPicPr>
            <p:nvPr/>
          </p:nvPicPr>
          <p:blipFill>
            <a:blip r:embed="rId4" cstate="print"/>
            <a:stretch>
              <a:fillRect/>
            </a:stretch>
          </p:blipFill>
          <p:spPr>
            <a:xfrm>
              <a:off x="2971800" y="4724400"/>
              <a:ext cx="989215" cy="1280160"/>
            </a:xfrm>
            <a:prstGeom prst="rect">
              <a:avLst/>
            </a:prstGeom>
          </p:spPr>
        </p:pic>
        <p:pic>
          <p:nvPicPr>
            <p:cNvPr id="14" name="Picture 13" descr="30th_Annual_Combustion.jpg"/>
            <p:cNvPicPr>
              <a:picLocks noChangeAspect="1"/>
            </p:cNvPicPr>
            <p:nvPr/>
          </p:nvPicPr>
          <p:blipFill>
            <a:blip r:embed="rId5" cstate="print"/>
            <a:stretch>
              <a:fillRect/>
            </a:stretch>
          </p:blipFill>
          <p:spPr>
            <a:xfrm>
              <a:off x="990600" y="4724400"/>
              <a:ext cx="989054" cy="1280160"/>
            </a:xfrm>
            <a:prstGeom prst="rect">
              <a:avLst/>
            </a:prstGeom>
            <a:ln w="12700">
              <a:solidFill>
                <a:schemeClr val="tx1"/>
              </a:solidFill>
            </a:ln>
          </p:spPr>
        </p:pic>
        <p:pic>
          <p:nvPicPr>
            <p:cNvPr id="16" name="Picture 15" descr="2009_AMOS.jpg"/>
            <p:cNvPicPr>
              <a:picLocks noChangeAspect="1"/>
            </p:cNvPicPr>
            <p:nvPr/>
          </p:nvPicPr>
          <p:blipFill>
            <a:blip r:embed="rId6" cstate="print"/>
            <a:stretch>
              <a:fillRect/>
            </a:stretch>
          </p:blipFill>
          <p:spPr>
            <a:xfrm>
              <a:off x="2" y="4724400"/>
              <a:ext cx="989615" cy="1280160"/>
            </a:xfrm>
            <a:prstGeom prst="rect">
              <a:avLst/>
            </a:prstGeom>
            <a:ln w="12700">
              <a:solidFill>
                <a:schemeClr val="tx1"/>
              </a:solidFill>
            </a:ln>
          </p:spPr>
        </p:pic>
        <p:pic>
          <p:nvPicPr>
            <p:cNvPr id="17" name="Picture 16" descr="CPIMS_2009[1].jpg"/>
            <p:cNvPicPr>
              <a:picLocks noChangeAspect="1"/>
            </p:cNvPicPr>
            <p:nvPr/>
          </p:nvPicPr>
          <p:blipFill>
            <a:blip r:embed="rId7" cstate="print"/>
            <a:stretch>
              <a:fillRect/>
            </a:stretch>
          </p:blipFill>
          <p:spPr>
            <a:xfrm>
              <a:off x="1981200" y="4724400"/>
              <a:ext cx="989215" cy="1280160"/>
            </a:xfrm>
            <a:prstGeom prst="rect">
              <a:avLst/>
            </a:prstGeom>
            <a:ln w="12700">
              <a:solidFill>
                <a:schemeClr val="tx1"/>
              </a:solidFill>
            </a:ln>
          </p:spPr>
        </p:pic>
        <p:pic>
          <p:nvPicPr>
            <p:cNvPr id="18" name="Picture 17" descr="2008_Physical_Biosciences_Research_Meeting.jpg"/>
            <p:cNvPicPr>
              <a:picLocks noChangeAspect="1"/>
            </p:cNvPicPr>
            <p:nvPr/>
          </p:nvPicPr>
          <p:blipFill>
            <a:blip r:embed="rId8" cstate="print"/>
            <a:stretch>
              <a:fillRect/>
            </a:stretch>
          </p:blipFill>
          <p:spPr>
            <a:xfrm>
              <a:off x="3962400" y="4724400"/>
              <a:ext cx="989215" cy="1280160"/>
            </a:xfrm>
            <a:prstGeom prst="rect">
              <a:avLst/>
            </a:prstGeom>
            <a:ln w="12700">
              <a:solidFill>
                <a:schemeClr val="tx1"/>
              </a:solidFill>
            </a:ln>
          </p:spPr>
        </p:pic>
        <p:pic>
          <p:nvPicPr>
            <p:cNvPr id="19" name="Picture 18" descr="2009_Photosynthetic_Systems_final.jpg"/>
            <p:cNvPicPr>
              <a:picLocks noChangeAspect="1"/>
            </p:cNvPicPr>
            <p:nvPr/>
          </p:nvPicPr>
          <p:blipFill>
            <a:blip r:embed="rId9" cstate="print"/>
            <a:stretch>
              <a:fillRect/>
            </a:stretch>
          </p:blipFill>
          <p:spPr>
            <a:xfrm>
              <a:off x="4953000" y="4724400"/>
              <a:ext cx="989215" cy="1280160"/>
            </a:xfrm>
            <a:prstGeom prst="rect">
              <a:avLst/>
            </a:prstGeom>
            <a:ln w="12700">
              <a:solidFill>
                <a:schemeClr val="tx1"/>
              </a:solidFill>
            </a:ln>
          </p:spPr>
        </p:pic>
        <p:pic>
          <p:nvPicPr>
            <p:cNvPr id="20" name="Picture 19" descr="2009_Catalysis.jpg"/>
            <p:cNvPicPr>
              <a:picLocks noChangeAspect="1"/>
            </p:cNvPicPr>
            <p:nvPr/>
          </p:nvPicPr>
          <p:blipFill>
            <a:blip r:embed="rId10" cstate="print"/>
            <a:stretch>
              <a:fillRect/>
            </a:stretch>
          </p:blipFill>
          <p:spPr>
            <a:xfrm>
              <a:off x="5943600" y="4724400"/>
              <a:ext cx="960120" cy="1280160"/>
            </a:xfrm>
            <a:prstGeom prst="rect">
              <a:avLst/>
            </a:prstGeom>
          </p:spPr>
        </p:pic>
        <p:pic>
          <p:nvPicPr>
            <p:cNvPr id="21" name="Picture 20" descr="2009_Sep_HEC.jpg"/>
            <p:cNvPicPr>
              <a:picLocks noChangeAspect="1"/>
            </p:cNvPicPr>
            <p:nvPr/>
          </p:nvPicPr>
          <p:blipFill>
            <a:blip r:embed="rId11" cstate="print"/>
            <a:stretch>
              <a:fillRect/>
            </a:stretch>
          </p:blipFill>
          <p:spPr>
            <a:xfrm>
              <a:off x="6934200" y="4724400"/>
              <a:ext cx="989216" cy="1280160"/>
            </a:xfrm>
            <a:prstGeom prst="rect">
              <a:avLst/>
            </a:prstGeom>
          </p:spPr>
        </p:pic>
        <p:pic>
          <p:nvPicPr>
            <p:cNvPr id="22" name="Picture 21" descr="2010_Separations_and_Analysis.jpg"/>
            <p:cNvPicPr>
              <a:picLocks noChangeAspect="1"/>
            </p:cNvPicPr>
            <p:nvPr/>
          </p:nvPicPr>
          <p:blipFill>
            <a:blip r:embed="rId12" cstate="print"/>
            <a:stretch>
              <a:fillRect/>
            </a:stretch>
          </p:blipFill>
          <p:spPr>
            <a:xfrm>
              <a:off x="7924800" y="4724400"/>
              <a:ext cx="989615" cy="1280160"/>
            </a:xfrm>
            <a:prstGeom prst="rect">
              <a:avLst/>
            </a:prstGeom>
            <a:ln w="12700">
              <a:solidFill>
                <a:schemeClr val="tx1"/>
              </a:solid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006600"/>
                </a:solidFill>
              </a:rPr>
              <a:t>The BES Communications Plan</a:t>
            </a:r>
            <a:endParaRPr lang="en-US" b="1" i="1" dirty="0">
              <a:solidFill>
                <a:srgbClr val="006600"/>
              </a:solidFill>
            </a:endParaRP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sp>
        <p:nvSpPr>
          <p:cNvPr id="7" name="TextBox 6"/>
          <p:cNvSpPr txBox="1"/>
          <p:nvPr/>
        </p:nvSpPr>
        <p:spPr>
          <a:xfrm>
            <a:off x="304800" y="1219200"/>
            <a:ext cx="8839200" cy="5232202"/>
          </a:xfrm>
          <a:prstGeom prst="rect">
            <a:avLst/>
          </a:prstGeom>
          <a:noFill/>
        </p:spPr>
        <p:txBody>
          <a:bodyPr wrap="square" rtlCol="0">
            <a:spAutoFit/>
          </a:bodyPr>
          <a:lstStyle/>
          <a:p>
            <a:pPr defTabSz="865188" eaLnBrk="0" hangingPunct="0">
              <a:spcAft>
                <a:spcPts val="1200"/>
              </a:spcAft>
              <a:buClr>
                <a:schemeClr val="tx1"/>
              </a:buClr>
              <a:buSzPct val="75000"/>
              <a:buFont typeface="Wingdings" pitchFamily="2" charset="2"/>
              <a:buChar char="Ø"/>
            </a:pPr>
            <a:r>
              <a:rPr lang="en-US" sz="2400" b="1" dirty="0" smtClean="0">
                <a:latin typeface="Arial" pitchFamily="34" charset="0"/>
                <a:cs typeface="Arial" pitchFamily="34" charset="0"/>
              </a:rPr>
              <a:t>  Produce three major publications:</a:t>
            </a:r>
          </a:p>
          <a:p>
            <a:pPr lvl="1" defTabSz="865188" eaLnBrk="0" hangingPunct="0">
              <a:spcAft>
                <a:spcPts val="1200"/>
              </a:spcAft>
              <a:buClr>
                <a:schemeClr val="tx1"/>
              </a:buClr>
              <a:buSzPct val="75000"/>
            </a:pPr>
            <a:r>
              <a:rPr lang="en-US" sz="2400" b="1" dirty="0" smtClean="0">
                <a:solidFill>
                  <a:srgbClr val="006600"/>
                </a:solidFill>
                <a:latin typeface="Arial" pitchFamily="34" charset="0"/>
                <a:cs typeface="Arial" pitchFamily="34" charset="0"/>
              </a:rPr>
              <a:t>  Science Serving the Nation Updated </a:t>
            </a:r>
            <a:r>
              <a:rPr lang="en-US" sz="2000" b="1" dirty="0" smtClean="0">
                <a:solidFill>
                  <a:srgbClr val="006600"/>
                </a:solidFill>
                <a:latin typeface="Arial" pitchFamily="34" charset="0"/>
                <a:cs typeface="Arial" pitchFamily="34" charset="0"/>
              </a:rPr>
              <a:t>(online and hardcopy)</a:t>
            </a:r>
          </a:p>
          <a:p>
            <a:pPr lvl="1" defTabSz="865188" eaLnBrk="0" hangingPunct="0">
              <a:spcAft>
                <a:spcPts val="1200"/>
              </a:spcAft>
              <a:buClr>
                <a:schemeClr val="tx1"/>
              </a:buClr>
              <a:buSzPct val="75000"/>
            </a:pPr>
            <a:endParaRPr lang="en-US" sz="2000" b="1" dirty="0" smtClean="0">
              <a:solidFill>
                <a:srgbClr val="006600"/>
              </a:solidFill>
              <a:latin typeface="Arial" pitchFamily="34" charset="0"/>
              <a:cs typeface="Arial" pitchFamily="34" charset="0"/>
            </a:endParaRPr>
          </a:p>
          <a:p>
            <a:pPr lvl="1" defTabSz="865188" eaLnBrk="0" hangingPunct="0">
              <a:spcAft>
                <a:spcPts val="1200"/>
              </a:spcAft>
              <a:buClr>
                <a:schemeClr val="tx1"/>
              </a:buClr>
              <a:buSzPct val="75000"/>
            </a:pPr>
            <a:r>
              <a:rPr lang="en-US" sz="2400" b="1" dirty="0" smtClean="0">
                <a:solidFill>
                  <a:srgbClr val="006600"/>
                </a:solidFill>
                <a:latin typeface="Arial" pitchFamily="34" charset="0"/>
                <a:cs typeface="Arial" pitchFamily="34" charset="0"/>
              </a:rPr>
              <a:t>  BES Annual Report for FY 2011</a:t>
            </a:r>
            <a:r>
              <a:rPr lang="en-US" sz="2000" b="1" dirty="0" smtClean="0">
                <a:solidFill>
                  <a:srgbClr val="006600"/>
                </a:solidFill>
                <a:latin typeface="Arial" pitchFamily="34" charset="0"/>
                <a:cs typeface="Arial" pitchFamily="34" charset="0"/>
              </a:rPr>
              <a:t> (online and hardcopy)</a:t>
            </a:r>
          </a:p>
          <a:p>
            <a:pPr lvl="1" defTabSz="865188" eaLnBrk="0" hangingPunct="0">
              <a:spcAft>
                <a:spcPts val="1200"/>
              </a:spcAft>
              <a:buClr>
                <a:schemeClr val="tx1"/>
              </a:buClr>
              <a:buSzPct val="75000"/>
            </a:pPr>
            <a:r>
              <a:rPr lang="en-US" sz="2400" b="1" dirty="0" smtClean="0">
                <a:solidFill>
                  <a:srgbClr val="006600"/>
                </a:solidFill>
                <a:latin typeface="Arial" pitchFamily="34" charset="0"/>
                <a:cs typeface="Arial" pitchFamily="34" charset="0"/>
              </a:rPr>
              <a:t>  BES FY 2011 Project Summaries </a:t>
            </a:r>
            <a:r>
              <a:rPr lang="en-US" sz="2000" b="1" dirty="0" smtClean="0">
                <a:solidFill>
                  <a:srgbClr val="006600"/>
                </a:solidFill>
                <a:latin typeface="Arial" pitchFamily="34" charset="0"/>
                <a:cs typeface="Arial" pitchFamily="34" charset="0"/>
              </a:rPr>
              <a:t>(online only)</a:t>
            </a:r>
          </a:p>
          <a:p>
            <a:pPr lvl="1" defTabSz="865188" eaLnBrk="0" hangingPunct="0">
              <a:spcAft>
                <a:spcPts val="1200"/>
              </a:spcAft>
              <a:buClr>
                <a:schemeClr val="tx1"/>
              </a:buClr>
              <a:buSzPct val="75000"/>
            </a:pPr>
            <a:endParaRPr lang="en-US" sz="2400" b="1" dirty="0" smtClean="0">
              <a:solidFill>
                <a:srgbClr val="006600"/>
              </a:solidFill>
              <a:latin typeface="Arial" pitchFamily="34" charset="0"/>
              <a:cs typeface="Arial" pitchFamily="34" charset="0"/>
            </a:endParaRPr>
          </a:p>
          <a:p>
            <a:pPr defTabSz="865188" eaLnBrk="0" hangingPunct="0">
              <a:spcAft>
                <a:spcPts val="1200"/>
              </a:spcAft>
              <a:buClr>
                <a:schemeClr val="tx1"/>
              </a:buClr>
              <a:buSzPct val="75000"/>
              <a:buFont typeface="Wingdings" pitchFamily="2" charset="2"/>
              <a:buChar char="Ø"/>
            </a:pPr>
            <a:r>
              <a:rPr lang="en-US" sz="2400" b="1" dirty="0" smtClean="0">
                <a:latin typeface="Arial" pitchFamily="34" charset="0"/>
                <a:cs typeface="Arial" pitchFamily="34" charset="0"/>
              </a:rPr>
              <a:t>  All three will be published prior to the release of the FY 2013 budget request in early 2012.</a:t>
            </a:r>
          </a:p>
          <a:p>
            <a:pPr defTabSz="865188" eaLnBrk="0" hangingPunct="0">
              <a:spcAft>
                <a:spcPts val="1200"/>
              </a:spcAft>
              <a:buClr>
                <a:schemeClr val="tx1"/>
              </a:buClr>
              <a:buSzPct val="75000"/>
              <a:buFont typeface="Wingdings" pitchFamily="2" charset="2"/>
              <a:buChar char="Ø"/>
            </a:pPr>
            <a:r>
              <a:rPr lang="en-US" sz="2400" b="1" dirty="0" smtClean="0">
                <a:latin typeface="Arial" pitchFamily="34" charset="0"/>
                <a:cs typeface="Arial" pitchFamily="34" charset="0"/>
              </a:rPr>
              <a:t>  Annual Report and Project Summaries will be updated annually.  </a:t>
            </a:r>
          </a:p>
          <a:p>
            <a:pPr lvl="1" defTabSz="865188" eaLnBrk="0" hangingPunct="0">
              <a:spcAft>
                <a:spcPts val="1200"/>
              </a:spcAft>
              <a:buClr>
                <a:schemeClr val="tx1"/>
              </a:buClr>
              <a:buSzPct val="75000"/>
            </a:pPr>
            <a:r>
              <a:rPr lang="en-US" b="1" dirty="0" smtClean="0">
                <a:latin typeface="Arial" pitchFamily="34" charset="0"/>
                <a:cs typeface="Arial" pitchFamily="34" charset="0"/>
              </a:rPr>
              <a:t> </a:t>
            </a:r>
            <a:r>
              <a:rPr lang="en-US" b="1" i="1" dirty="0" smtClean="0">
                <a:effectLst>
                  <a:outerShdw blurRad="38100" dist="38100" dir="2700000" algn="tl">
                    <a:srgbClr val="000000">
                      <a:alpha val="43137"/>
                    </a:srgbClr>
                  </a:outerShdw>
                </a:effectLst>
                <a:latin typeface="Arial" pitchFamily="34" charset="0"/>
                <a:cs typeface="Arial" pitchFamily="34" charset="0"/>
              </a:rPr>
              <a:t> </a:t>
            </a:r>
            <a:endParaRPr lang="en-US" sz="2000" b="1" dirty="0" smtClean="0">
              <a:latin typeface="Arial" pitchFamily="34" charset="0"/>
              <a:cs typeface="Arial" pitchFamily="34" charset="0"/>
            </a:endParaRPr>
          </a:p>
        </p:txBody>
      </p:sp>
      <p:sp>
        <p:nvSpPr>
          <p:cNvPr id="6" name="TextBox 5"/>
          <p:cNvSpPr txBox="1"/>
          <p:nvPr/>
        </p:nvSpPr>
        <p:spPr>
          <a:xfrm>
            <a:off x="381000" y="2209800"/>
            <a:ext cx="1176925" cy="461665"/>
          </a:xfrm>
          <a:prstGeom prst="rect">
            <a:avLst/>
          </a:prstGeom>
          <a:noFill/>
        </p:spPr>
        <p:txBody>
          <a:bodyPr wrap="none" rtlCol="0">
            <a:spAutoFit/>
          </a:bodyPr>
          <a:lstStyle/>
          <a:p>
            <a:r>
              <a:rPr lang="en-US" sz="2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Impact</a:t>
            </a:r>
            <a:endParaRPr lang="en-US" sz="2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52400" y="3733800"/>
            <a:ext cx="2489784" cy="461665"/>
          </a:xfrm>
          <a:prstGeom prst="rect">
            <a:avLst/>
          </a:prstGeom>
          <a:noFill/>
        </p:spPr>
        <p:txBody>
          <a:bodyPr wrap="none" rtlCol="0">
            <a:spAutoFit/>
          </a:bodyPr>
          <a:lstStyle/>
          <a:p>
            <a:r>
              <a:rPr lang="en-US" sz="2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What and How?</a:t>
            </a:r>
            <a:endParaRPr lang="en-US" sz="2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990600"/>
            <a:ext cx="8534400" cy="5092700"/>
          </a:xfrm>
        </p:spPr>
        <p:txBody>
          <a:bodyPr/>
          <a:lstStyle/>
          <a:p>
            <a:pPr>
              <a:buFont typeface="Wingdings" pitchFamily="2" charset="2"/>
              <a:buChar char="Ø"/>
            </a:pPr>
            <a:r>
              <a:rPr lang="en-US" sz="2000" dirty="0" smtClean="0">
                <a:solidFill>
                  <a:schemeClr val="tx1"/>
                </a:solidFill>
                <a:latin typeface="Arial" charset="0"/>
                <a:cs typeface="Arial" charset="0"/>
              </a:rPr>
              <a:t>An update to the 1996 document to include impacts over the last 15 years, with emphasis on how BES basic research has translated into technological advances.</a:t>
            </a:r>
          </a:p>
          <a:p>
            <a:pPr>
              <a:buFont typeface="Wingdings" pitchFamily="2" charset="2"/>
              <a:buChar char="Ø"/>
            </a:pPr>
            <a:r>
              <a:rPr lang="en-US" sz="2000" dirty="0" smtClean="0">
                <a:solidFill>
                  <a:schemeClr val="tx1"/>
                </a:solidFill>
                <a:latin typeface="Arial" charset="0"/>
                <a:cs typeface="Arial" charset="0"/>
              </a:rPr>
              <a:t>Foundation for updating: </a:t>
            </a:r>
          </a:p>
          <a:p>
            <a:pPr lvl="1">
              <a:buFont typeface="Arial" pitchFamily="34" charset="0"/>
              <a:buChar char="•"/>
            </a:pPr>
            <a:r>
              <a:rPr lang="en-US" sz="1800" dirty="0" smtClean="0">
                <a:solidFill>
                  <a:schemeClr val="tx1"/>
                </a:solidFill>
                <a:latin typeface="Arial" charset="0"/>
                <a:cs typeface="Arial" charset="0"/>
              </a:rPr>
              <a:t>Recent “success stories” from labs and grants, which will include those recently featured on SC website.</a:t>
            </a:r>
          </a:p>
          <a:p>
            <a:pPr lvl="1">
              <a:buFont typeface="Arial" pitchFamily="34" charset="0"/>
              <a:buChar char="•"/>
            </a:pPr>
            <a:r>
              <a:rPr lang="en-US" sz="1800" dirty="0" smtClean="0">
                <a:solidFill>
                  <a:schemeClr val="tx1"/>
                </a:solidFill>
                <a:latin typeface="Arial" charset="0"/>
                <a:cs typeface="Arial" charset="0"/>
              </a:rPr>
              <a:t>BESAC Workshop - </a:t>
            </a:r>
            <a:r>
              <a:rPr lang="en-US" sz="1800" i="1" dirty="0" smtClean="0">
                <a:solidFill>
                  <a:schemeClr val="tx1"/>
                </a:solidFill>
                <a:latin typeface="Arial" charset="0"/>
                <a:cs typeface="Arial" charset="0"/>
              </a:rPr>
              <a:t>Science for Energy Technology:</a:t>
            </a:r>
            <a:br>
              <a:rPr lang="en-US" sz="1800" i="1" dirty="0" smtClean="0">
                <a:solidFill>
                  <a:schemeClr val="tx1"/>
                </a:solidFill>
                <a:latin typeface="Arial" charset="0"/>
                <a:cs typeface="Arial" charset="0"/>
              </a:rPr>
            </a:br>
            <a:r>
              <a:rPr lang="en-US" sz="1800" i="1" dirty="0" smtClean="0">
                <a:solidFill>
                  <a:schemeClr val="tx1"/>
                </a:solidFill>
                <a:latin typeface="Arial" charset="0"/>
                <a:cs typeface="Arial" charset="0"/>
              </a:rPr>
              <a:t>Strengthening the Link between Basic Research and Industry </a:t>
            </a:r>
          </a:p>
          <a:p>
            <a:pPr lvl="1">
              <a:buFont typeface="Arial" pitchFamily="34" charset="0"/>
              <a:buChar char="•"/>
            </a:pPr>
            <a:r>
              <a:rPr lang="en-US" sz="1800" dirty="0" smtClean="0">
                <a:solidFill>
                  <a:schemeClr val="tx1"/>
                </a:solidFill>
                <a:latin typeface="Arial" charset="0"/>
                <a:cs typeface="Arial" charset="0"/>
              </a:rPr>
              <a:t>BRNs</a:t>
            </a:r>
          </a:p>
          <a:p>
            <a:pPr>
              <a:buFont typeface="Wingdings" pitchFamily="2" charset="2"/>
              <a:buChar char="Ø"/>
            </a:pPr>
            <a:r>
              <a:rPr lang="en-US" sz="2000" dirty="0" smtClean="0">
                <a:solidFill>
                  <a:schemeClr val="tx1"/>
                </a:solidFill>
                <a:latin typeface="Arial" charset="0"/>
                <a:cs typeface="Arial" charset="0"/>
              </a:rPr>
              <a:t>Collection of additional input:</a:t>
            </a:r>
          </a:p>
          <a:p>
            <a:pPr lvl="1">
              <a:buFont typeface="Arial" pitchFamily="34" charset="0"/>
              <a:buChar char="•"/>
            </a:pPr>
            <a:r>
              <a:rPr lang="en-US" sz="1800" dirty="0" smtClean="0">
                <a:solidFill>
                  <a:schemeClr val="tx1"/>
                </a:solidFill>
                <a:latin typeface="Arial" charset="0"/>
                <a:cs typeface="Arial" charset="0"/>
              </a:rPr>
              <a:t>Broad email engagement of PIs requesting input </a:t>
            </a:r>
          </a:p>
          <a:p>
            <a:pPr lvl="1">
              <a:buFont typeface="Arial" pitchFamily="34" charset="0"/>
              <a:buChar char="•"/>
            </a:pPr>
            <a:r>
              <a:rPr lang="en-US" sz="1800" dirty="0" smtClean="0">
                <a:solidFill>
                  <a:schemeClr val="tx1"/>
                </a:solidFill>
                <a:latin typeface="Arial" charset="0"/>
                <a:cs typeface="Arial" charset="0"/>
              </a:rPr>
              <a:t>Formation of a “Working Group” to select highlights, consolidate input, and draft individual sections</a:t>
            </a:r>
          </a:p>
          <a:p>
            <a:pPr>
              <a:buFont typeface="Wingdings" pitchFamily="2" charset="2"/>
              <a:buChar char="Ø"/>
            </a:pPr>
            <a:r>
              <a:rPr lang="en-US" sz="2000" dirty="0" smtClean="0">
                <a:solidFill>
                  <a:schemeClr val="tx1"/>
                </a:solidFill>
                <a:latin typeface="Arial" charset="0"/>
                <a:cs typeface="Arial" charset="0"/>
              </a:rPr>
              <a:t>Contractor will provide technical editing, layout, and production.</a:t>
            </a:r>
          </a:p>
          <a:p>
            <a:pPr>
              <a:buNone/>
            </a:pPr>
            <a:endParaRPr lang="en-US" sz="2000" dirty="0" smtClean="0">
              <a:solidFill>
                <a:srgbClr val="008000"/>
              </a:solidFill>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p:txBody>
      </p:sp>
      <p:sp>
        <p:nvSpPr>
          <p:cNvPr id="11267" name="Title 2"/>
          <p:cNvSpPr>
            <a:spLocks noGrp="1"/>
          </p:cNvSpPr>
          <p:nvPr>
            <p:ph type="title"/>
          </p:nvPr>
        </p:nvSpPr>
        <p:spPr/>
        <p:txBody>
          <a:bodyPr/>
          <a:lstStyle/>
          <a:p>
            <a:r>
              <a:rPr lang="en-US" b="1" i="1" dirty="0" smtClean="0">
                <a:latin typeface="Arial" charset="0"/>
                <a:cs typeface="Arial" charset="0"/>
              </a:rPr>
              <a:t>Science Serving the Nation Update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0" y="-761999"/>
            <a:ext cx="9416413" cy="929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TotalTime>
  <Words>1516</Words>
  <Application>Microsoft Office PowerPoint</Application>
  <PresentationFormat>On-screen Show (4:3)</PresentationFormat>
  <Paragraphs>111</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Slide 1</vt:lpstr>
      <vt:lpstr>Does BES have a communication problem?</vt:lpstr>
      <vt:lpstr>We answer the “Why?” question better than ever!</vt:lpstr>
      <vt:lpstr>But perhaps we have done better on the “Impact” question</vt:lpstr>
      <vt:lpstr>And we were more systematic on the “What?” question</vt:lpstr>
      <vt:lpstr>Slide 6</vt:lpstr>
      <vt:lpstr>The BES Communications Plan</vt:lpstr>
      <vt:lpstr>Science Serving the Nation Update</vt:lpstr>
      <vt:lpstr>Slide 9</vt:lpstr>
      <vt:lpstr>Catalytic Exhaust After Treatment: From Molecular-Level Understanding to Emissions Reductions  </vt:lpstr>
      <vt:lpstr>BES Annual Report for FY 2011</vt:lpstr>
      <vt:lpstr>Example highlights from BES FY 2012 budget request</vt:lpstr>
      <vt:lpstr>FY 2011 Project Summaries</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Multi-scale Simulation of Internal Combustion Engines A new initiative to develop the science base for computational design of advanced engines</dc:title>
  <dc:creator>Ben Brown</dc:creator>
  <cp:lastModifiedBy>helpdesk</cp:lastModifiedBy>
  <cp:revision>535</cp:revision>
  <dcterms:created xsi:type="dcterms:W3CDTF">2010-02-05T18:57:20Z</dcterms:created>
  <dcterms:modified xsi:type="dcterms:W3CDTF">2011-08-05T14:24:26Z</dcterms:modified>
</cp:coreProperties>
</file>