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Default Extension="emf" ContentType="image/x-emf"/>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Masters/slideMaster9.xml" ContentType="application/vnd.openxmlformats-officedocument.presentationml.slideMaster+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charts/chart4.xml" ContentType="application/vnd.openxmlformats-officedocument.drawingml.chart+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drawings/drawing1.xml" ContentType="application/vnd.openxmlformats-officedocument.drawingml.chartshap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9" r:id="rId1"/>
    <p:sldMasterId id="2147483701" r:id="rId2"/>
    <p:sldMasterId id="2147483698" r:id="rId3"/>
    <p:sldMasterId id="2147483715" r:id="rId4"/>
    <p:sldMasterId id="2147483780" r:id="rId5"/>
    <p:sldMasterId id="2147483794" r:id="rId6"/>
    <p:sldMasterId id="2147483796" r:id="rId7"/>
    <p:sldMasterId id="2147483798" r:id="rId8"/>
    <p:sldMasterId id="2147483806" r:id="rId9"/>
  </p:sldMasterIdLst>
  <p:notesMasterIdLst>
    <p:notesMasterId r:id="rId42"/>
  </p:notesMasterIdLst>
  <p:handoutMasterIdLst>
    <p:handoutMasterId r:id="rId43"/>
  </p:handoutMasterIdLst>
  <p:sldIdLst>
    <p:sldId id="2152" r:id="rId10"/>
    <p:sldId id="2171" r:id="rId11"/>
    <p:sldId id="2070" r:id="rId12"/>
    <p:sldId id="2181" r:id="rId13"/>
    <p:sldId id="2175" r:id="rId14"/>
    <p:sldId id="2176" r:id="rId15"/>
    <p:sldId id="2108" r:id="rId16"/>
    <p:sldId id="2160" r:id="rId17"/>
    <p:sldId id="2111" r:id="rId18"/>
    <p:sldId id="2113" r:id="rId19"/>
    <p:sldId id="2134" r:id="rId20"/>
    <p:sldId id="2126" r:id="rId21"/>
    <p:sldId id="2053" r:id="rId22"/>
    <p:sldId id="2159" r:id="rId23"/>
    <p:sldId id="2131" r:id="rId24"/>
    <p:sldId id="2177" r:id="rId25"/>
    <p:sldId id="2169" r:id="rId26"/>
    <p:sldId id="2153" r:id="rId27"/>
    <p:sldId id="2105" r:id="rId28"/>
    <p:sldId id="2138" r:id="rId29"/>
    <p:sldId id="2141" r:id="rId30"/>
    <p:sldId id="2174" r:id="rId31"/>
    <p:sldId id="2173" r:id="rId32"/>
    <p:sldId id="2164" r:id="rId33"/>
    <p:sldId id="2168" r:id="rId34"/>
    <p:sldId id="2125" r:id="rId35"/>
    <p:sldId id="2145" r:id="rId36"/>
    <p:sldId id="2061" r:id="rId37"/>
    <p:sldId id="2178" r:id="rId38"/>
    <p:sldId id="2172" r:id="rId39"/>
    <p:sldId id="2179" r:id="rId40"/>
    <p:sldId id="2180" r:id="rId41"/>
  </p:sldIdLst>
  <p:sldSz cx="10058400" cy="7772400"/>
  <p:notesSz cx="7010400" cy="9296400"/>
  <p:defaultTextStyle>
    <a:defPPr>
      <a:defRPr lang="en-US"/>
    </a:defPPr>
    <a:lvl1pPr algn="l" rtl="0" fontAlgn="base">
      <a:spcBef>
        <a:spcPct val="0"/>
      </a:spcBef>
      <a:spcAft>
        <a:spcPct val="0"/>
      </a:spcAft>
      <a:defRPr sz="1200" b="1" u="sng" kern="1200">
        <a:solidFill>
          <a:schemeClr val="tx1"/>
        </a:solidFill>
        <a:latin typeface="Arial Narrow" pitchFamily="34" charset="0"/>
        <a:ea typeface="+mn-ea"/>
        <a:cs typeface="+mn-cs"/>
      </a:defRPr>
    </a:lvl1pPr>
    <a:lvl2pPr marL="453782" algn="l" rtl="0" fontAlgn="base">
      <a:spcBef>
        <a:spcPct val="0"/>
      </a:spcBef>
      <a:spcAft>
        <a:spcPct val="0"/>
      </a:spcAft>
      <a:defRPr sz="1200" b="1" u="sng" kern="1200">
        <a:solidFill>
          <a:schemeClr val="tx1"/>
        </a:solidFill>
        <a:latin typeface="Arial Narrow" pitchFamily="34" charset="0"/>
        <a:ea typeface="+mn-ea"/>
        <a:cs typeface="+mn-cs"/>
      </a:defRPr>
    </a:lvl2pPr>
    <a:lvl3pPr marL="907568" algn="l" rtl="0" fontAlgn="base">
      <a:spcBef>
        <a:spcPct val="0"/>
      </a:spcBef>
      <a:spcAft>
        <a:spcPct val="0"/>
      </a:spcAft>
      <a:defRPr sz="1200" b="1" u="sng" kern="1200">
        <a:solidFill>
          <a:schemeClr val="tx1"/>
        </a:solidFill>
        <a:latin typeface="Arial Narrow" pitchFamily="34" charset="0"/>
        <a:ea typeface="+mn-ea"/>
        <a:cs typeface="+mn-cs"/>
      </a:defRPr>
    </a:lvl3pPr>
    <a:lvl4pPr marL="1361373" algn="l" rtl="0" fontAlgn="base">
      <a:spcBef>
        <a:spcPct val="0"/>
      </a:spcBef>
      <a:spcAft>
        <a:spcPct val="0"/>
      </a:spcAft>
      <a:defRPr sz="1200" b="1" u="sng" kern="1200">
        <a:solidFill>
          <a:schemeClr val="tx1"/>
        </a:solidFill>
        <a:latin typeface="Arial Narrow" pitchFamily="34" charset="0"/>
        <a:ea typeface="+mn-ea"/>
        <a:cs typeface="+mn-cs"/>
      </a:defRPr>
    </a:lvl4pPr>
    <a:lvl5pPr marL="1815159" algn="l" rtl="0" fontAlgn="base">
      <a:spcBef>
        <a:spcPct val="0"/>
      </a:spcBef>
      <a:spcAft>
        <a:spcPct val="0"/>
      </a:spcAft>
      <a:defRPr sz="1200" b="1" u="sng" kern="1200">
        <a:solidFill>
          <a:schemeClr val="tx1"/>
        </a:solidFill>
        <a:latin typeface="Arial Narrow" pitchFamily="34" charset="0"/>
        <a:ea typeface="+mn-ea"/>
        <a:cs typeface="+mn-cs"/>
      </a:defRPr>
    </a:lvl5pPr>
    <a:lvl6pPr marL="2268961" algn="l" defTabSz="907568" rtl="0" eaLnBrk="1" latinLnBrk="0" hangingPunct="1">
      <a:defRPr sz="1200" b="1" u="sng" kern="1200">
        <a:solidFill>
          <a:schemeClr val="tx1"/>
        </a:solidFill>
        <a:latin typeface="Arial Narrow" pitchFamily="34" charset="0"/>
        <a:ea typeface="+mn-ea"/>
        <a:cs typeface="+mn-cs"/>
      </a:defRPr>
    </a:lvl6pPr>
    <a:lvl7pPr marL="2722747" algn="l" defTabSz="907568" rtl="0" eaLnBrk="1" latinLnBrk="0" hangingPunct="1">
      <a:defRPr sz="1200" b="1" u="sng" kern="1200">
        <a:solidFill>
          <a:schemeClr val="tx1"/>
        </a:solidFill>
        <a:latin typeface="Arial Narrow" pitchFamily="34" charset="0"/>
        <a:ea typeface="+mn-ea"/>
        <a:cs typeface="+mn-cs"/>
      </a:defRPr>
    </a:lvl7pPr>
    <a:lvl8pPr marL="3176542" algn="l" defTabSz="907568" rtl="0" eaLnBrk="1" latinLnBrk="0" hangingPunct="1">
      <a:defRPr sz="1200" b="1" u="sng" kern="1200">
        <a:solidFill>
          <a:schemeClr val="tx1"/>
        </a:solidFill>
        <a:latin typeface="Arial Narrow" pitchFamily="34" charset="0"/>
        <a:ea typeface="+mn-ea"/>
        <a:cs typeface="+mn-cs"/>
      </a:defRPr>
    </a:lvl8pPr>
    <a:lvl9pPr marL="3630331" algn="l" defTabSz="907568" rtl="0" eaLnBrk="1" latinLnBrk="0" hangingPunct="1">
      <a:defRPr sz="1200" b="1" u="sng" kern="1200">
        <a:solidFill>
          <a:schemeClr val="tx1"/>
        </a:solidFill>
        <a:latin typeface="Arial Narrow"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6636"/>
    <a:srgbClr val="FFFFDD"/>
    <a:srgbClr val="FF3399"/>
    <a:srgbClr val="3333FF"/>
    <a:srgbClr val="00FF00"/>
    <a:srgbClr val="FF99FF"/>
    <a:srgbClr val="FFFF66"/>
    <a:srgbClr val="000099"/>
    <a:srgbClr val="D60093"/>
    <a:srgbClr val="0000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77" autoAdjust="0"/>
    <p:restoredTop sz="74687" autoAdjust="0"/>
  </p:normalViewPr>
  <p:slideViewPr>
    <p:cSldViewPr snapToGrid="0">
      <p:cViewPr>
        <p:scale>
          <a:sx n="100" d="100"/>
          <a:sy n="100" d="100"/>
        </p:scale>
        <p:origin x="588" y="210"/>
      </p:cViewPr>
      <p:guideLst>
        <p:guide orient="horz" pos="359"/>
        <p:guide pos="316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5" d="100"/>
        <a:sy n="25" d="100"/>
      </p:scale>
      <p:origin x="0" y="0"/>
    </p:cViewPr>
  </p:sorterViewPr>
  <p:notesViewPr>
    <p:cSldViewPr snapToGrid="0">
      <p:cViewPr>
        <p:scale>
          <a:sx n="100" d="100"/>
          <a:sy n="100" d="100"/>
        </p:scale>
        <p:origin x="-2184" y="2040"/>
      </p:cViewPr>
      <p:guideLst>
        <p:guide orient="horz" pos="2929"/>
        <p:guide pos="2209"/>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Scnas5p\Home\kung\My%20Documents\13\Hill%20Briefings\Pie%20Chart%20Data%20for%20Senate%20Briefing.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scnas5p\kung\My%20Documents\BES%20Presentations\Facilities%20Statistics\All%20users%201996_2010_Jan_201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Scnas5p\Home\kung\My%20Documents\13\Hill%20Briefings\Pie%20Chart%20Data%20for%20Senate%20Briefing.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Documents%20and%20Settings\kung\Local%20Settings\Temporary%20Internet%20Files\Content.Outlook\WMZ3QWMM\BES%201997-2013%20Request%20vs%20Approp%20charts%20(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chart>
    <c:plotArea>
      <c:layout/>
      <c:ofPieChart>
        <c:ofPieType val="bar"/>
        <c:varyColors val="1"/>
        <c:ser>
          <c:idx val="0"/>
          <c:order val="0"/>
          <c:dPt>
            <c:idx val="0"/>
            <c:spPr>
              <a:solidFill>
                <a:srgbClr val="FFFF00"/>
              </a:solidFill>
            </c:spPr>
          </c:dPt>
          <c:dPt>
            <c:idx val="1"/>
            <c:spPr>
              <a:solidFill>
                <a:srgbClr val="FF01BC"/>
              </a:solidFill>
            </c:spPr>
          </c:dPt>
          <c:dPt>
            <c:idx val="2"/>
            <c:spPr>
              <a:solidFill>
                <a:srgbClr val="FFC000"/>
              </a:solidFill>
            </c:spPr>
          </c:dPt>
          <c:dPt>
            <c:idx val="4"/>
            <c:spPr>
              <a:solidFill>
                <a:schemeClr val="accent5">
                  <a:lumMod val="20000"/>
                  <a:lumOff val="80000"/>
                </a:schemeClr>
              </a:solidFill>
            </c:spPr>
          </c:dPt>
          <c:dPt>
            <c:idx val="5"/>
            <c:spPr>
              <a:solidFill>
                <a:srgbClr val="00FF99"/>
              </a:solidFill>
            </c:spPr>
          </c:dPt>
          <c:dPt>
            <c:idx val="6"/>
            <c:spPr>
              <a:solidFill>
                <a:schemeClr val="tx2">
                  <a:lumMod val="75000"/>
                </a:schemeClr>
              </a:solidFill>
            </c:spPr>
          </c:dPt>
          <c:dPt>
            <c:idx val="7"/>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c:spPr>
          </c:dPt>
          <c:dPt>
            <c:idx val="8"/>
            <c:sp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c:spPr>
          </c:dPt>
          <c:dPt>
            <c:idx val="9"/>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c:spPr>
          </c:dPt>
          <c:dPt>
            <c:idx val="10"/>
            <c:spPr>
              <a:solidFill>
                <a:srgbClr val="0066FF"/>
              </a:solidFill>
            </c:spPr>
          </c:dPt>
          <c:dPt>
            <c:idx val="11"/>
            <c:spPr>
              <a:solidFill>
                <a:srgbClr val="0066FF"/>
              </a:solidFill>
            </c:spPr>
          </c:dPt>
          <c:cat>
            <c:strRef>
              <c:f>'Pie Chart FY13'!$C$7:$C$16</c:f>
              <c:strCache>
                <c:ptCount val="10"/>
                <c:pt idx="0">
                  <c:v>MSE Research</c:v>
                </c:pt>
                <c:pt idx="1">
                  <c:v>CSGB Research</c:v>
                </c:pt>
                <c:pt idx="2">
                  <c:v>EFRCs</c:v>
                </c:pt>
                <c:pt idx="3">
                  <c:v>Hub</c:v>
                </c:pt>
                <c:pt idx="4">
                  <c:v>SUF Research</c:v>
                </c:pt>
                <c:pt idx="5">
                  <c:v>Constructions + OPC+MIE</c:v>
                </c:pt>
                <c:pt idx="6">
                  <c:v>SBIR/STTP + GPP</c:v>
                </c:pt>
                <c:pt idx="7">
                  <c:v>NSRC</c:v>
                </c:pt>
                <c:pt idx="8">
                  <c:v>neutron</c:v>
                </c:pt>
                <c:pt idx="9">
                  <c:v>Light Sources</c:v>
                </c:pt>
              </c:strCache>
            </c:strRef>
          </c:cat>
          <c:val>
            <c:numRef>
              <c:f>'Pie Chart FY13'!$D$7:$D$16</c:f>
              <c:numCache>
                <c:formatCode>#,##0</c:formatCode>
                <c:ptCount val="10"/>
                <c:pt idx="0">
                  <c:v>315549</c:v>
                </c:pt>
                <c:pt idx="1">
                  <c:v>260259</c:v>
                </c:pt>
                <c:pt idx="2">
                  <c:v>120000</c:v>
                </c:pt>
                <c:pt idx="3">
                  <c:v>48474</c:v>
                </c:pt>
                <c:pt idx="4">
                  <c:v>27000</c:v>
                </c:pt>
                <c:pt idx="5">
                  <c:v>167103</c:v>
                </c:pt>
                <c:pt idx="6">
                  <c:v>51213</c:v>
                </c:pt>
                <c:pt idx="7">
                  <c:v>113500</c:v>
                </c:pt>
                <c:pt idx="8">
                  <c:v>257694</c:v>
                </c:pt>
                <c:pt idx="9">
                  <c:v>438800</c:v>
                </c:pt>
              </c:numCache>
            </c:numRef>
          </c:val>
        </c:ser>
        <c:gapWidth val="100"/>
        <c:splitType val="pos"/>
        <c:splitPos val="3"/>
        <c:secondPieSize val="75"/>
        <c:serLines/>
      </c:ofPieChart>
      <c:spPr>
        <a:noFill/>
        <a:ln>
          <a:noFill/>
        </a:ln>
      </c:spPr>
    </c:plotArea>
    <c:plotVisOnly val="1"/>
    <c:dispBlanksAs val="zero"/>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plotArea>
      <c:layout>
        <c:manualLayout>
          <c:layoutTarget val="inner"/>
          <c:xMode val="edge"/>
          <c:yMode val="edge"/>
          <c:x val="0.10726355881581277"/>
          <c:y val="2.0051950870482275E-2"/>
          <c:w val="0.87386215864759464"/>
          <c:h val="0.77634961439590022"/>
        </c:manualLayout>
      </c:layout>
      <c:barChart>
        <c:barDir val="col"/>
        <c:grouping val="stacked"/>
        <c:ser>
          <c:idx val="0"/>
          <c:order val="0"/>
          <c:tx>
            <c:strRef>
              <c:f>'FY82-FY07 Chart'!$A$4</c:f>
              <c:strCache>
                <c:ptCount val="1"/>
                <c:pt idx="0">
                  <c:v>NSLS</c:v>
                </c:pt>
              </c:strCache>
            </c:strRef>
          </c:tx>
          <c:spPr>
            <a:solidFill>
              <a:srgbClr val="0070C0"/>
            </a:solidFill>
            <a:ln w="12700">
              <a:solidFill>
                <a:srgbClr val="000000"/>
              </a:solidFill>
              <a:prstDash val="solid"/>
            </a:ln>
          </c:spPr>
          <c:cat>
            <c:strRef>
              <c:f>'FY82-FY07 Chart'!$B$3:$Q$3</c:f>
              <c:strCache>
                <c:ptCount val="16"/>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 </c:v>
                </c:pt>
                <c:pt idx="15">
                  <c:v> 2011</c:v>
                </c:pt>
              </c:strCache>
            </c:strRef>
          </c:cat>
          <c:val>
            <c:numRef>
              <c:f>'FY82-FY07 Chart'!$B$4:$Q$4</c:f>
              <c:numCache>
                <c:formatCode>_(* #,##0_);_(* \(#,##0\);_(* "-"??_);_(@_)</c:formatCode>
                <c:ptCount val="16"/>
                <c:pt idx="0">
                  <c:v>2261</c:v>
                </c:pt>
                <c:pt idx="1">
                  <c:v>2320</c:v>
                </c:pt>
                <c:pt idx="2">
                  <c:v>2380</c:v>
                </c:pt>
                <c:pt idx="3">
                  <c:v>2416</c:v>
                </c:pt>
                <c:pt idx="4">
                  <c:v>2551</c:v>
                </c:pt>
                <c:pt idx="5">
                  <c:v>2523</c:v>
                </c:pt>
                <c:pt idx="6">
                  <c:v>2413</c:v>
                </c:pt>
                <c:pt idx="7">
                  <c:v>2206</c:v>
                </c:pt>
                <c:pt idx="8">
                  <c:v>2299</c:v>
                </c:pt>
                <c:pt idx="9">
                  <c:v>2256</c:v>
                </c:pt>
                <c:pt idx="10">
                  <c:v>2105</c:v>
                </c:pt>
                <c:pt idx="11">
                  <c:v>2219</c:v>
                </c:pt>
                <c:pt idx="12">
                  <c:v>2128</c:v>
                </c:pt>
                <c:pt idx="13">
                  <c:v>2214</c:v>
                </c:pt>
                <c:pt idx="14">
                  <c:v>2229</c:v>
                </c:pt>
                <c:pt idx="15">
                  <c:v>2313</c:v>
                </c:pt>
              </c:numCache>
            </c:numRef>
          </c:val>
        </c:ser>
        <c:ser>
          <c:idx val="1"/>
          <c:order val="1"/>
          <c:tx>
            <c:strRef>
              <c:f>'FY82-FY07 Chart'!$A$5</c:f>
              <c:strCache>
                <c:ptCount val="1"/>
                <c:pt idx="0">
                  <c:v>SSRL</c:v>
                </c:pt>
              </c:strCache>
            </c:strRef>
          </c:tx>
          <c:spPr>
            <a:solidFill>
              <a:srgbClr val="FFFF00"/>
            </a:solidFill>
            <a:ln w="12700">
              <a:solidFill>
                <a:srgbClr val="000000"/>
              </a:solidFill>
              <a:prstDash val="solid"/>
            </a:ln>
          </c:spPr>
          <c:cat>
            <c:strRef>
              <c:f>'FY82-FY07 Chart'!$B$3:$Q$3</c:f>
              <c:strCache>
                <c:ptCount val="16"/>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 </c:v>
                </c:pt>
                <c:pt idx="15">
                  <c:v> 2011</c:v>
                </c:pt>
              </c:strCache>
            </c:strRef>
          </c:cat>
          <c:val>
            <c:numRef>
              <c:f>'FY82-FY07 Chart'!$B$5:$Q$5</c:f>
              <c:numCache>
                <c:formatCode>_(* #,##0_);_(* \(#,##0\);_(* "-"??_);_(@_)</c:formatCode>
                <c:ptCount val="16"/>
                <c:pt idx="0">
                  <c:v>647</c:v>
                </c:pt>
                <c:pt idx="1">
                  <c:v>721</c:v>
                </c:pt>
                <c:pt idx="2">
                  <c:v>763</c:v>
                </c:pt>
                <c:pt idx="3">
                  <c:v>782</c:v>
                </c:pt>
                <c:pt idx="4">
                  <c:v>895</c:v>
                </c:pt>
                <c:pt idx="5">
                  <c:v>907</c:v>
                </c:pt>
                <c:pt idx="6">
                  <c:v>1023</c:v>
                </c:pt>
                <c:pt idx="7">
                  <c:v>867</c:v>
                </c:pt>
                <c:pt idx="8">
                  <c:v>741</c:v>
                </c:pt>
                <c:pt idx="9">
                  <c:v>1007</c:v>
                </c:pt>
                <c:pt idx="10">
                  <c:v>1124</c:v>
                </c:pt>
                <c:pt idx="11">
                  <c:v>1151</c:v>
                </c:pt>
                <c:pt idx="12">
                  <c:v>1147</c:v>
                </c:pt>
                <c:pt idx="13">
                  <c:v>1361</c:v>
                </c:pt>
                <c:pt idx="14">
                  <c:v>1436</c:v>
                </c:pt>
                <c:pt idx="15">
                  <c:v>1515</c:v>
                </c:pt>
              </c:numCache>
            </c:numRef>
          </c:val>
        </c:ser>
        <c:ser>
          <c:idx val="2"/>
          <c:order val="2"/>
          <c:tx>
            <c:strRef>
              <c:f>'FY82-FY07 Chart'!$A$6</c:f>
              <c:strCache>
                <c:ptCount val="1"/>
                <c:pt idx="0">
                  <c:v>ALS</c:v>
                </c:pt>
              </c:strCache>
            </c:strRef>
          </c:tx>
          <c:spPr>
            <a:solidFill>
              <a:srgbClr val="FF0000"/>
            </a:solidFill>
            <a:ln w="12700">
              <a:solidFill>
                <a:srgbClr val="000000"/>
              </a:solidFill>
              <a:prstDash val="solid"/>
            </a:ln>
          </c:spPr>
          <c:cat>
            <c:strRef>
              <c:f>'FY82-FY07 Chart'!$B$3:$Q$3</c:f>
              <c:strCache>
                <c:ptCount val="16"/>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 </c:v>
                </c:pt>
                <c:pt idx="15">
                  <c:v> 2011</c:v>
                </c:pt>
              </c:strCache>
            </c:strRef>
          </c:cat>
          <c:val>
            <c:numRef>
              <c:f>'FY82-FY07 Chart'!$B$6:$Q$6</c:f>
              <c:numCache>
                <c:formatCode>_(* #,##0_);_(* \(#,##0\);_(* "-"??_);_(@_)</c:formatCode>
                <c:ptCount val="16"/>
                <c:pt idx="0">
                  <c:v>184</c:v>
                </c:pt>
                <c:pt idx="1">
                  <c:v>295</c:v>
                </c:pt>
                <c:pt idx="2">
                  <c:v>659</c:v>
                </c:pt>
                <c:pt idx="3">
                  <c:v>805</c:v>
                </c:pt>
                <c:pt idx="4">
                  <c:v>1036</c:v>
                </c:pt>
                <c:pt idx="5">
                  <c:v>1163</c:v>
                </c:pt>
                <c:pt idx="6">
                  <c:v>1385</c:v>
                </c:pt>
                <c:pt idx="7">
                  <c:v>1662</c:v>
                </c:pt>
                <c:pt idx="8">
                  <c:v>1898</c:v>
                </c:pt>
                <c:pt idx="9">
                  <c:v>2003</c:v>
                </c:pt>
                <c:pt idx="10">
                  <c:v>2158</c:v>
                </c:pt>
                <c:pt idx="11">
                  <c:v>1748</c:v>
                </c:pt>
                <c:pt idx="12">
                  <c:v>1938</c:v>
                </c:pt>
                <c:pt idx="13">
                  <c:v>1918</c:v>
                </c:pt>
                <c:pt idx="14">
                  <c:v>2032</c:v>
                </c:pt>
                <c:pt idx="15">
                  <c:v>1931</c:v>
                </c:pt>
              </c:numCache>
            </c:numRef>
          </c:val>
        </c:ser>
        <c:ser>
          <c:idx val="3"/>
          <c:order val="3"/>
          <c:tx>
            <c:strRef>
              <c:f>'FY82-FY07 Chart'!$A$7</c:f>
              <c:strCache>
                <c:ptCount val="1"/>
                <c:pt idx="0">
                  <c:v>APS</c:v>
                </c:pt>
              </c:strCache>
            </c:strRef>
          </c:tx>
          <c:spPr>
            <a:solidFill>
              <a:srgbClr val="16DF07"/>
            </a:solidFill>
            <a:ln>
              <a:solidFill>
                <a:srgbClr val="000000"/>
              </a:solidFill>
            </a:ln>
          </c:spPr>
          <c:cat>
            <c:strRef>
              <c:f>'FY82-FY07 Chart'!$B$3:$Q$3</c:f>
              <c:strCache>
                <c:ptCount val="16"/>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 </c:v>
                </c:pt>
                <c:pt idx="15">
                  <c:v> 2011</c:v>
                </c:pt>
              </c:strCache>
            </c:strRef>
          </c:cat>
          <c:val>
            <c:numRef>
              <c:f>'FY82-FY07 Chart'!$B$7:$Q$7</c:f>
              <c:numCache>
                <c:formatCode>_(* #,##0_);_(* \(#,##0\);_(* "-"??_);_(@_)</c:formatCode>
                <c:ptCount val="16"/>
                <c:pt idx="0">
                  <c:v>0</c:v>
                </c:pt>
                <c:pt idx="1">
                  <c:v>536</c:v>
                </c:pt>
                <c:pt idx="2">
                  <c:v>734</c:v>
                </c:pt>
                <c:pt idx="3">
                  <c:v>1222</c:v>
                </c:pt>
                <c:pt idx="4">
                  <c:v>1527</c:v>
                </c:pt>
                <c:pt idx="5">
                  <c:v>1989</c:v>
                </c:pt>
                <c:pt idx="6">
                  <c:v>2299</c:v>
                </c:pt>
                <c:pt idx="7">
                  <c:v>2767</c:v>
                </c:pt>
                <c:pt idx="8">
                  <c:v>2773</c:v>
                </c:pt>
                <c:pt idx="9">
                  <c:v>3215</c:v>
                </c:pt>
                <c:pt idx="10">
                  <c:v>3274</c:v>
                </c:pt>
                <c:pt idx="11">
                  <c:v>3420</c:v>
                </c:pt>
                <c:pt idx="12">
                  <c:v>3279</c:v>
                </c:pt>
                <c:pt idx="13">
                  <c:v>3537</c:v>
                </c:pt>
                <c:pt idx="14">
                  <c:v>3796</c:v>
                </c:pt>
                <c:pt idx="15">
                  <c:v>3986</c:v>
                </c:pt>
              </c:numCache>
            </c:numRef>
          </c:val>
        </c:ser>
        <c:ser>
          <c:idx val="4"/>
          <c:order val="4"/>
          <c:tx>
            <c:strRef>
              <c:f>'FY82-FY07 Chart'!$A$8</c:f>
              <c:strCache>
                <c:ptCount val="1"/>
                <c:pt idx="0">
                  <c:v>LCLS</c:v>
                </c:pt>
              </c:strCache>
            </c:strRef>
          </c:tx>
          <c:spPr>
            <a:solidFill>
              <a:srgbClr val="7030A0"/>
            </a:solidFill>
            <a:ln>
              <a:solidFill>
                <a:srgbClr val="000000"/>
              </a:solidFill>
            </a:ln>
          </c:spPr>
          <c:cat>
            <c:strRef>
              <c:f>'FY82-FY07 Chart'!$B$3:$Q$3</c:f>
              <c:strCache>
                <c:ptCount val="16"/>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 </c:v>
                </c:pt>
                <c:pt idx="15">
                  <c:v> 2011</c:v>
                </c:pt>
              </c:strCache>
            </c:strRef>
          </c:cat>
          <c:val>
            <c:numRef>
              <c:f>'FY82-FY07 Chart'!$B$8:$Q$8</c:f>
              <c:numCache>
                <c:formatCode>General</c:formatCode>
                <c:ptCount val="16"/>
                <c:pt idx="14">
                  <c:v>359</c:v>
                </c:pt>
                <c:pt idx="15" formatCode="_(* #,##0_);_(* \(#,##0\);_(* &quot;-&quot;??_);_(@_)">
                  <c:v>516</c:v>
                </c:pt>
              </c:numCache>
            </c:numRef>
          </c:val>
        </c:ser>
        <c:ser>
          <c:idx val="5"/>
          <c:order val="5"/>
          <c:tx>
            <c:strRef>
              <c:f>'FY82-FY07 Chart'!$A$9</c:f>
              <c:strCache>
                <c:ptCount val="1"/>
                <c:pt idx="0">
                  <c:v>NSLS-II</c:v>
                </c:pt>
              </c:strCache>
            </c:strRef>
          </c:tx>
          <c:spPr>
            <a:solidFill>
              <a:srgbClr val="00B0F0"/>
            </a:solidFill>
            <a:ln>
              <a:solidFill>
                <a:srgbClr val="000000"/>
              </a:solidFill>
            </a:ln>
          </c:spPr>
          <c:cat>
            <c:strRef>
              <c:f>'FY82-FY07 Chart'!$B$3:$Q$3</c:f>
              <c:strCache>
                <c:ptCount val="16"/>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 </c:v>
                </c:pt>
                <c:pt idx="15">
                  <c:v> 2011</c:v>
                </c:pt>
              </c:strCache>
            </c:strRef>
          </c:cat>
          <c:val>
            <c:numRef>
              <c:f>'FY82-FY07 Chart'!$B$9:$Q$9</c:f>
              <c:numCache>
                <c:formatCode>General</c:formatCode>
                <c:ptCount val="16"/>
              </c:numCache>
            </c:numRef>
          </c:val>
        </c:ser>
        <c:ser>
          <c:idx val="6"/>
          <c:order val="6"/>
          <c:tx>
            <c:strRef>
              <c:f>'FY82-FY07 Chart'!$A$10</c:f>
              <c:strCache>
                <c:ptCount val="1"/>
                <c:pt idx="0">
                  <c:v>HFBR</c:v>
                </c:pt>
              </c:strCache>
            </c:strRef>
          </c:tx>
          <c:spPr>
            <a:solidFill>
              <a:schemeClr val="accent1">
                <a:lumMod val="50000"/>
              </a:schemeClr>
            </a:solidFill>
            <a:ln>
              <a:solidFill>
                <a:srgbClr val="000000"/>
              </a:solidFill>
            </a:ln>
          </c:spPr>
          <c:cat>
            <c:strRef>
              <c:f>'FY82-FY07 Chart'!$B$3:$Q$3</c:f>
              <c:strCache>
                <c:ptCount val="16"/>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 </c:v>
                </c:pt>
                <c:pt idx="15">
                  <c:v> 2011</c:v>
                </c:pt>
              </c:strCache>
            </c:strRef>
          </c:cat>
          <c:val>
            <c:numRef>
              <c:f>'FY82-FY07 Chart'!$B$10:$Q$10</c:f>
              <c:numCache>
                <c:formatCode>General</c:formatCode>
                <c:ptCount val="16"/>
                <c:pt idx="0">
                  <c:v>280</c:v>
                </c:pt>
                <c:pt idx="1">
                  <c:v>89</c:v>
                </c:pt>
              </c:numCache>
            </c:numRef>
          </c:val>
        </c:ser>
        <c:ser>
          <c:idx val="7"/>
          <c:order val="7"/>
          <c:tx>
            <c:strRef>
              <c:f>'FY82-FY07 Chart'!$A$11</c:f>
              <c:strCache>
                <c:ptCount val="1"/>
                <c:pt idx="0">
                  <c:v>SNS</c:v>
                </c:pt>
              </c:strCache>
            </c:strRef>
          </c:tx>
          <c:spPr>
            <a:solidFill>
              <a:schemeClr val="accent6">
                <a:lumMod val="50000"/>
              </a:schemeClr>
            </a:solidFill>
            <a:ln>
              <a:solidFill>
                <a:srgbClr val="000000"/>
              </a:solidFill>
            </a:ln>
          </c:spPr>
          <c:cat>
            <c:strRef>
              <c:f>'FY82-FY07 Chart'!$B$3:$Q$3</c:f>
              <c:strCache>
                <c:ptCount val="16"/>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 </c:v>
                </c:pt>
                <c:pt idx="15">
                  <c:v> 2011</c:v>
                </c:pt>
              </c:strCache>
            </c:strRef>
          </c:cat>
          <c:val>
            <c:numRef>
              <c:f>'FY82-FY07 Chart'!$B$11:$Q$11</c:f>
              <c:numCache>
                <c:formatCode>General</c:formatCode>
                <c:ptCount val="16"/>
                <c:pt idx="11" formatCode="_(* #,##0_);_(* \(#,##0\);_(* &quot;-&quot;??_);_(@_)">
                  <c:v>24</c:v>
                </c:pt>
                <c:pt idx="12" formatCode="_(* #,##0_);_(* \(#,##0\);_(* &quot;-&quot;??_);_(@_)">
                  <c:v>165</c:v>
                </c:pt>
                <c:pt idx="13" formatCode="_(* #,##0_);_(* \(#,##0\);_(* &quot;-&quot;??_);_(@_)">
                  <c:v>307</c:v>
                </c:pt>
                <c:pt idx="14" formatCode="_(* #,##0_);_(* \(#,##0\);_(* &quot;-&quot;??_);_(@_)">
                  <c:v>430</c:v>
                </c:pt>
                <c:pt idx="15" formatCode="_(* #,##0_);_(* \(#,##0\);_(* &quot;-&quot;??_);_(@_)">
                  <c:v>890</c:v>
                </c:pt>
              </c:numCache>
            </c:numRef>
          </c:val>
        </c:ser>
        <c:ser>
          <c:idx val="8"/>
          <c:order val="8"/>
          <c:tx>
            <c:strRef>
              <c:f>'FY82-FY07 Chart'!$A$12</c:f>
              <c:strCache>
                <c:ptCount val="1"/>
                <c:pt idx="0">
                  <c:v>HFIR</c:v>
                </c:pt>
              </c:strCache>
            </c:strRef>
          </c:tx>
          <c:spPr>
            <a:solidFill>
              <a:schemeClr val="accent6">
                <a:lumMod val="75000"/>
              </a:schemeClr>
            </a:solidFill>
            <a:ln>
              <a:solidFill>
                <a:srgbClr val="000000"/>
              </a:solidFill>
            </a:ln>
          </c:spPr>
          <c:cat>
            <c:strRef>
              <c:f>'FY82-FY07 Chart'!$B$3:$Q$3</c:f>
              <c:strCache>
                <c:ptCount val="16"/>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 </c:v>
                </c:pt>
                <c:pt idx="15">
                  <c:v> 2011</c:v>
                </c:pt>
              </c:strCache>
            </c:strRef>
          </c:cat>
          <c:val>
            <c:numRef>
              <c:f>'FY82-FY07 Chart'!$B$12:$Q$12</c:f>
              <c:numCache>
                <c:formatCode>_(* #,##0_);_(* \(#,##0\);_(* "-"??_);_(@_)</c:formatCode>
                <c:ptCount val="16"/>
                <c:pt idx="0">
                  <c:v>258</c:v>
                </c:pt>
                <c:pt idx="1">
                  <c:v>258</c:v>
                </c:pt>
                <c:pt idx="2">
                  <c:v>258</c:v>
                </c:pt>
                <c:pt idx="3">
                  <c:v>258</c:v>
                </c:pt>
                <c:pt idx="4">
                  <c:v>153</c:v>
                </c:pt>
                <c:pt idx="5">
                  <c:v>0</c:v>
                </c:pt>
                <c:pt idx="6">
                  <c:v>22</c:v>
                </c:pt>
                <c:pt idx="7">
                  <c:v>51</c:v>
                </c:pt>
                <c:pt idx="8">
                  <c:v>48</c:v>
                </c:pt>
                <c:pt idx="9">
                  <c:v>96</c:v>
                </c:pt>
                <c:pt idx="10">
                  <c:v>42</c:v>
                </c:pt>
                <c:pt idx="11">
                  <c:v>72</c:v>
                </c:pt>
                <c:pt idx="12">
                  <c:v>258</c:v>
                </c:pt>
                <c:pt idx="13">
                  <c:v>358</c:v>
                </c:pt>
                <c:pt idx="14">
                  <c:v>375</c:v>
                </c:pt>
                <c:pt idx="15">
                  <c:v>477</c:v>
                </c:pt>
              </c:numCache>
            </c:numRef>
          </c:val>
        </c:ser>
        <c:ser>
          <c:idx val="9"/>
          <c:order val="9"/>
          <c:tx>
            <c:strRef>
              <c:f>'FY82-FY07 Chart'!$A$13</c:f>
              <c:strCache>
                <c:ptCount val="1"/>
                <c:pt idx="0">
                  <c:v>Lujan</c:v>
                </c:pt>
              </c:strCache>
            </c:strRef>
          </c:tx>
          <c:spPr>
            <a:ln>
              <a:solidFill>
                <a:srgbClr val="000000"/>
              </a:solidFill>
            </a:ln>
          </c:spPr>
          <c:cat>
            <c:strRef>
              <c:f>'FY82-FY07 Chart'!$B$3:$Q$3</c:f>
              <c:strCache>
                <c:ptCount val="16"/>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 </c:v>
                </c:pt>
                <c:pt idx="15">
                  <c:v> 2011</c:v>
                </c:pt>
              </c:strCache>
            </c:strRef>
          </c:cat>
          <c:val>
            <c:numRef>
              <c:f>'FY82-FY07 Chart'!$B$13:$Q$13</c:f>
              <c:numCache>
                <c:formatCode>_(* #,##0_);_(* \(#,##0\);_(* "-"??_);_(@_)</c:formatCode>
                <c:ptCount val="16"/>
                <c:pt idx="0">
                  <c:v>261</c:v>
                </c:pt>
                <c:pt idx="1">
                  <c:v>261</c:v>
                </c:pt>
                <c:pt idx="2">
                  <c:v>261</c:v>
                </c:pt>
                <c:pt idx="3">
                  <c:v>261</c:v>
                </c:pt>
                <c:pt idx="4">
                  <c:v>25</c:v>
                </c:pt>
                <c:pt idx="5">
                  <c:v>122</c:v>
                </c:pt>
                <c:pt idx="6">
                  <c:v>164</c:v>
                </c:pt>
                <c:pt idx="7">
                  <c:v>269</c:v>
                </c:pt>
                <c:pt idx="8">
                  <c:v>339</c:v>
                </c:pt>
                <c:pt idx="9">
                  <c:v>221</c:v>
                </c:pt>
                <c:pt idx="10">
                  <c:v>297</c:v>
                </c:pt>
                <c:pt idx="11">
                  <c:v>272</c:v>
                </c:pt>
                <c:pt idx="12">
                  <c:v>261</c:v>
                </c:pt>
                <c:pt idx="13">
                  <c:v>416</c:v>
                </c:pt>
                <c:pt idx="14">
                  <c:v>325</c:v>
                </c:pt>
                <c:pt idx="15">
                  <c:v>308</c:v>
                </c:pt>
              </c:numCache>
            </c:numRef>
          </c:val>
        </c:ser>
        <c:ser>
          <c:idx val="10"/>
          <c:order val="10"/>
          <c:tx>
            <c:strRef>
              <c:f>'FY82-FY07 Chart'!$A$14</c:f>
              <c:strCache>
                <c:ptCount val="1"/>
                <c:pt idx="0">
                  <c:v>EMC</c:v>
                </c:pt>
              </c:strCache>
            </c:strRef>
          </c:tx>
          <c:spPr>
            <a:ln>
              <a:solidFill>
                <a:srgbClr val="000000"/>
              </a:solidFill>
            </a:ln>
          </c:spPr>
          <c:cat>
            <c:strRef>
              <c:f>'FY82-FY07 Chart'!$B$3:$Q$3</c:f>
              <c:strCache>
                <c:ptCount val="16"/>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 </c:v>
                </c:pt>
                <c:pt idx="15">
                  <c:v> 2011</c:v>
                </c:pt>
              </c:strCache>
            </c:strRef>
          </c:cat>
          <c:val>
            <c:numRef>
              <c:f>'FY82-FY07 Chart'!$B$14:$Q$14</c:f>
              <c:numCache>
                <c:formatCode>_(* #,##0_);_(* \(#,##0\);_(* "-"??_);_(@_)</c:formatCode>
                <c:ptCount val="16"/>
                <c:pt idx="0">
                  <c:v>130</c:v>
                </c:pt>
                <c:pt idx="1">
                  <c:v>131</c:v>
                </c:pt>
                <c:pt idx="2">
                  <c:v>73</c:v>
                </c:pt>
                <c:pt idx="3">
                  <c:v>81</c:v>
                </c:pt>
                <c:pt idx="4">
                  <c:v>83</c:v>
                </c:pt>
                <c:pt idx="5">
                  <c:v>88</c:v>
                </c:pt>
                <c:pt idx="6">
                  <c:v>103</c:v>
                </c:pt>
                <c:pt idx="7">
                  <c:v>95</c:v>
                </c:pt>
                <c:pt idx="8">
                  <c:v>128</c:v>
                </c:pt>
                <c:pt idx="9">
                  <c:v>154</c:v>
                </c:pt>
                <c:pt idx="10">
                  <c:v>140</c:v>
                </c:pt>
                <c:pt idx="11">
                  <c:v>199</c:v>
                </c:pt>
                <c:pt idx="12">
                  <c:v>153</c:v>
                </c:pt>
                <c:pt idx="13">
                  <c:v>155</c:v>
                </c:pt>
                <c:pt idx="14">
                  <c:v>190</c:v>
                </c:pt>
                <c:pt idx="15">
                  <c:v>220</c:v>
                </c:pt>
              </c:numCache>
            </c:numRef>
          </c:val>
        </c:ser>
        <c:ser>
          <c:idx val="11"/>
          <c:order val="11"/>
          <c:tx>
            <c:strRef>
              <c:f>'FY82-FY07 Chart'!$A$15</c:f>
              <c:strCache>
                <c:ptCount val="1"/>
                <c:pt idx="0">
                  <c:v>NCEM</c:v>
                </c:pt>
              </c:strCache>
            </c:strRef>
          </c:tx>
          <c:spPr>
            <a:ln>
              <a:solidFill>
                <a:srgbClr val="000000"/>
              </a:solidFill>
            </a:ln>
          </c:spPr>
          <c:cat>
            <c:strRef>
              <c:f>'FY82-FY07 Chart'!$B$3:$Q$3</c:f>
              <c:strCache>
                <c:ptCount val="16"/>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 </c:v>
                </c:pt>
                <c:pt idx="15">
                  <c:v> 2011</c:v>
                </c:pt>
              </c:strCache>
            </c:strRef>
          </c:cat>
          <c:val>
            <c:numRef>
              <c:f>'FY82-FY07 Chart'!$B$15:$Q$15</c:f>
              <c:numCache>
                <c:formatCode>_(* #,##0_);_(* \(#,##0\);_(* "-"??_);_(@_)</c:formatCode>
                <c:ptCount val="16"/>
                <c:pt idx="0">
                  <c:v>178</c:v>
                </c:pt>
                <c:pt idx="1">
                  <c:v>195</c:v>
                </c:pt>
                <c:pt idx="2">
                  <c:v>216</c:v>
                </c:pt>
                <c:pt idx="3">
                  <c:v>188</c:v>
                </c:pt>
                <c:pt idx="4">
                  <c:v>201</c:v>
                </c:pt>
                <c:pt idx="5">
                  <c:v>212</c:v>
                </c:pt>
                <c:pt idx="6">
                  <c:v>232</c:v>
                </c:pt>
                <c:pt idx="7">
                  <c:v>253</c:v>
                </c:pt>
                <c:pt idx="8">
                  <c:v>241</c:v>
                </c:pt>
                <c:pt idx="9">
                  <c:v>232</c:v>
                </c:pt>
                <c:pt idx="10">
                  <c:v>205</c:v>
                </c:pt>
                <c:pt idx="11">
                  <c:v>183</c:v>
                </c:pt>
                <c:pt idx="12">
                  <c:v>152</c:v>
                </c:pt>
                <c:pt idx="13">
                  <c:v>149</c:v>
                </c:pt>
                <c:pt idx="14">
                  <c:v>164</c:v>
                </c:pt>
                <c:pt idx="15">
                  <c:v>188</c:v>
                </c:pt>
              </c:numCache>
            </c:numRef>
          </c:val>
        </c:ser>
        <c:ser>
          <c:idx val="12"/>
          <c:order val="12"/>
          <c:tx>
            <c:strRef>
              <c:f>'FY82-FY07 Chart'!$A$16</c:f>
              <c:strCache>
                <c:ptCount val="1"/>
                <c:pt idx="0">
                  <c:v>SHaRE</c:v>
                </c:pt>
              </c:strCache>
            </c:strRef>
          </c:tx>
          <c:spPr>
            <a:ln>
              <a:solidFill>
                <a:srgbClr val="000000"/>
              </a:solidFill>
            </a:ln>
          </c:spPr>
          <c:cat>
            <c:strRef>
              <c:f>'FY82-FY07 Chart'!$B$3:$Q$3</c:f>
              <c:strCache>
                <c:ptCount val="16"/>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 </c:v>
                </c:pt>
                <c:pt idx="15">
                  <c:v> 2011</c:v>
                </c:pt>
              </c:strCache>
            </c:strRef>
          </c:cat>
          <c:val>
            <c:numRef>
              <c:f>'FY82-FY07 Chart'!$B$16:$Q$16</c:f>
              <c:numCache>
                <c:formatCode>_(* #,##0_);_(* \(#,##0\);_(* "-"??_);_(@_)</c:formatCode>
                <c:ptCount val="16"/>
                <c:pt idx="0">
                  <c:v>95</c:v>
                </c:pt>
                <c:pt idx="1">
                  <c:v>85</c:v>
                </c:pt>
                <c:pt idx="2">
                  <c:v>95</c:v>
                </c:pt>
                <c:pt idx="3">
                  <c:v>108</c:v>
                </c:pt>
                <c:pt idx="4">
                  <c:v>99</c:v>
                </c:pt>
                <c:pt idx="5">
                  <c:v>97</c:v>
                </c:pt>
                <c:pt idx="6">
                  <c:v>111</c:v>
                </c:pt>
                <c:pt idx="7">
                  <c:v>112</c:v>
                </c:pt>
                <c:pt idx="8">
                  <c:v>109</c:v>
                </c:pt>
                <c:pt idx="9">
                  <c:v>150</c:v>
                </c:pt>
                <c:pt idx="10">
                  <c:v>132</c:v>
                </c:pt>
                <c:pt idx="11">
                  <c:v>159</c:v>
                </c:pt>
                <c:pt idx="12">
                  <c:v>144</c:v>
                </c:pt>
                <c:pt idx="13">
                  <c:v>161</c:v>
                </c:pt>
                <c:pt idx="14">
                  <c:v>165</c:v>
                </c:pt>
                <c:pt idx="15">
                  <c:v>210</c:v>
                </c:pt>
              </c:numCache>
            </c:numRef>
          </c:val>
        </c:ser>
        <c:ser>
          <c:idx val="13"/>
          <c:order val="13"/>
          <c:tx>
            <c:strRef>
              <c:f>'FY82-FY07 Chart'!$A$17</c:f>
              <c:strCache>
                <c:ptCount val="1"/>
                <c:pt idx="0">
                  <c:v>CNMS</c:v>
                </c:pt>
              </c:strCache>
            </c:strRef>
          </c:tx>
          <c:spPr>
            <a:ln>
              <a:solidFill>
                <a:srgbClr val="000000"/>
              </a:solidFill>
            </a:ln>
          </c:spPr>
          <c:cat>
            <c:strRef>
              <c:f>'FY82-FY07 Chart'!$B$3:$Q$3</c:f>
              <c:strCache>
                <c:ptCount val="16"/>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 </c:v>
                </c:pt>
                <c:pt idx="15">
                  <c:v> 2011</c:v>
                </c:pt>
              </c:strCache>
            </c:strRef>
          </c:cat>
          <c:val>
            <c:numRef>
              <c:f>'FY82-FY07 Chart'!$B$17:$Q$17</c:f>
              <c:numCache>
                <c:formatCode>General</c:formatCode>
                <c:ptCount val="16"/>
                <c:pt idx="10" formatCode="_(* #,##0_);_(* \(#,##0\);_(* &quot;-&quot;??_);_(@_)">
                  <c:v>139</c:v>
                </c:pt>
                <c:pt idx="11" formatCode="_(* #,##0_);_(* \(#,##0\);_(* &quot;-&quot;??_);_(@_)">
                  <c:v>309</c:v>
                </c:pt>
                <c:pt idx="12" formatCode="_(* #,##0_);_(* \(#,##0\);_(* &quot;-&quot;??_);_(@_)">
                  <c:v>404</c:v>
                </c:pt>
                <c:pt idx="13" formatCode="_(* #,##0_);_(* \(#,##0\);_(* &quot;-&quot;??_);_(@_)">
                  <c:v>317</c:v>
                </c:pt>
                <c:pt idx="14" formatCode="_(* #,##0_);_(* \(#,##0\);_(* &quot;-&quot;??_);_(@_)">
                  <c:v>360</c:v>
                </c:pt>
                <c:pt idx="15" formatCode="_(* #,##0_);_(* \(#,##0\);_(* &quot;-&quot;??_);_(@_)">
                  <c:v>374</c:v>
                </c:pt>
              </c:numCache>
            </c:numRef>
          </c:val>
        </c:ser>
        <c:ser>
          <c:idx val="14"/>
          <c:order val="14"/>
          <c:tx>
            <c:strRef>
              <c:f>'FY82-FY07 Chart'!$A$18</c:f>
              <c:strCache>
                <c:ptCount val="1"/>
                <c:pt idx="0">
                  <c:v>MF</c:v>
                </c:pt>
              </c:strCache>
            </c:strRef>
          </c:tx>
          <c:spPr>
            <a:ln>
              <a:solidFill>
                <a:srgbClr val="000000"/>
              </a:solidFill>
            </a:ln>
          </c:spPr>
          <c:cat>
            <c:strRef>
              <c:f>'FY82-FY07 Chart'!$B$3:$Q$3</c:f>
              <c:strCache>
                <c:ptCount val="16"/>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 </c:v>
                </c:pt>
                <c:pt idx="15">
                  <c:v> 2011</c:v>
                </c:pt>
              </c:strCache>
            </c:strRef>
          </c:cat>
          <c:val>
            <c:numRef>
              <c:f>'FY82-FY07 Chart'!$B$18:$Q$18</c:f>
              <c:numCache>
                <c:formatCode>General</c:formatCode>
                <c:ptCount val="16"/>
                <c:pt idx="11" formatCode="_(* #,##0_);_(* \(#,##0\);_(* &quot;-&quot;??_);_(@_)">
                  <c:v>164</c:v>
                </c:pt>
                <c:pt idx="12" formatCode="_(* #,##0_);_(* \(#,##0\);_(* &quot;-&quot;??_);_(@_)">
                  <c:v>303</c:v>
                </c:pt>
                <c:pt idx="13" formatCode="_(* #,##0_);_(* \(#,##0\);_(* &quot;-&quot;??_);_(@_)">
                  <c:v>209</c:v>
                </c:pt>
                <c:pt idx="14" formatCode="_(* #,##0_);_(* \(#,##0\);_(* &quot;-&quot;??_);_(@_)">
                  <c:v>274</c:v>
                </c:pt>
                <c:pt idx="15" formatCode="_(* #,##0_);_(* \(#,##0\);_(* &quot;-&quot;??_);_(@_)">
                  <c:v>327</c:v>
                </c:pt>
              </c:numCache>
            </c:numRef>
          </c:val>
        </c:ser>
        <c:ser>
          <c:idx val="15"/>
          <c:order val="15"/>
          <c:tx>
            <c:strRef>
              <c:f>'FY82-FY07 Chart'!$A$19</c:f>
              <c:strCache>
                <c:ptCount val="1"/>
                <c:pt idx="0">
                  <c:v>CINT</c:v>
                </c:pt>
              </c:strCache>
            </c:strRef>
          </c:tx>
          <c:spPr>
            <a:ln>
              <a:solidFill>
                <a:srgbClr val="000000"/>
              </a:solidFill>
            </a:ln>
          </c:spPr>
          <c:cat>
            <c:strRef>
              <c:f>'FY82-FY07 Chart'!$B$3:$Q$3</c:f>
              <c:strCache>
                <c:ptCount val="16"/>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 </c:v>
                </c:pt>
                <c:pt idx="15">
                  <c:v> 2011</c:v>
                </c:pt>
              </c:strCache>
            </c:strRef>
          </c:cat>
          <c:val>
            <c:numRef>
              <c:f>'FY82-FY07 Chart'!$B$19:$Q$19</c:f>
              <c:numCache>
                <c:formatCode>General</c:formatCode>
                <c:ptCount val="16"/>
                <c:pt idx="11" formatCode="_(* #,##0_);_(* \(#,##0\);_(* &quot;-&quot;??_);_(@_)">
                  <c:v>189</c:v>
                </c:pt>
                <c:pt idx="12" formatCode="_(* #,##0_);_(* \(#,##0\);_(* &quot;-&quot;??_);_(@_)">
                  <c:v>272</c:v>
                </c:pt>
                <c:pt idx="13" formatCode="_(* #,##0_);_(* \(#,##0\);_(* &quot;-&quot;??_);_(@_)">
                  <c:v>354</c:v>
                </c:pt>
                <c:pt idx="14" formatCode="_(* #,##0_);_(* \(#,##0\);_(* &quot;-&quot;??_);_(@_)">
                  <c:v>358</c:v>
                </c:pt>
                <c:pt idx="15" formatCode="_(* #,##0_);_(* \(#,##0\);_(* &quot;-&quot;??_);_(@_)">
                  <c:v>348</c:v>
                </c:pt>
              </c:numCache>
            </c:numRef>
          </c:val>
        </c:ser>
        <c:ser>
          <c:idx val="16"/>
          <c:order val="16"/>
          <c:tx>
            <c:strRef>
              <c:f>'FY82-FY07 Chart'!$A$20</c:f>
              <c:strCache>
                <c:ptCount val="1"/>
                <c:pt idx="0">
                  <c:v>CNM</c:v>
                </c:pt>
              </c:strCache>
            </c:strRef>
          </c:tx>
          <c:spPr>
            <a:ln>
              <a:solidFill>
                <a:srgbClr val="000000"/>
              </a:solidFill>
            </a:ln>
          </c:spPr>
          <c:cat>
            <c:strRef>
              <c:f>'FY82-FY07 Chart'!$B$3:$Q$3</c:f>
              <c:strCache>
                <c:ptCount val="16"/>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 </c:v>
                </c:pt>
                <c:pt idx="15">
                  <c:v> 2011</c:v>
                </c:pt>
              </c:strCache>
            </c:strRef>
          </c:cat>
          <c:val>
            <c:numRef>
              <c:f>'FY82-FY07 Chart'!$B$20:$Q$20</c:f>
              <c:numCache>
                <c:formatCode>General</c:formatCode>
                <c:ptCount val="16"/>
                <c:pt idx="11" formatCode="_(* #,##0_);_(* \(#,##0\);_(* &quot;-&quot;??_);_(@_)">
                  <c:v>112</c:v>
                </c:pt>
                <c:pt idx="12" formatCode="_(* #,##0_);_(* \(#,##0\);_(* &quot;-&quot;??_);_(@_)">
                  <c:v>196</c:v>
                </c:pt>
                <c:pt idx="13" formatCode="_(* #,##0_);_(* \(#,##0\);_(* &quot;-&quot;??_);_(@_)">
                  <c:v>305</c:v>
                </c:pt>
                <c:pt idx="14" formatCode="_(* #,##0_);_(* \(#,##0\);_(* &quot;-&quot;??_);_(@_)">
                  <c:v>470</c:v>
                </c:pt>
                <c:pt idx="15" formatCode="_(* #,##0_);_(* \(#,##0\);_(* &quot;-&quot;??_);_(@_)">
                  <c:v>368</c:v>
                </c:pt>
              </c:numCache>
            </c:numRef>
          </c:val>
        </c:ser>
        <c:ser>
          <c:idx val="17"/>
          <c:order val="17"/>
          <c:tx>
            <c:strRef>
              <c:f>'FY82-FY07 Chart'!$A$21</c:f>
              <c:strCache>
                <c:ptCount val="1"/>
                <c:pt idx="0">
                  <c:v>CFN</c:v>
                </c:pt>
              </c:strCache>
            </c:strRef>
          </c:tx>
          <c:spPr>
            <a:ln>
              <a:solidFill>
                <a:srgbClr val="000000"/>
              </a:solidFill>
            </a:ln>
          </c:spPr>
          <c:cat>
            <c:strRef>
              <c:f>'FY82-FY07 Chart'!$B$3:$Q$3</c:f>
              <c:strCache>
                <c:ptCount val="16"/>
                <c:pt idx="0">
                  <c:v> 1996</c:v>
                </c:pt>
                <c:pt idx="1">
                  <c:v> 1997</c:v>
                </c:pt>
                <c:pt idx="2">
                  <c:v> 1998</c:v>
                </c:pt>
                <c:pt idx="3">
                  <c:v> 1999</c:v>
                </c:pt>
                <c:pt idx="4">
                  <c:v> 2000</c:v>
                </c:pt>
                <c:pt idx="5">
                  <c:v> 2001</c:v>
                </c:pt>
                <c:pt idx="6">
                  <c:v> 2002</c:v>
                </c:pt>
                <c:pt idx="7">
                  <c:v> 2003</c:v>
                </c:pt>
                <c:pt idx="8">
                  <c:v> 2004</c:v>
                </c:pt>
                <c:pt idx="9">
                  <c:v> 2005</c:v>
                </c:pt>
                <c:pt idx="10">
                  <c:v>2006</c:v>
                </c:pt>
                <c:pt idx="11">
                  <c:v>2007</c:v>
                </c:pt>
                <c:pt idx="12">
                  <c:v> 2008</c:v>
                </c:pt>
                <c:pt idx="13">
                  <c:v> 2009</c:v>
                </c:pt>
                <c:pt idx="14">
                  <c:v> 2010 </c:v>
                </c:pt>
                <c:pt idx="15">
                  <c:v> 2011</c:v>
                </c:pt>
              </c:strCache>
            </c:strRef>
          </c:cat>
          <c:val>
            <c:numRef>
              <c:f>'FY82-FY07 Chart'!$B$21:$Q$21</c:f>
              <c:numCache>
                <c:formatCode>General</c:formatCode>
                <c:ptCount val="16"/>
                <c:pt idx="12" formatCode="_(* #,##0_);_(* \(#,##0\);_(* &quot;-&quot;??_);_(@_)">
                  <c:v>106</c:v>
                </c:pt>
                <c:pt idx="13" formatCode="_(* #,##0_);_(* \(#,##0\);_(* &quot;-&quot;??_);_(@_)">
                  <c:v>213</c:v>
                </c:pt>
                <c:pt idx="14" formatCode="_(* #,##0_);_(* \(#,##0\);_(* &quot;-&quot;??_);_(@_)">
                  <c:v>281</c:v>
                </c:pt>
                <c:pt idx="15" formatCode="_(* #,##0_);_(* \(#,##0\);_(* &quot;-&quot;??_);_(@_)">
                  <c:v>363</c:v>
                </c:pt>
              </c:numCache>
            </c:numRef>
          </c:val>
        </c:ser>
        <c:gapWidth val="131"/>
        <c:overlap val="100"/>
        <c:axId val="94530176"/>
        <c:axId val="94548736"/>
      </c:barChart>
      <c:catAx>
        <c:axId val="94530176"/>
        <c:scaling>
          <c:orientation val="minMax"/>
        </c:scaling>
        <c:axPos val="b"/>
        <c:title>
          <c:tx>
            <c:rich>
              <a:bodyPr/>
              <a:lstStyle/>
              <a:p>
                <a:pPr>
                  <a:defRPr sz="1800" b="1" i="0" u="none" strike="noStrike" baseline="0">
                    <a:solidFill>
                      <a:srgbClr val="000000"/>
                    </a:solidFill>
                    <a:latin typeface="Arial Narrow" pitchFamily="34" charset="0"/>
                    <a:ea typeface="Arial"/>
                    <a:cs typeface="Arial"/>
                  </a:defRPr>
                </a:pPr>
                <a:r>
                  <a:rPr lang="en-US" sz="1800" baseline="0">
                    <a:latin typeface="Arial Narrow" pitchFamily="34" charset="0"/>
                  </a:rPr>
                  <a:t>Fiscal Year</a:t>
                </a:r>
              </a:p>
            </c:rich>
          </c:tx>
          <c:layout>
            <c:manualLayout>
              <c:xMode val="edge"/>
              <c:yMode val="edge"/>
              <c:x val="0.46657082637397768"/>
              <c:y val="0.87385690417394568"/>
            </c:manualLayout>
          </c:layout>
          <c:spPr>
            <a:noFill/>
            <a:ln w="25400">
              <a:noFill/>
            </a:ln>
          </c:spPr>
        </c:title>
        <c:numFmt formatCode="@" sourceLinked="0"/>
        <c:majorTickMark val="none"/>
        <c:tickLblPos val="nextTo"/>
        <c:spPr>
          <a:ln w="25400">
            <a:solidFill>
              <a:srgbClr val="000000"/>
            </a:solidFill>
            <a:prstDash val="solid"/>
          </a:ln>
        </c:spPr>
        <c:txPr>
          <a:bodyPr rot="0" vert="horz"/>
          <a:lstStyle/>
          <a:p>
            <a:pPr>
              <a:defRPr sz="1600" b="1" i="0" u="none" strike="noStrike" baseline="0">
                <a:solidFill>
                  <a:srgbClr val="000000"/>
                </a:solidFill>
                <a:latin typeface="Arial Narrow" pitchFamily="34" charset="0"/>
                <a:ea typeface="Arial"/>
                <a:cs typeface="Arial"/>
              </a:defRPr>
            </a:pPr>
            <a:endParaRPr lang="en-US"/>
          </a:p>
        </c:txPr>
        <c:crossAx val="94548736"/>
        <c:crossesAt val="0"/>
        <c:lblAlgn val="ctr"/>
        <c:lblOffset val="100"/>
        <c:tickLblSkip val="1"/>
        <c:tickMarkSkip val="1"/>
      </c:catAx>
      <c:valAx>
        <c:axId val="94548736"/>
        <c:scaling>
          <c:orientation val="minMax"/>
          <c:max val="15000"/>
          <c:min val="0"/>
        </c:scaling>
        <c:axPos val="l"/>
        <c:majorGridlines>
          <c:spPr>
            <a:ln w="12700">
              <a:solidFill>
                <a:srgbClr val="C0C0C0"/>
              </a:solidFill>
              <a:prstDash val="sysDash"/>
            </a:ln>
          </c:spPr>
        </c:majorGridlines>
        <c:title>
          <c:tx>
            <c:rich>
              <a:bodyPr/>
              <a:lstStyle/>
              <a:p>
                <a:pPr>
                  <a:defRPr sz="1800" b="1" i="0" u="none" strike="noStrike" baseline="0">
                    <a:solidFill>
                      <a:srgbClr val="000000"/>
                    </a:solidFill>
                    <a:latin typeface="Arial Narrow" pitchFamily="34" charset="0"/>
                    <a:ea typeface="Arial"/>
                    <a:cs typeface="Arial"/>
                  </a:defRPr>
                </a:pPr>
                <a:r>
                  <a:rPr lang="en-US" sz="1800" baseline="0">
                    <a:latin typeface="Arial Narrow" pitchFamily="34" charset="0"/>
                  </a:rPr>
                  <a:t>Number of Users</a:t>
                </a:r>
              </a:p>
            </c:rich>
          </c:tx>
          <c:layout>
            <c:manualLayout>
              <c:xMode val="edge"/>
              <c:yMode val="edge"/>
              <c:x val="1.3732800445398945E-2"/>
              <c:y val="0.31834467234303726"/>
            </c:manualLayout>
          </c:layout>
          <c:spPr>
            <a:noFill/>
            <a:ln w="25400">
              <a:noFill/>
            </a:ln>
          </c:spPr>
        </c:title>
        <c:numFmt formatCode="#,##0" sourceLinked="0"/>
        <c:majorTickMark val="in"/>
        <c:tickLblPos val="nextTo"/>
        <c:spPr>
          <a:ln w="25400">
            <a:solidFill>
              <a:srgbClr val="000000"/>
            </a:solidFill>
            <a:prstDash val="solid"/>
          </a:ln>
        </c:spPr>
        <c:txPr>
          <a:bodyPr rot="0" vert="horz"/>
          <a:lstStyle/>
          <a:p>
            <a:pPr>
              <a:defRPr sz="1600" b="1" i="0" u="none" strike="noStrike" baseline="0">
                <a:solidFill>
                  <a:srgbClr val="000000"/>
                </a:solidFill>
                <a:latin typeface="Arial Narrow" pitchFamily="34" charset="0"/>
                <a:ea typeface="Arial"/>
                <a:cs typeface="Arial"/>
              </a:defRPr>
            </a:pPr>
            <a:endParaRPr lang="en-US"/>
          </a:p>
        </c:txPr>
        <c:crossAx val="94530176"/>
        <c:crosses val="autoZero"/>
        <c:crossBetween val="between"/>
        <c:majorUnit val="2500"/>
      </c:valAx>
      <c:spPr>
        <a:solidFill>
          <a:srgbClr val="FFFFFF"/>
        </a:solidFill>
        <a:ln w="25400">
          <a:noFill/>
        </a:ln>
      </c:spPr>
    </c:plotArea>
    <c:legend>
      <c:legendPos val="r"/>
      <c:legendEntry>
        <c:idx val="12"/>
        <c:delete val="1"/>
      </c:legendEntry>
      <c:layout>
        <c:manualLayout>
          <c:xMode val="edge"/>
          <c:yMode val="edge"/>
          <c:x val="0.12816610991807817"/>
          <c:y val="2.0728838296723659E-2"/>
          <c:w val="0.21988705957210053"/>
          <c:h val="0.42885534565096561"/>
        </c:manualLayout>
      </c:layout>
      <c:spPr>
        <a:solidFill>
          <a:srgbClr val="FFFFFF"/>
        </a:solidFill>
        <a:ln w="3175">
          <a:solidFill>
            <a:srgbClr val="000000"/>
          </a:solidFill>
          <a:prstDash val="solid"/>
        </a:ln>
        <a:effectLst>
          <a:outerShdw dist="35921" dir="2700000" algn="br">
            <a:srgbClr val="000000"/>
          </a:outerShdw>
        </a:effectLst>
      </c:spPr>
      <c:txPr>
        <a:bodyPr/>
        <a:lstStyle/>
        <a:p>
          <a:pPr>
            <a:defRPr sz="1600" b="0" i="0" u="none" strike="noStrike" baseline="0">
              <a:solidFill>
                <a:srgbClr val="000000"/>
              </a:solidFill>
              <a:latin typeface="Arial Narrow" pitchFamily="34" charset="0"/>
              <a:ea typeface="Arial"/>
              <a:cs typeface="Arial"/>
            </a:defRPr>
          </a:pPr>
          <a:endParaRPr lang="en-US"/>
        </a:p>
      </c:txPr>
    </c:legend>
    <c:plotVisOnly val="1"/>
    <c:dispBlanksAs val="gap"/>
  </c:chart>
  <c:spPr>
    <a:noFill/>
    <a:ln w="9525">
      <a:noFill/>
    </a:ln>
  </c:spPr>
  <c:txPr>
    <a:bodyPr/>
    <a:lstStyle/>
    <a:p>
      <a:pPr>
        <a:defRPr sz="900" b="0" i="0" u="none" strike="noStrike" baseline="0">
          <a:solidFill>
            <a:srgbClr val="000000"/>
          </a:solidFill>
          <a:latin typeface="Arial"/>
          <a:ea typeface="Arial"/>
          <a:cs typeface="Arial"/>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plotArea>
      <c:layout/>
      <c:ofPieChart>
        <c:ofPieType val="bar"/>
        <c:varyColors val="1"/>
        <c:ser>
          <c:idx val="0"/>
          <c:order val="0"/>
          <c:dPt>
            <c:idx val="0"/>
            <c:spPr>
              <a:solidFill>
                <a:srgbClr val="FFFF00"/>
              </a:solidFill>
            </c:spPr>
          </c:dPt>
          <c:dPt>
            <c:idx val="1"/>
            <c:spPr>
              <a:solidFill>
                <a:srgbClr val="FF01BC"/>
              </a:solidFill>
            </c:spPr>
          </c:dPt>
          <c:dPt>
            <c:idx val="2"/>
            <c:spPr>
              <a:solidFill>
                <a:srgbClr val="FFC000"/>
              </a:solidFill>
            </c:spPr>
          </c:dPt>
          <c:dPt>
            <c:idx val="4"/>
            <c:spPr>
              <a:solidFill>
                <a:schemeClr val="accent5">
                  <a:lumMod val="20000"/>
                  <a:lumOff val="80000"/>
                </a:schemeClr>
              </a:solidFill>
            </c:spPr>
          </c:dPt>
          <c:dPt>
            <c:idx val="5"/>
            <c:spPr>
              <a:solidFill>
                <a:srgbClr val="00FF99"/>
              </a:solidFill>
            </c:spPr>
          </c:dPt>
          <c:dPt>
            <c:idx val="6"/>
            <c:spPr>
              <a:solidFill>
                <a:schemeClr val="tx2">
                  <a:lumMod val="75000"/>
                </a:schemeClr>
              </a:solidFill>
            </c:spPr>
          </c:dPt>
          <c:dPt>
            <c:idx val="7"/>
            <c:spPr>
              <a:gradFill flip="none" rotWithShape="1">
                <a:gsLst>
                  <a:gs pos="0">
                    <a:srgbClr val="FF0000">
                      <a:tint val="66000"/>
                      <a:satMod val="160000"/>
                    </a:srgbClr>
                  </a:gs>
                  <a:gs pos="50000">
                    <a:srgbClr val="FF0000">
                      <a:tint val="44500"/>
                      <a:satMod val="160000"/>
                    </a:srgbClr>
                  </a:gs>
                  <a:gs pos="100000">
                    <a:srgbClr val="FF0000">
                      <a:tint val="23500"/>
                      <a:satMod val="160000"/>
                    </a:srgbClr>
                  </a:gs>
                </a:gsLst>
                <a:path path="circle">
                  <a:fillToRect l="50000" t="50000" r="50000" b="50000"/>
                </a:path>
                <a:tileRect/>
              </a:gradFill>
            </c:spPr>
          </c:dPt>
          <c:dPt>
            <c:idx val="8"/>
            <c:spPr>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0800000" scaled="1"/>
                <a:tileRect/>
              </a:gradFill>
            </c:spPr>
          </c:dPt>
          <c:dPt>
            <c:idx val="9"/>
            <c: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c:spPr>
          </c:dPt>
          <c:dPt>
            <c:idx val="10"/>
            <c:spPr>
              <a:solidFill>
                <a:srgbClr val="0066FF"/>
              </a:solidFill>
            </c:spPr>
          </c:dPt>
          <c:dPt>
            <c:idx val="11"/>
            <c:spPr>
              <a:solidFill>
                <a:srgbClr val="0066FF"/>
              </a:solidFill>
            </c:spPr>
          </c:dPt>
          <c:cat>
            <c:strRef>
              <c:f>'Pie Chart FY13'!$C$7:$C$16</c:f>
              <c:strCache>
                <c:ptCount val="10"/>
                <c:pt idx="0">
                  <c:v>MSE Research</c:v>
                </c:pt>
                <c:pt idx="1">
                  <c:v>CSGB Research</c:v>
                </c:pt>
                <c:pt idx="2">
                  <c:v>EFRCs</c:v>
                </c:pt>
                <c:pt idx="3">
                  <c:v>Hub</c:v>
                </c:pt>
                <c:pt idx="4">
                  <c:v>SUF Research</c:v>
                </c:pt>
                <c:pt idx="5">
                  <c:v>Constructions + OPC+MIE</c:v>
                </c:pt>
                <c:pt idx="6">
                  <c:v>SBIR/STTP + GPP</c:v>
                </c:pt>
                <c:pt idx="7">
                  <c:v>NSRC</c:v>
                </c:pt>
                <c:pt idx="8">
                  <c:v>neutron</c:v>
                </c:pt>
                <c:pt idx="9">
                  <c:v>Light Sources</c:v>
                </c:pt>
              </c:strCache>
            </c:strRef>
          </c:cat>
          <c:val>
            <c:numRef>
              <c:f>'Pie Chart FY13'!$D$7:$D$16</c:f>
              <c:numCache>
                <c:formatCode>#,##0</c:formatCode>
                <c:ptCount val="10"/>
                <c:pt idx="0">
                  <c:v>315549</c:v>
                </c:pt>
                <c:pt idx="1">
                  <c:v>260259</c:v>
                </c:pt>
                <c:pt idx="2">
                  <c:v>120000</c:v>
                </c:pt>
                <c:pt idx="3">
                  <c:v>48474</c:v>
                </c:pt>
                <c:pt idx="4">
                  <c:v>27000</c:v>
                </c:pt>
                <c:pt idx="5">
                  <c:v>167103</c:v>
                </c:pt>
                <c:pt idx="6">
                  <c:v>51213</c:v>
                </c:pt>
                <c:pt idx="7">
                  <c:v>113500</c:v>
                </c:pt>
                <c:pt idx="8">
                  <c:v>257694</c:v>
                </c:pt>
                <c:pt idx="9">
                  <c:v>438800</c:v>
                </c:pt>
              </c:numCache>
            </c:numRef>
          </c:val>
        </c:ser>
        <c:gapWidth val="100"/>
        <c:splitType val="pos"/>
        <c:splitPos val="3"/>
        <c:secondPieSize val="75"/>
        <c:serLines/>
      </c:ofPieChart>
      <c:spPr>
        <a:noFill/>
        <a:ln>
          <a:noFill/>
        </a:ln>
      </c:spPr>
    </c:plotArea>
    <c:plotVisOnly val="1"/>
    <c:dispBlanksAs val="zero"/>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n-US"/>
  <c:chart>
    <c:autoTitleDeleted val="1"/>
    <c:plotArea>
      <c:layout>
        <c:manualLayout>
          <c:layoutTarget val="inner"/>
          <c:xMode val="edge"/>
          <c:yMode val="edge"/>
          <c:x val="8.3610802811691268E-2"/>
          <c:y val="7.74748164662723E-2"/>
          <c:w val="0.90233074361820198"/>
          <c:h val="0.75490049013922766"/>
        </c:manualLayout>
      </c:layout>
      <c:barChart>
        <c:barDir val="col"/>
        <c:grouping val="clustered"/>
        <c:ser>
          <c:idx val="0"/>
          <c:order val="0"/>
          <c:tx>
            <c:strRef>
              <c:f>'Q:\TEMP\Rusty\History\[Request vs Approp 1996-2013 - by Program-CHARTS.xlsx]DATA'!$A$20</c:f>
              <c:strCache>
                <c:ptCount val="1"/>
                <c:pt idx="0">
                  <c:v>Request</c:v>
                </c:pt>
              </c:strCache>
            </c:strRef>
          </c:tx>
          <c:spPr>
            <a:solidFill>
              <a:srgbClr val="FF0000"/>
            </a:solidFill>
            <a:ln w="25400">
              <a:noFill/>
            </a:ln>
          </c:spPr>
          <c:cat>
            <c:strRef>
              <c:f>'Q:\TEMP\Rusty\History\[Request vs Approp 1996-2013 - by Program-CHARTS.xlsx]DATA'!$B$1:$S$1</c:f>
              <c:strCache>
                <c:ptCount val="18"/>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strCache>
            </c:strRef>
          </c:cat>
          <c:val>
            <c:numRef>
              <c:f>'Q:\TEMP\Rusty\History\[Request vs Approp 1996-2013 - by Program-CHARTS.xlsx]DATA'!$B$20:$S$20</c:f>
              <c:numCache>
                <c:formatCode>General</c:formatCode>
                <c:ptCount val="18"/>
                <c:pt idx="0">
                  <c:v>811419</c:v>
                </c:pt>
                <c:pt idx="1">
                  <c:v>653675</c:v>
                </c:pt>
                <c:pt idx="2">
                  <c:v>672240</c:v>
                </c:pt>
                <c:pt idx="3">
                  <c:v>836100</c:v>
                </c:pt>
                <c:pt idx="4">
                  <c:v>888084</c:v>
                </c:pt>
                <c:pt idx="5">
                  <c:v>1015770</c:v>
                </c:pt>
                <c:pt idx="6">
                  <c:v>1004705</c:v>
                </c:pt>
                <c:pt idx="7">
                  <c:v>1019600</c:v>
                </c:pt>
                <c:pt idx="8">
                  <c:v>1008575</c:v>
                </c:pt>
                <c:pt idx="9">
                  <c:v>1063530</c:v>
                </c:pt>
                <c:pt idx="10">
                  <c:v>1146017</c:v>
                </c:pt>
                <c:pt idx="11">
                  <c:v>1420980</c:v>
                </c:pt>
                <c:pt idx="12">
                  <c:v>1498497</c:v>
                </c:pt>
                <c:pt idx="13">
                  <c:v>1568160</c:v>
                </c:pt>
                <c:pt idx="14">
                  <c:v>1685500</c:v>
                </c:pt>
                <c:pt idx="15">
                  <c:v>1835000</c:v>
                </c:pt>
                <c:pt idx="16">
                  <c:v>1985000</c:v>
                </c:pt>
                <c:pt idx="17">
                  <c:v>1799592</c:v>
                </c:pt>
              </c:numCache>
            </c:numRef>
          </c:val>
        </c:ser>
        <c:ser>
          <c:idx val="1"/>
          <c:order val="1"/>
          <c:tx>
            <c:strRef>
              <c:f>'Q:\TEMP\Rusty\History\[Request vs Approp 1996-2013 - by Program-CHARTS.xlsx]DATA'!$A$21</c:f>
              <c:strCache>
                <c:ptCount val="1"/>
                <c:pt idx="0">
                  <c:v>Appropriation</c:v>
                </c:pt>
              </c:strCache>
            </c:strRef>
          </c:tx>
          <c:spPr>
            <a:solidFill>
              <a:srgbClr val="0000FF"/>
            </a:solidFill>
            <a:ln w="25400">
              <a:noFill/>
            </a:ln>
          </c:spPr>
          <c:cat>
            <c:strRef>
              <c:f>'Q:\TEMP\Rusty\History\[Request vs Approp 1996-2013 - by Program-CHARTS.xlsx]DATA'!$B$1:$S$1</c:f>
              <c:strCache>
                <c:ptCount val="18"/>
                <c:pt idx="0">
                  <c:v>1996</c:v>
                </c:pt>
                <c:pt idx="1">
                  <c:v>1997</c:v>
                </c:pt>
                <c:pt idx="2">
                  <c:v>1998</c:v>
                </c:pt>
                <c:pt idx="3">
                  <c:v>1999</c:v>
                </c:pt>
                <c:pt idx="4">
                  <c:v>2000</c:v>
                </c:pt>
                <c:pt idx="5">
                  <c:v>2001</c:v>
                </c:pt>
                <c:pt idx="6">
                  <c:v>2002</c:v>
                </c:pt>
                <c:pt idx="7">
                  <c:v>2003</c:v>
                </c:pt>
                <c:pt idx="8">
                  <c:v>2004</c:v>
                </c:pt>
                <c:pt idx="9">
                  <c:v>2005</c:v>
                </c:pt>
                <c:pt idx="10">
                  <c:v>2006</c:v>
                </c:pt>
                <c:pt idx="11">
                  <c:v>2007</c:v>
                </c:pt>
                <c:pt idx="12">
                  <c:v>2008</c:v>
                </c:pt>
                <c:pt idx="13">
                  <c:v>2009</c:v>
                </c:pt>
                <c:pt idx="14">
                  <c:v>2010</c:v>
                </c:pt>
                <c:pt idx="15">
                  <c:v>2011</c:v>
                </c:pt>
                <c:pt idx="16">
                  <c:v>2012</c:v>
                </c:pt>
                <c:pt idx="17">
                  <c:v>2013</c:v>
                </c:pt>
              </c:strCache>
            </c:strRef>
          </c:cat>
          <c:val>
            <c:numRef>
              <c:f>'Q:\TEMP\Rusty\History\[Request vs Approp 1996-2013 - by Program-CHARTS.xlsx]DATA'!$B$21:$S$21</c:f>
              <c:numCache>
                <c:formatCode>General</c:formatCode>
                <c:ptCount val="18"/>
                <c:pt idx="0">
                  <c:v>774333</c:v>
                </c:pt>
                <c:pt idx="1">
                  <c:v>626421</c:v>
                </c:pt>
                <c:pt idx="2">
                  <c:v>651816</c:v>
                </c:pt>
                <c:pt idx="3">
                  <c:v>783185</c:v>
                </c:pt>
                <c:pt idx="4">
                  <c:v>767139</c:v>
                </c:pt>
                <c:pt idx="5">
                  <c:v>973768</c:v>
                </c:pt>
                <c:pt idx="6">
                  <c:v>979988</c:v>
                </c:pt>
                <c:pt idx="7">
                  <c:v>1002378</c:v>
                </c:pt>
                <c:pt idx="8">
                  <c:v>991262</c:v>
                </c:pt>
                <c:pt idx="9">
                  <c:v>1079896</c:v>
                </c:pt>
                <c:pt idx="10">
                  <c:v>1110148</c:v>
                </c:pt>
                <c:pt idx="11">
                  <c:v>1221380</c:v>
                </c:pt>
                <c:pt idx="12">
                  <c:v>1252756</c:v>
                </c:pt>
                <c:pt idx="13">
                  <c:v>1535765</c:v>
                </c:pt>
                <c:pt idx="14">
                  <c:v>1598968</c:v>
                </c:pt>
                <c:pt idx="15">
                  <c:v>1638511</c:v>
                </c:pt>
                <c:pt idx="16">
                  <c:v>1688093</c:v>
                </c:pt>
              </c:numCache>
            </c:numRef>
          </c:val>
        </c:ser>
        <c:gapWidth val="79"/>
        <c:axId val="95284608"/>
        <c:axId val="95307264"/>
      </c:barChart>
      <c:catAx>
        <c:axId val="95284608"/>
        <c:scaling>
          <c:orientation val="minMax"/>
        </c:scaling>
        <c:axPos val="b"/>
        <c:title>
          <c:tx>
            <c:rich>
              <a:bodyPr/>
              <a:lstStyle/>
              <a:p>
                <a:pPr>
                  <a:defRPr sz="1800" b="1" i="0" u="none" strike="noStrike" baseline="0">
                    <a:solidFill>
                      <a:srgbClr val="000000"/>
                    </a:solidFill>
                    <a:latin typeface="Arial Narrow" pitchFamily="34" charset="0"/>
                    <a:ea typeface="Arial"/>
                    <a:cs typeface="Arial"/>
                  </a:defRPr>
                </a:pPr>
                <a:r>
                  <a:rPr lang="en-US" sz="1800">
                    <a:latin typeface="Arial Narrow" pitchFamily="34" charset="0"/>
                  </a:rPr>
                  <a:t>Fiscal Year</a:t>
                </a:r>
              </a:p>
            </c:rich>
          </c:tx>
          <c:layout>
            <c:manualLayout>
              <c:xMode val="edge"/>
              <c:yMode val="edge"/>
              <c:x val="0.48538660747318008"/>
              <c:y val="0.91947162905782442"/>
            </c:manualLayout>
          </c:layout>
          <c:spPr>
            <a:noFill/>
            <a:ln w="25400">
              <a:noFill/>
            </a:ln>
          </c:spPr>
        </c:title>
        <c:numFmt formatCode="@" sourceLinked="1"/>
        <c:majorTickMark val="none"/>
        <c:tickLblPos val="nextTo"/>
        <c:spPr>
          <a:ln w="25400">
            <a:solidFill>
              <a:srgbClr val="000000"/>
            </a:solidFill>
            <a:prstDash val="solid"/>
          </a:ln>
        </c:spPr>
        <c:txPr>
          <a:bodyPr rot="0" vert="horz"/>
          <a:lstStyle/>
          <a:p>
            <a:pPr>
              <a:defRPr sz="1600" b="1" i="0" u="none" strike="noStrike" baseline="0">
                <a:solidFill>
                  <a:srgbClr val="000000"/>
                </a:solidFill>
                <a:latin typeface="Arial Narrow" pitchFamily="34" charset="0"/>
                <a:ea typeface="Arial"/>
                <a:cs typeface="Arial"/>
              </a:defRPr>
            </a:pPr>
            <a:endParaRPr lang="en-US"/>
          </a:p>
        </c:txPr>
        <c:crossAx val="95307264"/>
        <c:crosses val="autoZero"/>
        <c:auto val="1"/>
        <c:lblAlgn val="ctr"/>
        <c:lblOffset val="100"/>
        <c:tickLblSkip val="1"/>
        <c:tickMarkSkip val="1"/>
      </c:catAx>
      <c:valAx>
        <c:axId val="95307264"/>
        <c:scaling>
          <c:orientation val="minMax"/>
          <c:max val="2000000"/>
          <c:min val="0"/>
        </c:scaling>
        <c:axPos val="l"/>
        <c:majorGridlines>
          <c:spPr>
            <a:ln w="12700">
              <a:solidFill>
                <a:srgbClr val="C0C0C0"/>
              </a:solidFill>
              <a:prstDash val="solid"/>
            </a:ln>
          </c:spPr>
        </c:majorGridlines>
        <c:title>
          <c:tx>
            <c:rich>
              <a:bodyPr/>
              <a:lstStyle/>
              <a:p>
                <a:pPr>
                  <a:defRPr sz="1600" b="1" i="0" u="none" strike="noStrike" baseline="0">
                    <a:solidFill>
                      <a:srgbClr val="000000"/>
                    </a:solidFill>
                    <a:latin typeface="Arial Narrow" pitchFamily="34" charset="0"/>
                    <a:ea typeface="Arial"/>
                    <a:cs typeface="Arial"/>
                  </a:defRPr>
                </a:pPr>
                <a:r>
                  <a:rPr lang="en-US" sz="1600" dirty="0">
                    <a:latin typeface="Arial Narrow" pitchFamily="34" charset="0"/>
                  </a:rPr>
                  <a:t>(As Appropriated Dollars in Billions)</a:t>
                </a:r>
              </a:p>
            </c:rich>
          </c:tx>
          <c:layout>
            <c:manualLayout>
              <c:xMode val="edge"/>
              <c:yMode val="edge"/>
              <c:x val="4.0860561893486498E-3"/>
              <c:y val="0.24292493997314429"/>
            </c:manualLayout>
          </c:layout>
          <c:spPr>
            <a:noFill/>
            <a:ln w="25400">
              <a:noFill/>
            </a:ln>
          </c:spPr>
        </c:title>
        <c:numFmt formatCode="#,##0.0," sourceLinked="0"/>
        <c:majorTickMark val="in"/>
        <c:tickLblPos val="nextTo"/>
        <c:spPr>
          <a:ln w="25400">
            <a:solidFill>
              <a:srgbClr val="000000"/>
            </a:solidFill>
            <a:prstDash val="solid"/>
          </a:ln>
        </c:spPr>
        <c:txPr>
          <a:bodyPr rot="0" vert="horz"/>
          <a:lstStyle/>
          <a:p>
            <a:pPr>
              <a:defRPr sz="1800" b="1" i="0" u="none" strike="noStrike" baseline="0">
                <a:solidFill>
                  <a:srgbClr val="000000"/>
                </a:solidFill>
                <a:latin typeface="Arial Narrow" pitchFamily="34" charset="0"/>
                <a:ea typeface="Arial"/>
                <a:cs typeface="Arial"/>
              </a:defRPr>
            </a:pPr>
            <a:endParaRPr lang="en-US"/>
          </a:p>
        </c:txPr>
        <c:crossAx val="95284608"/>
        <c:crosses val="autoZero"/>
        <c:crossBetween val="between"/>
        <c:dispUnits>
          <c:builtInUnit val="thousands"/>
        </c:dispUnits>
      </c:valAx>
      <c:spPr>
        <a:noFill/>
        <a:ln w="25400">
          <a:noFill/>
        </a:ln>
      </c:spPr>
    </c:plotArea>
    <c:plotVisOnly val="1"/>
    <c:dispBlanksAs val="gap"/>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1"/>
  <c:userShapes r:id="rId2"/>
</c:chartSpace>
</file>

<file path=ppt/drawings/drawing1.xml><?xml version="1.0" encoding="utf-8"?>
<c:userShapes xmlns:c="http://schemas.openxmlformats.org/drawingml/2006/chart">
  <cdr:relSizeAnchor xmlns:cdr="http://schemas.openxmlformats.org/drawingml/2006/chartDrawing">
    <cdr:from>
      <cdr:x>0.60345</cdr:x>
      <cdr:y>0.17273</cdr:y>
    </cdr:from>
    <cdr:to>
      <cdr:x>0.70434</cdr:x>
      <cdr:y>0.26951</cdr:y>
    </cdr:to>
    <cdr:grpSp>
      <cdr:nvGrpSpPr>
        <cdr:cNvPr id="8" name="Group 7"/>
        <cdr:cNvGrpSpPr/>
      </cdr:nvGrpSpPr>
      <cdr:grpSpPr>
        <a:xfrm xmlns:a="http://schemas.openxmlformats.org/drawingml/2006/main">
          <a:off x="5784648" y="1005414"/>
          <a:ext cx="967127" cy="563330"/>
          <a:chOff x="7401737" y="728374"/>
          <a:chExt cx="865808" cy="563254"/>
        </a:xfrm>
      </cdr:grpSpPr>
      <cdr:sp macro="" textlink="">
        <cdr:nvSpPr>
          <cdr:cNvPr id="21505" name="Text Box 1"/>
          <cdr:cNvSpPr txBox="1">
            <a:spLocks xmlns:a="http://schemas.openxmlformats.org/drawingml/2006/main" noChangeArrowheads="1"/>
          </cdr:cNvSpPr>
        </cdr:nvSpPr>
        <cdr:spPr bwMode="auto">
          <a:xfrm xmlns:a="http://schemas.openxmlformats.org/drawingml/2006/main">
            <a:off x="7401737" y="728374"/>
            <a:ext cx="784956" cy="330805"/>
          </a:xfrm>
          <a:prstGeom xmlns:a="http://schemas.openxmlformats.org/drawingml/2006/main" prst="rect">
            <a:avLst/>
          </a:prstGeom>
          <a:solidFill xmlns:a="http://schemas.openxmlformats.org/drawingml/2006/main">
            <a:sysClr val="window" lastClr="FFFFFF"/>
          </a:solidFill>
          <a:ln xmlns:a="http://schemas.openxmlformats.org/drawingml/2006/main" w="9525">
            <a:noFill/>
            <a:miter lim="800000"/>
            <a:headEnd/>
            <a:tailEnd/>
          </a:ln>
        </cdr:spPr>
        <cdr:txBody>
          <a:bodyPr xmlns:a="http://schemas.openxmlformats.org/drawingml/2006/main" wrap="none" lIns="27432" tIns="22860" rIns="0" bIns="0" anchor="t" upright="1">
            <a:spAutoFit/>
          </a:bodyPr>
          <a:lstStyle xmlns:a="http://schemas.openxmlformats.org/drawingml/2006/main"/>
          <a:p xmlns:a="http://schemas.openxmlformats.org/drawingml/2006/main">
            <a:pPr algn="l" rtl="0">
              <a:defRPr sz="1000"/>
            </a:pPr>
            <a:r>
              <a:rPr lang="en-US" sz="2000" b="1" i="0" u="none" strike="noStrike" baseline="0" dirty="0">
                <a:solidFill>
                  <a:srgbClr val="FF0000"/>
                </a:solidFill>
                <a:latin typeface="Arial Narrow" pitchFamily="34" charset="0"/>
                <a:cs typeface="Arial"/>
              </a:rPr>
              <a:t>Request</a:t>
            </a:r>
          </a:p>
        </cdr:txBody>
      </cdr:sp>
      <cdr:sp macro="" textlink="">
        <cdr:nvSpPr>
          <cdr:cNvPr id="21506" name="Line 2"/>
          <cdr:cNvSpPr>
            <a:spLocks xmlns:a="http://schemas.openxmlformats.org/drawingml/2006/main" noChangeShapeType="1"/>
          </cdr:cNvSpPr>
        </cdr:nvSpPr>
        <cdr:spPr bwMode="auto">
          <a:xfrm xmlns:a="http://schemas.openxmlformats.org/drawingml/2006/main">
            <a:off x="7931765" y="969806"/>
            <a:ext cx="335780" cy="321822"/>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en-US" sz="1600" b="1">
              <a:latin typeface="Arial Narrow" pitchFamily="34" charset="0"/>
            </a:endParaRPr>
          </a:p>
        </cdr:txBody>
      </cdr:sp>
    </cdr:grpSp>
  </cdr:relSizeAnchor>
  <cdr:relSizeAnchor xmlns:cdr="http://schemas.openxmlformats.org/drawingml/2006/chartDrawing">
    <cdr:from>
      <cdr:x>0.43711</cdr:x>
      <cdr:y>0.32887</cdr:y>
    </cdr:from>
    <cdr:to>
      <cdr:x>0.58804</cdr:x>
      <cdr:y>0.4397</cdr:y>
    </cdr:to>
    <cdr:grpSp>
      <cdr:nvGrpSpPr>
        <cdr:cNvPr id="7" name="Group 6"/>
        <cdr:cNvGrpSpPr/>
      </cdr:nvGrpSpPr>
      <cdr:grpSpPr>
        <a:xfrm xmlns:a="http://schemas.openxmlformats.org/drawingml/2006/main">
          <a:off x="4190119" y="1914262"/>
          <a:ext cx="1446809" cy="645112"/>
          <a:chOff x="4117739" y="2263718"/>
          <a:chExt cx="1295284" cy="645026"/>
        </a:xfrm>
      </cdr:grpSpPr>
      <cdr:sp macro="" textlink="">
        <cdr:nvSpPr>
          <cdr:cNvPr id="21507" name="Text Box 3"/>
          <cdr:cNvSpPr txBox="1">
            <a:spLocks xmlns:a="http://schemas.openxmlformats.org/drawingml/2006/main" noChangeArrowheads="1"/>
          </cdr:cNvSpPr>
        </cdr:nvSpPr>
        <cdr:spPr bwMode="auto">
          <a:xfrm xmlns:a="http://schemas.openxmlformats.org/drawingml/2006/main">
            <a:off x="4117739" y="2263718"/>
            <a:ext cx="1295284" cy="330806"/>
          </a:xfrm>
          <a:prstGeom xmlns:a="http://schemas.openxmlformats.org/drawingml/2006/main" prst="rect">
            <a:avLst/>
          </a:prstGeom>
          <a:solidFill xmlns:a="http://schemas.openxmlformats.org/drawingml/2006/main">
            <a:sysClr val="window" lastClr="FFFFFF"/>
          </a:solidFill>
          <a:ln xmlns:a="http://schemas.openxmlformats.org/drawingml/2006/main" w="9525">
            <a:noFill/>
            <a:miter lim="800000"/>
            <a:headEnd/>
            <a:tailEnd/>
          </a:ln>
        </cdr:spPr>
        <cdr:txBody>
          <a:bodyPr xmlns:a="http://schemas.openxmlformats.org/drawingml/2006/main" wrap="none" lIns="27432" tIns="22860" rIns="0" bIns="0" anchor="t" upright="1">
            <a:spAutoFit/>
          </a:bodyPr>
          <a:lstStyle xmlns:a="http://schemas.openxmlformats.org/drawingml/2006/main"/>
          <a:p xmlns:a="http://schemas.openxmlformats.org/drawingml/2006/main">
            <a:pPr algn="l" rtl="0">
              <a:defRPr sz="1000"/>
            </a:pPr>
            <a:r>
              <a:rPr lang="en-US" sz="2000" b="1" i="0" u="none" strike="noStrike" baseline="0" dirty="0">
                <a:solidFill>
                  <a:srgbClr val="0000FF"/>
                </a:solidFill>
                <a:latin typeface="Arial Narrow" pitchFamily="34" charset="0"/>
                <a:cs typeface="Arial"/>
              </a:rPr>
              <a:t>Appropriation</a:t>
            </a:r>
          </a:p>
        </cdr:txBody>
      </cdr:sp>
      <cdr:sp macro="" textlink="">
        <cdr:nvSpPr>
          <cdr:cNvPr id="21508" name="Line 4"/>
          <cdr:cNvSpPr>
            <a:spLocks xmlns:a="http://schemas.openxmlformats.org/drawingml/2006/main" noChangeShapeType="1"/>
          </cdr:cNvSpPr>
        </cdr:nvSpPr>
        <cdr:spPr bwMode="auto">
          <a:xfrm xmlns:a="http://schemas.openxmlformats.org/drawingml/2006/main">
            <a:off x="4909689" y="2511117"/>
            <a:ext cx="330255" cy="397627"/>
          </a:xfrm>
          <a:prstGeom xmlns:a="http://schemas.openxmlformats.org/drawingml/2006/main" prst="line">
            <a:avLst/>
          </a:prstGeom>
          <a:noFill xmlns:a="http://schemas.openxmlformats.org/drawingml/2006/main"/>
          <a:ln xmlns:a="http://schemas.openxmlformats.org/drawingml/2006/main" w="9525">
            <a:solidFill>
              <a:srgbClr val="000000"/>
            </a:solidFill>
            <a:round/>
            <a:headEnd/>
            <a:tailEnd/>
          </a:ln>
        </cdr:spPr>
        <cdr:txBody>
          <a:bodyPr xmlns:a="http://schemas.openxmlformats.org/drawingml/2006/main"/>
          <a:lstStyle xmlns:a="http://schemas.openxmlformats.org/drawingml/2006/main"/>
          <a:p xmlns:a="http://schemas.openxmlformats.org/drawingml/2006/main">
            <a:endParaRPr lang="en-US" sz="1800" b="1">
              <a:latin typeface="Arial Narrow" pitchFamily="34" charset="0"/>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2674" name="Rectangle 2"/>
          <p:cNvSpPr>
            <a:spLocks noGrp="1" noChangeArrowheads="1"/>
          </p:cNvSpPr>
          <p:nvPr>
            <p:ph type="hdr" sz="quarter"/>
          </p:nvPr>
        </p:nvSpPr>
        <p:spPr bwMode="auto">
          <a:xfrm>
            <a:off x="2" y="2"/>
            <a:ext cx="3005820" cy="463229"/>
          </a:xfrm>
          <a:prstGeom prst="rect">
            <a:avLst/>
          </a:prstGeom>
          <a:noFill/>
          <a:ln w="9525">
            <a:noFill/>
            <a:miter lim="800000"/>
            <a:headEnd/>
            <a:tailEnd/>
          </a:ln>
          <a:effectLst/>
        </p:spPr>
        <p:txBody>
          <a:bodyPr vert="horz" wrap="square" lIns="92365" tIns="46182" rIns="92365" bIns="46182" numCol="1" anchor="t" anchorCtr="0" compatLnSpc="1">
            <a:prstTxWarp prst="textNoShape">
              <a:avLst/>
            </a:prstTxWarp>
          </a:bodyPr>
          <a:lstStyle>
            <a:lvl1pPr defTabSz="922635" eaLnBrk="0" hangingPunct="0">
              <a:defRPr b="0" u="none">
                <a:effectLst>
                  <a:outerShdw blurRad="38100" dist="38100" dir="2700000" algn="tl">
                    <a:srgbClr val="C0C0C0"/>
                  </a:outerShdw>
                </a:effectLst>
                <a:latin typeface="Arial" pitchFamily="34" charset="0"/>
              </a:defRPr>
            </a:lvl1pPr>
          </a:lstStyle>
          <a:p>
            <a:pPr>
              <a:defRPr/>
            </a:pPr>
            <a:endParaRPr lang="en-US"/>
          </a:p>
        </p:txBody>
      </p:sp>
      <p:sp>
        <p:nvSpPr>
          <p:cNvPr id="412675" name="Rectangle 3"/>
          <p:cNvSpPr>
            <a:spLocks noGrp="1" noChangeArrowheads="1"/>
          </p:cNvSpPr>
          <p:nvPr>
            <p:ph type="dt" sz="quarter" idx="1"/>
          </p:nvPr>
        </p:nvSpPr>
        <p:spPr bwMode="auto">
          <a:xfrm>
            <a:off x="4004580" y="2"/>
            <a:ext cx="3005820" cy="463229"/>
          </a:xfrm>
          <a:prstGeom prst="rect">
            <a:avLst/>
          </a:prstGeom>
          <a:noFill/>
          <a:ln w="9525">
            <a:noFill/>
            <a:miter lim="800000"/>
            <a:headEnd/>
            <a:tailEnd/>
          </a:ln>
          <a:effectLst/>
        </p:spPr>
        <p:txBody>
          <a:bodyPr vert="horz" wrap="square" lIns="92365" tIns="46182" rIns="92365" bIns="46182" numCol="1" anchor="t" anchorCtr="0" compatLnSpc="1">
            <a:prstTxWarp prst="textNoShape">
              <a:avLst/>
            </a:prstTxWarp>
          </a:bodyPr>
          <a:lstStyle>
            <a:lvl1pPr algn="r" defTabSz="922635" eaLnBrk="0" hangingPunct="0">
              <a:defRPr b="0" u="none">
                <a:effectLst>
                  <a:outerShdw blurRad="38100" dist="38100" dir="2700000" algn="tl">
                    <a:srgbClr val="C0C0C0"/>
                  </a:outerShdw>
                </a:effectLst>
                <a:latin typeface="Arial" pitchFamily="34" charset="0"/>
              </a:defRPr>
            </a:lvl1pPr>
          </a:lstStyle>
          <a:p>
            <a:pPr>
              <a:defRPr/>
            </a:pPr>
            <a:endParaRPr lang="en-US"/>
          </a:p>
        </p:txBody>
      </p:sp>
      <p:sp>
        <p:nvSpPr>
          <p:cNvPr id="412676" name="Rectangle 4"/>
          <p:cNvSpPr>
            <a:spLocks noGrp="1" noChangeArrowheads="1"/>
          </p:cNvSpPr>
          <p:nvPr>
            <p:ph type="ftr" sz="quarter" idx="2"/>
          </p:nvPr>
        </p:nvSpPr>
        <p:spPr bwMode="auto">
          <a:xfrm>
            <a:off x="2" y="8794968"/>
            <a:ext cx="3005820" cy="463228"/>
          </a:xfrm>
          <a:prstGeom prst="rect">
            <a:avLst/>
          </a:prstGeom>
          <a:noFill/>
          <a:ln w="9525">
            <a:noFill/>
            <a:miter lim="800000"/>
            <a:headEnd/>
            <a:tailEnd/>
          </a:ln>
          <a:effectLst/>
        </p:spPr>
        <p:txBody>
          <a:bodyPr vert="horz" wrap="square" lIns="92365" tIns="46182" rIns="92365" bIns="46182" numCol="1" anchor="b" anchorCtr="0" compatLnSpc="1">
            <a:prstTxWarp prst="textNoShape">
              <a:avLst/>
            </a:prstTxWarp>
          </a:bodyPr>
          <a:lstStyle>
            <a:lvl1pPr defTabSz="922635" eaLnBrk="0" hangingPunct="0">
              <a:defRPr b="0" u="none">
                <a:effectLst>
                  <a:outerShdw blurRad="38100" dist="38100" dir="2700000" algn="tl">
                    <a:srgbClr val="C0C0C0"/>
                  </a:outerShdw>
                </a:effectLst>
                <a:latin typeface="Arial" pitchFamily="34" charset="0"/>
              </a:defRPr>
            </a:lvl1pPr>
          </a:lstStyle>
          <a:p>
            <a:pPr>
              <a:defRPr/>
            </a:pPr>
            <a:endParaRPr lang="en-US"/>
          </a:p>
        </p:txBody>
      </p:sp>
      <p:sp>
        <p:nvSpPr>
          <p:cNvPr id="412677" name="Rectangle 5"/>
          <p:cNvSpPr>
            <a:spLocks noGrp="1" noChangeArrowheads="1"/>
          </p:cNvSpPr>
          <p:nvPr>
            <p:ph type="sldNum" sz="quarter" idx="3"/>
          </p:nvPr>
        </p:nvSpPr>
        <p:spPr bwMode="auto">
          <a:xfrm>
            <a:off x="4004580" y="8794968"/>
            <a:ext cx="3005820" cy="463228"/>
          </a:xfrm>
          <a:prstGeom prst="rect">
            <a:avLst/>
          </a:prstGeom>
          <a:noFill/>
          <a:ln w="9525">
            <a:noFill/>
            <a:miter lim="800000"/>
            <a:headEnd/>
            <a:tailEnd/>
          </a:ln>
          <a:effectLst/>
        </p:spPr>
        <p:txBody>
          <a:bodyPr vert="horz" wrap="square" lIns="92365" tIns="46182" rIns="92365" bIns="46182" numCol="1" anchor="b" anchorCtr="0" compatLnSpc="1">
            <a:prstTxWarp prst="textNoShape">
              <a:avLst/>
            </a:prstTxWarp>
          </a:bodyPr>
          <a:lstStyle>
            <a:lvl1pPr algn="r" defTabSz="922635" eaLnBrk="0" hangingPunct="0">
              <a:defRPr b="0" u="none">
                <a:effectLst>
                  <a:outerShdw blurRad="38100" dist="38100" dir="2700000" algn="tl">
                    <a:srgbClr val="C0C0C0"/>
                  </a:outerShdw>
                </a:effectLst>
                <a:latin typeface="Arial" pitchFamily="34" charset="0"/>
              </a:defRPr>
            </a:lvl1pPr>
          </a:lstStyle>
          <a:p>
            <a:pPr>
              <a:defRPr/>
            </a:pPr>
            <a:fld id="{2E779E8E-11D9-4C8C-B140-651D35B150F7}" type="slidenum">
              <a:rPr lang="en-US"/>
              <a:pPr>
                <a:defRPr/>
              </a:pPr>
              <a:t>‹#›</a:t>
            </a:fld>
            <a:endParaRPr lang="en-US"/>
          </a:p>
        </p:txBody>
      </p:sp>
    </p:spTree>
    <p:extLst>
      <p:ext uri="{BB962C8B-B14F-4D97-AF65-F5344CB8AC3E}">
        <p14:creationId xmlns="" xmlns:p14="http://schemas.microsoft.com/office/powerpoint/2010/main" val="2270567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2" y="2"/>
            <a:ext cx="3005820" cy="463229"/>
          </a:xfrm>
          <a:prstGeom prst="rect">
            <a:avLst/>
          </a:prstGeom>
          <a:noFill/>
          <a:ln w="9525">
            <a:noFill/>
            <a:miter lim="800000"/>
            <a:headEnd/>
            <a:tailEnd/>
          </a:ln>
          <a:effectLst/>
        </p:spPr>
        <p:txBody>
          <a:bodyPr vert="horz" wrap="square" lIns="91781" tIns="45885" rIns="91781" bIns="45885" numCol="1" anchor="t" anchorCtr="0" compatLnSpc="1">
            <a:prstTxWarp prst="textNoShape">
              <a:avLst/>
            </a:prstTxWarp>
          </a:bodyPr>
          <a:lstStyle>
            <a:lvl1pPr defTabSz="919454" eaLnBrk="0" hangingPunct="0">
              <a:defRPr b="0" u="none">
                <a:effectLst/>
                <a:latin typeface="Arial" pitchFamily="34" charset="0"/>
              </a:defRPr>
            </a:lvl1pPr>
          </a:lstStyle>
          <a:p>
            <a:pPr>
              <a:defRPr/>
            </a:pPr>
            <a:endParaRPr lang="en-US"/>
          </a:p>
        </p:txBody>
      </p:sp>
      <p:sp>
        <p:nvSpPr>
          <p:cNvPr id="18435" name="Rectangle 3"/>
          <p:cNvSpPr>
            <a:spLocks noGrp="1" noChangeArrowheads="1"/>
          </p:cNvSpPr>
          <p:nvPr>
            <p:ph type="dt" idx="1"/>
          </p:nvPr>
        </p:nvSpPr>
        <p:spPr bwMode="auto">
          <a:xfrm>
            <a:off x="4004580" y="2"/>
            <a:ext cx="3005820" cy="463229"/>
          </a:xfrm>
          <a:prstGeom prst="rect">
            <a:avLst/>
          </a:prstGeom>
          <a:noFill/>
          <a:ln w="9525">
            <a:noFill/>
            <a:miter lim="800000"/>
            <a:headEnd/>
            <a:tailEnd/>
          </a:ln>
          <a:effectLst/>
        </p:spPr>
        <p:txBody>
          <a:bodyPr vert="horz" wrap="square" lIns="91781" tIns="45885" rIns="91781" bIns="45885" numCol="1" anchor="t" anchorCtr="0" compatLnSpc="1">
            <a:prstTxWarp prst="textNoShape">
              <a:avLst/>
            </a:prstTxWarp>
          </a:bodyPr>
          <a:lstStyle>
            <a:lvl1pPr algn="r" defTabSz="919454" eaLnBrk="0" hangingPunct="0">
              <a:defRPr b="0" u="none">
                <a:effectLst/>
                <a:latin typeface="Arial" pitchFamily="34" charset="0"/>
              </a:defRPr>
            </a:lvl1pPr>
          </a:lstStyle>
          <a:p>
            <a:pPr>
              <a:defRPr/>
            </a:pPr>
            <a:endParaRPr lang="en-US"/>
          </a:p>
        </p:txBody>
      </p:sp>
      <p:sp>
        <p:nvSpPr>
          <p:cNvPr id="71684" name="Rectangle 4"/>
          <p:cNvSpPr>
            <a:spLocks noGrp="1" noRot="1" noChangeAspect="1" noChangeArrowheads="1" noTextEdit="1"/>
          </p:cNvSpPr>
          <p:nvPr>
            <p:ph type="sldImg" idx="2"/>
          </p:nvPr>
        </p:nvSpPr>
        <p:spPr bwMode="auto">
          <a:xfrm>
            <a:off x="1258888" y="693738"/>
            <a:ext cx="4492625" cy="3471862"/>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924014" y="4396688"/>
            <a:ext cx="5162377" cy="4164278"/>
          </a:xfrm>
          <a:prstGeom prst="rect">
            <a:avLst/>
          </a:prstGeom>
          <a:noFill/>
          <a:ln w="9525">
            <a:noFill/>
            <a:miter lim="800000"/>
            <a:headEnd/>
            <a:tailEnd/>
          </a:ln>
          <a:effectLst/>
        </p:spPr>
        <p:txBody>
          <a:bodyPr vert="horz" wrap="square" lIns="91781" tIns="45885" rIns="91781" bIns="4588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8438" name="Rectangle 6"/>
          <p:cNvSpPr>
            <a:spLocks noGrp="1" noChangeArrowheads="1"/>
          </p:cNvSpPr>
          <p:nvPr>
            <p:ph type="ftr" sz="quarter" idx="4"/>
          </p:nvPr>
        </p:nvSpPr>
        <p:spPr bwMode="auto">
          <a:xfrm>
            <a:off x="2" y="8794968"/>
            <a:ext cx="3005820" cy="464820"/>
          </a:xfrm>
          <a:prstGeom prst="rect">
            <a:avLst/>
          </a:prstGeom>
          <a:noFill/>
          <a:ln w="9525">
            <a:noFill/>
            <a:miter lim="800000"/>
            <a:headEnd/>
            <a:tailEnd/>
          </a:ln>
          <a:effectLst/>
        </p:spPr>
        <p:txBody>
          <a:bodyPr vert="horz" wrap="square" lIns="91781" tIns="45885" rIns="91781" bIns="45885" numCol="1" anchor="b" anchorCtr="0" compatLnSpc="1">
            <a:prstTxWarp prst="textNoShape">
              <a:avLst/>
            </a:prstTxWarp>
          </a:bodyPr>
          <a:lstStyle>
            <a:lvl1pPr defTabSz="919454" eaLnBrk="0" hangingPunct="0">
              <a:defRPr b="0" u="none">
                <a:effectLst/>
                <a:latin typeface="Arial" pitchFamily="34" charset="0"/>
              </a:defRPr>
            </a:lvl1pPr>
          </a:lstStyle>
          <a:p>
            <a:pPr>
              <a:defRPr/>
            </a:pPr>
            <a:endParaRPr lang="en-US"/>
          </a:p>
        </p:txBody>
      </p:sp>
      <p:sp>
        <p:nvSpPr>
          <p:cNvPr id="18439" name="Rectangle 7"/>
          <p:cNvSpPr>
            <a:spLocks noGrp="1" noChangeArrowheads="1"/>
          </p:cNvSpPr>
          <p:nvPr>
            <p:ph type="sldNum" sz="quarter" idx="5"/>
          </p:nvPr>
        </p:nvSpPr>
        <p:spPr bwMode="auto">
          <a:xfrm>
            <a:off x="4004580" y="8794968"/>
            <a:ext cx="3005820" cy="464820"/>
          </a:xfrm>
          <a:prstGeom prst="rect">
            <a:avLst/>
          </a:prstGeom>
          <a:noFill/>
          <a:ln w="9525">
            <a:noFill/>
            <a:miter lim="800000"/>
            <a:headEnd/>
            <a:tailEnd/>
          </a:ln>
          <a:effectLst/>
        </p:spPr>
        <p:txBody>
          <a:bodyPr vert="horz" wrap="square" lIns="91781" tIns="45885" rIns="91781" bIns="45885" numCol="1" anchor="b" anchorCtr="0" compatLnSpc="1">
            <a:prstTxWarp prst="textNoShape">
              <a:avLst/>
            </a:prstTxWarp>
          </a:bodyPr>
          <a:lstStyle>
            <a:lvl1pPr algn="r" defTabSz="919454" eaLnBrk="0" hangingPunct="0">
              <a:defRPr b="0" u="none">
                <a:effectLst/>
                <a:latin typeface="Arial" pitchFamily="34" charset="0"/>
              </a:defRPr>
            </a:lvl1pPr>
          </a:lstStyle>
          <a:p>
            <a:pPr>
              <a:defRPr/>
            </a:pPr>
            <a:fld id="{7474D98F-827F-4973-A656-24645666CF0A}" type="slidenum">
              <a:rPr lang="en-US"/>
              <a:pPr>
                <a:defRPr/>
              </a:pPr>
              <a:t>‹#›</a:t>
            </a:fld>
            <a:endParaRPr lang="en-US"/>
          </a:p>
        </p:txBody>
      </p:sp>
    </p:spTree>
    <p:extLst>
      <p:ext uri="{BB962C8B-B14F-4D97-AF65-F5344CB8AC3E}">
        <p14:creationId xmlns="" xmlns:p14="http://schemas.microsoft.com/office/powerpoint/2010/main" val="186948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3782"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07568"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6137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15159"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68961" algn="l" defTabSz="907568" rtl="0" eaLnBrk="1" latinLnBrk="0" hangingPunct="1">
      <a:defRPr sz="1200" kern="1200">
        <a:solidFill>
          <a:schemeClr val="tx1"/>
        </a:solidFill>
        <a:latin typeface="+mn-lt"/>
        <a:ea typeface="+mn-ea"/>
        <a:cs typeface="+mn-cs"/>
      </a:defRPr>
    </a:lvl6pPr>
    <a:lvl7pPr marL="2722747" algn="l" defTabSz="907568" rtl="0" eaLnBrk="1" latinLnBrk="0" hangingPunct="1">
      <a:defRPr sz="1200" kern="1200">
        <a:solidFill>
          <a:schemeClr val="tx1"/>
        </a:solidFill>
        <a:latin typeface="+mn-lt"/>
        <a:ea typeface="+mn-ea"/>
        <a:cs typeface="+mn-cs"/>
      </a:defRPr>
    </a:lvl7pPr>
    <a:lvl8pPr marL="3176542" algn="l" defTabSz="907568" rtl="0" eaLnBrk="1" latinLnBrk="0" hangingPunct="1">
      <a:defRPr sz="1200" kern="1200">
        <a:solidFill>
          <a:schemeClr val="tx1"/>
        </a:solidFill>
        <a:latin typeface="+mn-lt"/>
        <a:ea typeface="+mn-ea"/>
        <a:cs typeface="+mn-cs"/>
      </a:defRPr>
    </a:lvl8pPr>
    <a:lvl9pPr marL="3630331" algn="l" defTabSz="90756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0950" y="700088"/>
            <a:ext cx="4508500" cy="34845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C815CE-594B-44AB-BC3C-68E8EAF5333B}" type="slidenum">
              <a:rPr lang="en-US" smtClean="0">
                <a:solidFill>
                  <a:prstClr val="black"/>
                </a:solidFill>
              </a:rPr>
              <a:pPr>
                <a:def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693738"/>
            <a:ext cx="4492625" cy="34718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10</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p:txBody>
          <a:bodyPr/>
          <a:lstStyle/>
          <a:p>
            <a:pPr>
              <a:defRPr/>
            </a:pPr>
            <a:fld id="{781FEC7E-347F-4941-9121-60CDECC6B55F}" type="slidenum">
              <a:rPr lang="en-US">
                <a:solidFill>
                  <a:prstClr val="black"/>
                </a:solidFill>
              </a:rPr>
              <a:pPr>
                <a:defRPr/>
              </a:pPr>
              <a:t>11</a:t>
            </a:fld>
            <a:endParaRPr lang="en-US">
              <a:solidFill>
                <a:prstClr val="black"/>
              </a:solidFill>
            </a:endParaRPr>
          </a:p>
        </p:txBody>
      </p:sp>
      <p:sp>
        <p:nvSpPr>
          <p:cNvPr id="12290" name="Rectangle 2"/>
          <p:cNvSpPr>
            <a:spLocks noGrp="1" noRot="1" noChangeAspect="1" noChangeArrowheads="1" noTextEdit="1"/>
          </p:cNvSpPr>
          <p:nvPr>
            <p:ph type="sldImg"/>
          </p:nvPr>
        </p:nvSpPr>
        <p:spPr bwMode="auto">
          <a:xfrm>
            <a:off x="1258888" y="693738"/>
            <a:ext cx="4492625" cy="3471862"/>
          </a:xfrm>
          <a:noFill/>
          <a:ln>
            <a:solidFill>
              <a:srgbClr val="000000"/>
            </a:solidFill>
            <a:miter lim="800000"/>
            <a:headEnd/>
            <a:tailEnd/>
          </a:ln>
        </p:spPr>
      </p:sp>
      <p:sp>
        <p:nvSpPr>
          <p:cNvPr id="12291" name="Rectangle 3"/>
          <p:cNvSpPr>
            <a:spLocks noGrp="1" noChangeArrowheads="1"/>
          </p:cNvSpPr>
          <p:nvPr>
            <p:ph type="body" idx="1"/>
          </p:nvPr>
        </p:nvSpPr>
        <p:spPr bwMode="auto"/>
        <p:txBody>
          <a:bodyPr wrap="square" numCol="1" anchor="t" anchorCtr="0" compatLnSpc="1">
            <a:prstTxWarp prst="textNoShape">
              <a:avLst/>
            </a:prstTxWarp>
            <a:normAutofit fontScale="40000" lnSpcReduction="20000"/>
          </a:bodyPr>
          <a:lstStyle/>
          <a:p>
            <a:pPr>
              <a:defRPr/>
            </a:pPr>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0950" y="698500"/>
            <a:ext cx="4508500" cy="3484563"/>
          </a:xfrm>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693738"/>
            <a:ext cx="4492625" cy="34718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FE3A6-A945-4FF6-AA32-24C96799F79F}" type="slidenum">
              <a:rPr lang="en-US" smtClean="0"/>
              <a:pPr/>
              <a:t>15</a:t>
            </a:fld>
            <a:endParaRPr lang="en-US"/>
          </a:p>
        </p:txBody>
      </p:sp>
      <p:sp>
        <p:nvSpPr>
          <p:cNvPr id="5" name="Date Placeholder 4"/>
          <p:cNvSpPr>
            <a:spLocks noGrp="1"/>
          </p:cNvSpPr>
          <p:nvPr>
            <p:ph type="dt" idx="11"/>
          </p:nvPr>
        </p:nvSpPr>
        <p:spPr/>
        <p:txBody>
          <a:bodyPr/>
          <a:lstStyle/>
          <a:p>
            <a:fld id="{55863A54-8C77-4A5D-8382-1BB4DAE3F06F}" type="datetime7">
              <a:rPr lang="en-US" smtClean="0"/>
              <a:pPr/>
              <a:t>Mar-12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18</a:t>
            </a:fld>
            <a:endParaRPr lang="en-US"/>
          </a:p>
        </p:txBody>
      </p:sp>
      <p:pic>
        <p:nvPicPr>
          <p:cNvPr id="1026" name="Picture 2"/>
          <p:cNvPicPr>
            <a:picLocks noChangeAspect="1" noChangeArrowheads="1"/>
          </p:cNvPicPr>
          <p:nvPr/>
        </p:nvPicPr>
        <p:blipFill>
          <a:blip r:embed="rId3"/>
          <a:srcRect/>
          <a:stretch>
            <a:fillRect/>
          </a:stretch>
        </p:blipFill>
        <p:spPr bwMode="auto">
          <a:xfrm>
            <a:off x="2125907" y="7156869"/>
            <a:ext cx="2758588" cy="2017106"/>
          </a:xfrm>
          <a:prstGeom prst="rect">
            <a:avLst/>
          </a:prstGeom>
          <a:noFill/>
          <a:ln w="9525">
            <a:noFill/>
            <a:miter lim="800000"/>
            <a:headEnd/>
            <a:tailEnd/>
          </a:ln>
        </p:spPr>
      </p:pic>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693738"/>
            <a:ext cx="4492625" cy="3471862"/>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693738"/>
            <a:ext cx="4492625" cy="34718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C815CE-594B-44AB-BC3C-68E8EAF5333B}" type="slidenum">
              <a:rPr lang="en-US" smtClean="0"/>
              <a:pPr>
                <a:defRPr/>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693738"/>
            <a:ext cx="4492625" cy="34718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21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solidFill>
            <a:srgbClr val="FFFFFF"/>
          </a:solidFill>
          <a:ln/>
        </p:spPr>
      </p:sp>
      <p:sp>
        <p:nvSpPr>
          <p:cNvPr id="28675" name="Rectangle 3"/>
          <p:cNvSpPr>
            <a:spLocks noGrp="1" noChangeArrowheads="1"/>
          </p:cNvSpPr>
          <p:nvPr>
            <p:ph type="body" idx="1"/>
          </p:nvPr>
        </p:nvSpPr>
        <p:spPr>
          <a:solidFill>
            <a:srgbClr val="FFFFFF"/>
          </a:solidFill>
          <a:ln>
            <a:solidFill>
              <a:srgbClr val="000000"/>
            </a:solidFill>
          </a:ln>
        </p:spPr>
        <p:txBody>
          <a:bodyPr/>
          <a:lstStyle/>
          <a:p>
            <a:endParaRPr lang="en-US" smtClean="0">
              <a:ea typeface="Osak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solidFill>
            <a:srgbClr val="FFFFFF"/>
          </a:solidFill>
          <a:ln/>
        </p:spPr>
      </p:sp>
      <p:sp>
        <p:nvSpPr>
          <p:cNvPr id="27651" name="Rectangle 3"/>
          <p:cNvSpPr>
            <a:spLocks noGrp="1" noChangeArrowheads="1"/>
          </p:cNvSpPr>
          <p:nvPr>
            <p:ph type="body" idx="1"/>
          </p:nvPr>
        </p:nvSpPr>
        <p:spPr>
          <a:solidFill>
            <a:srgbClr val="FFFFFF"/>
          </a:solidFill>
          <a:ln>
            <a:solidFill>
              <a:srgbClr val="000000"/>
            </a:solidFill>
          </a:ln>
        </p:spPr>
        <p:txBody>
          <a:bodyPr/>
          <a:lstStyle/>
          <a:p>
            <a:endParaRPr lang="en-US" dirty="0" smtClean="0">
              <a:ea typeface="Osak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0950" y="698500"/>
            <a:ext cx="4508500" cy="3484563"/>
          </a:xfrm>
        </p:spPr>
      </p:sp>
      <p:sp>
        <p:nvSpPr>
          <p:cNvPr id="3" name="Notes Placeholder 2"/>
          <p:cNvSpPr>
            <a:spLocks noGrp="1"/>
          </p:cNvSpPr>
          <p:nvPr>
            <p:ph type="body" idx="1"/>
          </p:nvPr>
        </p:nvSpPr>
        <p:spPr/>
        <p:txBody>
          <a:bodyPr>
            <a:normAutofit fontScale="70000" lnSpcReduction="20000"/>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solidFill>
                  <a:prstClr val="black"/>
                </a:solidFill>
              </a:rPr>
              <a:pPr>
                <a:defRPr/>
              </a:pPr>
              <a:t>24</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0950" y="698500"/>
            <a:ext cx="4508500" cy="3484563"/>
          </a:xfrm>
        </p:spPr>
      </p:sp>
      <p:sp>
        <p:nvSpPr>
          <p:cNvPr id="3" name="Notes Placeholder 2"/>
          <p:cNvSpPr>
            <a:spLocks noGrp="1"/>
          </p:cNvSpPr>
          <p:nvPr>
            <p:ph type="body" idx="1"/>
          </p:nvPr>
        </p:nvSpPr>
        <p:spPr/>
        <p:txBody>
          <a:bodyPr>
            <a:normAutofit/>
          </a:bodyPr>
          <a:lstStyle/>
          <a:p>
            <a:pPr eaLnBrk="1" hangingPunct="1">
              <a:spcBef>
                <a:spcPct val="0"/>
              </a:spcBef>
            </a:pPr>
            <a:endParaRPr lang="en-US" dirty="0" smtClean="0">
              <a:latin typeface="Helvetica" charset="0"/>
            </a:endParaRPr>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solidFill>
                  <a:prstClr val="black"/>
                </a:solidFill>
              </a:rPr>
              <a:pPr>
                <a:defRPr/>
              </a:pPr>
              <a:t>25</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0950" y="698500"/>
            <a:ext cx="4508500" cy="3484563"/>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8888" y="693738"/>
            <a:ext cx="4492625" cy="34718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0950" y="696913"/>
            <a:ext cx="4508500" cy="34845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B9E21006-5B50-44E3-AEBF-5DCAA283C668}" type="slidenum">
              <a:rPr lang="en-US" smtClean="0"/>
              <a:pPr>
                <a:defRPr/>
              </a:pPr>
              <a:t>30</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pPr/>
              <a:t>3</a:t>
            </a:fld>
            <a:endParaRPr lang="en-US" smtClean="0"/>
          </a:p>
        </p:txBody>
      </p:sp>
      <p:sp>
        <p:nvSpPr>
          <p:cNvPr id="87043" name="Rectangle 2"/>
          <p:cNvSpPr>
            <a:spLocks noGrp="1" noRot="1" noChangeAspect="1" noChangeArrowheads="1" noTextEdit="1"/>
          </p:cNvSpPr>
          <p:nvPr>
            <p:ph type="sldImg"/>
          </p:nvPr>
        </p:nvSpPr>
        <p:spPr>
          <a:xfrm>
            <a:off x="950913" y="465138"/>
            <a:ext cx="5111750" cy="3951287"/>
          </a:xfrm>
          <a:ln/>
        </p:spPr>
      </p:sp>
      <p:sp>
        <p:nvSpPr>
          <p:cNvPr id="87044" name="Rectangle 3"/>
          <p:cNvSpPr>
            <a:spLocks noGrp="1" noChangeArrowheads="1"/>
          </p:cNvSpPr>
          <p:nvPr>
            <p:ph type="body" idx="1"/>
          </p:nvPr>
        </p:nvSpPr>
        <p:spPr>
          <a:xfrm>
            <a:off x="933556" y="4415790"/>
            <a:ext cx="5143293" cy="4184972"/>
          </a:xfrm>
          <a:noFill/>
          <a:ln/>
        </p:spPr>
        <p:txBody>
          <a:bodyPr/>
          <a:lstStyle/>
          <a:p>
            <a:pPr eaLnBrk="1" hangingPunct="1"/>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p>
            <a:pPr defTabSz="914712">
              <a:defRPr/>
            </a:pPr>
            <a:fld id="{3FA9844D-04AB-4BAB-9E66-383609B6BC36}" type="slidenum">
              <a:rPr lang="en-US" smtClean="0"/>
              <a:pPr defTabSz="914712">
                <a:defRPr/>
              </a:pPr>
              <a:t>32</a:t>
            </a:fld>
            <a:endParaRPr lang="en-US" dirty="0" smtClean="0"/>
          </a:p>
        </p:txBody>
      </p:sp>
      <p:sp>
        <p:nvSpPr>
          <p:cNvPr id="33795" name="Rectangle 7"/>
          <p:cNvSpPr txBox="1">
            <a:spLocks noGrp="1" noChangeArrowheads="1"/>
          </p:cNvSpPr>
          <p:nvPr/>
        </p:nvSpPr>
        <p:spPr bwMode="auto">
          <a:xfrm>
            <a:off x="4004580" y="8794968"/>
            <a:ext cx="3005820" cy="464820"/>
          </a:xfrm>
          <a:prstGeom prst="rect">
            <a:avLst/>
          </a:prstGeom>
          <a:noFill/>
          <a:ln w="9525">
            <a:noFill/>
            <a:miter lim="800000"/>
            <a:headEnd/>
            <a:tailEnd/>
          </a:ln>
        </p:spPr>
        <p:txBody>
          <a:bodyPr lIns="91775" tIns="45882" rIns="91775" bIns="45882" anchor="b"/>
          <a:lstStyle/>
          <a:p>
            <a:pPr algn="r"/>
            <a:fld id="{C4F357E9-61D5-4AEB-8377-11BA789B8BB8}" type="slidenum">
              <a:rPr lang="en-US"/>
              <a:pPr algn="r"/>
              <a:t>32</a:t>
            </a:fld>
            <a:endParaRPr lang="en-US" dirty="0"/>
          </a:p>
        </p:txBody>
      </p:sp>
      <p:sp>
        <p:nvSpPr>
          <p:cNvPr id="33796" name="Rectangle 2"/>
          <p:cNvSpPr>
            <a:spLocks noGrp="1" noRot="1" noChangeAspect="1" noChangeArrowheads="1" noTextEdit="1"/>
          </p:cNvSpPr>
          <p:nvPr>
            <p:ph type="sldImg"/>
          </p:nvPr>
        </p:nvSpPr>
        <p:spPr bwMode="auto">
          <a:xfrm>
            <a:off x="1257300" y="693738"/>
            <a:ext cx="4491038" cy="3471862"/>
          </a:xfrm>
          <a:noFill/>
          <a:ln>
            <a:solidFill>
              <a:srgbClr val="000000"/>
            </a:solidFill>
            <a:miter lim="800000"/>
            <a:headEnd/>
            <a:tailEnd/>
          </a:ln>
        </p:spPr>
      </p:sp>
      <p:sp>
        <p:nvSpPr>
          <p:cNvPr id="33797" name="Rectangle 3"/>
          <p:cNvSpPr>
            <a:spLocks noGrp="1" noChangeArrowheads="1"/>
          </p:cNvSpPr>
          <p:nvPr>
            <p:ph type="body" idx="1"/>
          </p:nvPr>
        </p:nvSpPr>
        <p:spPr bwMode="auto">
          <a:xfrm>
            <a:off x="924013" y="4396690"/>
            <a:ext cx="5162377" cy="4167462"/>
          </a:xfrm>
          <a:noFill/>
        </p:spPr>
        <p:txBody>
          <a:bodyPr wrap="square" lIns="91775" tIns="45882" rIns="91775" bIns="45882" numCol="1" anchor="t" anchorCtr="0" compatLnSpc="1">
            <a:prstTxWarp prst="textNoShape">
              <a:avLst/>
            </a:prstTxWarp>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5</a:t>
            </a:fld>
            <a:endParaRPr lang="en-US"/>
          </a:p>
        </p:txBody>
      </p:sp>
    </p:spTree>
    <p:extLst>
      <p:ext uri="{BB962C8B-B14F-4D97-AF65-F5344CB8AC3E}">
        <p14:creationId xmlns="" xmlns:p14="http://schemas.microsoft.com/office/powerpoint/2010/main" val="3174398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474D98F-827F-4973-A656-24645666CF0A}"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7</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949325" y="463550"/>
            <a:ext cx="5114925" cy="3952875"/>
          </a:xfrm>
          <a:ln/>
        </p:spPr>
      </p:sp>
      <p:sp>
        <p:nvSpPr>
          <p:cNvPr id="87044" name="Rectangle 3"/>
          <p:cNvSpPr>
            <a:spLocks noGrp="1" noChangeArrowheads="1"/>
          </p:cNvSpPr>
          <p:nvPr>
            <p:ph type="body" idx="1"/>
          </p:nvPr>
        </p:nvSpPr>
        <p:spPr>
          <a:xfrm>
            <a:off x="933556" y="4415790"/>
            <a:ext cx="5143293" cy="4184972"/>
          </a:xfrm>
          <a:noFill/>
          <a:ln/>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B89A01C-C733-4C51-B7E3-AEB341542549}" type="slidenum">
              <a:rPr lang="en-US" smtClean="0">
                <a:solidFill>
                  <a:prstClr val="black"/>
                </a:solidFill>
              </a:rPr>
              <a:pPr/>
              <a:t>8</a:t>
            </a:fld>
            <a:endParaRPr lang="en-US" dirty="0" smtClean="0">
              <a:solidFill>
                <a:prstClr val="black"/>
              </a:solidFill>
            </a:endParaRPr>
          </a:p>
        </p:txBody>
      </p:sp>
      <p:sp>
        <p:nvSpPr>
          <p:cNvPr id="87043" name="Rectangle 2"/>
          <p:cNvSpPr>
            <a:spLocks noGrp="1" noRot="1" noChangeAspect="1" noChangeArrowheads="1" noTextEdit="1"/>
          </p:cNvSpPr>
          <p:nvPr>
            <p:ph type="sldImg"/>
          </p:nvPr>
        </p:nvSpPr>
        <p:spPr>
          <a:xfrm>
            <a:off x="949325" y="463550"/>
            <a:ext cx="5114925" cy="3952875"/>
          </a:xfrm>
          <a:ln/>
        </p:spPr>
      </p:sp>
      <p:sp>
        <p:nvSpPr>
          <p:cNvPr id="87044" name="Rectangle 3"/>
          <p:cNvSpPr>
            <a:spLocks noGrp="1" noChangeArrowheads="1"/>
          </p:cNvSpPr>
          <p:nvPr>
            <p:ph type="body" idx="1"/>
          </p:nvPr>
        </p:nvSpPr>
        <p:spPr>
          <a:xfrm>
            <a:off x="933555" y="4415790"/>
            <a:ext cx="5143293" cy="4184972"/>
          </a:xfrm>
          <a:noFill/>
          <a:ln/>
        </p:spPr>
        <p:txBody>
          <a:bodyPr/>
          <a:lstStyle/>
          <a:p>
            <a:pPr eaLnBrk="1" hangingPunct="1"/>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0950" y="696913"/>
            <a:ext cx="4508500" cy="348456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8FE3A6-A945-4FF6-AA32-24C96799F79F}" type="slidenum">
              <a:rPr lang="en-US" smtClean="0"/>
              <a:pPr/>
              <a:t>9</a:t>
            </a:fld>
            <a:endParaRPr lang="en-US"/>
          </a:p>
        </p:txBody>
      </p:sp>
      <p:sp>
        <p:nvSpPr>
          <p:cNvPr id="5" name="Date Placeholder 4"/>
          <p:cNvSpPr>
            <a:spLocks noGrp="1"/>
          </p:cNvSpPr>
          <p:nvPr>
            <p:ph type="dt" idx="11"/>
          </p:nvPr>
        </p:nvSpPr>
        <p:spPr/>
        <p:txBody>
          <a:bodyPr/>
          <a:lstStyle/>
          <a:p>
            <a:fld id="{55863A54-8C77-4A5D-8382-1BB4DAE3F06F}" type="datetime7">
              <a:rPr lang="en-US" smtClean="0"/>
              <a:pPr/>
              <a:t>Mar-12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133" y="2414660"/>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95" y="4403726"/>
            <a:ext cx="7042151" cy="1987550"/>
          </a:xfrm>
        </p:spPr>
        <p:txBody>
          <a:bodyPr/>
          <a:lstStyle>
            <a:lvl1pPr marL="0" indent="0" algn="ctr">
              <a:buNone/>
              <a:defRPr/>
            </a:lvl1pPr>
            <a:lvl2pPr marL="453782" indent="0" algn="ctr">
              <a:buNone/>
              <a:defRPr/>
            </a:lvl2pPr>
            <a:lvl3pPr marL="907568" indent="0" algn="ctr">
              <a:buNone/>
              <a:defRPr/>
            </a:lvl3pPr>
            <a:lvl4pPr marL="1361373" indent="0" algn="ctr">
              <a:buNone/>
              <a:defRPr/>
            </a:lvl4pPr>
            <a:lvl5pPr marL="1815159" indent="0" algn="ctr">
              <a:buNone/>
              <a:defRPr/>
            </a:lvl5pPr>
            <a:lvl6pPr marL="2268961" indent="0" algn="ctr">
              <a:buNone/>
              <a:defRPr/>
            </a:lvl6pPr>
            <a:lvl7pPr marL="2722747" indent="0" algn="ctr">
              <a:buNone/>
              <a:defRPr/>
            </a:lvl7pPr>
            <a:lvl8pPr marL="3176542" indent="0" algn="ctr">
              <a:buNone/>
              <a:defRPr/>
            </a:lvl8pPr>
            <a:lvl9pPr marL="3630331"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3044" y="311151"/>
            <a:ext cx="2262189"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81" y="311151"/>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95" y="2414639"/>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57" y="4403726"/>
            <a:ext cx="7042151" cy="1987550"/>
          </a:xfrm>
        </p:spPr>
        <p:txBody>
          <a:bodyPr/>
          <a:lstStyle>
            <a:lvl1pPr marL="0" indent="0" algn="ctr">
              <a:buNone/>
              <a:defRPr>
                <a:solidFill>
                  <a:schemeClr val="tx1">
                    <a:tint val="75000"/>
                  </a:schemeClr>
                </a:solidFill>
              </a:defRPr>
            </a:lvl1pPr>
            <a:lvl2pPr marL="454796" indent="0" algn="ctr">
              <a:buNone/>
              <a:defRPr>
                <a:solidFill>
                  <a:schemeClr val="tx1">
                    <a:tint val="75000"/>
                  </a:schemeClr>
                </a:solidFill>
              </a:defRPr>
            </a:lvl2pPr>
            <a:lvl3pPr marL="909592" indent="0" algn="ctr">
              <a:buNone/>
              <a:defRPr>
                <a:solidFill>
                  <a:schemeClr val="tx1">
                    <a:tint val="75000"/>
                  </a:schemeClr>
                </a:solidFill>
              </a:defRPr>
            </a:lvl3pPr>
            <a:lvl4pPr marL="1364400" indent="0" algn="ctr">
              <a:buNone/>
              <a:defRPr>
                <a:solidFill>
                  <a:schemeClr val="tx1">
                    <a:tint val="75000"/>
                  </a:schemeClr>
                </a:solidFill>
              </a:defRPr>
            </a:lvl4pPr>
            <a:lvl5pPr marL="1819198" indent="0" algn="ctr">
              <a:buNone/>
              <a:defRPr>
                <a:solidFill>
                  <a:schemeClr val="tx1">
                    <a:tint val="75000"/>
                  </a:schemeClr>
                </a:solidFill>
              </a:defRPr>
            </a:lvl5pPr>
            <a:lvl6pPr marL="2274006" indent="0" algn="ctr">
              <a:buNone/>
              <a:defRPr>
                <a:solidFill>
                  <a:schemeClr val="tx1">
                    <a:tint val="75000"/>
                  </a:schemeClr>
                </a:solidFill>
              </a:defRPr>
            </a:lvl6pPr>
            <a:lvl7pPr marL="2728804" indent="0" algn="ctr">
              <a:buNone/>
              <a:defRPr>
                <a:solidFill>
                  <a:schemeClr val="tx1">
                    <a:tint val="75000"/>
                  </a:schemeClr>
                </a:solidFill>
              </a:defRPr>
            </a:lvl7pPr>
            <a:lvl8pPr marL="3183604" indent="0" algn="ctr">
              <a:buNone/>
              <a:defRPr>
                <a:solidFill>
                  <a:schemeClr val="tx1">
                    <a:tint val="75000"/>
                  </a:schemeClr>
                </a:solidFill>
              </a:defRPr>
            </a:lvl8pPr>
            <a:lvl9pPr marL="363840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CF0ACC-94BE-4344-BD67-789FB46694B7}" type="datetimeFigureOut">
              <a:rPr lang="en-US" smtClean="0"/>
              <a:pPr/>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D77E8-1876-448E-AB18-0AA2320D43CD}"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CF0ACC-94BE-4344-BD67-789FB46694B7}" type="datetimeFigureOut">
              <a:rPr lang="en-US" smtClean="0"/>
              <a:pPr/>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D77E8-1876-448E-AB18-0AA2320D43CD}"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2"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42" y="3294063"/>
            <a:ext cx="8548687" cy="1700212"/>
          </a:xfrm>
        </p:spPr>
        <p:txBody>
          <a:bodyPr anchor="b"/>
          <a:lstStyle>
            <a:lvl1pPr marL="0" indent="0">
              <a:buNone/>
              <a:defRPr sz="2000">
                <a:solidFill>
                  <a:schemeClr val="tx1">
                    <a:tint val="75000"/>
                  </a:schemeClr>
                </a:solidFill>
              </a:defRPr>
            </a:lvl1pPr>
            <a:lvl2pPr marL="454796" indent="0">
              <a:buNone/>
              <a:defRPr sz="1800">
                <a:solidFill>
                  <a:schemeClr val="tx1">
                    <a:tint val="75000"/>
                  </a:schemeClr>
                </a:solidFill>
              </a:defRPr>
            </a:lvl2pPr>
            <a:lvl3pPr marL="909592" indent="0">
              <a:buNone/>
              <a:defRPr sz="1600">
                <a:solidFill>
                  <a:schemeClr val="tx1">
                    <a:tint val="75000"/>
                  </a:schemeClr>
                </a:solidFill>
              </a:defRPr>
            </a:lvl3pPr>
            <a:lvl4pPr marL="1364400" indent="0">
              <a:buNone/>
              <a:defRPr sz="1400">
                <a:solidFill>
                  <a:schemeClr val="tx1">
                    <a:tint val="75000"/>
                  </a:schemeClr>
                </a:solidFill>
              </a:defRPr>
            </a:lvl4pPr>
            <a:lvl5pPr marL="1819198" indent="0">
              <a:buNone/>
              <a:defRPr sz="1400">
                <a:solidFill>
                  <a:schemeClr val="tx1">
                    <a:tint val="75000"/>
                  </a:schemeClr>
                </a:solidFill>
              </a:defRPr>
            </a:lvl5pPr>
            <a:lvl6pPr marL="2274006" indent="0">
              <a:buNone/>
              <a:defRPr sz="1400">
                <a:solidFill>
                  <a:schemeClr val="tx1">
                    <a:tint val="75000"/>
                  </a:schemeClr>
                </a:solidFill>
              </a:defRPr>
            </a:lvl6pPr>
            <a:lvl7pPr marL="2728804" indent="0">
              <a:buNone/>
              <a:defRPr sz="1400">
                <a:solidFill>
                  <a:schemeClr val="tx1">
                    <a:tint val="75000"/>
                  </a:schemeClr>
                </a:solidFill>
              </a:defRPr>
            </a:lvl7pPr>
            <a:lvl8pPr marL="3183604" indent="0">
              <a:buNone/>
              <a:defRPr sz="1400">
                <a:solidFill>
                  <a:schemeClr val="tx1">
                    <a:tint val="75000"/>
                  </a:schemeClr>
                </a:solidFill>
              </a:defRPr>
            </a:lvl8pPr>
            <a:lvl9pPr marL="36384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CF0ACC-94BE-4344-BD67-789FB46694B7}" type="datetimeFigureOut">
              <a:rPr lang="en-US" smtClean="0"/>
              <a:pPr/>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D77E8-1876-448E-AB18-0AA2320D43CD}"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9"/>
            <a:ext cx="4449762" cy="5130799"/>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49" y="1812929"/>
            <a:ext cx="4449763" cy="5130799"/>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CF0ACC-94BE-4344-BD67-789FB46694B7}" type="datetimeFigureOut">
              <a:rPr lang="en-US" smtClean="0"/>
              <a:pPr/>
              <a:t>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9D77E8-1876-448E-AB18-0AA2320D43C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7"/>
          </a:xfrm>
        </p:spPr>
        <p:txBody>
          <a:bodyPr anchor="b"/>
          <a:lstStyle>
            <a:lvl1pPr marL="0" indent="0">
              <a:buNone/>
              <a:defRPr sz="2500" b="1"/>
            </a:lvl1pPr>
            <a:lvl2pPr marL="454796" indent="0">
              <a:buNone/>
              <a:defRPr sz="2000" b="1"/>
            </a:lvl2pPr>
            <a:lvl3pPr marL="909592" indent="0">
              <a:buNone/>
              <a:defRPr sz="1800" b="1"/>
            </a:lvl3pPr>
            <a:lvl4pPr marL="1364400" indent="0">
              <a:buNone/>
              <a:defRPr sz="1600" b="1"/>
            </a:lvl4pPr>
            <a:lvl5pPr marL="1819198" indent="0">
              <a:buNone/>
              <a:defRPr sz="1600" b="1"/>
            </a:lvl5pPr>
            <a:lvl6pPr marL="2274006" indent="0">
              <a:buNone/>
              <a:defRPr sz="1600" b="1"/>
            </a:lvl6pPr>
            <a:lvl7pPr marL="2728804" indent="0">
              <a:buNone/>
              <a:defRPr sz="1600" b="1"/>
            </a:lvl7pPr>
            <a:lvl8pPr marL="3183604" indent="0">
              <a:buNone/>
              <a:defRPr sz="1600" b="1"/>
            </a:lvl8pPr>
            <a:lvl9pPr marL="36384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90"/>
            <a:ext cx="4443412" cy="4478337"/>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739900"/>
            <a:ext cx="4445000" cy="725487"/>
          </a:xfrm>
        </p:spPr>
        <p:txBody>
          <a:bodyPr anchor="b"/>
          <a:lstStyle>
            <a:lvl1pPr marL="0" indent="0">
              <a:buNone/>
              <a:defRPr sz="2500" b="1"/>
            </a:lvl1pPr>
            <a:lvl2pPr marL="454796" indent="0">
              <a:buNone/>
              <a:defRPr sz="2000" b="1"/>
            </a:lvl2pPr>
            <a:lvl3pPr marL="909592" indent="0">
              <a:buNone/>
              <a:defRPr sz="1800" b="1"/>
            </a:lvl3pPr>
            <a:lvl4pPr marL="1364400" indent="0">
              <a:buNone/>
              <a:defRPr sz="1600" b="1"/>
            </a:lvl4pPr>
            <a:lvl5pPr marL="1819198" indent="0">
              <a:buNone/>
              <a:defRPr sz="1600" b="1"/>
            </a:lvl5pPr>
            <a:lvl6pPr marL="2274006" indent="0">
              <a:buNone/>
              <a:defRPr sz="1600" b="1"/>
            </a:lvl6pPr>
            <a:lvl7pPr marL="2728804" indent="0">
              <a:buNone/>
              <a:defRPr sz="1600" b="1"/>
            </a:lvl7pPr>
            <a:lvl8pPr marL="3183604" indent="0">
              <a:buNone/>
              <a:defRPr sz="1600" b="1"/>
            </a:lvl8pPr>
            <a:lvl9pPr marL="36384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465390"/>
            <a:ext cx="4445000" cy="4478337"/>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CF0ACC-94BE-4344-BD67-789FB46694B7}" type="datetimeFigureOut">
              <a:rPr lang="en-US" smtClean="0"/>
              <a:pPr/>
              <a:t>3/1/2012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9D77E8-1876-448E-AB18-0AA2320D43C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CF0ACC-94BE-4344-BD67-789FB46694B7}" type="datetimeFigureOut">
              <a:rPr lang="en-US" smtClean="0"/>
              <a:pPr/>
              <a:t>3/1/2012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9D77E8-1876-448E-AB18-0AA2320D43CD}"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CF0ACC-94BE-4344-BD67-789FB46694B7}" type="datetimeFigureOut">
              <a:rPr lang="en-US" smtClean="0"/>
              <a:pPr/>
              <a:t>3/1/2012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9D77E8-1876-448E-AB18-0AA2320D43CD}"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45" y="1627189"/>
            <a:ext cx="3308350" cy="5316537"/>
          </a:xfrm>
        </p:spPr>
        <p:txBody>
          <a:bodyPr/>
          <a:lstStyle>
            <a:lvl1pPr marL="0" indent="0">
              <a:buNone/>
              <a:defRPr sz="1400"/>
            </a:lvl1pPr>
            <a:lvl2pPr marL="454796" indent="0">
              <a:buNone/>
              <a:defRPr sz="1200"/>
            </a:lvl2pPr>
            <a:lvl3pPr marL="909592" indent="0">
              <a:buNone/>
              <a:defRPr sz="1000"/>
            </a:lvl3pPr>
            <a:lvl4pPr marL="1364400" indent="0">
              <a:buNone/>
              <a:defRPr sz="900"/>
            </a:lvl4pPr>
            <a:lvl5pPr marL="1819198" indent="0">
              <a:buNone/>
              <a:defRPr sz="900"/>
            </a:lvl5pPr>
            <a:lvl6pPr marL="2274006" indent="0">
              <a:buNone/>
              <a:defRPr sz="900"/>
            </a:lvl6pPr>
            <a:lvl7pPr marL="2728804" indent="0">
              <a:buNone/>
              <a:defRPr sz="900"/>
            </a:lvl7pPr>
            <a:lvl8pPr marL="3183604" indent="0">
              <a:buNone/>
              <a:defRPr sz="900"/>
            </a:lvl8pPr>
            <a:lvl9pPr marL="363840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CF0ACC-94BE-4344-BD67-789FB46694B7}" type="datetimeFigureOut">
              <a:rPr lang="en-US" smtClean="0"/>
              <a:pPr/>
              <a:t>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9D77E8-1876-448E-AB18-0AA2320D43C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707" y="5440414"/>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707" y="693738"/>
            <a:ext cx="6035675" cy="4664075"/>
          </a:xfrm>
        </p:spPr>
        <p:txBody>
          <a:bodyPr/>
          <a:lstStyle>
            <a:lvl1pPr marL="0" indent="0">
              <a:buNone/>
              <a:defRPr sz="3200"/>
            </a:lvl1pPr>
            <a:lvl2pPr marL="454796" indent="0">
              <a:buNone/>
              <a:defRPr sz="2800"/>
            </a:lvl2pPr>
            <a:lvl3pPr marL="909592" indent="0">
              <a:buNone/>
              <a:defRPr sz="2500"/>
            </a:lvl3pPr>
            <a:lvl4pPr marL="1364400" indent="0">
              <a:buNone/>
              <a:defRPr sz="2000"/>
            </a:lvl4pPr>
            <a:lvl5pPr marL="1819198" indent="0">
              <a:buNone/>
              <a:defRPr sz="2000"/>
            </a:lvl5pPr>
            <a:lvl6pPr marL="2274006" indent="0">
              <a:buNone/>
              <a:defRPr sz="2000"/>
            </a:lvl6pPr>
            <a:lvl7pPr marL="2728804" indent="0">
              <a:buNone/>
              <a:defRPr sz="2000"/>
            </a:lvl7pPr>
            <a:lvl8pPr marL="3183604" indent="0">
              <a:buNone/>
              <a:defRPr sz="2000"/>
            </a:lvl8pPr>
            <a:lvl9pPr marL="3638403" indent="0">
              <a:buNone/>
              <a:defRPr sz="2000"/>
            </a:lvl9pPr>
          </a:lstStyle>
          <a:p>
            <a:endParaRPr lang="en-US"/>
          </a:p>
        </p:txBody>
      </p:sp>
      <p:sp>
        <p:nvSpPr>
          <p:cNvPr id="4" name="Text Placeholder 3"/>
          <p:cNvSpPr>
            <a:spLocks noGrp="1"/>
          </p:cNvSpPr>
          <p:nvPr>
            <p:ph type="body" sz="half" idx="2"/>
          </p:nvPr>
        </p:nvSpPr>
        <p:spPr>
          <a:xfrm>
            <a:off x="1971707" y="6083300"/>
            <a:ext cx="6035675" cy="911225"/>
          </a:xfrm>
        </p:spPr>
        <p:txBody>
          <a:bodyPr/>
          <a:lstStyle>
            <a:lvl1pPr marL="0" indent="0">
              <a:buNone/>
              <a:defRPr sz="1400"/>
            </a:lvl1pPr>
            <a:lvl2pPr marL="454796" indent="0">
              <a:buNone/>
              <a:defRPr sz="1200"/>
            </a:lvl2pPr>
            <a:lvl3pPr marL="909592" indent="0">
              <a:buNone/>
              <a:defRPr sz="1000"/>
            </a:lvl3pPr>
            <a:lvl4pPr marL="1364400" indent="0">
              <a:buNone/>
              <a:defRPr sz="900"/>
            </a:lvl4pPr>
            <a:lvl5pPr marL="1819198" indent="0">
              <a:buNone/>
              <a:defRPr sz="900"/>
            </a:lvl5pPr>
            <a:lvl6pPr marL="2274006" indent="0">
              <a:buNone/>
              <a:defRPr sz="900"/>
            </a:lvl6pPr>
            <a:lvl7pPr marL="2728804" indent="0">
              <a:buNone/>
              <a:defRPr sz="900"/>
            </a:lvl7pPr>
            <a:lvl8pPr marL="3183604" indent="0">
              <a:buNone/>
              <a:defRPr sz="900"/>
            </a:lvl8pPr>
            <a:lvl9pPr marL="363840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CF0ACC-94BE-4344-BD67-789FB46694B7}" type="datetimeFigureOut">
              <a:rPr lang="en-US" smtClean="0"/>
              <a:pPr/>
              <a:t>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9D77E8-1876-448E-AB18-0AA2320D43CD}"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CF0ACC-94BE-4344-BD67-789FB46694B7}" type="datetimeFigureOut">
              <a:rPr lang="en-US" smtClean="0"/>
              <a:pPr/>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D77E8-1876-448E-AB18-0AA2320D43CD}"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3023" y="311151"/>
            <a:ext cx="2262189"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59" y="311151"/>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CF0ACC-94BE-4344-BD67-789FB46694B7}" type="datetimeFigureOut">
              <a:rPr lang="en-US" smtClean="0"/>
              <a:pPr/>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9D77E8-1876-448E-AB18-0AA2320D43CD}"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CF0ACC-94BE-4344-BD67-789FB46694B7}" type="datetimeFigureOut">
              <a:rPr lang="en-US" smtClean="0"/>
              <a:pPr/>
              <a:t>3/1/2012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9D77E8-1876-448E-AB18-0AA2320D43CD}"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b="0" u="none" smtClean="0"/>
              <a:t>Office of Science FY 2011 Budget</a:t>
            </a:r>
            <a:endParaRPr lang="en-US" b="0" u="none"/>
          </a:p>
        </p:txBody>
      </p:sp>
      <p:sp>
        <p:nvSpPr>
          <p:cNvPr id="4" name="Slide Number Placeholder 3"/>
          <p:cNvSpPr>
            <a:spLocks noGrp="1"/>
          </p:cNvSpPr>
          <p:nvPr>
            <p:ph type="sldNum" sz="quarter" idx="11"/>
          </p:nvPr>
        </p:nvSpPr>
        <p:spPr/>
        <p:txBody>
          <a:bodyPr/>
          <a:lstStyle/>
          <a:p>
            <a:pPr>
              <a:defRPr/>
            </a:pPr>
            <a:fld id="{D1C3E240-9EB6-4604-A43D-9910B3F588EA}" type="slidenum">
              <a:rPr lang="en-US" b="0" u="none" smtClean="0"/>
              <a:pPr>
                <a:defRPr/>
              </a:pPr>
              <a:t>‹#›</a:t>
            </a:fld>
            <a:endParaRPr lang="en-US" b="0" u="none"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419100" y="-259080"/>
            <a:ext cx="9136380" cy="129540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3" name="Footer Placeholder 10"/>
          <p:cNvSpPr>
            <a:spLocks noGrp="1"/>
          </p:cNvSpPr>
          <p:nvPr>
            <p:ph type="ftr" sz="quarter" idx="10"/>
          </p:nvPr>
        </p:nvSpPr>
        <p:spPr>
          <a:xfrm>
            <a:off x="3520440" y="7203864"/>
            <a:ext cx="5783580" cy="413808"/>
          </a:xfrm>
        </p:spPr>
        <p:txBody>
          <a:bodyPr/>
          <a:lstStyle>
            <a:lvl1pPr algn="r">
              <a:defRPr b="0">
                <a:solidFill>
                  <a:srgbClr val="146737"/>
                </a:solidFill>
              </a:defRPr>
            </a:lvl1pPr>
          </a:lstStyle>
          <a:p>
            <a:pPr>
              <a:defRPr/>
            </a:pPr>
            <a:endParaRPr lang="en-US"/>
          </a:p>
        </p:txBody>
      </p:sp>
      <p:sp>
        <p:nvSpPr>
          <p:cNvPr id="4" name="Slide Number Placeholder 11"/>
          <p:cNvSpPr>
            <a:spLocks noGrp="1"/>
          </p:cNvSpPr>
          <p:nvPr>
            <p:ph type="sldNum" sz="quarter" idx="11"/>
          </p:nvPr>
        </p:nvSpPr>
        <p:spPr>
          <a:xfrm>
            <a:off x="9220200" y="7198467"/>
            <a:ext cx="502920" cy="413808"/>
          </a:xfrm>
        </p:spPr>
        <p:txBody>
          <a:bodyPr/>
          <a:lstStyle>
            <a:lvl1pPr algn="ctr">
              <a:defRPr/>
            </a:lvl1pPr>
          </a:lstStyle>
          <a:p>
            <a:pPr>
              <a:defRPr/>
            </a:pPr>
            <a:fld id="{58B6EF8E-3424-4A55-9DA8-B65C41790E06}" type="slidenum">
              <a:rPr lang="en-US"/>
              <a:pPr>
                <a:defRPr/>
              </a:pPr>
              <a:t>‹#›</a:t>
            </a:fld>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Office of Science FY 2011 Budget</a:t>
            </a:r>
          </a:p>
        </p:txBody>
      </p:sp>
      <p:sp>
        <p:nvSpPr>
          <p:cNvPr id="5" name="Slide Number Placeholder 5"/>
          <p:cNvSpPr>
            <a:spLocks noGrp="1"/>
          </p:cNvSpPr>
          <p:nvPr>
            <p:ph type="sldNum" sz="quarter" idx="11"/>
          </p:nvPr>
        </p:nvSpPr>
        <p:spPr/>
        <p:txBody>
          <a:bodyPr/>
          <a:lstStyle>
            <a:lvl1pPr>
              <a:defRPr/>
            </a:lvl1pPr>
          </a:lstStyle>
          <a:p>
            <a:pPr>
              <a:defRPr/>
            </a:pPr>
            <a:fld id="{21722FF3-B2FF-4B9D-A1FC-2641F0BD8CF1}" type="slidenum">
              <a:rPr lang="en-US"/>
              <a:pPr>
                <a:defRPr/>
              </a:pPr>
              <a:t>‹#›</a:t>
            </a:fld>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smtClean="0"/>
              <a:pPr>
                <a:defRPr/>
              </a:pPr>
              <a:t>‹#›</a:t>
            </a:fld>
            <a:endParaRPr lang="en-US" dirty="0"/>
          </a:p>
        </p:txBody>
      </p:sp>
      <p:pic>
        <p:nvPicPr>
          <p:cNvPr id="5" name="Picture 4"/>
          <p:cNvPicPr>
            <a:picLocks noChangeAspect="1"/>
          </p:cNvPicPr>
          <p:nvPr userDrawn="1"/>
        </p:nvPicPr>
        <p:blipFill>
          <a:blip r:embed="rId2" cstate="print"/>
          <a:stretch>
            <a:fillRect/>
          </a:stretch>
        </p:blipFill>
        <p:spPr>
          <a:xfrm>
            <a:off x="192754" y="7153487"/>
            <a:ext cx="5154930" cy="618913"/>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095" y="2414639"/>
            <a:ext cx="8550275" cy="166528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08157" y="4403726"/>
            <a:ext cx="7042151" cy="1987550"/>
          </a:xfrm>
        </p:spPr>
        <p:txBody>
          <a:bodyPr/>
          <a:lstStyle>
            <a:lvl1pPr marL="0" indent="0" algn="ctr">
              <a:buNone/>
              <a:defRPr>
                <a:solidFill>
                  <a:schemeClr val="tx1">
                    <a:tint val="75000"/>
                  </a:schemeClr>
                </a:solidFill>
              </a:defRPr>
            </a:lvl1pPr>
            <a:lvl2pPr marL="454796" indent="0" algn="ctr">
              <a:buNone/>
              <a:defRPr>
                <a:solidFill>
                  <a:schemeClr val="tx1">
                    <a:tint val="75000"/>
                  </a:schemeClr>
                </a:solidFill>
              </a:defRPr>
            </a:lvl2pPr>
            <a:lvl3pPr marL="909592" indent="0" algn="ctr">
              <a:buNone/>
              <a:defRPr>
                <a:solidFill>
                  <a:schemeClr val="tx1">
                    <a:tint val="75000"/>
                  </a:schemeClr>
                </a:solidFill>
              </a:defRPr>
            </a:lvl3pPr>
            <a:lvl4pPr marL="1364400" indent="0" algn="ctr">
              <a:buNone/>
              <a:defRPr>
                <a:solidFill>
                  <a:schemeClr val="tx1">
                    <a:tint val="75000"/>
                  </a:schemeClr>
                </a:solidFill>
              </a:defRPr>
            </a:lvl4pPr>
            <a:lvl5pPr marL="1819198" indent="0" algn="ctr">
              <a:buNone/>
              <a:defRPr>
                <a:solidFill>
                  <a:schemeClr val="tx1">
                    <a:tint val="75000"/>
                  </a:schemeClr>
                </a:solidFill>
              </a:defRPr>
            </a:lvl5pPr>
            <a:lvl6pPr marL="2274006" indent="0" algn="ctr">
              <a:buNone/>
              <a:defRPr>
                <a:solidFill>
                  <a:schemeClr val="tx1">
                    <a:tint val="75000"/>
                  </a:schemeClr>
                </a:solidFill>
              </a:defRPr>
            </a:lvl6pPr>
            <a:lvl7pPr marL="2728804" indent="0" algn="ctr">
              <a:buNone/>
              <a:defRPr>
                <a:solidFill>
                  <a:schemeClr val="tx1">
                    <a:tint val="75000"/>
                  </a:schemeClr>
                </a:solidFill>
              </a:defRPr>
            </a:lvl7pPr>
            <a:lvl8pPr marL="3183604" indent="0" algn="ctr">
              <a:buNone/>
              <a:defRPr>
                <a:solidFill>
                  <a:schemeClr val="tx1">
                    <a:tint val="75000"/>
                  </a:schemeClr>
                </a:solidFill>
              </a:defRPr>
            </a:lvl8pPr>
            <a:lvl9pPr marL="363840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48E6906-639B-493D-AB32-089CD5A3FD9D}" type="datetimeFigureOut">
              <a:rPr lang="en-US" smtClean="0"/>
              <a:pPr/>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0C3EFC-D70F-4A86-A8D5-E3022D922D3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2"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42" y="3294063"/>
            <a:ext cx="8548687" cy="1700212"/>
          </a:xfrm>
        </p:spPr>
        <p:txBody>
          <a:bodyPr anchor="b"/>
          <a:lstStyle>
            <a:lvl1pPr marL="0" indent="0">
              <a:buNone/>
              <a:defRPr sz="2000"/>
            </a:lvl1pPr>
            <a:lvl2pPr marL="453782" indent="0">
              <a:buNone/>
              <a:defRPr sz="1800"/>
            </a:lvl2pPr>
            <a:lvl3pPr marL="907568" indent="0">
              <a:buNone/>
              <a:defRPr sz="1600"/>
            </a:lvl3pPr>
            <a:lvl4pPr marL="1361373" indent="0">
              <a:buNone/>
              <a:defRPr sz="1400"/>
            </a:lvl4pPr>
            <a:lvl5pPr marL="1815159" indent="0">
              <a:buNone/>
              <a:defRPr sz="1400"/>
            </a:lvl5pPr>
            <a:lvl6pPr marL="2268961" indent="0">
              <a:buNone/>
              <a:defRPr sz="1400"/>
            </a:lvl6pPr>
            <a:lvl7pPr marL="2722747" indent="0">
              <a:buNone/>
              <a:defRPr sz="1400"/>
            </a:lvl7pPr>
            <a:lvl8pPr marL="3176542" indent="0">
              <a:buNone/>
              <a:defRPr sz="1400"/>
            </a:lvl8pPr>
            <a:lvl9pPr marL="3630331"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8E6906-639B-493D-AB32-089CD5A3FD9D}" type="datetimeFigureOut">
              <a:rPr lang="en-US" smtClean="0"/>
              <a:pPr/>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0C3EFC-D70F-4A86-A8D5-E3022D922D36}"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5342" y="4994275"/>
            <a:ext cx="8548687" cy="1544638"/>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5342" y="3294063"/>
            <a:ext cx="8548687" cy="1700212"/>
          </a:xfrm>
        </p:spPr>
        <p:txBody>
          <a:bodyPr anchor="b"/>
          <a:lstStyle>
            <a:lvl1pPr marL="0" indent="0">
              <a:buNone/>
              <a:defRPr sz="2000">
                <a:solidFill>
                  <a:schemeClr val="tx1">
                    <a:tint val="75000"/>
                  </a:schemeClr>
                </a:solidFill>
              </a:defRPr>
            </a:lvl1pPr>
            <a:lvl2pPr marL="454796" indent="0">
              <a:buNone/>
              <a:defRPr sz="1800">
                <a:solidFill>
                  <a:schemeClr val="tx1">
                    <a:tint val="75000"/>
                  </a:schemeClr>
                </a:solidFill>
              </a:defRPr>
            </a:lvl2pPr>
            <a:lvl3pPr marL="909592" indent="0">
              <a:buNone/>
              <a:defRPr sz="1600">
                <a:solidFill>
                  <a:schemeClr val="tx1">
                    <a:tint val="75000"/>
                  </a:schemeClr>
                </a:solidFill>
              </a:defRPr>
            </a:lvl3pPr>
            <a:lvl4pPr marL="1364400" indent="0">
              <a:buNone/>
              <a:defRPr sz="1400">
                <a:solidFill>
                  <a:schemeClr val="tx1">
                    <a:tint val="75000"/>
                  </a:schemeClr>
                </a:solidFill>
              </a:defRPr>
            </a:lvl4pPr>
            <a:lvl5pPr marL="1819198" indent="0">
              <a:buNone/>
              <a:defRPr sz="1400">
                <a:solidFill>
                  <a:schemeClr val="tx1">
                    <a:tint val="75000"/>
                  </a:schemeClr>
                </a:solidFill>
              </a:defRPr>
            </a:lvl5pPr>
            <a:lvl6pPr marL="2274006" indent="0">
              <a:buNone/>
              <a:defRPr sz="1400">
                <a:solidFill>
                  <a:schemeClr val="tx1">
                    <a:tint val="75000"/>
                  </a:schemeClr>
                </a:solidFill>
              </a:defRPr>
            </a:lvl6pPr>
            <a:lvl7pPr marL="2728804" indent="0">
              <a:buNone/>
              <a:defRPr sz="1400">
                <a:solidFill>
                  <a:schemeClr val="tx1">
                    <a:tint val="75000"/>
                  </a:schemeClr>
                </a:solidFill>
              </a:defRPr>
            </a:lvl7pPr>
            <a:lvl8pPr marL="3183604" indent="0">
              <a:buNone/>
              <a:defRPr sz="1400">
                <a:solidFill>
                  <a:schemeClr val="tx1">
                    <a:tint val="75000"/>
                  </a:schemeClr>
                </a:solidFill>
              </a:defRPr>
            </a:lvl8pPr>
            <a:lvl9pPr marL="363840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8E6906-639B-493D-AB32-089CD5A3FD9D}" type="datetimeFigureOut">
              <a:rPr lang="en-US" smtClean="0"/>
              <a:pPr/>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0C3EFC-D70F-4A86-A8D5-E3022D922D36}"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9"/>
            <a:ext cx="4449762" cy="5130799"/>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49" y="1812929"/>
            <a:ext cx="4449763" cy="5130799"/>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48E6906-639B-493D-AB32-089CD5A3FD9D}" type="datetimeFigureOut">
              <a:rPr lang="en-US" smtClean="0"/>
              <a:pPr/>
              <a:t>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0C3EFC-D70F-4A86-A8D5-E3022D922D36}"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7"/>
          </a:xfrm>
        </p:spPr>
        <p:txBody>
          <a:bodyPr anchor="b"/>
          <a:lstStyle>
            <a:lvl1pPr marL="0" indent="0">
              <a:buNone/>
              <a:defRPr sz="2500" b="1"/>
            </a:lvl1pPr>
            <a:lvl2pPr marL="454796" indent="0">
              <a:buNone/>
              <a:defRPr sz="2000" b="1"/>
            </a:lvl2pPr>
            <a:lvl3pPr marL="909592" indent="0">
              <a:buNone/>
              <a:defRPr sz="1800" b="1"/>
            </a:lvl3pPr>
            <a:lvl4pPr marL="1364400" indent="0">
              <a:buNone/>
              <a:defRPr sz="1600" b="1"/>
            </a:lvl4pPr>
            <a:lvl5pPr marL="1819198" indent="0">
              <a:buNone/>
              <a:defRPr sz="1600" b="1"/>
            </a:lvl5pPr>
            <a:lvl6pPr marL="2274006" indent="0">
              <a:buNone/>
              <a:defRPr sz="1600" b="1"/>
            </a:lvl6pPr>
            <a:lvl7pPr marL="2728804" indent="0">
              <a:buNone/>
              <a:defRPr sz="1600" b="1"/>
            </a:lvl7pPr>
            <a:lvl8pPr marL="3183604" indent="0">
              <a:buNone/>
              <a:defRPr sz="1600" b="1"/>
            </a:lvl8pPr>
            <a:lvl9pPr marL="363840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90"/>
            <a:ext cx="4443412" cy="4478337"/>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739900"/>
            <a:ext cx="4445000" cy="725487"/>
          </a:xfrm>
        </p:spPr>
        <p:txBody>
          <a:bodyPr anchor="b"/>
          <a:lstStyle>
            <a:lvl1pPr marL="0" indent="0">
              <a:buNone/>
              <a:defRPr sz="2500" b="1"/>
            </a:lvl1pPr>
            <a:lvl2pPr marL="454796" indent="0">
              <a:buNone/>
              <a:defRPr sz="2000" b="1"/>
            </a:lvl2pPr>
            <a:lvl3pPr marL="909592" indent="0">
              <a:buNone/>
              <a:defRPr sz="1800" b="1"/>
            </a:lvl3pPr>
            <a:lvl4pPr marL="1364400" indent="0">
              <a:buNone/>
              <a:defRPr sz="1600" b="1"/>
            </a:lvl4pPr>
            <a:lvl5pPr marL="1819198" indent="0">
              <a:buNone/>
              <a:defRPr sz="1600" b="1"/>
            </a:lvl5pPr>
            <a:lvl6pPr marL="2274006" indent="0">
              <a:buNone/>
              <a:defRPr sz="1600" b="1"/>
            </a:lvl6pPr>
            <a:lvl7pPr marL="2728804" indent="0">
              <a:buNone/>
              <a:defRPr sz="1600" b="1"/>
            </a:lvl7pPr>
            <a:lvl8pPr marL="3183604" indent="0">
              <a:buNone/>
              <a:defRPr sz="1600" b="1"/>
            </a:lvl8pPr>
            <a:lvl9pPr marL="363840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465390"/>
            <a:ext cx="4445000" cy="4478337"/>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8E6906-639B-493D-AB32-089CD5A3FD9D}" type="datetimeFigureOut">
              <a:rPr lang="en-US" smtClean="0"/>
              <a:pPr/>
              <a:t>3/1/2012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0C3EFC-D70F-4A86-A8D5-E3022D922D36}"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8E6906-639B-493D-AB32-089CD5A3FD9D}" type="datetimeFigureOut">
              <a:rPr lang="en-US" smtClean="0"/>
              <a:pPr/>
              <a:t>3/1/2012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0C3EFC-D70F-4A86-A8D5-E3022D922D36}"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8E6906-639B-493D-AB32-089CD5A3FD9D}" type="datetimeFigureOut">
              <a:rPr lang="en-US" smtClean="0"/>
              <a:pPr/>
              <a:t>3/1/2012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0C3EFC-D70F-4A86-A8D5-E3022D922D36}"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45" y="1627189"/>
            <a:ext cx="3308350" cy="5316537"/>
          </a:xfrm>
        </p:spPr>
        <p:txBody>
          <a:bodyPr/>
          <a:lstStyle>
            <a:lvl1pPr marL="0" indent="0">
              <a:buNone/>
              <a:defRPr sz="1400"/>
            </a:lvl1pPr>
            <a:lvl2pPr marL="454796" indent="0">
              <a:buNone/>
              <a:defRPr sz="1200"/>
            </a:lvl2pPr>
            <a:lvl3pPr marL="909592" indent="0">
              <a:buNone/>
              <a:defRPr sz="1000"/>
            </a:lvl3pPr>
            <a:lvl4pPr marL="1364400" indent="0">
              <a:buNone/>
              <a:defRPr sz="900"/>
            </a:lvl4pPr>
            <a:lvl5pPr marL="1819198" indent="0">
              <a:buNone/>
              <a:defRPr sz="900"/>
            </a:lvl5pPr>
            <a:lvl6pPr marL="2274006" indent="0">
              <a:buNone/>
              <a:defRPr sz="900"/>
            </a:lvl6pPr>
            <a:lvl7pPr marL="2728804" indent="0">
              <a:buNone/>
              <a:defRPr sz="900"/>
            </a:lvl7pPr>
            <a:lvl8pPr marL="3183604" indent="0">
              <a:buNone/>
              <a:defRPr sz="900"/>
            </a:lvl8pPr>
            <a:lvl9pPr marL="363840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8E6906-639B-493D-AB32-089CD5A3FD9D}" type="datetimeFigureOut">
              <a:rPr lang="en-US" smtClean="0"/>
              <a:pPr/>
              <a:t>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0C3EFC-D70F-4A86-A8D5-E3022D922D36}"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707" y="5440414"/>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707" y="693738"/>
            <a:ext cx="6035675" cy="4664075"/>
          </a:xfrm>
        </p:spPr>
        <p:txBody>
          <a:bodyPr/>
          <a:lstStyle>
            <a:lvl1pPr marL="0" indent="0">
              <a:buNone/>
              <a:defRPr sz="3200"/>
            </a:lvl1pPr>
            <a:lvl2pPr marL="454796" indent="0">
              <a:buNone/>
              <a:defRPr sz="2800"/>
            </a:lvl2pPr>
            <a:lvl3pPr marL="909592" indent="0">
              <a:buNone/>
              <a:defRPr sz="2500"/>
            </a:lvl3pPr>
            <a:lvl4pPr marL="1364400" indent="0">
              <a:buNone/>
              <a:defRPr sz="2000"/>
            </a:lvl4pPr>
            <a:lvl5pPr marL="1819198" indent="0">
              <a:buNone/>
              <a:defRPr sz="2000"/>
            </a:lvl5pPr>
            <a:lvl6pPr marL="2274006" indent="0">
              <a:buNone/>
              <a:defRPr sz="2000"/>
            </a:lvl6pPr>
            <a:lvl7pPr marL="2728804" indent="0">
              <a:buNone/>
              <a:defRPr sz="2000"/>
            </a:lvl7pPr>
            <a:lvl8pPr marL="3183604" indent="0">
              <a:buNone/>
              <a:defRPr sz="2000"/>
            </a:lvl8pPr>
            <a:lvl9pPr marL="3638403" indent="0">
              <a:buNone/>
              <a:defRPr sz="2000"/>
            </a:lvl9pPr>
          </a:lstStyle>
          <a:p>
            <a:endParaRPr lang="en-US"/>
          </a:p>
        </p:txBody>
      </p:sp>
      <p:sp>
        <p:nvSpPr>
          <p:cNvPr id="4" name="Text Placeholder 3"/>
          <p:cNvSpPr>
            <a:spLocks noGrp="1"/>
          </p:cNvSpPr>
          <p:nvPr>
            <p:ph type="body" sz="half" idx="2"/>
          </p:nvPr>
        </p:nvSpPr>
        <p:spPr>
          <a:xfrm>
            <a:off x="1971707" y="6083300"/>
            <a:ext cx="6035675" cy="911225"/>
          </a:xfrm>
        </p:spPr>
        <p:txBody>
          <a:bodyPr/>
          <a:lstStyle>
            <a:lvl1pPr marL="0" indent="0">
              <a:buNone/>
              <a:defRPr sz="1400"/>
            </a:lvl1pPr>
            <a:lvl2pPr marL="454796" indent="0">
              <a:buNone/>
              <a:defRPr sz="1200"/>
            </a:lvl2pPr>
            <a:lvl3pPr marL="909592" indent="0">
              <a:buNone/>
              <a:defRPr sz="1000"/>
            </a:lvl3pPr>
            <a:lvl4pPr marL="1364400" indent="0">
              <a:buNone/>
              <a:defRPr sz="900"/>
            </a:lvl4pPr>
            <a:lvl5pPr marL="1819198" indent="0">
              <a:buNone/>
              <a:defRPr sz="900"/>
            </a:lvl5pPr>
            <a:lvl6pPr marL="2274006" indent="0">
              <a:buNone/>
              <a:defRPr sz="900"/>
            </a:lvl6pPr>
            <a:lvl7pPr marL="2728804" indent="0">
              <a:buNone/>
              <a:defRPr sz="900"/>
            </a:lvl7pPr>
            <a:lvl8pPr marL="3183604" indent="0">
              <a:buNone/>
              <a:defRPr sz="900"/>
            </a:lvl8pPr>
            <a:lvl9pPr marL="363840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8E6906-639B-493D-AB32-089CD5A3FD9D}" type="datetimeFigureOut">
              <a:rPr lang="en-US" smtClean="0"/>
              <a:pPr/>
              <a:t>3/1/2012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0C3EFC-D70F-4A86-A8D5-E3022D922D36}"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8E6906-639B-493D-AB32-089CD5A3FD9D}" type="datetimeFigureOut">
              <a:rPr lang="en-US" smtClean="0"/>
              <a:pPr/>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0C3EFC-D70F-4A86-A8D5-E3022D922D36}"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93023" y="311151"/>
            <a:ext cx="2262189" cy="66325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3259" y="311151"/>
            <a:ext cx="6637337" cy="66325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48E6906-639B-493D-AB32-089CD5A3FD9D}" type="datetimeFigureOut">
              <a:rPr lang="en-US" smtClean="0"/>
              <a:pPr/>
              <a:t>3/1/2012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0C3EFC-D70F-4A86-A8D5-E3022D922D3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3238" y="1812929"/>
            <a:ext cx="4449762" cy="5130799"/>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5470" y="1812929"/>
            <a:ext cx="4449763" cy="5130799"/>
          </a:xfrm>
        </p:spPr>
        <p:txBody>
          <a:bodyPr/>
          <a:lstStyle>
            <a:lvl1pPr>
              <a:defRPr sz="2800"/>
            </a:lvl1pPr>
            <a:lvl2pPr>
              <a:defRPr sz="25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894C652A-1437-4DEE-BE20-1D8E4CBD3D73}"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Office of Science FY 2011 Budget</a:t>
            </a:r>
          </a:p>
        </p:txBody>
      </p:sp>
      <p:sp>
        <p:nvSpPr>
          <p:cNvPr id="5" name="Slide Number Placeholder 5"/>
          <p:cNvSpPr>
            <a:spLocks noGrp="1"/>
          </p:cNvSpPr>
          <p:nvPr>
            <p:ph type="sldNum" sz="quarter" idx="11"/>
          </p:nvPr>
        </p:nvSpPr>
        <p:spPr/>
        <p:txBody>
          <a:bodyPr/>
          <a:lstStyle>
            <a:lvl1pPr>
              <a:defRPr/>
            </a:lvl1pPr>
          </a:lstStyle>
          <a:p>
            <a:pPr>
              <a:defRPr/>
            </a:pPr>
            <a:fld id="{21722FF3-B2FF-4B9D-A1FC-2641F0BD8CF1}" type="slidenum">
              <a:rPr lang="en-US"/>
              <a:pPr>
                <a:defRPr/>
              </a:pPr>
              <a:t>‹#›</a:t>
            </a:fld>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F455FD-F83C-4433-AE11-4D89943CC4D6}"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02920" y="1813572"/>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3020" y="1813572"/>
            <a:ext cx="4442460" cy="5129425"/>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502920" y="7203864"/>
            <a:ext cx="2346960" cy="413808"/>
          </a:xfrm>
          <a:prstGeom prst="rect">
            <a:avLst/>
          </a:prstGeom>
        </p:spPr>
        <p:txBody>
          <a:bodyPr lIns="101799" tIns="50900" rIns="101799" bIns="50900"/>
          <a:lstStyle/>
          <a:p>
            <a:fld id="{C35417CC-12A0-4E6C-86C2-F22F18839F64}" type="datetimeFigureOut">
              <a:rPr lang="en-US" sz="2000" b="0" u="none" smtClean="0">
                <a:solidFill>
                  <a:prstClr val="black"/>
                </a:solidFill>
                <a:latin typeface="Arial" charset="0"/>
              </a:rPr>
              <a:pPr/>
              <a:t>3/1/2012</a:t>
            </a:fld>
            <a:endParaRPr lang="en-US" sz="2000" b="0" u="none" dirty="0">
              <a:solidFill>
                <a:prstClr val="black"/>
              </a:solidFill>
              <a:latin typeface="Arial" charset="0"/>
            </a:endParaRPr>
          </a:p>
        </p:txBody>
      </p:sp>
      <p:sp>
        <p:nvSpPr>
          <p:cNvPr id="6" name="Footer Placeholder 5"/>
          <p:cNvSpPr>
            <a:spLocks noGrp="1"/>
          </p:cNvSpPr>
          <p:nvPr>
            <p:ph type="ftr" sz="quarter" idx="11"/>
          </p:nvPr>
        </p:nvSpPr>
        <p:spPr>
          <a:xfrm>
            <a:off x="3436620" y="7203864"/>
            <a:ext cx="3185160" cy="413808"/>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FE10BD13-CFFD-44A6-A97F-FAD0CB2F2F6C}"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894C652A-1437-4DEE-BE20-1D8E4CBD3D73}"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F455FD-F83C-4433-AE11-4D89943CC4D6}"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F455FD-F83C-4433-AE11-4D89943CC4D6}"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35280" y="7081520"/>
            <a:ext cx="2933700" cy="690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1870" tIns="50935" rIns="101870" bIns="50935" anchor="ctr"/>
          <a:lstStyle/>
          <a:p>
            <a:pPr algn="ctr" fontAlgn="auto">
              <a:spcBef>
                <a:spcPts val="0"/>
              </a:spcBef>
              <a:spcAft>
                <a:spcPts val="0"/>
              </a:spcAft>
              <a:defRPr/>
            </a:pPr>
            <a:endParaRPr lang="en-US" sz="2000" b="0" u="none" dirty="0">
              <a:solidFill>
                <a:prstClr val="white"/>
              </a:solidFill>
            </a:endParaRPr>
          </a:p>
        </p:txBody>
      </p:sp>
      <p:pic>
        <p:nvPicPr>
          <p:cNvPr id="5" name="Picture 8" descr="horizontal-logo-green-text.jpg"/>
          <p:cNvPicPr>
            <a:picLocks noChangeAspect="1"/>
          </p:cNvPicPr>
          <p:nvPr userDrawn="1"/>
        </p:nvPicPr>
        <p:blipFill>
          <a:blip r:embed="rId3" cstate="print"/>
          <a:srcRect/>
          <a:stretch>
            <a:fillRect/>
          </a:stretch>
        </p:blipFill>
        <p:spPr bwMode="auto">
          <a:xfrm>
            <a:off x="2095500" y="345440"/>
            <a:ext cx="5867400" cy="1011132"/>
          </a:xfrm>
          <a:prstGeom prst="rect">
            <a:avLst/>
          </a:prstGeom>
          <a:noFill/>
          <a:ln w="9525">
            <a:noFill/>
            <a:miter lim="800000"/>
            <a:headEnd/>
            <a:tailEnd/>
          </a:ln>
        </p:spPr>
      </p:pic>
      <p:sp>
        <p:nvSpPr>
          <p:cNvPr id="9" name="Subtitle 2"/>
          <p:cNvSpPr>
            <a:spLocks noGrp="1"/>
          </p:cNvSpPr>
          <p:nvPr>
            <p:ph type="subTitle" idx="1"/>
          </p:nvPr>
        </p:nvSpPr>
        <p:spPr>
          <a:xfrm>
            <a:off x="1508760" y="3627120"/>
            <a:ext cx="7040880" cy="198628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509352" indent="0" algn="ctr">
              <a:buNone/>
              <a:defRPr>
                <a:solidFill>
                  <a:schemeClr val="tx1">
                    <a:tint val="75000"/>
                  </a:schemeClr>
                </a:solidFill>
              </a:defRPr>
            </a:lvl2pPr>
            <a:lvl3pPr marL="1018705" indent="0" algn="ctr">
              <a:buNone/>
              <a:defRPr>
                <a:solidFill>
                  <a:schemeClr val="tx1">
                    <a:tint val="75000"/>
                  </a:schemeClr>
                </a:solidFill>
              </a:defRPr>
            </a:lvl3pPr>
            <a:lvl4pPr marL="1528058" indent="0" algn="ctr">
              <a:buNone/>
              <a:defRPr>
                <a:solidFill>
                  <a:schemeClr val="tx1">
                    <a:tint val="75000"/>
                  </a:schemeClr>
                </a:solidFill>
              </a:defRPr>
            </a:lvl4pPr>
            <a:lvl5pPr marL="2037411" indent="0" algn="ctr">
              <a:buNone/>
              <a:defRPr>
                <a:solidFill>
                  <a:schemeClr val="tx1">
                    <a:tint val="75000"/>
                  </a:schemeClr>
                </a:solidFill>
              </a:defRPr>
            </a:lvl5pPr>
            <a:lvl6pPr marL="2546764" indent="0" algn="ctr">
              <a:buNone/>
              <a:defRPr>
                <a:solidFill>
                  <a:schemeClr val="tx1">
                    <a:tint val="75000"/>
                  </a:schemeClr>
                </a:solidFill>
              </a:defRPr>
            </a:lvl6pPr>
            <a:lvl7pPr marL="3056116" indent="0" algn="ctr">
              <a:buNone/>
              <a:defRPr>
                <a:solidFill>
                  <a:schemeClr val="tx1">
                    <a:tint val="75000"/>
                  </a:schemeClr>
                </a:solidFill>
              </a:defRPr>
            </a:lvl7pPr>
            <a:lvl8pPr marL="3565469" indent="0" algn="ctr">
              <a:buNone/>
              <a:defRPr>
                <a:solidFill>
                  <a:schemeClr val="tx1">
                    <a:tint val="75000"/>
                  </a:schemeClr>
                </a:solidFill>
              </a:defRPr>
            </a:lvl8pPr>
            <a:lvl9pPr marL="4074821"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502920" y="2245360"/>
            <a:ext cx="9052560" cy="1295400"/>
          </a:xfrm>
          <a:prstGeom prst="rect">
            <a:avLst/>
          </a:prstGeom>
        </p:spPr>
        <p:txBody>
          <a:bodyPr>
            <a:normAutofit/>
          </a:bodyPr>
          <a:lstStyle>
            <a:lvl1pPr algn="ctr">
              <a:defRPr sz="3600" b="1">
                <a:solidFill>
                  <a:srgbClr val="146737"/>
                </a:solidFill>
              </a:defRPr>
            </a:lvl1pPr>
          </a:lstStyle>
          <a:p>
            <a:r>
              <a:rPr lang="en-US" dirty="0" smtClean="0"/>
              <a:t>Click to edit Master title style</a:t>
            </a:r>
            <a:endParaRPr lang="en-US" dirty="0"/>
          </a:p>
        </p:txBody>
      </p:sp>
      <p:sp>
        <p:nvSpPr>
          <p:cNvPr id="6" name="Footer Placeholder 4"/>
          <p:cNvSpPr>
            <a:spLocks noGrp="1"/>
          </p:cNvSpPr>
          <p:nvPr>
            <p:ph type="ftr" sz="quarter" idx="10"/>
          </p:nvPr>
        </p:nvSpPr>
        <p:spPr/>
        <p:txBody>
          <a:bodyPr/>
          <a:lstStyle>
            <a:lvl1pPr>
              <a:defRPr/>
            </a:lvl1pPr>
          </a:lstStyle>
          <a:p>
            <a:pPr>
              <a:defRPr/>
            </a:pPr>
            <a:r>
              <a:rPr lang="en-US"/>
              <a:t>Office of Science FY 2011 Budget</a:t>
            </a:r>
          </a:p>
        </p:txBody>
      </p:sp>
      <p:sp>
        <p:nvSpPr>
          <p:cNvPr id="7" name="Slide Number Placeholder 5"/>
          <p:cNvSpPr>
            <a:spLocks noGrp="1"/>
          </p:cNvSpPr>
          <p:nvPr>
            <p:ph type="sldNum" sz="quarter" idx="11"/>
          </p:nvPr>
        </p:nvSpPr>
        <p:spPr/>
        <p:txBody>
          <a:bodyPr/>
          <a:lstStyle>
            <a:lvl1pPr>
              <a:defRPr/>
            </a:lvl1pPr>
          </a:lstStyle>
          <a:p>
            <a:pPr>
              <a:defRPr/>
            </a:pPr>
            <a:fld id="{5CD1E85B-7BF8-4BD7-AC1E-4E995D3832E0}"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dirty="0" smtClean="0"/>
              <a:t>Office of Science FY 2011 Budget</a:t>
            </a:r>
            <a:endParaRPr lang="en-US" dirty="0"/>
          </a:p>
        </p:txBody>
      </p:sp>
      <p:sp>
        <p:nvSpPr>
          <p:cNvPr id="4" name="Slide Number Placeholder 3"/>
          <p:cNvSpPr>
            <a:spLocks noGrp="1"/>
          </p:cNvSpPr>
          <p:nvPr>
            <p:ph type="sldNum" sz="quarter" idx="11"/>
          </p:nvPr>
        </p:nvSpPr>
        <p:spPr/>
        <p:txBody>
          <a:bodyPr/>
          <a:lstStyle/>
          <a:p>
            <a:pPr>
              <a:defRPr/>
            </a:pPr>
            <a:fld id="{D1C3E240-9EB6-4604-A43D-9910B3F588EA}"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3238" y="1739900"/>
            <a:ext cx="4443412" cy="725487"/>
          </a:xfrm>
        </p:spPr>
        <p:txBody>
          <a:bodyPr anchor="b"/>
          <a:lstStyle>
            <a:lvl1pPr marL="0" indent="0">
              <a:buNone/>
              <a:defRPr sz="2500" b="1"/>
            </a:lvl1pPr>
            <a:lvl2pPr marL="453782" indent="0">
              <a:buNone/>
              <a:defRPr sz="2000" b="1"/>
            </a:lvl2pPr>
            <a:lvl3pPr marL="907568" indent="0">
              <a:buNone/>
              <a:defRPr sz="1800" b="1"/>
            </a:lvl3pPr>
            <a:lvl4pPr marL="1361373" indent="0">
              <a:buNone/>
              <a:defRPr sz="1600" b="1"/>
            </a:lvl4pPr>
            <a:lvl5pPr marL="1815159" indent="0">
              <a:buNone/>
              <a:defRPr sz="1600" b="1"/>
            </a:lvl5pPr>
            <a:lvl6pPr marL="2268961" indent="0">
              <a:buNone/>
              <a:defRPr sz="1600" b="1"/>
            </a:lvl6pPr>
            <a:lvl7pPr marL="2722747" indent="0">
              <a:buNone/>
              <a:defRPr sz="1600" b="1"/>
            </a:lvl7pPr>
            <a:lvl8pPr marL="3176542" indent="0">
              <a:buNone/>
              <a:defRPr sz="1600" b="1"/>
            </a:lvl8pPr>
            <a:lvl9pPr marL="363033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3238" y="2465390"/>
            <a:ext cx="4443412" cy="4478337"/>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10167" y="1739900"/>
            <a:ext cx="4445000" cy="725487"/>
          </a:xfrm>
        </p:spPr>
        <p:txBody>
          <a:bodyPr anchor="b"/>
          <a:lstStyle>
            <a:lvl1pPr marL="0" indent="0">
              <a:buNone/>
              <a:defRPr sz="2500" b="1"/>
            </a:lvl1pPr>
            <a:lvl2pPr marL="453782" indent="0">
              <a:buNone/>
              <a:defRPr sz="2000" b="1"/>
            </a:lvl2pPr>
            <a:lvl3pPr marL="907568" indent="0">
              <a:buNone/>
              <a:defRPr sz="1800" b="1"/>
            </a:lvl3pPr>
            <a:lvl4pPr marL="1361373" indent="0">
              <a:buNone/>
              <a:defRPr sz="1600" b="1"/>
            </a:lvl4pPr>
            <a:lvl5pPr marL="1815159" indent="0">
              <a:buNone/>
              <a:defRPr sz="1600" b="1"/>
            </a:lvl5pPr>
            <a:lvl6pPr marL="2268961" indent="0">
              <a:buNone/>
              <a:defRPr sz="1600" b="1"/>
            </a:lvl6pPr>
            <a:lvl7pPr marL="2722747" indent="0">
              <a:buNone/>
              <a:defRPr sz="1600" b="1"/>
            </a:lvl7pPr>
            <a:lvl8pPr marL="3176542" indent="0">
              <a:buNone/>
              <a:defRPr sz="1600" b="1"/>
            </a:lvl8pPr>
            <a:lvl9pPr marL="363033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10167" y="2465390"/>
            <a:ext cx="4445000" cy="4478337"/>
          </a:xfrm>
        </p:spPr>
        <p:txBody>
          <a:bodyPr/>
          <a:lstStyle>
            <a:lvl1pPr>
              <a:defRPr sz="25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a:t>Office of Science FY 2011 Budget</a:t>
            </a:r>
          </a:p>
        </p:txBody>
      </p:sp>
      <p:sp>
        <p:nvSpPr>
          <p:cNvPr id="5" name="Slide Number Placeholder 5"/>
          <p:cNvSpPr>
            <a:spLocks noGrp="1"/>
          </p:cNvSpPr>
          <p:nvPr>
            <p:ph type="sldNum" sz="quarter" idx="11"/>
          </p:nvPr>
        </p:nvSpPr>
        <p:spPr/>
        <p:txBody>
          <a:bodyPr/>
          <a:lstStyle>
            <a:lvl1pPr>
              <a:defRPr/>
            </a:lvl1pPr>
          </a:lstStyle>
          <a:p>
            <a:pPr>
              <a:defRPr/>
            </a:pPr>
            <a:fld id="{C0A2BE09-5C53-429F-9B0D-04D6F428253C}" type="slidenum">
              <a:rPr lang="en-US"/>
              <a:pPr>
                <a:defRPr/>
              </a:pPr>
              <a:t>‹#›</a:t>
            </a:fld>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245" y="309563"/>
            <a:ext cx="3308350" cy="13176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32238" y="309563"/>
            <a:ext cx="5622925" cy="6634162"/>
          </a:xfrm>
        </p:spPr>
        <p:txBody>
          <a:bodyPr/>
          <a:lstStyle>
            <a:lvl1pPr>
              <a:defRPr sz="3200"/>
            </a:lvl1pPr>
            <a:lvl2pPr>
              <a:defRPr sz="2800"/>
            </a:lvl2pPr>
            <a:lvl3pPr>
              <a:defRPr sz="25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3245" y="1627189"/>
            <a:ext cx="3308350" cy="5316537"/>
          </a:xfrm>
        </p:spPr>
        <p:txBody>
          <a:bodyPr/>
          <a:lstStyle>
            <a:lvl1pPr marL="0" indent="0">
              <a:buNone/>
              <a:defRPr sz="1400"/>
            </a:lvl1pPr>
            <a:lvl2pPr marL="453782" indent="0">
              <a:buNone/>
              <a:defRPr sz="1200"/>
            </a:lvl2pPr>
            <a:lvl3pPr marL="907568" indent="0">
              <a:buNone/>
              <a:defRPr sz="1000"/>
            </a:lvl3pPr>
            <a:lvl4pPr marL="1361373" indent="0">
              <a:buNone/>
              <a:defRPr sz="900"/>
            </a:lvl4pPr>
            <a:lvl5pPr marL="1815159" indent="0">
              <a:buNone/>
              <a:defRPr sz="900"/>
            </a:lvl5pPr>
            <a:lvl6pPr marL="2268961" indent="0">
              <a:buNone/>
              <a:defRPr sz="900"/>
            </a:lvl6pPr>
            <a:lvl7pPr marL="2722747" indent="0">
              <a:buNone/>
              <a:defRPr sz="900"/>
            </a:lvl7pPr>
            <a:lvl8pPr marL="3176542" indent="0">
              <a:buNone/>
              <a:defRPr sz="900"/>
            </a:lvl8pPr>
            <a:lvl9pPr marL="3630331"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729" y="5440436"/>
            <a:ext cx="6035675" cy="64293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1729" y="693738"/>
            <a:ext cx="6035675" cy="4664075"/>
          </a:xfrm>
        </p:spPr>
        <p:txBody>
          <a:bodyPr/>
          <a:lstStyle>
            <a:lvl1pPr marL="0" indent="0">
              <a:buNone/>
              <a:defRPr sz="3200"/>
            </a:lvl1pPr>
            <a:lvl2pPr marL="453782" indent="0">
              <a:buNone/>
              <a:defRPr sz="2800"/>
            </a:lvl2pPr>
            <a:lvl3pPr marL="907568" indent="0">
              <a:buNone/>
              <a:defRPr sz="2500"/>
            </a:lvl3pPr>
            <a:lvl4pPr marL="1361373" indent="0">
              <a:buNone/>
              <a:defRPr sz="2000"/>
            </a:lvl4pPr>
            <a:lvl5pPr marL="1815159" indent="0">
              <a:buNone/>
              <a:defRPr sz="2000"/>
            </a:lvl5pPr>
            <a:lvl6pPr marL="2268961" indent="0">
              <a:buNone/>
              <a:defRPr sz="2000"/>
            </a:lvl6pPr>
            <a:lvl7pPr marL="2722747" indent="0">
              <a:buNone/>
              <a:defRPr sz="2000"/>
            </a:lvl7pPr>
            <a:lvl8pPr marL="3176542" indent="0">
              <a:buNone/>
              <a:defRPr sz="2000"/>
            </a:lvl8pPr>
            <a:lvl9pPr marL="3630331" indent="0">
              <a:buNone/>
              <a:defRPr sz="2000"/>
            </a:lvl9pPr>
          </a:lstStyle>
          <a:p>
            <a:pPr lvl="0"/>
            <a:endParaRPr lang="en-US" noProof="0"/>
          </a:p>
        </p:txBody>
      </p:sp>
      <p:sp>
        <p:nvSpPr>
          <p:cNvPr id="4" name="Text Placeholder 3"/>
          <p:cNvSpPr>
            <a:spLocks noGrp="1"/>
          </p:cNvSpPr>
          <p:nvPr>
            <p:ph type="body" sz="half" idx="2"/>
          </p:nvPr>
        </p:nvSpPr>
        <p:spPr>
          <a:xfrm>
            <a:off x="1971729" y="6083300"/>
            <a:ext cx="6035675" cy="911225"/>
          </a:xfrm>
        </p:spPr>
        <p:txBody>
          <a:bodyPr/>
          <a:lstStyle>
            <a:lvl1pPr marL="0" indent="0">
              <a:buNone/>
              <a:defRPr sz="1400"/>
            </a:lvl1pPr>
            <a:lvl2pPr marL="453782" indent="0">
              <a:buNone/>
              <a:defRPr sz="1200"/>
            </a:lvl2pPr>
            <a:lvl3pPr marL="907568" indent="0">
              <a:buNone/>
              <a:defRPr sz="1000"/>
            </a:lvl3pPr>
            <a:lvl4pPr marL="1361373" indent="0">
              <a:buNone/>
              <a:defRPr sz="900"/>
            </a:lvl4pPr>
            <a:lvl5pPr marL="1815159" indent="0">
              <a:buNone/>
              <a:defRPr sz="900"/>
            </a:lvl5pPr>
            <a:lvl6pPr marL="2268961" indent="0">
              <a:buNone/>
              <a:defRPr sz="900"/>
            </a:lvl6pPr>
            <a:lvl7pPr marL="2722747" indent="0">
              <a:buNone/>
              <a:defRPr sz="900"/>
            </a:lvl7pPr>
            <a:lvl8pPr marL="3176542" indent="0">
              <a:buNone/>
              <a:defRPr sz="900"/>
            </a:lvl8pPr>
            <a:lvl9pPr marL="3630331"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image" Target="../media/image1.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42.xml"/><Relationship Id="rId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47.xml"/><Relationship Id="rId1" Type="http://schemas.openxmlformats.org/officeDocument/2006/relationships/slideLayout" Target="../slideLayouts/slideLayout46.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2.jpeg"/><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image" Target="../media/image1.jpeg"/><Relationship Id="rId5" Type="http://schemas.openxmlformats.org/officeDocument/2006/relationships/theme" Target="../theme/theme9.xml"/><Relationship Id="rId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03281" y="311150"/>
            <a:ext cx="9051925" cy="1295400"/>
          </a:xfrm>
          <a:prstGeom prst="rect">
            <a:avLst/>
          </a:prstGeom>
          <a:noFill/>
          <a:ln w="9525">
            <a:noFill/>
            <a:miter lim="800000"/>
            <a:headEnd/>
            <a:tailEnd/>
          </a:ln>
        </p:spPr>
        <p:txBody>
          <a:bodyPr vert="horz" wrap="square" lIns="90762" tIns="45377" rIns="90762" bIns="45377"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503281" y="1812929"/>
            <a:ext cx="9051925" cy="5130799"/>
          </a:xfrm>
          <a:prstGeom prst="rect">
            <a:avLst/>
          </a:prstGeom>
          <a:noFill/>
          <a:ln w="9525">
            <a:noFill/>
            <a:miter lim="800000"/>
            <a:headEnd/>
            <a:tailEnd/>
          </a:ln>
        </p:spPr>
        <p:txBody>
          <a:bodyPr vert="horz" wrap="square" lIns="90762" tIns="45377" rIns="90762" bIns="4537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Lst>
  <p:txStyles>
    <p:titleStyle>
      <a:lvl1pPr algn="ctr" rtl="0" eaLnBrk="0" fontAlgn="base" hangingPunct="0">
        <a:spcBef>
          <a:spcPct val="0"/>
        </a:spcBef>
        <a:spcAft>
          <a:spcPct val="0"/>
        </a:spcAft>
        <a:defRPr sz="4300">
          <a:solidFill>
            <a:schemeClr val="tx2"/>
          </a:solidFill>
          <a:latin typeface="+mj-lt"/>
          <a:ea typeface="+mj-ea"/>
          <a:cs typeface="+mj-cs"/>
        </a:defRPr>
      </a:lvl1pPr>
      <a:lvl2pPr algn="ctr" rtl="0" eaLnBrk="0" fontAlgn="base" hangingPunct="0">
        <a:spcBef>
          <a:spcPct val="0"/>
        </a:spcBef>
        <a:spcAft>
          <a:spcPct val="0"/>
        </a:spcAft>
        <a:defRPr sz="4300">
          <a:solidFill>
            <a:schemeClr val="tx2"/>
          </a:solidFill>
          <a:latin typeface="Arial" pitchFamily="34" charset="0"/>
        </a:defRPr>
      </a:lvl2pPr>
      <a:lvl3pPr algn="ctr" rtl="0" eaLnBrk="0" fontAlgn="base" hangingPunct="0">
        <a:spcBef>
          <a:spcPct val="0"/>
        </a:spcBef>
        <a:spcAft>
          <a:spcPct val="0"/>
        </a:spcAft>
        <a:defRPr sz="4300">
          <a:solidFill>
            <a:schemeClr val="tx2"/>
          </a:solidFill>
          <a:latin typeface="Arial" pitchFamily="34" charset="0"/>
        </a:defRPr>
      </a:lvl3pPr>
      <a:lvl4pPr algn="ctr" rtl="0" eaLnBrk="0" fontAlgn="base" hangingPunct="0">
        <a:spcBef>
          <a:spcPct val="0"/>
        </a:spcBef>
        <a:spcAft>
          <a:spcPct val="0"/>
        </a:spcAft>
        <a:defRPr sz="4300">
          <a:solidFill>
            <a:schemeClr val="tx2"/>
          </a:solidFill>
          <a:latin typeface="Arial" pitchFamily="34" charset="0"/>
        </a:defRPr>
      </a:lvl4pPr>
      <a:lvl5pPr algn="ctr" rtl="0" eaLnBrk="0" fontAlgn="base" hangingPunct="0">
        <a:spcBef>
          <a:spcPct val="0"/>
        </a:spcBef>
        <a:spcAft>
          <a:spcPct val="0"/>
        </a:spcAft>
        <a:defRPr sz="4300">
          <a:solidFill>
            <a:schemeClr val="tx2"/>
          </a:solidFill>
          <a:latin typeface="Arial" pitchFamily="34" charset="0"/>
        </a:defRPr>
      </a:lvl5pPr>
      <a:lvl6pPr marL="453782" algn="ctr" rtl="0" fontAlgn="base">
        <a:spcBef>
          <a:spcPct val="0"/>
        </a:spcBef>
        <a:spcAft>
          <a:spcPct val="0"/>
        </a:spcAft>
        <a:defRPr sz="4300">
          <a:solidFill>
            <a:schemeClr val="tx2"/>
          </a:solidFill>
          <a:latin typeface="Arial" pitchFamily="34" charset="0"/>
        </a:defRPr>
      </a:lvl6pPr>
      <a:lvl7pPr marL="907568" algn="ctr" rtl="0" fontAlgn="base">
        <a:spcBef>
          <a:spcPct val="0"/>
        </a:spcBef>
        <a:spcAft>
          <a:spcPct val="0"/>
        </a:spcAft>
        <a:defRPr sz="4300">
          <a:solidFill>
            <a:schemeClr val="tx2"/>
          </a:solidFill>
          <a:latin typeface="Arial" pitchFamily="34" charset="0"/>
        </a:defRPr>
      </a:lvl7pPr>
      <a:lvl8pPr marL="1361373" algn="ctr" rtl="0" fontAlgn="base">
        <a:spcBef>
          <a:spcPct val="0"/>
        </a:spcBef>
        <a:spcAft>
          <a:spcPct val="0"/>
        </a:spcAft>
        <a:defRPr sz="4300">
          <a:solidFill>
            <a:schemeClr val="tx2"/>
          </a:solidFill>
          <a:latin typeface="Arial" pitchFamily="34" charset="0"/>
        </a:defRPr>
      </a:lvl8pPr>
      <a:lvl9pPr marL="1815159" algn="ctr" rtl="0" fontAlgn="base">
        <a:spcBef>
          <a:spcPct val="0"/>
        </a:spcBef>
        <a:spcAft>
          <a:spcPct val="0"/>
        </a:spcAft>
        <a:defRPr sz="4300">
          <a:solidFill>
            <a:schemeClr val="tx2"/>
          </a:solidFill>
          <a:latin typeface="Arial" pitchFamily="34" charset="0"/>
        </a:defRPr>
      </a:lvl9pPr>
    </p:titleStyle>
    <p:bodyStyle>
      <a:lvl1pPr marL="231620" indent="-231620" algn="l" rtl="0" eaLnBrk="0" fontAlgn="base" hangingPunct="0">
        <a:spcBef>
          <a:spcPct val="20000"/>
        </a:spcBef>
        <a:spcAft>
          <a:spcPct val="0"/>
        </a:spcAft>
        <a:buAutoNum type="arabicPeriod"/>
        <a:defRPr>
          <a:solidFill>
            <a:schemeClr val="tx1"/>
          </a:solidFill>
          <a:latin typeface="+mn-lt"/>
          <a:ea typeface="+mn-ea"/>
          <a:cs typeface="+mn-cs"/>
        </a:defRPr>
      </a:lvl1pPr>
      <a:lvl2pPr marL="789413" indent="-338814" algn="l" rtl="0" eaLnBrk="0" fontAlgn="base" hangingPunct="0">
        <a:spcBef>
          <a:spcPct val="20000"/>
        </a:spcBef>
        <a:spcAft>
          <a:spcPct val="0"/>
        </a:spcAft>
        <a:buAutoNum type="romanLcPeriod"/>
        <a:defRPr>
          <a:solidFill>
            <a:schemeClr val="tx1"/>
          </a:solidFill>
          <a:latin typeface="+mn-lt"/>
        </a:defRPr>
      </a:lvl2pPr>
      <a:lvl3pPr marL="1249517" indent="-233193" algn="l" rtl="0" eaLnBrk="0" fontAlgn="base" hangingPunct="0">
        <a:spcBef>
          <a:spcPct val="20000"/>
        </a:spcBef>
        <a:spcAft>
          <a:spcPct val="0"/>
        </a:spcAft>
        <a:buChar char="•"/>
        <a:defRPr>
          <a:solidFill>
            <a:schemeClr val="tx1"/>
          </a:solidFill>
          <a:latin typeface="+mn-lt"/>
        </a:defRPr>
      </a:lvl3pPr>
      <a:lvl4pPr marL="1704871" indent="-233193" algn="l" rtl="0" eaLnBrk="0" fontAlgn="base" hangingPunct="0">
        <a:spcBef>
          <a:spcPct val="20000"/>
        </a:spcBef>
        <a:spcAft>
          <a:spcPct val="0"/>
        </a:spcAft>
        <a:buChar char="–"/>
        <a:defRPr>
          <a:solidFill>
            <a:schemeClr val="tx1"/>
          </a:solidFill>
          <a:latin typeface="+mn-lt"/>
        </a:defRPr>
      </a:lvl4pPr>
      <a:lvl5pPr marL="2157079" indent="-231620" algn="l" rtl="0" eaLnBrk="0" fontAlgn="base" hangingPunct="0">
        <a:spcBef>
          <a:spcPct val="20000"/>
        </a:spcBef>
        <a:spcAft>
          <a:spcPct val="0"/>
        </a:spcAft>
        <a:buChar char="»"/>
        <a:defRPr>
          <a:solidFill>
            <a:schemeClr val="tx1"/>
          </a:solidFill>
          <a:latin typeface="+mn-lt"/>
        </a:defRPr>
      </a:lvl5pPr>
      <a:lvl6pPr marL="2610876" indent="-231620" algn="l" rtl="0" fontAlgn="base">
        <a:spcBef>
          <a:spcPct val="20000"/>
        </a:spcBef>
        <a:spcAft>
          <a:spcPct val="0"/>
        </a:spcAft>
        <a:buChar char="»"/>
        <a:defRPr>
          <a:solidFill>
            <a:schemeClr val="tx1"/>
          </a:solidFill>
          <a:latin typeface="+mn-lt"/>
        </a:defRPr>
      </a:lvl6pPr>
      <a:lvl7pPr marL="3064661" indent="-231620" algn="l" rtl="0" fontAlgn="base">
        <a:spcBef>
          <a:spcPct val="20000"/>
        </a:spcBef>
        <a:spcAft>
          <a:spcPct val="0"/>
        </a:spcAft>
        <a:buChar char="»"/>
        <a:defRPr>
          <a:solidFill>
            <a:schemeClr val="tx1"/>
          </a:solidFill>
          <a:latin typeface="+mn-lt"/>
        </a:defRPr>
      </a:lvl7pPr>
      <a:lvl8pPr marL="3518462" indent="-231620" algn="l" rtl="0" fontAlgn="base">
        <a:spcBef>
          <a:spcPct val="20000"/>
        </a:spcBef>
        <a:spcAft>
          <a:spcPct val="0"/>
        </a:spcAft>
        <a:buChar char="»"/>
        <a:defRPr>
          <a:solidFill>
            <a:schemeClr val="tx1"/>
          </a:solidFill>
          <a:latin typeface="+mn-lt"/>
        </a:defRPr>
      </a:lvl8pPr>
      <a:lvl9pPr marL="3972247" indent="-231620" algn="l" rtl="0" fontAlgn="base">
        <a:spcBef>
          <a:spcPct val="20000"/>
        </a:spcBef>
        <a:spcAft>
          <a:spcPct val="0"/>
        </a:spcAft>
        <a:buChar char="»"/>
        <a:defRPr>
          <a:solidFill>
            <a:schemeClr val="tx1"/>
          </a:solidFill>
          <a:latin typeface="+mn-lt"/>
        </a:defRPr>
      </a:lvl9pPr>
    </p:bodyStyle>
    <p:otherStyle>
      <a:defPPr>
        <a:defRPr lang="en-US"/>
      </a:defPPr>
      <a:lvl1pPr marL="0" algn="l" defTabSz="907568" rtl="0" eaLnBrk="1" latinLnBrk="0" hangingPunct="1">
        <a:defRPr sz="1800" kern="1200">
          <a:solidFill>
            <a:schemeClr val="tx1"/>
          </a:solidFill>
          <a:latin typeface="+mn-lt"/>
          <a:ea typeface="+mn-ea"/>
          <a:cs typeface="+mn-cs"/>
        </a:defRPr>
      </a:lvl1pPr>
      <a:lvl2pPr marL="453782" algn="l" defTabSz="907568" rtl="0" eaLnBrk="1" latinLnBrk="0" hangingPunct="1">
        <a:defRPr sz="1800" kern="1200">
          <a:solidFill>
            <a:schemeClr val="tx1"/>
          </a:solidFill>
          <a:latin typeface="+mn-lt"/>
          <a:ea typeface="+mn-ea"/>
          <a:cs typeface="+mn-cs"/>
        </a:defRPr>
      </a:lvl2pPr>
      <a:lvl3pPr marL="907568" algn="l" defTabSz="907568" rtl="0" eaLnBrk="1" latinLnBrk="0" hangingPunct="1">
        <a:defRPr sz="1800" kern="1200">
          <a:solidFill>
            <a:schemeClr val="tx1"/>
          </a:solidFill>
          <a:latin typeface="+mn-lt"/>
          <a:ea typeface="+mn-ea"/>
          <a:cs typeface="+mn-cs"/>
        </a:defRPr>
      </a:lvl3pPr>
      <a:lvl4pPr marL="1361373" algn="l" defTabSz="907568" rtl="0" eaLnBrk="1" latinLnBrk="0" hangingPunct="1">
        <a:defRPr sz="1800" kern="1200">
          <a:solidFill>
            <a:schemeClr val="tx1"/>
          </a:solidFill>
          <a:latin typeface="+mn-lt"/>
          <a:ea typeface="+mn-ea"/>
          <a:cs typeface="+mn-cs"/>
        </a:defRPr>
      </a:lvl4pPr>
      <a:lvl5pPr marL="1815159" algn="l" defTabSz="907568" rtl="0" eaLnBrk="1" latinLnBrk="0" hangingPunct="1">
        <a:defRPr sz="1800" kern="1200">
          <a:solidFill>
            <a:schemeClr val="tx1"/>
          </a:solidFill>
          <a:latin typeface="+mn-lt"/>
          <a:ea typeface="+mn-ea"/>
          <a:cs typeface="+mn-cs"/>
        </a:defRPr>
      </a:lvl5pPr>
      <a:lvl6pPr marL="2268961" algn="l" defTabSz="907568" rtl="0" eaLnBrk="1" latinLnBrk="0" hangingPunct="1">
        <a:defRPr sz="1800" kern="1200">
          <a:solidFill>
            <a:schemeClr val="tx1"/>
          </a:solidFill>
          <a:latin typeface="+mn-lt"/>
          <a:ea typeface="+mn-ea"/>
          <a:cs typeface="+mn-cs"/>
        </a:defRPr>
      </a:lvl6pPr>
      <a:lvl7pPr marL="2722747" algn="l" defTabSz="907568" rtl="0" eaLnBrk="1" latinLnBrk="0" hangingPunct="1">
        <a:defRPr sz="1800" kern="1200">
          <a:solidFill>
            <a:schemeClr val="tx1"/>
          </a:solidFill>
          <a:latin typeface="+mn-lt"/>
          <a:ea typeface="+mn-ea"/>
          <a:cs typeface="+mn-cs"/>
        </a:defRPr>
      </a:lvl7pPr>
      <a:lvl8pPr marL="3176542" algn="l" defTabSz="907568" rtl="0" eaLnBrk="1" latinLnBrk="0" hangingPunct="1">
        <a:defRPr sz="1800" kern="1200">
          <a:solidFill>
            <a:schemeClr val="tx1"/>
          </a:solidFill>
          <a:latin typeface="+mn-lt"/>
          <a:ea typeface="+mn-ea"/>
          <a:cs typeface="+mn-cs"/>
        </a:defRPr>
      </a:lvl8pPr>
      <a:lvl9pPr marL="3630331" algn="l" defTabSz="90756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3270" y="311150"/>
            <a:ext cx="9051925" cy="1295400"/>
          </a:xfrm>
          <a:prstGeom prst="rect">
            <a:avLst/>
          </a:prstGeom>
        </p:spPr>
        <p:txBody>
          <a:bodyPr vert="horz" lIns="90977" tIns="45486" rIns="90977" bIns="4548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3270" y="1812929"/>
            <a:ext cx="9051925" cy="5130799"/>
          </a:xfrm>
          <a:prstGeom prst="rect">
            <a:avLst/>
          </a:prstGeom>
        </p:spPr>
        <p:txBody>
          <a:bodyPr vert="horz" lIns="90977" tIns="45486" rIns="90977" bIns="4548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3259" y="7204075"/>
            <a:ext cx="2346325" cy="414338"/>
          </a:xfrm>
          <a:prstGeom prst="rect">
            <a:avLst/>
          </a:prstGeom>
        </p:spPr>
        <p:txBody>
          <a:bodyPr vert="horz" lIns="90977" tIns="45486" rIns="90977" bIns="45486" rtlCol="0" anchor="ctr"/>
          <a:lstStyle>
            <a:lvl1pPr algn="l">
              <a:defRPr sz="1200">
                <a:solidFill>
                  <a:schemeClr val="tx1">
                    <a:tint val="75000"/>
                  </a:schemeClr>
                </a:solidFill>
              </a:defRPr>
            </a:lvl1pPr>
          </a:lstStyle>
          <a:p>
            <a:fld id="{31CF0ACC-94BE-4344-BD67-789FB46694B7}" type="datetimeFigureOut">
              <a:rPr lang="en-US" smtClean="0"/>
              <a:pPr/>
              <a:t>3/1/2012</a:t>
            </a:fld>
            <a:endParaRPr lang="en-US"/>
          </a:p>
        </p:txBody>
      </p:sp>
      <p:sp>
        <p:nvSpPr>
          <p:cNvPr id="5" name="Footer Placeholder 4"/>
          <p:cNvSpPr>
            <a:spLocks noGrp="1"/>
          </p:cNvSpPr>
          <p:nvPr>
            <p:ph type="ftr" sz="quarter" idx="3"/>
          </p:nvPr>
        </p:nvSpPr>
        <p:spPr>
          <a:xfrm>
            <a:off x="3436970" y="7204075"/>
            <a:ext cx="3184525" cy="414338"/>
          </a:xfrm>
          <a:prstGeom prst="rect">
            <a:avLst/>
          </a:prstGeom>
        </p:spPr>
        <p:txBody>
          <a:bodyPr vert="horz" lIns="90977" tIns="45486" rIns="90977" bIns="4548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887" y="7204075"/>
            <a:ext cx="2346325" cy="414338"/>
          </a:xfrm>
          <a:prstGeom prst="rect">
            <a:avLst/>
          </a:prstGeom>
        </p:spPr>
        <p:txBody>
          <a:bodyPr vert="horz" lIns="90977" tIns="45486" rIns="90977" bIns="45486" rtlCol="0" anchor="ctr"/>
          <a:lstStyle>
            <a:lvl1pPr algn="r">
              <a:defRPr sz="1200">
                <a:solidFill>
                  <a:schemeClr val="tx1">
                    <a:tint val="75000"/>
                  </a:schemeClr>
                </a:solidFill>
              </a:defRPr>
            </a:lvl1pPr>
          </a:lstStyle>
          <a:p>
            <a:fld id="{CE9D77E8-1876-448E-AB18-0AA2320D43C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ctr" defTabSz="909592" rtl="0" eaLnBrk="1" latinLnBrk="0" hangingPunct="1">
        <a:spcBef>
          <a:spcPct val="0"/>
        </a:spcBef>
        <a:buNone/>
        <a:defRPr sz="4300" kern="1200">
          <a:solidFill>
            <a:schemeClr val="tx1"/>
          </a:solidFill>
          <a:latin typeface="+mj-lt"/>
          <a:ea typeface="+mj-ea"/>
          <a:cs typeface="+mj-cs"/>
        </a:defRPr>
      </a:lvl1pPr>
    </p:titleStyle>
    <p:bodyStyle>
      <a:lvl1pPr marL="341125" indent="-341125" algn="l" defTabSz="90959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046" indent="-284246" algn="l" defTabSz="90959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7001" indent="-227398" algn="l" defTabSz="909592"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591810" indent="-227398" algn="l" defTabSz="90959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6603" indent="-227398" algn="l" defTabSz="90959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1408" indent="-227398" algn="l" defTabSz="90959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6204" indent="-227398" algn="l" defTabSz="90959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1012" indent="-227398" algn="l" defTabSz="90959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5802" indent="-227398" algn="l" defTabSz="90959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592" rtl="0" eaLnBrk="1" latinLnBrk="0" hangingPunct="1">
        <a:defRPr sz="1800" kern="1200">
          <a:solidFill>
            <a:schemeClr val="tx1"/>
          </a:solidFill>
          <a:latin typeface="+mn-lt"/>
          <a:ea typeface="+mn-ea"/>
          <a:cs typeface="+mn-cs"/>
        </a:defRPr>
      </a:lvl1pPr>
      <a:lvl2pPr marL="454796" algn="l" defTabSz="909592" rtl="0" eaLnBrk="1" latinLnBrk="0" hangingPunct="1">
        <a:defRPr sz="1800" kern="1200">
          <a:solidFill>
            <a:schemeClr val="tx1"/>
          </a:solidFill>
          <a:latin typeface="+mn-lt"/>
          <a:ea typeface="+mn-ea"/>
          <a:cs typeface="+mn-cs"/>
        </a:defRPr>
      </a:lvl2pPr>
      <a:lvl3pPr marL="909592" algn="l" defTabSz="909592" rtl="0" eaLnBrk="1" latinLnBrk="0" hangingPunct="1">
        <a:defRPr sz="1800" kern="1200">
          <a:solidFill>
            <a:schemeClr val="tx1"/>
          </a:solidFill>
          <a:latin typeface="+mn-lt"/>
          <a:ea typeface="+mn-ea"/>
          <a:cs typeface="+mn-cs"/>
        </a:defRPr>
      </a:lvl3pPr>
      <a:lvl4pPr marL="1364400" algn="l" defTabSz="909592" rtl="0" eaLnBrk="1" latinLnBrk="0" hangingPunct="1">
        <a:defRPr sz="1800" kern="1200">
          <a:solidFill>
            <a:schemeClr val="tx1"/>
          </a:solidFill>
          <a:latin typeface="+mn-lt"/>
          <a:ea typeface="+mn-ea"/>
          <a:cs typeface="+mn-cs"/>
        </a:defRPr>
      </a:lvl4pPr>
      <a:lvl5pPr marL="1819198" algn="l" defTabSz="909592" rtl="0" eaLnBrk="1" latinLnBrk="0" hangingPunct="1">
        <a:defRPr sz="1800" kern="1200">
          <a:solidFill>
            <a:schemeClr val="tx1"/>
          </a:solidFill>
          <a:latin typeface="+mn-lt"/>
          <a:ea typeface="+mn-ea"/>
          <a:cs typeface="+mn-cs"/>
        </a:defRPr>
      </a:lvl5pPr>
      <a:lvl6pPr marL="2274006" algn="l" defTabSz="909592" rtl="0" eaLnBrk="1" latinLnBrk="0" hangingPunct="1">
        <a:defRPr sz="1800" kern="1200">
          <a:solidFill>
            <a:schemeClr val="tx1"/>
          </a:solidFill>
          <a:latin typeface="+mn-lt"/>
          <a:ea typeface="+mn-ea"/>
          <a:cs typeface="+mn-cs"/>
        </a:defRPr>
      </a:lvl6pPr>
      <a:lvl7pPr marL="2728804" algn="l" defTabSz="909592" rtl="0" eaLnBrk="1" latinLnBrk="0" hangingPunct="1">
        <a:defRPr sz="1800" kern="1200">
          <a:solidFill>
            <a:schemeClr val="tx1"/>
          </a:solidFill>
          <a:latin typeface="+mn-lt"/>
          <a:ea typeface="+mn-ea"/>
          <a:cs typeface="+mn-cs"/>
        </a:defRPr>
      </a:lvl7pPr>
      <a:lvl8pPr marL="3183604" algn="l" defTabSz="909592" rtl="0" eaLnBrk="1" latinLnBrk="0" hangingPunct="1">
        <a:defRPr sz="1800" kern="1200">
          <a:solidFill>
            <a:schemeClr val="tx1"/>
          </a:solidFill>
          <a:latin typeface="+mn-lt"/>
          <a:ea typeface="+mn-ea"/>
          <a:cs typeface="+mn-cs"/>
        </a:defRPr>
      </a:lvl8pPr>
      <a:lvl9pPr marL="3638403" algn="l" defTabSz="90959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48285"/>
            <a:ext cx="10058400" cy="1295400"/>
          </a:xfrm>
          <a:prstGeom prst="rect">
            <a:avLst/>
          </a:prstGeom>
          <a:noFill/>
          <a:ln w="9525">
            <a:noFill/>
            <a:miter lim="800000"/>
            <a:headEnd/>
            <a:tailEnd/>
          </a:ln>
        </p:spPr>
        <p:txBody>
          <a:bodyPr vert="horz" wrap="square" lIns="101170" tIns="50589" rIns="101170" bIns="50589"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87719" y="982345"/>
            <a:ext cx="9251633" cy="5960640"/>
          </a:xfrm>
          <a:prstGeom prst="rect">
            <a:avLst/>
          </a:prstGeom>
          <a:noFill/>
          <a:ln w="9525">
            <a:noFill/>
            <a:miter lim="800000"/>
            <a:headEnd/>
            <a:tailEnd/>
          </a:ln>
        </p:spPr>
        <p:txBody>
          <a:bodyPr vert="horz" wrap="square" lIns="101170" tIns="50589" rIns="101170" bIns="5058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436620" y="7203864"/>
            <a:ext cx="5867400" cy="413808"/>
          </a:xfrm>
          <a:prstGeom prst="rect">
            <a:avLst/>
          </a:prstGeom>
        </p:spPr>
        <p:txBody>
          <a:bodyPr vert="horz" lIns="101170" tIns="50589" rIns="101170" bIns="50589" rtlCol="0" anchor="ctr"/>
          <a:lstStyle>
            <a:lvl1pPr algn="r" fontAlgn="auto">
              <a:spcBef>
                <a:spcPts val="0"/>
              </a:spcBef>
              <a:spcAft>
                <a:spcPts val="0"/>
              </a:spcAft>
              <a:defRPr sz="1300">
                <a:solidFill>
                  <a:srgbClr val="106636"/>
                </a:solidFill>
                <a:latin typeface="Arial" pitchFamily="34" charset="0"/>
                <a:cs typeface="Arial" pitchFamily="34" charset="0"/>
              </a:defRPr>
            </a:lvl1pPr>
          </a:lstStyle>
          <a:p>
            <a:pPr>
              <a:defRPr/>
            </a:pPr>
            <a:r>
              <a:rPr lang="en-US" b="0" u="none"/>
              <a:t>Office of Science FY 2011 Budget</a:t>
            </a:r>
          </a:p>
        </p:txBody>
      </p:sp>
      <p:sp>
        <p:nvSpPr>
          <p:cNvPr id="6" name="Slide Number Placeholder 5"/>
          <p:cNvSpPr>
            <a:spLocks noGrp="1"/>
          </p:cNvSpPr>
          <p:nvPr>
            <p:ph type="sldNum" sz="quarter" idx="4"/>
          </p:nvPr>
        </p:nvSpPr>
        <p:spPr>
          <a:xfrm>
            <a:off x="9255125" y="7198467"/>
            <a:ext cx="419100" cy="413808"/>
          </a:xfrm>
          <a:prstGeom prst="rect">
            <a:avLst/>
          </a:prstGeom>
        </p:spPr>
        <p:txBody>
          <a:bodyPr vert="horz" lIns="101170" tIns="50589" rIns="101170" bIns="50589" rtlCol="0" anchor="ctr"/>
          <a:lstStyle>
            <a:lvl1pPr algn="r" fontAlgn="auto">
              <a:spcBef>
                <a:spcPts val="0"/>
              </a:spcBef>
              <a:spcAft>
                <a:spcPts val="0"/>
              </a:spcAft>
              <a:defRPr sz="1300">
                <a:solidFill>
                  <a:srgbClr val="106636"/>
                </a:solidFill>
                <a:latin typeface="Arial" pitchFamily="34" charset="0"/>
                <a:cs typeface="Arial" pitchFamily="34" charset="0"/>
              </a:defRPr>
            </a:lvl1pPr>
          </a:lstStyle>
          <a:p>
            <a:pPr>
              <a:defRPr/>
            </a:pPr>
            <a:fld id="{D1C3E240-9EB6-4604-A43D-9910B3F588EA}" type="slidenum">
              <a:rPr lang="en-US" b="0" u="none"/>
              <a:pPr>
                <a:defRPr/>
              </a:pPr>
              <a:t>‹#›</a:t>
            </a:fld>
            <a:endParaRPr lang="en-US" b="0" u="none" dirty="0"/>
          </a:p>
        </p:txBody>
      </p:sp>
      <p:pic>
        <p:nvPicPr>
          <p:cNvPr id="1030" name="Picture 9" descr="horizontal-logo-green-text.jpg"/>
          <p:cNvPicPr>
            <a:picLocks noChangeAspect="1"/>
          </p:cNvPicPr>
          <p:nvPr/>
        </p:nvPicPr>
        <p:blipFill>
          <a:blip r:embed="rId8" cstate="print"/>
          <a:srcRect/>
          <a:stretch>
            <a:fillRect/>
          </a:stretch>
        </p:blipFill>
        <p:spPr bwMode="auto">
          <a:xfrm>
            <a:off x="502920" y="7202133"/>
            <a:ext cx="2682240" cy="46238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4" r:id="rId1"/>
    <p:sldLayoutId id="2147483729" r:id="rId2"/>
    <p:sldLayoutId id="2147483741" r:id="rId3"/>
    <p:sldLayoutId id="2147483743" r:id="rId4"/>
    <p:sldLayoutId id="2147483812" r:id="rId5"/>
  </p:sldLayoutIdLst>
  <p:hf hdr="0" dt="0"/>
  <p:txStyles>
    <p:titleStyle>
      <a:lvl1pPr algn="ctr" rtl="0" eaLnBrk="0" fontAlgn="base" hangingPunct="0">
        <a:spcBef>
          <a:spcPct val="0"/>
        </a:spcBef>
        <a:spcAft>
          <a:spcPct val="0"/>
        </a:spcAft>
        <a:defRPr sz="27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700">
          <a:solidFill>
            <a:srgbClr val="106636"/>
          </a:solidFill>
          <a:latin typeface="Arial" charset="0"/>
          <a:cs typeface="Arial" charset="0"/>
        </a:defRPr>
      </a:lvl2pPr>
      <a:lvl3pPr algn="ctr" rtl="0" eaLnBrk="0" fontAlgn="base" hangingPunct="0">
        <a:spcBef>
          <a:spcPct val="0"/>
        </a:spcBef>
        <a:spcAft>
          <a:spcPct val="0"/>
        </a:spcAft>
        <a:defRPr sz="2700">
          <a:solidFill>
            <a:srgbClr val="106636"/>
          </a:solidFill>
          <a:latin typeface="Arial" charset="0"/>
          <a:cs typeface="Arial" charset="0"/>
        </a:defRPr>
      </a:lvl3pPr>
      <a:lvl4pPr algn="ctr" rtl="0" eaLnBrk="0" fontAlgn="base" hangingPunct="0">
        <a:spcBef>
          <a:spcPct val="0"/>
        </a:spcBef>
        <a:spcAft>
          <a:spcPct val="0"/>
        </a:spcAft>
        <a:defRPr sz="2700">
          <a:solidFill>
            <a:srgbClr val="106636"/>
          </a:solidFill>
          <a:latin typeface="Arial" charset="0"/>
          <a:cs typeface="Arial" charset="0"/>
        </a:defRPr>
      </a:lvl4pPr>
      <a:lvl5pPr algn="ctr" rtl="0" eaLnBrk="0" fontAlgn="base" hangingPunct="0">
        <a:spcBef>
          <a:spcPct val="0"/>
        </a:spcBef>
        <a:spcAft>
          <a:spcPct val="0"/>
        </a:spcAft>
        <a:defRPr sz="2700">
          <a:solidFill>
            <a:srgbClr val="106636"/>
          </a:solidFill>
          <a:latin typeface="Arial" charset="0"/>
          <a:cs typeface="Arial" charset="0"/>
        </a:defRPr>
      </a:lvl5pPr>
      <a:lvl6pPr marL="505858" algn="ctr" rtl="0" fontAlgn="base">
        <a:spcBef>
          <a:spcPct val="0"/>
        </a:spcBef>
        <a:spcAft>
          <a:spcPct val="0"/>
        </a:spcAft>
        <a:defRPr sz="2700">
          <a:solidFill>
            <a:srgbClr val="106636"/>
          </a:solidFill>
          <a:latin typeface="Arial" charset="0"/>
          <a:cs typeface="Arial" charset="0"/>
        </a:defRPr>
      </a:lvl6pPr>
      <a:lvl7pPr marL="1011705" algn="ctr" rtl="0" fontAlgn="base">
        <a:spcBef>
          <a:spcPct val="0"/>
        </a:spcBef>
        <a:spcAft>
          <a:spcPct val="0"/>
        </a:spcAft>
        <a:defRPr sz="2700">
          <a:solidFill>
            <a:srgbClr val="106636"/>
          </a:solidFill>
          <a:latin typeface="Arial" charset="0"/>
          <a:cs typeface="Arial" charset="0"/>
        </a:defRPr>
      </a:lvl7pPr>
      <a:lvl8pPr marL="1517555" algn="ctr" rtl="0" fontAlgn="base">
        <a:spcBef>
          <a:spcPct val="0"/>
        </a:spcBef>
        <a:spcAft>
          <a:spcPct val="0"/>
        </a:spcAft>
        <a:defRPr sz="2700">
          <a:solidFill>
            <a:srgbClr val="106636"/>
          </a:solidFill>
          <a:latin typeface="Arial" charset="0"/>
          <a:cs typeface="Arial" charset="0"/>
        </a:defRPr>
      </a:lvl8pPr>
      <a:lvl9pPr marL="2023403" algn="ctr" rtl="0" fontAlgn="base">
        <a:spcBef>
          <a:spcPct val="0"/>
        </a:spcBef>
        <a:spcAft>
          <a:spcPct val="0"/>
        </a:spcAft>
        <a:defRPr sz="2700">
          <a:solidFill>
            <a:srgbClr val="106636"/>
          </a:solidFill>
          <a:latin typeface="Arial" charset="0"/>
          <a:cs typeface="Arial" charset="0"/>
        </a:defRPr>
      </a:lvl9pPr>
    </p:titleStyle>
    <p:bodyStyle>
      <a:lvl1pPr marL="379386" indent="-379386" algn="l" rtl="0" eaLnBrk="0" fontAlgn="base" hangingPunct="0">
        <a:spcBef>
          <a:spcPct val="20000"/>
        </a:spcBef>
        <a:spcAft>
          <a:spcPct val="0"/>
        </a:spcAft>
        <a:buFont typeface="Arial" pitchFamily="34" charset="0"/>
        <a:buChar char="•"/>
        <a:defRPr sz="2700" b="1" kern="1200">
          <a:solidFill>
            <a:srgbClr val="146737"/>
          </a:solidFill>
          <a:latin typeface="Arial" pitchFamily="34" charset="0"/>
          <a:ea typeface="+mn-ea"/>
          <a:cs typeface="Arial" pitchFamily="34" charset="0"/>
        </a:defRPr>
      </a:lvl1pPr>
      <a:lvl2pPr marL="821998" indent="-316154" algn="l" rtl="0" eaLnBrk="0" fontAlgn="base" hangingPunct="0">
        <a:spcBef>
          <a:spcPct val="20000"/>
        </a:spcBef>
        <a:spcAft>
          <a:spcPct val="0"/>
        </a:spcAft>
        <a:buFont typeface="Arial" pitchFamily="34" charset="0"/>
        <a:buChar char="–"/>
        <a:defRPr sz="2500" kern="1200">
          <a:solidFill>
            <a:srgbClr val="404040"/>
          </a:solidFill>
          <a:latin typeface="Arial" pitchFamily="34" charset="0"/>
          <a:ea typeface="+mn-ea"/>
          <a:cs typeface="Arial" pitchFamily="34" charset="0"/>
        </a:defRPr>
      </a:lvl2pPr>
      <a:lvl3pPr marL="1264631" indent="-252948" algn="l" rtl="0" eaLnBrk="0" fontAlgn="base" hangingPunct="0">
        <a:spcBef>
          <a:spcPct val="20000"/>
        </a:spcBef>
        <a:spcAft>
          <a:spcPct val="0"/>
        </a:spcAft>
        <a:buFont typeface="Arial" pitchFamily="34" charset="0"/>
        <a:buChar char="•"/>
        <a:defRPr sz="2200" kern="1200">
          <a:solidFill>
            <a:schemeClr val="tx1"/>
          </a:solidFill>
          <a:latin typeface="Arial" pitchFamily="34" charset="0"/>
          <a:ea typeface="+mn-ea"/>
          <a:cs typeface="Arial" pitchFamily="34" charset="0"/>
        </a:defRPr>
      </a:lvl3pPr>
      <a:lvl4pPr marL="1770477" indent="-252948" algn="l" rtl="0" eaLnBrk="0" fontAlgn="base" hangingPunct="0">
        <a:spcBef>
          <a:spcPct val="20000"/>
        </a:spcBef>
        <a:spcAft>
          <a:spcPct val="0"/>
        </a:spcAft>
        <a:buFont typeface="Arial" pitchFamily="34" charset="0"/>
        <a:buChar char="–"/>
        <a:defRPr sz="2200" kern="1200">
          <a:solidFill>
            <a:schemeClr val="tx1"/>
          </a:solidFill>
          <a:latin typeface="Arial" pitchFamily="34" charset="0"/>
          <a:ea typeface="+mn-ea"/>
          <a:cs typeface="Arial" pitchFamily="34" charset="0"/>
        </a:defRPr>
      </a:lvl4pPr>
      <a:lvl5pPr marL="2276328" indent="-252948" algn="l" rtl="0" eaLnBrk="0" fontAlgn="base" hangingPunct="0">
        <a:spcBef>
          <a:spcPct val="20000"/>
        </a:spcBef>
        <a:spcAft>
          <a:spcPct val="0"/>
        </a:spcAft>
        <a:buFont typeface="Arial" pitchFamily="34" charset="0"/>
        <a:buChar char="»"/>
        <a:defRPr sz="2200" kern="1200">
          <a:solidFill>
            <a:schemeClr val="tx1"/>
          </a:solidFill>
          <a:latin typeface="Arial" pitchFamily="34" charset="0"/>
          <a:ea typeface="+mn-ea"/>
          <a:cs typeface="Arial" pitchFamily="34" charset="0"/>
        </a:defRPr>
      </a:lvl5pPr>
      <a:lvl6pPr marL="2782179" indent="-252948" algn="l" defTabSz="1011705"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88033" indent="-252948" algn="l" defTabSz="1011705"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93879" indent="-252948" algn="l" defTabSz="1011705"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99730" indent="-252948" algn="l" defTabSz="1011705"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1705" rtl="0" eaLnBrk="1" latinLnBrk="0" hangingPunct="1">
        <a:defRPr sz="2000" kern="1200">
          <a:solidFill>
            <a:schemeClr val="tx1"/>
          </a:solidFill>
          <a:latin typeface="+mn-lt"/>
          <a:ea typeface="+mn-ea"/>
          <a:cs typeface="+mn-cs"/>
        </a:defRPr>
      </a:lvl1pPr>
      <a:lvl2pPr marL="505858" algn="l" defTabSz="1011705" rtl="0" eaLnBrk="1" latinLnBrk="0" hangingPunct="1">
        <a:defRPr sz="2000" kern="1200">
          <a:solidFill>
            <a:schemeClr val="tx1"/>
          </a:solidFill>
          <a:latin typeface="+mn-lt"/>
          <a:ea typeface="+mn-ea"/>
          <a:cs typeface="+mn-cs"/>
        </a:defRPr>
      </a:lvl2pPr>
      <a:lvl3pPr marL="1011705" algn="l" defTabSz="1011705" rtl="0" eaLnBrk="1" latinLnBrk="0" hangingPunct="1">
        <a:defRPr sz="2000" kern="1200">
          <a:solidFill>
            <a:schemeClr val="tx1"/>
          </a:solidFill>
          <a:latin typeface="+mn-lt"/>
          <a:ea typeface="+mn-ea"/>
          <a:cs typeface="+mn-cs"/>
        </a:defRPr>
      </a:lvl3pPr>
      <a:lvl4pPr marL="1517555" algn="l" defTabSz="1011705" rtl="0" eaLnBrk="1" latinLnBrk="0" hangingPunct="1">
        <a:defRPr sz="2000" kern="1200">
          <a:solidFill>
            <a:schemeClr val="tx1"/>
          </a:solidFill>
          <a:latin typeface="+mn-lt"/>
          <a:ea typeface="+mn-ea"/>
          <a:cs typeface="+mn-cs"/>
        </a:defRPr>
      </a:lvl4pPr>
      <a:lvl5pPr marL="2023403" algn="l" defTabSz="1011705" rtl="0" eaLnBrk="1" latinLnBrk="0" hangingPunct="1">
        <a:defRPr sz="2000" kern="1200">
          <a:solidFill>
            <a:schemeClr val="tx1"/>
          </a:solidFill>
          <a:latin typeface="+mn-lt"/>
          <a:ea typeface="+mn-ea"/>
          <a:cs typeface="+mn-cs"/>
        </a:defRPr>
      </a:lvl5pPr>
      <a:lvl6pPr marL="2529254" algn="l" defTabSz="1011705" rtl="0" eaLnBrk="1" latinLnBrk="0" hangingPunct="1">
        <a:defRPr sz="2000" kern="1200">
          <a:solidFill>
            <a:schemeClr val="tx1"/>
          </a:solidFill>
          <a:latin typeface="+mn-lt"/>
          <a:ea typeface="+mn-ea"/>
          <a:cs typeface="+mn-cs"/>
        </a:defRPr>
      </a:lvl6pPr>
      <a:lvl7pPr marL="3035101" algn="l" defTabSz="1011705" rtl="0" eaLnBrk="1" latinLnBrk="0" hangingPunct="1">
        <a:defRPr sz="2000" kern="1200">
          <a:solidFill>
            <a:schemeClr val="tx1"/>
          </a:solidFill>
          <a:latin typeface="+mn-lt"/>
          <a:ea typeface="+mn-ea"/>
          <a:cs typeface="+mn-cs"/>
        </a:defRPr>
      </a:lvl7pPr>
      <a:lvl8pPr marL="3540955" algn="l" defTabSz="1011705" rtl="0" eaLnBrk="1" latinLnBrk="0" hangingPunct="1">
        <a:defRPr sz="2000" kern="1200">
          <a:solidFill>
            <a:schemeClr val="tx1"/>
          </a:solidFill>
          <a:latin typeface="+mn-lt"/>
          <a:ea typeface="+mn-ea"/>
          <a:cs typeface="+mn-cs"/>
        </a:defRPr>
      </a:lvl8pPr>
      <a:lvl9pPr marL="4046806" algn="l" defTabSz="1011705" rtl="0" eaLnBrk="1" latinLnBrk="0" hangingPunct="1">
        <a:defRPr sz="20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3270" y="311150"/>
            <a:ext cx="9051925" cy="1295400"/>
          </a:xfrm>
          <a:prstGeom prst="rect">
            <a:avLst/>
          </a:prstGeom>
        </p:spPr>
        <p:txBody>
          <a:bodyPr vert="horz" lIns="90977" tIns="45486" rIns="90977" bIns="4548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503270" y="1812929"/>
            <a:ext cx="9051925" cy="5130799"/>
          </a:xfrm>
          <a:prstGeom prst="rect">
            <a:avLst/>
          </a:prstGeom>
        </p:spPr>
        <p:txBody>
          <a:bodyPr vert="horz" lIns="90977" tIns="45486" rIns="90977" bIns="4548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503259" y="7204075"/>
            <a:ext cx="2346325" cy="414338"/>
          </a:xfrm>
          <a:prstGeom prst="rect">
            <a:avLst/>
          </a:prstGeom>
        </p:spPr>
        <p:txBody>
          <a:bodyPr vert="horz" lIns="90977" tIns="45486" rIns="90977" bIns="45486" rtlCol="0" anchor="ctr"/>
          <a:lstStyle>
            <a:lvl1pPr algn="l">
              <a:defRPr sz="1200">
                <a:solidFill>
                  <a:schemeClr val="tx1">
                    <a:tint val="75000"/>
                  </a:schemeClr>
                </a:solidFill>
              </a:defRPr>
            </a:lvl1pPr>
          </a:lstStyle>
          <a:p>
            <a:fld id="{848E6906-639B-493D-AB32-089CD5A3FD9D}" type="datetimeFigureOut">
              <a:rPr lang="en-US" smtClean="0"/>
              <a:pPr/>
              <a:t>3/1/2012</a:t>
            </a:fld>
            <a:endParaRPr lang="en-US"/>
          </a:p>
        </p:txBody>
      </p:sp>
      <p:sp>
        <p:nvSpPr>
          <p:cNvPr id="5" name="Footer Placeholder 4"/>
          <p:cNvSpPr>
            <a:spLocks noGrp="1"/>
          </p:cNvSpPr>
          <p:nvPr>
            <p:ph type="ftr" sz="quarter" idx="3"/>
          </p:nvPr>
        </p:nvSpPr>
        <p:spPr>
          <a:xfrm>
            <a:off x="3436970" y="7204075"/>
            <a:ext cx="3184525" cy="414338"/>
          </a:xfrm>
          <a:prstGeom prst="rect">
            <a:avLst/>
          </a:prstGeom>
        </p:spPr>
        <p:txBody>
          <a:bodyPr vert="horz" lIns="90977" tIns="45486" rIns="90977" bIns="4548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887" y="7204075"/>
            <a:ext cx="2346325" cy="414338"/>
          </a:xfrm>
          <a:prstGeom prst="rect">
            <a:avLst/>
          </a:prstGeom>
        </p:spPr>
        <p:txBody>
          <a:bodyPr vert="horz" lIns="90977" tIns="45486" rIns="90977" bIns="45486" rtlCol="0" anchor="ctr"/>
          <a:lstStyle>
            <a:lvl1pPr algn="r">
              <a:defRPr sz="1200">
                <a:solidFill>
                  <a:schemeClr val="tx1">
                    <a:tint val="75000"/>
                  </a:schemeClr>
                </a:solidFill>
              </a:defRPr>
            </a:lvl1pPr>
          </a:lstStyle>
          <a:p>
            <a:fld id="{F80C3EFC-D70F-4A86-A8D5-E3022D922D3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ctr" defTabSz="909592" rtl="0" eaLnBrk="1" latinLnBrk="0" hangingPunct="1">
        <a:spcBef>
          <a:spcPct val="0"/>
        </a:spcBef>
        <a:buNone/>
        <a:defRPr sz="4300" kern="1200">
          <a:solidFill>
            <a:schemeClr val="tx1"/>
          </a:solidFill>
          <a:latin typeface="+mj-lt"/>
          <a:ea typeface="+mj-ea"/>
          <a:cs typeface="+mj-cs"/>
        </a:defRPr>
      </a:lvl1pPr>
    </p:titleStyle>
    <p:bodyStyle>
      <a:lvl1pPr marL="341125" indent="-341125" algn="l" defTabSz="90959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9046" indent="-284246" algn="l" defTabSz="90959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37001" indent="-227398" algn="l" defTabSz="909592" rtl="0" eaLnBrk="1" latinLnBrk="0" hangingPunct="1">
        <a:spcBef>
          <a:spcPct val="20000"/>
        </a:spcBef>
        <a:buFont typeface="Arial" pitchFamily="34" charset="0"/>
        <a:buChar char="•"/>
        <a:defRPr sz="2500" kern="1200">
          <a:solidFill>
            <a:schemeClr val="tx1"/>
          </a:solidFill>
          <a:latin typeface="+mn-lt"/>
          <a:ea typeface="+mn-ea"/>
          <a:cs typeface="+mn-cs"/>
        </a:defRPr>
      </a:lvl3pPr>
      <a:lvl4pPr marL="1591810" indent="-227398" algn="l" defTabSz="90959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46603" indent="-227398" algn="l" defTabSz="90959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01408" indent="-227398" algn="l" defTabSz="90959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6204" indent="-227398" algn="l" defTabSz="90959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1012" indent="-227398" algn="l" defTabSz="90959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5802" indent="-227398" algn="l" defTabSz="90959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592" rtl="0" eaLnBrk="1" latinLnBrk="0" hangingPunct="1">
        <a:defRPr sz="1800" kern="1200">
          <a:solidFill>
            <a:schemeClr val="tx1"/>
          </a:solidFill>
          <a:latin typeface="+mn-lt"/>
          <a:ea typeface="+mn-ea"/>
          <a:cs typeface="+mn-cs"/>
        </a:defRPr>
      </a:lvl1pPr>
      <a:lvl2pPr marL="454796" algn="l" defTabSz="909592" rtl="0" eaLnBrk="1" latinLnBrk="0" hangingPunct="1">
        <a:defRPr sz="1800" kern="1200">
          <a:solidFill>
            <a:schemeClr val="tx1"/>
          </a:solidFill>
          <a:latin typeface="+mn-lt"/>
          <a:ea typeface="+mn-ea"/>
          <a:cs typeface="+mn-cs"/>
        </a:defRPr>
      </a:lvl2pPr>
      <a:lvl3pPr marL="909592" algn="l" defTabSz="909592" rtl="0" eaLnBrk="1" latinLnBrk="0" hangingPunct="1">
        <a:defRPr sz="1800" kern="1200">
          <a:solidFill>
            <a:schemeClr val="tx1"/>
          </a:solidFill>
          <a:latin typeface="+mn-lt"/>
          <a:ea typeface="+mn-ea"/>
          <a:cs typeface="+mn-cs"/>
        </a:defRPr>
      </a:lvl3pPr>
      <a:lvl4pPr marL="1364400" algn="l" defTabSz="909592" rtl="0" eaLnBrk="1" latinLnBrk="0" hangingPunct="1">
        <a:defRPr sz="1800" kern="1200">
          <a:solidFill>
            <a:schemeClr val="tx1"/>
          </a:solidFill>
          <a:latin typeface="+mn-lt"/>
          <a:ea typeface="+mn-ea"/>
          <a:cs typeface="+mn-cs"/>
        </a:defRPr>
      </a:lvl4pPr>
      <a:lvl5pPr marL="1819198" algn="l" defTabSz="909592" rtl="0" eaLnBrk="1" latinLnBrk="0" hangingPunct="1">
        <a:defRPr sz="1800" kern="1200">
          <a:solidFill>
            <a:schemeClr val="tx1"/>
          </a:solidFill>
          <a:latin typeface="+mn-lt"/>
          <a:ea typeface="+mn-ea"/>
          <a:cs typeface="+mn-cs"/>
        </a:defRPr>
      </a:lvl5pPr>
      <a:lvl6pPr marL="2274006" algn="l" defTabSz="909592" rtl="0" eaLnBrk="1" latinLnBrk="0" hangingPunct="1">
        <a:defRPr sz="1800" kern="1200">
          <a:solidFill>
            <a:schemeClr val="tx1"/>
          </a:solidFill>
          <a:latin typeface="+mn-lt"/>
          <a:ea typeface="+mn-ea"/>
          <a:cs typeface="+mn-cs"/>
        </a:defRPr>
      </a:lvl6pPr>
      <a:lvl7pPr marL="2728804" algn="l" defTabSz="909592" rtl="0" eaLnBrk="1" latinLnBrk="0" hangingPunct="1">
        <a:defRPr sz="1800" kern="1200">
          <a:solidFill>
            <a:schemeClr val="tx1"/>
          </a:solidFill>
          <a:latin typeface="+mn-lt"/>
          <a:ea typeface="+mn-ea"/>
          <a:cs typeface="+mn-cs"/>
        </a:defRPr>
      </a:lvl7pPr>
      <a:lvl8pPr marL="3183604" algn="l" defTabSz="909592" rtl="0" eaLnBrk="1" latinLnBrk="0" hangingPunct="1">
        <a:defRPr sz="1800" kern="1200">
          <a:solidFill>
            <a:schemeClr val="tx1"/>
          </a:solidFill>
          <a:latin typeface="+mn-lt"/>
          <a:ea typeface="+mn-ea"/>
          <a:cs typeface="+mn-cs"/>
        </a:defRPr>
      </a:lvl8pPr>
      <a:lvl9pPr marL="3638403" algn="l" defTabSz="90959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48285"/>
            <a:ext cx="10058400" cy="1295400"/>
          </a:xfrm>
          <a:prstGeom prst="rect">
            <a:avLst/>
          </a:prstGeom>
          <a:noFill/>
          <a:ln w="9525">
            <a:noFill/>
            <a:miter lim="800000"/>
            <a:headEnd/>
            <a:tailEnd/>
          </a:ln>
        </p:spPr>
        <p:txBody>
          <a:bodyPr vert="horz" wrap="square" lIns="101443" tIns="50724" rIns="101443" bIns="50724"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87697" y="982345"/>
            <a:ext cx="9251633" cy="5960640"/>
          </a:xfrm>
          <a:prstGeom prst="rect">
            <a:avLst/>
          </a:prstGeom>
          <a:noFill/>
          <a:ln w="9525">
            <a:noFill/>
            <a:miter lim="800000"/>
            <a:headEnd/>
            <a:tailEnd/>
          </a:ln>
        </p:spPr>
        <p:txBody>
          <a:bodyPr vert="horz" wrap="square" lIns="101443" tIns="50724" rIns="101443" bIns="50724"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436620" y="7203864"/>
            <a:ext cx="5867400" cy="413808"/>
          </a:xfrm>
          <a:prstGeom prst="rect">
            <a:avLst/>
          </a:prstGeom>
        </p:spPr>
        <p:txBody>
          <a:bodyPr vert="horz" lIns="101443" tIns="50724" rIns="101443" bIns="50724" rtlCol="0" anchor="ctr"/>
          <a:lstStyle>
            <a:lvl1pPr algn="r" fontAlgn="auto">
              <a:spcBef>
                <a:spcPts val="0"/>
              </a:spcBef>
              <a:spcAft>
                <a:spcPts val="0"/>
              </a:spcAft>
              <a:defRPr sz="1300">
                <a:solidFill>
                  <a:srgbClr val="106636"/>
                </a:solidFill>
                <a:latin typeface="Arial" pitchFamily="34" charset="0"/>
                <a:cs typeface="Arial" pitchFamily="34" charset="0"/>
              </a:defRPr>
            </a:lvl1pPr>
          </a:lstStyle>
          <a:p>
            <a:pPr>
              <a:defRPr/>
            </a:pPr>
            <a:r>
              <a:rPr lang="en-US" b="0" u="none"/>
              <a:t>Office of Science FY 2011 Budget</a:t>
            </a:r>
          </a:p>
        </p:txBody>
      </p:sp>
      <p:sp>
        <p:nvSpPr>
          <p:cNvPr id="6" name="Slide Number Placeholder 5"/>
          <p:cNvSpPr>
            <a:spLocks noGrp="1"/>
          </p:cNvSpPr>
          <p:nvPr>
            <p:ph type="sldNum" sz="quarter" idx="4"/>
          </p:nvPr>
        </p:nvSpPr>
        <p:spPr>
          <a:xfrm>
            <a:off x="9255125" y="7198467"/>
            <a:ext cx="419100" cy="413808"/>
          </a:xfrm>
          <a:prstGeom prst="rect">
            <a:avLst/>
          </a:prstGeom>
        </p:spPr>
        <p:txBody>
          <a:bodyPr vert="horz" lIns="101443" tIns="50724" rIns="101443" bIns="50724" rtlCol="0" anchor="ctr"/>
          <a:lstStyle>
            <a:lvl1pPr algn="r" fontAlgn="auto">
              <a:spcBef>
                <a:spcPts val="0"/>
              </a:spcBef>
              <a:spcAft>
                <a:spcPts val="0"/>
              </a:spcAft>
              <a:defRPr sz="1300">
                <a:solidFill>
                  <a:srgbClr val="106636"/>
                </a:solidFill>
                <a:latin typeface="Arial" pitchFamily="34" charset="0"/>
                <a:cs typeface="Arial" pitchFamily="34" charset="0"/>
              </a:defRPr>
            </a:lvl1pPr>
          </a:lstStyle>
          <a:p>
            <a:pPr>
              <a:defRPr/>
            </a:pPr>
            <a:fld id="{BAAD86A7-DF98-4833-9A9E-353DA9F97E65}" type="slidenum">
              <a:rPr lang="en-US" b="0" u="none"/>
              <a:pPr>
                <a:defRPr/>
              </a:pPr>
              <a:t>‹#›</a:t>
            </a:fld>
            <a:endParaRPr lang="en-US" b="0" u="none" dirty="0"/>
          </a:p>
        </p:txBody>
      </p:sp>
      <p:pic>
        <p:nvPicPr>
          <p:cNvPr id="1030" name="Picture 9" descr="horizontal-logo-green-text.jpg"/>
          <p:cNvPicPr>
            <a:picLocks noChangeAspect="1"/>
          </p:cNvPicPr>
          <p:nvPr/>
        </p:nvPicPr>
        <p:blipFill>
          <a:blip r:embed="rId5" cstate="print"/>
          <a:srcRect/>
          <a:stretch>
            <a:fillRect/>
          </a:stretch>
        </p:blipFill>
        <p:spPr bwMode="auto">
          <a:xfrm>
            <a:off x="502920" y="7202107"/>
            <a:ext cx="2682240" cy="46238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1" r:id="rId1"/>
    <p:sldLayoutId id="2147483813" r:id="rId2"/>
  </p:sldLayoutIdLst>
  <p:hf hdr="0" dt="0"/>
  <p:txStyles>
    <p:titleStyle>
      <a:lvl1pPr algn="ctr" rtl="0" eaLnBrk="0" fontAlgn="base" hangingPunct="0">
        <a:spcBef>
          <a:spcPct val="0"/>
        </a:spcBef>
        <a:spcAft>
          <a:spcPct val="0"/>
        </a:spcAft>
        <a:defRPr sz="27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700">
          <a:solidFill>
            <a:srgbClr val="106636"/>
          </a:solidFill>
          <a:latin typeface="Arial" charset="0"/>
          <a:cs typeface="Arial" charset="0"/>
        </a:defRPr>
      </a:lvl2pPr>
      <a:lvl3pPr algn="ctr" rtl="0" eaLnBrk="0" fontAlgn="base" hangingPunct="0">
        <a:spcBef>
          <a:spcPct val="0"/>
        </a:spcBef>
        <a:spcAft>
          <a:spcPct val="0"/>
        </a:spcAft>
        <a:defRPr sz="2700">
          <a:solidFill>
            <a:srgbClr val="106636"/>
          </a:solidFill>
          <a:latin typeface="Arial" charset="0"/>
          <a:cs typeface="Arial" charset="0"/>
        </a:defRPr>
      </a:lvl3pPr>
      <a:lvl4pPr algn="ctr" rtl="0" eaLnBrk="0" fontAlgn="base" hangingPunct="0">
        <a:spcBef>
          <a:spcPct val="0"/>
        </a:spcBef>
        <a:spcAft>
          <a:spcPct val="0"/>
        </a:spcAft>
        <a:defRPr sz="2700">
          <a:solidFill>
            <a:srgbClr val="106636"/>
          </a:solidFill>
          <a:latin typeface="Arial" charset="0"/>
          <a:cs typeface="Arial" charset="0"/>
        </a:defRPr>
      </a:lvl4pPr>
      <a:lvl5pPr algn="ctr" rtl="0" eaLnBrk="0" fontAlgn="base" hangingPunct="0">
        <a:spcBef>
          <a:spcPct val="0"/>
        </a:spcBef>
        <a:spcAft>
          <a:spcPct val="0"/>
        </a:spcAft>
        <a:defRPr sz="2700">
          <a:solidFill>
            <a:srgbClr val="106636"/>
          </a:solidFill>
          <a:latin typeface="Arial" charset="0"/>
          <a:cs typeface="Arial" charset="0"/>
        </a:defRPr>
      </a:lvl5pPr>
      <a:lvl6pPr marL="507219" algn="ctr" rtl="0" fontAlgn="base">
        <a:spcBef>
          <a:spcPct val="0"/>
        </a:spcBef>
        <a:spcAft>
          <a:spcPct val="0"/>
        </a:spcAft>
        <a:defRPr sz="2700">
          <a:solidFill>
            <a:srgbClr val="106636"/>
          </a:solidFill>
          <a:latin typeface="Arial" charset="0"/>
          <a:cs typeface="Arial" charset="0"/>
        </a:defRPr>
      </a:lvl6pPr>
      <a:lvl7pPr marL="1014427" algn="ctr" rtl="0" fontAlgn="base">
        <a:spcBef>
          <a:spcPct val="0"/>
        </a:spcBef>
        <a:spcAft>
          <a:spcPct val="0"/>
        </a:spcAft>
        <a:defRPr sz="2700">
          <a:solidFill>
            <a:srgbClr val="106636"/>
          </a:solidFill>
          <a:latin typeface="Arial" charset="0"/>
          <a:cs typeface="Arial" charset="0"/>
        </a:defRPr>
      </a:lvl7pPr>
      <a:lvl8pPr marL="1521640" algn="ctr" rtl="0" fontAlgn="base">
        <a:spcBef>
          <a:spcPct val="0"/>
        </a:spcBef>
        <a:spcAft>
          <a:spcPct val="0"/>
        </a:spcAft>
        <a:defRPr sz="2700">
          <a:solidFill>
            <a:srgbClr val="106636"/>
          </a:solidFill>
          <a:latin typeface="Arial" charset="0"/>
          <a:cs typeface="Arial" charset="0"/>
        </a:defRPr>
      </a:lvl8pPr>
      <a:lvl9pPr marL="2028852" algn="ctr" rtl="0" fontAlgn="base">
        <a:spcBef>
          <a:spcPct val="0"/>
        </a:spcBef>
        <a:spcAft>
          <a:spcPct val="0"/>
        </a:spcAft>
        <a:defRPr sz="2700">
          <a:solidFill>
            <a:srgbClr val="106636"/>
          </a:solidFill>
          <a:latin typeface="Arial" charset="0"/>
          <a:cs typeface="Arial" charset="0"/>
        </a:defRPr>
      </a:lvl9pPr>
    </p:titleStyle>
    <p:bodyStyle>
      <a:lvl1pPr marL="380409" indent="-380409" algn="l" rtl="0" eaLnBrk="0" fontAlgn="base" hangingPunct="0">
        <a:spcBef>
          <a:spcPct val="20000"/>
        </a:spcBef>
        <a:spcAft>
          <a:spcPct val="0"/>
        </a:spcAft>
        <a:buFont typeface="Arial" charset="0"/>
        <a:buChar char="•"/>
        <a:defRPr sz="2700" b="1" kern="1200">
          <a:solidFill>
            <a:srgbClr val="146737"/>
          </a:solidFill>
          <a:latin typeface="Arial" pitchFamily="34" charset="0"/>
          <a:ea typeface="+mn-ea"/>
          <a:cs typeface="Arial" pitchFamily="34" charset="0"/>
        </a:defRPr>
      </a:lvl1pPr>
      <a:lvl2pPr marL="824216" indent="-317004" algn="l" rtl="0" eaLnBrk="0" fontAlgn="base" hangingPunct="0">
        <a:spcBef>
          <a:spcPct val="20000"/>
        </a:spcBef>
        <a:spcAft>
          <a:spcPct val="0"/>
        </a:spcAft>
        <a:buFont typeface="Arial" charset="0"/>
        <a:buChar char="–"/>
        <a:defRPr sz="2500" kern="1200">
          <a:solidFill>
            <a:srgbClr val="404040"/>
          </a:solidFill>
          <a:latin typeface="Arial" pitchFamily="34" charset="0"/>
          <a:ea typeface="+mn-ea"/>
          <a:cs typeface="Arial" pitchFamily="34" charset="0"/>
        </a:defRPr>
      </a:lvl2pPr>
      <a:lvl3pPr marL="1268034" indent="-253621" algn="l" rtl="0" eaLnBrk="0" fontAlgn="base" hangingPunct="0">
        <a:spcBef>
          <a:spcPct val="20000"/>
        </a:spcBef>
        <a:spcAft>
          <a:spcPct val="0"/>
        </a:spcAft>
        <a:buFont typeface="Arial" charset="0"/>
        <a:buChar char="•"/>
        <a:defRPr sz="2200" kern="1200">
          <a:solidFill>
            <a:schemeClr val="tx1"/>
          </a:solidFill>
          <a:latin typeface="Arial" pitchFamily="34" charset="0"/>
          <a:ea typeface="+mn-ea"/>
          <a:cs typeface="Arial" pitchFamily="34" charset="0"/>
        </a:defRPr>
      </a:lvl3pPr>
      <a:lvl4pPr marL="1775246" indent="-253621" algn="l" rtl="0" eaLnBrk="0" fontAlgn="base" hangingPunct="0">
        <a:spcBef>
          <a:spcPct val="20000"/>
        </a:spcBef>
        <a:spcAft>
          <a:spcPct val="0"/>
        </a:spcAft>
        <a:buFont typeface="Arial" charset="0"/>
        <a:buChar char="–"/>
        <a:defRPr sz="2200" kern="1200">
          <a:solidFill>
            <a:schemeClr val="tx1"/>
          </a:solidFill>
          <a:latin typeface="Arial" pitchFamily="34" charset="0"/>
          <a:ea typeface="+mn-ea"/>
          <a:cs typeface="Arial" pitchFamily="34" charset="0"/>
        </a:defRPr>
      </a:lvl4pPr>
      <a:lvl5pPr marL="2282457" indent="-253621" algn="l" rtl="0" eaLnBrk="0" fontAlgn="base" hangingPunct="0">
        <a:spcBef>
          <a:spcPct val="20000"/>
        </a:spcBef>
        <a:spcAft>
          <a:spcPct val="0"/>
        </a:spcAft>
        <a:buFont typeface="Arial" charset="0"/>
        <a:buChar char="»"/>
        <a:defRPr sz="2200" kern="1200">
          <a:solidFill>
            <a:schemeClr val="tx1"/>
          </a:solidFill>
          <a:latin typeface="Arial" pitchFamily="34" charset="0"/>
          <a:ea typeface="+mn-ea"/>
          <a:cs typeface="Arial" pitchFamily="34" charset="0"/>
        </a:defRPr>
      </a:lvl5pPr>
      <a:lvl6pPr marL="2789674" indent="-253621" algn="l" defTabSz="1014427"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96887" indent="-253621" algn="l" defTabSz="1014427"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04097" indent="-253621" algn="l" defTabSz="1014427"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11308" indent="-253621" algn="l" defTabSz="1014427"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4427" rtl="0" eaLnBrk="1" latinLnBrk="0" hangingPunct="1">
        <a:defRPr sz="2000" kern="1200">
          <a:solidFill>
            <a:schemeClr val="tx1"/>
          </a:solidFill>
          <a:latin typeface="+mn-lt"/>
          <a:ea typeface="+mn-ea"/>
          <a:cs typeface="+mn-cs"/>
        </a:defRPr>
      </a:lvl1pPr>
      <a:lvl2pPr marL="507219" algn="l" defTabSz="1014427" rtl="0" eaLnBrk="1" latinLnBrk="0" hangingPunct="1">
        <a:defRPr sz="2000" kern="1200">
          <a:solidFill>
            <a:schemeClr val="tx1"/>
          </a:solidFill>
          <a:latin typeface="+mn-lt"/>
          <a:ea typeface="+mn-ea"/>
          <a:cs typeface="+mn-cs"/>
        </a:defRPr>
      </a:lvl2pPr>
      <a:lvl3pPr marL="1014427" algn="l" defTabSz="1014427" rtl="0" eaLnBrk="1" latinLnBrk="0" hangingPunct="1">
        <a:defRPr sz="2000" kern="1200">
          <a:solidFill>
            <a:schemeClr val="tx1"/>
          </a:solidFill>
          <a:latin typeface="+mn-lt"/>
          <a:ea typeface="+mn-ea"/>
          <a:cs typeface="+mn-cs"/>
        </a:defRPr>
      </a:lvl3pPr>
      <a:lvl4pPr marL="1521640" algn="l" defTabSz="1014427" rtl="0" eaLnBrk="1" latinLnBrk="0" hangingPunct="1">
        <a:defRPr sz="2000" kern="1200">
          <a:solidFill>
            <a:schemeClr val="tx1"/>
          </a:solidFill>
          <a:latin typeface="+mn-lt"/>
          <a:ea typeface="+mn-ea"/>
          <a:cs typeface="+mn-cs"/>
        </a:defRPr>
      </a:lvl4pPr>
      <a:lvl5pPr marL="2028852" algn="l" defTabSz="1014427" rtl="0" eaLnBrk="1" latinLnBrk="0" hangingPunct="1">
        <a:defRPr sz="2000" kern="1200">
          <a:solidFill>
            <a:schemeClr val="tx1"/>
          </a:solidFill>
          <a:latin typeface="+mn-lt"/>
          <a:ea typeface="+mn-ea"/>
          <a:cs typeface="+mn-cs"/>
        </a:defRPr>
      </a:lvl5pPr>
      <a:lvl6pPr marL="2536065" algn="l" defTabSz="1014427" rtl="0" eaLnBrk="1" latinLnBrk="0" hangingPunct="1">
        <a:defRPr sz="2000" kern="1200">
          <a:solidFill>
            <a:schemeClr val="tx1"/>
          </a:solidFill>
          <a:latin typeface="+mn-lt"/>
          <a:ea typeface="+mn-ea"/>
          <a:cs typeface="+mn-cs"/>
        </a:defRPr>
      </a:lvl6pPr>
      <a:lvl7pPr marL="3043277" algn="l" defTabSz="1014427" rtl="0" eaLnBrk="1" latinLnBrk="0" hangingPunct="1">
        <a:defRPr sz="2000" kern="1200">
          <a:solidFill>
            <a:schemeClr val="tx1"/>
          </a:solidFill>
          <a:latin typeface="+mn-lt"/>
          <a:ea typeface="+mn-ea"/>
          <a:cs typeface="+mn-cs"/>
        </a:defRPr>
      </a:lvl7pPr>
      <a:lvl8pPr marL="3550492" algn="l" defTabSz="1014427" rtl="0" eaLnBrk="1" latinLnBrk="0" hangingPunct="1">
        <a:defRPr sz="2000" kern="1200">
          <a:solidFill>
            <a:schemeClr val="tx1"/>
          </a:solidFill>
          <a:latin typeface="+mn-lt"/>
          <a:ea typeface="+mn-ea"/>
          <a:cs typeface="+mn-cs"/>
        </a:defRPr>
      </a:lvl8pPr>
      <a:lvl9pPr marL="4057702" algn="l" defTabSz="1014427" rtl="0" eaLnBrk="1" latinLnBrk="0" hangingPunct="1">
        <a:defRPr sz="2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48285"/>
            <a:ext cx="10058400" cy="1295400"/>
          </a:xfrm>
          <a:prstGeom prst="rect">
            <a:avLst/>
          </a:prstGeom>
          <a:noFill/>
          <a:ln w="9525">
            <a:noFill/>
            <a:miter lim="800000"/>
            <a:headEnd/>
            <a:tailEnd/>
          </a:ln>
        </p:spPr>
        <p:txBody>
          <a:bodyPr vert="horz" wrap="square" lIns="101799" tIns="50900" rIns="101799" bIns="5090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87676" y="982345"/>
            <a:ext cx="9251633" cy="5960640"/>
          </a:xfrm>
          <a:prstGeom prst="rect">
            <a:avLst/>
          </a:prstGeom>
          <a:noFill/>
          <a:ln w="9525">
            <a:noFill/>
            <a:miter lim="800000"/>
            <a:headEnd/>
            <a:tailEnd/>
          </a:ln>
        </p:spPr>
        <p:txBody>
          <a:bodyPr vert="horz" wrap="square" lIns="101799" tIns="50900" rIns="101799" bIns="5090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436620" y="7203864"/>
            <a:ext cx="5867400" cy="413808"/>
          </a:xfrm>
          <a:prstGeom prst="rect">
            <a:avLst/>
          </a:prstGeom>
        </p:spPr>
        <p:txBody>
          <a:bodyPr vert="horz" lIns="101799" tIns="50900" rIns="101799" bIns="50900" rtlCol="0" anchor="ctr"/>
          <a:lstStyle>
            <a:lvl1pPr algn="r" fontAlgn="auto">
              <a:spcBef>
                <a:spcPts val="0"/>
              </a:spcBef>
              <a:spcAft>
                <a:spcPts val="0"/>
              </a:spcAft>
              <a:defRPr sz="1300">
                <a:solidFill>
                  <a:srgbClr val="106636"/>
                </a:solidFill>
                <a:latin typeface="Arial" pitchFamily="34" charset="0"/>
                <a:cs typeface="Arial" pitchFamily="34" charset="0"/>
              </a:defRPr>
            </a:lvl1pPr>
          </a:lstStyle>
          <a:p>
            <a:pPr>
              <a:defRPr/>
            </a:pPr>
            <a:r>
              <a:rPr lang="en-US" b="0" u="none"/>
              <a:t>Office of Science FY 2011 Budget</a:t>
            </a:r>
          </a:p>
        </p:txBody>
      </p:sp>
      <p:sp>
        <p:nvSpPr>
          <p:cNvPr id="6" name="Slide Number Placeholder 5"/>
          <p:cNvSpPr>
            <a:spLocks noGrp="1"/>
          </p:cNvSpPr>
          <p:nvPr>
            <p:ph type="sldNum" sz="quarter" idx="4"/>
          </p:nvPr>
        </p:nvSpPr>
        <p:spPr>
          <a:xfrm>
            <a:off x="9255125" y="7198467"/>
            <a:ext cx="419100" cy="413808"/>
          </a:xfrm>
          <a:prstGeom prst="rect">
            <a:avLst/>
          </a:prstGeom>
        </p:spPr>
        <p:txBody>
          <a:bodyPr vert="horz" lIns="101799" tIns="50900" rIns="101799" bIns="50900" rtlCol="0" anchor="ctr"/>
          <a:lstStyle>
            <a:lvl1pPr algn="r" fontAlgn="auto">
              <a:spcBef>
                <a:spcPts val="0"/>
              </a:spcBef>
              <a:spcAft>
                <a:spcPts val="0"/>
              </a:spcAft>
              <a:defRPr sz="1300">
                <a:solidFill>
                  <a:srgbClr val="106636"/>
                </a:solidFill>
                <a:latin typeface="Arial" pitchFamily="34" charset="0"/>
                <a:cs typeface="Arial" pitchFamily="34" charset="0"/>
              </a:defRPr>
            </a:lvl1pPr>
          </a:lstStyle>
          <a:p>
            <a:pPr>
              <a:defRPr/>
            </a:pPr>
            <a:fld id="{1F8A97BA-DB9B-4291-87AE-AF89EA7F18B7}" type="slidenum">
              <a:rPr lang="en-US" b="0" u="none"/>
              <a:pPr>
                <a:defRPr/>
              </a:pPr>
              <a:t>‹#›</a:t>
            </a:fld>
            <a:endParaRPr lang="en-US" b="0" u="none" dirty="0"/>
          </a:p>
        </p:txBody>
      </p:sp>
      <p:pic>
        <p:nvPicPr>
          <p:cNvPr id="1030" name="Picture 9" descr="horizontal-logo-green-text.jpg"/>
          <p:cNvPicPr>
            <a:picLocks noChangeAspect="1"/>
          </p:cNvPicPr>
          <p:nvPr/>
        </p:nvPicPr>
        <p:blipFill>
          <a:blip r:embed="rId4" cstate="print"/>
          <a:srcRect/>
          <a:stretch>
            <a:fillRect/>
          </a:stretch>
        </p:blipFill>
        <p:spPr bwMode="auto">
          <a:xfrm>
            <a:off x="502920" y="7202073"/>
            <a:ext cx="2682240" cy="46238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5" r:id="rId1"/>
  </p:sldLayoutIdLst>
  <p:hf hdr="0" dt="0"/>
  <p:txStyles>
    <p:titleStyle>
      <a:lvl1pPr algn="ctr" rtl="0" eaLnBrk="0" fontAlgn="base" hangingPunct="0">
        <a:spcBef>
          <a:spcPct val="0"/>
        </a:spcBef>
        <a:spcAft>
          <a:spcPct val="0"/>
        </a:spcAft>
        <a:defRPr sz="27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700">
          <a:solidFill>
            <a:srgbClr val="106636"/>
          </a:solidFill>
          <a:latin typeface="Arial" charset="0"/>
          <a:cs typeface="Arial" charset="0"/>
        </a:defRPr>
      </a:lvl2pPr>
      <a:lvl3pPr algn="ctr" rtl="0" eaLnBrk="0" fontAlgn="base" hangingPunct="0">
        <a:spcBef>
          <a:spcPct val="0"/>
        </a:spcBef>
        <a:spcAft>
          <a:spcPct val="0"/>
        </a:spcAft>
        <a:defRPr sz="2700">
          <a:solidFill>
            <a:srgbClr val="106636"/>
          </a:solidFill>
          <a:latin typeface="Arial" charset="0"/>
          <a:cs typeface="Arial" charset="0"/>
        </a:defRPr>
      </a:lvl3pPr>
      <a:lvl4pPr algn="ctr" rtl="0" eaLnBrk="0" fontAlgn="base" hangingPunct="0">
        <a:spcBef>
          <a:spcPct val="0"/>
        </a:spcBef>
        <a:spcAft>
          <a:spcPct val="0"/>
        </a:spcAft>
        <a:defRPr sz="2700">
          <a:solidFill>
            <a:srgbClr val="106636"/>
          </a:solidFill>
          <a:latin typeface="Arial" charset="0"/>
          <a:cs typeface="Arial" charset="0"/>
        </a:defRPr>
      </a:lvl4pPr>
      <a:lvl5pPr algn="ctr" rtl="0" eaLnBrk="0" fontAlgn="base" hangingPunct="0">
        <a:spcBef>
          <a:spcPct val="0"/>
        </a:spcBef>
        <a:spcAft>
          <a:spcPct val="0"/>
        </a:spcAft>
        <a:defRPr sz="2700">
          <a:solidFill>
            <a:srgbClr val="106636"/>
          </a:solidFill>
          <a:latin typeface="Arial" charset="0"/>
          <a:cs typeface="Arial" charset="0"/>
        </a:defRPr>
      </a:lvl5pPr>
      <a:lvl6pPr marL="508997" algn="ctr" rtl="0" fontAlgn="base">
        <a:spcBef>
          <a:spcPct val="0"/>
        </a:spcBef>
        <a:spcAft>
          <a:spcPct val="0"/>
        </a:spcAft>
        <a:defRPr sz="2700">
          <a:solidFill>
            <a:srgbClr val="106636"/>
          </a:solidFill>
          <a:latin typeface="Arial" charset="0"/>
          <a:cs typeface="Arial" charset="0"/>
        </a:defRPr>
      </a:lvl6pPr>
      <a:lvl7pPr marL="1017990" algn="ctr" rtl="0" fontAlgn="base">
        <a:spcBef>
          <a:spcPct val="0"/>
        </a:spcBef>
        <a:spcAft>
          <a:spcPct val="0"/>
        </a:spcAft>
        <a:defRPr sz="2700">
          <a:solidFill>
            <a:srgbClr val="106636"/>
          </a:solidFill>
          <a:latin typeface="Arial" charset="0"/>
          <a:cs typeface="Arial" charset="0"/>
        </a:defRPr>
      </a:lvl7pPr>
      <a:lvl8pPr marL="1526988" algn="ctr" rtl="0" fontAlgn="base">
        <a:spcBef>
          <a:spcPct val="0"/>
        </a:spcBef>
        <a:spcAft>
          <a:spcPct val="0"/>
        </a:spcAft>
        <a:defRPr sz="2700">
          <a:solidFill>
            <a:srgbClr val="106636"/>
          </a:solidFill>
          <a:latin typeface="Arial" charset="0"/>
          <a:cs typeface="Arial" charset="0"/>
        </a:defRPr>
      </a:lvl8pPr>
      <a:lvl9pPr marL="2035981" algn="ctr" rtl="0" fontAlgn="base">
        <a:spcBef>
          <a:spcPct val="0"/>
        </a:spcBef>
        <a:spcAft>
          <a:spcPct val="0"/>
        </a:spcAft>
        <a:defRPr sz="2700">
          <a:solidFill>
            <a:srgbClr val="106636"/>
          </a:solidFill>
          <a:latin typeface="Arial" charset="0"/>
          <a:cs typeface="Arial" charset="0"/>
        </a:defRPr>
      </a:lvl9pPr>
    </p:titleStyle>
    <p:bodyStyle>
      <a:lvl1pPr marL="381746" indent="-381746" algn="l" rtl="0" eaLnBrk="0" fontAlgn="base" hangingPunct="0">
        <a:spcBef>
          <a:spcPct val="20000"/>
        </a:spcBef>
        <a:spcAft>
          <a:spcPct val="0"/>
        </a:spcAft>
        <a:buFont typeface="Arial" charset="0"/>
        <a:buChar char="•"/>
        <a:defRPr sz="2700" b="1" kern="1200">
          <a:solidFill>
            <a:srgbClr val="146737"/>
          </a:solidFill>
          <a:latin typeface="Arial" pitchFamily="34" charset="0"/>
          <a:ea typeface="+mn-ea"/>
          <a:cs typeface="Arial" pitchFamily="34" charset="0"/>
        </a:defRPr>
      </a:lvl1pPr>
      <a:lvl2pPr marL="827116" indent="-318121" algn="l" rtl="0" eaLnBrk="0" fontAlgn="base" hangingPunct="0">
        <a:spcBef>
          <a:spcPct val="20000"/>
        </a:spcBef>
        <a:spcAft>
          <a:spcPct val="0"/>
        </a:spcAft>
        <a:buFont typeface="Arial" charset="0"/>
        <a:buChar char="–"/>
        <a:defRPr sz="2500" kern="1200">
          <a:solidFill>
            <a:srgbClr val="404040"/>
          </a:solidFill>
          <a:latin typeface="Arial" pitchFamily="34" charset="0"/>
          <a:ea typeface="+mn-ea"/>
          <a:cs typeface="Arial" pitchFamily="34" charset="0"/>
        </a:defRPr>
      </a:lvl2pPr>
      <a:lvl3pPr marL="1272489" indent="-254498" algn="l" rtl="0" eaLnBrk="0" fontAlgn="base" hangingPunct="0">
        <a:spcBef>
          <a:spcPct val="20000"/>
        </a:spcBef>
        <a:spcAft>
          <a:spcPct val="0"/>
        </a:spcAft>
        <a:buFont typeface="Arial" charset="0"/>
        <a:buChar char="•"/>
        <a:defRPr sz="2200" kern="1200">
          <a:solidFill>
            <a:schemeClr val="tx1"/>
          </a:solidFill>
          <a:latin typeface="Arial" pitchFamily="34" charset="0"/>
          <a:ea typeface="+mn-ea"/>
          <a:cs typeface="Arial" pitchFamily="34" charset="0"/>
        </a:defRPr>
      </a:lvl3pPr>
      <a:lvl4pPr marL="1781483" indent="-254498" algn="l" rtl="0" eaLnBrk="0" fontAlgn="base" hangingPunct="0">
        <a:spcBef>
          <a:spcPct val="20000"/>
        </a:spcBef>
        <a:spcAft>
          <a:spcPct val="0"/>
        </a:spcAft>
        <a:buFont typeface="Arial" charset="0"/>
        <a:buChar char="–"/>
        <a:defRPr sz="2200" kern="1200">
          <a:solidFill>
            <a:schemeClr val="tx1"/>
          </a:solidFill>
          <a:latin typeface="Arial" pitchFamily="34" charset="0"/>
          <a:ea typeface="+mn-ea"/>
          <a:cs typeface="Arial" pitchFamily="34" charset="0"/>
        </a:defRPr>
      </a:lvl4pPr>
      <a:lvl5pPr marL="2290479" indent="-254498" algn="l" rtl="0" eaLnBrk="0" fontAlgn="base" hangingPunct="0">
        <a:spcBef>
          <a:spcPct val="20000"/>
        </a:spcBef>
        <a:spcAft>
          <a:spcPct val="0"/>
        </a:spcAft>
        <a:buFont typeface="Arial" charset="0"/>
        <a:buChar char="»"/>
        <a:defRPr sz="2200" kern="1200">
          <a:solidFill>
            <a:schemeClr val="tx1"/>
          </a:solidFill>
          <a:latin typeface="Arial" pitchFamily="34" charset="0"/>
          <a:ea typeface="+mn-ea"/>
          <a:cs typeface="Arial" pitchFamily="34" charset="0"/>
        </a:defRPr>
      </a:lvl5pPr>
      <a:lvl6pPr marL="2799474"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8471"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7465"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6459" indent="-254498" algn="l" defTabSz="1017990"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7990" rtl="0" eaLnBrk="1" latinLnBrk="0" hangingPunct="1">
        <a:defRPr sz="2000" kern="1200">
          <a:solidFill>
            <a:schemeClr val="tx1"/>
          </a:solidFill>
          <a:latin typeface="+mn-lt"/>
          <a:ea typeface="+mn-ea"/>
          <a:cs typeface="+mn-cs"/>
        </a:defRPr>
      </a:lvl1pPr>
      <a:lvl2pPr marL="508997" algn="l" defTabSz="1017990" rtl="0" eaLnBrk="1" latinLnBrk="0" hangingPunct="1">
        <a:defRPr sz="2000" kern="1200">
          <a:solidFill>
            <a:schemeClr val="tx1"/>
          </a:solidFill>
          <a:latin typeface="+mn-lt"/>
          <a:ea typeface="+mn-ea"/>
          <a:cs typeface="+mn-cs"/>
        </a:defRPr>
      </a:lvl2pPr>
      <a:lvl3pPr marL="1017990" algn="l" defTabSz="1017990" rtl="0" eaLnBrk="1" latinLnBrk="0" hangingPunct="1">
        <a:defRPr sz="2000" kern="1200">
          <a:solidFill>
            <a:schemeClr val="tx1"/>
          </a:solidFill>
          <a:latin typeface="+mn-lt"/>
          <a:ea typeface="+mn-ea"/>
          <a:cs typeface="+mn-cs"/>
        </a:defRPr>
      </a:lvl3pPr>
      <a:lvl4pPr marL="1526988" algn="l" defTabSz="1017990" rtl="0" eaLnBrk="1" latinLnBrk="0" hangingPunct="1">
        <a:defRPr sz="2000" kern="1200">
          <a:solidFill>
            <a:schemeClr val="tx1"/>
          </a:solidFill>
          <a:latin typeface="+mn-lt"/>
          <a:ea typeface="+mn-ea"/>
          <a:cs typeface="+mn-cs"/>
        </a:defRPr>
      </a:lvl4pPr>
      <a:lvl5pPr marL="2035981" algn="l" defTabSz="1017990" rtl="0" eaLnBrk="1" latinLnBrk="0" hangingPunct="1">
        <a:defRPr sz="2000" kern="1200">
          <a:solidFill>
            <a:schemeClr val="tx1"/>
          </a:solidFill>
          <a:latin typeface="+mn-lt"/>
          <a:ea typeface="+mn-ea"/>
          <a:cs typeface="+mn-cs"/>
        </a:defRPr>
      </a:lvl5pPr>
      <a:lvl6pPr marL="2544979" algn="l" defTabSz="1017990" rtl="0" eaLnBrk="1" latinLnBrk="0" hangingPunct="1">
        <a:defRPr sz="2000" kern="1200">
          <a:solidFill>
            <a:schemeClr val="tx1"/>
          </a:solidFill>
          <a:latin typeface="+mn-lt"/>
          <a:ea typeface="+mn-ea"/>
          <a:cs typeface="+mn-cs"/>
        </a:defRPr>
      </a:lvl6pPr>
      <a:lvl7pPr marL="3053972" algn="l" defTabSz="1017990" rtl="0" eaLnBrk="1" latinLnBrk="0" hangingPunct="1">
        <a:defRPr sz="2000" kern="1200">
          <a:solidFill>
            <a:schemeClr val="tx1"/>
          </a:solidFill>
          <a:latin typeface="+mn-lt"/>
          <a:ea typeface="+mn-ea"/>
          <a:cs typeface="+mn-cs"/>
        </a:defRPr>
      </a:lvl7pPr>
      <a:lvl8pPr marL="3562969" algn="l" defTabSz="1017990" rtl="0" eaLnBrk="1" latinLnBrk="0" hangingPunct="1">
        <a:defRPr sz="2000" kern="1200">
          <a:solidFill>
            <a:schemeClr val="tx1"/>
          </a:solidFill>
          <a:latin typeface="+mn-lt"/>
          <a:ea typeface="+mn-ea"/>
          <a:cs typeface="+mn-cs"/>
        </a:defRPr>
      </a:lvl8pPr>
      <a:lvl9pPr marL="4071962" algn="l" defTabSz="1017990" rtl="0" eaLnBrk="1" latinLnBrk="0" hangingPunct="1">
        <a:defRPr sz="20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48285"/>
            <a:ext cx="10058400" cy="1295400"/>
          </a:xfrm>
          <a:prstGeom prst="rect">
            <a:avLst/>
          </a:prstGeom>
          <a:noFill/>
          <a:ln w="9525">
            <a:noFill/>
            <a:miter lim="800000"/>
            <a:headEnd/>
            <a:tailEnd/>
          </a:ln>
        </p:spPr>
        <p:txBody>
          <a:bodyPr vert="horz" wrap="square" lIns="101811" tIns="50906" rIns="101811" bIns="50906"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87674" y="982345"/>
            <a:ext cx="9251633" cy="5960640"/>
          </a:xfrm>
          <a:prstGeom prst="rect">
            <a:avLst/>
          </a:prstGeom>
          <a:noFill/>
          <a:ln w="9525">
            <a:noFill/>
            <a:miter lim="800000"/>
            <a:headEnd/>
            <a:tailEnd/>
          </a:ln>
        </p:spPr>
        <p:txBody>
          <a:bodyPr vert="horz" wrap="square" lIns="101811" tIns="50906" rIns="101811" bIns="5090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436620" y="7203864"/>
            <a:ext cx="5867400" cy="413808"/>
          </a:xfrm>
          <a:prstGeom prst="rect">
            <a:avLst/>
          </a:prstGeom>
        </p:spPr>
        <p:txBody>
          <a:bodyPr vert="horz" lIns="101811" tIns="50906" rIns="101811" bIns="50906" rtlCol="0" anchor="ctr"/>
          <a:lstStyle>
            <a:lvl1pPr algn="r" fontAlgn="auto">
              <a:spcBef>
                <a:spcPts val="0"/>
              </a:spcBef>
              <a:spcAft>
                <a:spcPts val="0"/>
              </a:spcAft>
              <a:defRPr sz="1300">
                <a:solidFill>
                  <a:srgbClr val="106636"/>
                </a:solidFill>
                <a:latin typeface="Arial" pitchFamily="34" charset="0"/>
                <a:cs typeface="Arial" pitchFamily="34" charset="0"/>
              </a:defRPr>
            </a:lvl1pPr>
          </a:lstStyle>
          <a:p>
            <a:pPr>
              <a:defRPr/>
            </a:pPr>
            <a:r>
              <a:rPr lang="en-US" b="0" u="none"/>
              <a:t>Office of Science FY 2011 Budget</a:t>
            </a:r>
          </a:p>
        </p:txBody>
      </p:sp>
      <p:sp>
        <p:nvSpPr>
          <p:cNvPr id="6" name="Slide Number Placeholder 5"/>
          <p:cNvSpPr>
            <a:spLocks noGrp="1"/>
          </p:cNvSpPr>
          <p:nvPr>
            <p:ph type="sldNum" sz="quarter" idx="4"/>
          </p:nvPr>
        </p:nvSpPr>
        <p:spPr>
          <a:xfrm>
            <a:off x="9255125" y="7198467"/>
            <a:ext cx="419100" cy="413808"/>
          </a:xfrm>
          <a:prstGeom prst="rect">
            <a:avLst/>
          </a:prstGeom>
        </p:spPr>
        <p:txBody>
          <a:bodyPr vert="horz" lIns="101811" tIns="50906" rIns="101811" bIns="50906" rtlCol="0" anchor="ctr"/>
          <a:lstStyle>
            <a:lvl1pPr algn="r" fontAlgn="auto">
              <a:spcBef>
                <a:spcPts val="0"/>
              </a:spcBef>
              <a:spcAft>
                <a:spcPts val="0"/>
              </a:spcAft>
              <a:defRPr sz="1300">
                <a:solidFill>
                  <a:srgbClr val="106636"/>
                </a:solidFill>
                <a:latin typeface="Arial" pitchFamily="34" charset="0"/>
                <a:cs typeface="Arial" pitchFamily="34" charset="0"/>
              </a:defRPr>
            </a:lvl1pPr>
          </a:lstStyle>
          <a:p>
            <a:pPr>
              <a:defRPr/>
            </a:pPr>
            <a:fld id="{1F8A97BA-DB9B-4291-87AE-AF89EA7F18B7}" type="slidenum">
              <a:rPr lang="en-US" b="0" u="none"/>
              <a:pPr>
                <a:defRPr/>
              </a:pPr>
              <a:t>‹#›</a:t>
            </a:fld>
            <a:endParaRPr lang="en-US" b="0" u="none" dirty="0"/>
          </a:p>
        </p:txBody>
      </p:sp>
      <p:pic>
        <p:nvPicPr>
          <p:cNvPr id="1030" name="Picture 9" descr="horizontal-logo-green-text.jpg"/>
          <p:cNvPicPr>
            <a:picLocks noChangeAspect="1"/>
          </p:cNvPicPr>
          <p:nvPr/>
        </p:nvPicPr>
        <p:blipFill>
          <a:blip r:embed="rId6" cstate="print"/>
          <a:srcRect/>
          <a:stretch>
            <a:fillRect/>
          </a:stretch>
        </p:blipFill>
        <p:spPr bwMode="auto">
          <a:xfrm>
            <a:off x="502920" y="7202072"/>
            <a:ext cx="2682240" cy="46238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7" r:id="rId1"/>
    <p:sldLayoutId id="2147483800" r:id="rId2"/>
    <p:sldLayoutId id="2147483804" r:id="rId3"/>
  </p:sldLayoutIdLst>
  <p:hf hdr="0" dt="0"/>
  <p:txStyles>
    <p:titleStyle>
      <a:lvl1pPr algn="ctr" rtl="0" eaLnBrk="0" fontAlgn="base" hangingPunct="0">
        <a:spcBef>
          <a:spcPct val="0"/>
        </a:spcBef>
        <a:spcAft>
          <a:spcPct val="0"/>
        </a:spcAft>
        <a:defRPr sz="27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700">
          <a:solidFill>
            <a:srgbClr val="106636"/>
          </a:solidFill>
          <a:latin typeface="Arial" charset="0"/>
          <a:cs typeface="Arial" charset="0"/>
        </a:defRPr>
      </a:lvl2pPr>
      <a:lvl3pPr algn="ctr" rtl="0" eaLnBrk="0" fontAlgn="base" hangingPunct="0">
        <a:spcBef>
          <a:spcPct val="0"/>
        </a:spcBef>
        <a:spcAft>
          <a:spcPct val="0"/>
        </a:spcAft>
        <a:defRPr sz="2700">
          <a:solidFill>
            <a:srgbClr val="106636"/>
          </a:solidFill>
          <a:latin typeface="Arial" charset="0"/>
          <a:cs typeface="Arial" charset="0"/>
        </a:defRPr>
      </a:lvl3pPr>
      <a:lvl4pPr algn="ctr" rtl="0" eaLnBrk="0" fontAlgn="base" hangingPunct="0">
        <a:spcBef>
          <a:spcPct val="0"/>
        </a:spcBef>
        <a:spcAft>
          <a:spcPct val="0"/>
        </a:spcAft>
        <a:defRPr sz="2700">
          <a:solidFill>
            <a:srgbClr val="106636"/>
          </a:solidFill>
          <a:latin typeface="Arial" charset="0"/>
          <a:cs typeface="Arial" charset="0"/>
        </a:defRPr>
      </a:lvl4pPr>
      <a:lvl5pPr algn="ctr" rtl="0" eaLnBrk="0" fontAlgn="base" hangingPunct="0">
        <a:spcBef>
          <a:spcPct val="0"/>
        </a:spcBef>
        <a:spcAft>
          <a:spcPct val="0"/>
        </a:spcAft>
        <a:defRPr sz="2700">
          <a:solidFill>
            <a:srgbClr val="106636"/>
          </a:solidFill>
          <a:latin typeface="Arial" charset="0"/>
          <a:cs typeface="Arial" charset="0"/>
        </a:defRPr>
      </a:lvl5pPr>
      <a:lvl6pPr marL="509056" algn="ctr" rtl="0" fontAlgn="base">
        <a:spcBef>
          <a:spcPct val="0"/>
        </a:spcBef>
        <a:spcAft>
          <a:spcPct val="0"/>
        </a:spcAft>
        <a:defRPr sz="2700">
          <a:solidFill>
            <a:srgbClr val="106636"/>
          </a:solidFill>
          <a:latin typeface="Arial" charset="0"/>
          <a:cs typeface="Arial" charset="0"/>
        </a:defRPr>
      </a:lvl6pPr>
      <a:lvl7pPr marL="1018109" algn="ctr" rtl="0" fontAlgn="base">
        <a:spcBef>
          <a:spcPct val="0"/>
        </a:spcBef>
        <a:spcAft>
          <a:spcPct val="0"/>
        </a:spcAft>
        <a:defRPr sz="2700">
          <a:solidFill>
            <a:srgbClr val="106636"/>
          </a:solidFill>
          <a:latin typeface="Arial" charset="0"/>
          <a:cs typeface="Arial" charset="0"/>
        </a:defRPr>
      </a:lvl7pPr>
      <a:lvl8pPr marL="1527166" algn="ctr" rtl="0" fontAlgn="base">
        <a:spcBef>
          <a:spcPct val="0"/>
        </a:spcBef>
        <a:spcAft>
          <a:spcPct val="0"/>
        </a:spcAft>
        <a:defRPr sz="2700">
          <a:solidFill>
            <a:srgbClr val="106636"/>
          </a:solidFill>
          <a:latin typeface="Arial" charset="0"/>
          <a:cs typeface="Arial" charset="0"/>
        </a:defRPr>
      </a:lvl8pPr>
      <a:lvl9pPr marL="2036219" algn="ctr" rtl="0" fontAlgn="base">
        <a:spcBef>
          <a:spcPct val="0"/>
        </a:spcBef>
        <a:spcAft>
          <a:spcPct val="0"/>
        </a:spcAft>
        <a:defRPr sz="2700">
          <a:solidFill>
            <a:srgbClr val="106636"/>
          </a:solidFill>
          <a:latin typeface="Arial" charset="0"/>
          <a:cs typeface="Arial" charset="0"/>
        </a:defRPr>
      </a:lvl9pPr>
    </p:titleStyle>
    <p:bodyStyle>
      <a:lvl1pPr marL="381791" indent="-381791" algn="l" rtl="0" eaLnBrk="0" fontAlgn="base" hangingPunct="0">
        <a:spcBef>
          <a:spcPct val="20000"/>
        </a:spcBef>
        <a:spcAft>
          <a:spcPct val="0"/>
        </a:spcAft>
        <a:buFont typeface="Arial" charset="0"/>
        <a:buChar char="•"/>
        <a:defRPr sz="2700" b="1" kern="1200">
          <a:solidFill>
            <a:srgbClr val="146737"/>
          </a:solidFill>
          <a:latin typeface="Arial" pitchFamily="34" charset="0"/>
          <a:ea typeface="+mn-ea"/>
          <a:cs typeface="Arial" pitchFamily="34" charset="0"/>
        </a:defRPr>
      </a:lvl1pPr>
      <a:lvl2pPr marL="827213" indent="-318158" algn="l" rtl="0" eaLnBrk="0" fontAlgn="base" hangingPunct="0">
        <a:spcBef>
          <a:spcPct val="20000"/>
        </a:spcBef>
        <a:spcAft>
          <a:spcPct val="0"/>
        </a:spcAft>
        <a:buFont typeface="Arial" charset="0"/>
        <a:buChar char="–"/>
        <a:defRPr sz="2500" kern="1200">
          <a:solidFill>
            <a:srgbClr val="404040"/>
          </a:solidFill>
          <a:latin typeface="Arial" pitchFamily="34" charset="0"/>
          <a:ea typeface="+mn-ea"/>
          <a:cs typeface="Arial" pitchFamily="34" charset="0"/>
        </a:defRPr>
      </a:lvl2pPr>
      <a:lvl3pPr marL="1272638" indent="-254527" algn="l" rtl="0" eaLnBrk="0" fontAlgn="base" hangingPunct="0">
        <a:spcBef>
          <a:spcPct val="20000"/>
        </a:spcBef>
        <a:spcAft>
          <a:spcPct val="0"/>
        </a:spcAft>
        <a:buFont typeface="Arial" charset="0"/>
        <a:buChar char="•"/>
        <a:defRPr sz="2200" kern="1200">
          <a:solidFill>
            <a:schemeClr val="tx1"/>
          </a:solidFill>
          <a:latin typeface="Arial" pitchFamily="34" charset="0"/>
          <a:ea typeface="+mn-ea"/>
          <a:cs typeface="Arial" pitchFamily="34" charset="0"/>
        </a:defRPr>
      </a:lvl3pPr>
      <a:lvl4pPr marL="1781692" indent="-254527" algn="l" rtl="0" eaLnBrk="0" fontAlgn="base" hangingPunct="0">
        <a:spcBef>
          <a:spcPct val="20000"/>
        </a:spcBef>
        <a:spcAft>
          <a:spcPct val="0"/>
        </a:spcAft>
        <a:buFont typeface="Arial" charset="0"/>
        <a:buChar char="–"/>
        <a:defRPr sz="2200" kern="1200">
          <a:solidFill>
            <a:schemeClr val="tx1"/>
          </a:solidFill>
          <a:latin typeface="Arial" pitchFamily="34" charset="0"/>
          <a:ea typeface="+mn-ea"/>
          <a:cs typeface="Arial" pitchFamily="34" charset="0"/>
        </a:defRPr>
      </a:lvl4pPr>
      <a:lvl5pPr marL="2290747" indent="-254527" algn="l" rtl="0" eaLnBrk="0" fontAlgn="base" hangingPunct="0">
        <a:spcBef>
          <a:spcPct val="20000"/>
        </a:spcBef>
        <a:spcAft>
          <a:spcPct val="0"/>
        </a:spcAft>
        <a:buFont typeface="Arial" charset="0"/>
        <a:buChar char="»"/>
        <a:defRPr sz="2200" kern="1200">
          <a:solidFill>
            <a:schemeClr val="tx1"/>
          </a:solidFill>
          <a:latin typeface="Arial" pitchFamily="34" charset="0"/>
          <a:ea typeface="+mn-ea"/>
          <a:cs typeface="Arial" pitchFamily="34" charset="0"/>
        </a:defRPr>
      </a:lvl5pPr>
      <a:lvl6pPr marL="2799802" indent="-254527" algn="l" defTabSz="1018109"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8858" indent="-254527" algn="l" defTabSz="1018109"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7912" indent="-254527" algn="l" defTabSz="1018109"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6965" indent="-254527" algn="l" defTabSz="1018109"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109" rtl="0" eaLnBrk="1" latinLnBrk="0" hangingPunct="1">
        <a:defRPr sz="2000" kern="1200">
          <a:solidFill>
            <a:schemeClr val="tx1"/>
          </a:solidFill>
          <a:latin typeface="+mn-lt"/>
          <a:ea typeface="+mn-ea"/>
          <a:cs typeface="+mn-cs"/>
        </a:defRPr>
      </a:lvl1pPr>
      <a:lvl2pPr marL="509056" algn="l" defTabSz="1018109" rtl="0" eaLnBrk="1" latinLnBrk="0" hangingPunct="1">
        <a:defRPr sz="2000" kern="1200">
          <a:solidFill>
            <a:schemeClr val="tx1"/>
          </a:solidFill>
          <a:latin typeface="+mn-lt"/>
          <a:ea typeface="+mn-ea"/>
          <a:cs typeface="+mn-cs"/>
        </a:defRPr>
      </a:lvl2pPr>
      <a:lvl3pPr marL="1018109" algn="l" defTabSz="1018109" rtl="0" eaLnBrk="1" latinLnBrk="0" hangingPunct="1">
        <a:defRPr sz="2000" kern="1200">
          <a:solidFill>
            <a:schemeClr val="tx1"/>
          </a:solidFill>
          <a:latin typeface="+mn-lt"/>
          <a:ea typeface="+mn-ea"/>
          <a:cs typeface="+mn-cs"/>
        </a:defRPr>
      </a:lvl3pPr>
      <a:lvl4pPr marL="1527166" algn="l" defTabSz="1018109" rtl="0" eaLnBrk="1" latinLnBrk="0" hangingPunct="1">
        <a:defRPr sz="2000" kern="1200">
          <a:solidFill>
            <a:schemeClr val="tx1"/>
          </a:solidFill>
          <a:latin typeface="+mn-lt"/>
          <a:ea typeface="+mn-ea"/>
          <a:cs typeface="+mn-cs"/>
        </a:defRPr>
      </a:lvl4pPr>
      <a:lvl5pPr marL="2036219" algn="l" defTabSz="1018109" rtl="0" eaLnBrk="1" latinLnBrk="0" hangingPunct="1">
        <a:defRPr sz="2000" kern="1200">
          <a:solidFill>
            <a:schemeClr val="tx1"/>
          </a:solidFill>
          <a:latin typeface="+mn-lt"/>
          <a:ea typeface="+mn-ea"/>
          <a:cs typeface="+mn-cs"/>
        </a:defRPr>
      </a:lvl5pPr>
      <a:lvl6pPr marL="2545276" algn="l" defTabSz="1018109" rtl="0" eaLnBrk="1" latinLnBrk="0" hangingPunct="1">
        <a:defRPr sz="2000" kern="1200">
          <a:solidFill>
            <a:schemeClr val="tx1"/>
          </a:solidFill>
          <a:latin typeface="+mn-lt"/>
          <a:ea typeface="+mn-ea"/>
          <a:cs typeface="+mn-cs"/>
        </a:defRPr>
      </a:lvl6pPr>
      <a:lvl7pPr marL="3054329" algn="l" defTabSz="1018109" rtl="0" eaLnBrk="1" latinLnBrk="0" hangingPunct="1">
        <a:defRPr sz="2000" kern="1200">
          <a:solidFill>
            <a:schemeClr val="tx1"/>
          </a:solidFill>
          <a:latin typeface="+mn-lt"/>
          <a:ea typeface="+mn-ea"/>
          <a:cs typeface="+mn-cs"/>
        </a:defRPr>
      </a:lvl7pPr>
      <a:lvl8pPr marL="3563385" algn="l" defTabSz="1018109" rtl="0" eaLnBrk="1" latinLnBrk="0" hangingPunct="1">
        <a:defRPr sz="2000" kern="1200">
          <a:solidFill>
            <a:schemeClr val="tx1"/>
          </a:solidFill>
          <a:latin typeface="+mn-lt"/>
          <a:ea typeface="+mn-ea"/>
          <a:cs typeface="+mn-cs"/>
        </a:defRPr>
      </a:lvl8pPr>
      <a:lvl9pPr marL="4072438" algn="l" defTabSz="1018109" rtl="0" eaLnBrk="1" latinLnBrk="0" hangingPunct="1">
        <a:defRPr sz="20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48285"/>
            <a:ext cx="10058400" cy="1295400"/>
          </a:xfrm>
          <a:prstGeom prst="rect">
            <a:avLst/>
          </a:prstGeom>
          <a:noFill/>
          <a:ln w="9525">
            <a:noFill/>
            <a:miter lim="800000"/>
            <a:headEnd/>
            <a:tailEnd/>
          </a:ln>
        </p:spPr>
        <p:txBody>
          <a:bodyPr vert="horz" wrap="square" lIns="101823" tIns="50911" rIns="101823" bIns="50911"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87673" y="982345"/>
            <a:ext cx="9251633" cy="5960640"/>
          </a:xfrm>
          <a:prstGeom prst="rect">
            <a:avLst/>
          </a:prstGeom>
          <a:noFill/>
          <a:ln w="9525">
            <a:noFill/>
            <a:miter lim="800000"/>
            <a:headEnd/>
            <a:tailEnd/>
          </a:ln>
        </p:spPr>
        <p:txBody>
          <a:bodyPr vert="horz" wrap="square" lIns="101823" tIns="50911" rIns="101823" bIns="509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436620" y="7203864"/>
            <a:ext cx="5867400" cy="413808"/>
          </a:xfrm>
          <a:prstGeom prst="rect">
            <a:avLst/>
          </a:prstGeom>
        </p:spPr>
        <p:txBody>
          <a:bodyPr vert="horz" lIns="101823" tIns="50911" rIns="101823" bIns="50911" rtlCol="0" anchor="ctr"/>
          <a:lstStyle>
            <a:lvl1pPr algn="r" fontAlgn="auto">
              <a:spcBef>
                <a:spcPts val="0"/>
              </a:spcBef>
              <a:spcAft>
                <a:spcPts val="0"/>
              </a:spcAft>
              <a:defRPr sz="1300">
                <a:solidFill>
                  <a:srgbClr val="106636"/>
                </a:solidFill>
                <a:latin typeface="Arial" pitchFamily="34" charset="0"/>
                <a:cs typeface="Arial" pitchFamily="34" charset="0"/>
              </a:defRPr>
            </a:lvl1pPr>
          </a:lstStyle>
          <a:p>
            <a:pPr>
              <a:defRPr/>
            </a:pPr>
            <a:r>
              <a:rPr lang="en-US" b="0" u="none"/>
              <a:t>Office of Science FY 2011 Budget</a:t>
            </a:r>
          </a:p>
        </p:txBody>
      </p:sp>
      <p:sp>
        <p:nvSpPr>
          <p:cNvPr id="6" name="Slide Number Placeholder 5"/>
          <p:cNvSpPr>
            <a:spLocks noGrp="1"/>
          </p:cNvSpPr>
          <p:nvPr>
            <p:ph type="sldNum" sz="quarter" idx="4"/>
          </p:nvPr>
        </p:nvSpPr>
        <p:spPr>
          <a:xfrm>
            <a:off x="9255125" y="7198467"/>
            <a:ext cx="419100" cy="413808"/>
          </a:xfrm>
          <a:prstGeom prst="rect">
            <a:avLst/>
          </a:prstGeom>
        </p:spPr>
        <p:txBody>
          <a:bodyPr vert="horz" lIns="101823" tIns="50911" rIns="101823" bIns="50911" rtlCol="0" anchor="ctr"/>
          <a:lstStyle>
            <a:lvl1pPr algn="r" fontAlgn="auto">
              <a:spcBef>
                <a:spcPts val="0"/>
              </a:spcBef>
              <a:spcAft>
                <a:spcPts val="0"/>
              </a:spcAft>
              <a:defRPr sz="1300">
                <a:solidFill>
                  <a:srgbClr val="106636"/>
                </a:solidFill>
                <a:latin typeface="Arial" pitchFamily="34" charset="0"/>
                <a:cs typeface="Arial" pitchFamily="34" charset="0"/>
              </a:defRPr>
            </a:lvl1pPr>
          </a:lstStyle>
          <a:p>
            <a:pPr>
              <a:defRPr/>
            </a:pPr>
            <a:fld id="{1F8A97BA-DB9B-4291-87AE-AF89EA7F18B7}" type="slidenum">
              <a:rPr lang="en-US" b="0" u="none"/>
              <a:pPr>
                <a:defRPr/>
              </a:pPr>
              <a:t>‹#›</a:t>
            </a:fld>
            <a:endParaRPr lang="en-US" b="0" u="none" dirty="0"/>
          </a:p>
        </p:txBody>
      </p:sp>
      <p:pic>
        <p:nvPicPr>
          <p:cNvPr id="1030" name="Picture 9" descr="horizontal-logo-green-text.jpg"/>
          <p:cNvPicPr>
            <a:picLocks noChangeAspect="1"/>
          </p:cNvPicPr>
          <p:nvPr/>
        </p:nvPicPr>
        <p:blipFill>
          <a:blip r:embed="rId5" cstate="print"/>
          <a:srcRect/>
          <a:stretch>
            <a:fillRect/>
          </a:stretch>
        </p:blipFill>
        <p:spPr bwMode="auto">
          <a:xfrm>
            <a:off x="502920" y="7202071"/>
            <a:ext cx="2682240" cy="46238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99" r:id="rId1"/>
    <p:sldLayoutId id="2147483811" r:id="rId2"/>
  </p:sldLayoutIdLst>
  <p:hf hdr="0" dt="0"/>
  <p:txStyles>
    <p:titleStyle>
      <a:lvl1pPr algn="ctr" rtl="0" eaLnBrk="0" fontAlgn="base" hangingPunct="0">
        <a:spcBef>
          <a:spcPct val="0"/>
        </a:spcBef>
        <a:spcAft>
          <a:spcPct val="0"/>
        </a:spcAft>
        <a:defRPr sz="27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700">
          <a:solidFill>
            <a:srgbClr val="106636"/>
          </a:solidFill>
          <a:latin typeface="Arial" charset="0"/>
          <a:cs typeface="Arial" charset="0"/>
        </a:defRPr>
      </a:lvl2pPr>
      <a:lvl3pPr algn="ctr" rtl="0" eaLnBrk="0" fontAlgn="base" hangingPunct="0">
        <a:spcBef>
          <a:spcPct val="0"/>
        </a:spcBef>
        <a:spcAft>
          <a:spcPct val="0"/>
        </a:spcAft>
        <a:defRPr sz="2700">
          <a:solidFill>
            <a:srgbClr val="106636"/>
          </a:solidFill>
          <a:latin typeface="Arial" charset="0"/>
          <a:cs typeface="Arial" charset="0"/>
        </a:defRPr>
      </a:lvl3pPr>
      <a:lvl4pPr algn="ctr" rtl="0" eaLnBrk="0" fontAlgn="base" hangingPunct="0">
        <a:spcBef>
          <a:spcPct val="0"/>
        </a:spcBef>
        <a:spcAft>
          <a:spcPct val="0"/>
        </a:spcAft>
        <a:defRPr sz="2700">
          <a:solidFill>
            <a:srgbClr val="106636"/>
          </a:solidFill>
          <a:latin typeface="Arial" charset="0"/>
          <a:cs typeface="Arial" charset="0"/>
        </a:defRPr>
      </a:lvl4pPr>
      <a:lvl5pPr algn="ctr" rtl="0" eaLnBrk="0" fontAlgn="base" hangingPunct="0">
        <a:spcBef>
          <a:spcPct val="0"/>
        </a:spcBef>
        <a:spcAft>
          <a:spcPct val="0"/>
        </a:spcAft>
        <a:defRPr sz="2700">
          <a:solidFill>
            <a:srgbClr val="106636"/>
          </a:solidFill>
          <a:latin typeface="Arial" charset="0"/>
          <a:cs typeface="Arial" charset="0"/>
        </a:defRPr>
      </a:lvl5pPr>
      <a:lvl6pPr marL="509115" algn="ctr" rtl="0" fontAlgn="base">
        <a:spcBef>
          <a:spcPct val="0"/>
        </a:spcBef>
        <a:spcAft>
          <a:spcPct val="0"/>
        </a:spcAft>
        <a:defRPr sz="2700">
          <a:solidFill>
            <a:srgbClr val="106636"/>
          </a:solidFill>
          <a:latin typeface="Arial" charset="0"/>
          <a:cs typeface="Arial" charset="0"/>
        </a:defRPr>
      </a:lvl6pPr>
      <a:lvl7pPr marL="1018228" algn="ctr" rtl="0" fontAlgn="base">
        <a:spcBef>
          <a:spcPct val="0"/>
        </a:spcBef>
        <a:spcAft>
          <a:spcPct val="0"/>
        </a:spcAft>
        <a:defRPr sz="2700">
          <a:solidFill>
            <a:srgbClr val="106636"/>
          </a:solidFill>
          <a:latin typeface="Arial" charset="0"/>
          <a:cs typeface="Arial" charset="0"/>
        </a:defRPr>
      </a:lvl7pPr>
      <a:lvl8pPr marL="1527344" algn="ctr" rtl="0" fontAlgn="base">
        <a:spcBef>
          <a:spcPct val="0"/>
        </a:spcBef>
        <a:spcAft>
          <a:spcPct val="0"/>
        </a:spcAft>
        <a:defRPr sz="2700">
          <a:solidFill>
            <a:srgbClr val="106636"/>
          </a:solidFill>
          <a:latin typeface="Arial" charset="0"/>
          <a:cs typeface="Arial" charset="0"/>
        </a:defRPr>
      </a:lvl8pPr>
      <a:lvl9pPr marL="2036458" algn="ctr" rtl="0" fontAlgn="base">
        <a:spcBef>
          <a:spcPct val="0"/>
        </a:spcBef>
        <a:spcAft>
          <a:spcPct val="0"/>
        </a:spcAft>
        <a:defRPr sz="2700">
          <a:solidFill>
            <a:srgbClr val="106636"/>
          </a:solidFill>
          <a:latin typeface="Arial" charset="0"/>
          <a:cs typeface="Arial" charset="0"/>
        </a:defRPr>
      </a:lvl9pPr>
    </p:titleStyle>
    <p:bodyStyle>
      <a:lvl1pPr marL="381835" indent="-381835" algn="l" rtl="0" eaLnBrk="0" fontAlgn="base" hangingPunct="0">
        <a:spcBef>
          <a:spcPct val="20000"/>
        </a:spcBef>
        <a:spcAft>
          <a:spcPct val="0"/>
        </a:spcAft>
        <a:buFont typeface="Arial" charset="0"/>
        <a:buChar char="•"/>
        <a:defRPr sz="2700" b="1" kern="1200">
          <a:solidFill>
            <a:srgbClr val="146737"/>
          </a:solidFill>
          <a:latin typeface="Arial" pitchFamily="34" charset="0"/>
          <a:ea typeface="+mn-ea"/>
          <a:cs typeface="Arial" pitchFamily="34" charset="0"/>
        </a:defRPr>
      </a:lvl1pPr>
      <a:lvl2pPr marL="827310" indent="-318195" algn="l" rtl="0" eaLnBrk="0" fontAlgn="base" hangingPunct="0">
        <a:spcBef>
          <a:spcPct val="20000"/>
        </a:spcBef>
        <a:spcAft>
          <a:spcPct val="0"/>
        </a:spcAft>
        <a:buFont typeface="Arial" charset="0"/>
        <a:buChar char="–"/>
        <a:defRPr sz="2500" kern="1200">
          <a:solidFill>
            <a:srgbClr val="404040"/>
          </a:solidFill>
          <a:latin typeface="Arial" pitchFamily="34" charset="0"/>
          <a:ea typeface="+mn-ea"/>
          <a:cs typeface="Arial" pitchFamily="34" charset="0"/>
        </a:defRPr>
      </a:lvl2pPr>
      <a:lvl3pPr marL="1272787" indent="-254556" algn="l" rtl="0" eaLnBrk="0" fontAlgn="base" hangingPunct="0">
        <a:spcBef>
          <a:spcPct val="20000"/>
        </a:spcBef>
        <a:spcAft>
          <a:spcPct val="0"/>
        </a:spcAft>
        <a:buFont typeface="Arial" charset="0"/>
        <a:buChar char="•"/>
        <a:defRPr sz="2200" kern="1200">
          <a:solidFill>
            <a:schemeClr val="tx1"/>
          </a:solidFill>
          <a:latin typeface="Arial" pitchFamily="34" charset="0"/>
          <a:ea typeface="+mn-ea"/>
          <a:cs typeface="Arial" pitchFamily="34" charset="0"/>
        </a:defRPr>
      </a:lvl3pPr>
      <a:lvl4pPr marL="1781900" indent="-254556" algn="l" rtl="0" eaLnBrk="0" fontAlgn="base" hangingPunct="0">
        <a:spcBef>
          <a:spcPct val="20000"/>
        </a:spcBef>
        <a:spcAft>
          <a:spcPct val="0"/>
        </a:spcAft>
        <a:buFont typeface="Arial" charset="0"/>
        <a:buChar char="–"/>
        <a:defRPr sz="2200" kern="1200">
          <a:solidFill>
            <a:schemeClr val="tx1"/>
          </a:solidFill>
          <a:latin typeface="Arial" pitchFamily="34" charset="0"/>
          <a:ea typeface="+mn-ea"/>
          <a:cs typeface="Arial" pitchFamily="34" charset="0"/>
        </a:defRPr>
      </a:lvl4pPr>
      <a:lvl5pPr marL="2291015" indent="-254556" algn="l" rtl="0" eaLnBrk="0" fontAlgn="base" hangingPunct="0">
        <a:spcBef>
          <a:spcPct val="20000"/>
        </a:spcBef>
        <a:spcAft>
          <a:spcPct val="0"/>
        </a:spcAft>
        <a:buFont typeface="Arial" charset="0"/>
        <a:buChar char="»"/>
        <a:defRPr sz="2200" kern="1200">
          <a:solidFill>
            <a:schemeClr val="tx1"/>
          </a:solidFill>
          <a:latin typeface="Arial" pitchFamily="34" charset="0"/>
          <a:ea typeface="+mn-ea"/>
          <a:cs typeface="Arial" pitchFamily="34" charset="0"/>
        </a:defRPr>
      </a:lvl5pPr>
      <a:lvl6pPr marL="2800129" indent="-254556" algn="l" defTabSz="1018228"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09245" indent="-254556" algn="l" defTabSz="1018228"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18359" indent="-254556" algn="l" defTabSz="1018228"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27471" indent="-254556" algn="l" defTabSz="1018228"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228" rtl="0" eaLnBrk="1" latinLnBrk="0" hangingPunct="1">
        <a:defRPr sz="2000" kern="1200">
          <a:solidFill>
            <a:schemeClr val="tx1"/>
          </a:solidFill>
          <a:latin typeface="+mn-lt"/>
          <a:ea typeface="+mn-ea"/>
          <a:cs typeface="+mn-cs"/>
        </a:defRPr>
      </a:lvl1pPr>
      <a:lvl2pPr marL="509115" algn="l" defTabSz="1018228" rtl="0" eaLnBrk="1" latinLnBrk="0" hangingPunct="1">
        <a:defRPr sz="2000" kern="1200">
          <a:solidFill>
            <a:schemeClr val="tx1"/>
          </a:solidFill>
          <a:latin typeface="+mn-lt"/>
          <a:ea typeface="+mn-ea"/>
          <a:cs typeface="+mn-cs"/>
        </a:defRPr>
      </a:lvl2pPr>
      <a:lvl3pPr marL="1018228" algn="l" defTabSz="1018228" rtl="0" eaLnBrk="1" latinLnBrk="0" hangingPunct="1">
        <a:defRPr sz="2000" kern="1200">
          <a:solidFill>
            <a:schemeClr val="tx1"/>
          </a:solidFill>
          <a:latin typeface="+mn-lt"/>
          <a:ea typeface="+mn-ea"/>
          <a:cs typeface="+mn-cs"/>
        </a:defRPr>
      </a:lvl3pPr>
      <a:lvl4pPr marL="1527344" algn="l" defTabSz="1018228" rtl="0" eaLnBrk="1" latinLnBrk="0" hangingPunct="1">
        <a:defRPr sz="2000" kern="1200">
          <a:solidFill>
            <a:schemeClr val="tx1"/>
          </a:solidFill>
          <a:latin typeface="+mn-lt"/>
          <a:ea typeface="+mn-ea"/>
          <a:cs typeface="+mn-cs"/>
        </a:defRPr>
      </a:lvl4pPr>
      <a:lvl5pPr marL="2036458" algn="l" defTabSz="1018228" rtl="0" eaLnBrk="1" latinLnBrk="0" hangingPunct="1">
        <a:defRPr sz="2000" kern="1200">
          <a:solidFill>
            <a:schemeClr val="tx1"/>
          </a:solidFill>
          <a:latin typeface="+mn-lt"/>
          <a:ea typeface="+mn-ea"/>
          <a:cs typeface="+mn-cs"/>
        </a:defRPr>
      </a:lvl5pPr>
      <a:lvl6pPr marL="2545574" algn="l" defTabSz="1018228" rtl="0" eaLnBrk="1" latinLnBrk="0" hangingPunct="1">
        <a:defRPr sz="2000" kern="1200">
          <a:solidFill>
            <a:schemeClr val="tx1"/>
          </a:solidFill>
          <a:latin typeface="+mn-lt"/>
          <a:ea typeface="+mn-ea"/>
          <a:cs typeface="+mn-cs"/>
        </a:defRPr>
      </a:lvl6pPr>
      <a:lvl7pPr marL="3054686" algn="l" defTabSz="1018228" rtl="0" eaLnBrk="1" latinLnBrk="0" hangingPunct="1">
        <a:defRPr sz="2000" kern="1200">
          <a:solidFill>
            <a:schemeClr val="tx1"/>
          </a:solidFill>
          <a:latin typeface="+mn-lt"/>
          <a:ea typeface="+mn-ea"/>
          <a:cs typeface="+mn-cs"/>
        </a:defRPr>
      </a:lvl7pPr>
      <a:lvl8pPr marL="3563802" algn="l" defTabSz="1018228" rtl="0" eaLnBrk="1" latinLnBrk="0" hangingPunct="1">
        <a:defRPr sz="2000" kern="1200">
          <a:solidFill>
            <a:schemeClr val="tx1"/>
          </a:solidFill>
          <a:latin typeface="+mn-lt"/>
          <a:ea typeface="+mn-ea"/>
          <a:cs typeface="+mn-cs"/>
        </a:defRPr>
      </a:lvl8pPr>
      <a:lvl9pPr marL="4072914" algn="l" defTabSz="1018228" rtl="0" eaLnBrk="1" latinLnBrk="0" hangingPunct="1">
        <a:defRPr sz="20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48285"/>
            <a:ext cx="10058400" cy="1295400"/>
          </a:xfrm>
          <a:prstGeom prst="rect">
            <a:avLst/>
          </a:prstGeom>
          <a:noFill/>
          <a:ln w="9525">
            <a:noFill/>
            <a:miter lim="800000"/>
            <a:headEnd/>
            <a:tailEnd/>
          </a:ln>
        </p:spPr>
        <p:txBody>
          <a:bodyPr vert="horz" wrap="square" lIns="101882" tIns="50941" rIns="101882" bIns="50941"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87668" y="982345"/>
            <a:ext cx="9251633" cy="5960640"/>
          </a:xfrm>
          <a:prstGeom prst="rect">
            <a:avLst/>
          </a:prstGeom>
          <a:noFill/>
          <a:ln w="9525">
            <a:noFill/>
            <a:miter lim="800000"/>
            <a:headEnd/>
            <a:tailEnd/>
          </a:ln>
        </p:spPr>
        <p:txBody>
          <a:bodyPr vert="horz" wrap="square" lIns="101882" tIns="50941" rIns="101882" bIns="5094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436620" y="7203864"/>
            <a:ext cx="5867400" cy="413808"/>
          </a:xfrm>
          <a:prstGeom prst="rect">
            <a:avLst/>
          </a:prstGeom>
        </p:spPr>
        <p:txBody>
          <a:bodyPr vert="horz" lIns="101882" tIns="50941" rIns="101882" bIns="50941" rtlCol="0" anchor="ctr"/>
          <a:lstStyle>
            <a:lvl1pPr algn="r" fontAlgn="auto">
              <a:spcBef>
                <a:spcPts val="0"/>
              </a:spcBef>
              <a:spcAft>
                <a:spcPts val="0"/>
              </a:spcAft>
              <a:defRPr sz="1300">
                <a:solidFill>
                  <a:srgbClr val="106636"/>
                </a:solidFill>
                <a:latin typeface="Arial" pitchFamily="34" charset="0"/>
                <a:cs typeface="Arial" pitchFamily="34" charset="0"/>
              </a:defRPr>
            </a:lvl1pPr>
          </a:lstStyle>
          <a:p>
            <a:pPr>
              <a:defRPr/>
            </a:pPr>
            <a:r>
              <a:rPr lang="en-US" b="0" u="none"/>
              <a:t>Office of Science FY 2011 Budget</a:t>
            </a:r>
          </a:p>
        </p:txBody>
      </p:sp>
      <p:sp>
        <p:nvSpPr>
          <p:cNvPr id="6" name="Slide Number Placeholder 5"/>
          <p:cNvSpPr>
            <a:spLocks noGrp="1"/>
          </p:cNvSpPr>
          <p:nvPr>
            <p:ph type="sldNum" sz="quarter" idx="4"/>
          </p:nvPr>
        </p:nvSpPr>
        <p:spPr>
          <a:xfrm>
            <a:off x="9255125" y="7198467"/>
            <a:ext cx="419100" cy="413808"/>
          </a:xfrm>
          <a:prstGeom prst="rect">
            <a:avLst/>
          </a:prstGeom>
        </p:spPr>
        <p:txBody>
          <a:bodyPr vert="horz" lIns="101882" tIns="50941" rIns="101882" bIns="50941" rtlCol="0" anchor="ctr"/>
          <a:lstStyle>
            <a:lvl1pPr algn="r" fontAlgn="auto">
              <a:spcBef>
                <a:spcPts val="0"/>
              </a:spcBef>
              <a:spcAft>
                <a:spcPts val="0"/>
              </a:spcAft>
              <a:defRPr sz="1300">
                <a:solidFill>
                  <a:srgbClr val="106636"/>
                </a:solidFill>
                <a:latin typeface="Arial" pitchFamily="34" charset="0"/>
                <a:cs typeface="Arial" pitchFamily="34" charset="0"/>
              </a:defRPr>
            </a:lvl1pPr>
          </a:lstStyle>
          <a:p>
            <a:pPr>
              <a:defRPr/>
            </a:pPr>
            <a:fld id="{BAAD86A7-DF98-4833-9A9E-353DA9F97E65}" type="slidenum">
              <a:rPr lang="en-US" b="0" u="none"/>
              <a:pPr>
                <a:defRPr/>
              </a:pPr>
              <a:t>‹#›</a:t>
            </a:fld>
            <a:endParaRPr lang="en-US" b="0" u="none" dirty="0"/>
          </a:p>
        </p:txBody>
      </p:sp>
      <p:pic>
        <p:nvPicPr>
          <p:cNvPr id="1030" name="Picture 9" descr="horizontal-logo-green-text.jpg"/>
          <p:cNvPicPr>
            <a:picLocks noChangeAspect="1"/>
          </p:cNvPicPr>
          <p:nvPr/>
        </p:nvPicPr>
        <p:blipFill>
          <a:blip r:embed="rId7" cstate="print"/>
          <a:srcRect/>
          <a:stretch>
            <a:fillRect/>
          </a:stretch>
        </p:blipFill>
        <p:spPr bwMode="auto">
          <a:xfrm>
            <a:off x="502920" y="7202065"/>
            <a:ext cx="2682240" cy="46238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Lst>
  <p:hf hdr="0" dt="0"/>
  <p:txStyles>
    <p:titleStyle>
      <a:lvl1pPr algn="ctr" rtl="0" eaLnBrk="0" fontAlgn="base" hangingPunct="0">
        <a:spcBef>
          <a:spcPct val="0"/>
        </a:spcBef>
        <a:spcAft>
          <a:spcPct val="0"/>
        </a:spcAft>
        <a:defRPr sz="27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700">
          <a:solidFill>
            <a:srgbClr val="106636"/>
          </a:solidFill>
          <a:latin typeface="Arial" charset="0"/>
          <a:cs typeface="Arial" charset="0"/>
        </a:defRPr>
      </a:lvl2pPr>
      <a:lvl3pPr algn="ctr" rtl="0" eaLnBrk="0" fontAlgn="base" hangingPunct="0">
        <a:spcBef>
          <a:spcPct val="0"/>
        </a:spcBef>
        <a:spcAft>
          <a:spcPct val="0"/>
        </a:spcAft>
        <a:defRPr sz="2700">
          <a:solidFill>
            <a:srgbClr val="106636"/>
          </a:solidFill>
          <a:latin typeface="Arial" charset="0"/>
          <a:cs typeface="Arial" charset="0"/>
        </a:defRPr>
      </a:lvl3pPr>
      <a:lvl4pPr algn="ctr" rtl="0" eaLnBrk="0" fontAlgn="base" hangingPunct="0">
        <a:spcBef>
          <a:spcPct val="0"/>
        </a:spcBef>
        <a:spcAft>
          <a:spcPct val="0"/>
        </a:spcAft>
        <a:defRPr sz="2700">
          <a:solidFill>
            <a:srgbClr val="106636"/>
          </a:solidFill>
          <a:latin typeface="Arial" charset="0"/>
          <a:cs typeface="Arial" charset="0"/>
        </a:defRPr>
      </a:lvl4pPr>
      <a:lvl5pPr algn="ctr" rtl="0" eaLnBrk="0" fontAlgn="base" hangingPunct="0">
        <a:spcBef>
          <a:spcPct val="0"/>
        </a:spcBef>
        <a:spcAft>
          <a:spcPct val="0"/>
        </a:spcAft>
        <a:defRPr sz="2700">
          <a:solidFill>
            <a:srgbClr val="106636"/>
          </a:solidFill>
          <a:latin typeface="Arial" charset="0"/>
          <a:cs typeface="Arial" charset="0"/>
        </a:defRPr>
      </a:lvl5pPr>
      <a:lvl6pPr marL="509412" algn="ctr" rtl="0" fontAlgn="base">
        <a:spcBef>
          <a:spcPct val="0"/>
        </a:spcBef>
        <a:spcAft>
          <a:spcPct val="0"/>
        </a:spcAft>
        <a:defRPr sz="2700">
          <a:solidFill>
            <a:srgbClr val="106636"/>
          </a:solidFill>
          <a:latin typeface="Arial" charset="0"/>
          <a:cs typeface="Arial" charset="0"/>
        </a:defRPr>
      </a:lvl6pPr>
      <a:lvl7pPr marL="1018824" algn="ctr" rtl="0" fontAlgn="base">
        <a:spcBef>
          <a:spcPct val="0"/>
        </a:spcBef>
        <a:spcAft>
          <a:spcPct val="0"/>
        </a:spcAft>
        <a:defRPr sz="2700">
          <a:solidFill>
            <a:srgbClr val="106636"/>
          </a:solidFill>
          <a:latin typeface="Arial" charset="0"/>
          <a:cs typeface="Arial" charset="0"/>
        </a:defRPr>
      </a:lvl7pPr>
      <a:lvl8pPr marL="1528237" algn="ctr" rtl="0" fontAlgn="base">
        <a:spcBef>
          <a:spcPct val="0"/>
        </a:spcBef>
        <a:spcAft>
          <a:spcPct val="0"/>
        </a:spcAft>
        <a:defRPr sz="2700">
          <a:solidFill>
            <a:srgbClr val="106636"/>
          </a:solidFill>
          <a:latin typeface="Arial" charset="0"/>
          <a:cs typeface="Arial" charset="0"/>
        </a:defRPr>
      </a:lvl8pPr>
      <a:lvl9pPr marL="2037649" algn="ctr" rtl="0" fontAlgn="base">
        <a:spcBef>
          <a:spcPct val="0"/>
        </a:spcBef>
        <a:spcAft>
          <a:spcPct val="0"/>
        </a:spcAft>
        <a:defRPr sz="2700">
          <a:solidFill>
            <a:srgbClr val="106636"/>
          </a:solidFill>
          <a:latin typeface="Arial" charset="0"/>
          <a:cs typeface="Arial" charset="0"/>
        </a:defRPr>
      </a:lvl9pPr>
    </p:titleStyle>
    <p:bodyStyle>
      <a:lvl1pPr marL="382059" indent="-382059" algn="l" rtl="0" eaLnBrk="0" fontAlgn="base" hangingPunct="0">
        <a:spcBef>
          <a:spcPct val="20000"/>
        </a:spcBef>
        <a:spcAft>
          <a:spcPct val="0"/>
        </a:spcAft>
        <a:buFont typeface="Arial" charset="0"/>
        <a:buChar char="•"/>
        <a:defRPr sz="2700" b="1" kern="1200">
          <a:solidFill>
            <a:srgbClr val="146737"/>
          </a:solidFill>
          <a:latin typeface="Arial" pitchFamily="34" charset="0"/>
          <a:ea typeface="+mn-ea"/>
          <a:cs typeface="Arial" pitchFamily="34" charset="0"/>
        </a:defRPr>
      </a:lvl1pPr>
      <a:lvl2pPr marL="827795" indent="-318383" algn="l" rtl="0" eaLnBrk="0" fontAlgn="base" hangingPunct="0">
        <a:spcBef>
          <a:spcPct val="20000"/>
        </a:spcBef>
        <a:spcAft>
          <a:spcPct val="0"/>
        </a:spcAft>
        <a:buFont typeface="Arial" charset="0"/>
        <a:buChar char="–"/>
        <a:defRPr sz="2500" kern="1200">
          <a:solidFill>
            <a:srgbClr val="404040"/>
          </a:solidFill>
          <a:latin typeface="Arial" pitchFamily="34" charset="0"/>
          <a:ea typeface="+mn-ea"/>
          <a:cs typeface="Arial" pitchFamily="34" charset="0"/>
        </a:defRPr>
      </a:lvl2pPr>
      <a:lvl3pPr marL="1273531" indent="-254706" algn="l" rtl="0" eaLnBrk="0" fontAlgn="base" hangingPunct="0">
        <a:spcBef>
          <a:spcPct val="20000"/>
        </a:spcBef>
        <a:spcAft>
          <a:spcPct val="0"/>
        </a:spcAft>
        <a:buFont typeface="Arial" charset="0"/>
        <a:buChar char="•"/>
        <a:defRPr sz="2200" kern="1200">
          <a:solidFill>
            <a:schemeClr val="tx1"/>
          </a:solidFill>
          <a:latin typeface="Arial" pitchFamily="34" charset="0"/>
          <a:ea typeface="+mn-ea"/>
          <a:cs typeface="Arial" pitchFamily="34" charset="0"/>
        </a:defRPr>
      </a:lvl3pPr>
      <a:lvl4pPr marL="1782943" indent="-254706" algn="l" rtl="0" eaLnBrk="0" fontAlgn="base" hangingPunct="0">
        <a:spcBef>
          <a:spcPct val="20000"/>
        </a:spcBef>
        <a:spcAft>
          <a:spcPct val="0"/>
        </a:spcAft>
        <a:buFont typeface="Arial" charset="0"/>
        <a:buChar char="–"/>
        <a:defRPr sz="2200" kern="1200">
          <a:solidFill>
            <a:schemeClr val="tx1"/>
          </a:solidFill>
          <a:latin typeface="Arial" pitchFamily="34" charset="0"/>
          <a:ea typeface="+mn-ea"/>
          <a:cs typeface="Arial" pitchFamily="34" charset="0"/>
        </a:defRPr>
      </a:lvl4pPr>
      <a:lvl5pPr marL="2292355" indent="-254706" algn="l" rtl="0" eaLnBrk="0" fontAlgn="base" hangingPunct="0">
        <a:spcBef>
          <a:spcPct val="20000"/>
        </a:spcBef>
        <a:spcAft>
          <a:spcPct val="0"/>
        </a:spcAft>
        <a:buFont typeface="Arial" charset="0"/>
        <a:buChar char="»"/>
        <a:defRPr sz="2200" kern="1200">
          <a:solidFill>
            <a:schemeClr val="tx1"/>
          </a:solidFill>
          <a:latin typeface="Arial" pitchFamily="34" charset="0"/>
          <a:ea typeface="+mn-ea"/>
          <a:cs typeface="Arial" pitchFamily="34" charset="0"/>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44.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 Id="rId9"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jpeg"/><Relationship Id="rId1" Type="http://schemas.openxmlformats.org/officeDocument/2006/relationships/slideLayout" Target="../slideLayouts/slideLayout40.xml"/><Relationship Id="rId5" Type="http://schemas.openxmlformats.org/officeDocument/2006/relationships/image" Target="../media/image34.jpe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hyperlink" Target="http://science.energy.gov/bes/news-and-resources/reports/" TargetMode="External"/><Relationship Id="rId2" Type="http://schemas.openxmlformats.org/officeDocument/2006/relationships/notesSlide" Target="../notesSlides/notesSlide14.xml"/><Relationship Id="rId1" Type="http://schemas.openxmlformats.org/officeDocument/2006/relationships/slideLayout" Target="../slideLayouts/slideLayout40.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43.xml"/><Relationship Id="rId5" Type="http://schemas.openxmlformats.org/officeDocument/2006/relationships/image" Target="../media/image40.wmf"/><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5.xml"/><Relationship Id="rId5" Type="http://schemas.openxmlformats.org/officeDocument/2006/relationships/image" Target="../media/image44.pn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47.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47.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26" Type="http://schemas.openxmlformats.org/officeDocument/2006/relationships/image" Target="../media/image87.png"/><Relationship Id="rId3" Type="http://schemas.openxmlformats.org/officeDocument/2006/relationships/image" Target="../media/image64.png"/><Relationship Id="rId21" Type="http://schemas.openxmlformats.org/officeDocument/2006/relationships/image" Target="../media/image82.jpeg"/><Relationship Id="rId34" Type="http://schemas.openxmlformats.org/officeDocument/2006/relationships/image" Target="../media/image95.jpe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jpeg"/><Relationship Id="rId25" Type="http://schemas.openxmlformats.org/officeDocument/2006/relationships/image" Target="../media/image86.jpeg"/><Relationship Id="rId33" Type="http://schemas.openxmlformats.org/officeDocument/2006/relationships/image" Target="../media/image94.jpeg"/><Relationship Id="rId2" Type="http://schemas.openxmlformats.org/officeDocument/2006/relationships/notesSlide" Target="../notesSlides/notesSlide30.xml"/><Relationship Id="rId16" Type="http://schemas.openxmlformats.org/officeDocument/2006/relationships/image" Target="../media/image77.png"/><Relationship Id="rId20" Type="http://schemas.openxmlformats.org/officeDocument/2006/relationships/image" Target="../media/image81.jpeg"/><Relationship Id="rId29" Type="http://schemas.openxmlformats.org/officeDocument/2006/relationships/image" Target="../media/image90.png"/><Relationship Id="rId1" Type="http://schemas.openxmlformats.org/officeDocument/2006/relationships/slideLayout" Target="../slideLayouts/slideLayout51.xml"/><Relationship Id="rId6" Type="http://schemas.openxmlformats.org/officeDocument/2006/relationships/image" Target="../media/image67.png"/><Relationship Id="rId11" Type="http://schemas.openxmlformats.org/officeDocument/2006/relationships/image" Target="../media/image72.png"/><Relationship Id="rId24" Type="http://schemas.openxmlformats.org/officeDocument/2006/relationships/image" Target="../media/image85.jpeg"/><Relationship Id="rId32" Type="http://schemas.openxmlformats.org/officeDocument/2006/relationships/image" Target="../media/image93.jpe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png"/><Relationship Id="rId28" Type="http://schemas.openxmlformats.org/officeDocument/2006/relationships/image" Target="../media/image89.png"/><Relationship Id="rId36" Type="http://schemas.openxmlformats.org/officeDocument/2006/relationships/image" Target="../media/image97.jpeg"/><Relationship Id="rId10" Type="http://schemas.openxmlformats.org/officeDocument/2006/relationships/image" Target="../media/image71.png"/><Relationship Id="rId19" Type="http://schemas.openxmlformats.org/officeDocument/2006/relationships/image" Target="../media/image80.jpeg"/><Relationship Id="rId31" Type="http://schemas.openxmlformats.org/officeDocument/2006/relationships/image" Target="../media/image92.jpe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jpeg"/><Relationship Id="rId22" Type="http://schemas.openxmlformats.org/officeDocument/2006/relationships/image" Target="../media/image83.jpeg"/><Relationship Id="rId27" Type="http://schemas.openxmlformats.org/officeDocument/2006/relationships/image" Target="../media/image88.png"/><Relationship Id="rId30" Type="http://schemas.openxmlformats.org/officeDocument/2006/relationships/image" Target="../media/image91.jpeg"/><Relationship Id="rId35" Type="http://schemas.openxmlformats.org/officeDocument/2006/relationships/image" Target="../media/image96.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7.xml"/><Relationship Id="rId5" Type="http://schemas.openxmlformats.org/officeDocument/2006/relationships/image" Target="../media/image9.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13.jpeg"/><Relationship Id="rId4" Type="http://schemas.openxmlformats.org/officeDocument/2006/relationships/hyperlink" Target="http://science.energy.gov/bes/efrc/"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1875692" y="6238598"/>
            <a:ext cx="6365875" cy="1227865"/>
          </a:xfrm>
          <a:prstGeom prst="rect">
            <a:avLst/>
          </a:prstGeom>
          <a:noFill/>
          <a:ln w="12700">
            <a:noFill/>
            <a:miter lim="800000"/>
            <a:headEnd/>
            <a:tailEnd/>
          </a:ln>
          <a:effectLst/>
        </p:spPr>
        <p:txBody>
          <a:bodyPr lIns="89809" tIns="44115" rIns="89809" bIns="44115">
            <a:spAutoFit/>
          </a:bodyPr>
          <a:lstStyle/>
          <a:p>
            <a:pPr algn="ctr" eaLnBrk="0" hangingPunct="0">
              <a:defRPr/>
            </a:pPr>
            <a:r>
              <a:rPr lang="en-US" sz="2000" u="none" dirty="0">
                <a:solidFill>
                  <a:srgbClr val="006600"/>
                </a:solidFill>
                <a:latin typeface="Arial" pitchFamily="34" charset="0"/>
                <a:cs typeface="Arial" pitchFamily="34" charset="0"/>
              </a:rPr>
              <a:t>Harriet Kung</a:t>
            </a:r>
          </a:p>
          <a:p>
            <a:pPr algn="ctr" eaLnBrk="0" hangingPunct="0">
              <a:defRPr/>
            </a:pPr>
            <a:r>
              <a:rPr lang="en-US" sz="1800" u="none" dirty="0" smtClean="0">
                <a:solidFill>
                  <a:srgbClr val="006600"/>
                </a:solidFill>
                <a:latin typeface="Arial" pitchFamily="34" charset="0"/>
                <a:cs typeface="Arial" pitchFamily="34" charset="0"/>
              </a:rPr>
              <a:t>Director, Basic </a:t>
            </a:r>
            <a:r>
              <a:rPr lang="en-US" sz="1800" u="none" dirty="0">
                <a:solidFill>
                  <a:srgbClr val="006600"/>
                </a:solidFill>
                <a:latin typeface="Arial" pitchFamily="34" charset="0"/>
                <a:cs typeface="Arial" pitchFamily="34" charset="0"/>
              </a:rPr>
              <a:t>Energy </a:t>
            </a:r>
            <a:r>
              <a:rPr lang="en-US" sz="1800" u="none" dirty="0" smtClean="0">
                <a:solidFill>
                  <a:srgbClr val="006600"/>
                </a:solidFill>
                <a:latin typeface="Arial" pitchFamily="34" charset="0"/>
                <a:cs typeface="Arial" pitchFamily="34" charset="0"/>
              </a:rPr>
              <a:t>Sciences</a:t>
            </a:r>
          </a:p>
          <a:p>
            <a:pPr algn="ctr" eaLnBrk="0" hangingPunct="0">
              <a:defRPr/>
            </a:pPr>
            <a:r>
              <a:rPr lang="en-US" sz="1800" u="none" dirty="0" smtClean="0">
                <a:solidFill>
                  <a:srgbClr val="006600"/>
                </a:solidFill>
                <a:latin typeface="Arial" pitchFamily="34" charset="0"/>
                <a:cs typeface="Arial" pitchFamily="34" charset="0"/>
              </a:rPr>
              <a:t>Office of Science</a:t>
            </a:r>
          </a:p>
          <a:p>
            <a:pPr algn="ctr" eaLnBrk="0" hangingPunct="0">
              <a:defRPr/>
            </a:pPr>
            <a:r>
              <a:rPr lang="en-US" sz="1800" u="none" dirty="0" smtClean="0">
                <a:solidFill>
                  <a:srgbClr val="006600"/>
                </a:solidFill>
                <a:latin typeface="Arial" pitchFamily="34" charset="0"/>
                <a:cs typeface="Arial" pitchFamily="34" charset="0"/>
              </a:rPr>
              <a:t>Department of Energy</a:t>
            </a:r>
            <a:endParaRPr lang="en-US" sz="1800" u="none" dirty="0">
              <a:solidFill>
                <a:srgbClr val="006600"/>
              </a:solidFill>
              <a:latin typeface="Arial" pitchFamily="34" charset="0"/>
              <a:cs typeface="Arial" pitchFamily="34" charset="0"/>
            </a:endParaRPr>
          </a:p>
        </p:txBody>
      </p:sp>
      <p:sp>
        <p:nvSpPr>
          <p:cNvPr id="6" name="Subtitle 2"/>
          <p:cNvSpPr txBox="1">
            <a:spLocks/>
          </p:cNvSpPr>
          <p:nvPr/>
        </p:nvSpPr>
        <p:spPr bwMode="auto">
          <a:xfrm>
            <a:off x="1324829" y="4834236"/>
            <a:ext cx="7467600" cy="1371600"/>
          </a:xfrm>
          <a:prstGeom prst="rect">
            <a:avLst/>
          </a:prstGeom>
          <a:noFill/>
          <a:ln w="9525">
            <a:noFill/>
            <a:miter lim="800000"/>
            <a:headEnd/>
            <a:tailEnd/>
          </a:ln>
        </p:spPr>
        <p:txBody>
          <a:bodyPr vert="horz" wrap="square" lIns="101111" tIns="50560" rIns="101111" bIns="50560" numCol="1" anchor="t" anchorCtr="0" compatLnSpc="1">
            <a:prstTxWarp prst="textNoShape">
              <a:avLst/>
            </a:prstTxWarp>
          </a:bodyPr>
          <a:lstStyle/>
          <a:p>
            <a:pPr marL="252129" indent="-252129" algn="ctr" defTabSz="1011581">
              <a:spcBef>
                <a:spcPct val="20000"/>
              </a:spcBef>
            </a:pPr>
            <a:r>
              <a:rPr lang="en-US" sz="2800" u="none" kern="0" dirty="0" smtClean="0">
                <a:solidFill>
                  <a:srgbClr val="006600"/>
                </a:solidFill>
                <a:latin typeface="Arial" pitchFamily="34" charset="0"/>
                <a:cs typeface="Arial" pitchFamily="34" charset="0"/>
              </a:rPr>
              <a:t>February 23, 2012</a:t>
            </a:r>
          </a:p>
        </p:txBody>
      </p:sp>
      <p:sp>
        <p:nvSpPr>
          <p:cNvPr id="7" name="Title 1"/>
          <p:cNvSpPr>
            <a:spLocks noGrp="1"/>
          </p:cNvSpPr>
          <p:nvPr>
            <p:ph type="title"/>
          </p:nvPr>
        </p:nvSpPr>
        <p:spPr>
          <a:xfrm>
            <a:off x="1172429" y="2137527"/>
            <a:ext cx="7772400" cy="1470025"/>
          </a:xfrm>
        </p:spPr>
        <p:txBody>
          <a:bodyPr/>
          <a:lstStyle/>
          <a:p>
            <a:pPr eaLnBrk="1" hangingPunct="1"/>
            <a:r>
              <a:rPr lang="en-US" sz="3200" b="1" dirty="0" smtClean="0">
                <a:solidFill>
                  <a:srgbClr val="006600"/>
                </a:solidFill>
                <a:effectLst/>
              </a:rPr>
              <a:t>Basic Energy Sciences </a:t>
            </a:r>
            <a:br>
              <a:rPr lang="en-US" sz="3200" b="1" dirty="0" smtClean="0">
                <a:solidFill>
                  <a:srgbClr val="006600"/>
                </a:solidFill>
                <a:effectLst/>
              </a:rPr>
            </a:br>
            <a:r>
              <a:rPr lang="en-US" sz="3200" b="1" dirty="0" smtClean="0">
                <a:solidFill>
                  <a:srgbClr val="006600"/>
                </a:solidFill>
                <a:effectLst/>
              </a:rPr>
              <a:t>Update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idx="4294967295"/>
          </p:nvPr>
        </p:nvSpPr>
        <p:spPr>
          <a:xfrm>
            <a:off x="0" y="1"/>
            <a:ext cx="10058400" cy="840571"/>
          </a:xfrm>
        </p:spPr>
        <p:txBody>
          <a:bodyPr/>
          <a:lstStyle/>
          <a:p>
            <a:pPr>
              <a:lnSpc>
                <a:spcPct val="90000"/>
              </a:lnSpc>
            </a:pPr>
            <a:r>
              <a:rPr lang="en-US" b="0" dirty="0" smtClean="0"/>
              <a:t>Batteries and Energy Storage Energy Innovation Hub</a:t>
            </a:r>
            <a:br>
              <a:rPr lang="en-US" b="0" dirty="0" smtClean="0"/>
            </a:br>
            <a:r>
              <a:rPr lang="en-US" sz="2000" dirty="0" smtClean="0"/>
              <a:t> Transform the Grid and Electrify Transportation</a:t>
            </a:r>
            <a:r>
              <a:rPr lang="en-US" sz="2000" dirty="0" smtClean="0">
                <a:latin typeface="Arial" charset="0"/>
                <a:cs typeface="Arial" charset="0"/>
              </a:rPr>
              <a:t> </a:t>
            </a:r>
            <a:endParaRPr lang="en-US" dirty="0" smtClean="0">
              <a:latin typeface="Arial" charset="0"/>
              <a:cs typeface="Arial" charset="0"/>
            </a:endParaRPr>
          </a:p>
        </p:txBody>
      </p:sp>
      <p:sp>
        <p:nvSpPr>
          <p:cNvPr id="7" name="Text Box 4"/>
          <p:cNvSpPr txBox="1">
            <a:spLocks noChangeArrowheads="1"/>
          </p:cNvSpPr>
          <p:nvPr/>
        </p:nvSpPr>
        <p:spPr bwMode="auto">
          <a:xfrm>
            <a:off x="918216" y="1106596"/>
            <a:ext cx="8822689" cy="5368314"/>
          </a:xfrm>
          <a:prstGeom prst="rect">
            <a:avLst/>
          </a:prstGeom>
          <a:noFill/>
          <a:ln w="9525" algn="ctr">
            <a:noFill/>
            <a:miter lim="800000"/>
            <a:headEnd/>
            <a:tailEnd/>
          </a:ln>
          <a:effectLst/>
        </p:spPr>
        <p:txBody>
          <a:bodyPr wrap="square" lIns="101775" tIns="50888" rIns="101775" bIns="50888">
            <a:spAutoFit/>
          </a:bodyPr>
          <a:lstStyle/>
          <a:p>
            <a:pPr marL="258033" indent="-258033">
              <a:spcAft>
                <a:spcPts val="1337"/>
              </a:spcAft>
              <a:buFont typeface="Wingdings" pitchFamily="2" charset="2"/>
              <a:buChar char="§"/>
            </a:pPr>
            <a:r>
              <a:rPr lang="en-US" sz="1800" b="0" u="none" dirty="0" smtClean="0">
                <a:solidFill>
                  <a:prstClr val="black"/>
                </a:solidFill>
                <a:latin typeface="Arial" pitchFamily="34" charset="0"/>
                <a:cs typeface="Arial" pitchFamily="34" charset="0"/>
              </a:rPr>
              <a:t>$20M in FY 2012 funding was appropriated for the Batteries and Energy Storage Hub</a:t>
            </a:r>
          </a:p>
          <a:p>
            <a:pPr marL="258033" indent="-258033">
              <a:spcAft>
                <a:spcPts val="1337"/>
              </a:spcAft>
              <a:buFont typeface="Wingdings" pitchFamily="2" charset="2"/>
              <a:buChar char="§"/>
            </a:pPr>
            <a:r>
              <a:rPr lang="en-US" sz="1800" b="0" u="none" dirty="0" smtClean="0">
                <a:solidFill>
                  <a:prstClr val="black"/>
                </a:solidFill>
                <a:latin typeface="Arial" pitchFamily="34" charset="0"/>
                <a:cs typeface="Arial" pitchFamily="34" charset="0"/>
              </a:rPr>
              <a:t>$25M is requested in FY 2013 for the second year of funding</a:t>
            </a:r>
          </a:p>
          <a:p>
            <a:pPr marL="258033" indent="-258033">
              <a:spcAft>
                <a:spcPts val="669"/>
              </a:spcAft>
              <a:buFont typeface="Wingdings" pitchFamily="2" charset="2"/>
              <a:buChar char="§"/>
            </a:pPr>
            <a:r>
              <a:rPr lang="en-US" sz="1800" b="0" u="none" dirty="0" smtClean="0">
                <a:solidFill>
                  <a:prstClr val="black"/>
                </a:solidFill>
                <a:latin typeface="Arial" pitchFamily="34" charset="0"/>
                <a:cs typeface="Arial" pitchFamily="34" charset="0"/>
              </a:rPr>
              <a:t>A 5-year award is anticipated in response to the Funding Opportunity Announcement that opened on February 1</a:t>
            </a:r>
          </a:p>
          <a:p>
            <a:pPr marL="832422" lvl="1" indent="-323424">
              <a:spcAft>
                <a:spcPts val="0"/>
              </a:spcAft>
              <a:buFont typeface="Wingdings" pitchFamily="2" charset="2"/>
              <a:buChar char="Ø"/>
            </a:pPr>
            <a:r>
              <a:rPr lang="en-US" sz="1800" b="0" u="none" dirty="0" smtClean="0">
                <a:solidFill>
                  <a:prstClr val="black"/>
                </a:solidFill>
                <a:latin typeface="Arial" pitchFamily="34" charset="0"/>
                <a:cs typeface="Arial" pitchFamily="34" charset="0"/>
              </a:rPr>
              <a:t>Letters of Intent are due on March 1</a:t>
            </a:r>
          </a:p>
          <a:p>
            <a:pPr marL="832422" lvl="1" indent="-323424">
              <a:spcAft>
                <a:spcPts val="0"/>
              </a:spcAft>
              <a:buFont typeface="Wingdings" pitchFamily="2" charset="2"/>
              <a:buChar char="Ø"/>
            </a:pPr>
            <a:r>
              <a:rPr lang="en-US" sz="1800" b="0" u="none" dirty="0" smtClean="0">
                <a:solidFill>
                  <a:prstClr val="black"/>
                </a:solidFill>
                <a:latin typeface="Arial" pitchFamily="34" charset="0"/>
                <a:cs typeface="Arial" pitchFamily="34" charset="0"/>
              </a:rPr>
              <a:t>Full proposals are due on May 31</a:t>
            </a:r>
          </a:p>
          <a:p>
            <a:pPr marL="832422" lvl="1" indent="-323424">
              <a:spcAft>
                <a:spcPts val="669"/>
              </a:spcAft>
              <a:buFont typeface="Wingdings" pitchFamily="2" charset="2"/>
              <a:buChar char="Ø"/>
            </a:pPr>
            <a:r>
              <a:rPr lang="en-US" sz="1800" b="0" u="none" dirty="0" smtClean="0">
                <a:solidFill>
                  <a:prstClr val="black"/>
                </a:solidFill>
                <a:latin typeface="Arial" pitchFamily="34" charset="0"/>
                <a:cs typeface="Arial" pitchFamily="34" charset="0"/>
              </a:rPr>
              <a:t>Decision and award prior to the end of FY 2012  </a:t>
            </a:r>
          </a:p>
          <a:p>
            <a:pPr marL="258033" indent="-258033">
              <a:spcAft>
                <a:spcPts val="1337"/>
              </a:spcAft>
              <a:buFont typeface="Wingdings" pitchFamily="2" charset="2"/>
              <a:buChar char="§"/>
            </a:pPr>
            <a:r>
              <a:rPr lang="en-US" sz="1800" b="0" u="none" dirty="0" smtClean="0">
                <a:solidFill>
                  <a:prstClr val="black"/>
                </a:solidFill>
                <a:latin typeface="Arial" pitchFamily="34" charset="0"/>
                <a:cs typeface="Arial" pitchFamily="34" charset="0"/>
              </a:rPr>
              <a:t>The Hub will </a:t>
            </a:r>
            <a:r>
              <a:rPr lang="en-US" sz="1800" b="0" u="none" dirty="0">
                <a:solidFill>
                  <a:prstClr val="black"/>
                </a:solidFill>
                <a:latin typeface="Arial" pitchFamily="34" charset="0"/>
                <a:cs typeface="Arial" pitchFamily="34" charset="0"/>
              </a:rPr>
              <a:t>develop electrochemical energy storage systems that safely approach theoretical energy and power densities with very high cycle life – and have the potential for </a:t>
            </a:r>
            <a:r>
              <a:rPr lang="en-US" sz="1800" b="0" u="none" dirty="0" smtClean="0">
                <a:solidFill>
                  <a:prstClr val="black"/>
                </a:solidFill>
                <a:latin typeface="Arial" pitchFamily="34" charset="0"/>
                <a:cs typeface="Arial" pitchFamily="34" charset="0"/>
              </a:rPr>
              <a:t>economic and fundamentally new </a:t>
            </a:r>
            <a:r>
              <a:rPr lang="en-US" sz="1800" b="0" u="none" dirty="0">
                <a:solidFill>
                  <a:prstClr val="black"/>
                </a:solidFill>
                <a:latin typeface="Arial" pitchFamily="34" charset="0"/>
                <a:cs typeface="Arial" pitchFamily="34" charset="0"/>
              </a:rPr>
              <a:t>manufacturing</a:t>
            </a:r>
          </a:p>
          <a:p>
            <a:pPr marL="258033" indent="-258033">
              <a:spcAft>
                <a:spcPts val="1337"/>
              </a:spcAft>
              <a:buFont typeface="Wingdings" pitchFamily="2" charset="2"/>
              <a:buChar char="§"/>
            </a:pPr>
            <a:r>
              <a:rPr lang="en-US" sz="1800" b="0" u="none" dirty="0">
                <a:solidFill>
                  <a:prstClr val="black"/>
                </a:solidFill>
                <a:latin typeface="Arial" pitchFamily="34" charset="0"/>
                <a:cs typeface="Arial" pitchFamily="34" charset="0"/>
              </a:rPr>
              <a:t>These are systemic challenges requiring new materials, systems, innovative engineering, and enhanced scientific knowledge </a:t>
            </a:r>
          </a:p>
          <a:p>
            <a:pPr marL="258033" indent="-258033">
              <a:spcAft>
                <a:spcPts val="1337"/>
              </a:spcAft>
              <a:buFont typeface="Wingdings" pitchFamily="2" charset="2"/>
              <a:buChar char="§"/>
            </a:pPr>
            <a:r>
              <a:rPr lang="en-US" sz="1800" b="0" u="none" dirty="0">
                <a:solidFill>
                  <a:prstClr val="black"/>
                </a:solidFill>
                <a:latin typeface="Arial" pitchFamily="34" charset="0"/>
                <a:cs typeface="Arial" pitchFamily="34" charset="0"/>
              </a:rPr>
              <a:t>The </a:t>
            </a:r>
            <a:r>
              <a:rPr lang="en-US" sz="1800" b="0" u="none" dirty="0" smtClean="0">
                <a:solidFill>
                  <a:prstClr val="black"/>
                </a:solidFill>
                <a:latin typeface="Arial" pitchFamily="34" charset="0"/>
                <a:cs typeface="Arial" pitchFamily="34" charset="0"/>
              </a:rPr>
              <a:t>Hub will </a:t>
            </a:r>
            <a:r>
              <a:rPr lang="en-US" sz="1800" b="0" u="none" dirty="0">
                <a:solidFill>
                  <a:prstClr val="black"/>
                </a:solidFill>
                <a:latin typeface="Arial" pitchFamily="34" charset="0"/>
                <a:cs typeface="Arial" pitchFamily="34" charset="0"/>
              </a:rPr>
              <a:t>link fundamental science, technology, and end-users, and it will collaborate with relevant BES, Energy Frontier Research Centers, ARPA-E EERE, and OE activities</a:t>
            </a:r>
            <a:endParaRPr lang="en-US" sz="1800" b="0" u="none" dirty="0">
              <a:solidFill>
                <a:srgbClr val="000000"/>
              </a:solidFill>
              <a:latin typeface="Arial" pitchFamily="34" charset="0"/>
              <a:cs typeface="Arial" pitchFamily="34" charset="0"/>
            </a:endParaRPr>
          </a:p>
        </p:txBody>
      </p:sp>
      <p:sp>
        <p:nvSpPr>
          <p:cNvPr id="6" name="Slide Number Placeholder 2"/>
          <p:cNvSpPr txBox="1">
            <a:spLocks/>
          </p:cNvSpPr>
          <p:nvPr/>
        </p:nvSpPr>
        <p:spPr>
          <a:xfrm>
            <a:off x="9209405" y="7152747"/>
            <a:ext cx="419100" cy="413808"/>
          </a:xfrm>
          <a:prstGeom prst="rect">
            <a:avLst/>
          </a:prstGeom>
        </p:spPr>
        <p:txBody>
          <a:bodyPr vert="horz" lIns="101170" tIns="50589" rIns="101170" bIns="50589"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894C652A-1437-4DEE-BE20-1D8E4CBD3D73}" type="slidenum">
              <a:rPr kumimoji="0" lang="en-US" sz="13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Rectangle 756"/>
          <p:cNvSpPr/>
          <p:nvPr/>
        </p:nvSpPr>
        <p:spPr>
          <a:xfrm>
            <a:off x="-26192" y="949960"/>
            <a:ext cx="10058401" cy="6822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anchor="ctr"/>
          <a:lstStyle/>
          <a:p>
            <a:pPr algn="ctr">
              <a:defRPr/>
            </a:pPr>
            <a:endParaRPr lang="en-US" dirty="0">
              <a:solidFill>
                <a:prstClr val="white"/>
              </a:solidFill>
            </a:endParaRPr>
          </a:p>
        </p:txBody>
      </p:sp>
      <p:sp>
        <p:nvSpPr>
          <p:cNvPr id="5" name="Rectangle 3"/>
          <p:cNvSpPr>
            <a:spLocks noChangeArrowheads="1"/>
          </p:cNvSpPr>
          <p:nvPr/>
        </p:nvSpPr>
        <p:spPr bwMode="auto">
          <a:xfrm>
            <a:off x="5846445" y="1622851"/>
            <a:ext cx="4211955" cy="6149552"/>
          </a:xfrm>
          <a:prstGeom prst="rect">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lIns="101858" tIns="50929" rIns="101858" bIns="50929" anchor="ctr"/>
          <a:lstStyle/>
          <a:p>
            <a:pPr algn="ctr" fontAlgn="auto">
              <a:spcBef>
                <a:spcPts val="0"/>
              </a:spcBef>
              <a:spcAft>
                <a:spcPts val="0"/>
              </a:spcAft>
              <a:defRPr/>
            </a:pPr>
            <a:endParaRPr lang="en-US" dirty="0">
              <a:solidFill>
                <a:prstClr val="black"/>
              </a:solidFill>
              <a:latin typeface="Calibri"/>
              <a:cs typeface="Arial" charset="0"/>
            </a:endParaRPr>
          </a:p>
        </p:txBody>
      </p:sp>
      <p:sp>
        <p:nvSpPr>
          <p:cNvPr id="1489" name="AutoShape 5"/>
          <p:cNvSpPr>
            <a:spLocks noChangeArrowheads="1"/>
          </p:cNvSpPr>
          <p:nvPr/>
        </p:nvSpPr>
        <p:spPr bwMode="auto">
          <a:xfrm>
            <a:off x="3017520" y="1640840"/>
            <a:ext cx="3688080" cy="6131560"/>
          </a:xfrm>
          <a:prstGeom prst="homePlate">
            <a:avLst>
              <a:gd name="adj" fmla="val 16421"/>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lIns="101858" tIns="50929" rIns="101858" bIns="50929" anchor="ctr"/>
          <a:lstStyle/>
          <a:p>
            <a:pPr fontAlgn="auto">
              <a:spcBef>
                <a:spcPts val="0"/>
              </a:spcBef>
              <a:spcAft>
                <a:spcPts val="0"/>
              </a:spcAft>
              <a:defRPr/>
            </a:pPr>
            <a:r>
              <a:rPr lang="en-US" dirty="0">
                <a:solidFill>
                  <a:prstClr val="black"/>
                </a:solidFill>
                <a:latin typeface="Calibri"/>
                <a:cs typeface="Arial" charset="0"/>
              </a:rPr>
              <a:t> </a:t>
            </a:r>
          </a:p>
        </p:txBody>
      </p:sp>
      <p:sp>
        <p:nvSpPr>
          <p:cNvPr id="8" name="AutoShape 8"/>
          <p:cNvSpPr>
            <a:spLocks noChangeArrowheads="1"/>
          </p:cNvSpPr>
          <p:nvPr/>
        </p:nvSpPr>
        <p:spPr bwMode="auto">
          <a:xfrm>
            <a:off x="0" y="1640840"/>
            <a:ext cx="3604260" cy="6124363"/>
          </a:xfrm>
          <a:prstGeom prst="homePlate">
            <a:avLst>
              <a:gd name="adj" fmla="val 16506"/>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lIns="101858" tIns="50929" rIns="101858" bIns="50929" anchor="ctr"/>
          <a:lstStyle/>
          <a:p>
            <a:pPr fontAlgn="auto">
              <a:spcBef>
                <a:spcPts val="0"/>
              </a:spcBef>
              <a:spcAft>
                <a:spcPts val="0"/>
              </a:spcAft>
              <a:defRPr/>
            </a:pPr>
            <a:endParaRPr lang="en-US" dirty="0">
              <a:solidFill>
                <a:prstClr val="black"/>
              </a:solidFill>
              <a:latin typeface="Calibri"/>
              <a:cs typeface="Arial" charset="0"/>
            </a:endParaRPr>
          </a:p>
        </p:txBody>
      </p:sp>
      <p:sp>
        <p:nvSpPr>
          <p:cNvPr id="755" name="TextBox 4"/>
          <p:cNvSpPr txBox="1">
            <a:spLocks noChangeArrowheads="1"/>
          </p:cNvSpPr>
          <p:nvPr/>
        </p:nvSpPr>
        <p:spPr bwMode="auto">
          <a:xfrm>
            <a:off x="-83820" y="1899920"/>
            <a:ext cx="3436620" cy="5531466"/>
          </a:xfrm>
          <a:prstGeom prst="rect">
            <a:avLst/>
          </a:prstGeom>
          <a:noFill/>
          <a:ln w="3175">
            <a:noFill/>
            <a:round/>
            <a:headEnd/>
            <a:tailEnd/>
          </a:ln>
        </p:spPr>
        <p:txBody>
          <a:bodyPr wrap="square" lIns="113490" tIns="56745" rIns="113490" bIns="56745">
            <a:spAutoFit/>
          </a:bodyPr>
          <a:lstStyle/>
          <a:p>
            <a:pPr marL="187449" defTabSz="567649"/>
            <a:r>
              <a:rPr lang="en-US" sz="1600" b="0" u="none" dirty="0" smtClean="0">
                <a:latin typeface="Arial" pitchFamily="34" charset="0"/>
                <a:ea typeface="ＭＳ Ｐゴシック" pitchFamily="1" charset="-128"/>
                <a:cs typeface="Arial" pitchFamily="34" charset="0"/>
              </a:rPr>
              <a:t>Northwestern University  (NU) developed nano-scale precipitates in aluminum, using trace amounts of highly potent, exotic alloying elements: scandium, zirconium, lithium and rare earths (RE).</a:t>
            </a:r>
            <a:br>
              <a:rPr lang="en-US" sz="1600" b="0" u="none" dirty="0" smtClean="0">
                <a:latin typeface="Arial" pitchFamily="34" charset="0"/>
                <a:ea typeface="ＭＳ Ｐゴシック" pitchFamily="1" charset="-128"/>
                <a:cs typeface="Arial" pitchFamily="34" charset="0"/>
              </a:rPr>
            </a:br>
            <a:endParaRPr lang="en-US" sz="1600" b="0" u="none" dirty="0" smtClean="0">
              <a:latin typeface="Arial" pitchFamily="34" charset="0"/>
              <a:ea typeface="ＭＳ Ｐゴシック" pitchFamily="1" charset="-128"/>
              <a:cs typeface="Arial" pitchFamily="34" charset="0"/>
            </a:endParaRPr>
          </a:p>
          <a:p>
            <a:pPr marL="187449" defTabSz="567649"/>
            <a:endParaRPr lang="en-US" sz="1600" b="0" u="none" dirty="0" smtClean="0">
              <a:latin typeface="Arial" pitchFamily="34" charset="0"/>
              <a:ea typeface="ＭＳ Ｐゴシック" pitchFamily="1" charset="-128"/>
              <a:cs typeface="Arial" pitchFamily="34" charset="0"/>
            </a:endParaRPr>
          </a:p>
          <a:p>
            <a:pPr marL="187449" defTabSz="567649"/>
            <a:endParaRPr lang="en-US" sz="1600" b="0" u="none" dirty="0" smtClean="0">
              <a:latin typeface="Arial" pitchFamily="34" charset="0"/>
              <a:ea typeface="ＭＳ Ｐゴシック" pitchFamily="1" charset="-128"/>
              <a:cs typeface="Arial" pitchFamily="34" charset="0"/>
            </a:endParaRPr>
          </a:p>
          <a:p>
            <a:pPr marL="187449" defTabSz="567649"/>
            <a:endParaRPr lang="en-US" sz="1600" b="0" u="none" dirty="0" smtClean="0">
              <a:latin typeface="Arial" pitchFamily="34" charset="0"/>
              <a:ea typeface="ＭＳ Ｐゴシック" pitchFamily="1" charset="-128"/>
              <a:cs typeface="Arial" pitchFamily="34" charset="0"/>
            </a:endParaRPr>
          </a:p>
          <a:p>
            <a:pPr marL="187449" defTabSz="567649"/>
            <a:endParaRPr lang="en-US" sz="1600" b="0" u="none" dirty="0">
              <a:latin typeface="Arial" pitchFamily="34" charset="0"/>
              <a:ea typeface="ＭＳ Ｐゴシック" pitchFamily="1" charset="-128"/>
              <a:cs typeface="Arial" pitchFamily="34" charset="0"/>
            </a:endParaRPr>
          </a:p>
          <a:p>
            <a:pPr marL="187449" defTabSz="567649"/>
            <a:endParaRPr lang="en-US" sz="1600" b="0" u="none" dirty="0" smtClean="0">
              <a:latin typeface="Arial" pitchFamily="34" charset="0"/>
              <a:ea typeface="ＭＳ Ｐゴシック" pitchFamily="1" charset="-128"/>
              <a:cs typeface="Arial" pitchFamily="34" charset="0"/>
            </a:endParaRPr>
          </a:p>
          <a:p>
            <a:pPr marL="187449" defTabSz="567649"/>
            <a:endParaRPr lang="en-US" sz="1600" b="0" u="none" dirty="0">
              <a:latin typeface="Arial" pitchFamily="34" charset="0"/>
              <a:ea typeface="ＭＳ Ｐゴシック" pitchFamily="1" charset="-128"/>
              <a:cs typeface="Arial" pitchFamily="34" charset="0"/>
            </a:endParaRPr>
          </a:p>
          <a:p>
            <a:pPr marL="187449" defTabSz="567649"/>
            <a:endParaRPr lang="en-US" sz="1600" b="0" u="none" dirty="0">
              <a:latin typeface="Arial" pitchFamily="34" charset="0"/>
              <a:ea typeface="ＭＳ Ｐゴシック" pitchFamily="1" charset="-128"/>
              <a:cs typeface="Arial" pitchFamily="34" charset="0"/>
            </a:endParaRPr>
          </a:p>
          <a:p>
            <a:pPr marL="187449" defTabSz="567649"/>
            <a:r>
              <a:rPr lang="en-US" sz="1600" b="0" u="none" dirty="0" smtClean="0">
                <a:latin typeface="Arial" pitchFamily="34" charset="0"/>
                <a:ea typeface="ＭＳ Ｐゴシック" pitchFamily="1" charset="-128"/>
                <a:cs typeface="Arial" pitchFamily="34" charset="0"/>
              </a:rPr>
              <a:t/>
            </a:r>
            <a:br>
              <a:rPr lang="en-US" sz="1600" b="0" u="none" dirty="0" smtClean="0">
                <a:latin typeface="Arial" pitchFamily="34" charset="0"/>
                <a:ea typeface="ＭＳ Ｐゴシック" pitchFamily="1" charset="-128"/>
                <a:cs typeface="Arial" pitchFamily="34" charset="0"/>
              </a:rPr>
            </a:br>
            <a:r>
              <a:rPr lang="en-US" sz="1600" b="0" u="none" dirty="0" smtClean="0">
                <a:latin typeface="Arial" pitchFamily="34" charset="0"/>
                <a:ea typeface="ＭＳ Ｐゴシック" pitchFamily="1" charset="-128"/>
                <a:cs typeface="Arial" pitchFamily="34" charset="0"/>
              </a:rPr>
              <a:t>Information from atomic tomography allows tailoring of precipitate size, spacing, composition and structure, optimizing their strengthening effect and aging resistance. </a:t>
            </a:r>
            <a:endParaRPr lang="en-US" sz="1600" b="0" u="none" dirty="0">
              <a:latin typeface="Arial" pitchFamily="34" charset="0"/>
              <a:ea typeface="ＭＳ Ｐゴシック" pitchFamily="1" charset="-128"/>
              <a:cs typeface="Arial" pitchFamily="34" charset="0"/>
            </a:endParaRPr>
          </a:p>
        </p:txBody>
      </p:sp>
      <p:sp>
        <p:nvSpPr>
          <p:cNvPr id="773" name="Rectangle 772"/>
          <p:cNvSpPr/>
          <p:nvPr/>
        </p:nvSpPr>
        <p:spPr>
          <a:xfrm>
            <a:off x="3307082" y="1770269"/>
            <a:ext cx="3013852" cy="5765941"/>
          </a:xfrm>
          <a:prstGeom prst="rect">
            <a:avLst/>
          </a:prstGeom>
        </p:spPr>
        <p:txBody>
          <a:bodyPr wrap="square" lIns="101858" tIns="50929" rIns="101858" bIns="50929">
            <a:spAutoFit/>
          </a:bodyPr>
          <a:lstStyle/>
          <a:p>
            <a:pPr marL="187449" indent="-187449"/>
            <a:r>
              <a:rPr lang="en-US" sz="1100" b="0" u="none" dirty="0">
                <a:latin typeface="Arial" pitchFamily="34" charset="0"/>
                <a:cs typeface="Arial" pitchFamily="34" charset="0"/>
              </a:rPr>
              <a:t>	</a:t>
            </a:r>
            <a:r>
              <a:rPr lang="en-US" sz="1600" b="0" u="none" dirty="0" smtClean="0">
                <a:latin typeface="Arial" pitchFamily="34" charset="0"/>
                <a:cs typeface="Arial" pitchFamily="34" charset="0"/>
              </a:rPr>
              <a:t>Ford and Boeing</a:t>
            </a:r>
            <a:r>
              <a:rPr lang="en-US" sz="1600" b="0" u="none" dirty="0">
                <a:latin typeface="Arial" pitchFamily="34" charset="0"/>
                <a:cs typeface="Arial" pitchFamily="34" charset="0"/>
              </a:rPr>
              <a:t> </a:t>
            </a:r>
            <a:r>
              <a:rPr lang="en-US" sz="1600" b="0" u="none" dirty="0" smtClean="0">
                <a:latin typeface="Arial" pitchFamily="34" charset="0"/>
                <a:cs typeface="Arial" pitchFamily="34" charset="0"/>
              </a:rPr>
              <a:t>jointly sponsored applied research at NU to optimize the alloys for energy-efficient airplanes and cars, building on DOE-BES funding.</a:t>
            </a:r>
          </a:p>
          <a:p>
            <a:pPr marL="187449" indent="-187449"/>
            <a:endParaRPr lang="en-US" sz="1600" b="0" u="none" dirty="0" smtClean="0">
              <a:latin typeface="Arial" pitchFamily="34" charset="0"/>
              <a:cs typeface="Arial" pitchFamily="34" charset="0"/>
            </a:endParaRPr>
          </a:p>
          <a:p>
            <a:pPr marL="187449" indent="-187449"/>
            <a:endParaRPr lang="en-US" sz="1600" b="0" u="none" dirty="0">
              <a:latin typeface="Arial" pitchFamily="34" charset="0"/>
              <a:cs typeface="Arial" pitchFamily="34" charset="0"/>
            </a:endParaRPr>
          </a:p>
          <a:p>
            <a:pPr marL="187449" indent="-187449"/>
            <a:endParaRPr lang="en-US" sz="1600" b="0" u="none" dirty="0" smtClean="0">
              <a:latin typeface="Arial" pitchFamily="34" charset="0"/>
              <a:cs typeface="Arial" pitchFamily="34" charset="0"/>
            </a:endParaRPr>
          </a:p>
          <a:p>
            <a:pPr marL="187449" indent="-187449"/>
            <a:endParaRPr lang="en-US" sz="1600" b="0" u="none" dirty="0">
              <a:latin typeface="Arial" pitchFamily="34" charset="0"/>
              <a:cs typeface="Arial" pitchFamily="34" charset="0"/>
            </a:endParaRPr>
          </a:p>
          <a:p>
            <a:pPr marL="187449" indent="-187449"/>
            <a:endParaRPr lang="en-US" sz="1600" b="0" u="none" dirty="0" smtClean="0">
              <a:latin typeface="Arial" pitchFamily="34" charset="0"/>
              <a:cs typeface="Arial" pitchFamily="34" charset="0"/>
            </a:endParaRPr>
          </a:p>
          <a:p>
            <a:pPr marL="187449" indent="-187449"/>
            <a:r>
              <a:rPr lang="en-US" sz="1600" b="0" u="none" dirty="0" smtClean="0">
                <a:latin typeface="Arial" pitchFamily="34" charset="0"/>
                <a:cs typeface="Arial" pitchFamily="34" charset="0"/>
              </a:rPr>
              <a:t/>
            </a:r>
            <a:br>
              <a:rPr lang="en-US" sz="1600" b="0" u="none" dirty="0" smtClean="0">
                <a:latin typeface="Arial" pitchFamily="34" charset="0"/>
                <a:cs typeface="Arial" pitchFamily="34" charset="0"/>
              </a:rPr>
            </a:br>
            <a:r>
              <a:rPr lang="en-US" sz="1600" b="0" u="none" dirty="0" smtClean="0">
                <a:latin typeface="Arial" pitchFamily="34" charset="0"/>
                <a:cs typeface="Arial" pitchFamily="34" charset="0"/>
              </a:rPr>
              <a:t/>
            </a:r>
            <a:br>
              <a:rPr lang="en-US" sz="1600" b="0" u="none" dirty="0" smtClean="0">
                <a:latin typeface="Arial" pitchFamily="34" charset="0"/>
                <a:cs typeface="Arial" pitchFamily="34" charset="0"/>
              </a:rPr>
            </a:br>
            <a:endParaRPr lang="en-US" sz="1600" b="0" u="none" dirty="0" smtClean="0">
              <a:latin typeface="Arial" pitchFamily="34" charset="0"/>
              <a:cs typeface="Arial" pitchFamily="34" charset="0"/>
            </a:endParaRPr>
          </a:p>
          <a:p>
            <a:pPr marL="187449" indent="-187449"/>
            <a:r>
              <a:rPr lang="en-US" sz="1600" b="0" u="none" dirty="0">
                <a:latin typeface="Arial" pitchFamily="34" charset="0"/>
                <a:cs typeface="Arial" pitchFamily="34" charset="0"/>
              </a:rPr>
              <a:t> </a:t>
            </a:r>
            <a:r>
              <a:rPr lang="en-US" sz="1600" b="0" u="none" dirty="0" smtClean="0">
                <a:latin typeface="Arial" pitchFamily="34" charset="0"/>
                <a:cs typeface="Arial" pitchFamily="34" charset="0"/>
              </a:rPr>
              <a:t>  </a:t>
            </a:r>
          </a:p>
          <a:p>
            <a:pPr marL="187449" indent="-187449"/>
            <a:endParaRPr lang="en-US" sz="1600" b="0" u="none" dirty="0" smtClean="0">
              <a:latin typeface="Arial" pitchFamily="34" charset="0"/>
              <a:cs typeface="Arial" pitchFamily="34" charset="0"/>
            </a:endParaRPr>
          </a:p>
          <a:p>
            <a:pPr marL="187449" indent="-187449"/>
            <a:r>
              <a:rPr lang="en-US" sz="1600" b="0" u="none" dirty="0" smtClean="0">
                <a:latin typeface="Arial" pitchFamily="34" charset="0"/>
                <a:cs typeface="Arial" pitchFamily="34" charset="0"/>
              </a:rPr>
              <a:t>Properties optimized include strength and resistance to aging at high temperature, manufacturability, and cost.   </a:t>
            </a:r>
            <a:br>
              <a:rPr lang="en-US" sz="1600" b="0" u="none" dirty="0" smtClean="0">
                <a:latin typeface="Arial" pitchFamily="34" charset="0"/>
                <a:cs typeface="Arial" pitchFamily="34" charset="0"/>
              </a:rPr>
            </a:br>
            <a:r>
              <a:rPr lang="en-US" sz="1600" b="0" u="none" dirty="0" smtClean="0">
                <a:latin typeface="Arial" pitchFamily="34" charset="0"/>
                <a:cs typeface="Arial" pitchFamily="34" charset="0"/>
              </a:rPr>
              <a:t>The new alloys can operate at twice the temperature of commercial alloys.</a:t>
            </a:r>
            <a:endParaRPr lang="en-US" sz="1600" b="0" u="none" dirty="0">
              <a:solidFill>
                <a:srgbClr val="000000"/>
              </a:solidFill>
              <a:latin typeface="Arial" pitchFamily="34" charset="0"/>
              <a:cs typeface="Arial" pitchFamily="34" charset="0"/>
            </a:endParaRPr>
          </a:p>
        </p:txBody>
      </p:sp>
      <p:sp>
        <p:nvSpPr>
          <p:cNvPr id="776" name="TextBox 775"/>
          <p:cNvSpPr txBox="1"/>
          <p:nvPr/>
        </p:nvSpPr>
        <p:spPr>
          <a:xfrm>
            <a:off x="6512560" y="1711960"/>
            <a:ext cx="3197134" cy="1333983"/>
          </a:xfrm>
          <a:prstGeom prst="rect">
            <a:avLst/>
          </a:prstGeom>
          <a:noFill/>
          <a:effectLst>
            <a:outerShdw blurRad="50800" dist="38100" dir="2700000">
              <a:srgbClr val="000000">
                <a:alpha val="43000"/>
              </a:srgbClr>
            </a:outerShdw>
          </a:effectLst>
        </p:spPr>
        <p:txBody>
          <a:bodyPr wrap="square" lIns="101858" tIns="50929" rIns="101858" bIns="50929">
            <a:spAutoFit/>
          </a:bodyPr>
          <a:lstStyle/>
          <a:p>
            <a:r>
              <a:rPr lang="en-US" sz="1600" b="0" u="none" dirty="0" smtClean="0">
                <a:latin typeface="Arial" pitchFamily="34" charset="0"/>
                <a:cs typeface="Arial" pitchFamily="34" charset="0"/>
              </a:rPr>
              <a:t>New aluminum alloy will be cast into brake rotors and replace much heavier cast-iron rotors, helping Ford improve mileage of its cars.  </a:t>
            </a:r>
            <a:endParaRPr lang="en-US" sz="1600" b="0" u="none" dirty="0">
              <a:latin typeface="Arial" pitchFamily="34" charset="0"/>
              <a:cs typeface="Arial" pitchFamily="34" charset="0"/>
            </a:endParaRPr>
          </a:p>
        </p:txBody>
      </p:sp>
      <p:sp>
        <p:nvSpPr>
          <p:cNvPr id="37" name="Text Box 7"/>
          <p:cNvSpPr txBox="1">
            <a:spLocks noChangeArrowheads="1"/>
          </p:cNvSpPr>
          <p:nvPr/>
        </p:nvSpPr>
        <p:spPr bwMode="auto">
          <a:xfrm>
            <a:off x="0" y="-21196"/>
            <a:ext cx="10058400" cy="841218"/>
          </a:xfrm>
          <a:prstGeom prst="rect">
            <a:avLst/>
          </a:prstGeom>
          <a:noFill/>
          <a:ln w="9525">
            <a:noFill/>
            <a:miter lim="800000"/>
            <a:headEnd/>
            <a:tailEnd/>
          </a:ln>
        </p:spPr>
        <p:txBody>
          <a:bodyPr vert="horz" wrap="square" lIns="101556" tIns="50781" rIns="101556" bIns="50781" numCol="1" anchor="ctr" anchorCtr="0" compatLnSpc="1">
            <a:prstTxWarp prst="textNoShape">
              <a:avLst/>
            </a:prstTxWarp>
            <a:spAutoFit/>
          </a:bodyPr>
          <a:lstStyle>
            <a:lvl1pPr algn="ctr" rtl="0" eaLnBrk="1" fontAlgn="base" hangingPunct="1">
              <a:spcBef>
                <a:spcPct val="0"/>
              </a:spcBef>
              <a:spcAft>
                <a:spcPct val="0"/>
              </a:spcAft>
              <a:defRPr sz="2400" kern="1200">
                <a:solidFill>
                  <a:srgbClr val="106636"/>
                </a:solidFill>
                <a:latin typeface="Arial" pitchFamily="34" charset="0"/>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5855" algn="ctr" rtl="0" eaLnBrk="1" fontAlgn="base" hangingPunct="1">
              <a:spcBef>
                <a:spcPct val="0"/>
              </a:spcBef>
              <a:spcAft>
                <a:spcPct val="0"/>
              </a:spcAft>
              <a:defRPr sz="2400">
                <a:solidFill>
                  <a:srgbClr val="106636"/>
                </a:solidFill>
                <a:latin typeface="Arial" charset="0"/>
                <a:cs typeface="Arial" charset="0"/>
              </a:defRPr>
            </a:lvl6pPr>
            <a:lvl7pPr marL="911711" algn="ctr" rtl="0" eaLnBrk="1" fontAlgn="base" hangingPunct="1">
              <a:spcBef>
                <a:spcPct val="0"/>
              </a:spcBef>
              <a:spcAft>
                <a:spcPct val="0"/>
              </a:spcAft>
              <a:defRPr sz="2400">
                <a:solidFill>
                  <a:srgbClr val="106636"/>
                </a:solidFill>
                <a:latin typeface="Arial" charset="0"/>
                <a:cs typeface="Arial" charset="0"/>
              </a:defRPr>
            </a:lvl7pPr>
            <a:lvl8pPr marL="1367560" algn="ctr" rtl="0" eaLnBrk="1" fontAlgn="base" hangingPunct="1">
              <a:spcBef>
                <a:spcPct val="0"/>
              </a:spcBef>
              <a:spcAft>
                <a:spcPct val="0"/>
              </a:spcAft>
              <a:defRPr sz="2400">
                <a:solidFill>
                  <a:srgbClr val="106636"/>
                </a:solidFill>
                <a:latin typeface="Arial" charset="0"/>
                <a:cs typeface="Arial" charset="0"/>
              </a:defRPr>
            </a:lvl8pPr>
            <a:lvl9pPr marL="1823420" algn="ctr" rtl="0" eaLnBrk="1" fontAlgn="base" hangingPunct="1">
              <a:spcBef>
                <a:spcPct val="0"/>
              </a:spcBef>
              <a:spcAft>
                <a:spcPct val="0"/>
              </a:spcAft>
              <a:defRPr sz="2400">
                <a:solidFill>
                  <a:srgbClr val="106636"/>
                </a:solidFill>
                <a:latin typeface="Arial" charset="0"/>
                <a:cs typeface="Arial" charset="0"/>
              </a:defRPr>
            </a:lvl9pPr>
          </a:lstStyle>
          <a:p>
            <a:r>
              <a:rPr lang="en-US" b="0" u="none" dirty="0" smtClean="0"/>
              <a:t>New Aluminum Alloys for Energy-Efficient Transportation:</a:t>
            </a:r>
            <a:br>
              <a:rPr lang="en-US" b="0" u="none" dirty="0" smtClean="0"/>
            </a:br>
            <a:r>
              <a:rPr lang="en-US" b="0" u="none" dirty="0" smtClean="0"/>
              <a:t> from Fundamental Research to Cars and Planes</a:t>
            </a:r>
          </a:p>
        </p:txBody>
      </p:sp>
      <p:sp>
        <p:nvSpPr>
          <p:cNvPr id="39" name="TextBox 38"/>
          <p:cNvSpPr txBox="1"/>
          <p:nvPr/>
        </p:nvSpPr>
        <p:spPr>
          <a:xfrm>
            <a:off x="6815613" y="4577080"/>
            <a:ext cx="3242787" cy="1087762"/>
          </a:xfrm>
          <a:prstGeom prst="rect">
            <a:avLst/>
          </a:prstGeom>
          <a:noFill/>
          <a:effectLst>
            <a:outerShdw blurRad="50800" dist="38100" dir="2700000">
              <a:srgbClr val="000000">
                <a:alpha val="43000"/>
              </a:srgbClr>
            </a:outerShdw>
          </a:effectLst>
        </p:spPr>
        <p:txBody>
          <a:bodyPr wrap="square" lIns="101858" tIns="50929" rIns="101858" bIns="50929">
            <a:spAutoFit/>
          </a:bodyPr>
          <a:lstStyle/>
          <a:p>
            <a:r>
              <a:rPr lang="en-US" sz="1600" b="0" u="none" kern="0" dirty="0" smtClean="0">
                <a:latin typeface="Arial" pitchFamily="34" charset="0"/>
                <a:cs typeface="Arial" pitchFamily="34" charset="0"/>
              </a:rPr>
              <a:t>New aluminum alloy may be used to replace titanium in elevated temperature applications, such as heat shields.</a:t>
            </a:r>
            <a:endParaRPr lang="en-US" sz="1600" b="0" u="none" kern="0" dirty="0">
              <a:latin typeface="Arial" pitchFamily="34" charset="0"/>
              <a:cs typeface="Arial" pitchFamily="34" charset="0"/>
            </a:endParaRPr>
          </a:p>
        </p:txBody>
      </p:sp>
      <p:pic>
        <p:nvPicPr>
          <p:cNvPr id="1026" name="Picture 2" descr="http://www.freevector.com/site_media/preview_images/FreeVector-Ford-Logo.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585253" y="3038250"/>
            <a:ext cx="1233662" cy="898669"/>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a2eAF"/>
          <p:cNvPicPr>
            <a:picLocks noChangeAspect="1" noChangeArrowheads="1"/>
          </p:cNvPicPr>
          <p:nvPr/>
        </p:nvPicPr>
        <p:blipFill>
          <a:blip r:embed="rId4" cstate="print">
            <a:extLst>
              <a:ext uri="{28A0092B-C50C-407E-A947-70E740481C1C}">
                <a14:useLocalDpi xmlns="" xmlns:a14="http://schemas.microsoft.com/office/drawing/2010/main" val="0"/>
              </a:ext>
            </a:extLst>
          </a:blip>
          <a:srcRect t="22223" b="21111"/>
          <a:stretch>
            <a:fillRect/>
          </a:stretch>
        </p:blipFill>
        <p:spPr bwMode="auto">
          <a:xfrm>
            <a:off x="54239" y="4056116"/>
            <a:ext cx="3382383" cy="15544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V="1">
            <a:off x="724797" y="5319366"/>
            <a:ext cx="2405612" cy="114171"/>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799667" y="5403270"/>
            <a:ext cx="640407" cy="296478"/>
          </a:xfrm>
          <a:prstGeom prst="rect">
            <a:avLst/>
          </a:prstGeom>
          <a:noFill/>
        </p:spPr>
        <p:txBody>
          <a:bodyPr wrap="none" lIns="101858" tIns="50929" rIns="101858" bIns="50929" rtlCol="0">
            <a:spAutoFit/>
          </a:bodyPr>
          <a:lstStyle/>
          <a:p>
            <a:r>
              <a:rPr lang="en-US" dirty="0" smtClean="0"/>
              <a:t>300 nm</a:t>
            </a:r>
            <a:endParaRPr lang="en-US" dirty="0"/>
          </a:p>
        </p:txBody>
      </p:sp>
      <p:sp>
        <p:nvSpPr>
          <p:cNvPr id="9" name="TextBox 8"/>
          <p:cNvSpPr txBox="1"/>
          <p:nvPr/>
        </p:nvSpPr>
        <p:spPr>
          <a:xfrm>
            <a:off x="-74287" y="4188998"/>
            <a:ext cx="489437" cy="379852"/>
          </a:xfrm>
          <a:prstGeom prst="rect">
            <a:avLst/>
          </a:prstGeom>
          <a:noFill/>
        </p:spPr>
        <p:txBody>
          <a:bodyPr wrap="none" lIns="101858" tIns="50929" rIns="101858" bIns="50929" rtlCol="0">
            <a:spAutoFit/>
          </a:bodyPr>
          <a:lstStyle/>
          <a:p>
            <a:r>
              <a:rPr lang="en-US" sz="900" dirty="0" smtClean="0"/>
              <a:t>Al</a:t>
            </a:r>
          </a:p>
          <a:p>
            <a:r>
              <a:rPr lang="en-US" sz="900" dirty="0" smtClean="0"/>
              <a:t>matrix</a:t>
            </a:r>
            <a:endParaRPr lang="en-US" sz="900" dirty="0"/>
          </a:p>
        </p:txBody>
      </p:sp>
      <p:cxnSp>
        <p:nvCxnSpPr>
          <p:cNvPr id="11" name="Straight Arrow Connector 10"/>
          <p:cNvCxnSpPr/>
          <p:nvPr/>
        </p:nvCxnSpPr>
        <p:spPr>
          <a:xfrm>
            <a:off x="221877" y="4537630"/>
            <a:ext cx="222980" cy="1082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4450" y="4870333"/>
            <a:ext cx="406081" cy="379852"/>
          </a:xfrm>
          <a:prstGeom prst="rect">
            <a:avLst/>
          </a:prstGeom>
          <a:noFill/>
        </p:spPr>
        <p:txBody>
          <a:bodyPr wrap="none" lIns="101858" tIns="50929" rIns="101858" bIns="50929" rtlCol="0">
            <a:spAutoFit/>
          </a:bodyPr>
          <a:lstStyle/>
          <a:p>
            <a:r>
              <a:rPr lang="en-US" sz="900" dirty="0" smtClean="0"/>
              <a:t>RE</a:t>
            </a:r>
            <a:br>
              <a:rPr lang="en-US" sz="900" dirty="0" smtClean="0"/>
            </a:br>
            <a:r>
              <a:rPr lang="en-US" sz="900" dirty="0" smtClean="0"/>
              <a:t>core</a:t>
            </a:r>
          </a:p>
        </p:txBody>
      </p:sp>
      <p:cxnSp>
        <p:nvCxnSpPr>
          <p:cNvPr id="29" name="Straight Arrow Connector 28"/>
          <p:cNvCxnSpPr/>
          <p:nvPr/>
        </p:nvCxnSpPr>
        <p:spPr>
          <a:xfrm>
            <a:off x="263795" y="5024947"/>
            <a:ext cx="222980" cy="724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6711" y="5282872"/>
            <a:ext cx="561572" cy="241352"/>
          </a:xfrm>
          <a:prstGeom prst="rect">
            <a:avLst/>
          </a:prstGeom>
          <a:noFill/>
        </p:spPr>
        <p:txBody>
          <a:bodyPr wrap="none" lIns="101858" tIns="50929" rIns="101858" bIns="50929" rtlCol="0">
            <a:spAutoFit/>
          </a:bodyPr>
          <a:lstStyle/>
          <a:p>
            <a:r>
              <a:rPr lang="en-US" sz="900" dirty="0" err="1" smtClean="0"/>
              <a:t>Sc</a:t>
            </a:r>
            <a:r>
              <a:rPr lang="en-US" sz="900" dirty="0"/>
              <a:t> </a:t>
            </a:r>
            <a:r>
              <a:rPr lang="en-US" sz="900" dirty="0" smtClean="0"/>
              <a:t>shell</a:t>
            </a:r>
            <a:endParaRPr lang="en-US" sz="900" dirty="0"/>
          </a:p>
        </p:txBody>
      </p:sp>
      <p:cxnSp>
        <p:nvCxnSpPr>
          <p:cNvPr id="31" name="Straight Arrow Connector 30"/>
          <p:cNvCxnSpPr/>
          <p:nvPr/>
        </p:nvCxnSpPr>
        <p:spPr>
          <a:xfrm flipV="1">
            <a:off x="348135" y="5136512"/>
            <a:ext cx="138636" cy="2048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 name="Picture 2" descr="http://image.truckinweb.com/f/tech/1013tr_2004_ford_ranger_brake_upgrades/30864667+w200/1013tr_12+2004_ford_ranger_brake_upgrades+EBC_brake_rotor.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789420" y="3108961"/>
            <a:ext cx="1696648" cy="1311047"/>
          </a:xfrm>
          <a:prstGeom prst="rect">
            <a:avLst/>
          </a:prstGeom>
          <a:noFill/>
          <a:extLst>
            <a:ext uri="{909E8E84-426E-40DD-AFC4-6F175D3DCCD1}">
              <a14:hiddenFill xmlns="" xmlns:a14="http://schemas.microsoft.com/office/drawing/2010/main">
                <a:solidFill>
                  <a:srgbClr val="FFFFFF"/>
                </a:solidFill>
              </a14:hiddenFill>
            </a:ext>
          </a:extLst>
        </p:spPr>
      </p:pic>
      <p:sp>
        <p:nvSpPr>
          <p:cNvPr id="8194" name="AutoShape 2" descr="C:\Users\M185166\AppData\Local\Temp\Temp1_Boeing_RGBblue_stnd_whitemat[1].zip\Boeing_RGBblue_stnd_whitemat.gif"/>
          <p:cNvSpPr>
            <a:spLocks noChangeAspect="1" noChangeArrowheads="1"/>
          </p:cNvSpPr>
          <p:nvPr/>
        </p:nvSpPr>
        <p:spPr bwMode="auto">
          <a:xfrm>
            <a:off x="69850" y="-154728"/>
            <a:ext cx="335280" cy="345440"/>
          </a:xfrm>
          <a:prstGeom prst="rect">
            <a:avLst/>
          </a:prstGeom>
          <a:noFill/>
        </p:spPr>
        <p:txBody>
          <a:bodyPr vert="horz" wrap="square" lIns="101858" tIns="50929" rIns="101858" bIns="50929" numCol="1" anchor="t" anchorCtr="0" compatLnSpc="1">
            <a:prstTxWarp prst="textNoShape">
              <a:avLst/>
            </a:prstTxWarp>
          </a:bodyPr>
          <a:lstStyle/>
          <a:p>
            <a:endParaRPr lang="en-US"/>
          </a:p>
        </p:txBody>
      </p:sp>
      <p:pic>
        <p:nvPicPr>
          <p:cNvPr id="8195" name="Picture 3" descr="C:\Users\M185166\AppData\Local\Microsoft\Windows\Temporary Internet Files\Content.Outlook\D0X9I4BB\Boeing_RGBblue_stnd_whitemat.jpg"/>
          <p:cNvPicPr>
            <a:picLocks noChangeAspect="1" noChangeArrowheads="1"/>
          </p:cNvPicPr>
          <p:nvPr/>
        </p:nvPicPr>
        <p:blipFill>
          <a:blip r:embed="rId6" cstate="print"/>
          <a:srcRect/>
          <a:stretch>
            <a:fillRect/>
          </a:stretch>
        </p:blipFill>
        <p:spPr bwMode="auto">
          <a:xfrm>
            <a:off x="6537960" y="6908800"/>
            <a:ext cx="1854518" cy="734060"/>
          </a:xfrm>
          <a:prstGeom prst="rect">
            <a:avLst/>
          </a:prstGeom>
          <a:noFill/>
        </p:spPr>
      </p:pic>
      <p:pic>
        <p:nvPicPr>
          <p:cNvPr id="32" name="Picture 3" descr="C:\Users\M185166\AppData\Local\Microsoft\Windows\Temporary Internet Files\Content.Outlook\D0X9I4BB\K64890-02_FA252870.jpg"/>
          <p:cNvPicPr>
            <a:picLocks noChangeAspect="1" noChangeArrowheads="1"/>
          </p:cNvPicPr>
          <p:nvPr/>
        </p:nvPicPr>
        <p:blipFill>
          <a:blip r:embed="rId7" cstate="print"/>
          <a:srcRect t="23529" b="11765"/>
          <a:stretch>
            <a:fillRect/>
          </a:stretch>
        </p:blipFill>
        <p:spPr bwMode="auto">
          <a:xfrm>
            <a:off x="7962903" y="5786120"/>
            <a:ext cx="1878909" cy="1003160"/>
          </a:xfrm>
          <a:prstGeom prst="rect">
            <a:avLst/>
          </a:prstGeom>
          <a:noFill/>
        </p:spPr>
      </p:pic>
      <p:pic>
        <p:nvPicPr>
          <p:cNvPr id="3" name="Picture 2" descr="C:\Users\voquynhon\Desktop\Al-Sc alloys\presentation\11-8-11-FBN meeting\Graph12.bmp"/>
          <p:cNvPicPr>
            <a:picLocks noChangeAspect="1" noChangeArrowheads="1"/>
          </p:cNvPicPr>
          <p:nvPr/>
        </p:nvPicPr>
        <p:blipFill>
          <a:blip r:embed="rId8" cstate="print"/>
          <a:srcRect/>
          <a:stretch>
            <a:fillRect/>
          </a:stretch>
        </p:blipFill>
        <p:spPr bwMode="auto">
          <a:xfrm>
            <a:off x="3792222" y="3573780"/>
            <a:ext cx="2494476" cy="1966490"/>
          </a:xfrm>
          <a:prstGeom prst="rect">
            <a:avLst/>
          </a:prstGeom>
          <a:noFill/>
        </p:spPr>
      </p:pic>
      <p:sp>
        <p:nvSpPr>
          <p:cNvPr id="33" name="Text Box 25"/>
          <p:cNvSpPr txBox="1">
            <a:spLocks noChangeArrowheads="1"/>
          </p:cNvSpPr>
          <p:nvPr/>
        </p:nvSpPr>
        <p:spPr bwMode="auto">
          <a:xfrm>
            <a:off x="5699760" y="1036320"/>
            <a:ext cx="4693920" cy="470898"/>
          </a:xfrm>
          <a:prstGeom prst="rect">
            <a:avLst/>
          </a:prstGeom>
          <a:noFill/>
          <a:ln w="9525">
            <a:noFill/>
            <a:miter lim="800000"/>
            <a:headEnd/>
            <a:tailEnd/>
          </a:ln>
        </p:spPr>
        <p:txBody>
          <a:bodyPr lIns="0" tIns="0" rIns="0" bIns="0">
            <a:spAutoFit/>
          </a:bodyPr>
          <a:lstStyle/>
          <a:p>
            <a:pPr algn="ctr" fontAlgn="base">
              <a:lnSpc>
                <a:spcPct val="85000"/>
              </a:lnSpc>
              <a:spcBef>
                <a:spcPct val="0"/>
              </a:spcBef>
              <a:spcAft>
                <a:spcPct val="0"/>
              </a:spcAft>
            </a:pPr>
            <a:r>
              <a:rPr lang="en-US" sz="1800" u="none" dirty="0">
                <a:solidFill>
                  <a:srgbClr val="106636"/>
                </a:solidFill>
                <a:latin typeface="Arial" charset="0"/>
                <a:cs typeface="Arial" charset="0"/>
              </a:rPr>
              <a:t>Manufacturing/</a:t>
            </a:r>
          </a:p>
          <a:p>
            <a:pPr algn="ctr" fontAlgn="base">
              <a:lnSpc>
                <a:spcPct val="85000"/>
              </a:lnSpc>
              <a:spcBef>
                <a:spcPct val="0"/>
              </a:spcBef>
              <a:spcAft>
                <a:spcPct val="0"/>
              </a:spcAft>
            </a:pPr>
            <a:r>
              <a:rPr lang="en-US" sz="1800" u="none" dirty="0">
                <a:solidFill>
                  <a:srgbClr val="106636"/>
                </a:solidFill>
                <a:latin typeface="Arial" charset="0"/>
                <a:cs typeface="Arial" charset="0"/>
              </a:rPr>
              <a:t>Commercialization</a:t>
            </a:r>
          </a:p>
        </p:txBody>
      </p:sp>
      <p:sp>
        <p:nvSpPr>
          <p:cNvPr id="34" name="Text Box 9"/>
          <p:cNvSpPr txBox="1">
            <a:spLocks noChangeArrowheads="1"/>
          </p:cNvSpPr>
          <p:nvPr/>
        </p:nvSpPr>
        <p:spPr bwMode="auto">
          <a:xfrm>
            <a:off x="634977" y="1122681"/>
            <a:ext cx="1757413" cy="338302"/>
          </a:xfrm>
          <a:prstGeom prst="rect">
            <a:avLst/>
          </a:prstGeom>
          <a:noFill/>
          <a:ln w="9525">
            <a:noFill/>
            <a:miter lim="800000"/>
            <a:headEnd/>
            <a:tailEnd/>
          </a:ln>
        </p:spPr>
        <p:txBody>
          <a:bodyPr wrap="none" lIns="101858" tIns="50929" rIns="101858" bIns="50929">
            <a:spAutoFit/>
          </a:bodyPr>
          <a:lstStyle/>
          <a:p>
            <a:pPr algn="ctr" fontAlgn="base">
              <a:lnSpc>
                <a:spcPct val="85000"/>
              </a:lnSpc>
              <a:spcBef>
                <a:spcPct val="0"/>
              </a:spcBef>
              <a:spcAft>
                <a:spcPct val="0"/>
              </a:spcAft>
            </a:pPr>
            <a:r>
              <a:rPr lang="en-US" sz="1800" u="none" dirty="0">
                <a:solidFill>
                  <a:srgbClr val="106636"/>
                </a:solidFill>
                <a:latin typeface="Arial" charset="0"/>
                <a:cs typeface="Arial" charset="0"/>
              </a:rPr>
              <a:t>Basic Science</a:t>
            </a:r>
          </a:p>
        </p:txBody>
      </p:sp>
      <p:sp>
        <p:nvSpPr>
          <p:cNvPr id="35" name="Text Box 10"/>
          <p:cNvSpPr txBox="1">
            <a:spLocks noChangeArrowheads="1"/>
          </p:cNvSpPr>
          <p:nvPr/>
        </p:nvSpPr>
        <p:spPr bwMode="auto">
          <a:xfrm>
            <a:off x="3045145" y="1122680"/>
            <a:ext cx="2860358" cy="341824"/>
          </a:xfrm>
          <a:prstGeom prst="rect">
            <a:avLst/>
          </a:prstGeom>
          <a:noFill/>
          <a:ln w="9525">
            <a:noFill/>
            <a:miter lim="800000"/>
            <a:headEnd/>
            <a:tailEnd/>
          </a:ln>
        </p:spPr>
        <p:txBody>
          <a:bodyPr lIns="101858" tIns="50929" rIns="101858" bIns="50929">
            <a:spAutoFit/>
          </a:bodyPr>
          <a:lstStyle/>
          <a:p>
            <a:pPr algn="ctr" fontAlgn="base">
              <a:lnSpc>
                <a:spcPct val="85000"/>
              </a:lnSpc>
              <a:spcBef>
                <a:spcPct val="0"/>
              </a:spcBef>
              <a:spcAft>
                <a:spcPct val="0"/>
              </a:spcAft>
            </a:pPr>
            <a:r>
              <a:rPr lang="en-US" sz="1800" u="none" dirty="0">
                <a:solidFill>
                  <a:srgbClr val="106636"/>
                </a:solidFill>
                <a:latin typeface="Arial" charset="0"/>
                <a:cs typeface="Arial" charset="0"/>
              </a:rPr>
              <a:t>Applied R&amp;D</a:t>
            </a:r>
          </a:p>
        </p:txBody>
      </p:sp>
      <p:sp>
        <p:nvSpPr>
          <p:cNvPr id="38" name="Slide Number Placeholder 2"/>
          <p:cNvSpPr>
            <a:spLocks noGrp="1"/>
          </p:cNvSpPr>
          <p:nvPr>
            <p:ph type="sldNum" sz="quarter" idx="4294967295"/>
          </p:nvPr>
        </p:nvSpPr>
        <p:spPr>
          <a:xfrm>
            <a:off x="9209405" y="7152747"/>
            <a:ext cx="419100" cy="413808"/>
          </a:xfrm>
          <a:prstGeom prst="rect">
            <a:avLst/>
          </a:prstGeom>
        </p:spPr>
        <p:txBody>
          <a:bodyPr/>
          <a:lstStyle/>
          <a:p>
            <a:pPr algn="r">
              <a:defRPr/>
            </a:pPr>
            <a:fld id="{894C652A-1437-4DEE-BE20-1D8E4CBD3D73}" type="slidenum">
              <a:rPr lang="en-US" b="0" u="none" smtClean="0"/>
              <a:pPr algn="r">
                <a:defRPr/>
              </a:pPr>
              <a:t>11</a:t>
            </a:fld>
            <a:endParaRPr lang="en-US" b="0" u="none" dirty="0"/>
          </a:p>
        </p:txBody>
      </p:sp>
    </p:spTree>
    <p:extLst>
      <p:ext uri="{BB962C8B-B14F-4D97-AF65-F5344CB8AC3E}">
        <p14:creationId xmlns="" xmlns:p14="http://schemas.microsoft.com/office/powerpoint/2010/main" val="161245708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 Catalyst Design for Cost Effective Biodiesel Production </a:t>
            </a:r>
            <a:endParaRPr lang="en-US" dirty="0"/>
          </a:p>
        </p:txBody>
      </p:sp>
      <p:sp>
        <p:nvSpPr>
          <p:cNvPr id="3" name="Slide Number Placeholder 2"/>
          <p:cNvSpPr>
            <a:spLocks noGrp="1"/>
          </p:cNvSpPr>
          <p:nvPr>
            <p:ph type="sldNum" sz="quarter" idx="10"/>
          </p:nvPr>
        </p:nvSpPr>
        <p:spPr/>
        <p:txBody>
          <a:bodyPr/>
          <a:lstStyle/>
          <a:p>
            <a:pPr>
              <a:defRPr/>
            </a:pPr>
            <a:fld id="{87C72C5B-E4A9-4984-BAC8-1C658867996E}" type="slidenum">
              <a:rPr lang="en-US" smtClean="0"/>
              <a:pPr>
                <a:defRPr/>
              </a:pPr>
              <a:t>12</a:t>
            </a:fld>
            <a:endParaRPr lang="en-US" dirty="0"/>
          </a:p>
        </p:txBody>
      </p:sp>
      <p:sp>
        <p:nvSpPr>
          <p:cNvPr id="4" name="Rectangle 3"/>
          <p:cNvSpPr/>
          <p:nvPr/>
        </p:nvSpPr>
        <p:spPr>
          <a:xfrm>
            <a:off x="0" y="883125"/>
            <a:ext cx="10058400" cy="6889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01811" tIns="50906" rIns="101811" bIns="50906" anchor="ctr"/>
          <a:lstStyle/>
          <a:p>
            <a:pPr algn="ctr" fontAlgn="base">
              <a:spcBef>
                <a:spcPct val="0"/>
              </a:spcBef>
              <a:spcAft>
                <a:spcPct val="0"/>
              </a:spcAft>
              <a:defRPr/>
            </a:pPr>
            <a:endParaRPr lang="en-US" dirty="0">
              <a:solidFill>
                <a:prstClr val="white"/>
              </a:solidFill>
            </a:endParaRPr>
          </a:p>
        </p:txBody>
      </p:sp>
      <p:sp>
        <p:nvSpPr>
          <p:cNvPr id="5" name="Rectangle 3"/>
          <p:cNvSpPr>
            <a:spLocks noChangeArrowheads="1"/>
          </p:cNvSpPr>
          <p:nvPr/>
        </p:nvSpPr>
        <p:spPr bwMode="auto">
          <a:xfrm>
            <a:off x="5846445" y="1510477"/>
            <a:ext cx="4211955" cy="6261923"/>
          </a:xfrm>
          <a:prstGeom prst="rect">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lIns="101811" tIns="50906" rIns="101811" bIns="50906" anchor="ctr"/>
          <a:lstStyle/>
          <a:p>
            <a:pPr algn="ctr" fontAlgn="base">
              <a:spcBef>
                <a:spcPct val="0"/>
              </a:spcBef>
              <a:spcAft>
                <a:spcPct val="0"/>
              </a:spcAft>
            </a:pPr>
            <a:endParaRPr lang="en-US" dirty="0">
              <a:solidFill>
                <a:srgbClr val="000000"/>
              </a:solidFill>
              <a:cs typeface="Arial" charset="0"/>
            </a:endParaRPr>
          </a:p>
        </p:txBody>
      </p:sp>
      <p:sp>
        <p:nvSpPr>
          <p:cNvPr id="6" name="AutoShape 5"/>
          <p:cNvSpPr>
            <a:spLocks noChangeArrowheads="1"/>
          </p:cNvSpPr>
          <p:nvPr/>
        </p:nvSpPr>
        <p:spPr bwMode="auto">
          <a:xfrm>
            <a:off x="2938749" y="1503496"/>
            <a:ext cx="4507261" cy="6268904"/>
          </a:xfrm>
          <a:prstGeom prst="homePlate">
            <a:avLst>
              <a:gd name="adj" fmla="val 16421"/>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lIns="101811" tIns="50906" rIns="101811" bIns="50906" anchor="ctr"/>
          <a:lstStyle/>
          <a:p>
            <a:pPr fontAlgn="base">
              <a:spcBef>
                <a:spcPct val="0"/>
              </a:spcBef>
              <a:spcAft>
                <a:spcPct val="0"/>
              </a:spcAft>
            </a:pPr>
            <a:r>
              <a:rPr lang="en-US" dirty="0" smtClean="0">
                <a:solidFill>
                  <a:srgbClr val="000000"/>
                </a:solidFill>
                <a:cs typeface="Arial" charset="0"/>
              </a:rPr>
              <a:t> </a:t>
            </a:r>
            <a:endParaRPr lang="en-US" dirty="0">
              <a:solidFill>
                <a:srgbClr val="000000"/>
              </a:solidFill>
              <a:cs typeface="Arial" charset="0"/>
            </a:endParaRPr>
          </a:p>
        </p:txBody>
      </p:sp>
      <p:sp>
        <p:nvSpPr>
          <p:cNvPr id="7" name="Text Box 25"/>
          <p:cNvSpPr txBox="1">
            <a:spLocks noChangeArrowheads="1"/>
          </p:cNvSpPr>
          <p:nvPr/>
        </p:nvSpPr>
        <p:spPr bwMode="auto">
          <a:xfrm>
            <a:off x="6087558" y="936434"/>
            <a:ext cx="4693920" cy="470898"/>
          </a:xfrm>
          <a:prstGeom prst="rect">
            <a:avLst/>
          </a:prstGeom>
          <a:noFill/>
          <a:ln w="9525">
            <a:noFill/>
            <a:miter lim="800000"/>
            <a:headEnd/>
            <a:tailEnd/>
          </a:ln>
        </p:spPr>
        <p:txBody>
          <a:bodyPr lIns="0" tIns="0" rIns="0" bIns="0">
            <a:spAutoFit/>
          </a:bodyPr>
          <a:lstStyle/>
          <a:p>
            <a:pPr algn="ctr" fontAlgn="base">
              <a:lnSpc>
                <a:spcPct val="85000"/>
              </a:lnSpc>
              <a:spcBef>
                <a:spcPct val="0"/>
              </a:spcBef>
              <a:spcAft>
                <a:spcPct val="0"/>
              </a:spcAft>
            </a:pPr>
            <a:r>
              <a:rPr lang="en-US" sz="1800" u="none" dirty="0">
                <a:solidFill>
                  <a:srgbClr val="106636"/>
                </a:solidFill>
                <a:latin typeface="Arial" charset="0"/>
                <a:cs typeface="Arial" charset="0"/>
              </a:rPr>
              <a:t>Manufacturing/</a:t>
            </a:r>
          </a:p>
          <a:p>
            <a:pPr algn="ctr" fontAlgn="base">
              <a:lnSpc>
                <a:spcPct val="85000"/>
              </a:lnSpc>
              <a:spcBef>
                <a:spcPct val="0"/>
              </a:spcBef>
              <a:spcAft>
                <a:spcPct val="0"/>
              </a:spcAft>
            </a:pPr>
            <a:r>
              <a:rPr lang="en-US" sz="1800" u="none" dirty="0">
                <a:solidFill>
                  <a:srgbClr val="106636"/>
                </a:solidFill>
                <a:latin typeface="Arial" charset="0"/>
                <a:cs typeface="Arial" charset="0"/>
              </a:rPr>
              <a:t>Commercialization</a:t>
            </a:r>
          </a:p>
        </p:txBody>
      </p:sp>
      <p:sp>
        <p:nvSpPr>
          <p:cNvPr id="8" name="AutoShape 8"/>
          <p:cNvSpPr>
            <a:spLocks noChangeArrowheads="1"/>
          </p:cNvSpPr>
          <p:nvPr/>
        </p:nvSpPr>
        <p:spPr bwMode="auto">
          <a:xfrm>
            <a:off x="6" y="1498294"/>
            <a:ext cx="3855721" cy="6274106"/>
          </a:xfrm>
          <a:prstGeom prst="homePlate">
            <a:avLst>
              <a:gd name="adj" fmla="val 16505"/>
            </a:avLst>
          </a:prstGeom>
          <a:gradFill rotWithShape="1">
            <a:gsLst>
              <a:gs pos="0">
                <a:srgbClr val="E2EEE7"/>
              </a:gs>
              <a:gs pos="100000">
                <a:srgbClr val="87B99B"/>
              </a:gs>
            </a:gsLst>
            <a:lin ang="0" scaled="1"/>
          </a:gradFill>
          <a:ln w="9525">
            <a:noFill/>
            <a:miter lim="800000"/>
            <a:headEnd/>
            <a:tailEnd/>
          </a:ln>
          <a:effectLst>
            <a:outerShdw dist="35921" dir="2700000" algn="ctr" rotWithShape="0">
              <a:srgbClr val="777777"/>
            </a:outerShdw>
          </a:effectLst>
        </p:spPr>
        <p:txBody>
          <a:bodyPr wrap="none" lIns="101811" tIns="50906" rIns="101811" bIns="50906" anchor="ctr"/>
          <a:lstStyle/>
          <a:p>
            <a:pPr fontAlgn="base">
              <a:spcBef>
                <a:spcPct val="0"/>
              </a:spcBef>
              <a:spcAft>
                <a:spcPct val="0"/>
              </a:spcAft>
            </a:pPr>
            <a:endParaRPr lang="en-US">
              <a:solidFill>
                <a:srgbClr val="000000"/>
              </a:solidFill>
              <a:cs typeface="Arial" charset="0"/>
            </a:endParaRPr>
          </a:p>
        </p:txBody>
      </p:sp>
      <p:sp>
        <p:nvSpPr>
          <p:cNvPr id="9" name="Text Box 9"/>
          <p:cNvSpPr txBox="1">
            <a:spLocks noChangeArrowheads="1"/>
          </p:cNvSpPr>
          <p:nvPr/>
        </p:nvSpPr>
        <p:spPr bwMode="auto">
          <a:xfrm>
            <a:off x="827184" y="1022794"/>
            <a:ext cx="1757318" cy="338255"/>
          </a:xfrm>
          <a:prstGeom prst="rect">
            <a:avLst/>
          </a:prstGeom>
          <a:noFill/>
          <a:ln w="9525">
            <a:noFill/>
            <a:miter lim="800000"/>
            <a:headEnd/>
            <a:tailEnd/>
          </a:ln>
        </p:spPr>
        <p:txBody>
          <a:bodyPr wrap="none" lIns="101811" tIns="50906" rIns="101811" bIns="50906">
            <a:spAutoFit/>
          </a:bodyPr>
          <a:lstStyle/>
          <a:p>
            <a:pPr algn="ctr" fontAlgn="base">
              <a:lnSpc>
                <a:spcPct val="85000"/>
              </a:lnSpc>
              <a:spcBef>
                <a:spcPct val="0"/>
              </a:spcBef>
              <a:spcAft>
                <a:spcPct val="0"/>
              </a:spcAft>
            </a:pPr>
            <a:r>
              <a:rPr lang="en-US" sz="1800" u="none" dirty="0">
                <a:solidFill>
                  <a:srgbClr val="106636"/>
                </a:solidFill>
                <a:latin typeface="Arial" charset="0"/>
                <a:cs typeface="Arial" charset="0"/>
              </a:rPr>
              <a:t>Basic Science</a:t>
            </a:r>
          </a:p>
        </p:txBody>
      </p:sp>
      <p:sp>
        <p:nvSpPr>
          <p:cNvPr id="10" name="Text Box 10"/>
          <p:cNvSpPr txBox="1">
            <a:spLocks noChangeArrowheads="1"/>
          </p:cNvSpPr>
          <p:nvPr/>
        </p:nvSpPr>
        <p:spPr bwMode="auto">
          <a:xfrm>
            <a:off x="3588740" y="1022795"/>
            <a:ext cx="2860358" cy="341787"/>
          </a:xfrm>
          <a:prstGeom prst="rect">
            <a:avLst/>
          </a:prstGeom>
          <a:noFill/>
          <a:ln w="9525">
            <a:noFill/>
            <a:miter lim="800000"/>
            <a:headEnd/>
            <a:tailEnd/>
          </a:ln>
        </p:spPr>
        <p:txBody>
          <a:bodyPr lIns="101811" tIns="50906" rIns="101811" bIns="50906">
            <a:spAutoFit/>
          </a:bodyPr>
          <a:lstStyle/>
          <a:p>
            <a:pPr algn="ctr" fontAlgn="base">
              <a:lnSpc>
                <a:spcPct val="85000"/>
              </a:lnSpc>
              <a:spcBef>
                <a:spcPct val="0"/>
              </a:spcBef>
              <a:spcAft>
                <a:spcPct val="0"/>
              </a:spcAft>
            </a:pPr>
            <a:r>
              <a:rPr lang="en-US" sz="1800" u="none" dirty="0">
                <a:solidFill>
                  <a:srgbClr val="106636"/>
                </a:solidFill>
                <a:latin typeface="Arial" charset="0"/>
                <a:cs typeface="Arial" charset="0"/>
              </a:rPr>
              <a:t>Applied R&amp;D</a:t>
            </a:r>
          </a:p>
        </p:txBody>
      </p:sp>
      <p:sp>
        <p:nvSpPr>
          <p:cNvPr id="11" name="TextBox 4"/>
          <p:cNvSpPr txBox="1">
            <a:spLocks noChangeArrowheads="1"/>
          </p:cNvSpPr>
          <p:nvPr/>
        </p:nvSpPr>
        <p:spPr bwMode="auto">
          <a:xfrm>
            <a:off x="-200895" y="4826445"/>
            <a:ext cx="3650824" cy="2330535"/>
          </a:xfrm>
          <a:prstGeom prst="rect">
            <a:avLst/>
          </a:prstGeom>
          <a:noFill/>
          <a:ln w="3175">
            <a:noFill/>
            <a:round/>
            <a:headEnd/>
            <a:tailEnd/>
          </a:ln>
        </p:spPr>
        <p:txBody>
          <a:bodyPr wrap="square" lIns="113437" tIns="56718" rIns="113437" bIns="56718">
            <a:spAutoFit/>
          </a:bodyPr>
          <a:lstStyle/>
          <a:p>
            <a:pPr marL="187362" defTabSz="567384"/>
            <a:r>
              <a:rPr lang="en-US" sz="1600" b="0" u="none" dirty="0" smtClean="0">
                <a:solidFill>
                  <a:srgbClr val="000000"/>
                </a:solidFill>
                <a:latin typeface="Arial" pitchFamily="34" charset="0"/>
                <a:ea typeface="ＭＳ Ｐゴシック" pitchFamily="34" charset="-128"/>
                <a:cs typeface="Arial" pitchFamily="34" charset="0"/>
              </a:rPr>
              <a:t>Discovery that co-locating catalysts and substrates in confined spaces greatly increases reaction rates leads to a new series of bi-functional </a:t>
            </a:r>
            <a:r>
              <a:rPr lang="en-US" sz="1600" b="0" u="none" dirty="0" smtClean="0">
                <a:latin typeface="Arial" pitchFamily="34" charset="0"/>
                <a:cs typeface="Arial" pitchFamily="34" charset="0"/>
              </a:rPr>
              <a:t>mixed </a:t>
            </a:r>
            <a:r>
              <a:rPr lang="en-US" sz="1600" b="0" u="none" dirty="0">
                <a:latin typeface="Arial" pitchFamily="34" charset="0"/>
                <a:cs typeface="Arial" pitchFamily="34" charset="0"/>
              </a:rPr>
              <a:t>metal oxide materials for cooperative </a:t>
            </a:r>
            <a:r>
              <a:rPr lang="en-US" sz="1600" b="0" u="none" dirty="0" smtClean="0">
                <a:latin typeface="Arial" pitchFamily="34" charset="0"/>
                <a:cs typeface="Arial" pitchFamily="34" charset="0"/>
              </a:rPr>
              <a:t>catalysis.  One was identified as having both basic and acidic sites making it ideal for biodiesel production.</a:t>
            </a:r>
            <a:r>
              <a:rPr lang="en-US" sz="1600" b="0" u="none" dirty="0" smtClean="0">
                <a:solidFill>
                  <a:srgbClr val="000000"/>
                </a:solidFill>
                <a:latin typeface="Arial" pitchFamily="34" charset="0"/>
                <a:ea typeface="ＭＳ Ｐゴシック" pitchFamily="34" charset="-128"/>
                <a:cs typeface="Arial" pitchFamily="34" charset="0"/>
              </a:rPr>
              <a:t> </a:t>
            </a:r>
          </a:p>
        </p:txBody>
      </p:sp>
      <p:sp>
        <p:nvSpPr>
          <p:cNvPr id="12" name="Rectangle 11"/>
          <p:cNvSpPr/>
          <p:nvPr/>
        </p:nvSpPr>
        <p:spPr>
          <a:xfrm>
            <a:off x="3618207" y="1620405"/>
            <a:ext cx="3057639" cy="1333913"/>
          </a:xfrm>
          <a:prstGeom prst="rect">
            <a:avLst/>
          </a:prstGeom>
        </p:spPr>
        <p:txBody>
          <a:bodyPr wrap="square" lIns="101811" tIns="50906" rIns="101811" bIns="50906">
            <a:spAutoFit/>
          </a:bodyPr>
          <a:lstStyle/>
          <a:p>
            <a:pPr>
              <a:defRPr/>
            </a:pPr>
            <a:r>
              <a:rPr lang="en-US" sz="1600" b="0" u="none" dirty="0" smtClean="0">
                <a:solidFill>
                  <a:srgbClr val="000000"/>
                </a:solidFill>
                <a:latin typeface="Arial" pitchFamily="34" charset="0"/>
                <a:cs typeface="Arial" pitchFamily="34" charset="0"/>
              </a:rPr>
              <a:t>Biodiesel is produced from vegetable and algal oils via </a:t>
            </a:r>
            <a:r>
              <a:rPr lang="en-US" sz="1600" b="0" u="none" dirty="0" err="1" smtClean="0">
                <a:solidFill>
                  <a:srgbClr val="000000"/>
                </a:solidFill>
                <a:latin typeface="Arial" pitchFamily="34" charset="0"/>
                <a:cs typeface="Arial" pitchFamily="34" charset="0"/>
              </a:rPr>
              <a:t>transesterification</a:t>
            </a:r>
            <a:r>
              <a:rPr lang="en-US" sz="1600" b="0" u="none" dirty="0" smtClean="0">
                <a:solidFill>
                  <a:srgbClr val="000000"/>
                </a:solidFill>
                <a:latin typeface="Arial" pitchFamily="34" charset="0"/>
                <a:cs typeface="Arial" pitchFamily="34" charset="0"/>
              </a:rPr>
              <a:t>, which is commercially catalyzed by a strong base. </a:t>
            </a:r>
            <a:endParaRPr lang="en-US" sz="1600" b="0" u="none" dirty="0">
              <a:solidFill>
                <a:srgbClr val="000000"/>
              </a:solidFill>
              <a:latin typeface="Arial" pitchFamily="34" charset="0"/>
              <a:cs typeface="Arial" pitchFamily="34" charset="0"/>
            </a:endParaRPr>
          </a:p>
        </p:txBody>
      </p:sp>
      <p:sp>
        <p:nvSpPr>
          <p:cNvPr id="17" name="Rectangle 773"/>
          <p:cNvSpPr>
            <a:spLocks noChangeArrowheads="1"/>
          </p:cNvSpPr>
          <p:nvPr/>
        </p:nvSpPr>
        <p:spPr bwMode="auto">
          <a:xfrm>
            <a:off x="7316108" y="1607022"/>
            <a:ext cx="2742292" cy="2811240"/>
          </a:xfrm>
          <a:prstGeom prst="rect">
            <a:avLst/>
          </a:prstGeom>
          <a:noFill/>
          <a:ln w="9525">
            <a:noFill/>
            <a:miter lim="800000"/>
            <a:headEnd/>
            <a:tailEnd/>
          </a:ln>
        </p:spPr>
        <p:txBody>
          <a:bodyPr wrap="square" lIns="101811" tIns="50906" rIns="101811" bIns="50906">
            <a:spAutoFit/>
          </a:bodyPr>
          <a:lstStyle/>
          <a:p>
            <a:pPr>
              <a:spcBef>
                <a:spcPts val="0"/>
              </a:spcBef>
            </a:pPr>
            <a:r>
              <a:rPr lang="en-US" sz="1600" b="0" u="none" dirty="0" smtClean="0">
                <a:latin typeface="Arial" pitchFamily="34" charset="0"/>
                <a:cs typeface="Arial" pitchFamily="34" charset="0"/>
              </a:rPr>
              <a:t>In 2007 the technology’s commercial value attracted investor capital and </a:t>
            </a:r>
            <a:r>
              <a:rPr lang="en-US" sz="1600" b="0" u="none" dirty="0" err="1" smtClean="0">
                <a:latin typeface="Arial" pitchFamily="34" charset="0"/>
                <a:cs typeface="Arial" pitchFamily="34" charset="0"/>
              </a:rPr>
              <a:t>Catilin</a:t>
            </a:r>
            <a:r>
              <a:rPr lang="en-US" sz="1600" b="0" u="none" dirty="0" smtClean="0">
                <a:latin typeface="Arial" pitchFamily="34" charset="0"/>
                <a:cs typeface="Arial" pitchFamily="34" charset="0"/>
              </a:rPr>
              <a:t>, Inc. was born</a:t>
            </a:r>
            <a:r>
              <a:rPr lang="en-US" sz="1600" b="0" u="none" dirty="0">
                <a:latin typeface="Arial" pitchFamily="34" charset="0"/>
                <a:cs typeface="Arial" pitchFamily="34" charset="0"/>
              </a:rPr>
              <a:t>. Scale-up </a:t>
            </a:r>
            <a:r>
              <a:rPr lang="en-US" sz="1600" b="0" u="none" dirty="0" smtClean="0">
                <a:latin typeface="Arial" pitchFamily="34" charset="0"/>
                <a:cs typeface="Arial" pitchFamily="34" charset="0"/>
              </a:rPr>
              <a:t>synthesis </a:t>
            </a:r>
            <a:r>
              <a:rPr lang="en-US" sz="1600" b="0" u="none" dirty="0">
                <a:latin typeface="Arial" pitchFamily="34" charset="0"/>
                <a:cs typeface="Arial" pitchFamily="34" charset="0"/>
              </a:rPr>
              <a:t>and pilot-plant demonstration was funded by EERE.  In May 2011, Albemarle Corp. acquired </a:t>
            </a:r>
            <a:r>
              <a:rPr lang="en-US" sz="1600" b="0" u="none" dirty="0" err="1">
                <a:latin typeface="Arial" pitchFamily="34" charset="0"/>
                <a:cs typeface="Arial" pitchFamily="34" charset="0"/>
              </a:rPr>
              <a:t>Catilin</a:t>
            </a:r>
            <a:r>
              <a:rPr lang="en-US" sz="1600" b="0" u="none" dirty="0">
                <a:latin typeface="Arial" pitchFamily="34" charset="0"/>
                <a:cs typeface="Arial" pitchFamily="34" charset="0"/>
              </a:rPr>
              <a:t>, making the catalyst available as </a:t>
            </a:r>
            <a:r>
              <a:rPr lang="en-US" sz="1600" b="0" u="none" dirty="0" err="1">
                <a:latin typeface="Arial" pitchFamily="34" charset="0"/>
                <a:cs typeface="Arial" pitchFamily="34" charset="0"/>
              </a:rPr>
              <a:t>GoBio</a:t>
            </a:r>
            <a:r>
              <a:rPr lang="en-US" sz="1600" b="0" u="none" cap="small" baseline="30000" dirty="0" err="1">
                <a:latin typeface="Arial" pitchFamily="34" charset="0"/>
                <a:cs typeface="Arial" pitchFamily="34" charset="0"/>
              </a:rPr>
              <a:t>tm</a:t>
            </a:r>
            <a:r>
              <a:rPr lang="en-US" sz="1600" b="0" u="none" dirty="0">
                <a:latin typeface="Arial" pitchFamily="34" charset="0"/>
                <a:cs typeface="Arial" pitchFamily="34" charset="0"/>
              </a:rPr>
              <a:t> T300.</a:t>
            </a:r>
            <a:endParaRPr lang="en-US" sz="1600" b="0" u="none" dirty="0"/>
          </a:p>
          <a:p>
            <a:pPr>
              <a:spcBef>
                <a:spcPts val="0"/>
              </a:spcBef>
            </a:pPr>
            <a:r>
              <a:rPr lang="en-US" sz="1600" b="0" u="none" dirty="0" smtClean="0">
                <a:latin typeface="Arial" pitchFamily="34" charset="0"/>
                <a:cs typeface="Arial" pitchFamily="34" charset="0"/>
              </a:rPr>
              <a:t>   </a:t>
            </a:r>
            <a:endParaRPr lang="en-US" sz="1600" b="0" i="1" u="none" dirty="0">
              <a:latin typeface="Arial" pitchFamily="34" charset="0"/>
              <a:cs typeface="Arial" pitchFamily="34" charset="0"/>
            </a:endParaRPr>
          </a:p>
        </p:txBody>
      </p:sp>
      <p:sp>
        <p:nvSpPr>
          <p:cNvPr id="60" name="Rectangle 59"/>
          <p:cNvSpPr/>
          <p:nvPr/>
        </p:nvSpPr>
        <p:spPr>
          <a:xfrm>
            <a:off x="3663170" y="5207347"/>
            <a:ext cx="3296919" cy="2371881"/>
          </a:xfrm>
          <a:prstGeom prst="rect">
            <a:avLst/>
          </a:prstGeom>
        </p:spPr>
        <p:txBody>
          <a:bodyPr wrap="square" lIns="101811" tIns="50906" rIns="101811" bIns="50906">
            <a:spAutoFit/>
          </a:bodyPr>
          <a:lstStyle/>
          <a:p>
            <a:pPr>
              <a:defRPr/>
            </a:pPr>
            <a:r>
              <a:rPr lang="en-US" sz="1600" b="0" u="none" dirty="0" smtClean="0">
                <a:solidFill>
                  <a:srgbClr val="000000"/>
                </a:solidFill>
                <a:latin typeface="Arial" pitchFamily="34" charset="0"/>
                <a:cs typeface="Arial" pitchFamily="34" charset="0"/>
              </a:rPr>
              <a:t>Current catalysts require pure feedstocks, and high temperature and pressure, making them unsuitable. EERE-supported work demonstrated that the new catalyst can make biodiesel from broader spectrum feedstocks and works even </a:t>
            </a:r>
            <a:r>
              <a:rPr lang="en-US" sz="1600" b="0" u="none" dirty="0" smtClean="0"/>
              <a:t>in </a:t>
            </a:r>
            <a:r>
              <a:rPr lang="en-US" sz="1600" b="0" u="none" dirty="0"/>
              <a:t>the presence of </a:t>
            </a:r>
            <a:r>
              <a:rPr lang="en-US" sz="1600" b="0" u="none" dirty="0" smtClean="0"/>
              <a:t>impurities, such  as </a:t>
            </a:r>
            <a:r>
              <a:rPr lang="en-US" sz="1600" b="0" u="none" dirty="0"/>
              <a:t>acids and </a:t>
            </a:r>
            <a:r>
              <a:rPr lang="en-US" sz="1600" b="0" u="none" dirty="0" smtClean="0"/>
              <a:t>metals.</a:t>
            </a:r>
            <a:endParaRPr lang="en-US" sz="1600" b="0" u="none" dirty="0">
              <a:solidFill>
                <a:srgbClr val="000000"/>
              </a:solidFill>
              <a:latin typeface="Arial" pitchFamily="34" charset="0"/>
              <a:cs typeface="Arial" pitchFamily="34" charset="0"/>
            </a:endParaRPr>
          </a:p>
        </p:txBody>
      </p:sp>
      <p:pic>
        <p:nvPicPr>
          <p:cNvPr id="14" name="Picture 13" descr="Albemarle-Catilin-Web-Logo.jp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581198" y="4293108"/>
            <a:ext cx="2263140" cy="233172"/>
          </a:xfrm>
          <a:prstGeom prst="rect">
            <a:avLst/>
          </a:prstGeom>
        </p:spPr>
      </p:pic>
      <p:pic>
        <p:nvPicPr>
          <p:cNvPr id="34" name="Picture 33" descr="albemarle_catalysts_1.jpg"/>
          <p:cNvPicPr>
            <a:picLocks noChangeAspect="1"/>
          </p:cNvPicPr>
          <p:nvPr/>
        </p:nvPicPr>
        <p:blipFill>
          <a:blip r:embed="rId4" cstate="print"/>
          <a:srcRect t="12160" b="18094"/>
          <a:stretch>
            <a:fillRect/>
          </a:stretch>
        </p:blipFill>
        <p:spPr>
          <a:xfrm>
            <a:off x="7620386" y="4643001"/>
            <a:ext cx="2263140" cy="2435367"/>
          </a:xfrm>
          <a:prstGeom prst="rect">
            <a:avLst/>
          </a:prstGeom>
        </p:spPr>
      </p:pic>
      <p:pic>
        <p:nvPicPr>
          <p:cNvPr id="39" name="Picture 5" descr=":::Data:SEM:Exp 702 15,000x-2.jpg"/>
          <p:cNvPicPr>
            <a:picLocks noChangeAspect="1" noChangeArrowheads="1"/>
          </p:cNvPicPr>
          <p:nvPr/>
        </p:nvPicPr>
        <p:blipFill>
          <a:blip r:embed="rId5" cstate="print"/>
          <a:srcRect/>
          <a:stretch>
            <a:fillRect/>
          </a:stretch>
        </p:blipFill>
        <p:spPr bwMode="auto">
          <a:xfrm>
            <a:off x="169817" y="1965347"/>
            <a:ext cx="2011680" cy="1890325"/>
          </a:xfrm>
          <a:prstGeom prst="rect">
            <a:avLst/>
          </a:prstGeom>
          <a:noFill/>
        </p:spPr>
      </p:pic>
      <p:grpSp>
        <p:nvGrpSpPr>
          <p:cNvPr id="13" name="Group 15"/>
          <p:cNvGrpSpPr>
            <a:grpSpLocks noChangeAspect="1"/>
          </p:cNvGrpSpPr>
          <p:nvPr/>
        </p:nvGrpSpPr>
        <p:grpSpPr bwMode="auto">
          <a:xfrm>
            <a:off x="1607283" y="2790532"/>
            <a:ext cx="1760220" cy="1813560"/>
            <a:chOff x="838200" y="3962400"/>
            <a:chExt cx="2159000" cy="2159000"/>
          </a:xfrm>
        </p:grpSpPr>
        <p:pic>
          <p:nvPicPr>
            <p:cNvPr id="37" name="Picture 36" descr="Image Of KTW336 CMK-1-26"/>
            <p:cNvPicPr>
              <a:picLocks noChangeAspect="1" noChangeArrowheads="1"/>
            </p:cNvPicPr>
            <p:nvPr/>
          </p:nvPicPr>
          <p:blipFill>
            <a:blip r:embed="rId6" cstate="print"/>
            <a:srcRect/>
            <a:stretch>
              <a:fillRect/>
            </a:stretch>
          </p:blipFill>
          <p:spPr bwMode="auto">
            <a:xfrm>
              <a:off x="838200" y="3962400"/>
              <a:ext cx="2159000" cy="2159000"/>
            </a:xfrm>
            <a:prstGeom prst="rect">
              <a:avLst/>
            </a:prstGeom>
            <a:noFill/>
            <a:ln w="9525">
              <a:noFill/>
              <a:miter lim="800000"/>
              <a:headEnd/>
              <a:tailEnd/>
            </a:ln>
          </p:spPr>
        </p:pic>
        <p:pic>
          <p:nvPicPr>
            <p:cNvPr id="38" name="Picture 37" descr="FFT of KTW336 CMK-1-26"/>
            <p:cNvPicPr>
              <a:picLocks noChangeAspect="1" noChangeArrowheads="1"/>
            </p:cNvPicPr>
            <p:nvPr/>
          </p:nvPicPr>
          <p:blipFill>
            <a:blip r:embed="rId7" cstate="print"/>
            <a:srcRect/>
            <a:stretch>
              <a:fillRect/>
            </a:stretch>
          </p:blipFill>
          <p:spPr bwMode="auto">
            <a:xfrm>
              <a:off x="2362200" y="3962400"/>
              <a:ext cx="635000" cy="635000"/>
            </a:xfrm>
            <a:prstGeom prst="rect">
              <a:avLst/>
            </a:prstGeom>
            <a:noFill/>
            <a:ln w="9525">
              <a:noFill/>
              <a:miter lim="800000"/>
              <a:headEnd/>
              <a:tailEnd/>
            </a:ln>
          </p:spPr>
        </p:pic>
      </p:grpSp>
      <p:pic>
        <p:nvPicPr>
          <p:cNvPr id="32771" name="il_fi" descr="http://www.sciencephoto.com/image/340248/large/T1220167-Using_soy_to_produce_biofuels-SPL.jpg"/>
          <p:cNvPicPr>
            <a:picLocks noChangeAspect="1" noChangeArrowheads="1"/>
          </p:cNvPicPr>
          <p:nvPr/>
        </p:nvPicPr>
        <p:blipFill>
          <a:blip r:embed="rId8" cstate="print"/>
          <a:srcRect/>
          <a:stretch>
            <a:fillRect/>
          </a:stretch>
        </p:blipFill>
        <p:spPr bwMode="auto">
          <a:xfrm>
            <a:off x="4023368" y="3095503"/>
            <a:ext cx="1235451" cy="1911135"/>
          </a:xfrm>
          <a:prstGeom prst="rect">
            <a:avLst/>
          </a:prstGeom>
          <a:noFill/>
          <a:ln w="9525">
            <a:noFill/>
            <a:miter lim="800000"/>
            <a:headEnd/>
            <a:tailEnd/>
          </a:ln>
        </p:spPr>
      </p:pic>
      <p:pic>
        <p:nvPicPr>
          <p:cNvPr id="32772" name="Picture 4" descr="http://www.stippy.com/wp/wp-content/zuploads/2007/05/soybeans-biodiesel-japan.jpg"/>
          <p:cNvPicPr>
            <a:picLocks noChangeAspect="1" noChangeArrowheads="1"/>
          </p:cNvPicPr>
          <p:nvPr/>
        </p:nvPicPr>
        <p:blipFill>
          <a:blip r:embed="rId9" cstate="print"/>
          <a:srcRect/>
          <a:stretch>
            <a:fillRect/>
          </a:stretch>
        </p:blipFill>
        <p:spPr bwMode="auto">
          <a:xfrm>
            <a:off x="5329926" y="3095930"/>
            <a:ext cx="1346021" cy="1910715"/>
          </a:xfrm>
          <a:prstGeom prst="rect">
            <a:avLst/>
          </a:prstGeom>
          <a:noFill/>
          <a:ln w="9525">
            <a:noFill/>
            <a:miter lim="800000"/>
            <a:headEnd/>
            <a:tailEnd/>
          </a:ln>
        </p:spPr>
      </p:pic>
      <p:sp>
        <p:nvSpPr>
          <p:cNvPr id="23" name="Slide Number Placeholder 2"/>
          <p:cNvSpPr txBox="1">
            <a:spLocks/>
          </p:cNvSpPr>
          <p:nvPr/>
        </p:nvSpPr>
        <p:spPr>
          <a:xfrm>
            <a:off x="9209405" y="7152747"/>
            <a:ext cx="419100" cy="413808"/>
          </a:xfrm>
          <a:prstGeom prst="rect">
            <a:avLst/>
          </a:prstGeom>
        </p:spPr>
        <p:txBody>
          <a:bodyPr vert="horz" lIns="101811" tIns="50906" rIns="101811" bIns="50906"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894C652A-1437-4DEE-BE20-1D8E4CBD3D73}" type="slidenum">
              <a:rPr kumimoji="0" lang="en-US" sz="13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334358" y="6231309"/>
            <a:ext cx="9449722" cy="876868"/>
          </a:xfrm>
          <a:prstGeom prst="rect">
            <a:avLst/>
          </a:prstGeom>
          <a:noFill/>
          <a:ln w="9525">
            <a:noFill/>
            <a:miter lim="800000"/>
            <a:headEnd/>
            <a:tailEnd/>
          </a:ln>
        </p:spPr>
        <p:txBody>
          <a:bodyPr wrap="square" lIns="91152" tIns="45574" rIns="91152" bIns="45574">
            <a:spAutoFit/>
          </a:bodyPr>
          <a:lstStyle/>
          <a:p>
            <a:r>
              <a:rPr lang="en-US" sz="1700" u="none" dirty="0">
                <a:latin typeface="Arial" pitchFamily="34" charset="0"/>
                <a:cs typeface="Arial" pitchFamily="34" charset="0"/>
              </a:rPr>
              <a:t>More than 300 companies from various sectors of the manufacturing, chemical, and pharmaceutical industries conducted research at BES scientific user facilities.  Over 30 companies were Fortune 500 companies</a:t>
            </a:r>
            <a:r>
              <a:rPr lang="en-US" sz="1700" u="none" dirty="0" smtClean="0">
                <a:latin typeface="Arial" pitchFamily="34" charset="0"/>
                <a:cs typeface="Arial" pitchFamily="34" charset="0"/>
              </a:rPr>
              <a:t>.</a:t>
            </a:r>
            <a:endParaRPr lang="en-US" sz="1700" u="none" dirty="0">
              <a:latin typeface="Arial" pitchFamily="34" charset="0"/>
              <a:cs typeface="Arial" pitchFamily="34" charset="0"/>
            </a:endParaRPr>
          </a:p>
        </p:txBody>
      </p:sp>
      <p:sp>
        <p:nvSpPr>
          <p:cNvPr id="5" name="Rectangle 7"/>
          <p:cNvSpPr>
            <a:spLocks noChangeArrowheads="1"/>
          </p:cNvSpPr>
          <p:nvPr/>
        </p:nvSpPr>
        <p:spPr bwMode="auto">
          <a:xfrm rot="10800000" flipV="1">
            <a:off x="-1" y="165037"/>
            <a:ext cx="10058400" cy="529915"/>
          </a:xfrm>
          <a:prstGeom prst="rect">
            <a:avLst/>
          </a:prstGeom>
          <a:noFill/>
          <a:ln w="9525">
            <a:noFill/>
            <a:miter lim="800000"/>
            <a:headEnd/>
            <a:tailEnd/>
          </a:ln>
        </p:spPr>
        <p:txBody>
          <a:bodyPr wrap="square" lIns="91152" tIns="45574" rIns="91152" bIns="45574">
            <a:spAutoFit/>
          </a:bodyPr>
          <a:lstStyle/>
          <a:p>
            <a:pPr algn="ctr" defTabSz="911407" fontAlgn="auto">
              <a:spcBef>
                <a:spcPts val="0"/>
              </a:spcBef>
              <a:spcAft>
                <a:spcPts val="0"/>
              </a:spcAft>
            </a:pPr>
            <a:r>
              <a:rPr lang="en-US" sz="2800" b="0" u="none" kern="0" dirty="0" smtClean="0">
                <a:solidFill>
                  <a:srgbClr val="006600"/>
                </a:solidFill>
                <a:latin typeface="Arial" pitchFamily="34" charset="0"/>
                <a:cs typeface="Arial" pitchFamily="34" charset="0"/>
              </a:rPr>
              <a:t>BES User Facilities Hosted Over 14,000 Users in FY 2011</a:t>
            </a:r>
          </a:p>
        </p:txBody>
      </p:sp>
      <p:sp>
        <p:nvSpPr>
          <p:cNvPr id="6" name="Slide Number Placeholder 39"/>
          <p:cNvSpPr>
            <a:spLocks noGrp="1"/>
          </p:cNvSpPr>
          <p:nvPr>
            <p:ph type="sldNum" sz="quarter" idx="4294967295"/>
          </p:nvPr>
        </p:nvSpPr>
        <p:spPr bwMode="auto">
          <a:xfrm>
            <a:off x="9255125" y="7164288"/>
            <a:ext cx="419100" cy="413808"/>
          </a:xfrm>
          <a:prstGeom prst="rect">
            <a:avLst/>
          </a:prstGeom>
          <a:noFill/>
          <a:ln>
            <a:miter lim="800000"/>
            <a:headEnd/>
            <a:tailEnd/>
          </a:ln>
        </p:spPr>
        <p:txBody>
          <a:bodyPr vert="horz" wrap="square" lIns="101431" tIns="50718" rIns="101431" bIns="50718" numCol="1" rtlCol="0" anchor="ctr" anchorCtr="0" compatLnSpc="1">
            <a:prstTxWarp prst="textNoShape">
              <a:avLst/>
            </a:prstTxWarp>
          </a:bodyPr>
          <a:lstStyle/>
          <a:p>
            <a:fld id="{90944929-F3F1-48F8-BC26-BA0BFE417CEF}" type="slidenum">
              <a:rPr lang="en-US" b="0" u="none" smtClean="0"/>
              <a:pPr/>
              <a:t>13</a:t>
            </a:fld>
            <a:endParaRPr lang="en-US" b="0" u="none" dirty="0" smtClean="0"/>
          </a:p>
        </p:txBody>
      </p:sp>
      <p:graphicFrame>
        <p:nvGraphicFramePr>
          <p:cNvPr id="8" name="Chart 7"/>
          <p:cNvGraphicFramePr>
            <a:graphicFrameLocks/>
          </p:cNvGraphicFramePr>
          <p:nvPr/>
        </p:nvGraphicFramePr>
        <p:xfrm>
          <a:off x="0" y="875665"/>
          <a:ext cx="10058400" cy="586041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56260" y="0"/>
            <a:ext cx="9052560" cy="843148"/>
          </a:xfrm>
          <a:prstGeom prst="rect">
            <a:avLst/>
          </a:prstGeom>
        </p:spPr>
        <p:txBody>
          <a:bodyPr vert="horz" lIns="101882" tIns="50941" rIns="101882" bIns="50941" rtlCol="0" anchor="ctr">
            <a:normAutofit/>
          </a:bodyPr>
          <a:lstStyle/>
          <a:p>
            <a:pPr algn="ctr" defTabSz="1018824" fontAlgn="auto">
              <a:spcAft>
                <a:spcPts val="0"/>
              </a:spcAft>
              <a:defRPr/>
            </a:pPr>
            <a:r>
              <a:rPr lang="en-US" sz="2700" b="0" u="none" dirty="0" smtClean="0">
                <a:solidFill>
                  <a:srgbClr val="106636"/>
                </a:solidFill>
                <a:latin typeface="Arial" pitchFamily="34" charset="0"/>
                <a:ea typeface="+mj-ea"/>
                <a:cs typeface="Arial" pitchFamily="34" charset="0"/>
              </a:rPr>
              <a:t>DOE Light Sources Spur New Small Companies</a:t>
            </a:r>
            <a:endParaRPr lang="en-US" sz="2700" b="0" u="none" dirty="0">
              <a:solidFill>
                <a:srgbClr val="106636"/>
              </a:solidFill>
              <a:latin typeface="Arial" pitchFamily="34" charset="0"/>
              <a:ea typeface="+mj-ea"/>
              <a:cs typeface="Arial" pitchFamily="34" charset="0"/>
            </a:endParaRPr>
          </a:p>
        </p:txBody>
      </p:sp>
      <p:sp>
        <p:nvSpPr>
          <p:cNvPr id="7" name="TextBox 6"/>
          <p:cNvSpPr txBox="1"/>
          <p:nvPr/>
        </p:nvSpPr>
        <p:spPr>
          <a:xfrm>
            <a:off x="689610" y="1162050"/>
            <a:ext cx="8717280" cy="1118540"/>
          </a:xfrm>
          <a:prstGeom prst="rect">
            <a:avLst/>
          </a:prstGeom>
          <a:noFill/>
        </p:spPr>
        <p:txBody>
          <a:bodyPr wrap="square" lIns="101882" tIns="50941" rIns="101882" bIns="50941" rtlCol="0">
            <a:spAutoFit/>
          </a:bodyPr>
          <a:lstStyle/>
          <a:p>
            <a:r>
              <a:rPr lang="en-US" sz="2200" u="none" dirty="0" smtClean="0">
                <a:latin typeface="Arial" pitchFamily="34" charset="0"/>
                <a:cs typeface="Arial" pitchFamily="34" charset="0"/>
              </a:rPr>
              <a:t>The technologies and know-how developed at DOE light sources serve as the seeds for new companies located across the U.S.</a:t>
            </a:r>
            <a:endParaRPr lang="en-US" sz="2200" u="none" dirty="0">
              <a:latin typeface="Arial" pitchFamily="34" charset="0"/>
              <a:cs typeface="Arial" pitchFamily="34" charset="0"/>
            </a:endParaRPr>
          </a:p>
        </p:txBody>
      </p:sp>
      <p:sp>
        <p:nvSpPr>
          <p:cNvPr id="8" name="Rectangle 7"/>
          <p:cNvSpPr>
            <a:spLocks noChangeArrowheads="1"/>
          </p:cNvSpPr>
          <p:nvPr/>
        </p:nvSpPr>
        <p:spPr bwMode="auto">
          <a:xfrm>
            <a:off x="335280" y="3610051"/>
            <a:ext cx="9387840" cy="2580478"/>
          </a:xfrm>
          <a:prstGeom prst="rect">
            <a:avLst/>
          </a:prstGeom>
          <a:noFill/>
          <a:ln w="9525">
            <a:noFill/>
            <a:miter lim="800000"/>
            <a:headEnd/>
            <a:tailEnd/>
          </a:ln>
          <a:effectLst/>
        </p:spPr>
        <p:txBody>
          <a:bodyPr vert="horz" wrap="square" lIns="101882" tIns="50941" rIns="101882" bIns="50941" numCol="1" anchor="ctr" anchorCtr="0" compatLnSpc="1">
            <a:prstTxWarp prst="textNoShape">
              <a:avLst/>
            </a:prstTxWarp>
            <a:spAutoFit/>
          </a:bodyPr>
          <a:lstStyle/>
          <a:p>
            <a:pPr fontAlgn="base">
              <a:spcBef>
                <a:spcPct val="0"/>
              </a:spcBef>
              <a:spcAft>
                <a:spcPct val="0"/>
              </a:spcAft>
            </a:pPr>
            <a:r>
              <a:rPr lang="en-US" sz="2000" u="none" dirty="0" smtClean="0">
                <a:latin typeface="Arial" pitchFamily="34" charset="0"/>
                <a:ea typeface="Calibri" pitchFamily="34" charset="0"/>
                <a:cs typeface="Arial" pitchFamily="34" charset="0"/>
              </a:rPr>
              <a:t>Research and development activities at </a:t>
            </a:r>
            <a:r>
              <a:rPr lang="en-US" sz="2000" u="none" dirty="0" err="1" smtClean="0">
                <a:latin typeface="Arial" pitchFamily="34" charset="0"/>
                <a:ea typeface="Calibri" pitchFamily="34" charset="0"/>
                <a:cs typeface="Arial" pitchFamily="34" charset="0"/>
              </a:rPr>
              <a:t>DOE</a:t>
            </a:r>
            <a:r>
              <a:rPr lang="en-US" sz="2000" u="none" dirty="0" smtClean="0">
                <a:latin typeface="Arial" pitchFamily="34" charset="0"/>
                <a:ea typeface="Calibri" pitchFamily="34" charset="0"/>
                <a:cs typeface="Arial" pitchFamily="34" charset="0"/>
              </a:rPr>
              <a:t> light sources create a great variety of opportunities for commercial ventures, including the foundation of new start-up companies.  These start-ups create thousands of jobs and give advanced technologies a foothold in the commercial market.</a:t>
            </a:r>
          </a:p>
          <a:p>
            <a:pPr fontAlgn="base">
              <a:spcBef>
                <a:spcPct val="0"/>
              </a:spcBef>
              <a:spcAft>
                <a:spcPct val="0"/>
              </a:spcAft>
            </a:pPr>
            <a:endParaRPr lang="en-US" sz="1050" u="none" dirty="0" smtClean="0">
              <a:latin typeface="Arial" pitchFamily="34" charset="0"/>
              <a:ea typeface="Calibri" pitchFamily="34" charset="0"/>
              <a:cs typeface="Arial" pitchFamily="34" charset="0"/>
            </a:endParaRPr>
          </a:p>
          <a:p>
            <a:pPr fontAlgn="base">
              <a:spcBef>
                <a:spcPct val="0"/>
              </a:spcBef>
              <a:spcAft>
                <a:spcPct val="0"/>
              </a:spcAft>
            </a:pPr>
            <a:r>
              <a:rPr lang="en-US" sz="2000" u="none" dirty="0" smtClean="0">
                <a:latin typeface="Arial" pitchFamily="34" charset="0"/>
                <a:ea typeface="Calibri" pitchFamily="34" charset="0"/>
                <a:cs typeface="Arial" pitchFamily="34" charset="0"/>
              </a:rPr>
              <a:t>Such spin-off companies include </a:t>
            </a:r>
            <a:r>
              <a:rPr lang="en-US" sz="2000" u="none" dirty="0" err="1" smtClean="0">
                <a:latin typeface="Arial" pitchFamily="34" charset="0"/>
                <a:ea typeface="Calibri" pitchFamily="34" charset="0"/>
                <a:cs typeface="Arial" pitchFamily="34" charset="0"/>
              </a:rPr>
              <a:t>Xradia</a:t>
            </a:r>
            <a:r>
              <a:rPr lang="en-US" sz="2000" u="none" dirty="0" smtClean="0">
                <a:latin typeface="Arial" pitchFamily="34" charset="0"/>
                <a:ea typeface="Calibri" pitchFamily="34" charset="0"/>
                <a:cs typeface="Arial" pitchFamily="34" charset="0"/>
              </a:rPr>
              <a:t> (imaging products), </a:t>
            </a:r>
            <a:r>
              <a:rPr lang="en-US" sz="2000" u="none" dirty="0" err="1" smtClean="0">
                <a:latin typeface="Arial" pitchFamily="34" charset="0"/>
                <a:ea typeface="Calibri" pitchFamily="34" charset="0"/>
                <a:cs typeface="Arial" pitchFamily="34" charset="0"/>
              </a:rPr>
              <a:t>InSync</a:t>
            </a:r>
            <a:r>
              <a:rPr lang="en-US" sz="2000" u="none" dirty="0" smtClean="0">
                <a:latin typeface="Arial" pitchFamily="34" charset="0"/>
                <a:ea typeface="Calibri" pitchFamily="34" charset="0"/>
                <a:cs typeface="Arial" pitchFamily="34" charset="0"/>
              </a:rPr>
              <a:t> (custom high-tech mirrors), </a:t>
            </a:r>
            <a:r>
              <a:rPr lang="en-US" sz="2000" u="none" dirty="0" err="1" smtClean="0">
                <a:latin typeface="Arial" pitchFamily="34" charset="0"/>
                <a:ea typeface="Calibri" pitchFamily="34" charset="0"/>
                <a:cs typeface="Arial" pitchFamily="34" charset="0"/>
              </a:rPr>
              <a:t>ADSC</a:t>
            </a:r>
            <a:r>
              <a:rPr lang="en-US" sz="2000" u="none" dirty="0" smtClean="0">
                <a:latin typeface="Arial" pitchFamily="34" charset="0"/>
                <a:ea typeface="Calibri" pitchFamily="34" charset="0"/>
                <a:cs typeface="Arial" pitchFamily="34" charset="0"/>
              </a:rPr>
              <a:t> (</a:t>
            </a:r>
            <a:r>
              <a:rPr lang="en-US" sz="2000" u="none" dirty="0" err="1" smtClean="0">
                <a:latin typeface="Arial" pitchFamily="34" charset="0"/>
                <a:ea typeface="Calibri" pitchFamily="34" charset="0"/>
                <a:cs typeface="Arial" pitchFamily="34" charset="0"/>
              </a:rPr>
              <a:t>CCD</a:t>
            </a:r>
            <a:r>
              <a:rPr lang="en-US" sz="2000" u="none" dirty="0" smtClean="0">
                <a:latin typeface="Arial" pitchFamily="34" charset="0"/>
                <a:ea typeface="Calibri" pitchFamily="34" charset="0"/>
                <a:cs typeface="Arial" pitchFamily="34" charset="0"/>
              </a:rPr>
              <a:t> detectors) and XIA (detector electronics).</a:t>
            </a:r>
          </a:p>
          <a:p>
            <a:pPr lvl="0" fontAlgn="base">
              <a:spcBef>
                <a:spcPct val="0"/>
              </a:spcBef>
              <a:spcAft>
                <a:spcPct val="0"/>
              </a:spcAft>
            </a:pPr>
            <a:endParaRPr lang="en-US" sz="1050" u="none" dirty="0" smtClean="0">
              <a:latin typeface="Arial" pitchFamily="34" charset="0"/>
              <a:ea typeface="Calibri" pitchFamily="34" charset="0"/>
              <a:cs typeface="Arial" pitchFamily="34" charset="0"/>
            </a:endParaRPr>
          </a:p>
        </p:txBody>
      </p:sp>
      <p:pic>
        <p:nvPicPr>
          <p:cNvPr id="1026" name="Picture 2" descr="http://www.xia.com/Images/Xia_LLC_web_header.jpg"/>
          <p:cNvPicPr>
            <a:picLocks noChangeAspect="1" noChangeArrowheads="1"/>
          </p:cNvPicPr>
          <p:nvPr/>
        </p:nvPicPr>
        <p:blipFill>
          <a:blip r:embed="rId2" cstate="print"/>
          <a:srcRect r="64800"/>
          <a:stretch>
            <a:fillRect/>
          </a:stretch>
        </p:blipFill>
        <p:spPr bwMode="auto">
          <a:xfrm>
            <a:off x="2263140" y="2512291"/>
            <a:ext cx="2011680" cy="942109"/>
          </a:xfrm>
          <a:prstGeom prst="rect">
            <a:avLst/>
          </a:prstGeom>
          <a:noFill/>
        </p:spPr>
      </p:pic>
      <p:pic>
        <p:nvPicPr>
          <p:cNvPr id="1030" name="Picture 6" descr="Xradia - insight in 3D"/>
          <p:cNvPicPr>
            <a:picLocks noChangeAspect="1" noChangeArrowheads="1"/>
          </p:cNvPicPr>
          <p:nvPr/>
        </p:nvPicPr>
        <p:blipFill>
          <a:blip r:embed="rId3" cstate="print"/>
          <a:srcRect/>
          <a:stretch>
            <a:fillRect/>
          </a:stretch>
        </p:blipFill>
        <p:spPr bwMode="auto">
          <a:xfrm>
            <a:off x="0" y="2504440"/>
            <a:ext cx="2399348" cy="857652"/>
          </a:xfrm>
          <a:prstGeom prst="rect">
            <a:avLst/>
          </a:prstGeom>
          <a:noFill/>
        </p:spPr>
      </p:pic>
      <p:pic>
        <p:nvPicPr>
          <p:cNvPr id="1031" name="Picture 7"/>
          <p:cNvPicPr>
            <a:picLocks noChangeAspect="1" noChangeArrowheads="1"/>
          </p:cNvPicPr>
          <p:nvPr/>
        </p:nvPicPr>
        <p:blipFill>
          <a:blip r:embed="rId4" cstate="print"/>
          <a:srcRect/>
          <a:stretch>
            <a:fillRect/>
          </a:stretch>
        </p:blipFill>
        <p:spPr bwMode="auto">
          <a:xfrm>
            <a:off x="4274820" y="2598651"/>
            <a:ext cx="2263140" cy="763839"/>
          </a:xfrm>
          <a:prstGeom prst="rect">
            <a:avLst/>
          </a:prstGeom>
          <a:noFill/>
          <a:ln w="9525">
            <a:noFill/>
            <a:miter lim="800000"/>
            <a:headEnd/>
            <a:tailEnd/>
          </a:ln>
        </p:spPr>
      </p:pic>
      <p:pic>
        <p:nvPicPr>
          <p:cNvPr id="1033" name="Picture 9" descr="http://www.insyncoptics.com/3.jpg"/>
          <p:cNvPicPr>
            <a:picLocks noChangeAspect="1" noChangeArrowheads="1"/>
          </p:cNvPicPr>
          <p:nvPr/>
        </p:nvPicPr>
        <p:blipFill>
          <a:blip r:embed="rId5" cstate="print"/>
          <a:srcRect l="3279" t="24365" b="22843"/>
          <a:stretch>
            <a:fillRect/>
          </a:stretch>
        </p:blipFill>
        <p:spPr bwMode="auto">
          <a:xfrm>
            <a:off x="6634676" y="2598651"/>
            <a:ext cx="3088445" cy="777240"/>
          </a:xfrm>
          <a:prstGeom prst="rect">
            <a:avLst/>
          </a:prstGeom>
          <a:noFill/>
        </p:spPr>
      </p:pic>
      <p:sp>
        <p:nvSpPr>
          <p:cNvPr id="9" name="TextBox 8"/>
          <p:cNvSpPr txBox="1"/>
          <p:nvPr/>
        </p:nvSpPr>
        <p:spPr>
          <a:xfrm>
            <a:off x="335280" y="6217920"/>
            <a:ext cx="9555480" cy="453458"/>
          </a:xfrm>
          <a:prstGeom prst="rect">
            <a:avLst/>
          </a:prstGeom>
          <a:noFill/>
        </p:spPr>
        <p:txBody>
          <a:bodyPr wrap="square" lIns="101882" tIns="50941" rIns="101882" bIns="50941" rtlCol="0">
            <a:spAutoFit/>
          </a:bodyPr>
          <a:lstStyle/>
          <a:p>
            <a:r>
              <a:rPr lang="en-US" sz="2200" u="none" dirty="0" smtClean="0">
                <a:latin typeface="Arial" pitchFamily="34" charset="0"/>
                <a:cs typeface="Arial" pitchFamily="34" charset="0"/>
              </a:rPr>
              <a:t>Impact:  DOE light sources give rise to small businesses, create jobs.</a:t>
            </a:r>
          </a:p>
        </p:txBody>
      </p:sp>
      <p:sp>
        <p:nvSpPr>
          <p:cNvPr id="10" name="Slide Number Placeholder 2"/>
          <p:cNvSpPr>
            <a:spLocks noGrp="1"/>
          </p:cNvSpPr>
          <p:nvPr>
            <p:ph type="sldNum" sz="quarter" idx="4294967295"/>
          </p:nvPr>
        </p:nvSpPr>
        <p:spPr>
          <a:xfrm>
            <a:off x="9209405" y="7152747"/>
            <a:ext cx="419100" cy="413808"/>
          </a:xfrm>
          <a:prstGeom prst="rect">
            <a:avLst/>
          </a:prstGeom>
        </p:spPr>
        <p:txBody>
          <a:bodyPr/>
          <a:lstStyle/>
          <a:p>
            <a:pPr algn="r">
              <a:defRPr/>
            </a:pPr>
            <a:fld id="{894C652A-1437-4DEE-BE20-1D8E4CBD3D73}" type="slidenum">
              <a:rPr lang="en-US" b="0" u="none" smtClean="0"/>
              <a:pPr algn="r">
                <a:defRPr/>
              </a:pPr>
              <a:t>14</a:t>
            </a:fld>
            <a:endParaRPr lang="en-US" b="0" u="none"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1"/>
            <a:ext cx="10058400" cy="840572"/>
          </a:xfrm>
        </p:spPr>
        <p:txBody>
          <a:bodyPr/>
          <a:lstStyle/>
          <a:p>
            <a:r>
              <a:rPr lang="en-US" dirty="0" smtClean="0"/>
              <a:t>BES Publications for Improved Communication</a:t>
            </a:r>
            <a:endParaRPr lang="en-US" dirty="0"/>
          </a:p>
        </p:txBody>
      </p:sp>
      <p:sp>
        <p:nvSpPr>
          <p:cNvPr id="9" name="Title 4"/>
          <p:cNvSpPr txBox="1">
            <a:spLocks/>
          </p:cNvSpPr>
          <p:nvPr/>
        </p:nvSpPr>
        <p:spPr bwMode="auto">
          <a:xfrm>
            <a:off x="4777740" y="7254240"/>
            <a:ext cx="3771900" cy="345440"/>
          </a:xfrm>
          <a:prstGeom prst="rect">
            <a:avLst/>
          </a:prstGeom>
          <a:noFill/>
          <a:ln w="9525">
            <a:noFill/>
            <a:miter lim="800000"/>
            <a:headEnd/>
            <a:tailEnd/>
          </a:ln>
        </p:spPr>
        <p:txBody>
          <a:bodyPr vert="horz" wrap="square" lIns="101846" tIns="50923" rIns="101846" bIns="50923" numCol="1" anchor="ctr" anchorCtr="0" compatLnSpc="1">
            <a:prstTxWarp prst="textNoShape">
              <a:avLst/>
            </a:prstTxWarp>
          </a:bodyPr>
          <a:lstStyle/>
          <a:p>
            <a:pPr algn="ctr" defTabSz="1018467" eaLnBrk="0" hangingPunct="0">
              <a:defRPr/>
            </a:pPr>
            <a:endParaRPr lang="en-US" sz="1600" b="0" u="none" dirty="0">
              <a:solidFill>
                <a:srgbClr val="106636"/>
              </a:solidFill>
              <a:latin typeface="Arial" pitchFamily="34" charset="0"/>
              <a:ea typeface="+mj-ea"/>
              <a:cs typeface="Arial" pitchFamily="34" charset="0"/>
            </a:endParaRPr>
          </a:p>
        </p:txBody>
      </p:sp>
      <p:sp>
        <p:nvSpPr>
          <p:cNvPr id="7" name="TextBox 6"/>
          <p:cNvSpPr txBox="1"/>
          <p:nvPr/>
        </p:nvSpPr>
        <p:spPr>
          <a:xfrm>
            <a:off x="246380" y="957582"/>
            <a:ext cx="7795260" cy="6168604"/>
          </a:xfrm>
          <a:prstGeom prst="rect">
            <a:avLst/>
          </a:prstGeom>
          <a:noFill/>
        </p:spPr>
        <p:txBody>
          <a:bodyPr wrap="square" lIns="101846" tIns="50923" rIns="101846" bIns="50923" rtlCol="0">
            <a:spAutoFit/>
          </a:bodyPr>
          <a:lstStyle/>
          <a:p>
            <a:pPr defTabSz="963654" eaLnBrk="0" hangingPunct="0">
              <a:buClr>
                <a:schemeClr val="tx1"/>
              </a:buClr>
              <a:buSzPct val="75000"/>
            </a:pPr>
            <a:r>
              <a:rPr lang="en-US" sz="2200" i="1" u="none" dirty="0" smtClean="0">
                <a:solidFill>
                  <a:srgbClr val="106636"/>
                </a:solidFill>
                <a:latin typeface="Arial" pitchFamily="34" charset="0"/>
                <a:cs typeface="Arial" pitchFamily="34" charset="0"/>
              </a:rPr>
              <a:t>BES 2011 Summary Report</a:t>
            </a:r>
          </a:p>
          <a:p>
            <a:pPr lvl="1" defTabSz="963654" eaLnBrk="0" hangingPunct="0">
              <a:spcAft>
                <a:spcPts val="669"/>
              </a:spcAft>
              <a:buClr>
                <a:schemeClr val="tx1"/>
              </a:buClr>
              <a:buSzPct val="75000"/>
            </a:pPr>
            <a:r>
              <a:rPr lang="en-US" sz="1600" dirty="0" smtClean="0">
                <a:solidFill>
                  <a:srgbClr val="0000FF"/>
                </a:solidFill>
                <a:latin typeface="Arial" pitchFamily="34" charset="0"/>
                <a:cs typeface="Arial" pitchFamily="34" charset="0"/>
              </a:rPr>
              <a:t>http://science.energy.gov/bes/research</a:t>
            </a:r>
            <a:r>
              <a:rPr lang="en-US" sz="1600" u="none" dirty="0" smtClean="0">
                <a:latin typeface="Arial" pitchFamily="34" charset="0"/>
                <a:cs typeface="Arial" pitchFamily="34" charset="0"/>
                <a:hlinkClick r:id="rId3"/>
              </a:rPr>
              <a:t>/</a:t>
            </a:r>
            <a:endParaRPr lang="en-US" sz="1600" u="none" dirty="0" smtClean="0">
              <a:latin typeface="Arial" pitchFamily="34" charset="0"/>
              <a:cs typeface="Arial" pitchFamily="34" charset="0"/>
            </a:endParaRPr>
          </a:p>
          <a:p>
            <a:pPr lvl="1" defTabSz="963654" eaLnBrk="0" hangingPunct="0">
              <a:buClr>
                <a:schemeClr val="tx1"/>
              </a:buClr>
              <a:buSzPct val="75000"/>
              <a:buFont typeface="Wingdings" pitchFamily="2" charset="2"/>
              <a:buChar char="Ø"/>
            </a:pPr>
            <a:r>
              <a:rPr lang="en-US" sz="1800" u="none" dirty="0" smtClean="0">
                <a:latin typeface="Arial" pitchFamily="34" charset="0"/>
                <a:cs typeface="Arial" pitchFamily="34" charset="0"/>
              </a:rPr>
              <a:t> Overview of BES</a:t>
            </a:r>
          </a:p>
          <a:p>
            <a:pPr lvl="1" defTabSz="963654" eaLnBrk="0" hangingPunct="0">
              <a:buClr>
                <a:schemeClr val="tx1"/>
              </a:buClr>
              <a:buSzPct val="75000"/>
              <a:buFont typeface="Wingdings" pitchFamily="2" charset="2"/>
              <a:buChar char="Ø"/>
            </a:pPr>
            <a:r>
              <a:rPr lang="en-US" sz="1800" u="none" dirty="0" smtClean="0">
                <a:latin typeface="Arial" pitchFamily="34" charset="0"/>
                <a:cs typeface="Arial" pitchFamily="34" charset="0"/>
              </a:rPr>
              <a:t> How BES does business</a:t>
            </a:r>
          </a:p>
          <a:p>
            <a:pPr lvl="1" defTabSz="963654" eaLnBrk="0" hangingPunct="0">
              <a:buClr>
                <a:schemeClr val="tx1"/>
              </a:buClr>
              <a:buSzPct val="75000"/>
              <a:buFont typeface="Wingdings" pitchFamily="2" charset="2"/>
              <a:buChar char="Ø"/>
            </a:pPr>
            <a:r>
              <a:rPr lang="en-US" sz="1800" u="none" dirty="0" smtClean="0">
                <a:latin typeface="Arial" pitchFamily="34" charset="0"/>
                <a:cs typeface="Arial" pitchFamily="34" charset="0"/>
              </a:rPr>
              <a:t> Descriptions and representative research highlights for 3 BES divisions, EFRCs, and Energy Innovation Hubs</a:t>
            </a:r>
            <a:endParaRPr lang="en-US" sz="2700" u="none" dirty="0" smtClean="0">
              <a:latin typeface="Arial" pitchFamily="34" charset="0"/>
              <a:cs typeface="Arial" pitchFamily="34" charset="0"/>
            </a:endParaRPr>
          </a:p>
          <a:p>
            <a:pPr defTabSz="963654" eaLnBrk="0" hangingPunct="0">
              <a:spcBef>
                <a:spcPts val="2674"/>
              </a:spcBef>
              <a:buClr>
                <a:schemeClr val="tx1"/>
              </a:buClr>
              <a:buSzPct val="75000"/>
            </a:pPr>
            <a:r>
              <a:rPr lang="en-US" sz="2200" i="1" u="none" dirty="0" smtClean="0">
                <a:solidFill>
                  <a:srgbClr val="106636"/>
                </a:solidFill>
                <a:latin typeface="Arial" pitchFamily="34" charset="0"/>
                <a:cs typeface="Arial" pitchFamily="34" charset="0"/>
              </a:rPr>
              <a:t>BES FY 2011 Research Summaries</a:t>
            </a:r>
          </a:p>
          <a:p>
            <a:pPr lvl="1" defTabSz="963654" eaLnBrk="0" hangingPunct="0">
              <a:spcAft>
                <a:spcPts val="669"/>
              </a:spcAft>
              <a:buClr>
                <a:schemeClr val="tx1"/>
              </a:buClr>
              <a:buSzPct val="75000"/>
            </a:pPr>
            <a:r>
              <a:rPr lang="en-US" sz="1600" dirty="0" smtClean="0">
                <a:solidFill>
                  <a:srgbClr val="0000FF"/>
                </a:solidFill>
                <a:latin typeface="Arial" pitchFamily="34" charset="0"/>
                <a:cs typeface="Arial" pitchFamily="34" charset="0"/>
              </a:rPr>
              <a:t>http://science.energy.gov/bes/research/</a:t>
            </a:r>
          </a:p>
          <a:p>
            <a:pPr lvl="1" defTabSz="963654" eaLnBrk="0" hangingPunct="0">
              <a:buClr>
                <a:schemeClr val="tx1"/>
              </a:buClr>
              <a:buSzPct val="75000"/>
              <a:buFont typeface="Wingdings" pitchFamily="2" charset="2"/>
              <a:buChar char="Ø"/>
            </a:pPr>
            <a:r>
              <a:rPr lang="en-US" sz="1800" u="none" dirty="0" smtClean="0">
                <a:latin typeface="Arial" pitchFamily="34" charset="0"/>
                <a:cs typeface="Arial" pitchFamily="34" charset="0"/>
              </a:rPr>
              <a:t> Summaries of more than 1300 research projects across 3 BES divisions, including senior investigators, </a:t>
            </a:r>
            <a:r>
              <a:rPr lang="en-US" sz="1800" u="none" dirty="0" err="1" smtClean="0">
                <a:latin typeface="Arial" pitchFamily="34" charset="0"/>
                <a:cs typeface="Arial" pitchFamily="34" charset="0"/>
              </a:rPr>
              <a:t>postdocs</a:t>
            </a:r>
            <a:r>
              <a:rPr lang="en-US" sz="1800" u="none" dirty="0" smtClean="0">
                <a:latin typeface="Arial" pitchFamily="34" charset="0"/>
                <a:cs typeface="Arial" pitchFamily="34" charset="0"/>
              </a:rPr>
              <a:t>, graduate and undergraduate students, and a brief project description</a:t>
            </a:r>
            <a:endParaRPr lang="en-US" sz="2700" i="1" u="none" dirty="0" smtClean="0">
              <a:solidFill>
                <a:srgbClr val="006600"/>
              </a:solidFill>
              <a:latin typeface="Arial" pitchFamily="34" charset="0"/>
              <a:cs typeface="Arial" pitchFamily="34" charset="0"/>
            </a:endParaRPr>
          </a:p>
          <a:p>
            <a:pPr defTabSz="963654" eaLnBrk="0" hangingPunct="0">
              <a:spcBef>
                <a:spcPts val="2674"/>
              </a:spcBef>
              <a:buClr>
                <a:schemeClr val="tx1"/>
              </a:buClr>
              <a:buSzPct val="75000"/>
            </a:pPr>
            <a:r>
              <a:rPr lang="en-US" sz="2200" i="1" u="none" dirty="0" smtClean="0">
                <a:solidFill>
                  <a:srgbClr val="106636"/>
                </a:solidFill>
                <a:latin typeface="Arial" pitchFamily="34" charset="0"/>
                <a:cs typeface="Arial" pitchFamily="34" charset="0"/>
              </a:rPr>
              <a:t>Science Serving the Nation (brochure)</a:t>
            </a:r>
          </a:p>
          <a:p>
            <a:pPr lvl="1" defTabSz="963654" eaLnBrk="0" hangingPunct="0">
              <a:spcAft>
                <a:spcPts val="669"/>
              </a:spcAft>
              <a:buClr>
                <a:schemeClr val="tx1"/>
              </a:buClr>
              <a:buSzPct val="75000"/>
            </a:pPr>
            <a:r>
              <a:rPr lang="en-US" sz="1600" u="none" dirty="0" smtClean="0">
                <a:solidFill>
                  <a:srgbClr val="FF0000"/>
                </a:solidFill>
                <a:latin typeface="Arial" pitchFamily="34" charset="0"/>
                <a:cs typeface="Arial" pitchFamily="34" charset="0"/>
              </a:rPr>
              <a:t>Coming soon!</a:t>
            </a:r>
          </a:p>
          <a:p>
            <a:pPr lvl="1" defTabSz="963654" eaLnBrk="0" hangingPunct="0">
              <a:buClr>
                <a:schemeClr val="tx1"/>
              </a:buClr>
              <a:buSzPct val="75000"/>
              <a:buFont typeface="Wingdings" pitchFamily="2" charset="2"/>
              <a:buChar char="Ø"/>
            </a:pPr>
            <a:r>
              <a:rPr lang="en-US" sz="1800" u="none" dirty="0" smtClean="0">
                <a:latin typeface="Arial" pitchFamily="34" charset="0"/>
                <a:cs typeface="Arial" pitchFamily="34" charset="0"/>
              </a:rPr>
              <a:t> Brief vignettes describing the impact of BES funded research on scientific innovation and its impact on end-use technology</a:t>
            </a:r>
            <a:endParaRPr lang="en-US" sz="2700" i="1" u="none" dirty="0" smtClean="0">
              <a:solidFill>
                <a:srgbClr val="006600"/>
              </a:solidFill>
              <a:latin typeface="Arial" pitchFamily="34" charset="0"/>
              <a:cs typeface="Arial" pitchFamily="34" charset="0"/>
            </a:endParaRPr>
          </a:p>
          <a:p>
            <a:pPr defTabSz="963654" eaLnBrk="0" hangingPunct="0">
              <a:spcBef>
                <a:spcPts val="2006"/>
              </a:spcBef>
              <a:buClr>
                <a:schemeClr val="tx1"/>
              </a:buClr>
              <a:buSzPct val="75000"/>
            </a:pPr>
            <a:endParaRPr lang="en-US" sz="2700" i="1" u="none" dirty="0" smtClean="0">
              <a:latin typeface="Arial" pitchFamily="34" charset="0"/>
              <a:cs typeface="Arial" pitchFamily="34" charset="0"/>
            </a:endParaRPr>
          </a:p>
          <a:p>
            <a:pPr lvl="1" defTabSz="963654" eaLnBrk="0" hangingPunct="0">
              <a:spcAft>
                <a:spcPts val="1337"/>
              </a:spcAft>
              <a:buClr>
                <a:schemeClr val="tx1"/>
              </a:buClr>
              <a:buSzPct val="75000"/>
            </a:pPr>
            <a:r>
              <a:rPr lang="en-US" b="1" u="none" dirty="0" smtClean="0">
                <a:latin typeface="Arial" pitchFamily="34" charset="0"/>
                <a:cs typeface="Arial" pitchFamily="34" charset="0"/>
              </a:rPr>
              <a:t> </a:t>
            </a:r>
            <a:r>
              <a:rPr lang="en-US" b="1" i="1" u="none" dirty="0" smtClean="0">
                <a:effectLst>
                  <a:outerShdw blurRad="38100" dist="38100" dir="2700000" algn="tl">
                    <a:srgbClr val="000000">
                      <a:alpha val="43137"/>
                    </a:srgbClr>
                  </a:outerShdw>
                </a:effectLst>
                <a:latin typeface="Arial" pitchFamily="34" charset="0"/>
                <a:cs typeface="Arial" pitchFamily="34" charset="0"/>
              </a:rPr>
              <a:t> </a:t>
            </a:r>
            <a:endParaRPr lang="en-US" sz="2200" u="none" dirty="0" smtClean="0">
              <a:latin typeface="Arial" pitchFamily="34" charset="0"/>
              <a:cs typeface="Arial" pitchFamily="34" charset="0"/>
            </a:endParaRPr>
          </a:p>
        </p:txBody>
      </p:sp>
      <p:pic>
        <p:nvPicPr>
          <p:cNvPr id="10" name="Picture 9" descr="BES_summaries_frontcover.jpg"/>
          <p:cNvPicPr>
            <a:picLocks noChangeAspect="1"/>
          </p:cNvPicPr>
          <p:nvPr/>
        </p:nvPicPr>
        <p:blipFill>
          <a:blip r:embed="rId4" cstate="print"/>
          <a:stretch>
            <a:fillRect/>
          </a:stretch>
        </p:blipFill>
        <p:spPr>
          <a:xfrm>
            <a:off x="8023666" y="2993445"/>
            <a:ext cx="1542869" cy="2072640"/>
          </a:xfrm>
          <a:prstGeom prst="rect">
            <a:avLst/>
          </a:prstGeom>
        </p:spPr>
      </p:pic>
      <p:pic>
        <p:nvPicPr>
          <p:cNvPr id="11" name="Picture 10" descr="BES FrontCover_FINAL.jpg"/>
          <p:cNvPicPr>
            <a:picLocks noChangeAspect="1"/>
          </p:cNvPicPr>
          <p:nvPr/>
        </p:nvPicPr>
        <p:blipFill>
          <a:blip r:embed="rId5" cstate="print"/>
          <a:stretch>
            <a:fillRect/>
          </a:stretch>
        </p:blipFill>
        <p:spPr>
          <a:xfrm>
            <a:off x="8023668" y="866835"/>
            <a:ext cx="1552716" cy="2054495"/>
          </a:xfrm>
          <a:prstGeom prst="rect">
            <a:avLst/>
          </a:prstGeom>
        </p:spPr>
      </p:pic>
      <p:sp>
        <p:nvSpPr>
          <p:cNvPr id="13" name="Slide Number Placeholder 2"/>
          <p:cNvSpPr>
            <a:spLocks noGrp="1"/>
          </p:cNvSpPr>
          <p:nvPr>
            <p:ph type="sldNum" sz="quarter" idx="4294967295"/>
          </p:nvPr>
        </p:nvSpPr>
        <p:spPr>
          <a:xfrm>
            <a:off x="9304405" y="7200247"/>
            <a:ext cx="419100" cy="413808"/>
          </a:xfrm>
          <a:prstGeom prst="rect">
            <a:avLst/>
          </a:prstGeom>
        </p:spPr>
        <p:txBody>
          <a:bodyPr/>
          <a:lstStyle/>
          <a:p>
            <a:pPr algn="r">
              <a:defRPr/>
            </a:pPr>
            <a:fld id="{894C652A-1437-4DEE-BE20-1D8E4CBD3D73}" type="slidenum">
              <a:rPr lang="en-US" b="0" u="none" smtClean="0"/>
              <a:pPr algn="r">
                <a:defRPr/>
              </a:pPr>
              <a:t>15</a:t>
            </a:fld>
            <a:endParaRPr lang="en-US" b="0" u="none" dirty="0"/>
          </a:p>
        </p:txBody>
      </p:sp>
      <p:pic>
        <p:nvPicPr>
          <p:cNvPr id="2050" name="Picture 2"/>
          <p:cNvPicPr>
            <a:picLocks noChangeAspect="1" noChangeArrowheads="1"/>
          </p:cNvPicPr>
          <p:nvPr/>
        </p:nvPicPr>
        <p:blipFill>
          <a:blip r:embed="rId6" cstate="print"/>
          <a:srcRect/>
          <a:stretch>
            <a:fillRect/>
          </a:stretch>
        </p:blipFill>
        <p:spPr bwMode="auto">
          <a:xfrm>
            <a:off x="8021003" y="5087303"/>
            <a:ext cx="1545306" cy="1984057"/>
          </a:xfrm>
          <a:prstGeom prst="rect">
            <a:avLst/>
          </a:prstGeom>
          <a:noFill/>
          <a:ln w="9525">
            <a:solidFill>
              <a:schemeClr val="tx1"/>
            </a:solidFill>
            <a:miter lim="800000"/>
            <a:headEnd/>
            <a:tailEnd/>
          </a:ln>
        </p:spPr>
      </p:pic>
      <p:sp>
        <p:nvSpPr>
          <p:cNvPr id="8" name="TextBox 7"/>
          <p:cNvSpPr txBox="1"/>
          <p:nvPr/>
        </p:nvSpPr>
        <p:spPr>
          <a:xfrm flipH="1">
            <a:off x="8160305" y="6381196"/>
            <a:ext cx="1398266" cy="472172"/>
          </a:xfrm>
          <a:prstGeom prst="rect">
            <a:avLst/>
          </a:prstGeom>
          <a:noFill/>
        </p:spPr>
        <p:txBody>
          <a:bodyPr wrap="square" lIns="101846" tIns="50923" rIns="101846" bIns="50923" rtlCol="0">
            <a:spAutoFit/>
          </a:bodyPr>
          <a:lstStyle/>
          <a:p>
            <a:pPr algn="ctr"/>
            <a:r>
              <a:rPr lang="en-US" sz="2400" b="1" dirty="0" smtClean="0">
                <a:solidFill>
                  <a:srgbClr val="FF0000"/>
                </a:solidFill>
              </a:rPr>
              <a:t>Draft</a:t>
            </a:r>
            <a:endParaRPr lang="en-US" sz="1000" b="1" dirty="0">
              <a:solidFill>
                <a:srgbClr val="FF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3932" y="1584282"/>
            <a:ext cx="8161974" cy="4463021"/>
          </a:xfrm>
          <a:prstGeom prst="rect">
            <a:avLst/>
          </a:prstGeom>
        </p:spPr>
        <p:txBody>
          <a:bodyPr wrap="square" lIns="101858" tIns="50929" rIns="101858" bIns="50929">
            <a:spAutoFit/>
          </a:bodyPr>
          <a:lstStyle/>
          <a:p>
            <a:pPr marL="699962" indent="-697998" defTabSz="1016516">
              <a:spcBef>
                <a:spcPts val="1337"/>
              </a:spcBef>
              <a:spcAft>
                <a:spcPts val="1337"/>
              </a:spcAft>
              <a:buFont typeface="Wingdings" pitchFamily="2" charset="2"/>
              <a:buChar char="§"/>
            </a:pPr>
            <a:r>
              <a:rPr lang="en-US" sz="2800" b="0" u="none" dirty="0" smtClean="0">
                <a:solidFill>
                  <a:schemeClr val="bg2"/>
                </a:solidFill>
                <a:latin typeface="Arial" pitchFamily="34" charset="0"/>
                <a:cs typeface="Arial" pitchFamily="34" charset="0"/>
              </a:rPr>
              <a:t>FY 2012  Appropriation</a:t>
            </a:r>
          </a:p>
          <a:p>
            <a:pPr marL="699962" indent="-697998" defTabSz="1016516">
              <a:spcBef>
                <a:spcPts val="1337"/>
              </a:spcBef>
              <a:spcAft>
                <a:spcPts val="1337"/>
              </a:spcAft>
              <a:buFont typeface="Wingdings" pitchFamily="2" charset="2"/>
              <a:buChar char="§"/>
            </a:pPr>
            <a:r>
              <a:rPr lang="en-US" sz="2800" b="0" u="none" dirty="0" smtClean="0">
                <a:solidFill>
                  <a:schemeClr val="bg2"/>
                </a:solidFill>
                <a:latin typeface="Arial" pitchFamily="34" charset="0"/>
                <a:cs typeface="Arial" pitchFamily="34" charset="0"/>
              </a:rPr>
              <a:t>Program Highlights</a:t>
            </a:r>
          </a:p>
          <a:p>
            <a:pPr marL="699962" indent="-697998" defTabSz="1016516">
              <a:spcBef>
                <a:spcPts val="1337"/>
              </a:spcBef>
              <a:spcAft>
                <a:spcPts val="1337"/>
              </a:spcAft>
              <a:buFont typeface="Wingdings" pitchFamily="2" charset="2"/>
              <a:buChar char="§"/>
            </a:pPr>
            <a:r>
              <a:rPr lang="en-US" sz="3600" b="0" u="none" dirty="0" smtClean="0">
                <a:solidFill>
                  <a:srgbClr val="106636"/>
                </a:solidFill>
                <a:latin typeface="Arial" pitchFamily="34" charset="0"/>
                <a:cs typeface="Arial" pitchFamily="34" charset="0"/>
              </a:rPr>
              <a:t>FY 2013 Budget Request</a:t>
            </a:r>
          </a:p>
          <a:p>
            <a:pPr marL="699962" indent="-697998" defTabSz="1016516">
              <a:spcBef>
                <a:spcPts val="1337"/>
              </a:spcBef>
              <a:spcAft>
                <a:spcPts val="1337"/>
              </a:spcAft>
              <a:buFont typeface="Wingdings" pitchFamily="2" charset="2"/>
              <a:buChar char="§"/>
            </a:pPr>
            <a:r>
              <a:rPr lang="en-US" sz="2800" b="0" u="none" dirty="0" smtClean="0">
                <a:solidFill>
                  <a:schemeClr val="bg2"/>
                </a:solidFill>
                <a:latin typeface="Arial" pitchFamily="34" charset="0"/>
                <a:cs typeface="Arial" pitchFamily="34" charset="0"/>
              </a:rPr>
              <a:t>BES Staffing</a:t>
            </a:r>
          </a:p>
          <a:p>
            <a:pPr marL="699962" indent="-697998" defTabSz="1016516">
              <a:spcBef>
                <a:spcPts val="1337"/>
              </a:spcBef>
              <a:spcAft>
                <a:spcPts val="1337"/>
              </a:spcAft>
              <a:buFont typeface="Wingdings" pitchFamily="2" charset="2"/>
              <a:buChar char="§"/>
            </a:pPr>
            <a:r>
              <a:rPr lang="en-US" sz="2800" b="0" u="none" dirty="0" smtClean="0">
                <a:solidFill>
                  <a:schemeClr val="bg2"/>
                </a:solidFill>
                <a:latin typeface="Arial" pitchFamily="34" charset="0"/>
                <a:cs typeface="Arial" pitchFamily="34" charset="0"/>
              </a:rPr>
              <a:t>Upcoming Activities</a:t>
            </a:r>
          </a:p>
          <a:p>
            <a:pPr marL="699962" indent="-697998" defTabSz="1016516">
              <a:spcBef>
                <a:spcPts val="1337"/>
              </a:spcBef>
              <a:spcAft>
                <a:spcPts val="1337"/>
              </a:spcAft>
              <a:buFont typeface="Wingdings" pitchFamily="2" charset="2"/>
              <a:buChar char="§"/>
            </a:pPr>
            <a:endParaRPr lang="en-US" sz="2700" dirty="0" smtClean="0">
              <a:solidFill>
                <a:srgbClr val="006600"/>
              </a:solidFill>
              <a:cs typeface="Arial" pitchFamily="34" charset="0"/>
            </a:endParaRPr>
          </a:p>
        </p:txBody>
      </p:sp>
      <p:sp>
        <p:nvSpPr>
          <p:cNvPr id="4" name="Rectangle 3"/>
          <p:cNvSpPr>
            <a:spLocks noChangeArrowheads="1"/>
          </p:cNvSpPr>
          <p:nvPr/>
        </p:nvSpPr>
        <p:spPr bwMode="auto">
          <a:xfrm>
            <a:off x="0" y="130524"/>
            <a:ext cx="10058400" cy="819700"/>
          </a:xfrm>
          <a:prstGeom prst="rect">
            <a:avLst/>
          </a:prstGeom>
          <a:noFill/>
          <a:ln w="9525">
            <a:noFill/>
            <a:miter lim="800000"/>
            <a:headEnd/>
            <a:tailEnd/>
          </a:ln>
        </p:spPr>
        <p:txBody>
          <a:bodyPr lIns="113239" tIns="56620" rIns="113239" bIns="56620"/>
          <a:lstStyle/>
          <a:p>
            <a:pPr algn="ctr" defTabSz="1018586" fontAlgn="auto">
              <a:spcBef>
                <a:spcPts val="0"/>
              </a:spcBef>
              <a:spcAft>
                <a:spcPts val="0"/>
              </a:spcAft>
              <a:tabLst>
                <a:tab pos="2101854" algn="l"/>
              </a:tabLst>
              <a:defRPr/>
            </a:pPr>
            <a:r>
              <a:rPr lang="en-US" sz="3200" b="0" u="none" kern="0" dirty="0">
                <a:solidFill>
                  <a:srgbClr val="006600"/>
                </a:solidFill>
                <a:latin typeface="Arial" pitchFamily="34" charset="0"/>
                <a:cs typeface="Arial" pitchFamily="34" charset="0"/>
              </a:rPr>
              <a:t>Outline</a:t>
            </a:r>
          </a:p>
        </p:txBody>
      </p:sp>
      <p:sp>
        <p:nvSpPr>
          <p:cNvPr id="5" name="Slide Number Placeholder 1"/>
          <p:cNvSpPr>
            <a:spLocks noGrp="1"/>
          </p:cNvSpPr>
          <p:nvPr>
            <p:ph type="sldNum" sz="quarter" idx="11"/>
          </p:nvPr>
        </p:nvSpPr>
        <p:spPr>
          <a:xfrm>
            <a:off x="9255125" y="7198467"/>
            <a:ext cx="419100" cy="413808"/>
          </a:xfrm>
        </p:spPr>
        <p:txBody>
          <a:bodyPr/>
          <a:lstStyle/>
          <a:p>
            <a:pPr defTabSz="1011581">
              <a:defRPr/>
            </a:pPr>
            <a:fld id="{82D784F8-2C31-4E5F-BBAB-E95E7532A856}" type="slidenum">
              <a:rPr lang="en-US" b="0" u="none"/>
              <a:pPr defTabSz="1011581">
                <a:defRPr/>
              </a:pPr>
              <a:t>16</a:t>
            </a:fld>
            <a:endParaRPr lang="en-US" b="0" u="none"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073234" y="1206136"/>
            <a:ext cx="5946913" cy="4422770"/>
            <a:chOff x="1252555" y="862060"/>
            <a:chExt cx="7569856" cy="5500650"/>
          </a:xfrm>
        </p:grpSpPr>
        <p:graphicFrame>
          <p:nvGraphicFramePr>
            <p:cNvPr id="6" name="Chart 5"/>
            <p:cNvGraphicFramePr/>
            <p:nvPr/>
          </p:nvGraphicFramePr>
          <p:xfrm>
            <a:off x="1271429" y="1481127"/>
            <a:ext cx="7550982" cy="488158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Box 9"/>
            <p:cNvSpPr txBox="1">
              <a:spLocks noChangeArrowheads="1"/>
            </p:cNvSpPr>
            <p:nvPr/>
          </p:nvSpPr>
          <p:spPr bwMode="auto">
            <a:xfrm>
              <a:off x="4091128" y="3010213"/>
              <a:ext cx="1286770" cy="909328"/>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u="none" dirty="0">
                  <a:solidFill>
                    <a:schemeClr val="bg1"/>
                  </a:solidFill>
                  <a:latin typeface="Arial Narrow" pitchFamily="34" charset="0"/>
                </a:rPr>
                <a:t>Facilities </a:t>
              </a:r>
            </a:p>
            <a:p>
              <a:pPr algn="ctr"/>
              <a:r>
                <a:rPr lang="en-US" sz="1800" u="none" dirty="0">
                  <a:solidFill>
                    <a:schemeClr val="bg1"/>
                  </a:solidFill>
                  <a:latin typeface="Arial Narrow" pitchFamily="34" charset="0"/>
                </a:rPr>
                <a:t>Ops</a:t>
              </a:r>
            </a:p>
            <a:p>
              <a:pPr algn="ctr"/>
              <a:r>
                <a:rPr lang="en-US" sz="1800" u="none" dirty="0" smtClean="0">
                  <a:solidFill>
                    <a:schemeClr val="bg1"/>
                  </a:solidFill>
                  <a:latin typeface="Arial Narrow" pitchFamily="34" charset="0"/>
                </a:rPr>
                <a:t>810</a:t>
              </a:r>
              <a:endParaRPr lang="en-US" sz="1800" u="none" dirty="0">
                <a:solidFill>
                  <a:schemeClr val="bg1"/>
                </a:solidFill>
                <a:latin typeface="Arial Narrow" pitchFamily="34" charset="0"/>
              </a:endParaRPr>
            </a:p>
          </p:txBody>
        </p:sp>
        <p:sp>
          <p:nvSpPr>
            <p:cNvPr id="8" name="Text Box 15"/>
            <p:cNvSpPr txBox="1">
              <a:spLocks noChangeArrowheads="1"/>
            </p:cNvSpPr>
            <p:nvPr/>
          </p:nvSpPr>
          <p:spPr bwMode="auto">
            <a:xfrm>
              <a:off x="2431775" y="4632926"/>
              <a:ext cx="1269600" cy="575878"/>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700" u="none" dirty="0">
                  <a:latin typeface="Arial Narrow" pitchFamily="34" charset="0"/>
                </a:rPr>
                <a:t>MSE </a:t>
              </a:r>
            </a:p>
            <a:p>
              <a:pPr algn="ctr"/>
              <a:r>
                <a:rPr lang="en-US" sz="1700" u="none" dirty="0">
                  <a:latin typeface="Arial Narrow" pitchFamily="34" charset="0"/>
                </a:rPr>
                <a:t>Research</a:t>
              </a:r>
            </a:p>
          </p:txBody>
        </p:sp>
        <p:sp>
          <p:nvSpPr>
            <p:cNvPr id="9" name="Text Box 23"/>
            <p:cNvSpPr txBox="1">
              <a:spLocks noChangeArrowheads="1"/>
            </p:cNvSpPr>
            <p:nvPr/>
          </p:nvSpPr>
          <p:spPr bwMode="auto">
            <a:xfrm>
              <a:off x="2686520" y="5298460"/>
              <a:ext cx="941309" cy="329058"/>
            </a:xfrm>
            <a:prstGeom prst="rect">
              <a:avLst/>
            </a:prstGeom>
            <a:noFill/>
            <a:ln w="12700" algn="ctr">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700" u="none" dirty="0" smtClean="0">
                  <a:latin typeface="Arial Narrow" pitchFamily="34" charset="0"/>
                </a:rPr>
                <a:t>316</a:t>
              </a:r>
              <a:endParaRPr lang="en-US" sz="1700" u="none" dirty="0">
                <a:latin typeface="Arial Narrow" pitchFamily="34" charset="0"/>
              </a:endParaRPr>
            </a:p>
          </p:txBody>
        </p:sp>
        <p:sp>
          <p:nvSpPr>
            <p:cNvPr id="10" name="Text Box 16"/>
            <p:cNvSpPr txBox="1">
              <a:spLocks noChangeArrowheads="1"/>
            </p:cNvSpPr>
            <p:nvPr/>
          </p:nvSpPr>
          <p:spPr bwMode="auto">
            <a:xfrm>
              <a:off x="1412395" y="3680276"/>
              <a:ext cx="1293233" cy="818380"/>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700" u="none" dirty="0">
                  <a:solidFill>
                    <a:schemeClr val="bg1"/>
                  </a:solidFill>
                  <a:latin typeface="Arial Narrow" pitchFamily="34" charset="0"/>
                </a:rPr>
                <a:t>CSGB </a:t>
              </a:r>
            </a:p>
            <a:p>
              <a:pPr algn="ctr"/>
              <a:r>
                <a:rPr lang="en-US" sz="1700" u="none" dirty="0">
                  <a:solidFill>
                    <a:schemeClr val="bg1"/>
                  </a:solidFill>
                  <a:latin typeface="Arial Narrow" pitchFamily="34" charset="0"/>
                </a:rPr>
                <a:t>Research</a:t>
              </a:r>
            </a:p>
            <a:p>
              <a:pPr algn="ctr"/>
              <a:r>
                <a:rPr lang="en-US" sz="1700" u="none" dirty="0" smtClean="0">
                  <a:solidFill>
                    <a:schemeClr val="bg1"/>
                  </a:solidFill>
                  <a:latin typeface="Arial Narrow" pitchFamily="34" charset="0"/>
                </a:rPr>
                <a:t>260</a:t>
              </a:r>
              <a:endParaRPr lang="en-US" sz="1700" u="none" dirty="0">
                <a:solidFill>
                  <a:schemeClr val="bg1"/>
                </a:solidFill>
                <a:latin typeface="Arial Narrow" pitchFamily="34" charset="0"/>
              </a:endParaRPr>
            </a:p>
          </p:txBody>
        </p:sp>
        <p:sp>
          <p:nvSpPr>
            <p:cNvPr id="11" name="Text Box 83"/>
            <p:cNvSpPr txBox="1">
              <a:spLocks noChangeArrowheads="1"/>
            </p:cNvSpPr>
            <p:nvPr/>
          </p:nvSpPr>
          <p:spPr bwMode="auto">
            <a:xfrm>
              <a:off x="7141428" y="4088059"/>
              <a:ext cx="1427352" cy="818390"/>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798"/>
                </a:lnSpc>
              </a:pPr>
              <a:r>
                <a:rPr lang="en-US" sz="1700" u="none" dirty="0">
                  <a:latin typeface="Arial Narrow" pitchFamily="34" charset="0"/>
                </a:rPr>
                <a:t>Light Sources</a:t>
              </a:r>
            </a:p>
            <a:p>
              <a:pPr algn="ctr"/>
              <a:r>
                <a:rPr lang="en-US" sz="1700" u="none" dirty="0" smtClean="0">
                  <a:latin typeface="Arial Narrow" pitchFamily="34" charset="0"/>
                </a:rPr>
                <a:t>439</a:t>
              </a:r>
              <a:endParaRPr lang="en-US" sz="1700" u="none" dirty="0">
                <a:latin typeface="Arial Narrow" pitchFamily="34" charset="0"/>
              </a:endParaRPr>
            </a:p>
          </p:txBody>
        </p:sp>
        <p:sp>
          <p:nvSpPr>
            <p:cNvPr id="12" name="Text Box 84"/>
            <p:cNvSpPr txBox="1">
              <a:spLocks noChangeArrowheads="1"/>
            </p:cNvSpPr>
            <p:nvPr/>
          </p:nvSpPr>
          <p:spPr bwMode="auto">
            <a:xfrm>
              <a:off x="7070804" y="2853196"/>
              <a:ext cx="1513093" cy="818390"/>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798"/>
                </a:lnSpc>
              </a:pPr>
              <a:r>
                <a:rPr lang="en-US" sz="1700" u="none" dirty="0">
                  <a:latin typeface="Arial Narrow" pitchFamily="34" charset="0"/>
                </a:rPr>
                <a:t>Neutron Sources</a:t>
              </a:r>
            </a:p>
            <a:p>
              <a:pPr algn="ctr"/>
              <a:r>
                <a:rPr lang="en-US" sz="1700" u="none" dirty="0" smtClean="0">
                  <a:latin typeface="Arial Narrow" pitchFamily="34" charset="0"/>
                </a:rPr>
                <a:t>258</a:t>
              </a:r>
              <a:endParaRPr lang="en-US" sz="1700" u="none" dirty="0">
                <a:latin typeface="Arial Narrow" pitchFamily="34" charset="0"/>
              </a:endParaRPr>
            </a:p>
          </p:txBody>
        </p:sp>
        <p:sp>
          <p:nvSpPr>
            <p:cNvPr id="13" name="Text Box 85"/>
            <p:cNvSpPr txBox="1">
              <a:spLocks noChangeArrowheads="1"/>
            </p:cNvSpPr>
            <p:nvPr/>
          </p:nvSpPr>
          <p:spPr bwMode="auto">
            <a:xfrm>
              <a:off x="6894632" y="2323599"/>
              <a:ext cx="1870661" cy="327665"/>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700" u="none" dirty="0" smtClean="0">
                  <a:latin typeface="Arial Narrow" pitchFamily="34" charset="0"/>
                </a:rPr>
                <a:t>NSRCs 114</a:t>
              </a:r>
              <a:endParaRPr lang="en-US" sz="1700" u="none" dirty="0">
                <a:latin typeface="Arial Narrow" pitchFamily="34" charset="0"/>
              </a:endParaRPr>
            </a:p>
          </p:txBody>
        </p:sp>
        <p:sp>
          <p:nvSpPr>
            <p:cNvPr id="14" name="Text Box 44"/>
            <p:cNvSpPr txBox="1">
              <a:spLocks noChangeArrowheads="1"/>
            </p:cNvSpPr>
            <p:nvPr/>
          </p:nvSpPr>
          <p:spPr bwMode="auto">
            <a:xfrm>
              <a:off x="1252555" y="1942073"/>
              <a:ext cx="1091646" cy="327655"/>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700" u="none" dirty="0" smtClean="0">
                  <a:latin typeface="Arial Narrow" pitchFamily="34" charset="0"/>
                </a:rPr>
                <a:t>Hubs 48</a:t>
              </a:r>
              <a:endParaRPr lang="en-US" sz="1700" u="none" dirty="0">
                <a:latin typeface="Arial Narrow" pitchFamily="34" charset="0"/>
              </a:endParaRPr>
            </a:p>
          </p:txBody>
        </p:sp>
        <p:sp>
          <p:nvSpPr>
            <p:cNvPr id="15" name="Text Box 17"/>
            <p:cNvSpPr txBox="1">
              <a:spLocks noChangeArrowheads="1"/>
            </p:cNvSpPr>
            <p:nvPr/>
          </p:nvSpPr>
          <p:spPr bwMode="auto">
            <a:xfrm>
              <a:off x="1668212" y="2759369"/>
              <a:ext cx="854108" cy="575878"/>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700" u="none" dirty="0">
                  <a:latin typeface="Arial Narrow" pitchFamily="34" charset="0"/>
                </a:rPr>
                <a:t>EFRC</a:t>
              </a:r>
            </a:p>
            <a:p>
              <a:pPr algn="ctr"/>
              <a:r>
                <a:rPr lang="en-US" sz="1700" u="none" dirty="0">
                  <a:latin typeface="Arial Narrow" pitchFamily="34" charset="0"/>
                </a:rPr>
                <a:t>120</a:t>
              </a:r>
            </a:p>
          </p:txBody>
        </p:sp>
        <p:sp>
          <p:nvSpPr>
            <p:cNvPr id="16" name="Text Box 18"/>
            <p:cNvSpPr txBox="1">
              <a:spLocks noChangeArrowheads="1"/>
            </p:cNvSpPr>
            <p:nvPr/>
          </p:nvSpPr>
          <p:spPr bwMode="auto">
            <a:xfrm>
              <a:off x="2572787" y="1363406"/>
              <a:ext cx="2487529" cy="710129"/>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700" u="none" dirty="0" smtClean="0">
                  <a:latin typeface="Arial Narrow" pitchFamily="34" charset="0"/>
                </a:rPr>
                <a:t>SBIR/STTR </a:t>
              </a:r>
              <a:r>
                <a:rPr lang="en-US" sz="1700" u="none" dirty="0">
                  <a:latin typeface="Arial Narrow" pitchFamily="34" charset="0"/>
                </a:rPr>
                <a:t>&amp; GPP  </a:t>
              </a:r>
              <a:endParaRPr lang="en-US" sz="800" u="none" dirty="0">
                <a:solidFill>
                  <a:schemeClr val="bg1"/>
                </a:solidFill>
                <a:latin typeface="Arial Narrow" pitchFamily="34" charset="0"/>
              </a:endParaRPr>
            </a:p>
            <a:p>
              <a:pPr algn="ctr"/>
              <a:r>
                <a:rPr lang="en-US" sz="1700" u="none" dirty="0" smtClean="0">
                  <a:solidFill>
                    <a:schemeClr val="bg1"/>
                  </a:solidFill>
                  <a:latin typeface="Arial Narrow" pitchFamily="34" charset="0"/>
                </a:rPr>
                <a:t>51</a:t>
              </a:r>
              <a:endParaRPr lang="en-US" sz="1700" u="none" dirty="0">
                <a:solidFill>
                  <a:schemeClr val="bg1"/>
                </a:solidFill>
                <a:latin typeface="Arial Narrow" pitchFamily="34" charset="0"/>
              </a:endParaRPr>
            </a:p>
          </p:txBody>
        </p:sp>
        <p:sp>
          <p:nvSpPr>
            <p:cNvPr id="17" name="Rectangle 16"/>
            <p:cNvSpPr>
              <a:spLocks noChangeArrowheads="1"/>
            </p:cNvSpPr>
            <p:nvPr/>
          </p:nvSpPr>
          <p:spPr bwMode="auto">
            <a:xfrm>
              <a:off x="1573405" y="1281406"/>
              <a:ext cx="1402390" cy="515285"/>
            </a:xfrm>
            <a:prstGeom prst="rect">
              <a:avLst/>
            </a:prstGeom>
            <a:noFill/>
            <a:ln w="9525">
              <a:noFill/>
              <a:miter lim="800000"/>
              <a:headEnd/>
              <a:tailEnd/>
            </a:ln>
          </p:spPr>
          <p:txBody>
            <a:bodyPr wrap="square" lIns="91408" tIns="45704" rIns="91408" bIns="45704">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lnSpc>
                  <a:spcPts val="1700"/>
                </a:lnSpc>
              </a:pPr>
              <a:r>
                <a:rPr lang="en-US" sz="1600" u="none" dirty="0">
                  <a:latin typeface="Arial Narrow" pitchFamily="34" charset="0"/>
                </a:rPr>
                <a:t>SUF Research</a:t>
              </a:r>
            </a:p>
            <a:p>
              <a:pPr algn="ctr" eaLnBrk="0" hangingPunct="0"/>
              <a:r>
                <a:rPr lang="en-US" sz="1600" u="none" dirty="0">
                  <a:latin typeface="Arial Narrow" pitchFamily="34" charset="0"/>
                </a:rPr>
                <a:t>27</a:t>
              </a:r>
            </a:p>
          </p:txBody>
        </p:sp>
        <p:sp>
          <p:nvSpPr>
            <p:cNvPr id="18" name="Text Box 80"/>
            <p:cNvSpPr txBox="1">
              <a:spLocks noChangeArrowheads="1"/>
            </p:cNvSpPr>
            <p:nvPr/>
          </p:nvSpPr>
          <p:spPr bwMode="auto">
            <a:xfrm>
              <a:off x="2653148" y="1877386"/>
              <a:ext cx="974770" cy="869645"/>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798"/>
                </a:lnSpc>
              </a:pPr>
              <a:r>
                <a:rPr lang="en-US" sz="1600" u="none" dirty="0" smtClean="0">
                  <a:latin typeface="Arial Narrow" pitchFamily="34" charset="0"/>
                </a:rPr>
                <a:t>Const, </a:t>
              </a:r>
              <a:r>
                <a:rPr lang="en-US" sz="1600" u="none" dirty="0">
                  <a:latin typeface="Arial Narrow" pitchFamily="34" charset="0"/>
                </a:rPr>
                <a:t>OPC, </a:t>
              </a:r>
              <a:r>
                <a:rPr lang="en-US" sz="1600" u="none" dirty="0" smtClean="0">
                  <a:latin typeface="Arial Narrow" pitchFamily="34" charset="0"/>
                </a:rPr>
                <a:t>MIE</a:t>
              </a:r>
            </a:p>
            <a:p>
              <a:pPr algn="ctr">
                <a:lnSpc>
                  <a:spcPts val="1798"/>
                </a:lnSpc>
              </a:pPr>
              <a:endParaRPr lang="en-US" sz="800" u="none" dirty="0" smtClean="0">
                <a:latin typeface="Arial Narrow" pitchFamily="34" charset="0"/>
              </a:endParaRPr>
            </a:p>
          </p:txBody>
        </p:sp>
        <p:sp>
          <p:nvSpPr>
            <p:cNvPr id="19" name="Rectangle 18"/>
            <p:cNvSpPr>
              <a:spLocks noChangeArrowheads="1"/>
            </p:cNvSpPr>
            <p:nvPr/>
          </p:nvSpPr>
          <p:spPr bwMode="auto">
            <a:xfrm>
              <a:off x="6002685" y="862060"/>
              <a:ext cx="2505631" cy="803954"/>
            </a:xfrm>
            <a:prstGeom prst="rect">
              <a:avLst/>
            </a:prstGeom>
            <a:noFill/>
            <a:ln w="25400">
              <a:solidFill>
                <a:schemeClr val="tx1"/>
              </a:solidFill>
              <a:miter lim="800000"/>
              <a:headEnd/>
              <a:tailEnd/>
            </a:ln>
          </p:spPr>
          <p:txBody>
            <a:bodyPr wrap="square" lIns="91408" tIns="45704" rIns="91408" bIns="45704">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r>
                <a:rPr lang="en-US" sz="1800" u="none" dirty="0" smtClean="0">
                  <a:latin typeface="Arial Narrow" pitchFamily="34" charset="0"/>
                </a:rPr>
                <a:t>FY 2013 Request: $1,799.6M, +$111M </a:t>
              </a:r>
              <a:endParaRPr lang="en-US" sz="1800" u="none" dirty="0">
                <a:latin typeface="Arial Narrow" pitchFamily="34" charset="0"/>
              </a:endParaRPr>
            </a:p>
          </p:txBody>
        </p:sp>
      </p:grpSp>
      <p:sp>
        <p:nvSpPr>
          <p:cNvPr id="20" name="TextBox 19"/>
          <p:cNvSpPr txBox="1"/>
          <p:nvPr/>
        </p:nvSpPr>
        <p:spPr>
          <a:xfrm>
            <a:off x="5386052" y="2668586"/>
            <a:ext cx="482780" cy="353923"/>
          </a:xfrm>
          <a:prstGeom prst="rect">
            <a:avLst/>
          </a:prstGeom>
          <a:noFill/>
        </p:spPr>
        <p:txBody>
          <a:bodyPr wrap="none" lIns="91418" tIns="45710" rIns="91418" bIns="45710" rtlCol="0">
            <a:spAutoFit/>
          </a:bodyPr>
          <a:lstStyle/>
          <a:p>
            <a:r>
              <a:rPr lang="en-US" sz="1700" u="none" dirty="0" smtClean="0"/>
              <a:t>167</a:t>
            </a:r>
            <a:endParaRPr lang="en-US" sz="1700" u="none" dirty="0"/>
          </a:p>
        </p:txBody>
      </p:sp>
      <p:sp>
        <p:nvSpPr>
          <p:cNvPr id="23" name="Rectangle 5"/>
          <p:cNvSpPr>
            <a:spLocks noGrp="1" noChangeArrowheads="1"/>
          </p:cNvSpPr>
          <p:nvPr>
            <p:ph type="title"/>
          </p:nvPr>
        </p:nvSpPr>
        <p:spPr bwMode="auto">
          <a:xfrm>
            <a:off x="419100" y="0"/>
            <a:ext cx="9136380" cy="843148"/>
          </a:xfrm>
          <a:prstGeom prst="rect">
            <a:avLst/>
          </a:prstGeom>
          <a:noFill/>
          <a:ln w="9525" cap="flat" cmpd="sng">
            <a:noFill/>
            <a:prstDash val="solid"/>
            <a:miter lim="800000"/>
            <a:headEnd/>
            <a:tailEnd/>
          </a:ln>
          <a:effectLst/>
        </p:spPr>
        <p:txBody>
          <a:bodyPr lIns="101099" tIns="50555" rIns="101099" bIns="50555"/>
          <a:lstStyle/>
          <a:p>
            <a:pPr defTabSz="1011581">
              <a:defRPr/>
            </a:pPr>
            <a:r>
              <a:rPr lang="en-US" sz="2800" dirty="0" smtClean="0">
                <a:solidFill>
                  <a:srgbClr val="006600"/>
                </a:solidFill>
              </a:rPr>
              <a:t>FY 2013 </a:t>
            </a:r>
            <a:r>
              <a:rPr lang="en-US" sz="2800" dirty="0">
                <a:solidFill>
                  <a:srgbClr val="006600"/>
                </a:solidFill>
              </a:rPr>
              <a:t>BES </a:t>
            </a:r>
            <a:r>
              <a:rPr lang="en-US" sz="2800" dirty="0" smtClean="0">
                <a:solidFill>
                  <a:srgbClr val="006600"/>
                </a:solidFill>
              </a:rPr>
              <a:t>Budget Request</a:t>
            </a:r>
            <a:endParaRPr lang="en-US" sz="2800" dirty="0">
              <a:solidFill>
                <a:srgbClr val="006600"/>
              </a:solidFill>
            </a:endParaRPr>
          </a:p>
        </p:txBody>
      </p:sp>
      <p:sp>
        <p:nvSpPr>
          <p:cNvPr id="25" name="Slide Number Placeholder 2"/>
          <p:cNvSpPr txBox="1">
            <a:spLocks/>
          </p:cNvSpPr>
          <p:nvPr/>
        </p:nvSpPr>
        <p:spPr>
          <a:xfrm>
            <a:off x="9209405" y="7152747"/>
            <a:ext cx="419100" cy="413808"/>
          </a:xfrm>
          <a:prstGeom prst="rect">
            <a:avLst/>
          </a:prstGeom>
        </p:spPr>
        <p:txBody>
          <a:bodyPr vert="horz" lIns="101170" tIns="50589" rIns="101170" bIns="50589"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894C652A-1437-4DEE-BE20-1D8E4CBD3D73}" type="slidenum">
              <a:rPr kumimoji="0" lang="en-US" sz="13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
        <p:nvSpPr>
          <p:cNvPr id="26" name="Rectangle 4"/>
          <p:cNvSpPr>
            <a:spLocks noChangeArrowheads="1"/>
          </p:cNvSpPr>
          <p:nvPr/>
        </p:nvSpPr>
        <p:spPr bwMode="auto">
          <a:xfrm>
            <a:off x="-1" y="852014"/>
            <a:ext cx="4548250" cy="6036345"/>
          </a:xfrm>
          <a:prstGeom prst="rect">
            <a:avLst/>
          </a:prstGeom>
          <a:noFill/>
          <a:ln w="9525">
            <a:noFill/>
            <a:miter lim="800000"/>
            <a:headEnd/>
            <a:tailEnd/>
          </a:ln>
        </p:spPr>
        <p:txBody>
          <a:bodyPr wrap="square" lIns="90762" tIns="45377" rIns="90762" bIns="45377">
            <a:spAutoFit/>
          </a:bodyPr>
          <a:lstStyle/>
          <a:p>
            <a:pPr marL="133938" indent="-133938" eaLnBrk="0" hangingPunct="0">
              <a:buFont typeface="Wingdings" pitchFamily="2" charset="2"/>
              <a:buChar char="§"/>
            </a:pPr>
            <a:r>
              <a:rPr lang="en-US" sz="2200" u="none" dirty="0">
                <a:solidFill>
                  <a:srgbClr val="FF0303"/>
                </a:solidFill>
                <a:cs typeface="Times New Roman" pitchFamily="18" charset="0"/>
              </a:rPr>
              <a:t>Research programs</a:t>
            </a:r>
          </a:p>
          <a:p>
            <a:pPr marL="350756" lvl="1" indent="-182520" eaLnBrk="0" hangingPunct="0">
              <a:spcBef>
                <a:spcPct val="20000"/>
              </a:spcBef>
              <a:buFont typeface="Wingdings" pitchFamily="2" charset="2"/>
              <a:buChar char="§"/>
            </a:pPr>
            <a:r>
              <a:rPr lang="en-US" sz="1800" u="none" dirty="0">
                <a:solidFill>
                  <a:srgbClr val="0000CC"/>
                </a:solidFill>
                <a:cs typeface="Times New Roman" pitchFamily="18" charset="0"/>
              </a:rPr>
              <a:t>Energy Innovation </a:t>
            </a:r>
            <a:r>
              <a:rPr lang="en-US" sz="1800" u="none" dirty="0" smtClean="0">
                <a:solidFill>
                  <a:srgbClr val="0000CC"/>
                </a:solidFill>
                <a:cs typeface="Times New Roman" pitchFamily="18" charset="0"/>
              </a:rPr>
              <a:t>Hubs (+$5M)</a:t>
            </a:r>
            <a:endParaRPr lang="en-US" sz="1800" u="none" dirty="0">
              <a:solidFill>
                <a:srgbClr val="0000CC"/>
              </a:solidFill>
              <a:cs typeface="Times New Roman" pitchFamily="18" charset="0"/>
            </a:endParaRPr>
          </a:p>
          <a:p>
            <a:pPr marL="350756" lvl="1" indent="-182520" eaLnBrk="0" hangingPunct="0">
              <a:spcBef>
                <a:spcPct val="20000"/>
              </a:spcBef>
              <a:buFont typeface="Wingdings" pitchFamily="2" charset="2"/>
              <a:buChar char="§"/>
            </a:pPr>
            <a:r>
              <a:rPr lang="en-US" sz="1800" u="none" dirty="0" smtClean="0">
                <a:solidFill>
                  <a:srgbClr val="0000CC"/>
                </a:solidFill>
                <a:cs typeface="Times New Roman" pitchFamily="18" charset="0"/>
              </a:rPr>
              <a:t>Energy </a:t>
            </a:r>
            <a:r>
              <a:rPr lang="en-US" sz="1800" u="none" dirty="0">
                <a:solidFill>
                  <a:srgbClr val="0000CC"/>
                </a:solidFill>
                <a:cs typeface="Times New Roman" pitchFamily="18" charset="0"/>
              </a:rPr>
              <a:t>Frontier Research </a:t>
            </a:r>
            <a:r>
              <a:rPr lang="en-US" sz="1800" u="none" dirty="0" smtClean="0">
                <a:solidFill>
                  <a:srgbClr val="0000CC"/>
                </a:solidFill>
                <a:cs typeface="Times New Roman" pitchFamily="18" charset="0"/>
              </a:rPr>
              <a:t>Centers</a:t>
            </a:r>
          </a:p>
          <a:p>
            <a:pPr marL="745951" lvl="2" indent="-228547" eaLnBrk="0" hangingPunct="0">
              <a:spcBef>
                <a:spcPct val="20000"/>
              </a:spcBef>
              <a:buFont typeface="Wingdings" pitchFamily="2" charset="2"/>
              <a:buChar char="§"/>
            </a:pPr>
            <a:r>
              <a:rPr lang="en-US" sz="1800" u="none" dirty="0" smtClean="0">
                <a:solidFill>
                  <a:srgbClr val="0000CC"/>
                </a:solidFill>
                <a:cs typeface="Times New Roman" pitchFamily="18" charset="0"/>
              </a:rPr>
              <a:t>Joint EERE R&amp;D (+$20M)</a:t>
            </a:r>
            <a:endParaRPr lang="en-US" sz="1800" u="none" dirty="0">
              <a:solidFill>
                <a:srgbClr val="0000CC"/>
              </a:solidFill>
              <a:cs typeface="Times New Roman" pitchFamily="18" charset="0"/>
            </a:endParaRPr>
          </a:p>
          <a:p>
            <a:pPr marL="350756" lvl="1" indent="-182520" eaLnBrk="0" hangingPunct="0">
              <a:spcBef>
                <a:spcPts val="0"/>
              </a:spcBef>
              <a:buFont typeface="Wingdings" pitchFamily="2" charset="2"/>
              <a:buChar char="§"/>
            </a:pPr>
            <a:r>
              <a:rPr lang="en-US" sz="1800" u="none" dirty="0" smtClean="0">
                <a:solidFill>
                  <a:srgbClr val="0000CC"/>
                </a:solidFill>
                <a:cs typeface="Times New Roman" pitchFamily="18" charset="0"/>
              </a:rPr>
              <a:t>Core Research 	</a:t>
            </a:r>
          </a:p>
          <a:p>
            <a:pPr marL="745951" lvl="2" indent="-228547" eaLnBrk="0" hangingPunct="0">
              <a:spcBef>
                <a:spcPts val="0"/>
              </a:spcBef>
              <a:buFont typeface="Wingdings" pitchFamily="2" charset="2"/>
              <a:buChar char="§"/>
            </a:pPr>
            <a:r>
              <a:rPr lang="en-US" sz="1800" u="none" dirty="0" smtClean="0">
                <a:solidFill>
                  <a:srgbClr val="0000CC"/>
                </a:solidFill>
                <a:cs typeface="Times New Roman" pitchFamily="18" charset="0"/>
              </a:rPr>
              <a:t>Materials and Chemistry by Design (+$20M)</a:t>
            </a:r>
          </a:p>
          <a:p>
            <a:pPr marL="685640" lvl="2" indent="-168235" eaLnBrk="0" hangingPunct="0">
              <a:spcBef>
                <a:spcPts val="0"/>
              </a:spcBef>
              <a:buFont typeface="Wingdings" pitchFamily="2" charset="2"/>
              <a:buChar char="§"/>
            </a:pPr>
            <a:r>
              <a:rPr lang="en-US" sz="1800" u="none" dirty="0" smtClean="0">
                <a:solidFill>
                  <a:srgbClr val="0000CC"/>
                </a:solidFill>
                <a:cs typeface="Times New Roman" pitchFamily="18" charset="0"/>
              </a:rPr>
              <a:t>Science for Clean Energy (+$42M)</a:t>
            </a:r>
          </a:p>
          <a:p>
            <a:pPr marL="513668" lvl="1" indent="-204829" eaLnBrk="0" hangingPunct="0">
              <a:spcBef>
                <a:spcPct val="20000"/>
              </a:spcBef>
            </a:pPr>
            <a:endParaRPr lang="en-US" sz="400" u="none" dirty="0">
              <a:solidFill>
                <a:srgbClr val="0000CC"/>
              </a:solidFill>
              <a:cs typeface="Times New Roman" pitchFamily="18" charset="0"/>
            </a:endParaRPr>
          </a:p>
          <a:p>
            <a:pPr marL="133938" indent="-133938" eaLnBrk="0" hangingPunct="0">
              <a:buFont typeface="Wingdings" pitchFamily="2" charset="2"/>
              <a:buChar char="§"/>
            </a:pPr>
            <a:r>
              <a:rPr lang="en-US" sz="2200" u="none" dirty="0">
                <a:solidFill>
                  <a:srgbClr val="FF0303"/>
                </a:solidFill>
                <a:cs typeface="Times New Roman" pitchFamily="18" charset="0"/>
              </a:rPr>
              <a:t>Scientific user facilities </a:t>
            </a:r>
            <a:r>
              <a:rPr lang="en-US" sz="2200" u="none" dirty="0" smtClean="0">
                <a:solidFill>
                  <a:srgbClr val="FF0303"/>
                </a:solidFill>
                <a:cs typeface="Times New Roman" pitchFamily="18" charset="0"/>
              </a:rPr>
              <a:t>operations</a:t>
            </a:r>
            <a:endParaRPr lang="en-US" sz="2000" u="none" dirty="0" smtClean="0">
              <a:solidFill>
                <a:srgbClr val="0000CC"/>
              </a:solidFill>
              <a:cs typeface="Times New Roman" pitchFamily="18" charset="0"/>
            </a:endParaRPr>
          </a:p>
          <a:p>
            <a:pPr marL="347472" indent="-133938" eaLnBrk="0" hangingPunct="0">
              <a:buFont typeface="Wingdings" pitchFamily="2" charset="2"/>
              <a:buChar char="§"/>
            </a:pPr>
            <a:r>
              <a:rPr lang="en-US" sz="1800" dirty="0" smtClean="0">
                <a:solidFill>
                  <a:srgbClr val="0000CC"/>
                </a:solidFill>
                <a:cs typeface="Times New Roman" pitchFamily="18" charset="0"/>
              </a:rPr>
              <a:t>Near optimum operations of all facilities (+$42M)</a:t>
            </a:r>
          </a:p>
          <a:p>
            <a:pPr marL="801254" lvl="1" indent="-133938" eaLnBrk="0" hangingPunct="0">
              <a:buFont typeface="Wingdings" pitchFamily="2" charset="2"/>
              <a:buChar char="§"/>
            </a:pPr>
            <a:r>
              <a:rPr lang="en-US" sz="1800" u="none" dirty="0" smtClean="0">
                <a:solidFill>
                  <a:srgbClr val="0000CC"/>
                </a:solidFill>
                <a:cs typeface="Times New Roman" pitchFamily="18" charset="0"/>
              </a:rPr>
              <a:t>Synchrotron </a:t>
            </a:r>
            <a:r>
              <a:rPr lang="en-US" sz="1800" u="none" dirty="0">
                <a:solidFill>
                  <a:srgbClr val="0000CC"/>
                </a:solidFill>
                <a:cs typeface="Times New Roman" pitchFamily="18" charset="0"/>
              </a:rPr>
              <a:t>light </a:t>
            </a:r>
            <a:r>
              <a:rPr lang="en-US" sz="1800" u="none" dirty="0" smtClean="0">
                <a:solidFill>
                  <a:srgbClr val="0000CC"/>
                </a:solidFill>
                <a:cs typeface="Times New Roman" pitchFamily="18" charset="0"/>
              </a:rPr>
              <a:t>sources</a:t>
            </a:r>
          </a:p>
          <a:p>
            <a:pPr marL="801254" lvl="1" indent="-133938" eaLnBrk="0" hangingPunct="0">
              <a:buFont typeface="Wingdings" pitchFamily="2" charset="2"/>
              <a:buChar char="§"/>
            </a:pPr>
            <a:r>
              <a:rPr lang="en-US" sz="1800" u="none" dirty="0" smtClean="0">
                <a:solidFill>
                  <a:srgbClr val="0000CC"/>
                </a:solidFill>
                <a:cs typeface="Times New Roman" pitchFamily="18" charset="0"/>
              </a:rPr>
              <a:t>Neutron </a:t>
            </a:r>
            <a:r>
              <a:rPr lang="en-US" sz="1800" u="none" dirty="0">
                <a:solidFill>
                  <a:srgbClr val="0000CC"/>
                </a:solidFill>
                <a:cs typeface="Times New Roman" pitchFamily="18" charset="0"/>
              </a:rPr>
              <a:t>scattering </a:t>
            </a:r>
            <a:r>
              <a:rPr lang="en-US" sz="1800" u="none" dirty="0" smtClean="0">
                <a:solidFill>
                  <a:srgbClr val="0000CC"/>
                </a:solidFill>
                <a:cs typeface="Times New Roman" pitchFamily="18" charset="0"/>
              </a:rPr>
              <a:t>facilities</a:t>
            </a:r>
          </a:p>
          <a:p>
            <a:pPr marL="801254" lvl="1" indent="-133938" eaLnBrk="0" hangingPunct="0">
              <a:buFont typeface="Wingdings" pitchFamily="2" charset="2"/>
              <a:buChar char="§"/>
            </a:pPr>
            <a:r>
              <a:rPr lang="en-US" sz="1800" u="none" dirty="0" err="1" smtClean="0">
                <a:solidFill>
                  <a:srgbClr val="0000CC"/>
                </a:solidFill>
                <a:cs typeface="Times New Roman" pitchFamily="18" charset="0"/>
              </a:rPr>
              <a:t>Nanoscale</a:t>
            </a:r>
            <a:r>
              <a:rPr lang="en-US" sz="1800" u="none" dirty="0" smtClean="0">
                <a:solidFill>
                  <a:srgbClr val="0000CC"/>
                </a:solidFill>
                <a:cs typeface="Times New Roman" pitchFamily="18" charset="0"/>
              </a:rPr>
              <a:t> </a:t>
            </a:r>
            <a:r>
              <a:rPr lang="en-US" sz="1800" u="none" dirty="0">
                <a:solidFill>
                  <a:srgbClr val="0000CC"/>
                </a:solidFill>
                <a:cs typeface="Times New Roman" pitchFamily="18" charset="0"/>
              </a:rPr>
              <a:t>Science Research </a:t>
            </a:r>
            <a:r>
              <a:rPr lang="en-US" sz="1800" u="none" dirty="0" smtClean="0">
                <a:solidFill>
                  <a:srgbClr val="0000CC"/>
                </a:solidFill>
                <a:cs typeface="Times New Roman" pitchFamily="18" charset="0"/>
              </a:rPr>
              <a:t>Centers</a:t>
            </a:r>
          </a:p>
          <a:p>
            <a:pPr marL="347472" indent="-133938" eaLnBrk="0" hangingPunct="0">
              <a:buFont typeface="Wingdings" pitchFamily="2" charset="2"/>
              <a:buChar char="§"/>
            </a:pPr>
            <a:r>
              <a:rPr lang="en-US" sz="1800" u="none" dirty="0" smtClean="0">
                <a:solidFill>
                  <a:srgbClr val="0000CC"/>
                </a:solidFill>
                <a:cs typeface="Times New Roman" pitchFamily="18" charset="0"/>
              </a:rPr>
              <a:t>Instrumentation for clean energy, joint  with EERE (+$15M)</a:t>
            </a:r>
          </a:p>
          <a:p>
            <a:pPr marL="347472" indent="-133938" eaLnBrk="0" hangingPunct="0">
              <a:buFont typeface="Wingdings" pitchFamily="2" charset="2"/>
              <a:buChar char="§"/>
            </a:pPr>
            <a:r>
              <a:rPr lang="en-US" sz="1800" u="none" dirty="0" smtClean="0">
                <a:solidFill>
                  <a:srgbClr val="0000CC"/>
                </a:solidFill>
                <a:cs typeface="Times New Roman" pitchFamily="18" charset="0"/>
              </a:rPr>
              <a:t>NSLS-II Early Operations (+$22M)</a:t>
            </a:r>
          </a:p>
          <a:p>
            <a:pPr marL="732682" lvl="2" indent="-42541" eaLnBrk="0" hangingPunct="0">
              <a:spcBef>
                <a:spcPct val="15000"/>
              </a:spcBef>
            </a:pPr>
            <a:endParaRPr lang="en-US" sz="1000" u="none" dirty="0">
              <a:solidFill>
                <a:srgbClr val="0000CC"/>
              </a:solidFill>
              <a:cs typeface="Times New Roman" pitchFamily="18" charset="0"/>
            </a:endParaRPr>
          </a:p>
          <a:p>
            <a:pPr marL="133938" indent="-133938" eaLnBrk="0" hangingPunct="0">
              <a:buFont typeface="Wingdings" pitchFamily="2" charset="2"/>
              <a:buChar char="§"/>
            </a:pPr>
            <a:endParaRPr lang="fr-FR" sz="1800" b="0" u="none" dirty="0">
              <a:solidFill>
                <a:srgbClr val="0000CC"/>
              </a:solidFill>
            </a:endParaRPr>
          </a:p>
          <a:p>
            <a:pPr marL="513668" lvl="1" indent="-204829" eaLnBrk="0" hangingPunct="0">
              <a:buFont typeface="Wingdings" pitchFamily="2" charset="2"/>
              <a:buChar char="§"/>
            </a:pPr>
            <a:endParaRPr lang="en-US" sz="2000" b="0" u="none" dirty="0">
              <a:solidFill>
                <a:srgbClr val="0000CC"/>
              </a:solidFill>
            </a:endParaRPr>
          </a:p>
        </p:txBody>
      </p:sp>
      <p:sp>
        <p:nvSpPr>
          <p:cNvPr id="27" name="Rectangle 26"/>
          <p:cNvSpPr/>
          <p:nvPr/>
        </p:nvSpPr>
        <p:spPr>
          <a:xfrm>
            <a:off x="1" y="5893013"/>
            <a:ext cx="10058399" cy="984392"/>
          </a:xfrm>
          <a:prstGeom prst="rect">
            <a:avLst/>
          </a:prstGeom>
        </p:spPr>
        <p:txBody>
          <a:bodyPr wrap="square" lIns="90957" tIns="45476" rIns="90957" bIns="45476">
            <a:spAutoFit/>
          </a:bodyPr>
          <a:lstStyle/>
          <a:p>
            <a:pPr marL="133938" indent="-133938" eaLnBrk="0" hangingPunct="0">
              <a:buFont typeface="Wingdings" pitchFamily="2" charset="2"/>
              <a:buChar char="§"/>
            </a:pPr>
            <a:r>
              <a:rPr lang="en-US" sz="2200" u="none" dirty="0" smtClean="0">
                <a:solidFill>
                  <a:srgbClr val="FF0303"/>
                </a:solidFill>
                <a:cs typeface="Times New Roman" pitchFamily="18" charset="0"/>
              </a:rPr>
              <a:t>Construction and instrumentation</a:t>
            </a:r>
          </a:p>
          <a:p>
            <a:pPr marL="513668" lvl="1" indent="-204829" eaLnBrk="0" hangingPunct="0">
              <a:buFont typeface="Wingdings" pitchFamily="2" charset="2"/>
              <a:buChar char="§"/>
            </a:pPr>
            <a:r>
              <a:rPr lang="en-US" sz="1800" u="none" dirty="0" smtClean="0">
                <a:solidFill>
                  <a:srgbClr val="0000CC"/>
                </a:solidFill>
                <a:cs typeface="Times New Roman" pitchFamily="18" charset="0"/>
              </a:rPr>
              <a:t>National Synchrotron Light Source-II</a:t>
            </a:r>
          </a:p>
          <a:p>
            <a:pPr marL="513668" lvl="1" indent="-204829" eaLnBrk="0" hangingPunct="0">
              <a:buFont typeface="Wingdings" pitchFamily="2" charset="2"/>
              <a:buChar char="§"/>
            </a:pPr>
            <a:r>
              <a:rPr lang="en-US" sz="1800" u="none" dirty="0" smtClean="0">
                <a:solidFill>
                  <a:srgbClr val="0000CC"/>
                </a:solidFill>
                <a:cs typeface="Times New Roman" pitchFamily="18" charset="0"/>
              </a:rPr>
              <a:t>NSLS-II instrumentation (NEXT) ($12M)</a:t>
            </a:r>
          </a:p>
        </p:txBody>
      </p:sp>
      <p:sp>
        <p:nvSpPr>
          <p:cNvPr id="28" name="Rectangle 27"/>
          <p:cNvSpPr/>
          <p:nvPr/>
        </p:nvSpPr>
        <p:spPr>
          <a:xfrm>
            <a:off x="4965336" y="6221314"/>
            <a:ext cx="5093064" cy="646311"/>
          </a:xfrm>
          <a:prstGeom prst="rect">
            <a:avLst/>
          </a:prstGeom>
        </p:spPr>
        <p:txBody>
          <a:bodyPr wrap="square" lIns="91418" tIns="45710" rIns="91418" bIns="45710">
            <a:spAutoFit/>
          </a:bodyPr>
          <a:lstStyle/>
          <a:p>
            <a:pPr marL="513668" lvl="1" indent="-204829" eaLnBrk="0" hangingPunct="0">
              <a:spcBef>
                <a:spcPts val="0"/>
              </a:spcBef>
              <a:buFont typeface="Wingdings" pitchFamily="2" charset="2"/>
              <a:buChar char="§"/>
            </a:pPr>
            <a:r>
              <a:rPr lang="fr-FR" sz="1800" u="none" dirty="0" smtClean="0">
                <a:solidFill>
                  <a:srgbClr val="0000CC"/>
                </a:solidFill>
              </a:rPr>
              <a:t>Advanced Photon Source upgrade ($20M)</a:t>
            </a:r>
          </a:p>
          <a:p>
            <a:pPr marL="513668" lvl="1" indent="-204829" eaLnBrk="0" hangingPunct="0">
              <a:spcBef>
                <a:spcPts val="0"/>
              </a:spcBef>
              <a:buFont typeface="Wingdings" pitchFamily="2" charset="2"/>
              <a:buChar char="§"/>
            </a:pPr>
            <a:r>
              <a:rPr lang="fr-FR" sz="1800" u="none" dirty="0" err="1" smtClean="0">
                <a:solidFill>
                  <a:srgbClr val="0000CC"/>
                </a:solidFill>
              </a:rPr>
              <a:t>Linac</a:t>
            </a:r>
            <a:r>
              <a:rPr lang="fr-FR" sz="1800" u="none" dirty="0" smtClean="0">
                <a:solidFill>
                  <a:srgbClr val="0000CC"/>
                </a:solidFill>
              </a:rPr>
              <a:t> </a:t>
            </a:r>
            <a:r>
              <a:rPr lang="fr-FR" sz="1800" u="none" dirty="0" err="1" smtClean="0">
                <a:solidFill>
                  <a:srgbClr val="0000CC"/>
                </a:solidFill>
              </a:rPr>
              <a:t>Coherent</a:t>
            </a:r>
            <a:r>
              <a:rPr lang="fr-FR" sz="1800" u="none" dirty="0" smtClean="0">
                <a:solidFill>
                  <a:srgbClr val="0000CC"/>
                </a:solidFill>
              </a:rPr>
              <a:t> Light Source-II ($64M)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0058400" cy="852086"/>
          </a:xfrm>
          <a:noFill/>
          <a:ln w="9525">
            <a:noFill/>
            <a:miter lim="800000"/>
            <a:headEnd/>
            <a:tailEnd/>
          </a:ln>
        </p:spPr>
        <p:txBody>
          <a:bodyPr vert="horz" wrap="square" lIns="101882" tIns="50941" rIns="101882" bIns="50941" numCol="1" anchor="ctr" anchorCtr="0" compatLnSpc="1">
            <a:prstTxWarp prst="textNoShape">
              <a:avLst/>
            </a:prstTxWarp>
            <a:normAutofit/>
          </a:bodyPr>
          <a:lstStyle/>
          <a:p>
            <a:r>
              <a:rPr lang="en-US" dirty="0" smtClean="0"/>
              <a:t>Science for Clean Energy:  </a:t>
            </a:r>
            <a:r>
              <a:rPr lang="en-US" dirty="0" err="1" smtClean="0"/>
              <a:t>Nanoscale</a:t>
            </a:r>
            <a:r>
              <a:rPr lang="en-US" dirty="0" smtClean="0"/>
              <a:t> to </a:t>
            </a:r>
            <a:r>
              <a:rPr lang="en-US" dirty="0" err="1" smtClean="0"/>
              <a:t>Mesoscale</a:t>
            </a:r>
            <a:r>
              <a:rPr lang="en-US" dirty="0" smtClean="0"/>
              <a:t> Sciences</a:t>
            </a:r>
            <a:endParaRPr lang="en-US" dirty="0"/>
          </a:p>
        </p:txBody>
      </p:sp>
      <p:sp>
        <p:nvSpPr>
          <p:cNvPr id="7" name="Content Placeholder 6"/>
          <p:cNvSpPr>
            <a:spLocks noGrp="1"/>
          </p:cNvSpPr>
          <p:nvPr>
            <p:ph sz="half" idx="2"/>
          </p:nvPr>
        </p:nvSpPr>
        <p:spPr>
          <a:xfrm>
            <a:off x="0" y="916577"/>
            <a:ext cx="4777740" cy="6258338"/>
          </a:xfrm>
        </p:spPr>
        <p:txBody>
          <a:bodyPr wrap="square">
            <a:spAutoFit/>
          </a:bodyPr>
          <a:lstStyle/>
          <a:p>
            <a:pPr marL="258244" indent="-258244">
              <a:spcBef>
                <a:spcPts val="1337"/>
              </a:spcBef>
              <a:buFont typeface="Wingdings" pitchFamily="2" charset="2"/>
              <a:buChar char="§"/>
            </a:pPr>
            <a:r>
              <a:rPr lang="en-US" sz="1800" b="0" dirty="0" smtClean="0">
                <a:solidFill>
                  <a:schemeClr val="tx1"/>
                </a:solidFill>
              </a:rPr>
              <a:t>Developing the next generation of materials, chemicals, and game-changing processes—understanding structure, properties, and function from atoms and molecules, through the </a:t>
            </a:r>
            <a:r>
              <a:rPr lang="en-US" sz="1800" b="0" dirty="0" err="1" smtClean="0">
                <a:solidFill>
                  <a:schemeClr val="tx1"/>
                </a:solidFill>
              </a:rPr>
              <a:t>nanoscale</a:t>
            </a:r>
            <a:r>
              <a:rPr lang="en-US" sz="1800" b="0" dirty="0" smtClean="0">
                <a:solidFill>
                  <a:schemeClr val="tx1"/>
                </a:solidFill>
              </a:rPr>
              <a:t>, and to the </a:t>
            </a:r>
            <a:r>
              <a:rPr lang="en-US" sz="1800" b="0" dirty="0" err="1" smtClean="0">
                <a:solidFill>
                  <a:schemeClr val="tx1"/>
                </a:solidFill>
              </a:rPr>
              <a:t>mesoscale</a:t>
            </a:r>
            <a:r>
              <a:rPr lang="en-US" sz="1800" b="0" dirty="0" smtClean="0">
                <a:solidFill>
                  <a:schemeClr val="tx1"/>
                </a:solidFill>
              </a:rPr>
              <a:t> (+$42M).  </a:t>
            </a:r>
          </a:p>
          <a:p>
            <a:pPr marL="258244" indent="-258244">
              <a:spcBef>
                <a:spcPts val="1337"/>
              </a:spcBef>
              <a:buFont typeface="Wingdings" pitchFamily="2" charset="2"/>
              <a:buChar char="§"/>
            </a:pPr>
            <a:r>
              <a:rPr lang="en-US" sz="1800" b="0" dirty="0" smtClean="0">
                <a:solidFill>
                  <a:schemeClr val="tx1"/>
                </a:solidFill>
              </a:rPr>
              <a:t>Research will enable science-based chemical and materials design and manufacturing in, for example:</a:t>
            </a:r>
          </a:p>
          <a:p>
            <a:pPr marL="703979" lvl="1" indent="-258244">
              <a:spcBef>
                <a:spcPts val="0"/>
              </a:spcBef>
            </a:pPr>
            <a:r>
              <a:rPr lang="en-US" sz="1600" dirty="0" smtClean="0">
                <a:solidFill>
                  <a:schemeClr val="tx1"/>
                </a:solidFill>
              </a:rPr>
              <a:t>direct conversion of solar energy to fuels</a:t>
            </a:r>
          </a:p>
          <a:p>
            <a:pPr marL="703979" lvl="1" indent="-258244">
              <a:spcBef>
                <a:spcPts val="0"/>
              </a:spcBef>
            </a:pPr>
            <a:r>
              <a:rPr lang="en-US" sz="1600" dirty="0" smtClean="0">
                <a:solidFill>
                  <a:schemeClr val="tx1"/>
                </a:solidFill>
              </a:rPr>
              <a:t>generation of electricity from clean energy sources</a:t>
            </a:r>
          </a:p>
          <a:p>
            <a:pPr marL="703979" lvl="1" indent="-258244">
              <a:spcBef>
                <a:spcPts val="0"/>
              </a:spcBef>
            </a:pPr>
            <a:r>
              <a:rPr lang="en-US" sz="1600" dirty="0" smtClean="0">
                <a:solidFill>
                  <a:schemeClr val="tx1"/>
                </a:solidFill>
              </a:rPr>
              <a:t>storage and transmission of electrical energy</a:t>
            </a:r>
          </a:p>
          <a:p>
            <a:pPr marL="703979" lvl="1" indent="-258244">
              <a:spcBef>
                <a:spcPts val="0"/>
              </a:spcBef>
            </a:pPr>
            <a:r>
              <a:rPr lang="en-US" sz="1600" dirty="0" smtClean="0">
                <a:solidFill>
                  <a:schemeClr val="tx1"/>
                </a:solidFill>
              </a:rPr>
              <a:t>carbon capture, utilization, and sequestration</a:t>
            </a:r>
          </a:p>
          <a:p>
            <a:pPr marL="703979" lvl="1" indent="-258244">
              <a:spcBef>
                <a:spcPts val="0"/>
              </a:spcBef>
            </a:pPr>
            <a:r>
              <a:rPr lang="en-US" sz="1600" dirty="0" smtClean="0">
                <a:solidFill>
                  <a:schemeClr val="tx1"/>
                </a:solidFill>
              </a:rPr>
              <a:t>the efficient use of energy</a:t>
            </a:r>
          </a:p>
          <a:p>
            <a:pPr marL="258244" indent="-258244">
              <a:spcBef>
                <a:spcPts val="1337"/>
              </a:spcBef>
              <a:buFont typeface="Wingdings" pitchFamily="2" charset="2"/>
              <a:buChar char="§"/>
            </a:pPr>
            <a:r>
              <a:rPr lang="en-US" sz="1800" b="0" dirty="0" smtClean="0">
                <a:solidFill>
                  <a:schemeClr val="tx1"/>
                </a:solidFill>
              </a:rPr>
              <a:t>Collaboration with the Office of Energy Efficiency and Renewable Energy will accelerate the transition of scientific discoveries into prototype clean energy technologies (+$20M).  </a:t>
            </a:r>
            <a:endParaRPr lang="en-US" sz="1800" b="0" dirty="0">
              <a:solidFill>
                <a:schemeClr val="tx1"/>
              </a:solidFill>
            </a:endParaRPr>
          </a:p>
        </p:txBody>
      </p:sp>
      <p:sp>
        <p:nvSpPr>
          <p:cNvPr id="3" name="Slide Number Placeholder 2"/>
          <p:cNvSpPr>
            <a:spLocks noGrp="1"/>
          </p:cNvSpPr>
          <p:nvPr>
            <p:ph type="sldNum" sz="quarter" idx="4294967295"/>
          </p:nvPr>
        </p:nvSpPr>
        <p:spPr>
          <a:xfrm>
            <a:off x="9209405" y="7137507"/>
            <a:ext cx="419100" cy="413808"/>
          </a:xfrm>
          <a:prstGeom prst="rect">
            <a:avLst/>
          </a:prstGeom>
        </p:spPr>
        <p:txBody>
          <a:bodyPr/>
          <a:lstStyle/>
          <a:p>
            <a:fld id="{68F455FD-F83C-4433-AE11-4D89943CC4D6}" type="slidenum">
              <a:rPr lang="en-US" b="0" u="none" smtClean="0"/>
              <a:pPr/>
              <a:t>18</a:t>
            </a:fld>
            <a:endParaRPr lang="en-US" b="0" u="none" dirty="0"/>
          </a:p>
        </p:txBody>
      </p:sp>
      <p:pic>
        <p:nvPicPr>
          <p:cNvPr id="11" name="Picture 3"/>
          <p:cNvPicPr preferRelativeResize="0">
            <a:picLocks noChangeAspect="1" noChangeArrowheads="1"/>
          </p:cNvPicPr>
          <p:nvPr/>
        </p:nvPicPr>
        <p:blipFill>
          <a:blip r:embed="rId3" cstate="print"/>
          <a:srcRect/>
          <a:stretch>
            <a:fillRect/>
          </a:stretch>
        </p:blipFill>
        <p:spPr bwMode="auto">
          <a:xfrm>
            <a:off x="6802912" y="893378"/>
            <a:ext cx="3146168" cy="2724989"/>
          </a:xfrm>
          <a:prstGeom prst="rect">
            <a:avLst/>
          </a:prstGeom>
          <a:noFill/>
          <a:ln w="12700">
            <a:noFill/>
            <a:miter lim="800000"/>
            <a:headEnd/>
            <a:tailEnd/>
          </a:ln>
        </p:spPr>
      </p:pic>
      <p:pic>
        <p:nvPicPr>
          <p:cNvPr id="10" name="Picture 46"/>
          <p:cNvPicPr>
            <a:picLocks noChangeAspect="1" noChangeArrowheads="1"/>
          </p:cNvPicPr>
          <p:nvPr/>
        </p:nvPicPr>
        <p:blipFill>
          <a:blip r:embed="rId4" cstate="screen"/>
          <a:srcRect/>
          <a:stretch>
            <a:fillRect/>
          </a:stretch>
        </p:blipFill>
        <p:spPr bwMode="auto">
          <a:xfrm>
            <a:off x="5014951" y="2419950"/>
            <a:ext cx="2923248" cy="3040116"/>
          </a:xfrm>
          <a:prstGeom prst="rect">
            <a:avLst/>
          </a:prstGeom>
          <a:noFill/>
          <a:ln w="9525">
            <a:noFill/>
            <a:miter lim="800000"/>
            <a:headEnd/>
            <a:tailEnd/>
          </a:ln>
        </p:spPr>
      </p:pic>
      <p:pic>
        <p:nvPicPr>
          <p:cNvPr id="13" name="Picture 12"/>
          <p:cNvPicPr>
            <a:picLocks noChangeAspect="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257416" y="4987291"/>
            <a:ext cx="2268390" cy="203486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5353168" y="1025709"/>
            <a:ext cx="1484076" cy="1287817"/>
          </a:xfrm>
          <a:prstGeom prst="rect">
            <a:avLst/>
          </a:prstGeom>
          <a:noFill/>
        </p:spPr>
        <p:txBody>
          <a:bodyPr wrap="square" lIns="101882" tIns="50941" rIns="101882" bIns="50941" rtlCol="0">
            <a:spAutoFit/>
          </a:bodyPr>
          <a:lstStyle/>
          <a:p>
            <a:r>
              <a:rPr lang="en-US" sz="1100" b="0" u="none" dirty="0" smtClean="0">
                <a:latin typeface="Arial" pitchFamily="34" charset="0"/>
                <a:cs typeface="Arial" pitchFamily="34" charset="0"/>
              </a:rPr>
              <a:t>First determination of the structure of the high </a:t>
            </a:r>
            <a:r>
              <a:rPr lang="en-US" sz="1100" b="0" u="none" dirty="0" err="1" smtClean="0">
                <a:latin typeface="Arial" pitchFamily="34" charset="0"/>
                <a:cs typeface="Arial" pitchFamily="34" charset="0"/>
              </a:rPr>
              <a:t>Tc</a:t>
            </a:r>
            <a:r>
              <a:rPr lang="en-US" sz="1100" b="0" u="none" dirty="0" smtClean="0">
                <a:latin typeface="Arial" pitchFamily="34" charset="0"/>
                <a:cs typeface="Arial" pitchFamily="34" charset="0"/>
              </a:rPr>
              <a:t> super-conductor YBa</a:t>
            </a:r>
            <a:r>
              <a:rPr lang="en-US" sz="1100" b="0" u="none" baseline="-25000" dirty="0" smtClean="0">
                <a:latin typeface="Arial" pitchFamily="34" charset="0"/>
                <a:cs typeface="Arial" pitchFamily="34" charset="0"/>
              </a:rPr>
              <a:t>2</a:t>
            </a:r>
            <a:r>
              <a:rPr lang="en-US" sz="1100" b="0" u="none" dirty="0" smtClean="0">
                <a:latin typeface="Arial" pitchFamily="34" charset="0"/>
                <a:cs typeface="Arial" pitchFamily="34" charset="0"/>
              </a:rPr>
              <a:t>Cu</a:t>
            </a:r>
            <a:r>
              <a:rPr lang="en-US" sz="1100" b="0" u="none" baseline="-25000" dirty="0" smtClean="0">
                <a:latin typeface="Arial" pitchFamily="34" charset="0"/>
                <a:cs typeface="Arial" pitchFamily="34" charset="0"/>
              </a:rPr>
              <a:t>3</a:t>
            </a:r>
            <a:r>
              <a:rPr lang="en-US" sz="1100" b="0" u="none" dirty="0" smtClean="0">
                <a:latin typeface="Arial" pitchFamily="34" charset="0"/>
                <a:cs typeface="Arial" pitchFamily="34" charset="0"/>
              </a:rPr>
              <a:t>O</a:t>
            </a:r>
            <a:r>
              <a:rPr lang="en-US" sz="1100" b="0" u="none" baseline="-25000" dirty="0" smtClean="0">
                <a:latin typeface="Arial" pitchFamily="34" charset="0"/>
                <a:cs typeface="Arial" pitchFamily="34" charset="0"/>
              </a:rPr>
              <a:t>7-x</a:t>
            </a:r>
            <a:r>
              <a:rPr lang="en-US" sz="1100" b="0" u="none" dirty="0" smtClean="0">
                <a:latin typeface="Arial" pitchFamily="34" charset="0"/>
                <a:cs typeface="Arial" pitchFamily="34" charset="0"/>
              </a:rPr>
              <a:t> determined using neutron scattering.</a:t>
            </a:r>
            <a:endParaRPr lang="en-US" sz="1100" b="0" u="none" dirty="0">
              <a:latin typeface="Arial" pitchFamily="34" charset="0"/>
              <a:cs typeface="Arial" pitchFamily="34" charset="0"/>
            </a:endParaRPr>
          </a:p>
        </p:txBody>
      </p:sp>
      <p:sp>
        <p:nvSpPr>
          <p:cNvPr id="12" name="Rectangle 11"/>
          <p:cNvSpPr/>
          <p:nvPr/>
        </p:nvSpPr>
        <p:spPr>
          <a:xfrm>
            <a:off x="7952424" y="3854591"/>
            <a:ext cx="1424939" cy="779985"/>
          </a:xfrm>
          <a:prstGeom prst="rect">
            <a:avLst/>
          </a:prstGeom>
        </p:spPr>
        <p:txBody>
          <a:bodyPr wrap="square" lIns="101882" tIns="50941" rIns="101882" bIns="50941">
            <a:spAutoFit/>
          </a:bodyPr>
          <a:lstStyle/>
          <a:p>
            <a:r>
              <a:rPr lang="en-US" sz="1100" b="0" u="none" dirty="0" smtClean="0">
                <a:latin typeface="Arial" pitchFamily="34" charset="0"/>
                <a:cs typeface="Arial" pitchFamily="34" charset="0"/>
              </a:rPr>
              <a:t>Magneto-optical images of superconducting films</a:t>
            </a:r>
            <a:endParaRPr lang="en-US" sz="1100" b="0" u="none" dirty="0">
              <a:latin typeface="Arial" pitchFamily="34" charset="0"/>
              <a:cs typeface="Arial" pitchFamily="34" charset="0"/>
            </a:endParaRPr>
          </a:p>
        </p:txBody>
      </p:sp>
      <p:sp>
        <p:nvSpPr>
          <p:cNvPr id="14" name="Rectangle 13"/>
          <p:cNvSpPr/>
          <p:nvPr/>
        </p:nvSpPr>
        <p:spPr>
          <a:xfrm>
            <a:off x="5353168" y="5840871"/>
            <a:ext cx="1823085" cy="949262"/>
          </a:xfrm>
          <a:prstGeom prst="rect">
            <a:avLst/>
          </a:prstGeom>
        </p:spPr>
        <p:txBody>
          <a:bodyPr wrap="square" lIns="101882" tIns="50941" rIns="101882" bIns="50941">
            <a:spAutoFit/>
          </a:bodyPr>
          <a:lstStyle/>
          <a:p>
            <a:pPr lvl="0"/>
            <a:r>
              <a:rPr lang="en-US" sz="1100" b="0" u="none" dirty="0" smtClean="0">
                <a:latin typeface="Arial" pitchFamily="34" charset="0"/>
                <a:cs typeface="Arial" pitchFamily="34" charset="0"/>
              </a:rPr>
              <a:t>Fabricated industrial wires of MgB</a:t>
            </a:r>
            <a:r>
              <a:rPr lang="en-US" sz="1100" b="0" u="none" baseline="-25000" dirty="0" smtClean="0">
                <a:latin typeface="Arial" pitchFamily="34" charset="0"/>
                <a:cs typeface="Arial" pitchFamily="34" charset="0"/>
              </a:rPr>
              <a:t>2</a:t>
            </a:r>
            <a:r>
              <a:rPr lang="en-US" sz="1100" b="0" u="none" dirty="0" smtClean="0">
                <a:latin typeface="Arial" pitchFamily="34" charset="0"/>
                <a:cs typeface="Arial" pitchFamily="34" charset="0"/>
              </a:rPr>
              <a:t> superconductors used in MRIs and commercial magnets.</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Slide Number Placeholder 3"/>
          <p:cNvSpPr>
            <a:spLocks noGrp="1"/>
          </p:cNvSpPr>
          <p:nvPr>
            <p:ph type="sldNum" sz="quarter" idx="4294967295"/>
          </p:nvPr>
        </p:nvSpPr>
        <p:spPr bwMode="auto">
          <a:xfrm>
            <a:off x="9178925" y="7091789"/>
            <a:ext cx="419100" cy="413808"/>
          </a:xfrm>
          <a:prstGeom prst="rect">
            <a:avLst/>
          </a:prstGeom>
          <a:noFill/>
          <a:ln>
            <a:miter lim="800000"/>
            <a:headEnd/>
            <a:tailEnd/>
          </a:ln>
        </p:spPr>
        <p:txBody>
          <a:bodyPr wrap="square" lIns="101799" tIns="50900" rIns="101799" bIns="50900" numCol="1" anchorCtr="0" compatLnSpc="1">
            <a:prstTxWarp prst="textNoShape">
              <a:avLst/>
            </a:prstTxWarp>
          </a:bodyPr>
          <a:lstStyle/>
          <a:p>
            <a:pPr fontAlgn="base">
              <a:spcBef>
                <a:spcPct val="0"/>
              </a:spcBef>
              <a:spcAft>
                <a:spcPct val="0"/>
              </a:spcAft>
            </a:pPr>
            <a:fld id="{DF32F972-5378-4979-A1EC-1F5193911C7C}" type="slidenum">
              <a:rPr lang="en-US" b="0" u="none" smtClean="0">
                <a:latin typeface="Arial" charset="0"/>
                <a:cs typeface="Arial" charset="0"/>
              </a:rPr>
              <a:pPr fontAlgn="base">
                <a:spcBef>
                  <a:spcPct val="0"/>
                </a:spcBef>
                <a:spcAft>
                  <a:spcPct val="0"/>
                </a:spcAft>
              </a:pPr>
              <a:t>19</a:t>
            </a:fld>
            <a:endParaRPr lang="en-US" b="0" u="none" dirty="0" smtClean="0">
              <a:latin typeface="Arial" charset="0"/>
              <a:cs typeface="Arial" charset="0"/>
            </a:endParaRPr>
          </a:p>
        </p:txBody>
      </p:sp>
      <p:sp>
        <p:nvSpPr>
          <p:cNvPr id="6146" name="Title 2"/>
          <p:cNvSpPr>
            <a:spLocks noGrp="1"/>
          </p:cNvSpPr>
          <p:nvPr>
            <p:ph type="title" idx="4294967295"/>
          </p:nvPr>
        </p:nvSpPr>
        <p:spPr>
          <a:xfrm>
            <a:off x="0" y="1"/>
            <a:ext cx="10058400" cy="840571"/>
          </a:xfrm>
        </p:spPr>
        <p:txBody>
          <a:bodyPr/>
          <a:lstStyle/>
          <a:p>
            <a:r>
              <a:rPr lang="en-US" dirty="0" smtClean="0">
                <a:latin typeface="Arial" charset="0"/>
                <a:cs typeface="Arial" charset="0"/>
              </a:rPr>
              <a:t>Jointly Funded R&amp;D for Clean Energy</a:t>
            </a:r>
          </a:p>
        </p:txBody>
      </p:sp>
      <p:sp>
        <p:nvSpPr>
          <p:cNvPr id="5" name="TextBox 4"/>
          <p:cNvSpPr txBox="1"/>
          <p:nvPr/>
        </p:nvSpPr>
        <p:spPr>
          <a:xfrm>
            <a:off x="801798" y="1026179"/>
            <a:ext cx="8472268" cy="5381162"/>
          </a:xfrm>
          <a:prstGeom prst="rect">
            <a:avLst/>
          </a:prstGeom>
          <a:noFill/>
        </p:spPr>
        <p:txBody>
          <a:bodyPr wrap="square" lIns="101799" tIns="50900" rIns="101799" bIns="50900" rtlCol="0">
            <a:spAutoFit/>
          </a:bodyPr>
          <a:lstStyle/>
          <a:p>
            <a:pPr marL="0" lvl="1">
              <a:spcAft>
                <a:spcPts val="1337"/>
              </a:spcAft>
            </a:pPr>
            <a:r>
              <a:rPr lang="en-US" sz="2200" u="none" dirty="0" smtClean="0">
                <a:latin typeface="Arial" pitchFamily="34" charset="0"/>
                <a:cs typeface="Arial" pitchFamily="34" charset="0"/>
              </a:rPr>
              <a:t>R&amp;D jointly funded by the Office of Science (SC) and the Office of Energy Efficiency and Renewable Energy (EERE) will focus on a clean energy agenda  (+$35M in each program).</a:t>
            </a:r>
          </a:p>
          <a:p>
            <a:pPr marL="516064" lvl="2" indent="-258033">
              <a:spcAft>
                <a:spcPts val="2006"/>
              </a:spcAft>
              <a:buFont typeface="Wingdings" pitchFamily="2" charset="2"/>
              <a:buChar char="§"/>
            </a:pPr>
            <a:r>
              <a:rPr lang="en-US" sz="1800" b="0" u="none" dirty="0" smtClean="0">
                <a:latin typeface="Arial" pitchFamily="34" charset="0"/>
                <a:cs typeface="Arial" pitchFamily="34" charset="0"/>
              </a:rPr>
              <a:t>EERE Strategic Programs.  +$25M for R&amp;D to accelerate the transition of novel scientific discoveries into innovative, clean energy technologies.  This funding is to be prioritized for university, laboratory, and small business competitive R&amp;D awards to study underlying physical challenges related to clean energy technologies and to design and test next-generation clean energy devices. A further +$10M for joint solicitations is within individual program allocations in EERE for improved coordination of energy-related research across the Department.</a:t>
            </a:r>
          </a:p>
          <a:p>
            <a:pPr marL="516064" lvl="2" indent="-258033">
              <a:spcAft>
                <a:spcPts val="2006"/>
              </a:spcAft>
              <a:buFont typeface="Wingdings" pitchFamily="2" charset="2"/>
              <a:buChar char="§"/>
            </a:pPr>
            <a:r>
              <a:rPr lang="en-US" sz="1800" b="0" u="none" dirty="0" smtClean="0">
                <a:latin typeface="Arial" pitchFamily="34" charset="0"/>
                <a:cs typeface="Arial" pitchFamily="34" charset="0"/>
              </a:rPr>
              <a:t>SC Basic Energy Sciences.  Equivalent levels of funding will support the fundamental science portions of the joint R&amp;D to enable discoveries for innovative clean energy technologies.  The SC effort will leverage existing investments in clean energy sciences at </a:t>
            </a:r>
            <a:r>
              <a:rPr lang="en-US" sz="1800" b="0" dirty="0" smtClean="0">
                <a:latin typeface="Arial" pitchFamily="34" charset="0"/>
                <a:cs typeface="Arial" pitchFamily="34" charset="0"/>
              </a:rPr>
              <a:t>Energy Frontier Research Centers (+$20M) and at SC user facilities (+$15M), such as light sources and Nanoscale Science Research Centers</a:t>
            </a:r>
            <a:r>
              <a:rPr lang="en-US" sz="1800" b="0" u="none" dirty="0" smtClean="0">
                <a:latin typeface="Arial" pitchFamily="34" charset="0"/>
                <a:cs typeface="Arial" pitchFamily="34" charset="0"/>
              </a:rPr>
              <a:t>.</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3932" y="1584282"/>
            <a:ext cx="8161974" cy="4339910"/>
          </a:xfrm>
          <a:prstGeom prst="rect">
            <a:avLst/>
          </a:prstGeom>
        </p:spPr>
        <p:txBody>
          <a:bodyPr wrap="square" lIns="101858" tIns="50929" rIns="101858" bIns="50929">
            <a:spAutoFit/>
          </a:bodyPr>
          <a:lstStyle/>
          <a:p>
            <a:pPr marL="699962" indent="-697998" defTabSz="1016516">
              <a:spcBef>
                <a:spcPts val="1337"/>
              </a:spcBef>
              <a:spcAft>
                <a:spcPts val="1337"/>
              </a:spcAft>
              <a:buFont typeface="Wingdings" pitchFamily="2" charset="2"/>
              <a:buChar char="§"/>
            </a:pPr>
            <a:r>
              <a:rPr lang="en-US" sz="2800" b="0" u="none" dirty="0" smtClean="0">
                <a:solidFill>
                  <a:srgbClr val="006600"/>
                </a:solidFill>
                <a:latin typeface="Arial" pitchFamily="34" charset="0"/>
                <a:cs typeface="Arial" pitchFamily="34" charset="0"/>
              </a:rPr>
              <a:t>FY 2012  Appropriation</a:t>
            </a:r>
          </a:p>
          <a:p>
            <a:pPr marL="699962" indent="-697998" defTabSz="1016516">
              <a:spcBef>
                <a:spcPts val="1337"/>
              </a:spcBef>
              <a:spcAft>
                <a:spcPts val="1337"/>
              </a:spcAft>
              <a:buFont typeface="Wingdings" pitchFamily="2" charset="2"/>
              <a:buChar char="§"/>
            </a:pPr>
            <a:r>
              <a:rPr lang="en-US" sz="2800" b="0" u="none" dirty="0" smtClean="0">
                <a:solidFill>
                  <a:srgbClr val="006600"/>
                </a:solidFill>
                <a:latin typeface="Arial" pitchFamily="34" charset="0"/>
                <a:cs typeface="Arial" pitchFamily="34" charset="0"/>
              </a:rPr>
              <a:t>Program Highlights</a:t>
            </a:r>
          </a:p>
          <a:p>
            <a:pPr marL="699962" indent="-697998" defTabSz="1016516">
              <a:spcBef>
                <a:spcPts val="1337"/>
              </a:spcBef>
              <a:spcAft>
                <a:spcPts val="1337"/>
              </a:spcAft>
              <a:buFont typeface="Wingdings" pitchFamily="2" charset="2"/>
              <a:buChar char="§"/>
            </a:pPr>
            <a:r>
              <a:rPr lang="en-US" sz="2800" b="0" u="none" dirty="0" smtClean="0">
                <a:solidFill>
                  <a:srgbClr val="006600"/>
                </a:solidFill>
                <a:latin typeface="Arial" pitchFamily="34" charset="0"/>
                <a:cs typeface="Arial" pitchFamily="34" charset="0"/>
              </a:rPr>
              <a:t>FY 2013 Budget Request</a:t>
            </a:r>
          </a:p>
          <a:p>
            <a:pPr marL="699962" indent="-697998" defTabSz="1016516">
              <a:spcBef>
                <a:spcPts val="1337"/>
              </a:spcBef>
              <a:spcAft>
                <a:spcPts val="1337"/>
              </a:spcAft>
              <a:buFont typeface="Wingdings" pitchFamily="2" charset="2"/>
              <a:buChar char="§"/>
            </a:pPr>
            <a:r>
              <a:rPr lang="en-US" sz="2800" b="0" u="none" dirty="0" smtClean="0">
                <a:solidFill>
                  <a:srgbClr val="006600"/>
                </a:solidFill>
                <a:latin typeface="Arial" pitchFamily="34" charset="0"/>
                <a:cs typeface="Arial" pitchFamily="34" charset="0"/>
              </a:rPr>
              <a:t>BES Staffing Update</a:t>
            </a:r>
          </a:p>
          <a:p>
            <a:pPr marL="699962" indent="-697998" defTabSz="1016516">
              <a:spcBef>
                <a:spcPts val="1337"/>
              </a:spcBef>
              <a:spcAft>
                <a:spcPts val="1337"/>
              </a:spcAft>
              <a:buFont typeface="Wingdings" pitchFamily="2" charset="2"/>
              <a:buChar char="§"/>
            </a:pPr>
            <a:r>
              <a:rPr lang="en-US" sz="2800" b="0" u="none" dirty="0" smtClean="0">
                <a:solidFill>
                  <a:srgbClr val="006600"/>
                </a:solidFill>
                <a:latin typeface="Arial" pitchFamily="34" charset="0"/>
                <a:cs typeface="Arial" pitchFamily="34" charset="0"/>
              </a:rPr>
              <a:t>Upcoming Activities</a:t>
            </a:r>
          </a:p>
          <a:p>
            <a:pPr marL="699962" indent="-697998" defTabSz="1016516">
              <a:spcBef>
                <a:spcPts val="1337"/>
              </a:spcBef>
              <a:spcAft>
                <a:spcPts val="1337"/>
              </a:spcAft>
              <a:buFont typeface="Wingdings" pitchFamily="2" charset="2"/>
              <a:buChar char="§"/>
            </a:pPr>
            <a:endParaRPr lang="en-US" sz="2700" dirty="0" smtClean="0">
              <a:solidFill>
                <a:srgbClr val="006600"/>
              </a:solidFill>
              <a:cs typeface="Arial" pitchFamily="34" charset="0"/>
            </a:endParaRPr>
          </a:p>
        </p:txBody>
      </p:sp>
      <p:sp>
        <p:nvSpPr>
          <p:cNvPr id="4" name="Rectangle 3"/>
          <p:cNvSpPr>
            <a:spLocks noChangeArrowheads="1"/>
          </p:cNvSpPr>
          <p:nvPr/>
        </p:nvSpPr>
        <p:spPr bwMode="auto">
          <a:xfrm>
            <a:off x="0" y="130524"/>
            <a:ext cx="10058400" cy="819700"/>
          </a:xfrm>
          <a:prstGeom prst="rect">
            <a:avLst/>
          </a:prstGeom>
          <a:noFill/>
          <a:ln w="9525">
            <a:noFill/>
            <a:miter lim="800000"/>
            <a:headEnd/>
            <a:tailEnd/>
          </a:ln>
        </p:spPr>
        <p:txBody>
          <a:bodyPr lIns="113239" tIns="56620" rIns="113239" bIns="56620"/>
          <a:lstStyle/>
          <a:p>
            <a:pPr algn="ctr" defTabSz="1018586" fontAlgn="auto">
              <a:spcBef>
                <a:spcPts val="0"/>
              </a:spcBef>
              <a:spcAft>
                <a:spcPts val="0"/>
              </a:spcAft>
              <a:tabLst>
                <a:tab pos="2101854" algn="l"/>
              </a:tabLst>
              <a:defRPr/>
            </a:pPr>
            <a:r>
              <a:rPr lang="en-US" sz="3200" b="0" u="none" kern="0" dirty="0">
                <a:solidFill>
                  <a:srgbClr val="006600"/>
                </a:solidFill>
                <a:latin typeface="Arial" pitchFamily="34" charset="0"/>
                <a:cs typeface="Arial" pitchFamily="34" charset="0"/>
              </a:rPr>
              <a:t>Outline</a:t>
            </a:r>
          </a:p>
        </p:txBody>
      </p:sp>
      <p:sp>
        <p:nvSpPr>
          <p:cNvPr id="5" name="Slide Number Placeholder 1"/>
          <p:cNvSpPr>
            <a:spLocks noGrp="1"/>
          </p:cNvSpPr>
          <p:nvPr>
            <p:ph type="sldNum" sz="quarter" idx="11"/>
          </p:nvPr>
        </p:nvSpPr>
        <p:spPr>
          <a:xfrm>
            <a:off x="9255125" y="7198467"/>
            <a:ext cx="419100" cy="413808"/>
          </a:xfrm>
        </p:spPr>
        <p:txBody>
          <a:bodyPr/>
          <a:lstStyle/>
          <a:p>
            <a:pPr defTabSz="1011581">
              <a:defRPr/>
            </a:pPr>
            <a:fld id="{82D784F8-2C31-4E5F-BBAB-E95E7532A856}" type="slidenum">
              <a:rPr lang="en-US" b="0" u="none"/>
              <a:pPr defTabSz="1011581">
                <a:defRPr/>
              </a:pPr>
              <a:t>2</a:t>
            </a:fld>
            <a:endParaRPr lang="en-US" b="0" u="non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xEl>
                                              <p:pRg st="1" end="1"/>
                                            </p:txEl>
                                          </p:spTgt>
                                        </p:tgtEl>
                                      </p:cBhvr>
                                    </p:animEffect>
                                    <p:set>
                                      <p:cBhvr>
                                        <p:cTn id="7" dur="1" fill="hold">
                                          <p:stCondLst>
                                            <p:cond delay="499"/>
                                          </p:stCondLst>
                                        </p:cTn>
                                        <p:tgtEl>
                                          <p:spTgt spid="2">
                                            <p:txEl>
                                              <p:pRg st="1" end="1"/>
                                            </p:txEl>
                                          </p:spTgt>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2">
                                            <p:txEl>
                                              <p:pRg st="2" end="2"/>
                                            </p:txEl>
                                          </p:spTgt>
                                        </p:tgtEl>
                                      </p:cBhvr>
                                    </p:animEffect>
                                    <p:set>
                                      <p:cBhvr>
                                        <p:cTn id="10" dur="1" fill="hold">
                                          <p:stCondLst>
                                            <p:cond delay="499"/>
                                          </p:stCondLst>
                                        </p:cTn>
                                        <p:tgtEl>
                                          <p:spTgt spid="2">
                                            <p:txEl>
                                              <p:pRg st="2" end="2"/>
                                            </p:txEl>
                                          </p:spTgt>
                                        </p:tgtEl>
                                        <p:attrNameLst>
                                          <p:attrName>style.visibility</p:attrName>
                                        </p:attrNameLst>
                                      </p:cBhvr>
                                      <p:to>
                                        <p:strVal val="hidden"/>
                                      </p:to>
                                    </p:set>
                                  </p:childTnLst>
                                </p:cTn>
                              </p:par>
                              <p:par>
                                <p:cTn id="11" presetID="3" presetClass="exit" presetSubtype="10" fill="hold" nodeType="withEffect">
                                  <p:stCondLst>
                                    <p:cond delay="0"/>
                                  </p:stCondLst>
                                  <p:childTnLst>
                                    <p:animEffect transition="out" filter="blinds(horizontal)">
                                      <p:cBhvr>
                                        <p:cTn id="12" dur="500"/>
                                        <p:tgtEl>
                                          <p:spTgt spid="2">
                                            <p:txEl>
                                              <p:pRg st="3" end="3"/>
                                            </p:txEl>
                                          </p:spTgt>
                                        </p:tgtEl>
                                      </p:cBhvr>
                                    </p:animEffect>
                                    <p:set>
                                      <p:cBhvr>
                                        <p:cTn id="13" dur="1" fill="hold">
                                          <p:stCondLst>
                                            <p:cond delay="499"/>
                                          </p:stCondLst>
                                        </p:cTn>
                                        <p:tgtEl>
                                          <p:spTgt spid="2">
                                            <p:txEl>
                                              <p:pRg st="3" end="3"/>
                                            </p:txEl>
                                          </p:spTgt>
                                        </p:tgtEl>
                                        <p:attrNameLst>
                                          <p:attrName>style.visibility</p:attrName>
                                        </p:attrNameLst>
                                      </p:cBhvr>
                                      <p:to>
                                        <p:strVal val="hidden"/>
                                      </p:to>
                                    </p:set>
                                  </p:childTnLst>
                                </p:cTn>
                              </p:par>
                              <p:par>
                                <p:cTn id="14" presetID="3" presetClass="exit" presetSubtype="10" fill="hold" nodeType="withEffect">
                                  <p:stCondLst>
                                    <p:cond delay="0"/>
                                  </p:stCondLst>
                                  <p:childTnLst>
                                    <p:animEffect transition="out" filter="blinds(horizontal)">
                                      <p:cBhvr>
                                        <p:cTn id="15" dur="500"/>
                                        <p:tgtEl>
                                          <p:spTgt spid="2">
                                            <p:txEl>
                                              <p:pRg st="4" end="4"/>
                                            </p:txEl>
                                          </p:spTgt>
                                        </p:tgtEl>
                                      </p:cBhvr>
                                    </p:animEffect>
                                    <p:set>
                                      <p:cBhvr>
                                        <p:cTn id="16" dur="1" fill="hold">
                                          <p:stCondLst>
                                            <p:cond delay="499"/>
                                          </p:stCondLst>
                                        </p:cTn>
                                        <p:tgtEl>
                                          <p:spTgt spid="2">
                                            <p:txEl>
                                              <p:pRg st="4" end="4"/>
                                            </p:txEl>
                                          </p:spTgt>
                                        </p:tgtEl>
                                        <p:attrNameLst>
                                          <p:attrName>style.visibility</p:attrName>
                                        </p:attrNameLst>
                                      </p:cBhvr>
                                      <p:to>
                                        <p:strVal val="hidden"/>
                                      </p:to>
                                    </p:set>
                                  </p:childTnLst>
                                </p:cTn>
                              </p:par>
                              <p:par>
                                <p:cTn id="17" presetID="4" presetClass="emph" presetSubtype="2" fill="hold" nodeType="withEffect">
                                  <p:stCondLst>
                                    <p:cond delay="0"/>
                                  </p:stCondLst>
                                  <p:childTnLst>
                                    <p:anim to="1.5" calcmode="lin" valueType="num">
                                      <p:cBhvr override="childStyle">
                                        <p:cTn id="18" dur="1000" fill="hold"/>
                                        <p:tgtEl>
                                          <p:spTgt spid="2">
                                            <p:txEl>
                                              <p:pRg st="0" end="0"/>
                                            </p:txEl>
                                          </p:spTgt>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p:cNvPicPr>
            <a:picLocks noChangeAspect="1" noChangeArrowheads="1"/>
          </p:cNvPicPr>
          <p:nvPr/>
        </p:nvPicPr>
        <p:blipFill>
          <a:blip r:embed="rId3" cstate="print"/>
          <a:srcRect b="15068"/>
          <a:stretch>
            <a:fillRect/>
          </a:stretch>
        </p:blipFill>
        <p:spPr bwMode="auto">
          <a:xfrm>
            <a:off x="6513930" y="1469417"/>
            <a:ext cx="3198655" cy="2331720"/>
          </a:xfrm>
          <a:prstGeom prst="rect">
            <a:avLst/>
          </a:prstGeom>
          <a:noFill/>
          <a:ln w="9525">
            <a:noFill/>
            <a:miter lim="800000"/>
            <a:headEnd/>
            <a:tailEnd/>
          </a:ln>
        </p:spPr>
      </p:pic>
      <p:pic>
        <p:nvPicPr>
          <p:cNvPr id="20" name="Picture 19" descr="Materials Project.jpg"/>
          <p:cNvPicPr>
            <a:picLocks noChangeAspect="1"/>
          </p:cNvPicPr>
          <p:nvPr/>
        </p:nvPicPr>
        <p:blipFill>
          <a:blip r:embed="rId4" cstate="print"/>
          <a:stretch>
            <a:fillRect/>
          </a:stretch>
        </p:blipFill>
        <p:spPr>
          <a:xfrm>
            <a:off x="6676512" y="4556465"/>
            <a:ext cx="1642622" cy="1692399"/>
          </a:xfrm>
          <a:prstGeom prst="rect">
            <a:avLst/>
          </a:prstGeom>
        </p:spPr>
      </p:pic>
      <p:sp>
        <p:nvSpPr>
          <p:cNvPr id="3" name="Text Box 4"/>
          <p:cNvSpPr txBox="1">
            <a:spLocks noChangeArrowheads="1"/>
          </p:cNvSpPr>
          <p:nvPr/>
        </p:nvSpPr>
        <p:spPr bwMode="auto">
          <a:xfrm>
            <a:off x="283998" y="1092929"/>
            <a:ext cx="6291493" cy="5645371"/>
          </a:xfrm>
          <a:prstGeom prst="rect">
            <a:avLst/>
          </a:prstGeom>
          <a:noFill/>
          <a:ln w="9525">
            <a:noFill/>
            <a:miter lim="800000"/>
            <a:headEnd/>
            <a:tailEnd/>
          </a:ln>
          <a:effectLst/>
        </p:spPr>
        <p:txBody>
          <a:bodyPr wrap="square" lIns="101833" tIns="50917" rIns="101833" bIns="50917">
            <a:spAutoFit/>
          </a:bodyPr>
          <a:lstStyle/>
          <a:p>
            <a:pPr marL="185681" indent="-185681" eaLnBrk="0" hangingPunct="0">
              <a:spcAft>
                <a:spcPts val="1337"/>
              </a:spcAft>
              <a:buFont typeface="Wingdings" pitchFamily="2" charset="2"/>
              <a:buChar char="§"/>
            </a:pPr>
            <a:r>
              <a:rPr lang="en-US" sz="1800" b="0" u="none" dirty="0" smtClean="0">
                <a:solidFill>
                  <a:prstClr val="black"/>
                </a:solidFill>
                <a:latin typeface="Arial" pitchFamily="34" charset="0"/>
                <a:cs typeface="Arial" pitchFamily="34" charset="0"/>
              </a:rPr>
              <a:t>Research to establish design rules to launch an era of predictive modeling, changing the paradigm of materials discovery to rational design (+$20M).</a:t>
            </a:r>
          </a:p>
          <a:p>
            <a:pPr marL="694735" lvl="1" indent="-185681" eaLnBrk="0" hangingPunct="0">
              <a:spcAft>
                <a:spcPts val="1337"/>
              </a:spcAft>
              <a:buFont typeface="Wingdings" pitchFamily="2" charset="2"/>
              <a:buChar char="§"/>
            </a:pPr>
            <a:r>
              <a:rPr lang="en-US" sz="1800" b="0" u="none" dirty="0" smtClean="0">
                <a:solidFill>
                  <a:prstClr val="black"/>
                </a:solidFill>
                <a:latin typeface="Arial" pitchFamily="34" charset="0"/>
                <a:cs typeface="Arial" pitchFamily="34" charset="0"/>
              </a:rPr>
              <a:t>New software tools and data standards to catalyze a fully integrated approach from material discovery to applications  </a:t>
            </a:r>
          </a:p>
          <a:p>
            <a:pPr marL="185681" indent="-185681" eaLnBrk="0" hangingPunct="0">
              <a:spcAft>
                <a:spcPts val="1337"/>
              </a:spcAft>
              <a:buFont typeface="Wingdings" pitchFamily="2" charset="2"/>
              <a:buChar char="§"/>
            </a:pPr>
            <a:r>
              <a:rPr lang="en-US" sz="1800" b="0" u="none" dirty="0" smtClean="0">
                <a:solidFill>
                  <a:prstClr val="black"/>
                </a:solidFill>
                <a:latin typeface="Arial" pitchFamily="34" charset="0"/>
                <a:cs typeface="Arial" pitchFamily="34" charset="0"/>
              </a:rPr>
              <a:t>Discovery of new materials has been the engine driving science frontiers and fueling technology innovations. Research would utilize the powerful suite of tools for materials synthesis, characterization, and simulation at DOE’s world-leading user facilities </a:t>
            </a:r>
          </a:p>
          <a:p>
            <a:pPr marL="185681" indent="-185681" eaLnBrk="0" hangingPunct="0">
              <a:spcAft>
                <a:spcPts val="1337"/>
              </a:spcAft>
              <a:buFont typeface="Wingdings" pitchFamily="2" charset="2"/>
              <a:buChar char="§"/>
            </a:pPr>
            <a:r>
              <a:rPr lang="en-US" sz="1800" b="0" u="none" dirty="0" smtClean="0">
                <a:solidFill>
                  <a:prstClr val="black"/>
                </a:solidFill>
                <a:latin typeface="Arial" pitchFamily="34" charset="0"/>
                <a:cs typeface="Arial" pitchFamily="34" charset="0"/>
              </a:rPr>
              <a:t>Integrated teams to focus on key scientific knowledge gaps to develop new theoretical models</a:t>
            </a:r>
          </a:p>
          <a:p>
            <a:pPr marL="694735" lvl="1" indent="-185681" eaLnBrk="0" hangingPunct="0">
              <a:spcAft>
                <a:spcPts val="1337"/>
              </a:spcAft>
              <a:buFont typeface="Wingdings" pitchFamily="2" charset="2"/>
              <a:buChar char="§"/>
            </a:pPr>
            <a:r>
              <a:rPr lang="en-US" sz="1800" b="0" u="none" dirty="0" smtClean="0">
                <a:solidFill>
                  <a:prstClr val="black"/>
                </a:solidFill>
                <a:latin typeface="Arial" pitchFamily="34" charset="0"/>
                <a:cs typeface="Arial" pitchFamily="34" charset="0"/>
              </a:rPr>
              <a:t>Long-term: realization in reusable and broadly-disseminated software</a:t>
            </a:r>
          </a:p>
          <a:p>
            <a:pPr marL="694735" lvl="1" indent="-185681" eaLnBrk="0" hangingPunct="0">
              <a:spcAft>
                <a:spcPts val="1337"/>
              </a:spcAft>
              <a:buFont typeface="Wingdings" pitchFamily="2" charset="2"/>
              <a:buChar char="§"/>
            </a:pPr>
            <a:r>
              <a:rPr lang="en-US" sz="1800" b="0" u="none" dirty="0" smtClean="0">
                <a:latin typeface="Arial" pitchFamily="34" charset="0"/>
                <a:cs typeface="Arial" pitchFamily="34" charset="0"/>
              </a:rPr>
              <a:t>Collection of validated experimental and modeling data for broader community use</a:t>
            </a:r>
            <a:endParaRPr lang="en-US" sz="1800" b="0" u="none" dirty="0" smtClean="0">
              <a:solidFill>
                <a:prstClr val="black"/>
              </a:solidFill>
              <a:latin typeface="Arial" pitchFamily="34" charset="0"/>
              <a:cs typeface="Arial" pitchFamily="34" charset="0"/>
            </a:endParaRPr>
          </a:p>
        </p:txBody>
      </p:sp>
      <p:sp>
        <p:nvSpPr>
          <p:cNvPr id="10" name="Title 2"/>
          <p:cNvSpPr txBox="1">
            <a:spLocks/>
          </p:cNvSpPr>
          <p:nvPr/>
        </p:nvSpPr>
        <p:spPr>
          <a:xfrm>
            <a:off x="0" y="0"/>
            <a:ext cx="10058400" cy="829056"/>
          </a:xfrm>
          <a:prstGeom prst="rect">
            <a:avLst/>
          </a:prstGeom>
        </p:spPr>
        <p:txBody>
          <a:bodyPr lIns="101858" tIns="50929" rIns="101858" bIns="50929"/>
          <a:lstStyle/>
          <a:p>
            <a:pPr algn="ctr" eaLnBrk="0" hangingPunct="0">
              <a:defRPr/>
            </a:pPr>
            <a:r>
              <a:rPr lang="en-US" sz="2700" b="0" u="none" dirty="0" smtClean="0">
                <a:solidFill>
                  <a:srgbClr val="106636"/>
                </a:solidFill>
                <a:latin typeface="Arial" pitchFamily="34" charset="0"/>
                <a:cs typeface="Arial" pitchFamily="34" charset="0"/>
              </a:rPr>
              <a:t>Materials and Chemistry by Design</a:t>
            </a:r>
            <a:br>
              <a:rPr lang="en-US" sz="2700" b="0" u="none" dirty="0" smtClean="0">
                <a:solidFill>
                  <a:srgbClr val="106636"/>
                </a:solidFill>
                <a:latin typeface="Arial" pitchFamily="34" charset="0"/>
                <a:cs typeface="Arial" pitchFamily="34" charset="0"/>
              </a:rPr>
            </a:br>
            <a:r>
              <a:rPr lang="en-US" sz="2200" b="0" u="none" dirty="0" smtClean="0">
                <a:solidFill>
                  <a:srgbClr val="106636"/>
                </a:solidFill>
                <a:latin typeface="Arial" pitchFamily="34" charset="0"/>
                <a:cs typeface="Arial" pitchFamily="34" charset="0"/>
              </a:rPr>
              <a:t>Accelerating Discovery for Global Competitiveness</a:t>
            </a:r>
          </a:p>
        </p:txBody>
      </p:sp>
      <p:sp>
        <p:nvSpPr>
          <p:cNvPr id="19" name="TextBox 18"/>
          <p:cNvSpPr txBox="1"/>
          <p:nvPr/>
        </p:nvSpPr>
        <p:spPr>
          <a:xfrm>
            <a:off x="8136796" y="5351732"/>
            <a:ext cx="464077" cy="296478"/>
          </a:xfrm>
          <a:prstGeom prst="rect">
            <a:avLst/>
          </a:prstGeom>
          <a:noFill/>
        </p:spPr>
        <p:txBody>
          <a:bodyPr wrap="none" lIns="101858" tIns="50929" rIns="101858" bIns="50929" rtlCol="0">
            <a:spAutoFit/>
          </a:bodyPr>
          <a:lstStyle/>
          <a:p>
            <a:r>
              <a:rPr lang="en-US" b="1" dirty="0" smtClean="0">
                <a:solidFill>
                  <a:prstClr val="white"/>
                </a:solidFill>
              </a:rPr>
              <a:t>Test</a:t>
            </a:r>
            <a:endParaRPr lang="en-US" b="1" dirty="0">
              <a:solidFill>
                <a:prstClr val="white"/>
              </a:solidFill>
            </a:endParaRPr>
          </a:p>
        </p:txBody>
      </p:sp>
      <p:sp>
        <p:nvSpPr>
          <p:cNvPr id="15" name="TextBox 14"/>
          <p:cNvSpPr txBox="1"/>
          <p:nvPr/>
        </p:nvSpPr>
        <p:spPr>
          <a:xfrm>
            <a:off x="6664775" y="6442740"/>
            <a:ext cx="2823150" cy="595318"/>
          </a:xfrm>
          <a:prstGeom prst="rect">
            <a:avLst/>
          </a:prstGeom>
          <a:solidFill>
            <a:schemeClr val="accent3">
              <a:lumMod val="40000"/>
              <a:lumOff val="60000"/>
            </a:schemeClr>
          </a:solidFill>
          <a:ln>
            <a:solidFill>
              <a:schemeClr val="tx1"/>
            </a:solidFill>
          </a:ln>
        </p:spPr>
        <p:txBody>
          <a:bodyPr wrap="square" lIns="101858" tIns="50929" rIns="101858" bIns="50929" rtlCol="0">
            <a:spAutoFit/>
          </a:bodyPr>
          <a:lstStyle/>
          <a:p>
            <a:r>
              <a:rPr lang="en-US" sz="1600" b="0" u="none" dirty="0" smtClean="0">
                <a:latin typeface="Arial" pitchFamily="34" charset="0"/>
                <a:cs typeface="Arial" pitchFamily="34" charset="0"/>
              </a:rPr>
              <a:t>End Use: Software on-line for general community use</a:t>
            </a:r>
            <a:endParaRPr lang="en-US" sz="1600" b="0" u="none" dirty="0">
              <a:latin typeface="Arial" pitchFamily="34" charset="0"/>
              <a:cs typeface="Arial" pitchFamily="34" charset="0"/>
            </a:endParaRPr>
          </a:p>
        </p:txBody>
      </p:sp>
      <p:sp>
        <p:nvSpPr>
          <p:cNvPr id="24" name="TextBox 23"/>
          <p:cNvSpPr txBox="1"/>
          <p:nvPr/>
        </p:nvSpPr>
        <p:spPr>
          <a:xfrm>
            <a:off x="6402522" y="914025"/>
            <a:ext cx="3268213" cy="595318"/>
          </a:xfrm>
          <a:prstGeom prst="rect">
            <a:avLst/>
          </a:prstGeom>
          <a:solidFill>
            <a:schemeClr val="accent3">
              <a:lumMod val="40000"/>
              <a:lumOff val="60000"/>
            </a:schemeClr>
          </a:solidFill>
          <a:ln>
            <a:solidFill>
              <a:schemeClr val="tx1"/>
            </a:solidFill>
          </a:ln>
        </p:spPr>
        <p:txBody>
          <a:bodyPr wrap="square" lIns="101858" tIns="50929" rIns="101858" bIns="50929" rtlCol="0">
            <a:spAutoFit/>
          </a:bodyPr>
          <a:lstStyle/>
          <a:p>
            <a:r>
              <a:rPr lang="en-US" sz="1600" b="0" u="none" dirty="0" smtClean="0">
                <a:latin typeface="Arial" pitchFamily="34" charset="0"/>
                <a:cs typeface="Arial" pitchFamily="34" charset="0"/>
              </a:rPr>
              <a:t>Prediction:  New battery materials starting from first principles theory</a:t>
            </a:r>
            <a:endParaRPr lang="en-US" sz="1600" b="0" u="none" dirty="0">
              <a:latin typeface="Arial" pitchFamily="34" charset="0"/>
              <a:cs typeface="Arial" pitchFamily="34" charset="0"/>
            </a:endParaRPr>
          </a:p>
        </p:txBody>
      </p:sp>
      <p:pic>
        <p:nvPicPr>
          <p:cNvPr id="18" name="Picture 2"/>
          <p:cNvPicPr>
            <a:picLocks noChangeAspect="1" noChangeArrowheads="1"/>
          </p:cNvPicPr>
          <p:nvPr/>
        </p:nvPicPr>
        <p:blipFill>
          <a:blip r:embed="rId5" cstate="print">
            <a:duotone>
              <a:schemeClr val="accent6">
                <a:shade val="45000"/>
                <a:satMod val="135000"/>
              </a:schemeClr>
              <a:prstClr val="white"/>
            </a:duotone>
          </a:blip>
          <a:srcRect/>
          <a:stretch>
            <a:fillRect/>
          </a:stretch>
        </p:blipFill>
        <p:spPr bwMode="auto">
          <a:xfrm>
            <a:off x="7786522" y="3539479"/>
            <a:ext cx="2000682" cy="1667827"/>
          </a:xfrm>
          <a:prstGeom prst="rect">
            <a:avLst/>
          </a:prstGeom>
          <a:noFill/>
          <a:ln w="9525">
            <a:noFill/>
            <a:miter lim="800000"/>
            <a:headEnd/>
            <a:tailEnd/>
          </a:ln>
        </p:spPr>
      </p:pic>
      <p:sp>
        <p:nvSpPr>
          <p:cNvPr id="26" name="TextBox 25"/>
          <p:cNvSpPr txBox="1"/>
          <p:nvPr/>
        </p:nvSpPr>
        <p:spPr>
          <a:xfrm>
            <a:off x="8408430" y="4913664"/>
            <a:ext cx="1366142" cy="841516"/>
          </a:xfrm>
          <a:prstGeom prst="rect">
            <a:avLst/>
          </a:prstGeom>
          <a:solidFill>
            <a:schemeClr val="accent3">
              <a:lumMod val="40000"/>
              <a:lumOff val="60000"/>
            </a:schemeClr>
          </a:solidFill>
          <a:ln>
            <a:solidFill>
              <a:schemeClr val="tx1"/>
            </a:solidFill>
          </a:ln>
        </p:spPr>
        <p:txBody>
          <a:bodyPr wrap="square" lIns="101858" tIns="50929" rIns="101858" bIns="50929" rtlCol="0">
            <a:spAutoFit/>
          </a:bodyPr>
          <a:lstStyle/>
          <a:p>
            <a:pPr algn="ctr"/>
            <a:r>
              <a:rPr lang="en-US" sz="1600" b="0" u="none" dirty="0" smtClean="0">
                <a:latin typeface="Arial" pitchFamily="34" charset="0"/>
                <a:cs typeface="Arial" pitchFamily="34" charset="0"/>
              </a:rPr>
              <a:t>Validation:  </a:t>
            </a:r>
          </a:p>
          <a:p>
            <a:pPr algn="ctr"/>
            <a:r>
              <a:rPr lang="en-US" sz="1600" b="0" u="none" dirty="0" smtClean="0">
                <a:latin typeface="Arial" pitchFamily="34" charset="0"/>
                <a:cs typeface="Arial" pitchFamily="34" charset="0"/>
              </a:rPr>
              <a:t>Materials fabrication</a:t>
            </a:r>
            <a:endParaRPr lang="en-US" sz="1600" b="0" u="none" dirty="0">
              <a:latin typeface="Arial" pitchFamily="34" charset="0"/>
              <a:cs typeface="Arial" pitchFamily="34" charset="0"/>
            </a:endParaRPr>
          </a:p>
        </p:txBody>
      </p:sp>
      <p:sp>
        <p:nvSpPr>
          <p:cNvPr id="21" name="Rectangle 20"/>
          <p:cNvSpPr/>
          <p:nvPr/>
        </p:nvSpPr>
        <p:spPr>
          <a:xfrm>
            <a:off x="6701901" y="6136724"/>
            <a:ext cx="3356502" cy="313932"/>
          </a:xfrm>
          <a:prstGeom prst="rect">
            <a:avLst/>
          </a:prstGeom>
        </p:spPr>
        <p:txBody>
          <a:bodyPr wrap="square" lIns="101858" tIns="50929" rIns="101858" bIns="50929">
            <a:spAutoFit/>
          </a:bodyPr>
          <a:lstStyle/>
          <a:p>
            <a:r>
              <a:rPr lang="en-US" sz="1300" dirty="0" smtClean="0"/>
              <a:t>http://materialsproject.org/</a:t>
            </a:r>
            <a:endParaRPr lang="en-US" sz="1300" dirty="0"/>
          </a:p>
        </p:txBody>
      </p:sp>
      <p:sp>
        <p:nvSpPr>
          <p:cNvPr id="14" name="Slide Number Placeholder 2"/>
          <p:cNvSpPr>
            <a:spLocks noGrp="1"/>
          </p:cNvSpPr>
          <p:nvPr>
            <p:ph type="sldNum" sz="quarter" idx="4294967295"/>
          </p:nvPr>
        </p:nvSpPr>
        <p:spPr>
          <a:xfrm>
            <a:off x="9209405" y="7152747"/>
            <a:ext cx="419100" cy="413808"/>
          </a:xfrm>
          <a:prstGeom prst="rect">
            <a:avLst/>
          </a:prstGeom>
        </p:spPr>
        <p:txBody>
          <a:bodyPr/>
          <a:lstStyle/>
          <a:p>
            <a:pPr algn="r">
              <a:defRPr/>
            </a:pPr>
            <a:fld id="{894C652A-1437-4DEE-BE20-1D8E4CBD3D73}" type="slidenum">
              <a:rPr lang="en-US" b="0" u="none" smtClean="0"/>
              <a:pPr algn="r">
                <a:defRPr/>
              </a:pPr>
              <a:t>20</a:t>
            </a:fld>
            <a:endParaRPr lang="en-US" b="0" u="none"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1110711" y="4790174"/>
            <a:ext cx="7399398" cy="2300353"/>
          </a:xfrm>
          <a:prstGeom prst="rect">
            <a:avLst/>
          </a:prstGeom>
          <a:noFill/>
          <a:ln w="9525">
            <a:noFill/>
            <a:miter lim="800000"/>
            <a:headEnd/>
            <a:tailEnd/>
          </a:ln>
        </p:spPr>
        <p:txBody>
          <a:bodyPr wrap="square" lIns="101835" tIns="50917" rIns="101835" bIns="50917">
            <a:spAutoFit/>
          </a:bodyPr>
          <a:lstStyle/>
          <a:p>
            <a:pPr>
              <a:lnSpc>
                <a:spcPct val="85000"/>
              </a:lnSpc>
              <a:tabLst>
                <a:tab pos="1142373" algn="r"/>
                <a:tab pos="1778989" algn="l"/>
                <a:tab pos="5858640" algn="l"/>
              </a:tabLst>
              <a:defRPr/>
            </a:pPr>
            <a:r>
              <a:rPr lang="en-US" u="none" dirty="0">
                <a:latin typeface="Arial" pitchFamily="34" charset="0"/>
                <a:cs typeface="Arial" pitchFamily="34" charset="0"/>
              </a:rPr>
              <a:t>	Aug 2005	CD-0, Approve Mission </a:t>
            </a:r>
            <a:r>
              <a:rPr lang="en-US" u="none" dirty="0" smtClean="0">
                <a:latin typeface="Arial" pitchFamily="34" charset="0"/>
                <a:cs typeface="Arial" pitchFamily="34" charset="0"/>
              </a:rPr>
              <a:t>Need</a:t>
            </a:r>
            <a:r>
              <a:rPr lang="en-US" u="none" dirty="0">
                <a:latin typeface="Arial" pitchFamily="34" charset="0"/>
                <a:cs typeface="Arial" pitchFamily="34" charset="0"/>
              </a:rPr>
              <a:t>	</a:t>
            </a:r>
            <a:r>
              <a:rPr lang="en-US" u="none" dirty="0" smtClean="0">
                <a:latin typeface="Arial" pitchFamily="34" charset="0"/>
                <a:cs typeface="Arial" pitchFamily="34" charset="0"/>
              </a:rPr>
              <a:t>(Complete</a:t>
            </a:r>
            <a:r>
              <a:rPr lang="en-US" u="none" dirty="0">
                <a:latin typeface="Arial" pitchFamily="34" charset="0"/>
                <a:cs typeface="Arial" pitchFamily="34" charset="0"/>
              </a:rPr>
              <a:t>)</a:t>
            </a:r>
          </a:p>
          <a:p>
            <a:pPr>
              <a:lnSpc>
                <a:spcPct val="85000"/>
              </a:lnSpc>
              <a:tabLst>
                <a:tab pos="1142373" algn="r"/>
                <a:tab pos="1778989" algn="l"/>
                <a:tab pos="5858640" algn="l"/>
              </a:tabLst>
              <a:defRPr/>
            </a:pPr>
            <a:r>
              <a:rPr lang="en-US" u="none" dirty="0">
                <a:latin typeface="Arial" pitchFamily="34" charset="0"/>
                <a:cs typeface="Arial" pitchFamily="34" charset="0"/>
              </a:rPr>
              <a:t>	Jul 2007	CD-1, Approve Alternative Selection and Cost Range	(Complete)</a:t>
            </a:r>
          </a:p>
          <a:p>
            <a:pPr>
              <a:lnSpc>
                <a:spcPct val="85000"/>
              </a:lnSpc>
              <a:tabLst>
                <a:tab pos="1142373" algn="r"/>
                <a:tab pos="1778989" algn="l"/>
                <a:tab pos="5858640" algn="l"/>
              </a:tabLst>
              <a:defRPr/>
            </a:pPr>
            <a:r>
              <a:rPr lang="en-US" u="none" dirty="0">
                <a:latin typeface="Arial" pitchFamily="34" charset="0"/>
                <a:cs typeface="Arial" pitchFamily="34" charset="0"/>
              </a:rPr>
              <a:t>	Jan 2008	CD-2, Approve Performance Baseline	(Complete)</a:t>
            </a:r>
          </a:p>
          <a:p>
            <a:pPr>
              <a:lnSpc>
                <a:spcPct val="85000"/>
              </a:lnSpc>
              <a:tabLst>
                <a:tab pos="1142373" algn="r"/>
                <a:tab pos="1778989" algn="l"/>
                <a:tab pos="5858640" algn="l"/>
              </a:tabLst>
              <a:defRPr/>
            </a:pPr>
            <a:r>
              <a:rPr lang="en-US" u="none" dirty="0">
                <a:latin typeface="Arial" pitchFamily="34" charset="0"/>
                <a:cs typeface="Arial" pitchFamily="34" charset="0"/>
              </a:rPr>
              <a:t>	Jan 2009	CD-3, Approve Start of Construction	(Complete)</a:t>
            </a:r>
          </a:p>
          <a:p>
            <a:pPr>
              <a:lnSpc>
                <a:spcPct val="85000"/>
              </a:lnSpc>
              <a:tabLst>
                <a:tab pos="1142373" algn="r"/>
                <a:tab pos="1778989" algn="l"/>
                <a:tab pos="5858640" algn="l"/>
              </a:tabLst>
              <a:defRPr/>
            </a:pPr>
            <a:r>
              <a:rPr lang="en-US" u="none" dirty="0">
                <a:latin typeface="Arial" pitchFamily="34" charset="0"/>
                <a:cs typeface="Arial" pitchFamily="34" charset="0"/>
              </a:rPr>
              <a:t>	Feb 2009	Contract Award for Ring Building	(Complete)</a:t>
            </a:r>
          </a:p>
          <a:p>
            <a:pPr>
              <a:lnSpc>
                <a:spcPct val="85000"/>
              </a:lnSpc>
              <a:tabLst>
                <a:tab pos="1142373" algn="r"/>
                <a:tab pos="1778989" algn="l"/>
                <a:tab pos="5858640" algn="l"/>
              </a:tabLst>
              <a:defRPr/>
            </a:pPr>
            <a:r>
              <a:rPr lang="en-US" u="none" dirty="0">
                <a:latin typeface="Arial" pitchFamily="34" charset="0"/>
                <a:cs typeface="Arial" pitchFamily="34" charset="0"/>
              </a:rPr>
              <a:t>	Aug 2009	Contract Award for Storage Ring Magnets	(Complete)</a:t>
            </a:r>
          </a:p>
          <a:p>
            <a:pPr>
              <a:lnSpc>
                <a:spcPct val="85000"/>
              </a:lnSpc>
              <a:tabLst>
                <a:tab pos="1142373" algn="r"/>
                <a:tab pos="1778989" algn="l"/>
                <a:tab pos="5858640" algn="l"/>
              </a:tabLst>
              <a:defRPr/>
            </a:pPr>
            <a:r>
              <a:rPr lang="en-US" u="none" dirty="0">
                <a:latin typeface="Arial" pitchFamily="34" charset="0"/>
                <a:cs typeface="Arial" pitchFamily="34" charset="0"/>
              </a:rPr>
              <a:t>	May 2010	Contract Award for Booster System	(Complete)</a:t>
            </a:r>
          </a:p>
          <a:p>
            <a:pPr>
              <a:lnSpc>
                <a:spcPct val="85000"/>
              </a:lnSpc>
              <a:tabLst>
                <a:tab pos="1142373" algn="r"/>
                <a:tab pos="1778989" algn="l"/>
                <a:tab pos="5858640" algn="l"/>
              </a:tabLst>
              <a:defRPr/>
            </a:pPr>
            <a:r>
              <a:rPr lang="en-US" u="none" dirty="0">
                <a:latin typeface="Arial" pitchFamily="34" charset="0"/>
                <a:cs typeface="Arial" pitchFamily="34" charset="0"/>
              </a:rPr>
              <a:t>	Mar 2011	1</a:t>
            </a:r>
            <a:r>
              <a:rPr lang="en-US" u="none" baseline="30000" dirty="0">
                <a:latin typeface="Arial" pitchFamily="34" charset="0"/>
                <a:cs typeface="Arial" pitchFamily="34" charset="0"/>
              </a:rPr>
              <a:t>st</a:t>
            </a:r>
            <a:r>
              <a:rPr lang="en-US" u="none" dirty="0">
                <a:latin typeface="Arial" pitchFamily="34" charset="0"/>
                <a:cs typeface="Arial" pitchFamily="34" charset="0"/>
              </a:rPr>
              <a:t> </a:t>
            </a:r>
            <a:r>
              <a:rPr lang="en-US" u="none" dirty="0" err="1">
                <a:latin typeface="Arial" pitchFamily="34" charset="0"/>
                <a:cs typeface="Arial" pitchFamily="34" charset="0"/>
              </a:rPr>
              <a:t>Pentant</a:t>
            </a:r>
            <a:r>
              <a:rPr lang="en-US" u="none" dirty="0">
                <a:latin typeface="Arial" pitchFamily="34" charset="0"/>
                <a:cs typeface="Arial" pitchFamily="34" charset="0"/>
              </a:rPr>
              <a:t> </a:t>
            </a:r>
            <a:r>
              <a:rPr lang="en-US" u="none" dirty="0" smtClean="0">
                <a:latin typeface="Arial" pitchFamily="34" charset="0"/>
                <a:cs typeface="Arial" pitchFamily="34" charset="0"/>
              </a:rPr>
              <a:t>Bldg </a:t>
            </a:r>
            <a:r>
              <a:rPr lang="en-US" u="none" dirty="0">
                <a:latin typeface="Arial" pitchFamily="34" charset="0"/>
                <a:cs typeface="Arial" pitchFamily="34" charset="0"/>
              </a:rPr>
              <a:t>Beneficial </a:t>
            </a:r>
            <a:r>
              <a:rPr lang="en-US" u="none" dirty="0" err="1">
                <a:latin typeface="Arial" pitchFamily="34" charset="0"/>
                <a:cs typeface="Arial" pitchFamily="34" charset="0"/>
              </a:rPr>
              <a:t>Occ</a:t>
            </a:r>
            <a:r>
              <a:rPr lang="en-US" u="none" dirty="0">
                <a:latin typeface="Arial" pitchFamily="34" charset="0"/>
                <a:cs typeface="Arial" pitchFamily="34" charset="0"/>
              </a:rPr>
              <a:t>; Start </a:t>
            </a:r>
            <a:r>
              <a:rPr lang="en-US" u="none" dirty="0" err="1" smtClean="0">
                <a:latin typeface="Arial" pitchFamily="34" charset="0"/>
                <a:cs typeface="Arial" pitchFamily="34" charset="0"/>
              </a:rPr>
              <a:t>Accel</a:t>
            </a:r>
            <a:r>
              <a:rPr lang="en-US" u="none" dirty="0" smtClean="0">
                <a:latin typeface="Arial" pitchFamily="34" charset="0"/>
                <a:cs typeface="Arial" pitchFamily="34" charset="0"/>
              </a:rPr>
              <a:t> </a:t>
            </a:r>
            <a:r>
              <a:rPr lang="en-US" u="none" dirty="0">
                <a:latin typeface="Arial" pitchFamily="34" charset="0"/>
                <a:cs typeface="Arial" pitchFamily="34" charset="0"/>
              </a:rPr>
              <a:t>Installation	(Complete)</a:t>
            </a:r>
          </a:p>
          <a:p>
            <a:pPr>
              <a:lnSpc>
                <a:spcPct val="85000"/>
              </a:lnSpc>
              <a:tabLst>
                <a:tab pos="1142373" algn="r"/>
                <a:tab pos="1778989" algn="l"/>
                <a:tab pos="5858640" algn="l"/>
              </a:tabLst>
              <a:defRPr/>
            </a:pPr>
            <a:r>
              <a:rPr lang="en-US" u="none" dirty="0">
                <a:latin typeface="Arial" pitchFamily="34" charset="0"/>
                <a:cs typeface="Arial" pitchFamily="34" charset="0"/>
              </a:rPr>
              <a:t>	Feb 2012	Beneficial Occupancy of Experimental Floor</a:t>
            </a:r>
          </a:p>
          <a:p>
            <a:pPr>
              <a:lnSpc>
                <a:spcPct val="85000"/>
              </a:lnSpc>
              <a:tabLst>
                <a:tab pos="1143874" algn="r"/>
                <a:tab pos="1780342" algn="l"/>
                <a:tab pos="9677842" algn="r"/>
              </a:tabLst>
              <a:defRPr/>
            </a:pPr>
            <a:r>
              <a:rPr lang="en-US" u="none" dirty="0">
                <a:latin typeface="Arial" pitchFamily="34" charset="0"/>
                <a:cs typeface="Arial" pitchFamily="34" charset="0"/>
              </a:rPr>
              <a:t>	Apr 2012	Start LINAC Commissioning</a:t>
            </a:r>
          </a:p>
          <a:p>
            <a:pPr>
              <a:lnSpc>
                <a:spcPct val="85000"/>
              </a:lnSpc>
              <a:tabLst>
                <a:tab pos="1143874" algn="r"/>
                <a:tab pos="1780342" algn="l"/>
                <a:tab pos="9677842" algn="r"/>
              </a:tabLst>
              <a:defRPr/>
            </a:pPr>
            <a:r>
              <a:rPr lang="en-US" u="none" dirty="0">
                <a:latin typeface="Arial" pitchFamily="34" charset="0"/>
                <a:cs typeface="Arial" pitchFamily="34" charset="0"/>
              </a:rPr>
              <a:t>	Oct 2012	Start Booster Commissioning</a:t>
            </a:r>
          </a:p>
          <a:p>
            <a:pPr>
              <a:lnSpc>
                <a:spcPct val="85000"/>
              </a:lnSpc>
              <a:tabLst>
                <a:tab pos="1143874" algn="r"/>
                <a:tab pos="1780342" algn="l"/>
                <a:tab pos="9677842" algn="r"/>
              </a:tabLst>
              <a:defRPr/>
            </a:pPr>
            <a:r>
              <a:rPr lang="en-US" u="none" dirty="0">
                <a:solidFill>
                  <a:schemeClr val="bg1">
                    <a:lumMod val="75000"/>
                  </a:schemeClr>
                </a:solidFill>
                <a:latin typeface="Arial" pitchFamily="34" charset="0"/>
                <a:cs typeface="Arial" pitchFamily="34" charset="0"/>
              </a:rPr>
              <a:t>	</a:t>
            </a:r>
            <a:r>
              <a:rPr lang="en-US" u="none" dirty="0">
                <a:latin typeface="Arial" pitchFamily="34" charset="0"/>
                <a:cs typeface="Arial" pitchFamily="34" charset="0"/>
              </a:rPr>
              <a:t>May 2013	Start Storage Ring </a:t>
            </a:r>
            <a:r>
              <a:rPr lang="en-US" u="none" dirty="0" smtClean="0">
                <a:latin typeface="Arial" pitchFamily="34" charset="0"/>
                <a:cs typeface="Arial" pitchFamily="34" charset="0"/>
              </a:rPr>
              <a:t>Commissioning</a:t>
            </a:r>
            <a:endParaRPr lang="en-US" u="none" dirty="0">
              <a:latin typeface="Arial" pitchFamily="34" charset="0"/>
              <a:cs typeface="Arial" pitchFamily="34" charset="0"/>
            </a:endParaRPr>
          </a:p>
          <a:p>
            <a:pPr>
              <a:lnSpc>
                <a:spcPct val="85000"/>
              </a:lnSpc>
              <a:tabLst>
                <a:tab pos="1143874" algn="r"/>
                <a:tab pos="1780342" algn="l"/>
                <a:tab pos="9677842" algn="r"/>
              </a:tabLst>
              <a:defRPr/>
            </a:pPr>
            <a:r>
              <a:rPr lang="en-US" u="none" dirty="0">
                <a:latin typeface="Arial" pitchFamily="34" charset="0"/>
                <a:cs typeface="Arial" pitchFamily="34" charset="0"/>
              </a:rPr>
              <a:t>	Jun 2015	CD-4, Approve Start of </a:t>
            </a:r>
            <a:r>
              <a:rPr lang="en-US" u="none" dirty="0" smtClean="0">
                <a:latin typeface="Arial" pitchFamily="34" charset="0"/>
                <a:cs typeface="Arial" pitchFamily="34" charset="0"/>
              </a:rPr>
              <a:t>Operations</a:t>
            </a:r>
            <a:br>
              <a:rPr lang="en-US" u="none" dirty="0" smtClean="0">
                <a:latin typeface="Arial" pitchFamily="34" charset="0"/>
                <a:cs typeface="Arial" pitchFamily="34" charset="0"/>
              </a:rPr>
            </a:br>
            <a:r>
              <a:rPr lang="en-US" u="none" dirty="0" smtClean="0">
                <a:latin typeface="Arial" pitchFamily="34" charset="0"/>
                <a:cs typeface="Arial" pitchFamily="34" charset="0"/>
              </a:rPr>
              <a:t>		</a:t>
            </a:r>
            <a:endParaRPr lang="en-US" u="none" dirty="0">
              <a:latin typeface="Arial" pitchFamily="34" charset="0"/>
              <a:cs typeface="Arial" pitchFamily="34" charset="0"/>
            </a:endParaRPr>
          </a:p>
        </p:txBody>
      </p:sp>
      <p:sp>
        <p:nvSpPr>
          <p:cNvPr id="3" name="Rectangle 3"/>
          <p:cNvSpPr>
            <a:spLocks noChangeArrowheads="1"/>
          </p:cNvSpPr>
          <p:nvPr/>
        </p:nvSpPr>
        <p:spPr bwMode="auto">
          <a:xfrm>
            <a:off x="0" y="43182"/>
            <a:ext cx="10058400" cy="795645"/>
          </a:xfrm>
          <a:prstGeom prst="rect">
            <a:avLst/>
          </a:prstGeom>
        </p:spPr>
        <p:txBody>
          <a:bodyPr lIns="101835" tIns="50917" rIns="101835" bIns="50917" anchor="ctr" anchorCtr="1"/>
          <a:lstStyle/>
          <a:p>
            <a:pPr algn="ctr" eaLnBrk="0" fontAlgn="base" hangingPunct="0">
              <a:lnSpc>
                <a:spcPct val="85000"/>
              </a:lnSpc>
              <a:spcBef>
                <a:spcPct val="0"/>
              </a:spcBef>
              <a:spcAft>
                <a:spcPct val="0"/>
              </a:spcAft>
            </a:pPr>
            <a:r>
              <a:rPr lang="en-US" sz="2700" b="0" u="none" dirty="0" smtClean="0">
                <a:solidFill>
                  <a:srgbClr val="106636"/>
                </a:solidFill>
                <a:latin typeface="Arial" pitchFamily="34" charset="0"/>
                <a:ea typeface="+mj-ea"/>
                <a:cs typeface="Arial" pitchFamily="34" charset="0"/>
              </a:rPr>
              <a:t>Maintaining World Leadership in Light Sources</a:t>
            </a:r>
          </a:p>
          <a:p>
            <a:pPr algn="ctr" eaLnBrk="0" fontAlgn="base" hangingPunct="0">
              <a:lnSpc>
                <a:spcPct val="85000"/>
              </a:lnSpc>
              <a:spcBef>
                <a:spcPct val="0"/>
              </a:spcBef>
              <a:spcAft>
                <a:spcPct val="0"/>
              </a:spcAft>
            </a:pPr>
            <a:r>
              <a:rPr lang="en-US" sz="2000" b="0" u="none" dirty="0" smtClean="0">
                <a:solidFill>
                  <a:srgbClr val="106636"/>
                </a:solidFill>
                <a:latin typeface="Arial" pitchFamily="34" charset="0"/>
                <a:ea typeface="+mj-ea"/>
                <a:cs typeface="Arial" pitchFamily="34" charset="0"/>
              </a:rPr>
              <a:t>National Synchrotron Light Source-II, 67% Complete</a:t>
            </a:r>
            <a:endParaRPr lang="en-US" b="0" u="none" dirty="0" smtClean="0">
              <a:solidFill>
                <a:srgbClr val="106636"/>
              </a:solidFill>
              <a:latin typeface="Arial" pitchFamily="34" charset="0"/>
              <a:ea typeface="+mj-ea"/>
              <a:cs typeface="Arial" pitchFamily="34" charset="0"/>
            </a:endParaRPr>
          </a:p>
        </p:txBody>
      </p:sp>
      <p:sp>
        <p:nvSpPr>
          <p:cNvPr id="7" name="Rectangle 6"/>
          <p:cNvSpPr/>
          <p:nvPr/>
        </p:nvSpPr>
        <p:spPr>
          <a:xfrm>
            <a:off x="293371" y="1023193"/>
            <a:ext cx="4484370" cy="3565339"/>
          </a:xfrm>
          <a:prstGeom prst="rect">
            <a:avLst/>
          </a:prstGeom>
          <a:ln>
            <a:noFill/>
          </a:ln>
        </p:spPr>
        <p:txBody>
          <a:bodyPr wrap="square" lIns="101858" tIns="50929" rIns="101858" bIns="50929">
            <a:spAutoFit/>
          </a:bodyPr>
          <a:lstStyle/>
          <a:p>
            <a:pPr defTabSz="508503">
              <a:buSzPct val="115000"/>
              <a:tabLst>
                <a:tab pos="2545865" algn="l"/>
              </a:tabLst>
            </a:pPr>
            <a:r>
              <a:rPr lang="en-US" sz="1800" u="none" dirty="0" smtClean="0">
                <a:latin typeface="Arial" pitchFamily="34" charset="0"/>
                <a:ea typeface="Osaka" charset="-128"/>
                <a:cs typeface="Arial" pitchFamily="34" charset="0"/>
              </a:rPr>
              <a:t>Highly optimized x-ray synchrotron:</a:t>
            </a:r>
          </a:p>
          <a:p>
            <a:pPr marL="381970" lvl="1" indent="-254646" defTabSz="508503">
              <a:buSzPct val="100000"/>
              <a:buFont typeface="Wingdings" pitchFamily="2" charset="2"/>
              <a:buChar char="§"/>
              <a:tabLst>
                <a:tab pos="2545865" algn="l"/>
              </a:tabLst>
            </a:pPr>
            <a:r>
              <a:rPr lang="en-US" sz="1800" u="none" dirty="0" smtClean="0">
                <a:latin typeface="Arial" pitchFamily="34" charset="0"/>
                <a:ea typeface="Osaka" charset="-128"/>
                <a:cs typeface="Arial" pitchFamily="34" charset="0"/>
              </a:rPr>
              <a:t>exceptional brightness and beam stability</a:t>
            </a:r>
          </a:p>
          <a:p>
            <a:pPr marL="381970" lvl="1" indent="-254646" defTabSz="508503">
              <a:buSzPct val="100000"/>
              <a:buFont typeface="Wingdings" pitchFamily="2" charset="2"/>
              <a:buChar char="§"/>
              <a:tabLst>
                <a:tab pos="2545865" algn="l"/>
              </a:tabLst>
            </a:pPr>
            <a:r>
              <a:rPr lang="en-US" sz="1800" u="none" dirty="0" smtClean="0">
                <a:latin typeface="Arial" pitchFamily="34" charset="0"/>
                <a:ea typeface="Osaka" charset="-128"/>
                <a:cs typeface="Arial" pitchFamily="34" charset="0"/>
              </a:rPr>
              <a:t>suite of advanced instruments, optics, and detectors that capitalize on these capabilities</a:t>
            </a:r>
          </a:p>
          <a:p>
            <a:pPr marL="381970" lvl="1" indent="-381970" defTabSz="508503">
              <a:buSzPct val="100000"/>
              <a:tabLst>
                <a:tab pos="2545865" algn="l"/>
              </a:tabLst>
            </a:pPr>
            <a:endParaRPr lang="en-US" sz="900" u="none" dirty="0" smtClean="0">
              <a:latin typeface="Arial" pitchFamily="34" charset="0"/>
              <a:ea typeface="Osaka" charset="-128"/>
              <a:cs typeface="Arial" pitchFamily="34" charset="0"/>
            </a:endParaRPr>
          </a:p>
          <a:p>
            <a:pPr marL="381970" lvl="1" indent="-381970" defTabSz="508503">
              <a:buSzPct val="100000"/>
              <a:tabLst>
                <a:tab pos="2545865" algn="l"/>
              </a:tabLst>
            </a:pPr>
            <a:r>
              <a:rPr lang="en-US" sz="1800" u="none" dirty="0" smtClean="0">
                <a:latin typeface="Arial" pitchFamily="34" charset="0"/>
                <a:ea typeface="Osaka" charset="-128"/>
                <a:cs typeface="Arial" pitchFamily="34" charset="0"/>
              </a:rPr>
              <a:t>Capabilities:</a:t>
            </a:r>
          </a:p>
          <a:p>
            <a:pPr marL="381970" lvl="1" indent="-254646" defTabSz="508503">
              <a:buFont typeface="Wingdings" pitchFamily="2" charset="2"/>
              <a:buChar char="§"/>
              <a:tabLst>
                <a:tab pos="2545865" algn="l"/>
              </a:tabLst>
            </a:pPr>
            <a:r>
              <a:rPr lang="en-US" sz="1800" u="none" dirty="0" smtClean="0">
                <a:latin typeface="Arial" pitchFamily="34" charset="0"/>
                <a:ea typeface="Osaka" charset="-128"/>
                <a:cs typeface="Arial" pitchFamily="34" charset="0"/>
              </a:rPr>
              <a:t>~ 1 nm spatial resolution</a:t>
            </a:r>
          </a:p>
          <a:p>
            <a:pPr marL="381970" lvl="1" indent="-254646" defTabSz="508503">
              <a:buFont typeface="Wingdings" pitchFamily="2" charset="2"/>
              <a:buChar char="§"/>
              <a:tabLst>
                <a:tab pos="2545865" algn="l"/>
              </a:tabLst>
            </a:pPr>
            <a:r>
              <a:rPr lang="en-US" sz="1800" u="none" dirty="0" smtClean="0">
                <a:latin typeface="Arial" pitchFamily="34" charset="0"/>
                <a:ea typeface="Osaka" charset="-128"/>
                <a:cs typeface="Arial" pitchFamily="34" charset="0"/>
              </a:rPr>
              <a:t>~ 0.1 </a:t>
            </a:r>
            <a:r>
              <a:rPr lang="en-US" sz="1800" u="none" dirty="0" err="1" smtClean="0">
                <a:latin typeface="Arial" pitchFamily="34" charset="0"/>
                <a:ea typeface="Osaka" charset="-128"/>
                <a:cs typeface="Arial" pitchFamily="34" charset="0"/>
              </a:rPr>
              <a:t>meV</a:t>
            </a:r>
            <a:r>
              <a:rPr lang="en-US" sz="1800" u="none" dirty="0" smtClean="0">
                <a:latin typeface="Arial" pitchFamily="34" charset="0"/>
                <a:ea typeface="Osaka" charset="-128"/>
                <a:cs typeface="Arial" pitchFamily="34" charset="0"/>
              </a:rPr>
              <a:t> energy resolution</a:t>
            </a:r>
          </a:p>
          <a:p>
            <a:pPr marL="381970" lvl="1" indent="-254646" defTabSz="508503">
              <a:buFont typeface="Wingdings" pitchFamily="2" charset="2"/>
              <a:buChar char="§"/>
              <a:tabLst>
                <a:tab pos="2545865" algn="l"/>
              </a:tabLst>
            </a:pPr>
            <a:r>
              <a:rPr lang="en-US" sz="1800" u="none" dirty="0" smtClean="0">
                <a:latin typeface="Arial" pitchFamily="34" charset="0"/>
                <a:ea typeface="Osaka" charset="-128"/>
                <a:cs typeface="Arial" pitchFamily="34" charset="0"/>
              </a:rPr>
              <a:t>single atom sensitivity</a:t>
            </a:r>
          </a:p>
          <a:p>
            <a:pPr marL="381970" lvl="1" indent="-254646" defTabSz="508503">
              <a:tabLst>
                <a:tab pos="2545865" algn="l"/>
              </a:tabLst>
            </a:pPr>
            <a:endParaRPr lang="en-US" sz="1800" u="none" dirty="0" smtClean="0">
              <a:latin typeface="Arial" pitchFamily="34" charset="0"/>
              <a:ea typeface="Osaka" charset="-128"/>
              <a:cs typeface="Arial" pitchFamily="34" charset="0"/>
            </a:endParaRPr>
          </a:p>
          <a:p>
            <a:pPr marL="0" lvl="1" indent="-254646" defTabSz="508503">
              <a:tabLst>
                <a:tab pos="2545865" algn="l"/>
              </a:tabLst>
            </a:pPr>
            <a:r>
              <a:rPr lang="en-US" sz="1800" u="none" dirty="0" smtClean="0">
                <a:latin typeface="Arial" pitchFamily="34" charset="0"/>
                <a:ea typeface="Osaka" charset="-128"/>
                <a:cs typeface="Arial" pitchFamily="34" charset="0"/>
              </a:rPr>
              <a:t>FY 2012 $159M, FY 2013 Request $72M </a:t>
            </a:r>
          </a:p>
        </p:txBody>
      </p:sp>
      <p:grpSp>
        <p:nvGrpSpPr>
          <p:cNvPr id="4" name="Group 11"/>
          <p:cNvGrpSpPr/>
          <p:nvPr/>
        </p:nvGrpSpPr>
        <p:grpSpPr>
          <a:xfrm>
            <a:off x="5032694" y="913193"/>
            <a:ext cx="4557090" cy="3688599"/>
            <a:chOff x="5020398" y="805759"/>
            <a:chExt cx="3733800" cy="2933323"/>
          </a:xfrm>
        </p:grpSpPr>
        <p:pic>
          <p:nvPicPr>
            <p:cNvPr id="9" name="Picture 8" descr="6289028043_b2754f6d63_b.jpg"/>
            <p:cNvPicPr>
              <a:picLocks noChangeAspect="1"/>
            </p:cNvPicPr>
            <p:nvPr/>
          </p:nvPicPr>
          <p:blipFill>
            <a:blip r:embed="rId3" cstate="print"/>
            <a:srcRect t="9854" b="11585"/>
            <a:stretch>
              <a:fillRect/>
            </a:stretch>
          </p:blipFill>
          <p:spPr>
            <a:xfrm>
              <a:off x="5020398" y="805759"/>
              <a:ext cx="3733800" cy="2933323"/>
            </a:xfrm>
            <a:prstGeom prst="rect">
              <a:avLst/>
            </a:prstGeom>
            <a:ln>
              <a:solidFill>
                <a:schemeClr val="tx1"/>
              </a:solidFill>
            </a:ln>
          </p:spPr>
        </p:pic>
        <p:sp>
          <p:nvSpPr>
            <p:cNvPr id="8" name="Rectangle 7"/>
            <p:cNvSpPr/>
            <p:nvPr/>
          </p:nvSpPr>
          <p:spPr>
            <a:xfrm>
              <a:off x="5990122" y="899486"/>
              <a:ext cx="515117" cy="232519"/>
            </a:xfrm>
            <a:prstGeom prst="rect">
              <a:avLst/>
            </a:prstGeom>
          </p:spPr>
          <p:txBody>
            <a:bodyPr wrap="none">
              <a:spAutoFit/>
            </a:bodyPr>
            <a:lstStyle/>
            <a:p>
              <a:r>
                <a:rPr lang="en-US" sz="1300" dirty="0" smtClean="0">
                  <a:solidFill>
                    <a:schemeClr val="bg1"/>
                  </a:solidFill>
                  <a:latin typeface="Arial" pitchFamily="34" charset="0"/>
                  <a:ea typeface="Osaka" charset="-128"/>
                  <a:cs typeface="Arial" pitchFamily="34" charset="0"/>
                </a:rPr>
                <a:t>NSLS</a:t>
              </a:r>
              <a:endParaRPr lang="en-US" sz="1300" dirty="0">
                <a:solidFill>
                  <a:schemeClr val="bg1"/>
                </a:solidFill>
              </a:endParaRPr>
            </a:p>
          </p:txBody>
        </p:sp>
        <p:sp>
          <p:nvSpPr>
            <p:cNvPr id="10" name="Rectangle 9"/>
            <p:cNvSpPr/>
            <p:nvPr/>
          </p:nvSpPr>
          <p:spPr>
            <a:xfrm>
              <a:off x="5990122" y="2219783"/>
              <a:ext cx="637263" cy="232519"/>
            </a:xfrm>
            <a:prstGeom prst="rect">
              <a:avLst/>
            </a:prstGeom>
          </p:spPr>
          <p:txBody>
            <a:bodyPr wrap="none">
              <a:spAutoFit/>
            </a:bodyPr>
            <a:lstStyle/>
            <a:p>
              <a:r>
                <a:rPr lang="en-US" sz="1300" dirty="0" smtClean="0">
                  <a:solidFill>
                    <a:schemeClr val="bg1"/>
                  </a:solidFill>
                  <a:latin typeface="Arial" pitchFamily="34" charset="0"/>
                  <a:ea typeface="Osaka" charset="-128"/>
                  <a:cs typeface="Arial" pitchFamily="34" charset="0"/>
                </a:rPr>
                <a:t>NSLS-II</a:t>
              </a:r>
              <a:endParaRPr lang="en-US" sz="1300" dirty="0">
                <a:solidFill>
                  <a:schemeClr val="bg1"/>
                </a:solidFill>
              </a:endParaRPr>
            </a:p>
          </p:txBody>
        </p:sp>
      </p:grpSp>
      <p:sp>
        <p:nvSpPr>
          <p:cNvPr id="12" name="Slide Number Placeholder 2"/>
          <p:cNvSpPr txBox="1">
            <a:spLocks/>
          </p:cNvSpPr>
          <p:nvPr/>
        </p:nvSpPr>
        <p:spPr>
          <a:xfrm>
            <a:off x="9209405" y="7152747"/>
            <a:ext cx="419100" cy="413808"/>
          </a:xfrm>
          <a:prstGeom prst="rect">
            <a:avLst/>
          </a:prstGeom>
        </p:spPr>
        <p:txBody>
          <a:bodyPr vert="horz" lIns="101170" tIns="50589" rIns="101170" bIns="50589"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894C652A-1437-4DEE-BE20-1D8E4CBD3D73}" type="slidenum">
              <a:rPr kumimoji="0" lang="en-US" sz="13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3" cstate="print"/>
          <a:srcRect l="13707" t="32404" r="3192" b="35132"/>
          <a:stretch>
            <a:fillRect/>
          </a:stretch>
        </p:blipFill>
        <p:spPr bwMode="auto">
          <a:xfrm>
            <a:off x="0" y="1151467"/>
            <a:ext cx="10058400" cy="3036993"/>
          </a:xfrm>
          <a:prstGeom prst="rect">
            <a:avLst/>
          </a:prstGeom>
          <a:noFill/>
          <a:ln w="9525">
            <a:noFill/>
            <a:miter lim="800000"/>
            <a:headEnd/>
            <a:tailEnd/>
          </a:ln>
        </p:spPr>
      </p:pic>
      <p:pic>
        <p:nvPicPr>
          <p:cNvPr id="11267" name="Picture 3"/>
          <p:cNvPicPr>
            <a:picLocks noChangeAspect="1" noChangeArrowheads="1"/>
          </p:cNvPicPr>
          <p:nvPr/>
        </p:nvPicPr>
        <p:blipFill>
          <a:blip r:embed="rId4" cstate="print"/>
          <a:srcRect/>
          <a:stretch>
            <a:fillRect/>
          </a:stretch>
        </p:blipFill>
        <p:spPr bwMode="auto">
          <a:xfrm>
            <a:off x="5219542" y="4326997"/>
            <a:ext cx="4838858" cy="3366240"/>
          </a:xfrm>
          <a:prstGeom prst="rect">
            <a:avLst/>
          </a:prstGeom>
          <a:noFill/>
          <a:ln w="9525">
            <a:solidFill>
              <a:schemeClr val="tx1"/>
            </a:solidFill>
            <a:miter lim="800000"/>
            <a:headEnd/>
            <a:tailEnd/>
          </a:ln>
          <a:effectLst/>
        </p:spPr>
      </p:pic>
      <p:sp>
        <p:nvSpPr>
          <p:cNvPr id="11268" name="Rectangle 2"/>
          <p:cNvSpPr>
            <a:spLocks noGrp="1" noChangeArrowheads="1"/>
          </p:cNvSpPr>
          <p:nvPr>
            <p:ph type="title"/>
          </p:nvPr>
        </p:nvSpPr>
        <p:spPr/>
        <p:txBody>
          <a:bodyPr/>
          <a:lstStyle/>
          <a:p>
            <a:pPr eaLnBrk="1" hangingPunct="1"/>
            <a:r>
              <a:rPr lang="en-US" smtClean="0"/>
              <a:t>Conventional Facilities Status</a:t>
            </a:r>
          </a:p>
        </p:txBody>
      </p:sp>
      <p:pic>
        <p:nvPicPr>
          <p:cNvPr id="11269" name="Picture 5"/>
          <p:cNvPicPr>
            <a:picLocks noChangeAspect="1" noChangeArrowheads="1"/>
          </p:cNvPicPr>
          <p:nvPr/>
        </p:nvPicPr>
        <p:blipFill>
          <a:blip r:embed="rId5"/>
          <a:srcRect/>
          <a:stretch>
            <a:fillRect/>
          </a:stretch>
        </p:blipFill>
        <p:spPr bwMode="auto">
          <a:xfrm>
            <a:off x="5025707" y="3787247"/>
            <a:ext cx="8732" cy="197908"/>
          </a:xfrm>
          <a:prstGeom prst="rect">
            <a:avLst/>
          </a:prstGeom>
          <a:noFill/>
          <a:ln w="12700">
            <a:noFill/>
            <a:miter lim="800000"/>
            <a:headEnd/>
            <a:tailEnd/>
          </a:ln>
        </p:spPr>
      </p:pic>
      <p:pic>
        <p:nvPicPr>
          <p:cNvPr id="11270" name="Picture 6"/>
          <p:cNvPicPr>
            <a:picLocks noChangeAspect="1" noChangeArrowheads="1"/>
          </p:cNvPicPr>
          <p:nvPr/>
        </p:nvPicPr>
        <p:blipFill>
          <a:blip r:embed="rId5"/>
          <a:srcRect/>
          <a:stretch>
            <a:fillRect/>
          </a:stretch>
        </p:blipFill>
        <p:spPr bwMode="auto">
          <a:xfrm>
            <a:off x="5025707" y="3787247"/>
            <a:ext cx="8732" cy="197908"/>
          </a:xfrm>
          <a:prstGeom prst="rect">
            <a:avLst/>
          </a:prstGeom>
          <a:noFill/>
          <a:ln w="12700">
            <a:noFill/>
            <a:miter lim="800000"/>
            <a:headEnd/>
            <a:tailEnd/>
          </a:ln>
        </p:spPr>
      </p:pic>
      <p:pic>
        <p:nvPicPr>
          <p:cNvPr id="11271" name="Picture 8"/>
          <p:cNvPicPr>
            <a:picLocks noChangeAspect="1" noChangeArrowheads="1"/>
          </p:cNvPicPr>
          <p:nvPr/>
        </p:nvPicPr>
        <p:blipFill>
          <a:blip r:embed="rId5"/>
          <a:srcRect/>
          <a:stretch>
            <a:fillRect/>
          </a:stretch>
        </p:blipFill>
        <p:spPr bwMode="auto">
          <a:xfrm>
            <a:off x="5025707" y="3787247"/>
            <a:ext cx="8732" cy="197908"/>
          </a:xfrm>
          <a:prstGeom prst="rect">
            <a:avLst/>
          </a:prstGeom>
          <a:noFill/>
          <a:ln w="12700">
            <a:noFill/>
            <a:miter lim="800000"/>
            <a:headEnd/>
            <a:tailEnd/>
          </a:ln>
        </p:spPr>
      </p:pic>
      <p:sp>
        <p:nvSpPr>
          <p:cNvPr id="11272" name="TextBox 34"/>
          <p:cNvSpPr txBox="1">
            <a:spLocks noChangeArrowheads="1"/>
          </p:cNvSpPr>
          <p:nvPr/>
        </p:nvSpPr>
        <p:spPr bwMode="auto">
          <a:xfrm>
            <a:off x="0" y="4513083"/>
            <a:ext cx="5090319" cy="2421589"/>
          </a:xfrm>
          <a:prstGeom prst="rect">
            <a:avLst/>
          </a:prstGeom>
          <a:noFill/>
          <a:ln w="9525">
            <a:noFill/>
            <a:miter lim="800000"/>
            <a:headEnd/>
            <a:tailEnd/>
          </a:ln>
        </p:spPr>
        <p:txBody>
          <a:bodyPr lIns="101882" tIns="50941" rIns="101882" bIns="50941">
            <a:spAutoFit/>
          </a:bodyPr>
          <a:lstStyle/>
          <a:p>
            <a:pPr marL="192799" indent="-192799">
              <a:lnSpc>
                <a:spcPct val="93000"/>
              </a:lnSpc>
              <a:buClr>
                <a:srgbClr val="FF0000"/>
              </a:buClr>
              <a:buFont typeface="Arial" pitchFamily="34" charset="0"/>
              <a:buChar char="•"/>
            </a:pPr>
            <a:r>
              <a:rPr lang="en-US" sz="1800" b="0" u="none" dirty="0">
                <a:latin typeface="Arial" pitchFamily="34" charset="0"/>
                <a:cs typeface="Arial" pitchFamily="34" charset="0"/>
              </a:rPr>
              <a:t>Ring Bldg essentially complete</a:t>
            </a:r>
          </a:p>
          <a:p>
            <a:pPr marL="192799" indent="-192799">
              <a:lnSpc>
                <a:spcPct val="93000"/>
              </a:lnSpc>
              <a:buClr>
                <a:srgbClr val="FF0000"/>
              </a:buClr>
              <a:buFont typeface="Arial" pitchFamily="34" charset="0"/>
              <a:buChar char="•"/>
            </a:pPr>
            <a:r>
              <a:rPr lang="en-US" sz="1800" b="0" u="none" dirty="0">
                <a:latin typeface="Arial" pitchFamily="34" charset="0"/>
                <a:cs typeface="Arial" pitchFamily="34" charset="0"/>
              </a:rPr>
              <a:t>Expect BO of final </a:t>
            </a:r>
            <a:r>
              <a:rPr lang="en-US" sz="1800" b="0" u="none" dirty="0" err="1">
                <a:latin typeface="Arial" pitchFamily="34" charset="0"/>
                <a:cs typeface="Arial" pitchFamily="34" charset="0"/>
              </a:rPr>
              <a:t>pentant</a:t>
            </a:r>
            <a:r>
              <a:rPr lang="en-US" sz="1800" b="0" u="none" dirty="0">
                <a:latin typeface="Arial" pitchFamily="34" charset="0"/>
                <a:cs typeface="Arial" pitchFamily="34" charset="0"/>
              </a:rPr>
              <a:t> week of Feb 13</a:t>
            </a:r>
          </a:p>
          <a:p>
            <a:pPr marL="192799" indent="-192799">
              <a:lnSpc>
                <a:spcPct val="93000"/>
              </a:lnSpc>
              <a:buClr>
                <a:srgbClr val="FF0000"/>
              </a:buClr>
              <a:buFont typeface="Arial" pitchFamily="34" charset="0"/>
              <a:buChar char="•"/>
            </a:pPr>
            <a:r>
              <a:rPr lang="en-US" sz="1800" b="0" u="none" dirty="0">
                <a:latin typeface="Arial" pitchFamily="34" charset="0"/>
                <a:cs typeface="Arial" pitchFamily="34" charset="0"/>
              </a:rPr>
              <a:t>Ring Bldg paving complete</a:t>
            </a:r>
          </a:p>
          <a:p>
            <a:pPr marL="192799" indent="-192799">
              <a:lnSpc>
                <a:spcPct val="93000"/>
              </a:lnSpc>
              <a:buClr>
                <a:srgbClr val="FF0000"/>
              </a:buClr>
              <a:buFont typeface="Arial" pitchFamily="34" charset="0"/>
              <a:buChar char="•"/>
            </a:pPr>
            <a:r>
              <a:rPr lang="en-US" sz="1800" b="0" u="none" dirty="0">
                <a:latin typeface="Arial" pitchFamily="34" charset="0"/>
                <a:cs typeface="Arial" pitchFamily="34" charset="0"/>
              </a:rPr>
              <a:t>Ring Bldg site grading &amp; seeding nearly complete (needs touch-up in spring)</a:t>
            </a:r>
          </a:p>
          <a:p>
            <a:pPr marL="192799" indent="-192799">
              <a:lnSpc>
                <a:spcPct val="93000"/>
              </a:lnSpc>
              <a:buClr>
                <a:srgbClr val="FF0000"/>
              </a:buClr>
              <a:buFont typeface="Arial" pitchFamily="34" charset="0"/>
              <a:buChar char="•"/>
            </a:pPr>
            <a:r>
              <a:rPr lang="en-US" sz="1800" b="0" u="none" dirty="0">
                <a:latin typeface="Arial" pitchFamily="34" charset="0"/>
                <a:cs typeface="Arial" pitchFamily="34" charset="0"/>
              </a:rPr>
              <a:t>LOB concrete &amp; steel complete</a:t>
            </a:r>
          </a:p>
          <a:p>
            <a:pPr marL="192799" indent="-192799">
              <a:lnSpc>
                <a:spcPct val="93000"/>
              </a:lnSpc>
              <a:buClr>
                <a:srgbClr val="FF0000"/>
              </a:buClr>
              <a:buFont typeface="Arial" pitchFamily="34" charset="0"/>
              <a:buChar char="•"/>
            </a:pPr>
            <a:r>
              <a:rPr lang="en-US" sz="1800" b="0" u="none" dirty="0">
                <a:latin typeface="Arial" pitchFamily="34" charset="0"/>
                <a:cs typeface="Arial" pitchFamily="34" charset="0"/>
              </a:rPr>
              <a:t>LOB envelope &amp; interior fit-out underway</a:t>
            </a:r>
          </a:p>
          <a:p>
            <a:pPr marL="192799" indent="-192799">
              <a:lnSpc>
                <a:spcPct val="93000"/>
              </a:lnSpc>
              <a:buClr>
                <a:srgbClr val="FF0000"/>
              </a:buClr>
              <a:buFont typeface="Arial" pitchFamily="34" charset="0"/>
              <a:buChar char="•"/>
            </a:pPr>
            <a:r>
              <a:rPr lang="en-US" sz="1800" b="0" u="none" dirty="0">
                <a:latin typeface="Arial" pitchFamily="34" charset="0"/>
                <a:cs typeface="Arial" pitchFamily="34" charset="0"/>
              </a:rPr>
              <a:t>On-track to complete LOBs 1-3 by July and LOBs 4-5 by Dec</a:t>
            </a:r>
          </a:p>
        </p:txBody>
      </p:sp>
      <p:sp>
        <p:nvSpPr>
          <p:cNvPr id="11273" name="TextBox 24"/>
          <p:cNvSpPr txBox="1">
            <a:spLocks noChangeArrowheads="1"/>
          </p:cNvSpPr>
          <p:nvPr/>
        </p:nvSpPr>
        <p:spPr bwMode="auto">
          <a:xfrm>
            <a:off x="5252720" y="7266835"/>
            <a:ext cx="4805680" cy="352176"/>
          </a:xfrm>
          <a:prstGeom prst="rect">
            <a:avLst/>
          </a:prstGeom>
          <a:solidFill>
            <a:schemeClr val="bg1"/>
          </a:solidFill>
          <a:ln w="9525">
            <a:noFill/>
            <a:miter lim="800000"/>
            <a:headEnd/>
            <a:tailEnd/>
          </a:ln>
        </p:spPr>
        <p:txBody>
          <a:bodyPr wrap="square" lIns="101882" tIns="50941" rIns="101882" bIns="50941">
            <a:spAutoFit/>
          </a:bodyPr>
          <a:lstStyle/>
          <a:p>
            <a:pPr eaLnBrk="0" hangingPunct="0">
              <a:lnSpc>
                <a:spcPct val="90000"/>
              </a:lnSpc>
              <a:spcBef>
                <a:spcPct val="50000"/>
              </a:spcBef>
              <a:buClr>
                <a:schemeClr val="folHlink"/>
              </a:buClr>
              <a:buSzPct val="135000"/>
            </a:pPr>
            <a:r>
              <a:rPr lang="en-US" sz="1800" b="0" u="none" dirty="0">
                <a:solidFill>
                  <a:srgbClr val="C00000"/>
                </a:solidFill>
                <a:latin typeface="Arial" pitchFamily="34" charset="0"/>
                <a:cs typeface="Arial" pitchFamily="34" charset="0"/>
              </a:rPr>
              <a:t>Girders &amp; Components ready for Integration</a:t>
            </a:r>
          </a:p>
        </p:txBody>
      </p:sp>
      <p:sp>
        <p:nvSpPr>
          <p:cNvPr id="11274" name="TextBox 24"/>
          <p:cNvSpPr txBox="1">
            <a:spLocks noChangeArrowheads="1"/>
          </p:cNvSpPr>
          <p:nvPr/>
        </p:nvSpPr>
        <p:spPr bwMode="auto">
          <a:xfrm>
            <a:off x="7793373" y="4426465"/>
            <a:ext cx="1695683" cy="352176"/>
          </a:xfrm>
          <a:prstGeom prst="rect">
            <a:avLst/>
          </a:prstGeom>
          <a:solidFill>
            <a:schemeClr val="bg1"/>
          </a:solidFill>
          <a:ln w="9525">
            <a:noFill/>
            <a:miter lim="800000"/>
            <a:headEnd/>
            <a:tailEnd/>
          </a:ln>
        </p:spPr>
        <p:txBody>
          <a:bodyPr wrap="square" lIns="101882" tIns="50941" rIns="0" bIns="50941">
            <a:spAutoFit/>
          </a:bodyPr>
          <a:lstStyle/>
          <a:p>
            <a:pPr eaLnBrk="0" hangingPunct="0">
              <a:lnSpc>
                <a:spcPct val="90000"/>
              </a:lnSpc>
              <a:spcBef>
                <a:spcPct val="50000"/>
              </a:spcBef>
              <a:buClr>
                <a:schemeClr val="folHlink"/>
              </a:buClr>
              <a:buSzPct val="135000"/>
            </a:pPr>
            <a:r>
              <a:rPr lang="en-US" sz="1800" b="0" u="none" dirty="0" err="1">
                <a:solidFill>
                  <a:srgbClr val="C00000"/>
                </a:solidFill>
                <a:latin typeface="Arial" pitchFamily="34" charset="0"/>
                <a:cs typeface="Arial" pitchFamily="34" charset="0"/>
              </a:rPr>
              <a:t>Pentant</a:t>
            </a:r>
            <a:r>
              <a:rPr lang="en-US" sz="1800" b="0" u="none" dirty="0">
                <a:solidFill>
                  <a:srgbClr val="C00000"/>
                </a:solidFill>
                <a:latin typeface="Arial" pitchFamily="34" charset="0"/>
                <a:cs typeface="Arial" pitchFamily="34" charset="0"/>
              </a:rPr>
              <a:t> 3</a:t>
            </a:r>
          </a:p>
        </p:txBody>
      </p:sp>
      <p:sp>
        <p:nvSpPr>
          <p:cNvPr id="11275" name="TextBox 14"/>
          <p:cNvSpPr txBox="1">
            <a:spLocks noChangeArrowheads="1"/>
          </p:cNvSpPr>
          <p:nvPr/>
        </p:nvSpPr>
        <p:spPr bwMode="auto">
          <a:xfrm>
            <a:off x="7435970" y="516682"/>
            <a:ext cx="2622430" cy="669290"/>
          </a:xfrm>
          <a:prstGeom prst="rect">
            <a:avLst/>
          </a:prstGeom>
          <a:noFill/>
          <a:ln w="9525">
            <a:noFill/>
            <a:miter lim="800000"/>
            <a:headEnd/>
            <a:tailEnd/>
          </a:ln>
        </p:spPr>
        <p:txBody>
          <a:bodyPr lIns="0" tIns="0" rIns="0" bIns="101882"/>
          <a:lstStyle/>
          <a:p>
            <a:pPr algn="ctr" eaLnBrk="0" hangingPunct="0">
              <a:lnSpc>
                <a:spcPct val="90000"/>
              </a:lnSpc>
              <a:spcBef>
                <a:spcPct val="50000"/>
              </a:spcBef>
              <a:buClr>
                <a:schemeClr val="folHlink"/>
              </a:buClr>
              <a:buSzPct val="135000"/>
            </a:pPr>
            <a:r>
              <a:rPr lang="en-US" sz="1800" b="0" u="none" dirty="0">
                <a:latin typeface="Arial" pitchFamily="34" charset="0"/>
                <a:cs typeface="Arial" pitchFamily="34" charset="0"/>
              </a:rPr>
              <a:t>Photo From 2-3-12</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IMG_0195"/>
          <p:cNvPicPr>
            <a:picLocks noChangeAspect="1" noChangeArrowheads="1"/>
          </p:cNvPicPr>
          <p:nvPr/>
        </p:nvPicPr>
        <p:blipFill>
          <a:blip r:embed="rId3" cstate="print"/>
          <a:srcRect t="19629" r="25755" b="21484"/>
          <a:stretch>
            <a:fillRect/>
          </a:stretch>
        </p:blipFill>
        <p:spPr bwMode="auto">
          <a:xfrm>
            <a:off x="5306855" y="4490720"/>
            <a:ext cx="4206716" cy="2578206"/>
          </a:xfrm>
          <a:prstGeom prst="rect">
            <a:avLst/>
          </a:prstGeom>
          <a:noFill/>
          <a:ln w="9525">
            <a:noFill/>
            <a:miter lim="800000"/>
            <a:headEnd/>
            <a:tailEnd/>
          </a:ln>
        </p:spPr>
      </p:pic>
      <p:pic>
        <p:nvPicPr>
          <p:cNvPr id="10243" name="Picture 3" descr="IMG_0182"/>
          <p:cNvPicPr>
            <a:picLocks noChangeAspect="1" noChangeArrowheads="1"/>
          </p:cNvPicPr>
          <p:nvPr/>
        </p:nvPicPr>
        <p:blipFill>
          <a:blip r:embed="rId4" cstate="print"/>
          <a:srcRect/>
          <a:stretch>
            <a:fillRect/>
          </a:stretch>
        </p:blipFill>
        <p:spPr bwMode="auto">
          <a:xfrm>
            <a:off x="787560" y="2695152"/>
            <a:ext cx="3677603" cy="5026872"/>
          </a:xfrm>
          <a:prstGeom prst="rect">
            <a:avLst/>
          </a:prstGeom>
          <a:noFill/>
          <a:ln w="9525">
            <a:noFill/>
            <a:miter lim="800000"/>
            <a:headEnd/>
            <a:tailEnd/>
          </a:ln>
        </p:spPr>
      </p:pic>
      <p:pic>
        <p:nvPicPr>
          <p:cNvPr id="10244" name="Picture 4"/>
          <p:cNvPicPr>
            <a:picLocks noChangeAspect="1" noChangeArrowheads="1"/>
          </p:cNvPicPr>
          <p:nvPr/>
        </p:nvPicPr>
        <p:blipFill>
          <a:blip r:embed="rId5" cstate="print"/>
          <a:srcRect/>
          <a:stretch>
            <a:fillRect/>
          </a:stretch>
        </p:blipFill>
        <p:spPr bwMode="auto">
          <a:xfrm>
            <a:off x="5306855" y="1182054"/>
            <a:ext cx="4206716" cy="3242098"/>
          </a:xfrm>
          <a:prstGeom prst="rect">
            <a:avLst/>
          </a:prstGeom>
          <a:noFill/>
          <a:ln w="9525">
            <a:noFill/>
            <a:miter lim="800000"/>
            <a:headEnd/>
            <a:tailEnd/>
          </a:ln>
          <a:effectLst/>
        </p:spPr>
      </p:pic>
      <p:pic>
        <p:nvPicPr>
          <p:cNvPr id="10245" name="Picture 5" descr="IMG_0110"/>
          <p:cNvPicPr>
            <a:picLocks noChangeAspect="1" noChangeArrowheads="1"/>
          </p:cNvPicPr>
          <p:nvPr/>
        </p:nvPicPr>
        <p:blipFill>
          <a:blip r:embed="rId6" cstate="print"/>
          <a:srcRect t="16585" b="22757"/>
          <a:stretch>
            <a:fillRect/>
          </a:stretch>
        </p:blipFill>
        <p:spPr bwMode="auto">
          <a:xfrm>
            <a:off x="787560" y="1137074"/>
            <a:ext cx="3677603" cy="2687955"/>
          </a:xfrm>
          <a:prstGeom prst="rect">
            <a:avLst/>
          </a:prstGeom>
          <a:noFill/>
          <a:ln w="9525">
            <a:noFill/>
            <a:miter lim="800000"/>
            <a:headEnd/>
            <a:tailEnd/>
          </a:ln>
        </p:spPr>
      </p:pic>
      <p:sp>
        <p:nvSpPr>
          <p:cNvPr id="10246" name="Rectangle 2"/>
          <p:cNvSpPr>
            <a:spLocks noGrp="1" noChangeArrowheads="1"/>
          </p:cNvSpPr>
          <p:nvPr>
            <p:ph type="title"/>
          </p:nvPr>
        </p:nvSpPr>
        <p:spPr/>
        <p:txBody>
          <a:bodyPr/>
          <a:lstStyle/>
          <a:p>
            <a:pPr eaLnBrk="1" hangingPunct="1"/>
            <a:r>
              <a:rPr lang="en-US" smtClean="0"/>
              <a:t>Accelerator Systems Installation Progress</a:t>
            </a:r>
          </a:p>
        </p:txBody>
      </p:sp>
      <p:sp>
        <p:nvSpPr>
          <p:cNvPr id="10247" name="Rectangle 3"/>
          <p:cNvSpPr>
            <a:spLocks noGrp="1" noChangeArrowheads="1"/>
          </p:cNvSpPr>
          <p:nvPr>
            <p:ph type="body" idx="1"/>
          </p:nvPr>
        </p:nvSpPr>
        <p:spPr>
          <a:xfrm>
            <a:off x="695387" y="6526397"/>
            <a:ext cx="1685504" cy="1246003"/>
          </a:xfrm>
        </p:spPr>
        <p:txBody>
          <a:bodyPr/>
          <a:lstStyle/>
          <a:p>
            <a:pPr marL="0" indent="0" algn="ctr" eaLnBrk="1" hangingPunct="1">
              <a:lnSpc>
                <a:spcPct val="80000"/>
              </a:lnSpc>
              <a:buNone/>
            </a:pPr>
            <a:r>
              <a:rPr lang="en-US" sz="2000" b="0" dirty="0" smtClean="0">
                <a:solidFill>
                  <a:schemeClr val="bg1"/>
                </a:solidFill>
              </a:rPr>
              <a:t>Storage Ring in </a:t>
            </a:r>
            <a:r>
              <a:rPr lang="en-US" sz="2000" b="0" dirty="0" err="1" smtClean="0">
                <a:solidFill>
                  <a:schemeClr val="bg1"/>
                </a:solidFill>
              </a:rPr>
              <a:t>Pentant</a:t>
            </a:r>
            <a:r>
              <a:rPr lang="en-US" sz="2000" b="0" dirty="0" smtClean="0">
                <a:solidFill>
                  <a:schemeClr val="bg1"/>
                </a:solidFill>
              </a:rPr>
              <a:t> 1</a:t>
            </a:r>
            <a:endParaRPr lang="en-US" sz="2800" b="0" dirty="0" smtClean="0">
              <a:solidFill>
                <a:schemeClr val="bg1"/>
              </a:solidFill>
            </a:endParaRPr>
          </a:p>
        </p:txBody>
      </p:sp>
      <p:sp>
        <p:nvSpPr>
          <p:cNvPr id="10248" name="Rectangle 3"/>
          <p:cNvSpPr txBox="1">
            <a:spLocks noChangeArrowheads="1"/>
          </p:cNvSpPr>
          <p:nvPr/>
        </p:nvSpPr>
        <p:spPr bwMode="auto">
          <a:xfrm>
            <a:off x="5507716" y="1393349"/>
            <a:ext cx="802182" cy="304060"/>
          </a:xfrm>
          <a:prstGeom prst="rect">
            <a:avLst/>
          </a:prstGeom>
          <a:solidFill>
            <a:schemeClr val="bg1"/>
          </a:solidFill>
          <a:ln w="9525">
            <a:noFill/>
            <a:miter lim="800000"/>
            <a:headEnd/>
            <a:tailEnd/>
          </a:ln>
        </p:spPr>
        <p:txBody>
          <a:bodyPr lIns="0" tIns="30565" rIns="0" bIns="0" anchor="ctr" anchorCtr="1"/>
          <a:lstStyle/>
          <a:p>
            <a:pPr eaLnBrk="0" hangingPunct="0">
              <a:lnSpc>
                <a:spcPct val="80000"/>
              </a:lnSpc>
              <a:spcBef>
                <a:spcPct val="20000"/>
              </a:spcBef>
              <a:buClr>
                <a:schemeClr val="folHlink"/>
              </a:buClr>
              <a:buSzPct val="135000"/>
            </a:pPr>
            <a:r>
              <a:rPr lang="en-US" sz="2200" b="0" u="none" dirty="0">
                <a:latin typeface="Arial" pitchFamily="34" charset="0"/>
                <a:cs typeface="Arial" pitchFamily="34" charset="0"/>
              </a:rPr>
              <a:t>RF</a:t>
            </a:r>
            <a:endParaRPr lang="en-US" sz="2700" b="0" u="none" dirty="0">
              <a:latin typeface="Arial" pitchFamily="34" charset="0"/>
              <a:cs typeface="Arial" pitchFamily="34" charset="0"/>
            </a:endParaRPr>
          </a:p>
        </p:txBody>
      </p:sp>
      <p:sp>
        <p:nvSpPr>
          <p:cNvPr id="10249" name="Rectangle 3"/>
          <p:cNvSpPr txBox="1">
            <a:spLocks noChangeArrowheads="1"/>
          </p:cNvSpPr>
          <p:nvPr/>
        </p:nvSpPr>
        <p:spPr bwMode="auto">
          <a:xfrm>
            <a:off x="1449239" y="2989798"/>
            <a:ext cx="2380890" cy="886989"/>
          </a:xfrm>
          <a:prstGeom prst="rect">
            <a:avLst/>
          </a:prstGeom>
          <a:noFill/>
          <a:ln w="12700">
            <a:noFill/>
            <a:miter lim="800000"/>
            <a:headEnd/>
            <a:tailEnd/>
          </a:ln>
        </p:spPr>
        <p:txBody>
          <a:bodyPr lIns="100822" tIns="49526" rIns="100822" bIns="49526"/>
          <a:lstStyle/>
          <a:p>
            <a:pPr algn="ctr" eaLnBrk="0" hangingPunct="0">
              <a:lnSpc>
                <a:spcPct val="80000"/>
              </a:lnSpc>
              <a:spcBef>
                <a:spcPct val="20000"/>
              </a:spcBef>
              <a:buClr>
                <a:schemeClr val="folHlink"/>
              </a:buClr>
              <a:buSzPct val="135000"/>
            </a:pPr>
            <a:r>
              <a:rPr lang="en-US" sz="2000" b="0" u="none" dirty="0">
                <a:solidFill>
                  <a:schemeClr val="bg1"/>
                </a:solidFill>
                <a:latin typeface="Arial" pitchFamily="34" charset="0"/>
                <a:cs typeface="Arial" pitchFamily="34" charset="0"/>
              </a:rPr>
              <a:t>Electrical Mezzanine in </a:t>
            </a:r>
            <a:r>
              <a:rPr lang="en-US" sz="2000" b="0" u="none" dirty="0" err="1">
                <a:solidFill>
                  <a:schemeClr val="bg1"/>
                </a:solidFill>
                <a:latin typeface="Arial" pitchFamily="34" charset="0"/>
                <a:cs typeface="Arial" pitchFamily="34" charset="0"/>
              </a:rPr>
              <a:t>Pentant</a:t>
            </a:r>
            <a:r>
              <a:rPr lang="en-US" sz="2000" b="0" u="none" dirty="0">
                <a:solidFill>
                  <a:schemeClr val="bg1"/>
                </a:solidFill>
                <a:latin typeface="Arial" pitchFamily="34" charset="0"/>
                <a:cs typeface="Arial" pitchFamily="34" charset="0"/>
              </a:rPr>
              <a:t> 1</a:t>
            </a:r>
            <a:endParaRPr lang="en-US" sz="2800" b="0" u="none" dirty="0">
              <a:solidFill>
                <a:schemeClr val="bg1"/>
              </a:solidFill>
              <a:latin typeface="Arial" pitchFamily="34" charset="0"/>
              <a:cs typeface="Arial" pitchFamily="34" charset="0"/>
            </a:endParaRPr>
          </a:p>
        </p:txBody>
      </p:sp>
      <p:sp>
        <p:nvSpPr>
          <p:cNvPr id="10250" name="Rectangle 3"/>
          <p:cNvSpPr txBox="1">
            <a:spLocks noChangeArrowheads="1"/>
          </p:cNvSpPr>
          <p:nvPr/>
        </p:nvSpPr>
        <p:spPr bwMode="auto">
          <a:xfrm>
            <a:off x="5477828" y="6539553"/>
            <a:ext cx="1645749" cy="381423"/>
          </a:xfrm>
          <a:prstGeom prst="rect">
            <a:avLst/>
          </a:prstGeom>
          <a:noFill/>
          <a:ln w="12700">
            <a:noFill/>
            <a:miter lim="800000"/>
            <a:headEnd/>
            <a:tailEnd/>
          </a:ln>
        </p:spPr>
        <p:txBody>
          <a:bodyPr lIns="100822" tIns="49526" rIns="100822" bIns="49526"/>
          <a:lstStyle/>
          <a:p>
            <a:pPr>
              <a:lnSpc>
                <a:spcPct val="80000"/>
              </a:lnSpc>
              <a:spcBef>
                <a:spcPct val="20000"/>
              </a:spcBef>
              <a:buClr>
                <a:schemeClr val="folHlink"/>
              </a:buClr>
              <a:buSzPct val="135000"/>
            </a:pPr>
            <a:r>
              <a:rPr lang="en-US" sz="2200" b="0" u="none" dirty="0">
                <a:solidFill>
                  <a:schemeClr val="bg1"/>
                </a:solidFill>
                <a:latin typeface="Arial" pitchFamily="34" charset="0"/>
                <a:cs typeface="Arial" pitchFamily="34" charset="0"/>
              </a:rPr>
              <a:t>LINAC</a:t>
            </a:r>
            <a:endParaRPr lang="en-US" sz="3100" b="0" u="none" dirty="0">
              <a:solidFill>
                <a:schemeClr val="bg1"/>
              </a:solidFill>
              <a:latin typeface="Arial" pitchFamily="34" charset="0"/>
              <a:cs typeface="Arial" pitchFamily="34" charset="0"/>
            </a:endParaRPr>
          </a:p>
        </p:txBody>
      </p:sp>
      <p:sp>
        <p:nvSpPr>
          <p:cNvPr id="11" name="Slide Number Placeholder 1"/>
          <p:cNvSpPr txBox="1">
            <a:spLocks/>
          </p:cNvSpPr>
          <p:nvPr/>
        </p:nvSpPr>
        <p:spPr>
          <a:xfrm>
            <a:off x="9255125" y="7198467"/>
            <a:ext cx="419100" cy="413808"/>
          </a:xfrm>
          <a:prstGeom prst="rect">
            <a:avLst/>
          </a:prstGeom>
        </p:spPr>
        <p:txBody>
          <a:bodyPr/>
          <a:lstStyle/>
          <a:p>
            <a:pPr marL="0" marR="0" lvl="0" indent="0" algn="r" defTabSz="1011581" rtl="0" eaLnBrk="1" fontAlgn="base" latinLnBrk="0" hangingPunct="1">
              <a:lnSpc>
                <a:spcPct val="100000"/>
              </a:lnSpc>
              <a:spcBef>
                <a:spcPct val="0"/>
              </a:spcBef>
              <a:spcAft>
                <a:spcPct val="0"/>
              </a:spcAft>
              <a:buClrTx/>
              <a:buSzTx/>
              <a:buFontTx/>
              <a:buNone/>
              <a:tabLst/>
              <a:defRPr/>
            </a:pPr>
            <a:fld id="{82D784F8-2C31-4E5F-BBAB-E95E7532A856}" type="slidenum">
              <a:rPr kumimoji="0" lang="en-US" sz="1300" b="0" i="0" u="none" strike="noStrike" kern="1200" cap="none" spc="0" normalizeH="0" baseline="0" noProof="0" smtClean="0">
                <a:ln>
                  <a:noFill/>
                </a:ln>
                <a:solidFill>
                  <a:srgbClr val="106636"/>
                </a:solidFill>
                <a:effectLst/>
                <a:uLnTx/>
                <a:uFillTx/>
                <a:latin typeface="Arial" pitchFamily="34" charset="0"/>
                <a:cs typeface="Arial" pitchFamily="34" charset="0"/>
              </a:rPr>
              <a:pPr marL="0" marR="0" lvl="0" indent="0" algn="r" defTabSz="1011581" rtl="0" eaLnBrk="1" fontAlgn="base" latinLnBrk="0" hangingPunct="1">
                <a:lnSpc>
                  <a:spcPct val="100000"/>
                </a:lnSpc>
                <a:spcBef>
                  <a:spcPct val="0"/>
                </a:spcBef>
                <a:spcAft>
                  <a:spcPct val="0"/>
                </a:spcAft>
                <a:buClrTx/>
                <a:buSzTx/>
                <a:buFontTx/>
                <a:buNone/>
                <a:tabLst/>
                <a:defRPr/>
              </a:pPr>
              <a:t>23</a:t>
            </a:fld>
            <a:endParaRPr kumimoji="0" lang="en-US" sz="1300" b="0" i="0" u="none" strike="noStrike" kern="1200" cap="none" spc="0" normalizeH="0" baseline="0" noProof="0" dirty="0">
              <a:ln>
                <a:noFill/>
              </a:ln>
              <a:solidFill>
                <a:srgbClr val="106636"/>
              </a:solidFill>
              <a:effectLst/>
              <a:uLnTx/>
              <a:uFillTx/>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0" y="5622755"/>
            <a:ext cx="10058400" cy="1358510"/>
          </a:xfrm>
          <a:prstGeom prst="rect">
            <a:avLst/>
          </a:prstGeom>
          <a:noFill/>
          <a:ln w="9525">
            <a:noFill/>
            <a:miter lim="800000"/>
            <a:headEnd/>
            <a:tailEnd/>
          </a:ln>
        </p:spPr>
        <p:txBody>
          <a:bodyPr wrap="square" lIns="101787" tIns="50894" rIns="101787" bIns="50894">
            <a:spAutoFit/>
          </a:bodyPr>
          <a:lstStyle/>
          <a:p>
            <a:pPr>
              <a:lnSpc>
                <a:spcPct val="85000"/>
              </a:lnSpc>
              <a:tabLst>
                <a:tab pos="1143340" algn="r"/>
                <a:tab pos="1779510" algn="l"/>
                <a:tab pos="9673317" algn="r"/>
              </a:tabLst>
              <a:defRPr/>
            </a:pPr>
            <a:r>
              <a:rPr lang="en-US" sz="1600" b="0" u="none" dirty="0">
                <a:solidFill>
                  <a:prstClr val="black"/>
                </a:solidFill>
                <a:cs typeface="Arial" charset="0"/>
              </a:rPr>
              <a:t>	</a:t>
            </a:r>
            <a:r>
              <a:rPr lang="en-US" sz="1600" b="0" u="none" dirty="0" smtClean="0">
                <a:solidFill>
                  <a:prstClr val="black"/>
                </a:solidFill>
                <a:latin typeface="Arial" pitchFamily="34" charset="0"/>
                <a:cs typeface="Arial" pitchFamily="34" charset="0"/>
              </a:rPr>
              <a:t>Apr 2010</a:t>
            </a:r>
            <a:r>
              <a:rPr lang="en-US" sz="1600" b="0" u="none" dirty="0">
                <a:solidFill>
                  <a:prstClr val="black"/>
                </a:solidFill>
                <a:latin typeface="Arial" pitchFamily="34" charset="0"/>
                <a:cs typeface="Arial" pitchFamily="34" charset="0"/>
              </a:rPr>
              <a:t>	</a:t>
            </a:r>
            <a:r>
              <a:rPr lang="en-US" sz="1600" u="none" dirty="0">
                <a:solidFill>
                  <a:prstClr val="black"/>
                </a:solidFill>
                <a:latin typeface="Arial" pitchFamily="34" charset="0"/>
                <a:cs typeface="Arial" pitchFamily="34" charset="0"/>
              </a:rPr>
              <a:t>CD-0</a:t>
            </a:r>
            <a:r>
              <a:rPr lang="en-US" sz="1600" b="0" u="none" dirty="0">
                <a:solidFill>
                  <a:prstClr val="black"/>
                </a:solidFill>
                <a:latin typeface="Arial" pitchFamily="34" charset="0"/>
                <a:cs typeface="Arial" pitchFamily="34" charset="0"/>
              </a:rPr>
              <a:t>, Approve Mission Need</a:t>
            </a:r>
            <a:r>
              <a:rPr lang="en-US" sz="1600" b="0" u="none" dirty="0">
                <a:solidFill>
                  <a:srgbClr val="00CC00"/>
                </a:solidFill>
                <a:latin typeface="Arial" pitchFamily="34" charset="0"/>
                <a:cs typeface="Arial" pitchFamily="34" charset="0"/>
              </a:rPr>
              <a:t>	</a:t>
            </a:r>
            <a:r>
              <a:rPr lang="en-US" sz="1600" u="none" dirty="0">
                <a:solidFill>
                  <a:srgbClr val="00CC00"/>
                </a:solidFill>
                <a:latin typeface="Arial" pitchFamily="34" charset="0"/>
                <a:cs typeface="Arial" pitchFamily="34" charset="0"/>
              </a:rPr>
              <a:t>(Complete)</a:t>
            </a:r>
          </a:p>
          <a:p>
            <a:pPr>
              <a:lnSpc>
                <a:spcPct val="85000"/>
              </a:lnSpc>
              <a:tabLst>
                <a:tab pos="1143340" algn="r"/>
                <a:tab pos="1779510" algn="l"/>
                <a:tab pos="9673317" algn="r"/>
              </a:tabLst>
              <a:defRPr/>
            </a:pPr>
            <a:r>
              <a:rPr lang="en-US" sz="1600" b="0" u="none" dirty="0">
                <a:solidFill>
                  <a:prstClr val="black"/>
                </a:solidFill>
                <a:latin typeface="Arial" pitchFamily="34" charset="0"/>
                <a:cs typeface="Arial" pitchFamily="34" charset="0"/>
              </a:rPr>
              <a:t>	</a:t>
            </a:r>
            <a:r>
              <a:rPr lang="en-US" sz="1600" b="0" u="none" dirty="0" smtClean="0">
                <a:solidFill>
                  <a:prstClr val="black"/>
                </a:solidFill>
                <a:latin typeface="Arial" pitchFamily="34" charset="0"/>
                <a:cs typeface="Arial" pitchFamily="34" charset="0"/>
              </a:rPr>
              <a:t>Oct 2011</a:t>
            </a:r>
            <a:r>
              <a:rPr lang="en-US" sz="1600" b="0" u="none" dirty="0">
                <a:solidFill>
                  <a:prstClr val="black"/>
                </a:solidFill>
                <a:latin typeface="Arial" pitchFamily="34" charset="0"/>
                <a:cs typeface="Arial" pitchFamily="34" charset="0"/>
              </a:rPr>
              <a:t>	</a:t>
            </a:r>
            <a:r>
              <a:rPr lang="en-US" sz="1600" u="none" dirty="0">
                <a:solidFill>
                  <a:prstClr val="black"/>
                </a:solidFill>
                <a:latin typeface="Arial" pitchFamily="34" charset="0"/>
                <a:cs typeface="Arial" pitchFamily="34" charset="0"/>
              </a:rPr>
              <a:t>CD-1</a:t>
            </a:r>
            <a:r>
              <a:rPr lang="en-US" sz="1600" b="0" u="none" dirty="0">
                <a:solidFill>
                  <a:prstClr val="black"/>
                </a:solidFill>
                <a:latin typeface="Arial" pitchFamily="34" charset="0"/>
                <a:cs typeface="Arial" pitchFamily="34" charset="0"/>
              </a:rPr>
              <a:t>, Approve Alternative Selection and Cost Range</a:t>
            </a:r>
            <a:r>
              <a:rPr lang="en-US" sz="1600" b="0" u="none" dirty="0">
                <a:solidFill>
                  <a:srgbClr val="00CC00"/>
                </a:solidFill>
                <a:latin typeface="Arial" pitchFamily="34" charset="0"/>
                <a:cs typeface="Arial" pitchFamily="34" charset="0"/>
              </a:rPr>
              <a:t>	</a:t>
            </a:r>
            <a:r>
              <a:rPr lang="en-US" sz="1600" u="none" dirty="0">
                <a:solidFill>
                  <a:srgbClr val="00CC00"/>
                </a:solidFill>
                <a:latin typeface="Arial" pitchFamily="34" charset="0"/>
                <a:cs typeface="Arial" pitchFamily="34" charset="0"/>
              </a:rPr>
              <a:t>(Complete)</a:t>
            </a:r>
          </a:p>
          <a:p>
            <a:pPr>
              <a:lnSpc>
                <a:spcPct val="85000"/>
              </a:lnSpc>
              <a:tabLst>
                <a:tab pos="1143340" algn="r"/>
                <a:tab pos="1779510" algn="l"/>
                <a:tab pos="9673317" algn="r"/>
              </a:tabLst>
              <a:defRPr/>
            </a:pPr>
            <a:r>
              <a:rPr lang="en-US" sz="1600" b="0" u="none" dirty="0">
                <a:solidFill>
                  <a:prstClr val="black"/>
                </a:solidFill>
                <a:latin typeface="Arial" pitchFamily="34" charset="0"/>
                <a:cs typeface="Arial" pitchFamily="34" charset="0"/>
              </a:rPr>
              <a:t>	</a:t>
            </a:r>
            <a:r>
              <a:rPr lang="en-US" sz="1600" b="0" u="none" dirty="0" smtClean="0">
                <a:solidFill>
                  <a:prstClr val="black"/>
                </a:solidFill>
                <a:latin typeface="Arial" pitchFamily="34" charset="0"/>
                <a:cs typeface="Arial" pitchFamily="34" charset="0"/>
              </a:rPr>
              <a:t>Mar 2012</a:t>
            </a:r>
            <a:r>
              <a:rPr lang="en-US" sz="1600" b="0" u="none" dirty="0">
                <a:solidFill>
                  <a:prstClr val="black"/>
                </a:solidFill>
                <a:latin typeface="Arial" pitchFamily="34" charset="0"/>
                <a:cs typeface="Arial" pitchFamily="34" charset="0"/>
              </a:rPr>
              <a:t>	</a:t>
            </a:r>
            <a:r>
              <a:rPr lang="en-US" sz="1600" u="none" dirty="0" smtClean="0">
                <a:solidFill>
                  <a:prstClr val="black"/>
                </a:solidFill>
                <a:latin typeface="Arial" pitchFamily="34" charset="0"/>
                <a:cs typeface="Arial" pitchFamily="34" charset="0"/>
              </a:rPr>
              <a:t>CD-3a</a:t>
            </a:r>
            <a:r>
              <a:rPr lang="en-US" sz="1600" b="0" u="none" dirty="0" smtClean="0">
                <a:solidFill>
                  <a:prstClr val="black"/>
                </a:solidFill>
                <a:latin typeface="Arial" pitchFamily="34" charset="0"/>
                <a:cs typeface="Arial" pitchFamily="34" charset="0"/>
              </a:rPr>
              <a:t>, </a:t>
            </a:r>
            <a:r>
              <a:rPr lang="en-US" sz="1600" b="0" u="none" dirty="0">
                <a:solidFill>
                  <a:prstClr val="black"/>
                </a:solidFill>
                <a:latin typeface="Arial" pitchFamily="34" charset="0"/>
                <a:cs typeface="Arial" pitchFamily="34" charset="0"/>
              </a:rPr>
              <a:t>Approve </a:t>
            </a:r>
            <a:r>
              <a:rPr lang="en-US" sz="1600" b="0" u="none" dirty="0" smtClean="0">
                <a:solidFill>
                  <a:prstClr val="black"/>
                </a:solidFill>
                <a:latin typeface="Arial" pitchFamily="34" charset="0"/>
                <a:cs typeface="Arial" pitchFamily="34" charset="0"/>
              </a:rPr>
              <a:t>Long Lead Procurements</a:t>
            </a:r>
            <a:r>
              <a:rPr lang="en-US" sz="1600" b="0" u="none" dirty="0">
                <a:solidFill>
                  <a:srgbClr val="00CC00"/>
                </a:solidFill>
                <a:latin typeface="Arial" pitchFamily="34" charset="0"/>
                <a:cs typeface="Arial" pitchFamily="34" charset="0"/>
              </a:rPr>
              <a:t>	</a:t>
            </a:r>
            <a:endParaRPr lang="en-US" sz="1600" u="none" dirty="0">
              <a:solidFill>
                <a:prstClr val="black"/>
              </a:solidFill>
              <a:latin typeface="Arial" pitchFamily="34" charset="0"/>
              <a:cs typeface="Arial" pitchFamily="34" charset="0"/>
            </a:endParaRPr>
          </a:p>
          <a:p>
            <a:pPr>
              <a:lnSpc>
                <a:spcPct val="85000"/>
              </a:lnSpc>
              <a:tabLst>
                <a:tab pos="1143340" algn="r"/>
                <a:tab pos="1779510" algn="l"/>
                <a:tab pos="9673317" algn="r"/>
              </a:tabLst>
              <a:defRPr/>
            </a:pPr>
            <a:r>
              <a:rPr lang="en-US" sz="1600" b="0" u="none" dirty="0">
                <a:solidFill>
                  <a:prstClr val="black"/>
                </a:solidFill>
                <a:latin typeface="Arial" pitchFamily="34" charset="0"/>
                <a:cs typeface="Arial" pitchFamily="34" charset="0"/>
              </a:rPr>
              <a:t>	</a:t>
            </a:r>
            <a:r>
              <a:rPr lang="en-US" sz="1600" b="0" u="none" dirty="0" smtClean="0">
                <a:solidFill>
                  <a:prstClr val="black"/>
                </a:solidFill>
                <a:latin typeface="Arial" pitchFamily="34" charset="0"/>
                <a:cs typeface="Arial" pitchFamily="34" charset="0"/>
              </a:rPr>
              <a:t>Jan 2013</a:t>
            </a:r>
            <a:r>
              <a:rPr lang="en-US" sz="1600" b="0" u="none" dirty="0">
                <a:solidFill>
                  <a:prstClr val="black"/>
                </a:solidFill>
                <a:latin typeface="Arial" pitchFamily="34" charset="0"/>
                <a:cs typeface="Arial" pitchFamily="34" charset="0"/>
              </a:rPr>
              <a:t>	</a:t>
            </a:r>
            <a:r>
              <a:rPr lang="en-US" sz="1600" u="none" dirty="0" smtClean="0">
                <a:solidFill>
                  <a:prstClr val="black"/>
                </a:solidFill>
                <a:latin typeface="Arial" pitchFamily="34" charset="0"/>
                <a:cs typeface="Arial" pitchFamily="34" charset="0"/>
              </a:rPr>
              <a:t>CD-2</a:t>
            </a:r>
            <a:r>
              <a:rPr lang="en-US" sz="1600" b="0" u="none" dirty="0" smtClean="0">
                <a:solidFill>
                  <a:prstClr val="black"/>
                </a:solidFill>
                <a:latin typeface="Arial" pitchFamily="34" charset="0"/>
                <a:cs typeface="Arial" pitchFamily="34" charset="0"/>
              </a:rPr>
              <a:t>, </a:t>
            </a:r>
            <a:r>
              <a:rPr lang="en-US" sz="1600" b="0" u="none" dirty="0">
                <a:solidFill>
                  <a:prstClr val="black"/>
                </a:solidFill>
                <a:latin typeface="Arial" pitchFamily="34" charset="0"/>
                <a:cs typeface="Arial" pitchFamily="34" charset="0"/>
              </a:rPr>
              <a:t>Approve </a:t>
            </a:r>
            <a:r>
              <a:rPr lang="en-US" sz="1600" b="0" u="none" dirty="0" smtClean="0">
                <a:solidFill>
                  <a:prstClr val="black"/>
                </a:solidFill>
                <a:latin typeface="Arial" pitchFamily="34" charset="0"/>
                <a:cs typeface="Arial" pitchFamily="34" charset="0"/>
              </a:rPr>
              <a:t>Performance Baseline</a:t>
            </a:r>
          </a:p>
          <a:p>
            <a:pPr>
              <a:lnSpc>
                <a:spcPct val="85000"/>
              </a:lnSpc>
              <a:tabLst>
                <a:tab pos="1143340" algn="r"/>
                <a:tab pos="1779510" algn="l"/>
                <a:tab pos="9673317" algn="r"/>
              </a:tabLst>
              <a:defRPr/>
            </a:pPr>
            <a:r>
              <a:rPr lang="en-US" sz="1600" b="0" u="none" dirty="0">
                <a:solidFill>
                  <a:srgbClr val="00CC00"/>
                </a:solidFill>
                <a:latin typeface="Arial" pitchFamily="34" charset="0"/>
                <a:cs typeface="Arial" pitchFamily="34" charset="0"/>
              </a:rPr>
              <a:t>	</a:t>
            </a:r>
            <a:r>
              <a:rPr lang="en-US" sz="1600" b="0" u="none" dirty="0" smtClean="0">
                <a:solidFill>
                  <a:prstClr val="black"/>
                </a:solidFill>
                <a:latin typeface="Arial" pitchFamily="34" charset="0"/>
                <a:cs typeface="Arial" pitchFamily="34" charset="0"/>
              </a:rPr>
              <a:t>Jun 2013	</a:t>
            </a:r>
            <a:r>
              <a:rPr lang="en-US" sz="1600" u="none" dirty="0" smtClean="0">
                <a:solidFill>
                  <a:prstClr val="black"/>
                </a:solidFill>
                <a:latin typeface="Arial" pitchFamily="34" charset="0"/>
                <a:cs typeface="Arial" pitchFamily="34" charset="0"/>
              </a:rPr>
              <a:t>CD-3b</a:t>
            </a:r>
            <a:r>
              <a:rPr lang="en-US" sz="1600" b="0" u="none" dirty="0" smtClean="0">
                <a:solidFill>
                  <a:prstClr val="black"/>
                </a:solidFill>
                <a:latin typeface="Arial" pitchFamily="34" charset="0"/>
                <a:cs typeface="Arial" pitchFamily="34" charset="0"/>
              </a:rPr>
              <a:t>, Approve Start of Construction</a:t>
            </a:r>
            <a:endParaRPr lang="en-US" sz="1600" b="0" u="none" dirty="0">
              <a:solidFill>
                <a:prstClr val="black"/>
              </a:solidFill>
              <a:latin typeface="Arial" pitchFamily="34" charset="0"/>
              <a:cs typeface="Arial" pitchFamily="34" charset="0"/>
            </a:endParaRPr>
          </a:p>
          <a:p>
            <a:pPr>
              <a:lnSpc>
                <a:spcPct val="85000"/>
              </a:lnSpc>
              <a:tabLst>
                <a:tab pos="1143340" algn="r"/>
                <a:tab pos="1779510" algn="l"/>
                <a:tab pos="9673317" algn="r"/>
              </a:tabLst>
              <a:defRPr/>
            </a:pPr>
            <a:r>
              <a:rPr lang="en-US" sz="1600" b="0" u="none" dirty="0">
                <a:solidFill>
                  <a:prstClr val="black"/>
                </a:solidFill>
                <a:latin typeface="Arial" pitchFamily="34" charset="0"/>
                <a:cs typeface="Arial" pitchFamily="34" charset="0"/>
              </a:rPr>
              <a:t>	</a:t>
            </a:r>
            <a:r>
              <a:rPr lang="en-US" sz="1600" b="0" u="none" dirty="0" smtClean="0">
                <a:solidFill>
                  <a:prstClr val="black"/>
                </a:solidFill>
                <a:latin typeface="Arial" pitchFamily="34" charset="0"/>
                <a:cs typeface="Arial" pitchFamily="34" charset="0"/>
              </a:rPr>
              <a:t>Sep 2019</a:t>
            </a:r>
            <a:r>
              <a:rPr lang="en-US" sz="1600" b="0" u="none" dirty="0">
                <a:solidFill>
                  <a:prstClr val="black"/>
                </a:solidFill>
                <a:latin typeface="Arial" pitchFamily="34" charset="0"/>
                <a:cs typeface="Arial" pitchFamily="34" charset="0"/>
              </a:rPr>
              <a:t>	</a:t>
            </a:r>
            <a:r>
              <a:rPr lang="en-US" sz="1600" u="none" dirty="0" smtClean="0">
                <a:solidFill>
                  <a:prstClr val="black"/>
                </a:solidFill>
                <a:latin typeface="Arial" pitchFamily="34" charset="0"/>
                <a:cs typeface="Arial" pitchFamily="34" charset="0"/>
              </a:rPr>
              <a:t>CD-4</a:t>
            </a:r>
            <a:r>
              <a:rPr lang="en-US" sz="1600" b="0" u="none" dirty="0" smtClean="0">
                <a:solidFill>
                  <a:prstClr val="black"/>
                </a:solidFill>
                <a:latin typeface="Arial" pitchFamily="34" charset="0"/>
                <a:cs typeface="Arial" pitchFamily="34" charset="0"/>
              </a:rPr>
              <a:t>, Approve Start of Operations</a:t>
            </a:r>
            <a:r>
              <a:rPr lang="en-US" sz="1600" b="0" u="none" dirty="0">
                <a:solidFill>
                  <a:prstClr val="black"/>
                </a:solidFill>
                <a:latin typeface="Arial" pitchFamily="34" charset="0"/>
                <a:cs typeface="Arial" pitchFamily="34" charset="0"/>
              </a:rPr>
              <a:t>	</a:t>
            </a:r>
          </a:p>
        </p:txBody>
      </p:sp>
      <p:sp>
        <p:nvSpPr>
          <p:cNvPr id="3" name="Rectangle 3"/>
          <p:cNvSpPr>
            <a:spLocks noChangeArrowheads="1"/>
          </p:cNvSpPr>
          <p:nvPr/>
        </p:nvSpPr>
        <p:spPr bwMode="auto">
          <a:xfrm>
            <a:off x="0" y="43182"/>
            <a:ext cx="10058400" cy="795645"/>
          </a:xfrm>
          <a:prstGeom prst="rect">
            <a:avLst/>
          </a:prstGeom>
        </p:spPr>
        <p:txBody>
          <a:bodyPr lIns="101787" tIns="50894" rIns="101787" bIns="50894" anchor="ctr" anchorCtr="1"/>
          <a:lstStyle/>
          <a:p>
            <a:pPr algn="ctr" eaLnBrk="0" hangingPunct="0">
              <a:lnSpc>
                <a:spcPct val="85000"/>
              </a:lnSpc>
            </a:pPr>
            <a:r>
              <a:rPr lang="en-US" sz="2700" b="0" u="none" dirty="0" err="1" smtClean="0">
                <a:solidFill>
                  <a:srgbClr val="106636"/>
                </a:solidFill>
                <a:latin typeface="Arial" pitchFamily="34" charset="0"/>
                <a:cs typeface="Arial" pitchFamily="34" charset="0"/>
              </a:rPr>
              <a:t>Linac</a:t>
            </a:r>
            <a:r>
              <a:rPr lang="en-US" sz="2700" b="0" u="none" dirty="0" smtClean="0">
                <a:solidFill>
                  <a:srgbClr val="106636"/>
                </a:solidFill>
                <a:latin typeface="Arial" pitchFamily="34" charset="0"/>
                <a:cs typeface="Arial" pitchFamily="34" charset="0"/>
              </a:rPr>
              <a:t> Coherent Light Source-II</a:t>
            </a:r>
          </a:p>
        </p:txBody>
      </p:sp>
      <p:sp>
        <p:nvSpPr>
          <p:cNvPr id="7" name="Rectangle 6"/>
          <p:cNvSpPr/>
          <p:nvPr/>
        </p:nvSpPr>
        <p:spPr>
          <a:xfrm>
            <a:off x="165099" y="881384"/>
            <a:ext cx="5865587" cy="4707144"/>
          </a:xfrm>
          <a:prstGeom prst="rect">
            <a:avLst/>
          </a:prstGeom>
        </p:spPr>
        <p:txBody>
          <a:bodyPr wrap="square" lIns="101811" tIns="50906" rIns="101811" bIns="50906">
            <a:spAutoFit/>
          </a:bodyPr>
          <a:lstStyle/>
          <a:p>
            <a:pPr defTabSz="508267">
              <a:buSzPct val="115000"/>
              <a:tabLst>
                <a:tab pos="2544675" algn="l"/>
              </a:tabLst>
            </a:pPr>
            <a:r>
              <a:rPr lang="en-US" sz="1800" u="none" dirty="0" smtClean="0">
                <a:solidFill>
                  <a:prstClr val="black"/>
                </a:solidFill>
                <a:latin typeface="Arial" pitchFamily="34" charset="0"/>
                <a:ea typeface="Osaka" charset="-128"/>
                <a:cs typeface="Arial" pitchFamily="34" charset="0"/>
              </a:rPr>
              <a:t>Expansion of Highly Successful LCLS:</a:t>
            </a:r>
          </a:p>
          <a:p>
            <a:pPr marL="381791" lvl="1" indent="-254527" defTabSz="508267">
              <a:lnSpc>
                <a:spcPct val="110000"/>
              </a:lnSpc>
              <a:buFont typeface="Wingdings" pitchFamily="2" charset="2"/>
              <a:buChar char="§"/>
              <a:tabLst>
                <a:tab pos="2544675" algn="l"/>
              </a:tabLst>
            </a:pPr>
            <a:r>
              <a:rPr lang="en-US" sz="1800" b="0" u="none" dirty="0" smtClean="0">
                <a:solidFill>
                  <a:prstClr val="black"/>
                </a:solidFill>
                <a:latin typeface="Arial" pitchFamily="34" charset="0"/>
                <a:ea typeface="Osaka" charset="-128"/>
                <a:cs typeface="Arial" pitchFamily="34" charset="0"/>
              </a:rPr>
              <a:t>New experimental hall with room for 4 experimental stations, nearly doubling capacity</a:t>
            </a:r>
          </a:p>
          <a:p>
            <a:pPr marL="381791" lvl="1" indent="-254527" defTabSz="508267">
              <a:lnSpc>
                <a:spcPct val="110000"/>
              </a:lnSpc>
              <a:buFont typeface="Wingdings" pitchFamily="2" charset="2"/>
              <a:buChar char="§"/>
              <a:tabLst>
                <a:tab pos="2544675" algn="l"/>
              </a:tabLst>
            </a:pPr>
            <a:r>
              <a:rPr lang="en-US" sz="1800" b="0" u="none" dirty="0" smtClean="0">
                <a:solidFill>
                  <a:prstClr val="black"/>
                </a:solidFill>
                <a:latin typeface="Arial" pitchFamily="34" charset="0"/>
                <a:ea typeface="Osaka" charset="-128"/>
                <a:cs typeface="Arial" pitchFamily="34" charset="0"/>
              </a:rPr>
              <a:t>Simultaneous operation of experimental stations</a:t>
            </a:r>
            <a:endParaRPr lang="en-US" sz="1400" b="0" u="none" dirty="0" smtClean="0">
              <a:solidFill>
                <a:prstClr val="black"/>
              </a:solidFill>
              <a:latin typeface="Arial" charset="0"/>
            </a:endParaRPr>
          </a:p>
          <a:p>
            <a:pPr marL="381791" lvl="1" indent="-254527" defTabSz="508267">
              <a:buSzPct val="100000"/>
              <a:buFont typeface="Wingdings" pitchFamily="2" charset="2"/>
              <a:buChar char="§"/>
              <a:tabLst>
                <a:tab pos="2544675" algn="l"/>
              </a:tabLst>
            </a:pPr>
            <a:r>
              <a:rPr lang="en-US" sz="1800" b="0" u="none" dirty="0" smtClean="0">
                <a:solidFill>
                  <a:prstClr val="black"/>
                </a:solidFill>
                <a:latin typeface="Arial" pitchFamily="34" charset="0"/>
                <a:ea typeface="Osaka" charset="-128"/>
                <a:cs typeface="Arial" pitchFamily="34" charset="0"/>
              </a:rPr>
              <a:t>Enables US to remain at international forefront for XFEL science</a:t>
            </a:r>
          </a:p>
          <a:p>
            <a:pPr marL="381791" lvl="1" indent="-381791" defTabSz="508267">
              <a:buSzPct val="100000"/>
              <a:tabLst>
                <a:tab pos="2544675" algn="l"/>
              </a:tabLst>
            </a:pPr>
            <a:endParaRPr lang="en-US" sz="800" u="none" dirty="0" smtClean="0">
              <a:solidFill>
                <a:prstClr val="black"/>
              </a:solidFill>
              <a:latin typeface="Arial" pitchFamily="34" charset="0"/>
              <a:ea typeface="Osaka" charset="-128"/>
              <a:cs typeface="Arial" pitchFamily="34" charset="0"/>
            </a:endParaRPr>
          </a:p>
          <a:p>
            <a:pPr marL="381791" lvl="1" indent="-381791" defTabSz="508267">
              <a:buSzPct val="100000"/>
              <a:tabLst>
                <a:tab pos="2544675" algn="l"/>
              </a:tabLst>
            </a:pPr>
            <a:r>
              <a:rPr lang="en-US" sz="1800" u="none" dirty="0" smtClean="0">
                <a:solidFill>
                  <a:prstClr val="black"/>
                </a:solidFill>
                <a:latin typeface="Arial" pitchFamily="34" charset="0"/>
                <a:ea typeface="Osaka" charset="-128"/>
                <a:cs typeface="Arial" pitchFamily="34" charset="0"/>
              </a:rPr>
              <a:t>Capabilities:</a:t>
            </a:r>
          </a:p>
          <a:p>
            <a:pPr marL="381791" lvl="1" indent="-254527" defTabSz="508267">
              <a:lnSpc>
                <a:spcPct val="110000"/>
              </a:lnSpc>
              <a:buFont typeface="Wingdings" pitchFamily="2" charset="2"/>
              <a:buChar char="§"/>
              <a:tabLst>
                <a:tab pos="2544675" algn="l"/>
              </a:tabLst>
            </a:pPr>
            <a:r>
              <a:rPr lang="en-US" sz="1800" b="0" u="none" dirty="0" smtClean="0">
                <a:solidFill>
                  <a:prstClr val="black"/>
                </a:solidFill>
                <a:latin typeface="Arial" pitchFamily="34" charset="0"/>
                <a:ea typeface="Osaka" charset="-128"/>
                <a:cs typeface="Arial" pitchFamily="34" charset="0"/>
              </a:rPr>
              <a:t>Expanded x-ray energy range (250eV – 13keV)</a:t>
            </a:r>
          </a:p>
          <a:p>
            <a:pPr marL="381791" lvl="1" indent="-254527" defTabSz="508267">
              <a:lnSpc>
                <a:spcPct val="110000"/>
              </a:lnSpc>
              <a:buFont typeface="Wingdings" pitchFamily="2" charset="2"/>
              <a:buChar char="§"/>
              <a:tabLst>
                <a:tab pos="2544675" algn="l"/>
              </a:tabLst>
            </a:pPr>
            <a:r>
              <a:rPr lang="en-US" sz="1800" b="0" u="none" dirty="0" smtClean="0">
                <a:solidFill>
                  <a:prstClr val="black"/>
                </a:solidFill>
                <a:latin typeface="Arial" pitchFamily="34" charset="0"/>
                <a:ea typeface="Osaka" charset="-128"/>
                <a:cs typeface="Arial" pitchFamily="34" charset="0"/>
              </a:rPr>
              <a:t>X-ray polarization control</a:t>
            </a:r>
          </a:p>
          <a:p>
            <a:pPr marL="381791" lvl="1" indent="-254527" defTabSz="508267">
              <a:lnSpc>
                <a:spcPct val="110000"/>
              </a:lnSpc>
              <a:buFont typeface="Wingdings" pitchFamily="2" charset="2"/>
              <a:buChar char="§"/>
              <a:tabLst>
                <a:tab pos="2544675" algn="l"/>
              </a:tabLst>
            </a:pPr>
            <a:r>
              <a:rPr lang="en-US" sz="1800" b="0" u="none" dirty="0" smtClean="0">
                <a:solidFill>
                  <a:prstClr val="black"/>
                </a:solidFill>
                <a:latin typeface="Arial" pitchFamily="34" charset="0"/>
                <a:ea typeface="Osaka" charset="-128"/>
                <a:cs typeface="Arial" pitchFamily="34" charset="0"/>
              </a:rPr>
              <a:t>Control pulse length down to ~1 </a:t>
            </a:r>
            <a:r>
              <a:rPr lang="en-US" sz="1800" b="0" u="none" dirty="0" err="1" smtClean="0">
                <a:solidFill>
                  <a:prstClr val="black"/>
                </a:solidFill>
                <a:latin typeface="Arial" pitchFamily="34" charset="0"/>
                <a:ea typeface="Osaka" charset="-128"/>
                <a:cs typeface="Arial" pitchFamily="34" charset="0"/>
              </a:rPr>
              <a:t>femtosecond</a:t>
            </a:r>
            <a:endParaRPr lang="en-US" sz="1800" b="0" u="none" dirty="0" smtClean="0">
              <a:solidFill>
                <a:prstClr val="black"/>
              </a:solidFill>
              <a:latin typeface="Arial" pitchFamily="34" charset="0"/>
              <a:ea typeface="Osaka" charset="-128"/>
              <a:cs typeface="Arial" pitchFamily="34" charset="0"/>
            </a:endParaRPr>
          </a:p>
          <a:p>
            <a:pPr marL="381791" lvl="1" indent="-254527" defTabSz="508267">
              <a:lnSpc>
                <a:spcPct val="110000"/>
              </a:lnSpc>
              <a:buFont typeface="Wingdings" pitchFamily="2" charset="2"/>
              <a:buChar char="§"/>
              <a:tabLst>
                <a:tab pos="2544675" algn="l"/>
              </a:tabLst>
            </a:pPr>
            <a:r>
              <a:rPr lang="en-US" sz="1800" b="0" u="none" dirty="0" smtClean="0">
                <a:solidFill>
                  <a:prstClr val="black"/>
                </a:solidFill>
                <a:latin typeface="Arial" pitchFamily="34" charset="0"/>
                <a:ea typeface="Osaka" charset="-128"/>
                <a:cs typeface="Arial" pitchFamily="34" charset="0"/>
              </a:rPr>
              <a:t>Multiple, independently controlled x-ray beams</a:t>
            </a:r>
          </a:p>
          <a:p>
            <a:pPr marL="381791" lvl="1" indent="-254527" defTabSz="508267">
              <a:lnSpc>
                <a:spcPct val="110000"/>
              </a:lnSpc>
              <a:buFont typeface="Wingdings" pitchFamily="2" charset="2"/>
              <a:buChar char="§"/>
              <a:tabLst>
                <a:tab pos="2544675" algn="l"/>
              </a:tabLst>
            </a:pPr>
            <a:r>
              <a:rPr lang="en-US" sz="1800" b="0" u="none" dirty="0" smtClean="0">
                <a:solidFill>
                  <a:prstClr val="black"/>
                </a:solidFill>
                <a:latin typeface="Arial" pitchFamily="34" charset="0"/>
                <a:ea typeface="Osaka" charset="-128"/>
                <a:cs typeface="Arial" pitchFamily="34" charset="0"/>
              </a:rPr>
              <a:t>Factor of 20 increase in intensity</a:t>
            </a:r>
          </a:p>
          <a:p>
            <a:pPr marL="381791" lvl="1" indent="-254527" defTabSz="508267">
              <a:lnSpc>
                <a:spcPct val="110000"/>
              </a:lnSpc>
              <a:tabLst>
                <a:tab pos="2544675" algn="l"/>
              </a:tabLst>
            </a:pPr>
            <a:endParaRPr lang="en-US" sz="800" b="0" u="none" dirty="0" smtClean="0">
              <a:solidFill>
                <a:prstClr val="black"/>
              </a:solidFill>
              <a:latin typeface="Arial" pitchFamily="34" charset="0"/>
              <a:ea typeface="Osaka" charset="-128"/>
              <a:cs typeface="Arial" pitchFamily="34" charset="0"/>
            </a:endParaRPr>
          </a:p>
          <a:p>
            <a:pPr marL="381791" lvl="1" indent="-381791" defTabSz="508267">
              <a:buSzPct val="100000"/>
              <a:tabLst>
                <a:tab pos="2544675" algn="l"/>
              </a:tabLst>
            </a:pPr>
            <a:r>
              <a:rPr lang="en-US" sz="1800" u="none" dirty="0" smtClean="0">
                <a:solidFill>
                  <a:prstClr val="black"/>
                </a:solidFill>
                <a:latin typeface="Arial" pitchFamily="34" charset="0"/>
                <a:ea typeface="Osaka" charset="-128"/>
                <a:cs typeface="Arial" pitchFamily="34" charset="0"/>
              </a:rPr>
              <a:t>CD-1 Cost Range:</a:t>
            </a:r>
            <a:r>
              <a:rPr lang="en-US" sz="1800" b="0" u="none" dirty="0" smtClean="0">
                <a:solidFill>
                  <a:prstClr val="black"/>
                </a:solidFill>
                <a:latin typeface="Arial" pitchFamily="34" charset="0"/>
                <a:ea typeface="Osaka" charset="-128"/>
                <a:cs typeface="Arial" pitchFamily="34" charset="0"/>
              </a:rPr>
              <a:t>  $350M - $500M (Line Item Construction); </a:t>
            </a:r>
            <a:r>
              <a:rPr lang="en-US" sz="1600" b="0" u="none" dirty="0" smtClean="0">
                <a:solidFill>
                  <a:prstClr val="black"/>
                </a:solidFill>
                <a:latin typeface="Arial" charset="0"/>
              </a:rPr>
              <a:t>FY 2012 $30M, FY 2013 Request $64M for R&amp;D, design, long lead procurement, and construction</a:t>
            </a:r>
            <a:endParaRPr lang="en-US" sz="1800" u="none" dirty="0" smtClean="0">
              <a:solidFill>
                <a:prstClr val="black"/>
              </a:solidFill>
              <a:latin typeface="Arial" pitchFamily="34" charset="0"/>
              <a:ea typeface="Osaka" charset="-128"/>
              <a:cs typeface="Arial" pitchFamily="34" charset="0"/>
            </a:endParaRPr>
          </a:p>
        </p:txBody>
      </p:sp>
      <p:pic>
        <p:nvPicPr>
          <p:cNvPr id="8" name="Picture 4" descr="lcls_II_slideshow_09.jpg"/>
          <p:cNvPicPr>
            <a:picLocks noChangeAspect="1"/>
          </p:cNvPicPr>
          <p:nvPr/>
        </p:nvPicPr>
        <p:blipFill>
          <a:blip r:embed="rId3" cstate="print"/>
          <a:srcRect/>
          <a:stretch>
            <a:fillRect/>
          </a:stretch>
        </p:blipFill>
        <p:spPr bwMode="auto">
          <a:xfrm>
            <a:off x="5894070" y="1368706"/>
            <a:ext cx="3979703" cy="3076293"/>
          </a:xfrm>
          <a:prstGeom prst="rect">
            <a:avLst/>
          </a:prstGeom>
          <a:noFill/>
          <a:ln w="9525">
            <a:noFill/>
            <a:miter lim="800000"/>
            <a:headEnd/>
            <a:tailEnd/>
          </a:ln>
        </p:spPr>
      </p:pic>
      <p:sp>
        <p:nvSpPr>
          <p:cNvPr id="11" name="Slide Number Placeholder 2"/>
          <p:cNvSpPr txBox="1">
            <a:spLocks/>
          </p:cNvSpPr>
          <p:nvPr/>
        </p:nvSpPr>
        <p:spPr>
          <a:xfrm>
            <a:off x="9209405" y="7152747"/>
            <a:ext cx="419100" cy="413808"/>
          </a:xfrm>
          <a:prstGeom prst="rect">
            <a:avLst/>
          </a:prstGeom>
        </p:spPr>
        <p:txBody>
          <a:bodyPr vert="horz" lIns="101170" tIns="50589" rIns="101170" bIns="50589"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894C652A-1437-4DEE-BE20-1D8E4CBD3D73}" type="slidenum">
              <a:rPr kumimoji="0" lang="en-US" sz="1300" b="0" i="0" u="none" strike="noStrike" kern="1200" cap="none" spc="0" normalizeH="0" baseline="0" noProof="0" smtClean="0">
                <a:ln>
                  <a:noFill/>
                </a:ln>
                <a:solidFill>
                  <a:srgbClr val="106636"/>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dirty="0">
              <a:ln>
                <a:noFill/>
              </a:ln>
              <a:solidFill>
                <a:srgbClr val="106636"/>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9255125" y="7198467"/>
            <a:ext cx="419100" cy="413808"/>
          </a:xfrm>
          <a:prstGeom prst="rect">
            <a:avLst/>
          </a:prstGeom>
        </p:spPr>
        <p:txBody>
          <a:bodyPr/>
          <a:lstStyle/>
          <a:p>
            <a:pPr>
              <a:defRPr/>
            </a:pPr>
            <a:fld id="{6EEA275D-5A49-48A8-817D-44C3EA0A3A2F}" type="slidenum">
              <a:rPr lang="en-US" b="0" u="none" smtClean="0"/>
              <a:pPr>
                <a:defRPr/>
              </a:pPr>
              <a:t>25</a:t>
            </a:fld>
            <a:endParaRPr lang="en-US" b="0" u="none" dirty="0"/>
          </a:p>
        </p:txBody>
      </p:sp>
      <p:sp>
        <p:nvSpPr>
          <p:cNvPr id="2" name="Title 1"/>
          <p:cNvSpPr>
            <a:spLocks noGrp="1"/>
          </p:cNvSpPr>
          <p:nvPr>
            <p:ph type="title" idx="4294967295"/>
          </p:nvPr>
        </p:nvSpPr>
        <p:spPr>
          <a:xfrm>
            <a:off x="0" y="10"/>
            <a:ext cx="9924288" cy="843138"/>
          </a:xfrm>
        </p:spPr>
        <p:txBody>
          <a:bodyPr/>
          <a:lstStyle/>
          <a:p>
            <a:pPr>
              <a:lnSpc>
                <a:spcPct val="85000"/>
              </a:lnSpc>
            </a:pPr>
            <a:r>
              <a:rPr lang="en-US" dirty="0" smtClean="0"/>
              <a:t>First Demonstration of Hard X-ray Self Seeding at LCLS:</a:t>
            </a:r>
            <a:br>
              <a:rPr lang="en-US" dirty="0" smtClean="0"/>
            </a:br>
            <a:r>
              <a:rPr lang="en-US" sz="2400" dirty="0" smtClean="0"/>
              <a:t>Enhanced Coherence</a:t>
            </a:r>
            <a:endParaRPr lang="en-US" sz="2400" dirty="0"/>
          </a:p>
        </p:txBody>
      </p:sp>
      <p:sp>
        <p:nvSpPr>
          <p:cNvPr id="62" name="Rectangle 12"/>
          <p:cNvSpPr>
            <a:spLocks noChangeArrowheads="1"/>
          </p:cNvSpPr>
          <p:nvPr/>
        </p:nvSpPr>
        <p:spPr bwMode="auto">
          <a:xfrm>
            <a:off x="335280" y="1263739"/>
            <a:ext cx="9387840" cy="418563"/>
          </a:xfrm>
          <a:prstGeom prst="rect">
            <a:avLst/>
          </a:prstGeom>
          <a:noFill/>
          <a:ln w="9525">
            <a:noFill/>
            <a:miter lim="800000"/>
            <a:headEnd/>
            <a:tailEnd/>
          </a:ln>
        </p:spPr>
        <p:txBody>
          <a:bodyPr lIns="101787" tIns="50894" rIns="101787" bIns="50894">
            <a:prstTxWarp prst="textNoShape">
              <a:avLst/>
            </a:prstTxWarp>
            <a:spAutoFit/>
          </a:bodyPr>
          <a:lstStyle/>
          <a:p>
            <a:pPr>
              <a:spcBef>
                <a:spcPct val="50000"/>
              </a:spcBef>
            </a:pPr>
            <a:endParaRPr lang="en-US" sz="2000" i="1" u="none" dirty="0">
              <a:solidFill>
                <a:srgbClr val="D50411"/>
              </a:solidFill>
              <a:latin typeface="Calibri" charset="0"/>
            </a:endParaRPr>
          </a:p>
        </p:txBody>
      </p:sp>
      <p:sp>
        <p:nvSpPr>
          <p:cNvPr id="63" name="Rectangle 44"/>
          <p:cNvSpPr>
            <a:spLocks noChangeArrowheads="1"/>
          </p:cNvSpPr>
          <p:nvPr/>
        </p:nvSpPr>
        <p:spPr bwMode="auto">
          <a:xfrm>
            <a:off x="261256" y="5475514"/>
            <a:ext cx="5539087" cy="1333888"/>
          </a:xfrm>
          <a:prstGeom prst="rect">
            <a:avLst/>
          </a:prstGeom>
          <a:noFill/>
          <a:ln w="9525">
            <a:noFill/>
            <a:miter lim="800000"/>
            <a:headEnd/>
            <a:tailEnd/>
          </a:ln>
        </p:spPr>
        <p:txBody>
          <a:bodyPr wrap="square" lIns="101787" tIns="50894" rIns="101787" bIns="50894">
            <a:prstTxWarp prst="textNoShape">
              <a:avLst/>
            </a:prstTxWarp>
            <a:spAutoFit/>
          </a:bodyPr>
          <a:lstStyle/>
          <a:p>
            <a:r>
              <a:rPr lang="en-US" sz="1600" u="none" dirty="0" smtClean="0">
                <a:solidFill>
                  <a:prstClr val="black"/>
                </a:solidFill>
              </a:rPr>
              <a:t>SASE and Seeded spectra recorded on single shots.  The left panels are SASE with 150 </a:t>
            </a:r>
            <a:r>
              <a:rPr lang="en-US" sz="1600" u="none" dirty="0" err="1" smtClean="0">
                <a:solidFill>
                  <a:prstClr val="black"/>
                </a:solidFill>
              </a:rPr>
              <a:t>pC</a:t>
            </a:r>
            <a:r>
              <a:rPr lang="en-US" sz="1600" u="none" dirty="0" smtClean="0">
                <a:solidFill>
                  <a:prstClr val="black"/>
                </a:solidFill>
              </a:rPr>
              <a:t>, 3kA peak current, un-seeded.   The FWHM of the SASE spectrum is 0.2 % Bandwidth.  The right panels are the seeded beam with the same electron beam parameters.  The FWHM of the seeded beam is 0.5 </a:t>
            </a:r>
            <a:r>
              <a:rPr lang="en-US" sz="1600" u="none" dirty="0" err="1" smtClean="0">
                <a:solidFill>
                  <a:prstClr val="black"/>
                </a:solidFill>
              </a:rPr>
              <a:t>eV</a:t>
            </a:r>
            <a:r>
              <a:rPr lang="en-US" sz="1600" u="none" dirty="0" smtClean="0">
                <a:solidFill>
                  <a:prstClr val="black"/>
                </a:solidFill>
              </a:rPr>
              <a:t> (5x10</a:t>
            </a:r>
            <a:r>
              <a:rPr lang="en-US" sz="1600" u="none" baseline="30000" dirty="0" smtClean="0">
                <a:solidFill>
                  <a:prstClr val="black"/>
                </a:solidFill>
              </a:rPr>
              <a:t>-5</a:t>
            </a:r>
            <a:r>
              <a:rPr lang="en-US" sz="1600" u="none" dirty="0" smtClean="0">
                <a:solidFill>
                  <a:prstClr val="black"/>
                </a:solidFill>
              </a:rPr>
              <a:t> bandwidth)</a:t>
            </a:r>
            <a:endParaRPr lang="en-US" sz="1600" u="none" dirty="0">
              <a:solidFill>
                <a:prstClr val="black"/>
              </a:solidFill>
            </a:endParaRPr>
          </a:p>
        </p:txBody>
      </p:sp>
      <p:sp>
        <p:nvSpPr>
          <p:cNvPr id="64" name="Rectangle 49"/>
          <p:cNvSpPr>
            <a:spLocks noChangeArrowheads="1"/>
          </p:cNvSpPr>
          <p:nvPr/>
        </p:nvSpPr>
        <p:spPr bwMode="auto">
          <a:xfrm>
            <a:off x="5835738" y="1273629"/>
            <a:ext cx="4027211" cy="5142623"/>
          </a:xfrm>
          <a:prstGeom prst="rect">
            <a:avLst/>
          </a:prstGeom>
          <a:noFill/>
          <a:ln w="9525">
            <a:noFill/>
            <a:miter lim="800000"/>
            <a:headEnd/>
            <a:tailEnd/>
          </a:ln>
          <a:effectLst/>
        </p:spPr>
        <p:txBody>
          <a:bodyPr wrap="square" lIns="101787" tIns="50894" rIns="101787" bIns="50894">
            <a:prstTxWarp prst="textNoShape">
              <a:avLst/>
            </a:prstTxWarp>
            <a:spAutoFit/>
          </a:bodyPr>
          <a:lstStyle/>
          <a:p>
            <a:pPr marL="132535" indent="-132535">
              <a:spcBef>
                <a:spcPts val="669"/>
              </a:spcBef>
              <a:spcAft>
                <a:spcPts val="446"/>
              </a:spcAft>
              <a:buFontTx/>
              <a:buChar char="•"/>
            </a:pPr>
            <a:r>
              <a:rPr lang="en-US" sz="2000" b="0" u="none" dirty="0" smtClean="0">
                <a:solidFill>
                  <a:prstClr val="black"/>
                </a:solidFill>
              </a:rPr>
              <a:t>Concept developed by </a:t>
            </a:r>
            <a:r>
              <a:rPr lang="en-US" sz="2000" b="0" u="none" dirty="0" err="1" smtClean="0">
                <a:solidFill>
                  <a:prstClr val="black"/>
                </a:solidFill>
              </a:rPr>
              <a:t>Geloni</a:t>
            </a:r>
            <a:r>
              <a:rPr lang="en-US" sz="2000" b="0" u="none" dirty="0" smtClean="0">
                <a:solidFill>
                  <a:prstClr val="black"/>
                </a:solidFill>
              </a:rPr>
              <a:t>, </a:t>
            </a:r>
            <a:r>
              <a:rPr lang="en-US" sz="2000" b="0" u="none" dirty="0" err="1" smtClean="0">
                <a:solidFill>
                  <a:prstClr val="black"/>
                </a:solidFill>
              </a:rPr>
              <a:t>Kocharyan</a:t>
            </a:r>
            <a:r>
              <a:rPr lang="en-US" sz="2000" b="0" u="none" dirty="0" smtClean="0">
                <a:solidFill>
                  <a:prstClr val="black"/>
                </a:solidFill>
              </a:rPr>
              <a:t> and </a:t>
            </a:r>
            <a:r>
              <a:rPr lang="en-US" sz="2000" b="0" u="none" dirty="0" err="1" smtClean="0">
                <a:solidFill>
                  <a:prstClr val="black"/>
                </a:solidFill>
              </a:rPr>
              <a:t>Saldin</a:t>
            </a:r>
            <a:r>
              <a:rPr lang="en-US" sz="2000" b="0" u="none" dirty="0" smtClean="0">
                <a:solidFill>
                  <a:prstClr val="black"/>
                </a:solidFill>
              </a:rPr>
              <a:t>, DESY 10-053 (2010).</a:t>
            </a:r>
          </a:p>
          <a:p>
            <a:pPr marL="132535" indent="-132535">
              <a:spcBef>
                <a:spcPts val="669"/>
              </a:spcBef>
              <a:spcAft>
                <a:spcPts val="446"/>
              </a:spcAft>
              <a:buFontTx/>
              <a:buChar char="•"/>
            </a:pPr>
            <a:r>
              <a:rPr lang="en-US" sz="2000" b="0" u="none" dirty="0" smtClean="0">
                <a:solidFill>
                  <a:prstClr val="black"/>
                </a:solidFill>
              </a:rPr>
              <a:t>The mean seeded FEL power is 8 GW with a 2.5 GW SASE background at 8 </a:t>
            </a:r>
            <a:r>
              <a:rPr lang="en-US" sz="2000" b="0" u="none" dirty="0" err="1" smtClean="0">
                <a:solidFill>
                  <a:prstClr val="black"/>
                </a:solidFill>
              </a:rPr>
              <a:t>keV</a:t>
            </a:r>
            <a:r>
              <a:rPr lang="en-US" sz="2000" b="0" u="none" dirty="0" smtClean="0">
                <a:solidFill>
                  <a:prstClr val="black"/>
                </a:solidFill>
              </a:rPr>
              <a:t> for 40 </a:t>
            </a:r>
            <a:r>
              <a:rPr lang="en-US" sz="2000" b="0" u="none" dirty="0" err="1" smtClean="0">
                <a:solidFill>
                  <a:prstClr val="black"/>
                </a:solidFill>
              </a:rPr>
              <a:t>pC</a:t>
            </a:r>
            <a:r>
              <a:rPr lang="en-US" sz="2000" b="0" u="none" dirty="0" smtClean="0">
                <a:solidFill>
                  <a:prstClr val="black"/>
                </a:solidFill>
              </a:rPr>
              <a:t>  bunch charge.</a:t>
            </a:r>
          </a:p>
          <a:p>
            <a:pPr marL="132535" indent="-132535">
              <a:spcBef>
                <a:spcPts val="669"/>
              </a:spcBef>
              <a:spcAft>
                <a:spcPts val="446"/>
              </a:spcAft>
              <a:buFontTx/>
              <a:buChar char="•"/>
            </a:pPr>
            <a:r>
              <a:rPr lang="en-US" sz="2000" b="0" u="none" dirty="0" smtClean="0">
                <a:solidFill>
                  <a:prstClr val="black"/>
                </a:solidFill>
              </a:rPr>
              <a:t>Peak seeded power is in excess of 15 GW, comparable to SASE but with a spectral bandwidth reduction by the factor of 40. </a:t>
            </a:r>
          </a:p>
          <a:p>
            <a:pPr marL="132535" indent="-132535">
              <a:spcBef>
                <a:spcPts val="669"/>
              </a:spcBef>
              <a:spcAft>
                <a:spcPts val="446"/>
              </a:spcAft>
              <a:buFontTx/>
              <a:buChar char="•"/>
            </a:pPr>
            <a:r>
              <a:rPr lang="en-US" sz="2000" b="0" u="none" dirty="0" smtClean="0">
                <a:solidFill>
                  <a:prstClr val="black"/>
                </a:solidFill>
              </a:rPr>
              <a:t>Next steps include system optimization of the LCLS </a:t>
            </a:r>
            <a:r>
              <a:rPr lang="en-US" sz="2000" b="0" u="none" dirty="0" err="1" smtClean="0">
                <a:solidFill>
                  <a:prstClr val="black"/>
                </a:solidFill>
              </a:rPr>
              <a:t>undulator</a:t>
            </a:r>
            <a:r>
              <a:rPr lang="en-US" sz="2000" b="0" u="none" dirty="0" smtClean="0">
                <a:solidFill>
                  <a:prstClr val="black"/>
                </a:solidFill>
              </a:rPr>
              <a:t> </a:t>
            </a:r>
            <a:r>
              <a:rPr lang="en-US" sz="2000" b="0" u="none" dirty="0" err="1" smtClean="0">
                <a:solidFill>
                  <a:prstClr val="black"/>
                </a:solidFill>
              </a:rPr>
              <a:t>beamline</a:t>
            </a:r>
            <a:r>
              <a:rPr lang="en-US" sz="2000" b="0" u="none" dirty="0" smtClean="0">
                <a:solidFill>
                  <a:prstClr val="black"/>
                </a:solidFill>
              </a:rPr>
              <a:t> including additional </a:t>
            </a:r>
            <a:r>
              <a:rPr lang="en-US" sz="2000" b="0" u="none" dirty="0" err="1" smtClean="0">
                <a:solidFill>
                  <a:prstClr val="black"/>
                </a:solidFill>
              </a:rPr>
              <a:t>undulators</a:t>
            </a:r>
            <a:r>
              <a:rPr lang="en-US" sz="2000" b="0" u="none" dirty="0" smtClean="0">
                <a:solidFill>
                  <a:prstClr val="black"/>
                </a:solidFill>
              </a:rPr>
              <a:t> which should increase seeded power and reduce intensity fluctuation.</a:t>
            </a:r>
          </a:p>
        </p:txBody>
      </p:sp>
      <p:pic>
        <p:nvPicPr>
          <p:cNvPr id="65" name="Picture 2"/>
          <p:cNvPicPr>
            <a:picLocks noChangeAspect="1" noChangeArrowheads="1"/>
          </p:cNvPicPr>
          <p:nvPr/>
        </p:nvPicPr>
        <p:blipFill rotWithShape="1">
          <a:blip r:embed="rId3" cstate="print"/>
          <a:srcRect l="4206" t="5039" r="671"/>
          <a:stretch/>
        </p:blipFill>
        <p:spPr bwMode="auto">
          <a:xfrm>
            <a:off x="280479" y="1440979"/>
            <a:ext cx="2629404" cy="2062428"/>
          </a:xfrm>
          <a:prstGeom prst="rect">
            <a:avLst/>
          </a:prstGeom>
          <a:noFill/>
          <a:ln w="9525">
            <a:noFill/>
            <a:miter lim="800000"/>
            <a:headEnd/>
            <a:tailEnd/>
          </a:ln>
          <a:effectLst/>
        </p:spPr>
      </p:pic>
      <p:pic>
        <p:nvPicPr>
          <p:cNvPr id="67" name="Picture 3"/>
          <p:cNvPicPr>
            <a:picLocks noChangeAspect="1" noChangeArrowheads="1"/>
          </p:cNvPicPr>
          <p:nvPr/>
        </p:nvPicPr>
        <p:blipFill rotWithShape="1">
          <a:blip r:embed="rId4" cstate="print"/>
          <a:srcRect l="4389" t="5614"/>
          <a:stretch/>
        </p:blipFill>
        <p:spPr bwMode="auto">
          <a:xfrm>
            <a:off x="2958060" y="1455307"/>
            <a:ext cx="2564530" cy="2048100"/>
          </a:xfrm>
          <a:prstGeom prst="rect">
            <a:avLst/>
          </a:prstGeom>
          <a:noFill/>
          <a:ln w="9525">
            <a:noFill/>
            <a:miter lim="800000"/>
            <a:headEnd/>
            <a:tailEnd/>
          </a:ln>
          <a:effectLst/>
        </p:spPr>
      </p:pic>
      <p:sp>
        <p:nvSpPr>
          <p:cNvPr id="75" name="TextBox 74"/>
          <p:cNvSpPr txBox="1"/>
          <p:nvPr/>
        </p:nvSpPr>
        <p:spPr>
          <a:xfrm>
            <a:off x="566776" y="1539050"/>
            <a:ext cx="2129550" cy="410559"/>
          </a:xfrm>
          <a:prstGeom prst="rect">
            <a:avLst/>
          </a:prstGeom>
          <a:noFill/>
        </p:spPr>
        <p:txBody>
          <a:bodyPr wrap="none" lIns="101787" tIns="50894" rIns="101787" bIns="50894" rtlCol="0">
            <a:spAutoFit/>
          </a:bodyPr>
          <a:lstStyle/>
          <a:p>
            <a:r>
              <a:rPr lang="en-US" sz="2000" b="0" u="none" dirty="0" smtClean="0">
                <a:solidFill>
                  <a:prstClr val="white"/>
                </a:solidFill>
                <a:effectLst>
                  <a:outerShdw blurRad="38100" dist="38100" dir="2700000" algn="tl">
                    <a:srgbClr val="000000">
                      <a:alpha val="43137"/>
                    </a:srgbClr>
                  </a:outerShdw>
                </a:effectLst>
              </a:rPr>
              <a:t>SASE FEL spectrum</a:t>
            </a:r>
            <a:endParaRPr lang="en-US" sz="2000" b="0" u="none" dirty="0">
              <a:solidFill>
                <a:prstClr val="white"/>
              </a:solidFill>
              <a:effectLst>
                <a:outerShdw blurRad="38100" dist="38100" dir="2700000" algn="tl">
                  <a:srgbClr val="000000">
                    <a:alpha val="43137"/>
                  </a:srgbClr>
                </a:outerShdw>
              </a:effectLst>
            </a:endParaRPr>
          </a:p>
        </p:txBody>
      </p:sp>
      <p:sp>
        <p:nvSpPr>
          <p:cNvPr id="76" name="TextBox 75"/>
          <p:cNvSpPr txBox="1"/>
          <p:nvPr/>
        </p:nvSpPr>
        <p:spPr>
          <a:xfrm>
            <a:off x="3120358" y="1526703"/>
            <a:ext cx="2272733" cy="418563"/>
          </a:xfrm>
          <a:prstGeom prst="rect">
            <a:avLst/>
          </a:prstGeom>
          <a:noFill/>
        </p:spPr>
        <p:txBody>
          <a:bodyPr wrap="none" lIns="101787" tIns="50894" rIns="101787" bIns="50894" rtlCol="0">
            <a:spAutoFit/>
          </a:bodyPr>
          <a:lstStyle/>
          <a:p>
            <a:r>
              <a:rPr lang="en-US" sz="2000" b="0" u="none" dirty="0" smtClean="0">
                <a:solidFill>
                  <a:prstClr val="white"/>
                </a:solidFill>
                <a:effectLst>
                  <a:outerShdw blurRad="38100" dist="38100" dir="2700000" algn="tl">
                    <a:srgbClr val="000000">
                      <a:alpha val="43137"/>
                    </a:srgbClr>
                  </a:outerShdw>
                </a:effectLst>
              </a:rPr>
              <a:t>Seeded FEL spectrum</a:t>
            </a:r>
            <a:endParaRPr lang="en-US" sz="2000" b="0" u="none" dirty="0">
              <a:solidFill>
                <a:prstClr val="white"/>
              </a:solidFill>
              <a:effectLst>
                <a:outerShdw blurRad="38100" dist="38100" dir="2700000" algn="tl">
                  <a:srgbClr val="000000">
                    <a:alpha val="43137"/>
                  </a:srgbClr>
                </a:outerShdw>
              </a:effectLst>
            </a:endParaRPr>
          </a:p>
        </p:txBody>
      </p:sp>
      <p:cxnSp>
        <p:nvCxnSpPr>
          <p:cNvPr id="77" name="Straight Arrow Connector 76"/>
          <p:cNvCxnSpPr/>
          <p:nvPr/>
        </p:nvCxnSpPr>
        <p:spPr>
          <a:xfrm>
            <a:off x="636622" y="2529819"/>
            <a:ext cx="1688382" cy="0"/>
          </a:xfrm>
          <a:prstGeom prst="straightConnector1">
            <a:avLst/>
          </a:prstGeom>
          <a:ln w="19050">
            <a:solidFill>
              <a:schemeClr val="bg1"/>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1021810" y="2508984"/>
            <a:ext cx="929422" cy="418480"/>
          </a:xfrm>
          <a:prstGeom prst="rect">
            <a:avLst/>
          </a:prstGeom>
          <a:noFill/>
        </p:spPr>
        <p:txBody>
          <a:bodyPr wrap="none" lIns="101787" tIns="50894" rIns="101787" bIns="50894" rtlCol="0">
            <a:spAutoFit/>
          </a:bodyPr>
          <a:lstStyle/>
          <a:p>
            <a:r>
              <a:rPr lang="en-US" sz="2000" b="0" u="none" dirty="0" smtClean="0">
                <a:solidFill>
                  <a:prstClr val="white"/>
                </a:solidFill>
                <a:effectLst>
                  <a:outerShdw blurRad="38100" dist="38100" dir="2700000" algn="tl">
                    <a:srgbClr val="000000">
                      <a:alpha val="43137"/>
                    </a:srgbClr>
                  </a:outerShdw>
                </a:effectLst>
              </a:rPr>
              <a:t>~ 20 </a:t>
            </a:r>
            <a:r>
              <a:rPr lang="en-US" sz="2000" b="0" u="none" dirty="0" err="1" smtClean="0">
                <a:solidFill>
                  <a:prstClr val="white"/>
                </a:solidFill>
                <a:effectLst>
                  <a:outerShdw blurRad="38100" dist="38100" dir="2700000" algn="tl">
                    <a:srgbClr val="000000">
                      <a:alpha val="43137"/>
                    </a:srgbClr>
                  </a:outerShdw>
                </a:effectLst>
              </a:rPr>
              <a:t>eV</a:t>
            </a:r>
            <a:endParaRPr lang="en-US" sz="2000" b="0" u="none" dirty="0">
              <a:solidFill>
                <a:prstClr val="white"/>
              </a:solidFill>
              <a:effectLst>
                <a:outerShdw blurRad="38100" dist="38100" dir="2700000" algn="tl">
                  <a:srgbClr val="000000">
                    <a:alpha val="43137"/>
                  </a:srgbClr>
                </a:outerShdw>
              </a:effectLst>
            </a:endParaRPr>
          </a:p>
        </p:txBody>
      </p:sp>
      <p:cxnSp>
        <p:nvCxnSpPr>
          <p:cNvPr id="79" name="Straight Arrow Connector 78"/>
          <p:cNvCxnSpPr/>
          <p:nvPr/>
        </p:nvCxnSpPr>
        <p:spPr>
          <a:xfrm>
            <a:off x="3762928" y="2364311"/>
            <a:ext cx="538887" cy="0"/>
          </a:xfrm>
          <a:prstGeom prst="straightConnector1">
            <a:avLst/>
          </a:prstGeom>
          <a:ln w="19050">
            <a:solidFill>
              <a:schemeClr val="bg1"/>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a:off x="4365587" y="2364311"/>
            <a:ext cx="538887" cy="0"/>
          </a:xfrm>
          <a:prstGeom prst="straightConnector1">
            <a:avLst/>
          </a:prstGeom>
          <a:ln w="19050">
            <a:solidFill>
              <a:schemeClr val="bg1"/>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3116789" y="2443184"/>
            <a:ext cx="2291711" cy="656780"/>
          </a:xfrm>
          <a:prstGeom prst="rect">
            <a:avLst/>
          </a:prstGeom>
          <a:noFill/>
        </p:spPr>
        <p:txBody>
          <a:bodyPr wrap="none" lIns="101787" tIns="50894" rIns="101787" bIns="50894" rtlCol="0">
            <a:spAutoFit/>
          </a:bodyPr>
          <a:lstStyle/>
          <a:p>
            <a:pPr algn="ctr"/>
            <a:r>
              <a:rPr lang="en-US" sz="2000" b="0" u="none" dirty="0" smtClean="0">
                <a:solidFill>
                  <a:prstClr val="white"/>
                </a:solidFill>
                <a:effectLst>
                  <a:outerShdw blurRad="38100" dist="38100" dir="2700000" algn="tl">
                    <a:srgbClr val="000000">
                      <a:alpha val="43137"/>
                    </a:srgbClr>
                  </a:outerShdw>
                </a:effectLst>
              </a:rPr>
              <a:t>~ 0.5 </a:t>
            </a:r>
            <a:r>
              <a:rPr lang="en-US" sz="2000" b="0" u="none" dirty="0" err="1" smtClean="0">
                <a:solidFill>
                  <a:prstClr val="white"/>
                </a:solidFill>
                <a:effectLst>
                  <a:outerShdw blurRad="38100" dist="38100" dir="2700000" algn="tl">
                    <a:srgbClr val="000000">
                      <a:alpha val="43137"/>
                    </a:srgbClr>
                  </a:outerShdw>
                </a:effectLst>
              </a:rPr>
              <a:t>eV</a:t>
            </a:r>
            <a:endParaRPr lang="en-US" sz="2000" b="0" u="none" dirty="0" smtClean="0">
              <a:solidFill>
                <a:prstClr val="white"/>
              </a:solidFill>
              <a:effectLst>
                <a:outerShdw blurRad="38100" dist="38100" dir="2700000" algn="tl">
                  <a:srgbClr val="000000">
                    <a:alpha val="43137"/>
                  </a:srgbClr>
                </a:outerShdw>
              </a:effectLst>
            </a:endParaRPr>
          </a:p>
          <a:p>
            <a:pPr algn="ctr"/>
            <a:r>
              <a:rPr lang="en-US" sz="1600" b="0" u="none" dirty="0" smtClean="0">
                <a:solidFill>
                  <a:prstClr val="white"/>
                </a:solidFill>
                <a:effectLst>
                  <a:outerShdw blurRad="38100" dist="38100" dir="2700000" algn="tl">
                    <a:srgbClr val="000000">
                      <a:alpha val="43137"/>
                    </a:srgbClr>
                  </a:outerShdw>
                </a:effectLst>
              </a:rPr>
              <a:t>Near Fourier Transform limit</a:t>
            </a:r>
            <a:endParaRPr lang="en-US" sz="1600" b="0" u="none" dirty="0">
              <a:solidFill>
                <a:prstClr val="white"/>
              </a:solidFill>
              <a:effectLst>
                <a:outerShdw blurRad="38100" dist="38100" dir="2700000" algn="tl">
                  <a:srgbClr val="000000">
                    <a:alpha val="43137"/>
                  </a:srgbClr>
                </a:outerShdw>
              </a:effectLst>
            </a:endParaRPr>
          </a:p>
        </p:txBody>
      </p:sp>
      <p:grpSp>
        <p:nvGrpSpPr>
          <p:cNvPr id="3" name="Group 38"/>
          <p:cNvGrpSpPr/>
          <p:nvPr/>
        </p:nvGrpSpPr>
        <p:grpSpPr>
          <a:xfrm>
            <a:off x="218665" y="3531152"/>
            <a:ext cx="5325849" cy="1735042"/>
            <a:chOff x="92938" y="4248217"/>
            <a:chExt cx="6136625" cy="2135649"/>
          </a:xfrm>
        </p:grpSpPr>
        <p:pic>
          <p:nvPicPr>
            <p:cNvPr id="83" name="Picture 2"/>
            <p:cNvPicPr>
              <a:picLocks noChangeAspect="1" noChangeArrowheads="1"/>
            </p:cNvPicPr>
            <p:nvPr/>
          </p:nvPicPr>
          <p:blipFill rotWithShape="1">
            <a:blip r:embed="rId5" cstate="print"/>
            <a:srcRect l="3913" t="4498"/>
            <a:stretch/>
          </p:blipFill>
          <p:spPr bwMode="auto">
            <a:xfrm>
              <a:off x="3128844" y="4248217"/>
              <a:ext cx="3100719" cy="2135649"/>
            </a:xfrm>
            <a:prstGeom prst="rect">
              <a:avLst/>
            </a:prstGeom>
            <a:noFill/>
            <a:ln w="9525">
              <a:noFill/>
              <a:miter lim="800000"/>
              <a:headEnd/>
              <a:tailEnd/>
            </a:ln>
            <a:effectLst/>
          </p:spPr>
        </p:pic>
        <p:pic>
          <p:nvPicPr>
            <p:cNvPr id="84" name="Picture 83"/>
            <p:cNvPicPr>
              <a:picLocks noChangeAspect="1" noChangeArrowheads="1"/>
            </p:cNvPicPr>
            <p:nvPr/>
          </p:nvPicPr>
          <p:blipFill rotWithShape="1">
            <a:blip r:embed="rId6" cstate="print"/>
            <a:srcRect l="4562" t="7273"/>
            <a:stretch/>
          </p:blipFill>
          <p:spPr bwMode="auto">
            <a:xfrm>
              <a:off x="92938" y="5327984"/>
              <a:ext cx="3061466" cy="939821"/>
            </a:xfrm>
            <a:prstGeom prst="rect">
              <a:avLst/>
            </a:prstGeom>
            <a:noFill/>
            <a:ln w="9525">
              <a:noFill/>
              <a:miter lim="800000"/>
              <a:headEnd/>
              <a:tailEnd/>
            </a:ln>
            <a:effectLst/>
          </p:spPr>
        </p:pic>
        <p:cxnSp>
          <p:nvCxnSpPr>
            <p:cNvPr id="85" name="Straight Connector 84"/>
            <p:cNvCxnSpPr/>
            <p:nvPr/>
          </p:nvCxnSpPr>
          <p:spPr>
            <a:xfrm>
              <a:off x="329606" y="4315078"/>
              <a:ext cx="2720145"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3049751" y="4315078"/>
              <a:ext cx="0" cy="1732208"/>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a:off x="329606" y="4315078"/>
              <a:ext cx="0" cy="1732208"/>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grpSp>
      <p:sp>
        <p:nvSpPr>
          <p:cNvPr id="91" name="TextBox 19"/>
          <p:cNvSpPr txBox="1">
            <a:spLocks noChangeArrowheads="1"/>
          </p:cNvSpPr>
          <p:nvPr/>
        </p:nvSpPr>
        <p:spPr bwMode="auto">
          <a:xfrm>
            <a:off x="3389012" y="7192305"/>
            <a:ext cx="3396861" cy="349028"/>
          </a:xfrm>
          <a:prstGeom prst="rect">
            <a:avLst/>
          </a:prstGeom>
          <a:noFill/>
          <a:ln w="9525">
            <a:noFill/>
            <a:miter lim="800000"/>
            <a:headEnd/>
            <a:tailEnd/>
          </a:ln>
        </p:spPr>
        <p:txBody>
          <a:bodyPr wrap="square" lIns="101787" tIns="50894" rIns="101787" bIns="50894">
            <a:prstTxWarp prst="textNoShape">
              <a:avLst/>
            </a:prstTxWarp>
            <a:spAutoFit/>
          </a:bodyPr>
          <a:lstStyle/>
          <a:p>
            <a:r>
              <a:rPr lang="en-US" sz="1600" b="0" u="none" dirty="0" smtClean="0">
                <a:solidFill>
                  <a:prstClr val="black"/>
                </a:solidFill>
                <a:effectLst>
                  <a:outerShdw blurRad="38100" dist="38100" dir="2700000" algn="tl">
                    <a:srgbClr val="000000">
                      <a:alpha val="43137"/>
                    </a:srgbClr>
                  </a:outerShdw>
                </a:effectLst>
              </a:rPr>
              <a:t>SLAC-Argonne-TISNCM Collaboration </a:t>
            </a:r>
            <a:endParaRPr lang="en-US" sz="1600" b="0" u="none" dirty="0">
              <a:solidFill>
                <a:prstClr val="black"/>
              </a:solidFill>
              <a:effectLst>
                <a:outerShdw blurRad="38100" dist="38100" dir="2700000" algn="tl">
                  <a:srgbClr val="000000">
                    <a:alpha val="43137"/>
                  </a:srgbClr>
                </a:outerShdw>
              </a:effectLst>
            </a:endParaRPr>
          </a:p>
        </p:txBody>
      </p:sp>
      <p:pic>
        <p:nvPicPr>
          <p:cNvPr id="92" name="Picture 47" descr="http://inside.anl.gov/resources/standards/images/logos/ANL_H_Black.jpg"/>
          <p:cNvPicPr>
            <a:picLocks noChangeAspect="1" noChangeArrowheads="1"/>
          </p:cNvPicPr>
          <p:nvPr/>
        </p:nvPicPr>
        <p:blipFill>
          <a:blip r:embed="rId7" cstate="print"/>
          <a:srcRect/>
          <a:stretch>
            <a:fillRect/>
          </a:stretch>
        </p:blipFill>
        <p:spPr bwMode="auto">
          <a:xfrm>
            <a:off x="7472874" y="7247359"/>
            <a:ext cx="587055" cy="281668"/>
          </a:xfrm>
          <a:prstGeom prst="rect">
            <a:avLst/>
          </a:prstGeom>
          <a:noFill/>
          <a:ln w="9525">
            <a:solidFill>
              <a:srgbClr val="FFFF00"/>
            </a:solidFill>
            <a:miter lim="800000"/>
            <a:headEnd/>
            <a:tailEnd/>
          </a:ln>
          <a:effectLst>
            <a:outerShdw blurRad="50800" dist="38100" dir="2700000" algn="tl" rotWithShape="0">
              <a:prstClr val="black">
                <a:alpha val="40000"/>
              </a:prstClr>
            </a:outerShdw>
          </a:effectLst>
        </p:spPr>
      </p:pic>
      <p:pic>
        <p:nvPicPr>
          <p:cNvPr id="93" name="Picture 2"/>
          <p:cNvPicPr>
            <a:picLocks noChangeAspect="1" noChangeArrowheads="1"/>
          </p:cNvPicPr>
          <p:nvPr/>
        </p:nvPicPr>
        <p:blipFill>
          <a:blip r:embed="rId8" cstate="print"/>
          <a:srcRect/>
          <a:stretch>
            <a:fillRect/>
          </a:stretch>
        </p:blipFill>
        <p:spPr bwMode="auto">
          <a:xfrm>
            <a:off x="8120929" y="7295340"/>
            <a:ext cx="867633" cy="24668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3" name="Picture 2"/>
          <p:cNvPicPr>
            <a:picLocks noChangeAspect="1" noChangeArrowheads="1"/>
          </p:cNvPicPr>
          <p:nvPr/>
        </p:nvPicPr>
        <p:blipFill>
          <a:blip r:embed="rId9" cstate="print"/>
          <a:srcRect/>
          <a:stretch>
            <a:fillRect/>
          </a:stretch>
        </p:blipFill>
        <p:spPr bwMode="auto">
          <a:xfrm>
            <a:off x="6650736" y="7203085"/>
            <a:ext cx="782320" cy="309256"/>
          </a:xfrm>
          <a:prstGeom prst="rect">
            <a:avLst/>
          </a:prstGeom>
          <a:solidFill>
            <a:schemeClr val="bg1"/>
          </a:solidFill>
          <a:ln w="9525">
            <a:noFill/>
            <a:miter lim="800000"/>
            <a:headEnd/>
            <a:tailEnd/>
          </a:ln>
          <a:effectLst>
            <a:outerShdw blurRad="50800" dist="38100" dir="2700000">
              <a:srgbClr val="000000">
                <a:alpha val="43000"/>
              </a:srgbClr>
            </a:outerShdw>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0" y="5591817"/>
            <a:ext cx="10058400" cy="1567798"/>
          </a:xfrm>
          <a:prstGeom prst="rect">
            <a:avLst/>
          </a:prstGeom>
          <a:noFill/>
          <a:ln w="9525">
            <a:noFill/>
            <a:miter lim="800000"/>
            <a:headEnd/>
            <a:tailEnd/>
          </a:ln>
        </p:spPr>
        <p:txBody>
          <a:bodyPr wrap="square" lIns="101787" tIns="50894" rIns="101787" bIns="50894">
            <a:spAutoFit/>
          </a:bodyPr>
          <a:lstStyle/>
          <a:p>
            <a:pPr>
              <a:lnSpc>
                <a:spcPct val="85000"/>
              </a:lnSpc>
              <a:tabLst>
                <a:tab pos="1143340" algn="r"/>
                <a:tab pos="1779510" algn="l"/>
                <a:tab pos="9673317" algn="r"/>
              </a:tabLst>
              <a:defRPr/>
            </a:pPr>
            <a:r>
              <a:rPr lang="en-US" sz="1600" b="0" u="none" dirty="0" smtClean="0">
                <a:cs typeface="Arial" charset="0"/>
              </a:rPr>
              <a:t>	</a:t>
            </a:r>
            <a:r>
              <a:rPr lang="en-US" sz="1600" b="0" u="none" dirty="0" smtClean="0">
                <a:latin typeface="Arial" pitchFamily="34" charset="0"/>
                <a:cs typeface="Arial" pitchFamily="34" charset="0"/>
              </a:rPr>
              <a:t>Apr 2010</a:t>
            </a:r>
            <a:r>
              <a:rPr lang="en-US" sz="1600" b="0" u="none" dirty="0">
                <a:latin typeface="Arial" pitchFamily="34" charset="0"/>
                <a:cs typeface="Arial" pitchFamily="34" charset="0"/>
              </a:rPr>
              <a:t>	CD-0, Approve Mission Need</a:t>
            </a:r>
            <a:r>
              <a:rPr lang="en-US" sz="1600" b="0" u="none" dirty="0">
                <a:solidFill>
                  <a:srgbClr val="00CC00"/>
                </a:solidFill>
                <a:latin typeface="Arial" pitchFamily="34" charset="0"/>
                <a:cs typeface="Arial" pitchFamily="34" charset="0"/>
              </a:rPr>
              <a:t>	(Complete)</a:t>
            </a:r>
          </a:p>
          <a:p>
            <a:pPr>
              <a:lnSpc>
                <a:spcPct val="85000"/>
              </a:lnSpc>
              <a:tabLst>
                <a:tab pos="1143340" algn="r"/>
                <a:tab pos="1779510" algn="l"/>
                <a:tab pos="9673317" algn="r"/>
              </a:tabLst>
              <a:defRPr/>
            </a:pPr>
            <a:r>
              <a:rPr lang="en-US" sz="1600" b="0" u="none" dirty="0">
                <a:latin typeface="Arial" pitchFamily="34" charset="0"/>
                <a:cs typeface="Arial" pitchFamily="34" charset="0"/>
              </a:rPr>
              <a:t>	</a:t>
            </a:r>
            <a:r>
              <a:rPr lang="en-US" sz="1600" b="0" u="none" dirty="0" smtClean="0">
                <a:latin typeface="Arial" pitchFamily="34" charset="0"/>
                <a:cs typeface="Arial" pitchFamily="34" charset="0"/>
              </a:rPr>
              <a:t>Sep 2011</a:t>
            </a:r>
            <a:r>
              <a:rPr lang="en-US" sz="1600" b="0" u="none" dirty="0">
                <a:latin typeface="Arial" pitchFamily="34" charset="0"/>
                <a:cs typeface="Arial" pitchFamily="34" charset="0"/>
              </a:rPr>
              <a:t>	CD-1, Approve Alternative Selection and Cost </a:t>
            </a:r>
            <a:r>
              <a:rPr lang="en-US" sz="1600" b="0" u="none" dirty="0" smtClean="0">
                <a:latin typeface="Arial" pitchFamily="34" charset="0"/>
                <a:cs typeface="Arial" pitchFamily="34" charset="0"/>
              </a:rPr>
              <a:t>Range</a:t>
            </a:r>
            <a:r>
              <a:rPr lang="en-US" sz="1600" b="0" u="none" dirty="0">
                <a:solidFill>
                  <a:srgbClr val="00CC00"/>
                </a:solidFill>
                <a:latin typeface="Arial" pitchFamily="34" charset="0"/>
                <a:cs typeface="Arial" pitchFamily="34" charset="0"/>
              </a:rPr>
              <a:t>	(Complete</a:t>
            </a:r>
            <a:r>
              <a:rPr lang="en-US" sz="1600" b="0" u="none" dirty="0" smtClean="0">
                <a:solidFill>
                  <a:srgbClr val="00CC00"/>
                </a:solidFill>
                <a:latin typeface="Arial" pitchFamily="34" charset="0"/>
                <a:cs typeface="Arial" pitchFamily="34" charset="0"/>
              </a:rPr>
              <a:t>)</a:t>
            </a:r>
            <a:r>
              <a:rPr lang="en-US" sz="1600" b="0" u="none" dirty="0" smtClean="0">
                <a:latin typeface="Arial" pitchFamily="34" charset="0"/>
                <a:cs typeface="Arial" pitchFamily="34" charset="0"/>
              </a:rPr>
              <a:t> 	Dec 2012	CD-2, Approve Performance Baseline </a:t>
            </a:r>
          </a:p>
          <a:p>
            <a:pPr>
              <a:lnSpc>
                <a:spcPct val="85000"/>
              </a:lnSpc>
              <a:tabLst>
                <a:tab pos="1143340" algn="r"/>
                <a:tab pos="1779510" algn="l"/>
                <a:tab pos="9673317" algn="r"/>
              </a:tabLst>
              <a:defRPr/>
            </a:pPr>
            <a:r>
              <a:rPr lang="en-US" sz="1600" b="0" u="none" dirty="0" smtClean="0">
                <a:latin typeface="Arial" pitchFamily="34" charset="0"/>
                <a:cs typeface="Arial" pitchFamily="34" charset="0"/>
              </a:rPr>
              <a:t>	Dec 2012	CD-3a, Approve Long Lead Procurements</a:t>
            </a:r>
            <a:r>
              <a:rPr lang="en-US" sz="1600" b="0" u="none" dirty="0" smtClean="0">
                <a:solidFill>
                  <a:srgbClr val="00CC00"/>
                </a:solidFill>
                <a:latin typeface="Arial" pitchFamily="34" charset="0"/>
                <a:cs typeface="Arial" pitchFamily="34" charset="0"/>
              </a:rPr>
              <a:t>	</a:t>
            </a:r>
            <a:r>
              <a:rPr lang="en-US" sz="1600" b="0" u="none" dirty="0" smtClean="0">
                <a:latin typeface="Arial" pitchFamily="34" charset="0"/>
                <a:cs typeface="Arial" pitchFamily="34" charset="0"/>
              </a:rPr>
              <a:t> </a:t>
            </a:r>
          </a:p>
          <a:p>
            <a:pPr>
              <a:lnSpc>
                <a:spcPct val="85000"/>
              </a:lnSpc>
              <a:tabLst>
                <a:tab pos="1143340" algn="r"/>
                <a:tab pos="1779510" algn="l"/>
                <a:tab pos="9673317" algn="r"/>
              </a:tabLst>
              <a:defRPr/>
            </a:pPr>
            <a:r>
              <a:rPr lang="en-US" sz="1600" b="0" u="none" dirty="0" smtClean="0">
                <a:latin typeface="Arial" pitchFamily="34" charset="0"/>
                <a:cs typeface="Arial" pitchFamily="34" charset="0"/>
              </a:rPr>
              <a:t>	Dec 2014</a:t>
            </a:r>
            <a:r>
              <a:rPr lang="en-US" sz="1600" b="0" u="none" dirty="0">
                <a:latin typeface="Arial" pitchFamily="34" charset="0"/>
                <a:cs typeface="Arial" pitchFamily="34" charset="0"/>
              </a:rPr>
              <a:t>	</a:t>
            </a:r>
            <a:r>
              <a:rPr lang="en-US" sz="1600" b="0" u="none" dirty="0" smtClean="0">
                <a:latin typeface="Arial" pitchFamily="34" charset="0"/>
                <a:cs typeface="Arial" pitchFamily="34" charset="0"/>
              </a:rPr>
              <a:t>CD-3b, </a:t>
            </a:r>
            <a:r>
              <a:rPr lang="en-US" sz="1600" b="0" u="none" dirty="0">
                <a:latin typeface="Arial" pitchFamily="34" charset="0"/>
                <a:cs typeface="Arial" pitchFamily="34" charset="0"/>
              </a:rPr>
              <a:t>Approve Start of Construction</a:t>
            </a:r>
            <a:r>
              <a:rPr lang="en-US" sz="1600" b="0" u="none" dirty="0">
                <a:solidFill>
                  <a:srgbClr val="00CC00"/>
                </a:solidFill>
                <a:latin typeface="Arial" pitchFamily="34" charset="0"/>
                <a:cs typeface="Arial" pitchFamily="34" charset="0"/>
              </a:rPr>
              <a:t>	</a:t>
            </a:r>
            <a:endParaRPr lang="en-US" sz="1600" b="0" u="none" dirty="0">
              <a:latin typeface="Arial" pitchFamily="34" charset="0"/>
              <a:cs typeface="Arial" pitchFamily="34" charset="0"/>
            </a:endParaRPr>
          </a:p>
          <a:p>
            <a:pPr>
              <a:lnSpc>
                <a:spcPct val="85000"/>
              </a:lnSpc>
              <a:tabLst>
                <a:tab pos="1143340" algn="r"/>
                <a:tab pos="1779510" algn="l"/>
                <a:tab pos="9673317" algn="r"/>
              </a:tabLst>
              <a:defRPr/>
            </a:pPr>
            <a:r>
              <a:rPr lang="en-US" sz="1600" b="0" u="none" dirty="0">
                <a:latin typeface="Arial" pitchFamily="34" charset="0"/>
                <a:cs typeface="Arial" pitchFamily="34" charset="0"/>
              </a:rPr>
              <a:t>	</a:t>
            </a:r>
            <a:r>
              <a:rPr lang="en-US" sz="1600" b="0" u="none" dirty="0" smtClean="0">
                <a:latin typeface="Arial" pitchFamily="34" charset="0"/>
                <a:cs typeface="Arial" pitchFamily="34" charset="0"/>
              </a:rPr>
              <a:t>Sep 2019</a:t>
            </a:r>
            <a:r>
              <a:rPr lang="en-US" sz="1600" b="0" u="none" dirty="0">
                <a:latin typeface="Arial" pitchFamily="34" charset="0"/>
                <a:cs typeface="Arial" pitchFamily="34" charset="0"/>
              </a:rPr>
              <a:t>	</a:t>
            </a:r>
            <a:r>
              <a:rPr lang="en-US" sz="1600" b="0" u="none" dirty="0" smtClean="0">
                <a:latin typeface="Arial" pitchFamily="34" charset="0"/>
                <a:cs typeface="Arial" pitchFamily="34" charset="0"/>
              </a:rPr>
              <a:t>CD-4, Approve Start of Operations</a:t>
            </a:r>
            <a:r>
              <a:rPr lang="en-US" sz="1600" b="0" u="none" dirty="0">
                <a:solidFill>
                  <a:srgbClr val="00CC00"/>
                </a:solidFill>
                <a:latin typeface="Arial" pitchFamily="34" charset="0"/>
                <a:cs typeface="Arial" pitchFamily="34" charset="0"/>
              </a:rPr>
              <a:t>	</a:t>
            </a:r>
            <a:endParaRPr lang="en-US" sz="1600" b="0" u="none" dirty="0">
              <a:latin typeface="Arial" pitchFamily="34" charset="0"/>
              <a:cs typeface="Arial" pitchFamily="34" charset="0"/>
            </a:endParaRPr>
          </a:p>
          <a:p>
            <a:pPr>
              <a:lnSpc>
                <a:spcPct val="85000"/>
              </a:lnSpc>
              <a:tabLst>
                <a:tab pos="1143340" algn="r"/>
                <a:tab pos="1779510" algn="l"/>
                <a:tab pos="9673317" algn="r"/>
              </a:tabLst>
              <a:defRPr/>
            </a:pPr>
            <a:r>
              <a:rPr lang="en-US" sz="1600" b="0" u="none" dirty="0">
                <a:latin typeface="Arial" pitchFamily="34" charset="0"/>
                <a:cs typeface="Arial" pitchFamily="34" charset="0"/>
              </a:rPr>
              <a:t>	</a:t>
            </a:r>
          </a:p>
        </p:txBody>
      </p:sp>
      <p:sp>
        <p:nvSpPr>
          <p:cNvPr id="3" name="Rectangle 3"/>
          <p:cNvSpPr>
            <a:spLocks noChangeArrowheads="1"/>
          </p:cNvSpPr>
          <p:nvPr/>
        </p:nvSpPr>
        <p:spPr bwMode="auto">
          <a:xfrm>
            <a:off x="0" y="66219"/>
            <a:ext cx="10058400" cy="723263"/>
          </a:xfrm>
          <a:prstGeom prst="rect">
            <a:avLst/>
          </a:prstGeom>
        </p:spPr>
        <p:txBody>
          <a:bodyPr lIns="101787" tIns="50894" rIns="101787" bIns="50894" anchor="ctr" anchorCtr="1"/>
          <a:lstStyle/>
          <a:p>
            <a:pPr algn="ctr" eaLnBrk="0" fontAlgn="base" hangingPunct="0">
              <a:lnSpc>
                <a:spcPct val="85000"/>
              </a:lnSpc>
              <a:spcBef>
                <a:spcPct val="0"/>
              </a:spcBef>
              <a:spcAft>
                <a:spcPct val="0"/>
              </a:spcAft>
            </a:pPr>
            <a:r>
              <a:rPr lang="en-US" sz="2700" b="0" u="none" dirty="0" smtClean="0">
                <a:solidFill>
                  <a:srgbClr val="106636"/>
                </a:solidFill>
                <a:latin typeface="Arial" pitchFamily="34" charset="0"/>
                <a:ea typeface="+mj-ea"/>
                <a:cs typeface="Arial" pitchFamily="34" charset="0"/>
              </a:rPr>
              <a:t>Advanced Photon Source Upgrade (APS-U)</a:t>
            </a:r>
          </a:p>
        </p:txBody>
      </p:sp>
      <p:sp>
        <p:nvSpPr>
          <p:cNvPr id="7" name="Rectangle 6"/>
          <p:cNvSpPr/>
          <p:nvPr/>
        </p:nvSpPr>
        <p:spPr>
          <a:xfrm>
            <a:off x="220026" y="1136017"/>
            <a:ext cx="6108384" cy="4365512"/>
          </a:xfrm>
          <a:prstGeom prst="rect">
            <a:avLst/>
          </a:prstGeom>
        </p:spPr>
        <p:txBody>
          <a:bodyPr wrap="square" lIns="101811" tIns="50906" rIns="101811" bIns="50906">
            <a:spAutoFit/>
          </a:bodyPr>
          <a:lstStyle/>
          <a:p>
            <a:pPr defTabSz="508267">
              <a:buSzPct val="115000"/>
              <a:tabLst>
                <a:tab pos="2544675" algn="l"/>
              </a:tabLst>
            </a:pPr>
            <a:r>
              <a:rPr lang="en-US" sz="1600" u="none" dirty="0" smtClean="0">
                <a:latin typeface="Arial" pitchFamily="34" charset="0"/>
                <a:ea typeface="Osaka" charset="-128"/>
                <a:cs typeface="Arial" pitchFamily="34" charset="0"/>
              </a:rPr>
              <a:t>3</a:t>
            </a:r>
            <a:r>
              <a:rPr lang="en-US" sz="1600" u="none" baseline="30000" dirty="0" smtClean="0">
                <a:latin typeface="Arial" pitchFamily="34" charset="0"/>
                <a:ea typeface="Osaka" charset="-128"/>
                <a:cs typeface="Arial" pitchFamily="34" charset="0"/>
              </a:rPr>
              <a:t>rd</a:t>
            </a:r>
            <a:r>
              <a:rPr lang="en-US" sz="1600" u="none" dirty="0" smtClean="0">
                <a:latin typeface="Arial" pitchFamily="34" charset="0"/>
                <a:ea typeface="Osaka" charset="-128"/>
                <a:cs typeface="Arial" pitchFamily="34" charset="0"/>
              </a:rPr>
              <a:t> Generation Hard X-ray Light Source:</a:t>
            </a:r>
          </a:p>
          <a:p>
            <a:pPr marL="381791" lvl="1" indent="-381791" defTabSz="508267">
              <a:buSzPct val="100000"/>
              <a:buFont typeface="Wingdings" pitchFamily="2" charset="2"/>
              <a:buChar char="§"/>
              <a:tabLst>
                <a:tab pos="2544675" algn="l"/>
              </a:tabLst>
            </a:pPr>
            <a:r>
              <a:rPr lang="en-US" sz="1600" b="0" u="none" dirty="0" smtClean="0">
                <a:latin typeface="Arial" pitchFamily="34" charset="0"/>
                <a:ea typeface="Osaka" charset="-128"/>
                <a:cs typeface="Arial" pitchFamily="34" charset="0"/>
              </a:rPr>
              <a:t>Provides an unprecedented combination of high-energy, high-average-brilliance, and short-pulse x-rays together with state of the art x-ray </a:t>
            </a:r>
            <a:r>
              <a:rPr lang="en-US" sz="1600" b="0" u="none" dirty="0" err="1" smtClean="0">
                <a:latin typeface="Arial" pitchFamily="34" charset="0"/>
                <a:ea typeface="Osaka" charset="-128"/>
                <a:cs typeface="Arial" pitchFamily="34" charset="0"/>
              </a:rPr>
              <a:t>beamline</a:t>
            </a:r>
            <a:r>
              <a:rPr lang="en-US" sz="1600" b="0" u="none" dirty="0" smtClean="0">
                <a:latin typeface="Arial" pitchFamily="34" charset="0"/>
                <a:ea typeface="Osaka" charset="-128"/>
                <a:cs typeface="Arial" pitchFamily="34" charset="0"/>
              </a:rPr>
              <a:t> instrumentation</a:t>
            </a:r>
          </a:p>
          <a:p>
            <a:pPr marL="381791" lvl="1" indent="-381791" defTabSz="508267">
              <a:buSzPct val="100000"/>
              <a:buFont typeface="Wingdings" pitchFamily="2" charset="2"/>
              <a:buChar char="§"/>
              <a:tabLst>
                <a:tab pos="2544675" algn="l"/>
              </a:tabLst>
            </a:pPr>
            <a:endParaRPr lang="en-US" sz="900" b="0" u="none" dirty="0" smtClean="0">
              <a:latin typeface="Arial" pitchFamily="34" charset="0"/>
              <a:ea typeface="Osaka" charset="-128"/>
              <a:cs typeface="Arial" pitchFamily="34" charset="0"/>
            </a:endParaRPr>
          </a:p>
          <a:p>
            <a:pPr marL="381791" lvl="1" indent="-381791" defTabSz="508267">
              <a:buSzPct val="100000"/>
              <a:tabLst>
                <a:tab pos="2544675" algn="l"/>
              </a:tabLst>
            </a:pPr>
            <a:r>
              <a:rPr lang="en-US" sz="1600" u="none" dirty="0" smtClean="0">
                <a:latin typeface="Arial" pitchFamily="34" charset="0"/>
                <a:ea typeface="Osaka" charset="-128"/>
                <a:cs typeface="Arial" pitchFamily="34" charset="0"/>
              </a:rPr>
              <a:t>Capabilities:</a:t>
            </a:r>
          </a:p>
          <a:p>
            <a:pPr marL="381791" lvl="1" indent="-381791" defTabSz="508267">
              <a:buSzPct val="100000"/>
              <a:buFont typeface="Wingdings" pitchFamily="2" charset="2"/>
              <a:buChar char="§"/>
              <a:tabLst>
                <a:tab pos="2544675" algn="l"/>
              </a:tabLst>
            </a:pPr>
            <a:r>
              <a:rPr lang="en-US" sz="1600" b="0" u="none" dirty="0" smtClean="0">
                <a:latin typeface="Arial" pitchFamily="34" charset="0"/>
                <a:ea typeface="Osaka" charset="-128"/>
                <a:cs typeface="Arial" pitchFamily="34" charset="0"/>
              </a:rPr>
              <a:t>Temporal resolution to 1 picosecond</a:t>
            </a:r>
          </a:p>
          <a:p>
            <a:pPr marL="381791" lvl="1" indent="-381791" defTabSz="508267">
              <a:buSzPct val="100000"/>
              <a:buFont typeface="Wingdings" pitchFamily="2" charset="2"/>
              <a:buChar char="§"/>
              <a:tabLst>
                <a:tab pos="2544675" algn="l"/>
              </a:tabLst>
            </a:pPr>
            <a:r>
              <a:rPr lang="en-US" sz="1600" b="0" u="none" dirty="0" smtClean="0">
                <a:latin typeface="Arial" pitchFamily="34" charset="0"/>
                <a:ea typeface="Osaka" charset="-128"/>
                <a:cs typeface="Arial" pitchFamily="34" charset="0"/>
              </a:rPr>
              <a:t>Spatial resolution to &lt;1 nm above 25keV</a:t>
            </a:r>
          </a:p>
          <a:p>
            <a:pPr marL="381791" lvl="1" indent="-381791" defTabSz="508267">
              <a:buSzPct val="100000"/>
              <a:buFont typeface="Wingdings" pitchFamily="2" charset="2"/>
              <a:buChar char="§"/>
              <a:tabLst>
                <a:tab pos="2544675" algn="l"/>
              </a:tabLst>
            </a:pPr>
            <a:endParaRPr lang="en-US" sz="900" b="0" u="none" dirty="0" smtClean="0">
              <a:latin typeface="Arial" pitchFamily="34" charset="0"/>
              <a:ea typeface="Osaka" charset="-128"/>
              <a:cs typeface="Arial" pitchFamily="34" charset="0"/>
            </a:endParaRPr>
          </a:p>
          <a:p>
            <a:pPr marL="0" lvl="1" defTabSz="508267">
              <a:buSzPct val="100000"/>
              <a:tabLst>
                <a:tab pos="2544675" algn="l"/>
              </a:tabLst>
            </a:pPr>
            <a:r>
              <a:rPr lang="en-US" sz="1600" u="none" dirty="0" smtClean="0">
                <a:latin typeface="Arial" pitchFamily="34" charset="0"/>
                <a:ea typeface="Osaka" charset="-128"/>
                <a:cs typeface="Arial" pitchFamily="34" charset="0"/>
              </a:rPr>
              <a:t>Conceptual Scope:</a:t>
            </a:r>
          </a:p>
          <a:p>
            <a:pPr marL="318158" lvl="1" indent="-318158" defTabSz="508267">
              <a:buSzPct val="100000"/>
              <a:buFont typeface="Wingdings" pitchFamily="2" charset="2"/>
              <a:buChar char="§"/>
              <a:tabLst>
                <a:tab pos="2544675" algn="l"/>
              </a:tabLst>
            </a:pPr>
            <a:r>
              <a:rPr lang="en-US" sz="1600" b="0" u="none" dirty="0" smtClean="0">
                <a:latin typeface="Arial" pitchFamily="34" charset="0"/>
                <a:ea typeface="Osaka" charset="-128"/>
                <a:cs typeface="Arial" pitchFamily="34" charset="0"/>
              </a:rPr>
              <a:t>Accelerator and x-ray source upgrades</a:t>
            </a:r>
          </a:p>
          <a:p>
            <a:pPr marL="318158" lvl="1" indent="-318158" defTabSz="508267">
              <a:buSzPct val="100000"/>
              <a:buFont typeface="Wingdings" pitchFamily="2" charset="2"/>
              <a:buChar char="§"/>
              <a:tabLst>
                <a:tab pos="2544675" algn="l"/>
              </a:tabLst>
            </a:pPr>
            <a:r>
              <a:rPr lang="en-US" sz="1600" b="0" u="none" dirty="0" smtClean="0">
                <a:latin typeface="Arial" pitchFamily="34" charset="0"/>
                <a:ea typeface="Osaka" charset="-128"/>
                <a:cs typeface="Arial" pitchFamily="34" charset="0"/>
              </a:rPr>
              <a:t>New and upgraded beamlines</a:t>
            </a:r>
          </a:p>
          <a:p>
            <a:pPr marL="318158" lvl="1" indent="-318158" defTabSz="508267">
              <a:buSzPct val="100000"/>
              <a:buFont typeface="Wingdings" pitchFamily="2" charset="2"/>
              <a:buChar char="§"/>
              <a:tabLst>
                <a:tab pos="2544675" algn="l"/>
              </a:tabLst>
            </a:pPr>
            <a:r>
              <a:rPr lang="en-US" sz="1600" b="0" u="none" dirty="0" smtClean="0">
                <a:latin typeface="Arial" pitchFamily="34" charset="0"/>
                <a:ea typeface="Osaka" charset="-128"/>
                <a:cs typeface="Arial" pitchFamily="34" charset="0"/>
              </a:rPr>
              <a:t>Enabling technical capabilities</a:t>
            </a:r>
          </a:p>
          <a:p>
            <a:pPr marL="318158" lvl="1" indent="-318158" defTabSz="508267">
              <a:buSzPct val="100000"/>
              <a:buFont typeface="Wingdings" pitchFamily="2" charset="2"/>
              <a:buChar char="§"/>
              <a:tabLst>
                <a:tab pos="2544675" algn="l"/>
              </a:tabLst>
            </a:pPr>
            <a:endParaRPr lang="en-US" sz="900" b="0" u="none" dirty="0" smtClean="0">
              <a:latin typeface="Arial" pitchFamily="34" charset="0"/>
              <a:ea typeface="Osaka" charset="-128"/>
              <a:cs typeface="Arial" pitchFamily="34" charset="0"/>
            </a:endParaRPr>
          </a:p>
          <a:p>
            <a:pPr marL="318158" lvl="1" indent="-318158" defTabSz="508267">
              <a:buSzPct val="100000"/>
              <a:tabLst>
                <a:tab pos="2544675" algn="l"/>
              </a:tabLst>
            </a:pPr>
            <a:r>
              <a:rPr lang="en-US" sz="1600" u="none" dirty="0" smtClean="0">
                <a:latin typeface="Arial" pitchFamily="34" charset="0"/>
                <a:ea typeface="Osaka" charset="-128"/>
                <a:cs typeface="Arial" pitchFamily="34" charset="0"/>
              </a:rPr>
              <a:t>CD-1 Cost Range:  </a:t>
            </a:r>
            <a:r>
              <a:rPr lang="en-US" sz="1600" b="0" u="none" dirty="0" smtClean="0">
                <a:latin typeface="Arial" pitchFamily="34" charset="0"/>
                <a:ea typeface="Osaka" charset="-128"/>
                <a:cs typeface="Arial" pitchFamily="34" charset="0"/>
              </a:rPr>
              <a:t>$310M - $450M (Major Item of Equipment)</a:t>
            </a:r>
          </a:p>
          <a:p>
            <a:pPr marL="318158" lvl="1" indent="-318158" defTabSz="508267">
              <a:buSzPct val="100000"/>
              <a:tabLst>
                <a:tab pos="2544675" algn="l"/>
              </a:tabLst>
            </a:pPr>
            <a:r>
              <a:rPr lang="en-US" sz="2000" b="0" u="none" dirty="0" smtClean="0"/>
              <a:t>	</a:t>
            </a:r>
            <a:r>
              <a:rPr lang="en-US" sz="1600" b="0" u="none" dirty="0" smtClean="0">
                <a:latin typeface="Arial" pitchFamily="34" charset="0"/>
                <a:cs typeface="Arial" pitchFamily="34" charset="0"/>
              </a:rPr>
              <a:t>FY 2012 $20M, FY 2013 Request $20M for R&amp;D, design, and long lead procurement</a:t>
            </a:r>
            <a:endParaRPr lang="en-US" sz="2000" b="0" u="none" dirty="0" smtClean="0">
              <a:latin typeface="Arial" pitchFamily="34" charset="0"/>
              <a:ea typeface="Osaka" charset="-128"/>
              <a:cs typeface="Arial" pitchFamily="34" charset="0"/>
            </a:endParaRPr>
          </a:p>
          <a:p>
            <a:pPr marL="827213" lvl="2" indent="-318158" defTabSz="508267">
              <a:buSzPct val="100000"/>
              <a:buFont typeface="Arial" pitchFamily="34" charset="0"/>
              <a:buChar char="•"/>
              <a:tabLst>
                <a:tab pos="2544675" algn="l"/>
              </a:tabLst>
            </a:pPr>
            <a:endParaRPr lang="en-US" sz="2000" b="0" u="none" dirty="0" smtClean="0">
              <a:latin typeface="Arial" pitchFamily="34" charset="0"/>
              <a:ea typeface="Osaka" charset="-128"/>
              <a:cs typeface="Arial" pitchFamily="34" charset="0"/>
            </a:endParaRPr>
          </a:p>
        </p:txBody>
      </p:sp>
      <p:pic>
        <p:nvPicPr>
          <p:cNvPr id="8" name="Picture 7" descr="4865518455_8704b342e7_o.jpg"/>
          <p:cNvPicPr>
            <a:picLocks noChangeAspect="1"/>
          </p:cNvPicPr>
          <p:nvPr/>
        </p:nvPicPr>
        <p:blipFill>
          <a:blip r:embed="rId3" cstate="print"/>
          <a:stretch>
            <a:fillRect/>
          </a:stretch>
        </p:blipFill>
        <p:spPr>
          <a:xfrm>
            <a:off x="6210452" y="1047986"/>
            <a:ext cx="3627768" cy="3064915"/>
          </a:xfrm>
          <a:prstGeom prst="rect">
            <a:avLst/>
          </a:prstGeom>
        </p:spPr>
      </p:pic>
      <p:sp>
        <p:nvSpPr>
          <p:cNvPr id="9" name="Slide Number Placeholder 2"/>
          <p:cNvSpPr>
            <a:spLocks noGrp="1"/>
          </p:cNvSpPr>
          <p:nvPr>
            <p:ph type="sldNum" sz="quarter" idx="4294967295"/>
          </p:nvPr>
        </p:nvSpPr>
        <p:spPr>
          <a:xfrm>
            <a:off x="9209405" y="7152747"/>
            <a:ext cx="419100" cy="413808"/>
          </a:xfrm>
          <a:prstGeom prst="rect">
            <a:avLst/>
          </a:prstGeom>
        </p:spPr>
        <p:txBody>
          <a:bodyPr/>
          <a:lstStyle/>
          <a:p>
            <a:pPr algn="r">
              <a:defRPr/>
            </a:pPr>
            <a:fld id="{894C652A-1437-4DEE-BE20-1D8E4CBD3D73}" type="slidenum">
              <a:rPr lang="en-US" b="0" u="none" smtClean="0"/>
              <a:pPr algn="r">
                <a:defRPr/>
              </a:pPr>
              <a:t>26</a:t>
            </a:fld>
            <a:endParaRPr lang="en-US" b="0" u="none"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4"/>
          <p:cNvPicPr>
            <a:picLocks noChangeAspect="1" noChangeArrowheads="1"/>
          </p:cNvPicPr>
          <p:nvPr/>
        </p:nvPicPr>
        <p:blipFill>
          <a:blip r:embed="rId3" cstate="print"/>
          <a:srcRect l="3755"/>
          <a:stretch>
            <a:fillRect/>
          </a:stretch>
        </p:blipFill>
        <p:spPr bwMode="auto">
          <a:xfrm>
            <a:off x="6084177" y="967228"/>
            <a:ext cx="3846403" cy="3522768"/>
          </a:xfrm>
          <a:prstGeom prst="rect">
            <a:avLst/>
          </a:prstGeom>
          <a:noFill/>
          <a:ln w="12700">
            <a:noFill/>
            <a:miter lim="800000"/>
            <a:headEnd/>
            <a:tailEnd/>
          </a:ln>
        </p:spPr>
      </p:pic>
      <p:sp>
        <p:nvSpPr>
          <p:cNvPr id="2" name="TextBox 4"/>
          <p:cNvSpPr txBox="1">
            <a:spLocks noChangeArrowheads="1"/>
          </p:cNvSpPr>
          <p:nvPr/>
        </p:nvSpPr>
        <p:spPr bwMode="auto">
          <a:xfrm>
            <a:off x="0" y="5642495"/>
            <a:ext cx="10058400" cy="1567845"/>
          </a:xfrm>
          <a:prstGeom prst="rect">
            <a:avLst/>
          </a:prstGeom>
          <a:noFill/>
          <a:ln w="9525">
            <a:noFill/>
            <a:miter lim="800000"/>
            <a:headEnd/>
            <a:tailEnd/>
          </a:ln>
        </p:spPr>
        <p:txBody>
          <a:bodyPr wrap="square" lIns="101835" tIns="50917" rIns="101835" bIns="50917">
            <a:spAutoFit/>
          </a:bodyPr>
          <a:lstStyle/>
          <a:p>
            <a:pPr>
              <a:lnSpc>
                <a:spcPct val="85000"/>
              </a:lnSpc>
              <a:tabLst>
                <a:tab pos="1143874" algn="r"/>
                <a:tab pos="1780342" algn="l"/>
                <a:tab pos="9677842" algn="r"/>
              </a:tabLst>
              <a:defRPr/>
            </a:pPr>
            <a:r>
              <a:rPr lang="en-US" sz="1600" b="0" u="none" dirty="0">
                <a:latin typeface="Arial" pitchFamily="34" charset="0"/>
                <a:cs typeface="Arial" pitchFamily="34" charset="0"/>
              </a:rPr>
              <a:t>	</a:t>
            </a:r>
            <a:r>
              <a:rPr lang="en-US" sz="1600" b="0" u="none" dirty="0" smtClean="0">
                <a:latin typeface="Arial" pitchFamily="34" charset="0"/>
                <a:cs typeface="Arial" pitchFamily="34" charset="0"/>
              </a:rPr>
              <a:t>May 2010</a:t>
            </a:r>
            <a:r>
              <a:rPr lang="en-US" sz="1600" b="0" u="none" dirty="0">
                <a:latin typeface="Arial" pitchFamily="34" charset="0"/>
                <a:cs typeface="Arial" pitchFamily="34" charset="0"/>
              </a:rPr>
              <a:t>	CD-0, Approve Mission Need</a:t>
            </a:r>
            <a:r>
              <a:rPr lang="en-US" sz="1600" b="0" u="none" dirty="0">
                <a:solidFill>
                  <a:srgbClr val="00CC00"/>
                </a:solidFill>
                <a:latin typeface="Arial" pitchFamily="34" charset="0"/>
                <a:cs typeface="Arial" pitchFamily="34" charset="0"/>
              </a:rPr>
              <a:t>	(Complete)</a:t>
            </a:r>
          </a:p>
          <a:p>
            <a:pPr>
              <a:lnSpc>
                <a:spcPct val="85000"/>
              </a:lnSpc>
              <a:tabLst>
                <a:tab pos="1143874" algn="r"/>
                <a:tab pos="1780342" algn="l"/>
                <a:tab pos="9677842" algn="r"/>
              </a:tabLst>
              <a:defRPr/>
            </a:pPr>
            <a:r>
              <a:rPr lang="en-US" sz="1600" b="0" u="none" dirty="0">
                <a:latin typeface="Arial" pitchFamily="34" charset="0"/>
                <a:cs typeface="Arial" pitchFamily="34" charset="0"/>
              </a:rPr>
              <a:t>	</a:t>
            </a:r>
            <a:r>
              <a:rPr lang="en-US" sz="1600" b="0" u="none" dirty="0" smtClean="0">
                <a:latin typeface="Arial" pitchFamily="34" charset="0"/>
                <a:cs typeface="Arial" pitchFamily="34" charset="0"/>
              </a:rPr>
              <a:t>Dec 2011</a:t>
            </a:r>
            <a:r>
              <a:rPr lang="en-US" sz="1600" b="0" u="none" dirty="0">
                <a:latin typeface="Arial" pitchFamily="34" charset="0"/>
                <a:cs typeface="Arial" pitchFamily="34" charset="0"/>
              </a:rPr>
              <a:t>	CD-1, Approve Alternative Selection and Cost Range</a:t>
            </a:r>
            <a:r>
              <a:rPr lang="en-US" sz="1600" b="0" u="none" dirty="0">
                <a:solidFill>
                  <a:srgbClr val="00CC00"/>
                </a:solidFill>
                <a:latin typeface="Arial" pitchFamily="34" charset="0"/>
                <a:cs typeface="Arial" pitchFamily="34" charset="0"/>
              </a:rPr>
              <a:t>	(Complete)</a:t>
            </a:r>
          </a:p>
          <a:p>
            <a:pPr>
              <a:lnSpc>
                <a:spcPct val="85000"/>
              </a:lnSpc>
              <a:tabLst>
                <a:tab pos="1143874" algn="r"/>
                <a:tab pos="1780342" algn="l"/>
                <a:tab pos="9677842" algn="r"/>
              </a:tabLst>
              <a:defRPr/>
            </a:pPr>
            <a:r>
              <a:rPr lang="en-US" sz="1600" b="0" u="none" dirty="0">
                <a:latin typeface="Arial" pitchFamily="34" charset="0"/>
                <a:cs typeface="Arial" pitchFamily="34" charset="0"/>
              </a:rPr>
              <a:t>	</a:t>
            </a:r>
            <a:r>
              <a:rPr lang="en-US" sz="1600" b="0" u="none" dirty="0" smtClean="0">
                <a:latin typeface="Arial" pitchFamily="34" charset="0"/>
                <a:cs typeface="Arial" pitchFamily="34" charset="0"/>
              </a:rPr>
              <a:t>Jun 2012</a:t>
            </a:r>
            <a:r>
              <a:rPr lang="en-US" sz="1600" b="0" u="none" dirty="0">
                <a:latin typeface="Arial" pitchFamily="34" charset="0"/>
                <a:cs typeface="Arial" pitchFamily="34" charset="0"/>
              </a:rPr>
              <a:t>	CD-2, Approve Performance Baseline</a:t>
            </a:r>
            <a:r>
              <a:rPr lang="en-US" sz="1600" b="0" u="none" dirty="0">
                <a:solidFill>
                  <a:srgbClr val="00CC00"/>
                </a:solidFill>
                <a:latin typeface="Arial" pitchFamily="34" charset="0"/>
                <a:cs typeface="Arial" pitchFamily="34" charset="0"/>
              </a:rPr>
              <a:t>	</a:t>
            </a:r>
            <a:endParaRPr lang="en-US" sz="1600" b="0" u="none" dirty="0">
              <a:latin typeface="Arial" pitchFamily="34" charset="0"/>
              <a:cs typeface="Arial" pitchFamily="34" charset="0"/>
            </a:endParaRPr>
          </a:p>
          <a:p>
            <a:pPr>
              <a:lnSpc>
                <a:spcPct val="85000"/>
              </a:lnSpc>
              <a:tabLst>
                <a:tab pos="1143874" algn="r"/>
                <a:tab pos="1780342" algn="l"/>
                <a:tab pos="9677842" algn="r"/>
              </a:tabLst>
              <a:defRPr/>
            </a:pPr>
            <a:r>
              <a:rPr lang="en-US" sz="1600" b="0" u="none" dirty="0">
                <a:latin typeface="Arial" pitchFamily="34" charset="0"/>
                <a:cs typeface="Arial" pitchFamily="34" charset="0"/>
              </a:rPr>
              <a:t>	</a:t>
            </a:r>
            <a:r>
              <a:rPr lang="en-US" sz="1600" b="0" u="none" dirty="0" smtClean="0">
                <a:latin typeface="Arial" pitchFamily="34" charset="0"/>
                <a:cs typeface="Arial" pitchFamily="34" charset="0"/>
              </a:rPr>
              <a:t>Jun 2012</a:t>
            </a:r>
            <a:r>
              <a:rPr lang="en-US" sz="1600" b="0" u="none" dirty="0">
                <a:latin typeface="Arial" pitchFamily="34" charset="0"/>
                <a:cs typeface="Arial" pitchFamily="34" charset="0"/>
              </a:rPr>
              <a:t>	</a:t>
            </a:r>
            <a:r>
              <a:rPr lang="en-US" sz="1600" b="0" u="none" dirty="0" smtClean="0">
                <a:latin typeface="Arial" pitchFamily="34" charset="0"/>
                <a:cs typeface="Arial" pitchFamily="34" charset="0"/>
              </a:rPr>
              <a:t>CD-3a, </a:t>
            </a:r>
            <a:r>
              <a:rPr lang="en-US" sz="1600" b="0" u="none" dirty="0">
                <a:latin typeface="Arial" pitchFamily="34" charset="0"/>
                <a:cs typeface="Arial" pitchFamily="34" charset="0"/>
              </a:rPr>
              <a:t>Approve </a:t>
            </a:r>
            <a:r>
              <a:rPr lang="en-US" sz="1600" b="0" u="none" dirty="0" smtClean="0">
                <a:latin typeface="Arial" pitchFamily="34" charset="0"/>
                <a:cs typeface="Arial" pitchFamily="34" charset="0"/>
              </a:rPr>
              <a:t>Long Lead Procurements</a:t>
            </a:r>
            <a:r>
              <a:rPr lang="en-US" sz="1600" b="0" u="none" dirty="0">
                <a:solidFill>
                  <a:srgbClr val="00CC00"/>
                </a:solidFill>
                <a:latin typeface="Arial" pitchFamily="34" charset="0"/>
                <a:cs typeface="Arial" pitchFamily="34" charset="0"/>
              </a:rPr>
              <a:t>	</a:t>
            </a:r>
            <a:endParaRPr lang="en-US" sz="1600" b="0" u="none" dirty="0">
              <a:latin typeface="Arial" pitchFamily="34" charset="0"/>
              <a:cs typeface="Arial" pitchFamily="34" charset="0"/>
            </a:endParaRPr>
          </a:p>
          <a:p>
            <a:pPr>
              <a:lnSpc>
                <a:spcPct val="85000"/>
              </a:lnSpc>
              <a:tabLst>
                <a:tab pos="1143874" algn="r"/>
                <a:tab pos="1780342" algn="l"/>
                <a:tab pos="9677842" algn="r"/>
              </a:tabLst>
              <a:defRPr/>
            </a:pPr>
            <a:r>
              <a:rPr lang="en-US" sz="1600" b="0" u="none" dirty="0">
                <a:latin typeface="Arial" pitchFamily="34" charset="0"/>
                <a:cs typeface="Arial" pitchFamily="34" charset="0"/>
              </a:rPr>
              <a:t>	</a:t>
            </a:r>
            <a:r>
              <a:rPr lang="en-US" sz="1600" b="0" u="none" dirty="0" smtClean="0">
                <a:latin typeface="Arial" pitchFamily="34" charset="0"/>
                <a:cs typeface="Arial" pitchFamily="34" charset="0"/>
              </a:rPr>
              <a:t>Jan 2013</a:t>
            </a:r>
            <a:r>
              <a:rPr lang="en-US" sz="1600" b="0" u="none" dirty="0">
                <a:latin typeface="Arial" pitchFamily="34" charset="0"/>
                <a:cs typeface="Arial" pitchFamily="34" charset="0"/>
              </a:rPr>
              <a:t>	</a:t>
            </a:r>
            <a:r>
              <a:rPr lang="en-US" sz="1600" b="0" u="none" dirty="0" smtClean="0">
                <a:latin typeface="Arial" pitchFamily="34" charset="0"/>
                <a:cs typeface="Arial" pitchFamily="34" charset="0"/>
              </a:rPr>
              <a:t>CD-3b, Approve Start of Construction</a:t>
            </a:r>
            <a:r>
              <a:rPr lang="en-US" sz="1600" b="0" u="none" dirty="0">
                <a:solidFill>
                  <a:srgbClr val="00CC00"/>
                </a:solidFill>
                <a:latin typeface="Arial" pitchFamily="34" charset="0"/>
                <a:cs typeface="Arial" pitchFamily="34" charset="0"/>
              </a:rPr>
              <a:t>	</a:t>
            </a:r>
            <a:endParaRPr lang="en-US" sz="1600" b="0" u="none" dirty="0">
              <a:latin typeface="Arial" pitchFamily="34" charset="0"/>
              <a:cs typeface="Arial" pitchFamily="34" charset="0"/>
            </a:endParaRPr>
          </a:p>
          <a:p>
            <a:pPr>
              <a:lnSpc>
                <a:spcPct val="85000"/>
              </a:lnSpc>
              <a:tabLst>
                <a:tab pos="1143874" algn="r"/>
                <a:tab pos="1780342" algn="l"/>
                <a:tab pos="9677842" algn="r"/>
              </a:tabLst>
              <a:defRPr/>
            </a:pPr>
            <a:r>
              <a:rPr lang="en-US" sz="1600" b="0" u="none" dirty="0">
                <a:latin typeface="Arial" pitchFamily="34" charset="0"/>
                <a:cs typeface="Arial" pitchFamily="34" charset="0"/>
              </a:rPr>
              <a:t>	</a:t>
            </a:r>
            <a:r>
              <a:rPr lang="en-US" sz="1600" b="0" u="none" dirty="0" smtClean="0">
                <a:latin typeface="Arial" pitchFamily="34" charset="0"/>
                <a:cs typeface="Arial" pitchFamily="34" charset="0"/>
              </a:rPr>
              <a:t>Jun 2016</a:t>
            </a:r>
            <a:r>
              <a:rPr lang="en-US" sz="1600" b="0" u="none" dirty="0">
                <a:latin typeface="Arial" pitchFamily="34" charset="0"/>
                <a:cs typeface="Arial" pitchFamily="34" charset="0"/>
              </a:rPr>
              <a:t>	</a:t>
            </a:r>
            <a:r>
              <a:rPr lang="en-US" sz="1600" b="0" u="none" dirty="0" smtClean="0">
                <a:latin typeface="Arial" pitchFamily="34" charset="0"/>
                <a:cs typeface="Arial" pitchFamily="34" charset="0"/>
              </a:rPr>
              <a:t>CD-4, Approve Start of Operations</a:t>
            </a:r>
            <a:r>
              <a:rPr lang="en-US" sz="1600" b="0" u="none" dirty="0">
                <a:solidFill>
                  <a:srgbClr val="00CC00"/>
                </a:solidFill>
                <a:latin typeface="Arial" pitchFamily="34" charset="0"/>
                <a:cs typeface="Arial" pitchFamily="34" charset="0"/>
              </a:rPr>
              <a:t>	</a:t>
            </a:r>
          </a:p>
          <a:p>
            <a:pPr>
              <a:lnSpc>
                <a:spcPct val="85000"/>
              </a:lnSpc>
              <a:tabLst>
                <a:tab pos="1143874" algn="r"/>
                <a:tab pos="1780342" algn="l"/>
                <a:tab pos="9677842" algn="r"/>
              </a:tabLst>
              <a:defRPr/>
            </a:pPr>
            <a:r>
              <a:rPr lang="en-US" sz="1600" b="0" u="none" dirty="0">
                <a:latin typeface="Arial" pitchFamily="34" charset="0"/>
                <a:cs typeface="Arial" pitchFamily="34" charset="0"/>
              </a:rPr>
              <a:t>	</a:t>
            </a:r>
          </a:p>
        </p:txBody>
      </p:sp>
      <p:sp>
        <p:nvSpPr>
          <p:cNvPr id="3" name="Rectangle 3"/>
          <p:cNvSpPr>
            <a:spLocks noChangeArrowheads="1"/>
          </p:cNvSpPr>
          <p:nvPr/>
        </p:nvSpPr>
        <p:spPr bwMode="auto">
          <a:xfrm>
            <a:off x="0" y="43182"/>
            <a:ext cx="10058400" cy="795645"/>
          </a:xfrm>
          <a:prstGeom prst="rect">
            <a:avLst/>
          </a:prstGeom>
        </p:spPr>
        <p:txBody>
          <a:bodyPr lIns="101835" tIns="50917" rIns="101835" bIns="50917" anchor="ctr" anchorCtr="1"/>
          <a:lstStyle/>
          <a:p>
            <a:pPr algn="ctr" eaLnBrk="0" fontAlgn="base" hangingPunct="0">
              <a:lnSpc>
                <a:spcPct val="85000"/>
              </a:lnSpc>
              <a:spcBef>
                <a:spcPct val="0"/>
              </a:spcBef>
              <a:spcAft>
                <a:spcPct val="0"/>
              </a:spcAft>
            </a:pPr>
            <a:r>
              <a:rPr lang="en-US" sz="2700" b="0" u="none" dirty="0" smtClean="0">
                <a:solidFill>
                  <a:srgbClr val="106636"/>
                </a:solidFill>
                <a:latin typeface="Arial" pitchFamily="34" charset="0"/>
                <a:ea typeface="+mj-ea"/>
                <a:cs typeface="Arial" pitchFamily="34" charset="0"/>
              </a:rPr>
              <a:t>NSLS-II Experimental Tools (NEXT)</a:t>
            </a:r>
          </a:p>
        </p:txBody>
      </p:sp>
      <p:sp>
        <p:nvSpPr>
          <p:cNvPr id="7" name="Rectangle 6"/>
          <p:cNvSpPr/>
          <p:nvPr/>
        </p:nvSpPr>
        <p:spPr>
          <a:xfrm>
            <a:off x="271847" y="891673"/>
            <a:ext cx="7090854" cy="4776440"/>
          </a:xfrm>
          <a:prstGeom prst="rect">
            <a:avLst/>
          </a:prstGeom>
        </p:spPr>
        <p:txBody>
          <a:bodyPr wrap="square" lIns="101858" tIns="50929" rIns="101858" bIns="50929">
            <a:spAutoFit/>
          </a:bodyPr>
          <a:lstStyle/>
          <a:p>
            <a:pPr defTabSz="508503">
              <a:buSzPct val="115000"/>
              <a:tabLst>
                <a:tab pos="2545865" algn="l"/>
              </a:tabLst>
            </a:pPr>
            <a:r>
              <a:rPr lang="en-US" sz="2000" u="none" dirty="0" smtClean="0">
                <a:latin typeface="Arial" pitchFamily="34" charset="0"/>
                <a:ea typeface="Osaka" charset="-128"/>
                <a:cs typeface="Arial" pitchFamily="34" charset="0"/>
              </a:rPr>
              <a:t>Provide scientific instruments for NSLS-II:</a:t>
            </a:r>
          </a:p>
          <a:p>
            <a:pPr marL="381970" lvl="1" indent="-254646" defTabSz="508503">
              <a:buSzPct val="100000"/>
              <a:buFont typeface="Wingdings" pitchFamily="2" charset="2"/>
              <a:buChar char="§"/>
              <a:tabLst>
                <a:tab pos="2545865" algn="l"/>
              </a:tabLst>
            </a:pPr>
            <a:r>
              <a:rPr lang="en-US" sz="1800" b="0" u="none" dirty="0" smtClean="0">
                <a:latin typeface="Arial" pitchFamily="34" charset="0"/>
                <a:ea typeface="Osaka" charset="-128"/>
                <a:cs typeface="Arial" pitchFamily="34" charset="0"/>
              </a:rPr>
              <a:t>Enhance NSLS-II with 4 to 6 best-in-class beamlines</a:t>
            </a:r>
          </a:p>
          <a:p>
            <a:pPr marL="381970" lvl="1" indent="-254646" defTabSz="508503">
              <a:buSzPct val="100000"/>
              <a:buFont typeface="Wingdings" pitchFamily="2" charset="2"/>
              <a:buChar char="§"/>
              <a:tabLst>
                <a:tab pos="2545865" algn="l"/>
              </a:tabLst>
            </a:pPr>
            <a:r>
              <a:rPr lang="en-US" sz="1800" b="0" u="none" dirty="0" smtClean="0">
                <a:latin typeface="Arial" pitchFamily="34" charset="0"/>
                <a:ea typeface="Osaka" charset="-128"/>
                <a:cs typeface="Arial" pitchFamily="34" charset="0"/>
              </a:rPr>
              <a:t>Beamlines chosen from peer reviewed proposals</a:t>
            </a:r>
          </a:p>
          <a:p>
            <a:pPr marL="381970" lvl="1" indent="-254646" defTabSz="508503">
              <a:buSzPct val="100000"/>
              <a:buFont typeface="Wingdings" pitchFamily="2" charset="2"/>
              <a:buChar char="§"/>
              <a:tabLst>
                <a:tab pos="2545865" algn="l"/>
              </a:tabLst>
            </a:pPr>
            <a:r>
              <a:rPr lang="en-US" sz="1800" b="0" u="none" dirty="0" smtClean="0">
                <a:latin typeface="Arial" pitchFamily="34" charset="0"/>
                <a:ea typeface="Osaka" charset="-128"/>
                <a:cs typeface="Arial" pitchFamily="34" charset="0"/>
              </a:rPr>
              <a:t>Beamlines will support 300-400 users per year</a:t>
            </a:r>
          </a:p>
          <a:p>
            <a:pPr marL="381970" lvl="1" indent="-381970" defTabSz="508503">
              <a:buSzPct val="100000"/>
              <a:tabLst>
                <a:tab pos="2545865" algn="l"/>
              </a:tabLst>
            </a:pPr>
            <a:endParaRPr lang="en-US" sz="900" b="0" u="none" dirty="0" smtClean="0">
              <a:latin typeface="Arial" pitchFamily="34" charset="0"/>
              <a:ea typeface="Osaka" charset="-128"/>
              <a:cs typeface="Arial" pitchFamily="34" charset="0"/>
            </a:endParaRPr>
          </a:p>
          <a:p>
            <a:pPr marL="381970" lvl="1" indent="-381970" defTabSz="508503">
              <a:buSzPct val="100000"/>
              <a:tabLst>
                <a:tab pos="2545865" algn="l"/>
              </a:tabLst>
            </a:pPr>
            <a:r>
              <a:rPr lang="en-US" sz="2000" u="none" dirty="0" smtClean="0">
                <a:latin typeface="Arial" pitchFamily="34" charset="0"/>
                <a:ea typeface="Osaka" charset="-128"/>
                <a:cs typeface="Arial" pitchFamily="34" charset="0"/>
              </a:rPr>
              <a:t>Capabilities:</a:t>
            </a:r>
          </a:p>
          <a:p>
            <a:pPr marL="381970" lvl="1" indent="-254646" defTabSz="508503">
              <a:lnSpc>
                <a:spcPct val="110000"/>
              </a:lnSpc>
              <a:buFont typeface="Wingdings" pitchFamily="2" charset="2"/>
              <a:buChar char="§"/>
              <a:tabLst>
                <a:tab pos="2545865" algn="l"/>
              </a:tabLst>
            </a:pPr>
            <a:r>
              <a:rPr lang="en-US" sz="1800" b="0" u="none" dirty="0" smtClean="0">
                <a:latin typeface="Arial" pitchFamily="34" charset="0"/>
                <a:ea typeface="Osaka" charset="-128"/>
                <a:cs typeface="Arial" pitchFamily="34" charset="0"/>
              </a:rPr>
              <a:t>Electron </a:t>
            </a:r>
            <a:r>
              <a:rPr lang="en-US" sz="1800" b="0" u="none" dirty="0" err="1" smtClean="0">
                <a:latin typeface="Arial" pitchFamily="34" charset="0"/>
                <a:ea typeface="Osaka" charset="-128"/>
                <a:cs typeface="Arial" pitchFamily="34" charset="0"/>
              </a:rPr>
              <a:t>SpectroMicroscopy</a:t>
            </a:r>
            <a:r>
              <a:rPr lang="en-US" sz="1800" b="0" u="none" dirty="0" smtClean="0">
                <a:latin typeface="Arial" pitchFamily="34" charset="0"/>
                <a:ea typeface="Osaka" charset="-128"/>
                <a:cs typeface="Arial" pitchFamily="34" charset="0"/>
              </a:rPr>
              <a:t> (ESM)</a:t>
            </a:r>
          </a:p>
          <a:p>
            <a:pPr marL="381970" lvl="1" indent="-254646" defTabSz="508503">
              <a:lnSpc>
                <a:spcPct val="110000"/>
              </a:lnSpc>
              <a:buFont typeface="Wingdings" pitchFamily="2" charset="2"/>
              <a:buChar char="§"/>
              <a:tabLst>
                <a:tab pos="2545865" algn="l"/>
              </a:tabLst>
            </a:pPr>
            <a:r>
              <a:rPr lang="en-US" sz="1800" b="0" u="none" dirty="0" smtClean="0">
                <a:latin typeface="Arial" pitchFamily="34" charset="0"/>
                <a:ea typeface="Osaka" charset="-128"/>
                <a:cs typeface="Arial" pitchFamily="34" charset="0"/>
              </a:rPr>
              <a:t>Full-field X-ray Imaging (FXI)</a:t>
            </a:r>
          </a:p>
          <a:p>
            <a:pPr marL="381970" lvl="1" indent="-254646" defTabSz="508503">
              <a:lnSpc>
                <a:spcPct val="110000"/>
              </a:lnSpc>
              <a:buFont typeface="Wingdings" pitchFamily="2" charset="2"/>
              <a:buChar char="§"/>
              <a:tabLst>
                <a:tab pos="2545865" algn="l"/>
              </a:tabLst>
            </a:pPr>
            <a:r>
              <a:rPr lang="en-US" sz="1800" b="0" u="none" dirty="0" smtClean="0">
                <a:latin typeface="Arial" pitchFamily="34" charset="0"/>
                <a:ea typeface="Osaka" charset="-128"/>
                <a:cs typeface="Arial" pitchFamily="34" charset="0"/>
              </a:rPr>
              <a:t>Integrated In-Situ and Resonant X-ray Studies (ISR)</a:t>
            </a:r>
          </a:p>
          <a:p>
            <a:pPr marL="381970" lvl="1" indent="-254646" defTabSz="508503">
              <a:lnSpc>
                <a:spcPct val="110000"/>
              </a:lnSpc>
              <a:buFont typeface="Wingdings" pitchFamily="2" charset="2"/>
              <a:buChar char="§"/>
              <a:tabLst>
                <a:tab pos="2545865" algn="l"/>
              </a:tabLst>
            </a:pPr>
            <a:r>
              <a:rPr lang="en-US" sz="1800" b="0" u="none" dirty="0" smtClean="0">
                <a:latin typeface="Arial" pitchFamily="34" charset="0"/>
                <a:ea typeface="Osaka" charset="-128"/>
                <a:cs typeface="Arial" pitchFamily="34" charset="0"/>
              </a:rPr>
              <a:t>Inner Shell Spectroscopy (ISS)</a:t>
            </a:r>
          </a:p>
          <a:p>
            <a:pPr marL="381970" lvl="1" indent="-254646" defTabSz="508503">
              <a:lnSpc>
                <a:spcPct val="110000"/>
              </a:lnSpc>
              <a:buFont typeface="Wingdings" pitchFamily="2" charset="2"/>
              <a:buChar char="§"/>
              <a:tabLst>
                <a:tab pos="2545865" algn="l"/>
              </a:tabLst>
            </a:pPr>
            <a:r>
              <a:rPr lang="en-US" sz="1800" b="0" u="none" dirty="0" smtClean="0">
                <a:latin typeface="Arial" pitchFamily="34" charset="0"/>
                <a:ea typeface="Osaka" charset="-128"/>
                <a:cs typeface="Arial" pitchFamily="34" charset="0"/>
              </a:rPr>
              <a:t>Soft Inelastic X-ray Scattering (SIX)</a:t>
            </a:r>
          </a:p>
          <a:p>
            <a:pPr marL="381970" lvl="1" indent="-254646" defTabSz="508503">
              <a:lnSpc>
                <a:spcPct val="110000"/>
              </a:lnSpc>
              <a:buFont typeface="Wingdings" pitchFamily="2" charset="2"/>
              <a:buChar char="§"/>
              <a:tabLst>
                <a:tab pos="2545865" algn="l"/>
              </a:tabLst>
            </a:pPr>
            <a:r>
              <a:rPr lang="en-US" sz="1800" b="0" u="none" dirty="0" smtClean="0">
                <a:latin typeface="Arial" pitchFamily="34" charset="0"/>
                <a:ea typeface="Osaka" charset="-128"/>
                <a:cs typeface="Arial" pitchFamily="34" charset="0"/>
              </a:rPr>
              <a:t>Soft Matter Interfaces (SMI)</a:t>
            </a:r>
          </a:p>
          <a:p>
            <a:pPr marL="381970" lvl="1" indent="-254646" defTabSz="508503">
              <a:lnSpc>
                <a:spcPct val="110000"/>
              </a:lnSpc>
              <a:buFont typeface="Wingdings" pitchFamily="2" charset="2"/>
              <a:buChar char="§"/>
              <a:tabLst>
                <a:tab pos="2545865" algn="l"/>
              </a:tabLst>
            </a:pPr>
            <a:endParaRPr lang="en-US" sz="900" b="0" u="none" dirty="0" smtClean="0">
              <a:latin typeface="Arial" pitchFamily="34" charset="0"/>
              <a:ea typeface="Osaka" charset="-128"/>
              <a:cs typeface="Arial" pitchFamily="34" charset="0"/>
            </a:endParaRPr>
          </a:p>
          <a:p>
            <a:pPr marL="381970" lvl="1" indent="-381970" defTabSz="508503">
              <a:buSzPct val="100000"/>
              <a:tabLst>
                <a:tab pos="2545865" algn="l"/>
              </a:tabLst>
            </a:pPr>
            <a:r>
              <a:rPr lang="en-US" sz="2000" u="none" dirty="0" smtClean="0">
                <a:latin typeface="Arial" pitchFamily="34" charset="0"/>
                <a:ea typeface="Osaka" charset="-128"/>
                <a:cs typeface="Arial" pitchFamily="34" charset="0"/>
              </a:rPr>
              <a:t>CD-1 Cost Range:  </a:t>
            </a:r>
            <a:r>
              <a:rPr lang="en-US" sz="1800" b="0" u="none" dirty="0" smtClean="0">
                <a:latin typeface="Arial" pitchFamily="34" charset="0"/>
                <a:ea typeface="Osaka" charset="-128"/>
                <a:cs typeface="Arial" pitchFamily="34" charset="0"/>
              </a:rPr>
              <a:t>$83M - $90M (Major Item of Equipment)</a:t>
            </a:r>
          </a:p>
          <a:p>
            <a:pPr marL="381970" lvl="1" indent="-381970" defTabSz="508503">
              <a:buSzPct val="100000"/>
              <a:tabLst>
                <a:tab pos="2545865" algn="l"/>
              </a:tabLst>
            </a:pPr>
            <a:r>
              <a:rPr lang="en-US" sz="1800" b="0" u="none" dirty="0" smtClean="0"/>
              <a:t>	</a:t>
            </a:r>
            <a:r>
              <a:rPr lang="en-US" sz="1800" b="0" u="none" dirty="0" smtClean="0">
                <a:latin typeface="Arial" pitchFamily="34" charset="0"/>
                <a:cs typeface="Arial" pitchFamily="34" charset="0"/>
              </a:rPr>
              <a:t>FY 2012 $12M, FY 2013 Request $12M for R&amp;D, design, long lead procurement, and construction</a:t>
            </a:r>
          </a:p>
          <a:p>
            <a:pPr marL="381970" lvl="1" indent="-381970" defTabSz="508503">
              <a:buSzPct val="100000"/>
              <a:tabLst>
                <a:tab pos="2545865" algn="l"/>
              </a:tabLst>
            </a:pPr>
            <a:endParaRPr lang="en-US" b="0" u="none" dirty="0" smtClean="0">
              <a:latin typeface="Arial" pitchFamily="34" charset="0"/>
              <a:ea typeface="Osaka" charset="-128"/>
              <a:cs typeface="Arial" pitchFamily="34" charset="0"/>
            </a:endParaRPr>
          </a:p>
        </p:txBody>
      </p:sp>
      <p:sp>
        <p:nvSpPr>
          <p:cNvPr id="8" name="Slide Number Placeholder 2"/>
          <p:cNvSpPr>
            <a:spLocks noGrp="1"/>
          </p:cNvSpPr>
          <p:nvPr>
            <p:ph type="sldNum" sz="quarter" idx="4294967295"/>
          </p:nvPr>
        </p:nvSpPr>
        <p:spPr>
          <a:xfrm>
            <a:off x="9209405" y="7152747"/>
            <a:ext cx="419100" cy="413808"/>
          </a:xfrm>
          <a:prstGeom prst="rect">
            <a:avLst/>
          </a:prstGeom>
        </p:spPr>
        <p:txBody>
          <a:bodyPr/>
          <a:lstStyle/>
          <a:p>
            <a:pPr algn="r">
              <a:defRPr/>
            </a:pPr>
            <a:fld id="{894C652A-1437-4DEE-BE20-1D8E4CBD3D73}" type="slidenum">
              <a:rPr lang="en-US" b="0" u="none" smtClean="0"/>
              <a:pPr algn="r">
                <a:defRPr/>
              </a:pPr>
              <a:t>27</a:t>
            </a:fld>
            <a:endParaRPr lang="en-US" b="0" u="none"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2"/>
          <p:cNvSpPr txBox="1">
            <a:spLocks noChangeArrowheads="1"/>
          </p:cNvSpPr>
          <p:nvPr/>
        </p:nvSpPr>
        <p:spPr bwMode="auto">
          <a:xfrm>
            <a:off x="0" y="16"/>
            <a:ext cx="10058400" cy="735504"/>
          </a:xfrm>
          <a:prstGeom prst="rect">
            <a:avLst/>
          </a:prstGeom>
          <a:noFill/>
          <a:ln w="9525">
            <a:noFill/>
            <a:miter lim="800000"/>
            <a:headEnd/>
            <a:tailEnd/>
          </a:ln>
          <a:effectLst/>
        </p:spPr>
        <p:txBody>
          <a:bodyPr wrap="square" lIns="101526" tIns="145792" rIns="101526" bIns="145792">
            <a:spAutoFit/>
          </a:bodyPr>
          <a:lstStyle/>
          <a:p>
            <a:pPr algn="ctr"/>
            <a:r>
              <a:rPr lang="en-US" sz="2800" b="0" u="none" dirty="0">
                <a:solidFill>
                  <a:srgbClr val="006600"/>
                </a:solidFill>
                <a:latin typeface="Arial" pitchFamily="34" charset="0"/>
                <a:cs typeface="Arial" pitchFamily="34" charset="0"/>
              </a:rPr>
              <a:t>History of </a:t>
            </a:r>
            <a:r>
              <a:rPr lang="en-US" sz="2800" b="0" u="none" dirty="0" smtClean="0">
                <a:solidFill>
                  <a:srgbClr val="006600"/>
                </a:solidFill>
                <a:latin typeface="Arial" pitchFamily="34" charset="0"/>
                <a:cs typeface="Arial" pitchFamily="34" charset="0"/>
              </a:rPr>
              <a:t>BES Request </a:t>
            </a:r>
            <a:r>
              <a:rPr lang="en-US" sz="2800" b="0" u="none" dirty="0">
                <a:solidFill>
                  <a:srgbClr val="006600"/>
                </a:solidFill>
                <a:latin typeface="Arial" pitchFamily="34" charset="0"/>
                <a:cs typeface="Arial" pitchFamily="34" charset="0"/>
              </a:rPr>
              <a:t>vs. Appropriation </a:t>
            </a:r>
          </a:p>
        </p:txBody>
      </p:sp>
      <p:sp>
        <p:nvSpPr>
          <p:cNvPr id="7" name="Slide Number Placeholder 3"/>
          <p:cNvSpPr>
            <a:spLocks noGrp="1"/>
          </p:cNvSpPr>
          <p:nvPr>
            <p:ph type="sldNum" sz="quarter" idx="11"/>
          </p:nvPr>
        </p:nvSpPr>
        <p:spPr>
          <a:xfrm>
            <a:off x="9255125" y="7198467"/>
            <a:ext cx="419100" cy="413808"/>
          </a:xfrm>
        </p:spPr>
        <p:txBody>
          <a:bodyPr/>
          <a:lstStyle/>
          <a:p>
            <a:pPr>
              <a:defRPr/>
            </a:pPr>
            <a:fld id="{970AA921-4423-419F-989D-ABD5BD36FEB1}" type="slidenum">
              <a:rPr lang="en-US" b="0" u="none" smtClean="0"/>
              <a:pPr>
                <a:defRPr/>
              </a:pPr>
              <a:t>28</a:t>
            </a:fld>
            <a:endParaRPr lang="en-US" b="0" u="none" dirty="0"/>
          </a:p>
        </p:txBody>
      </p:sp>
      <p:graphicFrame>
        <p:nvGraphicFramePr>
          <p:cNvPr id="11" name="Chart 10"/>
          <p:cNvGraphicFramePr>
            <a:graphicFrameLocks noGrp="1"/>
          </p:cNvGraphicFramePr>
          <p:nvPr/>
        </p:nvGraphicFramePr>
        <p:xfrm>
          <a:off x="198123" y="1082992"/>
          <a:ext cx="9585960" cy="582072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3932" y="1584282"/>
            <a:ext cx="8161974" cy="4586131"/>
          </a:xfrm>
          <a:prstGeom prst="rect">
            <a:avLst/>
          </a:prstGeom>
        </p:spPr>
        <p:txBody>
          <a:bodyPr wrap="square" lIns="101858" tIns="50929" rIns="101858" bIns="50929">
            <a:spAutoFit/>
          </a:bodyPr>
          <a:lstStyle/>
          <a:p>
            <a:pPr marL="699962" indent="-697998" defTabSz="1016516">
              <a:spcBef>
                <a:spcPts val="1337"/>
              </a:spcBef>
              <a:spcAft>
                <a:spcPts val="1337"/>
              </a:spcAft>
              <a:buFont typeface="Wingdings" pitchFamily="2" charset="2"/>
              <a:buChar char="§"/>
            </a:pPr>
            <a:r>
              <a:rPr lang="en-US" sz="2800" b="0" u="none" dirty="0" smtClean="0">
                <a:solidFill>
                  <a:schemeClr val="bg2"/>
                </a:solidFill>
                <a:latin typeface="Arial" pitchFamily="34" charset="0"/>
                <a:cs typeface="Arial" pitchFamily="34" charset="0"/>
              </a:rPr>
              <a:t>FY 2012  Appropriation</a:t>
            </a:r>
          </a:p>
          <a:p>
            <a:pPr marL="699962" indent="-697998" defTabSz="1016516">
              <a:spcBef>
                <a:spcPts val="1337"/>
              </a:spcBef>
              <a:spcAft>
                <a:spcPts val="1337"/>
              </a:spcAft>
              <a:buFont typeface="Wingdings" pitchFamily="2" charset="2"/>
              <a:buChar char="§"/>
            </a:pPr>
            <a:r>
              <a:rPr lang="en-US" sz="2800" b="0" u="none" dirty="0" smtClean="0">
                <a:solidFill>
                  <a:schemeClr val="bg2"/>
                </a:solidFill>
                <a:latin typeface="Arial" pitchFamily="34" charset="0"/>
                <a:cs typeface="Arial" pitchFamily="34" charset="0"/>
              </a:rPr>
              <a:t>Program Highlights</a:t>
            </a:r>
          </a:p>
          <a:p>
            <a:pPr marL="699962" indent="-697998" defTabSz="1016516">
              <a:spcBef>
                <a:spcPts val="1337"/>
              </a:spcBef>
              <a:spcAft>
                <a:spcPts val="1337"/>
              </a:spcAft>
              <a:buFont typeface="Wingdings" pitchFamily="2" charset="2"/>
              <a:buChar char="§"/>
            </a:pPr>
            <a:r>
              <a:rPr lang="en-US" sz="2800" b="0" u="none" dirty="0" smtClean="0">
                <a:solidFill>
                  <a:schemeClr val="bg2"/>
                </a:solidFill>
                <a:latin typeface="Arial" pitchFamily="34" charset="0"/>
                <a:cs typeface="Arial" pitchFamily="34" charset="0"/>
              </a:rPr>
              <a:t>FY 2013 Budget Request</a:t>
            </a:r>
          </a:p>
          <a:p>
            <a:pPr marL="699962" indent="-697998" defTabSz="1016516">
              <a:spcBef>
                <a:spcPts val="1337"/>
              </a:spcBef>
              <a:spcAft>
                <a:spcPts val="1337"/>
              </a:spcAft>
              <a:buFont typeface="Wingdings" pitchFamily="2" charset="2"/>
              <a:buChar char="§"/>
            </a:pPr>
            <a:r>
              <a:rPr lang="en-US" sz="3600" b="0" u="none" dirty="0" smtClean="0">
                <a:solidFill>
                  <a:srgbClr val="106636"/>
                </a:solidFill>
                <a:latin typeface="Arial" pitchFamily="34" charset="0"/>
                <a:cs typeface="Arial" pitchFamily="34" charset="0"/>
              </a:rPr>
              <a:t>BES Staffing Update</a:t>
            </a:r>
          </a:p>
          <a:p>
            <a:pPr marL="699962" indent="-697998" defTabSz="1016516">
              <a:spcBef>
                <a:spcPts val="1337"/>
              </a:spcBef>
              <a:spcAft>
                <a:spcPts val="1337"/>
              </a:spcAft>
              <a:buFont typeface="Wingdings" pitchFamily="2" charset="2"/>
              <a:buChar char="§"/>
            </a:pPr>
            <a:r>
              <a:rPr lang="en-US" sz="2800" b="0" u="none" dirty="0" smtClean="0">
                <a:solidFill>
                  <a:schemeClr val="bg2"/>
                </a:solidFill>
                <a:latin typeface="Arial" pitchFamily="34" charset="0"/>
                <a:cs typeface="Arial" pitchFamily="34" charset="0"/>
              </a:rPr>
              <a:t>Upcoming Activities</a:t>
            </a:r>
          </a:p>
          <a:p>
            <a:pPr marL="699962" indent="-697998" defTabSz="1016516">
              <a:spcBef>
                <a:spcPts val="1337"/>
              </a:spcBef>
              <a:spcAft>
                <a:spcPts val="1337"/>
              </a:spcAft>
              <a:buFont typeface="Wingdings" pitchFamily="2" charset="2"/>
              <a:buChar char="§"/>
            </a:pPr>
            <a:endParaRPr lang="en-US" sz="2700" dirty="0" smtClean="0">
              <a:solidFill>
                <a:srgbClr val="006600"/>
              </a:solidFill>
              <a:cs typeface="Arial" pitchFamily="34" charset="0"/>
            </a:endParaRPr>
          </a:p>
        </p:txBody>
      </p:sp>
      <p:sp>
        <p:nvSpPr>
          <p:cNvPr id="4" name="Rectangle 3"/>
          <p:cNvSpPr>
            <a:spLocks noChangeArrowheads="1"/>
          </p:cNvSpPr>
          <p:nvPr/>
        </p:nvSpPr>
        <p:spPr bwMode="auto">
          <a:xfrm>
            <a:off x="0" y="130524"/>
            <a:ext cx="10058400" cy="819700"/>
          </a:xfrm>
          <a:prstGeom prst="rect">
            <a:avLst/>
          </a:prstGeom>
          <a:noFill/>
          <a:ln w="9525">
            <a:noFill/>
            <a:miter lim="800000"/>
            <a:headEnd/>
            <a:tailEnd/>
          </a:ln>
        </p:spPr>
        <p:txBody>
          <a:bodyPr lIns="113239" tIns="56620" rIns="113239" bIns="56620"/>
          <a:lstStyle/>
          <a:p>
            <a:pPr algn="ctr" defTabSz="1018586" fontAlgn="auto">
              <a:spcBef>
                <a:spcPts val="0"/>
              </a:spcBef>
              <a:spcAft>
                <a:spcPts val="0"/>
              </a:spcAft>
              <a:tabLst>
                <a:tab pos="2101854" algn="l"/>
              </a:tabLst>
              <a:defRPr/>
            </a:pPr>
            <a:r>
              <a:rPr lang="en-US" sz="3200" b="0" u="none" kern="0" dirty="0">
                <a:solidFill>
                  <a:srgbClr val="006600"/>
                </a:solidFill>
                <a:latin typeface="Arial" pitchFamily="34" charset="0"/>
                <a:cs typeface="Arial" pitchFamily="34" charset="0"/>
              </a:rPr>
              <a:t>Outline</a:t>
            </a:r>
          </a:p>
        </p:txBody>
      </p:sp>
      <p:sp>
        <p:nvSpPr>
          <p:cNvPr id="5" name="Slide Number Placeholder 1"/>
          <p:cNvSpPr>
            <a:spLocks noGrp="1"/>
          </p:cNvSpPr>
          <p:nvPr>
            <p:ph type="sldNum" sz="quarter" idx="11"/>
          </p:nvPr>
        </p:nvSpPr>
        <p:spPr>
          <a:xfrm>
            <a:off x="9255125" y="7198467"/>
            <a:ext cx="419100" cy="413808"/>
          </a:xfrm>
        </p:spPr>
        <p:txBody>
          <a:bodyPr/>
          <a:lstStyle/>
          <a:p>
            <a:pPr defTabSz="1011581">
              <a:defRPr/>
            </a:pPr>
            <a:fld id="{82D784F8-2C31-4E5F-BBAB-E95E7532A856}" type="slidenum">
              <a:rPr lang="en-US" b="0" u="none"/>
              <a:pPr defTabSz="1011581">
                <a:defRPr/>
              </a:pPr>
              <a:t>29</a:t>
            </a:fld>
            <a:endParaRPr lang="en-US" b="0" u="none"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 name="Chart 40"/>
          <p:cNvGraphicFramePr/>
          <p:nvPr/>
        </p:nvGraphicFramePr>
        <p:xfrm>
          <a:off x="4123339" y="1040577"/>
          <a:ext cx="5935061" cy="5182093"/>
        </p:xfrm>
        <a:graphic>
          <a:graphicData uri="http://schemas.openxmlformats.org/drawingml/2006/chart">
            <c:chart xmlns:c="http://schemas.openxmlformats.org/drawingml/2006/chart" xmlns:r="http://schemas.openxmlformats.org/officeDocument/2006/relationships" r:id="rId3"/>
          </a:graphicData>
        </a:graphic>
      </p:graphicFrame>
      <p:grpSp>
        <p:nvGrpSpPr>
          <p:cNvPr id="58" name="Group 57"/>
          <p:cNvGrpSpPr/>
          <p:nvPr/>
        </p:nvGrpSpPr>
        <p:grpSpPr>
          <a:xfrm>
            <a:off x="4128271" y="1471201"/>
            <a:ext cx="5930129" cy="3756114"/>
            <a:chOff x="3943386" y="1472622"/>
            <a:chExt cx="6100550" cy="3812228"/>
          </a:xfrm>
        </p:grpSpPr>
        <p:sp>
          <p:nvSpPr>
            <p:cNvPr id="42" name="Text Box 9"/>
            <p:cNvSpPr txBox="1">
              <a:spLocks noChangeArrowheads="1"/>
            </p:cNvSpPr>
            <p:nvPr/>
          </p:nvSpPr>
          <p:spPr bwMode="auto">
            <a:xfrm>
              <a:off x="5969647" y="3175387"/>
              <a:ext cx="1408345" cy="1008797"/>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u="none" dirty="0">
                  <a:solidFill>
                    <a:schemeClr val="bg1"/>
                  </a:solidFill>
                  <a:latin typeface="Arial Narrow" pitchFamily="34" charset="0"/>
                </a:rPr>
                <a:t>Facilities </a:t>
              </a:r>
            </a:p>
            <a:p>
              <a:pPr algn="ctr"/>
              <a:r>
                <a:rPr lang="en-US" sz="2000" u="none" dirty="0">
                  <a:solidFill>
                    <a:schemeClr val="bg1"/>
                  </a:solidFill>
                  <a:latin typeface="Arial Narrow" pitchFamily="34" charset="0"/>
                </a:rPr>
                <a:t>Ops</a:t>
              </a:r>
            </a:p>
            <a:p>
              <a:pPr algn="ctr"/>
              <a:r>
                <a:rPr lang="en-US" sz="2000" u="none" dirty="0" smtClean="0">
                  <a:solidFill>
                    <a:schemeClr val="bg1"/>
                  </a:solidFill>
                  <a:latin typeface="Arial Narrow" pitchFamily="34" charset="0"/>
                </a:rPr>
                <a:t>731</a:t>
              </a:r>
              <a:endParaRPr lang="en-US" sz="2000" u="none" dirty="0">
                <a:solidFill>
                  <a:schemeClr val="bg1"/>
                </a:solidFill>
                <a:latin typeface="Arial Narrow" pitchFamily="34" charset="0"/>
              </a:endParaRPr>
            </a:p>
          </p:txBody>
        </p:sp>
        <p:sp>
          <p:nvSpPr>
            <p:cNvPr id="43" name="Text Box 15"/>
            <p:cNvSpPr txBox="1">
              <a:spLocks noChangeArrowheads="1"/>
            </p:cNvSpPr>
            <p:nvPr/>
          </p:nvSpPr>
          <p:spPr bwMode="auto">
            <a:xfrm>
              <a:off x="4695067" y="4302068"/>
              <a:ext cx="1326300" cy="653292"/>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u="none" dirty="0">
                  <a:latin typeface="Arial Narrow" pitchFamily="34" charset="0"/>
                </a:rPr>
                <a:t>MSE </a:t>
              </a:r>
            </a:p>
            <a:p>
              <a:pPr algn="ctr"/>
              <a:r>
                <a:rPr lang="en-US" sz="1800" u="none" dirty="0">
                  <a:latin typeface="Arial Narrow" pitchFamily="34" charset="0"/>
                </a:rPr>
                <a:t>Research</a:t>
              </a:r>
            </a:p>
          </p:txBody>
        </p:sp>
        <p:sp>
          <p:nvSpPr>
            <p:cNvPr id="44" name="Text Box 23"/>
            <p:cNvSpPr txBox="1">
              <a:spLocks noChangeArrowheads="1"/>
            </p:cNvSpPr>
            <p:nvPr/>
          </p:nvSpPr>
          <p:spPr bwMode="auto">
            <a:xfrm>
              <a:off x="4921874" y="4878847"/>
              <a:ext cx="1010673" cy="406003"/>
            </a:xfrm>
            <a:prstGeom prst="rect">
              <a:avLst/>
            </a:prstGeom>
            <a:noFill/>
            <a:ln w="12700" algn="ctr">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800" u="none" dirty="0" smtClean="0">
                  <a:latin typeface="Arial Narrow" pitchFamily="34" charset="0"/>
                </a:rPr>
                <a:t>274</a:t>
              </a:r>
              <a:endParaRPr lang="en-US" sz="1800" u="none" dirty="0">
                <a:latin typeface="Arial Narrow" pitchFamily="34" charset="0"/>
              </a:endParaRPr>
            </a:p>
          </p:txBody>
        </p:sp>
        <p:sp>
          <p:nvSpPr>
            <p:cNvPr id="45" name="Text Box 16"/>
            <p:cNvSpPr txBox="1">
              <a:spLocks noChangeArrowheads="1"/>
            </p:cNvSpPr>
            <p:nvPr/>
          </p:nvSpPr>
          <p:spPr bwMode="auto">
            <a:xfrm>
              <a:off x="3992656" y="3437458"/>
              <a:ext cx="1369059" cy="932551"/>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u="none" dirty="0">
                  <a:solidFill>
                    <a:schemeClr val="bg1"/>
                  </a:solidFill>
                  <a:latin typeface="Arial Narrow" pitchFamily="34" charset="0"/>
                </a:rPr>
                <a:t>CSGB </a:t>
              </a:r>
            </a:p>
            <a:p>
              <a:pPr algn="ctr"/>
              <a:r>
                <a:rPr lang="en-US" sz="1800" u="none" dirty="0">
                  <a:solidFill>
                    <a:schemeClr val="bg1"/>
                  </a:solidFill>
                  <a:latin typeface="Arial Narrow" pitchFamily="34" charset="0"/>
                </a:rPr>
                <a:t>Research</a:t>
              </a:r>
            </a:p>
            <a:p>
              <a:pPr algn="ctr"/>
              <a:r>
                <a:rPr lang="en-US" sz="1800" u="none" dirty="0" smtClean="0">
                  <a:solidFill>
                    <a:schemeClr val="bg1"/>
                  </a:solidFill>
                  <a:latin typeface="Arial Narrow" pitchFamily="34" charset="0"/>
                </a:rPr>
                <a:t>240</a:t>
              </a:r>
              <a:endParaRPr lang="en-US" sz="1800" u="none" dirty="0">
                <a:solidFill>
                  <a:schemeClr val="bg1"/>
                </a:solidFill>
                <a:latin typeface="Arial Narrow" pitchFamily="34" charset="0"/>
              </a:endParaRPr>
            </a:p>
          </p:txBody>
        </p:sp>
        <p:sp>
          <p:nvSpPr>
            <p:cNvPr id="46" name="Text Box 83"/>
            <p:cNvSpPr txBox="1">
              <a:spLocks noChangeArrowheads="1"/>
            </p:cNvSpPr>
            <p:nvPr/>
          </p:nvSpPr>
          <p:spPr bwMode="auto">
            <a:xfrm>
              <a:off x="8642830" y="3807951"/>
              <a:ext cx="1205677" cy="932562"/>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u="none" dirty="0">
                  <a:latin typeface="Arial Narrow" pitchFamily="34" charset="0"/>
                </a:rPr>
                <a:t>Light Sources</a:t>
              </a:r>
            </a:p>
            <a:p>
              <a:pPr algn="ctr"/>
              <a:r>
                <a:rPr lang="en-US" sz="1600" u="none" dirty="0">
                  <a:latin typeface="Arial Narrow" pitchFamily="34" charset="0"/>
                </a:rPr>
                <a:t>379</a:t>
              </a:r>
            </a:p>
          </p:txBody>
        </p:sp>
        <p:sp>
          <p:nvSpPr>
            <p:cNvPr id="47" name="Text Box 84"/>
            <p:cNvSpPr txBox="1">
              <a:spLocks noChangeArrowheads="1"/>
            </p:cNvSpPr>
            <p:nvPr/>
          </p:nvSpPr>
          <p:spPr bwMode="auto">
            <a:xfrm>
              <a:off x="8492991" y="2726659"/>
              <a:ext cx="1411030" cy="932562"/>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u="none" dirty="0">
                  <a:latin typeface="Arial Narrow" pitchFamily="34" charset="0"/>
                </a:rPr>
                <a:t>Neutron Sources</a:t>
              </a:r>
            </a:p>
            <a:p>
              <a:pPr algn="ctr"/>
              <a:r>
                <a:rPr lang="en-US" sz="1600" u="none" dirty="0" smtClean="0">
                  <a:latin typeface="Arial Narrow" pitchFamily="34" charset="0"/>
                </a:rPr>
                <a:t>249</a:t>
              </a:r>
              <a:endParaRPr lang="en-US" sz="1600" u="none" dirty="0">
                <a:latin typeface="Arial Narrow" pitchFamily="34" charset="0"/>
              </a:endParaRPr>
            </a:p>
          </p:txBody>
        </p:sp>
        <p:sp>
          <p:nvSpPr>
            <p:cNvPr id="48" name="Text Box 85"/>
            <p:cNvSpPr txBox="1">
              <a:spLocks noChangeArrowheads="1"/>
            </p:cNvSpPr>
            <p:nvPr/>
          </p:nvSpPr>
          <p:spPr bwMode="auto">
            <a:xfrm>
              <a:off x="8497109" y="2350148"/>
              <a:ext cx="1546827" cy="384466"/>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u="none" dirty="0" smtClean="0">
                  <a:latin typeface="Arial Narrow" pitchFamily="34" charset="0"/>
                </a:rPr>
                <a:t>NSRCs 103</a:t>
              </a:r>
              <a:endParaRPr lang="en-US" sz="1600" u="none" dirty="0">
                <a:latin typeface="Arial Narrow" pitchFamily="34" charset="0"/>
              </a:endParaRPr>
            </a:p>
          </p:txBody>
        </p:sp>
        <p:sp>
          <p:nvSpPr>
            <p:cNvPr id="49" name="Text Box 44"/>
            <p:cNvSpPr txBox="1">
              <a:spLocks noChangeArrowheads="1"/>
            </p:cNvSpPr>
            <p:nvPr/>
          </p:nvSpPr>
          <p:spPr bwMode="auto">
            <a:xfrm>
              <a:off x="3943386" y="2057594"/>
              <a:ext cx="902669" cy="384454"/>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u="none" dirty="0" smtClean="0">
                  <a:latin typeface="Arial Narrow" pitchFamily="34" charset="0"/>
                </a:rPr>
                <a:t>Hubs</a:t>
              </a:r>
            </a:p>
            <a:p>
              <a:pPr algn="ctr"/>
              <a:r>
                <a:rPr lang="en-US" sz="1600" u="none" dirty="0" smtClean="0">
                  <a:latin typeface="Arial Narrow" pitchFamily="34" charset="0"/>
                </a:rPr>
                <a:t>44</a:t>
              </a:r>
              <a:endParaRPr lang="en-US" sz="1600" u="none" dirty="0">
                <a:latin typeface="Arial Narrow" pitchFamily="34" charset="0"/>
              </a:endParaRPr>
            </a:p>
          </p:txBody>
        </p:sp>
        <p:sp>
          <p:nvSpPr>
            <p:cNvPr id="50" name="Text Box 17"/>
            <p:cNvSpPr txBox="1">
              <a:spLocks noChangeArrowheads="1"/>
            </p:cNvSpPr>
            <p:nvPr/>
          </p:nvSpPr>
          <p:spPr bwMode="auto">
            <a:xfrm>
              <a:off x="4121143" y="2741166"/>
              <a:ext cx="900098" cy="656217"/>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u="none" dirty="0">
                  <a:latin typeface="Arial Narrow" pitchFamily="34" charset="0"/>
                </a:rPr>
                <a:t>EFRC</a:t>
              </a:r>
            </a:p>
            <a:p>
              <a:pPr algn="ctr"/>
              <a:r>
                <a:rPr lang="en-US" sz="1600" u="none" dirty="0">
                  <a:latin typeface="Arial Narrow" pitchFamily="34" charset="0"/>
                </a:rPr>
                <a:t>100</a:t>
              </a:r>
            </a:p>
          </p:txBody>
        </p:sp>
        <p:sp>
          <p:nvSpPr>
            <p:cNvPr id="51" name="Text Box 18"/>
            <p:cNvSpPr txBox="1">
              <a:spLocks noChangeArrowheads="1"/>
            </p:cNvSpPr>
            <p:nvPr/>
          </p:nvSpPr>
          <p:spPr bwMode="auto">
            <a:xfrm>
              <a:off x="4842306" y="1600090"/>
              <a:ext cx="2299576" cy="468881"/>
            </a:xfrm>
            <a:prstGeom prst="rect">
              <a:avLst/>
            </a:prstGeom>
            <a:noFill/>
            <a:ln w="9525">
              <a:noFill/>
              <a:miter lim="800000"/>
              <a:headEnd/>
              <a:tailEnd/>
            </a:ln>
          </p:spPr>
          <p:txBody>
            <a:bodyPr wrap="square" lIns="91378" tIns="45688" rIns="91378" bIns="45688">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u="none" dirty="0" smtClean="0">
                  <a:latin typeface="Arial Narrow" pitchFamily="34" charset="0"/>
                </a:rPr>
                <a:t>SBIR/STTR </a:t>
              </a:r>
              <a:r>
                <a:rPr lang="en-US" sz="1600" u="none" dirty="0">
                  <a:latin typeface="Arial Narrow" pitchFamily="34" charset="0"/>
                </a:rPr>
                <a:t>&amp; GPP  </a:t>
              </a:r>
            </a:p>
            <a:p>
              <a:pPr algn="ctr"/>
              <a:r>
                <a:rPr lang="en-US" sz="1600" u="none" dirty="0" smtClean="0">
                  <a:solidFill>
                    <a:schemeClr val="bg1"/>
                  </a:solidFill>
                  <a:latin typeface="Arial Narrow" pitchFamily="34" charset="0"/>
                </a:rPr>
                <a:t>43</a:t>
              </a:r>
              <a:endParaRPr lang="en-US" sz="1600" u="none" dirty="0">
                <a:solidFill>
                  <a:schemeClr val="bg1"/>
                </a:solidFill>
                <a:latin typeface="Arial Narrow" pitchFamily="34" charset="0"/>
              </a:endParaRPr>
            </a:p>
          </p:txBody>
        </p:sp>
        <p:sp>
          <p:nvSpPr>
            <p:cNvPr id="52" name="Rectangle 51"/>
            <p:cNvSpPr>
              <a:spLocks noChangeArrowheads="1"/>
            </p:cNvSpPr>
            <p:nvPr/>
          </p:nvSpPr>
          <p:spPr bwMode="auto">
            <a:xfrm>
              <a:off x="4273720" y="1472622"/>
              <a:ext cx="972993" cy="587171"/>
            </a:xfrm>
            <a:prstGeom prst="rect">
              <a:avLst/>
            </a:prstGeom>
            <a:noFill/>
            <a:ln w="9525">
              <a:noFill/>
              <a:miter lim="800000"/>
              <a:headEnd/>
              <a:tailEnd/>
            </a:ln>
          </p:spPr>
          <p:txBody>
            <a:bodyPr wrap="square" lIns="91408" tIns="45704" rIns="91408" bIns="45704">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r>
                <a:rPr lang="en-US" sz="1600" u="none" dirty="0">
                  <a:latin typeface="Arial Narrow" pitchFamily="34" charset="0"/>
                </a:rPr>
                <a:t>SUF Research</a:t>
              </a:r>
            </a:p>
            <a:p>
              <a:pPr algn="ctr" eaLnBrk="0" hangingPunct="0"/>
              <a:r>
                <a:rPr lang="en-US" sz="1600" u="none" dirty="0" smtClean="0">
                  <a:latin typeface="Arial Narrow" pitchFamily="34" charset="0"/>
                </a:rPr>
                <a:t>25</a:t>
              </a:r>
              <a:endParaRPr lang="en-US" sz="1600" u="none" dirty="0">
                <a:latin typeface="Arial Narrow" pitchFamily="34" charset="0"/>
              </a:endParaRPr>
            </a:p>
          </p:txBody>
        </p:sp>
        <p:sp>
          <p:nvSpPr>
            <p:cNvPr id="53" name="Text Box 80"/>
            <p:cNvSpPr txBox="1">
              <a:spLocks noChangeArrowheads="1"/>
            </p:cNvSpPr>
            <p:nvPr/>
          </p:nvSpPr>
          <p:spPr bwMode="auto">
            <a:xfrm>
              <a:off x="5038296" y="1966828"/>
              <a:ext cx="888644" cy="895050"/>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u="none" dirty="0" smtClean="0">
                  <a:latin typeface="Arial Narrow" pitchFamily="34" charset="0"/>
                </a:rPr>
                <a:t>Const, OPC, MIE</a:t>
              </a:r>
              <a:endParaRPr lang="en-US" sz="1600" u="none" dirty="0">
                <a:latin typeface="Arial Narrow" pitchFamily="34" charset="0"/>
              </a:endParaRPr>
            </a:p>
          </p:txBody>
        </p:sp>
      </p:grpSp>
      <p:sp>
        <p:nvSpPr>
          <p:cNvPr id="54" name="Text Box 23"/>
          <p:cNvSpPr txBox="1">
            <a:spLocks noChangeArrowheads="1"/>
          </p:cNvSpPr>
          <p:nvPr/>
        </p:nvSpPr>
        <p:spPr bwMode="auto">
          <a:xfrm>
            <a:off x="5331439" y="2690878"/>
            <a:ext cx="778358" cy="384454"/>
          </a:xfrm>
          <a:prstGeom prst="rect">
            <a:avLst/>
          </a:prstGeom>
          <a:noFill/>
          <a:ln w="12700" algn="ctr">
            <a:noFill/>
            <a:miter lim="800000"/>
            <a:headEnd/>
            <a:tailEnd/>
          </a:ln>
        </p:spPr>
        <p:txBody>
          <a:bodyPr wrap="square" lIns="91358" tIns="45677" rIns="91358" bIns="45677">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buFont typeface="Wingdings" pitchFamily="2" charset="2"/>
              <a:buNone/>
            </a:pPr>
            <a:r>
              <a:rPr lang="en-US" sz="1600" u="none" dirty="0" smtClean="0">
                <a:latin typeface="Arial Narrow" pitchFamily="34" charset="0"/>
              </a:rPr>
              <a:t>233</a:t>
            </a:r>
            <a:endParaRPr lang="en-US" sz="1600" u="none" dirty="0">
              <a:latin typeface="Arial Narrow" pitchFamily="34" charset="0"/>
            </a:endParaRPr>
          </a:p>
        </p:txBody>
      </p:sp>
      <p:sp>
        <p:nvSpPr>
          <p:cNvPr id="55" name="Rectangle 54"/>
          <p:cNvSpPr>
            <a:spLocks noChangeArrowheads="1"/>
          </p:cNvSpPr>
          <p:nvPr/>
        </p:nvSpPr>
        <p:spPr bwMode="auto">
          <a:xfrm>
            <a:off x="8243842" y="1170805"/>
            <a:ext cx="1814558" cy="809235"/>
          </a:xfrm>
          <a:prstGeom prst="rect">
            <a:avLst/>
          </a:prstGeom>
          <a:noFill/>
          <a:ln w="9525">
            <a:noFill/>
            <a:miter lim="800000"/>
            <a:headEnd/>
            <a:tailEnd/>
          </a:ln>
        </p:spPr>
        <p:txBody>
          <a:bodyPr wrap="square" lIns="91388" tIns="45693" rIns="91388" bIns="45693">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eaLnBrk="0" hangingPunct="0"/>
            <a:endParaRPr lang="en-US" sz="1400" u="none" dirty="0"/>
          </a:p>
        </p:txBody>
      </p:sp>
      <p:sp>
        <p:nvSpPr>
          <p:cNvPr id="57" name="Slide Number Placeholder 1"/>
          <p:cNvSpPr>
            <a:spLocks noGrp="1"/>
          </p:cNvSpPr>
          <p:nvPr>
            <p:ph type="sldNum" sz="quarter" idx="11"/>
          </p:nvPr>
        </p:nvSpPr>
        <p:spPr/>
        <p:txBody>
          <a:bodyPr/>
          <a:lstStyle/>
          <a:p>
            <a:pPr defTabSz="1011581">
              <a:defRPr/>
            </a:pPr>
            <a:fld id="{82D784F8-2C31-4E5F-BBAB-E95E7532A856}" type="slidenum">
              <a:rPr lang="en-US" b="0" u="none"/>
              <a:pPr defTabSz="1011581">
                <a:defRPr/>
              </a:pPr>
              <a:t>3</a:t>
            </a:fld>
            <a:endParaRPr lang="en-US" b="0" u="none" dirty="0"/>
          </a:p>
        </p:txBody>
      </p:sp>
      <p:sp>
        <p:nvSpPr>
          <p:cNvPr id="3292165" name="Rectangle 5"/>
          <p:cNvSpPr>
            <a:spLocks noChangeArrowheads="1"/>
          </p:cNvSpPr>
          <p:nvPr/>
        </p:nvSpPr>
        <p:spPr bwMode="auto">
          <a:xfrm>
            <a:off x="0" y="175677"/>
            <a:ext cx="10058400" cy="696912"/>
          </a:xfrm>
          <a:prstGeom prst="rect">
            <a:avLst/>
          </a:prstGeom>
          <a:noFill/>
          <a:ln w="9525" cap="flat" cmpd="sng">
            <a:noFill/>
            <a:prstDash val="solid"/>
            <a:miter lim="800000"/>
            <a:headEnd/>
            <a:tailEnd/>
          </a:ln>
          <a:effectLst/>
        </p:spPr>
        <p:txBody>
          <a:bodyPr lIns="101099" tIns="50555" rIns="101099" bIns="50555"/>
          <a:lstStyle/>
          <a:p>
            <a:pPr algn="ctr" defTabSz="1011581">
              <a:defRPr/>
            </a:pPr>
            <a:r>
              <a:rPr lang="en-US" sz="2800" b="0" u="none" dirty="0">
                <a:solidFill>
                  <a:srgbClr val="006600"/>
                </a:solidFill>
                <a:latin typeface="Arial" pitchFamily="34" charset="0"/>
                <a:cs typeface="Arial" pitchFamily="34" charset="0"/>
              </a:rPr>
              <a:t>FY </a:t>
            </a:r>
            <a:r>
              <a:rPr lang="en-US" sz="2800" b="0" u="none" dirty="0" smtClean="0">
                <a:solidFill>
                  <a:srgbClr val="006600"/>
                </a:solidFill>
                <a:latin typeface="Arial" pitchFamily="34" charset="0"/>
                <a:cs typeface="Arial" pitchFamily="34" charset="0"/>
              </a:rPr>
              <a:t>2012 </a:t>
            </a:r>
            <a:r>
              <a:rPr lang="en-US" sz="2800" b="0" u="none" dirty="0">
                <a:solidFill>
                  <a:srgbClr val="006600"/>
                </a:solidFill>
                <a:latin typeface="Arial" pitchFamily="34" charset="0"/>
                <a:cs typeface="Arial" pitchFamily="34" charset="0"/>
              </a:rPr>
              <a:t>BES </a:t>
            </a:r>
            <a:r>
              <a:rPr lang="en-US" sz="2800" b="0" u="none" dirty="0" smtClean="0">
                <a:solidFill>
                  <a:srgbClr val="006600"/>
                </a:solidFill>
                <a:latin typeface="Arial" pitchFamily="34" charset="0"/>
                <a:cs typeface="Arial" pitchFamily="34" charset="0"/>
              </a:rPr>
              <a:t>Budget Appropriation</a:t>
            </a:r>
            <a:endParaRPr lang="en-US" sz="2800" b="0" u="none" dirty="0">
              <a:solidFill>
                <a:srgbClr val="006600"/>
              </a:solidFill>
              <a:latin typeface="Arial" pitchFamily="34" charset="0"/>
              <a:cs typeface="Arial" pitchFamily="34" charset="0"/>
            </a:endParaRPr>
          </a:p>
        </p:txBody>
      </p:sp>
      <p:sp>
        <p:nvSpPr>
          <p:cNvPr id="23" name="Rectangle 9"/>
          <p:cNvSpPr>
            <a:spLocks noChangeArrowheads="1"/>
          </p:cNvSpPr>
          <p:nvPr/>
        </p:nvSpPr>
        <p:spPr bwMode="auto">
          <a:xfrm>
            <a:off x="7648344" y="1044153"/>
            <a:ext cx="2227176" cy="995817"/>
          </a:xfrm>
          <a:prstGeom prst="rect">
            <a:avLst/>
          </a:prstGeom>
          <a:noFill/>
          <a:ln w="25400">
            <a:solidFill>
              <a:schemeClr val="tx1"/>
            </a:solidFill>
            <a:miter lim="800000"/>
            <a:headEnd/>
            <a:tailEnd/>
          </a:ln>
        </p:spPr>
        <p:txBody>
          <a:bodyPr wrap="square" lIns="81613" tIns="81613" rIns="81613" bIns="81613">
            <a:spAutoFit/>
          </a:bodyPr>
          <a:lstStyle/>
          <a:p>
            <a:pPr algn="ctr" defTabSz="816430"/>
            <a:r>
              <a:rPr lang="en-US" sz="1800" u="none" dirty="0" smtClean="0">
                <a:solidFill>
                  <a:srgbClr val="000000"/>
                </a:solidFill>
              </a:rPr>
              <a:t>FY 2012 </a:t>
            </a:r>
            <a:r>
              <a:rPr lang="en-US" sz="1800" u="none" dirty="0" err="1" smtClean="0">
                <a:solidFill>
                  <a:srgbClr val="000000"/>
                </a:solidFill>
              </a:rPr>
              <a:t>Approp</a:t>
            </a:r>
            <a:r>
              <a:rPr lang="en-US" sz="1800" u="none" dirty="0" smtClean="0">
                <a:solidFill>
                  <a:srgbClr val="000000"/>
                </a:solidFill>
              </a:rPr>
              <a:t>:</a:t>
            </a:r>
            <a:endParaRPr lang="en-US" sz="1800" u="none" dirty="0">
              <a:solidFill>
                <a:srgbClr val="000000"/>
              </a:solidFill>
            </a:endParaRPr>
          </a:p>
          <a:p>
            <a:pPr algn="ctr" defTabSz="816430"/>
            <a:r>
              <a:rPr lang="en-US" sz="1800" u="none" dirty="0">
                <a:solidFill>
                  <a:srgbClr val="000000"/>
                </a:solidFill>
              </a:rPr>
              <a:t>$ </a:t>
            </a:r>
            <a:r>
              <a:rPr lang="en-US" sz="1800" u="none" dirty="0" smtClean="0">
                <a:solidFill>
                  <a:srgbClr val="000000"/>
                </a:solidFill>
              </a:rPr>
              <a:t>1,688M </a:t>
            </a:r>
          </a:p>
          <a:p>
            <a:pPr algn="ctr" defTabSz="816430"/>
            <a:r>
              <a:rPr lang="en-US" sz="1800" u="none" dirty="0" smtClean="0">
                <a:solidFill>
                  <a:srgbClr val="000000"/>
                </a:solidFill>
              </a:rPr>
              <a:t>(+$10M from FY 2011)</a:t>
            </a:r>
            <a:endParaRPr lang="en-US" sz="1800" u="none" dirty="0">
              <a:solidFill>
                <a:srgbClr val="000000"/>
              </a:solidFill>
            </a:endParaRPr>
          </a:p>
        </p:txBody>
      </p:sp>
      <p:sp>
        <p:nvSpPr>
          <p:cNvPr id="24" name="Rectangle 4"/>
          <p:cNvSpPr>
            <a:spLocks noChangeArrowheads="1"/>
          </p:cNvSpPr>
          <p:nvPr/>
        </p:nvSpPr>
        <p:spPr bwMode="auto">
          <a:xfrm>
            <a:off x="0" y="912973"/>
            <a:ext cx="4587240" cy="4762150"/>
          </a:xfrm>
          <a:prstGeom prst="rect">
            <a:avLst/>
          </a:prstGeom>
          <a:noFill/>
          <a:ln w="9525">
            <a:noFill/>
            <a:miter lim="800000"/>
            <a:headEnd/>
            <a:tailEnd/>
          </a:ln>
        </p:spPr>
        <p:txBody>
          <a:bodyPr wrap="square" lIns="90762" tIns="45377" rIns="90762" bIns="45377">
            <a:spAutoFit/>
          </a:bodyPr>
          <a:lstStyle/>
          <a:p>
            <a:pPr marL="133938" indent="-133938" eaLnBrk="0" hangingPunct="0">
              <a:buFont typeface="Wingdings" pitchFamily="2" charset="2"/>
              <a:buChar char="§"/>
            </a:pPr>
            <a:r>
              <a:rPr lang="en-US" sz="2200" u="none" dirty="0">
                <a:solidFill>
                  <a:srgbClr val="FF0303"/>
                </a:solidFill>
                <a:cs typeface="Times New Roman" pitchFamily="18" charset="0"/>
              </a:rPr>
              <a:t>Research programs</a:t>
            </a:r>
          </a:p>
          <a:p>
            <a:pPr marL="513668" lvl="1" indent="-204829" eaLnBrk="0" hangingPunct="0">
              <a:spcBef>
                <a:spcPct val="20000"/>
              </a:spcBef>
              <a:buFont typeface="Wingdings" pitchFamily="2" charset="2"/>
              <a:buChar char="§"/>
            </a:pPr>
            <a:r>
              <a:rPr lang="en-US" sz="1800" u="none" dirty="0">
                <a:solidFill>
                  <a:srgbClr val="0000CC"/>
                </a:solidFill>
                <a:cs typeface="Times New Roman" pitchFamily="18" charset="0"/>
              </a:rPr>
              <a:t>Energy Innovation </a:t>
            </a:r>
            <a:r>
              <a:rPr lang="en-US" sz="1800" u="none" dirty="0" smtClean="0">
                <a:solidFill>
                  <a:srgbClr val="0000CC"/>
                </a:solidFill>
                <a:cs typeface="Times New Roman" pitchFamily="18" charset="0"/>
              </a:rPr>
              <a:t>Hubs</a:t>
            </a:r>
          </a:p>
          <a:p>
            <a:pPr marL="513668" lvl="1" indent="-204829" eaLnBrk="0" hangingPunct="0">
              <a:spcBef>
                <a:spcPct val="20000"/>
              </a:spcBef>
            </a:pPr>
            <a:r>
              <a:rPr lang="en-US" sz="1800" u="none" dirty="0" smtClean="0">
                <a:solidFill>
                  <a:srgbClr val="0000CC"/>
                </a:solidFill>
                <a:cs typeface="Times New Roman" pitchFamily="18" charset="0"/>
              </a:rPr>
              <a:t>		</a:t>
            </a:r>
            <a:r>
              <a:rPr lang="en-US" sz="1600" u="none" dirty="0" smtClean="0">
                <a:solidFill>
                  <a:srgbClr val="0000CC"/>
                </a:solidFill>
                <a:cs typeface="Times New Roman" pitchFamily="18" charset="0"/>
              </a:rPr>
              <a:t>Battery and Energy Storage Hub (+$20M)</a:t>
            </a:r>
            <a:endParaRPr lang="en-US" sz="1800" u="none" dirty="0">
              <a:solidFill>
                <a:srgbClr val="0000CC"/>
              </a:solidFill>
              <a:cs typeface="Times New Roman" pitchFamily="18" charset="0"/>
            </a:endParaRPr>
          </a:p>
          <a:p>
            <a:pPr marL="513668" lvl="1" indent="-204829" eaLnBrk="0" hangingPunct="0">
              <a:spcBef>
                <a:spcPct val="20000"/>
              </a:spcBef>
              <a:buFont typeface="Wingdings" pitchFamily="2" charset="2"/>
              <a:buChar char="§"/>
            </a:pPr>
            <a:r>
              <a:rPr lang="en-US" sz="1800" u="none" dirty="0" smtClean="0">
                <a:solidFill>
                  <a:srgbClr val="0000CC"/>
                </a:solidFill>
                <a:cs typeface="Times New Roman" pitchFamily="18" charset="0"/>
              </a:rPr>
              <a:t>Energy </a:t>
            </a:r>
            <a:r>
              <a:rPr lang="en-US" sz="1800" u="none" dirty="0">
                <a:solidFill>
                  <a:srgbClr val="0000CC"/>
                </a:solidFill>
                <a:cs typeface="Times New Roman" pitchFamily="18" charset="0"/>
              </a:rPr>
              <a:t>Frontier Research </a:t>
            </a:r>
            <a:r>
              <a:rPr lang="en-US" sz="1800" u="none" dirty="0" smtClean="0">
                <a:solidFill>
                  <a:srgbClr val="0000CC"/>
                </a:solidFill>
                <a:cs typeface="Times New Roman" pitchFamily="18" charset="0"/>
              </a:rPr>
              <a:t>Centers</a:t>
            </a:r>
            <a:endParaRPr lang="en-US" sz="1800" u="none" dirty="0">
              <a:solidFill>
                <a:srgbClr val="0000CC"/>
              </a:solidFill>
              <a:cs typeface="Times New Roman" pitchFamily="18" charset="0"/>
            </a:endParaRPr>
          </a:p>
          <a:p>
            <a:pPr marL="513668" lvl="1" indent="-204829" eaLnBrk="0" hangingPunct="0">
              <a:spcBef>
                <a:spcPct val="20000"/>
              </a:spcBef>
              <a:buFont typeface="Wingdings" pitchFamily="2" charset="2"/>
              <a:buChar char="§"/>
            </a:pPr>
            <a:r>
              <a:rPr lang="en-US" sz="1800" u="none" dirty="0" smtClean="0">
                <a:solidFill>
                  <a:srgbClr val="0000CC"/>
                </a:solidFill>
                <a:cs typeface="Times New Roman" pitchFamily="18" charset="0"/>
              </a:rPr>
              <a:t>Core Research 	</a:t>
            </a:r>
          </a:p>
          <a:p>
            <a:pPr marL="745951" lvl="2" indent="15871" eaLnBrk="0" hangingPunct="0">
              <a:spcBef>
                <a:spcPct val="20000"/>
              </a:spcBef>
            </a:pPr>
            <a:r>
              <a:rPr lang="en-US" sz="1800" u="none" dirty="0" smtClean="0">
                <a:solidFill>
                  <a:srgbClr val="0000CC"/>
                </a:solidFill>
                <a:cs typeface="Times New Roman" pitchFamily="18" charset="0"/>
              </a:rPr>
              <a:t>Plan to initiate new projects in materials and chemistry by design</a:t>
            </a:r>
          </a:p>
          <a:p>
            <a:pPr marL="513668" lvl="1" indent="-204829" eaLnBrk="0" hangingPunct="0">
              <a:spcBef>
                <a:spcPct val="20000"/>
              </a:spcBef>
            </a:pPr>
            <a:endParaRPr lang="en-US" sz="1000" u="none" dirty="0">
              <a:solidFill>
                <a:srgbClr val="0000CC"/>
              </a:solidFill>
              <a:cs typeface="Times New Roman" pitchFamily="18" charset="0"/>
            </a:endParaRPr>
          </a:p>
          <a:p>
            <a:pPr marL="133938" indent="-133938" eaLnBrk="0" hangingPunct="0">
              <a:buFont typeface="Wingdings" pitchFamily="2" charset="2"/>
              <a:buChar char="§"/>
            </a:pPr>
            <a:r>
              <a:rPr lang="en-US" sz="2200" u="none" dirty="0">
                <a:solidFill>
                  <a:srgbClr val="FF0303"/>
                </a:solidFill>
                <a:cs typeface="Times New Roman" pitchFamily="18" charset="0"/>
              </a:rPr>
              <a:t>Scientific user facilities </a:t>
            </a:r>
            <a:r>
              <a:rPr lang="en-US" sz="2200" u="none" dirty="0" smtClean="0">
                <a:solidFill>
                  <a:srgbClr val="FF0303"/>
                </a:solidFill>
                <a:cs typeface="Times New Roman" pitchFamily="18" charset="0"/>
              </a:rPr>
              <a:t>operations</a:t>
            </a:r>
          </a:p>
          <a:p>
            <a:pPr marL="347472" lvl="1" indent="-133938" eaLnBrk="0" hangingPunct="0">
              <a:buFont typeface="Wingdings" pitchFamily="2" charset="2"/>
              <a:buChar char="§"/>
            </a:pPr>
            <a:r>
              <a:rPr lang="en-US" sz="1800" u="none" dirty="0" smtClean="0">
                <a:solidFill>
                  <a:srgbClr val="0000CC"/>
                </a:solidFill>
                <a:cs typeface="Times New Roman" pitchFamily="18" charset="0"/>
              </a:rPr>
              <a:t>All facilities operate </a:t>
            </a:r>
            <a:r>
              <a:rPr lang="en-US" sz="1800" dirty="0" smtClean="0">
                <a:solidFill>
                  <a:srgbClr val="0000CC"/>
                </a:solidFill>
                <a:cs typeface="Times New Roman" pitchFamily="18" charset="0"/>
              </a:rPr>
              <a:t>below</a:t>
            </a:r>
            <a:r>
              <a:rPr lang="en-US" sz="1800" u="none" dirty="0" smtClean="0">
                <a:solidFill>
                  <a:srgbClr val="0000CC"/>
                </a:solidFill>
                <a:cs typeface="Times New Roman" pitchFamily="18" charset="0"/>
              </a:rPr>
              <a:t> optimum level</a:t>
            </a:r>
          </a:p>
          <a:p>
            <a:pPr marL="801258" lvl="2" indent="-133938" eaLnBrk="0" hangingPunct="0">
              <a:buFont typeface="Wingdings" pitchFamily="2" charset="2"/>
              <a:buChar char="§"/>
            </a:pPr>
            <a:r>
              <a:rPr lang="en-US" sz="1800" u="none" dirty="0" smtClean="0">
                <a:solidFill>
                  <a:srgbClr val="0000CC"/>
                </a:solidFill>
                <a:cs typeface="Times New Roman" pitchFamily="18" charset="0"/>
              </a:rPr>
              <a:t>Synchrotron </a:t>
            </a:r>
            <a:r>
              <a:rPr lang="en-US" sz="1800" u="none" dirty="0">
                <a:solidFill>
                  <a:srgbClr val="0000CC"/>
                </a:solidFill>
                <a:cs typeface="Times New Roman" pitchFamily="18" charset="0"/>
              </a:rPr>
              <a:t>light </a:t>
            </a:r>
            <a:r>
              <a:rPr lang="en-US" sz="1800" u="none" dirty="0" smtClean="0">
                <a:solidFill>
                  <a:srgbClr val="0000CC"/>
                </a:solidFill>
                <a:cs typeface="Times New Roman" pitchFamily="18" charset="0"/>
              </a:rPr>
              <a:t>sources</a:t>
            </a:r>
          </a:p>
          <a:p>
            <a:pPr marL="801258" lvl="2" indent="-133938" eaLnBrk="0" hangingPunct="0">
              <a:buFont typeface="Wingdings" pitchFamily="2" charset="2"/>
              <a:buChar char="§"/>
            </a:pPr>
            <a:r>
              <a:rPr lang="en-US" sz="1800" u="none" dirty="0" smtClean="0">
                <a:solidFill>
                  <a:srgbClr val="0000CC"/>
                </a:solidFill>
                <a:cs typeface="Times New Roman" pitchFamily="18" charset="0"/>
              </a:rPr>
              <a:t>Neutron </a:t>
            </a:r>
            <a:r>
              <a:rPr lang="en-US" sz="1800" u="none" dirty="0">
                <a:solidFill>
                  <a:srgbClr val="0000CC"/>
                </a:solidFill>
                <a:cs typeface="Times New Roman" pitchFamily="18" charset="0"/>
              </a:rPr>
              <a:t>scattering </a:t>
            </a:r>
            <a:r>
              <a:rPr lang="en-US" sz="1800" u="none" dirty="0" smtClean="0">
                <a:solidFill>
                  <a:srgbClr val="0000CC"/>
                </a:solidFill>
                <a:cs typeface="Times New Roman" pitchFamily="18" charset="0"/>
              </a:rPr>
              <a:t>facilities</a:t>
            </a:r>
          </a:p>
          <a:p>
            <a:pPr marL="801258" lvl="2" indent="-133938" eaLnBrk="0" hangingPunct="0">
              <a:buFont typeface="Wingdings" pitchFamily="2" charset="2"/>
              <a:buChar char="§"/>
            </a:pPr>
            <a:r>
              <a:rPr lang="en-US" sz="1800" u="none" dirty="0" err="1" smtClean="0">
                <a:solidFill>
                  <a:srgbClr val="0000CC"/>
                </a:solidFill>
                <a:cs typeface="Times New Roman" pitchFamily="18" charset="0"/>
              </a:rPr>
              <a:t>Nanoscale</a:t>
            </a:r>
            <a:r>
              <a:rPr lang="en-US" sz="1800" u="none" dirty="0" smtClean="0">
                <a:solidFill>
                  <a:srgbClr val="0000CC"/>
                </a:solidFill>
                <a:cs typeface="Times New Roman" pitchFamily="18" charset="0"/>
              </a:rPr>
              <a:t> </a:t>
            </a:r>
            <a:r>
              <a:rPr lang="en-US" sz="1800" u="none" dirty="0">
                <a:solidFill>
                  <a:srgbClr val="0000CC"/>
                </a:solidFill>
                <a:cs typeface="Times New Roman" pitchFamily="18" charset="0"/>
              </a:rPr>
              <a:t>Science Research </a:t>
            </a:r>
            <a:r>
              <a:rPr lang="en-US" sz="1800" u="none" dirty="0" smtClean="0">
                <a:solidFill>
                  <a:srgbClr val="0000CC"/>
                </a:solidFill>
                <a:cs typeface="Times New Roman" pitchFamily="18" charset="0"/>
              </a:rPr>
              <a:t>Centers</a:t>
            </a:r>
          </a:p>
          <a:p>
            <a:pPr marL="732682" lvl="2" indent="-42541" eaLnBrk="0" hangingPunct="0">
              <a:spcBef>
                <a:spcPct val="15000"/>
              </a:spcBef>
            </a:pPr>
            <a:endParaRPr lang="en-US" sz="1000" u="none" dirty="0">
              <a:solidFill>
                <a:srgbClr val="0000CC"/>
              </a:solidFill>
              <a:cs typeface="Times New Roman" pitchFamily="18" charset="0"/>
            </a:endParaRPr>
          </a:p>
          <a:p>
            <a:pPr marL="133938" indent="-133938" eaLnBrk="0" hangingPunct="0">
              <a:buFont typeface="Wingdings" pitchFamily="2" charset="2"/>
              <a:buChar char="§"/>
            </a:pPr>
            <a:endParaRPr lang="fr-FR" sz="1800" b="0" u="none" dirty="0">
              <a:solidFill>
                <a:srgbClr val="0000CC"/>
              </a:solidFill>
            </a:endParaRPr>
          </a:p>
          <a:p>
            <a:pPr marL="513668" lvl="1" indent="-204829" eaLnBrk="0" hangingPunct="0">
              <a:buFont typeface="Wingdings" pitchFamily="2" charset="2"/>
              <a:buChar char="§"/>
            </a:pPr>
            <a:endParaRPr lang="en-US" sz="2000" b="0" u="none" dirty="0">
              <a:solidFill>
                <a:srgbClr val="0000CC"/>
              </a:solidFill>
            </a:endParaRPr>
          </a:p>
        </p:txBody>
      </p:sp>
      <p:sp>
        <p:nvSpPr>
          <p:cNvPr id="39" name="Rectangle 38"/>
          <p:cNvSpPr/>
          <p:nvPr/>
        </p:nvSpPr>
        <p:spPr>
          <a:xfrm>
            <a:off x="0" y="5258885"/>
            <a:ext cx="8884920" cy="2300137"/>
          </a:xfrm>
          <a:prstGeom prst="rect">
            <a:avLst/>
          </a:prstGeom>
        </p:spPr>
        <p:txBody>
          <a:bodyPr wrap="square" lIns="90957" tIns="45476" rIns="90957" bIns="45476">
            <a:spAutoFit/>
          </a:bodyPr>
          <a:lstStyle/>
          <a:p>
            <a:pPr marL="133938" indent="-133938" eaLnBrk="0" hangingPunct="0">
              <a:buFont typeface="Wingdings" pitchFamily="2" charset="2"/>
              <a:buChar char="§"/>
            </a:pPr>
            <a:r>
              <a:rPr lang="en-US" sz="2200" u="none" dirty="0" smtClean="0">
                <a:solidFill>
                  <a:srgbClr val="FF0303"/>
                </a:solidFill>
                <a:cs typeface="Times New Roman" pitchFamily="18" charset="0"/>
              </a:rPr>
              <a:t>Construction and instrumentation</a:t>
            </a:r>
          </a:p>
          <a:p>
            <a:pPr marL="513668" lvl="1" indent="-204829" eaLnBrk="0" hangingPunct="0">
              <a:buFont typeface="Wingdings" pitchFamily="2" charset="2"/>
              <a:buChar char="§"/>
            </a:pPr>
            <a:r>
              <a:rPr lang="en-US" sz="1800" u="none" dirty="0" smtClean="0">
                <a:solidFill>
                  <a:srgbClr val="0000CC"/>
                </a:solidFill>
                <a:cs typeface="Times New Roman" pitchFamily="18" charset="0"/>
              </a:rPr>
              <a:t>National Synchrotron Light Source-II ($159M)  and NEXT instrumentation ($12M)</a:t>
            </a:r>
          </a:p>
          <a:p>
            <a:pPr marL="513668" lvl="1" indent="-204829" eaLnBrk="0" hangingPunct="0">
              <a:spcBef>
                <a:spcPct val="15000"/>
              </a:spcBef>
              <a:buFont typeface="Wingdings" pitchFamily="2" charset="2"/>
              <a:buChar char="§"/>
            </a:pPr>
            <a:r>
              <a:rPr lang="fr-FR" sz="1800" u="none" dirty="0" smtClean="0">
                <a:solidFill>
                  <a:srgbClr val="0000CC"/>
                </a:solidFill>
              </a:rPr>
              <a:t>Spallation Neutron Source instruments ($12M)</a:t>
            </a:r>
          </a:p>
          <a:p>
            <a:pPr marL="513668" lvl="1" indent="-204829" eaLnBrk="0" hangingPunct="0">
              <a:spcBef>
                <a:spcPct val="15000"/>
              </a:spcBef>
              <a:buFont typeface="Wingdings" pitchFamily="2" charset="2"/>
              <a:buChar char="§"/>
            </a:pPr>
            <a:r>
              <a:rPr lang="fr-FR" sz="1800" u="none" dirty="0" smtClean="0">
                <a:solidFill>
                  <a:srgbClr val="0000CC"/>
                </a:solidFill>
              </a:rPr>
              <a:t>Advanced Photon Source upgrade ($20M)</a:t>
            </a:r>
          </a:p>
          <a:p>
            <a:pPr marL="513668" lvl="1" indent="-204829" eaLnBrk="0" hangingPunct="0">
              <a:spcBef>
                <a:spcPct val="15000"/>
              </a:spcBef>
              <a:buFont typeface="Wingdings" pitchFamily="2" charset="2"/>
              <a:buChar char="§"/>
            </a:pPr>
            <a:r>
              <a:rPr lang="fr-FR" sz="1800" u="none" dirty="0" err="1" smtClean="0">
                <a:solidFill>
                  <a:srgbClr val="0000CC"/>
                </a:solidFill>
              </a:rPr>
              <a:t>Linac</a:t>
            </a:r>
            <a:r>
              <a:rPr lang="fr-FR" sz="1800" u="none" dirty="0" smtClean="0">
                <a:solidFill>
                  <a:srgbClr val="0000CC"/>
                </a:solidFill>
              </a:rPr>
              <a:t> </a:t>
            </a:r>
            <a:r>
              <a:rPr lang="fr-FR" sz="1800" u="none" dirty="0" err="1" smtClean="0">
                <a:solidFill>
                  <a:srgbClr val="0000CC"/>
                </a:solidFill>
              </a:rPr>
              <a:t>Coherent</a:t>
            </a:r>
            <a:r>
              <a:rPr lang="fr-FR" sz="1800" u="none" dirty="0" smtClean="0">
                <a:solidFill>
                  <a:srgbClr val="0000CC"/>
                </a:solidFill>
              </a:rPr>
              <a:t> Light Source-II ($30M)</a:t>
            </a:r>
          </a:p>
          <a:p>
            <a:pPr marL="513668" lvl="1" indent="-204829" eaLnBrk="0" hangingPunct="0">
              <a:spcBef>
                <a:spcPct val="15000"/>
              </a:spcBef>
            </a:pPr>
            <a:endParaRPr lang="fr-FR" sz="1800" u="none" dirty="0" smtClean="0">
              <a:solidFill>
                <a:srgbClr val="0000CC"/>
              </a:solidFill>
            </a:endParaRPr>
          </a:p>
          <a:p>
            <a:pPr marL="513668" lvl="1" indent="-204829" eaLnBrk="0" hangingPunct="0">
              <a:spcBef>
                <a:spcPct val="15000"/>
              </a:spcBef>
            </a:pPr>
            <a:r>
              <a:rPr lang="fr-FR" sz="1800" b="0" u="none" dirty="0" smtClean="0">
                <a:solidFill>
                  <a:srgbClr val="0000CC"/>
                </a:solidFill>
              </a:rPr>
              <a:t>	</a:t>
            </a:r>
            <a:endParaRPr lang="en-US"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0" y="0"/>
            <a:ext cx="10012978" cy="7772400"/>
          </a:xfrm>
          <a:prstGeom prst="rect">
            <a:avLst/>
          </a:prstGeom>
          <a:noFill/>
          <a:ln w="9525">
            <a:noFill/>
            <a:miter lim="800000"/>
            <a:headEnd/>
            <a:tailEnd/>
          </a:ln>
        </p:spPr>
      </p:pic>
      <p:sp>
        <p:nvSpPr>
          <p:cNvPr id="7" name="Rectangle 6"/>
          <p:cNvSpPr/>
          <p:nvPr/>
        </p:nvSpPr>
        <p:spPr>
          <a:xfrm>
            <a:off x="2190195" y="6812311"/>
            <a:ext cx="1848178" cy="6447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81886" tIns="40941" rIns="81886" bIns="40941" rtlCol="0" anchor="ctr"/>
          <a:lstStyle/>
          <a:p>
            <a:pPr algn="ctr"/>
            <a:endParaRPr lang="en-US"/>
          </a:p>
        </p:txBody>
      </p:sp>
      <p:grpSp>
        <p:nvGrpSpPr>
          <p:cNvPr id="10" name="Group 19"/>
          <p:cNvGrpSpPr/>
          <p:nvPr/>
        </p:nvGrpSpPr>
        <p:grpSpPr>
          <a:xfrm>
            <a:off x="2270521" y="430216"/>
            <a:ext cx="6502004" cy="6866285"/>
            <a:chOff x="2042587" y="469537"/>
            <a:chExt cx="5910912" cy="6058497"/>
          </a:xfrm>
        </p:grpSpPr>
        <p:sp>
          <p:nvSpPr>
            <p:cNvPr id="5" name="Oval 4"/>
            <p:cNvSpPr/>
            <p:nvPr/>
          </p:nvSpPr>
          <p:spPr>
            <a:xfrm>
              <a:off x="2042587" y="6178524"/>
              <a:ext cx="466016" cy="1186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6" name="Oval 5"/>
            <p:cNvSpPr/>
            <p:nvPr/>
          </p:nvSpPr>
          <p:spPr>
            <a:xfrm>
              <a:off x="2056235" y="6409383"/>
              <a:ext cx="466016" cy="118651"/>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3" name="Oval 12"/>
            <p:cNvSpPr/>
            <p:nvPr/>
          </p:nvSpPr>
          <p:spPr>
            <a:xfrm>
              <a:off x="6538442" y="469537"/>
              <a:ext cx="1163782" cy="1397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5" name="Oval 14"/>
            <p:cNvSpPr/>
            <p:nvPr/>
          </p:nvSpPr>
          <p:spPr>
            <a:xfrm>
              <a:off x="4602432" y="4411560"/>
              <a:ext cx="923636" cy="11447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4" name="Oval 13"/>
            <p:cNvSpPr/>
            <p:nvPr/>
          </p:nvSpPr>
          <p:spPr>
            <a:xfrm>
              <a:off x="3659123" y="3841995"/>
              <a:ext cx="620673" cy="118651"/>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sp>
          <p:nvSpPr>
            <p:cNvPr id="16" name="Oval 15"/>
            <p:cNvSpPr/>
            <p:nvPr/>
          </p:nvSpPr>
          <p:spPr>
            <a:xfrm>
              <a:off x="6590396" y="822523"/>
              <a:ext cx="1363103" cy="1330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73493" tIns="36745" rIns="73493" bIns="36745" rtlCol="0" anchor="ctr"/>
            <a:lstStyle/>
            <a:p>
              <a:pPr algn="ctr"/>
              <a:endParaRPr lang="en-US"/>
            </a:p>
          </p:txBody>
        </p:sp>
      </p:grpSp>
      <p:grpSp>
        <p:nvGrpSpPr>
          <p:cNvPr id="11" name="Group 18"/>
          <p:cNvGrpSpPr/>
          <p:nvPr/>
        </p:nvGrpSpPr>
        <p:grpSpPr>
          <a:xfrm>
            <a:off x="2841786" y="6810703"/>
            <a:ext cx="846585" cy="686903"/>
            <a:chOff x="2583444" y="6040102"/>
            <a:chExt cx="769623" cy="1024798"/>
          </a:xfrm>
        </p:grpSpPr>
        <p:sp>
          <p:nvSpPr>
            <p:cNvPr id="8" name="TextBox 7"/>
            <p:cNvSpPr txBox="1"/>
            <p:nvPr/>
          </p:nvSpPr>
          <p:spPr>
            <a:xfrm>
              <a:off x="2583444" y="6040102"/>
              <a:ext cx="465120" cy="559625"/>
            </a:xfrm>
            <a:prstGeom prst="rect">
              <a:avLst/>
            </a:prstGeom>
            <a:noFill/>
          </p:spPr>
          <p:txBody>
            <a:bodyPr wrap="none" lIns="81892" tIns="40945" rIns="81892" bIns="40945" rtlCol="0">
              <a:spAutoFit/>
            </a:bodyPr>
            <a:lstStyle/>
            <a:p>
              <a:r>
                <a:rPr lang="en-US" sz="1600" u="none" dirty="0" smtClean="0"/>
                <a:t>New</a:t>
              </a:r>
              <a:endParaRPr lang="en-US" sz="1600" u="none" dirty="0"/>
            </a:p>
          </p:txBody>
        </p:sp>
        <p:sp>
          <p:nvSpPr>
            <p:cNvPr id="9" name="TextBox 8"/>
            <p:cNvSpPr txBox="1"/>
            <p:nvPr/>
          </p:nvSpPr>
          <p:spPr>
            <a:xfrm>
              <a:off x="2593228" y="6505275"/>
              <a:ext cx="759839" cy="559625"/>
            </a:xfrm>
            <a:prstGeom prst="rect">
              <a:avLst/>
            </a:prstGeom>
            <a:noFill/>
          </p:spPr>
          <p:txBody>
            <a:bodyPr wrap="none" lIns="81892" tIns="40945" rIns="81892" bIns="40945" rtlCol="0">
              <a:spAutoFit/>
            </a:bodyPr>
            <a:lstStyle/>
            <a:p>
              <a:r>
                <a:rPr lang="en-US" sz="1600" u="none" dirty="0" smtClean="0"/>
                <a:t>Vacancy</a:t>
              </a:r>
              <a:endParaRPr lang="en-US" sz="1600" u="none"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3932" y="1584282"/>
            <a:ext cx="8161974" cy="4463021"/>
          </a:xfrm>
          <a:prstGeom prst="rect">
            <a:avLst/>
          </a:prstGeom>
        </p:spPr>
        <p:txBody>
          <a:bodyPr wrap="square" lIns="101858" tIns="50929" rIns="101858" bIns="50929">
            <a:spAutoFit/>
          </a:bodyPr>
          <a:lstStyle/>
          <a:p>
            <a:pPr marL="699962" indent="-697998" defTabSz="1016516">
              <a:spcBef>
                <a:spcPts val="1337"/>
              </a:spcBef>
              <a:spcAft>
                <a:spcPts val="1337"/>
              </a:spcAft>
              <a:buFont typeface="Wingdings" pitchFamily="2" charset="2"/>
              <a:buChar char="§"/>
            </a:pPr>
            <a:r>
              <a:rPr lang="en-US" sz="2800" b="0" u="none" dirty="0" smtClean="0">
                <a:solidFill>
                  <a:schemeClr val="bg2"/>
                </a:solidFill>
                <a:latin typeface="Arial" pitchFamily="34" charset="0"/>
                <a:cs typeface="Arial" pitchFamily="34" charset="0"/>
              </a:rPr>
              <a:t>FY 2012  Appropriation</a:t>
            </a:r>
          </a:p>
          <a:p>
            <a:pPr marL="699962" indent="-697998" defTabSz="1016516">
              <a:spcBef>
                <a:spcPts val="1337"/>
              </a:spcBef>
              <a:spcAft>
                <a:spcPts val="1337"/>
              </a:spcAft>
              <a:buFont typeface="Wingdings" pitchFamily="2" charset="2"/>
              <a:buChar char="§"/>
            </a:pPr>
            <a:r>
              <a:rPr lang="en-US" sz="2800" b="0" u="none" dirty="0" smtClean="0">
                <a:solidFill>
                  <a:schemeClr val="bg2"/>
                </a:solidFill>
                <a:latin typeface="Arial" pitchFamily="34" charset="0"/>
                <a:cs typeface="Arial" pitchFamily="34" charset="0"/>
              </a:rPr>
              <a:t>Program Highlights</a:t>
            </a:r>
          </a:p>
          <a:p>
            <a:pPr marL="699962" indent="-697998" defTabSz="1016516">
              <a:spcBef>
                <a:spcPts val="1337"/>
              </a:spcBef>
              <a:spcAft>
                <a:spcPts val="1337"/>
              </a:spcAft>
              <a:buFont typeface="Wingdings" pitchFamily="2" charset="2"/>
              <a:buChar char="§"/>
            </a:pPr>
            <a:r>
              <a:rPr lang="en-US" sz="2800" b="0" u="none" dirty="0" smtClean="0">
                <a:solidFill>
                  <a:schemeClr val="bg2"/>
                </a:solidFill>
                <a:latin typeface="Arial" pitchFamily="34" charset="0"/>
                <a:cs typeface="Arial" pitchFamily="34" charset="0"/>
              </a:rPr>
              <a:t>FY 2013 Budget Request</a:t>
            </a:r>
          </a:p>
          <a:p>
            <a:pPr marL="699962" indent="-697998" defTabSz="1016516">
              <a:spcBef>
                <a:spcPts val="1337"/>
              </a:spcBef>
              <a:spcAft>
                <a:spcPts val="1337"/>
              </a:spcAft>
              <a:buFont typeface="Wingdings" pitchFamily="2" charset="2"/>
              <a:buChar char="§"/>
            </a:pPr>
            <a:r>
              <a:rPr lang="en-US" sz="2800" b="0" u="none" dirty="0" smtClean="0">
                <a:solidFill>
                  <a:schemeClr val="bg2"/>
                </a:solidFill>
                <a:latin typeface="Arial" pitchFamily="34" charset="0"/>
                <a:cs typeface="Arial" pitchFamily="34" charset="0"/>
              </a:rPr>
              <a:t>BES Staffing</a:t>
            </a:r>
          </a:p>
          <a:p>
            <a:pPr marL="699962" indent="-697998" defTabSz="1016516">
              <a:spcBef>
                <a:spcPts val="1337"/>
              </a:spcBef>
              <a:spcAft>
                <a:spcPts val="1337"/>
              </a:spcAft>
              <a:buFont typeface="Wingdings" pitchFamily="2" charset="2"/>
              <a:buChar char="§"/>
            </a:pPr>
            <a:r>
              <a:rPr lang="en-US" sz="3600" b="0" u="none" dirty="0" smtClean="0">
                <a:solidFill>
                  <a:srgbClr val="106636"/>
                </a:solidFill>
                <a:latin typeface="Arial" pitchFamily="34" charset="0"/>
                <a:cs typeface="Arial" pitchFamily="34" charset="0"/>
              </a:rPr>
              <a:t>Upcoming Activities</a:t>
            </a:r>
          </a:p>
          <a:p>
            <a:pPr marL="699962" indent="-697998" defTabSz="1016516">
              <a:spcBef>
                <a:spcPts val="1337"/>
              </a:spcBef>
              <a:spcAft>
                <a:spcPts val="1337"/>
              </a:spcAft>
              <a:buFont typeface="Wingdings" pitchFamily="2" charset="2"/>
              <a:buChar char="§"/>
            </a:pPr>
            <a:endParaRPr lang="en-US" sz="2700" dirty="0" smtClean="0">
              <a:solidFill>
                <a:srgbClr val="006600"/>
              </a:solidFill>
              <a:cs typeface="Arial" pitchFamily="34" charset="0"/>
            </a:endParaRPr>
          </a:p>
        </p:txBody>
      </p:sp>
      <p:sp>
        <p:nvSpPr>
          <p:cNvPr id="4" name="Rectangle 3"/>
          <p:cNvSpPr>
            <a:spLocks noChangeArrowheads="1"/>
          </p:cNvSpPr>
          <p:nvPr/>
        </p:nvSpPr>
        <p:spPr bwMode="auto">
          <a:xfrm>
            <a:off x="0" y="130524"/>
            <a:ext cx="10058400" cy="819700"/>
          </a:xfrm>
          <a:prstGeom prst="rect">
            <a:avLst/>
          </a:prstGeom>
          <a:noFill/>
          <a:ln w="9525">
            <a:noFill/>
            <a:miter lim="800000"/>
            <a:headEnd/>
            <a:tailEnd/>
          </a:ln>
        </p:spPr>
        <p:txBody>
          <a:bodyPr lIns="113239" tIns="56620" rIns="113239" bIns="56620"/>
          <a:lstStyle/>
          <a:p>
            <a:pPr algn="ctr" defTabSz="1018586" fontAlgn="auto">
              <a:spcBef>
                <a:spcPts val="0"/>
              </a:spcBef>
              <a:spcAft>
                <a:spcPts val="0"/>
              </a:spcAft>
              <a:tabLst>
                <a:tab pos="2101854" algn="l"/>
              </a:tabLst>
              <a:defRPr/>
            </a:pPr>
            <a:r>
              <a:rPr lang="en-US" sz="3200" b="0" u="none" kern="0" dirty="0">
                <a:solidFill>
                  <a:srgbClr val="006600"/>
                </a:solidFill>
                <a:latin typeface="Arial" pitchFamily="34" charset="0"/>
                <a:cs typeface="Arial" pitchFamily="34" charset="0"/>
              </a:rPr>
              <a:t>Outline</a:t>
            </a:r>
          </a:p>
        </p:txBody>
      </p:sp>
      <p:sp>
        <p:nvSpPr>
          <p:cNvPr id="5" name="Slide Number Placeholder 1"/>
          <p:cNvSpPr>
            <a:spLocks noGrp="1"/>
          </p:cNvSpPr>
          <p:nvPr>
            <p:ph type="sldNum" sz="quarter" idx="11"/>
          </p:nvPr>
        </p:nvSpPr>
        <p:spPr>
          <a:xfrm>
            <a:off x="9255125" y="7198467"/>
            <a:ext cx="419100" cy="413808"/>
          </a:xfrm>
        </p:spPr>
        <p:txBody>
          <a:bodyPr/>
          <a:lstStyle/>
          <a:p>
            <a:pPr defTabSz="1011581">
              <a:defRPr/>
            </a:pPr>
            <a:fld id="{82D784F8-2C31-4E5F-BBAB-E95E7532A856}" type="slidenum">
              <a:rPr lang="en-US" b="0" u="none"/>
              <a:pPr defTabSz="1011581">
                <a:defRPr/>
              </a:pPr>
              <a:t>31</a:t>
            </a:fld>
            <a:endParaRPr lang="en-US" b="0" u="none"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 name="Text Box 44"/>
          <p:cNvSpPr txBox="1">
            <a:spLocks noChangeArrowheads="1"/>
          </p:cNvSpPr>
          <p:nvPr/>
        </p:nvSpPr>
        <p:spPr bwMode="auto">
          <a:xfrm>
            <a:off x="11" y="2817505"/>
            <a:ext cx="3436953" cy="379650"/>
          </a:xfrm>
          <a:prstGeom prst="rect">
            <a:avLst/>
          </a:prstGeom>
          <a:noFill/>
          <a:ln w="9525">
            <a:noFill/>
            <a:miter lim="800000"/>
            <a:headEnd/>
            <a:tailEnd/>
          </a:ln>
        </p:spPr>
        <p:txBody>
          <a:bodyPr wrap="none" lIns="101657" tIns="50829" rIns="101657" bIns="50829">
            <a:spAutoFit/>
          </a:bodyPr>
          <a:lstStyle/>
          <a:p>
            <a:pPr marL="254205" indent="-254205">
              <a:buFont typeface="Wingdings" pitchFamily="2" charset="2"/>
              <a:buChar char="§"/>
            </a:pPr>
            <a:r>
              <a:rPr lang="en-US" sz="1800" i="1" u="none" dirty="0">
                <a:solidFill>
                  <a:srgbClr val="008000"/>
                </a:solidFill>
                <a:latin typeface="Arial" pitchFamily="34" charset="0"/>
                <a:cs typeface="Arial" pitchFamily="34" charset="0"/>
              </a:rPr>
              <a:t>Science for National Needs</a:t>
            </a:r>
          </a:p>
        </p:txBody>
      </p:sp>
      <p:sp>
        <p:nvSpPr>
          <p:cNvPr id="10251" name="Text Box 45"/>
          <p:cNvSpPr txBox="1">
            <a:spLocks noChangeArrowheads="1"/>
          </p:cNvSpPr>
          <p:nvPr/>
        </p:nvSpPr>
        <p:spPr bwMode="auto">
          <a:xfrm>
            <a:off x="10" y="895995"/>
            <a:ext cx="2872696" cy="379650"/>
          </a:xfrm>
          <a:prstGeom prst="rect">
            <a:avLst/>
          </a:prstGeom>
          <a:noFill/>
          <a:ln w="9525">
            <a:noFill/>
            <a:miter lim="800000"/>
            <a:headEnd/>
            <a:tailEnd/>
          </a:ln>
        </p:spPr>
        <p:txBody>
          <a:bodyPr wrap="none" lIns="101657" tIns="50829" rIns="101657" bIns="50829">
            <a:spAutoFit/>
          </a:bodyPr>
          <a:lstStyle/>
          <a:p>
            <a:pPr marL="254205" indent="-254205">
              <a:buFont typeface="Wingdings" pitchFamily="2" charset="2"/>
              <a:buChar char="§"/>
            </a:pPr>
            <a:r>
              <a:rPr lang="en-US" sz="1800" i="1" u="none" dirty="0">
                <a:solidFill>
                  <a:srgbClr val="008000"/>
                </a:solidFill>
                <a:latin typeface="Arial" pitchFamily="34" charset="0"/>
                <a:cs typeface="Arial" pitchFamily="34" charset="0"/>
              </a:rPr>
              <a:t>Science for Discovery</a:t>
            </a:r>
          </a:p>
        </p:txBody>
      </p:sp>
      <p:sp>
        <p:nvSpPr>
          <p:cNvPr id="10242" name="Rectangle 2"/>
          <p:cNvSpPr>
            <a:spLocks noGrp="1" noChangeArrowheads="1"/>
          </p:cNvSpPr>
          <p:nvPr>
            <p:ph type="title"/>
          </p:nvPr>
        </p:nvSpPr>
        <p:spPr>
          <a:xfrm>
            <a:off x="0" y="0"/>
            <a:ext cx="10058400" cy="820420"/>
          </a:xfrm>
        </p:spPr>
        <p:txBody>
          <a:bodyPr lIns="101645" tIns="50823" rIns="101645" bIns="50823"/>
          <a:lstStyle/>
          <a:p>
            <a:pPr defTabSz="1133311">
              <a:tabLst>
                <a:tab pos="2102450" algn="l"/>
              </a:tabLst>
            </a:pPr>
            <a:r>
              <a:rPr lang="en-US" dirty="0" smtClean="0">
                <a:solidFill>
                  <a:srgbClr val="006600"/>
                </a:solidFill>
              </a:rPr>
              <a:t>BES Strategic Planning Activities</a:t>
            </a:r>
          </a:p>
        </p:txBody>
      </p:sp>
      <p:pic>
        <p:nvPicPr>
          <p:cNvPr id="10244" name="Picture 26"/>
          <p:cNvPicPr preferRelativeResize="0">
            <a:picLocks noGrp="1" noChangeAspect="1" noChangeArrowheads="1"/>
          </p:cNvPicPr>
          <p:nvPr>
            <p:ph sz="quarter" idx="4294967295"/>
          </p:nvPr>
        </p:nvPicPr>
        <p:blipFill>
          <a:blip r:embed="rId3" cstate="print"/>
          <a:srcRect/>
          <a:stretch>
            <a:fillRect/>
          </a:stretch>
        </p:blipFill>
        <p:spPr>
          <a:xfrm>
            <a:off x="0" y="3252898"/>
            <a:ext cx="984885" cy="1266613"/>
          </a:xfrm>
        </p:spPr>
      </p:pic>
      <p:grpSp>
        <p:nvGrpSpPr>
          <p:cNvPr id="2" name="Group 10"/>
          <p:cNvGrpSpPr>
            <a:grpSpLocks/>
          </p:cNvGrpSpPr>
          <p:nvPr/>
        </p:nvGrpSpPr>
        <p:grpSpPr bwMode="auto">
          <a:xfrm>
            <a:off x="0" y="6092741"/>
            <a:ext cx="7631612" cy="1304395"/>
            <a:chOff x="198" y="3680"/>
            <a:chExt cx="5892" cy="1069"/>
          </a:xfrm>
        </p:grpSpPr>
        <p:grpSp>
          <p:nvGrpSpPr>
            <p:cNvPr id="3" name="Group 11"/>
            <p:cNvGrpSpPr>
              <a:grpSpLocks noChangeAspect="1"/>
            </p:cNvGrpSpPr>
            <p:nvPr/>
          </p:nvGrpSpPr>
          <p:grpSpPr bwMode="auto">
            <a:xfrm>
              <a:off x="3438" y="3694"/>
              <a:ext cx="766" cy="984"/>
              <a:chOff x="1746" y="1535"/>
              <a:chExt cx="806" cy="1036"/>
            </a:xfrm>
          </p:grpSpPr>
          <p:pic>
            <p:nvPicPr>
              <p:cNvPr id="10291" name="Picture 12"/>
              <p:cNvPicPr preferRelativeResize="0">
                <a:picLocks noChangeAspect="1" noChangeArrowheads="1"/>
              </p:cNvPicPr>
              <p:nvPr/>
            </p:nvPicPr>
            <p:blipFill>
              <a:blip r:embed="rId4" cstate="print"/>
              <a:srcRect l="8398" r="11044" b="23692"/>
              <a:stretch>
                <a:fillRect/>
              </a:stretch>
            </p:blipFill>
            <p:spPr bwMode="auto">
              <a:xfrm>
                <a:off x="1809" y="1577"/>
                <a:ext cx="671" cy="845"/>
              </a:xfrm>
              <a:prstGeom prst="rect">
                <a:avLst/>
              </a:prstGeom>
              <a:solidFill>
                <a:schemeClr val="bg1"/>
              </a:solidFill>
              <a:ln w="9525">
                <a:noFill/>
                <a:miter lim="800000"/>
                <a:headEnd/>
                <a:tailEnd/>
              </a:ln>
            </p:spPr>
          </p:pic>
          <p:sp>
            <p:nvSpPr>
              <p:cNvPr id="3097613" name="Rectangle 13"/>
              <p:cNvSpPr>
                <a:spLocks noChangeAspect="1" noChangeArrowheads="1"/>
              </p:cNvSpPr>
              <p:nvPr/>
            </p:nvSpPr>
            <p:spPr bwMode="auto">
              <a:xfrm>
                <a:off x="1746" y="1533"/>
                <a:ext cx="805" cy="1037"/>
              </a:xfrm>
              <a:prstGeom prst="rect">
                <a:avLst/>
              </a:prstGeom>
              <a:noFill/>
              <a:ln w="9525">
                <a:solidFill>
                  <a:schemeClr val="tx1"/>
                </a:solidFill>
                <a:miter lim="800000"/>
                <a:headEnd/>
                <a:tailEnd/>
              </a:ln>
            </p:spPr>
            <p:txBody>
              <a:bodyPr wrap="none" lIns="82058" tIns="41029" rIns="82058" bIns="41029" anchor="ctr"/>
              <a:lstStyle/>
              <a:p>
                <a:pPr defTabSz="912649">
                  <a:defRPr/>
                </a:pPr>
                <a:endParaRPr lang="en-US" dirty="0">
                  <a:effectLst>
                    <a:outerShdw blurRad="38100" dist="38100" dir="2700000" algn="tl">
                      <a:srgbClr val="C0C0C0"/>
                    </a:outerShdw>
                  </a:effectLst>
                </a:endParaRPr>
              </a:p>
            </p:txBody>
          </p:sp>
        </p:grpSp>
        <p:grpSp>
          <p:nvGrpSpPr>
            <p:cNvPr id="4" name="Group 14"/>
            <p:cNvGrpSpPr>
              <a:grpSpLocks noChangeAspect="1"/>
            </p:cNvGrpSpPr>
            <p:nvPr/>
          </p:nvGrpSpPr>
          <p:grpSpPr bwMode="auto">
            <a:xfrm>
              <a:off x="4044" y="3740"/>
              <a:ext cx="766" cy="984"/>
              <a:chOff x="2673" y="1553"/>
              <a:chExt cx="806" cy="1036"/>
            </a:xfrm>
          </p:grpSpPr>
          <p:sp>
            <p:nvSpPr>
              <p:cNvPr id="3097615" name="Rectangle 15"/>
              <p:cNvSpPr>
                <a:spLocks noChangeAspect="1" noChangeArrowheads="1"/>
              </p:cNvSpPr>
              <p:nvPr/>
            </p:nvSpPr>
            <p:spPr bwMode="auto">
              <a:xfrm>
                <a:off x="2671" y="1553"/>
                <a:ext cx="809" cy="1034"/>
              </a:xfrm>
              <a:prstGeom prst="rect">
                <a:avLst/>
              </a:prstGeom>
              <a:solidFill>
                <a:schemeClr val="bg1"/>
              </a:solidFill>
              <a:ln w="9525">
                <a:solidFill>
                  <a:schemeClr val="tx1"/>
                </a:solidFill>
                <a:miter lim="800000"/>
                <a:headEnd/>
                <a:tailEnd/>
              </a:ln>
            </p:spPr>
            <p:txBody>
              <a:bodyPr wrap="none" lIns="82058" tIns="41029" rIns="82058" bIns="41029" anchor="ctr"/>
              <a:lstStyle/>
              <a:p>
                <a:pPr defTabSz="912649">
                  <a:defRPr/>
                </a:pPr>
                <a:endParaRPr lang="en-US" dirty="0">
                  <a:effectLst>
                    <a:outerShdw blurRad="38100" dist="38100" dir="2700000" algn="tl">
                      <a:srgbClr val="C0C0C0"/>
                    </a:outerShdw>
                  </a:effectLst>
                </a:endParaRPr>
              </a:p>
            </p:txBody>
          </p:sp>
          <p:pic>
            <p:nvPicPr>
              <p:cNvPr id="10290" name="Picture 16"/>
              <p:cNvPicPr preferRelativeResize="0">
                <a:picLocks noChangeAspect="1" noChangeArrowheads="1"/>
              </p:cNvPicPr>
              <p:nvPr/>
            </p:nvPicPr>
            <p:blipFill>
              <a:blip r:embed="rId5" cstate="print"/>
              <a:srcRect/>
              <a:stretch>
                <a:fillRect/>
              </a:stretch>
            </p:blipFill>
            <p:spPr bwMode="auto">
              <a:xfrm>
                <a:off x="2697" y="1622"/>
                <a:ext cx="750" cy="561"/>
              </a:xfrm>
              <a:prstGeom prst="rect">
                <a:avLst/>
              </a:prstGeom>
              <a:solidFill>
                <a:schemeClr val="bg1"/>
              </a:solidFill>
              <a:ln w="9525">
                <a:noFill/>
                <a:miter lim="800000"/>
                <a:headEnd/>
                <a:tailEnd/>
              </a:ln>
            </p:spPr>
          </p:pic>
        </p:grpSp>
        <p:pic>
          <p:nvPicPr>
            <p:cNvPr id="10280" name="Picture 17"/>
            <p:cNvPicPr>
              <a:picLocks noChangeArrowheads="1"/>
            </p:cNvPicPr>
            <p:nvPr/>
          </p:nvPicPr>
          <p:blipFill>
            <a:blip r:embed="rId6" cstate="print"/>
            <a:srcRect/>
            <a:stretch>
              <a:fillRect/>
            </a:stretch>
          </p:blipFill>
          <p:spPr bwMode="auto">
            <a:xfrm>
              <a:off x="4659" y="3680"/>
              <a:ext cx="782" cy="986"/>
            </a:xfrm>
            <a:prstGeom prst="rect">
              <a:avLst/>
            </a:prstGeom>
            <a:noFill/>
            <a:ln w="12700">
              <a:noFill/>
              <a:miter lim="800000"/>
              <a:headEnd/>
              <a:tailEnd/>
            </a:ln>
          </p:spPr>
        </p:pic>
        <p:pic>
          <p:nvPicPr>
            <p:cNvPr id="10281" name="Picture 18" descr="covers_0001"/>
            <p:cNvPicPr preferRelativeResize="0">
              <a:picLocks noChangeAspect="1" noChangeArrowheads="1"/>
            </p:cNvPicPr>
            <p:nvPr/>
          </p:nvPicPr>
          <p:blipFill>
            <a:blip r:embed="rId7" cstate="print"/>
            <a:srcRect/>
            <a:stretch>
              <a:fillRect/>
            </a:stretch>
          </p:blipFill>
          <p:spPr bwMode="auto">
            <a:xfrm>
              <a:off x="198" y="3738"/>
              <a:ext cx="766" cy="984"/>
            </a:xfrm>
            <a:prstGeom prst="rect">
              <a:avLst/>
            </a:prstGeom>
            <a:noFill/>
            <a:ln w="9525">
              <a:noFill/>
              <a:miter lim="800000"/>
              <a:headEnd/>
              <a:tailEnd/>
            </a:ln>
          </p:spPr>
        </p:pic>
        <p:pic>
          <p:nvPicPr>
            <p:cNvPr id="10282" name="Picture 19" descr="covers_0002"/>
            <p:cNvPicPr preferRelativeResize="0">
              <a:picLocks noChangeAspect="1" noChangeArrowheads="1"/>
            </p:cNvPicPr>
            <p:nvPr/>
          </p:nvPicPr>
          <p:blipFill>
            <a:blip r:embed="rId8" cstate="print"/>
            <a:srcRect/>
            <a:stretch>
              <a:fillRect/>
            </a:stretch>
          </p:blipFill>
          <p:spPr bwMode="auto">
            <a:xfrm>
              <a:off x="786" y="3758"/>
              <a:ext cx="766" cy="984"/>
            </a:xfrm>
            <a:prstGeom prst="rect">
              <a:avLst/>
            </a:prstGeom>
            <a:noFill/>
            <a:ln w="9525">
              <a:noFill/>
              <a:miter lim="800000"/>
              <a:headEnd/>
              <a:tailEnd/>
            </a:ln>
          </p:spPr>
        </p:pic>
        <p:grpSp>
          <p:nvGrpSpPr>
            <p:cNvPr id="5" name="Group 20"/>
            <p:cNvGrpSpPr>
              <a:grpSpLocks noChangeAspect="1"/>
            </p:cNvGrpSpPr>
            <p:nvPr/>
          </p:nvGrpSpPr>
          <p:grpSpPr bwMode="auto">
            <a:xfrm>
              <a:off x="2088" y="3692"/>
              <a:ext cx="797" cy="984"/>
              <a:chOff x="1293" y="1171"/>
              <a:chExt cx="839" cy="1036"/>
            </a:xfrm>
          </p:grpSpPr>
          <p:pic>
            <p:nvPicPr>
              <p:cNvPr id="10287" name="Picture 21"/>
              <p:cNvPicPr preferRelativeResize="0">
                <a:picLocks noChangeAspect="1" noChangeArrowheads="1"/>
              </p:cNvPicPr>
              <p:nvPr/>
            </p:nvPicPr>
            <p:blipFill>
              <a:blip r:embed="rId9" cstate="print"/>
              <a:srcRect/>
              <a:stretch>
                <a:fillRect/>
              </a:stretch>
            </p:blipFill>
            <p:spPr bwMode="auto">
              <a:xfrm>
                <a:off x="1293" y="1284"/>
                <a:ext cx="839" cy="848"/>
              </a:xfrm>
              <a:prstGeom prst="rect">
                <a:avLst/>
              </a:prstGeom>
              <a:noFill/>
              <a:ln w="9525">
                <a:noFill/>
                <a:miter lim="800000"/>
                <a:headEnd/>
                <a:tailEnd/>
              </a:ln>
            </p:spPr>
          </p:pic>
          <p:sp>
            <p:nvSpPr>
              <p:cNvPr id="3097622" name="Rectangle 22"/>
              <p:cNvSpPr>
                <a:spLocks noChangeAspect="1" noChangeArrowheads="1"/>
              </p:cNvSpPr>
              <p:nvPr/>
            </p:nvSpPr>
            <p:spPr bwMode="auto">
              <a:xfrm>
                <a:off x="1311" y="1171"/>
                <a:ext cx="802" cy="1034"/>
              </a:xfrm>
              <a:prstGeom prst="rect">
                <a:avLst/>
              </a:prstGeom>
              <a:noFill/>
              <a:ln w="9525">
                <a:solidFill>
                  <a:schemeClr val="tx1"/>
                </a:solidFill>
                <a:miter lim="800000"/>
                <a:headEnd/>
                <a:tailEnd/>
              </a:ln>
            </p:spPr>
            <p:txBody>
              <a:bodyPr wrap="none" lIns="82058" tIns="41029" rIns="82058" bIns="41029" anchor="ctr"/>
              <a:lstStyle/>
              <a:p>
                <a:pPr defTabSz="912649">
                  <a:defRPr/>
                </a:pPr>
                <a:endParaRPr lang="en-US" dirty="0">
                  <a:effectLst>
                    <a:outerShdw blurRad="38100" dist="38100" dir="2700000" algn="tl">
                      <a:srgbClr val="C0C0C0"/>
                    </a:outerShdw>
                  </a:effectLst>
                </a:endParaRPr>
              </a:p>
            </p:txBody>
          </p:sp>
        </p:grpSp>
        <p:pic>
          <p:nvPicPr>
            <p:cNvPr id="10284" name="Picture 23"/>
            <p:cNvPicPr preferRelativeResize="0">
              <a:picLocks noChangeAspect="1" noChangeArrowheads="1"/>
            </p:cNvPicPr>
            <p:nvPr/>
          </p:nvPicPr>
          <p:blipFill>
            <a:blip r:embed="rId10" cstate="print"/>
            <a:srcRect/>
            <a:stretch>
              <a:fillRect/>
            </a:stretch>
          </p:blipFill>
          <p:spPr bwMode="auto">
            <a:xfrm>
              <a:off x="2769" y="3740"/>
              <a:ext cx="766" cy="984"/>
            </a:xfrm>
            <a:prstGeom prst="rect">
              <a:avLst/>
            </a:prstGeom>
            <a:noFill/>
            <a:ln w="9525">
              <a:solidFill>
                <a:schemeClr val="tx1"/>
              </a:solidFill>
              <a:miter lim="800000"/>
              <a:headEnd/>
              <a:tailEnd/>
            </a:ln>
          </p:spPr>
        </p:pic>
        <p:pic>
          <p:nvPicPr>
            <p:cNvPr id="10285" name="Picture 24"/>
            <p:cNvPicPr preferRelativeResize="0">
              <a:picLocks noChangeAspect="1" noChangeArrowheads="1"/>
            </p:cNvPicPr>
            <p:nvPr/>
          </p:nvPicPr>
          <p:blipFill>
            <a:blip r:embed="rId11" cstate="print"/>
            <a:srcRect/>
            <a:stretch>
              <a:fillRect/>
            </a:stretch>
          </p:blipFill>
          <p:spPr bwMode="auto">
            <a:xfrm>
              <a:off x="1419" y="3765"/>
              <a:ext cx="766" cy="984"/>
            </a:xfrm>
            <a:prstGeom prst="rect">
              <a:avLst/>
            </a:prstGeom>
            <a:noFill/>
            <a:ln w="12700">
              <a:solidFill>
                <a:schemeClr val="tx1"/>
              </a:solidFill>
              <a:miter lim="800000"/>
              <a:headEnd/>
              <a:tailEnd/>
            </a:ln>
          </p:spPr>
        </p:pic>
        <p:pic>
          <p:nvPicPr>
            <p:cNvPr id="10286" name="Picture 25"/>
            <p:cNvPicPr>
              <a:picLocks noChangeAspect="1" noChangeArrowheads="1"/>
            </p:cNvPicPr>
            <p:nvPr/>
          </p:nvPicPr>
          <p:blipFill>
            <a:blip r:embed="rId12" cstate="print"/>
            <a:srcRect/>
            <a:stretch>
              <a:fillRect/>
            </a:stretch>
          </p:blipFill>
          <p:spPr bwMode="auto">
            <a:xfrm>
              <a:off x="5343" y="3750"/>
              <a:ext cx="747" cy="966"/>
            </a:xfrm>
            <a:prstGeom prst="rect">
              <a:avLst/>
            </a:prstGeom>
            <a:noFill/>
            <a:ln w="57150">
              <a:noFill/>
              <a:miter lim="800000"/>
              <a:headEnd/>
              <a:tailEnd/>
            </a:ln>
          </p:spPr>
        </p:pic>
      </p:grpSp>
      <p:pic>
        <p:nvPicPr>
          <p:cNvPr id="10246" name="Picture 27"/>
          <p:cNvPicPr>
            <a:picLocks noChangeAspect="1" noChangeArrowheads="1"/>
          </p:cNvPicPr>
          <p:nvPr/>
        </p:nvPicPr>
        <p:blipFill>
          <a:blip r:embed="rId13" cstate="print"/>
          <a:srcRect/>
          <a:stretch>
            <a:fillRect/>
          </a:stretch>
        </p:blipFill>
        <p:spPr bwMode="auto">
          <a:xfrm>
            <a:off x="7229232" y="6148011"/>
            <a:ext cx="920273" cy="1261216"/>
          </a:xfrm>
          <a:prstGeom prst="rect">
            <a:avLst/>
          </a:prstGeom>
          <a:noFill/>
          <a:ln w="9525" algn="ctr">
            <a:noFill/>
            <a:miter lim="800000"/>
            <a:headEnd/>
            <a:tailEnd/>
          </a:ln>
        </p:spPr>
      </p:pic>
      <p:pic>
        <p:nvPicPr>
          <p:cNvPr id="10249" name="Picture 41"/>
          <p:cNvPicPr preferRelativeResize="0">
            <a:picLocks noChangeAspect="1" noChangeArrowheads="1"/>
          </p:cNvPicPr>
          <p:nvPr/>
        </p:nvPicPr>
        <p:blipFill>
          <a:blip r:embed="rId14" cstate="print"/>
          <a:srcRect/>
          <a:stretch>
            <a:fillRect/>
          </a:stretch>
        </p:blipFill>
        <p:spPr bwMode="auto">
          <a:xfrm>
            <a:off x="5261452" y="3256492"/>
            <a:ext cx="927258" cy="1234228"/>
          </a:xfrm>
          <a:prstGeom prst="rect">
            <a:avLst/>
          </a:prstGeom>
          <a:noFill/>
          <a:ln w="19050">
            <a:noFill/>
            <a:miter lim="800000"/>
            <a:headEnd/>
            <a:tailEnd/>
          </a:ln>
        </p:spPr>
      </p:pic>
      <p:sp>
        <p:nvSpPr>
          <p:cNvPr id="10252" name="Text Box 46"/>
          <p:cNvSpPr txBox="1">
            <a:spLocks noChangeArrowheads="1"/>
          </p:cNvSpPr>
          <p:nvPr/>
        </p:nvSpPr>
        <p:spPr bwMode="auto">
          <a:xfrm>
            <a:off x="-75909" y="5712469"/>
            <a:ext cx="7701903" cy="379650"/>
          </a:xfrm>
          <a:prstGeom prst="rect">
            <a:avLst/>
          </a:prstGeom>
          <a:noFill/>
          <a:ln w="9525">
            <a:noFill/>
            <a:miter lim="800000"/>
            <a:headEnd/>
            <a:tailEnd/>
          </a:ln>
        </p:spPr>
        <p:txBody>
          <a:bodyPr wrap="none" lIns="101657" tIns="50829" rIns="101657" bIns="50829">
            <a:spAutoFit/>
          </a:bodyPr>
          <a:lstStyle/>
          <a:p>
            <a:pPr marL="254205" indent="-254205">
              <a:buFont typeface="Wingdings" pitchFamily="2" charset="2"/>
              <a:buChar char="§"/>
            </a:pPr>
            <a:r>
              <a:rPr lang="en-US" sz="1800" i="1" u="none" dirty="0">
                <a:solidFill>
                  <a:srgbClr val="008000"/>
                </a:solidFill>
                <a:latin typeface="Arial" pitchFamily="34" charset="0"/>
                <a:cs typeface="Arial" pitchFamily="34" charset="0"/>
              </a:rPr>
              <a:t>National Scientific User Facilities, the 21</a:t>
            </a:r>
            <a:r>
              <a:rPr lang="en-US" sz="1800" i="1" u="none" baseline="30000" dirty="0">
                <a:solidFill>
                  <a:srgbClr val="008000"/>
                </a:solidFill>
                <a:latin typeface="Arial" pitchFamily="34" charset="0"/>
                <a:cs typeface="Arial" pitchFamily="34" charset="0"/>
              </a:rPr>
              <a:t>st</a:t>
            </a:r>
            <a:r>
              <a:rPr lang="en-US" sz="1800" i="1" u="none" dirty="0">
                <a:solidFill>
                  <a:srgbClr val="008000"/>
                </a:solidFill>
                <a:latin typeface="Arial" pitchFamily="34" charset="0"/>
                <a:cs typeface="Arial" pitchFamily="34" charset="0"/>
              </a:rPr>
              <a:t> century tools of science</a:t>
            </a:r>
          </a:p>
        </p:txBody>
      </p:sp>
      <p:pic>
        <p:nvPicPr>
          <p:cNvPr id="10256" name="Picture 3"/>
          <p:cNvPicPr preferRelativeResize="0">
            <a:picLocks noChangeAspect="1" noChangeArrowheads="1"/>
          </p:cNvPicPr>
          <p:nvPr/>
        </p:nvPicPr>
        <p:blipFill>
          <a:blip r:embed="rId15" cstate="print"/>
          <a:srcRect/>
          <a:stretch>
            <a:fillRect/>
          </a:stretch>
        </p:blipFill>
        <p:spPr bwMode="auto">
          <a:xfrm>
            <a:off x="2355011" y="1407016"/>
            <a:ext cx="1076649" cy="1185461"/>
          </a:xfrm>
          <a:prstGeom prst="rect">
            <a:avLst/>
          </a:prstGeom>
          <a:noFill/>
          <a:ln w="28575">
            <a:solidFill>
              <a:schemeClr val="tx1"/>
            </a:solidFill>
            <a:miter lim="800000"/>
            <a:headEnd/>
            <a:tailEnd/>
          </a:ln>
        </p:spPr>
      </p:pic>
      <p:pic>
        <p:nvPicPr>
          <p:cNvPr id="10257" name="Picture 4"/>
          <p:cNvPicPr preferRelativeResize="0">
            <a:picLocks noChangeAspect="1" noChangeArrowheads="1"/>
          </p:cNvPicPr>
          <p:nvPr/>
        </p:nvPicPr>
        <p:blipFill>
          <a:blip r:embed="rId16" cstate="print"/>
          <a:srcRect/>
          <a:stretch>
            <a:fillRect/>
          </a:stretch>
        </p:blipFill>
        <p:spPr bwMode="auto">
          <a:xfrm>
            <a:off x="3438706" y="1404606"/>
            <a:ext cx="945933" cy="1175823"/>
          </a:xfrm>
          <a:prstGeom prst="rect">
            <a:avLst/>
          </a:prstGeom>
          <a:noFill/>
          <a:ln w="28575">
            <a:solidFill>
              <a:schemeClr val="tx1"/>
            </a:solidFill>
            <a:miter lim="800000"/>
            <a:headEnd/>
            <a:tailEnd/>
          </a:ln>
        </p:spPr>
      </p:pic>
      <p:grpSp>
        <p:nvGrpSpPr>
          <p:cNvPr id="6" name="Group 5"/>
          <p:cNvGrpSpPr>
            <a:grpSpLocks/>
          </p:cNvGrpSpPr>
          <p:nvPr/>
        </p:nvGrpSpPr>
        <p:grpSpPr bwMode="auto">
          <a:xfrm>
            <a:off x="1312095" y="1406997"/>
            <a:ext cx="1073838" cy="1209556"/>
            <a:chOff x="180" y="2744"/>
            <a:chExt cx="1661" cy="2152"/>
          </a:xfrm>
        </p:grpSpPr>
        <p:pic>
          <p:nvPicPr>
            <p:cNvPr id="10265" name="Picture 6" descr="nes_fc"/>
            <p:cNvPicPr>
              <a:picLocks noChangeAspect="1" noChangeArrowheads="1"/>
            </p:cNvPicPr>
            <p:nvPr/>
          </p:nvPicPr>
          <p:blipFill>
            <a:blip r:embed="rId17" cstate="print"/>
            <a:srcRect/>
            <a:stretch>
              <a:fillRect/>
            </a:stretch>
          </p:blipFill>
          <p:spPr bwMode="auto">
            <a:xfrm>
              <a:off x="182" y="2749"/>
              <a:ext cx="1659" cy="2147"/>
            </a:xfrm>
            <a:prstGeom prst="rect">
              <a:avLst/>
            </a:prstGeom>
            <a:noFill/>
            <a:ln w="28575">
              <a:solidFill>
                <a:schemeClr val="tx1"/>
              </a:solidFill>
              <a:miter lim="800000"/>
              <a:headEnd/>
              <a:tailEnd/>
            </a:ln>
          </p:spPr>
        </p:pic>
        <p:sp>
          <p:nvSpPr>
            <p:cNvPr id="66" name="Rectangle 7"/>
            <p:cNvSpPr>
              <a:spLocks noChangeArrowheads="1"/>
            </p:cNvSpPr>
            <p:nvPr/>
          </p:nvSpPr>
          <p:spPr bwMode="auto">
            <a:xfrm>
              <a:off x="179" y="2744"/>
              <a:ext cx="1658" cy="2151"/>
            </a:xfrm>
            <a:prstGeom prst="rect">
              <a:avLst/>
            </a:prstGeom>
            <a:noFill/>
            <a:ln w="28575">
              <a:solidFill>
                <a:schemeClr val="tx1"/>
              </a:solidFill>
              <a:miter lim="800000"/>
              <a:headEnd/>
              <a:tailEnd/>
            </a:ln>
            <a:effectLst/>
          </p:spPr>
          <p:txBody>
            <a:bodyPr wrap="none" lIns="100797" tIns="49515" rIns="100797" bIns="49515" anchor="ctr"/>
            <a:lstStyle/>
            <a:p>
              <a:pPr algn="ctr" eaLnBrk="0" hangingPunct="0">
                <a:defRPr/>
              </a:pPr>
              <a:endParaRPr lang="en-US" dirty="0">
                <a:effectLst>
                  <a:outerShdw blurRad="38100" dist="38100" dir="2700000" algn="tl">
                    <a:srgbClr val="C0C0C0"/>
                  </a:outerShdw>
                </a:effectLst>
              </a:endParaRPr>
            </a:p>
          </p:txBody>
        </p:sp>
      </p:grpSp>
      <p:sp>
        <p:nvSpPr>
          <p:cNvPr id="67" name="Rectangle 8"/>
          <p:cNvSpPr>
            <a:spLocks noChangeArrowheads="1"/>
          </p:cNvSpPr>
          <p:nvPr/>
        </p:nvSpPr>
        <p:spPr bwMode="auto">
          <a:xfrm>
            <a:off x="227030" y="1396157"/>
            <a:ext cx="1065213" cy="1228831"/>
          </a:xfrm>
          <a:prstGeom prst="rect">
            <a:avLst/>
          </a:prstGeom>
          <a:solidFill>
            <a:srgbClr val="000000"/>
          </a:solidFill>
          <a:ln w="28575">
            <a:solidFill>
              <a:schemeClr val="tx1"/>
            </a:solidFill>
            <a:miter lim="800000"/>
            <a:headEnd/>
            <a:tailEnd/>
          </a:ln>
        </p:spPr>
        <p:txBody>
          <a:bodyPr lIns="101692" tIns="50847" rIns="101692" bIns="50847"/>
          <a:lstStyle/>
          <a:p>
            <a:pPr eaLnBrk="0" hangingPunct="0">
              <a:defRPr/>
            </a:pPr>
            <a:endParaRPr lang="en-US" dirty="0">
              <a:effectLst>
                <a:outerShdw blurRad="38100" dist="38100" dir="2700000" algn="tl">
                  <a:srgbClr val="000000">
                    <a:alpha val="43137"/>
                  </a:srgbClr>
                </a:outerShdw>
              </a:effectLst>
            </a:endParaRPr>
          </a:p>
        </p:txBody>
      </p:sp>
      <p:pic>
        <p:nvPicPr>
          <p:cNvPr id="10260" name="Picture 9"/>
          <p:cNvPicPr>
            <a:picLocks noChangeAspect="1" noChangeArrowheads="1"/>
          </p:cNvPicPr>
          <p:nvPr/>
        </p:nvPicPr>
        <p:blipFill>
          <a:blip r:embed="rId18" cstate="print"/>
          <a:srcRect/>
          <a:stretch>
            <a:fillRect/>
          </a:stretch>
        </p:blipFill>
        <p:spPr bwMode="auto">
          <a:xfrm>
            <a:off x="321185" y="1681678"/>
            <a:ext cx="850356" cy="772236"/>
          </a:xfrm>
          <a:prstGeom prst="rect">
            <a:avLst/>
          </a:prstGeom>
          <a:noFill/>
          <a:ln w="28575">
            <a:solidFill>
              <a:schemeClr val="tx1"/>
            </a:solidFill>
            <a:miter lim="800000"/>
            <a:headEnd/>
            <a:tailEnd/>
          </a:ln>
        </p:spPr>
      </p:pic>
      <p:pic>
        <p:nvPicPr>
          <p:cNvPr id="10261" name="Picture 42" descr="OD_xlg"/>
          <p:cNvPicPr>
            <a:picLocks noChangeAspect="1" noChangeArrowheads="1"/>
          </p:cNvPicPr>
          <p:nvPr/>
        </p:nvPicPr>
        <p:blipFill>
          <a:blip r:embed="rId19" cstate="print"/>
          <a:srcRect/>
          <a:stretch>
            <a:fillRect/>
          </a:stretch>
        </p:blipFill>
        <p:spPr bwMode="auto">
          <a:xfrm>
            <a:off x="4414138" y="1406997"/>
            <a:ext cx="1026049" cy="1173414"/>
          </a:xfrm>
          <a:prstGeom prst="rect">
            <a:avLst/>
          </a:prstGeom>
          <a:noFill/>
          <a:ln w="28575">
            <a:solidFill>
              <a:schemeClr val="tx1"/>
            </a:solidFill>
            <a:miter lim="800000"/>
            <a:headEnd/>
            <a:tailEnd/>
          </a:ln>
        </p:spPr>
      </p:pic>
      <p:pic>
        <p:nvPicPr>
          <p:cNvPr id="10262" name="Picture 43" descr="GC_xlg"/>
          <p:cNvPicPr preferRelativeResize="0">
            <a:picLocks noChangeAspect="1" noChangeArrowheads="1"/>
          </p:cNvPicPr>
          <p:nvPr/>
        </p:nvPicPr>
        <p:blipFill>
          <a:blip r:embed="rId20" cstate="print"/>
          <a:srcRect/>
          <a:stretch>
            <a:fillRect/>
          </a:stretch>
        </p:blipFill>
        <p:spPr bwMode="auto">
          <a:xfrm>
            <a:off x="5471111" y="1409407"/>
            <a:ext cx="1016210" cy="1161366"/>
          </a:xfrm>
          <a:prstGeom prst="rect">
            <a:avLst/>
          </a:prstGeom>
          <a:noFill/>
          <a:ln w="38100">
            <a:solidFill>
              <a:schemeClr val="tx1"/>
            </a:solidFill>
            <a:miter lim="800000"/>
            <a:headEnd/>
            <a:tailEnd/>
          </a:ln>
        </p:spPr>
      </p:pic>
      <p:sp>
        <p:nvSpPr>
          <p:cNvPr id="71" name="Rectangle 47"/>
          <p:cNvSpPr>
            <a:spLocks noChangeArrowheads="1"/>
          </p:cNvSpPr>
          <p:nvPr/>
        </p:nvSpPr>
        <p:spPr bwMode="auto">
          <a:xfrm>
            <a:off x="314325" y="1568876"/>
            <a:ext cx="454025" cy="348814"/>
          </a:xfrm>
          <a:prstGeom prst="rect">
            <a:avLst/>
          </a:prstGeom>
          <a:noFill/>
          <a:ln w="28575">
            <a:solidFill>
              <a:schemeClr val="tx1"/>
            </a:solidFill>
            <a:miter lim="800000"/>
            <a:headEnd/>
            <a:tailEnd/>
          </a:ln>
        </p:spPr>
        <p:txBody>
          <a:bodyPr lIns="0" tIns="0" rIns="0" bIns="0">
            <a:spAutoFit/>
          </a:bodyPr>
          <a:lstStyle/>
          <a:p>
            <a:pPr eaLnBrk="0" hangingPunct="0">
              <a:defRPr/>
            </a:pPr>
            <a:r>
              <a:rPr lang="en-US" sz="1100" dirty="0">
                <a:solidFill>
                  <a:srgbClr val="FFFFFF"/>
                </a:solidFill>
              </a:rPr>
              <a:t>Systems</a:t>
            </a:r>
            <a:endParaRPr lang="en-US" sz="1100" dirty="0">
              <a:effectLst>
                <a:outerShdw blurRad="38100" dist="38100" dir="2700000" algn="tl">
                  <a:srgbClr val="C0C0C0"/>
                </a:outerShdw>
              </a:effectLst>
            </a:endParaRPr>
          </a:p>
        </p:txBody>
      </p:sp>
      <p:sp>
        <p:nvSpPr>
          <p:cNvPr id="72" name="Rectangle 48"/>
          <p:cNvSpPr>
            <a:spLocks noChangeArrowheads="1"/>
          </p:cNvSpPr>
          <p:nvPr/>
        </p:nvSpPr>
        <p:spPr bwMode="auto">
          <a:xfrm>
            <a:off x="314327" y="1453729"/>
            <a:ext cx="484909" cy="174406"/>
          </a:xfrm>
          <a:prstGeom prst="rect">
            <a:avLst/>
          </a:prstGeom>
          <a:noFill/>
          <a:ln w="28575">
            <a:solidFill>
              <a:schemeClr val="tx1"/>
            </a:solidFill>
            <a:miter lim="800000"/>
            <a:headEnd/>
            <a:tailEnd/>
          </a:ln>
        </p:spPr>
        <p:txBody>
          <a:bodyPr wrap="none" lIns="0" tIns="0" rIns="0" bIns="0">
            <a:spAutoFit/>
          </a:bodyPr>
          <a:lstStyle/>
          <a:p>
            <a:pPr eaLnBrk="0" hangingPunct="0">
              <a:defRPr/>
            </a:pPr>
            <a:r>
              <a:rPr lang="en-US" sz="1100" dirty="0">
                <a:solidFill>
                  <a:srgbClr val="FFFFFF"/>
                </a:solidFill>
              </a:rPr>
              <a:t>Complex</a:t>
            </a:r>
            <a:endParaRPr lang="en-US" sz="1100" dirty="0">
              <a:effectLst>
                <a:outerShdw blurRad="38100" dist="38100" dir="2700000" algn="tl">
                  <a:srgbClr val="C0C0C0"/>
                </a:outerShdw>
              </a:effectLst>
            </a:endParaRPr>
          </a:p>
        </p:txBody>
      </p:sp>
      <p:pic>
        <p:nvPicPr>
          <p:cNvPr id="10254" name="Picture 50" descr="SET_xlg.jpg"/>
          <p:cNvPicPr>
            <a:picLocks noChangeAspect="1"/>
          </p:cNvPicPr>
          <p:nvPr/>
        </p:nvPicPr>
        <p:blipFill>
          <a:blip r:embed="rId21" cstate="print"/>
          <a:srcRect/>
          <a:stretch>
            <a:fillRect/>
          </a:stretch>
        </p:blipFill>
        <p:spPr bwMode="auto">
          <a:xfrm>
            <a:off x="6150825" y="3250522"/>
            <a:ext cx="935255" cy="1247540"/>
          </a:xfrm>
          <a:prstGeom prst="rect">
            <a:avLst/>
          </a:prstGeom>
          <a:noFill/>
          <a:ln w="38100">
            <a:noFill/>
            <a:miter lim="800000"/>
            <a:headEnd/>
            <a:tailEnd/>
          </a:ln>
        </p:spPr>
      </p:pic>
      <p:pic>
        <p:nvPicPr>
          <p:cNvPr id="10247" name="Picture 28" descr="NGPS_xlg"/>
          <p:cNvPicPr>
            <a:picLocks noChangeAspect="1" noChangeArrowheads="1"/>
          </p:cNvPicPr>
          <p:nvPr/>
        </p:nvPicPr>
        <p:blipFill>
          <a:blip r:embed="rId22" cstate="print"/>
          <a:srcRect/>
          <a:stretch>
            <a:fillRect/>
          </a:stretch>
        </p:blipFill>
        <p:spPr bwMode="auto">
          <a:xfrm>
            <a:off x="7763773" y="6102912"/>
            <a:ext cx="936093" cy="1250163"/>
          </a:xfrm>
          <a:prstGeom prst="rect">
            <a:avLst/>
          </a:prstGeom>
          <a:noFill/>
          <a:ln w="38100">
            <a:noFill/>
            <a:miter lim="800000"/>
            <a:headEnd/>
            <a:tailEnd/>
          </a:ln>
        </p:spPr>
      </p:pic>
      <p:pic>
        <p:nvPicPr>
          <p:cNvPr id="53" name="Picture 2"/>
          <p:cNvPicPr>
            <a:picLocks noChangeAspect="1"/>
          </p:cNvPicPr>
          <p:nvPr/>
        </p:nvPicPr>
        <p:blipFill>
          <a:blip r:embed="rId23" cstate="print"/>
          <a:srcRect/>
          <a:stretch>
            <a:fillRect/>
          </a:stretch>
        </p:blipFill>
        <p:spPr bwMode="auto">
          <a:xfrm>
            <a:off x="8276001" y="6135513"/>
            <a:ext cx="910452" cy="1245597"/>
          </a:xfrm>
          <a:prstGeom prst="rect">
            <a:avLst/>
          </a:prstGeom>
          <a:noFill/>
          <a:ln w="38100">
            <a:noFill/>
            <a:miter lim="800000"/>
            <a:headEnd/>
            <a:tailEnd/>
          </a:ln>
        </p:spPr>
      </p:pic>
      <p:grpSp>
        <p:nvGrpSpPr>
          <p:cNvPr id="7" name="Group 57"/>
          <p:cNvGrpSpPr/>
          <p:nvPr/>
        </p:nvGrpSpPr>
        <p:grpSpPr>
          <a:xfrm>
            <a:off x="922020" y="3243565"/>
            <a:ext cx="4365625" cy="2422567"/>
            <a:chOff x="838200" y="2861953"/>
            <a:chExt cx="3968750" cy="2137559"/>
          </a:xfrm>
        </p:grpSpPr>
        <p:grpSp>
          <p:nvGrpSpPr>
            <p:cNvPr id="8" name="Group 29"/>
            <p:cNvGrpSpPr>
              <a:grpSpLocks/>
            </p:cNvGrpSpPr>
            <p:nvPr/>
          </p:nvGrpSpPr>
          <p:grpSpPr bwMode="auto">
            <a:xfrm>
              <a:off x="838200" y="2881314"/>
              <a:ext cx="3968750" cy="2117725"/>
              <a:chOff x="702" y="1964"/>
              <a:chExt cx="2500" cy="1334"/>
            </a:xfrm>
          </p:grpSpPr>
          <p:pic>
            <p:nvPicPr>
              <p:cNvPr id="10267" name="Picture 30" descr="CAT_lg"/>
              <p:cNvPicPr preferRelativeResize="0">
                <a:picLocks noChangeAspect="1" noChangeArrowheads="1"/>
              </p:cNvPicPr>
              <p:nvPr/>
            </p:nvPicPr>
            <p:blipFill>
              <a:blip r:embed="rId24" cstate="print"/>
              <a:srcRect/>
              <a:stretch>
                <a:fillRect/>
              </a:stretch>
            </p:blipFill>
            <p:spPr bwMode="auto">
              <a:xfrm>
                <a:off x="2211" y="2644"/>
                <a:ext cx="488" cy="654"/>
              </a:xfrm>
              <a:prstGeom prst="rect">
                <a:avLst/>
              </a:prstGeom>
              <a:noFill/>
              <a:ln w="28575">
                <a:noFill/>
                <a:miter lim="800000"/>
                <a:headEnd/>
                <a:tailEnd/>
              </a:ln>
            </p:spPr>
          </p:pic>
          <p:grpSp>
            <p:nvGrpSpPr>
              <p:cNvPr id="9" name="Group 31"/>
              <p:cNvGrpSpPr>
                <a:grpSpLocks/>
              </p:cNvGrpSpPr>
              <p:nvPr/>
            </p:nvGrpSpPr>
            <p:grpSpPr bwMode="auto">
              <a:xfrm>
                <a:off x="702" y="1964"/>
                <a:ext cx="2500" cy="1334"/>
                <a:chOff x="758" y="2004"/>
                <a:chExt cx="2500" cy="1334"/>
              </a:xfrm>
            </p:grpSpPr>
            <p:pic>
              <p:nvPicPr>
                <p:cNvPr id="10269" name="Picture 32" descr="BES_H_Cover8-03"/>
                <p:cNvPicPr preferRelativeResize="0">
                  <a:picLocks noChangeAspect="1" noChangeArrowheads="1"/>
                </p:cNvPicPr>
                <p:nvPr/>
              </p:nvPicPr>
              <p:blipFill>
                <a:blip r:embed="rId25" cstate="print"/>
                <a:srcRect/>
                <a:stretch>
                  <a:fillRect/>
                </a:stretch>
              </p:blipFill>
              <p:spPr bwMode="auto">
                <a:xfrm>
                  <a:off x="769" y="2004"/>
                  <a:ext cx="488" cy="654"/>
                </a:xfrm>
                <a:prstGeom prst="rect">
                  <a:avLst/>
                </a:prstGeom>
                <a:noFill/>
                <a:ln w="28575">
                  <a:noFill/>
                  <a:miter lim="800000"/>
                  <a:headEnd/>
                  <a:tailEnd/>
                </a:ln>
              </p:spPr>
            </p:pic>
            <p:pic>
              <p:nvPicPr>
                <p:cNvPr id="10270" name="Picture 33"/>
                <p:cNvPicPr preferRelativeResize="0">
                  <a:picLocks noChangeAspect="1" noChangeArrowheads="1"/>
                </p:cNvPicPr>
                <p:nvPr/>
              </p:nvPicPr>
              <p:blipFill>
                <a:blip r:embed="rId26" cstate="print"/>
                <a:srcRect/>
                <a:stretch>
                  <a:fillRect/>
                </a:stretch>
              </p:blipFill>
              <p:spPr bwMode="auto">
                <a:xfrm>
                  <a:off x="1269" y="2004"/>
                  <a:ext cx="488" cy="654"/>
                </a:xfrm>
                <a:prstGeom prst="rect">
                  <a:avLst/>
                </a:prstGeom>
                <a:noFill/>
                <a:ln w="28575">
                  <a:noFill/>
                  <a:miter lim="800000"/>
                  <a:headEnd/>
                  <a:tailEnd/>
                </a:ln>
              </p:spPr>
            </p:pic>
            <p:pic>
              <p:nvPicPr>
                <p:cNvPr id="10271" name="Picture 34"/>
                <p:cNvPicPr preferRelativeResize="0">
                  <a:picLocks noChangeAspect="1" noChangeArrowheads="1"/>
                </p:cNvPicPr>
                <p:nvPr/>
              </p:nvPicPr>
              <p:blipFill>
                <a:blip r:embed="rId27" cstate="print">
                  <a:lum bright="-10000" contrast="20000"/>
                </a:blip>
                <a:srcRect/>
                <a:stretch>
                  <a:fillRect/>
                </a:stretch>
              </p:blipFill>
              <p:spPr bwMode="auto">
                <a:xfrm>
                  <a:off x="2270" y="2004"/>
                  <a:ext cx="488" cy="654"/>
                </a:xfrm>
                <a:prstGeom prst="rect">
                  <a:avLst/>
                </a:prstGeom>
                <a:noFill/>
                <a:ln w="28575">
                  <a:noFill/>
                  <a:miter lim="800000"/>
                  <a:headEnd/>
                  <a:tailEnd/>
                </a:ln>
              </p:spPr>
            </p:pic>
            <p:pic>
              <p:nvPicPr>
                <p:cNvPr id="10272" name="Picture 35"/>
                <p:cNvPicPr preferRelativeResize="0">
                  <a:picLocks noChangeAspect="1" noChangeArrowheads="1"/>
                </p:cNvPicPr>
                <p:nvPr/>
              </p:nvPicPr>
              <p:blipFill>
                <a:blip r:embed="rId28" cstate="print"/>
                <a:srcRect/>
                <a:stretch>
                  <a:fillRect/>
                </a:stretch>
              </p:blipFill>
              <p:spPr bwMode="auto">
                <a:xfrm>
                  <a:off x="2770" y="2004"/>
                  <a:ext cx="488" cy="654"/>
                </a:xfrm>
                <a:prstGeom prst="rect">
                  <a:avLst/>
                </a:prstGeom>
                <a:noFill/>
                <a:ln w="28575">
                  <a:noFill/>
                  <a:miter lim="800000"/>
                  <a:headEnd/>
                  <a:tailEnd/>
                </a:ln>
              </p:spPr>
            </p:pic>
            <p:pic>
              <p:nvPicPr>
                <p:cNvPr id="10273" name="Picture 36"/>
                <p:cNvPicPr preferRelativeResize="0">
                  <a:picLocks noChangeAspect="1" noChangeArrowheads="1"/>
                </p:cNvPicPr>
                <p:nvPr/>
              </p:nvPicPr>
              <p:blipFill>
                <a:blip r:embed="rId29" cstate="print"/>
                <a:srcRect/>
                <a:stretch>
                  <a:fillRect/>
                </a:stretch>
              </p:blipFill>
              <p:spPr bwMode="auto">
                <a:xfrm>
                  <a:off x="758" y="2684"/>
                  <a:ext cx="489" cy="654"/>
                </a:xfrm>
                <a:prstGeom prst="rect">
                  <a:avLst/>
                </a:prstGeom>
                <a:noFill/>
                <a:ln w="28575">
                  <a:noFill/>
                  <a:miter lim="800000"/>
                  <a:headEnd/>
                  <a:tailEnd/>
                </a:ln>
              </p:spPr>
            </p:pic>
            <p:pic>
              <p:nvPicPr>
                <p:cNvPr id="10274" name="Picture 37" descr="EES_xlg"/>
                <p:cNvPicPr preferRelativeResize="0">
                  <a:picLocks noChangeAspect="1" noChangeArrowheads="1"/>
                </p:cNvPicPr>
                <p:nvPr/>
              </p:nvPicPr>
              <p:blipFill>
                <a:blip r:embed="rId30" cstate="print"/>
                <a:srcRect/>
                <a:stretch>
                  <a:fillRect/>
                </a:stretch>
              </p:blipFill>
              <p:spPr bwMode="auto">
                <a:xfrm>
                  <a:off x="1758" y="2684"/>
                  <a:ext cx="489" cy="654"/>
                </a:xfrm>
                <a:prstGeom prst="rect">
                  <a:avLst/>
                </a:prstGeom>
                <a:noFill/>
                <a:ln w="28575">
                  <a:noFill/>
                  <a:miter lim="800000"/>
                  <a:headEnd/>
                  <a:tailEnd/>
                </a:ln>
              </p:spPr>
            </p:pic>
            <p:pic>
              <p:nvPicPr>
                <p:cNvPr id="10275" name="Picture 38" descr="GEO_lg"/>
                <p:cNvPicPr preferRelativeResize="0">
                  <a:picLocks noChangeAspect="1" noChangeArrowheads="1"/>
                </p:cNvPicPr>
                <p:nvPr/>
              </p:nvPicPr>
              <p:blipFill>
                <a:blip r:embed="rId31" cstate="print"/>
                <a:srcRect/>
                <a:stretch>
                  <a:fillRect/>
                </a:stretch>
              </p:blipFill>
              <p:spPr bwMode="auto">
                <a:xfrm>
                  <a:off x="1259" y="2684"/>
                  <a:ext cx="488" cy="654"/>
                </a:xfrm>
                <a:prstGeom prst="rect">
                  <a:avLst/>
                </a:prstGeom>
                <a:noFill/>
                <a:ln w="28575">
                  <a:noFill/>
                  <a:miter lim="800000"/>
                  <a:headEnd/>
                  <a:tailEnd/>
                </a:ln>
              </p:spPr>
            </p:pic>
            <p:pic>
              <p:nvPicPr>
                <p:cNvPr id="10276" name="Picture 39" descr="MuEE"/>
                <p:cNvPicPr preferRelativeResize="0">
                  <a:picLocks noChangeAspect="1" noChangeArrowheads="1"/>
                </p:cNvPicPr>
                <p:nvPr/>
              </p:nvPicPr>
              <p:blipFill>
                <a:blip r:embed="rId32" cstate="print"/>
                <a:srcRect/>
                <a:stretch>
                  <a:fillRect/>
                </a:stretch>
              </p:blipFill>
              <p:spPr bwMode="auto">
                <a:xfrm>
                  <a:off x="2760" y="2684"/>
                  <a:ext cx="488" cy="654"/>
                </a:xfrm>
                <a:prstGeom prst="rect">
                  <a:avLst/>
                </a:prstGeom>
                <a:noFill/>
                <a:ln w="28575">
                  <a:noFill/>
                  <a:miter lim="800000"/>
                  <a:headEnd/>
                  <a:tailEnd/>
                </a:ln>
              </p:spPr>
            </p:pic>
            <p:pic>
              <p:nvPicPr>
                <p:cNvPr id="10277" name="Picture 40" descr="Cover_921"/>
                <p:cNvPicPr preferRelativeResize="0">
                  <a:picLocks noChangeAspect="1" noChangeArrowheads="1"/>
                </p:cNvPicPr>
                <p:nvPr/>
              </p:nvPicPr>
              <p:blipFill>
                <a:blip r:embed="rId33" cstate="print"/>
                <a:srcRect/>
                <a:stretch>
                  <a:fillRect/>
                </a:stretch>
              </p:blipFill>
              <p:spPr bwMode="auto">
                <a:xfrm>
                  <a:off x="1769" y="2004"/>
                  <a:ext cx="489" cy="654"/>
                </a:xfrm>
                <a:prstGeom prst="rect">
                  <a:avLst/>
                </a:prstGeom>
                <a:noFill/>
                <a:ln w="28575">
                  <a:noFill/>
                  <a:miter lim="800000"/>
                  <a:headEnd/>
                  <a:tailEnd/>
                </a:ln>
              </p:spPr>
            </p:pic>
          </p:grpSp>
        </p:grpSp>
        <p:sp>
          <p:nvSpPr>
            <p:cNvPr id="57" name="Rectangle 56"/>
            <p:cNvSpPr/>
            <p:nvPr/>
          </p:nvSpPr>
          <p:spPr>
            <a:xfrm>
              <a:off x="855023" y="2861953"/>
              <a:ext cx="3942608" cy="213755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67"/>
          <p:cNvGrpSpPr/>
          <p:nvPr/>
        </p:nvGrpSpPr>
        <p:grpSpPr>
          <a:xfrm>
            <a:off x="5295345" y="3248167"/>
            <a:ext cx="2739553" cy="2442948"/>
            <a:chOff x="5295332" y="3248167"/>
            <a:chExt cx="2739553" cy="2442948"/>
          </a:xfrm>
        </p:grpSpPr>
        <p:pic>
          <p:nvPicPr>
            <p:cNvPr id="62" name="Picture 61" descr="SETF_xlg.jpg"/>
            <p:cNvPicPr>
              <a:picLocks noChangeAspect="1"/>
            </p:cNvPicPr>
            <p:nvPr/>
          </p:nvPicPr>
          <p:blipFill>
            <a:blip r:embed="rId34" cstate="print"/>
            <a:stretch>
              <a:fillRect/>
            </a:stretch>
          </p:blipFill>
          <p:spPr>
            <a:xfrm>
              <a:off x="7085868" y="3248167"/>
              <a:ext cx="949017" cy="1228299"/>
            </a:xfrm>
            <a:prstGeom prst="rect">
              <a:avLst/>
            </a:prstGeom>
            <a:ln w="28575">
              <a:solidFill>
                <a:srgbClr val="C00000"/>
              </a:solidFill>
            </a:ln>
          </p:spPr>
        </p:pic>
        <p:pic>
          <p:nvPicPr>
            <p:cNvPr id="64" name="Picture 63" descr="CCB2020_xlg.jpg"/>
            <p:cNvPicPr>
              <a:picLocks noChangeAspect="1"/>
            </p:cNvPicPr>
            <p:nvPr/>
          </p:nvPicPr>
          <p:blipFill>
            <a:blip r:embed="rId35" cstate="print"/>
            <a:stretch>
              <a:fillRect/>
            </a:stretch>
          </p:blipFill>
          <p:spPr>
            <a:xfrm>
              <a:off x="5295332" y="4503762"/>
              <a:ext cx="907651" cy="1174759"/>
            </a:xfrm>
            <a:prstGeom prst="rect">
              <a:avLst/>
            </a:prstGeom>
            <a:ln w="28575">
              <a:solidFill>
                <a:srgbClr val="C00000"/>
              </a:solidFill>
            </a:ln>
          </p:spPr>
        </p:pic>
        <p:pic>
          <p:nvPicPr>
            <p:cNvPr id="65" name="Picture 64" descr="CMSC_xlg.jpg"/>
            <p:cNvPicPr>
              <a:picLocks noChangeAspect="1"/>
            </p:cNvPicPr>
            <p:nvPr/>
          </p:nvPicPr>
          <p:blipFill>
            <a:blip r:embed="rId36" cstate="print"/>
            <a:stretch>
              <a:fillRect/>
            </a:stretch>
          </p:blipFill>
          <p:spPr>
            <a:xfrm>
              <a:off x="6251933" y="4503636"/>
              <a:ext cx="917479" cy="1187479"/>
            </a:xfrm>
            <a:prstGeom prst="rect">
              <a:avLst/>
            </a:prstGeom>
            <a:ln w="28575">
              <a:solidFill>
                <a:srgbClr val="C00000"/>
              </a:solidFill>
            </a:ln>
          </p:spPr>
        </p:pic>
      </p:grpSp>
      <p:sp>
        <p:nvSpPr>
          <p:cNvPr id="58" name="Rectangle 57"/>
          <p:cNvSpPr/>
          <p:nvPr/>
        </p:nvSpPr>
        <p:spPr>
          <a:xfrm>
            <a:off x="6486111" y="1190035"/>
            <a:ext cx="1392071" cy="1678675"/>
          </a:xfrm>
          <a:prstGeom prst="rect">
            <a:avLst/>
          </a:prstGeom>
          <a:solidFill>
            <a:srgbClr val="0066FF"/>
          </a:solidFill>
        </p:spPr>
        <p:style>
          <a:lnRef idx="2">
            <a:schemeClr val="accent1">
              <a:shade val="50000"/>
            </a:schemeClr>
          </a:lnRef>
          <a:fillRef idx="1">
            <a:schemeClr val="accent1"/>
          </a:fillRef>
          <a:effectRef idx="0">
            <a:schemeClr val="accent1"/>
          </a:effectRef>
          <a:fontRef idx="minor">
            <a:schemeClr val="lt1"/>
          </a:fontRef>
        </p:style>
        <p:txBody>
          <a:bodyPr lIns="91328" tIns="45662" rIns="91328" bIns="45662" rtlCol="0" anchor="ctr"/>
          <a:lstStyle/>
          <a:p>
            <a:pPr algn="ctr"/>
            <a:r>
              <a:rPr lang="en-US" sz="2000" u="none" dirty="0" err="1" smtClean="0">
                <a:latin typeface="Arial Narrow" pitchFamily="34" charset="0"/>
              </a:rPr>
              <a:t>Mesoscale</a:t>
            </a:r>
            <a:r>
              <a:rPr lang="en-US" sz="2000" u="none" dirty="0" smtClean="0">
                <a:latin typeface="Arial Narrow" pitchFamily="34" charset="0"/>
              </a:rPr>
              <a:t> Science</a:t>
            </a:r>
            <a:endParaRPr lang="en-US" sz="2000" u="none" dirty="0">
              <a:latin typeface="Arial Narrow" pitchFamily="34" charset="0"/>
            </a:endParaRPr>
          </a:p>
        </p:txBody>
      </p:sp>
      <p:sp>
        <p:nvSpPr>
          <p:cNvPr id="59" name="Slide Number Placeholder 39"/>
          <p:cNvSpPr>
            <a:spLocks noGrp="1"/>
          </p:cNvSpPr>
          <p:nvPr>
            <p:ph type="sldNum" sz="quarter" idx="4294967295"/>
          </p:nvPr>
        </p:nvSpPr>
        <p:spPr bwMode="auto">
          <a:xfrm>
            <a:off x="9255125" y="7164288"/>
            <a:ext cx="419100" cy="413808"/>
          </a:xfrm>
          <a:prstGeom prst="rect">
            <a:avLst/>
          </a:prstGeom>
          <a:noFill/>
          <a:ln>
            <a:miter lim="800000"/>
            <a:headEnd/>
            <a:tailEnd/>
          </a:ln>
        </p:spPr>
        <p:txBody>
          <a:bodyPr vert="horz" wrap="square" lIns="101751" tIns="50877" rIns="101751" bIns="50877" numCol="1" rtlCol="0" anchor="ctr" anchorCtr="0" compatLnSpc="1">
            <a:prstTxWarp prst="textNoShape">
              <a:avLst/>
            </a:prstTxWarp>
          </a:bodyPr>
          <a:lstStyle/>
          <a:p>
            <a:fld id="{90944929-F3F1-48F8-BC26-BA0BFE417CEF}" type="slidenum">
              <a:rPr lang="en-US" b="0" u="none" smtClean="0"/>
              <a:pPr/>
              <a:t>32</a:t>
            </a:fld>
            <a:endParaRPr lang="en-US" b="0" u="none" dirty="0" smtClean="0"/>
          </a:p>
        </p:txBody>
      </p:sp>
      <p:sp>
        <p:nvSpPr>
          <p:cNvPr id="60" name="Rectangle 59"/>
          <p:cNvSpPr/>
          <p:nvPr/>
        </p:nvSpPr>
        <p:spPr>
          <a:xfrm>
            <a:off x="8666329" y="5800135"/>
            <a:ext cx="1392071" cy="1678675"/>
          </a:xfrm>
          <a:prstGeom prst="rect">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lIns="91328" tIns="45662" rIns="91328" bIns="45662" rtlCol="0" anchor="ctr"/>
          <a:lstStyle/>
          <a:p>
            <a:pPr algn="ctr"/>
            <a:r>
              <a:rPr lang="en-US" sz="2000" u="none" dirty="0" smtClean="0">
                <a:latin typeface="Arial Narrow" pitchFamily="34" charset="0"/>
              </a:rPr>
              <a:t>Detector R&amp;D</a:t>
            </a:r>
            <a:endParaRPr lang="en-US" sz="2000" u="none" dirty="0">
              <a:latin typeface="Arial Narrow"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 fill="hold"/>
                                        <p:tgtEl>
                                          <p:spTgt spid="5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diamond(in)">
                                      <p:cBhvr>
                                        <p:cTn id="11"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6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4"/>
          <p:cNvPicPr>
            <a:picLocks noChangeAspect="1" noChangeArrowheads="1"/>
          </p:cNvPicPr>
          <p:nvPr/>
        </p:nvPicPr>
        <p:blipFill>
          <a:blip r:embed="rId3" cstate="screen"/>
          <a:srcRect/>
          <a:stretch>
            <a:fillRect/>
          </a:stretch>
        </p:blipFill>
        <p:spPr bwMode="auto">
          <a:xfrm>
            <a:off x="6117021" y="1809873"/>
            <a:ext cx="3711983" cy="2320693"/>
          </a:xfrm>
          <a:prstGeom prst="rect">
            <a:avLst/>
          </a:prstGeom>
          <a:noFill/>
          <a:ln w="9525">
            <a:noFill/>
            <a:miter lim="800000"/>
            <a:headEnd/>
            <a:tailEnd/>
          </a:ln>
        </p:spPr>
      </p:pic>
      <p:sp>
        <p:nvSpPr>
          <p:cNvPr id="44036" name="Rectangle 10"/>
          <p:cNvSpPr>
            <a:spLocks noChangeArrowheads="1"/>
          </p:cNvSpPr>
          <p:nvPr/>
        </p:nvSpPr>
        <p:spPr bwMode="auto">
          <a:xfrm>
            <a:off x="5902253" y="4286647"/>
            <a:ext cx="3919664" cy="2811286"/>
          </a:xfrm>
          <a:prstGeom prst="rect">
            <a:avLst/>
          </a:prstGeom>
          <a:solidFill>
            <a:srgbClr val="FFFFDD"/>
          </a:solidFill>
          <a:ln w="6350">
            <a:solidFill>
              <a:srgbClr val="006600"/>
            </a:solidFill>
            <a:miter lim="800000"/>
            <a:headEnd/>
            <a:tailEnd/>
          </a:ln>
        </p:spPr>
        <p:txBody>
          <a:bodyPr wrap="square" lIns="101858" tIns="50929" rIns="101858" bIns="50929">
            <a:spAutoFit/>
          </a:bodyPr>
          <a:lstStyle/>
          <a:p>
            <a:r>
              <a:rPr lang="en-US" sz="1600" i="1" u="none" dirty="0">
                <a:solidFill>
                  <a:srgbClr val="000000"/>
                </a:solidFill>
              </a:rPr>
              <a:t>President Obama kicks off the Advanced Manufacturing Partnership (AMP), a national collaboration between the government, industries, and universities to invest in cutting-edge technologies, create new jobs and bring about a renaissance in American manufacturing. </a:t>
            </a:r>
            <a:r>
              <a:rPr lang="en-US" sz="1600" i="1" u="none" dirty="0" smtClean="0">
                <a:solidFill>
                  <a:srgbClr val="000000"/>
                </a:solidFill>
              </a:rPr>
              <a:t> As </a:t>
            </a:r>
            <a:r>
              <a:rPr lang="en-US" sz="1600" i="1" u="none" dirty="0">
                <a:solidFill>
                  <a:srgbClr val="000000"/>
                </a:solidFill>
              </a:rPr>
              <a:t>part of his new AMP, the President is announcing an ambitious plan, the Materials Genome Initiative, to double the speed with which we discover, develop, and manufacture new materials. </a:t>
            </a:r>
          </a:p>
        </p:txBody>
      </p:sp>
      <p:sp>
        <p:nvSpPr>
          <p:cNvPr id="44037" name="Rectangle 12"/>
          <p:cNvSpPr>
            <a:spLocks noChangeArrowheads="1"/>
          </p:cNvSpPr>
          <p:nvPr/>
        </p:nvSpPr>
        <p:spPr bwMode="auto">
          <a:xfrm>
            <a:off x="6290440" y="908648"/>
            <a:ext cx="3473063" cy="841516"/>
          </a:xfrm>
          <a:prstGeom prst="rect">
            <a:avLst/>
          </a:prstGeom>
          <a:noFill/>
          <a:ln w="6350">
            <a:solidFill>
              <a:srgbClr val="008000"/>
            </a:solidFill>
            <a:miter lim="800000"/>
            <a:headEnd/>
            <a:tailEnd/>
          </a:ln>
        </p:spPr>
        <p:txBody>
          <a:bodyPr wrap="square" lIns="101858" tIns="50929" rIns="101858" bIns="50929">
            <a:spAutoFit/>
          </a:bodyPr>
          <a:lstStyle/>
          <a:p>
            <a:pPr algn="ctr"/>
            <a:r>
              <a:rPr lang="en-US" sz="1600" u="none" dirty="0">
                <a:solidFill>
                  <a:srgbClr val="006600"/>
                </a:solidFill>
              </a:rPr>
              <a:t>A Renaissance in American </a:t>
            </a:r>
            <a:r>
              <a:rPr lang="en-US" sz="1600" u="none" dirty="0" smtClean="0">
                <a:solidFill>
                  <a:srgbClr val="006600"/>
                </a:solidFill>
              </a:rPr>
              <a:t>Manufacturing, President </a:t>
            </a:r>
            <a:r>
              <a:rPr lang="en-US" sz="1600" u="none" dirty="0">
                <a:solidFill>
                  <a:srgbClr val="006600"/>
                </a:solidFill>
              </a:rPr>
              <a:t>Obama Speech on June 24, 2011</a:t>
            </a:r>
          </a:p>
        </p:txBody>
      </p:sp>
      <p:sp>
        <p:nvSpPr>
          <p:cNvPr id="44038" name="Rectangle 4"/>
          <p:cNvSpPr>
            <a:spLocks noChangeArrowheads="1"/>
          </p:cNvSpPr>
          <p:nvPr/>
        </p:nvSpPr>
        <p:spPr bwMode="auto">
          <a:xfrm>
            <a:off x="9383462" y="7390977"/>
            <a:ext cx="417354" cy="381423"/>
          </a:xfrm>
          <a:prstGeom prst="rect">
            <a:avLst/>
          </a:prstGeom>
          <a:noFill/>
          <a:ln w="9525">
            <a:noFill/>
            <a:miter lim="800000"/>
            <a:headEnd/>
            <a:tailEnd/>
          </a:ln>
        </p:spPr>
        <p:txBody>
          <a:bodyPr lIns="101823" tIns="50911" rIns="101823" bIns="50911"/>
          <a:lstStyle/>
          <a:p>
            <a:pPr defTabSz="1017056">
              <a:tabLst>
                <a:tab pos="1533544" algn="l"/>
              </a:tabLst>
            </a:pPr>
            <a:fld id="{E3099985-3BE1-4EDE-97D1-79F229419E29}" type="slidenum">
              <a:rPr lang="en-US" sz="1300" b="0" u="none">
                <a:solidFill>
                  <a:srgbClr val="106636"/>
                </a:solidFill>
              </a:rPr>
              <a:pPr defTabSz="1017056">
                <a:tabLst>
                  <a:tab pos="1533544" algn="l"/>
                </a:tabLst>
              </a:pPr>
              <a:t>4</a:t>
            </a:fld>
            <a:endParaRPr lang="en-US" sz="1300" b="0" u="none" dirty="0">
              <a:solidFill>
                <a:srgbClr val="106636"/>
              </a:solidFill>
            </a:endParaRPr>
          </a:p>
          <a:p>
            <a:pPr marL="125585" lvl="1" indent="1024131" defTabSz="1017056">
              <a:tabLst>
                <a:tab pos="1533544" algn="l"/>
              </a:tabLst>
            </a:pPr>
            <a:endParaRPr lang="en-US" sz="1300" b="0" u="none" dirty="0">
              <a:solidFill>
                <a:srgbClr val="106636"/>
              </a:solidFill>
            </a:endParaRPr>
          </a:p>
        </p:txBody>
      </p:sp>
      <p:pic>
        <p:nvPicPr>
          <p:cNvPr id="9" name="Picture 2"/>
          <p:cNvPicPr>
            <a:picLocks noChangeAspect="1" noChangeArrowheads="1"/>
          </p:cNvPicPr>
          <p:nvPr/>
        </p:nvPicPr>
        <p:blipFill>
          <a:blip r:embed="rId4" cstate="screen">
            <a:lum contrast="40000"/>
          </a:blip>
          <a:srcRect t="11247"/>
          <a:stretch>
            <a:fillRect/>
          </a:stretch>
        </p:blipFill>
        <p:spPr bwMode="auto">
          <a:xfrm>
            <a:off x="3274401" y="1611725"/>
            <a:ext cx="1837502" cy="2408482"/>
          </a:xfrm>
          <a:prstGeom prst="rect">
            <a:avLst/>
          </a:prstGeom>
          <a:noFill/>
          <a:ln w="9525">
            <a:solidFill>
              <a:schemeClr val="tx1"/>
            </a:solidFill>
            <a:miter lim="800000"/>
            <a:headEnd/>
            <a:tailEnd/>
          </a:ln>
        </p:spPr>
      </p:pic>
      <p:sp>
        <p:nvSpPr>
          <p:cNvPr id="10" name="Right Arrow 9"/>
          <p:cNvSpPr/>
          <p:nvPr/>
        </p:nvSpPr>
        <p:spPr bwMode="auto">
          <a:xfrm>
            <a:off x="2363330" y="2577641"/>
            <a:ext cx="584822" cy="338979"/>
          </a:xfrm>
          <a:prstGeom prst="rightArrow">
            <a:avLst>
              <a:gd name="adj1" fmla="val 56896"/>
              <a:gd name="adj2" fmla="val 22414"/>
            </a:avLst>
          </a:prstGeom>
          <a:solidFill>
            <a:srgbClr val="FFFFDD"/>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anchor="ctr"/>
          <a:lstStyle/>
          <a:p>
            <a:pPr algn="ctr">
              <a:defRPr/>
            </a:pPr>
            <a:endParaRPr lang="en-US">
              <a:solidFill>
                <a:prstClr val="white"/>
              </a:solidFill>
            </a:endParaRPr>
          </a:p>
        </p:txBody>
      </p:sp>
      <p:pic>
        <p:nvPicPr>
          <p:cNvPr id="7" name="Picture 6" descr="CMSC_xlg.jpg"/>
          <p:cNvPicPr>
            <a:picLocks noChangeAspect="1"/>
          </p:cNvPicPr>
          <p:nvPr/>
        </p:nvPicPr>
        <p:blipFill>
          <a:blip r:embed="rId5" cstate="screen"/>
          <a:srcRect/>
          <a:stretch>
            <a:fillRect/>
          </a:stretch>
        </p:blipFill>
        <p:spPr bwMode="auto">
          <a:xfrm>
            <a:off x="472965" y="1643960"/>
            <a:ext cx="1792651" cy="2391418"/>
          </a:xfrm>
          <a:prstGeom prst="rect">
            <a:avLst/>
          </a:prstGeom>
          <a:noFill/>
          <a:ln w="9525">
            <a:noFill/>
            <a:miter lim="800000"/>
            <a:headEnd/>
            <a:tailEnd/>
          </a:ln>
        </p:spPr>
      </p:pic>
      <p:sp>
        <p:nvSpPr>
          <p:cNvPr id="13" name="Rectangle 8"/>
          <p:cNvSpPr>
            <a:spLocks noChangeArrowheads="1"/>
          </p:cNvSpPr>
          <p:nvPr/>
        </p:nvSpPr>
        <p:spPr bwMode="auto">
          <a:xfrm>
            <a:off x="189186" y="4286647"/>
            <a:ext cx="2238705" cy="2811050"/>
          </a:xfrm>
          <a:prstGeom prst="rect">
            <a:avLst/>
          </a:prstGeom>
          <a:solidFill>
            <a:srgbClr val="FFFFE5"/>
          </a:solidFill>
          <a:ln w="9525">
            <a:solidFill>
              <a:srgbClr val="006600"/>
            </a:solidFill>
            <a:miter lim="800000"/>
            <a:headEnd/>
            <a:tailEnd/>
          </a:ln>
        </p:spPr>
        <p:txBody>
          <a:bodyPr wrap="square" lIns="101621" tIns="50812" rIns="101621" bIns="50812">
            <a:spAutoFit/>
          </a:bodyPr>
          <a:lstStyle/>
          <a:p>
            <a:r>
              <a:rPr lang="en-US" sz="1600" i="1" u="none" dirty="0">
                <a:solidFill>
                  <a:srgbClr val="000000"/>
                </a:solidFill>
              </a:rPr>
              <a:t>“We are at the threshold of a new era where predictive modeling will transform our ability to design new materials and chemical processes, thereby enabling rational discovery strategies for systems that were not tractable a few years ago.”</a:t>
            </a:r>
          </a:p>
        </p:txBody>
      </p:sp>
      <p:sp>
        <p:nvSpPr>
          <p:cNvPr id="14" name="TextBox 13"/>
          <p:cNvSpPr txBox="1"/>
          <p:nvPr/>
        </p:nvSpPr>
        <p:spPr>
          <a:xfrm>
            <a:off x="2581405" y="4286647"/>
            <a:ext cx="3204539" cy="2811311"/>
          </a:xfrm>
          <a:prstGeom prst="rect">
            <a:avLst/>
          </a:prstGeom>
          <a:solidFill>
            <a:srgbClr val="FFFFDD"/>
          </a:solidFill>
          <a:ln w="6350">
            <a:solidFill>
              <a:srgbClr val="008000"/>
            </a:solidFill>
          </a:ln>
        </p:spPr>
        <p:txBody>
          <a:bodyPr wrap="square" lIns="101882" tIns="50941" rIns="101882" bIns="50941" rtlCol="0">
            <a:spAutoFit/>
          </a:bodyPr>
          <a:lstStyle/>
          <a:p>
            <a:r>
              <a:rPr lang="en-US" sz="1600" i="1" u="none" dirty="0" smtClean="0"/>
              <a:t>The Materials Genome Initiative will create a new era of materials innovation that will serve as a foundation for strengthening domestic industries …and offers a unique opportunity for the United States to discover, develop, manufacture, and deploy advanced materials at least twice as fast as possible today, at a fraction of the cost.</a:t>
            </a:r>
            <a:endParaRPr lang="en-US" sz="1600" i="1" u="none" dirty="0"/>
          </a:p>
        </p:txBody>
      </p:sp>
      <p:sp>
        <p:nvSpPr>
          <p:cNvPr id="15" name="TextBox 14"/>
          <p:cNvSpPr txBox="1"/>
          <p:nvPr/>
        </p:nvSpPr>
        <p:spPr>
          <a:xfrm>
            <a:off x="2595330" y="940167"/>
            <a:ext cx="3575779" cy="595319"/>
          </a:xfrm>
          <a:prstGeom prst="rect">
            <a:avLst/>
          </a:prstGeom>
          <a:noFill/>
          <a:ln w="6350">
            <a:solidFill>
              <a:srgbClr val="006600"/>
            </a:solidFill>
          </a:ln>
        </p:spPr>
        <p:txBody>
          <a:bodyPr wrap="none" lIns="101882" tIns="50941" rIns="101882" bIns="50941" rtlCol="0">
            <a:spAutoFit/>
          </a:bodyPr>
          <a:lstStyle/>
          <a:p>
            <a:r>
              <a:rPr lang="en-US" sz="1600" u="none" dirty="0" smtClean="0">
                <a:solidFill>
                  <a:srgbClr val="006600"/>
                </a:solidFill>
              </a:rPr>
              <a:t>National Science and Technology Council,</a:t>
            </a:r>
          </a:p>
          <a:p>
            <a:r>
              <a:rPr lang="en-US" sz="1600" u="none" dirty="0" smtClean="0">
                <a:solidFill>
                  <a:srgbClr val="006600"/>
                </a:solidFill>
              </a:rPr>
              <a:t>Office of Science and Technology Policy</a:t>
            </a:r>
            <a:endParaRPr lang="en-US" sz="1600" u="none" dirty="0">
              <a:solidFill>
                <a:srgbClr val="006600"/>
              </a:solidFill>
            </a:endParaRPr>
          </a:p>
        </p:txBody>
      </p:sp>
      <p:sp>
        <p:nvSpPr>
          <p:cNvPr id="17" name="TextBox 16"/>
          <p:cNvSpPr txBox="1"/>
          <p:nvPr/>
        </p:nvSpPr>
        <p:spPr>
          <a:xfrm>
            <a:off x="230264" y="940167"/>
            <a:ext cx="2063526" cy="592983"/>
          </a:xfrm>
          <a:prstGeom prst="rect">
            <a:avLst/>
          </a:prstGeom>
          <a:noFill/>
          <a:ln w="6350">
            <a:solidFill>
              <a:srgbClr val="008000"/>
            </a:solidFill>
          </a:ln>
        </p:spPr>
        <p:txBody>
          <a:bodyPr wrap="square" lIns="101882" tIns="50941" rIns="101882" bIns="50941" rtlCol="0">
            <a:spAutoFit/>
          </a:bodyPr>
          <a:lstStyle/>
          <a:p>
            <a:pPr algn="ctr"/>
            <a:r>
              <a:rPr lang="en-US" sz="1600" u="none" dirty="0" smtClean="0">
                <a:solidFill>
                  <a:srgbClr val="006600"/>
                </a:solidFill>
              </a:rPr>
              <a:t>Joint BES-ASCR Workshop, July 2010</a:t>
            </a:r>
            <a:endParaRPr lang="en-US" sz="1600" u="none" dirty="0">
              <a:solidFill>
                <a:srgbClr val="006600"/>
              </a:solidFill>
            </a:endParaRPr>
          </a:p>
        </p:txBody>
      </p:sp>
      <p:sp>
        <p:nvSpPr>
          <p:cNvPr id="18" name="TextBox 17"/>
          <p:cNvSpPr txBox="1"/>
          <p:nvPr/>
        </p:nvSpPr>
        <p:spPr>
          <a:xfrm>
            <a:off x="2530155" y="491451"/>
            <a:ext cx="205819" cy="287543"/>
          </a:xfrm>
          <a:prstGeom prst="rect">
            <a:avLst/>
          </a:prstGeom>
          <a:noFill/>
        </p:spPr>
        <p:txBody>
          <a:bodyPr wrap="none" lIns="101882" tIns="50941" rIns="101882" bIns="50941" rtlCol="0">
            <a:spAutoFit/>
          </a:bodyPr>
          <a:lstStyle/>
          <a:p>
            <a:endParaRPr lang="en-US" dirty="0"/>
          </a:p>
        </p:txBody>
      </p:sp>
      <p:sp>
        <p:nvSpPr>
          <p:cNvPr id="19" name="Rectangle 15"/>
          <p:cNvSpPr>
            <a:spLocks noGrp="1" noChangeArrowheads="1"/>
          </p:cNvSpPr>
          <p:nvPr>
            <p:ph type="title"/>
          </p:nvPr>
        </p:nvSpPr>
        <p:spPr>
          <a:xfrm>
            <a:off x="-299555" y="94596"/>
            <a:ext cx="3421121" cy="698695"/>
          </a:xfrm>
        </p:spPr>
        <p:txBody>
          <a:bodyPr lIns="101573" tIns="50789" rIns="101573" bIns="50789" anchor="t"/>
          <a:lstStyle/>
          <a:p>
            <a:pPr>
              <a:lnSpc>
                <a:spcPct val="95000"/>
              </a:lnSpc>
              <a:tabLst>
                <a:tab pos="2099557" algn="l"/>
              </a:tabLst>
            </a:pPr>
            <a:r>
              <a:rPr lang="en-US" sz="2200" dirty="0" smtClean="0"/>
              <a:t>Materials &amp; Chemistry </a:t>
            </a:r>
            <a:br>
              <a:rPr lang="en-US" sz="2200" dirty="0" smtClean="0"/>
            </a:br>
            <a:r>
              <a:rPr lang="en-US" sz="2200" dirty="0" smtClean="0"/>
              <a:t>by Design</a:t>
            </a:r>
          </a:p>
        </p:txBody>
      </p:sp>
      <p:sp>
        <p:nvSpPr>
          <p:cNvPr id="16" name="Rectangle 15"/>
          <p:cNvSpPr txBox="1">
            <a:spLocks noChangeArrowheads="1"/>
          </p:cNvSpPr>
          <p:nvPr/>
        </p:nvSpPr>
        <p:spPr bwMode="auto">
          <a:xfrm>
            <a:off x="2879822" y="94596"/>
            <a:ext cx="2885090" cy="698695"/>
          </a:xfrm>
          <a:prstGeom prst="rect">
            <a:avLst/>
          </a:prstGeom>
          <a:noFill/>
          <a:ln w="9525">
            <a:noFill/>
            <a:miter lim="800000"/>
            <a:headEnd/>
            <a:tailEnd/>
          </a:ln>
        </p:spPr>
        <p:txBody>
          <a:bodyPr vert="horz" wrap="square" lIns="101573" tIns="50789" rIns="101573" bIns="50789" numCol="1" anchor="t" anchorCtr="0" compatLnSpc="1">
            <a:prstTxWarp prst="textNoShape">
              <a:avLst/>
            </a:prstTxWarp>
          </a:bodyPr>
          <a:lstStyle/>
          <a:p>
            <a:pPr lvl="0" algn="ctr" eaLnBrk="0" hangingPunct="0">
              <a:lnSpc>
                <a:spcPct val="95000"/>
              </a:lnSpc>
              <a:tabLst>
                <a:tab pos="2099557" algn="l"/>
              </a:tabLst>
            </a:pPr>
            <a:r>
              <a:rPr lang="en-US" sz="2200" b="0" u="none" dirty="0" smtClean="0">
                <a:solidFill>
                  <a:srgbClr val="106636"/>
                </a:solidFill>
                <a:latin typeface="Arial" pitchFamily="34" charset="0"/>
                <a:ea typeface="+mj-ea"/>
                <a:cs typeface="Arial" pitchFamily="34" charset="0"/>
              </a:rPr>
              <a:t>Materials Genome Initiative</a:t>
            </a:r>
            <a:endParaRPr kumimoji="0" lang="en-US" sz="22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endParaRPr>
          </a:p>
        </p:txBody>
      </p:sp>
      <p:sp>
        <p:nvSpPr>
          <p:cNvPr id="20" name="Rectangle 15"/>
          <p:cNvSpPr txBox="1">
            <a:spLocks noChangeArrowheads="1"/>
          </p:cNvSpPr>
          <p:nvPr/>
        </p:nvSpPr>
        <p:spPr bwMode="auto">
          <a:xfrm>
            <a:off x="6532178" y="94596"/>
            <a:ext cx="2406870" cy="698695"/>
          </a:xfrm>
          <a:prstGeom prst="rect">
            <a:avLst/>
          </a:prstGeom>
          <a:noFill/>
          <a:ln w="9525">
            <a:noFill/>
            <a:miter lim="800000"/>
            <a:headEnd/>
            <a:tailEnd/>
          </a:ln>
        </p:spPr>
        <p:txBody>
          <a:bodyPr vert="horz" wrap="square" lIns="101573" tIns="50789" rIns="101573" bIns="50789" numCol="1" anchor="t" anchorCtr="0" compatLnSpc="1">
            <a:prstTxWarp prst="textNoShape">
              <a:avLst/>
            </a:prstTxWarp>
          </a:bodyPr>
          <a:lstStyle/>
          <a:p>
            <a:pPr lvl="0" algn="ctr" eaLnBrk="0" hangingPunct="0">
              <a:lnSpc>
                <a:spcPct val="95000"/>
              </a:lnSpc>
              <a:tabLst>
                <a:tab pos="2099557" algn="l"/>
              </a:tabLst>
            </a:pPr>
            <a:r>
              <a:rPr lang="en-US" sz="2200" b="0" u="none" dirty="0" smtClean="0">
                <a:solidFill>
                  <a:srgbClr val="106636"/>
                </a:solidFill>
                <a:latin typeface="Arial" pitchFamily="34" charset="0"/>
                <a:cs typeface="Arial" pitchFamily="34" charset="0"/>
              </a:rPr>
              <a:t>American Manufacturing</a:t>
            </a:r>
            <a:endParaRPr kumimoji="0" lang="en-US" sz="22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endParaRPr>
          </a:p>
        </p:txBody>
      </p:sp>
      <p:sp>
        <p:nvSpPr>
          <p:cNvPr id="21" name="Right Arrow 20"/>
          <p:cNvSpPr/>
          <p:nvPr/>
        </p:nvSpPr>
        <p:spPr bwMode="auto">
          <a:xfrm>
            <a:off x="5369289" y="2603916"/>
            <a:ext cx="584822" cy="338979"/>
          </a:xfrm>
          <a:prstGeom prst="rightArrow">
            <a:avLst>
              <a:gd name="adj1" fmla="val 56896"/>
              <a:gd name="adj2" fmla="val 22414"/>
            </a:avLst>
          </a:prstGeom>
          <a:solidFill>
            <a:srgbClr val="FFFFDD"/>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1858" tIns="50929" rIns="101858" bIns="50929" anchor="ctr"/>
          <a:lstStyle/>
          <a:p>
            <a:pPr algn="ctr">
              <a:defRPr/>
            </a:pPr>
            <a:endParaRPr lang="en-US">
              <a:solidFill>
                <a:prstClr val="white"/>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9"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dissolve">
                                      <p:cBhvr>
                                        <p:cTn id="9" dur="500"/>
                                        <p:tgtEl>
                                          <p:spTgt spid="17"/>
                                        </p:tgtEl>
                                      </p:cBhvr>
                                    </p:animEffect>
                                  </p:childTnLst>
                                </p:cTn>
                              </p:par>
                              <p:par>
                                <p:cTn id="10" presetID="9"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par>
                                <p:cTn id="23" presetID="9"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dissolv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childTnLst>
                                </p:cTn>
                              </p:par>
                              <p:par>
                                <p:cTn id="36" presetID="9" presetClass="entr" presetSubtype="0" fill="hold" grpId="0" nodeType="withEffect">
                                  <p:stCondLst>
                                    <p:cond delay="0"/>
                                  </p:stCondLst>
                                  <p:childTnLst>
                                    <p:set>
                                      <p:cBhvr>
                                        <p:cTn id="37" dur="1" fill="hold">
                                          <p:stCondLst>
                                            <p:cond delay="0"/>
                                          </p:stCondLst>
                                        </p:cTn>
                                        <p:tgtEl>
                                          <p:spTgt spid="44037"/>
                                        </p:tgtEl>
                                        <p:attrNameLst>
                                          <p:attrName>style.visibility</p:attrName>
                                        </p:attrNameLst>
                                      </p:cBhvr>
                                      <p:to>
                                        <p:strVal val="visible"/>
                                      </p:to>
                                    </p:set>
                                    <p:animEffect transition="in" filter="dissolve">
                                      <p:cBhvr>
                                        <p:cTn id="38" dur="500"/>
                                        <p:tgtEl>
                                          <p:spTgt spid="44037"/>
                                        </p:tgtEl>
                                      </p:cBhvr>
                                    </p:animEffect>
                                  </p:childTnLst>
                                </p:cTn>
                              </p:par>
                              <p:par>
                                <p:cTn id="39" presetID="9" presetClass="entr" presetSubtype="0" fill="hold" nodeType="withEffect">
                                  <p:stCondLst>
                                    <p:cond delay="0"/>
                                  </p:stCondLst>
                                  <p:childTnLst>
                                    <p:set>
                                      <p:cBhvr>
                                        <p:cTn id="40" dur="1" fill="hold">
                                          <p:stCondLst>
                                            <p:cond delay="0"/>
                                          </p:stCondLst>
                                        </p:cTn>
                                        <p:tgtEl>
                                          <p:spTgt spid="44035"/>
                                        </p:tgtEl>
                                        <p:attrNameLst>
                                          <p:attrName>style.visibility</p:attrName>
                                        </p:attrNameLst>
                                      </p:cBhvr>
                                      <p:to>
                                        <p:strVal val="visible"/>
                                      </p:to>
                                    </p:set>
                                    <p:animEffect transition="in" filter="dissolve">
                                      <p:cBhvr>
                                        <p:cTn id="41" dur="500"/>
                                        <p:tgtEl>
                                          <p:spTgt spid="44035"/>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44036"/>
                                        </p:tgtEl>
                                        <p:attrNameLst>
                                          <p:attrName>style.visibility</p:attrName>
                                        </p:attrNameLst>
                                      </p:cBhvr>
                                      <p:to>
                                        <p:strVal val="visible"/>
                                      </p:to>
                                    </p:set>
                                    <p:animEffect transition="in" filter="dissolve">
                                      <p:cBhvr>
                                        <p:cTn id="44" dur="500"/>
                                        <p:tgtEl>
                                          <p:spTgt spid="44036"/>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dissolve">
                                      <p:cBhvr>
                                        <p:cTn id="4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animBg="1"/>
      <p:bldP spid="44037" grpId="0" animBg="1"/>
      <p:bldP spid="10" grpId="0" animBg="1"/>
      <p:bldP spid="13" grpId="0" animBg="1"/>
      <p:bldP spid="14" grpId="0" animBg="1"/>
      <p:bldP spid="15" grpId="0" animBg="1"/>
      <p:bldP spid="17" grpId="0" animBg="1"/>
      <p:bldP spid="19" grpId="0"/>
      <p:bldP spid="16" grpId="0"/>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997" y="0"/>
            <a:ext cx="9812403" cy="690613"/>
          </a:xfrm>
        </p:spPr>
        <p:txBody>
          <a:bodyPr>
            <a:noAutofit/>
          </a:bodyPr>
          <a:lstStyle/>
          <a:p>
            <a:r>
              <a:rPr lang="en-US" sz="2400" dirty="0" smtClean="0"/>
              <a:t>Expression of Interest </a:t>
            </a:r>
            <a:br>
              <a:rPr lang="en-US" sz="2400" dirty="0" smtClean="0"/>
            </a:br>
            <a:r>
              <a:rPr lang="en-US" sz="2400" dirty="0" smtClean="0"/>
              <a:t>Predictive Theory and Modeling for Materials and Chemical Sciences</a:t>
            </a:r>
            <a:endParaRPr lang="en-US" sz="2400" dirty="0"/>
          </a:p>
        </p:txBody>
      </p:sp>
      <p:sp>
        <p:nvSpPr>
          <p:cNvPr id="4" name="Slide Number Placeholder 3"/>
          <p:cNvSpPr>
            <a:spLocks noGrp="1"/>
          </p:cNvSpPr>
          <p:nvPr>
            <p:ph type="sldNum" sz="quarter" idx="11"/>
          </p:nvPr>
        </p:nvSpPr>
        <p:spPr/>
        <p:txBody>
          <a:bodyPr/>
          <a:lstStyle/>
          <a:p>
            <a:pPr>
              <a:defRPr/>
            </a:pPr>
            <a:fld id="{6EEA275D-5A49-48A8-817D-44C3EA0A3A2F}" type="slidenum">
              <a:rPr lang="en-US" b="0" u="none" smtClean="0"/>
              <a:pPr>
                <a:defRPr/>
              </a:pPr>
              <a:t>5</a:t>
            </a:fld>
            <a:endParaRPr lang="en-US" b="0" u="none" dirty="0"/>
          </a:p>
        </p:txBody>
      </p:sp>
      <p:sp>
        <p:nvSpPr>
          <p:cNvPr id="8" name="TextBox 7"/>
          <p:cNvSpPr txBox="1"/>
          <p:nvPr/>
        </p:nvSpPr>
        <p:spPr>
          <a:xfrm>
            <a:off x="258792" y="918870"/>
            <a:ext cx="4602706" cy="2251157"/>
          </a:xfrm>
          <a:prstGeom prst="rect">
            <a:avLst/>
          </a:prstGeom>
          <a:noFill/>
          <a:ln>
            <a:noFill/>
          </a:ln>
        </p:spPr>
        <p:txBody>
          <a:bodyPr wrap="square" lIns="101882" tIns="50941" rIns="101882" bIns="50941" rtlCol="0">
            <a:spAutoFit/>
          </a:bodyPr>
          <a:lstStyle/>
          <a:p>
            <a:pPr marL="318383" indent="-318383">
              <a:lnSpc>
                <a:spcPct val="90000"/>
              </a:lnSpc>
              <a:spcAft>
                <a:spcPts val="334"/>
              </a:spcAft>
            </a:pPr>
            <a:r>
              <a:rPr lang="en-US" sz="1800" u="none" dirty="0" smtClean="0">
                <a:latin typeface="Arial" pitchFamily="34" charset="0"/>
                <a:cs typeface="Arial" pitchFamily="34" charset="0"/>
              </a:rPr>
              <a:t>Program Drivers</a:t>
            </a:r>
          </a:p>
          <a:p>
            <a:pPr marL="318383" indent="-318383">
              <a:lnSpc>
                <a:spcPct val="90000"/>
              </a:lnSpc>
              <a:spcAft>
                <a:spcPts val="334"/>
              </a:spcAft>
              <a:buFont typeface="Arial"/>
              <a:buChar char="•"/>
            </a:pPr>
            <a:r>
              <a:rPr lang="en-US" sz="1800" b="0" u="none" dirty="0" smtClean="0">
                <a:latin typeface="Arial" pitchFamily="34" charset="0"/>
                <a:cs typeface="Arial" pitchFamily="34" charset="0"/>
              </a:rPr>
              <a:t>Experimentally validated theory &amp; modeling paradigm for design</a:t>
            </a:r>
            <a:endParaRPr lang="en-US" sz="1800" b="0" u="none" dirty="0">
              <a:latin typeface="Arial" pitchFamily="34" charset="0"/>
              <a:cs typeface="Arial" pitchFamily="34" charset="0"/>
            </a:endParaRPr>
          </a:p>
          <a:p>
            <a:pPr marL="318383" indent="-318383">
              <a:lnSpc>
                <a:spcPct val="90000"/>
              </a:lnSpc>
              <a:spcAft>
                <a:spcPts val="334"/>
              </a:spcAft>
              <a:buFont typeface="Arial"/>
              <a:buChar char="•"/>
            </a:pPr>
            <a:r>
              <a:rPr lang="en-US" sz="1800" b="0" u="none" dirty="0">
                <a:latin typeface="Arial" pitchFamily="34" charset="0"/>
                <a:cs typeface="Arial" pitchFamily="34" charset="0"/>
              </a:rPr>
              <a:t>U</a:t>
            </a:r>
            <a:r>
              <a:rPr lang="en-US" sz="1800" b="0" u="none" dirty="0" smtClean="0">
                <a:latin typeface="Arial" pitchFamily="34" charset="0"/>
                <a:cs typeface="Arial" pitchFamily="34" charset="0"/>
              </a:rPr>
              <a:t>ser-friendly software tools</a:t>
            </a:r>
            <a:endParaRPr lang="en-US" sz="1800" b="0" u="none" dirty="0">
              <a:ln>
                <a:solidFill>
                  <a:schemeClr val="tx1"/>
                </a:solidFill>
              </a:ln>
              <a:latin typeface="Arial" pitchFamily="34" charset="0"/>
              <a:cs typeface="Arial" pitchFamily="34" charset="0"/>
            </a:endParaRPr>
          </a:p>
          <a:p>
            <a:pPr marL="318383" indent="-318383">
              <a:lnSpc>
                <a:spcPct val="90000"/>
              </a:lnSpc>
              <a:spcAft>
                <a:spcPts val="334"/>
              </a:spcAft>
              <a:buFont typeface="Arial"/>
              <a:buChar char="•"/>
            </a:pPr>
            <a:r>
              <a:rPr lang="en-US" sz="1800" b="0" u="none" dirty="0" smtClean="0">
                <a:latin typeface="Arial" pitchFamily="34" charset="0"/>
                <a:cs typeface="Arial" pitchFamily="34" charset="0"/>
              </a:rPr>
              <a:t>Harness the power of modern experimental tools and techniques</a:t>
            </a:r>
            <a:endParaRPr lang="en-US" sz="1800" b="0" u="none" dirty="0">
              <a:latin typeface="Arial" pitchFamily="34" charset="0"/>
              <a:cs typeface="Arial" pitchFamily="34" charset="0"/>
            </a:endParaRPr>
          </a:p>
          <a:p>
            <a:pPr marL="318383" indent="-318383">
              <a:lnSpc>
                <a:spcPct val="90000"/>
              </a:lnSpc>
              <a:spcAft>
                <a:spcPts val="334"/>
              </a:spcAft>
              <a:buFont typeface="Arial"/>
              <a:buChar char="•"/>
            </a:pPr>
            <a:r>
              <a:rPr lang="en-US" sz="1800" b="0" u="none" dirty="0" smtClean="0">
                <a:latin typeface="Arial" pitchFamily="34" charset="0"/>
                <a:cs typeface="Arial" pitchFamily="34" charset="0"/>
              </a:rPr>
              <a:t>Data standards, management and data-driven design strategies </a:t>
            </a:r>
            <a:endParaRPr lang="en-US" sz="1800" b="0" u="none" dirty="0">
              <a:latin typeface="Arial" pitchFamily="34" charset="0"/>
              <a:cs typeface="Arial" pitchFamily="34" charset="0"/>
            </a:endParaRPr>
          </a:p>
        </p:txBody>
      </p:sp>
      <p:sp>
        <p:nvSpPr>
          <p:cNvPr id="10" name="TextBox 9"/>
          <p:cNvSpPr txBox="1"/>
          <p:nvPr/>
        </p:nvSpPr>
        <p:spPr>
          <a:xfrm>
            <a:off x="2691442" y="6798839"/>
            <a:ext cx="7643003" cy="287543"/>
          </a:xfrm>
          <a:prstGeom prst="rect">
            <a:avLst/>
          </a:prstGeom>
          <a:noFill/>
        </p:spPr>
        <p:txBody>
          <a:bodyPr wrap="square" lIns="101882" tIns="50941" rIns="101882" bIns="50941" rtlCol="0">
            <a:spAutoFit/>
          </a:bodyPr>
          <a:lstStyle/>
          <a:p>
            <a:pPr algn="ctr"/>
            <a:r>
              <a:rPr lang="en-US" b="0" u="none" dirty="0">
                <a:solidFill>
                  <a:srgbClr val="3333FF"/>
                </a:solidFill>
                <a:latin typeface="Arial" pitchFamily="34" charset="0"/>
                <a:cs typeface="Arial" pitchFamily="34" charset="0"/>
              </a:rPr>
              <a:t>http://</a:t>
            </a:r>
            <a:r>
              <a:rPr lang="en-US" b="0" u="none" dirty="0" err="1">
                <a:solidFill>
                  <a:srgbClr val="3333FF"/>
                </a:solidFill>
                <a:latin typeface="Arial" pitchFamily="34" charset="0"/>
                <a:cs typeface="Arial" pitchFamily="34" charset="0"/>
              </a:rPr>
              <a:t>science.energy.gov</a:t>
            </a:r>
            <a:r>
              <a:rPr lang="en-US" b="0" u="none" dirty="0">
                <a:solidFill>
                  <a:srgbClr val="3333FF"/>
                </a:solidFill>
                <a:latin typeface="Arial" pitchFamily="34" charset="0"/>
                <a:cs typeface="Arial" pitchFamily="34" charset="0"/>
              </a:rPr>
              <a:t>/</a:t>
            </a:r>
            <a:r>
              <a:rPr lang="en-US" b="0" u="none" dirty="0" err="1">
                <a:solidFill>
                  <a:srgbClr val="3333FF"/>
                </a:solidFill>
                <a:latin typeface="Arial" pitchFamily="34" charset="0"/>
                <a:cs typeface="Arial" pitchFamily="34" charset="0"/>
              </a:rPr>
              <a:t>bes</a:t>
            </a:r>
            <a:r>
              <a:rPr lang="en-US" b="0" u="none" dirty="0">
                <a:solidFill>
                  <a:srgbClr val="3333FF"/>
                </a:solidFill>
                <a:latin typeface="Arial" pitchFamily="34" charset="0"/>
                <a:cs typeface="Arial" pitchFamily="34" charset="0"/>
              </a:rPr>
              <a:t>/funding-opportunities/predictive-theory-and-modeling/</a:t>
            </a:r>
          </a:p>
        </p:txBody>
      </p:sp>
      <p:sp>
        <p:nvSpPr>
          <p:cNvPr id="13" name="TextBox 12"/>
          <p:cNvSpPr txBox="1"/>
          <p:nvPr/>
        </p:nvSpPr>
        <p:spPr>
          <a:xfrm>
            <a:off x="327804" y="3194230"/>
            <a:ext cx="4606747" cy="1957231"/>
          </a:xfrm>
          <a:prstGeom prst="rect">
            <a:avLst/>
          </a:prstGeom>
          <a:noFill/>
          <a:ln>
            <a:noFill/>
          </a:ln>
        </p:spPr>
        <p:txBody>
          <a:bodyPr wrap="square" lIns="101882" tIns="50941" rIns="101882" bIns="50941" rtlCol="0">
            <a:spAutoFit/>
          </a:bodyPr>
          <a:lstStyle/>
          <a:p>
            <a:pPr marL="318383" indent="-318383">
              <a:spcAft>
                <a:spcPts val="334"/>
              </a:spcAft>
            </a:pPr>
            <a:r>
              <a:rPr lang="en-US" sz="1800" u="none" dirty="0" smtClean="0">
                <a:latin typeface="Arial" pitchFamily="34" charset="0"/>
                <a:cs typeface="Arial" pitchFamily="34" charset="0"/>
              </a:rPr>
              <a:t>Science Topics:</a:t>
            </a:r>
          </a:p>
          <a:p>
            <a:pPr marL="318383" indent="-318383">
              <a:spcAft>
                <a:spcPts val="334"/>
              </a:spcAft>
              <a:buFont typeface="Arial"/>
              <a:buChar char="•"/>
            </a:pPr>
            <a:r>
              <a:rPr lang="en-US" sz="1800" b="0" u="none" dirty="0" smtClean="0">
                <a:latin typeface="Arial" pitchFamily="34" charset="0"/>
                <a:cs typeface="Arial" pitchFamily="34" charset="0"/>
              </a:rPr>
              <a:t>Excited states and dynamics</a:t>
            </a:r>
          </a:p>
          <a:p>
            <a:pPr marL="318383" indent="-318383">
              <a:spcAft>
                <a:spcPts val="334"/>
              </a:spcAft>
              <a:buFont typeface="Arial"/>
              <a:buChar char="•"/>
            </a:pPr>
            <a:r>
              <a:rPr lang="en-US" sz="1800" b="0" u="none" dirty="0" smtClean="0">
                <a:latin typeface="Arial" pitchFamily="34" charset="0"/>
                <a:cs typeface="Arial" pitchFamily="34" charset="0"/>
              </a:rPr>
              <a:t>Electronic and ionic transport</a:t>
            </a:r>
          </a:p>
          <a:p>
            <a:pPr marL="318383" indent="-318383">
              <a:spcAft>
                <a:spcPts val="334"/>
              </a:spcAft>
              <a:buFont typeface="Arial"/>
              <a:buChar char="•"/>
            </a:pPr>
            <a:r>
              <a:rPr lang="en-US" sz="1800" b="0" u="none" dirty="0" smtClean="0">
                <a:latin typeface="Arial" pitchFamily="34" charset="0"/>
                <a:cs typeface="Arial" pitchFamily="34" charset="0"/>
              </a:rPr>
              <a:t>Electron correlations</a:t>
            </a:r>
          </a:p>
          <a:p>
            <a:pPr marL="318383" indent="-318383">
              <a:spcAft>
                <a:spcPts val="334"/>
              </a:spcAft>
              <a:buFont typeface="Arial"/>
              <a:buChar char="•"/>
            </a:pPr>
            <a:r>
              <a:rPr lang="en-US" sz="1800" b="0" u="none" dirty="0" smtClean="0">
                <a:latin typeface="Arial" pitchFamily="34" charset="0"/>
                <a:cs typeface="Arial" pitchFamily="34" charset="0"/>
              </a:rPr>
              <a:t>Multiple length and time scales</a:t>
            </a:r>
          </a:p>
          <a:p>
            <a:pPr marL="318383" indent="-318383">
              <a:spcAft>
                <a:spcPts val="334"/>
              </a:spcAft>
              <a:buFont typeface="Arial"/>
              <a:buChar char="•"/>
            </a:pPr>
            <a:r>
              <a:rPr lang="en-US" sz="1800" b="0" u="none" dirty="0" smtClean="0">
                <a:latin typeface="Arial" pitchFamily="34" charset="0"/>
                <a:cs typeface="Arial" pitchFamily="34" charset="0"/>
              </a:rPr>
              <a:t>Novel approaches</a:t>
            </a:r>
          </a:p>
        </p:txBody>
      </p:sp>
      <p:sp>
        <p:nvSpPr>
          <p:cNvPr id="18" name="TextBox 17"/>
          <p:cNvSpPr txBox="1"/>
          <p:nvPr/>
        </p:nvSpPr>
        <p:spPr>
          <a:xfrm>
            <a:off x="333842" y="5390444"/>
            <a:ext cx="4606747" cy="1326289"/>
          </a:xfrm>
          <a:prstGeom prst="rect">
            <a:avLst/>
          </a:prstGeom>
          <a:noFill/>
          <a:ln>
            <a:noFill/>
          </a:ln>
        </p:spPr>
        <p:txBody>
          <a:bodyPr wrap="square" lIns="101882" tIns="50941" rIns="101882" bIns="50941" rtlCol="0">
            <a:spAutoFit/>
          </a:bodyPr>
          <a:lstStyle/>
          <a:p>
            <a:pPr marL="318383" indent="-318383">
              <a:spcAft>
                <a:spcPts val="334"/>
              </a:spcAft>
            </a:pPr>
            <a:r>
              <a:rPr lang="en-US" sz="1800" u="none" dirty="0" smtClean="0">
                <a:latin typeface="Arial" pitchFamily="34" charset="0"/>
                <a:cs typeface="Arial" pitchFamily="34" charset="0"/>
              </a:rPr>
              <a:t>Funding Types:</a:t>
            </a:r>
          </a:p>
          <a:p>
            <a:pPr marL="318383" indent="-318383">
              <a:spcAft>
                <a:spcPts val="334"/>
              </a:spcAft>
              <a:buFont typeface="Arial"/>
              <a:buChar char="•"/>
            </a:pPr>
            <a:r>
              <a:rPr lang="en-US" sz="1800" b="0" u="none" dirty="0" smtClean="0">
                <a:latin typeface="Arial" pitchFamily="34" charset="0"/>
                <a:cs typeface="Arial" pitchFamily="34" charset="0"/>
              </a:rPr>
              <a:t>Single investigator/Small group</a:t>
            </a:r>
          </a:p>
          <a:p>
            <a:pPr marL="318383" indent="-318383">
              <a:spcAft>
                <a:spcPts val="334"/>
              </a:spcAft>
              <a:buFont typeface="Arial"/>
              <a:buChar char="•"/>
            </a:pPr>
            <a:r>
              <a:rPr lang="en-US" sz="1800" b="0" u="none" dirty="0" smtClean="0">
                <a:latin typeface="Arial" pitchFamily="34" charset="0"/>
                <a:cs typeface="Arial" pitchFamily="34" charset="0"/>
              </a:rPr>
              <a:t>Glue funding</a:t>
            </a:r>
          </a:p>
          <a:p>
            <a:pPr marL="318383" indent="-318383">
              <a:spcAft>
                <a:spcPts val="334"/>
              </a:spcAft>
              <a:buFont typeface="Arial"/>
              <a:buChar char="•"/>
            </a:pPr>
            <a:r>
              <a:rPr lang="en-US" sz="1800" b="0" u="none" dirty="0" smtClean="0">
                <a:latin typeface="Arial" pitchFamily="34" charset="0"/>
                <a:cs typeface="Arial" pitchFamily="34" charset="0"/>
              </a:rPr>
              <a:t>Software </a:t>
            </a:r>
            <a:r>
              <a:rPr lang="en-US" sz="1800" b="0" u="none" dirty="0">
                <a:latin typeface="Arial" pitchFamily="34" charset="0"/>
                <a:cs typeface="Arial" pitchFamily="34" charset="0"/>
              </a:rPr>
              <a:t>i</a:t>
            </a:r>
            <a:r>
              <a:rPr lang="en-US" sz="1800" b="0" u="none" dirty="0" smtClean="0">
                <a:latin typeface="Arial" pitchFamily="34" charset="0"/>
                <a:cs typeface="Arial" pitchFamily="34" charset="0"/>
              </a:rPr>
              <a:t>nnovation centers</a:t>
            </a:r>
            <a:endParaRPr lang="en-US" sz="1800" b="0" u="none" dirty="0">
              <a:latin typeface="Arial" pitchFamily="34" charset="0"/>
              <a:cs typeface="Arial" pitchFamily="34" charset="0"/>
            </a:endParaRPr>
          </a:p>
        </p:txBody>
      </p:sp>
      <p:sp>
        <p:nvSpPr>
          <p:cNvPr id="24" name="TextBox 23"/>
          <p:cNvSpPr txBox="1"/>
          <p:nvPr/>
        </p:nvSpPr>
        <p:spPr>
          <a:xfrm>
            <a:off x="5063769" y="5181600"/>
            <a:ext cx="4648503" cy="871292"/>
          </a:xfrm>
          <a:prstGeom prst="rect">
            <a:avLst/>
          </a:prstGeom>
          <a:solidFill>
            <a:srgbClr val="FFFFDD"/>
          </a:solidFill>
          <a:ln>
            <a:solidFill>
              <a:schemeClr val="tx1"/>
            </a:solidFill>
          </a:ln>
        </p:spPr>
        <p:txBody>
          <a:bodyPr wrap="square" lIns="101882" tIns="50941" rIns="101882" bIns="50941" rtlCol="0">
            <a:spAutoFit/>
          </a:bodyPr>
          <a:lstStyle/>
          <a:p>
            <a:pPr>
              <a:lnSpc>
                <a:spcPct val="90000"/>
              </a:lnSpc>
              <a:spcAft>
                <a:spcPts val="669"/>
              </a:spcAft>
            </a:pPr>
            <a:r>
              <a:rPr lang="en-US" sz="2000" b="0" u="none" dirty="0" smtClean="0">
                <a:latin typeface="Arial" pitchFamily="34" charset="0"/>
                <a:cs typeface="Arial" pitchFamily="34" charset="0"/>
              </a:rPr>
              <a:t>Required preliminary applications are due on March 1</a:t>
            </a:r>
          </a:p>
          <a:p>
            <a:pPr>
              <a:lnSpc>
                <a:spcPct val="90000"/>
              </a:lnSpc>
              <a:spcAft>
                <a:spcPts val="669"/>
              </a:spcAft>
            </a:pPr>
            <a:endParaRPr lang="en-US" sz="900" b="0" i="1" u="none" dirty="0">
              <a:solidFill>
                <a:srgbClr val="FF0000"/>
              </a:solidFill>
              <a:latin typeface="Arial" pitchFamily="34" charset="0"/>
              <a:cs typeface="Arial" pitchFamily="34" charset="0"/>
            </a:endParaRPr>
          </a:p>
        </p:txBody>
      </p:sp>
      <p:grpSp>
        <p:nvGrpSpPr>
          <p:cNvPr id="3" name="Grupper 3"/>
          <p:cNvGrpSpPr>
            <a:grpSpLocks/>
          </p:cNvGrpSpPr>
          <p:nvPr/>
        </p:nvGrpSpPr>
        <p:grpSpPr bwMode="auto">
          <a:xfrm>
            <a:off x="5582448" y="896345"/>
            <a:ext cx="3733483" cy="3891597"/>
            <a:chOff x="5033963" y="1636713"/>
            <a:chExt cx="3789362" cy="3775075"/>
          </a:xfrm>
        </p:grpSpPr>
        <p:pic>
          <p:nvPicPr>
            <p:cNvPr id="12" name="Picture 5"/>
            <p:cNvPicPr>
              <a:picLocks noChangeAspect="1" noChangeArrowheads="1"/>
            </p:cNvPicPr>
            <p:nvPr/>
          </p:nvPicPr>
          <p:blipFill>
            <a:blip r:embed="rId3" cstate="print"/>
            <a:srcRect l="31831" t="33469" r="27321" b="7159"/>
            <a:stretch>
              <a:fillRect/>
            </a:stretch>
          </p:blipFill>
          <p:spPr bwMode="auto">
            <a:xfrm>
              <a:off x="5033963" y="1636713"/>
              <a:ext cx="3789362" cy="3775075"/>
            </a:xfrm>
            <a:prstGeom prst="rect">
              <a:avLst/>
            </a:prstGeom>
            <a:noFill/>
            <a:ln w="9525">
              <a:noFill/>
              <a:miter lim="800000"/>
              <a:headEnd/>
              <a:tailEnd/>
            </a:ln>
          </p:spPr>
        </p:pic>
        <p:pic>
          <p:nvPicPr>
            <p:cNvPr id="14" name="Billede 9" descr="DSC00234II.jpg"/>
            <p:cNvPicPr>
              <a:picLocks noChangeAspect="1"/>
            </p:cNvPicPr>
            <p:nvPr/>
          </p:nvPicPr>
          <p:blipFill>
            <a:blip r:embed="rId4" cstate="print"/>
            <a:srcRect l="2316" t="6079" b="20844"/>
            <a:stretch>
              <a:fillRect/>
            </a:stretch>
          </p:blipFill>
          <p:spPr bwMode="auto">
            <a:xfrm>
              <a:off x="6927850" y="3516313"/>
              <a:ext cx="1890713" cy="1885950"/>
            </a:xfrm>
            <a:prstGeom prst="rect">
              <a:avLst/>
            </a:prstGeom>
            <a:noFill/>
            <a:ln w="9525">
              <a:noFill/>
              <a:miter lim="800000"/>
              <a:headEnd/>
              <a:tailEnd/>
            </a:ln>
          </p:spPr>
        </p:pic>
      </p:grpSp>
      <p:grpSp>
        <p:nvGrpSpPr>
          <p:cNvPr id="5" name="Group 12"/>
          <p:cNvGrpSpPr>
            <a:grpSpLocks/>
          </p:cNvGrpSpPr>
          <p:nvPr/>
        </p:nvGrpSpPr>
        <p:grpSpPr bwMode="auto">
          <a:xfrm rot="1191106">
            <a:off x="6546342" y="1889485"/>
            <a:ext cx="1756728" cy="1603057"/>
            <a:chOff x="1830607" y="4113362"/>
            <a:chExt cx="1536732" cy="1476375"/>
          </a:xfrm>
        </p:grpSpPr>
        <p:sp>
          <p:nvSpPr>
            <p:cNvPr id="16" name="Oval 15"/>
            <p:cNvSpPr>
              <a:spLocks noChangeArrowheads="1"/>
            </p:cNvSpPr>
            <p:nvPr/>
          </p:nvSpPr>
          <p:spPr bwMode="auto">
            <a:xfrm rot="20332962">
              <a:off x="1860529" y="4112777"/>
              <a:ext cx="1461882" cy="1476375"/>
            </a:xfrm>
            <a:prstGeom prst="ellipse">
              <a:avLst/>
            </a:prstGeom>
            <a:noFill/>
            <a:ln w="38100">
              <a:solidFill>
                <a:srgbClr val="FF0000"/>
              </a:solidFill>
              <a:round/>
              <a:headEnd/>
              <a:tailEnd/>
            </a:ln>
            <a:effectLst>
              <a:outerShdw blurRad="50800" dist="25400" dir="6000000" algn="ctr" rotWithShape="0">
                <a:schemeClr val="bg1">
                  <a:lumMod val="75000"/>
                </a:schemeClr>
              </a:outerShdw>
            </a:effectLst>
          </p:spPr>
          <p:txBody>
            <a:bodyPr wrap="none" anchor="ctr"/>
            <a:lstStyle/>
            <a:p>
              <a:pPr>
                <a:spcBef>
                  <a:spcPct val="20000"/>
                </a:spcBef>
                <a:defRPr/>
              </a:pPr>
              <a:endParaRPr lang="en-US" dirty="0">
                <a:solidFill>
                  <a:srgbClr val="FF0000"/>
                </a:solidFill>
                <a:effectLst>
                  <a:outerShdw blurRad="38100" dist="38100" dir="2700000" algn="tl">
                    <a:srgbClr val="000000">
                      <a:alpha val="43137"/>
                    </a:srgbClr>
                  </a:outerShdw>
                </a:effectLst>
                <a:latin typeface="Arial" charset="0"/>
              </a:endParaRPr>
            </a:p>
          </p:txBody>
        </p:sp>
        <p:sp>
          <p:nvSpPr>
            <p:cNvPr id="17" name="AutoShape 21"/>
            <p:cNvSpPr>
              <a:spLocks noChangeArrowheads="1"/>
            </p:cNvSpPr>
            <p:nvPr/>
          </p:nvSpPr>
          <p:spPr bwMode="auto">
            <a:xfrm rot="6732774" flipH="1" flipV="1">
              <a:off x="3160526" y="4504581"/>
              <a:ext cx="200496" cy="210804"/>
            </a:xfrm>
            <a:prstGeom prst="rtTriangle">
              <a:avLst/>
            </a:prstGeom>
            <a:solidFill>
              <a:srgbClr val="FF0000"/>
            </a:solidFill>
            <a:ln w="9525">
              <a:solidFill>
                <a:srgbClr val="FF0000"/>
              </a:solidFill>
              <a:miter lim="800000"/>
              <a:headEnd/>
              <a:tailEnd/>
            </a:ln>
            <a:effectLst>
              <a:outerShdw blurRad="50800" dist="50800" dir="5400000" algn="ctr" rotWithShape="0">
                <a:schemeClr val="bg1">
                  <a:lumMod val="65000"/>
                </a:schemeClr>
              </a:outerShdw>
            </a:effectLst>
          </p:spPr>
          <p:txBody>
            <a:bodyPr wrap="none" anchor="ctr"/>
            <a:lstStyle/>
            <a:p>
              <a:pPr>
                <a:spcBef>
                  <a:spcPct val="20000"/>
                </a:spcBef>
                <a:defRPr/>
              </a:pPr>
              <a:endParaRPr lang="en-US" dirty="0">
                <a:solidFill>
                  <a:srgbClr val="FF0000"/>
                </a:solidFill>
                <a:effectLst>
                  <a:outerShdw blurRad="38100" dist="38100" dir="2700000" algn="tl">
                    <a:srgbClr val="000000">
                      <a:alpha val="43137"/>
                    </a:srgbClr>
                  </a:outerShdw>
                </a:effectLst>
                <a:latin typeface="Arial" charset="0"/>
              </a:endParaRPr>
            </a:p>
          </p:txBody>
        </p:sp>
        <p:sp>
          <p:nvSpPr>
            <p:cNvPr id="19" name="AutoShape 21"/>
            <p:cNvSpPr>
              <a:spLocks noChangeArrowheads="1"/>
            </p:cNvSpPr>
            <p:nvPr/>
          </p:nvSpPr>
          <p:spPr bwMode="auto">
            <a:xfrm rot="6732774">
              <a:off x="1834407" y="5067974"/>
              <a:ext cx="200495" cy="210804"/>
            </a:xfrm>
            <a:prstGeom prst="rtTriangle">
              <a:avLst/>
            </a:prstGeom>
            <a:solidFill>
              <a:srgbClr val="FF0000"/>
            </a:solidFill>
            <a:ln w="9525">
              <a:solidFill>
                <a:srgbClr val="FF0000"/>
              </a:solidFill>
              <a:miter lim="800000"/>
              <a:headEnd/>
              <a:tailEnd/>
            </a:ln>
            <a:effectLst>
              <a:outerShdw blurRad="50800" dist="50800" dir="5400000" algn="ctr" rotWithShape="0">
                <a:schemeClr val="bg1">
                  <a:lumMod val="65000"/>
                </a:schemeClr>
              </a:outerShdw>
            </a:effectLst>
          </p:spPr>
          <p:txBody>
            <a:bodyPr wrap="none" anchor="ctr"/>
            <a:lstStyle/>
            <a:p>
              <a:pPr>
                <a:spcBef>
                  <a:spcPct val="20000"/>
                </a:spcBef>
                <a:defRPr/>
              </a:pPr>
              <a:endParaRPr lang="en-US" dirty="0">
                <a:solidFill>
                  <a:srgbClr val="FF0000"/>
                </a:solidFill>
                <a:effectLst>
                  <a:outerShdw blurRad="38100" dist="38100" dir="2700000" algn="tl">
                    <a:srgbClr val="000000">
                      <a:alpha val="43137"/>
                    </a:srgbClr>
                  </a:outerShdw>
                </a:effectLst>
                <a:latin typeface="Arial" charset="0"/>
              </a:endParaRPr>
            </a:p>
          </p:txBody>
        </p:sp>
      </p:grpSp>
    </p:spTree>
    <p:extLst>
      <p:ext uri="{BB962C8B-B14F-4D97-AF65-F5344CB8AC3E}">
        <p14:creationId xmlns="" xmlns:p14="http://schemas.microsoft.com/office/powerpoint/2010/main" val="5758985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3932" y="1584282"/>
            <a:ext cx="8161974" cy="4463021"/>
          </a:xfrm>
          <a:prstGeom prst="rect">
            <a:avLst/>
          </a:prstGeom>
        </p:spPr>
        <p:txBody>
          <a:bodyPr wrap="square" lIns="101858" tIns="50929" rIns="101858" bIns="50929">
            <a:spAutoFit/>
          </a:bodyPr>
          <a:lstStyle/>
          <a:p>
            <a:pPr marL="699962" indent="-697998" defTabSz="1016516">
              <a:spcBef>
                <a:spcPts val="1337"/>
              </a:spcBef>
              <a:spcAft>
                <a:spcPts val="1337"/>
              </a:spcAft>
              <a:buFont typeface="Wingdings" pitchFamily="2" charset="2"/>
              <a:buChar char="§"/>
            </a:pPr>
            <a:r>
              <a:rPr lang="en-US" sz="2800" b="0" u="none" dirty="0" smtClean="0">
                <a:solidFill>
                  <a:schemeClr val="bg2"/>
                </a:solidFill>
                <a:latin typeface="Arial" pitchFamily="34" charset="0"/>
                <a:cs typeface="Arial" pitchFamily="34" charset="0"/>
              </a:rPr>
              <a:t>FY 2012  Appropriation</a:t>
            </a:r>
          </a:p>
          <a:p>
            <a:pPr marL="699962" indent="-697998" defTabSz="1016516">
              <a:spcBef>
                <a:spcPts val="1337"/>
              </a:spcBef>
              <a:spcAft>
                <a:spcPts val="1337"/>
              </a:spcAft>
              <a:buFont typeface="Wingdings" pitchFamily="2" charset="2"/>
              <a:buChar char="§"/>
            </a:pPr>
            <a:r>
              <a:rPr lang="en-US" sz="3600" b="0" u="none" dirty="0" smtClean="0">
                <a:solidFill>
                  <a:srgbClr val="006600"/>
                </a:solidFill>
                <a:latin typeface="Arial" pitchFamily="34" charset="0"/>
                <a:cs typeface="Arial" pitchFamily="34" charset="0"/>
              </a:rPr>
              <a:t>Program Highlights</a:t>
            </a:r>
          </a:p>
          <a:p>
            <a:pPr marL="699962" indent="-697998" defTabSz="1016516">
              <a:spcBef>
                <a:spcPts val="1337"/>
              </a:spcBef>
              <a:spcAft>
                <a:spcPts val="1337"/>
              </a:spcAft>
              <a:buFont typeface="Wingdings" pitchFamily="2" charset="2"/>
              <a:buChar char="§"/>
            </a:pPr>
            <a:r>
              <a:rPr lang="en-US" sz="2800" b="0" u="none" dirty="0" smtClean="0">
                <a:solidFill>
                  <a:schemeClr val="bg2"/>
                </a:solidFill>
                <a:latin typeface="Arial" pitchFamily="34" charset="0"/>
                <a:cs typeface="Arial" pitchFamily="34" charset="0"/>
              </a:rPr>
              <a:t>FY 2013 Budget Request</a:t>
            </a:r>
          </a:p>
          <a:p>
            <a:pPr marL="699962" indent="-697998" defTabSz="1016516">
              <a:spcBef>
                <a:spcPts val="1337"/>
              </a:spcBef>
              <a:spcAft>
                <a:spcPts val="1337"/>
              </a:spcAft>
              <a:buFont typeface="Wingdings" pitchFamily="2" charset="2"/>
              <a:buChar char="§"/>
            </a:pPr>
            <a:r>
              <a:rPr lang="en-US" sz="2800" b="0" u="none" dirty="0" smtClean="0">
                <a:solidFill>
                  <a:schemeClr val="bg2"/>
                </a:solidFill>
                <a:latin typeface="Arial" pitchFamily="34" charset="0"/>
                <a:cs typeface="Arial" pitchFamily="34" charset="0"/>
              </a:rPr>
              <a:t>BES Staffing</a:t>
            </a:r>
          </a:p>
          <a:p>
            <a:pPr marL="699962" indent="-697998" defTabSz="1016516">
              <a:spcBef>
                <a:spcPts val="1337"/>
              </a:spcBef>
              <a:spcAft>
                <a:spcPts val="1337"/>
              </a:spcAft>
              <a:buFont typeface="Wingdings" pitchFamily="2" charset="2"/>
              <a:buChar char="§"/>
            </a:pPr>
            <a:r>
              <a:rPr lang="en-US" sz="2800" b="0" u="none" dirty="0" smtClean="0">
                <a:solidFill>
                  <a:schemeClr val="bg2"/>
                </a:solidFill>
                <a:latin typeface="Arial" pitchFamily="34" charset="0"/>
                <a:cs typeface="Arial" pitchFamily="34" charset="0"/>
              </a:rPr>
              <a:t>Upcoming Activities</a:t>
            </a:r>
          </a:p>
          <a:p>
            <a:pPr marL="699962" indent="-697998" defTabSz="1016516">
              <a:spcBef>
                <a:spcPts val="1337"/>
              </a:spcBef>
              <a:spcAft>
                <a:spcPts val="1337"/>
              </a:spcAft>
              <a:buFont typeface="Wingdings" pitchFamily="2" charset="2"/>
              <a:buChar char="§"/>
            </a:pPr>
            <a:endParaRPr lang="en-US" sz="2700" dirty="0" smtClean="0">
              <a:solidFill>
                <a:srgbClr val="006600"/>
              </a:solidFill>
              <a:cs typeface="Arial" pitchFamily="34" charset="0"/>
            </a:endParaRPr>
          </a:p>
        </p:txBody>
      </p:sp>
      <p:sp>
        <p:nvSpPr>
          <p:cNvPr id="4" name="Rectangle 3"/>
          <p:cNvSpPr>
            <a:spLocks noChangeArrowheads="1"/>
          </p:cNvSpPr>
          <p:nvPr/>
        </p:nvSpPr>
        <p:spPr bwMode="auto">
          <a:xfrm>
            <a:off x="0" y="130524"/>
            <a:ext cx="10058400" cy="819700"/>
          </a:xfrm>
          <a:prstGeom prst="rect">
            <a:avLst/>
          </a:prstGeom>
          <a:noFill/>
          <a:ln w="9525">
            <a:noFill/>
            <a:miter lim="800000"/>
            <a:headEnd/>
            <a:tailEnd/>
          </a:ln>
        </p:spPr>
        <p:txBody>
          <a:bodyPr lIns="113239" tIns="56620" rIns="113239" bIns="56620"/>
          <a:lstStyle/>
          <a:p>
            <a:pPr algn="ctr" defTabSz="1018586" fontAlgn="auto">
              <a:spcBef>
                <a:spcPts val="0"/>
              </a:spcBef>
              <a:spcAft>
                <a:spcPts val="0"/>
              </a:spcAft>
              <a:tabLst>
                <a:tab pos="2101854" algn="l"/>
              </a:tabLst>
              <a:defRPr/>
            </a:pPr>
            <a:r>
              <a:rPr lang="en-US" sz="3200" b="0" u="none" kern="0" dirty="0">
                <a:solidFill>
                  <a:srgbClr val="006600"/>
                </a:solidFill>
                <a:latin typeface="Arial" pitchFamily="34" charset="0"/>
                <a:cs typeface="Arial" pitchFamily="34" charset="0"/>
              </a:rPr>
              <a:t>Outline</a:t>
            </a:r>
          </a:p>
        </p:txBody>
      </p:sp>
      <p:sp>
        <p:nvSpPr>
          <p:cNvPr id="5" name="Slide Number Placeholder 1"/>
          <p:cNvSpPr>
            <a:spLocks noGrp="1"/>
          </p:cNvSpPr>
          <p:nvPr>
            <p:ph type="sldNum" sz="quarter" idx="11"/>
          </p:nvPr>
        </p:nvSpPr>
        <p:spPr>
          <a:xfrm>
            <a:off x="9255125" y="7198467"/>
            <a:ext cx="419100" cy="413808"/>
          </a:xfrm>
        </p:spPr>
        <p:txBody>
          <a:bodyPr/>
          <a:lstStyle/>
          <a:p>
            <a:pPr defTabSz="1011581">
              <a:defRPr/>
            </a:pPr>
            <a:fld id="{82D784F8-2C31-4E5F-BBAB-E95E7532A856}" type="slidenum">
              <a:rPr lang="en-US" b="0" u="none"/>
              <a:pPr defTabSz="1011581">
                <a:defRPr/>
              </a:pPr>
              <a:t>6</a:t>
            </a:fld>
            <a:endParaRPr lang="en-US" b="0" u="none"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5220791" y="1122684"/>
            <a:ext cx="4693920" cy="3149056"/>
            <a:chOff x="0" y="1122218"/>
            <a:chExt cx="5426702" cy="3837709"/>
          </a:xfrm>
        </p:grpSpPr>
        <p:pic>
          <p:nvPicPr>
            <p:cNvPr id="8" name="Picture 7" descr="efrc-map-all-highres-10-11-01.jpg"/>
            <p:cNvPicPr>
              <a:picLocks noChangeAspect="1"/>
            </p:cNvPicPr>
            <p:nvPr/>
          </p:nvPicPr>
          <p:blipFill>
            <a:blip r:embed="rId3" cstate="print"/>
            <a:srcRect t="5952"/>
            <a:stretch>
              <a:fillRect/>
            </a:stretch>
          </p:blipFill>
          <p:spPr>
            <a:xfrm>
              <a:off x="0" y="1122218"/>
              <a:ext cx="5426702" cy="3837709"/>
            </a:xfrm>
            <a:prstGeom prst="rect">
              <a:avLst/>
            </a:prstGeom>
          </p:spPr>
        </p:pic>
        <p:sp>
          <p:nvSpPr>
            <p:cNvPr id="10" name="Rectangle 9"/>
            <p:cNvSpPr/>
            <p:nvPr/>
          </p:nvSpPr>
          <p:spPr>
            <a:xfrm>
              <a:off x="2327564" y="3990109"/>
              <a:ext cx="2410691"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13856" y="3796146"/>
              <a:ext cx="1011382" cy="7342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2964873" y="4461164"/>
              <a:ext cx="1191491" cy="2216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292165" name="Rectangle 5"/>
          <p:cNvSpPr>
            <a:spLocks noChangeArrowheads="1"/>
          </p:cNvSpPr>
          <p:nvPr/>
        </p:nvSpPr>
        <p:spPr bwMode="auto">
          <a:xfrm>
            <a:off x="0" y="8"/>
            <a:ext cx="10058400" cy="855375"/>
          </a:xfrm>
          <a:prstGeom prst="rect">
            <a:avLst/>
          </a:prstGeom>
          <a:noFill/>
          <a:ln w="9525" cap="flat" cmpd="sng">
            <a:noFill/>
            <a:prstDash val="solid"/>
            <a:miter lim="800000"/>
            <a:headEnd/>
            <a:tailEnd/>
          </a:ln>
          <a:effectLst/>
        </p:spPr>
        <p:txBody>
          <a:bodyPr lIns="101277" tIns="50643" rIns="101277" bIns="50643"/>
          <a:lstStyle/>
          <a:p>
            <a:pPr algn="ctr" defTabSz="1013355">
              <a:defRPr/>
            </a:pPr>
            <a:endParaRPr lang="en-US" sz="2700" i="1" dirty="0">
              <a:solidFill>
                <a:srgbClr val="006600"/>
              </a:solidFill>
              <a:effectLst>
                <a:outerShdw blurRad="38100" dist="38100" dir="2700000" algn="tl">
                  <a:srgbClr val="000000">
                    <a:alpha val="43137"/>
                  </a:srgbClr>
                </a:outerShdw>
              </a:effectLst>
              <a:cs typeface="Arial" pitchFamily="34" charset="0"/>
            </a:endParaRPr>
          </a:p>
        </p:txBody>
      </p:sp>
      <p:sp>
        <p:nvSpPr>
          <p:cNvPr id="41" name="TextBox 5"/>
          <p:cNvSpPr txBox="1">
            <a:spLocks noChangeArrowheads="1"/>
          </p:cNvSpPr>
          <p:nvPr/>
        </p:nvSpPr>
        <p:spPr bwMode="auto">
          <a:xfrm>
            <a:off x="234086" y="1124568"/>
            <a:ext cx="5252314" cy="5696443"/>
          </a:xfrm>
          <a:prstGeom prst="rect">
            <a:avLst/>
          </a:prstGeom>
          <a:noFill/>
          <a:ln w="9525">
            <a:noFill/>
            <a:miter lim="800000"/>
            <a:headEnd/>
            <a:tailEnd/>
          </a:ln>
        </p:spPr>
        <p:txBody>
          <a:bodyPr wrap="square" lIns="101609" tIns="50806" rIns="101609" bIns="50806">
            <a:spAutoFit/>
          </a:bodyPr>
          <a:lstStyle/>
          <a:p>
            <a:pPr>
              <a:spcAft>
                <a:spcPts val="334"/>
              </a:spcAft>
            </a:pPr>
            <a:r>
              <a:rPr lang="en-US" sz="1800" u="none" dirty="0" smtClean="0">
                <a:latin typeface="Arial" pitchFamily="34" charset="0"/>
                <a:cs typeface="Arial" pitchFamily="34" charset="0"/>
              </a:rPr>
              <a:t>46 EFRCs in 35 States were launched in Fall 2009</a:t>
            </a:r>
          </a:p>
          <a:p>
            <a:pPr marL="439249" lvl="2" indent="-178172">
              <a:spcAft>
                <a:spcPts val="334"/>
              </a:spcAft>
              <a:buFont typeface="Wingdings" pitchFamily="2" charset="2"/>
              <a:buChar char="§"/>
            </a:pPr>
            <a:r>
              <a:rPr lang="en-US" sz="1600" u="none" dirty="0" smtClean="0">
                <a:latin typeface="Arial" pitchFamily="34" charset="0"/>
                <a:cs typeface="Arial" pitchFamily="34" charset="0"/>
              </a:rPr>
              <a:t>~860 senior investigators and </a:t>
            </a:r>
            <a:br>
              <a:rPr lang="en-US" sz="1600" u="none" dirty="0" smtClean="0">
                <a:latin typeface="Arial" pitchFamily="34" charset="0"/>
                <a:cs typeface="Arial" pitchFamily="34" charset="0"/>
              </a:rPr>
            </a:br>
            <a:r>
              <a:rPr lang="en-US" sz="1600" u="none" dirty="0" smtClean="0">
                <a:latin typeface="Arial" pitchFamily="34" charset="0"/>
                <a:cs typeface="Arial" pitchFamily="34" charset="0"/>
              </a:rPr>
              <a:t>~2,000 students, postdoctoral fellows, and </a:t>
            </a:r>
            <a:br>
              <a:rPr lang="en-US" sz="1600" u="none" dirty="0" smtClean="0">
                <a:latin typeface="Arial" pitchFamily="34" charset="0"/>
                <a:cs typeface="Arial" pitchFamily="34" charset="0"/>
              </a:rPr>
            </a:br>
            <a:r>
              <a:rPr lang="en-US" sz="1600" u="none" dirty="0" smtClean="0">
                <a:latin typeface="Arial" pitchFamily="34" charset="0"/>
                <a:cs typeface="Arial" pitchFamily="34" charset="0"/>
              </a:rPr>
              <a:t>technical staff at ~115 institutions</a:t>
            </a:r>
          </a:p>
          <a:p>
            <a:pPr marL="439249" lvl="2" indent="-178172">
              <a:spcAft>
                <a:spcPts val="334"/>
              </a:spcAft>
              <a:buFont typeface="Wingdings" pitchFamily="2" charset="2"/>
              <a:buChar char="§"/>
            </a:pPr>
            <a:r>
              <a:rPr lang="en-US" sz="1600" u="none" dirty="0" smtClean="0">
                <a:latin typeface="Arial" pitchFamily="34" charset="0"/>
                <a:cs typeface="Arial" pitchFamily="34" charset="0"/>
              </a:rPr>
              <a:t>&gt; 250 scientific advisory board members from </a:t>
            </a:r>
            <a:br>
              <a:rPr lang="en-US" sz="1600" u="none" dirty="0" smtClean="0">
                <a:latin typeface="Arial" pitchFamily="34" charset="0"/>
                <a:cs typeface="Arial" pitchFamily="34" charset="0"/>
              </a:rPr>
            </a:br>
            <a:r>
              <a:rPr lang="en-US" sz="1600" u="none" dirty="0" smtClean="0">
                <a:latin typeface="Arial" pitchFamily="34" charset="0"/>
                <a:cs typeface="Arial" pitchFamily="34" charset="0"/>
              </a:rPr>
              <a:t>12 countries and &gt; 35 companies</a:t>
            </a:r>
          </a:p>
          <a:p>
            <a:pPr marL="439249" lvl="2" indent="-178172">
              <a:spcAft>
                <a:spcPts val="334"/>
              </a:spcAft>
              <a:buFont typeface="Wingdings" pitchFamily="2" charset="2"/>
              <a:buChar char="§"/>
            </a:pPr>
            <a:endParaRPr lang="en-US" sz="800" u="none" dirty="0" smtClean="0">
              <a:latin typeface="Arial" pitchFamily="34" charset="0"/>
              <a:cs typeface="Arial" pitchFamily="34" charset="0"/>
            </a:endParaRPr>
          </a:p>
          <a:p>
            <a:pPr>
              <a:spcAft>
                <a:spcPts val="334"/>
              </a:spcAft>
            </a:pPr>
            <a:r>
              <a:rPr lang="en-US" sz="1800" u="none" dirty="0" smtClean="0">
                <a:latin typeface="Arial" pitchFamily="34" charset="0"/>
                <a:cs typeface="Arial" pitchFamily="34" charset="0"/>
              </a:rPr>
              <a:t> Impact to date:</a:t>
            </a:r>
          </a:p>
          <a:p>
            <a:pPr marL="439249" lvl="2" indent="-178172">
              <a:spcAft>
                <a:spcPts val="334"/>
              </a:spcAft>
              <a:buFont typeface="Wingdings" pitchFamily="2" charset="2"/>
              <a:buChar char="§"/>
            </a:pPr>
            <a:r>
              <a:rPr lang="en-US" sz="1600" u="none" dirty="0" smtClean="0">
                <a:latin typeface="Arial" pitchFamily="34" charset="0"/>
                <a:cs typeface="Arial" pitchFamily="34" charset="0"/>
              </a:rPr>
              <a:t>&gt;1,000 peer-reviewed papers including more than 30 publications in </a:t>
            </a:r>
            <a:r>
              <a:rPr lang="en-US" sz="1600" i="1" u="none" dirty="0" smtClean="0">
                <a:latin typeface="Arial" pitchFamily="34" charset="0"/>
                <a:cs typeface="Arial" pitchFamily="34" charset="0"/>
              </a:rPr>
              <a:t>Science</a:t>
            </a:r>
            <a:r>
              <a:rPr lang="en-US" sz="1600" u="none" dirty="0" smtClean="0">
                <a:latin typeface="Arial" pitchFamily="34" charset="0"/>
                <a:cs typeface="Arial" pitchFamily="34" charset="0"/>
              </a:rPr>
              <a:t> and </a:t>
            </a:r>
            <a:r>
              <a:rPr lang="en-US" sz="1600" i="1" u="none" dirty="0" smtClean="0">
                <a:latin typeface="Arial" pitchFamily="34" charset="0"/>
                <a:cs typeface="Arial" pitchFamily="34" charset="0"/>
              </a:rPr>
              <a:t>Nature</a:t>
            </a:r>
            <a:r>
              <a:rPr lang="en-US" sz="1600" u="none" dirty="0" smtClean="0">
                <a:latin typeface="Arial" pitchFamily="34" charset="0"/>
                <a:cs typeface="Arial" pitchFamily="34" charset="0"/>
              </a:rPr>
              <a:t>.</a:t>
            </a:r>
          </a:p>
          <a:p>
            <a:pPr marL="439249" lvl="2" indent="-178172">
              <a:spcAft>
                <a:spcPts val="334"/>
              </a:spcAft>
              <a:buFont typeface="Wingdings" pitchFamily="2" charset="2"/>
              <a:buChar char="§"/>
            </a:pPr>
            <a:r>
              <a:rPr lang="en-US" sz="1600" u="none" dirty="0" smtClean="0">
                <a:latin typeface="Arial" pitchFamily="34" charset="0"/>
                <a:cs typeface="Arial" pitchFamily="34" charset="0"/>
              </a:rPr>
              <a:t>&gt; 40 patents applications and nearly 50 additional patent/invention disclosures by 28 of the EFRCs.</a:t>
            </a:r>
          </a:p>
          <a:p>
            <a:pPr marL="439249" lvl="2" indent="-178172">
              <a:spcAft>
                <a:spcPts val="334"/>
              </a:spcAft>
              <a:buFont typeface="Wingdings" pitchFamily="2" charset="2"/>
              <a:buChar char="§"/>
            </a:pPr>
            <a:r>
              <a:rPr lang="en-US" sz="1600" u="none" dirty="0" smtClean="0">
                <a:latin typeface="Arial" pitchFamily="34" charset="0"/>
                <a:cs typeface="Arial" pitchFamily="34" charset="0"/>
              </a:rPr>
              <a:t>at least 3 start-up companies with EFRC contributions</a:t>
            </a:r>
          </a:p>
          <a:p>
            <a:pPr marL="439249" lvl="2" indent="-178172">
              <a:spcAft>
                <a:spcPts val="334"/>
              </a:spcAft>
              <a:buFont typeface="Wingdings" pitchFamily="2" charset="2"/>
              <a:buChar char="§"/>
            </a:pPr>
            <a:endParaRPr lang="en-US" sz="800" u="none" dirty="0" smtClean="0">
              <a:latin typeface="Arial" pitchFamily="34" charset="0"/>
              <a:cs typeface="Arial" pitchFamily="34" charset="0"/>
            </a:endParaRPr>
          </a:p>
          <a:p>
            <a:pPr marL="0" lvl="2">
              <a:spcAft>
                <a:spcPts val="334"/>
              </a:spcAft>
            </a:pPr>
            <a:r>
              <a:rPr lang="en-US" sz="1800" u="none" dirty="0" smtClean="0">
                <a:latin typeface="Arial" pitchFamily="34" charset="0"/>
                <a:cs typeface="Arial" pitchFamily="34" charset="0"/>
              </a:rPr>
              <a:t>Assessment of progress: </a:t>
            </a:r>
          </a:p>
          <a:p>
            <a:pPr marL="439249" lvl="2" indent="-178172">
              <a:spcAft>
                <a:spcPts val="334"/>
              </a:spcAft>
              <a:buFont typeface="Wingdings" pitchFamily="2" charset="2"/>
              <a:buChar char="§"/>
            </a:pPr>
            <a:r>
              <a:rPr lang="en-US" sz="1600" u="none" dirty="0" smtClean="0">
                <a:latin typeface="Arial" pitchFamily="34" charset="0"/>
                <a:cs typeface="Arial" pitchFamily="34" charset="0"/>
              </a:rPr>
              <a:t>All EFRCs are undergoing mid-term peer review to assess progress towards goals and plans for  the next 2 years of R&amp;D.</a:t>
            </a:r>
          </a:p>
          <a:p>
            <a:pPr marL="439249" lvl="2" indent="-178172">
              <a:spcAft>
                <a:spcPts val="334"/>
              </a:spcAft>
              <a:buFont typeface="Wingdings" pitchFamily="2" charset="2"/>
              <a:buChar char="§"/>
            </a:pPr>
            <a:endParaRPr lang="en-US" sz="800" u="none" dirty="0" smtClean="0">
              <a:latin typeface="Arial" pitchFamily="34" charset="0"/>
              <a:cs typeface="Arial" pitchFamily="34" charset="0"/>
            </a:endParaRPr>
          </a:p>
        </p:txBody>
      </p:sp>
      <p:sp>
        <p:nvSpPr>
          <p:cNvPr id="12" name="TextBox 11"/>
          <p:cNvSpPr txBox="1"/>
          <p:nvPr/>
        </p:nvSpPr>
        <p:spPr>
          <a:xfrm>
            <a:off x="6799498" y="6793662"/>
            <a:ext cx="2481719" cy="313919"/>
          </a:xfrm>
          <a:prstGeom prst="rect">
            <a:avLst/>
          </a:prstGeom>
          <a:noFill/>
        </p:spPr>
        <p:txBody>
          <a:bodyPr wrap="none" lIns="101799" tIns="50900" rIns="101799" bIns="50900" rtlCol="0">
            <a:spAutoFit/>
          </a:bodyPr>
          <a:lstStyle/>
          <a:p>
            <a:r>
              <a:rPr lang="en-US" sz="1300" dirty="0" smtClean="0">
                <a:solidFill>
                  <a:prstClr val="black"/>
                </a:solidFill>
                <a:hlinkClick r:id="rId4"/>
              </a:rPr>
              <a:t>http://science.energy.gov/bes/efrc/</a:t>
            </a:r>
            <a:endParaRPr lang="en-US" sz="1300" dirty="0" smtClean="0">
              <a:solidFill>
                <a:prstClr val="black"/>
              </a:solidFill>
            </a:endParaRPr>
          </a:p>
        </p:txBody>
      </p:sp>
      <p:pic>
        <p:nvPicPr>
          <p:cNvPr id="9" name="Picture 8" descr="efrc_tech_report_cover_2011.jpg"/>
          <p:cNvPicPr>
            <a:picLocks noChangeAspect="1"/>
          </p:cNvPicPr>
          <p:nvPr/>
        </p:nvPicPr>
        <p:blipFill>
          <a:blip r:embed="rId5" cstate="print"/>
          <a:stretch>
            <a:fillRect/>
          </a:stretch>
        </p:blipFill>
        <p:spPr>
          <a:xfrm>
            <a:off x="7026488" y="4274063"/>
            <a:ext cx="1852681" cy="2470242"/>
          </a:xfrm>
          <a:prstGeom prst="rect">
            <a:avLst/>
          </a:prstGeom>
          <a:ln w="9525">
            <a:solidFill>
              <a:schemeClr val="tx1">
                <a:lumMod val="95000"/>
                <a:lumOff val="5000"/>
              </a:schemeClr>
            </a:solidFill>
          </a:ln>
        </p:spPr>
      </p:pic>
      <p:sp>
        <p:nvSpPr>
          <p:cNvPr id="15" name="Title 14"/>
          <p:cNvSpPr>
            <a:spLocks noGrp="1"/>
          </p:cNvSpPr>
          <p:nvPr>
            <p:ph type="title"/>
          </p:nvPr>
        </p:nvSpPr>
        <p:spPr>
          <a:xfrm>
            <a:off x="0" y="43183"/>
            <a:ext cx="10058400" cy="821910"/>
          </a:xfrm>
          <a:noFill/>
          <a:ln w="9525">
            <a:noFill/>
            <a:miter lim="800000"/>
            <a:headEnd/>
            <a:tailEnd/>
          </a:ln>
        </p:spPr>
        <p:txBody>
          <a:bodyPr vert="horz" wrap="square" lIns="101799" tIns="50900" rIns="101799" bIns="50900" numCol="1" anchor="ctr" anchorCtr="0" compatLnSpc="1">
            <a:prstTxWarp prst="textNoShape">
              <a:avLst/>
            </a:prstTxWarp>
            <a:normAutofit/>
          </a:bodyPr>
          <a:lstStyle/>
          <a:p>
            <a:r>
              <a:rPr lang="en-US" dirty="0" smtClean="0"/>
              <a:t>Energy Frontier Research Centers</a:t>
            </a:r>
            <a:endParaRPr lang="en-US" dirty="0"/>
          </a:p>
        </p:txBody>
      </p:sp>
      <p:sp>
        <p:nvSpPr>
          <p:cNvPr id="16" name="Slide Number Placeholder 2"/>
          <p:cNvSpPr>
            <a:spLocks noGrp="1"/>
          </p:cNvSpPr>
          <p:nvPr>
            <p:ph type="sldNum" sz="quarter" idx="4294967295"/>
          </p:nvPr>
        </p:nvSpPr>
        <p:spPr>
          <a:xfrm>
            <a:off x="9209405" y="7152747"/>
            <a:ext cx="419100" cy="413808"/>
          </a:xfrm>
          <a:prstGeom prst="rect">
            <a:avLst/>
          </a:prstGeom>
        </p:spPr>
        <p:txBody>
          <a:bodyPr/>
          <a:lstStyle/>
          <a:p>
            <a:pPr algn="r">
              <a:defRPr/>
            </a:pPr>
            <a:fld id="{894C652A-1437-4DEE-BE20-1D8E4CBD3D73}" type="slidenum">
              <a:rPr lang="en-US" b="0" u="none" smtClean="0"/>
              <a:pPr algn="r">
                <a:defRPr/>
              </a:pPr>
              <a:t>7</a:t>
            </a:fld>
            <a:endParaRPr lang="en-US" b="0" u="none"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2165" name="Rectangle 5"/>
          <p:cNvSpPr>
            <a:spLocks noChangeArrowheads="1"/>
          </p:cNvSpPr>
          <p:nvPr/>
        </p:nvSpPr>
        <p:spPr bwMode="auto">
          <a:xfrm>
            <a:off x="1" y="201507"/>
            <a:ext cx="10058400" cy="468610"/>
          </a:xfrm>
          <a:prstGeom prst="rect">
            <a:avLst/>
          </a:prstGeom>
        </p:spPr>
        <p:txBody>
          <a:bodyPr lIns="101360" tIns="50683" rIns="101360" bIns="50683">
            <a:spAutoFit/>
          </a:bodyPr>
          <a:lstStyle/>
          <a:p>
            <a:pPr algn="ctr" defTabSz="1014184" eaLnBrk="0" hangingPunct="0">
              <a:lnSpc>
                <a:spcPct val="85000"/>
              </a:lnSpc>
              <a:defRPr/>
            </a:pPr>
            <a:r>
              <a:rPr lang="en-US" sz="2800" b="0" u="none" dirty="0">
                <a:solidFill>
                  <a:srgbClr val="106636"/>
                </a:solidFill>
                <a:latin typeface="Arial" pitchFamily="34" charset="0"/>
                <a:ea typeface="+mj-ea"/>
                <a:cs typeface="Arial" pitchFamily="34" charset="0"/>
              </a:rPr>
              <a:t>FY 2012 </a:t>
            </a:r>
            <a:r>
              <a:rPr lang="en-US" sz="2800" b="0" u="none" dirty="0" smtClean="0">
                <a:solidFill>
                  <a:srgbClr val="106636"/>
                </a:solidFill>
                <a:latin typeface="Arial" pitchFamily="34" charset="0"/>
                <a:ea typeface="+mj-ea"/>
                <a:cs typeface="Arial" pitchFamily="34" charset="0"/>
              </a:rPr>
              <a:t>EFRC Science Reviews</a:t>
            </a:r>
            <a:endParaRPr lang="en-US" sz="2800" b="0" u="none" dirty="0">
              <a:solidFill>
                <a:srgbClr val="106636"/>
              </a:solidFill>
              <a:latin typeface="Arial" pitchFamily="34" charset="0"/>
              <a:ea typeface="+mj-ea"/>
              <a:cs typeface="Arial" pitchFamily="34" charset="0"/>
            </a:endParaRPr>
          </a:p>
        </p:txBody>
      </p:sp>
      <p:sp>
        <p:nvSpPr>
          <p:cNvPr id="41" name="TextBox 5"/>
          <p:cNvSpPr txBox="1">
            <a:spLocks noChangeArrowheads="1"/>
          </p:cNvSpPr>
          <p:nvPr/>
        </p:nvSpPr>
        <p:spPr bwMode="auto">
          <a:xfrm>
            <a:off x="316072" y="935851"/>
            <a:ext cx="9553733" cy="6455708"/>
          </a:xfrm>
          <a:prstGeom prst="rect">
            <a:avLst/>
          </a:prstGeom>
          <a:noFill/>
          <a:ln w="9525">
            <a:noFill/>
            <a:miter lim="800000"/>
            <a:headEnd/>
            <a:tailEnd/>
          </a:ln>
        </p:spPr>
        <p:txBody>
          <a:bodyPr wrap="square" lIns="101692" tIns="50847" rIns="101692" bIns="50847">
            <a:spAutoFit/>
          </a:bodyPr>
          <a:lstStyle/>
          <a:p>
            <a:r>
              <a:rPr lang="en-US" sz="2000" u="none" dirty="0" smtClean="0">
                <a:solidFill>
                  <a:prstClr val="black"/>
                </a:solidFill>
                <a:latin typeface="Arial" pitchFamily="34" charset="0"/>
                <a:cs typeface="Arial" pitchFamily="34" charset="0"/>
              </a:rPr>
              <a:t>Dates and Location:</a:t>
            </a:r>
          </a:p>
          <a:p>
            <a:pPr marL="509412" lvl="2" indent="-247631">
              <a:spcAft>
                <a:spcPts val="669"/>
              </a:spcAft>
              <a:buFont typeface="Wingdings" pitchFamily="2" charset="2"/>
              <a:buChar char="§"/>
            </a:pPr>
            <a:r>
              <a:rPr lang="en-US" sz="2000" u="none" dirty="0" smtClean="0">
                <a:solidFill>
                  <a:prstClr val="black"/>
                </a:solidFill>
                <a:latin typeface="Arial" pitchFamily="34" charset="0"/>
                <a:cs typeface="Arial" pitchFamily="34" charset="0"/>
              </a:rPr>
              <a:t>January </a:t>
            </a:r>
            <a:r>
              <a:rPr lang="en-US" sz="2000" u="none" dirty="0">
                <a:solidFill>
                  <a:prstClr val="black"/>
                </a:solidFill>
                <a:latin typeface="Arial" pitchFamily="34" charset="0"/>
                <a:cs typeface="Arial" pitchFamily="34" charset="0"/>
              </a:rPr>
              <a:t>– April </a:t>
            </a:r>
            <a:r>
              <a:rPr lang="en-US" sz="2000" u="none" dirty="0" smtClean="0">
                <a:solidFill>
                  <a:prstClr val="black"/>
                </a:solidFill>
                <a:latin typeface="Arial" pitchFamily="34" charset="0"/>
                <a:cs typeface="Arial" pitchFamily="34" charset="0"/>
              </a:rPr>
              <a:t>2012, </a:t>
            </a:r>
            <a:r>
              <a:rPr lang="en-US" sz="2000" u="none" dirty="0">
                <a:solidFill>
                  <a:prstClr val="black"/>
                </a:solidFill>
                <a:latin typeface="Arial" pitchFamily="34" charset="0"/>
                <a:cs typeface="Arial" pitchFamily="34" charset="0"/>
              </a:rPr>
              <a:t>the </a:t>
            </a:r>
            <a:r>
              <a:rPr lang="en-US" sz="2000" u="none" dirty="0" smtClean="0">
                <a:solidFill>
                  <a:prstClr val="black"/>
                </a:solidFill>
                <a:latin typeface="Arial" pitchFamily="34" charset="0"/>
                <a:cs typeface="Arial" pitchFamily="34" charset="0"/>
              </a:rPr>
              <a:t>3</a:t>
            </a:r>
            <a:r>
              <a:rPr lang="en-US" sz="2000" u="none" baseline="30000" dirty="0" smtClean="0">
                <a:solidFill>
                  <a:prstClr val="black"/>
                </a:solidFill>
                <a:latin typeface="Arial" pitchFamily="34" charset="0"/>
                <a:cs typeface="Arial" pitchFamily="34" charset="0"/>
              </a:rPr>
              <a:t>rd</a:t>
            </a:r>
            <a:r>
              <a:rPr lang="en-US" sz="2000" u="none" dirty="0" smtClean="0">
                <a:solidFill>
                  <a:prstClr val="black"/>
                </a:solidFill>
                <a:latin typeface="Arial" pitchFamily="34" charset="0"/>
                <a:cs typeface="Arial" pitchFamily="34" charset="0"/>
              </a:rPr>
              <a:t> year </a:t>
            </a:r>
            <a:r>
              <a:rPr lang="en-US" sz="2000" u="none" dirty="0">
                <a:solidFill>
                  <a:prstClr val="black"/>
                </a:solidFill>
                <a:latin typeface="Arial" pitchFamily="34" charset="0"/>
                <a:cs typeface="Arial" pitchFamily="34" charset="0"/>
              </a:rPr>
              <a:t>of the </a:t>
            </a:r>
            <a:r>
              <a:rPr lang="en-US" sz="2000" u="none" dirty="0" smtClean="0">
                <a:solidFill>
                  <a:prstClr val="black"/>
                </a:solidFill>
                <a:latin typeface="Arial" pitchFamily="34" charset="0"/>
                <a:cs typeface="Arial" pitchFamily="34" charset="0"/>
              </a:rPr>
              <a:t>5-year </a:t>
            </a:r>
            <a:r>
              <a:rPr lang="en-US" sz="2000" u="none" dirty="0">
                <a:solidFill>
                  <a:prstClr val="black"/>
                </a:solidFill>
                <a:latin typeface="Arial" pitchFamily="34" charset="0"/>
                <a:cs typeface="Arial" pitchFamily="34" charset="0"/>
              </a:rPr>
              <a:t>award period</a:t>
            </a:r>
            <a:endParaRPr lang="en-US" sz="2000" u="none" dirty="0" smtClean="0">
              <a:solidFill>
                <a:prstClr val="black"/>
              </a:solidFill>
              <a:latin typeface="Arial" pitchFamily="34" charset="0"/>
              <a:cs typeface="Arial" pitchFamily="34" charset="0"/>
            </a:endParaRPr>
          </a:p>
          <a:p>
            <a:pPr marL="509412" lvl="2" indent="-247631">
              <a:buFont typeface="Wingdings" pitchFamily="2" charset="2"/>
              <a:buChar char="§"/>
            </a:pPr>
            <a:r>
              <a:rPr lang="en-US" sz="2000" u="none" dirty="0">
                <a:solidFill>
                  <a:prstClr val="black"/>
                </a:solidFill>
                <a:latin typeface="Arial" pitchFamily="34" charset="0"/>
                <a:cs typeface="Arial" pitchFamily="34" charset="0"/>
              </a:rPr>
              <a:t>Off-site </a:t>
            </a:r>
            <a:r>
              <a:rPr lang="en-US" sz="2000" u="none" dirty="0" smtClean="0">
                <a:solidFill>
                  <a:prstClr val="black"/>
                </a:solidFill>
                <a:latin typeface="Arial" pitchFamily="34" charset="0"/>
                <a:cs typeface="Arial" pitchFamily="34" charset="0"/>
              </a:rPr>
              <a:t>reviews clustered according to both topic and region</a:t>
            </a:r>
          </a:p>
          <a:p>
            <a:pPr marL="439608" lvl="2" indent="-178317">
              <a:buFont typeface="Wingdings" pitchFamily="2" charset="2"/>
              <a:buChar char="§"/>
            </a:pPr>
            <a:endParaRPr lang="en-US" sz="2000" u="none" dirty="0" smtClean="0">
              <a:solidFill>
                <a:prstClr val="black"/>
              </a:solidFill>
              <a:latin typeface="Arial" pitchFamily="34" charset="0"/>
              <a:cs typeface="Arial" pitchFamily="34" charset="0"/>
            </a:endParaRPr>
          </a:p>
          <a:p>
            <a:r>
              <a:rPr lang="en-US" sz="2000" u="none" dirty="0" smtClean="0">
                <a:solidFill>
                  <a:prstClr val="black"/>
                </a:solidFill>
                <a:latin typeface="Arial" pitchFamily="34" charset="0"/>
                <a:cs typeface="Arial" pitchFamily="34" charset="0"/>
              </a:rPr>
              <a:t>Science Review Process:</a:t>
            </a:r>
            <a:endParaRPr lang="en-US" sz="2000" u="none" dirty="0">
              <a:solidFill>
                <a:prstClr val="black"/>
              </a:solidFill>
              <a:latin typeface="Arial" pitchFamily="34" charset="0"/>
              <a:cs typeface="Arial" pitchFamily="34" charset="0"/>
            </a:endParaRPr>
          </a:p>
          <a:p>
            <a:pPr marL="439608" lvl="1" indent="-178317">
              <a:buFont typeface="Wingdings" pitchFamily="2" charset="2"/>
              <a:buChar char="§"/>
            </a:pPr>
            <a:r>
              <a:rPr lang="en-US" sz="2000" b="0" u="none" dirty="0" smtClean="0">
                <a:solidFill>
                  <a:prstClr val="black"/>
                </a:solidFill>
                <a:latin typeface="Arial" pitchFamily="34" charset="0"/>
                <a:cs typeface="Arial" pitchFamily="34" charset="0"/>
              </a:rPr>
              <a:t>Comprehensive review addressing:</a:t>
            </a:r>
          </a:p>
          <a:p>
            <a:pPr marL="1093114" lvl="2" indent="-176879">
              <a:buFont typeface="Wingdings" pitchFamily="2" charset="2"/>
              <a:buChar char="§"/>
            </a:pPr>
            <a:r>
              <a:rPr lang="en-US" sz="1600" b="0" u="none" dirty="0" smtClean="0">
                <a:solidFill>
                  <a:prstClr val="black"/>
                </a:solidFill>
                <a:latin typeface="Arial" pitchFamily="34" charset="0"/>
                <a:cs typeface="Arial" pitchFamily="34" charset="0"/>
              </a:rPr>
              <a:t>Strategic vision, scientific progress and plans, and technical accomplishments  </a:t>
            </a:r>
          </a:p>
          <a:p>
            <a:pPr marL="1093114" lvl="2" indent="-176879">
              <a:spcAft>
                <a:spcPts val="669"/>
              </a:spcAft>
              <a:buFont typeface="Wingdings" pitchFamily="2" charset="2"/>
              <a:buChar char="§"/>
            </a:pPr>
            <a:r>
              <a:rPr lang="en-US" sz="1600" b="0" u="none" dirty="0" smtClean="0">
                <a:solidFill>
                  <a:prstClr val="black"/>
                </a:solidFill>
                <a:latin typeface="Arial" pitchFamily="34" charset="0"/>
                <a:cs typeface="Arial" pitchFamily="34" charset="0"/>
              </a:rPr>
              <a:t>Management—synergy that makes an EFRC “greater than the sum of its parts” </a:t>
            </a:r>
          </a:p>
          <a:p>
            <a:pPr marL="439608" lvl="2" indent="-178317">
              <a:spcAft>
                <a:spcPts val="669"/>
              </a:spcAft>
              <a:buFont typeface="Wingdings" pitchFamily="2" charset="2"/>
              <a:buChar char="§"/>
            </a:pPr>
            <a:r>
              <a:rPr lang="en-US" sz="2000" b="0" u="none" dirty="0" smtClean="0">
                <a:solidFill>
                  <a:prstClr val="black"/>
                </a:solidFill>
                <a:latin typeface="Arial" pitchFamily="34" charset="0"/>
                <a:cs typeface="Arial" pitchFamily="34" charset="0"/>
              </a:rPr>
              <a:t>One full day of scientific presentations, posters, and small group discussions for each EFRC</a:t>
            </a:r>
          </a:p>
          <a:p>
            <a:pPr marL="439608" lvl="2" indent="-178317">
              <a:spcAft>
                <a:spcPts val="669"/>
              </a:spcAft>
              <a:buFont typeface="Wingdings" pitchFamily="2" charset="2"/>
              <a:buChar char="§"/>
            </a:pPr>
            <a:r>
              <a:rPr lang="en-US" sz="2000" b="0" u="none" dirty="0" smtClean="0">
                <a:solidFill>
                  <a:prstClr val="black"/>
                </a:solidFill>
                <a:latin typeface="Arial" pitchFamily="34" charset="0"/>
                <a:cs typeface="Arial" pitchFamily="34" charset="0"/>
              </a:rPr>
              <a:t>Review by a panel of 3-4 expert peer reviewers with complementary email reviews if needed to ensure coverage of the technical breadth of the EFRC</a:t>
            </a:r>
          </a:p>
          <a:p>
            <a:pPr marL="439608" lvl="2" indent="-178317">
              <a:spcAft>
                <a:spcPts val="669"/>
              </a:spcAft>
              <a:buFont typeface="Wingdings" pitchFamily="2" charset="2"/>
              <a:buChar char="§"/>
            </a:pPr>
            <a:r>
              <a:rPr lang="en-US" sz="2000" b="0" u="none" dirty="0" smtClean="0">
                <a:solidFill>
                  <a:prstClr val="black"/>
                </a:solidFill>
                <a:latin typeface="Arial" pitchFamily="34" charset="0"/>
                <a:cs typeface="Arial" pitchFamily="34" charset="0"/>
              </a:rPr>
              <a:t>EFRC participants: 12 to18 people including the EFRC Director(s), EFRC Leadership, and a mix of senior investigators, postdoctoral staff, and graduate students</a:t>
            </a:r>
          </a:p>
          <a:p>
            <a:pPr marL="439608" lvl="2" indent="-178317">
              <a:spcAft>
                <a:spcPts val="669"/>
              </a:spcAft>
              <a:buFont typeface="Wingdings" pitchFamily="2" charset="2"/>
              <a:buChar char="§"/>
            </a:pPr>
            <a:r>
              <a:rPr lang="en-US" sz="2000" b="0" u="none" dirty="0" smtClean="0">
                <a:solidFill>
                  <a:prstClr val="black"/>
                </a:solidFill>
                <a:latin typeface="Arial" pitchFamily="34" charset="0"/>
                <a:cs typeface="Arial" pitchFamily="34" charset="0"/>
              </a:rPr>
              <a:t>Review feedback:  verbatim reviewer comments and a guidance letter (BES comments, recommendations, and action </a:t>
            </a:r>
            <a:r>
              <a:rPr lang="en-US" sz="2000" b="0" u="none" smtClean="0">
                <a:solidFill>
                  <a:prstClr val="black"/>
                </a:solidFill>
                <a:latin typeface="Arial" pitchFamily="34" charset="0"/>
                <a:cs typeface="Arial" pitchFamily="34" charset="0"/>
              </a:rPr>
              <a:t>items)</a:t>
            </a:r>
            <a:endParaRPr lang="en-US" sz="2000" b="0" u="none" dirty="0" smtClean="0">
              <a:solidFill>
                <a:prstClr val="black"/>
              </a:solidFill>
              <a:latin typeface="Arial" pitchFamily="34" charset="0"/>
              <a:cs typeface="Arial" pitchFamily="34" charset="0"/>
            </a:endParaRPr>
          </a:p>
          <a:p>
            <a:pPr marL="439608" lvl="2" indent="-178317">
              <a:spcAft>
                <a:spcPts val="669"/>
              </a:spcAft>
              <a:buFont typeface="Wingdings" pitchFamily="2" charset="2"/>
              <a:buChar char="§"/>
            </a:pPr>
            <a:r>
              <a:rPr lang="en-US" sz="2000" b="0" u="none" dirty="0" smtClean="0">
                <a:solidFill>
                  <a:prstClr val="black"/>
                </a:solidFill>
                <a:latin typeface="Arial" pitchFamily="34" charset="0"/>
                <a:cs typeface="Arial" pitchFamily="34" charset="0"/>
              </a:rPr>
              <a:t>Review will be used by BES in making funding decisions.</a:t>
            </a:r>
          </a:p>
          <a:p>
            <a:pPr marL="439608" lvl="2" indent="-178317">
              <a:spcAft>
                <a:spcPts val="669"/>
              </a:spcAft>
              <a:buFont typeface="Wingdings" pitchFamily="2" charset="2"/>
              <a:buChar char="§"/>
            </a:pPr>
            <a:endParaRPr lang="en-US" sz="2000" u="none" dirty="0" smtClean="0">
              <a:solidFill>
                <a:prstClr val="black"/>
              </a:solidFill>
              <a:latin typeface="Arial" pitchFamily="34" charset="0"/>
              <a:cs typeface="Arial" pitchFamily="34" charset="0"/>
            </a:endParaRPr>
          </a:p>
        </p:txBody>
      </p:sp>
      <p:sp>
        <p:nvSpPr>
          <p:cNvPr id="5" name="Slide Number Placeholder 2"/>
          <p:cNvSpPr>
            <a:spLocks noGrp="1"/>
          </p:cNvSpPr>
          <p:nvPr>
            <p:ph type="sldNum" sz="quarter" idx="4294967295"/>
          </p:nvPr>
        </p:nvSpPr>
        <p:spPr>
          <a:xfrm>
            <a:off x="9209405" y="7152747"/>
            <a:ext cx="419100" cy="413808"/>
          </a:xfrm>
          <a:prstGeom prst="rect">
            <a:avLst/>
          </a:prstGeom>
        </p:spPr>
        <p:txBody>
          <a:bodyPr/>
          <a:lstStyle/>
          <a:p>
            <a:pPr algn="r">
              <a:defRPr/>
            </a:pPr>
            <a:fld id="{894C652A-1437-4DEE-BE20-1D8E4CBD3D73}" type="slidenum">
              <a:rPr lang="en-US" b="0" u="none" smtClean="0"/>
              <a:pPr algn="r">
                <a:defRPr/>
              </a:pPr>
              <a:t>8</a:t>
            </a:fld>
            <a:endParaRPr lang="en-US" b="0" u="none"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6457" y="2"/>
            <a:ext cx="8659473" cy="833821"/>
          </a:xfrm>
          <a:noFill/>
          <a:ln w="9525">
            <a:noFill/>
            <a:miter lim="800000"/>
            <a:headEnd/>
            <a:tailEnd/>
          </a:ln>
        </p:spPr>
        <p:txBody>
          <a:bodyPr vert="horz" wrap="square" lIns="101799" tIns="50900" rIns="101799" bIns="50900" numCol="1" anchor="ctr" anchorCtr="0" compatLnSpc="1">
            <a:prstTxWarp prst="textNoShape">
              <a:avLst/>
            </a:prstTxWarp>
            <a:normAutofit/>
          </a:bodyPr>
          <a:lstStyle/>
          <a:p>
            <a:r>
              <a:rPr lang="en-US" dirty="0" smtClean="0"/>
              <a:t>Fuels from Sunlight Hub:  Project Update</a:t>
            </a:r>
            <a:endParaRPr lang="en-US" dirty="0"/>
          </a:p>
        </p:txBody>
      </p:sp>
      <p:sp>
        <p:nvSpPr>
          <p:cNvPr id="7" name="TextBox 6"/>
          <p:cNvSpPr txBox="1"/>
          <p:nvPr/>
        </p:nvSpPr>
        <p:spPr>
          <a:xfrm>
            <a:off x="0" y="849980"/>
            <a:ext cx="5905500" cy="6239334"/>
          </a:xfrm>
          <a:prstGeom prst="rect">
            <a:avLst/>
          </a:prstGeom>
          <a:noFill/>
        </p:spPr>
        <p:txBody>
          <a:bodyPr wrap="square" lIns="101787" tIns="50894" rIns="101787" bIns="50894" rtlCol="0">
            <a:spAutoFit/>
          </a:bodyPr>
          <a:lstStyle/>
          <a:p>
            <a:pPr marL="197942" indent="-197942" defTabSz="963091" eaLnBrk="0" hangingPunct="0">
              <a:lnSpc>
                <a:spcPct val="105000"/>
              </a:lnSpc>
              <a:spcBef>
                <a:spcPts val="0"/>
              </a:spcBef>
              <a:spcAft>
                <a:spcPts val="0"/>
              </a:spcAft>
              <a:buClr>
                <a:schemeClr val="tx1"/>
              </a:buClr>
              <a:buSzPct val="100000"/>
              <a:buFont typeface="Wingdings" pitchFamily="2" charset="2"/>
              <a:buChar char="§"/>
            </a:pPr>
            <a:r>
              <a:rPr lang="en-US" sz="1600" u="none" dirty="0" smtClean="0">
                <a:latin typeface="Arial" pitchFamily="34" charset="0"/>
                <a:cs typeface="Arial" pitchFamily="34" charset="0"/>
              </a:rPr>
              <a:t>Space:</a:t>
            </a:r>
          </a:p>
          <a:p>
            <a:pPr marL="699868" lvl="1" indent="-183804" defTabSz="963091" eaLnBrk="0" hangingPunct="0">
              <a:lnSpc>
                <a:spcPct val="105000"/>
              </a:lnSpc>
              <a:spcBef>
                <a:spcPts val="0"/>
              </a:spcBef>
              <a:spcAft>
                <a:spcPts val="0"/>
              </a:spcAft>
              <a:buClr>
                <a:schemeClr val="tx1"/>
              </a:buClr>
              <a:buSzPct val="100000"/>
              <a:buFont typeface="Wingdings" pitchFamily="2" charset="2"/>
              <a:buChar char="§"/>
            </a:pPr>
            <a:r>
              <a:rPr lang="en-US" sz="1600" u="none" dirty="0" smtClean="0">
                <a:latin typeface="Arial" pitchFamily="34" charset="0"/>
                <a:cs typeface="Arial" pitchFamily="34" charset="0"/>
              </a:rPr>
              <a:t>The Joint Center for Artificial Photosynthesis (JCAP) North (LBNL) occupies 14,000 sq. ft. leased space.</a:t>
            </a:r>
          </a:p>
          <a:p>
            <a:pPr marL="699868" lvl="1" indent="-192641" defTabSz="963091" eaLnBrk="0" hangingPunct="0">
              <a:lnSpc>
                <a:spcPct val="105000"/>
              </a:lnSpc>
              <a:spcBef>
                <a:spcPts val="0"/>
              </a:spcBef>
              <a:spcAft>
                <a:spcPts val="669"/>
              </a:spcAft>
              <a:buClr>
                <a:schemeClr val="tx1"/>
              </a:buClr>
              <a:buSzPct val="100000"/>
              <a:buFont typeface="Wingdings" pitchFamily="2" charset="2"/>
              <a:buChar char="§"/>
            </a:pPr>
            <a:r>
              <a:rPr lang="en-US" sz="1600" u="none" dirty="0" smtClean="0">
                <a:latin typeface="Arial" pitchFamily="34" charset="0"/>
                <a:cs typeface="Arial" pitchFamily="34" charset="0"/>
              </a:rPr>
              <a:t>JCAP South (Caltech) occupies temporary space; renovation of permanent space complete May 2012.</a:t>
            </a:r>
          </a:p>
          <a:p>
            <a:pPr marL="197942" indent="-197942" defTabSz="963091" eaLnBrk="0" hangingPunct="0">
              <a:lnSpc>
                <a:spcPct val="105000"/>
              </a:lnSpc>
              <a:spcBef>
                <a:spcPts val="0"/>
              </a:spcBef>
              <a:spcAft>
                <a:spcPts val="669"/>
              </a:spcAft>
              <a:buClr>
                <a:schemeClr val="tx1"/>
              </a:buClr>
              <a:buSzPct val="100000"/>
              <a:buFont typeface="Wingdings" pitchFamily="2" charset="2"/>
              <a:buChar char="§"/>
            </a:pPr>
            <a:r>
              <a:rPr lang="en-US" sz="1600" u="none" dirty="0" smtClean="0">
                <a:latin typeface="Arial" pitchFamily="34" charset="0"/>
                <a:cs typeface="Arial" pitchFamily="34" charset="0"/>
              </a:rPr>
              <a:t>Staffing:  Staffing ongoing at all levels (senior staff, </a:t>
            </a:r>
            <a:r>
              <a:rPr lang="en-US" sz="1600" u="none" dirty="0" err="1" smtClean="0">
                <a:latin typeface="Arial" pitchFamily="34" charset="0"/>
                <a:cs typeface="Arial" pitchFamily="34" charset="0"/>
              </a:rPr>
              <a:t>postdocs</a:t>
            </a:r>
            <a:r>
              <a:rPr lang="en-US" sz="1600" u="none" dirty="0" smtClean="0">
                <a:latin typeface="Arial" pitchFamily="34" charset="0"/>
                <a:cs typeface="Arial" pitchFamily="34" charset="0"/>
              </a:rPr>
              <a:t>, students).</a:t>
            </a:r>
          </a:p>
          <a:p>
            <a:pPr marL="197942" indent="-197942" defTabSz="963091" eaLnBrk="0" hangingPunct="0">
              <a:lnSpc>
                <a:spcPct val="105000"/>
              </a:lnSpc>
              <a:spcBef>
                <a:spcPts val="0"/>
              </a:spcBef>
              <a:spcAft>
                <a:spcPts val="669"/>
              </a:spcAft>
              <a:buClr>
                <a:schemeClr val="tx1"/>
              </a:buClr>
              <a:buSzPct val="100000"/>
              <a:buFont typeface="Wingdings" pitchFamily="2" charset="2"/>
              <a:buChar char="§"/>
            </a:pPr>
            <a:r>
              <a:rPr lang="en-US" sz="1600" u="none" dirty="0" smtClean="0">
                <a:latin typeface="Arial" pitchFamily="34" charset="0"/>
                <a:cs typeface="Arial" pitchFamily="34" charset="0"/>
              </a:rPr>
              <a:t>Equipment:  Equipment acquisitions on schedule.</a:t>
            </a:r>
          </a:p>
          <a:p>
            <a:pPr marL="197942" indent="-197942" defTabSz="963091" eaLnBrk="0" hangingPunct="0">
              <a:lnSpc>
                <a:spcPct val="105000"/>
              </a:lnSpc>
              <a:spcBef>
                <a:spcPts val="0"/>
              </a:spcBef>
              <a:spcAft>
                <a:spcPts val="669"/>
              </a:spcAft>
              <a:buClr>
                <a:schemeClr val="tx1"/>
              </a:buClr>
              <a:buSzPct val="100000"/>
              <a:buFont typeface="Wingdings" pitchFamily="2" charset="2"/>
              <a:buChar char="§"/>
            </a:pPr>
            <a:r>
              <a:rPr lang="en-US" sz="1600" u="none" dirty="0" smtClean="0">
                <a:latin typeface="Arial" pitchFamily="34" charset="0"/>
                <a:cs typeface="Arial" pitchFamily="34" charset="0"/>
              </a:rPr>
              <a:t>Output:  Several scientific publications and invention disclosures.</a:t>
            </a:r>
          </a:p>
          <a:p>
            <a:pPr marL="197942" indent="-197942" defTabSz="963091" eaLnBrk="0" hangingPunct="0">
              <a:lnSpc>
                <a:spcPct val="105000"/>
              </a:lnSpc>
              <a:spcBef>
                <a:spcPts val="0"/>
              </a:spcBef>
              <a:spcAft>
                <a:spcPts val="0"/>
              </a:spcAft>
              <a:buClr>
                <a:schemeClr val="tx1"/>
              </a:buClr>
              <a:buSzPct val="100000"/>
              <a:buFont typeface="Wingdings" pitchFamily="2" charset="2"/>
              <a:buChar char="§"/>
            </a:pPr>
            <a:r>
              <a:rPr lang="en-US" sz="1600" u="none" dirty="0" smtClean="0">
                <a:latin typeface="Arial" pitchFamily="34" charset="0"/>
                <a:cs typeface="Arial" pitchFamily="34" charset="0"/>
              </a:rPr>
              <a:t>Oversight: </a:t>
            </a:r>
          </a:p>
          <a:p>
            <a:pPr marL="699868" lvl="1" indent="-190874" defTabSz="963091" eaLnBrk="0" hangingPunct="0">
              <a:lnSpc>
                <a:spcPct val="105000"/>
              </a:lnSpc>
              <a:spcBef>
                <a:spcPts val="0"/>
              </a:spcBef>
              <a:spcAft>
                <a:spcPts val="0"/>
              </a:spcAft>
              <a:buClr>
                <a:schemeClr val="tx1"/>
              </a:buClr>
              <a:buSzPct val="100000"/>
              <a:buFont typeface="Wingdings" pitchFamily="2" charset="2"/>
              <a:buChar char="§"/>
            </a:pPr>
            <a:r>
              <a:rPr lang="en-US" sz="1600" u="none" dirty="0" smtClean="0">
                <a:latin typeface="Arial" pitchFamily="34" charset="0"/>
                <a:cs typeface="Arial" pitchFamily="34" charset="0"/>
              </a:rPr>
              <a:t>BES conducted a management/operations review of JCAP in April, 2011.  JCAP on track with no major issues.</a:t>
            </a:r>
          </a:p>
          <a:p>
            <a:pPr marL="699868" lvl="1" indent="-190874" defTabSz="963091" eaLnBrk="0" hangingPunct="0">
              <a:lnSpc>
                <a:spcPct val="105000"/>
              </a:lnSpc>
              <a:spcBef>
                <a:spcPts val="0"/>
              </a:spcBef>
              <a:spcAft>
                <a:spcPts val="669"/>
              </a:spcAft>
              <a:buClr>
                <a:schemeClr val="tx1"/>
              </a:buClr>
              <a:buSzPct val="100000"/>
              <a:buFont typeface="Wingdings" pitchFamily="2" charset="2"/>
              <a:buChar char="§"/>
            </a:pPr>
            <a:r>
              <a:rPr lang="en-US" sz="1600" u="none" dirty="0" smtClean="0">
                <a:latin typeface="Arial" pitchFamily="34" charset="0"/>
                <a:cs typeface="Arial" pitchFamily="34" charset="0"/>
              </a:rPr>
              <a:t>SC/BES will conduct an onsite scientific and technical review in spring 2012.</a:t>
            </a:r>
          </a:p>
          <a:p>
            <a:pPr marL="197942" indent="-197942">
              <a:lnSpc>
                <a:spcPct val="105000"/>
              </a:lnSpc>
              <a:buFont typeface="Wingdings" pitchFamily="2" charset="2"/>
              <a:buChar char="§"/>
            </a:pPr>
            <a:r>
              <a:rPr lang="en-US" sz="1600" u="none" dirty="0" smtClean="0">
                <a:latin typeface="Arial" pitchFamily="34" charset="0"/>
                <a:cs typeface="Arial" pitchFamily="34" charset="0"/>
              </a:rPr>
              <a:t> Collaboration:  </a:t>
            </a:r>
          </a:p>
          <a:p>
            <a:pPr marL="699868" indent="-190874">
              <a:lnSpc>
                <a:spcPct val="105000"/>
              </a:lnSpc>
              <a:buFont typeface="Wingdings" pitchFamily="2" charset="2"/>
              <a:buChar char="§"/>
            </a:pPr>
            <a:r>
              <a:rPr lang="en-US" sz="1600" u="none" dirty="0" smtClean="0">
                <a:latin typeface="Arial" pitchFamily="34" charset="0"/>
                <a:cs typeface="Arial" pitchFamily="34" charset="0"/>
              </a:rPr>
              <a:t>JCAP hosted </a:t>
            </a:r>
            <a:r>
              <a:rPr lang="en-US" sz="1600" i="1" u="none" dirty="0" smtClean="0">
                <a:latin typeface="Arial" pitchFamily="34" charset="0"/>
                <a:cs typeface="Arial" pitchFamily="34" charset="0"/>
              </a:rPr>
              <a:t>Artificial Photosynthesis Futures Meeting</a:t>
            </a:r>
            <a:r>
              <a:rPr lang="en-US" sz="1600" u="none" dirty="0" smtClean="0">
                <a:latin typeface="Arial" pitchFamily="34" charset="0"/>
                <a:cs typeface="Arial" pitchFamily="34" charset="0"/>
              </a:rPr>
              <a:t> to formulate collaborations with EFRCs</a:t>
            </a:r>
            <a:br>
              <a:rPr lang="en-US" sz="1600" u="none" dirty="0" smtClean="0">
                <a:latin typeface="Arial" pitchFamily="34" charset="0"/>
                <a:cs typeface="Arial" pitchFamily="34" charset="0"/>
              </a:rPr>
            </a:br>
            <a:r>
              <a:rPr lang="en-US" sz="1600" u="none" dirty="0" smtClean="0">
                <a:latin typeface="Arial" pitchFamily="34" charset="0"/>
                <a:cs typeface="Arial" pitchFamily="34" charset="0"/>
              </a:rPr>
              <a:t> and demonstrate new lab capabilities at JCAP North.</a:t>
            </a:r>
          </a:p>
        </p:txBody>
      </p:sp>
      <p:pic>
        <p:nvPicPr>
          <p:cNvPr id="14" name="Picture 13" descr="JCAP Brochure leaf to pump.jpg"/>
          <p:cNvPicPr/>
          <p:nvPr/>
        </p:nvPicPr>
        <p:blipFill>
          <a:blip r:embed="rId3" cstate="print"/>
          <a:stretch>
            <a:fillRect/>
          </a:stretch>
        </p:blipFill>
        <p:spPr>
          <a:xfrm>
            <a:off x="5614690" y="5879272"/>
            <a:ext cx="4443710" cy="1140725"/>
          </a:xfrm>
          <a:prstGeom prst="rect">
            <a:avLst/>
          </a:prstGeom>
        </p:spPr>
      </p:pic>
      <p:sp>
        <p:nvSpPr>
          <p:cNvPr id="17" name="TextBox 16"/>
          <p:cNvSpPr txBox="1"/>
          <p:nvPr/>
        </p:nvSpPr>
        <p:spPr>
          <a:xfrm>
            <a:off x="6571895" y="5170373"/>
            <a:ext cx="2885803" cy="592969"/>
          </a:xfrm>
          <a:prstGeom prst="rect">
            <a:avLst/>
          </a:prstGeom>
          <a:noFill/>
        </p:spPr>
        <p:txBody>
          <a:bodyPr wrap="square" lIns="101787" tIns="50894" rIns="101787" bIns="50894" rtlCol="0">
            <a:spAutoFit/>
          </a:bodyPr>
          <a:lstStyle/>
          <a:p>
            <a:pPr algn="ctr"/>
            <a:r>
              <a:rPr lang="en-US" sz="1600" u="none" dirty="0" smtClean="0">
                <a:cs typeface="Arial" pitchFamily="34" charset="0"/>
              </a:rPr>
              <a:t>JCAP South (Jorgensen Hall) under renovation</a:t>
            </a:r>
            <a:endParaRPr lang="en-US" sz="1600" u="none" dirty="0">
              <a:cs typeface="Arial" pitchFamily="34" charset="0"/>
            </a:endParaRPr>
          </a:p>
        </p:txBody>
      </p:sp>
      <p:pic>
        <p:nvPicPr>
          <p:cNvPr id="15" name="Picture 8"/>
          <p:cNvPicPr>
            <a:picLocks noChangeAspect="1"/>
          </p:cNvPicPr>
          <p:nvPr/>
        </p:nvPicPr>
        <p:blipFill>
          <a:blip r:embed="rId4" cstate="print"/>
          <a:srcRect/>
          <a:stretch>
            <a:fillRect/>
          </a:stretch>
        </p:blipFill>
        <p:spPr bwMode="auto">
          <a:xfrm>
            <a:off x="6607811" y="1184449"/>
            <a:ext cx="2849880" cy="1751791"/>
          </a:xfrm>
          <a:prstGeom prst="rect">
            <a:avLst/>
          </a:prstGeom>
          <a:noFill/>
          <a:ln w="9525">
            <a:noFill/>
            <a:miter lim="800000"/>
            <a:headEnd/>
            <a:tailEnd/>
          </a:ln>
        </p:spPr>
      </p:pic>
      <p:sp>
        <p:nvSpPr>
          <p:cNvPr id="18" name="TextBox 17"/>
          <p:cNvSpPr txBox="1"/>
          <p:nvPr/>
        </p:nvSpPr>
        <p:spPr>
          <a:xfrm>
            <a:off x="7110730" y="2590805"/>
            <a:ext cx="1873174" cy="349086"/>
          </a:xfrm>
          <a:prstGeom prst="rect">
            <a:avLst/>
          </a:prstGeom>
          <a:noFill/>
        </p:spPr>
        <p:txBody>
          <a:bodyPr wrap="none" lIns="101787" tIns="50894" rIns="101787" bIns="50894" rtlCol="0">
            <a:spAutoFit/>
          </a:bodyPr>
          <a:lstStyle/>
          <a:p>
            <a:r>
              <a:rPr lang="en-US" sz="1600" u="none" dirty="0" smtClean="0">
                <a:cs typeface="Arial" pitchFamily="34" charset="0"/>
              </a:rPr>
              <a:t>JCAP North main lab</a:t>
            </a:r>
            <a:endParaRPr lang="en-US" sz="1600" u="none" dirty="0">
              <a:cs typeface="Arial" pitchFamily="34" charset="0"/>
            </a:endParaRPr>
          </a:p>
        </p:txBody>
      </p:sp>
      <p:pic>
        <p:nvPicPr>
          <p:cNvPr id="11" name="Picture 2"/>
          <p:cNvPicPr>
            <a:picLocks noChangeAspect="1" noChangeArrowheads="1"/>
          </p:cNvPicPr>
          <p:nvPr/>
        </p:nvPicPr>
        <p:blipFill>
          <a:blip r:embed="rId5" cstate="print"/>
          <a:srcRect/>
          <a:stretch>
            <a:fillRect/>
          </a:stretch>
        </p:blipFill>
        <p:spPr bwMode="auto">
          <a:xfrm>
            <a:off x="6880055" y="7095780"/>
            <a:ext cx="2060752" cy="676624"/>
          </a:xfrm>
          <a:prstGeom prst="rect">
            <a:avLst/>
          </a:prstGeom>
          <a:noFill/>
          <a:ln w="9525">
            <a:noFill/>
            <a:miter lim="800000"/>
            <a:headEnd/>
            <a:tailEnd/>
          </a:ln>
        </p:spPr>
      </p:pic>
      <p:pic>
        <p:nvPicPr>
          <p:cNvPr id="19" name="Picture 18" descr="Jorgensen_rennovation_1.jpg"/>
          <p:cNvPicPr>
            <a:picLocks noChangeAspect="1"/>
          </p:cNvPicPr>
          <p:nvPr/>
        </p:nvPicPr>
        <p:blipFill>
          <a:blip r:embed="rId6" cstate="print"/>
          <a:stretch>
            <a:fillRect/>
          </a:stretch>
        </p:blipFill>
        <p:spPr>
          <a:xfrm>
            <a:off x="6607811" y="2938473"/>
            <a:ext cx="2846527" cy="2199590"/>
          </a:xfrm>
          <a:prstGeom prst="rect">
            <a:avLst/>
          </a:prstGeom>
        </p:spPr>
      </p:pic>
      <p:sp>
        <p:nvSpPr>
          <p:cNvPr id="12" name="Slide Number Placeholder 3"/>
          <p:cNvSpPr>
            <a:spLocks noGrp="1"/>
          </p:cNvSpPr>
          <p:nvPr>
            <p:ph type="sldNum" sz="quarter" idx="4294967295"/>
          </p:nvPr>
        </p:nvSpPr>
        <p:spPr>
          <a:xfrm>
            <a:off x="9255125" y="7198467"/>
            <a:ext cx="419100" cy="413808"/>
          </a:xfrm>
          <a:prstGeom prst="rect">
            <a:avLst/>
          </a:prstGeom>
        </p:spPr>
        <p:txBody>
          <a:bodyPr lIns="101799" tIns="50900" rIns="101799" bIns="50900"/>
          <a:lstStyle/>
          <a:p>
            <a:pPr>
              <a:defRPr/>
            </a:pPr>
            <a:fld id="{6EEA275D-5A49-48A8-817D-44C3EA0A3A2F}" type="slidenum">
              <a:rPr lang="en-US" sz="1300" b="0" u="none" smtClean="0">
                <a:solidFill>
                  <a:srgbClr val="106636"/>
                </a:solidFill>
              </a:rPr>
              <a:pPr>
                <a:defRPr/>
              </a:pPr>
              <a:t>9</a:t>
            </a:fld>
            <a:endParaRPr lang="en-US" sz="1300" b="0" u="none" dirty="0">
              <a:solidFill>
                <a:srgbClr val="106636"/>
              </a:solidFill>
            </a:endParaRPr>
          </a:p>
        </p:txBody>
      </p:sp>
    </p:spTree>
  </p:cSld>
  <p:clrMapOvr>
    <a:masterClrMapping/>
  </p:clrMapOvr>
  <p:transition/>
  <p:timing>
    <p:tnLst>
      <p:par>
        <p:cTn id="1" dur="indefinite" restart="never" nodeType="tmRoot"/>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4.gif"/></Relationships>
</file>

<file path=ppt/theme/_rels/theme7.xml.rels><?xml version="1.0" encoding="UTF-8" standalone="yes"?>
<Relationships xmlns="http://schemas.openxmlformats.org/package/2006/relationships"><Relationship Id="rId1" Type="http://schemas.openxmlformats.org/officeDocument/2006/relationships/image" Target="../media/image4.gif"/></Relationships>
</file>

<file path=ppt/theme/_rels/theme8.xml.rels><?xml version="1.0" encoding="UTF-8" standalone="yes"?>
<Relationships xmlns="http://schemas.openxmlformats.org/package/2006/relationships"><Relationship Id="rId1" Type="http://schemas.openxmlformats.org/officeDocument/2006/relationships/image" Target="../media/image4.gif"/></Relationships>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sng"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1" i="0" u="sng" strike="noStrike" cap="none" normalizeH="0" baseline="0" smtClean="0">
            <a:ln>
              <a:noFill/>
            </a:ln>
            <a:solidFill>
              <a:schemeClr val="tx1"/>
            </a:solidFill>
            <a:effectLst>
              <a:outerShdw blurRad="38100" dist="38100" dir="2700000" algn="tl">
                <a:srgbClr val="000000">
                  <a:alpha val="43137"/>
                </a:srgbClr>
              </a:outerShdw>
            </a:effectLst>
            <a:latin typeface="Arial Narrow"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0">
          <a:blip xmlns:r="http://schemas.openxmlformats.org/officeDocument/2006/relationships" r:embed="rId1" cstate="print"/>
          <a:srcRect/>
          <a:stretch>
            <a:fillRect/>
          </a:stretch>
        </a:blipFill>
        <a:ln w="47625" cmpd="thickThin">
          <a:solidFill>
            <a:schemeClr val="tx1"/>
          </a:solidFill>
        </a:ln>
        <a:effectLst>
          <a:outerShdw blurRad="50800" dist="38100" dir="2700000" algn="tl" rotWithShape="0">
            <a:prstClr val="black">
              <a:alpha val="51000"/>
            </a:prstClr>
          </a:outerShdw>
          <a:softEdge rad="12700"/>
        </a:effectLst>
      </a:spPr>
      <a:bodyPr rtlCol="0" anchor="ctr"/>
      <a:lstStyle>
        <a:defPPr algn="ctr">
          <a:defRPr sz="2400" dirty="0">
            <a:solidFill>
              <a:schemeClr val="tx1"/>
            </a:solidFill>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0">
          <a:blip xmlns:r="http://schemas.openxmlformats.org/officeDocument/2006/relationships" r:embed="rId1" cstate="print"/>
          <a:srcRect/>
          <a:stretch>
            <a:fillRect/>
          </a:stretch>
        </a:blipFill>
        <a:ln w="47625" cmpd="thickThin">
          <a:solidFill>
            <a:schemeClr val="tx1"/>
          </a:solidFill>
        </a:ln>
        <a:effectLst>
          <a:outerShdw blurRad="50800" dist="38100" dir="2700000" algn="tl" rotWithShape="0">
            <a:prstClr val="black">
              <a:alpha val="51000"/>
            </a:prstClr>
          </a:outerShdw>
          <a:softEdge rad="12700"/>
        </a:effectLst>
      </a:spPr>
      <a:bodyPr rtlCol="0" anchor="ctr"/>
      <a:lstStyle>
        <a:defPPr algn="ctr">
          <a:defRPr sz="2400" dirty="0">
            <a:solidFill>
              <a:schemeClr val="tx1"/>
            </a:solidFill>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dpi="0" rotWithShape="0">
          <a:blip xmlns:r="http://schemas.openxmlformats.org/officeDocument/2006/relationships" r:embed="rId1" cstate="print"/>
          <a:srcRect/>
          <a:stretch>
            <a:fillRect/>
          </a:stretch>
        </a:blipFill>
        <a:ln w="47625" cmpd="thickThin">
          <a:solidFill>
            <a:schemeClr val="tx1"/>
          </a:solidFill>
        </a:ln>
        <a:effectLst>
          <a:outerShdw blurRad="50800" dist="38100" dir="2700000" algn="tl" rotWithShape="0">
            <a:prstClr val="black">
              <a:alpha val="51000"/>
            </a:prstClr>
          </a:outerShdw>
          <a:softEdge rad="12700"/>
        </a:effectLst>
      </a:spPr>
      <a:bodyPr rtlCol="0" anchor="ctr"/>
      <a:lstStyle>
        <a:defPPr algn="ctr">
          <a:defRPr sz="2400" dirty="0">
            <a:solidFill>
              <a:schemeClr val="tx1"/>
            </a:solidFill>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56482</TotalTime>
  <Words>2785</Words>
  <Application>Microsoft Office PowerPoint</Application>
  <PresentationFormat>Custom</PresentationFormat>
  <Paragraphs>499</Paragraphs>
  <Slides>32</Slides>
  <Notes>30</Notes>
  <HiddenSlides>0</HiddenSlides>
  <MMClips>0</MMClips>
  <ScaleCrop>false</ScaleCrop>
  <HeadingPairs>
    <vt:vector size="4" baseType="variant">
      <vt:variant>
        <vt:lpstr>Theme</vt:lpstr>
      </vt:variant>
      <vt:variant>
        <vt:i4>9</vt:i4>
      </vt:variant>
      <vt:variant>
        <vt:lpstr>Slide Titles</vt:lpstr>
      </vt:variant>
      <vt:variant>
        <vt:i4>32</vt:i4>
      </vt:variant>
    </vt:vector>
  </HeadingPairs>
  <TitlesOfParts>
    <vt:vector size="41" baseType="lpstr">
      <vt:lpstr>Custom Design</vt:lpstr>
      <vt:lpstr>1_Custom Design</vt:lpstr>
      <vt:lpstr>3_Office Theme</vt:lpstr>
      <vt:lpstr>2_Custom Design</vt:lpstr>
      <vt:lpstr>Office Theme</vt:lpstr>
      <vt:lpstr>6_Office Theme</vt:lpstr>
      <vt:lpstr>7_Office Theme</vt:lpstr>
      <vt:lpstr>8_Office Theme</vt:lpstr>
      <vt:lpstr>1_Office Theme</vt:lpstr>
      <vt:lpstr>Basic Energy Sciences  Update</vt:lpstr>
      <vt:lpstr>Slide 2</vt:lpstr>
      <vt:lpstr>Slide 3</vt:lpstr>
      <vt:lpstr>Materials &amp; Chemistry  by Design</vt:lpstr>
      <vt:lpstr>Expression of Interest  Predictive Theory and Modeling for Materials and Chemical Sciences</vt:lpstr>
      <vt:lpstr>Slide 6</vt:lpstr>
      <vt:lpstr>Energy Frontier Research Centers</vt:lpstr>
      <vt:lpstr>Slide 8</vt:lpstr>
      <vt:lpstr>Fuels from Sunlight Hub:  Project Update</vt:lpstr>
      <vt:lpstr>Batteries and Energy Storage Energy Innovation Hub  Transform the Grid and Electrify Transportation </vt:lpstr>
      <vt:lpstr>Slide 11</vt:lpstr>
      <vt:lpstr>Rational Catalyst Design for Cost Effective Biodiesel Production </vt:lpstr>
      <vt:lpstr>Slide 13</vt:lpstr>
      <vt:lpstr>Slide 14</vt:lpstr>
      <vt:lpstr>BES Publications for Improved Communication</vt:lpstr>
      <vt:lpstr>Slide 16</vt:lpstr>
      <vt:lpstr>FY 2013 BES Budget Request</vt:lpstr>
      <vt:lpstr>Science for Clean Energy:  Nanoscale to Mesoscale Sciences</vt:lpstr>
      <vt:lpstr>Jointly Funded R&amp;D for Clean Energy</vt:lpstr>
      <vt:lpstr>Slide 20</vt:lpstr>
      <vt:lpstr>Slide 21</vt:lpstr>
      <vt:lpstr>Conventional Facilities Status</vt:lpstr>
      <vt:lpstr>Accelerator Systems Installation Progress</vt:lpstr>
      <vt:lpstr>Slide 24</vt:lpstr>
      <vt:lpstr>First Demonstration of Hard X-ray Self Seeding at LCLS: Enhanced Coherence</vt:lpstr>
      <vt:lpstr>Slide 26</vt:lpstr>
      <vt:lpstr>Slide 27</vt:lpstr>
      <vt:lpstr>Slide 28</vt:lpstr>
      <vt:lpstr>Slide 29</vt:lpstr>
      <vt:lpstr>Slide 30</vt:lpstr>
      <vt:lpstr>Slide 31</vt:lpstr>
      <vt:lpstr>BES Strategic Planning Activities</vt:lpstr>
    </vt:vector>
  </TitlesOfParts>
  <Company>Dept. of Energy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longs</dc:creator>
  <cp:lastModifiedBy>kPerine</cp:lastModifiedBy>
  <cp:revision>4953</cp:revision>
  <cp:lastPrinted>2001-07-29T20:07:26Z</cp:lastPrinted>
  <dcterms:created xsi:type="dcterms:W3CDTF">2000-07-20T12:07:15Z</dcterms:created>
  <dcterms:modified xsi:type="dcterms:W3CDTF">2012-03-01T20:01:05Z</dcterms:modified>
</cp:coreProperties>
</file>