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6"/>
  </p:notesMasterIdLst>
  <p:handoutMasterIdLst>
    <p:handoutMasterId r:id="rId17"/>
  </p:handoutMasterIdLst>
  <p:sldIdLst>
    <p:sldId id="820" r:id="rId2"/>
    <p:sldId id="856" r:id="rId3"/>
    <p:sldId id="786" r:id="rId4"/>
    <p:sldId id="809" r:id="rId5"/>
    <p:sldId id="829" r:id="rId6"/>
    <p:sldId id="789" r:id="rId7"/>
    <p:sldId id="849" r:id="rId8"/>
    <p:sldId id="853" r:id="rId9"/>
    <p:sldId id="855" r:id="rId10"/>
    <p:sldId id="851" r:id="rId11"/>
    <p:sldId id="854" r:id="rId12"/>
    <p:sldId id="810" r:id="rId13"/>
    <p:sldId id="845" r:id="rId14"/>
    <p:sldId id="850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03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0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11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1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199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237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199278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6316" algn="l" defTabSz="914079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6636"/>
    <a:srgbClr val="008E00"/>
    <a:srgbClr val="000080"/>
    <a:srgbClr val="000000"/>
    <a:srgbClr val="FFFFFF"/>
    <a:srgbClr val="66FFFF"/>
    <a:srgbClr val="66CCFF"/>
    <a:srgbClr val="00FFFF"/>
    <a:srgbClr val="FF0000"/>
    <a:srgbClr val="FBFFC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0" autoAdjust="0"/>
    <p:restoredTop sz="99825" autoAdjust="0"/>
  </p:normalViewPr>
  <p:slideViewPr>
    <p:cSldViewPr snapToGrid="0" showGuides="1">
      <p:cViewPr varScale="1">
        <p:scale>
          <a:sx n="88" d="100"/>
          <a:sy n="88" d="100"/>
        </p:scale>
        <p:origin x="-534" y="-108"/>
      </p:cViewPr>
      <p:guideLst>
        <p:guide orient="horz" pos="312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howGuides="1">
      <p:cViewPr varScale="1">
        <p:scale>
          <a:sx n="93" d="100"/>
          <a:sy n="93" d="100"/>
        </p:scale>
        <p:origin x="-2934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1DCF576A-B395-4BA3-973E-2655D899A55A}" type="datetimeFigureOut">
              <a:rPr lang="en-US" smtClean="0"/>
              <a:pPr/>
              <a:t>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A0D92419-4B5B-4C6E-854B-DA725B5B53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5008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36888" cy="464980"/>
          </a:xfrm>
          <a:prstGeom prst="rect">
            <a:avLst/>
          </a:prstGeom>
        </p:spPr>
        <p:txBody>
          <a:bodyPr vert="horz" lIns="92392" tIns="46197" rIns="92392" bIns="461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4980"/>
          </a:xfrm>
          <a:prstGeom prst="rect">
            <a:avLst/>
          </a:prstGeom>
        </p:spPr>
        <p:txBody>
          <a:bodyPr vert="horz" lIns="92392" tIns="46197" rIns="92392" bIns="4619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8BFB6E3-E718-4ADF-8A24-8EDFEB6E0545}" type="datetimeFigureOut">
              <a:rPr lang="en-US"/>
              <a:pPr>
                <a:defRPr/>
              </a:pPr>
              <a:t>2/24/2012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5025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2" tIns="46197" rIns="92392" bIns="461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8" y="4416511"/>
            <a:ext cx="5607050" cy="4183221"/>
          </a:xfrm>
          <a:prstGeom prst="rect">
            <a:avLst/>
          </a:prstGeom>
        </p:spPr>
        <p:txBody>
          <a:bodyPr vert="horz" lIns="92392" tIns="46197" rIns="92392" bIns="4619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8829825"/>
            <a:ext cx="3036888" cy="464980"/>
          </a:xfrm>
          <a:prstGeom prst="rect">
            <a:avLst/>
          </a:prstGeom>
        </p:spPr>
        <p:txBody>
          <a:bodyPr vert="horz" lIns="92392" tIns="46197" rIns="92392" bIns="461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6" y="8829825"/>
            <a:ext cx="3036888" cy="464980"/>
          </a:xfrm>
          <a:prstGeom prst="rect">
            <a:avLst/>
          </a:prstGeom>
        </p:spPr>
        <p:txBody>
          <a:bodyPr vert="horz" lIns="92392" tIns="46197" rIns="92392" bIns="4619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E21006-5B50-44E3-AEBF-5DCAA283C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2389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7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99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37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78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16" algn="l" defTabSz="9140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long</a:t>
            </a:r>
            <a:r>
              <a:rPr lang="en-US" baseline="0" dirty="0" smtClean="0"/>
              <a:t> report, short report has only list of GC/PRDs and </a:t>
            </a:r>
            <a:r>
              <a:rPr lang="en-US" baseline="0" dirty="0" err="1" smtClean="0"/>
              <a:t>CrossCutting</a:t>
            </a:r>
            <a:r>
              <a:rPr lang="en-US" baseline="0" dirty="0" smtClean="0"/>
              <a:t> Tools, no Implementing/enabling </a:t>
            </a:r>
            <a:r>
              <a:rPr lang="en-US" baseline="0" dirty="0" err="1" smtClean="0"/>
              <a:t>mesoscience</a:t>
            </a:r>
            <a:r>
              <a:rPr lang="en-US" baseline="0" dirty="0" smtClean="0"/>
              <a:t>, as </a:t>
            </a:r>
            <a:r>
              <a:rPr lang="en-US" baseline="0" smtClean="0"/>
              <a:t>in SciTech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592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integrates across synthesis, characterization, theory/simulation: new opportunities at the boundaries not previously emphasized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multiscale in time, space and interacting degrees of freedom ("complexity")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characterization: multimodal, several simultaneous or sequential measurements needed to see interacting phenomena and scales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synthesis: more complex systems with more interacting degrees of freedom (more elements, more complex architectures, more heterogeneity, more interfaces)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theory/simulation: multiscale, more atoms, more architecture, more self-assembly, more dynamics 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E21006-5B50-44E3-AEBF-5DCAA283C6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7602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A0B7B-82E4-4635-9FDE-53964EE23731}" type="slidenum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2BE09-5C53-429F-9B0D-04D6F42825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7" y="866775"/>
            <a:ext cx="8410575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97" tIns="45698" rIns="91397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5334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2054" name="Picture 9" descr="horizontal-logo-green-text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6354765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10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6986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3972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0959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7945" algn="ctr" rtl="0" fontAlgn="base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1233" indent="-34123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1190" indent="-2840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1146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239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332" indent="-22696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424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411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96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82" indent="-228492" algn="l" defTabSz="9139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8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7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59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45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932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16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904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88" algn="l" defTabSz="9139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1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979" y="963214"/>
            <a:ext cx="8914121" cy="3416298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Quantum to the continuum is the key theme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006600"/>
                </a:solidFill>
                <a:latin typeface="Century Gothic"/>
                <a:cs typeface="Arial" pitchFamily="34" charset="0"/>
              </a:rPr>
              <a:t>Mesoscale</a:t>
            </a:r>
            <a:r>
              <a:rPr lang="en-US" sz="2400" b="1" dirty="0" smtClean="0">
                <a:solidFill>
                  <a:srgbClr val="006600"/>
                </a:solidFill>
                <a:latin typeface="Century Gothic"/>
                <a:cs typeface="Arial" pitchFamily="34" charset="0"/>
              </a:rPr>
              <a:t> is a frontier for control science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6600"/>
              </a:solidFill>
              <a:latin typeface="Century Gothic"/>
              <a:cs typeface="Arial" pitchFamily="34" charset="0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6600"/>
              </a:solidFill>
              <a:latin typeface="Century Gothic"/>
              <a:cs typeface="Arial" pitchFamily="34" charset="0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6600"/>
                </a:solidFill>
                <a:latin typeface="Century Gothic"/>
                <a:cs typeface="Arial" pitchFamily="34" charset="0"/>
              </a:rPr>
              <a:t>Emphasize what is new/why now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dirty="0" smtClean="0">
              <a:solidFill>
                <a:srgbClr val="006600"/>
              </a:solidFill>
              <a:latin typeface="Century Gothic"/>
              <a:cs typeface="Arial" pitchFamily="34" charset="0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400" dirty="0" smtClean="0">
                <a:solidFill>
                  <a:srgbClr val="006600"/>
                </a:solidFill>
                <a:latin typeface="Century Gothic"/>
                <a:cs typeface="Arial" pitchFamily="34" charset="0"/>
              </a:rPr>
              <a:t>Lead by specific examples through the community</a:t>
            </a:r>
            <a:endParaRPr lang="en-US" sz="2400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A2BE09-5C53-429F-9B0D-04D6F428253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35100" y="88900"/>
            <a:ext cx="67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Takeaways from yesterday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37160"/>
            <a:ext cx="749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Reactive Transport in </a:t>
            </a:r>
            <a:r>
              <a:rPr lang="en-US" sz="2400" b="1" dirty="0" err="1" smtClean="0">
                <a:solidFill>
                  <a:srgbClr val="006600"/>
                </a:solidFill>
              </a:rPr>
              <a:t>Mesoporous</a:t>
            </a:r>
            <a:r>
              <a:rPr lang="en-US" sz="2400" b="1" dirty="0" smtClean="0">
                <a:solidFill>
                  <a:srgbClr val="006600"/>
                </a:solidFill>
              </a:rPr>
              <a:t> Systems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grpSp>
        <p:nvGrpSpPr>
          <p:cNvPr id="2" name="Group 140"/>
          <p:cNvGrpSpPr/>
          <p:nvPr/>
        </p:nvGrpSpPr>
        <p:grpSpPr>
          <a:xfrm>
            <a:off x="310606" y="1057835"/>
            <a:ext cx="3436620" cy="2967032"/>
            <a:chOff x="589280" y="1020451"/>
            <a:chExt cx="3627120" cy="3114981"/>
          </a:xfrm>
        </p:grpSpPr>
        <p:pic>
          <p:nvPicPr>
            <p:cNvPr id="5" name="Picture 44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7044"/>
            <a:stretch>
              <a:fillRect/>
            </a:stretch>
          </p:blipFill>
          <p:spPr bwMode="auto">
            <a:xfrm>
              <a:off x="1330277" y="1020451"/>
              <a:ext cx="1872471" cy="875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Bent Arrow 5"/>
            <p:cNvSpPr/>
            <p:nvPr/>
          </p:nvSpPr>
          <p:spPr bwMode="auto">
            <a:xfrm flipH="1">
              <a:off x="3306763" y="1428750"/>
              <a:ext cx="520700" cy="681038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Bent Arrow 6"/>
            <p:cNvSpPr/>
            <p:nvPr/>
          </p:nvSpPr>
          <p:spPr bwMode="auto">
            <a:xfrm rot="16200000" flipH="1">
              <a:off x="730250" y="1579563"/>
              <a:ext cx="679450" cy="520700"/>
            </a:xfrm>
            <a:prstGeom prst="ben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TextBox 452"/>
            <p:cNvSpPr txBox="1">
              <a:spLocks noChangeArrowheads="1"/>
            </p:cNvSpPr>
            <p:nvPr/>
          </p:nvSpPr>
          <p:spPr bwMode="auto">
            <a:xfrm>
              <a:off x="3045496" y="1114425"/>
              <a:ext cx="1109944" cy="36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/>
                <a:t>electrons</a:t>
              </a:r>
            </a:p>
          </p:txBody>
        </p:sp>
        <p:grpSp>
          <p:nvGrpSpPr>
            <p:cNvPr id="10" name="Group 991"/>
            <p:cNvGrpSpPr>
              <a:grpSpLocks/>
            </p:cNvGrpSpPr>
            <p:nvPr/>
          </p:nvGrpSpPr>
          <p:grpSpPr bwMode="auto">
            <a:xfrm>
              <a:off x="589280" y="2180757"/>
              <a:ext cx="3627120" cy="1954675"/>
              <a:chOff x="3718560" y="2971243"/>
              <a:chExt cx="3627120" cy="1954513"/>
            </a:xfrm>
          </p:grpSpPr>
          <p:sp>
            <p:nvSpPr>
              <p:cNvPr id="13" name="Rectangle 302"/>
              <p:cNvSpPr>
                <a:spLocks noChangeArrowheads="1"/>
              </p:cNvSpPr>
              <p:nvPr/>
            </p:nvSpPr>
            <p:spPr bwMode="auto">
              <a:xfrm>
                <a:off x="3718560" y="3007360"/>
                <a:ext cx="1230648" cy="1869440"/>
              </a:xfrm>
              <a:prstGeom prst="rect">
                <a:avLst/>
              </a:prstGeom>
              <a:solidFill>
                <a:srgbClr val="FFCC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Rectangle 301"/>
              <p:cNvSpPr>
                <a:spLocks noChangeArrowheads="1"/>
              </p:cNvSpPr>
              <p:nvPr/>
            </p:nvSpPr>
            <p:spPr bwMode="auto">
              <a:xfrm>
                <a:off x="5913667" y="3007360"/>
                <a:ext cx="1432013" cy="1869440"/>
              </a:xfrm>
              <a:prstGeom prst="rect">
                <a:avLst/>
              </a:prstGeom>
              <a:solidFill>
                <a:srgbClr val="66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" name="Group 439"/>
              <p:cNvGrpSpPr>
                <a:grpSpLocks/>
              </p:cNvGrpSpPr>
              <p:nvPr/>
            </p:nvGrpSpPr>
            <p:grpSpPr bwMode="auto">
              <a:xfrm>
                <a:off x="5964470" y="3272662"/>
                <a:ext cx="1302585" cy="1528939"/>
                <a:chOff x="4798949" y="3314702"/>
                <a:chExt cx="954154" cy="1198358"/>
              </a:xfrm>
            </p:grpSpPr>
            <p:sp>
              <p:nvSpPr>
                <p:cNvPr id="91" name="Oval 88"/>
                <p:cNvSpPr>
                  <a:spLocks noChangeArrowheads="1"/>
                </p:cNvSpPr>
                <p:nvPr/>
              </p:nvSpPr>
              <p:spPr bwMode="auto">
                <a:xfrm>
                  <a:off x="5050408" y="3614730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Oval 90"/>
                <p:cNvSpPr>
                  <a:spLocks noChangeArrowheads="1"/>
                </p:cNvSpPr>
                <p:nvPr/>
              </p:nvSpPr>
              <p:spPr bwMode="auto">
                <a:xfrm>
                  <a:off x="5088127" y="4119373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Oval 91"/>
                <p:cNvSpPr>
                  <a:spLocks noChangeArrowheads="1"/>
                </p:cNvSpPr>
                <p:nvPr/>
              </p:nvSpPr>
              <p:spPr bwMode="auto">
                <a:xfrm>
                  <a:off x="5444362" y="4119373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Oval 94"/>
                <p:cNvSpPr>
                  <a:spLocks noChangeArrowheads="1"/>
                </p:cNvSpPr>
                <p:nvPr/>
              </p:nvSpPr>
              <p:spPr bwMode="auto">
                <a:xfrm>
                  <a:off x="5402452" y="3614730"/>
                  <a:ext cx="80970" cy="80970"/>
                </a:xfrm>
                <a:prstGeom prst="ellipse">
                  <a:avLst/>
                </a:prstGeom>
                <a:solidFill>
                  <a:srgbClr val="FFFF6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189"/>
                <p:cNvGrpSpPr>
                  <a:grpSpLocks/>
                </p:cNvGrpSpPr>
                <p:nvPr/>
              </p:nvGrpSpPr>
              <p:grpSpPr bwMode="auto">
                <a:xfrm>
                  <a:off x="4798949" y="3314702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122" name="Freeform 176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3" name="Freeform 177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" name="Oval 178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" name="Oval 179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Oval 180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Oval 181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Oval 182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Oval 183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Oval 184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Oval 185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Oval 186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5" name="Group 190"/>
                <p:cNvGrpSpPr>
                  <a:grpSpLocks/>
                </p:cNvGrpSpPr>
                <p:nvPr/>
              </p:nvGrpSpPr>
              <p:grpSpPr bwMode="auto">
                <a:xfrm>
                  <a:off x="4880361" y="3779066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110" name="Freeform 164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1" name="Freeform 165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2" name="Oval 166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3" name="Oval 167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4" name="Oval 168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5" name="Oval 169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6" name="Oval 170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7" name="Oval 171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8" name="Oval 172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19" name="Oval 173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0" name="Oval 174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1" name="Oval 175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" name="Group 203"/>
                <p:cNvGrpSpPr>
                  <a:grpSpLocks/>
                </p:cNvGrpSpPr>
                <p:nvPr/>
              </p:nvGrpSpPr>
              <p:grpSpPr bwMode="auto">
                <a:xfrm>
                  <a:off x="4821744" y="4259060"/>
                  <a:ext cx="872742" cy="254000"/>
                  <a:chOff x="2749550" y="1492250"/>
                  <a:chExt cx="1701800" cy="495300"/>
                </a:xfrm>
              </p:grpSpPr>
              <p:sp>
                <p:nvSpPr>
                  <p:cNvPr id="98" name="Freeform 152"/>
                  <p:cNvSpPr>
                    <a:spLocks noChangeArrowheads="1"/>
                  </p:cNvSpPr>
                  <p:nvPr/>
                </p:nvSpPr>
                <p:spPr bwMode="auto">
                  <a:xfrm>
                    <a:off x="2863850" y="16002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9" name="Freeform 153"/>
                  <p:cNvSpPr>
                    <a:spLocks noChangeArrowheads="1"/>
                  </p:cNvSpPr>
                  <p:nvPr/>
                </p:nvSpPr>
                <p:spPr bwMode="auto">
                  <a:xfrm>
                    <a:off x="3524250" y="1663700"/>
                    <a:ext cx="800100" cy="228600"/>
                  </a:xfrm>
                  <a:custGeom>
                    <a:avLst/>
                    <a:gdLst>
                      <a:gd name="T0" fmla="*/ 0 w 800100"/>
                      <a:gd name="T1" fmla="*/ 139700 h 228600"/>
                      <a:gd name="T2" fmla="*/ 139700 w 800100"/>
                      <a:gd name="T3" fmla="*/ 25400 h 228600"/>
                      <a:gd name="T4" fmla="*/ 533400 w 800100"/>
                      <a:gd name="T5" fmla="*/ 0 h 228600"/>
                      <a:gd name="T6" fmla="*/ 800100 w 800100"/>
                      <a:gd name="T7" fmla="*/ 88900 h 228600"/>
                      <a:gd name="T8" fmla="*/ 666750 w 800100"/>
                      <a:gd name="T9" fmla="*/ 203200 h 228600"/>
                      <a:gd name="T10" fmla="*/ 266700 w 800100"/>
                      <a:gd name="T11" fmla="*/ 228600 h 228600"/>
                      <a:gd name="T12" fmla="*/ 0 w 800100"/>
                      <a:gd name="T13" fmla="*/ 139700 h 22860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00100"/>
                      <a:gd name="T22" fmla="*/ 0 h 228600"/>
                      <a:gd name="T23" fmla="*/ 800100 w 800100"/>
                      <a:gd name="T24" fmla="*/ 228600 h 22860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00100" h="228600">
                        <a:moveTo>
                          <a:pt x="0" y="139700"/>
                        </a:moveTo>
                        <a:lnTo>
                          <a:pt x="139700" y="25400"/>
                        </a:lnTo>
                        <a:lnTo>
                          <a:pt x="533400" y="0"/>
                        </a:lnTo>
                        <a:lnTo>
                          <a:pt x="800100" y="88900"/>
                        </a:lnTo>
                        <a:lnTo>
                          <a:pt x="666750" y="203200"/>
                        </a:lnTo>
                        <a:lnTo>
                          <a:pt x="266700" y="228600"/>
                        </a:lnTo>
                        <a:lnTo>
                          <a:pt x="0" y="13970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0" name="Oval 154"/>
                  <p:cNvSpPr>
                    <a:spLocks noChangeArrowheads="1"/>
                  </p:cNvSpPr>
                  <p:nvPr/>
                </p:nvSpPr>
                <p:spPr bwMode="auto">
                  <a:xfrm>
                    <a:off x="3022600" y="17081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1" name="Oval 155"/>
                  <p:cNvSpPr>
                    <a:spLocks noChangeArrowheads="1"/>
                  </p:cNvSpPr>
                  <p:nvPr/>
                </p:nvSpPr>
                <p:spPr bwMode="auto">
                  <a:xfrm>
                    <a:off x="2895600" y="1498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" name="Oval 156"/>
                  <p:cNvSpPr>
                    <a:spLocks noChangeArrowheads="1"/>
                  </p:cNvSpPr>
                  <p:nvPr/>
                </p:nvSpPr>
                <p:spPr bwMode="auto">
                  <a:xfrm>
                    <a:off x="3581400" y="15621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" name="Oval 157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17018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" name="Oval 158"/>
                  <p:cNvSpPr>
                    <a:spLocks noChangeArrowheads="1"/>
                  </p:cNvSpPr>
                  <p:nvPr/>
                </p:nvSpPr>
                <p:spPr bwMode="auto">
                  <a:xfrm>
                    <a:off x="3676650" y="17589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5" name="Oval 159"/>
                  <p:cNvSpPr>
                    <a:spLocks noChangeArrowheads="1"/>
                  </p:cNvSpPr>
                  <p:nvPr/>
                </p:nvSpPr>
                <p:spPr bwMode="auto">
                  <a:xfrm>
                    <a:off x="3962400" y="15494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6" name="Oval 160"/>
                  <p:cNvSpPr>
                    <a:spLocks noChangeArrowheads="1"/>
                  </p:cNvSpPr>
                  <p:nvPr/>
                </p:nvSpPr>
                <p:spPr bwMode="auto">
                  <a:xfrm>
                    <a:off x="4222750" y="1619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7" name="Oval 161"/>
                  <p:cNvSpPr>
                    <a:spLocks noChangeArrowheads="1"/>
                  </p:cNvSpPr>
                  <p:nvPr/>
                </p:nvSpPr>
                <p:spPr bwMode="auto">
                  <a:xfrm>
                    <a:off x="2749550" y="16383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8" name="Oval 162"/>
                  <p:cNvSpPr>
                    <a:spLocks noChangeArrowheads="1"/>
                  </p:cNvSpPr>
                  <p:nvPr/>
                </p:nvSpPr>
                <p:spPr bwMode="auto">
                  <a:xfrm>
                    <a:off x="3276600" y="149225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9" name="Oval 163"/>
                  <p:cNvSpPr>
                    <a:spLocks noChangeArrowheads="1"/>
                  </p:cNvSpPr>
                  <p:nvPr/>
                </p:nvSpPr>
                <p:spPr bwMode="auto">
                  <a:xfrm>
                    <a:off x="4083050" y="1752600"/>
                    <a:ext cx="228600" cy="228600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6" name="Rectangle 300"/>
              <p:cNvSpPr>
                <a:spLocks noChangeArrowheads="1"/>
              </p:cNvSpPr>
              <p:nvPr/>
            </p:nvSpPr>
            <p:spPr bwMode="auto">
              <a:xfrm>
                <a:off x="4979688" y="3007360"/>
                <a:ext cx="936236" cy="1869440"/>
              </a:xfrm>
              <a:prstGeom prst="rect">
                <a:avLst/>
              </a:prstGeom>
              <a:solidFill>
                <a:srgbClr val="FF0000">
                  <a:alpha val="21176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" name="Group 36"/>
              <p:cNvGrpSpPr>
                <a:grpSpLocks/>
              </p:cNvGrpSpPr>
              <p:nvPr/>
            </p:nvGrpSpPr>
            <p:grpSpPr bwMode="auto">
              <a:xfrm>
                <a:off x="3807752" y="3811581"/>
                <a:ext cx="1084561" cy="375813"/>
                <a:chOff x="842427" y="2142066"/>
                <a:chExt cx="1621329" cy="601134"/>
              </a:xfrm>
            </p:grpSpPr>
            <p:sp>
              <p:nvSpPr>
                <p:cNvPr id="74" name="Oval 416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Oval 417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Oval 418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Oval 419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Oval 420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Oval 421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Oval 422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Oval 423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82" name="Straight Connector 424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3" name="Straight Connector 425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4" name="Straight Connector 426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5" name="Straight Connector 427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6" name="Straight Connector 428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87" name="Straight Connector 429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Oval 430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Oval 431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Oval 432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5"/>
              <p:cNvGrpSpPr>
                <a:grpSpLocks/>
              </p:cNvGrpSpPr>
              <p:nvPr/>
            </p:nvGrpSpPr>
            <p:grpSpPr bwMode="auto">
              <a:xfrm flipH="1">
                <a:off x="3810587" y="4383239"/>
                <a:ext cx="1084561" cy="375813"/>
                <a:chOff x="842427" y="2142066"/>
                <a:chExt cx="1621329" cy="601134"/>
              </a:xfrm>
            </p:grpSpPr>
            <p:sp>
              <p:nvSpPr>
                <p:cNvPr id="57" name="Oval 399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Oval 400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Oval 401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Oval 402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Oval 403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Oval 404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Oval 405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Oval 406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65" name="Straight Connector 40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6" name="Straight Connector 408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7" name="Straight Connector 409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8" name="Straight Connector 410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69" name="Straight Connector 411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70" name="Straight Connector 412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71" name="Oval 413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Oval 414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Oval 415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5" name="Group 73"/>
              <p:cNvGrpSpPr>
                <a:grpSpLocks/>
              </p:cNvGrpSpPr>
              <p:nvPr/>
            </p:nvGrpSpPr>
            <p:grpSpPr bwMode="auto">
              <a:xfrm flipH="1">
                <a:off x="3804920" y="3224049"/>
                <a:ext cx="1084561" cy="375813"/>
                <a:chOff x="842427" y="2142066"/>
                <a:chExt cx="1621329" cy="601134"/>
              </a:xfrm>
            </p:grpSpPr>
            <p:sp>
              <p:nvSpPr>
                <p:cNvPr id="40" name="Oval 382"/>
                <p:cNvSpPr>
                  <a:spLocks noChangeArrowheads="1"/>
                </p:cNvSpPr>
                <p:nvPr/>
              </p:nvSpPr>
              <p:spPr bwMode="auto">
                <a:xfrm>
                  <a:off x="977901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Oval 383"/>
                <p:cNvSpPr>
                  <a:spLocks noChangeArrowheads="1"/>
                </p:cNvSpPr>
                <p:nvPr/>
              </p:nvSpPr>
              <p:spPr bwMode="auto">
                <a:xfrm>
                  <a:off x="1388532" y="2158998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Oval 384"/>
                <p:cNvSpPr>
                  <a:spLocks noChangeArrowheads="1"/>
                </p:cNvSpPr>
                <p:nvPr/>
              </p:nvSpPr>
              <p:spPr bwMode="auto">
                <a:xfrm>
                  <a:off x="1807611" y="2150532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Oval 385"/>
                <p:cNvSpPr>
                  <a:spLocks noChangeArrowheads="1"/>
                </p:cNvSpPr>
                <p:nvPr/>
              </p:nvSpPr>
              <p:spPr bwMode="auto">
                <a:xfrm>
                  <a:off x="2235156" y="2142066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Oval 386"/>
                <p:cNvSpPr>
                  <a:spLocks noChangeArrowheads="1"/>
                </p:cNvSpPr>
                <p:nvPr/>
              </p:nvSpPr>
              <p:spPr bwMode="auto">
                <a:xfrm>
                  <a:off x="2103969" y="2514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Oval 387"/>
                <p:cNvSpPr>
                  <a:spLocks noChangeArrowheads="1"/>
                </p:cNvSpPr>
                <p:nvPr/>
              </p:nvSpPr>
              <p:spPr bwMode="auto">
                <a:xfrm>
                  <a:off x="1676400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Oval 388"/>
                <p:cNvSpPr>
                  <a:spLocks noChangeArrowheads="1"/>
                </p:cNvSpPr>
                <p:nvPr/>
              </p:nvSpPr>
              <p:spPr bwMode="auto">
                <a:xfrm>
                  <a:off x="1248831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Oval 389"/>
                <p:cNvSpPr>
                  <a:spLocks noChangeArrowheads="1"/>
                </p:cNvSpPr>
                <p:nvPr/>
              </p:nvSpPr>
              <p:spPr bwMode="auto">
                <a:xfrm>
                  <a:off x="842427" y="2506134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cxnSp>
              <p:nvCxnSpPr>
                <p:cNvPr id="48" name="Straight Connector 390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1145505" y="2385870"/>
                  <a:ext cx="160480" cy="122377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49" name="Straight Connector 391"/>
                <p:cNvCxnSpPr>
                  <a:cxnSpLocks noChangeShapeType="1"/>
                </p:cNvCxnSpPr>
                <p:nvPr/>
              </p:nvCxnSpPr>
              <p:spPr bwMode="auto">
                <a:xfrm flipV="1">
                  <a:off x="1054095" y="2336802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0" name="Straight Connector 3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1464732" y="2324103"/>
                  <a:ext cx="355606" cy="228601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1" name="Straight Connector 393"/>
                <p:cNvCxnSpPr>
                  <a:cxnSpLocks noChangeAspect="1"/>
                </p:cNvCxnSpPr>
                <p:nvPr/>
              </p:nvCxnSpPr>
              <p:spPr bwMode="auto">
                <a:xfrm flipV="1">
                  <a:off x="1888068" y="2328336"/>
                  <a:ext cx="369830" cy="237745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2" name="Straight Connector 394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557515" y="2368895"/>
                  <a:ext cx="184550" cy="140734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cxnSp>
              <p:nvCxnSpPr>
                <p:cNvPr id="53" name="Straight Connector 395"/>
                <p:cNvCxnSpPr>
                  <a:cxnSpLocks noChangeAspect="1"/>
                </p:cNvCxnSpPr>
                <p:nvPr/>
              </p:nvCxnSpPr>
              <p:spPr bwMode="auto">
                <a:xfrm rot="16200000" flipH="1">
                  <a:off x="1971028" y="2371556"/>
                  <a:ext cx="195944" cy="149422"/>
                </a:xfrm>
                <a:prstGeom prst="line">
                  <a:avLst/>
                </a:prstGeom>
                <a:noFill/>
                <a:ln w="57150">
                  <a:solidFill>
                    <a:srgbClr val="000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54" name="Oval 396"/>
                <p:cNvSpPr>
                  <a:spLocks noChangeArrowheads="1"/>
                </p:cNvSpPr>
                <p:nvPr/>
              </p:nvSpPr>
              <p:spPr bwMode="auto">
                <a:xfrm>
                  <a:off x="1147233" y="2366439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Oval 397"/>
                <p:cNvSpPr>
                  <a:spLocks noChangeArrowheads="1"/>
                </p:cNvSpPr>
                <p:nvPr/>
              </p:nvSpPr>
              <p:spPr bwMode="auto">
                <a:xfrm>
                  <a:off x="1570569" y="236220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Oval 398"/>
                <p:cNvSpPr>
                  <a:spLocks noChangeArrowheads="1"/>
                </p:cNvSpPr>
                <p:nvPr/>
              </p:nvSpPr>
              <p:spPr bwMode="auto">
                <a:xfrm>
                  <a:off x="1989672" y="2370660"/>
                  <a:ext cx="152400" cy="152400"/>
                </a:xfrm>
                <a:prstGeom prst="ellipse">
                  <a:avLst/>
                </a:prstGeom>
                <a:solidFill>
                  <a:srgbClr val="00008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0" name="Oval 372"/>
              <p:cNvSpPr>
                <a:spLocks noChangeArrowheads="1"/>
              </p:cNvSpPr>
              <p:nvPr/>
            </p:nvSpPr>
            <p:spPr bwMode="auto">
              <a:xfrm>
                <a:off x="4020137" y="3655435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Oval 373"/>
              <p:cNvSpPr>
                <a:spLocks noChangeArrowheads="1"/>
              </p:cNvSpPr>
              <p:nvPr/>
            </p:nvSpPr>
            <p:spPr bwMode="auto">
              <a:xfrm>
                <a:off x="4308984" y="3660728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Oval 374"/>
              <p:cNvSpPr>
                <a:spLocks noChangeArrowheads="1"/>
              </p:cNvSpPr>
              <p:nvPr/>
            </p:nvSpPr>
            <p:spPr bwMode="auto">
              <a:xfrm>
                <a:off x="4592167" y="3660728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375"/>
              <p:cNvSpPr>
                <a:spLocks noChangeArrowheads="1"/>
              </p:cNvSpPr>
              <p:nvPr/>
            </p:nvSpPr>
            <p:spPr bwMode="auto">
              <a:xfrm>
                <a:off x="4405266" y="3644850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376"/>
              <p:cNvSpPr>
                <a:spLocks noChangeArrowheads="1"/>
              </p:cNvSpPr>
              <p:nvPr/>
            </p:nvSpPr>
            <p:spPr bwMode="auto">
              <a:xfrm>
                <a:off x="4580837" y="4232386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377"/>
              <p:cNvSpPr>
                <a:spLocks noChangeArrowheads="1"/>
              </p:cNvSpPr>
              <p:nvPr/>
            </p:nvSpPr>
            <p:spPr bwMode="auto">
              <a:xfrm>
                <a:off x="4025796" y="4242979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378"/>
              <p:cNvSpPr>
                <a:spLocks noChangeArrowheads="1"/>
              </p:cNvSpPr>
              <p:nvPr/>
            </p:nvSpPr>
            <p:spPr bwMode="auto">
              <a:xfrm>
                <a:off x="4325973" y="4227093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379"/>
              <p:cNvSpPr>
                <a:spLocks noChangeArrowheads="1"/>
              </p:cNvSpPr>
              <p:nvPr/>
            </p:nvSpPr>
            <p:spPr bwMode="auto">
              <a:xfrm>
                <a:off x="4303317" y="4274731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380"/>
              <p:cNvSpPr>
                <a:spLocks noChangeArrowheads="1"/>
              </p:cNvSpPr>
              <p:nvPr/>
            </p:nvSpPr>
            <p:spPr bwMode="auto">
              <a:xfrm>
                <a:off x="4215533" y="4232386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381"/>
              <p:cNvSpPr>
                <a:spLocks noChangeArrowheads="1"/>
              </p:cNvSpPr>
              <p:nvPr/>
            </p:nvSpPr>
            <p:spPr bwMode="auto">
              <a:xfrm>
                <a:off x="4311816" y="3607797"/>
                <a:ext cx="101945" cy="9527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435"/>
              <p:cNvSpPr txBox="1">
                <a:spLocks noChangeArrowheads="1"/>
              </p:cNvSpPr>
              <p:nvPr/>
            </p:nvSpPr>
            <p:spPr bwMode="auto">
              <a:xfrm>
                <a:off x="5049039" y="4025112"/>
                <a:ext cx="832209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2000"/>
                  <a:t>Li</a:t>
                </a:r>
                <a:r>
                  <a:rPr lang="en-US" sz="2000" baseline="30000"/>
                  <a:t>+</a:t>
                </a:r>
                <a:r>
                  <a:rPr lang="en-US" sz="2000"/>
                  <a:t> ions</a:t>
                </a:r>
              </a:p>
            </p:txBody>
          </p:sp>
          <p:cxnSp>
            <p:nvCxnSpPr>
              <p:cNvPr id="31" name="Straight Arrow Connector 437"/>
              <p:cNvCxnSpPr>
                <a:cxnSpLocks noChangeShapeType="1"/>
              </p:cNvCxnSpPr>
              <p:nvPr/>
            </p:nvCxnSpPr>
            <p:spPr bwMode="auto">
              <a:xfrm>
                <a:off x="5063394" y="3898637"/>
                <a:ext cx="728183" cy="20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 type="arrow" w="med" len="med"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32" name="Oval 440"/>
              <p:cNvSpPr>
                <a:spLocks noChangeArrowheads="1"/>
              </p:cNvSpPr>
              <p:nvPr/>
            </p:nvSpPr>
            <p:spPr bwMode="auto">
              <a:xfrm>
                <a:off x="5707871" y="3710152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Oval 441"/>
              <p:cNvSpPr>
                <a:spLocks noChangeArrowheads="1"/>
              </p:cNvSpPr>
              <p:nvPr/>
            </p:nvSpPr>
            <p:spPr bwMode="auto">
              <a:xfrm>
                <a:off x="5083714" y="3612931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Oval 438"/>
              <p:cNvSpPr>
                <a:spLocks noChangeArrowheads="1"/>
              </p:cNvSpPr>
              <p:nvPr/>
            </p:nvSpPr>
            <p:spPr bwMode="auto">
              <a:xfrm>
                <a:off x="5499819" y="3515711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Oval 442"/>
              <p:cNvSpPr>
                <a:spLocks noChangeArrowheads="1"/>
              </p:cNvSpPr>
              <p:nvPr/>
            </p:nvSpPr>
            <p:spPr bwMode="auto">
              <a:xfrm>
                <a:off x="5285255" y="3321269"/>
                <a:ext cx="110538" cy="103307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Rectangle 987"/>
              <p:cNvSpPr>
                <a:spLocks noChangeArrowheads="1"/>
              </p:cNvSpPr>
              <p:nvPr/>
            </p:nvSpPr>
            <p:spPr bwMode="auto">
              <a:xfrm>
                <a:off x="4907280" y="3007360"/>
                <a:ext cx="132080" cy="1869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2400"/>
              </a:p>
            </p:txBody>
          </p:sp>
          <p:sp>
            <p:nvSpPr>
              <p:cNvPr id="37" name="Rectangle 988"/>
              <p:cNvSpPr>
                <a:spLocks noChangeArrowheads="1"/>
              </p:cNvSpPr>
              <p:nvPr/>
            </p:nvSpPr>
            <p:spPr bwMode="auto">
              <a:xfrm>
                <a:off x="5842000" y="3007360"/>
                <a:ext cx="142240" cy="18694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l"/>
                <a:endParaRPr lang="en-US" sz="2400"/>
              </a:p>
            </p:txBody>
          </p:sp>
          <p:sp>
            <p:nvSpPr>
              <p:cNvPr id="38" name="TextBox 989"/>
              <p:cNvSpPr txBox="1">
                <a:spLocks noChangeArrowheads="1"/>
              </p:cNvSpPr>
              <p:nvPr/>
            </p:nvSpPr>
            <p:spPr bwMode="auto">
              <a:xfrm rot="-5400000">
                <a:off x="3981722" y="3817695"/>
                <a:ext cx="195451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solidFill>
                      <a:schemeClr val="bg1"/>
                    </a:solidFill>
                    <a:latin typeface="Comic Sans MS" charset="0"/>
                    <a:cs typeface="Comic Sans MS" charset="0"/>
                  </a:rPr>
                  <a:t>solid-electrolyte-interface</a:t>
                </a:r>
              </a:p>
            </p:txBody>
          </p:sp>
          <p:sp>
            <p:nvSpPr>
              <p:cNvPr id="39" name="TextBox 990"/>
              <p:cNvSpPr txBox="1">
                <a:spLocks noChangeArrowheads="1"/>
              </p:cNvSpPr>
              <p:nvPr/>
            </p:nvSpPr>
            <p:spPr bwMode="auto">
              <a:xfrm rot="-5400000">
                <a:off x="4916442" y="3817695"/>
                <a:ext cx="1954513" cy="2616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r>
                  <a:rPr lang="en-US" sz="1100">
                    <a:solidFill>
                      <a:schemeClr val="bg1"/>
                    </a:solidFill>
                    <a:latin typeface="Comic Sans MS" charset="0"/>
                    <a:cs typeface="Comic Sans MS" charset="0"/>
                  </a:rPr>
                  <a:t>solid-electrolyte-interface</a:t>
                </a:r>
              </a:p>
            </p:txBody>
          </p:sp>
        </p:grpSp>
      </p:grpSp>
      <p:sp>
        <p:nvSpPr>
          <p:cNvPr id="137" name="TextBox 136"/>
          <p:cNvSpPr txBox="1"/>
          <p:nvPr/>
        </p:nvSpPr>
        <p:spPr>
          <a:xfrm>
            <a:off x="178526" y="3978835"/>
            <a:ext cx="951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cathode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423126" y="3966135"/>
            <a:ext cx="1111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electrolyte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010626" y="3953435"/>
            <a:ext cx="7740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/>
                <a:cs typeface="Century Gothic"/>
              </a:rPr>
              <a:t>anode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4526" y="43344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Li ion battery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10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42" name="Group 273"/>
          <p:cNvGrpSpPr>
            <a:grpSpLocks/>
          </p:cNvGrpSpPr>
          <p:nvPr/>
        </p:nvGrpSpPr>
        <p:grpSpPr bwMode="auto">
          <a:xfrm>
            <a:off x="4168588" y="3026234"/>
            <a:ext cx="4975412" cy="3173506"/>
            <a:chOff x="762000" y="2057400"/>
            <a:chExt cx="3855820" cy="2438400"/>
          </a:xfrm>
        </p:grpSpPr>
        <p:pic>
          <p:nvPicPr>
            <p:cNvPr id="145" name="Picture 2" descr="Scale"/>
            <p:cNvPicPr>
              <a:picLocks noChangeAspect="1" noChangeArrowheads="1"/>
            </p:cNvPicPr>
            <p:nvPr/>
          </p:nvPicPr>
          <p:blipFill>
            <a:blip r:embed="rId3" cstate="print"/>
            <a:srcRect l="32404" t="51540" r="2222"/>
            <a:stretch>
              <a:fillRect/>
            </a:stretch>
          </p:blipFill>
          <p:spPr bwMode="auto">
            <a:xfrm>
              <a:off x="762000" y="2057400"/>
              <a:ext cx="3855820" cy="243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6" name="Rectangle 270"/>
            <p:cNvSpPr>
              <a:spLocks noChangeArrowheads="1"/>
            </p:cNvSpPr>
            <p:nvPr/>
          </p:nvSpPr>
          <p:spPr bwMode="auto">
            <a:xfrm>
              <a:off x="762000" y="2057400"/>
              <a:ext cx="914400" cy="330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7" name="Picture 2" descr="Scale"/>
            <p:cNvPicPr>
              <a:picLocks noChangeAspect="1" noChangeArrowheads="1"/>
            </p:cNvPicPr>
            <p:nvPr/>
          </p:nvPicPr>
          <p:blipFill>
            <a:blip r:embed="rId3" cstate="print"/>
            <a:srcRect l="58241" t="51540" r="39174" b="40887"/>
            <a:stretch>
              <a:fillRect/>
            </a:stretch>
          </p:blipFill>
          <p:spPr bwMode="auto">
            <a:xfrm>
              <a:off x="914400" y="2057400"/>
              <a:ext cx="1524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" name="TextBox 159"/>
          <p:cNvSpPr txBox="1"/>
          <p:nvPr/>
        </p:nvSpPr>
        <p:spPr>
          <a:xfrm>
            <a:off x="5999608" y="5898783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CO</a:t>
            </a:r>
            <a:r>
              <a:rPr lang="en-US" baseline="-25000" dirty="0" smtClean="0">
                <a:latin typeface="Century Gothic"/>
                <a:cs typeface="Century Gothic"/>
              </a:rPr>
              <a:t>2</a:t>
            </a:r>
            <a:r>
              <a:rPr lang="en-US" dirty="0" smtClean="0">
                <a:latin typeface="Century Gothic"/>
                <a:cs typeface="Century Gothic"/>
              </a:rPr>
              <a:t> sequestration</a:t>
            </a:r>
            <a:endParaRPr lang="en-US" dirty="0">
              <a:latin typeface="Century Gothic"/>
              <a:cs typeface="Century Gothic"/>
            </a:endParaRPr>
          </a:p>
        </p:txBody>
      </p:sp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219"/>
          <a:stretch>
            <a:fillRect/>
          </a:stretch>
        </p:blipFill>
        <p:spPr bwMode="auto">
          <a:xfrm>
            <a:off x="5408388" y="916291"/>
            <a:ext cx="2266041" cy="1696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3" name="Straight Connector 142"/>
          <p:cNvCxnSpPr/>
          <p:nvPr/>
        </p:nvCxnSpPr>
        <p:spPr>
          <a:xfrm flipV="1">
            <a:off x="2329543" y="1143000"/>
            <a:ext cx="3048000" cy="1828800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V="1">
            <a:off x="4615543" y="2667000"/>
            <a:ext cx="1099457" cy="1687286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 rot="1597841">
            <a:off x="882961" y="2598439"/>
            <a:ext cx="6046245" cy="194491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http://t0.gstatic.com/images?q=tbn:ANd9GcQkCOaNJSR072RlySbLBxJKTR_7f8DCsGe9hqSdLgPaj9hn6ar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1881" y="4382906"/>
            <a:ext cx="2733675" cy="1676401"/>
          </a:xfrm>
          <a:prstGeom prst="rect">
            <a:avLst/>
          </a:prstGeom>
          <a:noFill/>
        </p:spPr>
      </p:pic>
      <p:pic>
        <p:nvPicPr>
          <p:cNvPr id="5" name="Picture 57" descr="Leaf_1_we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7" y="1062539"/>
            <a:ext cx="2080260" cy="140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2220703" y="1951336"/>
            <a:ext cx="3475038" cy="2899824"/>
            <a:chOff x="268288" y="662963"/>
            <a:chExt cx="5645150" cy="4710725"/>
          </a:xfrm>
        </p:grpSpPr>
        <p:pic>
          <p:nvPicPr>
            <p:cNvPr id="7" name="Picture 9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3799"/>
            <a:stretch>
              <a:fillRect/>
            </a:stretch>
          </p:blipFill>
          <p:spPr bwMode="auto">
            <a:xfrm>
              <a:off x="465138" y="914400"/>
              <a:ext cx="5448300" cy="4459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468"/>
            <p:cNvGrpSpPr>
              <a:grpSpLocks noChangeAspect="1"/>
            </p:cNvGrpSpPr>
            <p:nvPr/>
          </p:nvGrpSpPr>
          <p:grpSpPr bwMode="auto">
            <a:xfrm>
              <a:off x="422273" y="1450969"/>
              <a:ext cx="533399" cy="568324"/>
              <a:chOff x="500" y="965"/>
              <a:chExt cx="225" cy="238"/>
            </a:xfrm>
          </p:grpSpPr>
          <p:sp>
            <p:nvSpPr>
              <p:cNvPr id="12" name="Arc 48"/>
              <p:cNvSpPr>
                <a:spLocks noChangeAspect="1"/>
              </p:cNvSpPr>
              <p:nvPr/>
            </p:nvSpPr>
            <p:spPr bwMode="auto">
              <a:xfrm rot="-2527115">
                <a:off x="566" y="1042"/>
                <a:ext cx="48" cy="51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3" name="Arc 49"/>
              <p:cNvSpPr>
                <a:spLocks noChangeAspect="1"/>
              </p:cNvSpPr>
              <p:nvPr/>
            </p:nvSpPr>
            <p:spPr bwMode="auto">
              <a:xfrm rot="19072885" flipH="1">
                <a:off x="574" y="1103"/>
                <a:ext cx="48" cy="49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4" name="Arc 50"/>
              <p:cNvSpPr>
                <a:spLocks noChangeAspect="1"/>
              </p:cNvSpPr>
              <p:nvPr/>
            </p:nvSpPr>
            <p:spPr bwMode="auto">
              <a:xfrm rot="19072885" flipH="1">
                <a:off x="501" y="1035"/>
                <a:ext cx="47" cy="49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5" name="Arc 51"/>
              <p:cNvSpPr>
                <a:spLocks noChangeAspect="1"/>
              </p:cNvSpPr>
              <p:nvPr/>
            </p:nvSpPr>
            <p:spPr bwMode="auto">
              <a:xfrm rot="-2527115">
                <a:off x="632" y="1115"/>
                <a:ext cx="47" cy="25"/>
              </a:xfrm>
              <a:custGeom>
                <a:avLst/>
                <a:gdLst>
                  <a:gd name="T0" fmla="*/ 0 w 21539"/>
                  <a:gd name="T1" fmla="*/ 0 h 21600"/>
                  <a:gd name="T2" fmla="*/ 0 w 21539"/>
                  <a:gd name="T3" fmla="*/ 0 h 21600"/>
                  <a:gd name="T4" fmla="*/ 0 w 2153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539"/>
                  <a:gd name="T10" fmla="*/ 0 h 21600"/>
                  <a:gd name="T11" fmla="*/ 21539 w 2153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39" h="21600" fill="none" extrusionOk="0">
                    <a:moveTo>
                      <a:pt x="-1" y="0"/>
                    </a:moveTo>
                    <a:cubicBezTo>
                      <a:pt x="11302" y="0"/>
                      <a:pt x="20694" y="8713"/>
                      <a:pt x="21539" y="19984"/>
                    </a:cubicBezTo>
                  </a:path>
                  <a:path w="21539" h="21600" stroke="0" extrusionOk="0">
                    <a:moveTo>
                      <a:pt x="-1" y="0"/>
                    </a:moveTo>
                    <a:cubicBezTo>
                      <a:pt x="11302" y="0"/>
                      <a:pt x="20694" y="8713"/>
                      <a:pt x="21539" y="19984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6" name="Line 52"/>
              <p:cNvSpPr>
                <a:spLocks noChangeAspect="1" noChangeShapeType="1"/>
              </p:cNvSpPr>
              <p:nvPr/>
            </p:nvSpPr>
            <p:spPr bwMode="auto">
              <a:xfrm rot="-2527115">
                <a:off x="707" y="1094"/>
                <a:ext cx="18" cy="10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stealth" w="med" len="lg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7" name="Arc 53"/>
              <p:cNvSpPr>
                <a:spLocks noChangeAspect="1"/>
              </p:cNvSpPr>
              <p:nvPr/>
            </p:nvSpPr>
            <p:spPr bwMode="auto">
              <a:xfrm rot="-2527115">
                <a:off x="500" y="965"/>
                <a:ext cx="48" cy="50"/>
              </a:xfrm>
              <a:custGeom>
                <a:avLst/>
                <a:gdLst>
                  <a:gd name="T0" fmla="*/ 0 w 21600"/>
                  <a:gd name="T1" fmla="*/ 0 h 43199"/>
                  <a:gd name="T2" fmla="*/ 0 w 21600"/>
                  <a:gd name="T3" fmla="*/ 0 h 43199"/>
                  <a:gd name="T4" fmla="*/ 0 w 21600"/>
                  <a:gd name="T5" fmla="*/ 0 h 431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199"/>
                  <a:gd name="T11" fmla="*/ 21600 w 21600"/>
                  <a:gd name="T12" fmla="*/ 43199 h 431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199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</a:path>
                  <a:path w="21600" h="43199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529"/>
                      <a:pt x="11929" y="43199"/>
                      <a:pt x="0" y="43199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9" name="TextBox 42"/>
            <p:cNvSpPr txBox="1">
              <a:spLocks noChangeArrowheads="1"/>
            </p:cNvSpPr>
            <p:nvPr/>
          </p:nvSpPr>
          <p:spPr bwMode="auto">
            <a:xfrm>
              <a:off x="268288" y="1849438"/>
              <a:ext cx="6223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mic Sans MS" charset="0"/>
                  <a:cs typeface="Comic Sans MS" charset="0"/>
                </a:rPr>
                <a:t>light</a:t>
              </a:r>
            </a:p>
          </p:txBody>
        </p:sp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>
              <a:off x="3746501" y="662963"/>
              <a:ext cx="839788" cy="33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400080"/>
                  </a:solidFill>
                  <a:latin typeface="Comic Sans MS" charset="0"/>
                  <a:cs typeface="Comic Sans MS" charset="0"/>
                </a:rPr>
                <a:t>energy</a:t>
              </a:r>
            </a:p>
          </p:txBody>
        </p:sp>
        <p:sp>
          <p:nvSpPr>
            <p:cNvPr id="11" name="TextBox 45"/>
            <p:cNvSpPr txBox="1">
              <a:spLocks noChangeArrowheads="1"/>
            </p:cNvSpPr>
            <p:nvPr/>
          </p:nvSpPr>
          <p:spPr bwMode="auto">
            <a:xfrm>
              <a:off x="4335463" y="1951808"/>
              <a:ext cx="982661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dirty="0">
                  <a:solidFill>
                    <a:srgbClr val="FF0000"/>
                  </a:solidFill>
                  <a:latin typeface="Comic Sans MS" charset="0"/>
                  <a:cs typeface="Comic Sans MS" charset="0"/>
                </a:rPr>
                <a:t>electron</a:t>
              </a:r>
            </a:p>
          </p:txBody>
        </p:sp>
      </p:grp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045200" y="3306763"/>
            <a:ext cx="2794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>
                <a:latin typeface="Comic Sans MS" charset="0"/>
                <a:cs typeface="Comic Sans MS" charset="0"/>
              </a:rPr>
              <a:t>many interacting degrees of freedom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7925" y="1025525"/>
            <a:ext cx="254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dirty="0" smtClean="0">
                <a:latin typeface="Comic Sans MS" charset="0"/>
                <a:cs typeface="Comic Sans MS" charset="0"/>
              </a:rPr>
              <a:t>Elements </a:t>
            </a:r>
            <a:r>
              <a:rPr lang="en-US" sz="1800" dirty="0">
                <a:latin typeface="Comic Sans MS" charset="0"/>
                <a:cs typeface="Comic Sans MS" charset="0"/>
              </a:rPr>
              <a:t>of </a:t>
            </a:r>
            <a:r>
              <a:rPr lang="en-US" sz="1800" dirty="0" smtClean="0">
                <a:latin typeface="Comic Sans MS" charset="0"/>
                <a:cs typeface="Comic Sans MS" charset="0"/>
              </a:rPr>
              <a:t>Assembly</a:t>
            </a:r>
            <a:endParaRPr lang="en-US" sz="1800" dirty="0">
              <a:latin typeface="Comic Sans MS" charset="0"/>
              <a:cs typeface="Comic Sans MS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405438" y="1431925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compositional</a:t>
            </a:r>
          </a:p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structural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7458075" y="1554163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Comic Sans MS" charset="0"/>
                <a:cs typeface="Comic Sans MS" charset="0"/>
              </a:rPr>
              <a:t>functional unit</a:t>
            </a: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5608638" y="2154238"/>
            <a:ext cx="13414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dirty="0">
                <a:latin typeface="Comic Sans MS" charset="0"/>
                <a:cs typeface="Comic Sans MS" charset="0"/>
              </a:rPr>
              <a:t>architectural</a:t>
            </a:r>
          </a:p>
        </p:txBody>
      </p:sp>
      <p:sp>
        <p:nvSpPr>
          <p:cNvPr id="23" name="TextBox 11"/>
          <p:cNvSpPr txBox="1">
            <a:spLocks noChangeArrowheads="1"/>
          </p:cNvSpPr>
          <p:nvPr/>
        </p:nvSpPr>
        <p:spPr bwMode="auto">
          <a:xfrm>
            <a:off x="7467600" y="2032000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connecting</a:t>
            </a:r>
          </a:p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functional units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5426075" y="2743200"/>
            <a:ext cx="1685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temporal</a:t>
            </a:r>
          </a:p>
        </p:txBody>
      </p:sp>
      <p:sp>
        <p:nvSpPr>
          <p:cNvPr id="25" name="TextBox 13"/>
          <p:cNvSpPr txBox="1">
            <a:spLocks noChangeArrowheads="1"/>
          </p:cNvSpPr>
          <p:nvPr/>
        </p:nvSpPr>
        <p:spPr bwMode="auto">
          <a:xfrm>
            <a:off x="7427913" y="2660650"/>
            <a:ext cx="1685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connecting</a:t>
            </a:r>
          </a:p>
          <a:p>
            <a:pPr algn="ctr"/>
            <a:r>
              <a:rPr lang="en-US" sz="1400">
                <a:latin typeface="Comic Sans MS" charset="0"/>
                <a:cs typeface="Comic Sans MS" charset="0"/>
              </a:rPr>
              <a:t>sequential steps</a:t>
            </a:r>
          </a:p>
        </p:txBody>
      </p:sp>
      <p:cxnSp>
        <p:nvCxnSpPr>
          <p:cNvPr id="26" name="Straight Arrow Connector 29"/>
          <p:cNvCxnSpPr>
            <a:cxnSpLocks noChangeShapeType="1"/>
          </p:cNvCxnSpPr>
          <p:nvPr/>
        </p:nvCxnSpPr>
        <p:spPr bwMode="auto">
          <a:xfrm>
            <a:off x="6989763" y="1736725"/>
            <a:ext cx="508000" cy="1588"/>
          </a:xfrm>
          <a:prstGeom prst="straightConnector1">
            <a:avLst/>
          </a:prstGeom>
          <a:noFill/>
          <a:ln w="9525">
            <a:solidFill>
              <a:srgbClr val="9B2C1C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Arrow Connector 30"/>
          <p:cNvCxnSpPr>
            <a:cxnSpLocks noChangeShapeType="1"/>
          </p:cNvCxnSpPr>
          <p:nvPr/>
        </p:nvCxnSpPr>
        <p:spPr bwMode="auto">
          <a:xfrm>
            <a:off x="6989763" y="2346325"/>
            <a:ext cx="508000" cy="1588"/>
          </a:xfrm>
          <a:prstGeom prst="straightConnector1">
            <a:avLst/>
          </a:prstGeom>
          <a:noFill/>
          <a:ln w="9525">
            <a:solidFill>
              <a:srgbClr val="9B2C1C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Arrow Connector 31"/>
          <p:cNvCxnSpPr>
            <a:cxnSpLocks noChangeShapeType="1"/>
          </p:cNvCxnSpPr>
          <p:nvPr/>
        </p:nvCxnSpPr>
        <p:spPr bwMode="auto">
          <a:xfrm>
            <a:off x="6969125" y="2946400"/>
            <a:ext cx="508000" cy="1588"/>
          </a:xfrm>
          <a:prstGeom prst="straightConnector1">
            <a:avLst/>
          </a:prstGeom>
          <a:noFill/>
          <a:ln w="9525">
            <a:solidFill>
              <a:srgbClr val="9B2C1C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1028700" y="137160"/>
            <a:ext cx="749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Bio-inspired Assembly and Transduction</a:t>
            </a:r>
            <a:endParaRPr lang="en-US" sz="2400" b="1" dirty="0">
              <a:solidFill>
                <a:srgbClr val="006600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-53788" y="3923553"/>
            <a:ext cx="2469502" cy="2336796"/>
            <a:chOff x="3683000" y="4076699"/>
            <a:chExt cx="2273300" cy="2092105"/>
          </a:xfrm>
        </p:grpSpPr>
        <p:sp>
          <p:nvSpPr>
            <p:cNvPr id="32" name="TextBox 31"/>
            <p:cNvSpPr txBox="1"/>
            <p:nvPr/>
          </p:nvSpPr>
          <p:spPr>
            <a:xfrm>
              <a:off x="4595974" y="5891805"/>
              <a:ext cx="116848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Protein folding</a:t>
              </a:r>
              <a:endParaRPr lang="en-US" sz="1200" dirty="0"/>
            </a:p>
          </p:txBody>
        </p:sp>
        <p:grpSp>
          <p:nvGrpSpPr>
            <p:cNvPr id="33" name="Group 55"/>
            <p:cNvGrpSpPr/>
            <p:nvPr/>
          </p:nvGrpSpPr>
          <p:grpSpPr>
            <a:xfrm>
              <a:off x="3683000" y="4076699"/>
              <a:ext cx="2273300" cy="1855573"/>
              <a:chOff x="3479800" y="3898900"/>
              <a:chExt cx="2273300" cy="1855573"/>
            </a:xfrm>
          </p:grpSpPr>
          <p:pic>
            <p:nvPicPr>
              <p:cNvPr id="35" name="Picture 34" descr="Slide1.jpg"/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6390" t="5371" r="27360" b="6296"/>
              <a:stretch/>
            </p:blipFill>
            <p:spPr>
              <a:xfrm>
                <a:off x="4457700" y="3898900"/>
                <a:ext cx="1295400" cy="1855573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3975100" y="5368836"/>
                <a:ext cx="1346200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Native structure</a:t>
                </a:r>
                <a:endParaRPr lang="en-US" sz="1050" dirty="0"/>
              </a:p>
            </p:txBody>
          </p:sp>
          <p:pic>
            <p:nvPicPr>
              <p:cNvPr id="37" name="Picture 36" descr="Slide1.jpg"/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63333" t="17592" r="15278" b="19630"/>
              <a:stretch/>
            </p:blipFill>
            <p:spPr>
              <a:xfrm>
                <a:off x="3670862" y="3911600"/>
                <a:ext cx="813474" cy="1790700"/>
              </a:xfrm>
              <a:prstGeom prst="rect">
                <a:avLst/>
              </a:prstGeom>
              <a:ln>
                <a:noFill/>
              </a:ln>
            </p:spPr>
          </p:pic>
          <p:cxnSp>
            <p:nvCxnSpPr>
              <p:cNvPr id="38" name="Straight Arrow Connector 37"/>
              <p:cNvCxnSpPr/>
              <p:nvPr/>
            </p:nvCxnSpPr>
            <p:spPr>
              <a:xfrm>
                <a:off x="4241800" y="5080000"/>
                <a:ext cx="546100" cy="0"/>
              </a:xfrm>
              <a:prstGeom prst="straightConnector1">
                <a:avLst/>
              </a:prstGeom>
              <a:ln w="12700" cmpd="sng">
                <a:noFill/>
                <a:tailEnd type="triangle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479800" y="4276636"/>
                <a:ext cx="77470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Unfolded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975100" y="4797336"/>
                <a:ext cx="99060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 smtClean="0"/>
                  <a:t>Intermediate</a:t>
                </a:r>
                <a:endParaRPr lang="en-US" sz="1050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81000" y="152400"/>
            <a:ext cx="8242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Realizing the </a:t>
            </a:r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 Opportunity: Tools and Instruments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70135" y="1382757"/>
            <a:ext cx="7755229" cy="4162828"/>
            <a:chOff x="670135" y="1382757"/>
            <a:chExt cx="7755229" cy="4162828"/>
          </a:xfrm>
        </p:grpSpPr>
        <p:grpSp>
          <p:nvGrpSpPr>
            <p:cNvPr id="22" name="Group 21"/>
            <p:cNvGrpSpPr>
              <a:grpSpLocks/>
            </p:cNvGrpSpPr>
            <p:nvPr/>
          </p:nvGrpSpPr>
          <p:grpSpPr bwMode="auto">
            <a:xfrm>
              <a:off x="670135" y="3536950"/>
              <a:ext cx="2246312" cy="1201738"/>
              <a:chOff x="324" y="916"/>
              <a:chExt cx="1415" cy="757"/>
            </a:xfrm>
          </p:grpSpPr>
          <p:sp>
            <p:nvSpPr>
              <p:cNvPr id="23" name="Oval 22"/>
              <p:cNvSpPr>
                <a:spLocks noChangeArrowheads="1"/>
              </p:cNvSpPr>
              <p:nvPr/>
            </p:nvSpPr>
            <p:spPr bwMode="auto">
              <a:xfrm>
                <a:off x="324" y="916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513" y="1128"/>
                <a:ext cx="102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>
                    <a:latin typeface="Arial" charset="0"/>
                  </a:rPr>
                  <a:t>Synthesis</a:t>
                </a:r>
              </a:p>
            </p:txBody>
          </p:sp>
        </p:grp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2939611" y="4035501"/>
              <a:ext cx="3160003" cy="1510084"/>
              <a:chOff x="4102" y="883"/>
              <a:chExt cx="1700" cy="757"/>
            </a:xfrm>
          </p:grpSpPr>
          <p:sp>
            <p:nvSpPr>
              <p:cNvPr id="26" name="Oval 25"/>
              <p:cNvSpPr>
                <a:spLocks noChangeArrowheads="1"/>
              </p:cNvSpPr>
              <p:nvPr/>
            </p:nvSpPr>
            <p:spPr bwMode="auto">
              <a:xfrm>
                <a:off x="4225" y="883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4102" y="1123"/>
                <a:ext cx="170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dirty="0" smtClean="0">
                    <a:latin typeface="Arial" charset="0"/>
                  </a:rPr>
                  <a:t>Characterization</a:t>
                </a:r>
                <a:endParaRPr lang="en-US" sz="2400" b="1" dirty="0">
                  <a:latin typeface="Arial" charset="0"/>
                </a:endParaRPr>
              </a:p>
            </p:txBody>
          </p:sp>
        </p:grpSp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6179051" y="3618878"/>
              <a:ext cx="2246313" cy="1201738"/>
              <a:chOff x="308" y="3077"/>
              <a:chExt cx="1415" cy="757"/>
            </a:xfrm>
          </p:grpSpPr>
          <p:sp>
            <p:nvSpPr>
              <p:cNvPr id="29" name="Oval 28"/>
              <p:cNvSpPr>
                <a:spLocks noChangeArrowheads="1"/>
              </p:cNvSpPr>
              <p:nvPr/>
            </p:nvSpPr>
            <p:spPr bwMode="auto">
              <a:xfrm>
                <a:off x="308" y="3077"/>
                <a:ext cx="1415" cy="757"/>
              </a:xfrm>
              <a:prstGeom prst="ellipse">
                <a:avLst/>
              </a:prstGeom>
              <a:solidFill>
                <a:srgbClr val="66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496" y="3195"/>
                <a:ext cx="1107" cy="5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ts val="0"/>
                  </a:spcBef>
                </a:pPr>
                <a:r>
                  <a:rPr lang="en-US" sz="2400" b="1" dirty="0" smtClean="0">
                    <a:latin typeface="Arial" charset="0"/>
                  </a:rPr>
                  <a:t>Theory</a:t>
                </a:r>
              </a:p>
              <a:p>
                <a:pPr algn="ctr">
                  <a:spcBef>
                    <a:spcPts val="0"/>
                  </a:spcBef>
                </a:pPr>
                <a:r>
                  <a:rPr lang="en-US" sz="2400" b="1" dirty="0" smtClean="0"/>
                  <a:t>Simulation</a:t>
                </a:r>
                <a:endParaRPr lang="en-US" sz="2400" b="1" dirty="0"/>
              </a:p>
            </p:txBody>
          </p:sp>
        </p:grpSp>
        <p:grpSp>
          <p:nvGrpSpPr>
            <p:cNvPr id="31" name="Group 15"/>
            <p:cNvGrpSpPr>
              <a:grpSpLocks/>
            </p:cNvGrpSpPr>
            <p:nvPr/>
          </p:nvGrpSpPr>
          <p:grpSpPr bwMode="auto">
            <a:xfrm>
              <a:off x="2501000" y="1382757"/>
              <a:ext cx="3849415" cy="1878298"/>
              <a:chOff x="1969" y="1781"/>
              <a:chExt cx="1879" cy="871"/>
            </a:xfrm>
          </p:grpSpPr>
          <p:sp>
            <p:nvSpPr>
              <p:cNvPr id="32" name="Oval 16"/>
              <p:cNvSpPr>
                <a:spLocks noChangeArrowheads="1"/>
              </p:cNvSpPr>
              <p:nvPr/>
            </p:nvSpPr>
            <p:spPr bwMode="auto">
              <a:xfrm>
                <a:off x="1969" y="1781"/>
                <a:ext cx="1879" cy="871"/>
              </a:xfrm>
              <a:prstGeom prst="ellipse">
                <a:avLst/>
              </a:prstGeom>
              <a:solidFill>
                <a:srgbClr val="FFFF6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3" name="Rectangle 17"/>
              <p:cNvSpPr>
                <a:spLocks noChangeArrowheads="1"/>
              </p:cNvSpPr>
              <p:nvPr/>
            </p:nvSpPr>
            <p:spPr bwMode="auto">
              <a:xfrm>
                <a:off x="2194" y="1826"/>
                <a:ext cx="1430" cy="7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BF56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990033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 b="1" i="1" dirty="0" err="1" smtClean="0"/>
                  <a:t>Mesoscale</a:t>
                </a:r>
                <a:r>
                  <a:rPr lang="en-US" sz="2400" b="1" i="1" dirty="0" smtClean="0"/>
                  <a:t> 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/>
                  <a:t>Physics, Materials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2400" b="1" i="1" dirty="0" smtClean="0"/>
                  <a:t> and Chemistry</a:t>
                </a:r>
                <a:endParaRPr lang="en-US" sz="2400" b="1" dirty="0"/>
              </a:p>
            </p:txBody>
          </p:sp>
        </p:grp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 rot="5400000">
              <a:off x="2617787" y="2971761"/>
              <a:ext cx="600247" cy="790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5813444" y="3041197"/>
              <a:ext cx="947936" cy="5903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rot="5400000" flipV="1">
              <a:off x="4094477" y="3637278"/>
              <a:ext cx="641350" cy="88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7" name="Line 21"/>
            <p:cNvSpPr>
              <a:spLocks noChangeShapeType="1"/>
            </p:cNvSpPr>
            <p:nvPr/>
          </p:nvSpPr>
          <p:spPr bwMode="auto">
            <a:xfrm rot="5400000" flipV="1">
              <a:off x="2908455" y="4315703"/>
              <a:ext cx="231353" cy="3635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rot="5400000">
              <a:off x="5927074" y="4337738"/>
              <a:ext cx="198304" cy="4627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/>
              <a:tailEnd type="triangle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12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 txBox="1">
            <a:spLocks/>
          </p:cNvSpPr>
          <p:nvPr/>
        </p:nvSpPr>
        <p:spPr>
          <a:xfrm>
            <a:off x="8413750" y="6351588"/>
            <a:ext cx="381000" cy="365125"/>
          </a:xfrm>
          <a:prstGeom prst="rect">
            <a:avLst/>
          </a:prstGeom>
        </p:spPr>
        <p:txBody>
          <a:bodyPr vert="horz" lIns="91397" tIns="45698" rIns="91397" bIns="45698" rtlCol="0"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10663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03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07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11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159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5199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2237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199278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6316" algn="l" defTabSz="914079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28619" y="145534"/>
            <a:ext cx="51045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106636"/>
                </a:solidFill>
                <a:latin typeface="Century Gothic"/>
                <a:cs typeface="Century Gothic"/>
              </a:rPr>
              <a:t>Mesoscale</a:t>
            </a:r>
            <a:r>
              <a:rPr lang="en-US" sz="2400" b="1" dirty="0" smtClean="0">
                <a:solidFill>
                  <a:srgbClr val="106636"/>
                </a:solidFill>
                <a:latin typeface="Century Gothic"/>
                <a:cs typeface="Century Gothic"/>
              </a:rPr>
              <a:t> Tools and Instruments </a:t>
            </a:r>
            <a:endParaRPr lang="en-US" sz="24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821253"/>
            <a:ext cx="27559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 smtClean="0">
                <a:latin typeface="Century Gothic"/>
                <a:cs typeface="Century Gothic"/>
              </a:rPr>
              <a:t>Synthesis / Assembly </a:t>
            </a:r>
            <a:endParaRPr lang="en-US" sz="1600" b="1" dirty="0">
              <a:latin typeface="Century Gothic"/>
              <a:cs typeface="Century Gothic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Directed </a:t>
            </a:r>
            <a:r>
              <a:rPr lang="en-US" sz="1600" dirty="0">
                <a:latin typeface="Century Gothic"/>
                <a:cs typeface="Century Gothic"/>
              </a:rPr>
              <a:t>synthesis </a:t>
            </a:r>
            <a:r>
              <a:rPr lang="en-US" sz="1600" dirty="0" smtClean="0">
                <a:latin typeface="Century Gothic"/>
                <a:cs typeface="Century Gothic"/>
              </a:rPr>
              <a:t>of complex inorganic materials 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Multi-step, multi-component assembly processes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Computational synthesis / assembly 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3700" y="807353"/>
            <a:ext cx="3187700" cy="260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latin typeface="Century Gothic"/>
                <a:cs typeface="Century Gothic"/>
              </a:rPr>
              <a:t>Characterization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In situ, </a:t>
            </a:r>
            <a:r>
              <a:rPr lang="en-US" sz="1600" dirty="0">
                <a:latin typeface="Century Gothic"/>
                <a:cs typeface="Century Gothic"/>
              </a:rPr>
              <a:t>real </a:t>
            </a:r>
            <a:r>
              <a:rPr lang="en-US" sz="1600" dirty="0" smtClean="0">
                <a:latin typeface="Century Gothic"/>
                <a:cs typeface="Century Gothic"/>
              </a:rPr>
              <a:t>time dynamic measurements: 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latin typeface="Century Gothic"/>
                <a:cs typeface="Century Gothic"/>
              </a:rPr>
              <a:t> </a:t>
            </a:r>
            <a:r>
              <a:rPr lang="en-US" sz="1600" dirty="0" smtClean="0">
                <a:latin typeface="Century Gothic"/>
                <a:cs typeface="Century Gothic"/>
              </a:rPr>
              <a:t>    4D materials science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Multi-modal experiments, e.g. structure + excitation + energy transfer</a:t>
            </a:r>
            <a:endParaRPr lang="en-US" sz="1600" dirty="0">
              <a:latin typeface="Century Gothic"/>
              <a:cs typeface="Century Gothic"/>
            </a:endParaRP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Multi-scale energy, time and space </a:t>
            </a:r>
          </a:p>
        </p:txBody>
      </p:sp>
      <p:sp>
        <p:nvSpPr>
          <p:cNvPr id="7" name="Rectangle 6"/>
          <p:cNvSpPr/>
          <p:nvPr/>
        </p:nvSpPr>
        <p:spPr>
          <a:xfrm>
            <a:off x="5943600" y="812850"/>
            <a:ext cx="3200400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1600" b="1" dirty="0">
                <a:latin typeface="Century Gothic"/>
                <a:cs typeface="Century Gothic"/>
              </a:rPr>
              <a:t>Theory </a:t>
            </a:r>
            <a:r>
              <a:rPr lang="en-US" sz="1600" b="1" dirty="0" smtClean="0">
                <a:latin typeface="Century Gothic"/>
                <a:cs typeface="Century Gothic"/>
              </a:rPr>
              <a:t>/ Simulation 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Far from equilibrium behavior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 smtClean="0">
                <a:latin typeface="Century Gothic"/>
                <a:cs typeface="Century Gothic"/>
              </a:rPr>
              <a:t>Heterogeneous/disordered systems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Century Gothic"/>
                <a:cs typeface="Century Gothic"/>
              </a:rPr>
              <a:t>D</a:t>
            </a:r>
            <a:r>
              <a:rPr lang="en-US" sz="1600" dirty="0" smtClean="0">
                <a:latin typeface="Century Gothic"/>
                <a:cs typeface="Century Gothic"/>
              </a:rPr>
              <a:t>ynamic functionality of composite systems 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529155"/>
            <a:ext cx="91440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US" sz="2000" b="1" i="1" dirty="0" smtClean="0">
                <a:latin typeface="Century Gothic"/>
                <a:cs typeface="Century Gothic"/>
              </a:rPr>
              <a:t>Cross-cutting Challenges</a:t>
            </a:r>
          </a:p>
          <a:p>
            <a:pPr marL="285750" indent="-285750">
              <a:spcAft>
                <a:spcPts val="0"/>
              </a:spcAft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Co-design/integration of Synthesis </a:t>
            </a:r>
            <a:r>
              <a:rPr lang="en-US" sz="1700" dirty="0" smtClean="0">
                <a:latin typeface="Century Gothic"/>
                <a:cs typeface="Century Gothic"/>
                <a:sym typeface="Wingdings"/>
              </a:rPr>
              <a:t> Characterization  Theory/Simulation </a:t>
            </a:r>
          </a:p>
          <a:p>
            <a:pPr marL="285750" indent="-285750">
              <a:buFont typeface="Arial"/>
              <a:buChar char="•"/>
            </a:pPr>
            <a:endParaRPr lang="en-US" sz="17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latin typeface="Century Gothic"/>
                <a:cs typeface="Century Gothic"/>
              </a:rPr>
              <a:t>Directed Multi-step, multi-component assembly processes that scale</a:t>
            </a:r>
          </a:p>
          <a:p>
            <a:pPr marL="285750" indent="-285750">
              <a:buFont typeface="Arial"/>
              <a:buChar char="•"/>
            </a:pPr>
            <a:endParaRPr lang="en-US" sz="17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>Multi-modal simultaneous and sequential measurements</a:t>
            </a:r>
            <a:endParaRPr lang="en-US" sz="17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lvl="1">
              <a:spcAft>
                <a:spcPts val="600"/>
              </a:spcAft>
            </a:pPr>
            <a:r>
              <a:rPr lang="en-US" sz="1700" i="1" dirty="0">
                <a:solidFill>
                  <a:srgbClr val="000000"/>
                </a:solidFill>
                <a:latin typeface="Century Gothic"/>
                <a:cs typeface="Century Gothic"/>
              </a:rPr>
              <a:t>s</a:t>
            </a: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panning energy, length </a:t>
            </a:r>
            <a:r>
              <a:rPr lang="en-US" sz="1700" i="1" dirty="0">
                <a:solidFill>
                  <a:srgbClr val="000000"/>
                </a:solidFill>
                <a:latin typeface="Century Gothic"/>
                <a:cs typeface="Century Gothic"/>
              </a:rPr>
              <a:t>&amp; time </a:t>
            </a: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scales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    </a:t>
            </a:r>
            <a:r>
              <a:rPr lang="en-US" sz="1700" dirty="0" smtClean="0">
                <a:solidFill>
                  <a:srgbClr val="000000"/>
                </a:solidFill>
                <a:latin typeface="Century Gothic"/>
                <a:cs typeface="Century Gothic"/>
              </a:rPr>
              <a:t>Predictive theories and simulation of dynamic functionality</a:t>
            </a:r>
          </a:p>
          <a:p>
            <a:pPr lvl="1">
              <a:spcAft>
                <a:spcPts val="600"/>
              </a:spcAft>
            </a:pPr>
            <a:endParaRPr lang="en-US" sz="1700" i="1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1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700" y="241300"/>
            <a:ext cx="805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Venues for Community Input: Town Halls and Website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1092200"/>
            <a:ext cx="8051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APS Boston Wed Feb 29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Marc Kastner and William Barletta (MIT), hosts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ACS San Diego Tues Mar 27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John Hemminger, Douglas Tobias (UCI), hosts</a:t>
            </a:r>
          </a:p>
          <a:p>
            <a:pPr algn="ctr">
              <a:spcAft>
                <a:spcPts val="600"/>
              </a:spcAft>
            </a:pPr>
            <a:endParaRPr lang="en-US" sz="1400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MRS San Francisco Mon Apr 9</a:t>
            </a:r>
          </a:p>
          <a:p>
            <a:pPr algn="ctr">
              <a:spcAft>
                <a:spcPts val="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Cynthia Friend, Gordon Brown (Stanford/SLAC)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Don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DePaolo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, Paul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Alivisatos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 (Berkeley/LBNL), hosts</a:t>
            </a:r>
          </a:p>
          <a:p>
            <a:pPr algn="ctr">
              <a:spcAft>
                <a:spcPts val="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ACS Webinar Thu April 12</a:t>
            </a:r>
          </a:p>
          <a:p>
            <a:pPr algn="ctr">
              <a:spcAft>
                <a:spcPts val="600"/>
              </a:spcAft>
            </a:pP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John </a:t>
            </a:r>
            <a:r>
              <a:rPr lang="en-US" sz="1400" dirty="0" err="1" smtClean="0">
                <a:solidFill>
                  <a:prstClr val="black"/>
                </a:solidFill>
                <a:latin typeface="Century Gothic"/>
                <a:cs typeface="Century Gothic"/>
              </a:rPr>
              <a:t>Hemminger</a:t>
            </a:r>
            <a:r>
              <a:rPr lang="en-US" sz="1400" dirty="0" smtClean="0">
                <a:solidFill>
                  <a:prstClr val="black"/>
                </a:solidFill>
                <a:latin typeface="Century Gothic"/>
                <a:cs typeface="Century Gothic"/>
              </a:rPr>
              <a:t>, Douglas Tobias (UCI), hosts </a:t>
            </a:r>
          </a:p>
          <a:p>
            <a:pPr algn="ctr">
              <a:spcAft>
                <a:spcPts val="600"/>
              </a:spcAft>
            </a:pPr>
            <a:endParaRPr lang="en-US" dirty="0" smtClean="0">
              <a:solidFill>
                <a:prstClr val="black"/>
              </a:solidFill>
              <a:latin typeface="Century Gothic"/>
              <a:cs typeface="Century Gothic"/>
            </a:endParaRPr>
          </a:p>
          <a:p>
            <a:pPr algn="ctr">
              <a:spcAft>
                <a:spcPts val="600"/>
              </a:spcAft>
            </a:pPr>
            <a:r>
              <a:rPr lang="en-US" dirty="0" smtClean="0">
                <a:solidFill>
                  <a:prstClr val="black"/>
                </a:solidFill>
                <a:latin typeface="Century Gothic"/>
                <a:cs typeface="Century Gothic"/>
              </a:rPr>
              <a:t>Meso2012.com</a:t>
            </a:r>
            <a:endParaRPr lang="en-US" dirty="0">
              <a:solidFill>
                <a:prstClr val="black"/>
              </a:solidFill>
              <a:latin typeface="Century Gothic"/>
              <a:cs typeface="Century Gothic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887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0027"/>
            <a:ext cx="8914121" cy="3767676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Quantum to the Continuum: 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32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Opportunities for </a:t>
            </a:r>
            <a:r>
              <a:rPr lang="en-US" sz="3200" b="1" dirty="0" err="1" smtClean="0">
                <a:solidFill>
                  <a:srgbClr val="006600"/>
                </a:solidFill>
                <a:latin typeface="Century Gothic"/>
                <a:cs typeface="Century Gothic"/>
              </a:rPr>
              <a:t>Mesoscale</a:t>
            </a:r>
            <a:r>
              <a:rPr lang="en-US" sz="3200" b="1" dirty="0" smtClean="0">
                <a:solidFill>
                  <a:srgbClr val="006600"/>
                </a:solidFill>
                <a:latin typeface="Century Gothic"/>
                <a:cs typeface="Century Gothic"/>
              </a:rPr>
              <a:t> Science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b="1" dirty="0" smtClean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600"/>
                </a:solidFill>
                <a:latin typeface="Century Gothic"/>
                <a:cs typeface="Century Gothic"/>
              </a:rPr>
              <a:t>George Crabtree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6600"/>
                </a:solidFill>
                <a:latin typeface="Century Gothic"/>
                <a:cs typeface="Century Gothic"/>
              </a:rPr>
              <a:t>ANL/UIC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6600"/>
                </a:solidFill>
                <a:latin typeface="Century Gothic"/>
                <a:cs typeface="Century Gothic"/>
              </a:rPr>
              <a:t>John </a:t>
            </a:r>
            <a:r>
              <a:rPr lang="en-US" sz="2000" dirty="0" err="1" smtClean="0">
                <a:solidFill>
                  <a:srgbClr val="006600"/>
                </a:solidFill>
                <a:latin typeface="Century Gothic"/>
                <a:cs typeface="Century Gothic"/>
              </a:rPr>
              <a:t>Sarrao</a:t>
            </a:r>
            <a:endParaRPr lang="en-US" sz="2000" dirty="0" smtClean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006600"/>
                </a:solidFill>
                <a:latin typeface="Century Gothic"/>
                <a:cs typeface="Century Gothic"/>
              </a:rPr>
              <a:t>LANL</a:t>
            </a:r>
          </a:p>
          <a:p>
            <a:pPr marL="628219" indent="-626457" algn="ctr" defTabSz="912328">
              <a:spcBef>
                <a:spcPts val="0"/>
              </a:spcBef>
              <a:spcAft>
                <a:spcPts val="0"/>
              </a:spcAft>
            </a:pPr>
            <a:endParaRPr lang="en-US" sz="2400" b="1" dirty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  <a:p>
            <a:pPr marL="628219" indent="-626457" algn="ctr" defTabSz="912328">
              <a:lnSpc>
                <a:spcPts val="31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6600"/>
              </a:solidFill>
              <a:latin typeface="Century Gothic"/>
              <a:cs typeface="Century Gothic"/>
            </a:endParaRPr>
          </a:p>
          <a:p>
            <a:pPr marL="628219" indent="-626457" defTabSz="912328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400" b="1" dirty="0" smtClean="0">
              <a:solidFill>
                <a:srgbClr val="0066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0A2BE09-5C53-429F-9B0D-04D6F428253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8524399" y="6430931"/>
            <a:ext cx="379557" cy="33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7" tIns="45693" rIns="91387" bIns="45693"/>
          <a:lstStyle/>
          <a:p>
            <a:pPr defTabSz="914180">
              <a:tabLst>
                <a:tab pos="1376966" algn="l"/>
              </a:tabLst>
            </a:pPr>
            <a:fld id="{71A1A6FC-105C-45F9-9D3D-2327D5E673C7}" type="slidenum">
              <a:rPr lang="en-US" sz="1200">
                <a:solidFill>
                  <a:srgbClr val="106636"/>
                </a:solidFill>
              </a:rPr>
              <a:pPr defTabSz="914180">
                <a:tabLst>
                  <a:tab pos="1376966" algn="l"/>
                </a:tabLst>
              </a:pPr>
              <a:t>3</a:t>
            </a:fld>
            <a:endParaRPr lang="en-US" sz="1200" dirty="0">
              <a:solidFill>
                <a:srgbClr val="106636"/>
              </a:solidFill>
            </a:endParaRPr>
          </a:p>
          <a:p>
            <a:pPr marL="113916" lvl="1" indent="919875" defTabSz="914180">
              <a:tabLst>
                <a:tab pos="1376966" algn="l"/>
              </a:tabLst>
            </a:pPr>
            <a:endParaRPr lang="en-US" sz="1200" dirty="0">
              <a:solidFill>
                <a:srgbClr val="10663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1" y="849928"/>
            <a:ext cx="880394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Why: </a:t>
            </a:r>
            <a:r>
              <a:rPr lang="en-US" b="1" dirty="0" smtClean="0">
                <a:latin typeface="Century Gothic"/>
                <a:cs typeface="Century Gothic"/>
              </a:rPr>
              <a:t>the need for innovation</a:t>
            </a:r>
            <a:r>
              <a:rPr lang="en-US" dirty="0" smtClean="0">
                <a:latin typeface="Century Gothic"/>
                <a:cs typeface="Century Gothic"/>
              </a:rPr>
              <a:t>, as articulated in </a:t>
            </a:r>
            <a:r>
              <a:rPr lang="en-US" i="1" dirty="0" smtClean="0">
                <a:latin typeface="Century Gothic"/>
                <a:cs typeface="Century Gothic"/>
              </a:rPr>
              <a:t>Science for Energy Technology</a:t>
            </a:r>
            <a:endParaRPr lang="en-US" dirty="0" smtClean="0">
              <a:latin typeface="Century Gothic"/>
              <a:cs typeface="Century Gothic"/>
            </a:endParaRPr>
          </a:p>
          <a:p>
            <a:pPr marL="457200" indent="-457200">
              <a:spcAft>
                <a:spcPts val="1200"/>
              </a:spcAft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Why now: </a:t>
            </a:r>
            <a:r>
              <a:rPr lang="en-US" b="1" dirty="0" smtClean="0">
                <a:latin typeface="Century Gothic"/>
                <a:cs typeface="Century Gothic"/>
              </a:rPr>
              <a:t>the insights and tools we’ve gained (and are still gaining)</a:t>
            </a:r>
            <a:r>
              <a:rPr lang="en-US" dirty="0" smtClean="0">
                <a:latin typeface="Century Gothic"/>
                <a:cs typeface="Century Gothic"/>
              </a:rPr>
              <a:t> from nanoscience, as articulated in </a:t>
            </a:r>
            <a:r>
              <a:rPr lang="en-US" i="1" dirty="0" smtClean="0">
                <a:latin typeface="Century Gothic"/>
                <a:cs typeface="Century Gothic"/>
              </a:rPr>
              <a:t>New Science for a Secure and Sustainable Energy Future</a:t>
            </a:r>
            <a:endParaRPr lang="en-US" dirty="0" smtClean="0">
              <a:latin typeface="Century Gothic"/>
              <a:cs typeface="Century Gothic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en-US" dirty="0" smtClean="0">
                <a:latin typeface="Century Gothic"/>
                <a:cs typeface="Century Gothic"/>
              </a:rPr>
              <a:t>What: build on</a:t>
            </a:r>
            <a:r>
              <a:rPr lang="en-US" b="1" dirty="0" smtClean="0">
                <a:latin typeface="Century Gothic"/>
                <a:cs typeface="Century Gothic"/>
              </a:rPr>
              <a:t> basic science challenges</a:t>
            </a:r>
            <a:r>
              <a:rPr lang="en-US" dirty="0" smtClean="0">
                <a:latin typeface="Century Gothic"/>
                <a:cs typeface="Century Gothic"/>
              </a:rPr>
              <a:t>, as articulated in </a:t>
            </a:r>
            <a:r>
              <a:rPr lang="en-US" i="1" dirty="0" smtClean="0">
                <a:latin typeface="Century Gothic"/>
                <a:cs typeface="Century Gothic"/>
              </a:rPr>
              <a:t>Directing Matter and Energy: Five Challenges for Science and the Imagination</a:t>
            </a:r>
            <a:endParaRPr lang="en-US" i="1" dirty="0">
              <a:latin typeface="Century Gothic"/>
              <a:cs typeface="Century Gothic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23900"/>
          </a:xfrm>
        </p:spPr>
        <p:txBody>
          <a:bodyPr lIns="91216" tIns="45609" rIns="91216" bIns="45609"/>
          <a:lstStyle/>
          <a:p>
            <a:pPr defTabSz="1017033">
              <a:tabLst>
                <a:tab pos="1886739" algn="l"/>
              </a:tabLst>
            </a:pPr>
            <a:r>
              <a:rPr lang="en-US" b="1" dirty="0" smtClean="0">
                <a:solidFill>
                  <a:srgbClr val="006600"/>
                </a:solidFill>
              </a:rPr>
              <a:t>Background</a:t>
            </a:r>
          </a:p>
        </p:txBody>
      </p:sp>
      <p:pic>
        <p:nvPicPr>
          <p:cNvPr id="7" name="Picture 41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2037" y="3480247"/>
            <a:ext cx="1934143" cy="24987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9" name="Picture 43" descr="GC_xl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499" y="3488766"/>
            <a:ext cx="1956453" cy="247115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901" y="3456570"/>
            <a:ext cx="1968500" cy="2547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100" y="88900"/>
            <a:ext cx="67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What is </a:t>
            </a:r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?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35100" y="88900"/>
            <a:ext cx="67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What is </a:t>
            </a:r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?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6025" y="680453"/>
            <a:ext cx="67830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entury Gothic"/>
                <a:cs typeface="Century Gothic"/>
              </a:rPr>
              <a:t>f</a:t>
            </a:r>
            <a:r>
              <a:rPr lang="en-US" dirty="0" smtClean="0">
                <a:solidFill>
                  <a:srgbClr val="000000"/>
                </a:solidFill>
                <a:latin typeface="Century Gothic"/>
                <a:cs typeface="Century Gothic"/>
              </a:rPr>
              <a:t>rom the Greek</a:t>
            </a:r>
            <a:endParaRPr lang="en-US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 between, intermediate, middle</a:t>
            </a:r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65725" y="1429753"/>
            <a:ext cx="678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Relative, not absolute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70000" y="2502108"/>
            <a:ext cx="1536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quantum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16700" y="2324308"/>
            <a:ext cx="1358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classical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20800" y="3708608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isolated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64300" y="3822908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interacting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97000" y="5473908"/>
            <a:ext cx="113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simple</a:t>
            </a:r>
            <a:endParaRPr lang="en-US" sz="2000" dirty="0">
              <a:latin typeface="Century Gothic"/>
              <a:cs typeface="Century Gothic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1300" y="5473908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/>
                <a:cs typeface="Century Gothic"/>
              </a:rPr>
              <a:t>complex</a:t>
            </a:r>
            <a:endParaRPr lang="en-US" sz="2000" dirty="0">
              <a:latin typeface="Century Gothic"/>
              <a:cs typeface="Century Gothic"/>
            </a:endParaRPr>
          </a:p>
        </p:txBody>
      </p:sp>
      <p:pic>
        <p:nvPicPr>
          <p:cNvPr id="24" name="Picture 23" descr="Bond_orbital_diagram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980" t="6667" r="68050" b="79073"/>
          <a:stretch/>
        </p:blipFill>
        <p:spPr>
          <a:xfrm>
            <a:off x="1219200" y="1791521"/>
            <a:ext cx="1183144" cy="68497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809750" y="3366176"/>
            <a:ext cx="134171" cy="126324"/>
          </a:xfrm>
          <a:prstGeom prst="ellipse">
            <a:avLst/>
          </a:prstGeom>
          <a:solidFill>
            <a:srgbClr val="39EE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6472767" y="1917700"/>
            <a:ext cx="1540933" cy="359834"/>
            <a:chOff x="5926667" y="2236478"/>
            <a:chExt cx="2404533" cy="75225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5926667" y="2980267"/>
              <a:ext cx="2404533" cy="8467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5933011" y="2236478"/>
              <a:ext cx="10590" cy="74378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Freeform 39"/>
            <p:cNvSpPr/>
            <p:nvPr/>
          </p:nvSpPr>
          <p:spPr>
            <a:xfrm>
              <a:off x="5952060" y="2444406"/>
              <a:ext cx="1397000" cy="464889"/>
            </a:xfrm>
            <a:custGeom>
              <a:avLst/>
              <a:gdLst>
                <a:gd name="connsiteX0" fmla="*/ 0 w 1397000"/>
                <a:gd name="connsiteY0" fmla="*/ 264927 h 464889"/>
                <a:gd name="connsiteX1" fmla="*/ 135467 w 1397000"/>
                <a:gd name="connsiteY1" fmla="*/ 256460 h 464889"/>
                <a:gd name="connsiteX2" fmla="*/ 245534 w 1397000"/>
                <a:gd name="connsiteY2" fmla="*/ 459660 h 464889"/>
                <a:gd name="connsiteX3" fmla="*/ 397934 w 1397000"/>
                <a:gd name="connsiteY3" fmla="*/ 10927 h 464889"/>
                <a:gd name="connsiteX4" fmla="*/ 541867 w 1397000"/>
                <a:gd name="connsiteY4" fmla="*/ 451194 h 464889"/>
                <a:gd name="connsiteX5" fmla="*/ 685800 w 1397000"/>
                <a:gd name="connsiteY5" fmla="*/ 10927 h 464889"/>
                <a:gd name="connsiteX6" fmla="*/ 787400 w 1397000"/>
                <a:gd name="connsiteY6" fmla="*/ 451194 h 464889"/>
                <a:gd name="connsiteX7" fmla="*/ 897467 w 1397000"/>
                <a:gd name="connsiteY7" fmla="*/ 19394 h 464889"/>
                <a:gd name="connsiteX8" fmla="*/ 1016000 w 1397000"/>
                <a:gd name="connsiteY8" fmla="*/ 442727 h 464889"/>
                <a:gd name="connsiteX9" fmla="*/ 1159934 w 1397000"/>
                <a:gd name="connsiteY9" fmla="*/ 2460 h 464889"/>
                <a:gd name="connsiteX10" fmla="*/ 1227667 w 1397000"/>
                <a:gd name="connsiteY10" fmla="*/ 264927 h 464889"/>
                <a:gd name="connsiteX11" fmla="*/ 1397000 w 1397000"/>
                <a:gd name="connsiteY11" fmla="*/ 273394 h 464889"/>
                <a:gd name="connsiteX12" fmla="*/ 1397000 w 1397000"/>
                <a:gd name="connsiteY12" fmla="*/ 273394 h 46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7000" h="464889">
                  <a:moveTo>
                    <a:pt x="0" y="264927"/>
                  </a:moveTo>
                  <a:cubicBezTo>
                    <a:pt x="47272" y="244466"/>
                    <a:pt x="94545" y="224005"/>
                    <a:pt x="135467" y="256460"/>
                  </a:cubicBezTo>
                  <a:cubicBezTo>
                    <a:pt x="176389" y="288915"/>
                    <a:pt x="201790" y="500582"/>
                    <a:pt x="245534" y="459660"/>
                  </a:cubicBezTo>
                  <a:cubicBezTo>
                    <a:pt x="289279" y="418738"/>
                    <a:pt x="348545" y="12338"/>
                    <a:pt x="397934" y="10927"/>
                  </a:cubicBezTo>
                  <a:cubicBezTo>
                    <a:pt x="447323" y="9516"/>
                    <a:pt x="493889" y="451194"/>
                    <a:pt x="541867" y="451194"/>
                  </a:cubicBezTo>
                  <a:cubicBezTo>
                    <a:pt x="589845" y="451194"/>
                    <a:pt x="644878" y="10927"/>
                    <a:pt x="685800" y="10927"/>
                  </a:cubicBezTo>
                  <a:cubicBezTo>
                    <a:pt x="726722" y="10927"/>
                    <a:pt x="752122" y="449783"/>
                    <a:pt x="787400" y="451194"/>
                  </a:cubicBezTo>
                  <a:cubicBezTo>
                    <a:pt x="822678" y="452605"/>
                    <a:pt x="859367" y="20805"/>
                    <a:pt x="897467" y="19394"/>
                  </a:cubicBezTo>
                  <a:cubicBezTo>
                    <a:pt x="935567" y="17983"/>
                    <a:pt x="972256" y="445549"/>
                    <a:pt x="1016000" y="442727"/>
                  </a:cubicBezTo>
                  <a:cubicBezTo>
                    <a:pt x="1059744" y="439905"/>
                    <a:pt x="1124656" y="32093"/>
                    <a:pt x="1159934" y="2460"/>
                  </a:cubicBezTo>
                  <a:cubicBezTo>
                    <a:pt x="1195212" y="-27173"/>
                    <a:pt x="1188156" y="219771"/>
                    <a:pt x="1227667" y="264927"/>
                  </a:cubicBezTo>
                  <a:cubicBezTo>
                    <a:pt x="1267178" y="310083"/>
                    <a:pt x="1397000" y="273394"/>
                    <a:pt x="1397000" y="273394"/>
                  </a:cubicBezTo>
                  <a:lnTo>
                    <a:pt x="1397000" y="273394"/>
                  </a:lnTo>
                </a:path>
              </a:pathLst>
            </a:cu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357532" y="2438400"/>
              <a:ext cx="668867" cy="550333"/>
            </a:xfrm>
            <a:prstGeom prst="rect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55" descr="Leaf-Vein-Fractal-Network-00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715611" y="4274185"/>
            <a:ext cx="1036776" cy="1440666"/>
          </a:xfrm>
          <a:prstGeom prst="rect">
            <a:avLst/>
          </a:prstGeom>
        </p:spPr>
      </p:pic>
      <p:pic>
        <p:nvPicPr>
          <p:cNvPr id="60" name="Picture 59" descr="Ice-300x23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300" y="4530259"/>
            <a:ext cx="1183144" cy="930740"/>
          </a:xfrm>
          <a:prstGeom prst="rect">
            <a:avLst/>
          </a:prstGeom>
        </p:spPr>
      </p:pic>
      <p:sp>
        <p:nvSpPr>
          <p:cNvPr id="61" name="Oval 60"/>
          <p:cNvSpPr/>
          <p:nvPr/>
        </p:nvSpPr>
        <p:spPr>
          <a:xfrm>
            <a:off x="3492500" y="1891354"/>
            <a:ext cx="1890591" cy="3709346"/>
          </a:xfrm>
          <a:prstGeom prst="ellipse">
            <a:avLst/>
          </a:prstGeom>
          <a:solidFill>
            <a:srgbClr val="FAFFD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0000"/>
                </a:solidFill>
              </a:rPr>
              <a:t>m</a:t>
            </a:r>
            <a:r>
              <a:rPr lang="en-US" sz="3600" dirty="0" err="1" smtClean="0">
                <a:solidFill>
                  <a:srgbClr val="000000"/>
                </a:solidFill>
              </a:rPr>
              <a:t>eso</a:t>
            </a:r>
            <a:endParaRPr lang="en-US" sz="3600" dirty="0" smtClean="0">
              <a:solidFill>
                <a:srgbClr val="000000"/>
              </a:solidFill>
            </a:endParaRPr>
          </a:p>
          <a:p>
            <a:pPr algn="ctr"/>
            <a:endParaRPr lang="en-US" sz="3600" dirty="0">
              <a:solidFill>
                <a:srgbClr val="000000"/>
              </a:solidFill>
            </a:endParaRPr>
          </a:p>
        </p:txBody>
      </p:sp>
      <p:pic>
        <p:nvPicPr>
          <p:cNvPr id="62" name="Picture 61" descr="amorph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1001" y="2918614"/>
            <a:ext cx="1085564" cy="98467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29225" y="5836653"/>
            <a:ext cx="6783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rgbClr val="000000"/>
                </a:solidFill>
                <a:latin typeface="Century Gothic"/>
                <a:cs typeface="Century Gothic"/>
              </a:rPr>
              <a:t>Focus on structure, dynamics, and function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53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5600" y="902969"/>
            <a:ext cx="8470900" cy="5837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>
                <a:latin typeface="Century Gothic"/>
                <a:cs typeface="Century Gothic"/>
              </a:rPr>
              <a:t>M</a:t>
            </a:r>
            <a:r>
              <a:rPr lang="en-US" sz="2000" dirty="0" smtClean="0">
                <a:latin typeface="Century Gothic"/>
                <a:cs typeface="Century Gothic"/>
              </a:rPr>
              <a:t>ultiple degrees of freedom interact constructively 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Complexity enables new phenomena and functionality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Consilience of systems and architectures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Biology: an inspiration and proof of principle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  <a:r>
              <a:rPr lang="en-US" sz="2000" i="1" dirty="0">
                <a:latin typeface="Century Gothic"/>
                <a:cs typeface="Century Gothic"/>
              </a:rPr>
              <a:t>B</a:t>
            </a:r>
            <a:r>
              <a:rPr lang="en-US" sz="2000" i="1" dirty="0" smtClean="0">
                <a:latin typeface="Century Gothic"/>
                <a:cs typeface="Century Gothic"/>
              </a:rPr>
              <a:t>iological complexity with inorganic materials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endParaRPr lang="en-US" sz="2000" i="1" dirty="0" smtClean="0">
              <a:latin typeface="Century Gothic"/>
              <a:cs typeface="Century Gothic"/>
            </a:endParaRP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Multiple spatial, temporal and energy scales meet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Quantum meets classical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Top-down meets bottom-up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  <a:r>
              <a:rPr lang="en-US" sz="2000" i="1" dirty="0" smtClean="0">
                <a:latin typeface="Century Gothic"/>
                <a:cs typeface="Century Gothic"/>
              </a:rPr>
              <a:t>Multi-scale dynamics essential for functionality</a:t>
            </a:r>
          </a:p>
          <a:p>
            <a:pPr>
              <a:lnSpc>
                <a:spcPts val="2760"/>
              </a:lnSpc>
              <a:spcAft>
                <a:spcPts val="0"/>
              </a:spcAft>
            </a:pPr>
            <a:endParaRPr lang="en-US" sz="2000" dirty="0" smtClean="0">
              <a:latin typeface="Century Gothic"/>
              <a:cs typeface="Century Gothic"/>
            </a:endParaRP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At the </a:t>
            </a:r>
            <a:r>
              <a:rPr lang="en-US" sz="2000" dirty="0" err="1" smtClean="0">
                <a:latin typeface="Century Gothic"/>
                <a:cs typeface="Century Gothic"/>
              </a:rPr>
              <a:t>meso</a:t>
            </a:r>
            <a:r>
              <a:rPr lang="en-US" sz="2000" dirty="0" smtClean="0">
                <a:latin typeface="Century Gothic"/>
                <a:cs typeface="Century Gothic"/>
              </a:rPr>
              <a:t> scale, new organizing principles are needed</a:t>
            </a:r>
          </a:p>
          <a:p>
            <a:pPr lvl="1">
              <a:lnSpc>
                <a:spcPts val="2760"/>
              </a:lnSpc>
              <a:spcAft>
                <a:spcPts val="0"/>
              </a:spcAft>
            </a:pPr>
            <a:r>
              <a:rPr lang="en-US" sz="2000" dirty="0" err="1" smtClean="0">
                <a:latin typeface="Century Gothic"/>
                <a:cs typeface="Century Gothic"/>
              </a:rPr>
              <a:t>Meso</a:t>
            </a:r>
            <a:r>
              <a:rPr lang="en-US" sz="2000" dirty="0" smtClean="0">
                <a:latin typeface="Century Gothic"/>
                <a:cs typeface="Century Gothic"/>
              </a:rPr>
              <a:t> embraces emergent as well as reductionist science</a:t>
            </a:r>
            <a:r>
              <a:rPr lang="en-US" sz="2000" dirty="0">
                <a:latin typeface="Century Gothic"/>
                <a:cs typeface="Century Gothic"/>
              </a:rPr>
              <a:t>	</a:t>
            </a:r>
            <a:endParaRPr lang="en-US" sz="2000" dirty="0" smtClean="0">
              <a:latin typeface="Century Gothic"/>
              <a:cs typeface="Century Gothic"/>
            </a:endParaRPr>
          </a:p>
          <a:p>
            <a:pPr lvl="2">
              <a:lnSpc>
                <a:spcPts val="2760"/>
              </a:lnSpc>
              <a:spcAft>
                <a:spcPts val="0"/>
              </a:spcAft>
            </a:pPr>
            <a:r>
              <a:rPr lang="en-US" sz="2000" i="1" dirty="0" smtClean="0">
                <a:latin typeface="Century Gothic"/>
                <a:cs typeface="Century Gothic"/>
              </a:rPr>
              <a:t>What laws govern deterministic assembly?</a:t>
            </a:r>
          </a:p>
          <a:p>
            <a:pPr>
              <a:lnSpc>
                <a:spcPts val="2760"/>
              </a:lnSpc>
              <a:spcAft>
                <a:spcPts val="0"/>
              </a:spcAft>
            </a:pPr>
            <a:r>
              <a:rPr lang="en-US" sz="2000" dirty="0" smtClean="0">
                <a:latin typeface="Century Gothic"/>
                <a:cs typeface="Century Gothic"/>
              </a:rPr>
              <a:t>	</a:t>
            </a:r>
          </a:p>
          <a:p>
            <a:pPr lvl="2">
              <a:lnSpc>
                <a:spcPts val="2760"/>
              </a:lnSpc>
              <a:spcAft>
                <a:spcPts val="0"/>
              </a:spcAft>
            </a:pPr>
            <a:endParaRPr lang="en-US" sz="2000" dirty="0" smtClean="0">
              <a:latin typeface="Century Gothic"/>
              <a:cs typeface="Century Gothic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5100" y="88900"/>
            <a:ext cx="6783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What is </a:t>
            </a:r>
            <a:r>
              <a:rPr lang="en-US" sz="2400" b="1" dirty="0" err="1" smtClean="0">
                <a:solidFill>
                  <a:srgbClr val="006600"/>
                </a:solidFill>
              </a:rPr>
              <a:t>Meso</a:t>
            </a:r>
            <a:r>
              <a:rPr lang="en-US" sz="2400" b="1" dirty="0" smtClean="0">
                <a:solidFill>
                  <a:srgbClr val="006600"/>
                </a:solidFill>
              </a:rPr>
              <a:t>? An Opportunity </a:t>
            </a:r>
            <a:r>
              <a:rPr lang="en-US" sz="2400" b="1" dirty="0">
                <a:solidFill>
                  <a:srgbClr val="006600"/>
                </a:solidFill>
              </a:rPr>
              <a:t>S</a:t>
            </a:r>
            <a:r>
              <a:rPr lang="en-US" sz="2400" b="1" dirty="0" smtClean="0">
                <a:solidFill>
                  <a:srgbClr val="006600"/>
                </a:solidFill>
              </a:rPr>
              <a:t>pace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6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827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Themes: Quantum to the Continuum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410" y="1219945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Arial" charset="0"/>
              </a:rPr>
              <a:t>Defect Evolution and Damage Accumulation</a:t>
            </a: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black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Functional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</a:rPr>
              <a:t>Mesoscale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Systems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66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Arial" charset="0"/>
              </a:rPr>
              <a:t>Reactive 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Transport </a:t>
            </a:r>
            <a:r>
              <a:rPr lang="en-US" sz="2400" b="1" dirty="0" smtClean="0">
                <a:solidFill>
                  <a:srgbClr val="006600"/>
                </a:solidFill>
                <a:latin typeface="Arial" charset="0"/>
              </a:rPr>
              <a:t>in </a:t>
            </a:r>
            <a:r>
              <a:rPr lang="en-US" sz="2400" b="1" dirty="0" err="1">
                <a:solidFill>
                  <a:srgbClr val="006600"/>
                </a:solidFill>
                <a:latin typeface="Arial" charset="0"/>
              </a:rPr>
              <a:t>Mesoporous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 Media</a:t>
            </a:r>
            <a:endParaRPr lang="en-US" sz="2400" dirty="0">
              <a:solidFill>
                <a:srgbClr val="FF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0066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Arial" charset="0"/>
              </a:rPr>
              <a:t>Bio-inspired </a:t>
            </a:r>
            <a:r>
              <a:rPr lang="en-US" sz="2400" b="1" dirty="0">
                <a:solidFill>
                  <a:srgbClr val="006600"/>
                </a:solidFill>
                <a:latin typeface="Arial" charset="0"/>
              </a:rPr>
              <a:t>Assembly </a:t>
            </a:r>
            <a:r>
              <a:rPr lang="en-US" sz="2400" b="1" dirty="0" smtClean="0">
                <a:solidFill>
                  <a:srgbClr val="006600"/>
                </a:solidFill>
                <a:latin typeface="Arial" charset="0"/>
              </a:rPr>
              <a:t>and Transduction</a:t>
            </a:r>
          </a:p>
        </p:txBody>
      </p:sp>
    </p:spTree>
    <p:extLst>
      <p:ext uri="{BB962C8B-B14F-4D97-AF65-F5344CB8AC3E}">
        <p14:creationId xmlns="" xmlns:p14="http://schemas.microsoft.com/office/powerpoint/2010/main" val="364811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37160"/>
            <a:ext cx="749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Defect Evolution and Damage Accumulation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5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28637"/>
            <a:ext cx="1757721" cy="1640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158" descr="Crack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45656" y="2039136"/>
            <a:ext cx="1694329" cy="1743846"/>
          </a:xfrm>
          <a:prstGeom prst="rect">
            <a:avLst/>
          </a:prstGeom>
        </p:spPr>
      </p:pic>
      <p:pic>
        <p:nvPicPr>
          <p:cNvPr id="161" name="Picture 160" descr="lshr-crack-Clay-6Feb11.png"/>
          <p:cNvPicPr>
            <a:picLocks noChangeAspect="1"/>
          </p:cNvPicPr>
          <p:nvPr/>
        </p:nvPicPr>
        <p:blipFill>
          <a:blip r:embed="rId4" cstate="print">
            <a:lum bright="26000" contrast="35000"/>
          </a:blip>
          <a:stretch>
            <a:fillRect/>
          </a:stretch>
        </p:blipFill>
        <p:spPr>
          <a:xfrm>
            <a:off x="4467624" y="3065928"/>
            <a:ext cx="1918149" cy="1763889"/>
          </a:xfrm>
          <a:prstGeom prst="rect">
            <a:avLst/>
          </a:prstGeom>
        </p:spPr>
      </p:pic>
      <p:pic>
        <p:nvPicPr>
          <p:cNvPr id="162" name="Picture 4" descr="http://www.gl-nobledenton.com/assets/img/labor-5-15-570x1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46321" y="4957235"/>
            <a:ext cx="3397679" cy="1132560"/>
          </a:xfrm>
          <a:prstGeom prst="rect">
            <a:avLst/>
          </a:prstGeom>
          <a:noFill/>
        </p:spPr>
      </p:pic>
      <p:pic>
        <p:nvPicPr>
          <p:cNvPr id="163" name="Picture 2" descr="C:\Users\fenner\Desktop\mills project\xsd 2 BM_actamater_58_6194 REV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7225"/>
            <a:ext cx="1605580" cy="19363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" name="Picture 163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44" y="766483"/>
            <a:ext cx="1549556" cy="2247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TextBox 164"/>
          <p:cNvSpPr txBox="1"/>
          <p:nvPr/>
        </p:nvSpPr>
        <p:spPr>
          <a:xfrm>
            <a:off x="147918" y="2622177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Deformation</a:t>
            </a:r>
            <a:endParaRPr lang="en-US" dirty="0"/>
          </a:p>
        </p:txBody>
      </p:sp>
      <p:sp>
        <p:nvSpPr>
          <p:cNvPr id="166" name="TextBox 165"/>
          <p:cNvSpPr txBox="1"/>
          <p:nvPr/>
        </p:nvSpPr>
        <p:spPr>
          <a:xfrm>
            <a:off x="2586316" y="3931024"/>
            <a:ext cx="1043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Crack</a:t>
            </a:r>
          </a:p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167" name="TextBox 166"/>
          <p:cNvSpPr txBox="1"/>
          <p:nvPr/>
        </p:nvSpPr>
        <p:spPr>
          <a:xfrm>
            <a:off x="5105397" y="2348753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Crack</a:t>
            </a:r>
          </a:p>
          <a:p>
            <a:r>
              <a:rPr lang="en-US" dirty="0" smtClean="0"/>
              <a:t>Propagation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7234517" y="4477871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Failure</a:t>
            </a:r>
            <a:endParaRPr lang="en-US" dirty="0"/>
          </a:p>
        </p:txBody>
      </p:sp>
      <p:sp>
        <p:nvSpPr>
          <p:cNvPr id="169" name="TextBox 168"/>
          <p:cNvSpPr txBox="1"/>
          <p:nvPr/>
        </p:nvSpPr>
        <p:spPr>
          <a:xfrm>
            <a:off x="7723094" y="3137648"/>
            <a:ext cx="14927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Coherent</a:t>
            </a:r>
          </a:p>
          <a:p>
            <a:pPr algn="ctr"/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170" name="TextBox 169"/>
          <p:cNvSpPr txBox="1"/>
          <p:nvPr/>
        </p:nvSpPr>
        <p:spPr>
          <a:xfrm>
            <a:off x="0" y="581809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x-ray tomography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700" y="137160"/>
            <a:ext cx="749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</a:rPr>
              <a:t>Functional </a:t>
            </a:r>
            <a:r>
              <a:rPr lang="en-US" sz="2400" b="1" dirty="0" err="1" smtClean="0">
                <a:solidFill>
                  <a:srgbClr val="006600"/>
                </a:solidFill>
              </a:rPr>
              <a:t>Mesoscale</a:t>
            </a:r>
            <a:r>
              <a:rPr lang="en-US" sz="2400" b="1" dirty="0" smtClean="0">
                <a:solidFill>
                  <a:srgbClr val="006600"/>
                </a:solidFill>
              </a:rPr>
              <a:t> Systems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8900" y="4699000"/>
            <a:ext cx="34544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Phenomena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Ionization</a:t>
            </a:r>
          </a:p>
          <a:p>
            <a:pPr algn="ctr"/>
            <a:r>
              <a:rPr lang="en-US" sz="1600" dirty="0">
                <a:solidFill>
                  <a:srgbClr val="106636"/>
                </a:solidFill>
                <a:latin typeface="Century Gothic"/>
                <a:cs typeface="Century Gothic"/>
              </a:rPr>
              <a:t>Ion insertion/extraction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Electronic / ionic conduction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Volume expansion/contraction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375400" y="4699000"/>
            <a:ext cx="24765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1600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Degrees of freedom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Electronic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Ionic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Chemical</a:t>
            </a:r>
          </a:p>
          <a:p>
            <a:pPr algn="ctr"/>
            <a:r>
              <a:rPr lang="en-US" sz="1600" dirty="0">
                <a:solidFill>
                  <a:srgbClr val="106636"/>
                </a:solidFill>
                <a:latin typeface="Century Gothic"/>
                <a:cs typeface="Century Gothic"/>
              </a:rPr>
              <a:t>M</a:t>
            </a:r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echanical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3378200" y="4699000"/>
            <a:ext cx="2895600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err="1" smtClean="0">
                <a:solidFill>
                  <a:srgbClr val="106636"/>
                </a:solidFill>
                <a:latin typeface="Century Gothic"/>
                <a:cs typeface="Century Gothic"/>
              </a:rPr>
              <a:t>Meso</a:t>
            </a:r>
            <a:r>
              <a:rPr lang="en-US" sz="1600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 </a:t>
            </a:r>
          </a:p>
          <a:p>
            <a:pPr algn="ctr">
              <a:spcAft>
                <a:spcPts val="300"/>
              </a:spcAft>
            </a:pPr>
            <a:r>
              <a:rPr lang="en-US" sz="1600" i="1" dirty="0" smtClean="0">
                <a:solidFill>
                  <a:srgbClr val="106636"/>
                </a:solidFill>
                <a:latin typeface="Century Gothic"/>
                <a:cs typeface="Century Gothic"/>
              </a:rPr>
              <a:t>Functionality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Energy storage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Energy delivery</a:t>
            </a:r>
          </a:p>
          <a:p>
            <a:pPr algn="ctr"/>
            <a:r>
              <a:rPr lang="en-US" sz="1600" dirty="0" smtClean="0">
                <a:solidFill>
                  <a:srgbClr val="106636"/>
                </a:solidFill>
                <a:latin typeface="Century Gothic"/>
                <a:cs typeface="Century Gothic"/>
              </a:rPr>
              <a:t>Reversibility on demand</a:t>
            </a:r>
            <a:endParaRPr lang="en-US" sz="1600" dirty="0">
              <a:solidFill>
                <a:srgbClr val="106636"/>
              </a:solidFill>
              <a:latin typeface="Century Gothic"/>
              <a:cs typeface="Century Gothic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5A0B7B-82E4-4635-9FDE-53964EE23731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pic>
        <p:nvPicPr>
          <p:cNvPr id="145" name="Picture 2" descr="F:\Research at Lab\Papers\MnO2+PEDOT composite\3ds max model\new set\rendered\with particles\scheme-1-new.jpg"/>
          <p:cNvPicPr>
            <a:picLocks noChangeAspect="1" noChangeArrowheads="1"/>
          </p:cNvPicPr>
          <p:nvPr/>
        </p:nvPicPr>
        <p:blipFill>
          <a:blip r:embed="rId2" cstate="print"/>
          <a:srcRect l="71835" t="21054" r="5144" b="33591"/>
          <a:stretch>
            <a:fillRect/>
          </a:stretch>
        </p:blipFill>
        <p:spPr bwMode="auto">
          <a:xfrm>
            <a:off x="6322685" y="1279489"/>
            <a:ext cx="2364114" cy="2499131"/>
          </a:xfrm>
          <a:prstGeom prst="rect">
            <a:avLst/>
          </a:prstGeom>
          <a:noFill/>
          <a:ln w="38100" cap="flat" cmpd="sng" algn="ctr">
            <a:solidFill>
              <a:srgbClr val="000514"/>
            </a:solidFill>
            <a:prstDash val="solid"/>
            <a:miter lim="800000"/>
            <a:headEnd type="none" w="med" len="med"/>
            <a:tailEnd type="none" w="med" len="med"/>
          </a:ln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4706"/>
            <a:ext cx="2756217" cy="2191871"/>
          </a:xfrm>
          <a:prstGeom prst="rect">
            <a:avLst/>
          </a:prstGeom>
          <a:ln w="38100" cap="flat" cmpd="sng" algn="ctr">
            <a:solidFill>
              <a:srgbClr val="000514"/>
            </a:solidFill>
            <a:prstDash val="solid"/>
            <a:headEnd type="none" w="med" len="med"/>
            <a:tailEnd type="none" w="med" len="med"/>
          </a:ln>
        </p:spPr>
      </p:pic>
      <p:pic>
        <p:nvPicPr>
          <p:cNvPr id="152" name="Picture 151"/>
          <p:cNvPicPr>
            <a:picLocks noChangeAspect="1"/>
          </p:cNvPicPr>
          <p:nvPr/>
        </p:nvPicPr>
        <p:blipFill rotWithShape="1">
          <a:blip r:embed="rId4" cstate="print"/>
          <a:srcRect t="10446"/>
          <a:stretch/>
        </p:blipFill>
        <p:spPr>
          <a:xfrm>
            <a:off x="3830126" y="1229744"/>
            <a:ext cx="1538498" cy="3124535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1156447" y="708225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Solar cell</a:t>
            </a:r>
            <a:endParaRPr lang="en-US" dirty="0"/>
          </a:p>
        </p:txBody>
      </p:sp>
      <p:sp>
        <p:nvSpPr>
          <p:cNvPr id="155" name="TextBox 154"/>
          <p:cNvSpPr txBox="1"/>
          <p:nvPr/>
        </p:nvSpPr>
        <p:spPr>
          <a:xfrm>
            <a:off x="4065493" y="708225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sp>
        <p:nvSpPr>
          <p:cNvPr id="156" name="TextBox 155"/>
          <p:cNvSpPr txBox="1"/>
          <p:nvPr/>
        </p:nvSpPr>
        <p:spPr>
          <a:xfrm>
            <a:off x="6772836" y="70822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Super capacitor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436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23917</TotalTime>
  <Words>631</Words>
  <Application>Microsoft Office PowerPoint</Application>
  <PresentationFormat>On-screen Show (4:3)</PresentationFormat>
  <Paragraphs>183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Slide 1</vt:lpstr>
      <vt:lpstr>Slide 2</vt:lpstr>
      <vt:lpstr>Background</vt:lpstr>
      <vt:lpstr>Slide 4</vt:lpstr>
      <vt:lpstr>Slide 5</vt:lpstr>
      <vt:lpstr>Slide 6</vt:lpstr>
      <vt:lpstr>Key Themes: Quantum to the Continuum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US Department of Energy (SC)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Groves</dc:creator>
  <cp:lastModifiedBy>DDS User</cp:lastModifiedBy>
  <cp:revision>1562</cp:revision>
  <cp:lastPrinted>2012-02-17T16:33:06Z</cp:lastPrinted>
  <dcterms:created xsi:type="dcterms:W3CDTF">2012-02-17T16:32:33Z</dcterms:created>
  <dcterms:modified xsi:type="dcterms:W3CDTF">2012-02-24T13:50:02Z</dcterms:modified>
</cp:coreProperties>
</file>