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5" r:id="rId1"/>
    <p:sldMasterId id="2147483809" r:id="rId2"/>
    <p:sldMasterId id="2147483821" r:id="rId3"/>
    <p:sldMasterId id="2147483833" r:id="rId4"/>
    <p:sldMasterId id="2147483845" r:id="rId5"/>
  </p:sldMasterIdLst>
  <p:notesMasterIdLst>
    <p:notesMasterId r:id="rId36"/>
  </p:notesMasterIdLst>
  <p:handoutMasterIdLst>
    <p:handoutMasterId r:id="rId37"/>
  </p:handoutMasterIdLst>
  <p:sldIdLst>
    <p:sldId id="842" r:id="rId6"/>
    <p:sldId id="839" r:id="rId7"/>
    <p:sldId id="797" r:id="rId8"/>
    <p:sldId id="834" r:id="rId9"/>
    <p:sldId id="835" r:id="rId10"/>
    <p:sldId id="816" r:id="rId11"/>
    <p:sldId id="814" r:id="rId12"/>
    <p:sldId id="823" r:id="rId13"/>
    <p:sldId id="822" r:id="rId14"/>
    <p:sldId id="841" r:id="rId15"/>
    <p:sldId id="821" r:id="rId16"/>
    <p:sldId id="820" r:id="rId17"/>
    <p:sldId id="804" r:id="rId18"/>
    <p:sldId id="818" r:id="rId19"/>
    <p:sldId id="825" r:id="rId20"/>
    <p:sldId id="826" r:id="rId21"/>
    <p:sldId id="805" r:id="rId22"/>
    <p:sldId id="817" r:id="rId23"/>
    <p:sldId id="824" r:id="rId24"/>
    <p:sldId id="819" r:id="rId25"/>
    <p:sldId id="843" r:id="rId26"/>
    <p:sldId id="840" r:id="rId27"/>
    <p:sldId id="836" r:id="rId28"/>
    <p:sldId id="837" r:id="rId29"/>
    <p:sldId id="833" r:id="rId30"/>
    <p:sldId id="827" r:id="rId31"/>
    <p:sldId id="838" r:id="rId32"/>
    <p:sldId id="829" r:id="rId33"/>
    <p:sldId id="828" r:id="rId34"/>
    <p:sldId id="844" r:id="rId3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039" algn="l" rtl="0" fontAlgn="base">
      <a:spcBef>
        <a:spcPct val="0"/>
      </a:spcBef>
      <a:spcAft>
        <a:spcPct val="0"/>
      </a:spcAft>
      <a:defRPr kern="1200">
        <a:solidFill>
          <a:schemeClr val="tx1"/>
        </a:solidFill>
        <a:latin typeface="Arial" charset="0"/>
        <a:ea typeface="+mn-ea"/>
        <a:cs typeface="+mn-cs"/>
      </a:defRPr>
    </a:lvl2pPr>
    <a:lvl3pPr marL="914079" algn="l" rtl="0" fontAlgn="base">
      <a:spcBef>
        <a:spcPct val="0"/>
      </a:spcBef>
      <a:spcAft>
        <a:spcPct val="0"/>
      </a:spcAft>
      <a:defRPr kern="1200">
        <a:solidFill>
          <a:schemeClr val="tx1"/>
        </a:solidFill>
        <a:latin typeface="Arial" charset="0"/>
        <a:ea typeface="+mn-ea"/>
        <a:cs typeface="+mn-cs"/>
      </a:defRPr>
    </a:lvl3pPr>
    <a:lvl4pPr marL="1371119" algn="l" rtl="0" fontAlgn="base">
      <a:spcBef>
        <a:spcPct val="0"/>
      </a:spcBef>
      <a:spcAft>
        <a:spcPct val="0"/>
      </a:spcAft>
      <a:defRPr kern="1200">
        <a:solidFill>
          <a:schemeClr val="tx1"/>
        </a:solidFill>
        <a:latin typeface="Arial" charset="0"/>
        <a:ea typeface="+mn-ea"/>
        <a:cs typeface="+mn-cs"/>
      </a:defRPr>
    </a:lvl4pPr>
    <a:lvl5pPr marL="1828159" algn="l" rtl="0" fontAlgn="base">
      <a:spcBef>
        <a:spcPct val="0"/>
      </a:spcBef>
      <a:spcAft>
        <a:spcPct val="0"/>
      </a:spcAft>
      <a:defRPr kern="1200">
        <a:solidFill>
          <a:schemeClr val="tx1"/>
        </a:solidFill>
        <a:latin typeface="Arial" charset="0"/>
        <a:ea typeface="+mn-ea"/>
        <a:cs typeface="+mn-cs"/>
      </a:defRPr>
    </a:lvl5pPr>
    <a:lvl6pPr marL="2285199" algn="l" defTabSz="914079" rtl="0" eaLnBrk="1" latinLnBrk="0" hangingPunct="1">
      <a:defRPr kern="1200">
        <a:solidFill>
          <a:schemeClr val="tx1"/>
        </a:solidFill>
        <a:latin typeface="Arial" charset="0"/>
        <a:ea typeface="+mn-ea"/>
        <a:cs typeface="+mn-cs"/>
      </a:defRPr>
    </a:lvl6pPr>
    <a:lvl7pPr marL="2742237" algn="l" defTabSz="914079" rtl="0" eaLnBrk="1" latinLnBrk="0" hangingPunct="1">
      <a:defRPr kern="1200">
        <a:solidFill>
          <a:schemeClr val="tx1"/>
        </a:solidFill>
        <a:latin typeface="Arial" charset="0"/>
        <a:ea typeface="+mn-ea"/>
        <a:cs typeface="+mn-cs"/>
      </a:defRPr>
    </a:lvl7pPr>
    <a:lvl8pPr marL="3199278" algn="l" defTabSz="914079" rtl="0" eaLnBrk="1" latinLnBrk="0" hangingPunct="1">
      <a:defRPr kern="1200">
        <a:solidFill>
          <a:schemeClr val="tx1"/>
        </a:solidFill>
        <a:latin typeface="Arial" charset="0"/>
        <a:ea typeface="+mn-ea"/>
        <a:cs typeface="+mn-cs"/>
      </a:defRPr>
    </a:lvl8pPr>
    <a:lvl9pPr marL="3656316" algn="l" defTabSz="914079"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6600"/>
    <a:srgbClr val="000080"/>
    <a:srgbClr val="66FFFF"/>
    <a:srgbClr val="FFEBFF"/>
    <a:srgbClr val="3FBF3F"/>
    <a:srgbClr val="0000FF"/>
    <a:srgbClr val="008000"/>
    <a:srgbClr val="9966FF"/>
    <a:srgbClr val="FF3399"/>
    <a:srgbClr val="0066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64" autoAdjust="0"/>
    <p:restoredTop sz="97536" autoAdjust="0"/>
  </p:normalViewPr>
  <p:slideViewPr>
    <p:cSldViewPr snapToGrid="0" showGuides="1">
      <p:cViewPr varScale="1">
        <p:scale>
          <a:sx n="72" d="100"/>
          <a:sy n="72" d="100"/>
        </p:scale>
        <p:origin x="-588" y="-102"/>
      </p:cViewPr>
      <p:guideLst>
        <p:guide orient="horz" pos="312"/>
        <p:guide pos="2881"/>
      </p:guideLst>
    </p:cSldViewPr>
  </p:slideViewPr>
  <p:notesTextViewPr>
    <p:cViewPr>
      <p:scale>
        <a:sx n="100" d="100"/>
        <a:sy n="100" d="100"/>
      </p:scale>
      <p:origin x="0" y="0"/>
    </p:cViewPr>
  </p:notesTextViewPr>
  <p:sorterViewPr>
    <p:cViewPr>
      <p:scale>
        <a:sx n="70" d="100"/>
        <a:sy n="70" d="100"/>
      </p:scale>
      <p:origin x="0" y="432"/>
    </p:cViewPr>
  </p:sorterViewPr>
  <p:notesViewPr>
    <p:cSldViewPr snapToGrid="0" showGuides="1">
      <p:cViewPr varScale="1">
        <p:scale>
          <a:sx n="93" d="100"/>
          <a:sy n="93" d="100"/>
        </p:scale>
        <p:origin x="-2934" y="-9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sz="quarter" idx="1"/>
          </p:nvPr>
        </p:nvSpPr>
        <p:spPr>
          <a:xfrm>
            <a:off x="3970339" y="0"/>
            <a:ext cx="3038475" cy="465138"/>
          </a:xfrm>
          <a:prstGeom prst="rect">
            <a:avLst/>
          </a:prstGeom>
        </p:spPr>
        <p:txBody>
          <a:bodyPr vert="horz" lIns="91427" tIns="45713" rIns="91427" bIns="45713" rtlCol="0"/>
          <a:lstStyle>
            <a:lvl1pPr algn="r">
              <a:defRPr sz="1200"/>
            </a:lvl1pPr>
          </a:lstStyle>
          <a:p>
            <a:fld id="{1DCF576A-B395-4BA3-973E-2655D899A55A}" type="datetimeFigureOut">
              <a:rPr lang="en-US" smtClean="0"/>
              <a:pPr/>
              <a:t>2/21/2012</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1427" tIns="45713" rIns="91427"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27" tIns="45713" rIns="91427" bIns="45713" rtlCol="0" anchor="b"/>
          <a:lstStyle>
            <a:lvl1pPr algn="r">
              <a:defRPr sz="1200"/>
            </a:lvl1pPr>
          </a:lstStyle>
          <a:p>
            <a:fld id="{A0D92419-4B5B-4C6E-854B-DA725B5B53F6}" type="slidenum">
              <a:rPr lang="en-US" smtClean="0"/>
              <a:pPr/>
              <a:t>‹#›</a:t>
            </a:fld>
            <a:endParaRPr lang="en-US"/>
          </a:p>
        </p:txBody>
      </p:sp>
    </p:spTree>
    <p:extLst>
      <p:ext uri="{BB962C8B-B14F-4D97-AF65-F5344CB8AC3E}">
        <p14:creationId xmlns:p14="http://schemas.microsoft.com/office/powerpoint/2010/main" xmlns="" val="2350084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3036888" cy="464980"/>
          </a:xfrm>
          <a:prstGeom prst="rect">
            <a:avLst/>
          </a:prstGeom>
        </p:spPr>
        <p:txBody>
          <a:bodyPr vert="horz" lIns="92392" tIns="46197" rIns="92392" bIns="46197"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926" y="0"/>
            <a:ext cx="3036888" cy="464980"/>
          </a:xfrm>
          <a:prstGeom prst="rect">
            <a:avLst/>
          </a:prstGeom>
        </p:spPr>
        <p:txBody>
          <a:bodyPr vert="horz" lIns="92392" tIns="46197" rIns="92392" bIns="46197" rtlCol="0"/>
          <a:lstStyle>
            <a:lvl1pPr algn="r" fontAlgn="auto">
              <a:spcBef>
                <a:spcPts val="0"/>
              </a:spcBef>
              <a:spcAft>
                <a:spcPts val="0"/>
              </a:spcAft>
              <a:defRPr sz="1200">
                <a:latin typeface="+mn-lt"/>
              </a:defRPr>
            </a:lvl1pPr>
          </a:lstStyle>
          <a:p>
            <a:pPr>
              <a:defRPr/>
            </a:pPr>
            <a:fld id="{E8BFB6E3-E718-4ADF-8A24-8EDFEB6E0545}" type="datetimeFigureOut">
              <a:rPr lang="en-US"/>
              <a:pPr>
                <a:defRPr/>
              </a:pPr>
              <a:t>2/21/2012</a:t>
            </a:fld>
            <a:endParaRPr lang="en-US"/>
          </a:p>
        </p:txBody>
      </p:sp>
      <p:sp>
        <p:nvSpPr>
          <p:cNvPr id="4" name="Slide Image Placeholder 3"/>
          <p:cNvSpPr>
            <a:spLocks noGrp="1" noRot="1" noChangeAspect="1"/>
          </p:cNvSpPr>
          <p:nvPr>
            <p:ph type="sldImg" idx="2"/>
          </p:nvPr>
        </p:nvSpPr>
        <p:spPr>
          <a:xfrm>
            <a:off x="1182688" y="696913"/>
            <a:ext cx="4645025" cy="3484562"/>
          </a:xfrm>
          <a:prstGeom prst="rect">
            <a:avLst/>
          </a:prstGeom>
          <a:noFill/>
          <a:ln w="12700">
            <a:solidFill>
              <a:prstClr val="black"/>
            </a:solidFill>
          </a:ln>
        </p:spPr>
        <p:txBody>
          <a:bodyPr vert="horz" lIns="92392" tIns="46197" rIns="92392" bIns="46197" rtlCol="0" anchor="ctr"/>
          <a:lstStyle/>
          <a:p>
            <a:pPr lvl="0"/>
            <a:endParaRPr lang="en-US" noProof="0"/>
          </a:p>
        </p:txBody>
      </p:sp>
      <p:sp>
        <p:nvSpPr>
          <p:cNvPr id="5" name="Notes Placeholder 4"/>
          <p:cNvSpPr>
            <a:spLocks noGrp="1"/>
          </p:cNvSpPr>
          <p:nvPr>
            <p:ph type="body" sz="quarter" idx="3"/>
          </p:nvPr>
        </p:nvSpPr>
        <p:spPr>
          <a:xfrm>
            <a:off x="701678" y="4416511"/>
            <a:ext cx="5607050" cy="4183221"/>
          </a:xfrm>
          <a:prstGeom prst="rect">
            <a:avLst/>
          </a:prstGeom>
        </p:spPr>
        <p:txBody>
          <a:bodyPr vert="horz" lIns="92392" tIns="46197" rIns="92392" bIns="4619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4" y="8829825"/>
            <a:ext cx="3036888" cy="464980"/>
          </a:xfrm>
          <a:prstGeom prst="rect">
            <a:avLst/>
          </a:prstGeom>
        </p:spPr>
        <p:txBody>
          <a:bodyPr vert="horz" lIns="92392" tIns="46197" rIns="92392" bIns="46197"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926" y="8829825"/>
            <a:ext cx="3036888" cy="464980"/>
          </a:xfrm>
          <a:prstGeom prst="rect">
            <a:avLst/>
          </a:prstGeom>
        </p:spPr>
        <p:txBody>
          <a:bodyPr vert="horz" lIns="92392" tIns="46197" rIns="92392" bIns="46197" rtlCol="0" anchor="b"/>
          <a:lstStyle>
            <a:lvl1pPr algn="r" fontAlgn="auto">
              <a:spcBef>
                <a:spcPts val="0"/>
              </a:spcBef>
              <a:spcAft>
                <a:spcPts val="0"/>
              </a:spcAft>
              <a:defRPr sz="1200">
                <a:latin typeface="+mn-lt"/>
              </a:defRPr>
            </a:lvl1pPr>
          </a:lstStyle>
          <a:p>
            <a:pPr>
              <a:defRPr/>
            </a:pPr>
            <a:fld id="{B9E21006-5B50-44E3-AEBF-5DCAA283C668}" type="slidenum">
              <a:rPr lang="en-US"/>
              <a:pPr>
                <a:defRPr/>
              </a:pPr>
              <a:t>‹#›</a:t>
            </a:fld>
            <a:endParaRPr lang="en-US"/>
          </a:p>
        </p:txBody>
      </p:sp>
    </p:spTree>
    <p:extLst>
      <p:ext uri="{BB962C8B-B14F-4D97-AF65-F5344CB8AC3E}">
        <p14:creationId xmlns:p14="http://schemas.microsoft.com/office/powerpoint/2010/main" xmlns="" val="17323890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039" algn="l" rtl="0" eaLnBrk="0" fontAlgn="base" hangingPunct="0">
      <a:spcBef>
        <a:spcPct val="30000"/>
      </a:spcBef>
      <a:spcAft>
        <a:spcPct val="0"/>
      </a:spcAft>
      <a:defRPr sz="1200" kern="1200">
        <a:solidFill>
          <a:schemeClr val="tx1"/>
        </a:solidFill>
        <a:latin typeface="+mn-lt"/>
        <a:ea typeface="+mn-ea"/>
        <a:cs typeface="+mn-cs"/>
      </a:defRPr>
    </a:lvl2pPr>
    <a:lvl3pPr marL="914079" algn="l" rtl="0" eaLnBrk="0" fontAlgn="base" hangingPunct="0">
      <a:spcBef>
        <a:spcPct val="30000"/>
      </a:spcBef>
      <a:spcAft>
        <a:spcPct val="0"/>
      </a:spcAft>
      <a:defRPr sz="1200" kern="1200">
        <a:solidFill>
          <a:schemeClr val="tx1"/>
        </a:solidFill>
        <a:latin typeface="+mn-lt"/>
        <a:ea typeface="+mn-ea"/>
        <a:cs typeface="+mn-cs"/>
      </a:defRPr>
    </a:lvl3pPr>
    <a:lvl4pPr marL="1371119" algn="l" rtl="0" eaLnBrk="0" fontAlgn="base" hangingPunct="0">
      <a:spcBef>
        <a:spcPct val="30000"/>
      </a:spcBef>
      <a:spcAft>
        <a:spcPct val="0"/>
      </a:spcAft>
      <a:defRPr sz="1200" kern="1200">
        <a:solidFill>
          <a:schemeClr val="tx1"/>
        </a:solidFill>
        <a:latin typeface="+mn-lt"/>
        <a:ea typeface="+mn-ea"/>
        <a:cs typeface="+mn-cs"/>
      </a:defRPr>
    </a:lvl4pPr>
    <a:lvl5pPr marL="1828159" algn="l" rtl="0" eaLnBrk="0" fontAlgn="base" hangingPunct="0">
      <a:spcBef>
        <a:spcPct val="30000"/>
      </a:spcBef>
      <a:spcAft>
        <a:spcPct val="0"/>
      </a:spcAft>
      <a:defRPr sz="1200" kern="1200">
        <a:solidFill>
          <a:schemeClr val="tx1"/>
        </a:solidFill>
        <a:latin typeface="+mn-lt"/>
        <a:ea typeface="+mn-ea"/>
        <a:cs typeface="+mn-cs"/>
      </a:defRPr>
    </a:lvl5pPr>
    <a:lvl6pPr marL="2285199" algn="l" defTabSz="914079" rtl="0" eaLnBrk="1" latinLnBrk="0" hangingPunct="1">
      <a:defRPr sz="1200" kern="1200">
        <a:solidFill>
          <a:schemeClr val="tx1"/>
        </a:solidFill>
        <a:latin typeface="+mn-lt"/>
        <a:ea typeface="+mn-ea"/>
        <a:cs typeface="+mn-cs"/>
      </a:defRPr>
    </a:lvl6pPr>
    <a:lvl7pPr marL="2742237" algn="l" defTabSz="914079" rtl="0" eaLnBrk="1" latinLnBrk="0" hangingPunct="1">
      <a:defRPr sz="1200" kern="1200">
        <a:solidFill>
          <a:schemeClr val="tx1"/>
        </a:solidFill>
        <a:latin typeface="+mn-lt"/>
        <a:ea typeface="+mn-ea"/>
        <a:cs typeface="+mn-cs"/>
      </a:defRPr>
    </a:lvl7pPr>
    <a:lvl8pPr marL="3199278" algn="l" defTabSz="914079" rtl="0" eaLnBrk="1" latinLnBrk="0" hangingPunct="1">
      <a:defRPr sz="1200" kern="1200">
        <a:solidFill>
          <a:schemeClr val="tx1"/>
        </a:solidFill>
        <a:latin typeface="+mn-lt"/>
        <a:ea typeface="+mn-ea"/>
        <a:cs typeface="+mn-cs"/>
      </a:defRPr>
    </a:lvl8pPr>
    <a:lvl9pPr marL="3656316" algn="l" defTabSz="91407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long</a:t>
            </a:r>
            <a:r>
              <a:rPr lang="en-US" baseline="0" dirty="0" smtClean="0"/>
              <a:t> report, short report has only list of GC/PRDs and </a:t>
            </a:r>
            <a:r>
              <a:rPr lang="en-US" baseline="0" dirty="0" err="1" smtClean="0"/>
              <a:t>CrossCutting</a:t>
            </a:r>
            <a:r>
              <a:rPr lang="en-US" baseline="0" dirty="0" smtClean="0"/>
              <a:t> Tools, no Implementing/enabling </a:t>
            </a:r>
            <a:r>
              <a:rPr lang="en-US" baseline="0" dirty="0" err="1" smtClean="0"/>
              <a:t>mesoscience</a:t>
            </a:r>
            <a:r>
              <a:rPr lang="en-US" baseline="0" dirty="0" smtClean="0"/>
              <a:t>, as </a:t>
            </a:r>
            <a:r>
              <a:rPr lang="en-US" baseline="0" smtClean="0"/>
              <a:t>in SciTech</a:t>
            </a:r>
            <a:endParaRPr lang="en-US"/>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3</a:t>
            </a:fld>
            <a:endParaRPr lang="en-US"/>
          </a:p>
        </p:txBody>
      </p:sp>
    </p:spTree>
    <p:extLst>
      <p:ext uri="{BB962C8B-B14F-4D97-AF65-F5344CB8AC3E}">
        <p14:creationId xmlns:p14="http://schemas.microsoft.com/office/powerpoint/2010/main" xmlns="" val="3205922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integrates across synthesis, characterization, theory/simulation: new opportunities at the boundaries not previously emphasized</a:t>
            </a:r>
          </a:p>
          <a:p>
            <a:r>
              <a:rPr lang="en-US" sz="1200" kern="1200" dirty="0" smtClean="0">
                <a:solidFill>
                  <a:schemeClr val="tx1"/>
                </a:solidFill>
                <a:latin typeface="+mn-lt"/>
                <a:ea typeface="+mn-ea"/>
                <a:cs typeface="+mn-cs"/>
              </a:rPr>
              <a:t>multiscale in time, space and interacting degrees of freedom ("complexity")</a:t>
            </a:r>
          </a:p>
          <a:p>
            <a:r>
              <a:rPr lang="en-US" sz="1200" kern="1200" dirty="0" smtClean="0">
                <a:solidFill>
                  <a:schemeClr val="tx1"/>
                </a:solidFill>
                <a:latin typeface="+mn-lt"/>
                <a:ea typeface="+mn-ea"/>
                <a:cs typeface="+mn-cs"/>
              </a:rPr>
              <a:t>for characterization: multimodal, several simultaneous or sequential measurements needed to see interacting phenomena and scales</a:t>
            </a:r>
          </a:p>
          <a:p>
            <a:r>
              <a:rPr lang="en-US" sz="1200" kern="1200" dirty="0" smtClean="0">
                <a:solidFill>
                  <a:schemeClr val="tx1"/>
                </a:solidFill>
                <a:latin typeface="+mn-lt"/>
                <a:ea typeface="+mn-ea"/>
                <a:cs typeface="+mn-cs"/>
              </a:rPr>
              <a:t>for synthesis: more complex systems with more interacting degrees of freedom (more elements, more complex architectures, more heterogeneity, more interfaces)</a:t>
            </a:r>
          </a:p>
          <a:p>
            <a:r>
              <a:rPr lang="en-US" sz="1200" kern="1200" smtClean="0">
                <a:solidFill>
                  <a:schemeClr val="tx1"/>
                </a:solidFill>
                <a:latin typeface="+mn-lt"/>
                <a:ea typeface="+mn-ea"/>
                <a:cs typeface="+mn-cs"/>
              </a:rPr>
              <a:t>for theory/simulation: multiscale, more atoms, more architecture, more self-assembly, more dynamics </a:t>
            </a:r>
            <a:endParaRPr lang="en-US"/>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21</a:t>
            </a:fld>
            <a:endParaRPr lang="en-US"/>
          </a:p>
        </p:txBody>
      </p:sp>
    </p:spTree>
    <p:extLst>
      <p:ext uri="{BB962C8B-B14F-4D97-AF65-F5344CB8AC3E}">
        <p14:creationId xmlns:p14="http://schemas.microsoft.com/office/powerpoint/2010/main" xmlns="" val="2607602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Engineered piezoelectric</a:t>
            </a:r>
            <a:r>
              <a:rPr lang="en-US" baseline="0" dirty="0" smtClean="0"/>
              <a:t> layer shows E-field reversible </a:t>
            </a:r>
            <a:r>
              <a:rPr lang="en-US" baseline="0" dirty="0" err="1" smtClean="0"/>
              <a:t>ferroelastic</a:t>
            </a:r>
            <a:r>
              <a:rPr lang="en-US" baseline="0" dirty="0" smtClean="0"/>
              <a:t> domains at submicron level (left)</a:t>
            </a:r>
          </a:p>
          <a:p>
            <a:endParaRPr lang="en-US" baseline="0" dirty="0" smtClean="0"/>
          </a:p>
          <a:p>
            <a:r>
              <a:rPr lang="en-US" baseline="0" dirty="0" smtClean="0"/>
              <a:t>Ferromagnetic layer deposited on top </a:t>
            </a:r>
            <a:r>
              <a:rPr lang="en-US" baseline="0" smtClean="0"/>
              <a:t>shows E-field switchable </a:t>
            </a:r>
            <a:r>
              <a:rPr lang="en-US" baseline="0" dirty="0" smtClean="0"/>
              <a:t>ferromagnetic domains at micron level (center)</a:t>
            </a:r>
          </a:p>
          <a:p>
            <a:endParaRPr lang="en-US" baseline="0" dirty="0" smtClean="0"/>
          </a:p>
          <a:p>
            <a:r>
              <a:rPr lang="en-US" baseline="0" dirty="0" smtClean="0"/>
              <a:t>This serves as the basis for a novel </a:t>
            </a:r>
            <a:r>
              <a:rPr lang="en-US" baseline="0" dirty="0" err="1" smtClean="0"/>
              <a:t>multiferroic</a:t>
            </a:r>
            <a:r>
              <a:rPr lang="en-US" baseline="0" dirty="0" smtClean="0"/>
              <a:t> </a:t>
            </a:r>
            <a:r>
              <a:rPr lang="en-US" baseline="0" dirty="0" err="1" smtClean="0"/>
              <a:t>spintronic</a:t>
            </a:r>
            <a:r>
              <a:rPr lang="en-US" baseline="0" dirty="0" smtClean="0"/>
              <a:t> device (right)</a:t>
            </a:r>
            <a:endParaRPr lang="en-US" dirty="0"/>
          </a:p>
        </p:txBody>
      </p:sp>
      <p:sp>
        <p:nvSpPr>
          <p:cNvPr id="4" name="Slide Number Placeholder 3"/>
          <p:cNvSpPr>
            <a:spLocks noGrp="1"/>
          </p:cNvSpPr>
          <p:nvPr>
            <p:ph type="sldNum" sz="quarter" idx="10"/>
          </p:nvPr>
        </p:nvSpPr>
        <p:spPr/>
        <p:txBody>
          <a:bodyPr/>
          <a:lstStyle/>
          <a:p>
            <a:pPr>
              <a:defRPr/>
            </a:pPr>
            <a:fld id="{B5B24A7C-C0C8-4AB3-BD18-987452D8AA96}" type="slidenum">
              <a:rPr lang="en-US">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xmlns="" val="2149998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8652428" indent="-38186541"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65887" eaLnBrk="0" fontAlgn="base" hangingPunct="0">
              <a:spcBef>
                <a:spcPct val="0"/>
              </a:spcBef>
              <a:spcAft>
                <a:spcPct val="0"/>
              </a:spcAft>
              <a:defRPr sz="2400">
                <a:solidFill>
                  <a:schemeClr val="tx1"/>
                </a:solidFill>
                <a:latin typeface="Calibri" charset="0"/>
                <a:ea typeface="ＭＳ Ｐゴシック" charset="0"/>
              </a:defRPr>
            </a:lvl6pPr>
            <a:lvl7pPr marL="931774" eaLnBrk="0" fontAlgn="base" hangingPunct="0">
              <a:spcBef>
                <a:spcPct val="0"/>
              </a:spcBef>
              <a:spcAft>
                <a:spcPct val="0"/>
              </a:spcAft>
              <a:defRPr sz="2400">
                <a:solidFill>
                  <a:schemeClr val="tx1"/>
                </a:solidFill>
                <a:latin typeface="Calibri" charset="0"/>
                <a:ea typeface="ＭＳ Ｐゴシック" charset="0"/>
              </a:defRPr>
            </a:lvl7pPr>
            <a:lvl8pPr marL="1397660" eaLnBrk="0" fontAlgn="base" hangingPunct="0">
              <a:spcBef>
                <a:spcPct val="0"/>
              </a:spcBef>
              <a:spcAft>
                <a:spcPct val="0"/>
              </a:spcAft>
              <a:defRPr sz="2400">
                <a:solidFill>
                  <a:schemeClr val="tx1"/>
                </a:solidFill>
                <a:latin typeface="Calibri" charset="0"/>
                <a:ea typeface="ＭＳ Ｐゴシック" charset="0"/>
              </a:defRPr>
            </a:lvl8pPr>
            <a:lvl9pPr marL="1863547"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solidFill>
                  <a:prstClr val="black"/>
                </a:solidFill>
                <a:latin typeface="Arial" charset="0"/>
              </a:rPr>
              <a:t>Go to "View | Header and Footer" to add your organization, sponsor, meeting name here; then, click "Apply to All"</a:t>
            </a:r>
          </a:p>
        </p:txBody>
      </p:sp>
      <p:sp>
        <p:nvSpPr>
          <p:cNvPr id="1843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8652428" indent="-38186541"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65887" eaLnBrk="0" fontAlgn="base" hangingPunct="0">
              <a:spcBef>
                <a:spcPct val="0"/>
              </a:spcBef>
              <a:spcAft>
                <a:spcPct val="0"/>
              </a:spcAft>
              <a:defRPr sz="2400">
                <a:solidFill>
                  <a:schemeClr val="tx1"/>
                </a:solidFill>
                <a:latin typeface="Calibri" charset="0"/>
                <a:ea typeface="ＭＳ Ｐゴシック" charset="0"/>
              </a:defRPr>
            </a:lvl6pPr>
            <a:lvl7pPr marL="931774" eaLnBrk="0" fontAlgn="base" hangingPunct="0">
              <a:spcBef>
                <a:spcPct val="0"/>
              </a:spcBef>
              <a:spcAft>
                <a:spcPct val="0"/>
              </a:spcAft>
              <a:defRPr sz="2400">
                <a:solidFill>
                  <a:schemeClr val="tx1"/>
                </a:solidFill>
                <a:latin typeface="Calibri" charset="0"/>
                <a:ea typeface="ＭＳ Ｐゴシック" charset="0"/>
              </a:defRPr>
            </a:lvl7pPr>
            <a:lvl8pPr marL="1397660" eaLnBrk="0" fontAlgn="base" hangingPunct="0">
              <a:spcBef>
                <a:spcPct val="0"/>
              </a:spcBef>
              <a:spcAft>
                <a:spcPct val="0"/>
              </a:spcAft>
              <a:defRPr sz="2400">
                <a:solidFill>
                  <a:schemeClr val="tx1"/>
                </a:solidFill>
                <a:latin typeface="Calibri" charset="0"/>
                <a:ea typeface="ＭＳ Ｐゴシック" charset="0"/>
              </a:defRPr>
            </a:lvl8pPr>
            <a:lvl9pPr marL="1863547"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B5B73AE-4F63-674B-BA13-AACF6013E813}" type="slidenum">
              <a:rPr lang="en-US" sz="1200">
                <a:solidFill>
                  <a:prstClr val="black"/>
                </a:solidFill>
                <a:latin typeface="Arial" charset="0"/>
              </a:rPr>
              <a:pPr eaLnBrk="1" hangingPunct="1"/>
              <a:t>23</a:t>
            </a:fld>
            <a:endParaRPr lang="en-US" sz="1200" dirty="0">
              <a:solidFill>
                <a:prstClr val="black"/>
              </a:solidFill>
              <a:latin typeface="Arial" charset="0"/>
            </a:endParaRPr>
          </a:p>
        </p:txBody>
      </p:sp>
      <p:sp>
        <p:nvSpPr>
          <p:cNvPr id="18436" name="Rectangle 2"/>
          <p:cNvSpPr>
            <a:spLocks noGrp="1" noRot="1" noChangeAspect="1" noChangeArrowheads="1" noTextEdit="1"/>
          </p:cNvSpPr>
          <p:nvPr>
            <p:ph type="sldImg"/>
          </p:nvPr>
        </p:nvSpPr>
        <p:spPr>
          <a:ln/>
        </p:spPr>
      </p:sp>
      <p:sp>
        <p:nvSpPr>
          <p:cNvPr id="1843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079E7-E96A-4A74-BECA-1E7378CA6CE0}" type="datetimeFigureOut">
              <a:rPr lang="en-US" smtClean="0">
                <a:solidFill>
                  <a:prstClr val="black">
                    <a:tint val="75000"/>
                  </a:prstClr>
                </a:solidFill>
              </a:rPr>
              <a:pPr/>
              <a:t>2/21/2012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E4EC87-A771-431B-B12A-57290E8F21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02760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079E7-E96A-4A74-BECA-1E7378CA6CE0}" type="datetimeFigureOut">
              <a:rPr lang="en-US" smtClean="0">
                <a:solidFill>
                  <a:prstClr val="black">
                    <a:tint val="75000"/>
                  </a:prstClr>
                </a:solidFill>
              </a:rPr>
              <a:pPr/>
              <a:t>2/21/2012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E4EC87-A771-431B-B12A-57290E8F21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76970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079E7-E96A-4A74-BECA-1E7378CA6CE0}" type="datetimeFigureOut">
              <a:rPr lang="en-US" smtClean="0">
                <a:solidFill>
                  <a:prstClr val="black">
                    <a:tint val="75000"/>
                  </a:prstClr>
                </a:solidFill>
              </a:rPr>
              <a:pPr/>
              <a:t>2/21/2012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E4EC87-A771-431B-B12A-57290E8F21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21121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079E7-E96A-4A74-BECA-1E7378CA6CE0}" type="datetimeFigureOut">
              <a:rPr lang="en-US" smtClean="0">
                <a:solidFill>
                  <a:prstClr val="black">
                    <a:tint val="75000"/>
                  </a:prstClr>
                </a:solidFill>
              </a:rPr>
              <a:pPr/>
              <a:t>2/21/2012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E4EC87-A771-431B-B12A-57290E8F21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28659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title header_Blue_646.jpg"/>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0"/>
            <a:ext cx="9144000" cy="110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8" descr="title footer_Blue_646.jpg"/>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0" y="6794500"/>
            <a:ext cx="9144000" cy="6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
          <p:cNvPicPr>
            <a:picLocks noChangeAspect="1" noChangeArrowheads="1"/>
          </p:cNvPicPr>
          <p:nvPr userDrawn="1"/>
        </p:nvPicPr>
        <p:blipFill>
          <a:blip r:embed="rId4" cstate="email">
            <a:extLst>
              <a:ext uri="{28A0092B-C50C-407E-A947-70E740481C1C}">
                <a14:useLocalDpi xmlns:a14="http://schemas.microsoft.com/office/drawing/2010/main" xmlns="" val="0"/>
              </a:ext>
            </a:extLst>
          </a:blip>
          <a:srcRect/>
          <a:stretch>
            <a:fillRect/>
          </a:stretch>
        </p:blipFill>
        <p:spPr bwMode="auto">
          <a:xfrm>
            <a:off x="7315200" y="6400800"/>
            <a:ext cx="1601788" cy="26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userDrawn="1"/>
        </p:nvSpPr>
        <p:spPr>
          <a:xfrm>
            <a:off x="152400" y="6565900"/>
            <a:ext cx="6858000" cy="215900"/>
          </a:xfrm>
          <a:prstGeom prst="rect">
            <a:avLst/>
          </a:prstGeom>
          <a:noFill/>
        </p:spPr>
        <p:txBody>
          <a:bodyPr>
            <a:spAutoFit/>
          </a:bodyPr>
          <a:lstStyle/>
          <a:p>
            <a:pPr>
              <a:defRPr/>
            </a:pPr>
            <a:r>
              <a:rPr lang="en-US" sz="800" dirty="0">
                <a:solidFill>
                  <a:srgbClr val="0070C0"/>
                </a:solidFill>
                <a:latin typeface="Calibri" pitchFamily="-128" charset="0"/>
                <a:ea typeface="ＭＳ Ｐゴシック" charset="0"/>
              </a:rPr>
              <a:t>The Advanced Photon Source is an Office of Science User Facility operated for the U.S. Department of Energy Office of Science by Argonne National Laboratory</a:t>
            </a:r>
          </a:p>
        </p:txBody>
      </p:sp>
      <p:sp>
        <p:nvSpPr>
          <p:cNvPr id="3074" name="Rectangle 2"/>
          <p:cNvSpPr>
            <a:spLocks noGrp="1" noChangeArrowheads="1"/>
          </p:cNvSpPr>
          <p:nvPr>
            <p:ph type="ctrTitle"/>
          </p:nvPr>
        </p:nvSpPr>
        <p:spPr>
          <a:xfrm>
            <a:off x="985838" y="1671638"/>
            <a:ext cx="7696200" cy="1069975"/>
          </a:xfrm>
        </p:spPr>
        <p:txBody>
          <a:bodyPr/>
          <a:lstStyle>
            <a:lvl1pPr>
              <a:defRPr sz="3000"/>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985838" y="3125788"/>
            <a:ext cx="6400800" cy="1752600"/>
          </a:xfrm>
        </p:spPr>
        <p:txBody>
          <a:bodyPr/>
          <a:lstStyle>
            <a:lvl1pPr marL="0" indent="0">
              <a:buFont typeface="Wingdings" pitchFamily="-128" charset="2"/>
              <a:buNone/>
              <a:defRPr/>
            </a:lvl1pPr>
          </a:lstStyle>
          <a:p>
            <a:r>
              <a:rPr lang="en-US" smtClean="0"/>
              <a:t>Click to edit Master subtitle style</a:t>
            </a:r>
            <a:endParaRPr lang="en-US"/>
          </a:p>
        </p:txBody>
      </p:sp>
    </p:spTree>
    <p:extLst>
      <p:ext uri="{BB962C8B-B14F-4D97-AF65-F5344CB8AC3E}">
        <p14:creationId xmlns:p14="http://schemas.microsoft.com/office/powerpoint/2010/main" xmlns="" val="3094910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p:nvPr userDrawn="1"/>
        </p:nvSpPr>
        <p:spPr>
          <a:xfrm>
            <a:off x="685800" y="6324600"/>
            <a:ext cx="6858000" cy="215900"/>
          </a:xfrm>
          <a:prstGeom prst="rect">
            <a:avLst/>
          </a:prstGeom>
          <a:noFill/>
        </p:spPr>
        <p:txBody>
          <a:bodyPr>
            <a:spAutoFit/>
          </a:bodyPr>
          <a:lstStyle/>
          <a:p>
            <a:pPr>
              <a:defRPr/>
            </a:pPr>
            <a:r>
              <a:rPr lang="en-US" sz="800" dirty="0">
                <a:solidFill>
                  <a:srgbClr val="0070C0"/>
                </a:solidFill>
                <a:latin typeface="Calibri" pitchFamily="-128" charset="0"/>
                <a:ea typeface="ＭＳ Ｐゴシック" charset="0"/>
              </a:rPr>
              <a:t>The Advanced Photon Source is an Office of Science User Facility operated for the U.S. Department of Energy Office of Science by Argonne National Laboratory</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157446EA-14F3-2447-B5E8-35667C89D307}" type="datetime1">
              <a:rPr lang="en-US">
                <a:solidFill>
                  <a:srgbClr val="404040"/>
                </a:solidFill>
              </a:rPr>
              <a:pPr/>
              <a:t>2/21/2012</a:t>
            </a:fld>
            <a:endParaRPr lang="en-US">
              <a:solidFill>
                <a:srgbClr val="404040"/>
              </a:solidFill>
            </a:endParaRPr>
          </a:p>
        </p:txBody>
      </p:sp>
      <p:sp>
        <p:nvSpPr>
          <p:cNvPr id="6" name="Slide Number Placeholder 5"/>
          <p:cNvSpPr>
            <a:spLocks noGrp="1"/>
          </p:cNvSpPr>
          <p:nvPr>
            <p:ph type="sldNum" sz="quarter" idx="11"/>
          </p:nvPr>
        </p:nvSpPr>
        <p:spPr/>
        <p:txBody>
          <a:bodyPr/>
          <a:lstStyle>
            <a:lvl1pPr>
              <a:defRPr/>
            </a:lvl1pPr>
          </a:lstStyle>
          <a:p>
            <a:fld id="{2C458671-56DD-3D42-BB14-D505119FB0B9}" type="slidenum">
              <a:rPr lang="en-US">
                <a:solidFill>
                  <a:srgbClr val="404040"/>
                </a:solidFill>
              </a:rPr>
              <a:pPr/>
              <a:t>‹#›</a:t>
            </a:fld>
            <a:endParaRPr lang="en-US">
              <a:solidFill>
                <a:srgbClr val="404040"/>
              </a:solidFill>
            </a:endParaRPr>
          </a:p>
        </p:txBody>
      </p:sp>
    </p:spTree>
    <p:extLst>
      <p:ext uri="{BB962C8B-B14F-4D97-AF65-F5344CB8AC3E}">
        <p14:creationId xmlns:p14="http://schemas.microsoft.com/office/powerpoint/2010/main" xmlns="" val="839593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TextBox 3"/>
          <p:cNvSpPr txBox="1"/>
          <p:nvPr userDrawn="1"/>
        </p:nvSpPr>
        <p:spPr>
          <a:xfrm>
            <a:off x="685800" y="6324600"/>
            <a:ext cx="6858000" cy="215900"/>
          </a:xfrm>
          <a:prstGeom prst="rect">
            <a:avLst/>
          </a:prstGeom>
          <a:noFill/>
        </p:spPr>
        <p:txBody>
          <a:bodyPr>
            <a:spAutoFit/>
          </a:bodyPr>
          <a:lstStyle/>
          <a:p>
            <a:pPr>
              <a:defRPr/>
            </a:pPr>
            <a:r>
              <a:rPr lang="en-US" sz="800" dirty="0">
                <a:solidFill>
                  <a:srgbClr val="0070C0"/>
                </a:solidFill>
                <a:latin typeface="Calibri" pitchFamily="-128" charset="0"/>
                <a:ea typeface="ＭＳ Ｐゴシック" charset="0"/>
              </a:rPr>
              <a:t>The Advanced Photon Source is an Office of Science User Facility operated for the U.S. Department of Energy Office of Science by Argonne National Laboratory</a:t>
            </a:r>
          </a:p>
        </p:txBody>
      </p:sp>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EBB7970-73E8-EB4E-8712-3553EEFEA63E}" type="datetime1">
              <a:rPr lang="en-US">
                <a:solidFill>
                  <a:srgbClr val="404040"/>
                </a:solidFill>
              </a:rPr>
              <a:pPr/>
              <a:t>2/21/2012</a:t>
            </a:fld>
            <a:endParaRPr lang="en-US">
              <a:solidFill>
                <a:srgbClr val="404040"/>
              </a:solidFill>
            </a:endParaRPr>
          </a:p>
        </p:txBody>
      </p:sp>
      <p:sp>
        <p:nvSpPr>
          <p:cNvPr id="6" name="Slide Number Placeholder 5"/>
          <p:cNvSpPr>
            <a:spLocks noGrp="1"/>
          </p:cNvSpPr>
          <p:nvPr>
            <p:ph type="sldNum" sz="quarter" idx="11"/>
          </p:nvPr>
        </p:nvSpPr>
        <p:spPr/>
        <p:txBody>
          <a:bodyPr/>
          <a:lstStyle>
            <a:lvl1pPr>
              <a:defRPr/>
            </a:lvl1pPr>
          </a:lstStyle>
          <a:p>
            <a:fld id="{171E00A7-6B4E-B346-B05B-B48F077A5EF6}" type="slidenum">
              <a:rPr lang="en-US">
                <a:solidFill>
                  <a:srgbClr val="404040"/>
                </a:solidFill>
              </a:rPr>
              <a:pPr/>
              <a:t>‹#›</a:t>
            </a:fld>
            <a:endParaRPr lang="en-US">
              <a:solidFill>
                <a:srgbClr val="404040"/>
              </a:solidFill>
            </a:endParaRPr>
          </a:p>
        </p:txBody>
      </p:sp>
    </p:spTree>
    <p:extLst>
      <p:ext uri="{BB962C8B-B14F-4D97-AF65-F5344CB8AC3E}">
        <p14:creationId xmlns:p14="http://schemas.microsoft.com/office/powerpoint/2010/main" xmlns="" val="2201222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4"/>
          <p:cNvSpPr txBox="1"/>
          <p:nvPr userDrawn="1"/>
        </p:nvSpPr>
        <p:spPr>
          <a:xfrm>
            <a:off x="685800" y="6324600"/>
            <a:ext cx="6858000" cy="215900"/>
          </a:xfrm>
          <a:prstGeom prst="rect">
            <a:avLst/>
          </a:prstGeom>
          <a:noFill/>
        </p:spPr>
        <p:txBody>
          <a:bodyPr>
            <a:spAutoFit/>
          </a:bodyPr>
          <a:lstStyle/>
          <a:p>
            <a:pPr>
              <a:defRPr/>
            </a:pPr>
            <a:r>
              <a:rPr lang="en-US" sz="800" dirty="0">
                <a:solidFill>
                  <a:srgbClr val="0070C0"/>
                </a:solidFill>
                <a:latin typeface="Calibri" pitchFamily="-128" charset="0"/>
                <a:ea typeface="ＭＳ Ｐゴシック" charset="0"/>
              </a:rPr>
              <a:t>The Advanced Photon Source is an Office of Science User Facility operated for the U.S. Department of Energy Office of Science by Argonne National Laboratory</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lstStyle>
          <a:p>
            <a:fld id="{078428FA-59F9-8540-B59C-965063C320BC}" type="datetime1">
              <a:rPr lang="en-US">
                <a:solidFill>
                  <a:srgbClr val="404040"/>
                </a:solidFill>
              </a:rPr>
              <a:pPr/>
              <a:t>2/21/2012</a:t>
            </a:fld>
            <a:endParaRPr lang="en-US">
              <a:solidFill>
                <a:srgbClr val="404040"/>
              </a:solidFill>
            </a:endParaRPr>
          </a:p>
        </p:txBody>
      </p:sp>
      <p:sp>
        <p:nvSpPr>
          <p:cNvPr id="7" name="Slide Number Placeholder 6"/>
          <p:cNvSpPr>
            <a:spLocks noGrp="1"/>
          </p:cNvSpPr>
          <p:nvPr>
            <p:ph type="sldNum" sz="quarter" idx="11"/>
          </p:nvPr>
        </p:nvSpPr>
        <p:spPr/>
        <p:txBody>
          <a:bodyPr/>
          <a:lstStyle>
            <a:lvl1pPr>
              <a:defRPr/>
            </a:lvl1pPr>
          </a:lstStyle>
          <a:p>
            <a:fld id="{32ABF938-2052-C943-A88E-06B3D99CBC1B}" type="slidenum">
              <a:rPr lang="en-US">
                <a:solidFill>
                  <a:srgbClr val="404040"/>
                </a:solidFill>
              </a:rPr>
              <a:pPr/>
              <a:t>‹#›</a:t>
            </a:fld>
            <a:endParaRPr lang="en-US">
              <a:solidFill>
                <a:srgbClr val="404040"/>
              </a:solidFill>
            </a:endParaRPr>
          </a:p>
        </p:txBody>
      </p:sp>
    </p:spTree>
    <p:extLst>
      <p:ext uri="{BB962C8B-B14F-4D97-AF65-F5344CB8AC3E}">
        <p14:creationId xmlns:p14="http://schemas.microsoft.com/office/powerpoint/2010/main" xmlns="" val="4045286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6"/>
          <p:cNvSpPr txBox="1"/>
          <p:nvPr userDrawn="1"/>
        </p:nvSpPr>
        <p:spPr>
          <a:xfrm>
            <a:off x="685800" y="6324600"/>
            <a:ext cx="6858000" cy="215900"/>
          </a:xfrm>
          <a:prstGeom prst="rect">
            <a:avLst/>
          </a:prstGeom>
          <a:noFill/>
        </p:spPr>
        <p:txBody>
          <a:bodyPr>
            <a:spAutoFit/>
          </a:bodyPr>
          <a:lstStyle/>
          <a:p>
            <a:pPr>
              <a:defRPr/>
            </a:pPr>
            <a:r>
              <a:rPr lang="en-US" sz="800" dirty="0">
                <a:solidFill>
                  <a:srgbClr val="0070C0"/>
                </a:solidFill>
                <a:latin typeface="Calibri" pitchFamily="-128" charset="0"/>
                <a:ea typeface="ＭＳ Ｐゴシック" charset="0"/>
              </a:rPr>
              <a:t>The Advanced Photon Source is an Office of Science User Facility operated for the U.S. Department of Energy Office of Science by Argonne National Laboratory</a:t>
            </a: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p:txBody>
          <a:bodyPr/>
          <a:lstStyle>
            <a:lvl1pPr>
              <a:defRPr/>
            </a:lvl1pPr>
          </a:lstStyle>
          <a:p>
            <a:fld id="{75AFEB7C-A5AE-E34A-9D39-08B89296DC7D}" type="datetime1">
              <a:rPr lang="en-US">
                <a:solidFill>
                  <a:srgbClr val="404040"/>
                </a:solidFill>
              </a:rPr>
              <a:pPr/>
              <a:t>2/21/2012</a:t>
            </a:fld>
            <a:endParaRPr lang="en-US">
              <a:solidFill>
                <a:srgbClr val="404040"/>
              </a:solidFill>
            </a:endParaRPr>
          </a:p>
        </p:txBody>
      </p:sp>
      <p:sp>
        <p:nvSpPr>
          <p:cNvPr id="9" name="Slide Number Placeholder 8"/>
          <p:cNvSpPr>
            <a:spLocks noGrp="1"/>
          </p:cNvSpPr>
          <p:nvPr>
            <p:ph type="sldNum" sz="quarter" idx="11"/>
          </p:nvPr>
        </p:nvSpPr>
        <p:spPr/>
        <p:txBody>
          <a:bodyPr/>
          <a:lstStyle>
            <a:lvl1pPr>
              <a:defRPr/>
            </a:lvl1pPr>
          </a:lstStyle>
          <a:p>
            <a:fld id="{3A58683B-5EBB-4A48-9D74-4E76511C61CF}" type="slidenum">
              <a:rPr lang="en-US">
                <a:solidFill>
                  <a:srgbClr val="404040"/>
                </a:solidFill>
              </a:rPr>
              <a:pPr/>
              <a:t>‹#›</a:t>
            </a:fld>
            <a:endParaRPr lang="en-US">
              <a:solidFill>
                <a:srgbClr val="404040"/>
              </a:solidFill>
            </a:endParaRPr>
          </a:p>
        </p:txBody>
      </p:sp>
    </p:spTree>
    <p:extLst>
      <p:ext uri="{BB962C8B-B14F-4D97-AF65-F5344CB8AC3E}">
        <p14:creationId xmlns:p14="http://schemas.microsoft.com/office/powerpoint/2010/main" xmlns="" val="4068274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2"/>
          <p:cNvSpPr txBox="1"/>
          <p:nvPr userDrawn="1"/>
        </p:nvSpPr>
        <p:spPr>
          <a:xfrm>
            <a:off x="685800" y="6324600"/>
            <a:ext cx="6858000" cy="215900"/>
          </a:xfrm>
          <a:prstGeom prst="rect">
            <a:avLst/>
          </a:prstGeom>
          <a:noFill/>
        </p:spPr>
        <p:txBody>
          <a:bodyPr>
            <a:spAutoFit/>
          </a:bodyPr>
          <a:lstStyle/>
          <a:p>
            <a:pPr>
              <a:defRPr/>
            </a:pPr>
            <a:r>
              <a:rPr lang="en-US" sz="800" dirty="0">
                <a:solidFill>
                  <a:srgbClr val="0070C0"/>
                </a:solidFill>
                <a:latin typeface="Calibri" pitchFamily="-128" charset="0"/>
                <a:ea typeface="ＭＳ Ｐゴシック" charset="0"/>
              </a:rPr>
              <a:t>The Advanced Photon Source is an Office of Science User Facility operated for the U.S. Department of Energy Office of Science by Argonne National Laboratory</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fld id="{FD762065-CE7B-0446-931D-8ACE1BB06EA8}" type="datetime1">
              <a:rPr lang="en-US">
                <a:solidFill>
                  <a:srgbClr val="404040"/>
                </a:solidFill>
              </a:rPr>
              <a:pPr/>
              <a:t>2/21/2012</a:t>
            </a:fld>
            <a:endParaRPr lang="en-US">
              <a:solidFill>
                <a:srgbClr val="404040"/>
              </a:solidFill>
            </a:endParaRPr>
          </a:p>
        </p:txBody>
      </p:sp>
      <p:sp>
        <p:nvSpPr>
          <p:cNvPr id="5" name="Slide Number Placeholder 4"/>
          <p:cNvSpPr>
            <a:spLocks noGrp="1"/>
          </p:cNvSpPr>
          <p:nvPr>
            <p:ph type="sldNum" sz="quarter" idx="11"/>
          </p:nvPr>
        </p:nvSpPr>
        <p:spPr/>
        <p:txBody>
          <a:bodyPr/>
          <a:lstStyle>
            <a:lvl1pPr>
              <a:defRPr/>
            </a:lvl1pPr>
          </a:lstStyle>
          <a:p>
            <a:fld id="{F124995B-32D1-134E-B356-9D3A1DE3F674}" type="slidenum">
              <a:rPr lang="en-US">
                <a:solidFill>
                  <a:srgbClr val="404040"/>
                </a:solidFill>
              </a:rPr>
              <a:pPr/>
              <a:t>‹#›</a:t>
            </a:fld>
            <a:endParaRPr lang="en-US">
              <a:solidFill>
                <a:srgbClr val="404040"/>
              </a:solidFill>
            </a:endParaRPr>
          </a:p>
        </p:txBody>
      </p:sp>
    </p:spTree>
    <p:extLst>
      <p:ext uri="{BB962C8B-B14F-4D97-AF65-F5344CB8AC3E}">
        <p14:creationId xmlns:p14="http://schemas.microsoft.com/office/powerpoint/2010/main" xmlns="" val="2172376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10"/>
          </p:nvPr>
        </p:nvSpPr>
        <p:spPr/>
        <p:txBody>
          <a:bodyPr/>
          <a:lstStyle>
            <a:lvl1pPr>
              <a:defRPr/>
            </a:lvl1pPr>
          </a:lstStyle>
          <a:p>
            <a:pPr>
              <a:defRPr/>
            </a:pPr>
            <a:fld id="{555A0B7B-82E4-4635-9FDE-53964EE23731}"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p:cNvSpPr txBox="1"/>
          <p:nvPr userDrawn="1"/>
        </p:nvSpPr>
        <p:spPr>
          <a:xfrm>
            <a:off x="685800" y="6324600"/>
            <a:ext cx="6858000" cy="215900"/>
          </a:xfrm>
          <a:prstGeom prst="rect">
            <a:avLst/>
          </a:prstGeom>
          <a:noFill/>
        </p:spPr>
        <p:txBody>
          <a:bodyPr>
            <a:spAutoFit/>
          </a:bodyPr>
          <a:lstStyle/>
          <a:p>
            <a:pPr>
              <a:defRPr/>
            </a:pPr>
            <a:r>
              <a:rPr lang="en-US" sz="800" dirty="0">
                <a:solidFill>
                  <a:srgbClr val="0070C0"/>
                </a:solidFill>
                <a:latin typeface="Calibri" pitchFamily="-128" charset="0"/>
                <a:ea typeface="ＭＳ Ｐゴシック" charset="0"/>
              </a:rPr>
              <a:t>The Advanced Photon Source is an Office of Science User Facility operated for the U.S. Department of Energy Office of Science by Argonne National Laboratory</a:t>
            </a:r>
          </a:p>
        </p:txBody>
      </p:sp>
      <p:sp>
        <p:nvSpPr>
          <p:cNvPr id="3" name="Date Placeholder 1"/>
          <p:cNvSpPr>
            <a:spLocks noGrp="1"/>
          </p:cNvSpPr>
          <p:nvPr>
            <p:ph type="dt" sz="half" idx="10"/>
          </p:nvPr>
        </p:nvSpPr>
        <p:spPr/>
        <p:txBody>
          <a:bodyPr/>
          <a:lstStyle>
            <a:lvl1pPr>
              <a:defRPr/>
            </a:lvl1pPr>
          </a:lstStyle>
          <a:p>
            <a:fld id="{76681F11-96C8-C543-A652-F2BEC0024083}" type="datetime1">
              <a:rPr lang="en-US">
                <a:solidFill>
                  <a:srgbClr val="404040"/>
                </a:solidFill>
              </a:rPr>
              <a:pPr/>
              <a:t>2/21/2012</a:t>
            </a:fld>
            <a:endParaRPr lang="en-US">
              <a:solidFill>
                <a:srgbClr val="404040"/>
              </a:solidFill>
            </a:endParaRPr>
          </a:p>
        </p:txBody>
      </p:sp>
      <p:sp>
        <p:nvSpPr>
          <p:cNvPr id="4" name="Slide Number Placeholder 3"/>
          <p:cNvSpPr>
            <a:spLocks noGrp="1"/>
          </p:cNvSpPr>
          <p:nvPr>
            <p:ph type="sldNum" sz="quarter" idx="11"/>
          </p:nvPr>
        </p:nvSpPr>
        <p:spPr/>
        <p:txBody>
          <a:bodyPr/>
          <a:lstStyle>
            <a:lvl1pPr>
              <a:defRPr/>
            </a:lvl1pPr>
          </a:lstStyle>
          <a:p>
            <a:fld id="{076BC097-51FE-CF4A-81FD-15C6A5F9C846}" type="slidenum">
              <a:rPr lang="en-US">
                <a:solidFill>
                  <a:srgbClr val="404040"/>
                </a:solidFill>
              </a:rPr>
              <a:pPr/>
              <a:t>‹#›</a:t>
            </a:fld>
            <a:endParaRPr lang="en-US">
              <a:solidFill>
                <a:srgbClr val="404040"/>
              </a:solidFill>
            </a:endParaRPr>
          </a:p>
        </p:txBody>
      </p:sp>
    </p:spTree>
    <p:extLst>
      <p:ext uri="{BB962C8B-B14F-4D97-AF65-F5344CB8AC3E}">
        <p14:creationId xmlns:p14="http://schemas.microsoft.com/office/powerpoint/2010/main" xmlns="" val="2362400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4"/>
          <p:cNvSpPr txBox="1"/>
          <p:nvPr userDrawn="1"/>
        </p:nvSpPr>
        <p:spPr>
          <a:xfrm>
            <a:off x="685800" y="6324600"/>
            <a:ext cx="6858000" cy="215900"/>
          </a:xfrm>
          <a:prstGeom prst="rect">
            <a:avLst/>
          </a:prstGeom>
          <a:noFill/>
        </p:spPr>
        <p:txBody>
          <a:bodyPr>
            <a:spAutoFit/>
          </a:bodyPr>
          <a:lstStyle/>
          <a:p>
            <a:pPr>
              <a:defRPr/>
            </a:pPr>
            <a:r>
              <a:rPr lang="en-US" sz="800" dirty="0">
                <a:solidFill>
                  <a:srgbClr val="0070C0"/>
                </a:solidFill>
                <a:latin typeface="Calibri" pitchFamily="-128" charset="0"/>
                <a:ea typeface="ＭＳ Ｐゴシック" charset="0"/>
              </a:rPr>
              <a:t>The Advanced Photon Source is an Office of Science User Facility operated for the U.S. Department of Energy Office of Science by Argonne National Laboratory</a:t>
            </a: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fld id="{1FAA1E13-E31F-3C4C-B2FF-E84A1A78A7C4}" type="datetime1">
              <a:rPr lang="en-US">
                <a:solidFill>
                  <a:srgbClr val="404040"/>
                </a:solidFill>
              </a:rPr>
              <a:pPr/>
              <a:t>2/21/2012</a:t>
            </a:fld>
            <a:endParaRPr lang="en-US">
              <a:solidFill>
                <a:srgbClr val="404040"/>
              </a:solidFill>
            </a:endParaRPr>
          </a:p>
        </p:txBody>
      </p:sp>
      <p:sp>
        <p:nvSpPr>
          <p:cNvPr id="7" name="Slide Number Placeholder 6"/>
          <p:cNvSpPr>
            <a:spLocks noGrp="1"/>
          </p:cNvSpPr>
          <p:nvPr>
            <p:ph type="sldNum" sz="quarter" idx="11"/>
          </p:nvPr>
        </p:nvSpPr>
        <p:spPr/>
        <p:txBody>
          <a:bodyPr/>
          <a:lstStyle>
            <a:lvl1pPr>
              <a:defRPr/>
            </a:lvl1pPr>
          </a:lstStyle>
          <a:p>
            <a:fld id="{5C1C3E3F-4BBC-684C-B74C-1B396C462878}" type="slidenum">
              <a:rPr lang="en-US">
                <a:solidFill>
                  <a:srgbClr val="404040"/>
                </a:solidFill>
              </a:rPr>
              <a:pPr/>
              <a:t>‹#›</a:t>
            </a:fld>
            <a:endParaRPr lang="en-US">
              <a:solidFill>
                <a:srgbClr val="404040"/>
              </a:solidFill>
            </a:endParaRPr>
          </a:p>
        </p:txBody>
      </p:sp>
    </p:spTree>
    <p:extLst>
      <p:ext uri="{BB962C8B-B14F-4D97-AF65-F5344CB8AC3E}">
        <p14:creationId xmlns:p14="http://schemas.microsoft.com/office/powerpoint/2010/main" xmlns="" val="3604012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Box 4"/>
          <p:cNvSpPr txBox="1"/>
          <p:nvPr userDrawn="1"/>
        </p:nvSpPr>
        <p:spPr>
          <a:xfrm>
            <a:off x="685800" y="6324600"/>
            <a:ext cx="6858000" cy="215900"/>
          </a:xfrm>
          <a:prstGeom prst="rect">
            <a:avLst/>
          </a:prstGeom>
          <a:noFill/>
        </p:spPr>
        <p:txBody>
          <a:bodyPr>
            <a:spAutoFit/>
          </a:bodyPr>
          <a:lstStyle/>
          <a:p>
            <a:pPr>
              <a:defRPr/>
            </a:pPr>
            <a:r>
              <a:rPr lang="en-US" sz="800" dirty="0">
                <a:solidFill>
                  <a:srgbClr val="0070C0"/>
                </a:solidFill>
                <a:latin typeface="Calibri" pitchFamily="-128" charset="0"/>
                <a:ea typeface="ＭＳ Ｐゴシック" charset="0"/>
              </a:rPr>
              <a:t>The Advanced Photon Source is an Office of Science User Facility operated for the U.S. Department of Energy Office of Science by Argonne National Laboratory</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fld id="{B5555C78-92B5-A343-8047-0A3C90DA8198}" type="datetime1">
              <a:rPr lang="en-US">
                <a:solidFill>
                  <a:srgbClr val="404040"/>
                </a:solidFill>
              </a:rPr>
              <a:pPr/>
              <a:t>2/21/2012</a:t>
            </a:fld>
            <a:endParaRPr lang="en-US">
              <a:solidFill>
                <a:srgbClr val="404040"/>
              </a:solidFill>
            </a:endParaRPr>
          </a:p>
        </p:txBody>
      </p:sp>
      <p:sp>
        <p:nvSpPr>
          <p:cNvPr id="7" name="Slide Number Placeholder 6"/>
          <p:cNvSpPr>
            <a:spLocks noGrp="1"/>
          </p:cNvSpPr>
          <p:nvPr>
            <p:ph type="sldNum" sz="quarter" idx="11"/>
          </p:nvPr>
        </p:nvSpPr>
        <p:spPr/>
        <p:txBody>
          <a:bodyPr/>
          <a:lstStyle>
            <a:lvl1pPr>
              <a:defRPr/>
            </a:lvl1pPr>
          </a:lstStyle>
          <a:p>
            <a:fld id="{40DDB5F3-B360-384E-AA88-D6ACBCB26BA1}" type="slidenum">
              <a:rPr lang="en-US">
                <a:solidFill>
                  <a:srgbClr val="404040"/>
                </a:solidFill>
              </a:rPr>
              <a:pPr/>
              <a:t>‹#›</a:t>
            </a:fld>
            <a:endParaRPr lang="en-US">
              <a:solidFill>
                <a:srgbClr val="404040"/>
              </a:solidFill>
            </a:endParaRPr>
          </a:p>
        </p:txBody>
      </p:sp>
    </p:spTree>
    <p:extLst>
      <p:ext uri="{BB962C8B-B14F-4D97-AF65-F5344CB8AC3E}">
        <p14:creationId xmlns:p14="http://schemas.microsoft.com/office/powerpoint/2010/main" xmlns="" val="399458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TextBox 3"/>
          <p:cNvSpPr txBox="1"/>
          <p:nvPr userDrawn="1"/>
        </p:nvSpPr>
        <p:spPr>
          <a:xfrm>
            <a:off x="685800" y="6324600"/>
            <a:ext cx="6858000" cy="215900"/>
          </a:xfrm>
          <a:prstGeom prst="rect">
            <a:avLst/>
          </a:prstGeom>
          <a:noFill/>
        </p:spPr>
        <p:txBody>
          <a:bodyPr>
            <a:spAutoFit/>
          </a:bodyPr>
          <a:lstStyle/>
          <a:p>
            <a:pPr>
              <a:defRPr/>
            </a:pPr>
            <a:r>
              <a:rPr lang="en-US" sz="800" dirty="0">
                <a:solidFill>
                  <a:srgbClr val="0070C0"/>
                </a:solidFill>
                <a:latin typeface="Calibri" pitchFamily="-128" charset="0"/>
                <a:ea typeface="ＭＳ Ｐゴシック" charset="0"/>
              </a:rPr>
              <a:t>The Advanced Photon Source is an Office of Science User Facility operated for the U.S. Department of Energy Office of Science by Argonne National Laboratory</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CD1F888E-7276-5347-AC04-BDB62F379AEB}" type="datetime1">
              <a:rPr lang="en-US">
                <a:solidFill>
                  <a:srgbClr val="404040"/>
                </a:solidFill>
              </a:rPr>
              <a:pPr/>
              <a:t>2/21/2012</a:t>
            </a:fld>
            <a:endParaRPr lang="en-US">
              <a:solidFill>
                <a:srgbClr val="404040"/>
              </a:solidFill>
            </a:endParaRPr>
          </a:p>
        </p:txBody>
      </p:sp>
      <p:sp>
        <p:nvSpPr>
          <p:cNvPr id="6" name="Slide Number Placeholder 5"/>
          <p:cNvSpPr>
            <a:spLocks noGrp="1"/>
          </p:cNvSpPr>
          <p:nvPr>
            <p:ph type="sldNum" sz="quarter" idx="11"/>
          </p:nvPr>
        </p:nvSpPr>
        <p:spPr/>
        <p:txBody>
          <a:bodyPr/>
          <a:lstStyle>
            <a:lvl1pPr>
              <a:defRPr/>
            </a:lvl1pPr>
          </a:lstStyle>
          <a:p>
            <a:fld id="{9A5D1D3D-D7F3-B54B-B81B-D1035C313899}" type="slidenum">
              <a:rPr lang="en-US">
                <a:solidFill>
                  <a:srgbClr val="404040"/>
                </a:solidFill>
              </a:rPr>
              <a:pPr/>
              <a:t>‹#›</a:t>
            </a:fld>
            <a:endParaRPr lang="en-US">
              <a:solidFill>
                <a:srgbClr val="404040"/>
              </a:solidFill>
            </a:endParaRPr>
          </a:p>
        </p:txBody>
      </p:sp>
    </p:spTree>
    <p:extLst>
      <p:ext uri="{BB962C8B-B14F-4D97-AF65-F5344CB8AC3E}">
        <p14:creationId xmlns:p14="http://schemas.microsoft.com/office/powerpoint/2010/main" xmlns="" val="135446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TextBox 3"/>
          <p:cNvSpPr txBox="1"/>
          <p:nvPr userDrawn="1"/>
        </p:nvSpPr>
        <p:spPr>
          <a:xfrm>
            <a:off x="685800" y="6324600"/>
            <a:ext cx="6858000" cy="215900"/>
          </a:xfrm>
          <a:prstGeom prst="rect">
            <a:avLst/>
          </a:prstGeom>
          <a:noFill/>
        </p:spPr>
        <p:txBody>
          <a:bodyPr>
            <a:spAutoFit/>
          </a:bodyPr>
          <a:lstStyle/>
          <a:p>
            <a:pPr>
              <a:defRPr/>
            </a:pPr>
            <a:r>
              <a:rPr lang="en-US" sz="800" dirty="0">
                <a:solidFill>
                  <a:srgbClr val="0070C0"/>
                </a:solidFill>
                <a:latin typeface="Calibri" pitchFamily="-128" charset="0"/>
                <a:ea typeface="ＭＳ Ｐゴシック" charset="0"/>
              </a:rPr>
              <a:t>The Advanced Photon Source is an Office of Science User Facility operated for the U.S. Department of Energy Office of Science by Argonne National Laboratory</a:t>
            </a: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22706D25-5278-4643-A1C3-A887C1FB0096}" type="datetime1">
              <a:rPr lang="en-US">
                <a:solidFill>
                  <a:srgbClr val="404040"/>
                </a:solidFill>
              </a:rPr>
              <a:pPr/>
              <a:t>2/21/2012</a:t>
            </a:fld>
            <a:endParaRPr lang="en-US">
              <a:solidFill>
                <a:srgbClr val="404040"/>
              </a:solidFill>
            </a:endParaRPr>
          </a:p>
        </p:txBody>
      </p:sp>
      <p:sp>
        <p:nvSpPr>
          <p:cNvPr id="6" name="Slide Number Placeholder 5"/>
          <p:cNvSpPr>
            <a:spLocks noGrp="1"/>
          </p:cNvSpPr>
          <p:nvPr>
            <p:ph type="sldNum" sz="quarter" idx="11"/>
          </p:nvPr>
        </p:nvSpPr>
        <p:spPr/>
        <p:txBody>
          <a:bodyPr/>
          <a:lstStyle>
            <a:lvl1pPr>
              <a:defRPr/>
            </a:lvl1pPr>
          </a:lstStyle>
          <a:p>
            <a:fld id="{D6C69ABF-EB6B-CF4B-89C1-3D57E6B861D0}" type="slidenum">
              <a:rPr lang="en-US">
                <a:solidFill>
                  <a:srgbClr val="404040"/>
                </a:solidFill>
              </a:rPr>
              <a:pPr/>
              <a:t>‹#›</a:t>
            </a:fld>
            <a:endParaRPr lang="en-US">
              <a:solidFill>
                <a:srgbClr val="404040"/>
              </a:solidFill>
            </a:endParaRPr>
          </a:p>
        </p:txBody>
      </p:sp>
    </p:spTree>
    <p:extLst>
      <p:ext uri="{BB962C8B-B14F-4D97-AF65-F5344CB8AC3E}">
        <p14:creationId xmlns:p14="http://schemas.microsoft.com/office/powerpoint/2010/main" xmlns="" val="11027488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802168-824D-A54D-8065-7408D0A74015}" type="datetimeFigureOut">
              <a:rPr lang="en-US" smtClean="0">
                <a:solidFill>
                  <a:prstClr val="black">
                    <a:tint val="75000"/>
                  </a:prstClr>
                </a:solidFill>
              </a:rPr>
              <a:pPr/>
              <a:t>2/21/2012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F95E53-688E-4349-BEF1-9E74D77B87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141841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802168-824D-A54D-8065-7408D0A74015}" type="datetimeFigureOut">
              <a:rPr lang="en-US" smtClean="0">
                <a:solidFill>
                  <a:prstClr val="black">
                    <a:tint val="75000"/>
                  </a:prstClr>
                </a:solidFill>
              </a:rPr>
              <a:pPr/>
              <a:t>2/21/2012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F95E53-688E-4349-BEF1-9E74D77B87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49266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802168-824D-A54D-8065-7408D0A74015}" type="datetimeFigureOut">
              <a:rPr lang="en-US" smtClean="0">
                <a:solidFill>
                  <a:prstClr val="black">
                    <a:tint val="75000"/>
                  </a:prstClr>
                </a:solidFill>
              </a:rPr>
              <a:pPr/>
              <a:t>2/21/2012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F95E53-688E-4349-BEF1-9E74D77B87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62804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802168-824D-A54D-8065-7408D0A74015}" type="datetimeFigureOut">
              <a:rPr lang="en-US" smtClean="0">
                <a:solidFill>
                  <a:prstClr val="black">
                    <a:tint val="75000"/>
                  </a:prstClr>
                </a:solidFill>
              </a:rPr>
              <a:pPr/>
              <a:t>2/21/2012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F95E53-688E-4349-BEF1-9E74D77B87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58419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802168-824D-A54D-8065-7408D0A74015}" type="datetimeFigureOut">
              <a:rPr lang="en-US" smtClean="0">
                <a:solidFill>
                  <a:prstClr val="black">
                    <a:tint val="75000"/>
                  </a:prstClr>
                </a:solidFill>
              </a:rPr>
              <a:pPr/>
              <a:t>2/21/2012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F95E53-688E-4349-BEF1-9E74D77B87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20171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1079E7-E96A-4A74-BECA-1E7378CA6CE0}" type="datetimeFigureOut">
              <a:rPr lang="en-US" smtClean="0">
                <a:solidFill>
                  <a:prstClr val="black">
                    <a:tint val="75000"/>
                  </a:prstClr>
                </a:solidFill>
              </a:rPr>
              <a:pPr/>
              <a:t>2/21/2012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E4EC87-A771-431B-B12A-57290E8F21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934015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802168-824D-A54D-8065-7408D0A74015}" type="datetimeFigureOut">
              <a:rPr lang="en-US" smtClean="0">
                <a:solidFill>
                  <a:prstClr val="black">
                    <a:tint val="75000"/>
                  </a:prstClr>
                </a:solidFill>
              </a:rPr>
              <a:pPr/>
              <a:t>2/21/2012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F95E53-688E-4349-BEF1-9E74D77B87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3578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802168-824D-A54D-8065-7408D0A74015}" type="datetimeFigureOut">
              <a:rPr lang="en-US" smtClean="0">
                <a:solidFill>
                  <a:prstClr val="black">
                    <a:tint val="75000"/>
                  </a:prstClr>
                </a:solidFill>
              </a:rPr>
              <a:pPr/>
              <a:t>2/21/2012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F95E53-688E-4349-BEF1-9E74D77B87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29915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802168-824D-A54D-8065-7408D0A74015}" type="datetimeFigureOut">
              <a:rPr lang="en-US" smtClean="0">
                <a:solidFill>
                  <a:prstClr val="black">
                    <a:tint val="75000"/>
                  </a:prstClr>
                </a:solidFill>
              </a:rPr>
              <a:pPr/>
              <a:t>2/21/2012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F95E53-688E-4349-BEF1-9E74D77B87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62665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802168-824D-A54D-8065-7408D0A74015}" type="datetimeFigureOut">
              <a:rPr lang="en-US" smtClean="0">
                <a:solidFill>
                  <a:prstClr val="black">
                    <a:tint val="75000"/>
                  </a:prstClr>
                </a:solidFill>
              </a:rPr>
              <a:pPr/>
              <a:t>2/21/2012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F95E53-688E-4349-BEF1-9E74D77B87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232957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802168-824D-A54D-8065-7408D0A74015}" type="datetimeFigureOut">
              <a:rPr lang="en-US" smtClean="0">
                <a:solidFill>
                  <a:prstClr val="black">
                    <a:tint val="75000"/>
                  </a:prstClr>
                </a:solidFill>
              </a:rPr>
              <a:pPr/>
              <a:t>2/21/2012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F95E53-688E-4349-BEF1-9E74D77B87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03024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802168-824D-A54D-8065-7408D0A74015}" type="datetimeFigureOut">
              <a:rPr lang="en-US" smtClean="0">
                <a:solidFill>
                  <a:prstClr val="black">
                    <a:tint val="75000"/>
                  </a:prstClr>
                </a:solidFill>
              </a:rPr>
              <a:pPr/>
              <a:t>2/21/2012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F95E53-688E-4349-BEF1-9E74D77B87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521834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10"/>
          </p:nvPr>
        </p:nvSpPr>
        <p:spPr/>
        <p:txBody>
          <a:bodyPr/>
          <a:lstStyle>
            <a:lvl1pPr>
              <a:defRPr/>
            </a:lvl1pPr>
          </a:lstStyle>
          <a:p>
            <a:pPr>
              <a:defRPr/>
            </a:pPr>
            <a:fld id="{555A0B7B-82E4-4635-9FDE-53964EE23731}"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defRPr/>
            </a:pPr>
            <a:fld id="{D1C3E240-9EB6-4604-A43D-9910B3F588EA}" type="slidenum">
              <a:rPr lang="en-US" smtClean="0"/>
              <a:pPr>
                <a:defRPr/>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C0A2BE09-5C53-429F-9B0D-04D6F428253C}"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079E7-E96A-4A74-BECA-1E7378CA6CE0}" type="datetimeFigureOut">
              <a:rPr lang="en-US" smtClean="0">
                <a:solidFill>
                  <a:prstClr val="black">
                    <a:tint val="75000"/>
                  </a:prstClr>
                </a:solidFill>
              </a:rPr>
              <a:pPr/>
              <a:t>2/21/2012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E4EC87-A771-431B-B12A-57290E8F21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24699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1079E7-E96A-4A74-BECA-1E7378CA6CE0}" type="datetimeFigureOut">
              <a:rPr lang="en-US" smtClean="0">
                <a:solidFill>
                  <a:prstClr val="black">
                    <a:tint val="75000"/>
                  </a:prstClr>
                </a:solidFill>
              </a:rPr>
              <a:pPr/>
              <a:t>2/21/2012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E4EC87-A771-431B-B12A-57290E8F21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5058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1079E7-E96A-4A74-BECA-1E7378CA6CE0}" type="datetimeFigureOut">
              <a:rPr lang="en-US" smtClean="0">
                <a:solidFill>
                  <a:prstClr val="black">
                    <a:tint val="75000"/>
                  </a:prstClr>
                </a:solidFill>
              </a:rPr>
              <a:pPr/>
              <a:t>2/21/2012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E4EC87-A771-431B-B12A-57290E8F21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53024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1079E7-E96A-4A74-BECA-1E7378CA6CE0}" type="datetimeFigureOut">
              <a:rPr lang="en-US" smtClean="0">
                <a:solidFill>
                  <a:prstClr val="black">
                    <a:tint val="75000"/>
                  </a:prstClr>
                </a:solidFill>
              </a:rPr>
              <a:pPr/>
              <a:t>2/21/2012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2E4EC87-A771-431B-B12A-57290E8F21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13757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1079E7-E96A-4A74-BECA-1E7378CA6CE0}" type="datetimeFigureOut">
              <a:rPr lang="en-US" smtClean="0">
                <a:solidFill>
                  <a:prstClr val="black">
                    <a:tint val="75000"/>
                  </a:prstClr>
                </a:solidFill>
              </a:rPr>
              <a:pPr/>
              <a:t>2/21/2012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2E4EC87-A771-431B-B12A-57290E8F21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71485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079E7-E96A-4A74-BECA-1E7378CA6CE0}" type="datetimeFigureOut">
              <a:rPr lang="en-US" smtClean="0">
                <a:solidFill>
                  <a:prstClr val="black">
                    <a:tint val="75000"/>
                  </a:prstClr>
                </a:solidFill>
              </a:rPr>
              <a:pPr/>
              <a:t>2/21/2012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2E4EC87-A771-431B-B12A-57290E8F21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741126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2.jpe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1.jpeg"/><Relationship Id="rId5" Type="http://schemas.openxmlformats.org/officeDocument/2006/relationships/theme" Target="../theme/theme5.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397" tIns="45698" rIns="91397" bIns="45698"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352427" y="866775"/>
            <a:ext cx="8410575" cy="5259388"/>
          </a:xfrm>
          <a:prstGeom prst="rect">
            <a:avLst/>
          </a:prstGeom>
          <a:noFill/>
          <a:ln w="9525">
            <a:noFill/>
            <a:miter lim="800000"/>
            <a:headEnd/>
            <a:tailEnd/>
          </a:ln>
        </p:spPr>
        <p:txBody>
          <a:bodyPr vert="horz" wrap="square" lIns="91397" tIns="45698" rIns="91397" bIns="4569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397" tIns="45698" rIns="91397" bIns="45698"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a:t>Office of Science FY 2011 Budget</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397" tIns="45698" rIns="91397" bIns="45698"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07D9EDA4-3321-4A4F-B234-B5F2EEE78D67}" type="slidenum">
              <a:rPr lang="en-US"/>
              <a:pPr>
                <a:defRPr/>
              </a:pPr>
              <a:t>‹#›</a:t>
            </a:fld>
            <a:endParaRPr lang="en-US" dirty="0"/>
          </a:p>
        </p:txBody>
      </p:sp>
      <p:pic>
        <p:nvPicPr>
          <p:cNvPr id="2054" name="Picture 9" descr="horizontal-logo-green-text.jpg"/>
          <p:cNvPicPr>
            <a:picLocks noChangeAspect="1"/>
          </p:cNvPicPr>
          <p:nvPr/>
        </p:nvPicPr>
        <p:blipFill>
          <a:blip r:embed="rId5" cstate="print"/>
          <a:srcRect/>
          <a:stretch>
            <a:fillRect/>
          </a:stretch>
        </p:blipFill>
        <p:spPr bwMode="auto">
          <a:xfrm>
            <a:off x="457200" y="6354765"/>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07" r:id="rId1"/>
    <p:sldLayoutId id="2147483808" r:id="rId2"/>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6986" algn="ctr" rtl="0" fontAlgn="base">
        <a:spcBef>
          <a:spcPct val="0"/>
        </a:spcBef>
        <a:spcAft>
          <a:spcPct val="0"/>
        </a:spcAft>
        <a:defRPr sz="2400">
          <a:solidFill>
            <a:srgbClr val="106636"/>
          </a:solidFill>
          <a:latin typeface="Arial" charset="0"/>
          <a:cs typeface="Arial" charset="0"/>
        </a:defRPr>
      </a:lvl6pPr>
      <a:lvl7pPr marL="913972" algn="ctr" rtl="0" fontAlgn="base">
        <a:spcBef>
          <a:spcPct val="0"/>
        </a:spcBef>
        <a:spcAft>
          <a:spcPct val="0"/>
        </a:spcAft>
        <a:defRPr sz="2400">
          <a:solidFill>
            <a:srgbClr val="106636"/>
          </a:solidFill>
          <a:latin typeface="Arial" charset="0"/>
          <a:cs typeface="Arial" charset="0"/>
        </a:defRPr>
      </a:lvl7pPr>
      <a:lvl8pPr marL="1370959" algn="ctr" rtl="0" fontAlgn="base">
        <a:spcBef>
          <a:spcPct val="0"/>
        </a:spcBef>
        <a:spcAft>
          <a:spcPct val="0"/>
        </a:spcAft>
        <a:defRPr sz="2400">
          <a:solidFill>
            <a:srgbClr val="106636"/>
          </a:solidFill>
          <a:latin typeface="Arial" charset="0"/>
          <a:cs typeface="Arial" charset="0"/>
        </a:defRPr>
      </a:lvl8pPr>
      <a:lvl9pPr marL="1827945" algn="ctr" rtl="0" fontAlgn="base">
        <a:spcBef>
          <a:spcPct val="0"/>
        </a:spcBef>
        <a:spcAft>
          <a:spcPct val="0"/>
        </a:spcAft>
        <a:defRPr sz="2400">
          <a:solidFill>
            <a:srgbClr val="106636"/>
          </a:solidFill>
          <a:latin typeface="Arial" charset="0"/>
          <a:cs typeface="Arial" charset="0"/>
        </a:defRPr>
      </a:lvl9pPr>
    </p:titleStyle>
    <p:bodyStyle>
      <a:lvl1pPr marL="341233" indent="-341233"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1190" indent="-284096"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1146"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8239"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5332"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3424"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A1079E7-E96A-4A74-BECA-1E7378CA6CE0}" type="datetimeFigureOut">
              <a:rPr lang="en-US" smtClean="0">
                <a:solidFill>
                  <a:prstClr val="black">
                    <a:tint val="75000"/>
                  </a:prstClr>
                </a:solidFill>
                <a:latin typeface="Calibri"/>
              </a:rPr>
              <a:pPr fontAlgn="auto">
                <a:spcBef>
                  <a:spcPts val="0"/>
                </a:spcBef>
                <a:spcAft>
                  <a:spcPts val="0"/>
                </a:spcAft>
              </a:pPr>
              <a:t>2/21/2012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2E4EC87-A771-431B-B12A-57290E8F219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90444994"/>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p:cNvPicPr>
            <a:picLocks noChangeAspect="1" noChangeArrowheads="1"/>
          </p:cNvPicPr>
          <p:nvPr userDrawn="1"/>
        </p:nvPicPr>
        <p:blipFill>
          <a:blip r:embed="rId13" cstate="print">
            <a:extLst>
              <a:ext uri="{28A0092B-C50C-407E-A947-70E740481C1C}">
                <a14:useLocalDpi xmlns:a14="http://schemas.microsoft.com/office/drawing/2010/main" xmlns="" val="0"/>
              </a:ext>
            </a:extLst>
          </a:blip>
          <a:srcRect/>
          <a:stretch>
            <a:fillRect/>
          </a:stretch>
        </p:blipFill>
        <p:spPr bwMode="auto">
          <a:xfrm>
            <a:off x="0" y="6288088"/>
            <a:ext cx="9144000" cy="56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7010400" y="6572250"/>
            <a:ext cx="1371600" cy="209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0AED7363-782E-A44D-A0B9-C48C1744A22C}" type="datetime1">
              <a:rPr lang="en-US">
                <a:solidFill>
                  <a:srgbClr val="404040"/>
                </a:solidFill>
                <a:latin typeface="Calibri" charset="0"/>
                <a:ea typeface="ＭＳ Ｐゴシック" charset="0"/>
              </a:rPr>
              <a:pPr/>
              <a:t>2/21/2012</a:t>
            </a:fld>
            <a:endParaRPr lang="en-US">
              <a:solidFill>
                <a:srgbClr val="404040"/>
              </a:solidFill>
              <a:latin typeface="Calibri" charset="0"/>
              <a:ea typeface="ＭＳ Ｐゴシック" charset="0"/>
            </a:endParaRPr>
          </a:p>
        </p:txBody>
      </p:sp>
      <p:sp>
        <p:nvSpPr>
          <p:cNvPr id="1029" name="Rectangle 5"/>
          <p:cNvSpPr>
            <a:spLocks noGrp="1" noChangeArrowheads="1"/>
          </p:cNvSpPr>
          <p:nvPr>
            <p:ph type="ftr" sz="quarter" idx="3"/>
          </p:nvPr>
        </p:nvSpPr>
        <p:spPr bwMode="auto">
          <a:xfrm>
            <a:off x="657225" y="6324600"/>
            <a:ext cx="7724775" cy="211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solidFill>
                  <a:srgbClr val="0070C0"/>
                </a:solidFill>
                <a:latin typeface="Calibri" pitchFamily="-128" charset="0"/>
                <a:ea typeface="+mn-ea"/>
                <a:cs typeface="+mn-cs"/>
              </a:defRPr>
            </a:lvl1pPr>
          </a:lstStyle>
          <a:p>
            <a:pPr>
              <a:defRPr/>
            </a:pPr>
            <a:r>
              <a:rPr lang="en-US"/>
              <a:t>The Advanced Photon Source is an Office of Science User Facility operated for the U.S. Department of Energy Office of Science by Argonne National Laboratory</a:t>
            </a:r>
          </a:p>
        </p:txBody>
      </p:sp>
      <p:sp>
        <p:nvSpPr>
          <p:cNvPr id="1030" name="Rectangle 6"/>
          <p:cNvSpPr>
            <a:spLocks noGrp="1" noChangeArrowheads="1"/>
          </p:cNvSpPr>
          <p:nvPr>
            <p:ph type="sldNum" sz="quarter" idx="4"/>
          </p:nvPr>
        </p:nvSpPr>
        <p:spPr bwMode="auto">
          <a:xfrm>
            <a:off x="8610600" y="6489700"/>
            <a:ext cx="384175"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vl1pPr>
          </a:lstStyle>
          <a:p>
            <a:fld id="{354AD6F9-4012-234B-8673-BAA7F1C78236}" type="slidenum">
              <a:rPr lang="en-US">
                <a:solidFill>
                  <a:srgbClr val="404040"/>
                </a:solidFill>
                <a:latin typeface="Calibri" charset="0"/>
                <a:ea typeface="ＭＳ Ｐゴシック" charset="0"/>
              </a:rPr>
              <a:pPr/>
              <a:t>‹#›</a:t>
            </a:fld>
            <a:endParaRPr lang="en-US">
              <a:solidFill>
                <a:srgbClr val="404040"/>
              </a:solidFill>
              <a:latin typeface="Calibri" charset="0"/>
              <a:ea typeface="ＭＳ Ｐゴシック" charset="0"/>
            </a:endParaRPr>
          </a:p>
        </p:txBody>
      </p:sp>
      <p:pic>
        <p:nvPicPr>
          <p:cNvPr id="1032" name="Picture 7" descr="slide header_646.jpg"/>
          <p:cNvPicPr>
            <a:picLocks noChangeAspect="1"/>
          </p:cNvPicPr>
          <p:nvPr/>
        </p:nvPicPr>
        <p:blipFill>
          <a:blip r:embed="rId14" cstate="email">
            <a:extLst>
              <a:ext uri="{28A0092B-C50C-407E-A947-70E740481C1C}">
                <a14:useLocalDpi xmlns:a14="http://schemas.microsoft.com/office/drawing/2010/main" xmlns="" val="0"/>
              </a:ext>
            </a:extLst>
          </a:blip>
          <a:srcRect/>
          <a:stretch>
            <a:fillRect/>
          </a:stretch>
        </p:blipFill>
        <p:spPr bwMode="auto">
          <a:xfrm>
            <a:off x="0" y="0"/>
            <a:ext cx="9144000" cy="15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hf hdr="0" dt="0"/>
  <p:txStyles>
    <p:titleStyle>
      <a:lvl1pPr algn="l" rtl="0" eaLnBrk="0" fontAlgn="base" hangingPunct="0">
        <a:spcBef>
          <a:spcPct val="0"/>
        </a:spcBef>
        <a:spcAft>
          <a:spcPct val="0"/>
        </a:spcAft>
        <a:defRPr sz="26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2600" b="1">
          <a:solidFill>
            <a:schemeClr val="tx2"/>
          </a:solidFill>
          <a:latin typeface="Trebuchet MS" pitchFamily="-128" charset="0"/>
          <a:ea typeface="ＭＳ Ｐゴシック" charset="0"/>
          <a:cs typeface="ＭＳ Ｐゴシック" charset="0"/>
        </a:defRPr>
      </a:lvl2pPr>
      <a:lvl3pPr algn="l" rtl="0" eaLnBrk="0" fontAlgn="base" hangingPunct="0">
        <a:spcBef>
          <a:spcPct val="0"/>
        </a:spcBef>
        <a:spcAft>
          <a:spcPct val="0"/>
        </a:spcAft>
        <a:defRPr sz="2600" b="1">
          <a:solidFill>
            <a:schemeClr val="tx2"/>
          </a:solidFill>
          <a:latin typeface="Trebuchet MS" pitchFamily="-128" charset="0"/>
          <a:ea typeface="ＭＳ Ｐゴシック" charset="0"/>
          <a:cs typeface="ＭＳ Ｐゴシック" charset="0"/>
        </a:defRPr>
      </a:lvl3pPr>
      <a:lvl4pPr algn="l" rtl="0" eaLnBrk="0" fontAlgn="base" hangingPunct="0">
        <a:spcBef>
          <a:spcPct val="0"/>
        </a:spcBef>
        <a:spcAft>
          <a:spcPct val="0"/>
        </a:spcAft>
        <a:defRPr sz="2600" b="1">
          <a:solidFill>
            <a:schemeClr val="tx2"/>
          </a:solidFill>
          <a:latin typeface="Trebuchet MS" pitchFamily="-128" charset="0"/>
          <a:ea typeface="ＭＳ Ｐゴシック" charset="0"/>
          <a:cs typeface="ＭＳ Ｐゴシック" charset="0"/>
        </a:defRPr>
      </a:lvl4pPr>
      <a:lvl5pPr algn="l" rtl="0" eaLnBrk="0" fontAlgn="base" hangingPunct="0">
        <a:spcBef>
          <a:spcPct val="0"/>
        </a:spcBef>
        <a:spcAft>
          <a:spcPct val="0"/>
        </a:spcAft>
        <a:defRPr sz="2600" b="1">
          <a:solidFill>
            <a:schemeClr val="tx2"/>
          </a:solidFill>
          <a:latin typeface="Trebuchet MS" pitchFamily="-128" charset="0"/>
          <a:ea typeface="ＭＳ Ｐゴシック" charset="0"/>
          <a:cs typeface="ＭＳ Ｐゴシック" charset="0"/>
        </a:defRPr>
      </a:lvl5pPr>
      <a:lvl6pPr marL="457200" algn="l" rtl="0" eaLnBrk="1" fontAlgn="base" hangingPunct="1">
        <a:spcBef>
          <a:spcPct val="0"/>
        </a:spcBef>
        <a:spcAft>
          <a:spcPct val="0"/>
        </a:spcAft>
        <a:defRPr sz="2600" b="1">
          <a:solidFill>
            <a:schemeClr val="tx2"/>
          </a:solidFill>
          <a:latin typeface="Trebuchet MS" pitchFamily="-128" charset="0"/>
        </a:defRPr>
      </a:lvl6pPr>
      <a:lvl7pPr marL="914400" algn="l" rtl="0" eaLnBrk="1" fontAlgn="base" hangingPunct="1">
        <a:spcBef>
          <a:spcPct val="0"/>
        </a:spcBef>
        <a:spcAft>
          <a:spcPct val="0"/>
        </a:spcAft>
        <a:defRPr sz="2600" b="1">
          <a:solidFill>
            <a:schemeClr val="tx2"/>
          </a:solidFill>
          <a:latin typeface="Trebuchet MS" pitchFamily="-128" charset="0"/>
        </a:defRPr>
      </a:lvl7pPr>
      <a:lvl8pPr marL="1371600" algn="l" rtl="0" eaLnBrk="1" fontAlgn="base" hangingPunct="1">
        <a:spcBef>
          <a:spcPct val="0"/>
        </a:spcBef>
        <a:spcAft>
          <a:spcPct val="0"/>
        </a:spcAft>
        <a:defRPr sz="2600" b="1">
          <a:solidFill>
            <a:schemeClr val="tx2"/>
          </a:solidFill>
          <a:latin typeface="Trebuchet MS" pitchFamily="-128" charset="0"/>
        </a:defRPr>
      </a:lvl8pPr>
      <a:lvl9pPr marL="1828800" algn="l" rtl="0" eaLnBrk="1" fontAlgn="base" hangingPunct="1">
        <a:spcBef>
          <a:spcPct val="0"/>
        </a:spcBef>
        <a:spcAft>
          <a:spcPct val="0"/>
        </a:spcAft>
        <a:defRPr sz="2600" b="1">
          <a:solidFill>
            <a:schemeClr val="tx2"/>
          </a:solidFill>
          <a:latin typeface="Trebuchet MS" pitchFamily="-128" charset="0"/>
        </a:defRPr>
      </a:lvl9pPr>
    </p:titleStyle>
    <p:bodyStyle>
      <a:lvl1pPr marL="342900" indent="-342900" algn="l" rtl="0" eaLnBrk="0" fontAlgn="base" hangingPunct="0">
        <a:spcBef>
          <a:spcPct val="20000"/>
        </a:spcBef>
        <a:spcAft>
          <a:spcPct val="0"/>
        </a:spcAft>
        <a:buClr>
          <a:srgbClr val="1F497D"/>
        </a:buClr>
        <a:buFont typeface="Wingdings" charset="0"/>
        <a:buChar char="§"/>
        <a:defRPr>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1F497D"/>
        </a:buClr>
        <a:buChar char="–"/>
        <a:defRPr sz="16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lr>
          <a:srgbClr val="1F497D"/>
        </a:buClr>
        <a:buChar char="•"/>
        <a:defRPr sz="1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lr>
          <a:srgbClr val="1F497D"/>
        </a:buClr>
        <a:buChar char="–"/>
        <a:defRPr sz="14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lr>
          <a:srgbClr val="1F497D"/>
        </a:buClr>
        <a:buFont typeface="Arial" charset="0"/>
        <a:buChar char="»"/>
        <a:defRPr sz="1400">
          <a:solidFill>
            <a:schemeClr val="tx1"/>
          </a:solidFill>
          <a:latin typeface="+mn-lt"/>
          <a:ea typeface="ＭＳ Ｐゴシック" pitchFamily="-110" charset="-128"/>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29802168-824D-A54D-8065-7408D0A74015}" type="datetimeFigureOut">
              <a:rPr lang="en-US" smtClean="0">
                <a:solidFill>
                  <a:prstClr val="black">
                    <a:tint val="75000"/>
                  </a:prstClr>
                </a:solidFill>
                <a:latin typeface="Calibri"/>
              </a:rPr>
              <a:pPr defTabSz="457200" fontAlgn="auto">
                <a:spcBef>
                  <a:spcPts val="0"/>
                </a:spcBef>
                <a:spcAft>
                  <a:spcPts val="0"/>
                </a:spcAft>
              </a:pPr>
              <a:t>2/21/2012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0CF95E53-688E-4349-BEF1-9E74D77B874F}"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00439616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397" tIns="45698" rIns="91397" bIns="45698"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352427" y="866775"/>
            <a:ext cx="8410575" cy="5259388"/>
          </a:xfrm>
          <a:prstGeom prst="rect">
            <a:avLst/>
          </a:prstGeom>
          <a:noFill/>
          <a:ln w="9525">
            <a:noFill/>
            <a:miter lim="800000"/>
            <a:headEnd/>
            <a:tailEnd/>
          </a:ln>
        </p:spPr>
        <p:txBody>
          <a:bodyPr vert="horz" wrap="square" lIns="91397" tIns="45698" rIns="91397" bIns="4569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397" tIns="45698" rIns="91397" bIns="45698"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endParaRPr lang="en-US" dirty="0"/>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397" tIns="45698" rIns="91397" bIns="45698"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endParaRPr lang="en-US" dirty="0"/>
          </a:p>
        </p:txBody>
      </p:sp>
      <p:pic>
        <p:nvPicPr>
          <p:cNvPr id="2054" name="Picture 9" descr="horizontal-logo-green-text.jpg"/>
          <p:cNvPicPr>
            <a:picLocks noChangeAspect="1"/>
          </p:cNvPicPr>
          <p:nvPr/>
        </p:nvPicPr>
        <p:blipFill>
          <a:blip r:embed="rId7" cstate="print"/>
          <a:srcRect/>
          <a:stretch>
            <a:fillRect/>
          </a:stretch>
        </p:blipFill>
        <p:spPr bwMode="auto">
          <a:xfrm>
            <a:off x="457200" y="6354765"/>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Lst>
  <p:hf hdr="0" ft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6986" algn="ctr" rtl="0" fontAlgn="base">
        <a:spcBef>
          <a:spcPct val="0"/>
        </a:spcBef>
        <a:spcAft>
          <a:spcPct val="0"/>
        </a:spcAft>
        <a:defRPr sz="2400">
          <a:solidFill>
            <a:srgbClr val="106636"/>
          </a:solidFill>
          <a:latin typeface="Arial" charset="0"/>
          <a:cs typeface="Arial" charset="0"/>
        </a:defRPr>
      </a:lvl6pPr>
      <a:lvl7pPr marL="913972" algn="ctr" rtl="0" fontAlgn="base">
        <a:spcBef>
          <a:spcPct val="0"/>
        </a:spcBef>
        <a:spcAft>
          <a:spcPct val="0"/>
        </a:spcAft>
        <a:defRPr sz="2400">
          <a:solidFill>
            <a:srgbClr val="106636"/>
          </a:solidFill>
          <a:latin typeface="Arial" charset="0"/>
          <a:cs typeface="Arial" charset="0"/>
        </a:defRPr>
      </a:lvl7pPr>
      <a:lvl8pPr marL="1370959" algn="ctr" rtl="0" fontAlgn="base">
        <a:spcBef>
          <a:spcPct val="0"/>
        </a:spcBef>
        <a:spcAft>
          <a:spcPct val="0"/>
        </a:spcAft>
        <a:defRPr sz="2400">
          <a:solidFill>
            <a:srgbClr val="106636"/>
          </a:solidFill>
          <a:latin typeface="Arial" charset="0"/>
          <a:cs typeface="Arial" charset="0"/>
        </a:defRPr>
      </a:lvl8pPr>
      <a:lvl9pPr marL="1827945" algn="ctr" rtl="0" fontAlgn="base">
        <a:spcBef>
          <a:spcPct val="0"/>
        </a:spcBef>
        <a:spcAft>
          <a:spcPct val="0"/>
        </a:spcAft>
        <a:defRPr sz="2400">
          <a:solidFill>
            <a:srgbClr val="106636"/>
          </a:solidFill>
          <a:latin typeface="Arial" charset="0"/>
          <a:cs typeface="Arial" charset="0"/>
        </a:defRPr>
      </a:lvl9pPr>
    </p:titleStyle>
    <p:bodyStyle>
      <a:lvl1pPr marL="341233" indent="-341233"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1190" indent="-284096"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1146"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8239"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5332"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3424"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0.png"/><Relationship Id="rId10" Type="http://schemas.openxmlformats.org/officeDocument/2006/relationships/image" Target="../media/image34.jpeg"/><Relationship Id="rId4" Type="http://schemas.openxmlformats.org/officeDocument/2006/relationships/image" Target="../media/image29.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hyperlink" Target="http://proceedings.aip.org/resource/2/apcpcs/1365/1/108_1"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springerlink.com/content/l165845340411034/fulltext.html" TargetMode="External"/><Relationship Id="rId2" Type="http://schemas.openxmlformats.org/officeDocument/2006/relationships/image" Target="../media/image48.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meso2012.com/"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979" y="963214"/>
            <a:ext cx="8914121" cy="4714089"/>
          </a:xfrm>
          <a:prstGeom prst="rect">
            <a:avLst/>
          </a:prstGeom>
        </p:spPr>
        <p:txBody>
          <a:bodyPr wrap="square" lIns="91418" tIns="45709" rIns="91418" bIns="45709">
            <a:spAutoFit/>
          </a:bodyPr>
          <a:lstStyle/>
          <a:p>
            <a:pPr marL="628219" indent="-626457" algn="ctr" defTabSz="912328">
              <a:spcBef>
                <a:spcPts val="0"/>
              </a:spcBef>
              <a:spcAft>
                <a:spcPts val="0"/>
              </a:spcAft>
            </a:pPr>
            <a:r>
              <a:rPr lang="en-US" sz="2400" b="1" dirty="0" err="1" smtClean="0">
                <a:solidFill>
                  <a:srgbClr val="006600"/>
                </a:solidFill>
                <a:latin typeface="Century Gothic"/>
                <a:cs typeface="Century Gothic"/>
              </a:rPr>
              <a:t>Meso</a:t>
            </a:r>
            <a:r>
              <a:rPr lang="en-US" sz="2400" b="1" dirty="0" smtClean="0">
                <a:solidFill>
                  <a:srgbClr val="006600"/>
                </a:solidFill>
                <a:latin typeface="Century Gothic"/>
                <a:cs typeface="Century Gothic"/>
              </a:rPr>
              <a:t> Outreach and Community Input: </a:t>
            </a:r>
          </a:p>
          <a:p>
            <a:pPr marL="628219" indent="-626457" algn="ctr" defTabSz="912328">
              <a:spcBef>
                <a:spcPts val="0"/>
              </a:spcBef>
              <a:spcAft>
                <a:spcPts val="0"/>
              </a:spcAft>
            </a:pPr>
            <a:r>
              <a:rPr lang="en-US" sz="2400" b="1" dirty="0" smtClean="0">
                <a:solidFill>
                  <a:srgbClr val="006600"/>
                </a:solidFill>
                <a:latin typeface="Century Gothic"/>
                <a:cs typeface="Century Gothic"/>
              </a:rPr>
              <a:t>A status report</a:t>
            </a:r>
          </a:p>
          <a:p>
            <a:pPr marL="628219" indent="-626457" algn="ctr" defTabSz="912328">
              <a:spcBef>
                <a:spcPts val="0"/>
              </a:spcBef>
              <a:spcAft>
                <a:spcPts val="0"/>
              </a:spcAft>
            </a:pPr>
            <a:endParaRPr lang="en-US" sz="2400" b="1" dirty="0" smtClean="0">
              <a:solidFill>
                <a:srgbClr val="006600"/>
              </a:solidFill>
              <a:latin typeface="Century Gothic"/>
              <a:cs typeface="Century Gothic"/>
            </a:endParaRPr>
          </a:p>
          <a:p>
            <a:pPr marL="628219" indent="-626457" algn="ctr" defTabSz="912328">
              <a:spcBef>
                <a:spcPts val="0"/>
              </a:spcBef>
              <a:spcAft>
                <a:spcPts val="0"/>
              </a:spcAft>
            </a:pPr>
            <a:r>
              <a:rPr lang="en-US" sz="2000" dirty="0" smtClean="0">
                <a:solidFill>
                  <a:srgbClr val="006600"/>
                </a:solidFill>
                <a:latin typeface="Century Gothic"/>
                <a:cs typeface="Century Gothic"/>
              </a:rPr>
              <a:t>John Sarrao</a:t>
            </a:r>
          </a:p>
          <a:p>
            <a:pPr marL="628219" indent="-626457" algn="ctr" defTabSz="912328">
              <a:spcBef>
                <a:spcPts val="0"/>
              </a:spcBef>
              <a:spcAft>
                <a:spcPts val="0"/>
              </a:spcAft>
            </a:pPr>
            <a:r>
              <a:rPr lang="en-US" sz="1600" dirty="0" smtClean="0">
                <a:solidFill>
                  <a:srgbClr val="006600"/>
                </a:solidFill>
                <a:latin typeface="Century Gothic"/>
                <a:cs typeface="Century Gothic"/>
              </a:rPr>
              <a:t>LANL</a:t>
            </a:r>
          </a:p>
          <a:p>
            <a:pPr marL="628219" indent="-626457" algn="ctr" defTabSz="912328">
              <a:spcBef>
                <a:spcPts val="0"/>
              </a:spcBef>
              <a:spcAft>
                <a:spcPts val="0"/>
              </a:spcAft>
            </a:pPr>
            <a:r>
              <a:rPr lang="en-US" sz="2000" dirty="0" smtClean="0">
                <a:solidFill>
                  <a:srgbClr val="006600"/>
                </a:solidFill>
                <a:latin typeface="Century Gothic"/>
                <a:cs typeface="Century Gothic"/>
              </a:rPr>
              <a:t>George Crabtree</a:t>
            </a:r>
          </a:p>
          <a:p>
            <a:pPr marL="628219" indent="-626457" algn="ctr" defTabSz="912328">
              <a:spcBef>
                <a:spcPts val="0"/>
              </a:spcBef>
              <a:spcAft>
                <a:spcPts val="600"/>
              </a:spcAft>
            </a:pPr>
            <a:r>
              <a:rPr lang="en-US" sz="1600" dirty="0" smtClean="0">
                <a:solidFill>
                  <a:srgbClr val="006600"/>
                </a:solidFill>
                <a:latin typeface="Century Gothic"/>
                <a:cs typeface="Century Gothic"/>
              </a:rPr>
              <a:t>ANL/UIC</a:t>
            </a:r>
          </a:p>
          <a:p>
            <a:pPr marL="628219" indent="-626457" algn="ctr" defTabSz="912328">
              <a:spcBef>
                <a:spcPts val="0"/>
              </a:spcBef>
              <a:spcAft>
                <a:spcPts val="0"/>
              </a:spcAft>
            </a:pPr>
            <a:endParaRPr lang="en-US" sz="2400" b="1" dirty="0">
              <a:solidFill>
                <a:srgbClr val="006600"/>
              </a:solidFill>
              <a:latin typeface="Arial Narrow" pitchFamily="34" charset="0"/>
              <a:cs typeface="Arial" pitchFamily="34" charset="0"/>
            </a:endParaRPr>
          </a:p>
          <a:p>
            <a:pPr marL="628219" indent="-626457" algn="ctr" defTabSz="912328">
              <a:lnSpc>
                <a:spcPts val="3100"/>
              </a:lnSpc>
              <a:spcBef>
                <a:spcPts val="0"/>
              </a:spcBef>
              <a:spcAft>
                <a:spcPts val="0"/>
              </a:spcAft>
            </a:pPr>
            <a:r>
              <a:rPr lang="en-US" dirty="0" smtClean="0">
                <a:solidFill>
                  <a:srgbClr val="006600"/>
                </a:solidFill>
                <a:latin typeface="Century Gothic"/>
                <a:cs typeface="Century Gothic"/>
              </a:rPr>
              <a:t>Meso2012.com</a:t>
            </a:r>
          </a:p>
          <a:p>
            <a:pPr marL="628219" indent="-626457" algn="ctr" defTabSz="912328">
              <a:lnSpc>
                <a:spcPts val="3100"/>
              </a:lnSpc>
              <a:spcBef>
                <a:spcPts val="0"/>
              </a:spcBef>
              <a:spcAft>
                <a:spcPts val="0"/>
              </a:spcAft>
            </a:pPr>
            <a:r>
              <a:rPr lang="en-US" dirty="0" smtClean="0">
                <a:solidFill>
                  <a:srgbClr val="006600"/>
                </a:solidFill>
                <a:latin typeface="Century Gothic"/>
                <a:cs typeface="Century Gothic"/>
              </a:rPr>
              <a:t>Priority Research Directions</a:t>
            </a:r>
          </a:p>
          <a:p>
            <a:pPr marL="628219" indent="-626457" algn="ctr" defTabSz="912328">
              <a:lnSpc>
                <a:spcPts val="3100"/>
              </a:lnSpc>
              <a:spcBef>
                <a:spcPts val="0"/>
              </a:spcBef>
              <a:spcAft>
                <a:spcPts val="0"/>
              </a:spcAft>
            </a:pPr>
            <a:r>
              <a:rPr lang="en-US" dirty="0" smtClean="0">
                <a:solidFill>
                  <a:srgbClr val="006600"/>
                </a:solidFill>
                <a:latin typeface="Century Gothic"/>
                <a:cs typeface="Century Gothic"/>
              </a:rPr>
              <a:t>Realizing the </a:t>
            </a:r>
            <a:r>
              <a:rPr lang="en-US" dirty="0" err="1" smtClean="0">
                <a:solidFill>
                  <a:srgbClr val="006600"/>
                </a:solidFill>
                <a:latin typeface="Century Gothic"/>
                <a:cs typeface="Century Gothic"/>
              </a:rPr>
              <a:t>Meso</a:t>
            </a:r>
            <a:r>
              <a:rPr lang="en-US" dirty="0" smtClean="0">
                <a:solidFill>
                  <a:srgbClr val="006600"/>
                </a:solidFill>
                <a:latin typeface="Century Gothic"/>
                <a:cs typeface="Century Gothic"/>
              </a:rPr>
              <a:t> Opportunity</a:t>
            </a:r>
          </a:p>
          <a:p>
            <a:pPr marL="628219" indent="-626457" algn="ctr" defTabSz="912328">
              <a:lnSpc>
                <a:spcPts val="3100"/>
              </a:lnSpc>
              <a:spcBef>
                <a:spcPts val="0"/>
              </a:spcBef>
              <a:spcAft>
                <a:spcPts val="0"/>
              </a:spcAft>
            </a:pPr>
            <a:endParaRPr lang="en-US" b="1" dirty="0" smtClean="0">
              <a:solidFill>
                <a:srgbClr val="006600"/>
              </a:solidFill>
              <a:latin typeface="Century Gothic"/>
              <a:cs typeface="Century Gothic"/>
            </a:endParaRPr>
          </a:p>
          <a:p>
            <a:pPr marL="628219" indent="-626457" defTabSz="912328">
              <a:spcBef>
                <a:spcPts val="0"/>
              </a:spcBef>
              <a:spcAft>
                <a:spcPts val="0"/>
              </a:spcAft>
              <a:buFont typeface="Wingdings" pitchFamily="2" charset="2"/>
              <a:buChar char="§"/>
            </a:pPr>
            <a:endParaRPr lang="en-US" sz="2400" b="1" dirty="0" smtClean="0">
              <a:solidFill>
                <a:srgbClr val="006600"/>
              </a:solidFill>
              <a:latin typeface="Arial Narrow" pitchFamily="34" charset="0"/>
              <a:cs typeface="Arial" pitchFamily="34" charset="0"/>
            </a:endParaRPr>
          </a:p>
        </p:txBody>
      </p:sp>
      <p:sp>
        <p:nvSpPr>
          <p:cNvPr id="3" name="Slide Number Placeholder 2"/>
          <p:cNvSpPr>
            <a:spLocks noGrp="1"/>
          </p:cNvSpPr>
          <p:nvPr>
            <p:ph type="sldNum" sz="quarter" idx="11"/>
          </p:nvPr>
        </p:nvSpPr>
        <p:spPr/>
        <p:txBody>
          <a:bodyPr/>
          <a:lstStyle/>
          <a:p>
            <a:pPr>
              <a:defRPr/>
            </a:pPr>
            <a:fld id="{C0A2BE09-5C53-429F-9B0D-04D6F428253C}" type="slidenum">
              <a:rPr lang="en-US" smtClean="0"/>
              <a:pPr>
                <a:defRPr/>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2"/>
          <p:cNvSpPr txBox="1">
            <a:spLocks noChangeArrowheads="1"/>
          </p:cNvSpPr>
          <p:nvPr/>
        </p:nvSpPr>
        <p:spPr bwMode="auto">
          <a:xfrm>
            <a:off x="279400" y="177800"/>
            <a:ext cx="8356600" cy="400110"/>
          </a:xfrm>
          <a:prstGeom prst="rect">
            <a:avLst/>
          </a:prstGeom>
          <a:noFill/>
          <a:ln w="9525">
            <a:noFill/>
            <a:miter lim="800000"/>
            <a:headEnd/>
            <a:tailEnd/>
          </a:ln>
        </p:spPr>
        <p:txBody>
          <a:bodyPr>
            <a:spAutoFit/>
          </a:bodyPr>
          <a:lstStyle/>
          <a:p>
            <a:pPr algn="ctr"/>
            <a:r>
              <a:rPr lang="en-US" sz="2000" b="1" dirty="0" smtClean="0">
                <a:solidFill>
                  <a:srgbClr val="006600"/>
                </a:solidFill>
              </a:rPr>
              <a:t>Measure Quantum Effects in Nanostructures</a:t>
            </a:r>
            <a:endParaRPr lang="en-US" sz="2000" b="1" dirty="0">
              <a:solidFill>
                <a:srgbClr val="006600"/>
              </a:solidFill>
            </a:endParaRPr>
          </a:p>
        </p:txBody>
      </p:sp>
      <p:sp>
        <p:nvSpPr>
          <p:cNvPr id="3075" name="TextBox 4"/>
          <p:cNvSpPr txBox="1">
            <a:spLocks noChangeArrowheads="1"/>
          </p:cNvSpPr>
          <p:nvPr/>
        </p:nvSpPr>
        <p:spPr bwMode="auto">
          <a:xfrm>
            <a:off x="317500" y="1079500"/>
            <a:ext cx="3149600" cy="366713"/>
          </a:xfrm>
          <a:prstGeom prst="rect">
            <a:avLst/>
          </a:prstGeom>
          <a:solidFill>
            <a:srgbClr val="66FFFF"/>
          </a:solidFill>
          <a:ln w="9525">
            <a:noFill/>
            <a:miter lim="800000"/>
            <a:headEnd/>
            <a:tailEnd/>
          </a:ln>
        </p:spPr>
        <p:txBody>
          <a:bodyPr>
            <a:spAutoFit/>
          </a:bodyPr>
          <a:lstStyle/>
          <a:p>
            <a:pPr algn="ctr"/>
            <a:r>
              <a:rPr lang="en-US">
                <a:solidFill>
                  <a:prstClr val="black"/>
                </a:solidFill>
              </a:rPr>
              <a:t>Opportunity</a:t>
            </a:r>
          </a:p>
        </p:txBody>
      </p:sp>
      <p:sp>
        <p:nvSpPr>
          <p:cNvPr id="3076" name="TextBox 5"/>
          <p:cNvSpPr txBox="1">
            <a:spLocks noChangeArrowheads="1"/>
          </p:cNvSpPr>
          <p:nvPr/>
        </p:nvSpPr>
        <p:spPr bwMode="auto">
          <a:xfrm>
            <a:off x="203200" y="3048749"/>
            <a:ext cx="3149600" cy="366713"/>
          </a:xfrm>
          <a:prstGeom prst="rect">
            <a:avLst/>
          </a:prstGeom>
          <a:solidFill>
            <a:srgbClr val="66FFFF"/>
          </a:solidFill>
          <a:ln w="9525">
            <a:noFill/>
            <a:miter lim="800000"/>
            <a:headEnd/>
            <a:tailEnd/>
          </a:ln>
        </p:spPr>
        <p:txBody>
          <a:bodyPr>
            <a:spAutoFit/>
          </a:bodyPr>
          <a:lstStyle/>
          <a:p>
            <a:pPr algn="ctr"/>
            <a:r>
              <a:rPr lang="en-US" dirty="0" err="1">
                <a:solidFill>
                  <a:prstClr val="black"/>
                </a:solidFill>
              </a:rPr>
              <a:t>Meso</a:t>
            </a:r>
            <a:r>
              <a:rPr lang="en-US" dirty="0">
                <a:solidFill>
                  <a:prstClr val="black"/>
                </a:solidFill>
              </a:rPr>
              <a:t> </a:t>
            </a:r>
            <a:r>
              <a:rPr lang="en-US" dirty="0" smtClean="0">
                <a:solidFill>
                  <a:prstClr val="black"/>
                </a:solidFill>
              </a:rPr>
              <a:t>Challenge</a:t>
            </a:r>
            <a:endParaRPr lang="en-US" dirty="0">
              <a:solidFill>
                <a:prstClr val="black"/>
              </a:solidFill>
            </a:endParaRPr>
          </a:p>
        </p:txBody>
      </p:sp>
      <p:sp>
        <p:nvSpPr>
          <p:cNvPr id="3077" name="TextBox 6"/>
          <p:cNvSpPr txBox="1">
            <a:spLocks noChangeArrowheads="1"/>
          </p:cNvSpPr>
          <p:nvPr/>
        </p:nvSpPr>
        <p:spPr bwMode="auto">
          <a:xfrm>
            <a:off x="5168900" y="965200"/>
            <a:ext cx="3149600" cy="366713"/>
          </a:xfrm>
          <a:prstGeom prst="rect">
            <a:avLst/>
          </a:prstGeom>
          <a:solidFill>
            <a:srgbClr val="66FFFF"/>
          </a:solidFill>
          <a:ln w="9525">
            <a:noFill/>
            <a:miter lim="800000"/>
            <a:headEnd/>
            <a:tailEnd/>
          </a:ln>
        </p:spPr>
        <p:txBody>
          <a:bodyPr>
            <a:spAutoFit/>
          </a:bodyPr>
          <a:lstStyle/>
          <a:p>
            <a:pPr algn="ctr"/>
            <a:r>
              <a:rPr lang="en-US">
                <a:solidFill>
                  <a:prstClr val="black"/>
                </a:solidFill>
              </a:rPr>
              <a:t>Approach</a:t>
            </a:r>
          </a:p>
        </p:txBody>
      </p:sp>
      <p:sp>
        <p:nvSpPr>
          <p:cNvPr id="3078" name="TextBox 7"/>
          <p:cNvSpPr txBox="1">
            <a:spLocks noChangeArrowheads="1"/>
          </p:cNvSpPr>
          <p:nvPr/>
        </p:nvSpPr>
        <p:spPr bwMode="auto">
          <a:xfrm>
            <a:off x="5283200" y="3822700"/>
            <a:ext cx="3149600" cy="366713"/>
          </a:xfrm>
          <a:prstGeom prst="rect">
            <a:avLst/>
          </a:prstGeom>
          <a:solidFill>
            <a:srgbClr val="66FFFF"/>
          </a:solidFill>
          <a:ln w="9525">
            <a:noFill/>
            <a:miter lim="800000"/>
            <a:headEnd/>
            <a:tailEnd/>
          </a:ln>
        </p:spPr>
        <p:txBody>
          <a:bodyPr>
            <a:spAutoFit/>
          </a:bodyPr>
          <a:lstStyle/>
          <a:p>
            <a:pPr algn="ctr"/>
            <a:r>
              <a:rPr lang="en-US">
                <a:solidFill>
                  <a:prstClr val="black"/>
                </a:solidFill>
              </a:rPr>
              <a:t>Impact</a:t>
            </a:r>
          </a:p>
        </p:txBody>
      </p:sp>
      <p:sp>
        <p:nvSpPr>
          <p:cNvPr id="3079" name="Text Box 4"/>
          <p:cNvSpPr txBox="1">
            <a:spLocks noChangeArrowheads="1"/>
          </p:cNvSpPr>
          <p:nvPr/>
        </p:nvSpPr>
        <p:spPr bwMode="auto">
          <a:xfrm>
            <a:off x="4789488" y="1346368"/>
            <a:ext cx="4354512" cy="2554545"/>
          </a:xfrm>
          <a:prstGeom prst="rect">
            <a:avLst/>
          </a:prstGeom>
          <a:noFill/>
          <a:ln w="9525">
            <a:noFill/>
            <a:miter lim="800000"/>
            <a:headEnd/>
            <a:tailEnd/>
          </a:ln>
        </p:spPr>
        <p:txBody>
          <a:bodyPr>
            <a:spAutoFit/>
          </a:bodyPr>
          <a:lstStyle/>
          <a:p>
            <a:r>
              <a:rPr lang="en-US" sz="1600" b="1" dirty="0">
                <a:solidFill>
                  <a:srgbClr val="C0504D"/>
                </a:solidFill>
                <a:latin typeface="Calibri" pitchFamily="34" charset="0"/>
              </a:rPr>
              <a:t>Need: </a:t>
            </a:r>
            <a:r>
              <a:rPr lang="en-US" sz="1600" b="1" dirty="0" smtClean="0">
                <a:solidFill>
                  <a:srgbClr val="C0504D"/>
                </a:solidFill>
                <a:latin typeface="Calibri" pitchFamily="34" charset="0"/>
              </a:rPr>
              <a:t>higher resolution lithographic methods to bridge this dimensional gap.  Investment should be made in facilities that can achieve smaller dimensions</a:t>
            </a:r>
          </a:p>
          <a:p>
            <a:r>
              <a:rPr lang="en-US" sz="1600" b="1" dirty="0" smtClean="0">
                <a:solidFill>
                  <a:srgbClr val="C0504D"/>
                </a:solidFill>
                <a:latin typeface="Calibri" pitchFamily="34" charset="0"/>
              </a:rPr>
              <a:t>Need:  control over contacts between leads and nanostructures and between different nanostructures.  Investment should be made in techniques for controlling the chemistry of interfaces between metals and nanostructures or between nanostructures</a:t>
            </a:r>
            <a:endParaRPr lang="en-US" sz="1600" b="1" dirty="0">
              <a:solidFill>
                <a:srgbClr val="C0504D"/>
              </a:solidFill>
              <a:latin typeface="Calibri" pitchFamily="34" charset="0"/>
            </a:endParaRPr>
          </a:p>
        </p:txBody>
      </p:sp>
      <p:sp>
        <p:nvSpPr>
          <p:cNvPr id="3080" name="Text Box 5"/>
          <p:cNvSpPr txBox="1">
            <a:spLocks noChangeArrowheads="1"/>
          </p:cNvSpPr>
          <p:nvPr/>
        </p:nvSpPr>
        <p:spPr bwMode="auto">
          <a:xfrm>
            <a:off x="95250" y="1524000"/>
            <a:ext cx="4265613" cy="1323439"/>
          </a:xfrm>
          <a:prstGeom prst="rect">
            <a:avLst/>
          </a:prstGeom>
          <a:noFill/>
          <a:ln w="9525">
            <a:noFill/>
            <a:miter lim="800000"/>
            <a:headEnd/>
            <a:tailEnd/>
          </a:ln>
        </p:spPr>
        <p:txBody>
          <a:bodyPr>
            <a:spAutoFit/>
          </a:bodyPr>
          <a:lstStyle/>
          <a:p>
            <a:pPr>
              <a:spcBef>
                <a:spcPct val="50000"/>
              </a:spcBef>
            </a:pPr>
            <a:r>
              <a:rPr lang="en-US" sz="1600" b="1" dirty="0" smtClean="0">
                <a:solidFill>
                  <a:srgbClr val="C0504D"/>
                </a:solidFill>
                <a:latin typeface="Calibri" pitchFamily="34" charset="0"/>
              </a:rPr>
              <a:t>Phenomena that result from size effects can be controlled by adjusting the size through chemical synthesis and/or self assembly.  An example is the quantum size effect in quantum dots, which may be useful for solar cells.</a:t>
            </a:r>
          </a:p>
        </p:txBody>
      </p:sp>
      <p:sp>
        <p:nvSpPr>
          <p:cNvPr id="3081" name="Text Box 6"/>
          <p:cNvSpPr txBox="1">
            <a:spLocks noChangeArrowheads="1"/>
          </p:cNvSpPr>
          <p:nvPr/>
        </p:nvSpPr>
        <p:spPr bwMode="auto">
          <a:xfrm>
            <a:off x="14288" y="3558005"/>
            <a:ext cx="4346575" cy="2554545"/>
          </a:xfrm>
          <a:prstGeom prst="rect">
            <a:avLst/>
          </a:prstGeom>
          <a:noFill/>
          <a:ln w="9525">
            <a:noFill/>
            <a:miter lim="800000"/>
            <a:headEnd/>
            <a:tailEnd/>
          </a:ln>
        </p:spPr>
        <p:txBody>
          <a:bodyPr>
            <a:spAutoFit/>
          </a:bodyPr>
          <a:lstStyle/>
          <a:p>
            <a:pPr>
              <a:spcBef>
                <a:spcPct val="50000"/>
              </a:spcBef>
            </a:pPr>
            <a:r>
              <a:rPr lang="en-US" sz="1600" b="1" dirty="0" smtClean="0">
                <a:solidFill>
                  <a:srgbClr val="C0504D"/>
                </a:solidFill>
                <a:latin typeface="Calibri" pitchFamily="34" charset="0"/>
              </a:rPr>
              <a:t>Nano structures can be chemically synthesized or self assembled with dimensions less than ~10 nm.  Electron transport, however, requires metallic leads that must be fabricated using lithographic tools, typically limited to dimensions greater than 10 nm.   While we have exquisite control of contacts in electrostatically confined nanostructures in </a:t>
            </a:r>
            <a:r>
              <a:rPr lang="en-US" sz="1600" b="1" dirty="0" err="1" smtClean="0">
                <a:solidFill>
                  <a:srgbClr val="C0504D"/>
                </a:solidFill>
                <a:latin typeface="Calibri" pitchFamily="34" charset="0"/>
              </a:rPr>
              <a:t>GaAs</a:t>
            </a:r>
            <a:r>
              <a:rPr lang="en-US" sz="1600" b="1" dirty="0" smtClean="0">
                <a:solidFill>
                  <a:srgbClr val="C0504D"/>
                </a:solidFill>
                <a:latin typeface="Calibri" pitchFamily="34" charset="0"/>
              </a:rPr>
              <a:t>, contacts between metallic leads and nanostructures or between different nanostructures are not well controlled.</a:t>
            </a:r>
            <a:endParaRPr lang="en-US" sz="1600" b="1" dirty="0">
              <a:solidFill>
                <a:srgbClr val="C0504D"/>
              </a:solidFill>
              <a:latin typeface="Calibri" pitchFamily="34" charset="0"/>
            </a:endParaRPr>
          </a:p>
        </p:txBody>
      </p:sp>
      <p:sp>
        <p:nvSpPr>
          <p:cNvPr id="3082" name="Text Box 7"/>
          <p:cNvSpPr txBox="1">
            <a:spLocks noChangeArrowheads="1"/>
          </p:cNvSpPr>
          <p:nvPr/>
        </p:nvSpPr>
        <p:spPr bwMode="auto">
          <a:xfrm>
            <a:off x="4749800" y="4324350"/>
            <a:ext cx="4394200" cy="2062103"/>
          </a:xfrm>
          <a:prstGeom prst="rect">
            <a:avLst/>
          </a:prstGeom>
          <a:noFill/>
          <a:ln w="9525">
            <a:noFill/>
            <a:miter lim="800000"/>
            <a:headEnd/>
            <a:tailEnd/>
          </a:ln>
        </p:spPr>
        <p:txBody>
          <a:bodyPr>
            <a:spAutoFit/>
          </a:bodyPr>
          <a:lstStyle/>
          <a:p>
            <a:r>
              <a:rPr lang="en-US" sz="1600" b="1" dirty="0" smtClean="0">
                <a:solidFill>
                  <a:srgbClr val="C0504D"/>
                </a:solidFill>
                <a:latin typeface="Calibri" pitchFamily="34" charset="0"/>
              </a:rPr>
              <a:t>Improved lithography would allow control over tunneling into and out of nanostructures.</a:t>
            </a:r>
          </a:p>
          <a:p>
            <a:r>
              <a:rPr lang="en-US" sz="1600" b="1" dirty="0" smtClean="0">
                <a:solidFill>
                  <a:srgbClr val="C0504D"/>
                </a:solidFill>
                <a:latin typeface="Calibri" pitchFamily="34" charset="0"/>
              </a:rPr>
              <a:t>Such control could lead to a quantum computer that would allow the solution of many quantum chemical problems that are currently beyond the reach of computation.  It could also lead to solar cells exploiting the tunable band gap of quantum dots.</a:t>
            </a:r>
            <a:endParaRPr lang="en-US" sz="1600" b="1" dirty="0">
              <a:solidFill>
                <a:srgbClr val="C0504D"/>
              </a:solidFill>
              <a:latin typeface="Calibri" pitchFamily="34" charset="0"/>
            </a:endParaRPr>
          </a:p>
        </p:txBody>
      </p:sp>
      <p:sp>
        <p:nvSpPr>
          <p:cNvPr id="11" name="TextBox 10"/>
          <p:cNvSpPr txBox="1"/>
          <p:nvPr/>
        </p:nvSpPr>
        <p:spPr>
          <a:xfrm>
            <a:off x="7233965" y="6396224"/>
            <a:ext cx="801823" cy="307777"/>
          </a:xfrm>
          <a:prstGeom prst="rect">
            <a:avLst/>
          </a:prstGeom>
          <a:noFill/>
        </p:spPr>
        <p:txBody>
          <a:bodyPr wrap="none" rtlCol="0">
            <a:spAutoFit/>
          </a:bodyPr>
          <a:lstStyle/>
          <a:p>
            <a:r>
              <a:rPr lang="en-US" sz="1400" dirty="0" smtClean="0"/>
              <a:t>Kastner</a:t>
            </a:r>
            <a:endParaRPr lang="en-US" sz="1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209800" y="1297"/>
            <a:ext cx="4362476" cy="553998"/>
          </a:xfrm>
          <a:prstGeom prst="rect">
            <a:avLst/>
          </a:prstGeom>
          <a:noFill/>
        </p:spPr>
        <p:txBody>
          <a:bodyPr wrap="none" rtlCol="0">
            <a:spAutoFit/>
          </a:bodyPr>
          <a:lstStyle/>
          <a:p>
            <a:pPr fontAlgn="auto">
              <a:spcBef>
                <a:spcPts val="0"/>
              </a:spcBef>
              <a:spcAft>
                <a:spcPts val="0"/>
              </a:spcAft>
            </a:pPr>
            <a:r>
              <a:rPr lang="en-US" sz="3000" b="1" dirty="0" smtClean="0">
                <a:solidFill>
                  <a:srgbClr val="00B050"/>
                </a:solidFill>
                <a:latin typeface="Calibri"/>
              </a:rPr>
              <a:t>Catalysis at the </a:t>
            </a:r>
            <a:r>
              <a:rPr lang="en-US" sz="3000" b="1" dirty="0" err="1" smtClean="0">
                <a:solidFill>
                  <a:srgbClr val="00B050"/>
                </a:solidFill>
                <a:latin typeface="Calibri"/>
              </a:rPr>
              <a:t>Mesoscale</a:t>
            </a:r>
            <a:endParaRPr lang="en-US" sz="3000" b="1" dirty="0">
              <a:solidFill>
                <a:srgbClr val="00B050"/>
              </a:solidFill>
              <a:latin typeface="Calibri"/>
            </a:endParaRPr>
          </a:p>
        </p:txBody>
      </p:sp>
      <p:sp>
        <p:nvSpPr>
          <p:cNvPr id="19" name="TextBox 18"/>
          <p:cNvSpPr txBox="1"/>
          <p:nvPr/>
        </p:nvSpPr>
        <p:spPr>
          <a:xfrm>
            <a:off x="6067171" y="652751"/>
            <a:ext cx="2258503" cy="430887"/>
          </a:xfrm>
          <a:prstGeom prst="rect">
            <a:avLst/>
          </a:prstGeom>
          <a:noFill/>
        </p:spPr>
        <p:txBody>
          <a:bodyPr wrap="none" rtlCol="0">
            <a:spAutoFit/>
          </a:bodyPr>
          <a:lstStyle/>
          <a:p>
            <a:pPr fontAlgn="auto">
              <a:spcBef>
                <a:spcPts val="0"/>
              </a:spcBef>
              <a:spcAft>
                <a:spcPts val="0"/>
              </a:spcAft>
            </a:pPr>
            <a:r>
              <a:rPr lang="en-US" sz="2200" b="1" smtClean="0">
                <a:solidFill>
                  <a:srgbClr val="FF0066"/>
                </a:solidFill>
                <a:latin typeface="Calibri"/>
              </a:rPr>
              <a:t>Artificial Enzymes</a:t>
            </a:r>
            <a:endParaRPr lang="en-US" sz="2200" b="1" dirty="0">
              <a:solidFill>
                <a:srgbClr val="FF0066"/>
              </a:solidFill>
              <a:latin typeface="Calibri"/>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62600" y="1332411"/>
            <a:ext cx="2795587" cy="24870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013" r="2013"/>
          <a:stretch/>
        </p:blipFill>
        <p:spPr bwMode="auto">
          <a:xfrm>
            <a:off x="6019800" y="4070772"/>
            <a:ext cx="2456311" cy="228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6217920" y="1068791"/>
            <a:ext cx="1881876" cy="369332"/>
          </a:xfrm>
          <a:prstGeom prst="rect">
            <a:avLst/>
          </a:prstGeom>
        </p:spPr>
        <p:txBody>
          <a:bodyPr wrap="square">
            <a:spAutoFit/>
          </a:bodyPr>
          <a:lstStyle/>
          <a:p>
            <a:pPr fontAlgn="auto">
              <a:spcBef>
                <a:spcPts val="0"/>
              </a:spcBef>
              <a:spcAft>
                <a:spcPts val="0"/>
              </a:spcAft>
            </a:pPr>
            <a:r>
              <a:rPr lang="en-US" dirty="0" smtClean="0">
                <a:solidFill>
                  <a:prstClr val="black"/>
                </a:solidFill>
                <a:latin typeface="Calibri"/>
              </a:rPr>
              <a:t>cytochrome P450</a:t>
            </a:r>
            <a:endParaRPr lang="en-US" dirty="0">
              <a:solidFill>
                <a:prstClr val="black"/>
              </a:solidFill>
              <a:latin typeface="Calibri"/>
            </a:endParaRPr>
          </a:p>
        </p:txBody>
      </p:sp>
      <p:sp>
        <p:nvSpPr>
          <p:cNvPr id="24" name="Rectangle 7"/>
          <p:cNvSpPr>
            <a:spLocks noChangeArrowheads="1"/>
          </p:cNvSpPr>
          <p:nvPr/>
        </p:nvSpPr>
        <p:spPr bwMode="auto">
          <a:xfrm>
            <a:off x="5394696" y="6421771"/>
            <a:ext cx="3749304"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fontAlgn="auto">
              <a:spcBef>
                <a:spcPts val="0"/>
              </a:spcBef>
              <a:spcAft>
                <a:spcPts val="0"/>
              </a:spcAft>
            </a:pPr>
            <a:r>
              <a:rPr lang="de-DE" sz="1400" b="1" dirty="0" smtClean="0">
                <a:solidFill>
                  <a:srgbClr val="0000FF"/>
                </a:solidFill>
                <a:latin typeface="Calibri"/>
              </a:rPr>
              <a:t>Merlau et al., </a:t>
            </a:r>
            <a:r>
              <a:rPr lang="de-DE" sz="1400" b="1" i="1" dirty="0" smtClean="0">
                <a:solidFill>
                  <a:srgbClr val="0000FF"/>
                </a:solidFill>
                <a:latin typeface="Calibri"/>
              </a:rPr>
              <a:t>Ang. Chem. Int. Ed. </a:t>
            </a:r>
            <a:r>
              <a:rPr lang="de-DE" sz="1400" b="1" dirty="0" smtClean="0">
                <a:solidFill>
                  <a:srgbClr val="0000FF"/>
                </a:solidFill>
                <a:latin typeface="Calibri"/>
              </a:rPr>
              <a:t>40 (2001) 4239</a:t>
            </a:r>
          </a:p>
        </p:txBody>
      </p:sp>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6159" y="1427920"/>
            <a:ext cx="4552041" cy="1696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6" name="TextBox 25"/>
          <p:cNvSpPr txBox="1"/>
          <p:nvPr/>
        </p:nvSpPr>
        <p:spPr>
          <a:xfrm>
            <a:off x="363681" y="609600"/>
            <a:ext cx="4055919" cy="430887"/>
          </a:xfrm>
          <a:prstGeom prst="rect">
            <a:avLst/>
          </a:prstGeom>
          <a:noFill/>
        </p:spPr>
        <p:txBody>
          <a:bodyPr wrap="none" rtlCol="0">
            <a:spAutoFit/>
          </a:bodyPr>
          <a:lstStyle/>
          <a:p>
            <a:pPr fontAlgn="auto">
              <a:spcBef>
                <a:spcPts val="0"/>
              </a:spcBef>
              <a:spcAft>
                <a:spcPts val="0"/>
              </a:spcAft>
            </a:pPr>
            <a:r>
              <a:rPr lang="en-US" sz="2200" b="1" dirty="0" smtClean="0">
                <a:solidFill>
                  <a:srgbClr val="FF0066"/>
                </a:solidFill>
                <a:latin typeface="Calibri"/>
              </a:rPr>
              <a:t>Hierarchical </a:t>
            </a:r>
            <a:r>
              <a:rPr lang="en-US" sz="2200" b="1" dirty="0" err="1" smtClean="0">
                <a:solidFill>
                  <a:srgbClr val="FF0066"/>
                </a:solidFill>
                <a:latin typeface="Calibri"/>
              </a:rPr>
              <a:t>Mesoporous</a:t>
            </a:r>
            <a:r>
              <a:rPr lang="en-US" sz="2200" b="1" dirty="0" smtClean="0">
                <a:solidFill>
                  <a:srgbClr val="FF0066"/>
                </a:solidFill>
                <a:latin typeface="Calibri"/>
              </a:rPr>
              <a:t> zeolites</a:t>
            </a:r>
            <a:endParaRPr lang="en-US" sz="2200" b="1" dirty="0">
              <a:solidFill>
                <a:srgbClr val="FF0066"/>
              </a:solidFill>
              <a:latin typeface="Calibri"/>
            </a:endParaRPr>
          </a:p>
        </p:txBody>
      </p:sp>
      <p:sp>
        <p:nvSpPr>
          <p:cNvPr id="27" name="Rectangle 7"/>
          <p:cNvSpPr>
            <a:spLocks noChangeArrowheads="1"/>
          </p:cNvSpPr>
          <p:nvPr/>
        </p:nvSpPr>
        <p:spPr bwMode="auto">
          <a:xfrm>
            <a:off x="361976" y="3197423"/>
            <a:ext cx="3600424"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fontAlgn="auto">
              <a:spcBef>
                <a:spcPts val="0"/>
              </a:spcBef>
              <a:spcAft>
                <a:spcPts val="0"/>
              </a:spcAft>
            </a:pPr>
            <a:r>
              <a:rPr lang="de-DE" sz="1400" b="1" dirty="0" smtClean="0">
                <a:solidFill>
                  <a:srgbClr val="0000FF"/>
                </a:solidFill>
                <a:latin typeface="Calibri"/>
              </a:rPr>
              <a:t>Xiao et al., </a:t>
            </a:r>
            <a:r>
              <a:rPr lang="de-DE" sz="1400" b="1" i="1" dirty="0" smtClean="0">
                <a:solidFill>
                  <a:srgbClr val="0000FF"/>
                </a:solidFill>
                <a:latin typeface="Calibri"/>
              </a:rPr>
              <a:t>Ang. Chem. Int. Ed. </a:t>
            </a:r>
            <a:r>
              <a:rPr lang="de-DE" sz="1400" b="1" dirty="0" smtClean="0">
                <a:solidFill>
                  <a:srgbClr val="0000FF"/>
                </a:solidFill>
                <a:latin typeface="Calibri"/>
              </a:rPr>
              <a:t>45 (2006) 3090</a:t>
            </a:r>
          </a:p>
        </p:txBody>
      </p:sp>
      <p:sp>
        <p:nvSpPr>
          <p:cNvPr id="31" name="Rectangle 30"/>
          <p:cNvSpPr/>
          <p:nvPr/>
        </p:nvSpPr>
        <p:spPr>
          <a:xfrm>
            <a:off x="198781" y="1029789"/>
            <a:ext cx="4050444" cy="369332"/>
          </a:xfrm>
          <a:prstGeom prst="rect">
            <a:avLst/>
          </a:prstGeom>
        </p:spPr>
        <p:txBody>
          <a:bodyPr wrap="square">
            <a:spAutoFit/>
          </a:bodyPr>
          <a:lstStyle/>
          <a:p>
            <a:pPr fontAlgn="auto">
              <a:spcBef>
                <a:spcPts val="0"/>
              </a:spcBef>
              <a:spcAft>
                <a:spcPts val="0"/>
              </a:spcAft>
            </a:pPr>
            <a:r>
              <a:rPr lang="en-US" dirty="0" smtClean="0">
                <a:solidFill>
                  <a:prstClr val="black"/>
                </a:solidFill>
                <a:latin typeface="Calibri"/>
              </a:rPr>
              <a:t>Alkylation of benzene with propan-2-ol</a:t>
            </a:r>
            <a:endParaRPr lang="en-US" dirty="0">
              <a:solidFill>
                <a:prstClr val="black"/>
              </a:solidFill>
              <a:latin typeface="Calibri"/>
            </a:endParaRPr>
          </a:p>
        </p:txBody>
      </p:sp>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8600" y="3762976"/>
            <a:ext cx="4251895" cy="24092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 name="Rectangle 7"/>
          <p:cNvSpPr>
            <a:spLocks noChangeArrowheads="1"/>
          </p:cNvSpPr>
          <p:nvPr/>
        </p:nvSpPr>
        <p:spPr bwMode="auto">
          <a:xfrm>
            <a:off x="98359" y="6253374"/>
            <a:ext cx="4133824"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fontAlgn="auto">
              <a:spcBef>
                <a:spcPts val="0"/>
              </a:spcBef>
              <a:spcAft>
                <a:spcPts val="0"/>
              </a:spcAft>
            </a:pPr>
            <a:r>
              <a:rPr lang="de-DE" sz="1400" b="1" dirty="0" smtClean="0">
                <a:solidFill>
                  <a:srgbClr val="0000FF"/>
                </a:solidFill>
                <a:latin typeface="Calibri"/>
              </a:rPr>
              <a:t>Bouizi et al., Adv</a:t>
            </a:r>
            <a:r>
              <a:rPr lang="de-DE" sz="1400" b="1" i="1" dirty="0" smtClean="0">
                <a:solidFill>
                  <a:srgbClr val="0000FF"/>
                </a:solidFill>
                <a:latin typeface="Calibri"/>
              </a:rPr>
              <a:t>. Funct. Mater. </a:t>
            </a:r>
            <a:r>
              <a:rPr lang="de-DE" sz="1400" b="1" dirty="0" smtClean="0">
                <a:solidFill>
                  <a:srgbClr val="0000FF"/>
                </a:solidFill>
                <a:latin typeface="Calibri"/>
              </a:rPr>
              <a:t>15 (2005) 1955</a:t>
            </a:r>
          </a:p>
        </p:txBody>
      </p:sp>
      <p:sp>
        <p:nvSpPr>
          <p:cNvPr id="35" name="Rectangle 7"/>
          <p:cNvSpPr>
            <a:spLocks noChangeArrowheads="1"/>
          </p:cNvSpPr>
          <p:nvPr/>
        </p:nvSpPr>
        <p:spPr bwMode="auto">
          <a:xfrm>
            <a:off x="93453" y="6474023"/>
            <a:ext cx="4314838"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fontAlgn="auto">
              <a:spcBef>
                <a:spcPts val="0"/>
              </a:spcBef>
              <a:spcAft>
                <a:spcPts val="0"/>
              </a:spcAft>
            </a:pPr>
            <a:r>
              <a:rPr lang="de-DE" sz="1400" b="1" dirty="0" smtClean="0">
                <a:solidFill>
                  <a:srgbClr val="0000FF"/>
                </a:solidFill>
                <a:latin typeface="Calibri"/>
              </a:rPr>
              <a:t>Centi, Perathoner., Coord. Chem. Rev.</a:t>
            </a:r>
            <a:r>
              <a:rPr lang="de-DE" sz="1400" b="1" i="1" dirty="0" smtClean="0">
                <a:solidFill>
                  <a:srgbClr val="0000FF"/>
                </a:solidFill>
                <a:latin typeface="Calibri"/>
              </a:rPr>
              <a:t> </a:t>
            </a:r>
            <a:r>
              <a:rPr lang="de-DE" sz="1400" b="1" dirty="0" smtClean="0">
                <a:solidFill>
                  <a:srgbClr val="0000FF"/>
                </a:solidFill>
                <a:latin typeface="Calibri"/>
              </a:rPr>
              <a:t>255 (2011) 1480</a:t>
            </a:r>
          </a:p>
        </p:txBody>
      </p:sp>
      <p:sp>
        <p:nvSpPr>
          <p:cNvPr id="17" name="TextBox 16"/>
          <p:cNvSpPr txBox="1"/>
          <p:nvPr/>
        </p:nvSpPr>
        <p:spPr>
          <a:xfrm>
            <a:off x="380708" y="3657600"/>
            <a:ext cx="2210092" cy="430887"/>
          </a:xfrm>
          <a:prstGeom prst="rect">
            <a:avLst/>
          </a:prstGeom>
          <a:noFill/>
        </p:spPr>
        <p:txBody>
          <a:bodyPr wrap="none" rtlCol="0">
            <a:spAutoFit/>
          </a:bodyPr>
          <a:lstStyle/>
          <a:p>
            <a:pPr fontAlgn="auto">
              <a:spcBef>
                <a:spcPts val="0"/>
              </a:spcBef>
              <a:spcAft>
                <a:spcPts val="0"/>
              </a:spcAft>
            </a:pPr>
            <a:r>
              <a:rPr lang="en-US" sz="2200" b="1" dirty="0" smtClean="0">
                <a:solidFill>
                  <a:srgbClr val="FF0066"/>
                </a:solidFill>
                <a:latin typeface="Calibri"/>
              </a:rPr>
              <a:t>Molecular sieves </a:t>
            </a:r>
            <a:endParaRPr lang="en-US" sz="2200" b="1" dirty="0">
              <a:solidFill>
                <a:srgbClr val="FF0066"/>
              </a:solidFill>
              <a:latin typeface="Calibri"/>
            </a:endParaRPr>
          </a:p>
        </p:txBody>
      </p:sp>
      <p:sp>
        <p:nvSpPr>
          <p:cNvPr id="14" name="Rectangle 13"/>
          <p:cNvSpPr/>
          <p:nvPr/>
        </p:nvSpPr>
        <p:spPr>
          <a:xfrm>
            <a:off x="5394696" y="3688377"/>
            <a:ext cx="3749304" cy="369332"/>
          </a:xfrm>
          <a:prstGeom prst="rect">
            <a:avLst/>
          </a:prstGeom>
        </p:spPr>
        <p:txBody>
          <a:bodyPr wrap="square">
            <a:spAutoFit/>
          </a:bodyPr>
          <a:lstStyle/>
          <a:p>
            <a:pPr fontAlgn="auto">
              <a:spcBef>
                <a:spcPts val="0"/>
              </a:spcBef>
              <a:spcAft>
                <a:spcPts val="0"/>
              </a:spcAft>
            </a:pPr>
            <a:r>
              <a:rPr lang="en-US" dirty="0" err="1">
                <a:solidFill>
                  <a:prstClr val="black"/>
                </a:solidFill>
                <a:latin typeface="Calibri"/>
              </a:rPr>
              <a:t>supramolecular</a:t>
            </a:r>
            <a:r>
              <a:rPr lang="en-US" dirty="0">
                <a:solidFill>
                  <a:prstClr val="black"/>
                </a:solidFill>
                <a:latin typeface="Calibri"/>
              </a:rPr>
              <a:t> </a:t>
            </a:r>
            <a:r>
              <a:rPr lang="en-US" dirty="0" smtClean="0">
                <a:solidFill>
                  <a:prstClr val="black"/>
                </a:solidFill>
                <a:latin typeface="Calibri"/>
              </a:rPr>
              <a:t>encapsulated </a:t>
            </a:r>
            <a:r>
              <a:rPr lang="en-US" dirty="0">
                <a:solidFill>
                  <a:prstClr val="black"/>
                </a:solidFill>
                <a:latin typeface="Calibri"/>
              </a:rPr>
              <a:t>catalyst</a:t>
            </a:r>
          </a:p>
        </p:txBody>
      </p:sp>
    </p:spTree>
    <p:extLst>
      <p:ext uri="{BB962C8B-B14F-4D97-AF65-F5344CB8AC3E}">
        <p14:creationId xmlns:p14="http://schemas.microsoft.com/office/powerpoint/2010/main" xmlns="" val="29085323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98613"/>
            <a:ext cx="2743200" cy="1848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7"/>
          <p:cNvSpPr>
            <a:spLocks noChangeArrowheads="1"/>
          </p:cNvSpPr>
          <p:nvPr/>
        </p:nvSpPr>
        <p:spPr bwMode="auto">
          <a:xfrm>
            <a:off x="59960" y="1909484"/>
            <a:ext cx="3429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auto">
              <a:spcBef>
                <a:spcPts val="0"/>
              </a:spcBef>
              <a:spcAft>
                <a:spcPts val="0"/>
              </a:spcAft>
            </a:pPr>
            <a:r>
              <a:rPr lang="de-DE" sz="1400" b="1" dirty="0">
                <a:solidFill>
                  <a:srgbClr val="0000FF"/>
                </a:solidFill>
                <a:latin typeface="Calibri"/>
              </a:rPr>
              <a:t>Rao et al.,</a:t>
            </a:r>
            <a:r>
              <a:rPr lang="de-DE" sz="1400" b="1" i="1" dirty="0">
                <a:solidFill>
                  <a:srgbClr val="0000FF"/>
                </a:solidFill>
                <a:latin typeface="Calibri"/>
              </a:rPr>
              <a:t> Chem. Eur. J.</a:t>
            </a:r>
            <a:r>
              <a:rPr lang="de-DE" sz="1400" b="1" dirty="0">
                <a:solidFill>
                  <a:srgbClr val="0000FF"/>
                </a:solidFill>
                <a:latin typeface="Calibri"/>
              </a:rPr>
              <a:t> 8. (2002) 28</a:t>
            </a:r>
          </a:p>
        </p:txBody>
      </p:sp>
      <p:pic>
        <p:nvPicPr>
          <p:cNvPr id="8" name="Picture 8"/>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2245" t="32921" r="10369" b="11719"/>
          <a:stretch/>
        </p:blipFill>
        <p:spPr bwMode="auto">
          <a:xfrm>
            <a:off x="4419600" y="2271005"/>
            <a:ext cx="4572000" cy="2407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228600" y="56019"/>
            <a:ext cx="813043" cy="430887"/>
          </a:xfrm>
          <a:prstGeom prst="rect">
            <a:avLst/>
          </a:prstGeom>
          <a:noFill/>
          <a:ln w="38100">
            <a:solidFill>
              <a:srgbClr val="00B050"/>
            </a:solidFill>
          </a:ln>
        </p:spPr>
        <p:txBody>
          <a:bodyPr wrap="none" rtlCol="0">
            <a:spAutoFit/>
          </a:bodyPr>
          <a:lstStyle/>
          <a:p>
            <a:pPr fontAlgn="auto">
              <a:spcBef>
                <a:spcPts val="0"/>
              </a:spcBef>
              <a:spcAft>
                <a:spcPts val="0"/>
              </a:spcAft>
            </a:pPr>
            <a:r>
              <a:rPr lang="en-US" sz="2200" b="1" dirty="0" smtClean="0">
                <a:solidFill>
                  <a:srgbClr val="00B050"/>
                </a:solidFill>
                <a:latin typeface="Calibri"/>
              </a:rPr>
              <a:t>Nano</a:t>
            </a:r>
            <a:endParaRPr lang="en-US" sz="2200" b="1" dirty="0">
              <a:solidFill>
                <a:srgbClr val="00B050"/>
              </a:solidFill>
              <a:latin typeface="Calibri"/>
            </a:endParaRPr>
          </a:p>
        </p:txBody>
      </p:sp>
      <p:sp>
        <p:nvSpPr>
          <p:cNvPr id="12" name="TextBox 11"/>
          <p:cNvSpPr txBox="1"/>
          <p:nvPr/>
        </p:nvSpPr>
        <p:spPr>
          <a:xfrm>
            <a:off x="203576" y="5512713"/>
            <a:ext cx="939424" cy="430887"/>
          </a:xfrm>
          <a:prstGeom prst="rect">
            <a:avLst/>
          </a:prstGeom>
          <a:noFill/>
          <a:ln w="38100">
            <a:solidFill>
              <a:srgbClr val="00B050"/>
            </a:solidFill>
          </a:ln>
        </p:spPr>
        <p:txBody>
          <a:bodyPr wrap="none" rtlCol="0">
            <a:spAutoFit/>
          </a:bodyPr>
          <a:lstStyle/>
          <a:p>
            <a:pPr fontAlgn="auto">
              <a:spcBef>
                <a:spcPts val="0"/>
              </a:spcBef>
              <a:spcAft>
                <a:spcPts val="0"/>
              </a:spcAft>
            </a:pPr>
            <a:r>
              <a:rPr lang="en-US" sz="2200" b="1" dirty="0" smtClean="0">
                <a:solidFill>
                  <a:srgbClr val="00B050"/>
                </a:solidFill>
                <a:latin typeface="Calibri"/>
              </a:rPr>
              <a:t>Macro</a:t>
            </a:r>
            <a:endParaRPr lang="en-US" sz="2200" b="1" dirty="0">
              <a:solidFill>
                <a:srgbClr val="00B050"/>
              </a:solidFill>
              <a:latin typeface="Calibri"/>
            </a:endParaRPr>
          </a:p>
        </p:txBody>
      </p:sp>
      <p:grpSp>
        <p:nvGrpSpPr>
          <p:cNvPr id="3" name="Group 39"/>
          <p:cNvGrpSpPr/>
          <p:nvPr/>
        </p:nvGrpSpPr>
        <p:grpSpPr>
          <a:xfrm>
            <a:off x="3331360" y="76200"/>
            <a:ext cx="1994114" cy="1842086"/>
            <a:chOff x="3352802" y="76200"/>
            <a:chExt cx="1994114" cy="1842086"/>
          </a:xfrm>
        </p:grpSpPr>
        <p:pic>
          <p:nvPicPr>
            <p:cNvPr id="14" name="Picture 13" descr="C:\My Computer\LAB\Publication\AVS 2010\figures\Figure2-2 AVS 2010.tif"/>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5567" t="23092" r="26650" b="5881"/>
            <a:stretch/>
          </p:blipFill>
          <p:spPr bwMode="auto">
            <a:xfrm>
              <a:off x="3352802" y="76200"/>
              <a:ext cx="1994114" cy="1842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23"/>
            <p:cNvSpPr txBox="1">
              <a:spLocks noChangeArrowheads="1"/>
            </p:cNvSpPr>
            <p:nvPr/>
          </p:nvSpPr>
          <p:spPr bwMode="auto">
            <a:xfrm>
              <a:off x="3406582" y="111989"/>
              <a:ext cx="47961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hlink"/>
                  </a:solidFill>
                  <a:latin typeface="Arial" charset="0"/>
                </a:defRPr>
              </a:lvl1pPr>
              <a:lvl2pPr marL="742950" indent="-285750">
                <a:defRPr>
                  <a:solidFill>
                    <a:schemeClr val="hlink"/>
                  </a:solidFill>
                  <a:latin typeface="Arial" charset="0"/>
                </a:defRPr>
              </a:lvl2pPr>
              <a:lvl3pPr marL="1143000" indent="-228600">
                <a:defRPr>
                  <a:solidFill>
                    <a:schemeClr val="hlink"/>
                  </a:solidFill>
                  <a:latin typeface="Arial" charset="0"/>
                </a:defRPr>
              </a:lvl3pPr>
              <a:lvl4pPr marL="1600200" indent="-228600">
                <a:defRPr>
                  <a:solidFill>
                    <a:schemeClr val="hlink"/>
                  </a:solidFill>
                  <a:latin typeface="Arial" charset="0"/>
                </a:defRPr>
              </a:lvl4pPr>
              <a:lvl5pPr marL="2057400" indent="-228600">
                <a:defRPr>
                  <a:solidFill>
                    <a:schemeClr val="hlink"/>
                  </a:solidFill>
                  <a:latin typeface="Arial" charset="0"/>
                </a:defRPr>
              </a:lvl5pPr>
              <a:lvl6pPr marL="2514600" indent="-228600" eaLnBrk="0" fontAlgn="base" hangingPunct="0">
                <a:spcBef>
                  <a:spcPct val="0"/>
                </a:spcBef>
                <a:spcAft>
                  <a:spcPct val="0"/>
                </a:spcAft>
                <a:defRPr>
                  <a:solidFill>
                    <a:schemeClr val="hlink"/>
                  </a:solidFill>
                  <a:latin typeface="Arial" charset="0"/>
                </a:defRPr>
              </a:lvl6pPr>
              <a:lvl7pPr marL="2971800" indent="-228600" eaLnBrk="0" fontAlgn="base" hangingPunct="0">
                <a:spcBef>
                  <a:spcPct val="0"/>
                </a:spcBef>
                <a:spcAft>
                  <a:spcPct val="0"/>
                </a:spcAft>
                <a:defRPr>
                  <a:solidFill>
                    <a:schemeClr val="hlink"/>
                  </a:solidFill>
                  <a:latin typeface="Arial" charset="0"/>
                </a:defRPr>
              </a:lvl7pPr>
              <a:lvl8pPr marL="3429000" indent="-228600" eaLnBrk="0" fontAlgn="base" hangingPunct="0">
                <a:spcBef>
                  <a:spcPct val="0"/>
                </a:spcBef>
                <a:spcAft>
                  <a:spcPct val="0"/>
                </a:spcAft>
                <a:defRPr>
                  <a:solidFill>
                    <a:schemeClr val="hlink"/>
                  </a:solidFill>
                  <a:latin typeface="Arial" charset="0"/>
                </a:defRPr>
              </a:lvl8pPr>
              <a:lvl9pPr marL="3886200" indent="-228600" eaLnBrk="0" fontAlgn="base" hangingPunct="0">
                <a:spcBef>
                  <a:spcPct val="0"/>
                </a:spcBef>
                <a:spcAft>
                  <a:spcPct val="0"/>
                </a:spcAft>
                <a:defRPr>
                  <a:solidFill>
                    <a:schemeClr val="hlink"/>
                  </a:solidFill>
                  <a:latin typeface="Arial" charset="0"/>
                </a:defRPr>
              </a:lvl9pPr>
            </a:lstStyle>
            <a:p>
              <a:pPr fontAlgn="auto">
                <a:spcBef>
                  <a:spcPts val="0"/>
                </a:spcBef>
                <a:spcAft>
                  <a:spcPts val="0"/>
                </a:spcAft>
              </a:pPr>
              <a:r>
                <a:rPr lang="en-US" b="1" dirty="0" err="1">
                  <a:solidFill>
                    <a:prstClr val="white"/>
                  </a:solidFill>
                </a:rPr>
                <a:t>Pt</a:t>
              </a:r>
              <a:r>
                <a:rPr lang="en-US" b="1" dirty="0">
                  <a:solidFill>
                    <a:prstClr val="white"/>
                  </a:solidFill>
                </a:rPr>
                <a:t> </a:t>
              </a:r>
            </a:p>
          </p:txBody>
        </p:sp>
      </p:grpSp>
      <p:sp>
        <p:nvSpPr>
          <p:cNvPr id="16" name="Rectangle 7"/>
          <p:cNvSpPr>
            <a:spLocks noChangeArrowheads="1"/>
          </p:cNvSpPr>
          <p:nvPr/>
        </p:nvSpPr>
        <p:spPr bwMode="auto">
          <a:xfrm>
            <a:off x="3119867" y="1909484"/>
            <a:ext cx="5871733"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fontAlgn="auto">
              <a:spcBef>
                <a:spcPts val="0"/>
              </a:spcBef>
              <a:spcAft>
                <a:spcPts val="0"/>
              </a:spcAft>
            </a:pPr>
            <a:r>
              <a:rPr lang="de-DE" sz="1400" b="1" dirty="0" smtClean="0">
                <a:solidFill>
                  <a:srgbClr val="0000FF"/>
                </a:solidFill>
                <a:latin typeface="Calibri"/>
              </a:rPr>
              <a:t>Behafarid, Roldan, </a:t>
            </a:r>
            <a:r>
              <a:rPr lang="de-DE" sz="1400" b="1" i="1" dirty="0" smtClean="0">
                <a:solidFill>
                  <a:srgbClr val="0000FF"/>
                </a:solidFill>
                <a:latin typeface="Calibri"/>
              </a:rPr>
              <a:t>Phys. Chem. Lett. </a:t>
            </a:r>
            <a:r>
              <a:rPr lang="de-DE" sz="1400" b="1" dirty="0" smtClean="0">
                <a:solidFill>
                  <a:srgbClr val="0000FF"/>
                </a:solidFill>
                <a:latin typeface="Calibri"/>
              </a:rPr>
              <a:t>(2012);  </a:t>
            </a:r>
            <a:r>
              <a:rPr lang="en-US" sz="1400" b="1" i="1" dirty="0" smtClean="0">
                <a:solidFill>
                  <a:srgbClr val="0000FF"/>
                </a:solidFill>
                <a:latin typeface="Calibri"/>
              </a:rPr>
              <a:t>Nano </a:t>
            </a:r>
            <a:r>
              <a:rPr lang="en-US" sz="1400" b="1" i="1" dirty="0" err="1">
                <a:solidFill>
                  <a:srgbClr val="0000FF"/>
                </a:solidFill>
                <a:latin typeface="Calibri"/>
              </a:rPr>
              <a:t>Lett</a:t>
            </a:r>
            <a:r>
              <a:rPr lang="en-US" sz="1400" b="1" i="1" dirty="0">
                <a:solidFill>
                  <a:srgbClr val="0000FF"/>
                </a:solidFill>
                <a:latin typeface="Calibri"/>
              </a:rPr>
              <a:t>.  </a:t>
            </a:r>
            <a:r>
              <a:rPr lang="en-US" sz="1400" b="1" dirty="0">
                <a:solidFill>
                  <a:srgbClr val="0000FF"/>
                </a:solidFill>
                <a:latin typeface="Calibri"/>
              </a:rPr>
              <a:t>11 (2011) </a:t>
            </a:r>
            <a:r>
              <a:rPr lang="en-US" sz="1400" b="1" dirty="0" smtClean="0">
                <a:solidFill>
                  <a:srgbClr val="0000FF"/>
                </a:solidFill>
                <a:latin typeface="Calibri"/>
              </a:rPr>
              <a:t>5290</a:t>
            </a:r>
            <a:endParaRPr lang="de-DE" sz="1400" b="1" dirty="0">
              <a:solidFill>
                <a:srgbClr val="0000FF"/>
              </a:solidFill>
              <a:latin typeface="Calibri"/>
            </a:endParaRPr>
          </a:p>
        </p:txBody>
      </p:sp>
      <p:pic>
        <p:nvPicPr>
          <p:cNvPr id="17" name="Picture 1"/>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rightnessContrast bright="12000"/>
                    </a14:imgEffect>
                  </a14:imgLayer>
                </a14:imgProps>
              </a:ext>
              <a:ext uri="{28A0092B-C50C-407E-A947-70E740481C1C}">
                <a14:useLocalDpi xmlns:a14="http://schemas.microsoft.com/office/drawing/2010/main" xmlns="" val="0"/>
              </a:ext>
            </a:extLst>
          </a:blip>
          <a:srcRect l="14313" t="14313" r="14313" b="14313"/>
          <a:stretch>
            <a:fillRect/>
          </a:stretch>
        </p:blipFill>
        <p:spPr bwMode="auto">
          <a:xfrm>
            <a:off x="187125" y="2742501"/>
            <a:ext cx="1919414" cy="1919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39"/>
          <p:cNvPicPr preferRelativeResize="0">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t="3303" r="23394" b="3303"/>
          <a:stretch/>
        </p:blipFill>
        <p:spPr bwMode="auto">
          <a:xfrm>
            <a:off x="5410580" y="76201"/>
            <a:ext cx="1864278" cy="183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Rectangle 41"/>
          <p:cNvSpPr>
            <a:spLocks noChangeAspect="1" noChangeArrowheads="1"/>
          </p:cNvSpPr>
          <p:nvPr/>
        </p:nvSpPr>
        <p:spPr bwMode="auto">
          <a:xfrm>
            <a:off x="5650395" y="1733286"/>
            <a:ext cx="304800" cy="45719"/>
          </a:xfrm>
          <a:prstGeom prst="rect">
            <a:avLst/>
          </a:prstGeom>
          <a:solidFill>
            <a:srgbClr val="FFFFFF"/>
          </a:solidFill>
          <a:ln w="9525">
            <a:solidFill>
              <a:srgbClr val="FFFFFF"/>
            </a:solidFill>
            <a:miter lim="800000"/>
            <a:headEnd/>
            <a:tailEnd/>
          </a:ln>
        </p:spPr>
        <p:txBody>
          <a:bodyPr/>
          <a:lstStyle/>
          <a:p>
            <a:pPr algn="ctr" fontAlgn="auto">
              <a:spcBef>
                <a:spcPts val="0"/>
              </a:spcBef>
              <a:spcAft>
                <a:spcPts val="0"/>
              </a:spcAft>
            </a:pPr>
            <a:endParaRPr lang="en-US">
              <a:solidFill>
                <a:prstClr val="black"/>
              </a:solidFill>
              <a:latin typeface="Calibri"/>
            </a:endParaRPr>
          </a:p>
        </p:txBody>
      </p:sp>
      <p:sp>
        <p:nvSpPr>
          <p:cNvPr id="38" name="Text Box 42"/>
          <p:cNvSpPr txBox="1">
            <a:spLocks noChangeAspect="1" noChangeArrowheads="1"/>
          </p:cNvSpPr>
          <p:nvPr/>
        </p:nvSpPr>
        <p:spPr bwMode="auto">
          <a:xfrm>
            <a:off x="5497995" y="1447800"/>
            <a:ext cx="692930" cy="335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hlink"/>
                </a:solidFill>
                <a:latin typeface="Arial" charset="0"/>
              </a:defRPr>
            </a:lvl1pPr>
            <a:lvl2pPr marL="742950" indent="-285750">
              <a:defRPr>
                <a:solidFill>
                  <a:schemeClr val="hlink"/>
                </a:solidFill>
                <a:latin typeface="Arial" charset="0"/>
              </a:defRPr>
            </a:lvl2pPr>
            <a:lvl3pPr marL="1143000" indent="-228600">
              <a:defRPr>
                <a:solidFill>
                  <a:schemeClr val="hlink"/>
                </a:solidFill>
                <a:latin typeface="Arial" charset="0"/>
              </a:defRPr>
            </a:lvl3pPr>
            <a:lvl4pPr marL="1600200" indent="-228600">
              <a:defRPr>
                <a:solidFill>
                  <a:schemeClr val="hlink"/>
                </a:solidFill>
                <a:latin typeface="Arial" charset="0"/>
              </a:defRPr>
            </a:lvl4pPr>
            <a:lvl5pPr marL="2057400" indent="-228600">
              <a:defRPr>
                <a:solidFill>
                  <a:schemeClr val="hlink"/>
                </a:solidFill>
                <a:latin typeface="Arial" charset="0"/>
              </a:defRPr>
            </a:lvl5pPr>
            <a:lvl6pPr marL="2514600" indent="-228600" eaLnBrk="0" fontAlgn="base" hangingPunct="0">
              <a:spcBef>
                <a:spcPct val="0"/>
              </a:spcBef>
              <a:spcAft>
                <a:spcPct val="0"/>
              </a:spcAft>
              <a:defRPr>
                <a:solidFill>
                  <a:schemeClr val="hlink"/>
                </a:solidFill>
                <a:latin typeface="Arial" charset="0"/>
              </a:defRPr>
            </a:lvl6pPr>
            <a:lvl7pPr marL="2971800" indent="-228600" eaLnBrk="0" fontAlgn="base" hangingPunct="0">
              <a:spcBef>
                <a:spcPct val="0"/>
              </a:spcBef>
              <a:spcAft>
                <a:spcPct val="0"/>
              </a:spcAft>
              <a:defRPr>
                <a:solidFill>
                  <a:schemeClr val="hlink"/>
                </a:solidFill>
                <a:latin typeface="Arial" charset="0"/>
              </a:defRPr>
            </a:lvl7pPr>
            <a:lvl8pPr marL="3429000" indent="-228600" eaLnBrk="0" fontAlgn="base" hangingPunct="0">
              <a:spcBef>
                <a:spcPct val="0"/>
              </a:spcBef>
              <a:spcAft>
                <a:spcPct val="0"/>
              </a:spcAft>
              <a:defRPr>
                <a:solidFill>
                  <a:schemeClr val="hlink"/>
                </a:solidFill>
                <a:latin typeface="Arial" charset="0"/>
              </a:defRPr>
            </a:lvl8pPr>
            <a:lvl9pPr marL="3886200" indent="-228600" eaLnBrk="0" fontAlgn="base" hangingPunct="0">
              <a:spcBef>
                <a:spcPct val="0"/>
              </a:spcBef>
              <a:spcAft>
                <a:spcPct val="0"/>
              </a:spcAft>
              <a:defRPr>
                <a:solidFill>
                  <a:schemeClr val="hlink"/>
                </a:solidFill>
                <a:latin typeface="Arial" charset="0"/>
              </a:defRPr>
            </a:lvl9pPr>
          </a:lstStyle>
          <a:p>
            <a:pPr fontAlgn="auto">
              <a:spcBef>
                <a:spcPts val="0"/>
              </a:spcBef>
              <a:spcAft>
                <a:spcPts val="0"/>
              </a:spcAft>
            </a:pPr>
            <a:r>
              <a:rPr lang="en-US" sz="1600" b="1" dirty="0">
                <a:solidFill>
                  <a:srgbClr val="FFFFFF"/>
                </a:solidFill>
              </a:rPr>
              <a:t>2 nm</a:t>
            </a:r>
            <a:endParaRPr lang="en-US" sz="1600" dirty="0">
              <a:solidFill>
                <a:prstClr val="black"/>
              </a:solidFill>
            </a:endParaRPr>
          </a:p>
        </p:txBody>
      </p:sp>
      <p:grpSp>
        <p:nvGrpSpPr>
          <p:cNvPr id="4" name="Group 40"/>
          <p:cNvGrpSpPr>
            <a:grpSpLocks noChangeAspect="1"/>
          </p:cNvGrpSpPr>
          <p:nvPr/>
        </p:nvGrpSpPr>
        <p:grpSpPr>
          <a:xfrm>
            <a:off x="2159192" y="2716351"/>
            <a:ext cx="2014493" cy="1973961"/>
            <a:chOff x="-3639282" y="870447"/>
            <a:chExt cx="2797907" cy="2741612"/>
          </a:xfrm>
        </p:grpSpPr>
        <p:pic>
          <p:nvPicPr>
            <p:cNvPr id="42" name="Picture 6"/>
            <p:cNvPicPr>
              <a:picLocks noChangeAspect="1" noChangeArrowheads="1"/>
            </p:cNvPicPr>
            <p:nvPr/>
          </p:nvPicPr>
          <p:blipFill>
            <a:blip r:embed="rId8" cstate="print">
              <a:lum bright="8000" contrast="-8000"/>
              <a:extLst>
                <a:ext uri="{28A0092B-C50C-407E-A947-70E740481C1C}">
                  <a14:useLocalDpi xmlns:a14="http://schemas.microsoft.com/office/drawing/2010/main" xmlns="" val="0"/>
                </a:ext>
              </a:extLst>
            </a:blip>
            <a:srcRect/>
            <a:stretch>
              <a:fillRect/>
            </a:stretch>
          </p:blipFill>
          <p:spPr bwMode="auto">
            <a:xfrm>
              <a:off x="-3582988" y="870447"/>
              <a:ext cx="2741613" cy="2741612"/>
            </a:xfrm>
            <a:prstGeom prst="rect">
              <a:avLst/>
            </a:prstGeom>
            <a:noFill/>
            <a:ln>
              <a:noFill/>
            </a:ln>
            <a:effectLst/>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3" name="Line 7"/>
            <p:cNvSpPr>
              <a:spLocks noChangeShapeType="1"/>
            </p:cNvSpPr>
            <p:nvPr/>
          </p:nvSpPr>
          <p:spPr bwMode="auto">
            <a:xfrm>
              <a:off x="-3506788" y="3430251"/>
              <a:ext cx="520700" cy="0"/>
            </a:xfrm>
            <a:prstGeom prst="line">
              <a:avLst/>
            </a:prstGeom>
            <a:noFill/>
            <a:ln w="44450">
              <a:solidFill>
                <a:srgbClr val="FFFFFF"/>
              </a:solidFill>
              <a:round/>
              <a:headEnd/>
              <a:tailEnd/>
            </a:ln>
            <a:extLst>
              <a:ext uri="{909E8E84-426E-40dd-AFC4-6F175D3DCCD1}">
                <a14:hiddenFill xmlns:a14="http://schemas.microsoft.com/office/drawing/2010/main" xmlns="">
                  <a:noFill/>
                </a14:hiddenFill>
              </a:ext>
            </a:extLst>
          </p:spPr>
          <p:txBody>
            <a:bodyPr/>
            <a:lstStyle/>
            <a:p>
              <a:pPr fontAlgn="auto">
                <a:spcBef>
                  <a:spcPts val="0"/>
                </a:spcBef>
                <a:spcAft>
                  <a:spcPts val="0"/>
                </a:spcAft>
              </a:pPr>
              <a:endParaRPr lang="en-US">
                <a:solidFill>
                  <a:prstClr val="black"/>
                </a:solidFill>
                <a:latin typeface="Calibri"/>
              </a:endParaRPr>
            </a:p>
          </p:txBody>
        </p:sp>
        <p:sp>
          <p:nvSpPr>
            <p:cNvPr id="44" name="Text Box 8"/>
            <p:cNvSpPr txBox="1">
              <a:spLocks noChangeArrowheads="1"/>
            </p:cNvSpPr>
            <p:nvPr/>
          </p:nvSpPr>
          <p:spPr bwMode="auto">
            <a:xfrm>
              <a:off x="-3639282" y="3012967"/>
              <a:ext cx="677863" cy="34290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lstStyle>
              <a:lvl1pPr>
                <a:defRPr>
                  <a:solidFill>
                    <a:schemeClr val="hlink"/>
                  </a:solidFill>
                  <a:latin typeface="Arial" charset="0"/>
                </a:defRPr>
              </a:lvl1pPr>
              <a:lvl2pPr marL="742950" indent="-285750">
                <a:defRPr>
                  <a:solidFill>
                    <a:schemeClr val="hlink"/>
                  </a:solidFill>
                  <a:latin typeface="Arial" charset="0"/>
                </a:defRPr>
              </a:lvl2pPr>
              <a:lvl3pPr marL="1143000" indent="-228600">
                <a:defRPr>
                  <a:solidFill>
                    <a:schemeClr val="hlink"/>
                  </a:solidFill>
                  <a:latin typeface="Arial" charset="0"/>
                </a:defRPr>
              </a:lvl3pPr>
              <a:lvl4pPr marL="1600200" indent="-228600">
                <a:defRPr>
                  <a:solidFill>
                    <a:schemeClr val="hlink"/>
                  </a:solidFill>
                  <a:latin typeface="Arial" charset="0"/>
                </a:defRPr>
              </a:lvl4pPr>
              <a:lvl5pPr marL="2057400" indent="-228600">
                <a:defRPr>
                  <a:solidFill>
                    <a:schemeClr val="hlink"/>
                  </a:solidFill>
                  <a:latin typeface="Arial" charset="0"/>
                </a:defRPr>
              </a:lvl5pPr>
              <a:lvl6pPr marL="2514600" indent="-228600" eaLnBrk="0" fontAlgn="base" hangingPunct="0">
                <a:spcBef>
                  <a:spcPct val="0"/>
                </a:spcBef>
                <a:spcAft>
                  <a:spcPct val="0"/>
                </a:spcAft>
                <a:defRPr>
                  <a:solidFill>
                    <a:schemeClr val="hlink"/>
                  </a:solidFill>
                  <a:latin typeface="Arial" charset="0"/>
                </a:defRPr>
              </a:lvl6pPr>
              <a:lvl7pPr marL="2971800" indent="-228600" eaLnBrk="0" fontAlgn="base" hangingPunct="0">
                <a:spcBef>
                  <a:spcPct val="0"/>
                </a:spcBef>
                <a:spcAft>
                  <a:spcPct val="0"/>
                </a:spcAft>
                <a:defRPr>
                  <a:solidFill>
                    <a:schemeClr val="hlink"/>
                  </a:solidFill>
                  <a:latin typeface="Arial" charset="0"/>
                </a:defRPr>
              </a:lvl7pPr>
              <a:lvl8pPr marL="3429000" indent="-228600" eaLnBrk="0" fontAlgn="base" hangingPunct="0">
                <a:spcBef>
                  <a:spcPct val="0"/>
                </a:spcBef>
                <a:spcAft>
                  <a:spcPct val="0"/>
                </a:spcAft>
                <a:defRPr>
                  <a:solidFill>
                    <a:schemeClr val="hlink"/>
                  </a:solidFill>
                  <a:latin typeface="Arial" charset="0"/>
                </a:defRPr>
              </a:lvl8pPr>
              <a:lvl9pPr marL="3886200" indent="-228600" eaLnBrk="0" fontAlgn="base" hangingPunct="0">
                <a:spcBef>
                  <a:spcPct val="0"/>
                </a:spcBef>
                <a:spcAft>
                  <a:spcPct val="0"/>
                </a:spcAft>
                <a:defRPr>
                  <a:solidFill>
                    <a:schemeClr val="hlink"/>
                  </a:solidFill>
                  <a:latin typeface="Arial" charset="0"/>
                </a:defRPr>
              </a:lvl9pPr>
            </a:lstStyle>
            <a:p>
              <a:pPr fontAlgn="auto">
                <a:spcBef>
                  <a:spcPts val="0"/>
                </a:spcBef>
                <a:spcAft>
                  <a:spcPts val="0"/>
                </a:spcAft>
              </a:pPr>
              <a:r>
                <a:rPr lang="en-US" sz="1500" b="1" dirty="0">
                  <a:solidFill>
                    <a:srgbClr val="FFFFFF"/>
                  </a:solidFill>
                </a:rPr>
                <a:t>10 nm</a:t>
              </a:r>
              <a:endParaRPr lang="en-US" sz="1500" b="1" dirty="0">
                <a:solidFill>
                  <a:prstClr val="black"/>
                </a:solidFill>
              </a:endParaRPr>
            </a:p>
          </p:txBody>
        </p:sp>
      </p:grpSp>
      <p:sp>
        <p:nvSpPr>
          <p:cNvPr id="10" name="TextBox 9"/>
          <p:cNvSpPr txBox="1"/>
          <p:nvPr/>
        </p:nvSpPr>
        <p:spPr>
          <a:xfrm>
            <a:off x="197846" y="2245975"/>
            <a:ext cx="838691" cy="430887"/>
          </a:xfrm>
          <a:prstGeom prst="rect">
            <a:avLst/>
          </a:prstGeom>
          <a:noFill/>
          <a:ln w="38100">
            <a:solidFill>
              <a:srgbClr val="00B050"/>
            </a:solidFill>
          </a:ln>
        </p:spPr>
        <p:txBody>
          <a:bodyPr wrap="none" rtlCol="0">
            <a:spAutoFit/>
          </a:bodyPr>
          <a:lstStyle/>
          <a:p>
            <a:pPr fontAlgn="auto">
              <a:spcBef>
                <a:spcPts val="0"/>
              </a:spcBef>
              <a:spcAft>
                <a:spcPts val="0"/>
              </a:spcAft>
            </a:pPr>
            <a:r>
              <a:rPr lang="en-US" sz="2200" b="1" dirty="0" err="1" smtClean="0">
                <a:solidFill>
                  <a:srgbClr val="00B050"/>
                </a:solidFill>
                <a:latin typeface="Calibri"/>
              </a:rPr>
              <a:t>Meso</a:t>
            </a:r>
            <a:endParaRPr lang="en-US" sz="2200" b="1" dirty="0">
              <a:solidFill>
                <a:srgbClr val="00B050"/>
              </a:solidFill>
              <a:latin typeface="Calibri"/>
            </a:endParaRPr>
          </a:p>
        </p:txBody>
      </p:sp>
      <p:pic>
        <p:nvPicPr>
          <p:cNvPr id="48" name="Picture 8"/>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676400" y="5333110"/>
            <a:ext cx="2188358" cy="1408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7422131" y="720244"/>
            <a:ext cx="1569469" cy="553998"/>
          </a:xfrm>
          <a:prstGeom prst="rect">
            <a:avLst/>
          </a:prstGeom>
          <a:noFill/>
        </p:spPr>
        <p:txBody>
          <a:bodyPr wrap="none" rtlCol="0">
            <a:spAutoFit/>
          </a:bodyPr>
          <a:lstStyle/>
          <a:p>
            <a:pPr fontAlgn="auto">
              <a:spcBef>
                <a:spcPts val="0"/>
              </a:spcBef>
              <a:spcAft>
                <a:spcPts val="0"/>
              </a:spcAft>
            </a:pPr>
            <a:r>
              <a:rPr lang="en-US" sz="3000" b="1" dirty="0" smtClean="0">
                <a:solidFill>
                  <a:srgbClr val="00B050"/>
                </a:solidFill>
                <a:latin typeface="Calibri"/>
              </a:rPr>
              <a:t>Catalysis</a:t>
            </a:r>
            <a:endParaRPr lang="en-US" sz="3000" b="1" dirty="0">
              <a:solidFill>
                <a:srgbClr val="00B050"/>
              </a:solidFill>
              <a:latin typeface="Calibri"/>
            </a:endParaRPr>
          </a:p>
        </p:txBody>
      </p:sp>
      <p:sp>
        <p:nvSpPr>
          <p:cNvPr id="25" name="Text Box 8"/>
          <p:cNvSpPr txBox="1">
            <a:spLocks noChangeArrowheads="1"/>
          </p:cNvSpPr>
          <p:nvPr/>
        </p:nvSpPr>
        <p:spPr bwMode="auto">
          <a:xfrm>
            <a:off x="3149883" y="2712720"/>
            <a:ext cx="488061" cy="246888"/>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lstStyle>
            <a:lvl1pPr>
              <a:defRPr>
                <a:solidFill>
                  <a:schemeClr val="hlink"/>
                </a:solidFill>
                <a:latin typeface="Arial" charset="0"/>
              </a:defRPr>
            </a:lvl1pPr>
            <a:lvl2pPr marL="742950" indent="-285750">
              <a:defRPr>
                <a:solidFill>
                  <a:schemeClr val="hlink"/>
                </a:solidFill>
                <a:latin typeface="Arial" charset="0"/>
              </a:defRPr>
            </a:lvl2pPr>
            <a:lvl3pPr marL="1143000" indent="-228600">
              <a:defRPr>
                <a:solidFill>
                  <a:schemeClr val="hlink"/>
                </a:solidFill>
                <a:latin typeface="Arial" charset="0"/>
              </a:defRPr>
            </a:lvl3pPr>
            <a:lvl4pPr marL="1600200" indent="-228600">
              <a:defRPr>
                <a:solidFill>
                  <a:schemeClr val="hlink"/>
                </a:solidFill>
                <a:latin typeface="Arial" charset="0"/>
              </a:defRPr>
            </a:lvl4pPr>
            <a:lvl5pPr marL="2057400" indent="-228600">
              <a:defRPr>
                <a:solidFill>
                  <a:schemeClr val="hlink"/>
                </a:solidFill>
                <a:latin typeface="Arial" charset="0"/>
              </a:defRPr>
            </a:lvl5pPr>
            <a:lvl6pPr marL="2514600" indent="-228600" eaLnBrk="0" fontAlgn="base" hangingPunct="0">
              <a:spcBef>
                <a:spcPct val="0"/>
              </a:spcBef>
              <a:spcAft>
                <a:spcPct val="0"/>
              </a:spcAft>
              <a:defRPr>
                <a:solidFill>
                  <a:schemeClr val="hlink"/>
                </a:solidFill>
                <a:latin typeface="Arial" charset="0"/>
              </a:defRPr>
            </a:lvl6pPr>
            <a:lvl7pPr marL="2971800" indent="-228600" eaLnBrk="0" fontAlgn="base" hangingPunct="0">
              <a:spcBef>
                <a:spcPct val="0"/>
              </a:spcBef>
              <a:spcAft>
                <a:spcPct val="0"/>
              </a:spcAft>
              <a:defRPr>
                <a:solidFill>
                  <a:schemeClr val="hlink"/>
                </a:solidFill>
                <a:latin typeface="Arial" charset="0"/>
              </a:defRPr>
            </a:lvl7pPr>
            <a:lvl8pPr marL="3429000" indent="-228600" eaLnBrk="0" fontAlgn="base" hangingPunct="0">
              <a:spcBef>
                <a:spcPct val="0"/>
              </a:spcBef>
              <a:spcAft>
                <a:spcPct val="0"/>
              </a:spcAft>
              <a:defRPr>
                <a:solidFill>
                  <a:schemeClr val="hlink"/>
                </a:solidFill>
                <a:latin typeface="Arial" charset="0"/>
              </a:defRPr>
            </a:lvl8pPr>
            <a:lvl9pPr marL="3886200" indent="-228600" eaLnBrk="0" fontAlgn="base" hangingPunct="0">
              <a:spcBef>
                <a:spcPct val="0"/>
              </a:spcBef>
              <a:spcAft>
                <a:spcPct val="0"/>
              </a:spcAft>
              <a:defRPr>
                <a:solidFill>
                  <a:schemeClr val="hlink"/>
                </a:solidFill>
                <a:latin typeface="Arial" charset="0"/>
              </a:defRPr>
            </a:lvl9pPr>
          </a:lstStyle>
          <a:p>
            <a:pPr fontAlgn="auto">
              <a:spcBef>
                <a:spcPts val="0"/>
              </a:spcBef>
              <a:spcAft>
                <a:spcPts val="0"/>
              </a:spcAft>
            </a:pPr>
            <a:r>
              <a:rPr lang="en-US" sz="1500" b="1" dirty="0" err="1" smtClean="0">
                <a:solidFill>
                  <a:prstClr val="white"/>
                </a:solidFill>
              </a:rPr>
              <a:t>Pt</a:t>
            </a:r>
            <a:r>
              <a:rPr lang="en-US" sz="1500" b="1" dirty="0" smtClean="0">
                <a:solidFill>
                  <a:prstClr val="white"/>
                </a:solidFill>
              </a:rPr>
              <a:t>/</a:t>
            </a:r>
            <a:r>
              <a:rPr lang="el-GR" sz="1500" b="1" dirty="0" smtClean="0">
                <a:solidFill>
                  <a:prstClr val="white"/>
                </a:solidFill>
              </a:rPr>
              <a:t>γ</a:t>
            </a:r>
            <a:r>
              <a:rPr lang="en-US" sz="1500" b="1" dirty="0" smtClean="0">
                <a:solidFill>
                  <a:prstClr val="white"/>
                </a:solidFill>
              </a:rPr>
              <a:t>-Al</a:t>
            </a:r>
            <a:r>
              <a:rPr lang="en-US" sz="1500" b="1" baseline="-25000" dirty="0" smtClean="0">
                <a:solidFill>
                  <a:prstClr val="white"/>
                </a:solidFill>
              </a:rPr>
              <a:t>2</a:t>
            </a:r>
            <a:r>
              <a:rPr lang="en-US" sz="1500" b="1" dirty="0" smtClean="0">
                <a:solidFill>
                  <a:prstClr val="white"/>
                </a:solidFill>
              </a:rPr>
              <a:t>O</a:t>
            </a:r>
            <a:r>
              <a:rPr lang="en-US" sz="1500" b="1" baseline="-25000" dirty="0" smtClean="0">
                <a:solidFill>
                  <a:prstClr val="white"/>
                </a:solidFill>
              </a:rPr>
              <a:t>3</a:t>
            </a:r>
            <a:endParaRPr lang="en-US" sz="1500" b="1" baseline="-25000" dirty="0">
              <a:solidFill>
                <a:prstClr val="white"/>
              </a:solidFill>
            </a:endParaRPr>
          </a:p>
        </p:txBody>
      </p:sp>
      <p:sp>
        <p:nvSpPr>
          <p:cNvPr id="45" name="Rectangle 7"/>
          <p:cNvSpPr>
            <a:spLocks noChangeArrowheads="1"/>
          </p:cNvSpPr>
          <p:nvPr/>
        </p:nvSpPr>
        <p:spPr bwMode="auto">
          <a:xfrm>
            <a:off x="64625" y="4661915"/>
            <a:ext cx="4437519"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fontAlgn="auto">
              <a:spcBef>
                <a:spcPts val="0"/>
              </a:spcBef>
              <a:spcAft>
                <a:spcPts val="0"/>
              </a:spcAft>
            </a:pPr>
            <a:r>
              <a:rPr lang="de-DE" sz="1400" b="1" dirty="0" smtClean="0">
                <a:solidFill>
                  <a:srgbClr val="0000FF"/>
                </a:solidFill>
                <a:latin typeface="Calibri"/>
              </a:rPr>
              <a:t>Naitabdi et al. </a:t>
            </a:r>
            <a:r>
              <a:rPr lang="de-DE" sz="1400" b="1" i="1" dirty="0" smtClean="0">
                <a:solidFill>
                  <a:srgbClr val="0000FF"/>
                </a:solidFill>
                <a:latin typeface="Calibri"/>
              </a:rPr>
              <a:t>Appl. Phys. Lett</a:t>
            </a:r>
            <a:r>
              <a:rPr lang="de-DE" sz="1400" b="1" dirty="0" smtClean="0">
                <a:solidFill>
                  <a:srgbClr val="0000FF"/>
                </a:solidFill>
                <a:latin typeface="Calibri"/>
              </a:rPr>
              <a:t>. 94 (2009) 083102; </a:t>
            </a:r>
          </a:p>
          <a:p>
            <a:pPr fontAlgn="auto">
              <a:spcBef>
                <a:spcPts val="0"/>
              </a:spcBef>
              <a:spcAft>
                <a:spcPts val="0"/>
              </a:spcAft>
            </a:pPr>
            <a:r>
              <a:rPr lang="de-DE" sz="1400" b="1" dirty="0" smtClean="0">
                <a:solidFill>
                  <a:srgbClr val="0000FF"/>
                </a:solidFill>
                <a:latin typeface="Calibri"/>
              </a:rPr>
              <a:t>Roldan et al.,</a:t>
            </a:r>
            <a:r>
              <a:rPr lang="de-DE" sz="1400" b="1" i="1" dirty="0" smtClean="0">
                <a:solidFill>
                  <a:srgbClr val="0000FF"/>
                </a:solidFill>
                <a:latin typeface="Calibri"/>
              </a:rPr>
              <a:t> JACS </a:t>
            </a:r>
            <a:r>
              <a:rPr lang="de-DE" sz="1400" b="1" dirty="0" smtClean="0">
                <a:solidFill>
                  <a:srgbClr val="0000FF"/>
                </a:solidFill>
                <a:latin typeface="Calibri"/>
              </a:rPr>
              <a:t>132</a:t>
            </a:r>
            <a:r>
              <a:rPr lang="de-DE" sz="1400" b="1" i="1" dirty="0" smtClean="0">
                <a:solidFill>
                  <a:srgbClr val="0000FF"/>
                </a:solidFill>
                <a:latin typeface="Calibri"/>
              </a:rPr>
              <a:t> </a:t>
            </a:r>
            <a:r>
              <a:rPr lang="de-DE" sz="1400" b="1" dirty="0" smtClean="0">
                <a:solidFill>
                  <a:srgbClr val="0000FF"/>
                </a:solidFill>
                <a:latin typeface="Calibri"/>
              </a:rPr>
              <a:t>(2010) 8747</a:t>
            </a:r>
            <a:endParaRPr lang="de-DE" sz="1400" b="1" dirty="0">
              <a:solidFill>
                <a:srgbClr val="0000FF"/>
              </a:solidFill>
              <a:latin typeface="Calibri"/>
            </a:endParaRPr>
          </a:p>
        </p:txBody>
      </p:sp>
      <p:pic>
        <p:nvPicPr>
          <p:cNvPr id="47" name="Picture 7"/>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419601" y="4463942"/>
            <a:ext cx="2438400" cy="23635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3"/>
          <p:cNvSpPr>
            <a:spLocks noChangeArrowheads="1"/>
          </p:cNvSpPr>
          <p:nvPr/>
        </p:nvSpPr>
        <p:spPr bwMode="auto">
          <a:xfrm>
            <a:off x="6477000" y="4776043"/>
            <a:ext cx="27432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fontAlgn="auto">
              <a:spcBef>
                <a:spcPts val="0"/>
              </a:spcBef>
              <a:spcAft>
                <a:spcPts val="0"/>
              </a:spcAft>
            </a:pPr>
            <a:r>
              <a:rPr lang="en-US" sz="1400" b="1" dirty="0">
                <a:solidFill>
                  <a:srgbClr val="0000FF"/>
                </a:solidFill>
                <a:latin typeface="Calibri"/>
              </a:rPr>
              <a:t>www.phy.bme.hu/deps/chem_ph/Etc/Reactor2003/Koci.pdf </a:t>
            </a:r>
          </a:p>
        </p:txBody>
      </p:sp>
      <p:sp>
        <p:nvSpPr>
          <p:cNvPr id="29" name="Text Box 8"/>
          <p:cNvSpPr txBox="1">
            <a:spLocks noChangeArrowheads="1"/>
          </p:cNvSpPr>
          <p:nvPr/>
        </p:nvSpPr>
        <p:spPr bwMode="auto">
          <a:xfrm>
            <a:off x="1309640" y="2744025"/>
            <a:ext cx="488061" cy="246888"/>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lstStyle>
            <a:lvl1pPr>
              <a:defRPr>
                <a:solidFill>
                  <a:schemeClr val="hlink"/>
                </a:solidFill>
                <a:latin typeface="Arial" charset="0"/>
              </a:defRPr>
            </a:lvl1pPr>
            <a:lvl2pPr marL="742950" indent="-285750">
              <a:defRPr>
                <a:solidFill>
                  <a:schemeClr val="hlink"/>
                </a:solidFill>
                <a:latin typeface="Arial" charset="0"/>
              </a:defRPr>
            </a:lvl2pPr>
            <a:lvl3pPr marL="1143000" indent="-228600">
              <a:defRPr>
                <a:solidFill>
                  <a:schemeClr val="hlink"/>
                </a:solidFill>
                <a:latin typeface="Arial" charset="0"/>
              </a:defRPr>
            </a:lvl3pPr>
            <a:lvl4pPr marL="1600200" indent="-228600">
              <a:defRPr>
                <a:solidFill>
                  <a:schemeClr val="hlink"/>
                </a:solidFill>
                <a:latin typeface="Arial" charset="0"/>
              </a:defRPr>
            </a:lvl4pPr>
            <a:lvl5pPr marL="2057400" indent="-228600">
              <a:defRPr>
                <a:solidFill>
                  <a:schemeClr val="hlink"/>
                </a:solidFill>
                <a:latin typeface="Arial" charset="0"/>
              </a:defRPr>
            </a:lvl5pPr>
            <a:lvl6pPr marL="2514600" indent="-228600" eaLnBrk="0" fontAlgn="base" hangingPunct="0">
              <a:spcBef>
                <a:spcPct val="0"/>
              </a:spcBef>
              <a:spcAft>
                <a:spcPct val="0"/>
              </a:spcAft>
              <a:defRPr>
                <a:solidFill>
                  <a:schemeClr val="hlink"/>
                </a:solidFill>
                <a:latin typeface="Arial" charset="0"/>
              </a:defRPr>
            </a:lvl6pPr>
            <a:lvl7pPr marL="2971800" indent="-228600" eaLnBrk="0" fontAlgn="base" hangingPunct="0">
              <a:spcBef>
                <a:spcPct val="0"/>
              </a:spcBef>
              <a:spcAft>
                <a:spcPct val="0"/>
              </a:spcAft>
              <a:defRPr>
                <a:solidFill>
                  <a:schemeClr val="hlink"/>
                </a:solidFill>
                <a:latin typeface="Arial" charset="0"/>
              </a:defRPr>
            </a:lvl7pPr>
            <a:lvl8pPr marL="3429000" indent="-228600" eaLnBrk="0" fontAlgn="base" hangingPunct="0">
              <a:spcBef>
                <a:spcPct val="0"/>
              </a:spcBef>
              <a:spcAft>
                <a:spcPct val="0"/>
              </a:spcAft>
              <a:defRPr>
                <a:solidFill>
                  <a:schemeClr val="hlink"/>
                </a:solidFill>
                <a:latin typeface="Arial" charset="0"/>
              </a:defRPr>
            </a:lvl8pPr>
            <a:lvl9pPr marL="3886200" indent="-228600" eaLnBrk="0" fontAlgn="base" hangingPunct="0">
              <a:spcBef>
                <a:spcPct val="0"/>
              </a:spcBef>
              <a:spcAft>
                <a:spcPct val="0"/>
              </a:spcAft>
              <a:defRPr>
                <a:solidFill>
                  <a:schemeClr val="hlink"/>
                </a:solidFill>
                <a:latin typeface="Arial" charset="0"/>
              </a:defRPr>
            </a:lvl9pPr>
          </a:lstStyle>
          <a:p>
            <a:pPr fontAlgn="auto">
              <a:spcBef>
                <a:spcPts val="0"/>
              </a:spcBef>
              <a:spcAft>
                <a:spcPts val="0"/>
              </a:spcAft>
            </a:pPr>
            <a:r>
              <a:rPr lang="en-US" sz="1500" b="1" dirty="0" err="1" smtClean="0">
                <a:solidFill>
                  <a:prstClr val="white"/>
                </a:solidFill>
              </a:rPr>
              <a:t>Pt</a:t>
            </a:r>
            <a:r>
              <a:rPr lang="en-US" sz="1500" b="1" dirty="0" smtClean="0">
                <a:solidFill>
                  <a:prstClr val="white"/>
                </a:solidFill>
              </a:rPr>
              <a:t>/TiO</a:t>
            </a:r>
            <a:r>
              <a:rPr lang="en-US" sz="1500" b="1" baseline="-25000" dirty="0" smtClean="0">
                <a:solidFill>
                  <a:prstClr val="white"/>
                </a:solidFill>
              </a:rPr>
              <a:t>2</a:t>
            </a:r>
            <a:endParaRPr lang="en-US" sz="1500" b="1" baseline="-25000" dirty="0">
              <a:solidFill>
                <a:prstClr val="white"/>
              </a:solidFill>
            </a:endParaRPr>
          </a:p>
        </p:txBody>
      </p:sp>
      <p:sp>
        <p:nvSpPr>
          <p:cNvPr id="27" name="TextBox 26"/>
          <p:cNvSpPr txBox="1"/>
          <p:nvPr/>
        </p:nvSpPr>
        <p:spPr>
          <a:xfrm>
            <a:off x="7011546" y="6525509"/>
            <a:ext cx="2076209" cy="307777"/>
          </a:xfrm>
          <a:prstGeom prst="rect">
            <a:avLst/>
          </a:prstGeom>
          <a:noFill/>
        </p:spPr>
        <p:txBody>
          <a:bodyPr wrap="none" rtlCol="0">
            <a:spAutoFit/>
          </a:bodyPr>
          <a:lstStyle/>
          <a:p>
            <a:r>
              <a:rPr lang="en-US" sz="1400" dirty="0" smtClean="0"/>
              <a:t>Beatriz Roldan Cuenya</a:t>
            </a:r>
            <a:endParaRPr lang="en-US" sz="1400" dirty="0"/>
          </a:p>
        </p:txBody>
      </p:sp>
    </p:spTree>
    <p:extLst>
      <p:ext uri="{BB962C8B-B14F-4D97-AF65-F5344CB8AC3E}">
        <p14:creationId xmlns:p14="http://schemas.microsoft.com/office/powerpoint/2010/main" xmlns="" val="1110018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9400" y="177800"/>
            <a:ext cx="8356600" cy="400110"/>
          </a:xfrm>
          <a:prstGeom prst="rect">
            <a:avLst/>
          </a:prstGeom>
          <a:noFill/>
        </p:spPr>
        <p:txBody>
          <a:bodyPr wrap="square" rtlCol="0">
            <a:spAutoFit/>
          </a:bodyPr>
          <a:lstStyle/>
          <a:p>
            <a:pPr algn="ctr"/>
            <a:r>
              <a:rPr lang="en-US" sz="2000" b="1" dirty="0" smtClean="0">
                <a:solidFill>
                  <a:srgbClr val="006600"/>
                </a:solidFill>
              </a:rPr>
              <a:t>Reactive transport through </a:t>
            </a:r>
            <a:r>
              <a:rPr lang="en-US" sz="2000" b="1" dirty="0" err="1" smtClean="0">
                <a:solidFill>
                  <a:srgbClr val="006600"/>
                </a:solidFill>
              </a:rPr>
              <a:t>mesoporous</a:t>
            </a:r>
            <a:r>
              <a:rPr lang="en-US" sz="2000" b="1" dirty="0" smtClean="0">
                <a:solidFill>
                  <a:srgbClr val="006600"/>
                </a:solidFill>
              </a:rPr>
              <a:t> media</a:t>
            </a:r>
            <a:endParaRPr lang="en-US" sz="2000" b="1" dirty="0">
              <a:solidFill>
                <a:srgbClr val="006600"/>
              </a:solidFill>
            </a:endParaRPr>
          </a:p>
        </p:txBody>
      </p:sp>
      <p:sp>
        <p:nvSpPr>
          <p:cNvPr id="6" name="TextBox 20"/>
          <p:cNvSpPr txBox="1">
            <a:spLocks noChangeArrowheads="1"/>
          </p:cNvSpPr>
          <p:nvPr/>
        </p:nvSpPr>
        <p:spPr bwMode="auto">
          <a:xfrm>
            <a:off x="0" y="971036"/>
            <a:ext cx="2819400" cy="369332"/>
          </a:xfrm>
          <a:prstGeom prst="rect">
            <a:avLst/>
          </a:prstGeom>
          <a:solidFill>
            <a:schemeClr val="bg1"/>
          </a:solidFill>
          <a:ln w="9525">
            <a:noFill/>
            <a:miter lim="800000"/>
            <a:headEnd/>
            <a:tailEnd/>
          </a:ln>
        </p:spPr>
        <p:txBody>
          <a:bodyPr>
            <a:spAutoFit/>
          </a:bodyPr>
          <a:lstStyle/>
          <a:p>
            <a:pPr algn="ctr"/>
            <a:r>
              <a:rPr lang="en-US" b="1" dirty="0">
                <a:solidFill>
                  <a:srgbClr val="FF0000"/>
                </a:solidFill>
              </a:rPr>
              <a:t>The </a:t>
            </a:r>
            <a:r>
              <a:rPr lang="en-US" b="1" dirty="0" smtClean="0">
                <a:solidFill>
                  <a:srgbClr val="FF0000"/>
                </a:solidFill>
              </a:rPr>
              <a:t>Challenge:</a:t>
            </a:r>
            <a:endParaRPr lang="en-US" b="1" dirty="0">
              <a:solidFill>
                <a:srgbClr val="FF0000"/>
              </a:solidFill>
            </a:endParaRPr>
          </a:p>
        </p:txBody>
      </p:sp>
      <p:grpSp>
        <p:nvGrpSpPr>
          <p:cNvPr id="7" name="Group 273"/>
          <p:cNvGrpSpPr>
            <a:grpSpLocks/>
          </p:cNvGrpSpPr>
          <p:nvPr/>
        </p:nvGrpSpPr>
        <p:grpSpPr bwMode="auto">
          <a:xfrm>
            <a:off x="3964460" y="3601524"/>
            <a:ext cx="4008438" cy="2438400"/>
            <a:chOff x="762000" y="2057400"/>
            <a:chExt cx="3855820" cy="2438400"/>
          </a:xfrm>
        </p:grpSpPr>
        <p:pic>
          <p:nvPicPr>
            <p:cNvPr id="8" name="Picture 2" descr="Scale"/>
            <p:cNvPicPr>
              <a:picLocks noChangeAspect="1" noChangeArrowheads="1"/>
            </p:cNvPicPr>
            <p:nvPr/>
          </p:nvPicPr>
          <p:blipFill>
            <a:blip r:embed="rId2" cstate="print"/>
            <a:srcRect l="32404" t="51540" r="2222"/>
            <a:stretch>
              <a:fillRect/>
            </a:stretch>
          </p:blipFill>
          <p:spPr bwMode="auto">
            <a:xfrm>
              <a:off x="762000" y="2057400"/>
              <a:ext cx="3855820" cy="2438400"/>
            </a:xfrm>
            <a:prstGeom prst="rect">
              <a:avLst/>
            </a:prstGeom>
            <a:noFill/>
            <a:ln w="9525">
              <a:noFill/>
              <a:miter lim="800000"/>
              <a:headEnd/>
              <a:tailEnd/>
            </a:ln>
          </p:spPr>
        </p:pic>
        <p:sp>
          <p:nvSpPr>
            <p:cNvPr id="9" name="Rectangle 270"/>
            <p:cNvSpPr>
              <a:spLocks noChangeArrowheads="1"/>
            </p:cNvSpPr>
            <p:nvPr/>
          </p:nvSpPr>
          <p:spPr bwMode="auto">
            <a:xfrm>
              <a:off x="762000" y="2057400"/>
              <a:ext cx="914400" cy="330200"/>
            </a:xfrm>
            <a:prstGeom prst="rect">
              <a:avLst/>
            </a:prstGeom>
            <a:solidFill>
              <a:srgbClr val="FFFFFF"/>
            </a:solidFill>
            <a:ln w="9525">
              <a:noFill/>
              <a:round/>
              <a:headEnd/>
              <a:tailEnd/>
            </a:ln>
          </p:spPr>
          <p:txBody>
            <a:bodyPr/>
            <a:lstStyle/>
            <a:p>
              <a:endParaRPr lang="en-US"/>
            </a:p>
          </p:txBody>
        </p:sp>
        <p:pic>
          <p:nvPicPr>
            <p:cNvPr id="10" name="Picture 2" descr="Scale"/>
            <p:cNvPicPr>
              <a:picLocks noChangeAspect="1" noChangeArrowheads="1"/>
            </p:cNvPicPr>
            <p:nvPr/>
          </p:nvPicPr>
          <p:blipFill>
            <a:blip r:embed="rId2" cstate="print"/>
            <a:srcRect l="58241" t="51540" r="39174" b="40887"/>
            <a:stretch>
              <a:fillRect/>
            </a:stretch>
          </p:blipFill>
          <p:spPr bwMode="auto">
            <a:xfrm>
              <a:off x="914400" y="2057400"/>
              <a:ext cx="152400" cy="381000"/>
            </a:xfrm>
            <a:prstGeom prst="rect">
              <a:avLst/>
            </a:prstGeom>
            <a:noFill/>
            <a:ln w="9525">
              <a:noFill/>
              <a:miter lim="800000"/>
              <a:headEnd/>
              <a:tailEnd/>
            </a:ln>
          </p:spPr>
        </p:pic>
      </p:grpSp>
      <p:cxnSp>
        <p:nvCxnSpPr>
          <p:cNvPr id="11" name="Straight Connector 275"/>
          <p:cNvCxnSpPr>
            <a:cxnSpLocks noChangeShapeType="1"/>
          </p:cNvCxnSpPr>
          <p:nvPr/>
        </p:nvCxnSpPr>
        <p:spPr bwMode="auto">
          <a:xfrm flipH="1" flipV="1">
            <a:off x="2792627" y="2866769"/>
            <a:ext cx="1223319" cy="2113004"/>
          </a:xfrm>
          <a:prstGeom prst="line">
            <a:avLst/>
          </a:prstGeom>
          <a:noFill/>
          <a:ln w="9525">
            <a:solidFill>
              <a:schemeClr val="tx1"/>
            </a:solidFill>
            <a:round/>
            <a:headEnd/>
            <a:tailEnd/>
          </a:ln>
        </p:spPr>
      </p:cxnSp>
      <p:cxnSp>
        <p:nvCxnSpPr>
          <p:cNvPr id="12" name="Straight Connector 277"/>
          <p:cNvCxnSpPr>
            <a:cxnSpLocks noChangeShapeType="1"/>
          </p:cNvCxnSpPr>
          <p:nvPr/>
        </p:nvCxnSpPr>
        <p:spPr bwMode="auto">
          <a:xfrm flipH="1" flipV="1">
            <a:off x="2817341" y="4819135"/>
            <a:ext cx="1215082" cy="177115"/>
          </a:xfrm>
          <a:prstGeom prst="line">
            <a:avLst/>
          </a:prstGeom>
          <a:noFill/>
          <a:ln w="9525">
            <a:solidFill>
              <a:schemeClr val="tx1"/>
            </a:solidFill>
            <a:round/>
            <a:headEnd/>
            <a:tailEnd/>
          </a:ln>
        </p:spPr>
      </p:cxnSp>
      <p:sp>
        <p:nvSpPr>
          <p:cNvPr id="13" name="TextBox 11"/>
          <p:cNvSpPr txBox="1">
            <a:spLocks noChangeArrowheads="1"/>
          </p:cNvSpPr>
          <p:nvPr/>
        </p:nvSpPr>
        <p:spPr bwMode="auto">
          <a:xfrm>
            <a:off x="3583460" y="2456936"/>
            <a:ext cx="4394200" cy="1692275"/>
          </a:xfrm>
          <a:prstGeom prst="rect">
            <a:avLst/>
          </a:prstGeom>
          <a:noFill/>
          <a:ln w="9525">
            <a:noFill/>
            <a:miter lim="800000"/>
            <a:headEnd/>
            <a:tailEnd/>
          </a:ln>
        </p:spPr>
        <p:txBody>
          <a:bodyPr>
            <a:spAutoFit/>
          </a:bodyPr>
          <a:lstStyle/>
          <a:p>
            <a:pPr algn="ctr"/>
            <a:r>
              <a:rPr lang="en-US" b="1">
                <a:solidFill>
                  <a:srgbClr val="FF0000"/>
                </a:solidFill>
              </a:rPr>
              <a:t>The Opportunity:</a:t>
            </a:r>
          </a:p>
          <a:p>
            <a:pPr algn="ctr"/>
            <a:r>
              <a:rPr lang="en-US" sz="1600" b="1"/>
              <a:t>Sequestering carbon dioxide allows </a:t>
            </a:r>
          </a:p>
          <a:p>
            <a:pPr algn="ctr"/>
            <a:r>
              <a:rPr lang="en-US" sz="1600" b="1"/>
              <a:t>clean use of fossil fuels</a:t>
            </a:r>
            <a:endParaRPr lang="en-US" sz="1600" b="1">
              <a:solidFill>
                <a:srgbClr val="FF0000"/>
              </a:solidFill>
            </a:endParaRPr>
          </a:p>
          <a:p>
            <a:pPr algn="ctr"/>
            <a:endParaRPr lang="en-US" b="1">
              <a:solidFill>
                <a:srgbClr val="FF0000"/>
              </a:solidFill>
            </a:endParaRPr>
          </a:p>
          <a:p>
            <a:pPr algn="ctr">
              <a:spcBef>
                <a:spcPts val="1200"/>
              </a:spcBef>
            </a:pPr>
            <a:endParaRPr lang="en-US" b="1">
              <a:solidFill>
                <a:srgbClr val="FF0000"/>
              </a:solidFill>
            </a:endParaRPr>
          </a:p>
        </p:txBody>
      </p:sp>
      <p:sp>
        <p:nvSpPr>
          <p:cNvPr id="14" name="TextBox 280"/>
          <p:cNvSpPr txBox="1">
            <a:spLocks noChangeArrowheads="1"/>
          </p:cNvSpPr>
          <p:nvPr/>
        </p:nvSpPr>
        <p:spPr bwMode="auto">
          <a:xfrm>
            <a:off x="0" y="1440936"/>
            <a:ext cx="4419600" cy="1077913"/>
          </a:xfrm>
          <a:prstGeom prst="rect">
            <a:avLst/>
          </a:prstGeom>
          <a:noFill/>
          <a:ln w="9525">
            <a:noFill/>
            <a:miter lim="800000"/>
            <a:headEnd/>
            <a:tailEnd/>
          </a:ln>
        </p:spPr>
        <p:txBody>
          <a:bodyPr>
            <a:spAutoFit/>
          </a:bodyPr>
          <a:lstStyle/>
          <a:p>
            <a:pPr algn="ctr"/>
            <a:r>
              <a:rPr lang="en-US" sz="1600" b="1" dirty="0" err="1"/>
              <a:t>Multiscale</a:t>
            </a:r>
            <a:r>
              <a:rPr lang="en-US" sz="1600" b="1" dirty="0"/>
              <a:t>, multiphase modeling </a:t>
            </a:r>
          </a:p>
          <a:p>
            <a:pPr algn="ctr"/>
            <a:r>
              <a:rPr lang="en-US" sz="1600" b="1" dirty="0"/>
              <a:t>of sequestration sites for </a:t>
            </a:r>
          </a:p>
          <a:p>
            <a:pPr algn="ctr"/>
            <a:r>
              <a:rPr lang="en-US" sz="1600" b="1" dirty="0"/>
              <a:t>capacity, </a:t>
            </a:r>
            <a:r>
              <a:rPr lang="en-US" sz="1600" b="1" dirty="0" err="1"/>
              <a:t>injectivity</a:t>
            </a:r>
            <a:r>
              <a:rPr lang="en-US" sz="1600" b="1" dirty="0"/>
              <a:t>, containment</a:t>
            </a:r>
            <a:endParaRPr lang="en-US" sz="1600" b="1" dirty="0">
              <a:solidFill>
                <a:srgbClr val="FF0000"/>
              </a:solidFill>
            </a:endParaRPr>
          </a:p>
          <a:p>
            <a:pPr algn="ctr"/>
            <a:endParaRPr lang="en-US" sz="1600" dirty="0"/>
          </a:p>
        </p:txBody>
      </p:sp>
      <p:grpSp>
        <p:nvGrpSpPr>
          <p:cNvPr id="15" name="Group 291"/>
          <p:cNvGrpSpPr>
            <a:grpSpLocks/>
          </p:cNvGrpSpPr>
          <p:nvPr/>
        </p:nvGrpSpPr>
        <p:grpSpPr bwMode="auto">
          <a:xfrm>
            <a:off x="497360" y="2598224"/>
            <a:ext cx="2743200" cy="2589212"/>
            <a:chOff x="6096000" y="2135386"/>
            <a:chExt cx="2743200" cy="2589014"/>
          </a:xfrm>
        </p:grpSpPr>
        <p:pic>
          <p:nvPicPr>
            <p:cNvPr id="16" name="Picture 2" descr="POSTER500X500FLCOL"/>
            <p:cNvPicPr>
              <a:picLocks noChangeAspect="1" noChangeArrowheads="1"/>
            </p:cNvPicPr>
            <p:nvPr/>
          </p:nvPicPr>
          <p:blipFill>
            <a:blip r:embed="rId3" cstate="print"/>
            <a:srcRect/>
            <a:stretch>
              <a:fillRect/>
            </a:stretch>
          </p:blipFill>
          <p:spPr bwMode="auto">
            <a:xfrm>
              <a:off x="6096000" y="2135386"/>
              <a:ext cx="2288050" cy="2291586"/>
            </a:xfrm>
            <a:prstGeom prst="rect">
              <a:avLst/>
            </a:prstGeom>
            <a:noFill/>
            <a:ln w="9525">
              <a:noFill/>
              <a:miter lim="800000"/>
              <a:headEnd/>
              <a:tailEnd/>
            </a:ln>
          </p:spPr>
        </p:pic>
        <p:sp>
          <p:nvSpPr>
            <p:cNvPr id="17" name="Text Box 7"/>
            <p:cNvSpPr txBox="1">
              <a:spLocks noChangeArrowheads="1"/>
            </p:cNvSpPr>
            <p:nvPr/>
          </p:nvSpPr>
          <p:spPr bwMode="auto">
            <a:xfrm>
              <a:off x="6909528" y="3255717"/>
              <a:ext cx="1141560" cy="461665"/>
            </a:xfrm>
            <a:prstGeom prst="rect">
              <a:avLst/>
            </a:prstGeom>
            <a:noFill/>
            <a:ln w="9525">
              <a:noFill/>
              <a:miter lim="800000"/>
              <a:headEnd/>
              <a:tailEnd/>
            </a:ln>
          </p:spPr>
          <p:txBody>
            <a:bodyPr>
              <a:spAutoFit/>
            </a:bodyPr>
            <a:lstStyle/>
            <a:p>
              <a:r>
                <a:rPr lang="en-US" sz="1200">
                  <a:solidFill>
                    <a:schemeClr val="bg1"/>
                  </a:solidFill>
                </a:rPr>
                <a:t>Mineral</a:t>
              </a:r>
            </a:p>
            <a:p>
              <a:r>
                <a:rPr lang="en-US" sz="1200">
                  <a:solidFill>
                    <a:schemeClr val="bg1"/>
                  </a:solidFill>
                </a:rPr>
                <a:t> grain</a:t>
              </a:r>
            </a:p>
          </p:txBody>
        </p:sp>
        <p:sp>
          <p:nvSpPr>
            <p:cNvPr id="18" name="Text Box 8"/>
            <p:cNvSpPr txBox="1">
              <a:spLocks noChangeArrowheads="1"/>
            </p:cNvSpPr>
            <p:nvPr/>
          </p:nvSpPr>
          <p:spPr bwMode="auto">
            <a:xfrm>
              <a:off x="7265312" y="2288159"/>
              <a:ext cx="964288" cy="276999"/>
            </a:xfrm>
            <a:prstGeom prst="rect">
              <a:avLst/>
            </a:prstGeom>
            <a:noFill/>
            <a:ln w="9525">
              <a:noFill/>
              <a:miter lim="800000"/>
              <a:headEnd/>
              <a:tailEnd/>
            </a:ln>
          </p:spPr>
          <p:txBody>
            <a:bodyPr>
              <a:spAutoFit/>
            </a:bodyPr>
            <a:lstStyle/>
            <a:p>
              <a:r>
                <a:rPr lang="en-US" sz="1200">
                  <a:solidFill>
                    <a:schemeClr val="bg1"/>
                  </a:solidFill>
                </a:rPr>
                <a:t>Water</a:t>
              </a:r>
            </a:p>
          </p:txBody>
        </p:sp>
        <p:sp>
          <p:nvSpPr>
            <p:cNvPr id="19" name="Line 9"/>
            <p:cNvSpPr>
              <a:spLocks noChangeShapeType="1"/>
            </p:cNvSpPr>
            <p:nvPr/>
          </p:nvSpPr>
          <p:spPr bwMode="auto">
            <a:xfrm flipH="1">
              <a:off x="7011220" y="2440186"/>
              <a:ext cx="303980" cy="102593"/>
            </a:xfrm>
            <a:prstGeom prst="line">
              <a:avLst/>
            </a:prstGeom>
            <a:noFill/>
            <a:ln w="38100">
              <a:solidFill>
                <a:schemeClr val="bg1"/>
              </a:solidFill>
              <a:round/>
              <a:headEnd/>
              <a:tailEnd type="arrow" w="med" len="med"/>
            </a:ln>
          </p:spPr>
          <p:txBody>
            <a:bodyPr/>
            <a:lstStyle/>
            <a:p>
              <a:endParaRPr lang="en-US"/>
            </a:p>
          </p:txBody>
        </p:sp>
        <p:sp>
          <p:nvSpPr>
            <p:cNvPr id="20" name="Text Box 10"/>
            <p:cNvSpPr txBox="1">
              <a:spLocks noChangeArrowheads="1"/>
            </p:cNvSpPr>
            <p:nvPr/>
          </p:nvSpPr>
          <p:spPr bwMode="auto">
            <a:xfrm>
              <a:off x="6248535" y="2390007"/>
              <a:ext cx="756915" cy="276999"/>
            </a:xfrm>
            <a:prstGeom prst="rect">
              <a:avLst/>
            </a:prstGeom>
            <a:noFill/>
            <a:ln w="9525">
              <a:noFill/>
              <a:miter lim="800000"/>
              <a:headEnd/>
              <a:tailEnd/>
            </a:ln>
          </p:spPr>
          <p:txBody>
            <a:bodyPr>
              <a:spAutoFit/>
            </a:bodyPr>
            <a:lstStyle/>
            <a:p>
              <a:r>
                <a:rPr lang="en-US" sz="1200">
                  <a:solidFill>
                    <a:schemeClr val="bg1"/>
                  </a:solidFill>
                </a:rPr>
                <a:t>CO</a:t>
              </a:r>
              <a:r>
                <a:rPr lang="en-US" sz="1200" baseline="-25000">
                  <a:solidFill>
                    <a:schemeClr val="bg1"/>
                  </a:solidFill>
                </a:rPr>
                <a:t>2</a:t>
              </a:r>
            </a:p>
          </p:txBody>
        </p:sp>
        <p:sp>
          <p:nvSpPr>
            <p:cNvPr id="21" name="Line 11"/>
            <p:cNvSpPr>
              <a:spLocks noChangeShapeType="1"/>
            </p:cNvSpPr>
            <p:nvPr/>
          </p:nvSpPr>
          <p:spPr bwMode="auto">
            <a:xfrm>
              <a:off x="6553610" y="2695551"/>
              <a:ext cx="203382" cy="254621"/>
            </a:xfrm>
            <a:prstGeom prst="line">
              <a:avLst/>
            </a:prstGeom>
            <a:noFill/>
            <a:ln w="38100">
              <a:solidFill>
                <a:schemeClr val="bg1"/>
              </a:solidFill>
              <a:round/>
              <a:headEnd/>
              <a:tailEnd type="arrow" w="med" len="med"/>
            </a:ln>
          </p:spPr>
          <p:txBody>
            <a:bodyPr/>
            <a:lstStyle/>
            <a:p>
              <a:endParaRPr lang="en-US"/>
            </a:p>
          </p:txBody>
        </p:sp>
        <p:sp>
          <p:nvSpPr>
            <p:cNvPr id="22" name="Line 12"/>
            <p:cNvSpPr>
              <a:spLocks noChangeShapeType="1"/>
            </p:cNvSpPr>
            <p:nvPr/>
          </p:nvSpPr>
          <p:spPr bwMode="auto">
            <a:xfrm>
              <a:off x="6146846" y="4071621"/>
              <a:ext cx="2237205" cy="0"/>
            </a:xfrm>
            <a:prstGeom prst="line">
              <a:avLst/>
            </a:prstGeom>
            <a:noFill/>
            <a:ln w="28575">
              <a:solidFill>
                <a:schemeClr val="bg1"/>
              </a:solidFill>
              <a:round/>
              <a:headEnd type="arrow" w="med" len="med"/>
              <a:tailEnd type="arrow" w="med" len="med"/>
            </a:ln>
          </p:spPr>
          <p:txBody>
            <a:bodyPr/>
            <a:lstStyle/>
            <a:p>
              <a:endParaRPr lang="en-US"/>
            </a:p>
          </p:txBody>
        </p:sp>
        <p:sp>
          <p:nvSpPr>
            <p:cNvPr id="23" name="TextBox 283"/>
            <p:cNvSpPr txBox="1">
              <a:spLocks noChangeArrowheads="1"/>
            </p:cNvSpPr>
            <p:nvPr/>
          </p:nvSpPr>
          <p:spPr bwMode="auto">
            <a:xfrm>
              <a:off x="6934200" y="4040386"/>
              <a:ext cx="685800" cy="276999"/>
            </a:xfrm>
            <a:prstGeom prst="rect">
              <a:avLst/>
            </a:prstGeom>
            <a:noFill/>
            <a:ln w="9525">
              <a:noFill/>
              <a:miter lim="800000"/>
              <a:headEnd/>
              <a:tailEnd/>
            </a:ln>
          </p:spPr>
          <p:txBody>
            <a:bodyPr>
              <a:spAutoFit/>
            </a:bodyPr>
            <a:lstStyle/>
            <a:p>
              <a:r>
                <a:rPr lang="en-US" sz="1200">
                  <a:solidFill>
                    <a:srgbClr val="FFFFFF"/>
                  </a:solidFill>
                </a:rPr>
                <a:t>2 mm</a:t>
              </a:r>
            </a:p>
          </p:txBody>
        </p:sp>
        <p:sp>
          <p:nvSpPr>
            <p:cNvPr id="24" name="TextBox 284"/>
            <p:cNvSpPr txBox="1">
              <a:spLocks noChangeArrowheads="1"/>
            </p:cNvSpPr>
            <p:nvPr/>
          </p:nvSpPr>
          <p:spPr bwMode="auto">
            <a:xfrm>
              <a:off x="7620000" y="4416623"/>
              <a:ext cx="1219200" cy="307777"/>
            </a:xfrm>
            <a:prstGeom prst="rect">
              <a:avLst/>
            </a:prstGeom>
            <a:noFill/>
            <a:ln w="9525">
              <a:noFill/>
              <a:miter lim="800000"/>
              <a:headEnd/>
              <a:tailEnd/>
            </a:ln>
          </p:spPr>
          <p:txBody>
            <a:bodyPr>
              <a:spAutoFit/>
            </a:bodyPr>
            <a:lstStyle/>
            <a:p>
              <a:r>
                <a:rPr lang="en-US" sz="1400"/>
                <a:t>Pore scale</a:t>
              </a:r>
            </a:p>
          </p:txBody>
        </p:sp>
      </p:grpSp>
    </p:spTree>
    <p:extLst>
      <p:ext uri="{BB962C8B-B14F-4D97-AF65-F5344CB8AC3E}">
        <p14:creationId xmlns:p14="http://schemas.microsoft.com/office/powerpoint/2010/main" xmlns="" val="21431410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9400" y="177800"/>
            <a:ext cx="8356600" cy="400110"/>
          </a:xfrm>
          <a:prstGeom prst="rect">
            <a:avLst/>
          </a:prstGeom>
          <a:noFill/>
        </p:spPr>
        <p:txBody>
          <a:bodyPr wrap="square" rtlCol="0">
            <a:spAutoFit/>
          </a:bodyPr>
          <a:lstStyle/>
          <a:p>
            <a:pPr algn="ctr"/>
            <a:r>
              <a:rPr lang="en-US" sz="2000" b="1" dirty="0" smtClean="0">
                <a:solidFill>
                  <a:srgbClr val="006600"/>
                </a:solidFill>
              </a:rPr>
              <a:t>Reactive transport through </a:t>
            </a:r>
            <a:r>
              <a:rPr lang="en-US" sz="2000" b="1" dirty="0" err="1" smtClean="0">
                <a:solidFill>
                  <a:srgbClr val="006600"/>
                </a:solidFill>
              </a:rPr>
              <a:t>mesoporous</a:t>
            </a:r>
            <a:r>
              <a:rPr lang="en-US" sz="2000" b="1" dirty="0" smtClean="0">
                <a:solidFill>
                  <a:srgbClr val="006600"/>
                </a:solidFill>
              </a:rPr>
              <a:t> media</a:t>
            </a:r>
            <a:endParaRPr lang="en-US" sz="2000" b="1" dirty="0">
              <a:solidFill>
                <a:srgbClr val="006600"/>
              </a:solidFill>
            </a:endParaRPr>
          </a:p>
        </p:txBody>
      </p:sp>
      <p:sp>
        <p:nvSpPr>
          <p:cNvPr id="5" name="TextBox 4"/>
          <p:cNvSpPr txBox="1"/>
          <p:nvPr/>
        </p:nvSpPr>
        <p:spPr>
          <a:xfrm>
            <a:off x="317500" y="1008380"/>
            <a:ext cx="3149600" cy="369332"/>
          </a:xfrm>
          <a:prstGeom prst="rect">
            <a:avLst/>
          </a:prstGeom>
          <a:solidFill>
            <a:srgbClr val="66FFFF"/>
          </a:solidFill>
        </p:spPr>
        <p:txBody>
          <a:bodyPr wrap="square" rtlCol="0">
            <a:spAutoFit/>
          </a:bodyPr>
          <a:lstStyle/>
          <a:p>
            <a:pPr algn="ctr"/>
            <a:r>
              <a:rPr lang="en-US" dirty="0" smtClean="0"/>
              <a:t>Opportunity</a:t>
            </a:r>
            <a:endParaRPr lang="en-US" dirty="0"/>
          </a:p>
        </p:txBody>
      </p:sp>
      <p:sp>
        <p:nvSpPr>
          <p:cNvPr id="6" name="TextBox 5"/>
          <p:cNvSpPr txBox="1"/>
          <p:nvPr/>
        </p:nvSpPr>
        <p:spPr>
          <a:xfrm>
            <a:off x="317500" y="3665220"/>
            <a:ext cx="3149600" cy="369332"/>
          </a:xfrm>
          <a:prstGeom prst="rect">
            <a:avLst/>
          </a:prstGeom>
          <a:solidFill>
            <a:srgbClr val="66FFFF"/>
          </a:solidFill>
        </p:spPr>
        <p:txBody>
          <a:bodyPr wrap="square" rtlCol="0">
            <a:spAutoFit/>
          </a:bodyPr>
          <a:lstStyle/>
          <a:p>
            <a:pPr algn="ctr"/>
            <a:r>
              <a:rPr lang="en-US" dirty="0" err="1" smtClean="0"/>
              <a:t>Meso</a:t>
            </a:r>
            <a:r>
              <a:rPr lang="en-US" dirty="0" smtClean="0"/>
              <a:t> Challenge</a:t>
            </a:r>
            <a:endParaRPr lang="en-US" dirty="0"/>
          </a:p>
        </p:txBody>
      </p:sp>
      <p:sp>
        <p:nvSpPr>
          <p:cNvPr id="7" name="TextBox 6"/>
          <p:cNvSpPr txBox="1"/>
          <p:nvPr/>
        </p:nvSpPr>
        <p:spPr>
          <a:xfrm>
            <a:off x="5168900" y="965200"/>
            <a:ext cx="3149600" cy="369332"/>
          </a:xfrm>
          <a:prstGeom prst="rect">
            <a:avLst/>
          </a:prstGeom>
          <a:solidFill>
            <a:srgbClr val="66FFFF"/>
          </a:solidFill>
        </p:spPr>
        <p:txBody>
          <a:bodyPr wrap="square" rtlCol="0">
            <a:spAutoFit/>
          </a:bodyPr>
          <a:lstStyle/>
          <a:p>
            <a:pPr algn="ctr"/>
            <a:r>
              <a:rPr lang="en-US" dirty="0" smtClean="0"/>
              <a:t>Approach</a:t>
            </a:r>
            <a:endParaRPr lang="en-US" dirty="0"/>
          </a:p>
        </p:txBody>
      </p:sp>
      <p:sp>
        <p:nvSpPr>
          <p:cNvPr id="8" name="TextBox 7"/>
          <p:cNvSpPr txBox="1"/>
          <p:nvPr/>
        </p:nvSpPr>
        <p:spPr>
          <a:xfrm>
            <a:off x="5283200" y="3670300"/>
            <a:ext cx="3149600" cy="369332"/>
          </a:xfrm>
          <a:prstGeom prst="rect">
            <a:avLst/>
          </a:prstGeom>
          <a:solidFill>
            <a:srgbClr val="66FFFF"/>
          </a:solidFill>
        </p:spPr>
        <p:txBody>
          <a:bodyPr wrap="square" rtlCol="0">
            <a:spAutoFit/>
          </a:bodyPr>
          <a:lstStyle/>
          <a:p>
            <a:pPr algn="ctr"/>
            <a:r>
              <a:rPr lang="en-US" dirty="0" smtClean="0"/>
              <a:t>Impact</a:t>
            </a:r>
            <a:endParaRPr lang="en-US" dirty="0"/>
          </a:p>
        </p:txBody>
      </p:sp>
      <p:sp>
        <p:nvSpPr>
          <p:cNvPr id="9" name="Text Box 4"/>
          <p:cNvSpPr txBox="1">
            <a:spLocks noChangeArrowheads="1"/>
          </p:cNvSpPr>
          <p:nvPr/>
        </p:nvSpPr>
        <p:spPr bwMode="auto">
          <a:xfrm>
            <a:off x="4789488" y="1473200"/>
            <a:ext cx="4354512" cy="2062103"/>
          </a:xfrm>
          <a:prstGeom prst="rect">
            <a:avLst/>
          </a:prstGeom>
          <a:noFill/>
          <a:ln w="9525">
            <a:noFill/>
            <a:miter lim="800000"/>
            <a:headEnd/>
            <a:tailEnd/>
          </a:ln>
        </p:spPr>
        <p:txBody>
          <a:bodyPr>
            <a:spAutoFit/>
          </a:bodyPr>
          <a:lstStyle/>
          <a:p>
            <a:pPr algn="just" eaLnBrk="0" hangingPunct="0"/>
            <a:r>
              <a:rPr lang="en-US" sz="1600" b="1" dirty="0" smtClean="0">
                <a:solidFill>
                  <a:schemeClr val="accent2"/>
                </a:solidFill>
                <a:latin typeface="Calibri" pitchFamily="34" charset="0"/>
              </a:rPr>
              <a:t>Element-sensitive </a:t>
            </a:r>
            <a:r>
              <a:rPr lang="en-US" sz="1600" b="1" dirty="0" err="1" smtClean="0">
                <a:solidFill>
                  <a:schemeClr val="accent2"/>
                </a:solidFill>
                <a:latin typeface="Calibri" pitchFamily="34" charset="0"/>
              </a:rPr>
              <a:t>mesoscale</a:t>
            </a:r>
            <a:r>
              <a:rPr lang="en-US" sz="1600" b="1" dirty="0" smtClean="0">
                <a:solidFill>
                  <a:schemeClr val="accent2"/>
                </a:solidFill>
                <a:latin typeface="Calibri" pitchFamily="34" charset="0"/>
              </a:rPr>
              <a:t> imaging of multiphase fluid flow through porous rocks and of reaction products (and their location) from mineral carbonation reactions are a major challenge that can be addressed using high-energy x-ray CT scanning at synchrotron light sources.  New </a:t>
            </a:r>
            <a:r>
              <a:rPr lang="en-US" sz="1600" b="1" dirty="0" err="1" smtClean="0">
                <a:solidFill>
                  <a:schemeClr val="accent2"/>
                </a:solidFill>
                <a:latin typeface="Calibri" pitchFamily="34" charset="0"/>
              </a:rPr>
              <a:t>beamlines</a:t>
            </a:r>
            <a:r>
              <a:rPr lang="en-US" sz="1600" b="1" dirty="0" smtClean="0">
                <a:solidFill>
                  <a:schemeClr val="accent2"/>
                </a:solidFill>
                <a:latin typeface="Calibri" pitchFamily="34" charset="0"/>
              </a:rPr>
              <a:t> at the APS dedicated to this problem are needed. </a:t>
            </a:r>
            <a:endParaRPr lang="en-US" sz="1600" b="1" dirty="0">
              <a:solidFill>
                <a:schemeClr val="accent2"/>
              </a:solidFill>
              <a:latin typeface="Calibri" pitchFamily="34" charset="0"/>
            </a:endParaRPr>
          </a:p>
        </p:txBody>
      </p:sp>
      <p:sp>
        <p:nvSpPr>
          <p:cNvPr id="10" name="Text Box 5"/>
          <p:cNvSpPr txBox="1">
            <a:spLocks noChangeArrowheads="1"/>
          </p:cNvSpPr>
          <p:nvPr/>
        </p:nvSpPr>
        <p:spPr bwMode="auto">
          <a:xfrm>
            <a:off x="77788" y="1478271"/>
            <a:ext cx="4265612" cy="2062103"/>
          </a:xfrm>
          <a:prstGeom prst="rect">
            <a:avLst/>
          </a:prstGeom>
          <a:noFill/>
          <a:ln w="9525">
            <a:noFill/>
            <a:miter lim="800000"/>
            <a:headEnd/>
            <a:tailEnd/>
          </a:ln>
        </p:spPr>
        <p:txBody>
          <a:bodyPr>
            <a:spAutoFit/>
          </a:bodyPr>
          <a:lstStyle/>
          <a:p>
            <a:pPr algn="just" eaLnBrk="0" hangingPunct="0">
              <a:spcBef>
                <a:spcPct val="50000"/>
              </a:spcBef>
            </a:pPr>
            <a:r>
              <a:rPr lang="en-US" sz="1600" b="1" dirty="0" smtClean="0">
                <a:solidFill>
                  <a:schemeClr val="accent2"/>
                </a:solidFill>
                <a:latin typeface="Calibri" pitchFamily="34" charset="0"/>
              </a:rPr>
              <a:t>One of the major challenges facing mankind is the capture and long-term storage of CO</a:t>
            </a:r>
            <a:r>
              <a:rPr lang="en-US" sz="1600" b="1" baseline="-25000" dirty="0" smtClean="0">
                <a:solidFill>
                  <a:schemeClr val="accent2"/>
                </a:solidFill>
                <a:latin typeface="Calibri" pitchFamily="34" charset="0"/>
              </a:rPr>
              <a:t>2</a:t>
            </a:r>
            <a:r>
              <a:rPr lang="en-US" sz="1600" b="1" dirty="0" smtClean="0">
                <a:solidFill>
                  <a:schemeClr val="accent2"/>
                </a:solidFill>
                <a:latin typeface="Calibri" pitchFamily="34" charset="0"/>
              </a:rPr>
              <a:t> from the burning of fossil fuels. We don’t understand how to do this on a scale large enough to sequester the billion metric tons produced annually.  Physical and chemical trapping of CO</a:t>
            </a:r>
            <a:r>
              <a:rPr lang="en-US" sz="1600" b="1" baseline="-25000" dirty="0" smtClean="0">
                <a:solidFill>
                  <a:schemeClr val="accent2"/>
                </a:solidFill>
                <a:latin typeface="Calibri" pitchFamily="34" charset="0"/>
              </a:rPr>
              <a:t>2</a:t>
            </a:r>
            <a:r>
              <a:rPr lang="en-US" sz="1600" b="1" dirty="0" smtClean="0">
                <a:solidFill>
                  <a:schemeClr val="accent2"/>
                </a:solidFill>
                <a:latin typeface="Calibri" pitchFamily="34" charset="0"/>
              </a:rPr>
              <a:t> are the two most promising options, but they are not fully developed.</a:t>
            </a:r>
            <a:endParaRPr lang="en-US" sz="1600" b="1" dirty="0">
              <a:solidFill>
                <a:schemeClr val="accent2"/>
              </a:solidFill>
              <a:latin typeface="Calibri" pitchFamily="34" charset="0"/>
            </a:endParaRPr>
          </a:p>
        </p:txBody>
      </p:sp>
      <p:sp>
        <p:nvSpPr>
          <p:cNvPr id="11" name="Text Box 6"/>
          <p:cNvSpPr txBox="1">
            <a:spLocks noChangeArrowheads="1"/>
          </p:cNvSpPr>
          <p:nvPr/>
        </p:nvSpPr>
        <p:spPr bwMode="auto">
          <a:xfrm>
            <a:off x="63500" y="3999548"/>
            <a:ext cx="4346575" cy="2308324"/>
          </a:xfrm>
          <a:prstGeom prst="rect">
            <a:avLst/>
          </a:prstGeom>
          <a:noFill/>
          <a:ln w="9525">
            <a:noFill/>
            <a:miter lim="800000"/>
            <a:headEnd/>
            <a:tailEnd/>
          </a:ln>
        </p:spPr>
        <p:txBody>
          <a:bodyPr>
            <a:spAutoFit/>
          </a:bodyPr>
          <a:lstStyle/>
          <a:p>
            <a:pPr algn="just" eaLnBrk="0" hangingPunct="0">
              <a:spcBef>
                <a:spcPct val="50000"/>
              </a:spcBef>
            </a:pPr>
            <a:r>
              <a:rPr lang="en-US" sz="1600" b="1" dirty="0" smtClean="0">
                <a:solidFill>
                  <a:schemeClr val="accent2"/>
                </a:solidFill>
                <a:latin typeface="Calibri" pitchFamily="34" charset="0"/>
              </a:rPr>
              <a:t>What makes it </a:t>
            </a:r>
            <a:r>
              <a:rPr lang="en-US" sz="1600" b="1" dirty="0" err="1" smtClean="0">
                <a:solidFill>
                  <a:schemeClr val="accent2"/>
                </a:solidFill>
                <a:latin typeface="Calibri" pitchFamily="34" charset="0"/>
              </a:rPr>
              <a:t>meso</a:t>
            </a:r>
            <a:r>
              <a:rPr lang="en-US" sz="1600" b="1" dirty="0" smtClean="0">
                <a:solidFill>
                  <a:schemeClr val="accent2"/>
                </a:solidFill>
                <a:latin typeface="Calibri" pitchFamily="34" charset="0"/>
              </a:rPr>
              <a:t>?  Physical trapping of CO</a:t>
            </a:r>
            <a:r>
              <a:rPr lang="en-US" sz="1600" b="1" baseline="-25000" dirty="0" smtClean="0">
                <a:solidFill>
                  <a:schemeClr val="accent2"/>
                </a:solidFill>
                <a:latin typeface="Calibri" pitchFamily="34" charset="0"/>
              </a:rPr>
              <a:t>2</a:t>
            </a:r>
            <a:r>
              <a:rPr lang="en-US" sz="1600" b="1" dirty="0" smtClean="0">
                <a:solidFill>
                  <a:schemeClr val="accent2"/>
                </a:solidFill>
                <a:latin typeface="Calibri" pitchFamily="34" charset="0"/>
              </a:rPr>
              <a:t> involves injecting it into saline aquifers, depleted oil/gas reservoirs, gas shale, and coal deposits. Understanding multi-scale fluid flow in porous rocks at the </a:t>
            </a:r>
            <a:r>
              <a:rPr lang="en-US" sz="1600" b="1" dirty="0" err="1" smtClean="0">
                <a:solidFill>
                  <a:schemeClr val="accent2"/>
                </a:solidFill>
                <a:latin typeface="Calibri" pitchFamily="34" charset="0"/>
              </a:rPr>
              <a:t>mesoscale</a:t>
            </a:r>
            <a:r>
              <a:rPr lang="en-US" sz="1600" b="1" dirty="0" smtClean="0">
                <a:solidFill>
                  <a:schemeClr val="accent2"/>
                </a:solidFill>
                <a:latin typeface="Calibri" pitchFamily="34" charset="0"/>
              </a:rPr>
              <a:t> is required. Achieving large-scale chemical trapping requires enhanced kinetics of mineral carbonation and how this process can increase the porosity and permeability of rocks at the </a:t>
            </a:r>
            <a:r>
              <a:rPr lang="en-US" sz="1600" b="1" dirty="0" err="1" smtClean="0">
                <a:solidFill>
                  <a:schemeClr val="accent2"/>
                </a:solidFill>
                <a:latin typeface="Calibri" pitchFamily="34" charset="0"/>
              </a:rPr>
              <a:t>mesoscale</a:t>
            </a:r>
            <a:r>
              <a:rPr lang="en-US" sz="1600" b="1" dirty="0" smtClean="0">
                <a:solidFill>
                  <a:schemeClr val="accent2"/>
                </a:solidFill>
                <a:latin typeface="Calibri" pitchFamily="34" charset="0"/>
              </a:rPr>
              <a:t>. </a:t>
            </a:r>
            <a:r>
              <a:rPr lang="en-US" sz="1600" dirty="0" smtClean="0"/>
              <a:t> </a:t>
            </a:r>
            <a:endParaRPr lang="en-US" sz="1600" b="1" dirty="0">
              <a:solidFill>
                <a:schemeClr val="accent2"/>
              </a:solidFill>
              <a:latin typeface="Calibri" pitchFamily="34" charset="0"/>
            </a:endParaRPr>
          </a:p>
        </p:txBody>
      </p:sp>
      <p:sp>
        <p:nvSpPr>
          <p:cNvPr id="12" name="Text Box 7"/>
          <p:cNvSpPr txBox="1">
            <a:spLocks noChangeArrowheads="1"/>
          </p:cNvSpPr>
          <p:nvPr/>
        </p:nvSpPr>
        <p:spPr bwMode="auto">
          <a:xfrm>
            <a:off x="4749800" y="4179888"/>
            <a:ext cx="4394200" cy="830997"/>
          </a:xfrm>
          <a:prstGeom prst="rect">
            <a:avLst/>
          </a:prstGeom>
          <a:noFill/>
          <a:ln w="9525">
            <a:noFill/>
            <a:miter lim="800000"/>
            <a:headEnd/>
            <a:tailEnd/>
          </a:ln>
        </p:spPr>
        <p:txBody>
          <a:bodyPr>
            <a:spAutoFit/>
          </a:bodyPr>
          <a:lstStyle/>
          <a:p>
            <a:pPr algn="just" eaLnBrk="0" hangingPunct="0"/>
            <a:r>
              <a:rPr lang="en-US" sz="1600" b="1" dirty="0" smtClean="0">
                <a:solidFill>
                  <a:schemeClr val="accent2"/>
                </a:solidFill>
                <a:latin typeface="Calibri" pitchFamily="34" charset="0"/>
              </a:rPr>
              <a:t>Successful physical and/or chemical trapping of CO</a:t>
            </a:r>
            <a:r>
              <a:rPr lang="en-US" sz="1600" b="1" baseline="-25000" dirty="0" smtClean="0">
                <a:solidFill>
                  <a:schemeClr val="accent2"/>
                </a:solidFill>
                <a:latin typeface="Calibri" pitchFamily="34" charset="0"/>
              </a:rPr>
              <a:t>2</a:t>
            </a:r>
            <a:r>
              <a:rPr lang="en-US" sz="1600" b="1" dirty="0" smtClean="0">
                <a:solidFill>
                  <a:schemeClr val="accent2"/>
                </a:solidFill>
                <a:latin typeface="Calibri" pitchFamily="34" charset="0"/>
              </a:rPr>
              <a:t> will help solve one of the major environmental problems facing mankind. </a:t>
            </a:r>
            <a:endParaRPr lang="en-US" sz="1600" b="1" dirty="0">
              <a:solidFill>
                <a:schemeClr val="accent2"/>
              </a:solidFill>
              <a:latin typeface="Calibri" pitchFamily="34" charset="0"/>
            </a:endParaRPr>
          </a:p>
        </p:txBody>
      </p:sp>
      <p:sp>
        <p:nvSpPr>
          <p:cNvPr id="13" name="Rectangle 12"/>
          <p:cNvSpPr/>
          <p:nvPr/>
        </p:nvSpPr>
        <p:spPr>
          <a:xfrm>
            <a:off x="7286969" y="6488668"/>
            <a:ext cx="1338828" cy="307777"/>
          </a:xfrm>
          <a:prstGeom prst="rect">
            <a:avLst/>
          </a:prstGeom>
        </p:spPr>
        <p:txBody>
          <a:bodyPr wrap="none">
            <a:spAutoFit/>
          </a:bodyPr>
          <a:lstStyle/>
          <a:p>
            <a:r>
              <a:rPr lang="en-US" sz="1400" dirty="0" smtClean="0"/>
              <a:t>Gordon Brown</a:t>
            </a:r>
            <a:endParaRPr lang="en-US" sz="1400" dirty="0"/>
          </a:p>
        </p:txBody>
      </p:sp>
    </p:spTree>
    <p:extLst>
      <p:ext uri="{BB962C8B-B14F-4D97-AF65-F5344CB8AC3E}">
        <p14:creationId xmlns:p14="http://schemas.microsoft.com/office/powerpoint/2010/main" xmlns="" val="21431410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132349" y="0"/>
            <a:ext cx="887930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a:stretch>
            <a:fillRect/>
          </a:stretch>
        </p:blipFill>
        <p:spPr bwMode="auto">
          <a:xfrm>
            <a:off x="86630" y="-86978"/>
            <a:ext cx="9011650" cy="69602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ight Arrow 31"/>
          <p:cNvSpPr/>
          <p:nvPr/>
        </p:nvSpPr>
        <p:spPr>
          <a:xfrm rot="1597841">
            <a:off x="882961" y="2598439"/>
            <a:ext cx="6046245" cy="1944914"/>
          </a:xfrm>
          <a:prstGeom prst="rightArrow">
            <a:avLst/>
          </a:prstGeom>
          <a:solidFill>
            <a:schemeClr val="tx2">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TextBox 2"/>
          <p:cNvSpPr txBox="1">
            <a:spLocks noChangeArrowheads="1"/>
          </p:cNvSpPr>
          <p:nvPr/>
        </p:nvSpPr>
        <p:spPr bwMode="auto">
          <a:xfrm>
            <a:off x="279400" y="177800"/>
            <a:ext cx="8356600" cy="400110"/>
          </a:xfrm>
          <a:prstGeom prst="rect">
            <a:avLst/>
          </a:prstGeom>
          <a:noFill/>
          <a:ln w="9525">
            <a:noFill/>
            <a:miter lim="800000"/>
            <a:headEnd/>
            <a:tailEnd/>
          </a:ln>
        </p:spPr>
        <p:txBody>
          <a:bodyPr>
            <a:spAutoFit/>
          </a:bodyPr>
          <a:lstStyle/>
          <a:p>
            <a:pPr algn="ctr" eaLnBrk="1" hangingPunct="1"/>
            <a:r>
              <a:rPr lang="en-US" sz="2000" b="1" dirty="0" smtClean="0">
                <a:solidFill>
                  <a:srgbClr val="006600"/>
                </a:solidFill>
              </a:rPr>
              <a:t>Self </a:t>
            </a:r>
            <a:r>
              <a:rPr lang="en-US" sz="2000" b="1" dirty="0">
                <a:solidFill>
                  <a:srgbClr val="006600"/>
                </a:solidFill>
              </a:rPr>
              <a:t>and </a:t>
            </a:r>
            <a:r>
              <a:rPr lang="en-US" sz="2000" b="1" dirty="0" smtClean="0">
                <a:solidFill>
                  <a:srgbClr val="006600"/>
                </a:solidFill>
              </a:rPr>
              <a:t>Guided </a:t>
            </a:r>
            <a:r>
              <a:rPr lang="en-US" sz="2000" b="1" dirty="0">
                <a:solidFill>
                  <a:srgbClr val="006600"/>
                </a:solidFill>
              </a:rPr>
              <a:t>A</a:t>
            </a:r>
            <a:r>
              <a:rPr lang="en-US" sz="2000" b="1" dirty="0" smtClean="0">
                <a:solidFill>
                  <a:srgbClr val="006600"/>
                </a:solidFill>
              </a:rPr>
              <a:t>ssembly </a:t>
            </a:r>
            <a:r>
              <a:rPr lang="en-US" sz="2000" b="1" dirty="0">
                <a:solidFill>
                  <a:srgbClr val="006600"/>
                </a:solidFill>
              </a:rPr>
              <a:t>I</a:t>
            </a:r>
            <a:r>
              <a:rPr lang="en-US" sz="2000" b="1" dirty="0" smtClean="0">
                <a:solidFill>
                  <a:srgbClr val="006600"/>
                </a:solidFill>
              </a:rPr>
              <a:t>nspired by Biology</a:t>
            </a:r>
            <a:endParaRPr lang="en-US" sz="2000" b="1" dirty="0">
              <a:solidFill>
                <a:srgbClr val="006600"/>
              </a:solidFill>
            </a:endParaRPr>
          </a:p>
        </p:txBody>
      </p:sp>
      <p:sp>
        <p:nvSpPr>
          <p:cNvPr id="14338" name="AutoShape 2" descr="data:image/jpeg;base64,/9j/4AAQSkZJRgABAQAAAQABAAD/2wCEAAkGBhQSEBQUEhQUFBQWFxcXFxUUFhQVFRQXFRQWFRcVFxYXHCYeFxkjHBUVHy8gJCcpLCwsFR4xNTAqNSYsLCkBCQoKDgwOGg8PGikcHyQsLCwpLCwpLCksLCwsKSwsLCksKSwsLCwsLCwsKSwpLCkpKSkpLCwsKSksLCksKSksKf/AABEIAMkA+wMBIgACEQEDEQH/xAAcAAACAwEBAQEAAAAAAAAAAAADBAIFBgEHAAj/xABAEAACAQIEAwcCAwUHAwUBAAABAhEAAwQSITEFQVEGEyJhcYGRMqFCscEjUmJy8AcUM4KS4fFDstEWNaKzwhX/xAAZAQADAQEBAAAAAAAAAAAAAAABAgMEAAX/xAAkEQACAgIDAAEFAQEAAAAAAAAAAQIRAyESMUEEIlFhcfCxE//aAAwDAQACEQMRAD8A8jDmdz8mnsHfjmZ9Tr5UgBTNnDncV7MTPLo0/Z/EMXy6weU1sH7M23ssIjMNxvPI+tYngfEcrjNGnOvT+GXQ9sEbU2RtLRn9MHxLgrWVACl45jc1kscsGJ15+te3vYWNR/RryXtLwY27mbZWJ1jSZ5UIy5IpHTBcFuhHRyJIIOs16D2d4wbt4o+wPh8gf1rzDC4sodBI8/KtZgu0JtEOiCXX0CnWD586dx5KhZrZtMZ2VtPikvzmKtLJuDpA09TNeV9pcA9rE3A2niManadK2tntktosT9UDXqeelYXi/FGv3GZjMk+Wk0sYyXYIvZX5j1PyakGPU/JrlfU1FjuY9T810Mep+TXBXRTpCtnQ56n5roY9T8mvstfCmoWwpBB5/NNXOHXFQMQwBnTWQAJk9KTVyOdaHi3FGvYe0SDnghid2VcoDT7USbZnsx6n5NdzHqfk10LXYpqOsiCep+a7J6n5rsV0CjQLOAnqfk19J6n5NSivstGjrOZj1Pya5J6n5qWWvorqOsjJ6n5qbHQamfeuRXTXUdZCT1Pyal3rdT8mpLaJjflTmIA+m0sDrux9Ty9KALK/Ub/EmuZj5/Joq2CWA5mnl4eo3YT711B5UZ4WaZw96NDqKGriDO/KhxWRa6NL2OuwkFSQN69I7CcdW5bNsmCvI9OteXIKv+zl1Fac5V4In8vzrpLloDjSPT8XdKtptVH2r4WbyottZ8RaeQOQ6epJFCXiTwoOoJOo5dBWm4NZzoJ9fcVJrhsmeQYvhfd3u7ueEx940+dKdVSMOfDtsfQjlWn/ALQeCLHeqfGpGgA1kgTPvWG78hILRl2UzJ61og7VnPYNrDsdjPOdvOaAdR6VfpjbQW4d2uW4AkwGMffSqN/pG061SgJgYrsV2vorqHs4BUgK+ipqKKQrZyvoqWWiYfDl2Cjc7eZ6UwtnLAE61qOzvGrSWblu8okjwueU6CBHoasOB9jQ94WrxNt1UEwAZ5mTtp1rP8f4dkvPlEKGygSWMAbkwNTv70lxm+IoXHcLtrhbdxW/aNcYN+7ljT0NU7WCNwaPavsVyknKskLy86PiOJFreSJEyDzGkR6VRJoWyvy1PuDvG1cy09ZxarZK5f2hJ8ev0kDSPmmOEIr6KIFr7LROsHFfRRctfZK46yFtJn0r5rRHKpZaveFYFHsMWuBGDAAAST1Yz8UG6BYPs9hx3ql0LLIUrOXU7HbyOlbDs/wgpcOWzCEtqSDuNNeg1FaHsnwFbWHCsEdmklm5g7daPxq6LVuRlPIAHfy0rz55+UnFB46s8m7R4F7eLuELl8RIjXQnQ+VVrNrq7E860Xa/Ht3hH05hJA21HIxNZWK3QtxQCpFdSuVNRWQ3USc0zw/BlzzAHPoZFK1YcM4ubOwDSdiJ+POigS60b/sphTl1G2muobzrQ2uMBJ02E7e1Y3g/bJQgBgPm22BXp61cvjUvMpDqGIK5T9TTsI9anKNvZE+biS3GuO2siBrtPT4NeYYpwXYqIWdNZ0q6x3EMuZSCGQmddzMeka1QVeMaOidDV8K+inOF3AtxSVDajfYedUC2cwHDHvOEtrLH2j1PKncR2XvoyhkIDGAdx8itU3BFtZroKtHi0YgA5t2A33FH4LjR30NLJ4QFOuXMJkH1pHL1CWYPHcMuWj+0UrO084pcV7L2+4Qt7BZkQMyagjQrA1Om8AfevHAKOHJ/0jZzPqsOBXlTEW3YBlV1JB9f6+KQAprBhQczyQNYGmbXaaq1aFPYcZx8K4UrbXOhAecrrvl35EAbVT4nh9u7iGVw1xX6CHtuVIBLfiWNjymsFxXjdzEFS+6iB6AQKtsLx+5bt22t3RnUZCpBLHxkhuhEQN9htWZYHFa7O5FVxXhT4e6yMI1I9RMCkctaTiN8YrMfGbukTEMI8Z8oOw6elUJt1qjbW+xAQSvglFC13LTnWDC10LRMtdy0QA8tdy1PLXctccCy1Y8FwRu3VRWAzc2nL7kUnlo1jEshBUxE6jcg7ihJa0BntX/8jLYVWOUAfh0EdPz0ry7j/Gbi33tsZVfCEmAPjn1rS8K7V58M4L5WAASTJkAiY+NKxnaDBXUuk3hDMA3IzImdKwfHxuMmpjSafRV4vEtcaXJJ8/gUDLRytcy1voBQ1MVrcV2IQdwUuOwvICJCyHDFGXbkw+GFLHsxbhTneZIZYUFSNo02I+4NefyTN90ZuvqZx2Ba0+VvVTyZZgEfG3I6UvVEA+inOH4wpdR5PhIO55GYpWK6BTpCMPi75uXHb95i2m2pmghakjRRrKzJNOkTboBFP8KFvNFwwJ5afek2GtdAo0B7N3bx6vIt8wJG/hiI03bSa0XZHha4mxndYPiWORiQGFeXcPxz22BQ7GfgzXtHYfi64hMyqFO5UbAzr6Tv71k+RcI2jorY9xXhgu4K5Z+nMsfG/wCVeD4rBtbdkYEFSQZ8v6+9fotboLlY5zWH/tH4DZFp7+U94NBBgQxHiYc/L1qHxcvGXF+jSXp5PlqUVILUslesRIqtN4RSWHLn9/zoCrTWDcK4JEgfnGh+YNcA1V3tNldsioGtgpaIWYJnMwO0ffWs3jcSbjs5ABYyY0E8z76n3qN28zsWYySZJ2knWaiEpYQUdgbIZa6FooSuhKcFg8lfZaMEqa2JBMgRy611gsXy13LRu7r4JQs6wGSolaZKVArROshYtkkCQskakwB5mvQuHdkrN1FN57j6eFgSEy7KonXzrH8Itqt0M7AKJJnXMIgrHUzVzf7bO1rIEWdIP7oAygRzMc6zZlOWoBTXpT8f4Kli6yK5IB0ka+/lVO1uDrV4cPdxNwkBnaOYC7cp22qVzgVwGBoOhEkeUjf1qqnxVN7BZZWn73BXLbaPhm7xdNclxhbuL7NkNVqq11zqM5BbX8RAJIHmYP2q+4DxW3fvgYiEuOHtm5ELdS4pGW5+640Ifnl111qjxClAbTr47bnxDSeTA+4UjpJ9vNjdtHosW4jhFvqVjKv1Lz7otAbbXLPLp51jr2HZGKsII/qQeY863iHKDur9CNHtuNf0Pv5ClOIcNS7bAYjNrlbmhB1Vv4D4T5QelWjKhWZnhPD++uBNjBPxypjG4DIg/o7TFQXA3UuQAwdTEbNI5f702nESM4uqrNl8ObkZEz1MVpSINlT/AHZspaDA5+u1RBrc/wBnb965RkU24IaQDM7VXf2h8HFjGtkVVt3FV0C6AaAMI5GRPvQU1z4HGYFSArgFTUVYDGeH4cM4UncgQNzJ2HnXsXYPhncqShDIc3kQcxAH2ryDB6GdoMz0ivT+zXbCytgliFYaEDnofHH9a1k+VGTjUTotJ7LftFxy1ZfISDdK6LBmQCQdPSvM+0faJ8QqjOY/EusAyY9etL8Y4817EG4SWGYxOhj9B5VXXIzHLtVMOBQSvsWUmwYFSC10CpgVqFOKtTVa6q1NVrhSdodaIq18iUdEpWwA+7qYt0cW6s8Vgki13euZfF/NnI5eWX5qblRyRUC1XRar0y32OsWbYu5XuELsdZJUiQoHU6Vhb2GI0gjyMzUcedZLodwaK3u6+7une4r7uKryEoRNuoG3Vg1ioGxRUgUIFK5lpt7NDa3TWKbLspeTDW5dhmYTlO4kAfqKxnEbxa65grLE5TOnlXYI1oRE70kMdScvuFvVFjdwcWkvI+oYq40BRhqjabqR+LqpmK0nGL1vE9w92LffWli6B9Nxf2bpdA3XMAQw1WeYrJqCpZRrz0125qRuN9RV/gwt/hzos95h3N4DrbuQjwOUEKSPLzrzprp/2z00VmIsOrraveAr4JImFJJB03GpIPTaugsbmoUsogjk+QQR0JIG/OPOnMJjxei1iIIYQl06tablB/EhI1U9ZEGlMTg2taOs5gGt3AZVgDurfiUgn3idRFMn4wAb1pyg7sw8wh0k7TbPQ6iD5n2yONvZnMgggkGdCCDqCORB61tFXVRl1iSJjOILAj+LKT7ilO1nCO+yYhBNy4JcD8bpC3P8/wBL+YuDmKvjyU6ZOUfSr4BxJbVttSrl0gr9WXmPLaleO8XuYm7muEEqMojoKrVNEcyZrWoq7JenAK6BXwqQFMcdzmiW2j3qAFTUURGEW3UgtfJRFFEUiFqYWpZakq1wLPlWiIldRaMiUrYD62tNJbrlq3Tdm1UmwpEEtVf9ncKHcqwJAGYANl8QIgzz6e9V9qxVnwt+7bMROhGh58jUMjtOhkegYcFVRZJG2pk7aCeZ/wDFVnG8KjPF0CGHhbQEMZAExpt96rMNxZmKrJjMDpEgk7T5cqDxjEvcuNJzAGB7bVgjiakXc00Z29hIJgHLJid9P1qC4aTVm1k0bAYVi4CiSdNuRrdzpEKKrE8NZDDCD7cudLmxXpTdmFyZeqwx1zSIykcvas/2i7PixlKzBEGdp6j/AMVGHyYydDyxNKzHtZrb9m+zdhVS6QtyR9T8nJ2y7aTWbxOEiOYPTX/ir/stgC5zZjEmUnw7AEx1FPndw7oSC2I9sLmFVntd1FzSHVQABoRGsERNY+3wy4wlbbsDsQpI6b165jOx9i4AWB0210jQ/wBetN4ThVm2iooyhRAE1GHy4wjStlHhlJ7PFsNiRbuqzKCAQxQyARuRpqvMSPKrrgzW7eOyqS1i4TaOkHu7oyjMOolTI0OWkbmEtthVddLqNldC2rq0sj2zzjVSvpSNq8UKupMqdCJDIQZGnI/bSmrkaiwv4UW+9tOIu230OuuUlWU+R0YHy13ouDxwVO7vIWtsQ68mQyQWSdJMEEbHL7072lIu9xigI79PHyAup4HA6SMpjzqqvlli3cB/ZsREDMASMwH5xtJnnQX1LZwbGcO7szJa2wPdXBIEbpPQjYryn3LOC8dp7ZXUKLqifqyg5sv8XdmfWyOtBsYrumdD+1tHQiSAw3RgfwsJGu4kii92bLLetS9qQUJ3Rs05HA2Mhl6EMSK7fRxluOcJ/wCokbSwHPqwHKOY96owK9Ex1gLcZV+g5WSPxowJVh/EAwBHM5hWS41wrIc6DwHcD8JPTyP2+K24ct6ZGcSqror4VICtJJkloiioqKmooiBFFFVaGtFWuFZICpqtfKKKi0rYpNLdHt26laGlOWcNImptnIjZtU7ZsV2zh6fs2ajKRQ5Zs02lip4e1VtawgZQQAD0n761mlMahCxYq5weDtusGQZ3Aif+P1qFvCc6aw6BWUkAjp9qhOV9BRWHhJz5Oc+f6Vedn7ASYCwxA6MpA1BB9zVnbw6AhgBI5xqKldIIPkZkaa6VmnmclRojj4uwoPTWqztFaZrBCqGOm4k78vOg4fiBVyv1SdP139PvTOOxoytB10Gm4NIouMkM5qUWUOC4ItxV10O5GhIGwPpP2rS2sGgEBQOegAqgw3FMtzNElgAeQP8AFpzq/wAOWyjNGbfTaJ86pm5ek8XHwKQIjypbOp2K/b9an3xzR8c662GVtYGvkKitdle+jwO2pAMQwI5bT59CdverLh+NTurlpwTnAZDpnR12hj9SlSwKmtLi8NgL2IIVxhb6t9Sa4e7qG2Ogn49ao+0XZt8NcJKk2iZS6uttgdg0fSeXTpXpKalp6DQ5w7Dm7w/EIIPcOt5T5EFbilTqPCA3TSqu3iA9xe+JiAjHmAoyqfOBB/y70fs1xE4fFWy2qMcj8w1t+vUQQYNdxPCQl6/ZZgrJmyfuNlMgSfplNR7V3TZwrbzJmjVT4GPLcspHn4SRz0NHw182yCvjUr40YeHowYDkDDA+Y2IpZbjKpGuVxBkblSCPcaajrRl1M2p+gsw9BFweYiT6GnAWmKyNYV0P0NBXU3LaM2YQeYVs4B6Os6iq9Y0kBhvlI8LgTJjziCKZ4NigtwEHICuR51kNClwDvHgeDvlPWvr+F1bKuVlJFy1PiBUkFrf8I103HmNaVa0B7Mp2j4J3F0lNbLQyHoraqp9Nv8p6VVKK9BuWhew5VgGya+qMfF/pYgx/FPKsZxHhxtNG6n6T+h8xW/Dk5Li+zNONbFRUwKiBUwK0EiaiiqKgooqiuFCIKMgoaCj2xSMUYsirLCmKRsrVjhxUZDofwySatUwelI4O3J0q4sjyrJNjM5Zw+tW9jAlWEgn9aUsLrWgw+KOmmg++m9ZMs2ui0En2A7qBC7Hkd66LIGWB60/eGZdNulB7qsylZZxoG12WgeHzFSxV6E6k7EjSuXbFCZTlj+hR0C2isYwRpsZ9aWfEOCSCdavBYQrDABvLSq67gTJAifz5zWiM0+yMotFZisWzbgBtPEBBAHL5/KmMHxRlAZ3LciCZPLUTtuKFiMPHv6Uhet1bjGSonyaLXE8YBAPhYKwGpIbfcAb+tM/+qlGhyg+5+43rLEQQfzp+2uEjxd5POCQPgUJYo1tWGM2ecX7gIUkTIgnZpXQ67HQqdRzq/wCGdsbtqwq28rZCQwYSLiEDKGSYkeISNSKTwHBbmIs3mVQ/dAP4CstyMRMmNYgfT1qrsWhsrTIOhEGRqI5HUdZ8qpUZaZsNlcGGxtsXZGEuLltkGDamDkDDddAQGjlHKudseGugw99iMxRUdlMqXtgZTm810nnkNZGxdYEq06jYzy1Gu/8AzWq7GcV/Z37AVXY22e2twZlJTxNbI2IIB2gzU3Fw2vAp2UYxRCG3+HNnE/hMRI6SImP3R0oxsAsTamAueJ8S6eNf4o11HITVq1nDYlAy5cI6wpRiWtNmkgz9S8xMRsDVfjuE3cO5kHKNVcaoyk5cysNI1A96dSvXRwFHDAToVUgEfiI1E+oJE+Qq0xskW7klbhhWcH8aLoZH7yG209c9Vi3VaFcQQpAYbzqyZhz1MTvrzqw4apINpvEtwKyQfxrJUA8iR3lv1jpXP7gJ4S6C8xDHR0GguKw1ydGgz0OkUDFcPUlrT6gyoaNidVcdDMN5gnqaGAI/eTrsyyenoAY21p9gLlsOT4wchYkwwiUzfu7FZ5EDrRT4uxGYTGYJrLlGGvXrHShLW3x/DlvAB9G1E7FXA0J8j4Sesk+mOvYZkYqwgjlXo4snNfkySjRxRRUFQAoqCqMmEQUxaFBQU1aFIwDVlasLC0pZWrHDrUJMoh7CirnCXOomqrDLVph1rJPY6LZAhGkg9NxTeHmBHLWKQsLVlYFYplY9jVmaZy0OzRqzSezVFaIOlAdKaih3FrkzmhG5pPKk7t2T4vtuKdvW6SupV4madldfE0jeSrO6lJ3UrXFmdlVeSlWXWrG8lKFKumIzHcB42cPfFy2WQkFWH1KynQg7HzG8ECpW8UReBZEulWBIGjHKwOsQTtzBqqGGk6Mh8ich/wDlA+9M4q03hYg6jU/xLodR7H3oUrPRLrjy2O/LYd8qOFuBHBhS2pWdYgyNhtR7uFbBYm1eGq+C6jr4rbKdSPL8QImqBbpNsbHIY1g+FtvSDP8AqHSmbWOJRRLLkkDKSQAxnY8pnSedLx1Rxa8e4f3OJuIo/Zt408kuDOmnlMe1S4d2guWwqzNoeF7ZhkZZJgg84kA+QHKneJYr+9YK3dIDXbLd07CVYq4lGPLcMPU0jcwtt7iKjhRcVdLgIKPsVLAQfEN+jikW1Ugjn93w18CIwz/TlMtbYmSpB+pNdOYGlKXMFewzDMCswwIhl8LiDmGhhgPPXzpR8G6jMQQJyEkSMwExI02/I01g+LvbBEypMujeJX5MCD801PzYA+MRc4dDl7wZwvIT9SA+TZx6AdalgGGcq3hzjKwP0+TeRBC0yGtYi2V0sss3J1ZNYDKo3USFbmB4qTvYR7Y8a5k5MDI06MPM/NBPwV/cPamTbbQzGu6kEwPMbgdJoHFuFi8hMftIlT5jVl6EGQ3vNHxDZgtwSeR/eVl5+4g/NHtPMRs3iEfvDce5nw/xCnjJraJSXhgshBIIII0IOhBHI+dEQVcdpeHw4uL9LQCR+9yPuPupqqQV6UZclZjkqdBUFM2hQLa01aWkYEO2BVjYFIWBVhYqEiqLHDCrTDiqzDGrLDmssh0WllKdsPVdaNPWaxzKosrNyjg0gl2mbdys8kaIyDVF64zxQbt2lSsZugN6k7ppp7lK3DV4maQpdpO9T1wUneWtMCDEbopRlp26aVJq6JmT7YPhXxJeyGCuFeUKgS6hicpGm/XcGmeCcMsXsHeCXSl+0TdXOMk2wAGHhJkactjHWqD+9t3YOhglTmVWn8SnUfzD/KKHhcbDDRQDIJWQcraHY9K7j9NJnol1wPhTX73dZ7RzhhOZZzBSyjkx1C/JpdOGOt7umturM2SOWaYAkiN450l3gV9FZHU7q8wwO4kdR1pzE8RJu993jq7HOSBzJ1MqeoPLlR3Zxbdl0HfXMM5IF9TaIYQVuAyh9nUfeqx7bLKnQqdR0IMER/W1O3ePu19cRNotKtBUCWAAbWOcHnzq0489v+8WcSLWa1eUOwDHVtVujTSZ19xSW0/3/ofCht4kgEAkB4mDEkHcj1n5ph8aHLMyglirSPCcw+rbTxCT6xXxt2wLwDPKmbZYAhgCQVPmQVI/lNdGEUnwuutvvBMqSw+tPUQ8dYHWm0APhcquGRpALeFhGZI+mRp4lLL6ii3O8w7sEJKcjurqRKkjUGQ4PqaUPDW/DB0QgqQ2lzRTp/F4T500+fulYZgbZyncSjFsh84bvE/09KArGMNfS7KZe7ZiIK/RmGxy7g7jTrFSFpgDMEfUHXVSRuD0Meh8NIW8TrJUT1Gh022p+48MHRsufWOU7MPn86NUIzmNw3e2mQRLDMvSZ6+TfZjWPCQYOhEg+RGhrcrHTKPqEaqRGojl7fu1ne0GEi9mGzjNPIkaE+8A+9aME98TNlj6IWhTKCgWqfS5mgGOk846elXkRQSzVjYrl/AKiqQ6mf3TMacxyrtmoN2rKrQ/hzVnh6rLBp6y1ZpDFpaamrdyq609NW2rPKI6Y+j0xauUgj0ZHqLRSMhx7s0BrlCNyoF6CiFyJXGoDtUy1BeqJE2wbmg7ncD1ojmhNtVUTYC9lEiMxnedKQbem74pZkPQ1ZE2ecYa0pzIHzSJHhcaqZ2I6ZvkUA4dQdLqH2uD80q47N43C2cVauObxCtOq24GhAJykkgEg+1N9scBhLOKbJ3mUhWi2beQZxm8MjaCD70eX1UekUtyxIVsyagAySJK6GNOmX5rosykAqSpn6hsdD9wPmtFwe7g7uBv2WFwXEJvIWKZmkIhCkCBsJBHnypPsxjcIl+Ly3O7uBrbF2QhQ8DMQFB06zpvXcnvXQCqt2TEaSNRDL6HnpyrQ8PQ3sDdtHVrDd8mxOQwt1R6eFvY0pgMThrGKh0d7YZkbM6EFTKFsoQToZ35U7wHiFnDYxvCzWzmtli2YFGMSQFEgjTfZjQk21pfk5FRB0MeR9v6PxUtRO56eY/qKtsXhbVjEYiy1p2SGVWzTGz2nBA2PhHoxpdMZbAtE2RKEhgWMOhMifPVh/poqV9HCknpptty6aVY8Nx7B4dmytKsZJjMR4teasFf28zQbeJtgAd2pALCcxlrbbTr9QOoPnUreLTSbaHadW1IkH/UpE+Yrn+gMm991Yq4EgkEFRuDB135famsNdDoyldvGIkfzAe35VHEYoFUuZVJPhYkE+JABO/4lCH1DdTULGOIIIVdPIV3aJsZw9wRpIK6jnppI/L713ieEFy0wESPEumvkPzHuKnmOfwKCDqIUSQeW3tXL/FLdogXLiAzAUQWbyyjnzrlKnaEcb0ZW2KcsDyJ3/KhXipdigIUmRMfp5zRbdbm7MfQ3ZFO2qStU3bNSkOmO2jTtlqQsmn7Vo/afT16VnkOO2jTKNXcBwwus5ufxTN3Di2Rmg+XNhP2rPKSuh1F9kFajBoFFLWs0qRygQY/2O1SvXwwgnUbaa+lRb/BSvyAz1wtQyaiXpkhGSLVBmrhNRdtKZIVsG7UJ3qTtQHNVSEYK41Qa8Z5fFdegmqUIeYi9aB/w2Prdj/tWmb+JVkRgg0lNWcxGq8xyMf5fKlxvTK/4L/zp/23KY9NgcNjwrA5LYHPQkwdCJJPImpvfZWI8Mg75E189qC//mncX9Z9qICN3FtowYienUaH9D71I4hiAZbodTuP9o+DUv8Apj+ZvyWpp9HvXALnix7/AAtjEDVl/YXfVBNtj6rI/wAlVaWz6T16/wDNaHAf+23v5rP/AHPVMu6+pqcemFglTSTsPCfKZifg/FWdjgl0z4CILKS0KAUE6k6Qdp61c8F/x8R/Mv8A9honbfcen6Uspu6OKtEtW0Zbl1SDGlvxEMpBU5tFBgup151X4ntDbTSzaznrcOb7aD7GqXj/ANdn1FEG59TVcUFO7J5XwSoJc4tevoQ11k5ZVGUfaNBOw9ZpFcMEFtJLgkiW1bUFiZ5ainLP61K/9Vv+b/8AJp4xXf8AeHTm+v7phbYpi2K6lHWtLPOR22aatmoW6Zt1JjBLTU5auUC3TNuoyHQ3YxJUaGJ6UUXJpdKYSpNDWGRqaskaEsBPIa/NKCjJ/XzU5IKYXMsmZPSNPzrtgSdp3gE0EUxhPrHqKR9Degr6Mp8Qj2irDAW0dYCSRuTpqfOo8T2FMcG/w/epydwspFVOim4jhijfTlHLXMKr2Naji/8Ahn1qjwn1exq+KVxJZI0ytvV8uEciQrEdYol7cetaPCfQvpTylxJpWf/Z"/>
          <p:cNvSpPr>
            <a:spLocks noChangeAspect="1" noChangeArrowheads="1"/>
          </p:cNvSpPr>
          <p:nvPr/>
        </p:nvSpPr>
        <p:spPr bwMode="auto">
          <a:xfrm>
            <a:off x="63500" y="-925513"/>
            <a:ext cx="2390775" cy="1914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340" name="Picture 4" descr="http://t0.gstatic.com/images?q=tbn:ANd9GcQkCOaNJSR072RlySbLBxJKTR_7f8DCsGe9hqSdLgPaj9hn6arp"/>
          <p:cNvPicPr>
            <a:picLocks noChangeAspect="1" noChangeArrowheads="1"/>
          </p:cNvPicPr>
          <p:nvPr/>
        </p:nvPicPr>
        <p:blipFill>
          <a:blip r:embed="rId2" cstate="print"/>
          <a:srcRect/>
          <a:stretch>
            <a:fillRect/>
          </a:stretch>
        </p:blipFill>
        <p:spPr bwMode="auto">
          <a:xfrm>
            <a:off x="5981881" y="4382906"/>
            <a:ext cx="2733675" cy="1676401"/>
          </a:xfrm>
          <a:prstGeom prst="rect">
            <a:avLst/>
          </a:prstGeom>
          <a:noFill/>
        </p:spPr>
      </p:pic>
      <p:pic>
        <p:nvPicPr>
          <p:cNvPr id="7" name="Picture 57" descr="Leaf_1_web"/>
          <p:cNvPicPr>
            <a:picLocks noChangeAspect="1" noChangeArrowheads="1"/>
          </p:cNvPicPr>
          <p:nvPr/>
        </p:nvPicPr>
        <p:blipFill>
          <a:blip r:embed="rId3" cstate="print"/>
          <a:srcRect/>
          <a:stretch>
            <a:fillRect/>
          </a:stretch>
        </p:blipFill>
        <p:spPr bwMode="auto">
          <a:xfrm>
            <a:off x="75667" y="1062539"/>
            <a:ext cx="2080260" cy="1407065"/>
          </a:xfrm>
          <a:prstGeom prst="rect">
            <a:avLst/>
          </a:prstGeom>
          <a:noFill/>
          <a:ln w="9525">
            <a:noFill/>
            <a:miter lim="800000"/>
            <a:headEnd/>
            <a:tailEnd/>
          </a:ln>
        </p:spPr>
      </p:pic>
      <p:grpSp>
        <p:nvGrpSpPr>
          <p:cNvPr id="8" name="Group 29"/>
          <p:cNvGrpSpPr>
            <a:grpSpLocks/>
          </p:cNvGrpSpPr>
          <p:nvPr/>
        </p:nvGrpSpPr>
        <p:grpSpPr bwMode="auto">
          <a:xfrm>
            <a:off x="2220703" y="1951336"/>
            <a:ext cx="3475038" cy="2899824"/>
            <a:chOff x="268288" y="662963"/>
            <a:chExt cx="5645150" cy="4710725"/>
          </a:xfrm>
        </p:grpSpPr>
        <p:pic>
          <p:nvPicPr>
            <p:cNvPr id="9" name="Picture 9"/>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3799"/>
            <a:stretch>
              <a:fillRect/>
            </a:stretch>
          </p:blipFill>
          <p:spPr bwMode="auto">
            <a:xfrm>
              <a:off x="465138" y="914400"/>
              <a:ext cx="5448300" cy="445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 name="Group 468"/>
            <p:cNvGrpSpPr>
              <a:grpSpLocks noChangeAspect="1"/>
            </p:cNvGrpSpPr>
            <p:nvPr/>
          </p:nvGrpSpPr>
          <p:grpSpPr bwMode="auto">
            <a:xfrm>
              <a:off x="422273" y="1450969"/>
              <a:ext cx="533399" cy="568324"/>
              <a:chOff x="500" y="965"/>
              <a:chExt cx="225" cy="238"/>
            </a:xfrm>
          </p:grpSpPr>
          <p:sp>
            <p:nvSpPr>
              <p:cNvPr id="14" name="Arc 48"/>
              <p:cNvSpPr>
                <a:spLocks noChangeAspect="1"/>
              </p:cNvSpPr>
              <p:nvPr/>
            </p:nvSpPr>
            <p:spPr bwMode="auto">
              <a:xfrm rot="-2527115">
                <a:off x="566" y="1042"/>
                <a:ext cx="48" cy="51"/>
              </a:xfrm>
              <a:custGeom>
                <a:avLst/>
                <a:gdLst>
                  <a:gd name="T0" fmla="*/ 0 w 21600"/>
                  <a:gd name="T1" fmla="*/ 0 h 43199"/>
                  <a:gd name="T2" fmla="*/ 0 w 21600"/>
                  <a:gd name="T3" fmla="*/ 0 h 43199"/>
                  <a:gd name="T4" fmla="*/ 0 w 21600"/>
                  <a:gd name="T5" fmla="*/ 0 h 43199"/>
                  <a:gd name="T6" fmla="*/ 0 60000 65536"/>
                  <a:gd name="T7" fmla="*/ 0 60000 65536"/>
                  <a:gd name="T8" fmla="*/ 0 60000 65536"/>
                  <a:gd name="T9" fmla="*/ 0 w 21600"/>
                  <a:gd name="T10" fmla="*/ 0 h 43199"/>
                  <a:gd name="T11" fmla="*/ 21600 w 21600"/>
                  <a:gd name="T12" fmla="*/ 43199 h 43199"/>
                </a:gdLst>
                <a:ahLst/>
                <a:cxnLst>
                  <a:cxn ang="T6">
                    <a:pos x="T0" y="T1"/>
                  </a:cxn>
                  <a:cxn ang="T7">
                    <a:pos x="T2" y="T3"/>
                  </a:cxn>
                  <a:cxn ang="T8">
                    <a:pos x="T4" y="T5"/>
                  </a:cxn>
                </a:cxnLst>
                <a:rect l="T9" t="T10" r="T11" b="T12"/>
                <a:pathLst>
                  <a:path w="21600" h="43199" fill="none" extrusionOk="0">
                    <a:moveTo>
                      <a:pt x="-1" y="0"/>
                    </a:moveTo>
                    <a:cubicBezTo>
                      <a:pt x="11929" y="0"/>
                      <a:pt x="21600" y="9670"/>
                      <a:pt x="21600" y="21600"/>
                    </a:cubicBezTo>
                    <a:cubicBezTo>
                      <a:pt x="21600" y="33529"/>
                      <a:pt x="11929" y="43199"/>
                      <a:pt x="0" y="43199"/>
                    </a:cubicBezTo>
                  </a:path>
                  <a:path w="21600" h="43199" stroke="0" extrusionOk="0">
                    <a:moveTo>
                      <a:pt x="-1" y="0"/>
                    </a:moveTo>
                    <a:cubicBezTo>
                      <a:pt x="11929" y="0"/>
                      <a:pt x="21600" y="9670"/>
                      <a:pt x="21600" y="21600"/>
                    </a:cubicBezTo>
                    <a:cubicBezTo>
                      <a:pt x="21600" y="33529"/>
                      <a:pt x="11929" y="43199"/>
                      <a:pt x="0" y="43199"/>
                    </a:cubicBezTo>
                    <a:lnTo>
                      <a:pt x="0" y="21600"/>
                    </a:lnTo>
                    <a:lnTo>
                      <a:pt x="-1"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endParaRPr lang="en-US"/>
              </a:p>
            </p:txBody>
          </p:sp>
          <p:sp>
            <p:nvSpPr>
              <p:cNvPr id="15" name="Arc 49"/>
              <p:cNvSpPr>
                <a:spLocks noChangeAspect="1"/>
              </p:cNvSpPr>
              <p:nvPr/>
            </p:nvSpPr>
            <p:spPr bwMode="auto">
              <a:xfrm rot="19072885" flipH="1">
                <a:off x="574" y="1103"/>
                <a:ext cx="48" cy="49"/>
              </a:xfrm>
              <a:custGeom>
                <a:avLst/>
                <a:gdLst>
                  <a:gd name="T0" fmla="*/ 0 w 21600"/>
                  <a:gd name="T1" fmla="*/ 0 h 43199"/>
                  <a:gd name="T2" fmla="*/ 0 w 21600"/>
                  <a:gd name="T3" fmla="*/ 0 h 43199"/>
                  <a:gd name="T4" fmla="*/ 0 w 21600"/>
                  <a:gd name="T5" fmla="*/ 0 h 43199"/>
                  <a:gd name="T6" fmla="*/ 0 60000 65536"/>
                  <a:gd name="T7" fmla="*/ 0 60000 65536"/>
                  <a:gd name="T8" fmla="*/ 0 60000 65536"/>
                  <a:gd name="T9" fmla="*/ 0 w 21600"/>
                  <a:gd name="T10" fmla="*/ 0 h 43199"/>
                  <a:gd name="T11" fmla="*/ 21600 w 21600"/>
                  <a:gd name="T12" fmla="*/ 43199 h 43199"/>
                </a:gdLst>
                <a:ahLst/>
                <a:cxnLst>
                  <a:cxn ang="T6">
                    <a:pos x="T0" y="T1"/>
                  </a:cxn>
                  <a:cxn ang="T7">
                    <a:pos x="T2" y="T3"/>
                  </a:cxn>
                  <a:cxn ang="T8">
                    <a:pos x="T4" y="T5"/>
                  </a:cxn>
                </a:cxnLst>
                <a:rect l="T9" t="T10" r="T11" b="T12"/>
                <a:pathLst>
                  <a:path w="21600" h="43199" fill="none" extrusionOk="0">
                    <a:moveTo>
                      <a:pt x="-1" y="0"/>
                    </a:moveTo>
                    <a:cubicBezTo>
                      <a:pt x="11929" y="0"/>
                      <a:pt x="21600" y="9670"/>
                      <a:pt x="21600" y="21600"/>
                    </a:cubicBezTo>
                    <a:cubicBezTo>
                      <a:pt x="21600" y="33529"/>
                      <a:pt x="11929" y="43199"/>
                      <a:pt x="0" y="43199"/>
                    </a:cubicBezTo>
                  </a:path>
                  <a:path w="21600" h="43199" stroke="0" extrusionOk="0">
                    <a:moveTo>
                      <a:pt x="-1" y="0"/>
                    </a:moveTo>
                    <a:cubicBezTo>
                      <a:pt x="11929" y="0"/>
                      <a:pt x="21600" y="9670"/>
                      <a:pt x="21600" y="21600"/>
                    </a:cubicBezTo>
                    <a:cubicBezTo>
                      <a:pt x="21600" y="33529"/>
                      <a:pt x="11929" y="43199"/>
                      <a:pt x="0" y="43199"/>
                    </a:cubicBezTo>
                    <a:lnTo>
                      <a:pt x="0" y="21600"/>
                    </a:lnTo>
                    <a:lnTo>
                      <a:pt x="-1"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endParaRPr lang="en-US"/>
              </a:p>
            </p:txBody>
          </p:sp>
          <p:sp>
            <p:nvSpPr>
              <p:cNvPr id="16" name="Arc 50"/>
              <p:cNvSpPr>
                <a:spLocks noChangeAspect="1"/>
              </p:cNvSpPr>
              <p:nvPr/>
            </p:nvSpPr>
            <p:spPr bwMode="auto">
              <a:xfrm rot="19072885" flipH="1">
                <a:off x="501" y="1035"/>
                <a:ext cx="47" cy="49"/>
              </a:xfrm>
              <a:custGeom>
                <a:avLst/>
                <a:gdLst>
                  <a:gd name="T0" fmla="*/ 0 w 21600"/>
                  <a:gd name="T1" fmla="*/ 0 h 43199"/>
                  <a:gd name="T2" fmla="*/ 0 w 21600"/>
                  <a:gd name="T3" fmla="*/ 0 h 43199"/>
                  <a:gd name="T4" fmla="*/ 0 w 21600"/>
                  <a:gd name="T5" fmla="*/ 0 h 43199"/>
                  <a:gd name="T6" fmla="*/ 0 60000 65536"/>
                  <a:gd name="T7" fmla="*/ 0 60000 65536"/>
                  <a:gd name="T8" fmla="*/ 0 60000 65536"/>
                  <a:gd name="T9" fmla="*/ 0 w 21600"/>
                  <a:gd name="T10" fmla="*/ 0 h 43199"/>
                  <a:gd name="T11" fmla="*/ 21600 w 21600"/>
                  <a:gd name="T12" fmla="*/ 43199 h 43199"/>
                </a:gdLst>
                <a:ahLst/>
                <a:cxnLst>
                  <a:cxn ang="T6">
                    <a:pos x="T0" y="T1"/>
                  </a:cxn>
                  <a:cxn ang="T7">
                    <a:pos x="T2" y="T3"/>
                  </a:cxn>
                  <a:cxn ang="T8">
                    <a:pos x="T4" y="T5"/>
                  </a:cxn>
                </a:cxnLst>
                <a:rect l="T9" t="T10" r="T11" b="T12"/>
                <a:pathLst>
                  <a:path w="21600" h="43199" fill="none" extrusionOk="0">
                    <a:moveTo>
                      <a:pt x="-1" y="0"/>
                    </a:moveTo>
                    <a:cubicBezTo>
                      <a:pt x="11929" y="0"/>
                      <a:pt x="21600" y="9670"/>
                      <a:pt x="21600" y="21600"/>
                    </a:cubicBezTo>
                    <a:cubicBezTo>
                      <a:pt x="21600" y="33529"/>
                      <a:pt x="11929" y="43199"/>
                      <a:pt x="0" y="43199"/>
                    </a:cubicBezTo>
                  </a:path>
                  <a:path w="21600" h="43199" stroke="0" extrusionOk="0">
                    <a:moveTo>
                      <a:pt x="-1" y="0"/>
                    </a:moveTo>
                    <a:cubicBezTo>
                      <a:pt x="11929" y="0"/>
                      <a:pt x="21600" y="9670"/>
                      <a:pt x="21600" y="21600"/>
                    </a:cubicBezTo>
                    <a:cubicBezTo>
                      <a:pt x="21600" y="33529"/>
                      <a:pt x="11929" y="43199"/>
                      <a:pt x="0" y="43199"/>
                    </a:cubicBezTo>
                    <a:lnTo>
                      <a:pt x="0" y="21600"/>
                    </a:lnTo>
                    <a:lnTo>
                      <a:pt x="-1"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endParaRPr lang="en-US"/>
              </a:p>
            </p:txBody>
          </p:sp>
          <p:sp>
            <p:nvSpPr>
              <p:cNvPr id="17" name="Arc 51"/>
              <p:cNvSpPr>
                <a:spLocks noChangeAspect="1"/>
              </p:cNvSpPr>
              <p:nvPr/>
            </p:nvSpPr>
            <p:spPr bwMode="auto">
              <a:xfrm rot="-2527115">
                <a:off x="632" y="1115"/>
                <a:ext cx="47" cy="25"/>
              </a:xfrm>
              <a:custGeom>
                <a:avLst/>
                <a:gdLst>
                  <a:gd name="T0" fmla="*/ 0 w 21539"/>
                  <a:gd name="T1" fmla="*/ 0 h 21600"/>
                  <a:gd name="T2" fmla="*/ 0 w 21539"/>
                  <a:gd name="T3" fmla="*/ 0 h 21600"/>
                  <a:gd name="T4" fmla="*/ 0 w 21539"/>
                  <a:gd name="T5" fmla="*/ 0 h 21600"/>
                  <a:gd name="T6" fmla="*/ 0 60000 65536"/>
                  <a:gd name="T7" fmla="*/ 0 60000 65536"/>
                  <a:gd name="T8" fmla="*/ 0 60000 65536"/>
                  <a:gd name="T9" fmla="*/ 0 w 21539"/>
                  <a:gd name="T10" fmla="*/ 0 h 21600"/>
                  <a:gd name="T11" fmla="*/ 21539 w 21539"/>
                  <a:gd name="T12" fmla="*/ 21600 h 21600"/>
                </a:gdLst>
                <a:ahLst/>
                <a:cxnLst>
                  <a:cxn ang="T6">
                    <a:pos x="T0" y="T1"/>
                  </a:cxn>
                  <a:cxn ang="T7">
                    <a:pos x="T2" y="T3"/>
                  </a:cxn>
                  <a:cxn ang="T8">
                    <a:pos x="T4" y="T5"/>
                  </a:cxn>
                </a:cxnLst>
                <a:rect l="T9" t="T10" r="T11" b="T12"/>
                <a:pathLst>
                  <a:path w="21539" h="21600" fill="none" extrusionOk="0">
                    <a:moveTo>
                      <a:pt x="-1" y="0"/>
                    </a:moveTo>
                    <a:cubicBezTo>
                      <a:pt x="11302" y="0"/>
                      <a:pt x="20694" y="8713"/>
                      <a:pt x="21539" y="19984"/>
                    </a:cubicBezTo>
                  </a:path>
                  <a:path w="21539" h="21600" stroke="0" extrusionOk="0">
                    <a:moveTo>
                      <a:pt x="-1" y="0"/>
                    </a:moveTo>
                    <a:cubicBezTo>
                      <a:pt x="11302" y="0"/>
                      <a:pt x="20694" y="8713"/>
                      <a:pt x="21539" y="19984"/>
                    </a:cubicBezTo>
                    <a:lnTo>
                      <a:pt x="0" y="21600"/>
                    </a:lnTo>
                    <a:lnTo>
                      <a:pt x="-1"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endParaRPr lang="en-US"/>
              </a:p>
            </p:txBody>
          </p:sp>
          <p:sp>
            <p:nvSpPr>
              <p:cNvPr id="18" name="Line 52"/>
              <p:cNvSpPr>
                <a:spLocks noChangeAspect="1" noChangeShapeType="1"/>
              </p:cNvSpPr>
              <p:nvPr/>
            </p:nvSpPr>
            <p:spPr bwMode="auto">
              <a:xfrm rot="-2527115">
                <a:off x="707" y="1094"/>
                <a:ext cx="18" cy="109"/>
              </a:xfrm>
              <a:prstGeom prst="line">
                <a:avLst/>
              </a:prstGeom>
              <a:noFill/>
              <a:ln w="28575">
                <a:solidFill>
                  <a:schemeClr val="tx1"/>
                </a:solidFill>
                <a:round/>
                <a:headEnd/>
                <a:tailEnd type="stealth" w="med" len="lg"/>
              </a:ln>
              <a:extLst>
                <a:ext uri="{909E8E84-426E-40dd-AFC4-6F175D3DCCD1}">
                  <a14:hiddenFill xmlns:a14="http://schemas.microsoft.com/office/drawing/2010/main" xmlns="">
                    <a:noFill/>
                  </a14:hiddenFill>
                </a:ext>
              </a:extLst>
            </p:spPr>
            <p:txBody>
              <a:bodyPr anchor="ctr">
                <a:spAutoFit/>
              </a:bodyPr>
              <a:lstStyle/>
              <a:p>
                <a:endParaRPr lang="en-US"/>
              </a:p>
            </p:txBody>
          </p:sp>
          <p:sp>
            <p:nvSpPr>
              <p:cNvPr id="19" name="Arc 53"/>
              <p:cNvSpPr>
                <a:spLocks noChangeAspect="1"/>
              </p:cNvSpPr>
              <p:nvPr/>
            </p:nvSpPr>
            <p:spPr bwMode="auto">
              <a:xfrm rot="-2527115">
                <a:off x="500" y="965"/>
                <a:ext cx="48" cy="50"/>
              </a:xfrm>
              <a:custGeom>
                <a:avLst/>
                <a:gdLst>
                  <a:gd name="T0" fmla="*/ 0 w 21600"/>
                  <a:gd name="T1" fmla="*/ 0 h 43199"/>
                  <a:gd name="T2" fmla="*/ 0 w 21600"/>
                  <a:gd name="T3" fmla="*/ 0 h 43199"/>
                  <a:gd name="T4" fmla="*/ 0 w 21600"/>
                  <a:gd name="T5" fmla="*/ 0 h 43199"/>
                  <a:gd name="T6" fmla="*/ 0 60000 65536"/>
                  <a:gd name="T7" fmla="*/ 0 60000 65536"/>
                  <a:gd name="T8" fmla="*/ 0 60000 65536"/>
                  <a:gd name="T9" fmla="*/ 0 w 21600"/>
                  <a:gd name="T10" fmla="*/ 0 h 43199"/>
                  <a:gd name="T11" fmla="*/ 21600 w 21600"/>
                  <a:gd name="T12" fmla="*/ 43199 h 43199"/>
                </a:gdLst>
                <a:ahLst/>
                <a:cxnLst>
                  <a:cxn ang="T6">
                    <a:pos x="T0" y="T1"/>
                  </a:cxn>
                  <a:cxn ang="T7">
                    <a:pos x="T2" y="T3"/>
                  </a:cxn>
                  <a:cxn ang="T8">
                    <a:pos x="T4" y="T5"/>
                  </a:cxn>
                </a:cxnLst>
                <a:rect l="T9" t="T10" r="T11" b="T12"/>
                <a:pathLst>
                  <a:path w="21600" h="43199" fill="none" extrusionOk="0">
                    <a:moveTo>
                      <a:pt x="-1" y="0"/>
                    </a:moveTo>
                    <a:cubicBezTo>
                      <a:pt x="11929" y="0"/>
                      <a:pt x="21600" y="9670"/>
                      <a:pt x="21600" y="21600"/>
                    </a:cubicBezTo>
                    <a:cubicBezTo>
                      <a:pt x="21600" y="33529"/>
                      <a:pt x="11929" y="43199"/>
                      <a:pt x="0" y="43199"/>
                    </a:cubicBezTo>
                  </a:path>
                  <a:path w="21600" h="43199" stroke="0" extrusionOk="0">
                    <a:moveTo>
                      <a:pt x="-1" y="0"/>
                    </a:moveTo>
                    <a:cubicBezTo>
                      <a:pt x="11929" y="0"/>
                      <a:pt x="21600" y="9670"/>
                      <a:pt x="21600" y="21600"/>
                    </a:cubicBezTo>
                    <a:cubicBezTo>
                      <a:pt x="21600" y="33529"/>
                      <a:pt x="11929" y="43199"/>
                      <a:pt x="0" y="43199"/>
                    </a:cubicBezTo>
                    <a:lnTo>
                      <a:pt x="0" y="21600"/>
                    </a:lnTo>
                    <a:lnTo>
                      <a:pt x="-1" y="0"/>
                    </a:lnTo>
                    <a:close/>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endParaRPr lang="en-US"/>
              </a:p>
            </p:txBody>
          </p:sp>
        </p:grpSp>
        <p:sp>
          <p:nvSpPr>
            <p:cNvPr id="11" name="TextBox 42"/>
            <p:cNvSpPr txBox="1">
              <a:spLocks noChangeArrowheads="1"/>
            </p:cNvSpPr>
            <p:nvPr/>
          </p:nvSpPr>
          <p:spPr bwMode="auto">
            <a:xfrm>
              <a:off x="268288" y="1849438"/>
              <a:ext cx="6223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6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6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6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600">
                  <a:solidFill>
                    <a:schemeClr val="tx1"/>
                  </a:solidFill>
                  <a:latin typeface="Arial" charset="0"/>
                  <a:ea typeface="ＭＳ Ｐゴシック" charset="0"/>
                </a:defRPr>
              </a:lvl9pPr>
            </a:lstStyle>
            <a:p>
              <a:r>
                <a:rPr lang="en-US">
                  <a:latin typeface="Comic Sans MS" charset="0"/>
                  <a:cs typeface="Comic Sans MS" charset="0"/>
                </a:rPr>
                <a:t>light</a:t>
              </a:r>
            </a:p>
          </p:txBody>
        </p:sp>
        <p:sp>
          <p:nvSpPr>
            <p:cNvPr id="12" name="TextBox 43"/>
            <p:cNvSpPr txBox="1">
              <a:spLocks noChangeArrowheads="1"/>
            </p:cNvSpPr>
            <p:nvPr/>
          </p:nvSpPr>
          <p:spPr bwMode="auto">
            <a:xfrm>
              <a:off x="3746501" y="662963"/>
              <a:ext cx="839788" cy="339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6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6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6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600">
                  <a:solidFill>
                    <a:schemeClr val="tx1"/>
                  </a:solidFill>
                  <a:latin typeface="Arial" charset="0"/>
                  <a:ea typeface="ＭＳ Ｐゴシック" charset="0"/>
                </a:defRPr>
              </a:lvl9pPr>
            </a:lstStyle>
            <a:p>
              <a:r>
                <a:rPr lang="en-US" dirty="0">
                  <a:solidFill>
                    <a:srgbClr val="400080"/>
                  </a:solidFill>
                  <a:latin typeface="Comic Sans MS" charset="0"/>
                  <a:cs typeface="Comic Sans MS" charset="0"/>
                </a:rPr>
                <a:t>energy</a:t>
              </a:r>
            </a:p>
          </p:txBody>
        </p:sp>
        <p:sp>
          <p:nvSpPr>
            <p:cNvPr id="13" name="TextBox 45"/>
            <p:cNvSpPr txBox="1">
              <a:spLocks noChangeArrowheads="1"/>
            </p:cNvSpPr>
            <p:nvPr/>
          </p:nvSpPr>
          <p:spPr bwMode="auto">
            <a:xfrm>
              <a:off x="4335463" y="1951808"/>
              <a:ext cx="982661"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6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6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6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600">
                  <a:solidFill>
                    <a:schemeClr val="tx1"/>
                  </a:solidFill>
                  <a:latin typeface="Arial" charset="0"/>
                  <a:ea typeface="ＭＳ Ｐゴシック" charset="0"/>
                </a:defRPr>
              </a:lvl9pPr>
            </a:lstStyle>
            <a:p>
              <a:r>
                <a:rPr lang="en-US" dirty="0">
                  <a:solidFill>
                    <a:srgbClr val="FF0000"/>
                  </a:solidFill>
                  <a:latin typeface="Comic Sans MS" charset="0"/>
                  <a:cs typeface="Comic Sans MS" charset="0"/>
                </a:rPr>
                <a:t>electron</a:t>
              </a:r>
            </a:p>
          </p:txBody>
        </p:sp>
      </p:grpSp>
      <p:sp>
        <p:nvSpPr>
          <p:cNvPr id="20" name="TextBox 6"/>
          <p:cNvSpPr txBox="1">
            <a:spLocks noChangeArrowheads="1"/>
          </p:cNvSpPr>
          <p:nvPr/>
        </p:nvSpPr>
        <p:spPr bwMode="auto">
          <a:xfrm>
            <a:off x="6045200" y="3306763"/>
            <a:ext cx="279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6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6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6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600">
                <a:solidFill>
                  <a:schemeClr val="tx1"/>
                </a:solidFill>
                <a:latin typeface="Arial" charset="0"/>
                <a:ea typeface="ＭＳ Ｐゴシック" charset="0"/>
              </a:defRPr>
            </a:lvl9pPr>
          </a:lstStyle>
          <a:p>
            <a:pPr algn="ctr"/>
            <a:r>
              <a:rPr lang="en-US">
                <a:latin typeface="Comic Sans MS" charset="0"/>
                <a:cs typeface="Comic Sans MS" charset="0"/>
              </a:rPr>
              <a:t>many interacting degrees of freedom</a:t>
            </a:r>
          </a:p>
        </p:txBody>
      </p:sp>
      <p:sp>
        <p:nvSpPr>
          <p:cNvPr id="21" name="TextBox 7"/>
          <p:cNvSpPr txBox="1">
            <a:spLocks noChangeArrowheads="1"/>
          </p:cNvSpPr>
          <p:nvPr/>
        </p:nvSpPr>
        <p:spPr bwMode="auto">
          <a:xfrm>
            <a:off x="6257925" y="1025525"/>
            <a:ext cx="2540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6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6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6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600">
                <a:solidFill>
                  <a:schemeClr val="tx1"/>
                </a:solidFill>
                <a:latin typeface="Arial" charset="0"/>
                <a:ea typeface="ＭＳ Ｐゴシック" charset="0"/>
              </a:defRPr>
            </a:lvl9pPr>
          </a:lstStyle>
          <a:p>
            <a:pPr algn="ctr"/>
            <a:r>
              <a:rPr lang="en-US" sz="1800" dirty="0">
                <a:latin typeface="Comic Sans MS" charset="0"/>
                <a:cs typeface="Comic Sans MS" charset="0"/>
              </a:rPr>
              <a:t>Levels of Complexity</a:t>
            </a:r>
          </a:p>
        </p:txBody>
      </p:sp>
      <p:sp>
        <p:nvSpPr>
          <p:cNvPr id="22" name="TextBox 8"/>
          <p:cNvSpPr txBox="1">
            <a:spLocks noChangeArrowheads="1"/>
          </p:cNvSpPr>
          <p:nvPr/>
        </p:nvSpPr>
        <p:spPr bwMode="auto">
          <a:xfrm>
            <a:off x="5405438" y="1431925"/>
            <a:ext cx="16859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6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6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6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600">
                <a:solidFill>
                  <a:schemeClr val="tx1"/>
                </a:solidFill>
                <a:latin typeface="Arial" charset="0"/>
                <a:ea typeface="ＭＳ Ｐゴシック" charset="0"/>
              </a:defRPr>
            </a:lvl9pPr>
          </a:lstStyle>
          <a:p>
            <a:pPr algn="ctr"/>
            <a:r>
              <a:rPr lang="en-US" sz="1400">
                <a:latin typeface="Comic Sans MS" charset="0"/>
                <a:cs typeface="Comic Sans MS" charset="0"/>
              </a:rPr>
              <a:t>compositional</a:t>
            </a:r>
          </a:p>
          <a:p>
            <a:pPr algn="ctr"/>
            <a:r>
              <a:rPr lang="en-US" sz="1400">
                <a:latin typeface="Comic Sans MS" charset="0"/>
                <a:cs typeface="Comic Sans MS" charset="0"/>
              </a:rPr>
              <a:t>structural</a:t>
            </a:r>
          </a:p>
        </p:txBody>
      </p:sp>
      <p:sp>
        <p:nvSpPr>
          <p:cNvPr id="23" name="TextBox 9"/>
          <p:cNvSpPr txBox="1">
            <a:spLocks noChangeArrowheads="1"/>
          </p:cNvSpPr>
          <p:nvPr/>
        </p:nvSpPr>
        <p:spPr bwMode="auto">
          <a:xfrm>
            <a:off x="7458075" y="1554163"/>
            <a:ext cx="16859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6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6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6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600">
                <a:solidFill>
                  <a:schemeClr val="tx1"/>
                </a:solidFill>
                <a:latin typeface="Arial" charset="0"/>
                <a:ea typeface="ＭＳ Ｐゴシック" charset="0"/>
              </a:defRPr>
            </a:lvl9pPr>
          </a:lstStyle>
          <a:p>
            <a:pPr algn="ctr"/>
            <a:r>
              <a:rPr lang="en-US" sz="1400" dirty="0">
                <a:latin typeface="Comic Sans MS" charset="0"/>
                <a:cs typeface="Comic Sans MS" charset="0"/>
              </a:rPr>
              <a:t>functional unit</a:t>
            </a:r>
          </a:p>
        </p:txBody>
      </p:sp>
      <p:sp>
        <p:nvSpPr>
          <p:cNvPr id="24" name="TextBox 10"/>
          <p:cNvSpPr txBox="1">
            <a:spLocks noChangeArrowheads="1"/>
          </p:cNvSpPr>
          <p:nvPr/>
        </p:nvSpPr>
        <p:spPr bwMode="auto">
          <a:xfrm>
            <a:off x="5608638" y="2154238"/>
            <a:ext cx="13414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6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6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6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600">
                <a:solidFill>
                  <a:schemeClr val="tx1"/>
                </a:solidFill>
                <a:latin typeface="Arial" charset="0"/>
                <a:ea typeface="ＭＳ Ｐゴシック" charset="0"/>
              </a:defRPr>
            </a:lvl9pPr>
          </a:lstStyle>
          <a:p>
            <a:pPr algn="ctr"/>
            <a:r>
              <a:rPr lang="en-US" sz="1400" dirty="0">
                <a:latin typeface="Comic Sans MS" charset="0"/>
                <a:cs typeface="Comic Sans MS" charset="0"/>
              </a:rPr>
              <a:t>architectural</a:t>
            </a:r>
          </a:p>
        </p:txBody>
      </p:sp>
      <p:sp>
        <p:nvSpPr>
          <p:cNvPr id="25" name="TextBox 11"/>
          <p:cNvSpPr txBox="1">
            <a:spLocks noChangeArrowheads="1"/>
          </p:cNvSpPr>
          <p:nvPr/>
        </p:nvSpPr>
        <p:spPr bwMode="auto">
          <a:xfrm>
            <a:off x="7467600" y="2032000"/>
            <a:ext cx="16859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6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6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6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600">
                <a:solidFill>
                  <a:schemeClr val="tx1"/>
                </a:solidFill>
                <a:latin typeface="Arial" charset="0"/>
                <a:ea typeface="ＭＳ Ｐゴシック" charset="0"/>
              </a:defRPr>
            </a:lvl9pPr>
          </a:lstStyle>
          <a:p>
            <a:pPr algn="ctr"/>
            <a:r>
              <a:rPr lang="en-US" sz="1400">
                <a:latin typeface="Comic Sans MS" charset="0"/>
                <a:cs typeface="Comic Sans MS" charset="0"/>
              </a:rPr>
              <a:t>connecting</a:t>
            </a:r>
          </a:p>
          <a:p>
            <a:pPr algn="ctr"/>
            <a:r>
              <a:rPr lang="en-US" sz="1400">
                <a:latin typeface="Comic Sans MS" charset="0"/>
                <a:cs typeface="Comic Sans MS" charset="0"/>
              </a:rPr>
              <a:t>functional units</a:t>
            </a:r>
          </a:p>
        </p:txBody>
      </p:sp>
      <p:sp>
        <p:nvSpPr>
          <p:cNvPr id="26" name="TextBox 12"/>
          <p:cNvSpPr txBox="1">
            <a:spLocks noChangeArrowheads="1"/>
          </p:cNvSpPr>
          <p:nvPr/>
        </p:nvSpPr>
        <p:spPr bwMode="auto">
          <a:xfrm>
            <a:off x="5426075" y="2743200"/>
            <a:ext cx="16859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6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6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6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600">
                <a:solidFill>
                  <a:schemeClr val="tx1"/>
                </a:solidFill>
                <a:latin typeface="Arial" charset="0"/>
                <a:ea typeface="ＭＳ Ｐゴシック" charset="0"/>
              </a:defRPr>
            </a:lvl9pPr>
          </a:lstStyle>
          <a:p>
            <a:pPr algn="ctr"/>
            <a:r>
              <a:rPr lang="en-US" sz="1400">
                <a:latin typeface="Comic Sans MS" charset="0"/>
                <a:cs typeface="Comic Sans MS" charset="0"/>
              </a:rPr>
              <a:t>temporal</a:t>
            </a:r>
          </a:p>
        </p:txBody>
      </p:sp>
      <p:sp>
        <p:nvSpPr>
          <p:cNvPr id="27" name="TextBox 13"/>
          <p:cNvSpPr txBox="1">
            <a:spLocks noChangeArrowheads="1"/>
          </p:cNvSpPr>
          <p:nvPr/>
        </p:nvSpPr>
        <p:spPr bwMode="auto">
          <a:xfrm>
            <a:off x="7427913" y="2660650"/>
            <a:ext cx="16859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6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6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6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600">
                <a:solidFill>
                  <a:schemeClr val="tx1"/>
                </a:solidFill>
                <a:latin typeface="Arial" charset="0"/>
                <a:ea typeface="ＭＳ Ｐゴシック" charset="0"/>
              </a:defRPr>
            </a:lvl9pPr>
          </a:lstStyle>
          <a:p>
            <a:pPr algn="ctr"/>
            <a:r>
              <a:rPr lang="en-US" sz="1400">
                <a:latin typeface="Comic Sans MS" charset="0"/>
                <a:cs typeface="Comic Sans MS" charset="0"/>
              </a:rPr>
              <a:t>connecting</a:t>
            </a:r>
          </a:p>
          <a:p>
            <a:pPr algn="ctr"/>
            <a:r>
              <a:rPr lang="en-US" sz="1400">
                <a:latin typeface="Comic Sans MS" charset="0"/>
                <a:cs typeface="Comic Sans MS" charset="0"/>
              </a:rPr>
              <a:t>sequential steps</a:t>
            </a:r>
          </a:p>
        </p:txBody>
      </p:sp>
      <p:cxnSp>
        <p:nvCxnSpPr>
          <p:cNvPr id="28" name="Straight Arrow Connector 29"/>
          <p:cNvCxnSpPr>
            <a:cxnSpLocks noChangeShapeType="1"/>
          </p:cNvCxnSpPr>
          <p:nvPr/>
        </p:nvCxnSpPr>
        <p:spPr bwMode="auto">
          <a:xfrm>
            <a:off x="6989763" y="1736725"/>
            <a:ext cx="508000" cy="1588"/>
          </a:xfrm>
          <a:prstGeom prst="straightConnector1">
            <a:avLst/>
          </a:prstGeom>
          <a:noFill/>
          <a:ln w="9525">
            <a:solidFill>
              <a:srgbClr val="9B2C1C"/>
            </a:solidFill>
            <a:round/>
            <a:headEnd/>
            <a:tailEnd type="stealth" w="lg" len="lg"/>
          </a:ln>
          <a:extLst>
            <a:ext uri="{909E8E84-426E-40dd-AFC4-6F175D3DCCD1}">
              <a14:hiddenFill xmlns:a14="http://schemas.microsoft.com/office/drawing/2010/main" xmlns="">
                <a:noFill/>
              </a14:hiddenFill>
            </a:ext>
          </a:extLst>
        </p:spPr>
      </p:cxnSp>
      <p:cxnSp>
        <p:nvCxnSpPr>
          <p:cNvPr id="29" name="Straight Arrow Connector 30"/>
          <p:cNvCxnSpPr>
            <a:cxnSpLocks noChangeShapeType="1"/>
          </p:cNvCxnSpPr>
          <p:nvPr/>
        </p:nvCxnSpPr>
        <p:spPr bwMode="auto">
          <a:xfrm>
            <a:off x="6989763" y="2346325"/>
            <a:ext cx="508000" cy="1588"/>
          </a:xfrm>
          <a:prstGeom prst="straightConnector1">
            <a:avLst/>
          </a:prstGeom>
          <a:noFill/>
          <a:ln w="9525">
            <a:solidFill>
              <a:srgbClr val="9B2C1C"/>
            </a:solidFill>
            <a:round/>
            <a:headEnd/>
            <a:tailEnd type="stealth" w="lg" len="lg"/>
          </a:ln>
          <a:extLst>
            <a:ext uri="{909E8E84-426E-40dd-AFC4-6F175D3DCCD1}">
              <a14:hiddenFill xmlns:a14="http://schemas.microsoft.com/office/drawing/2010/main" xmlns="">
                <a:noFill/>
              </a14:hiddenFill>
            </a:ext>
          </a:extLst>
        </p:spPr>
      </p:cxnSp>
      <p:cxnSp>
        <p:nvCxnSpPr>
          <p:cNvPr id="30" name="Straight Arrow Connector 31"/>
          <p:cNvCxnSpPr>
            <a:cxnSpLocks noChangeShapeType="1"/>
          </p:cNvCxnSpPr>
          <p:nvPr/>
        </p:nvCxnSpPr>
        <p:spPr bwMode="auto">
          <a:xfrm>
            <a:off x="6969125" y="2946400"/>
            <a:ext cx="508000" cy="1588"/>
          </a:xfrm>
          <a:prstGeom prst="straightConnector1">
            <a:avLst/>
          </a:prstGeom>
          <a:noFill/>
          <a:ln w="9525">
            <a:solidFill>
              <a:srgbClr val="9B2C1C"/>
            </a:solidFill>
            <a:round/>
            <a:headEnd/>
            <a:tailEnd type="stealth" w="lg" len="lg"/>
          </a:ln>
          <a:extLst>
            <a:ext uri="{909E8E84-426E-40dd-AFC4-6F175D3DCCD1}">
              <a14:hiddenFill xmlns:a14="http://schemas.microsoft.com/office/drawing/2010/main" xmlns="">
                <a:noFill/>
              </a14:hiddenFill>
            </a:ext>
          </a:extLst>
        </p:spPr>
      </p:cxnSp>
      <p:sp>
        <p:nvSpPr>
          <p:cNvPr id="31" name="TextBox 7"/>
          <p:cNvSpPr txBox="1">
            <a:spLocks noChangeArrowheads="1"/>
          </p:cNvSpPr>
          <p:nvPr/>
        </p:nvSpPr>
        <p:spPr bwMode="auto">
          <a:xfrm>
            <a:off x="2462440" y="5227411"/>
            <a:ext cx="303847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6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6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6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600">
                <a:solidFill>
                  <a:schemeClr val="tx1"/>
                </a:solidFill>
                <a:latin typeface="Arial" charset="0"/>
                <a:ea typeface="ＭＳ Ｐゴシック" charset="0"/>
              </a:defRPr>
            </a:lvl9pPr>
          </a:lstStyle>
          <a:p>
            <a:pPr algn="ctr"/>
            <a:r>
              <a:rPr lang="en-US" sz="1800" dirty="0" smtClean="0">
                <a:latin typeface="Comic Sans MS" charset="0"/>
                <a:cs typeface="Comic Sans MS" charset="0"/>
              </a:rPr>
              <a:t>First steps being made</a:t>
            </a:r>
          </a:p>
          <a:p>
            <a:pPr algn="ctr"/>
            <a:r>
              <a:rPr lang="en-US" sz="1800" dirty="0" err="1" smtClean="0">
                <a:latin typeface="Comic Sans MS" charset="0"/>
                <a:cs typeface="Comic Sans MS" charset="0"/>
              </a:rPr>
              <a:t>Meso</a:t>
            </a:r>
            <a:r>
              <a:rPr lang="en-US" sz="1800" dirty="0" smtClean="0">
                <a:latin typeface="Comic Sans MS" charset="0"/>
                <a:cs typeface="Comic Sans MS" charset="0"/>
              </a:rPr>
              <a:t> challenges remain</a:t>
            </a:r>
            <a:endParaRPr lang="en-US" sz="1800" dirty="0">
              <a:latin typeface="Comic Sans MS" charset="0"/>
              <a:cs typeface="Comic Sans MS"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2"/>
          <p:cNvSpPr txBox="1">
            <a:spLocks noChangeArrowheads="1"/>
          </p:cNvSpPr>
          <p:nvPr/>
        </p:nvSpPr>
        <p:spPr bwMode="auto">
          <a:xfrm>
            <a:off x="279400" y="177800"/>
            <a:ext cx="8356600" cy="400110"/>
          </a:xfrm>
          <a:prstGeom prst="rect">
            <a:avLst/>
          </a:prstGeom>
          <a:noFill/>
          <a:ln w="9525">
            <a:noFill/>
            <a:miter lim="800000"/>
            <a:headEnd/>
            <a:tailEnd/>
          </a:ln>
        </p:spPr>
        <p:txBody>
          <a:bodyPr>
            <a:spAutoFit/>
          </a:bodyPr>
          <a:lstStyle/>
          <a:p>
            <a:pPr algn="ctr" eaLnBrk="1" hangingPunct="1"/>
            <a:r>
              <a:rPr lang="en-US" sz="2000" b="1" dirty="0" smtClean="0">
                <a:solidFill>
                  <a:srgbClr val="006600"/>
                </a:solidFill>
              </a:rPr>
              <a:t>Self </a:t>
            </a:r>
            <a:r>
              <a:rPr lang="en-US" sz="2000" b="1" dirty="0">
                <a:solidFill>
                  <a:srgbClr val="006600"/>
                </a:solidFill>
              </a:rPr>
              <a:t>and guided assembly in biology</a:t>
            </a:r>
          </a:p>
        </p:txBody>
      </p:sp>
      <p:sp>
        <p:nvSpPr>
          <p:cNvPr id="3075" name="TextBox 4"/>
          <p:cNvSpPr txBox="1">
            <a:spLocks noChangeArrowheads="1"/>
          </p:cNvSpPr>
          <p:nvPr/>
        </p:nvSpPr>
        <p:spPr bwMode="auto">
          <a:xfrm>
            <a:off x="317500" y="782932"/>
            <a:ext cx="3149600" cy="366713"/>
          </a:xfrm>
          <a:prstGeom prst="rect">
            <a:avLst/>
          </a:prstGeom>
          <a:solidFill>
            <a:srgbClr val="66FFFF"/>
          </a:solidFill>
          <a:ln w="9525">
            <a:noFill/>
            <a:miter lim="800000"/>
            <a:headEnd/>
            <a:tailEnd/>
          </a:ln>
        </p:spPr>
        <p:txBody>
          <a:bodyPr>
            <a:spAutoFit/>
          </a:bodyPr>
          <a:lstStyle/>
          <a:p>
            <a:pPr algn="ctr" eaLnBrk="1" hangingPunct="1"/>
            <a:r>
              <a:rPr lang="en-US" sz="1800"/>
              <a:t>Opportunity</a:t>
            </a:r>
          </a:p>
        </p:txBody>
      </p:sp>
      <p:sp>
        <p:nvSpPr>
          <p:cNvPr id="3076" name="TextBox 5"/>
          <p:cNvSpPr txBox="1">
            <a:spLocks noChangeArrowheads="1"/>
          </p:cNvSpPr>
          <p:nvPr/>
        </p:nvSpPr>
        <p:spPr bwMode="auto">
          <a:xfrm>
            <a:off x="203200" y="4580232"/>
            <a:ext cx="3149600" cy="366713"/>
          </a:xfrm>
          <a:prstGeom prst="rect">
            <a:avLst/>
          </a:prstGeom>
          <a:solidFill>
            <a:srgbClr val="66FFFF"/>
          </a:solidFill>
          <a:ln w="9525">
            <a:noFill/>
            <a:miter lim="800000"/>
            <a:headEnd/>
            <a:tailEnd/>
          </a:ln>
        </p:spPr>
        <p:txBody>
          <a:bodyPr>
            <a:spAutoFit/>
          </a:bodyPr>
          <a:lstStyle/>
          <a:p>
            <a:pPr algn="ctr" eaLnBrk="1" hangingPunct="1"/>
            <a:r>
              <a:rPr lang="en-US" sz="1800"/>
              <a:t>Meso Challenge</a:t>
            </a:r>
          </a:p>
        </p:txBody>
      </p:sp>
      <p:sp>
        <p:nvSpPr>
          <p:cNvPr id="3077" name="TextBox 6"/>
          <p:cNvSpPr txBox="1">
            <a:spLocks noChangeArrowheads="1"/>
          </p:cNvSpPr>
          <p:nvPr/>
        </p:nvSpPr>
        <p:spPr bwMode="auto">
          <a:xfrm>
            <a:off x="5168900" y="779845"/>
            <a:ext cx="3149600" cy="366713"/>
          </a:xfrm>
          <a:prstGeom prst="rect">
            <a:avLst/>
          </a:prstGeom>
          <a:solidFill>
            <a:srgbClr val="66FFFF"/>
          </a:solidFill>
          <a:ln w="9525">
            <a:noFill/>
            <a:miter lim="800000"/>
            <a:headEnd/>
            <a:tailEnd/>
          </a:ln>
        </p:spPr>
        <p:txBody>
          <a:bodyPr>
            <a:spAutoFit/>
          </a:bodyPr>
          <a:lstStyle/>
          <a:p>
            <a:pPr algn="ctr" eaLnBrk="1" hangingPunct="1"/>
            <a:r>
              <a:rPr lang="en-US" sz="1800"/>
              <a:t>Approach</a:t>
            </a:r>
          </a:p>
        </p:txBody>
      </p:sp>
      <p:sp>
        <p:nvSpPr>
          <p:cNvPr id="3078" name="TextBox 7"/>
          <p:cNvSpPr txBox="1">
            <a:spLocks noChangeArrowheads="1"/>
          </p:cNvSpPr>
          <p:nvPr/>
        </p:nvSpPr>
        <p:spPr bwMode="auto">
          <a:xfrm>
            <a:off x="5283200" y="3637345"/>
            <a:ext cx="3149600" cy="366713"/>
          </a:xfrm>
          <a:prstGeom prst="rect">
            <a:avLst/>
          </a:prstGeom>
          <a:solidFill>
            <a:srgbClr val="66FFFF"/>
          </a:solidFill>
          <a:ln w="9525">
            <a:noFill/>
            <a:miter lim="800000"/>
            <a:headEnd/>
            <a:tailEnd/>
          </a:ln>
        </p:spPr>
        <p:txBody>
          <a:bodyPr>
            <a:spAutoFit/>
          </a:bodyPr>
          <a:lstStyle/>
          <a:p>
            <a:pPr algn="ctr" eaLnBrk="1" hangingPunct="1"/>
            <a:r>
              <a:rPr lang="en-US" sz="1800"/>
              <a:t>Impact</a:t>
            </a:r>
          </a:p>
        </p:txBody>
      </p:sp>
      <p:sp>
        <p:nvSpPr>
          <p:cNvPr id="3079" name="Text Box 4"/>
          <p:cNvSpPr txBox="1">
            <a:spLocks noChangeArrowheads="1"/>
          </p:cNvSpPr>
          <p:nvPr/>
        </p:nvSpPr>
        <p:spPr bwMode="auto">
          <a:xfrm>
            <a:off x="4789488" y="1335470"/>
            <a:ext cx="4354512" cy="1803400"/>
          </a:xfrm>
          <a:prstGeom prst="rect">
            <a:avLst/>
          </a:prstGeom>
          <a:noFill/>
          <a:ln w="9525">
            <a:noFill/>
            <a:miter lim="800000"/>
            <a:headEnd/>
            <a:tailEnd/>
          </a:ln>
        </p:spPr>
        <p:txBody>
          <a:bodyPr>
            <a:spAutoFit/>
          </a:bodyPr>
          <a:lstStyle/>
          <a:p>
            <a:r>
              <a:rPr lang="en-US" sz="1600" b="1">
                <a:solidFill>
                  <a:schemeClr val="accent2"/>
                </a:solidFill>
                <a:latin typeface="Calibri" pitchFamily="34" charset="0"/>
              </a:rPr>
              <a:t>Need: better in situ methods (imaging, elemental sensitivity, spectroscopy, nm spatial resolution); coarse grained/phenomenological models, enhanced sampling techniques; measurements and modeling of the same systems under the same conditions essential for validating models, defining “organizing principles”</a:t>
            </a:r>
          </a:p>
        </p:txBody>
      </p:sp>
      <p:sp>
        <p:nvSpPr>
          <p:cNvPr id="3080" name="Text Box 5"/>
          <p:cNvSpPr txBox="1">
            <a:spLocks noChangeArrowheads="1"/>
          </p:cNvSpPr>
          <p:nvPr/>
        </p:nvSpPr>
        <p:spPr bwMode="auto">
          <a:xfrm>
            <a:off x="95250" y="1227432"/>
            <a:ext cx="4265613" cy="3636963"/>
          </a:xfrm>
          <a:prstGeom prst="rect">
            <a:avLst/>
          </a:prstGeom>
          <a:noFill/>
          <a:ln w="9525">
            <a:noFill/>
            <a:miter lim="800000"/>
            <a:headEnd/>
            <a:tailEnd/>
          </a:ln>
        </p:spPr>
        <p:txBody>
          <a:bodyPr>
            <a:spAutoFit/>
          </a:bodyPr>
          <a:lstStyle/>
          <a:p>
            <a:pPr>
              <a:spcBef>
                <a:spcPct val="50000"/>
              </a:spcBef>
            </a:pPr>
            <a:r>
              <a:rPr lang="en-US" sz="1600" b="1">
                <a:solidFill>
                  <a:schemeClr val="accent2"/>
                </a:solidFill>
                <a:latin typeface="Calibri" pitchFamily="34" charset="0"/>
              </a:rPr>
              <a:t>Numerous examples in biology of taking nanoscopic building blocks and assembling them into functional entities with remarkable properties/capabilities</a:t>
            </a:r>
          </a:p>
          <a:p>
            <a:pPr>
              <a:spcBef>
                <a:spcPct val="50000"/>
              </a:spcBef>
            </a:pPr>
            <a:r>
              <a:rPr lang="en-US" sz="1600" b="1">
                <a:solidFill>
                  <a:schemeClr val="accent2"/>
                </a:solidFill>
                <a:latin typeface="Calibri" pitchFamily="34" charset="0"/>
              </a:rPr>
              <a:t>E.g., shapes changes via membrane-cytoskeleton coupling, biomineral (organic/inorganic) materials, protein synthesis/trafficking, viral capsids and carboxysomes, rosettasomes</a:t>
            </a:r>
          </a:p>
          <a:p>
            <a:pPr>
              <a:spcBef>
                <a:spcPct val="50000"/>
              </a:spcBef>
            </a:pPr>
            <a:r>
              <a:rPr lang="en-US" sz="1600" b="1">
                <a:solidFill>
                  <a:schemeClr val="accent2"/>
                </a:solidFill>
                <a:latin typeface="Calibri" pitchFamily="34" charset="0"/>
              </a:rPr>
              <a:t>Understanding how nature does it will advance capabilities to develop biomimetic materials, e.g., sensors, biofilm attachment, nanobots</a:t>
            </a:r>
          </a:p>
          <a:p>
            <a:pPr>
              <a:spcBef>
                <a:spcPct val="50000"/>
              </a:spcBef>
            </a:pPr>
            <a:endParaRPr lang="en-US" sz="1600" b="1">
              <a:solidFill>
                <a:schemeClr val="accent2"/>
              </a:solidFill>
              <a:latin typeface="Calibri" pitchFamily="34" charset="0"/>
            </a:endParaRPr>
          </a:p>
        </p:txBody>
      </p:sp>
      <p:sp>
        <p:nvSpPr>
          <p:cNvPr id="3081" name="Text Box 6"/>
          <p:cNvSpPr txBox="1">
            <a:spLocks noChangeArrowheads="1"/>
          </p:cNvSpPr>
          <p:nvPr/>
        </p:nvSpPr>
        <p:spPr bwMode="auto">
          <a:xfrm>
            <a:off x="63500" y="5018382"/>
            <a:ext cx="4346575" cy="1314450"/>
          </a:xfrm>
          <a:prstGeom prst="rect">
            <a:avLst/>
          </a:prstGeom>
          <a:noFill/>
          <a:ln w="9525">
            <a:noFill/>
            <a:miter lim="800000"/>
            <a:headEnd/>
            <a:tailEnd/>
          </a:ln>
        </p:spPr>
        <p:txBody>
          <a:bodyPr>
            <a:spAutoFit/>
          </a:bodyPr>
          <a:lstStyle/>
          <a:p>
            <a:pPr>
              <a:spcBef>
                <a:spcPct val="50000"/>
              </a:spcBef>
            </a:pPr>
            <a:r>
              <a:rPr lang="en-US" sz="1600" b="1" dirty="0">
                <a:solidFill>
                  <a:schemeClr val="accent2"/>
                </a:solidFill>
                <a:latin typeface="Calibri" pitchFamily="34" charset="0"/>
              </a:rPr>
              <a:t>Length and time scales</a:t>
            </a:r>
          </a:p>
          <a:p>
            <a:pPr>
              <a:spcBef>
                <a:spcPct val="50000"/>
              </a:spcBef>
            </a:pPr>
            <a:r>
              <a:rPr lang="en-US" sz="1600" b="1" dirty="0">
                <a:solidFill>
                  <a:schemeClr val="accent2"/>
                </a:solidFill>
                <a:latin typeface="Calibri" pitchFamily="34" charset="0"/>
              </a:rPr>
              <a:t>Function vs. </a:t>
            </a:r>
            <a:r>
              <a:rPr lang="en-US" sz="1600" b="1" dirty="0" err="1">
                <a:solidFill>
                  <a:schemeClr val="accent2"/>
                </a:solidFill>
                <a:latin typeface="Calibri" pitchFamily="34" charset="0"/>
              </a:rPr>
              <a:t>misfunction</a:t>
            </a:r>
            <a:r>
              <a:rPr lang="en-US" sz="1600" b="1" dirty="0">
                <a:solidFill>
                  <a:schemeClr val="accent2"/>
                </a:solidFill>
                <a:latin typeface="Calibri" pitchFamily="34" charset="0"/>
              </a:rPr>
              <a:t> at the </a:t>
            </a:r>
            <a:r>
              <a:rPr lang="en-US" sz="1600" b="1" dirty="0" err="1">
                <a:solidFill>
                  <a:schemeClr val="accent2"/>
                </a:solidFill>
                <a:latin typeface="Calibri" pitchFamily="34" charset="0"/>
              </a:rPr>
              <a:t>mesoscale</a:t>
            </a:r>
            <a:r>
              <a:rPr lang="en-US" sz="1600" b="1" dirty="0">
                <a:solidFill>
                  <a:schemeClr val="accent2"/>
                </a:solidFill>
                <a:latin typeface="Calibri" pitchFamily="34" charset="0"/>
              </a:rPr>
              <a:t>, how and why?  E.g., </a:t>
            </a:r>
            <a:r>
              <a:rPr lang="en-US" sz="1600" b="1" dirty="0" err="1">
                <a:solidFill>
                  <a:schemeClr val="accent2"/>
                </a:solidFill>
                <a:latin typeface="Calibri" pitchFamily="34" charset="0"/>
              </a:rPr>
              <a:t>amyloid</a:t>
            </a:r>
            <a:r>
              <a:rPr lang="en-US" sz="1600" b="1" dirty="0">
                <a:solidFill>
                  <a:schemeClr val="accent2"/>
                </a:solidFill>
                <a:latin typeface="Calibri" pitchFamily="34" charset="0"/>
              </a:rPr>
              <a:t> formation</a:t>
            </a:r>
          </a:p>
          <a:p>
            <a:pPr>
              <a:spcBef>
                <a:spcPct val="50000"/>
              </a:spcBef>
            </a:pPr>
            <a:r>
              <a:rPr lang="en-US" sz="1600" b="1" dirty="0">
                <a:solidFill>
                  <a:schemeClr val="accent2"/>
                </a:solidFill>
                <a:latin typeface="Calibri" pitchFamily="34" charset="0"/>
              </a:rPr>
              <a:t>Must study in situ!</a:t>
            </a:r>
          </a:p>
        </p:txBody>
      </p:sp>
      <p:sp>
        <p:nvSpPr>
          <p:cNvPr id="3082" name="Text Box 7"/>
          <p:cNvSpPr txBox="1">
            <a:spLocks noChangeArrowheads="1"/>
          </p:cNvSpPr>
          <p:nvPr/>
        </p:nvSpPr>
        <p:spPr bwMode="auto">
          <a:xfrm>
            <a:off x="4749800" y="4138995"/>
            <a:ext cx="4394200" cy="2047875"/>
          </a:xfrm>
          <a:prstGeom prst="rect">
            <a:avLst/>
          </a:prstGeom>
          <a:noFill/>
          <a:ln w="9525">
            <a:noFill/>
            <a:miter lim="800000"/>
            <a:headEnd/>
            <a:tailEnd/>
          </a:ln>
        </p:spPr>
        <p:txBody>
          <a:bodyPr>
            <a:spAutoFit/>
          </a:bodyPr>
          <a:lstStyle/>
          <a:p>
            <a:r>
              <a:rPr lang="en-US" sz="1600" b="1">
                <a:solidFill>
                  <a:schemeClr val="accent2"/>
                </a:solidFill>
                <a:latin typeface="Calibri" pitchFamily="34" charset="0"/>
              </a:rPr>
              <a:t>Biomedical</a:t>
            </a:r>
          </a:p>
          <a:p>
            <a:endParaRPr lang="en-US" sz="1600" b="1">
              <a:solidFill>
                <a:schemeClr val="accent2"/>
              </a:solidFill>
              <a:latin typeface="Calibri" pitchFamily="34" charset="0"/>
            </a:endParaRPr>
          </a:p>
          <a:p>
            <a:r>
              <a:rPr lang="en-US" sz="1600" b="1">
                <a:solidFill>
                  <a:schemeClr val="accent2"/>
                </a:solidFill>
                <a:latin typeface="Calibri" pitchFamily="34" charset="0"/>
              </a:rPr>
              <a:t>New biomimetic materials</a:t>
            </a:r>
          </a:p>
          <a:p>
            <a:endParaRPr lang="en-US" sz="1600" b="1">
              <a:solidFill>
                <a:schemeClr val="accent2"/>
              </a:solidFill>
              <a:latin typeface="Calibri" pitchFamily="34" charset="0"/>
            </a:endParaRPr>
          </a:p>
          <a:p>
            <a:r>
              <a:rPr lang="en-US" sz="1600" b="1">
                <a:solidFill>
                  <a:schemeClr val="accent2"/>
                </a:solidFill>
                <a:latin typeface="Calibri" pitchFamily="34" charset="0"/>
              </a:rPr>
              <a:t>Biosynthetic materials</a:t>
            </a:r>
          </a:p>
          <a:p>
            <a:endParaRPr lang="en-US" sz="1600" b="1">
              <a:solidFill>
                <a:schemeClr val="accent2"/>
              </a:solidFill>
              <a:latin typeface="Calibri" pitchFamily="34" charset="0"/>
            </a:endParaRPr>
          </a:p>
          <a:p>
            <a:r>
              <a:rPr lang="en-US" sz="1600" b="1">
                <a:solidFill>
                  <a:schemeClr val="accent2"/>
                </a:solidFill>
                <a:latin typeface="Calibri" pitchFamily="34" charset="0"/>
              </a:rPr>
              <a:t>Sequestration/transformation of environmental contaminants, e.g., arsenic, radionuclides</a:t>
            </a:r>
          </a:p>
        </p:txBody>
      </p:sp>
      <p:sp>
        <p:nvSpPr>
          <p:cNvPr id="11" name="Rectangle 10"/>
          <p:cNvSpPr/>
          <p:nvPr/>
        </p:nvSpPr>
        <p:spPr>
          <a:xfrm>
            <a:off x="7286969" y="6488668"/>
            <a:ext cx="1405449" cy="307777"/>
          </a:xfrm>
          <a:prstGeom prst="rect">
            <a:avLst/>
          </a:prstGeom>
        </p:spPr>
        <p:txBody>
          <a:bodyPr wrap="none">
            <a:spAutoFit/>
          </a:bodyPr>
          <a:lstStyle/>
          <a:p>
            <a:r>
              <a:rPr lang="en-US" sz="1400" dirty="0" smtClean="0"/>
              <a:t>Kay and Tobias</a:t>
            </a:r>
            <a:endParaRPr lang="en-US" sz="1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104963" y="170498"/>
            <a:ext cx="8798056" cy="6596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700" y="241300"/>
            <a:ext cx="8051800" cy="400110"/>
          </a:xfrm>
          <a:prstGeom prst="rect">
            <a:avLst/>
          </a:prstGeom>
          <a:noFill/>
        </p:spPr>
        <p:txBody>
          <a:bodyPr wrap="square" rtlCol="0">
            <a:spAutoFit/>
          </a:bodyPr>
          <a:lstStyle/>
          <a:p>
            <a:r>
              <a:rPr lang="en-US" sz="2000" b="1" dirty="0" smtClean="0">
                <a:solidFill>
                  <a:srgbClr val="006600"/>
                </a:solidFill>
                <a:latin typeface="Arial" pitchFamily="34" charset="0"/>
                <a:cs typeface="Arial" pitchFamily="34" charset="0"/>
              </a:rPr>
              <a:t>Venues for Community Input: Town Halls and Website</a:t>
            </a:r>
            <a:endParaRPr lang="en-US" sz="2000" b="1" dirty="0">
              <a:solidFill>
                <a:srgbClr val="006600"/>
              </a:solidFill>
              <a:latin typeface="Arial" pitchFamily="34" charset="0"/>
              <a:cs typeface="Arial" pitchFamily="34" charset="0"/>
            </a:endParaRPr>
          </a:p>
        </p:txBody>
      </p:sp>
      <p:sp>
        <p:nvSpPr>
          <p:cNvPr id="5" name="TextBox 4"/>
          <p:cNvSpPr txBox="1"/>
          <p:nvPr/>
        </p:nvSpPr>
        <p:spPr>
          <a:xfrm>
            <a:off x="355600" y="1092200"/>
            <a:ext cx="8051800" cy="4062651"/>
          </a:xfrm>
          <a:prstGeom prst="rect">
            <a:avLst/>
          </a:prstGeom>
          <a:noFill/>
        </p:spPr>
        <p:txBody>
          <a:bodyPr wrap="square" rtlCol="0">
            <a:spAutoFit/>
          </a:bodyPr>
          <a:lstStyle/>
          <a:p>
            <a:pPr algn="ctr">
              <a:spcAft>
                <a:spcPts val="0"/>
              </a:spcAft>
            </a:pPr>
            <a:r>
              <a:rPr lang="en-US" dirty="0" smtClean="0">
                <a:solidFill>
                  <a:prstClr val="black"/>
                </a:solidFill>
                <a:latin typeface="Century Gothic"/>
                <a:cs typeface="Century Gothic"/>
              </a:rPr>
              <a:t>APS Boston Wed Feb 29</a:t>
            </a:r>
          </a:p>
          <a:p>
            <a:pPr algn="ctr">
              <a:spcAft>
                <a:spcPts val="600"/>
              </a:spcAft>
            </a:pPr>
            <a:r>
              <a:rPr lang="en-US" sz="1400" dirty="0" smtClean="0">
                <a:solidFill>
                  <a:prstClr val="black"/>
                </a:solidFill>
                <a:latin typeface="Century Gothic"/>
                <a:cs typeface="Century Gothic"/>
              </a:rPr>
              <a:t>Marc </a:t>
            </a:r>
            <a:r>
              <a:rPr lang="en-US" sz="1400" dirty="0" err="1" smtClean="0">
                <a:solidFill>
                  <a:prstClr val="black"/>
                </a:solidFill>
                <a:latin typeface="Century Gothic"/>
                <a:cs typeface="Century Gothic"/>
              </a:rPr>
              <a:t>Kastner</a:t>
            </a:r>
            <a:r>
              <a:rPr lang="en-US" sz="1400" dirty="0" smtClean="0">
                <a:solidFill>
                  <a:prstClr val="black"/>
                </a:solidFill>
                <a:latin typeface="Century Gothic"/>
                <a:cs typeface="Century Gothic"/>
              </a:rPr>
              <a:t> and William Barletta (MIT), hosts</a:t>
            </a:r>
          </a:p>
          <a:p>
            <a:pPr algn="ctr">
              <a:spcAft>
                <a:spcPts val="600"/>
              </a:spcAft>
            </a:pPr>
            <a:endParaRPr lang="en-US" dirty="0" smtClean="0">
              <a:solidFill>
                <a:prstClr val="black"/>
              </a:solidFill>
              <a:latin typeface="Century Gothic"/>
              <a:cs typeface="Century Gothic"/>
            </a:endParaRPr>
          </a:p>
          <a:p>
            <a:pPr algn="ctr">
              <a:spcAft>
                <a:spcPts val="600"/>
              </a:spcAft>
            </a:pPr>
            <a:r>
              <a:rPr lang="en-US" dirty="0" smtClean="0">
                <a:solidFill>
                  <a:prstClr val="black"/>
                </a:solidFill>
                <a:latin typeface="Century Gothic"/>
                <a:cs typeface="Century Gothic"/>
              </a:rPr>
              <a:t>MRS San Francisco Mon Apr 9</a:t>
            </a:r>
          </a:p>
          <a:p>
            <a:pPr algn="ctr">
              <a:spcAft>
                <a:spcPts val="0"/>
              </a:spcAft>
            </a:pPr>
            <a:r>
              <a:rPr lang="en-US" sz="1400" dirty="0" smtClean="0">
                <a:solidFill>
                  <a:prstClr val="black"/>
                </a:solidFill>
                <a:latin typeface="Century Gothic"/>
                <a:cs typeface="Century Gothic"/>
              </a:rPr>
              <a:t>Cynthia Friend, Gordon Brown (Stanford/SLAC)</a:t>
            </a:r>
          </a:p>
          <a:p>
            <a:pPr algn="ctr">
              <a:spcAft>
                <a:spcPts val="600"/>
              </a:spcAft>
            </a:pPr>
            <a:r>
              <a:rPr lang="en-US" sz="1400" dirty="0" smtClean="0">
                <a:solidFill>
                  <a:prstClr val="black"/>
                </a:solidFill>
                <a:latin typeface="Century Gothic"/>
                <a:cs typeface="Century Gothic"/>
              </a:rPr>
              <a:t>Don </a:t>
            </a:r>
            <a:r>
              <a:rPr lang="en-US" sz="1400" dirty="0" err="1" smtClean="0">
                <a:solidFill>
                  <a:prstClr val="black"/>
                </a:solidFill>
                <a:latin typeface="Century Gothic"/>
                <a:cs typeface="Century Gothic"/>
              </a:rPr>
              <a:t>DePaolo</a:t>
            </a:r>
            <a:r>
              <a:rPr lang="en-US" sz="1400" dirty="0" smtClean="0">
                <a:solidFill>
                  <a:prstClr val="black"/>
                </a:solidFill>
                <a:latin typeface="Century Gothic"/>
                <a:cs typeface="Century Gothic"/>
              </a:rPr>
              <a:t>, Paul </a:t>
            </a:r>
            <a:r>
              <a:rPr lang="en-US" sz="1400" dirty="0" err="1" smtClean="0">
                <a:solidFill>
                  <a:prstClr val="black"/>
                </a:solidFill>
                <a:latin typeface="Century Gothic"/>
                <a:cs typeface="Century Gothic"/>
              </a:rPr>
              <a:t>Alivisatos</a:t>
            </a:r>
            <a:r>
              <a:rPr lang="en-US" sz="1400" dirty="0" smtClean="0">
                <a:solidFill>
                  <a:prstClr val="black"/>
                </a:solidFill>
                <a:latin typeface="Century Gothic"/>
                <a:cs typeface="Century Gothic"/>
              </a:rPr>
              <a:t> (Berkeley/LBNL), hosts</a:t>
            </a:r>
          </a:p>
          <a:p>
            <a:pPr algn="ctr">
              <a:spcAft>
                <a:spcPts val="0"/>
              </a:spcAft>
            </a:pPr>
            <a:endParaRPr lang="en-US" dirty="0" smtClean="0">
              <a:solidFill>
                <a:prstClr val="black"/>
              </a:solidFill>
              <a:latin typeface="Century Gothic"/>
              <a:cs typeface="Century Gothic"/>
            </a:endParaRPr>
          </a:p>
          <a:p>
            <a:pPr algn="ctr">
              <a:spcAft>
                <a:spcPts val="0"/>
              </a:spcAft>
            </a:pPr>
            <a:r>
              <a:rPr lang="en-US" dirty="0" smtClean="0">
                <a:solidFill>
                  <a:prstClr val="black"/>
                </a:solidFill>
                <a:latin typeface="Century Gothic"/>
                <a:cs typeface="Century Gothic"/>
              </a:rPr>
              <a:t>ACS Webinar Thu April 12</a:t>
            </a:r>
          </a:p>
          <a:p>
            <a:pPr algn="ctr">
              <a:spcAft>
                <a:spcPts val="600"/>
              </a:spcAft>
            </a:pPr>
            <a:r>
              <a:rPr lang="en-US" sz="1400" dirty="0" smtClean="0">
                <a:solidFill>
                  <a:prstClr val="black"/>
                </a:solidFill>
                <a:latin typeface="Century Gothic"/>
                <a:cs typeface="Century Gothic"/>
              </a:rPr>
              <a:t>John </a:t>
            </a:r>
            <a:r>
              <a:rPr lang="en-US" sz="1400" dirty="0" err="1" smtClean="0">
                <a:solidFill>
                  <a:prstClr val="black"/>
                </a:solidFill>
                <a:latin typeface="Century Gothic"/>
                <a:cs typeface="Century Gothic"/>
              </a:rPr>
              <a:t>Hemminger</a:t>
            </a:r>
            <a:r>
              <a:rPr lang="en-US" sz="1400" dirty="0" smtClean="0">
                <a:solidFill>
                  <a:prstClr val="black"/>
                </a:solidFill>
                <a:latin typeface="Century Gothic"/>
                <a:cs typeface="Century Gothic"/>
              </a:rPr>
              <a:t>, Douglas Tobias (UCI), hosts </a:t>
            </a:r>
          </a:p>
          <a:p>
            <a:pPr algn="ctr">
              <a:spcAft>
                <a:spcPts val="600"/>
              </a:spcAft>
            </a:pPr>
            <a:endParaRPr lang="en-US" dirty="0" smtClean="0">
              <a:solidFill>
                <a:prstClr val="black"/>
              </a:solidFill>
              <a:latin typeface="Century Gothic"/>
              <a:cs typeface="Century Gothic"/>
            </a:endParaRPr>
          </a:p>
          <a:p>
            <a:pPr algn="ctr">
              <a:spcAft>
                <a:spcPts val="600"/>
              </a:spcAft>
            </a:pPr>
            <a:r>
              <a:rPr lang="en-US" dirty="0" smtClean="0">
                <a:solidFill>
                  <a:prstClr val="black"/>
                </a:solidFill>
                <a:latin typeface="Century Gothic"/>
                <a:cs typeface="Century Gothic"/>
              </a:rPr>
              <a:t>Chicago middle May</a:t>
            </a:r>
          </a:p>
          <a:p>
            <a:pPr algn="ctr">
              <a:spcAft>
                <a:spcPts val="600"/>
              </a:spcAft>
            </a:pPr>
            <a:endParaRPr lang="en-US" dirty="0" smtClean="0">
              <a:solidFill>
                <a:prstClr val="black"/>
              </a:solidFill>
              <a:latin typeface="Century Gothic"/>
              <a:cs typeface="Century Gothic"/>
            </a:endParaRPr>
          </a:p>
          <a:p>
            <a:pPr algn="ctr">
              <a:spcAft>
                <a:spcPts val="600"/>
              </a:spcAft>
            </a:pPr>
            <a:r>
              <a:rPr lang="en-US" dirty="0" smtClean="0">
                <a:solidFill>
                  <a:prstClr val="black"/>
                </a:solidFill>
                <a:latin typeface="Century Gothic"/>
                <a:cs typeface="Century Gothic"/>
              </a:rPr>
              <a:t>Meso2012.com</a:t>
            </a:r>
            <a:endParaRPr lang="en-US" dirty="0">
              <a:solidFill>
                <a:prstClr val="black"/>
              </a:solidFill>
              <a:latin typeface="Century Gothic"/>
              <a:cs typeface="Century Gothic"/>
            </a:endParaRPr>
          </a:p>
        </p:txBody>
      </p:sp>
      <p:sp>
        <p:nvSpPr>
          <p:cNvPr id="6" name="Slide Number Placeholder 5"/>
          <p:cNvSpPr>
            <a:spLocks noGrp="1"/>
          </p:cNvSpPr>
          <p:nvPr>
            <p:ph type="sldNum" sz="quarter" idx="10"/>
          </p:nvPr>
        </p:nvSpPr>
        <p:spPr/>
        <p:txBody>
          <a:bodyPr/>
          <a:lstStyle/>
          <a:p>
            <a:pPr>
              <a:defRPr/>
            </a:pPr>
            <a:fld id="{555A0B7B-82E4-4635-9FDE-53964EE23731}" type="slidenum">
              <a:rPr lang="en-US" smtClean="0">
                <a:solidFill>
                  <a:srgbClr val="000000">
                    <a:tint val="75000"/>
                  </a:srgbClr>
                </a:solidFill>
              </a:rPr>
              <a:pPr>
                <a:defRPr/>
              </a:pPr>
              <a:t>2</a:t>
            </a:fld>
            <a:endParaRPr lang="en-US">
              <a:solidFill>
                <a:srgbClr val="000000">
                  <a:tint val="75000"/>
                </a:srgbClr>
              </a:solidFill>
            </a:endParaRPr>
          </a:p>
        </p:txBody>
      </p:sp>
    </p:spTree>
    <p:extLst>
      <p:ext uri="{BB962C8B-B14F-4D97-AF65-F5344CB8AC3E}">
        <p14:creationId xmlns:p14="http://schemas.microsoft.com/office/powerpoint/2010/main" xmlns="" val="7188749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788" y="8984"/>
            <a:ext cx="8953670" cy="707886"/>
          </a:xfrm>
          <a:prstGeom prst="rect">
            <a:avLst/>
          </a:prstGeom>
          <a:noFill/>
        </p:spPr>
        <p:txBody>
          <a:bodyPr wrap="square" rtlCol="0">
            <a:spAutoFit/>
          </a:bodyPr>
          <a:lstStyle/>
          <a:p>
            <a:pPr algn="ctr"/>
            <a:r>
              <a:rPr lang="en-US" sz="2000" b="1" dirty="0" smtClean="0">
                <a:solidFill>
                  <a:srgbClr val="006600"/>
                </a:solidFill>
              </a:rPr>
              <a:t>Role of fluctuations in  formulating organizing principles in </a:t>
            </a:r>
            <a:r>
              <a:rPr lang="en-US" sz="2000" b="1" dirty="0" err="1" smtClean="0">
                <a:solidFill>
                  <a:srgbClr val="006600"/>
                </a:solidFill>
              </a:rPr>
              <a:t>meso</a:t>
            </a:r>
            <a:r>
              <a:rPr lang="en-US" sz="2000" b="1" dirty="0" smtClean="0">
                <a:solidFill>
                  <a:srgbClr val="006600"/>
                </a:solidFill>
              </a:rPr>
              <a:t>-scale systems</a:t>
            </a:r>
            <a:endParaRPr lang="en-US" sz="2000" b="1" dirty="0"/>
          </a:p>
        </p:txBody>
      </p:sp>
      <p:sp>
        <p:nvSpPr>
          <p:cNvPr id="5" name="TextBox 4"/>
          <p:cNvSpPr txBox="1"/>
          <p:nvPr/>
        </p:nvSpPr>
        <p:spPr>
          <a:xfrm>
            <a:off x="317500" y="1079500"/>
            <a:ext cx="3149600" cy="369332"/>
          </a:xfrm>
          <a:prstGeom prst="rect">
            <a:avLst/>
          </a:prstGeom>
          <a:solidFill>
            <a:srgbClr val="66FFFF"/>
          </a:solidFill>
        </p:spPr>
        <p:txBody>
          <a:bodyPr wrap="square" rtlCol="0">
            <a:spAutoFit/>
          </a:bodyPr>
          <a:lstStyle/>
          <a:p>
            <a:pPr algn="ctr"/>
            <a:r>
              <a:rPr lang="en-US" dirty="0" smtClean="0"/>
              <a:t>Opportunity</a:t>
            </a:r>
            <a:endParaRPr lang="en-US" dirty="0"/>
          </a:p>
        </p:txBody>
      </p:sp>
      <p:sp>
        <p:nvSpPr>
          <p:cNvPr id="6" name="TextBox 5"/>
          <p:cNvSpPr txBox="1"/>
          <p:nvPr/>
        </p:nvSpPr>
        <p:spPr>
          <a:xfrm>
            <a:off x="317500" y="3797300"/>
            <a:ext cx="3149600" cy="369332"/>
          </a:xfrm>
          <a:prstGeom prst="rect">
            <a:avLst/>
          </a:prstGeom>
          <a:solidFill>
            <a:srgbClr val="66FFFF"/>
          </a:solidFill>
        </p:spPr>
        <p:txBody>
          <a:bodyPr wrap="square" rtlCol="0">
            <a:spAutoFit/>
          </a:bodyPr>
          <a:lstStyle/>
          <a:p>
            <a:pPr algn="ctr"/>
            <a:r>
              <a:rPr lang="en-US" dirty="0" err="1" smtClean="0"/>
              <a:t>Meso</a:t>
            </a:r>
            <a:r>
              <a:rPr lang="en-US" dirty="0" smtClean="0"/>
              <a:t> Challenge</a:t>
            </a:r>
            <a:endParaRPr lang="en-US" dirty="0"/>
          </a:p>
        </p:txBody>
      </p:sp>
      <p:sp>
        <p:nvSpPr>
          <p:cNvPr id="7" name="TextBox 6"/>
          <p:cNvSpPr txBox="1"/>
          <p:nvPr/>
        </p:nvSpPr>
        <p:spPr>
          <a:xfrm>
            <a:off x="5168900" y="965200"/>
            <a:ext cx="3149600" cy="369332"/>
          </a:xfrm>
          <a:prstGeom prst="rect">
            <a:avLst/>
          </a:prstGeom>
          <a:solidFill>
            <a:srgbClr val="66FFFF"/>
          </a:solidFill>
        </p:spPr>
        <p:txBody>
          <a:bodyPr wrap="square" rtlCol="0">
            <a:spAutoFit/>
          </a:bodyPr>
          <a:lstStyle/>
          <a:p>
            <a:pPr algn="ctr"/>
            <a:r>
              <a:rPr lang="en-US" dirty="0" smtClean="0"/>
              <a:t>Approach</a:t>
            </a:r>
            <a:endParaRPr lang="en-US" dirty="0"/>
          </a:p>
        </p:txBody>
      </p:sp>
      <p:sp>
        <p:nvSpPr>
          <p:cNvPr id="8" name="TextBox 7"/>
          <p:cNvSpPr txBox="1"/>
          <p:nvPr/>
        </p:nvSpPr>
        <p:spPr>
          <a:xfrm>
            <a:off x="5283200" y="3822700"/>
            <a:ext cx="3149600" cy="369332"/>
          </a:xfrm>
          <a:prstGeom prst="rect">
            <a:avLst/>
          </a:prstGeom>
          <a:solidFill>
            <a:srgbClr val="66FFFF"/>
          </a:solidFill>
        </p:spPr>
        <p:txBody>
          <a:bodyPr wrap="square" rtlCol="0">
            <a:spAutoFit/>
          </a:bodyPr>
          <a:lstStyle/>
          <a:p>
            <a:pPr algn="ctr"/>
            <a:r>
              <a:rPr lang="en-US" dirty="0" smtClean="0"/>
              <a:t>Impact</a:t>
            </a:r>
            <a:endParaRPr lang="en-US" dirty="0"/>
          </a:p>
        </p:txBody>
      </p:sp>
      <p:sp>
        <p:nvSpPr>
          <p:cNvPr id="9" name="Text Box 4"/>
          <p:cNvSpPr txBox="1">
            <a:spLocks noChangeArrowheads="1"/>
          </p:cNvSpPr>
          <p:nvPr/>
        </p:nvSpPr>
        <p:spPr bwMode="auto">
          <a:xfrm>
            <a:off x="4051495" y="1322352"/>
            <a:ext cx="5092505" cy="2539157"/>
          </a:xfrm>
          <a:prstGeom prst="rect">
            <a:avLst/>
          </a:prstGeom>
          <a:noFill/>
          <a:ln w="9525">
            <a:noFill/>
            <a:miter lim="800000"/>
            <a:headEnd/>
            <a:tailEnd/>
          </a:ln>
        </p:spPr>
        <p:txBody>
          <a:bodyPr wrap="square">
            <a:spAutoFit/>
          </a:bodyPr>
          <a:lstStyle/>
          <a:p>
            <a:pPr eaLnBrk="0" hangingPunct="0">
              <a:spcBef>
                <a:spcPts val="300"/>
              </a:spcBef>
            </a:pPr>
            <a:r>
              <a:rPr lang="en-US" sz="1600" b="1" dirty="0" smtClean="0">
                <a:solidFill>
                  <a:schemeClr val="accent2"/>
                </a:solidFill>
                <a:latin typeface="Calibri" pitchFamily="34" charset="0"/>
              </a:rPr>
              <a:t>Develop experimental &amp; theoretical tools for complex systems and microstates or fluctuations</a:t>
            </a:r>
          </a:p>
          <a:p>
            <a:pPr eaLnBrk="0" hangingPunct="0">
              <a:spcBef>
                <a:spcPts val="300"/>
              </a:spcBef>
            </a:pPr>
            <a:r>
              <a:rPr lang="en-US" sz="1600" b="1" dirty="0" smtClean="0">
                <a:solidFill>
                  <a:schemeClr val="accent2"/>
                </a:solidFill>
                <a:latin typeface="Calibri" pitchFamily="34" charset="0"/>
              </a:rPr>
              <a:t>Tools to study populations of </a:t>
            </a:r>
            <a:r>
              <a:rPr lang="en-US" sz="1600" b="1" dirty="0" err="1" smtClean="0">
                <a:solidFill>
                  <a:schemeClr val="accent2"/>
                </a:solidFill>
                <a:latin typeface="Calibri" pitchFamily="34" charset="0"/>
              </a:rPr>
              <a:t>meso</a:t>
            </a:r>
            <a:r>
              <a:rPr lang="en-US" sz="1600" b="1" dirty="0" smtClean="0">
                <a:solidFill>
                  <a:schemeClr val="accent2"/>
                </a:solidFill>
                <a:latin typeface="Calibri" pitchFamily="34" charset="0"/>
              </a:rPr>
              <a:t> systems and their evolution over time</a:t>
            </a:r>
          </a:p>
          <a:p>
            <a:pPr eaLnBrk="0" hangingPunct="0">
              <a:spcBef>
                <a:spcPts val="300"/>
              </a:spcBef>
            </a:pPr>
            <a:r>
              <a:rPr lang="en-US" sz="1600" b="1" dirty="0" smtClean="0">
                <a:solidFill>
                  <a:schemeClr val="accent2"/>
                </a:solidFill>
                <a:latin typeface="Calibri" pitchFamily="34" charset="0"/>
              </a:rPr>
              <a:t>Time resolved structural/chemical probes</a:t>
            </a:r>
          </a:p>
          <a:p>
            <a:pPr eaLnBrk="0" hangingPunct="0">
              <a:spcBef>
                <a:spcPts val="300"/>
              </a:spcBef>
            </a:pPr>
            <a:r>
              <a:rPr lang="en-US" sz="1600" b="1" dirty="0" smtClean="0">
                <a:solidFill>
                  <a:schemeClr val="accent2"/>
                </a:solidFill>
                <a:latin typeface="Calibri" pitchFamily="34" charset="0"/>
              </a:rPr>
              <a:t>Time dependent studies of fluctuation</a:t>
            </a:r>
          </a:p>
          <a:p>
            <a:pPr eaLnBrk="0" hangingPunct="0">
              <a:spcBef>
                <a:spcPts val="300"/>
              </a:spcBef>
            </a:pPr>
            <a:r>
              <a:rPr lang="en-US" sz="1600" b="1" dirty="0" smtClean="0">
                <a:solidFill>
                  <a:schemeClr val="accent2"/>
                </a:solidFill>
                <a:latin typeface="Calibri" pitchFamily="34" charset="0"/>
              </a:rPr>
              <a:t>Coarse graining approaches</a:t>
            </a:r>
          </a:p>
          <a:p>
            <a:pPr eaLnBrk="0" hangingPunct="0">
              <a:spcBef>
                <a:spcPts val="300"/>
              </a:spcBef>
            </a:pPr>
            <a:r>
              <a:rPr lang="en-US" sz="1600" b="1" dirty="0" smtClean="0">
                <a:solidFill>
                  <a:schemeClr val="accent2"/>
                </a:solidFill>
                <a:latin typeface="Calibri" pitchFamily="34" charset="0"/>
              </a:rPr>
              <a:t>Accurate descriptions of dynamics in coarse grains models</a:t>
            </a:r>
          </a:p>
          <a:p>
            <a:pPr eaLnBrk="0" hangingPunct="0">
              <a:spcBef>
                <a:spcPts val="300"/>
              </a:spcBef>
            </a:pPr>
            <a:r>
              <a:rPr lang="en-US" sz="1600" b="1" dirty="0" smtClean="0">
                <a:solidFill>
                  <a:schemeClr val="accent2"/>
                </a:solidFill>
                <a:latin typeface="Calibri" pitchFamily="34" charset="0"/>
              </a:rPr>
              <a:t>Statistical studies of molecular populations</a:t>
            </a:r>
          </a:p>
        </p:txBody>
      </p:sp>
      <p:sp>
        <p:nvSpPr>
          <p:cNvPr id="10" name="Text Box 5"/>
          <p:cNvSpPr txBox="1">
            <a:spLocks noChangeArrowheads="1"/>
          </p:cNvSpPr>
          <p:nvPr/>
        </p:nvSpPr>
        <p:spPr bwMode="auto">
          <a:xfrm>
            <a:off x="77788" y="1350488"/>
            <a:ext cx="4265612" cy="2008242"/>
          </a:xfrm>
          <a:prstGeom prst="rect">
            <a:avLst/>
          </a:prstGeom>
          <a:noFill/>
          <a:ln w="9525">
            <a:noFill/>
            <a:miter lim="800000"/>
            <a:headEnd/>
            <a:tailEnd/>
          </a:ln>
        </p:spPr>
        <p:txBody>
          <a:bodyPr>
            <a:spAutoFit/>
          </a:bodyPr>
          <a:lstStyle/>
          <a:p>
            <a:pPr eaLnBrk="0" hangingPunct="0">
              <a:spcBef>
                <a:spcPts val="300"/>
              </a:spcBef>
            </a:pPr>
            <a:r>
              <a:rPr lang="en-US" sz="1600" b="1" dirty="0" smtClean="0">
                <a:solidFill>
                  <a:schemeClr val="accent2"/>
                </a:solidFill>
                <a:latin typeface="Calibri" pitchFamily="34" charset="0"/>
              </a:rPr>
              <a:t>Understanding the mean behavior of </a:t>
            </a:r>
            <a:r>
              <a:rPr lang="en-US" sz="1600" b="1" dirty="0" err="1" smtClean="0">
                <a:solidFill>
                  <a:schemeClr val="accent2"/>
                </a:solidFill>
                <a:latin typeface="Calibri" pitchFamily="34" charset="0"/>
              </a:rPr>
              <a:t>meso</a:t>
            </a:r>
            <a:r>
              <a:rPr lang="en-US" sz="1600" b="1" dirty="0" smtClean="0">
                <a:solidFill>
                  <a:schemeClr val="accent2"/>
                </a:solidFill>
                <a:latin typeface="Calibri" pitchFamily="34" charset="0"/>
              </a:rPr>
              <a:t> objects, and their fluctuations in behavior</a:t>
            </a:r>
          </a:p>
          <a:p>
            <a:pPr eaLnBrk="0" hangingPunct="0">
              <a:spcBef>
                <a:spcPts val="300"/>
              </a:spcBef>
            </a:pPr>
            <a:r>
              <a:rPr lang="en-US" sz="1600" b="1" dirty="0" smtClean="0">
                <a:solidFill>
                  <a:schemeClr val="accent2"/>
                </a:solidFill>
                <a:latin typeface="Calibri" pitchFamily="34" charset="0"/>
              </a:rPr>
              <a:t>Many </a:t>
            </a:r>
            <a:r>
              <a:rPr lang="en-US" sz="1600" b="1" dirty="0" err="1" smtClean="0">
                <a:solidFill>
                  <a:schemeClr val="accent2"/>
                </a:solidFill>
                <a:latin typeface="Calibri" pitchFamily="34" charset="0"/>
              </a:rPr>
              <a:t>mesoscale</a:t>
            </a:r>
            <a:r>
              <a:rPr lang="en-US" sz="1600" b="1" dirty="0" smtClean="0">
                <a:solidFill>
                  <a:schemeClr val="accent2"/>
                </a:solidFill>
                <a:latin typeface="Calibri" pitchFamily="34" charset="0"/>
              </a:rPr>
              <a:t> materials are metastable.</a:t>
            </a:r>
          </a:p>
          <a:p>
            <a:pPr eaLnBrk="0" hangingPunct="0">
              <a:spcBef>
                <a:spcPts val="300"/>
              </a:spcBef>
            </a:pPr>
            <a:r>
              <a:rPr lang="en-US" sz="1600" b="1" dirty="0" err="1" smtClean="0">
                <a:solidFill>
                  <a:schemeClr val="accent2"/>
                </a:solidFill>
                <a:latin typeface="Calibri" pitchFamily="34" charset="0"/>
              </a:rPr>
              <a:t>Metastability</a:t>
            </a:r>
            <a:r>
              <a:rPr lang="en-US" sz="1600" b="1" dirty="0" smtClean="0">
                <a:solidFill>
                  <a:schemeClr val="accent2"/>
                </a:solidFill>
                <a:latin typeface="Calibri" pitchFamily="34" charset="0"/>
              </a:rPr>
              <a:t> arises from kinetic arrest</a:t>
            </a:r>
          </a:p>
          <a:p>
            <a:pPr eaLnBrk="0" hangingPunct="0">
              <a:spcBef>
                <a:spcPts val="300"/>
              </a:spcBef>
            </a:pPr>
            <a:r>
              <a:rPr lang="en-US" sz="1600" b="1" dirty="0" smtClean="0">
                <a:solidFill>
                  <a:schemeClr val="accent2"/>
                </a:solidFill>
                <a:latin typeface="Calibri" pitchFamily="34" charset="0"/>
              </a:rPr>
              <a:t>Self assembly/organization of large systems</a:t>
            </a:r>
          </a:p>
          <a:p>
            <a:pPr eaLnBrk="0" hangingPunct="0">
              <a:spcBef>
                <a:spcPts val="300"/>
              </a:spcBef>
            </a:pPr>
            <a:endParaRPr lang="en-US" sz="1600" b="1" dirty="0" smtClean="0">
              <a:solidFill>
                <a:schemeClr val="accent2"/>
              </a:solidFill>
              <a:latin typeface="Calibri" pitchFamily="34" charset="0"/>
            </a:endParaRPr>
          </a:p>
          <a:p>
            <a:pPr eaLnBrk="0" hangingPunct="0">
              <a:spcBef>
                <a:spcPts val="300"/>
              </a:spcBef>
            </a:pPr>
            <a:r>
              <a:rPr lang="en-US" sz="1600" b="1" dirty="0" smtClean="0">
                <a:solidFill>
                  <a:schemeClr val="accent2"/>
                </a:solidFill>
                <a:latin typeface="Calibri" pitchFamily="34" charset="0"/>
              </a:rPr>
              <a:t>Statistical issues in </a:t>
            </a:r>
            <a:r>
              <a:rPr lang="en-US" sz="1600" b="1" dirty="0" err="1" smtClean="0">
                <a:solidFill>
                  <a:schemeClr val="accent2"/>
                </a:solidFill>
                <a:latin typeface="Calibri" pitchFamily="34" charset="0"/>
              </a:rPr>
              <a:t>meso</a:t>
            </a:r>
            <a:r>
              <a:rPr lang="en-US" sz="1600" b="1" dirty="0" smtClean="0">
                <a:solidFill>
                  <a:schemeClr val="accent2"/>
                </a:solidFill>
                <a:latin typeface="Calibri" pitchFamily="34" charset="0"/>
              </a:rPr>
              <a:t>-scale science</a:t>
            </a:r>
          </a:p>
        </p:txBody>
      </p:sp>
      <p:sp>
        <p:nvSpPr>
          <p:cNvPr id="11" name="Text Box 6"/>
          <p:cNvSpPr txBox="1">
            <a:spLocks noChangeArrowheads="1"/>
          </p:cNvSpPr>
          <p:nvPr/>
        </p:nvSpPr>
        <p:spPr bwMode="auto">
          <a:xfrm>
            <a:off x="0" y="4170700"/>
            <a:ext cx="4410075" cy="2177519"/>
          </a:xfrm>
          <a:prstGeom prst="rect">
            <a:avLst/>
          </a:prstGeom>
          <a:noFill/>
          <a:ln w="9525">
            <a:noFill/>
            <a:miter lim="800000"/>
            <a:headEnd/>
            <a:tailEnd/>
          </a:ln>
        </p:spPr>
        <p:txBody>
          <a:bodyPr wrap="square">
            <a:spAutoFit/>
          </a:bodyPr>
          <a:lstStyle/>
          <a:p>
            <a:pPr eaLnBrk="0" hangingPunct="0">
              <a:spcBef>
                <a:spcPts val="300"/>
              </a:spcBef>
            </a:pPr>
            <a:r>
              <a:rPr lang="en-US" sz="1600" b="1" dirty="0" smtClean="0">
                <a:solidFill>
                  <a:schemeClr val="accent2"/>
                </a:solidFill>
                <a:latin typeface="Calibri" pitchFamily="34" charset="0"/>
              </a:rPr>
              <a:t>Systems of high complexity, composed of a large number of atoms (100 nm object &gt;10</a:t>
            </a:r>
            <a:r>
              <a:rPr lang="en-US" sz="1600" b="1" baseline="30000" dirty="0" smtClean="0">
                <a:solidFill>
                  <a:schemeClr val="accent2"/>
                </a:solidFill>
                <a:latin typeface="Calibri" pitchFamily="34" charset="0"/>
              </a:rPr>
              <a:t>7</a:t>
            </a:r>
            <a:r>
              <a:rPr lang="en-US" sz="1600" b="1" dirty="0" smtClean="0">
                <a:solidFill>
                  <a:schemeClr val="accent2"/>
                </a:solidFill>
                <a:latin typeface="Calibri" pitchFamily="34" charset="0"/>
              </a:rPr>
              <a:t> atoms). </a:t>
            </a:r>
          </a:p>
          <a:p>
            <a:pPr eaLnBrk="0" hangingPunct="0">
              <a:spcBef>
                <a:spcPts val="300"/>
              </a:spcBef>
            </a:pPr>
            <a:r>
              <a:rPr lang="en-US" sz="1600" b="1" dirty="0" smtClean="0">
                <a:solidFill>
                  <a:schemeClr val="accent2"/>
                </a:solidFill>
                <a:latin typeface="Calibri" pitchFamily="34" charset="0"/>
              </a:rPr>
              <a:t>They have many degrees of freedom with a rugged energy landscape. </a:t>
            </a:r>
          </a:p>
          <a:p>
            <a:pPr eaLnBrk="0" hangingPunct="0">
              <a:spcBef>
                <a:spcPts val="300"/>
              </a:spcBef>
            </a:pPr>
            <a:r>
              <a:rPr lang="en-US" sz="1600" b="1" dirty="0" smtClean="0">
                <a:solidFill>
                  <a:schemeClr val="accent2"/>
                </a:solidFill>
                <a:latin typeface="Calibri" pitchFamily="34" charset="0"/>
              </a:rPr>
              <a:t>Their evolution over time, (spanning time scales) . Why are they metastable.  </a:t>
            </a:r>
          </a:p>
          <a:p>
            <a:pPr eaLnBrk="0" hangingPunct="0">
              <a:spcBef>
                <a:spcPts val="300"/>
              </a:spcBef>
            </a:pPr>
            <a:r>
              <a:rPr lang="en-US" sz="1600" b="1" dirty="0" smtClean="0">
                <a:solidFill>
                  <a:schemeClr val="accent2"/>
                </a:solidFill>
                <a:latin typeface="Calibri" pitchFamily="34" charset="0"/>
              </a:rPr>
              <a:t>What determines the evolution between the possible structural motifs.  </a:t>
            </a:r>
            <a:endParaRPr lang="en-US" sz="1600" b="1" dirty="0">
              <a:solidFill>
                <a:schemeClr val="accent2"/>
              </a:solidFill>
              <a:latin typeface="Calibri" pitchFamily="34" charset="0"/>
            </a:endParaRPr>
          </a:p>
        </p:txBody>
      </p:sp>
      <p:sp>
        <p:nvSpPr>
          <p:cNvPr id="12" name="Text Box 7"/>
          <p:cNvSpPr txBox="1">
            <a:spLocks noChangeArrowheads="1"/>
          </p:cNvSpPr>
          <p:nvPr/>
        </p:nvSpPr>
        <p:spPr bwMode="auto">
          <a:xfrm>
            <a:off x="4554623" y="4179888"/>
            <a:ext cx="4589377" cy="2215991"/>
          </a:xfrm>
          <a:prstGeom prst="rect">
            <a:avLst/>
          </a:prstGeom>
          <a:noFill/>
          <a:ln w="9525">
            <a:noFill/>
            <a:miter lim="800000"/>
            <a:headEnd/>
            <a:tailEnd/>
          </a:ln>
        </p:spPr>
        <p:txBody>
          <a:bodyPr wrap="square">
            <a:spAutoFit/>
          </a:bodyPr>
          <a:lstStyle/>
          <a:p>
            <a:pPr eaLnBrk="0" hangingPunct="0">
              <a:spcBef>
                <a:spcPts val="300"/>
              </a:spcBef>
            </a:pPr>
            <a:r>
              <a:rPr lang="en-US" sz="1600" b="1" dirty="0" smtClean="0">
                <a:solidFill>
                  <a:schemeClr val="accent2"/>
                </a:solidFill>
                <a:latin typeface="Calibri" pitchFamily="34" charset="0"/>
              </a:rPr>
              <a:t>Fundamental understanding will lead to rational design of new materials with tailored functionality</a:t>
            </a:r>
          </a:p>
          <a:p>
            <a:pPr eaLnBrk="0" hangingPunct="0">
              <a:spcBef>
                <a:spcPts val="300"/>
              </a:spcBef>
            </a:pPr>
            <a:r>
              <a:rPr lang="en-US" sz="1600" b="1" dirty="0" smtClean="0">
                <a:solidFill>
                  <a:schemeClr val="accent2"/>
                </a:solidFill>
                <a:latin typeface="Calibri" pitchFamily="34" charset="0"/>
              </a:rPr>
              <a:t>Understanding fluctuations will enable improved materials with lower degradation and longer lifetimes.</a:t>
            </a:r>
          </a:p>
          <a:p>
            <a:pPr eaLnBrk="0" hangingPunct="0">
              <a:spcBef>
                <a:spcPts val="300"/>
              </a:spcBef>
            </a:pPr>
            <a:endParaRPr lang="en-US" sz="1600" b="1" dirty="0" smtClean="0">
              <a:solidFill>
                <a:schemeClr val="accent2"/>
              </a:solidFill>
              <a:latin typeface="Calibri" pitchFamily="34" charset="0"/>
            </a:endParaRPr>
          </a:p>
          <a:p>
            <a:pPr eaLnBrk="0" hangingPunct="0">
              <a:spcBef>
                <a:spcPts val="300"/>
              </a:spcBef>
            </a:pPr>
            <a:endParaRPr lang="en-US" sz="1600" b="1" dirty="0">
              <a:solidFill>
                <a:schemeClr val="accent2"/>
              </a:solidFill>
              <a:latin typeface="Calibri" pitchFamily="34" charset="0"/>
            </a:endParaRPr>
          </a:p>
          <a:p>
            <a:pPr eaLnBrk="0" hangingPunct="0">
              <a:spcBef>
                <a:spcPts val="300"/>
              </a:spcBef>
            </a:pPr>
            <a:endParaRPr lang="en-US" sz="1600" b="1" dirty="0">
              <a:solidFill>
                <a:schemeClr val="accent2"/>
              </a:solidFill>
              <a:latin typeface="Calibri" pitchFamily="34" charset="0"/>
            </a:endParaRPr>
          </a:p>
        </p:txBody>
      </p:sp>
      <p:sp>
        <p:nvSpPr>
          <p:cNvPr id="13" name="Rectangle 12"/>
          <p:cNvSpPr/>
          <p:nvPr/>
        </p:nvSpPr>
        <p:spPr>
          <a:xfrm>
            <a:off x="8102515" y="6389814"/>
            <a:ext cx="740908" cy="307777"/>
          </a:xfrm>
          <a:prstGeom prst="rect">
            <a:avLst/>
          </a:prstGeom>
        </p:spPr>
        <p:txBody>
          <a:bodyPr wrap="none">
            <a:spAutoFit/>
          </a:bodyPr>
          <a:lstStyle/>
          <a:p>
            <a:r>
              <a:rPr lang="en-US" sz="1400" dirty="0" smtClean="0"/>
              <a:t>French</a:t>
            </a:r>
            <a:endParaRPr lang="en-US" sz="1400" dirty="0"/>
          </a:p>
        </p:txBody>
      </p:sp>
    </p:spTree>
    <p:extLst>
      <p:ext uri="{BB962C8B-B14F-4D97-AF65-F5344CB8AC3E}">
        <p14:creationId xmlns:p14="http://schemas.microsoft.com/office/powerpoint/2010/main" xmlns="" val="6289262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81000" y="152400"/>
            <a:ext cx="8242300" cy="400110"/>
          </a:xfrm>
          <a:prstGeom prst="rect">
            <a:avLst/>
          </a:prstGeom>
          <a:noFill/>
        </p:spPr>
        <p:txBody>
          <a:bodyPr wrap="square" rtlCol="0">
            <a:spAutoFit/>
          </a:bodyPr>
          <a:lstStyle/>
          <a:p>
            <a:r>
              <a:rPr lang="en-US" sz="2000" b="1" dirty="0" smtClean="0">
                <a:solidFill>
                  <a:srgbClr val="006600"/>
                </a:solidFill>
              </a:rPr>
              <a:t>Realizing the </a:t>
            </a:r>
            <a:r>
              <a:rPr lang="en-US" sz="2000" b="1" dirty="0" err="1" smtClean="0">
                <a:solidFill>
                  <a:srgbClr val="006600"/>
                </a:solidFill>
              </a:rPr>
              <a:t>Meso</a:t>
            </a:r>
            <a:r>
              <a:rPr lang="en-US" sz="2000" b="1" dirty="0" smtClean="0">
                <a:solidFill>
                  <a:srgbClr val="006600"/>
                </a:solidFill>
              </a:rPr>
              <a:t> Opportunity: Tools and Instruments</a:t>
            </a:r>
            <a:endParaRPr lang="en-US" sz="2000" b="1" dirty="0">
              <a:solidFill>
                <a:srgbClr val="006600"/>
              </a:solidFill>
            </a:endParaRPr>
          </a:p>
        </p:txBody>
      </p:sp>
      <p:grpSp>
        <p:nvGrpSpPr>
          <p:cNvPr id="3" name="Group 39"/>
          <p:cNvGrpSpPr/>
          <p:nvPr/>
        </p:nvGrpSpPr>
        <p:grpSpPr>
          <a:xfrm>
            <a:off x="670135" y="1382757"/>
            <a:ext cx="7755229" cy="4162828"/>
            <a:chOff x="670135" y="1382757"/>
            <a:chExt cx="7755229" cy="4162828"/>
          </a:xfrm>
        </p:grpSpPr>
        <p:grpSp>
          <p:nvGrpSpPr>
            <p:cNvPr id="4" name="Group 21"/>
            <p:cNvGrpSpPr>
              <a:grpSpLocks/>
            </p:cNvGrpSpPr>
            <p:nvPr/>
          </p:nvGrpSpPr>
          <p:grpSpPr bwMode="auto">
            <a:xfrm>
              <a:off x="670135" y="3536950"/>
              <a:ext cx="2246312" cy="1201738"/>
              <a:chOff x="324" y="916"/>
              <a:chExt cx="1415" cy="757"/>
            </a:xfrm>
          </p:grpSpPr>
          <p:sp>
            <p:nvSpPr>
              <p:cNvPr id="23" name="Oval 22"/>
              <p:cNvSpPr>
                <a:spLocks noChangeArrowheads="1"/>
              </p:cNvSpPr>
              <p:nvPr/>
            </p:nvSpPr>
            <p:spPr bwMode="auto">
              <a:xfrm>
                <a:off x="324" y="916"/>
                <a:ext cx="1415" cy="757"/>
              </a:xfrm>
              <a:prstGeom prst="ellipse">
                <a:avLst/>
              </a:prstGeom>
              <a:solidFill>
                <a:srgbClr val="66CCFF"/>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24" name="Rectangle 23"/>
              <p:cNvSpPr>
                <a:spLocks noChangeArrowheads="1"/>
              </p:cNvSpPr>
              <p:nvPr/>
            </p:nvSpPr>
            <p:spPr bwMode="auto">
              <a:xfrm>
                <a:off x="513" y="1128"/>
                <a:ext cx="1023" cy="288"/>
              </a:xfrm>
              <a:prstGeom prst="rect">
                <a:avLst/>
              </a:prstGeom>
              <a:noFill/>
              <a:ln>
                <a:noFill/>
              </a:ln>
              <a:effectLst/>
              <a:extLst>
                <a:ext uri="{909E8E84-426E-40dd-AFC4-6F175D3DCCD1}">
                  <a14:hiddenFill xmlns:a14="http://schemas.microsoft.com/office/drawing/2010/main" xmlns="">
                    <a:solidFill>
                      <a:srgbClr val="FFBF56"/>
                    </a:solidFill>
                  </a14:hiddenFill>
                </a:ext>
                <a:ext uri="{91240B29-F687-4f45-9708-019B960494DF}">
                  <a14:hiddenLine xmlns:a14="http://schemas.microsoft.com/office/drawing/2010/main" xmlns="" w="12700">
                    <a:solidFill>
                      <a:srgbClr val="990033"/>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sz="2400" b="1">
                    <a:latin typeface="Arial" charset="0"/>
                  </a:rPr>
                  <a:t>Synthesis</a:t>
                </a:r>
              </a:p>
            </p:txBody>
          </p:sp>
        </p:grpSp>
        <p:grpSp>
          <p:nvGrpSpPr>
            <p:cNvPr id="5" name="Group 24"/>
            <p:cNvGrpSpPr>
              <a:grpSpLocks/>
            </p:cNvGrpSpPr>
            <p:nvPr/>
          </p:nvGrpSpPr>
          <p:grpSpPr bwMode="auto">
            <a:xfrm>
              <a:off x="2939611" y="4035501"/>
              <a:ext cx="3160003" cy="1510084"/>
              <a:chOff x="4102" y="883"/>
              <a:chExt cx="1700" cy="757"/>
            </a:xfrm>
          </p:grpSpPr>
          <p:sp>
            <p:nvSpPr>
              <p:cNvPr id="26" name="Oval 25"/>
              <p:cNvSpPr>
                <a:spLocks noChangeArrowheads="1"/>
              </p:cNvSpPr>
              <p:nvPr/>
            </p:nvSpPr>
            <p:spPr bwMode="auto">
              <a:xfrm>
                <a:off x="4225" y="883"/>
                <a:ext cx="1415" cy="757"/>
              </a:xfrm>
              <a:prstGeom prst="ellipse">
                <a:avLst/>
              </a:prstGeom>
              <a:solidFill>
                <a:srgbClr val="66CCFF"/>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27" name="Rectangle 26"/>
              <p:cNvSpPr>
                <a:spLocks noChangeArrowheads="1"/>
              </p:cNvSpPr>
              <p:nvPr/>
            </p:nvSpPr>
            <p:spPr bwMode="auto">
              <a:xfrm>
                <a:off x="4102" y="1123"/>
                <a:ext cx="1700" cy="291"/>
              </a:xfrm>
              <a:prstGeom prst="rect">
                <a:avLst/>
              </a:prstGeom>
              <a:noFill/>
              <a:ln>
                <a:noFill/>
              </a:ln>
              <a:effectLst/>
              <a:extLst>
                <a:ext uri="{909E8E84-426E-40dd-AFC4-6F175D3DCCD1}">
                  <a14:hiddenFill xmlns:a14="http://schemas.microsoft.com/office/drawing/2010/main" xmlns="">
                    <a:solidFill>
                      <a:srgbClr val="FFBF56"/>
                    </a:solidFill>
                  </a14:hiddenFill>
                </a:ext>
                <a:ext uri="{91240B29-F687-4f45-9708-019B960494DF}">
                  <a14:hiddenLine xmlns:a14="http://schemas.microsoft.com/office/drawing/2010/main" xmlns="" w="12700">
                    <a:solidFill>
                      <a:srgbClr val="990033"/>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sz="2400" b="1" dirty="0" smtClean="0">
                    <a:latin typeface="Arial" charset="0"/>
                  </a:rPr>
                  <a:t>Characterization</a:t>
                </a:r>
                <a:endParaRPr lang="en-US" sz="2400" b="1" dirty="0">
                  <a:latin typeface="Arial" charset="0"/>
                </a:endParaRPr>
              </a:p>
            </p:txBody>
          </p:sp>
        </p:grpSp>
        <p:grpSp>
          <p:nvGrpSpPr>
            <p:cNvPr id="6" name="Group 27"/>
            <p:cNvGrpSpPr>
              <a:grpSpLocks/>
            </p:cNvGrpSpPr>
            <p:nvPr/>
          </p:nvGrpSpPr>
          <p:grpSpPr bwMode="auto">
            <a:xfrm>
              <a:off x="6179051" y="3618878"/>
              <a:ext cx="2246313" cy="1201738"/>
              <a:chOff x="308" y="3077"/>
              <a:chExt cx="1415" cy="757"/>
            </a:xfrm>
          </p:grpSpPr>
          <p:sp>
            <p:nvSpPr>
              <p:cNvPr id="29" name="Oval 28"/>
              <p:cNvSpPr>
                <a:spLocks noChangeArrowheads="1"/>
              </p:cNvSpPr>
              <p:nvPr/>
            </p:nvSpPr>
            <p:spPr bwMode="auto">
              <a:xfrm>
                <a:off x="308" y="3077"/>
                <a:ext cx="1415" cy="757"/>
              </a:xfrm>
              <a:prstGeom prst="ellipse">
                <a:avLst/>
              </a:prstGeom>
              <a:solidFill>
                <a:srgbClr val="66CCFF"/>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30" name="Rectangle 29"/>
              <p:cNvSpPr>
                <a:spLocks noChangeArrowheads="1"/>
              </p:cNvSpPr>
              <p:nvPr/>
            </p:nvSpPr>
            <p:spPr bwMode="auto">
              <a:xfrm>
                <a:off x="496" y="3195"/>
                <a:ext cx="1107" cy="523"/>
              </a:xfrm>
              <a:prstGeom prst="rect">
                <a:avLst/>
              </a:prstGeom>
              <a:noFill/>
              <a:ln>
                <a:noFill/>
              </a:ln>
              <a:effectLst/>
              <a:extLst>
                <a:ext uri="{909E8E84-426E-40dd-AFC4-6F175D3DCCD1}">
                  <a14:hiddenFill xmlns:a14="http://schemas.microsoft.com/office/drawing/2010/main" xmlns="">
                    <a:solidFill>
                      <a:srgbClr val="FFBF56"/>
                    </a:solidFill>
                  </a14:hiddenFill>
                </a:ext>
                <a:ext uri="{91240B29-F687-4f45-9708-019B960494DF}">
                  <a14:hiddenLine xmlns:a14="http://schemas.microsoft.com/office/drawing/2010/main" xmlns="" w="12700">
                    <a:solidFill>
                      <a:srgbClr val="990033"/>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ts val="0"/>
                  </a:spcBef>
                </a:pPr>
                <a:r>
                  <a:rPr lang="en-US" sz="2400" b="1" dirty="0" smtClean="0">
                    <a:latin typeface="Arial" charset="0"/>
                  </a:rPr>
                  <a:t>Theory</a:t>
                </a:r>
              </a:p>
              <a:p>
                <a:pPr algn="ctr">
                  <a:spcBef>
                    <a:spcPts val="0"/>
                  </a:spcBef>
                </a:pPr>
                <a:r>
                  <a:rPr lang="en-US" sz="2400" b="1" dirty="0" smtClean="0"/>
                  <a:t>Simulation</a:t>
                </a:r>
                <a:endParaRPr lang="en-US" sz="2400" b="1" dirty="0"/>
              </a:p>
            </p:txBody>
          </p:sp>
        </p:grpSp>
        <p:grpSp>
          <p:nvGrpSpPr>
            <p:cNvPr id="7" name="Group 15"/>
            <p:cNvGrpSpPr>
              <a:grpSpLocks/>
            </p:cNvGrpSpPr>
            <p:nvPr/>
          </p:nvGrpSpPr>
          <p:grpSpPr bwMode="auto">
            <a:xfrm>
              <a:off x="2501000" y="1382757"/>
              <a:ext cx="3849415" cy="1878298"/>
              <a:chOff x="1969" y="1781"/>
              <a:chExt cx="1879" cy="871"/>
            </a:xfrm>
          </p:grpSpPr>
          <p:sp>
            <p:nvSpPr>
              <p:cNvPr id="32" name="Oval 16"/>
              <p:cNvSpPr>
                <a:spLocks noChangeArrowheads="1"/>
              </p:cNvSpPr>
              <p:nvPr/>
            </p:nvSpPr>
            <p:spPr bwMode="auto">
              <a:xfrm>
                <a:off x="1969" y="1781"/>
                <a:ext cx="1879" cy="871"/>
              </a:xfrm>
              <a:prstGeom prst="ellipse">
                <a:avLst/>
              </a:prstGeom>
              <a:solidFill>
                <a:srgbClr val="FFFF66"/>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3" name="Rectangle 17"/>
              <p:cNvSpPr>
                <a:spLocks noChangeArrowheads="1"/>
              </p:cNvSpPr>
              <p:nvPr/>
            </p:nvSpPr>
            <p:spPr bwMode="auto">
              <a:xfrm>
                <a:off x="2194" y="1826"/>
                <a:ext cx="1430" cy="728"/>
              </a:xfrm>
              <a:prstGeom prst="rect">
                <a:avLst/>
              </a:prstGeom>
              <a:noFill/>
              <a:ln>
                <a:noFill/>
              </a:ln>
              <a:effectLst/>
              <a:extLst>
                <a:ext uri="{909E8E84-426E-40dd-AFC4-6F175D3DCCD1}">
                  <a14:hiddenFill xmlns:a14="http://schemas.microsoft.com/office/drawing/2010/main" xmlns="">
                    <a:solidFill>
                      <a:srgbClr val="FFBF56"/>
                    </a:solidFill>
                  </a14:hiddenFill>
                </a:ext>
                <a:ext uri="{91240B29-F687-4f45-9708-019B960494DF}">
                  <a14:hiddenLine xmlns:a14="http://schemas.microsoft.com/office/drawing/2010/main" xmlns="" w="12700">
                    <a:solidFill>
                      <a:srgbClr val="990033"/>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sz="2400" b="1" i="1" dirty="0" err="1" smtClean="0"/>
                  <a:t>Mesoscale</a:t>
                </a:r>
                <a:r>
                  <a:rPr lang="en-US" sz="2400" b="1" i="1" dirty="0" smtClean="0"/>
                  <a:t> </a:t>
                </a:r>
              </a:p>
              <a:p>
                <a:pPr algn="ctr">
                  <a:spcBef>
                    <a:spcPct val="50000"/>
                  </a:spcBef>
                </a:pPr>
                <a:r>
                  <a:rPr lang="en-US" sz="2400" b="1" i="1" dirty="0" smtClean="0"/>
                  <a:t>Physics, Materials</a:t>
                </a:r>
              </a:p>
              <a:p>
                <a:pPr algn="ctr">
                  <a:spcBef>
                    <a:spcPct val="50000"/>
                  </a:spcBef>
                </a:pPr>
                <a:r>
                  <a:rPr lang="en-US" sz="2400" b="1" i="1" dirty="0" smtClean="0"/>
                  <a:t> and Chemistry</a:t>
                </a:r>
                <a:endParaRPr lang="en-US" sz="2400" b="1" dirty="0"/>
              </a:p>
            </p:txBody>
          </p:sp>
        </p:grpSp>
        <p:sp>
          <p:nvSpPr>
            <p:cNvPr id="34" name="Line 19"/>
            <p:cNvSpPr>
              <a:spLocks noChangeShapeType="1"/>
            </p:cNvSpPr>
            <p:nvPr/>
          </p:nvSpPr>
          <p:spPr bwMode="auto">
            <a:xfrm rot="5400000">
              <a:off x="2617787" y="2971761"/>
              <a:ext cx="600247" cy="790824"/>
            </a:xfrm>
            <a:prstGeom prst="line">
              <a:avLst/>
            </a:prstGeom>
            <a:noFill/>
            <a:ln w="12700">
              <a:solidFill>
                <a:schemeClr val="tx1"/>
              </a:solidFill>
              <a:round/>
              <a:headEnd type="triangle"/>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chor="ctr">
              <a:spAutoFit/>
            </a:bodyPr>
            <a:lstStyle/>
            <a:p>
              <a:endParaRPr lang="en-US"/>
            </a:p>
          </p:txBody>
        </p:sp>
        <p:sp>
          <p:nvSpPr>
            <p:cNvPr id="35" name="Line 20"/>
            <p:cNvSpPr>
              <a:spLocks noChangeShapeType="1"/>
            </p:cNvSpPr>
            <p:nvPr/>
          </p:nvSpPr>
          <p:spPr bwMode="auto">
            <a:xfrm>
              <a:off x="5813444" y="3041197"/>
              <a:ext cx="947936" cy="590321"/>
            </a:xfrm>
            <a:prstGeom prst="line">
              <a:avLst/>
            </a:prstGeom>
            <a:noFill/>
            <a:ln w="12700">
              <a:solidFill>
                <a:schemeClr val="tx1"/>
              </a:solidFill>
              <a:round/>
              <a:headEnd type="triangle"/>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chor="ctr">
              <a:spAutoFit/>
            </a:bodyPr>
            <a:lstStyle/>
            <a:p>
              <a:endParaRPr lang="en-US"/>
            </a:p>
          </p:txBody>
        </p:sp>
        <p:sp>
          <p:nvSpPr>
            <p:cNvPr id="36" name="Line 21"/>
            <p:cNvSpPr>
              <a:spLocks noChangeShapeType="1"/>
            </p:cNvSpPr>
            <p:nvPr/>
          </p:nvSpPr>
          <p:spPr bwMode="auto">
            <a:xfrm rot="5400000" flipV="1">
              <a:off x="4094477" y="3637278"/>
              <a:ext cx="641350" cy="8895"/>
            </a:xfrm>
            <a:prstGeom prst="line">
              <a:avLst/>
            </a:prstGeom>
            <a:noFill/>
            <a:ln w="12700">
              <a:solidFill>
                <a:schemeClr val="tx1"/>
              </a:solidFill>
              <a:round/>
              <a:headEnd type="triangle"/>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chor="ctr">
              <a:spAutoFit/>
            </a:bodyPr>
            <a:lstStyle/>
            <a:p>
              <a:endParaRPr lang="en-US"/>
            </a:p>
          </p:txBody>
        </p:sp>
        <p:sp>
          <p:nvSpPr>
            <p:cNvPr id="37" name="Line 21"/>
            <p:cNvSpPr>
              <a:spLocks noChangeShapeType="1"/>
            </p:cNvSpPr>
            <p:nvPr/>
          </p:nvSpPr>
          <p:spPr bwMode="auto">
            <a:xfrm rot="5400000" flipV="1">
              <a:off x="2908455" y="4315703"/>
              <a:ext cx="231353" cy="363559"/>
            </a:xfrm>
            <a:prstGeom prst="line">
              <a:avLst/>
            </a:prstGeom>
            <a:noFill/>
            <a:ln w="12700">
              <a:solidFill>
                <a:schemeClr val="tx1"/>
              </a:solidFill>
              <a:round/>
              <a:headEnd type="triangle"/>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chor="ctr">
              <a:spAutoFit/>
            </a:bodyPr>
            <a:lstStyle/>
            <a:p>
              <a:endParaRPr lang="en-US"/>
            </a:p>
          </p:txBody>
        </p:sp>
        <p:sp>
          <p:nvSpPr>
            <p:cNvPr id="38" name="Line 21"/>
            <p:cNvSpPr>
              <a:spLocks noChangeShapeType="1"/>
            </p:cNvSpPr>
            <p:nvPr/>
          </p:nvSpPr>
          <p:spPr bwMode="auto">
            <a:xfrm rot="5400000">
              <a:off x="5927074" y="4337738"/>
              <a:ext cx="198304" cy="462709"/>
            </a:xfrm>
            <a:prstGeom prst="line">
              <a:avLst/>
            </a:prstGeom>
            <a:noFill/>
            <a:ln w="12700">
              <a:solidFill>
                <a:schemeClr val="tx1"/>
              </a:solidFill>
              <a:round/>
              <a:headEnd type="triangle"/>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chor="ctr">
              <a:spAutoFit/>
            </a:bodyPr>
            <a:lstStyle/>
            <a:p>
              <a:endParaRPr lang="en-US"/>
            </a:p>
          </p:txBody>
        </p:sp>
      </p:grpSp>
      <p:sp>
        <p:nvSpPr>
          <p:cNvPr id="2" name="Slide Number Placeholder 1"/>
          <p:cNvSpPr>
            <a:spLocks noGrp="1"/>
          </p:cNvSpPr>
          <p:nvPr>
            <p:ph type="sldNum" sz="quarter" idx="10"/>
          </p:nvPr>
        </p:nvSpPr>
        <p:spPr/>
        <p:txBody>
          <a:bodyPr/>
          <a:lstStyle/>
          <a:p>
            <a:pPr>
              <a:defRPr/>
            </a:pPr>
            <a:fld id="{555A0B7B-82E4-4635-9FDE-53964EE23731}" type="slidenum">
              <a:rPr lang="en-US" smtClean="0">
                <a:solidFill>
                  <a:srgbClr val="000000">
                    <a:tint val="75000"/>
                  </a:srgbClr>
                </a:solidFill>
              </a:rPr>
              <a:pPr>
                <a:defRPr/>
              </a:pPr>
              <a:t>21</a:t>
            </a:fld>
            <a:endParaRPr lang="en-US">
              <a:solidFill>
                <a:srgbClr val="000000">
                  <a:tint val="75000"/>
                </a:srgb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 4.JPG"/>
          <p:cNvPicPr>
            <a:picLocks noChangeAspect="1"/>
          </p:cNvPicPr>
          <p:nvPr/>
        </p:nvPicPr>
        <p:blipFill>
          <a:blip r:embed="rId3" cstate="print">
            <a:extLst>
              <a:ext uri="{28A0092B-C50C-407E-A947-70E740481C1C}">
                <a14:useLocalDpi xmlns:a14="http://schemas.microsoft.com/office/drawing/2010/main" xmlns="" val="0"/>
              </a:ext>
            </a:extLst>
          </a:blip>
          <a:srcRect t="40358" r="40825"/>
          <a:stretch>
            <a:fillRect/>
          </a:stretch>
        </p:blipFill>
        <p:spPr bwMode="auto">
          <a:xfrm>
            <a:off x="838200" y="1609557"/>
            <a:ext cx="2828291" cy="38227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5" name="Line 32"/>
          <p:cNvSpPr>
            <a:spLocks noChangeShapeType="1"/>
          </p:cNvSpPr>
          <p:nvPr/>
        </p:nvSpPr>
        <p:spPr bwMode="auto">
          <a:xfrm>
            <a:off x="977582" y="1533357"/>
            <a:ext cx="1274763"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sp>
        <p:nvSpPr>
          <p:cNvPr id="6" name="Rectangle 33"/>
          <p:cNvSpPr>
            <a:spLocks noChangeArrowheads="1"/>
          </p:cNvSpPr>
          <p:nvPr/>
        </p:nvSpPr>
        <p:spPr bwMode="auto">
          <a:xfrm>
            <a:off x="1219675" y="1050757"/>
            <a:ext cx="790575"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GB" sz="2400" dirty="0">
                <a:solidFill>
                  <a:srgbClr val="000000"/>
                </a:solidFill>
                <a:cs typeface="Arial" pitchFamily="34" charset="0"/>
              </a:rPr>
              <a:t>1</a:t>
            </a:r>
            <a:r>
              <a:rPr lang="en-GB" sz="2400" dirty="0">
                <a:solidFill>
                  <a:srgbClr val="000000"/>
                </a:solidFill>
                <a:cs typeface="Arial" pitchFamily="34" charset="0"/>
                <a:sym typeface="Symbol" pitchFamily="18" charset="2"/>
              </a:rPr>
              <a:t></a:t>
            </a:r>
            <a:r>
              <a:rPr lang="en-GB" sz="2400" dirty="0">
                <a:solidFill>
                  <a:srgbClr val="000000"/>
                </a:solidFill>
                <a:cs typeface="Arial" pitchFamily="34" charset="0"/>
              </a:rPr>
              <a:t>m</a:t>
            </a:r>
          </a:p>
        </p:txBody>
      </p:sp>
      <p:sp>
        <p:nvSpPr>
          <p:cNvPr id="8" name="TextBox 22"/>
          <p:cNvSpPr txBox="1">
            <a:spLocks noChangeArrowheads="1"/>
          </p:cNvSpPr>
          <p:nvPr/>
        </p:nvSpPr>
        <p:spPr bwMode="auto">
          <a:xfrm>
            <a:off x="3393282" y="800100"/>
            <a:ext cx="10477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dirty="0">
                <a:solidFill>
                  <a:srgbClr val="000000"/>
                </a:solidFill>
                <a:latin typeface="Arial" pitchFamily="34" charset="0"/>
                <a:cs typeface="Arial" pitchFamily="34" charset="0"/>
              </a:rPr>
              <a:t>10 </a:t>
            </a:r>
            <a:r>
              <a:rPr lang="en-US" dirty="0">
                <a:solidFill>
                  <a:srgbClr val="000000"/>
                </a:solidFill>
                <a:latin typeface="Symbol" pitchFamily="18" charset="2"/>
                <a:cs typeface="Arial" pitchFamily="34" charset="0"/>
              </a:rPr>
              <a:t>m</a:t>
            </a:r>
            <a:r>
              <a:rPr lang="en-US" dirty="0">
                <a:solidFill>
                  <a:srgbClr val="000000"/>
                </a:solidFill>
                <a:latin typeface="Arial" pitchFamily="34" charset="0"/>
                <a:cs typeface="Arial" pitchFamily="34" charset="0"/>
              </a:rPr>
              <a:t>m</a:t>
            </a:r>
          </a:p>
        </p:txBody>
      </p:sp>
      <p:grpSp>
        <p:nvGrpSpPr>
          <p:cNvPr id="2" name="Group 10"/>
          <p:cNvGrpSpPr/>
          <p:nvPr/>
        </p:nvGrpSpPr>
        <p:grpSpPr>
          <a:xfrm>
            <a:off x="5181600" y="2808515"/>
            <a:ext cx="3439281" cy="2722930"/>
            <a:chOff x="3962400" y="2895600"/>
            <a:chExt cx="4800600" cy="3656013"/>
          </a:xfrm>
        </p:grpSpPr>
        <p:pic>
          <p:nvPicPr>
            <p:cNvPr id="1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62400" y="2895600"/>
              <a:ext cx="4800600" cy="3656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Arrow Connector 12"/>
            <p:cNvCxnSpPr/>
            <p:nvPr/>
          </p:nvCxnSpPr>
          <p:spPr>
            <a:xfrm rot="16200000" flipH="1">
              <a:off x="5638800" y="4267200"/>
              <a:ext cx="2667000" cy="53340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24"/>
            <p:cNvSpPr txBox="1">
              <a:spLocks noChangeArrowheads="1"/>
            </p:cNvSpPr>
            <p:nvPr/>
          </p:nvSpPr>
          <p:spPr bwMode="auto">
            <a:xfrm>
              <a:off x="6934200" y="4343400"/>
              <a:ext cx="9017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sz="2000" dirty="0">
                  <a:solidFill>
                    <a:srgbClr val="000000"/>
                  </a:solidFill>
                  <a:latin typeface="Arial" pitchFamily="34" charset="0"/>
                  <a:cs typeface="Arial" pitchFamily="34" charset="0"/>
                </a:rPr>
                <a:t>14 </a:t>
              </a:r>
              <a:r>
                <a:rPr lang="en-US" sz="2000" dirty="0">
                  <a:solidFill>
                    <a:srgbClr val="000000"/>
                  </a:solidFill>
                  <a:latin typeface="Symbol" pitchFamily="18" charset="2"/>
                  <a:cs typeface="Arial" pitchFamily="34" charset="0"/>
                </a:rPr>
                <a:t>m</a:t>
              </a:r>
              <a:r>
                <a:rPr lang="en-US" sz="2000" dirty="0">
                  <a:solidFill>
                    <a:srgbClr val="000000"/>
                  </a:solidFill>
                  <a:latin typeface="Arial" pitchFamily="34" charset="0"/>
                  <a:cs typeface="Arial" pitchFamily="34" charset="0"/>
                </a:rPr>
                <a:t>m</a:t>
              </a:r>
            </a:p>
          </p:txBody>
        </p:sp>
        <p:cxnSp>
          <p:nvCxnSpPr>
            <p:cNvPr id="17" name="Straight Connector 16"/>
            <p:cNvCxnSpPr/>
            <p:nvPr/>
          </p:nvCxnSpPr>
          <p:spPr>
            <a:xfrm flipV="1">
              <a:off x="5257800" y="4267200"/>
              <a:ext cx="9906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bwMode="auto">
          <a:xfrm>
            <a:off x="3380582" y="2057400"/>
            <a:ext cx="138509" cy="152400"/>
          </a:xfrm>
          <a:prstGeom prst="rect">
            <a:avLst/>
          </a:prstGeom>
          <a:solidFill>
            <a:srgbClr val="FFC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a typeface="ＭＳ Ｐゴシック" pitchFamily="84" charset="-128"/>
            </a:endParaRPr>
          </a:p>
        </p:txBody>
      </p:sp>
      <p:sp>
        <p:nvSpPr>
          <p:cNvPr id="19" name="TextBox 18"/>
          <p:cNvSpPr txBox="1"/>
          <p:nvPr/>
        </p:nvSpPr>
        <p:spPr>
          <a:xfrm>
            <a:off x="166004" y="-4465"/>
            <a:ext cx="8901796"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rPr>
              <a:t>Controlling coupled </a:t>
            </a:r>
            <a:r>
              <a:rPr lang="en-US" sz="2400" dirty="0" err="1">
                <a:solidFill>
                  <a:srgbClr val="000000"/>
                </a:solidFill>
              </a:rPr>
              <a:t>ferroic</a:t>
            </a:r>
            <a:r>
              <a:rPr lang="en-US" sz="2400" dirty="0">
                <a:solidFill>
                  <a:srgbClr val="000000"/>
                </a:solidFill>
              </a:rPr>
              <a:t> domains at </a:t>
            </a:r>
            <a:r>
              <a:rPr lang="en-US" sz="2400" dirty="0" err="1">
                <a:solidFill>
                  <a:srgbClr val="000000"/>
                </a:solidFill>
              </a:rPr>
              <a:t>meso-scopic</a:t>
            </a:r>
            <a:r>
              <a:rPr lang="en-US" sz="2400" dirty="0">
                <a:solidFill>
                  <a:srgbClr val="000000"/>
                </a:solidFill>
              </a:rPr>
              <a:t> length scale</a:t>
            </a:r>
          </a:p>
        </p:txBody>
      </p:sp>
      <p:sp>
        <p:nvSpPr>
          <p:cNvPr id="20" name="Line 32"/>
          <p:cNvSpPr>
            <a:spLocks noChangeShapeType="1"/>
          </p:cNvSpPr>
          <p:nvPr/>
        </p:nvSpPr>
        <p:spPr bwMode="auto">
          <a:xfrm>
            <a:off x="3048000" y="1219200"/>
            <a:ext cx="19812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000000"/>
              </a:solidFill>
              <a:latin typeface="Times New Roman" pitchFamily="18" charset="0"/>
            </a:endParaRPr>
          </a:p>
        </p:txBody>
      </p:sp>
      <p:cxnSp>
        <p:nvCxnSpPr>
          <p:cNvPr id="25" name="Straight Connector 24"/>
          <p:cNvCxnSpPr/>
          <p:nvPr/>
        </p:nvCxnSpPr>
        <p:spPr bwMode="auto">
          <a:xfrm flipH="1">
            <a:off x="2286000" y="2209800"/>
            <a:ext cx="1163836" cy="137160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8" name="TextBox 27"/>
          <p:cNvSpPr txBox="1"/>
          <p:nvPr/>
        </p:nvSpPr>
        <p:spPr>
          <a:xfrm>
            <a:off x="490295" y="5295682"/>
            <a:ext cx="2249334" cy="646331"/>
          </a:xfrm>
          <a:prstGeom prst="rect">
            <a:avLst/>
          </a:prstGeom>
          <a:noFill/>
        </p:spPr>
        <p:txBody>
          <a:bodyPr wrap="none" rtlCol="0">
            <a:spAutoFit/>
          </a:bodyPr>
          <a:lstStyle/>
          <a:p>
            <a:pPr fontAlgn="base">
              <a:spcBef>
                <a:spcPct val="0"/>
              </a:spcBef>
              <a:spcAft>
                <a:spcPct val="0"/>
              </a:spcAft>
            </a:pPr>
            <a:r>
              <a:rPr lang="en-US" dirty="0">
                <a:solidFill>
                  <a:srgbClr val="000000"/>
                </a:solidFill>
              </a:rPr>
              <a:t>Switchable</a:t>
            </a:r>
          </a:p>
          <a:p>
            <a:pPr fontAlgn="base">
              <a:spcBef>
                <a:spcPct val="0"/>
              </a:spcBef>
              <a:spcAft>
                <a:spcPct val="0"/>
              </a:spcAft>
            </a:pPr>
            <a:r>
              <a:rPr lang="en-US" dirty="0" err="1">
                <a:solidFill>
                  <a:srgbClr val="000000"/>
                </a:solidFill>
              </a:rPr>
              <a:t>ferroelastic</a:t>
            </a:r>
            <a:r>
              <a:rPr lang="en-US" dirty="0">
                <a:solidFill>
                  <a:srgbClr val="000000"/>
                </a:solidFill>
              </a:rPr>
              <a:t> domains</a:t>
            </a:r>
          </a:p>
        </p:txBody>
      </p:sp>
      <p:sp>
        <p:nvSpPr>
          <p:cNvPr id="29" name="Rectangle 31"/>
          <p:cNvSpPr>
            <a:spLocks noChangeArrowheads="1"/>
          </p:cNvSpPr>
          <p:nvPr/>
        </p:nvSpPr>
        <p:spPr bwMode="auto">
          <a:xfrm>
            <a:off x="1676400" y="457200"/>
            <a:ext cx="6477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GB" dirty="0">
                <a:solidFill>
                  <a:srgbClr val="000000"/>
                </a:solidFill>
                <a:cs typeface="Arial" pitchFamily="34" charset="0"/>
              </a:rPr>
              <a:t>(</a:t>
            </a:r>
            <a:r>
              <a:rPr lang="en-GB" dirty="0" err="1">
                <a:solidFill>
                  <a:srgbClr val="000000"/>
                </a:solidFill>
                <a:cs typeface="Arial" pitchFamily="34" charset="0"/>
              </a:rPr>
              <a:t>Varatharajan</a:t>
            </a:r>
            <a:r>
              <a:rPr lang="en-GB" dirty="0">
                <a:solidFill>
                  <a:srgbClr val="000000"/>
                </a:solidFill>
                <a:cs typeface="Arial" pitchFamily="34" charset="0"/>
              </a:rPr>
              <a:t> </a:t>
            </a:r>
            <a:r>
              <a:rPr lang="en-GB" i="1" dirty="0">
                <a:solidFill>
                  <a:srgbClr val="000000"/>
                </a:solidFill>
                <a:cs typeface="Arial" pitchFamily="34" charset="0"/>
              </a:rPr>
              <a:t>et al</a:t>
            </a:r>
            <a:r>
              <a:rPr lang="en-GB" dirty="0">
                <a:solidFill>
                  <a:srgbClr val="000000"/>
                </a:solidFill>
                <a:cs typeface="Arial" pitchFamily="34" charset="0"/>
              </a:rPr>
              <a:t>., Advanced Materials </a:t>
            </a:r>
            <a:r>
              <a:rPr lang="en-GB" b="1" dirty="0">
                <a:solidFill>
                  <a:srgbClr val="000000"/>
                </a:solidFill>
                <a:cs typeface="Arial" pitchFamily="34" charset="0"/>
              </a:rPr>
              <a:t>21</a:t>
            </a:r>
            <a:r>
              <a:rPr lang="en-GB" dirty="0">
                <a:solidFill>
                  <a:srgbClr val="000000"/>
                </a:solidFill>
                <a:cs typeface="Arial" pitchFamily="34" charset="0"/>
              </a:rPr>
              <a:t>, 3497 (2009))</a:t>
            </a:r>
          </a:p>
        </p:txBody>
      </p:sp>
      <p:cxnSp>
        <p:nvCxnSpPr>
          <p:cNvPr id="32" name="Straight Arrow Connector 31"/>
          <p:cNvCxnSpPr/>
          <p:nvPr/>
        </p:nvCxnSpPr>
        <p:spPr bwMode="auto">
          <a:xfrm>
            <a:off x="1206975" y="2589033"/>
            <a:ext cx="0" cy="765534"/>
          </a:xfrm>
          <a:prstGeom prst="straightConnector1">
            <a:avLst/>
          </a:prstGeom>
          <a:solidFill>
            <a:schemeClr val="accent1"/>
          </a:solidFill>
          <a:ln w="76200" cap="flat" cmpd="sng" algn="ctr">
            <a:solidFill>
              <a:schemeClr val="tx1"/>
            </a:solidFill>
            <a:prstDash val="solid"/>
            <a:round/>
            <a:headEnd type="none" w="med" len="med"/>
            <a:tailEnd type="arrow"/>
          </a:ln>
          <a:effectLst/>
        </p:spPr>
      </p:cxnSp>
      <p:cxnSp>
        <p:nvCxnSpPr>
          <p:cNvPr id="33" name="Straight Arrow Connector 32"/>
          <p:cNvCxnSpPr/>
          <p:nvPr/>
        </p:nvCxnSpPr>
        <p:spPr bwMode="auto">
          <a:xfrm>
            <a:off x="1206975" y="3828523"/>
            <a:ext cx="0" cy="765534"/>
          </a:xfrm>
          <a:prstGeom prst="straightConnector1">
            <a:avLst/>
          </a:prstGeom>
          <a:solidFill>
            <a:schemeClr val="accent1"/>
          </a:solidFill>
          <a:ln w="76200" cap="flat" cmpd="sng" algn="ctr">
            <a:solidFill>
              <a:schemeClr val="tx1"/>
            </a:solidFill>
            <a:prstDash val="solid"/>
            <a:round/>
            <a:headEnd type="none" w="med" len="med"/>
            <a:tailEnd type="arrow"/>
          </a:ln>
          <a:effectLst/>
        </p:spPr>
      </p:cxnSp>
      <p:sp>
        <p:nvSpPr>
          <p:cNvPr id="35" name="Rectangle 34"/>
          <p:cNvSpPr/>
          <p:nvPr/>
        </p:nvSpPr>
        <p:spPr bwMode="auto">
          <a:xfrm>
            <a:off x="2252345" y="1609557"/>
            <a:ext cx="1414146" cy="38227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a typeface="ＭＳ Ｐゴシック" pitchFamily="84" charset="-128"/>
            </a:endParaRPr>
          </a:p>
        </p:txBody>
      </p:sp>
      <p:pic>
        <p:nvPicPr>
          <p:cNvPr id="7" name="Content Placeholder 3" descr="11111148b.jpg"/>
          <p:cNvPicPr>
            <a:picLocks noGrp="1" noChangeAspect="1"/>
          </p:cNvPicPr>
          <p:nvPr>
            <p:ph idx="1"/>
          </p:nvPr>
        </p:nvPicPr>
        <p:blipFill>
          <a:blip r:embed="rId5" cstate="print">
            <a:extLst>
              <a:ext uri="{28A0092B-C50C-407E-A947-70E740481C1C}">
                <a14:useLocalDpi xmlns:a14="http://schemas.microsoft.com/office/drawing/2010/main" xmlns="" val="0"/>
              </a:ext>
            </a:extLst>
          </a:blip>
          <a:srcRect/>
          <a:stretch>
            <a:fillRect/>
          </a:stretch>
        </p:blipFill>
        <p:spPr>
          <a:xfrm>
            <a:off x="3014726" y="1371600"/>
            <a:ext cx="2047747" cy="2050256"/>
          </a:xfrm>
        </p:spPr>
      </p:pic>
      <p:pic>
        <p:nvPicPr>
          <p:cNvPr id="9" name="Picture 7" descr="11111510b.jp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971800" y="3810000"/>
            <a:ext cx="2128837" cy="213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1" name="Straight Arrow Connector 30"/>
          <p:cNvCxnSpPr/>
          <p:nvPr/>
        </p:nvCxnSpPr>
        <p:spPr bwMode="auto">
          <a:xfrm>
            <a:off x="3276600" y="3270250"/>
            <a:ext cx="0" cy="765534"/>
          </a:xfrm>
          <a:prstGeom prst="straightConnector1">
            <a:avLst/>
          </a:prstGeom>
          <a:solidFill>
            <a:schemeClr val="accent1"/>
          </a:solidFill>
          <a:ln w="76200" cap="flat" cmpd="sng" algn="ctr">
            <a:solidFill>
              <a:schemeClr val="tx1"/>
            </a:solidFill>
            <a:prstDash val="solid"/>
            <a:round/>
            <a:headEnd type="none" w="med" len="med"/>
            <a:tailEnd type="arrow"/>
          </a:ln>
          <a:effectLst/>
        </p:spPr>
      </p:cxnSp>
      <p:sp>
        <p:nvSpPr>
          <p:cNvPr id="37" name="Rectangle 36"/>
          <p:cNvSpPr/>
          <p:nvPr/>
        </p:nvSpPr>
        <p:spPr bwMode="auto">
          <a:xfrm>
            <a:off x="850900" y="1774855"/>
            <a:ext cx="189066" cy="2000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a typeface="ＭＳ Ｐゴシック" pitchFamily="84" charset="-128"/>
            </a:endParaRPr>
          </a:p>
        </p:txBody>
      </p:sp>
      <p:sp>
        <p:nvSpPr>
          <p:cNvPr id="38" name="Rectangle 37"/>
          <p:cNvSpPr/>
          <p:nvPr/>
        </p:nvSpPr>
        <p:spPr bwMode="auto">
          <a:xfrm>
            <a:off x="850900" y="2971800"/>
            <a:ext cx="189066" cy="2000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a typeface="ＭＳ Ｐゴシック" pitchFamily="84" charset="-128"/>
            </a:endParaRPr>
          </a:p>
        </p:txBody>
      </p:sp>
      <p:sp>
        <p:nvSpPr>
          <p:cNvPr id="39" name="Rectangle 38"/>
          <p:cNvSpPr/>
          <p:nvPr/>
        </p:nvSpPr>
        <p:spPr bwMode="auto">
          <a:xfrm>
            <a:off x="838200" y="4143345"/>
            <a:ext cx="189066" cy="2000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a typeface="ＭＳ Ｐゴシック" pitchFamily="84" charset="-128"/>
            </a:endParaRPr>
          </a:p>
        </p:txBody>
      </p:sp>
      <p:sp>
        <p:nvSpPr>
          <p:cNvPr id="41" name="Rectangle 40"/>
          <p:cNvSpPr/>
          <p:nvPr/>
        </p:nvSpPr>
        <p:spPr bwMode="auto">
          <a:xfrm>
            <a:off x="3393283" y="2057400"/>
            <a:ext cx="125808" cy="15240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a typeface="ＭＳ Ｐゴシック" pitchFamily="84" charset="-128"/>
            </a:endParaRPr>
          </a:p>
        </p:txBody>
      </p:sp>
      <p:cxnSp>
        <p:nvCxnSpPr>
          <p:cNvPr id="22" name="Straight Connector 21"/>
          <p:cNvCxnSpPr/>
          <p:nvPr/>
        </p:nvCxnSpPr>
        <p:spPr bwMode="auto">
          <a:xfrm flipH="1">
            <a:off x="1905000" y="2057400"/>
            <a:ext cx="1488283" cy="111445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flipH="1">
            <a:off x="1905001" y="2209800"/>
            <a:ext cx="1544835" cy="1620257"/>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45" name="TextBox 44"/>
          <p:cNvSpPr txBox="1"/>
          <p:nvPr/>
        </p:nvSpPr>
        <p:spPr>
          <a:xfrm>
            <a:off x="457200" y="3272135"/>
            <a:ext cx="663964"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rPr>
              <a:t>-5V</a:t>
            </a:r>
          </a:p>
        </p:txBody>
      </p:sp>
      <p:sp>
        <p:nvSpPr>
          <p:cNvPr id="47" name="TextBox 46"/>
          <p:cNvSpPr txBox="1"/>
          <p:nvPr/>
        </p:nvSpPr>
        <p:spPr>
          <a:xfrm>
            <a:off x="381000" y="4495800"/>
            <a:ext cx="740908"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rPr>
              <a:t>+5V</a:t>
            </a:r>
          </a:p>
        </p:txBody>
      </p:sp>
      <p:sp>
        <p:nvSpPr>
          <p:cNvPr id="48" name="TextBox 47"/>
          <p:cNvSpPr txBox="1"/>
          <p:nvPr/>
        </p:nvSpPr>
        <p:spPr>
          <a:xfrm>
            <a:off x="2536436" y="3352800"/>
            <a:ext cx="663964"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rPr>
              <a:t>-5V</a:t>
            </a:r>
          </a:p>
        </p:txBody>
      </p:sp>
      <p:sp>
        <p:nvSpPr>
          <p:cNvPr id="49" name="TextBox 48"/>
          <p:cNvSpPr txBox="1"/>
          <p:nvPr/>
        </p:nvSpPr>
        <p:spPr>
          <a:xfrm>
            <a:off x="2932266" y="5943600"/>
            <a:ext cx="2531462" cy="646331"/>
          </a:xfrm>
          <a:prstGeom prst="rect">
            <a:avLst/>
          </a:prstGeom>
          <a:noFill/>
        </p:spPr>
        <p:txBody>
          <a:bodyPr wrap="none" rtlCol="0">
            <a:spAutoFit/>
          </a:bodyPr>
          <a:lstStyle/>
          <a:p>
            <a:pPr fontAlgn="base">
              <a:spcBef>
                <a:spcPct val="0"/>
              </a:spcBef>
              <a:spcAft>
                <a:spcPct val="0"/>
              </a:spcAft>
            </a:pPr>
            <a:r>
              <a:rPr lang="en-US" dirty="0">
                <a:solidFill>
                  <a:srgbClr val="000000"/>
                </a:solidFill>
              </a:rPr>
              <a:t>Switchable</a:t>
            </a:r>
          </a:p>
          <a:p>
            <a:pPr fontAlgn="base">
              <a:spcBef>
                <a:spcPct val="0"/>
              </a:spcBef>
              <a:spcAft>
                <a:spcPct val="0"/>
              </a:spcAft>
            </a:pPr>
            <a:r>
              <a:rPr lang="en-US" dirty="0" smtClean="0">
                <a:solidFill>
                  <a:srgbClr val="000000"/>
                </a:solidFill>
              </a:rPr>
              <a:t>ferromagnetic </a:t>
            </a:r>
            <a:r>
              <a:rPr lang="en-US" dirty="0">
                <a:solidFill>
                  <a:srgbClr val="000000"/>
                </a:solidFill>
              </a:rPr>
              <a:t>domains</a:t>
            </a:r>
          </a:p>
        </p:txBody>
      </p:sp>
      <p:cxnSp>
        <p:nvCxnSpPr>
          <p:cNvPr id="50" name="Straight Connector 49"/>
          <p:cNvCxnSpPr/>
          <p:nvPr/>
        </p:nvCxnSpPr>
        <p:spPr bwMode="auto">
          <a:xfrm flipH="1" flipV="1">
            <a:off x="5029201" y="1371600"/>
            <a:ext cx="1872040" cy="180025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flipH="1" flipV="1">
            <a:off x="5029200" y="3354567"/>
            <a:ext cx="2133600" cy="1065034"/>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55" name="TextBox 54"/>
          <p:cNvSpPr txBox="1"/>
          <p:nvPr/>
        </p:nvSpPr>
        <p:spPr>
          <a:xfrm>
            <a:off x="5899543" y="5628204"/>
            <a:ext cx="2095445" cy="707886"/>
          </a:xfrm>
          <a:prstGeom prst="rect">
            <a:avLst/>
          </a:prstGeom>
          <a:noFill/>
        </p:spPr>
        <p:txBody>
          <a:bodyPr wrap="none" rtlCol="0">
            <a:spAutoFit/>
          </a:bodyPr>
          <a:lstStyle/>
          <a:p>
            <a:pPr fontAlgn="base">
              <a:spcBef>
                <a:spcPct val="0"/>
              </a:spcBef>
              <a:spcAft>
                <a:spcPct val="0"/>
              </a:spcAft>
            </a:pPr>
            <a:r>
              <a:rPr lang="en-US" sz="2000" dirty="0">
                <a:solidFill>
                  <a:srgbClr val="000000"/>
                </a:solidFill>
              </a:rPr>
              <a:t>E-field tunable</a:t>
            </a:r>
          </a:p>
          <a:p>
            <a:pPr fontAlgn="base">
              <a:spcBef>
                <a:spcPct val="0"/>
              </a:spcBef>
              <a:spcAft>
                <a:spcPct val="0"/>
              </a:spcAft>
            </a:pPr>
            <a:r>
              <a:rPr lang="en-US" sz="2000" dirty="0" err="1">
                <a:solidFill>
                  <a:srgbClr val="000000"/>
                </a:solidFill>
              </a:rPr>
              <a:t>spintronic</a:t>
            </a:r>
            <a:r>
              <a:rPr lang="en-US" sz="2000" dirty="0">
                <a:solidFill>
                  <a:srgbClr val="000000"/>
                </a:solidFill>
              </a:rPr>
              <a:t> device</a:t>
            </a:r>
          </a:p>
        </p:txBody>
      </p:sp>
      <p:sp>
        <p:nvSpPr>
          <p:cNvPr id="56" name="TextBox 55"/>
          <p:cNvSpPr txBox="1"/>
          <p:nvPr/>
        </p:nvSpPr>
        <p:spPr>
          <a:xfrm>
            <a:off x="6344402" y="1314271"/>
            <a:ext cx="2266198" cy="1200329"/>
          </a:xfrm>
          <a:prstGeom prst="rect">
            <a:avLst/>
          </a:prstGeom>
          <a:noFill/>
          <a:ln>
            <a:solidFill>
              <a:schemeClr val="tx1"/>
            </a:solidFill>
          </a:ln>
        </p:spPr>
        <p:txBody>
          <a:bodyPr wrap="none" rtlCol="0">
            <a:spAutoFit/>
          </a:bodyPr>
          <a:lstStyle/>
          <a:p>
            <a:pPr fontAlgn="base">
              <a:spcBef>
                <a:spcPct val="0"/>
              </a:spcBef>
              <a:spcAft>
                <a:spcPct val="0"/>
              </a:spcAft>
            </a:pPr>
            <a:r>
              <a:rPr lang="en-US" sz="2400" dirty="0">
                <a:solidFill>
                  <a:srgbClr val="000000"/>
                </a:solidFill>
              </a:rPr>
              <a:t>Patterned </a:t>
            </a:r>
          </a:p>
          <a:p>
            <a:pPr fontAlgn="base">
              <a:spcBef>
                <a:spcPct val="0"/>
              </a:spcBef>
              <a:spcAft>
                <a:spcPct val="0"/>
              </a:spcAft>
            </a:pPr>
            <a:r>
              <a:rPr lang="en-US" sz="2400" dirty="0" err="1">
                <a:solidFill>
                  <a:srgbClr val="000000"/>
                </a:solidFill>
              </a:rPr>
              <a:t>permalloy</a:t>
            </a:r>
            <a:r>
              <a:rPr lang="en-US" sz="2400" dirty="0">
                <a:solidFill>
                  <a:srgbClr val="000000"/>
                </a:solidFill>
              </a:rPr>
              <a:t>/PZT </a:t>
            </a:r>
          </a:p>
          <a:p>
            <a:pPr fontAlgn="base">
              <a:spcBef>
                <a:spcPct val="0"/>
              </a:spcBef>
              <a:spcAft>
                <a:spcPct val="0"/>
              </a:spcAft>
            </a:pPr>
            <a:r>
              <a:rPr lang="en-US" sz="2400" dirty="0" err="1">
                <a:solidFill>
                  <a:srgbClr val="000000"/>
                </a:solidFill>
              </a:rPr>
              <a:t>heterostructure</a:t>
            </a:r>
            <a:endParaRPr lang="en-US" sz="2400" dirty="0">
              <a:solidFill>
                <a:srgbClr val="000000"/>
              </a:solidFill>
            </a:endParaRPr>
          </a:p>
        </p:txBody>
      </p:sp>
      <p:sp>
        <p:nvSpPr>
          <p:cNvPr id="40" name="Rectangle 39"/>
          <p:cNvSpPr/>
          <p:nvPr/>
        </p:nvSpPr>
        <p:spPr>
          <a:xfrm>
            <a:off x="7509395" y="6488668"/>
            <a:ext cx="1374992" cy="307777"/>
          </a:xfrm>
          <a:prstGeom prst="rect">
            <a:avLst/>
          </a:prstGeom>
        </p:spPr>
        <p:txBody>
          <a:bodyPr wrap="none">
            <a:spAutoFit/>
          </a:bodyPr>
          <a:lstStyle/>
          <a:p>
            <a:r>
              <a:rPr lang="en-US" sz="1400" dirty="0" smtClean="0"/>
              <a:t>Ichiro Takeuchi</a:t>
            </a:r>
            <a:endParaRPr lang="en-US" sz="1400" dirty="0"/>
          </a:p>
        </p:txBody>
      </p:sp>
    </p:spTree>
    <p:extLst>
      <p:ext uri="{BB962C8B-B14F-4D97-AF65-F5344CB8AC3E}">
        <p14:creationId xmlns:p14="http://schemas.microsoft.com/office/powerpoint/2010/main" xmlns="" val="24847286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9408224-FCD1-D64F-8647-29917962166F}" type="slidenum">
              <a:rPr lang="en-US" sz="900" smtClean="0">
                <a:solidFill>
                  <a:srgbClr val="404040"/>
                </a:solidFill>
              </a:rPr>
              <a:pPr eaLnBrk="1" hangingPunct="1"/>
              <a:t>23</a:t>
            </a:fld>
            <a:endParaRPr lang="en-US" sz="900" dirty="0">
              <a:solidFill>
                <a:srgbClr val="404040"/>
              </a:solidFill>
            </a:endParaRPr>
          </a:p>
        </p:txBody>
      </p:sp>
      <p:sp>
        <p:nvSpPr>
          <p:cNvPr id="17411" name="Rectangle 2"/>
          <p:cNvSpPr>
            <a:spLocks noGrp="1" noChangeArrowheads="1"/>
          </p:cNvSpPr>
          <p:nvPr>
            <p:ph type="title"/>
          </p:nvPr>
        </p:nvSpPr>
        <p:spPr>
          <a:xfrm>
            <a:off x="457200" y="274638"/>
            <a:ext cx="8229600" cy="563562"/>
          </a:xfrm>
        </p:spPr>
        <p:txBody>
          <a:bodyPr/>
          <a:lstStyle/>
          <a:p>
            <a:pPr eaLnBrk="1" hangingPunct="1"/>
            <a:r>
              <a:rPr lang="en-US" dirty="0" smtClean="0">
                <a:latin typeface="Trebuchet MS" charset="0"/>
              </a:rPr>
              <a:t>Studies of Materials on </a:t>
            </a:r>
            <a:r>
              <a:rPr lang="en-US" dirty="0" err="1" smtClean="0">
                <a:latin typeface="Trebuchet MS" charset="0"/>
              </a:rPr>
              <a:t>Mesoscopic</a:t>
            </a:r>
            <a:r>
              <a:rPr lang="en-US" dirty="0" smtClean="0">
                <a:latin typeface="Trebuchet MS" charset="0"/>
              </a:rPr>
              <a:t> Length-Scales</a:t>
            </a:r>
            <a:endParaRPr lang="en-US" dirty="0">
              <a:latin typeface="Trebuchet MS" charset="0"/>
            </a:endParaRPr>
          </a:p>
        </p:txBody>
      </p:sp>
      <p:sp>
        <p:nvSpPr>
          <p:cNvPr id="17412" name="Rectangle 3"/>
          <p:cNvSpPr>
            <a:spLocks noGrp="1" noChangeArrowheads="1"/>
          </p:cNvSpPr>
          <p:nvPr>
            <p:ph type="body" idx="1"/>
          </p:nvPr>
        </p:nvSpPr>
        <p:spPr>
          <a:xfrm>
            <a:off x="304800" y="838200"/>
            <a:ext cx="8229600" cy="1752600"/>
          </a:xfrm>
        </p:spPr>
        <p:txBody>
          <a:bodyPr/>
          <a:lstStyle/>
          <a:p>
            <a:r>
              <a:rPr lang="en-US" dirty="0"/>
              <a:t>Studies of materials on </a:t>
            </a:r>
            <a:r>
              <a:rPr lang="en-US" dirty="0" err="1"/>
              <a:t>mesoscopic</a:t>
            </a:r>
            <a:r>
              <a:rPr lang="en-US" dirty="0"/>
              <a:t> </a:t>
            </a:r>
            <a:r>
              <a:rPr lang="en-US" dirty="0" smtClean="0"/>
              <a:t>length-scales </a:t>
            </a:r>
            <a:r>
              <a:rPr lang="en-US" dirty="0"/>
              <a:t>require a penetrating structural probe with submicron </a:t>
            </a:r>
            <a:r>
              <a:rPr lang="en-US" dirty="0" smtClean="0"/>
              <a:t>point-to-point </a:t>
            </a:r>
            <a:r>
              <a:rPr lang="en-US" dirty="0"/>
              <a:t>spatial </a:t>
            </a:r>
            <a:r>
              <a:rPr lang="en-US" dirty="0" smtClean="0"/>
              <a:t>resolution.</a:t>
            </a:r>
          </a:p>
          <a:p>
            <a:r>
              <a:rPr lang="en-US" dirty="0"/>
              <a:t>T</a:t>
            </a:r>
            <a:r>
              <a:rPr lang="en-US" dirty="0" smtClean="0"/>
              <a:t>hree</a:t>
            </a:r>
            <a:r>
              <a:rPr lang="en-US" dirty="0"/>
              <a:t>-dimensional </a:t>
            </a:r>
            <a:r>
              <a:rPr lang="en-US" dirty="0" smtClean="0"/>
              <a:t>scanning Laue </a:t>
            </a:r>
            <a:r>
              <a:rPr lang="en-US" dirty="0"/>
              <a:t>diffraction microscopy provides detailed local structural information of crystalline </a:t>
            </a:r>
            <a:r>
              <a:rPr lang="en-US" dirty="0" smtClean="0"/>
              <a:t>materials </a:t>
            </a:r>
            <a:r>
              <a:rPr lang="en-US" dirty="0"/>
              <a:t>such </a:t>
            </a:r>
            <a:r>
              <a:rPr lang="en-US" dirty="0" smtClean="0"/>
              <a:t>as crystallographic </a:t>
            </a:r>
            <a:r>
              <a:rPr lang="en-US" dirty="0"/>
              <a:t>orientation, orientation gradients, and strain tensors.</a:t>
            </a:r>
            <a:endParaRPr lang="en-US" dirty="0">
              <a:latin typeface="Calibri" charset="0"/>
            </a:endParaRPr>
          </a:p>
        </p:txBody>
      </p:sp>
      <p:pic>
        <p:nvPicPr>
          <p:cNvPr id="2" name="Picture 1"/>
          <p:cNvPicPr>
            <a:picLocks noChangeAspect="1"/>
          </p:cNvPicPr>
          <p:nvPr/>
        </p:nvPicPr>
        <p:blipFill>
          <a:blip r:embed="rId3" cstate="print"/>
          <a:stretch>
            <a:fillRect/>
          </a:stretch>
        </p:blipFill>
        <p:spPr>
          <a:xfrm>
            <a:off x="990600" y="2514600"/>
            <a:ext cx="7239000" cy="3219096"/>
          </a:xfrm>
          <a:prstGeom prst="rect">
            <a:avLst/>
          </a:prstGeom>
        </p:spPr>
      </p:pic>
      <p:sp>
        <p:nvSpPr>
          <p:cNvPr id="3" name="TextBox 2"/>
          <p:cNvSpPr txBox="1"/>
          <p:nvPr/>
        </p:nvSpPr>
        <p:spPr>
          <a:xfrm>
            <a:off x="730599" y="5924490"/>
            <a:ext cx="4527201" cy="400110"/>
          </a:xfrm>
          <a:prstGeom prst="rect">
            <a:avLst/>
          </a:prstGeom>
          <a:noFill/>
        </p:spPr>
        <p:txBody>
          <a:bodyPr wrap="none" rtlCol="0">
            <a:spAutoFit/>
          </a:bodyPr>
          <a:lstStyle/>
          <a:p>
            <a:r>
              <a:rPr lang="en-US" sz="1000" dirty="0" smtClean="0">
                <a:solidFill>
                  <a:srgbClr val="404040"/>
                </a:solidFill>
                <a:latin typeface="Calibri" charset="0"/>
                <a:ea typeface="ＭＳ Ｐゴシック" charset="0"/>
              </a:rPr>
              <a:t>“X-ray </a:t>
            </a:r>
            <a:r>
              <a:rPr lang="en-US" sz="1000" dirty="0">
                <a:solidFill>
                  <a:srgbClr val="404040"/>
                </a:solidFill>
                <a:latin typeface="Calibri" charset="0"/>
                <a:ea typeface="ＭＳ Ｐゴシック" charset="0"/>
              </a:rPr>
              <a:t>Laue Diffraction Microscopy in 3D at the Advanced Photon </a:t>
            </a:r>
            <a:r>
              <a:rPr lang="en-US" sz="1000" dirty="0" smtClean="0">
                <a:solidFill>
                  <a:srgbClr val="404040"/>
                </a:solidFill>
                <a:latin typeface="Calibri" charset="0"/>
                <a:ea typeface="ＭＳ Ｐゴシック" charset="0"/>
              </a:rPr>
              <a:t>Source,”</a:t>
            </a:r>
            <a:endParaRPr lang="en-US" sz="1000" dirty="0">
              <a:solidFill>
                <a:srgbClr val="404040"/>
              </a:solidFill>
              <a:latin typeface="Calibri" charset="0"/>
              <a:ea typeface="ＭＳ Ｐゴシック" charset="0"/>
            </a:endParaRPr>
          </a:p>
          <a:p>
            <a:r>
              <a:rPr lang="en-US" sz="1000" dirty="0">
                <a:solidFill>
                  <a:srgbClr val="404040"/>
                </a:solidFill>
                <a:latin typeface="Calibri" charset="0"/>
                <a:ea typeface="ＭＳ Ｐゴシック" charset="0"/>
              </a:rPr>
              <a:t>W. Liu, P. </a:t>
            </a:r>
            <a:r>
              <a:rPr lang="en-US" sz="1000" dirty="0" err="1">
                <a:solidFill>
                  <a:srgbClr val="404040"/>
                </a:solidFill>
                <a:latin typeface="Calibri" charset="0"/>
                <a:ea typeface="ＭＳ Ｐゴシック" charset="0"/>
              </a:rPr>
              <a:t>Zschack</a:t>
            </a:r>
            <a:r>
              <a:rPr lang="en-US" sz="1000" dirty="0">
                <a:solidFill>
                  <a:srgbClr val="404040"/>
                </a:solidFill>
                <a:latin typeface="Calibri" charset="0"/>
                <a:ea typeface="ＭＳ Ｐゴシック" charset="0"/>
              </a:rPr>
              <a:t>, J. </a:t>
            </a:r>
            <a:r>
              <a:rPr lang="en-US" sz="1000" dirty="0" err="1">
                <a:solidFill>
                  <a:srgbClr val="404040"/>
                </a:solidFill>
                <a:latin typeface="Calibri" charset="0"/>
                <a:ea typeface="ＭＳ Ｐゴシック" charset="0"/>
              </a:rPr>
              <a:t>Tischler</a:t>
            </a:r>
            <a:r>
              <a:rPr lang="en-US" sz="1000" dirty="0">
                <a:solidFill>
                  <a:srgbClr val="404040"/>
                </a:solidFill>
                <a:latin typeface="Calibri" charset="0"/>
                <a:ea typeface="ＭＳ Ｐゴシック" charset="0"/>
              </a:rPr>
              <a:t>, G. Ice, and B. </a:t>
            </a:r>
            <a:r>
              <a:rPr lang="en-US" sz="1000" dirty="0" smtClean="0">
                <a:solidFill>
                  <a:srgbClr val="404040"/>
                </a:solidFill>
                <a:latin typeface="Calibri" charset="0"/>
                <a:ea typeface="ＭＳ Ｐゴシック" charset="0"/>
              </a:rPr>
              <a:t>Larson</a:t>
            </a:r>
            <a:r>
              <a:rPr lang="en-US" sz="1000" dirty="0" smtClean="0">
                <a:solidFill>
                  <a:srgbClr val="404040"/>
                </a:solidFill>
                <a:latin typeface="Calibri" charset="0"/>
                <a:ea typeface="ＭＳ Ｐゴシック" charset="0"/>
                <a:hlinkClick r:id="rId4"/>
              </a:rPr>
              <a:t>, </a:t>
            </a:r>
            <a:r>
              <a:rPr lang="fr-FR" sz="1000" dirty="0" smtClean="0">
                <a:solidFill>
                  <a:srgbClr val="404040"/>
                </a:solidFill>
                <a:latin typeface="Calibri" charset="0"/>
                <a:ea typeface="ＭＳ Ｐゴシック" charset="0"/>
                <a:hlinkClick r:id="rId4"/>
              </a:rPr>
              <a:t>AIP </a:t>
            </a:r>
            <a:r>
              <a:rPr lang="fr-FR" sz="1000" dirty="0" err="1">
                <a:solidFill>
                  <a:srgbClr val="404040"/>
                </a:solidFill>
                <a:latin typeface="Calibri" charset="0"/>
                <a:ea typeface="ＭＳ Ｐゴシック" charset="0"/>
                <a:hlinkClick r:id="rId4"/>
              </a:rPr>
              <a:t>Conf</a:t>
            </a:r>
            <a:r>
              <a:rPr lang="fr-FR" sz="1000" dirty="0">
                <a:solidFill>
                  <a:srgbClr val="404040"/>
                </a:solidFill>
                <a:latin typeface="Calibri" charset="0"/>
                <a:ea typeface="ＭＳ Ｐゴシック" charset="0"/>
                <a:hlinkClick r:id="rId4"/>
              </a:rPr>
              <a:t>. Proc. 1365, 108 (2011)</a:t>
            </a:r>
            <a:endParaRPr lang="en-US" sz="1000" dirty="0">
              <a:solidFill>
                <a:srgbClr val="404040"/>
              </a:solidFill>
              <a:latin typeface="Calibri" charset="0"/>
              <a:ea typeface="ＭＳ Ｐゴシック" charset="0"/>
            </a:endParaRPr>
          </a:p>
        </p:txBody>
      </p:sp>
      <p:sp>
        <p:nvSpPr>
          <p:cNvPr id="7" name="Rectangle 6"/>
          <p:cNvSpPr/>
          <p:nvPr/>
        </p:nvSpPr>
        <p:spPr>
          <a:xfrm>
            <a:off x="7509395" y="6488668"/>
            <a:ext cx="1111202" cy="307777"/>
          </a:xfrm>
          <a:prstGeom prst="rect">
            <a:avLst/>
          </a:prstGeom>
        </p:spPr>
        <p:txBody>
          <a:bodyPr wrap="none">
            <a:spAutoFit/>
          </a:bodyPr>
          <a:lstStyle/>
          <a:p>
            <a:r>
              <a:rPr lang="en-US" sz="1400" dirty="0" smtClean="0"/>
              <a:t>Denny Mills</a:t>
            </a:r>
            <a:endParaRPr lang="en-US" sz="1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enner\Desktop\mills project\xsd 2 BM_actamater_58_6194 REV.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5486400" y="914399"/>
            <a:ext cx="3546118" cy="42767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274638"/>
            <a:ext cx="8229600" cy="487362"/>
          </a:xfrm>
        </p:spPr>
        <p:txBody>
          <a:bodyPr/>
          <a:lstStyle/>
          <a:p>
            <a:r>
              <a:rPr lang="en-US" dirty="0"/>
              <a:t>Why Materials Fail: Characterizing Damage in Aluminum Matrix Composites</a:t>
            </a:r>
          </a:p>
        </p:txBody>
      </p:sp>
      <p:sp>
        <p:nvSpPr>
          <p:cNvPr id="3" name="Content Placeholder 2"/>
          <p:cNvSpPr>
            <a:spLocks noGrp="1"/>
          </p:cNvSpPr>
          <p:nvPr>
            <p:ph idx="1"/>
          </p:nvPr>
        </p:nvSpPr>
        <p:spPr>
          <a:xfrm>
            <a:off x="457200" y="1143000"/>
            <a:ext cx="4876800" cy="4525963"/>
          </a:xfrm>
        </p:spPr>
        <p:txBody>
          <a:bodyPr/>
          <a:lstStyle/>
          <a:p>
            <a:r>
              <a:rPr lang="en-US" sz="1600" dirty="0" smtClean="0"/>
              <a:t>The properties </a:t>
            </a:r>
            <a:r>
              <a:rPr lang="en-US" sz="1600" dirty="0"/>
              <a:t>of </a:t>
            </a:r>
            <a:r>
              <a:rPr lang="en-US" sz="1600" dirty="0" smtClean="0"/>
              <a:t>materials can be improved by studying how, </a:t>
            </a:r>
            <a:r>
              <a:rPr lang="en-US" sz="1600" dirty="0"/>
              <a:t>why they fail. </a:t>
            </a:r>
            <a:endParaRPr lang="en-US" sz="1600" dirty="0" smtClean="0"/>
          </a:p>
          <a:p>
            <a:r>
              <a:rPr lang="en-US" sz="1600" dirty="0" smtClean="0"/>
              <a:t>Techniques </a:t>
            </a:r>
            <a:r>
              <a:rPr lang="en-US" sz="1600" dirty="0"/>
              <a:t>to investigate </a:t>
            </a:r>
            <a:r>
              <a:rPr lang="en-US" sz="1600" dirty="0" smtClean="0"/>
              <a:t>microstructures in </a:t>
            </a:r>
            <a:r>
              <a:rPr lang="en-US" sz="1600" dirty="0"/>
              <a:t>metal matrix </a:t>
            </a:r>
            <a:r>
              <a:rPr lang="en-US" sz="1600" dirty="0" smtClean="0"/>
              <a:t>composites </a:t>
            </a:r>
            <a:r>
              <a:rPr lang="en-US" sz="1600" dirty="0"/>
              <a:t>(</a:t>
            </a:r>
            <a:r>
              <a:rPr lang="en-US" sz="1600" dirty="0" smtClean="0"/>
              <a:t>MMCs, </a:t>
            </a:r>
            <a:r>
              <a:rPr lang="en-US" sz="1600" dirty="0"/>
              <a:t>lightweight, high-stiffness materials </a:t>
            </a:r>
            <a:r>
              <a:rPr lang="en-US" sz="1600" dirty="0" smtClean="0"/>
              <a:t>of </a:t>
            </a:r>
            <a:r>
              <a:rPr lang="en-US" sz="1600" dirty="0"/>
              <a:t>interest in automotive and aerospace applications, primarily from a fuel efficiency point of view)</a:t>
            </a:r>
            <a:r>
              <a:rPr lang="en-US" sz="1600" dirty="0" smtClean="0"/>
              <a:t> </a:t>
            </a:r>
            <a:r>
              <a:rPr lang="en-US" sz="1600" dirty="0"/>
              <a:t>are </a:t>
            </a:r>
            <a:r>
              <a:rPr lang="en-US" sz="1600" dirty="0" smtClean="0"/>
              <a:t>limited to </a:t>
            </a:r>
            <a:r>
              <a:rPr lang="en-US" sz="1600" dirty="0"/>
              <a:t>surface images that cannot yield information about the composite's </a:t>
            </a:r>
            <a:r>
              <a:rPr lang="en-US" sz="1600" dirty="0" smtClean="0"/>
              <a:t>3-D structure; </a:t>
            </a:r>
            <a:r>
              <a:rPr lang="en-US" sz="1600" dirty="0"/>
              <a:t>or </a:t>
            </a:r>
            <a:r>
              <a:rPr lang="en-US" sz="1600" dirty="0" smtClean="0"/>
              <a:t>(3-D imaging) </a:t>
            </a:r>
            <a:r>
              <a:rPr lang="en-US" sz="1600" dirty="0"/>
              <a:t>are time </a:t>
            </a:r>
            <a:r>
              <a:rPr lang="en-US" sz="1600" dirty="0" smtClean="0"/>
              <a:t>consuming, </a:t>
            </a:r>
            <a:r>
              <a:rPr lang="en-US" sz="1600" dirty="0"/>
              <a:t>destructive to the sample. </a:t>
            </a:r>
            <a:endParaRPr lang="en-US" sz="1600" dirty="0" smtClean="0"/>
          </a:p>
          <a:p>
            <a:r>
              <a:rPr lang="en-US" sz="1600" dirty="0" smtClean="0"/>
              <a:t>X-ray </a:t>
            </a:r>
            <a:r>
              <a:rPr lang="en-US" sz="1600" dirty="0"/>
              <a:t>tomography at </a:t>
            </a:r>
            <a:r>
              <a:rPr lang="en-US" sz="1600" dirty="0">
                <a:solidFill>
                  <a:schemeClr val="tx1">
                    <a:lumMod val="50000"/>
                  </a:schemeClr>
                </a:solidFill>
              </a:rPr>
              <a:t>the U.S. Department of Energy’s Advanced Photon Source at Argonne National Laboratory </a:t>
            </a:r>
            <a:r>
              <a:rPr lang="en-US" sz="1600" dirty="0" smtClean="0"/>
              <a:t>examined </a:t>
            </a:r>
            <a:r>
              <a:rPr lang="en-US" sz="1600" dirty="0"/>
              <a:t>the microstructure of </a:t>
            </a:r>
            <a:r>
              <a:rPr lang="en-US" sz="1600" dirty="0" smtClean="0"/>
              <a:t>an </a:t>
            </a:r>
            <a:r>
              <a:rPr lang="en-US" sz="1600" dirty="0" err="1" smtClean="0"/>
              <a:t>SiC</a:t>
            </a:r>
            <a:r>
              <a:rPr lang="en-US" sz="1600" dirty="0" smtClean="0"/>
              <a:t> MMC before </a:t>
            </a:r>
            <a:r>
              <a:rPr lang="en-US" sz="1600" dirty="0"/>
              <a:t>and after tensile </a:t>
            </a:r>
            <a:r>
              <a:rPr lang="en-US" sz="1600" dirty="0" smtClean="0"/>
              <a:t>damage, captured </a:t>
            </a:r>
            <a:r>
              <a:rPr lang="en-US" sz="1600" dirty="0"/>
              <a:t>high-resolution 3-D images of MMC samples</a:t>
            </a:r>
            <a:r>
              <a:rPr lang="en-US" sz="1600" dirty="0" smtClean="0"/>
              <a:t>. </a:t>
            </a:r>
            <a:endParaRPr lang="en-US" sz="1600" dirty="0"/>
          </a:p>
          <a:p>
            <a:r>
              <a:rPr lang="en-US" sz="1600" dirty="0" smtClean="0"/>
              <a:t>Technique </a:t>
            </a:r>
            <a:r>
              <a:rPr lang="en-US" sz="1600" dirty="0"/>
              <a:t>is </a:t>
            </a:r>
            <a:r>
              <a:rPr lang="en-US" sz="1600" dirty="0" smtClean="0"/>
              <a:t>non-destructive, </a:t>
            </a:r>
            <a:r>
              <a:rPr lang="en-US" sz="1600" dirty="0"/>
              <a:t>requires minimal time for sample preparation. </a:t>
            </a:r>
            <a:endParaRPr lang="en-US" sz="1600" dirty="0" smtClean="0"/>
          </a:p>
          <a:p>
            <a:r>
              <a:rPr lang="en-US" sz="1600" dirty="0" smtClean="0"/>
              <a:t>Study </a:t>
            </a:r>
            <a:r>
              <a:rPr lang="en-US" sz="1600" dirty="0"/>
              <a:t>produced several important </a:t>
            </a:r>
            <a:r>
              <a:rPr lang="en-US" sz="1600" dirty="0" smtClean="0"/>
              <a:t>findings, </a:t>
            </a:r>
            <a:r>
              <a:rPr lang="en-US" sz="1600" dirty="0"/>
              <a:t>added </a:t>
            </a:r>
            <a:r>
              <a:rPr lang="en-US" sz="1600" dirty="0" smtClean="0"/>
              <a:t>to </a:t>
            </a:r>
            <a:r>
              <a:rPr lang="en-US" sz="1600" dirty="0"/>
              <a:t>our knowledge about damage evolution in MMCs.</a:t>
            </a:r>
          </a:p>
        </p:txBody>
      </p:sp>
      <p:sp>
        <p:nvSpPr>
          <p:cNvPr id="4" name="Slide Number Placeholder 3"/>
          <p:cNvSpPr>
            <a:spLocks noGrp="1"/>
          </p:cNvSpPr>
          <p:nvPr>
            <p:ph type="sldNum" sz="quarter" idx="11"/>
          </p:nvPr>
        </p:nvSpPr>
        <p:spPr/>
        <p:txBody>
          <a:bodyPr/>
          <a:lstStyle/>
          <a:p>
            <a:fld id="{2C458671-56DD-3D42-BB14-D505119FB0B9}" type="slidenum">
              <a:rPr lang="en-US" smtClean="0">
                <a:solidFill>
                  <a:srgbClr val="404040"/>
                </a:solidFill>
              </a:rPr>
              <a:pPr/>
              <a:t>24</a:t>
            </a:fld>
            <a:endParaRPr lang="en-US">
              <a:solidFill>
                <a:srgbClr val="404040"/>
              </a:solidFill>
            </a:endParaRPr>
          </a:p>
        </p:txBody>
      </p:sp>
      <p:sp>
        <p:nvSpPr>
          <p:cNvPr id="5" name="TextBox 4"/>
          <p:cNvSpPr txBox="1"/>
          <p:nvPr/>
        </p:nvSpPr>
        <p:spPr>
          <a:xfrm>
            <a:off x="5638800" y="5235714"/>
            <a:ext cx="3200400" cy="707886"/>
          </a:xfrm>
          <a:prstGeom prst="rect">
            <a:avLst/>
          </a:prstGeom>
          <a:noFill/>
        </p:spPr>
        <p:txBody>
          <a:bodyPr wrap="square" rtlCol="0">
            <a:spAutoFit/>
          </a:bodyPr>
          <a:lstStyle/>
          <a:p>
            <a:r>
              <a:rPr lang="en-US" sz="1000" dirty="0">
                <a:solidFill>
                  <a:srgbClr val="404040"/>
                </a:solidFill>
                <a:latin typeface="Calibri" charset="0"/>
                <a:ea typeface="ＭＳ Ｐゴシック" charset="0"/>
              </a:rPr>
              <a:t>J.J. </a:t>
            </a:r>
            <a:r>
              <a:rPr lang="en-US" sz="1000" dirty="0" smtClean="0">
                <a:solidFill>
                  <a:srgbClr val="404040"/>
                </a:solidFill>
                <a:latin typeface="Calibri" charset="0"/>
                <a:ea typeface="ＭＳ Ｐゴシック" charset="0"/>
              </a:rPr>
              <a:t>Williams, </a:t>
            </a:r>
            <a:r>
              <a:rPr lang="en-US" sz="1000" dirty="0">
                <a:solidFill>
                  <a:srgbClr val="404040"/>
                </a:solidFill>
                <a:latin typeface="Calibri" charset="0"/>
                <a:ea typeface="ＭＳ Ｐゴシック" charset="0"/>
              </a:rPr>
              <a:t>Z. </a:t>
            </a:r>
            <a:r>
              <a:rPr lang="en-US" sz="1000" dirty="0" err="1" smtClean="0">
                <a:solidFill>
                  <a:srgbClr val="404040"/>
                </a:solidFill>
                <a:latin typeface="Calibri" charset="0"/>
                <a:ea typeface="ＭＳ Ｐゴシック" charset="0"/>
              </a:rPr>
              <a:t>Flom</a:t>
            </a:r>
            <a:r>
              <a:rPr lang="en-US" sz="1000" dirty="0" smtClean="0">
                <a:solidFill>
                  <a:srgbClr val="404040"/>
                </a:solidFill>
                <a:latin typeface="Calibri" charset="0"/>
                <a:ea typeface="ＭＳ Ｐゴシック" charset="0"/>
              </a:rPr>
              <a:t>, </a:t>
            </a:r>
            <a:r>
              <a:rPr lang="en-US" sz="1000" dirty="0">
                <a:solidFill>
                  <a:srgbClr val="404040"/>
                </a:solidFill>
                <a:latin typeface="Calibri" charset="0"/>
                <a:ea typeface="ＭＳ Ｐゴシック" charset="0"/>
              </a:rPr>
              <a:t>A.A. </a:t>
            </a:r>
            <a:r>
              <a:rPr lang="en-US" sz="1000" dirty="0" err="1" smtClean="0">
                <a:solidFill>
                  <a:srgbClr val="404040"/>
                </a:solidFill>
                <a:latin typeface="Calibri" charset="0"/>
                <a:ea typeface="ＭＳ Ｐゴシック" charset="0"/>
              </a:rPr>
              <a:t>Amell</a:t>
            </a:r>
            <a:r>
              <a:rPr lang="en-US" sz="1000" dirty="0" smtClean="0">
                <a:solidFill>
                  <a:srgbClr val="404040"/>
                </a:solidFill>
                <a:latin typeface="Calibri" charset="0"/>
                <a:ea typeface="ＭＳ Ｐゴシック" charset="0"/>
              </a:rPr>
              <a:t>, </a:t>
            </a:r>
            <a:r>
              <a:rPr lang="en-US" sz="1000" dirty="0">
                <a:solidFill>
                  <a:srgbClr val="404040"/>
                </a:solidFill>
                <a:latin typeface="Calibri" charset="0"/>
                <a:ea typeface="ＭＳ Ｐゴシック" charset="0"/>
              </a:rPr>
              <a:t>N. </a:t>
            </a:r>
            <a:r>
              <a:rPr lang="en-US" sz="1000" dirty="0" err="1" smtClean="0">
                <a:solidFill>
                  <a:srgbClr val="404040"/>
                </a:solidFill>
                <a:latin typeface="Calibri" charset="0"/>
                <a:ea typeface="ＭＳ Ｐゴシック" charset="0"/>
              </a:rPr>
              <a:t>Chawla</a:t>
            </a:r>
            <a:r>
              <a:rPr lang="en-US" sz="1000" dirty="0" smtClean="0">
                <a:solidFill>
                  <a:srgbClr val="404040"/>
                </a:solidFill>
                <a:latin typeface="Calibri" charset="0"/>
                <a:ea typeface="ＭＳ Ｐゴシック" charset="0"/>
              </a:rPr>
              <a:t>, </a:t>
            </a:r>
            <a:r>
              <a:rPr lang="en-US" sz="1000" dirty="0">
                <a:solidFill>
                  <a:srgbClr val="404040"/>
                </a:solidFill>
                <a:latin typeface="Calibri" charset="0"/>
                <a:ea typeface="ＭＳ Ｐゴシック" charset="0"/>
              </a:rPr>
              <a:t>X. </a:t>
            </a:r>
            <a:r>
              <a:rPr lang="en-US" sz="1000" dirty="0" smtClean="0">
                <a:solidFill>
                  <a:srgbClr val="404040"/>
                </a:solidFill>
                <a:latin typeface="Calibri" charset="0"/>
                <a:ea typeface="ＭＳ Ｐゴシック" charset="0"/>
              </a:rPr>
              <a:t>Xiao, </a:t>
            </a:r>
            <a:r>
              <a:rPr lang="en-US" sz="1000" dirty="0">
                <a:solidFill>
                  <a:srgbClr val="404040"/>
                </a:solidFill>
                <a:latin typeface="Calibri" charset="0"/>
                <a:ea typeface="ＭＳ Ｐゴシック" charset="0"/>
              </a:rPr>
              <a:t>and F. De </a:t>
            </a:r>
            <a:r>
              <a:rPr lang="en-US" sz="1000" dirty="0" smtClean="0">
                <a:solidFill>
                  <a:srgbClr val="404040"/>
                </a:solidFill>
                <a:latin typeface="Calibri" charset="0"/>
                <a:ea typeface="ＭＳ Ｐゴシック" charset="0"/>
              </a:rPr>
              <a:t>Carlo, </a:t>
            </a:r>
            <a:r>
              <a:rPr lang="en-US" sz="1000" dirty="0">
                <a:solidFill>
                  <a:srgbClr val="404040"/>
                </a:solidFill>
                <a:latin typeface="Calibri" charset="0"/>
                <a:ea typeface="ＭＳ Ｐゴシック" charset="0"/>
              </a:rPr>
              <a:t>“Damage evolution in </a:t>
            </a:r>
            <a:r>
              <a:rPr lang="en-US" sz="1000" dirty="0" err="1">
                <a:solidFill>
                  <a:srgbClr val="404040"/>
                </a:solidFill>
                <a:latin typeface="Calibri" charset="0"/>
                <a:ea typeface="ＭＳ Ｐゴシック" charset="0"/>
              </a:rPr>
              <a:t>SiC</a:t>
            </a:r>
            <a:r>
              <a:rPr lang="en-US" sz="1000" dirty="0">
                <a:solidFill>
                  <a:srgbClr val="404040"/>
                </a:solidFill>
                <a:latin typeface="Calibri" charset="0"/>
                <a:ea typeface="ＭＳ Ｐゴシック" charset="0"/>
              </a:rPr>
              <a:t> particle reinforced Al alloy matrix composites by X-ray synchrotron tomography,” </a:t>
            </a:r>
            <a:r>
              <a:rPr lang="en-US" sz="1000" dirty="0" err="1">
                <a:solidFill>
                  <a:srgbClr val="404040"/>
                </a:solidFill>
                <a:latin typeface="Calibri" charset="0"/>
                <a:ea typeface="ＭＳ Ｐゴシック" charset="0"/>
                <a:hlinkClick r:id="rId3"/>
              </a:rPr>
              <a:t>Acta</a:t>
            </a:r>
            <a:r>
              <a:rPr lang="en-US" sz="1000" dirty="0">
                <a:solidFill>
                  <a:srgbClr val="404040"/>
                </a:solidFill>
                <a:latin typeface="Calibri" charset="0"/>
                <a:ea typeface="ＭＳ Ｐゴシック" charset="0"/>
                <a:hlinkClick r:id="rId3"/>
              </a:rPr>
              <a:t> Mater. </a:t>
            </a:r>
            <a:r>
              <a:rPr lang="en-US" sz="1000" b="1" dirty="0">
                <a:solidFill>
                  <a:srgbClr val="404040"/>
                </a:solidFill>
                <a:latin typeface="Calibri" charset="0"/>
                <a:ea typeface="ＭＳ Ｐゴシック" charset="0"/>
                <a:hlinkClick r:id="rId3"/>
              </a:rPr>
              <a:t>58</a:t>
            </a:r>
            <a:r>
              <a:rPr lang="en-US" sz="1000" dirty="0">
                <a:solidFill>
                  <a:srgbClr val="404040"/>
                </a:solidFill>
                <a:latin typeface="Calibri" charset="0"/>
                <a:ea typeface="ＭＳ Ｐゴシック" charset="0"/>
                <a:hlinkClick r:id="rId3"/>
              </a:rPr>
              <a:t>, 6194 (2010).</a:t>
            </a:r>
            <a:endParaRPr lang="en-US" sz="1000" dirty="0">
              <a:solidFill>
                <a:srgbClr val="404040"/>
              </a:solidFill>
              <a:latin typeface="Calibri" charset="0"/>
              <a:ea typeface="ＭＳ Ｐゴシック" charset="0"/>
            </a:endParaRPr>
          </a:p>
        </p:txBody>
      </p:sp>
      <p:sp>
        <p:nvSpPr>
          <p:cNvPr id="7" name="Rectangle 6"/>
          <p:cNvSpPr/>
          <p:nvPr/>
        </p:nvSpPr>
        <p:spPr>
          <a:xfrm>
            <a:off x="7509395" y="6488668"/>
            <a:ext cx="1111202" cy="307777"/>
          </a:xfrm>
          <a:prstGeom prst="rect">
            <a:avLst/>
          </a:prstGeom>
        </p:spPr>
        <p:txBody>
          <a:bodyPr wrap="none">
            <a:spAutoFit/>
          </a:bodyPr>
          <a:lstStyle/>
          <a:p>
            <a:r>
              <a:rPr lang="en-US" sz="1400" dirty="0" smtClean="0"/>
              <a:t>Denny Mills</a:t>
            </a:r>
            <a:endParaRPr lang="en-US" sz="1400" dirty="0"/>
          </a:p>
        </p:txBody>
      </p:sp>
    </p:spTree>
    <p:extLst>
      <p:ext uri="{BB962C8B-B14F-4D97-AF65-F5344CB8AC3E}">
        <p14:creationId xmlns:p14="http://schemas.microsoft.com/office/powerpoint/2010/main" xmlns="" val="15298981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print"/>
          <a:srcRect/>
          <a:stretch>
            <a:fillRect/>
          </a:stretch>
        </p:blipFill>
        <p:spPr bwMode="auto">
          <a:xfrm>
            <a:off x="-1717" y="0"/>
            <a:ext cx="91474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cstate="print"/>
          <a:srcRect/>
          <a:stretch>
            <a:fillRect/>
          </a:stretch>
        </p:blipFill>
        <p:spPr bwMode="auto">
          <a:xfrm>
            <a:off x="-1717" y="0"/>
            <a:ext cx="91474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0762" y="217243"/>
            <a:ext cx="8715973" cy="523220"/>
          </a:xfrm>
          <a:prstGeom prst="rect">
            <a:avLst/>
          </a:prstGeom>
          <a:noFill/>
        </p:spPr>
        <p:txBody>
          <a:bodyPr wrap="none" rtlCol="0">
            <a:spAutoFit/>
          </a:bodyPr>
          <a:lstStyle/>
          <a:p>
            <a:pPr defTabSz="457200" fontAlgn="auto">
              <a:spcBef>
                <a:spcPts val="0"/>
              </a:spcBef>
              <a:spcAft>
                <a:spcPts val="0"/>
              </a:spcAft>
            </a:pPr>
            <a:r>
              <a:rPr lang="en-US" sz="2800" dirty="0" smtClean="0">
                <a:solidFill>
                  <a:prstClr val="black"/>
                </a:solidFill>
                <a:latin typeface="Calibri"/>
              </a:rPr>
              <a:t>3D imaging inside </a:t>
            </a:r>
            <a:r>
              <a:rPr lang="en-US" sz="2800" dirty="0" err="1" smtClean="0">
                <a:solidFill>
                  <a:prstClr val="black"/>
                </a:solidFill>
                <a:latin typeface="Calibri"/>
              </a:rPr>
              <a:t>mesoscopic</a:t>
            </a:r>
            <a:r>
              <a:rPr lang="en-US" sz="2800" dirty="0" smtClean="0">
                <a:solidFill>
                  <a:prstClr val="black"/>
                </a:solidFill>
                <a:latin typeface="Calibri"/>
              </a:rPr>
              <a:t> objects is becoming possible</a:t>
            </a:r>
            <a:endParaRPr lang="en-US" sz="2800" dirty="0">
              <a:solidFill>
                <a:prstClr val="black"/>
              </a:solidFill>
              <a:latin typeface="Calibri"/>
            </a:endParaRPr>
          </a:p>
        </p:txBody>
      </p:sp>
      <p:pic>
        <p:nvPicPr>
          <p:cNvPr id="5" name="Picture 4"/>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32941" y="1255802"/>
            <a:ext cx="3006628" cy="3909544"/>
          </a:xfrm>
          <a:prstGeom prst="rect">
            <a:avLst/>
          </a:prstGeom>
          <a:noFill/>
          <a:ln>
            <a:noFill/>
          </a:ln>
        </p:spPr>
      </p:pic>
      <p:sp>
        <p:nvSpPr>
          <p:cNvPr id="6" name="Rectangle 5"/>
          <p:cNvSpPr/>
          <p:nvPr/>
        </p:nvSpPr>
        <p:spPr>
          <a:xfrm>
            <a:off x="4996132" y="5385711"/>
            <a:ext cx="4160400" cy="1477328"/>
          </a:xfrm>
          <a:prstGeom prst="rect">
            <a:avLst/>
          </a:prstGeom>
        </p:spPr>
        <p:txBody>
          <a:bodyPr wrap="square">
            <a:spAutoFit/>
          </a:bodyPr>
          <a:lstStyle/>
          <a:p>
            <a:pPr defTabSz="457200" fontAlgn="auto">
              <a:spcBef>
                <a:spcPts val="0"/>
              </a:spcBef>
              <a:spcAft>
                <a:spcPts val="0"/>
              </a:spcAft>
            </a:pPr>
            <a:r>
              <a:rPr lang="en-US" dirty="0">
                <a:solidFill>
                  <a:prstClr val="black"/>
                </a:solidFill>
                <a:latin typeface="Calibri"/>
              </a:rPr>
              <a:t>Mouse </a:t>
            </a:r>
            <a:r>
              <a:rPr lang="en-US" dirty="0" smtClean="0">
                <a:solidFill>
                  <a:prstClr val="black"/>
                </a:solidFill>
                <a:latin typeface="Calibri"/>
              </a:rPr>
              <a:t>femur bone, </a:t>
            </a:r>
            <a:r>
              <a:rPr lang="en-US" dirty="0">
                <a:solidFill>
                  <a:prstClr val="black"/>
                </a:solidFill>
                <a:latin typeface="Calibri"/>
              </a:rPr>
              <a:t>imaged in three dimensions at 100nm resolution, by quantitative hard X-ray phase-contrast tomography (</a:t>
            </a:r>
            <a:r>
              <a:rPr lang="en-US" dirty="0" err="1">
                <a:solidFill>
                  <a:prstClr val="black"/>
                </a:solidFill>
                <a:latin typeface="Calibri"/>
              </a:rPr>
              <a:t>Ptychography</a:t>
            </a:r>
            <a:r>
              <a:rPr lang="en-US" dirty="0">
                <a:solidFill>
                  <a:prstClr val="black"/>
                </a:solidFill>
                <a:latin typeface="Calibri"/>
              </a:rPr>
              <a:t>). </a:t>
            </a:r>
            <a:r>
              <a:rPr lang="en-US" dirty="0" err="1" smtClean="0">
                <a:solidFill>
                  <a:prstClr val="black"/>
                </a:solidFill>
                <a:latin typeface="Calibri"/>
              </a:rPr>
              <a:t>Diefolf</a:t>
            </a:r>
            <a:r>
              <a:rPr lang="en-US" dirty="0" smtClean="0">
                <a:solidFill>
                  <a:prstClr val="black"/>
                </a:solidFill>
                <a:latin typeface="Calibri"/>
              </a:rPr>
              <a:t> </a:t>
            </a:r>
            <a:r>
              <a:rPr lang="en-US" dirty="0">
                <a:solidFill>
                  <a:prstClr val="black"/>
                </a:solidFill>
                <a:latin typeface="Calibri"/>
              </a:rPr>
              <a:t>et al . Nature </a:t>
            </a:r>
            <a:r>
              <a:rPr lang="en-US" dirty="0" smtClean="0">
                <a:solidFill>
                  <a:prstClr val="black"/>
                </a:solidFill>
                <a:latin typeface="Calibri"/>
              </a:rPr>
              <a:t>436</a:t>
            </a:r>
            <a:r>
              <a:rPr lang="en-US" dirty="0">
                <a:solidFill>
                  <a:prstClr val="black"/>
                </a:solidFill>
                <a:latin typeface="Calibri"/>
              </a:rPr>
              <a:t>, 467 (2010).</a:t>
            </a:r>
          </a:p>
        </p:txBody>
      </p:sp>
      <p:sp>
        <p:nvSpPr>
          <p:cNvPr id="7" name="TextBox 6"/>
          <p:cNvSpPr txBox="1"/>
          <p:nvPr/>
        </p:nvSpPr>
        <p:spPr>
          <a:xfrm>
            <a:off x="33418" y="802142"/>
            <a:ext cx="5995426" cy="5570756"/>
          </a:xfrm>
          <a:prstGeom prst="rect">
            <a:avLst/>
          </a:prstGeom>
          <a:noFill/>
        </p:spPr>
        <p:txBody>
          <a:bodyPr wrap="none" rtlCol="0">
            <a:spAutoFit/>
          </a:bodyPr>
          <a:lstStyle/>
          <a:p>
            <a:pPr defTabSz="457200" fontAlgn="auto">
              <a:spcBef>
                <a:spcPts val="0"/>
              </a:spcBef>
              <a:spcAft>
                <a:spcPts val="0"/>
              </a:spcAft>
            </a:pPr>
            <a:r>
              <a:rPr lang="en-US" sz="2000" dirty="0" smtClean="0">
                <a:solidFill>
                  <a:prstClr val="black"/>
                </a:solidFill>
                <a:latin typeface="Calibri"/>
              </a:rPr>
              <a:t>While atomic-resolution imaging in 3D advances</a:t>
            </a:r>
          </a:p>
          <a:p>
            <a:pPr defTabSz="457200" fontAlgn="auto">
              <a:spcBef>
                <a:spcPts val="0"/>
              </a:spcBef>
              <a:spcAft>
                <a:spcPts val="0"/>
              </a:spcAft>
            </a:pPr>
            <a:r>
              <a:rPr lang="en-US" sz="2000" dirty="0" smtClean="0">
                <a:solidFill>
                  <a:prstClr val="black"/>
                </a:solidFill>
                <a:latin typeface="Calibri"/>
              </a:rPr>
              <a:t>rapidly by several methods, "seeing inside" </a:t>
            </a:r>
            <a:r>
              <a:rPr lang="en-US" sz="2000" dirty="0" err="1" smtClean="0">
                <a:solidFill>
                  <a:prstClr val="black"/>
                </a:solidFill>
                <a:latin typeface="Calibri"/>
              </a:rPr>
              <a:t>mesoscopic</a:t>
            </a:r>
            <a:endParaRPr lang="en-US" sz="2000" dirty="0" smtClean="0">
              <a:solidFill>
                <a:prstClr val="black"/>
              </a:solidFill>
              <a:latin typeface="Calibri"/>
            </a:endParaRPr>
          </a:p>
          <a:p>
            <a:pPr defTabSz="457200" fontAlgn="auto">
              <a:spcBef>
                <a:spcPts val="0"/>
              </a:spcBef>
              <a:spcAft>
                <a:spcPts val="0"/>
              </a:spcAft>
            </a:pPr>
            <a:r>
              <a:rPr lang="en-US" sz="2000" dirty="0" smtClean="0">
                <a:solidFill>
                  <a:prstClr val="black"/>
                </a:solidFill>
                <a:latin typeface="Calibri"/>
              </a:rPr>
              <a:t> micron-sized objects at nm resolution has proven more</a:t>
            </a:r>
          </a:p>
          <a:p>
            <a:pPr defTabSz="457200" fontAlgn="auto">
              <a:spcBef>
                <a:spcPts val="0"/>
              </a:spcBef>
              <a:spcAft>
                <a:spcPts val="0"/>
              </a:spcAft>
            </a:pPr>
            <a:r>
              <a:rPr lang="en-US" sz="2000" dirty="0" smtClean="0">
                <a:solidFill>
                  <a:prstClr val="black"/>
                </a:solidFill>
                <a:latin typeface="Calibri"/>
              </a:rPr>
              <a:t> difficult.</a:t>
            </a:r>
          </a:p>
          <a:p>
            <a:pPr defTabSz="457200" fontAlgn="auto">
              <a:spcBef>
                <a:spcPts val="0"/>
              </a:spcBef>
              <a:spcAft>
                <a:spcPts val="0"/>
              </a:spcAft>
            </a:pPr>
            <a:endParaRPr lang="en-US" sz="800" dirty="0" smtClean="0">
              <a:solidFill>
                <a:prstClr val="black"/>
              </a:solidFill>
              <a:latin typeface="Calibri"/>
            </a:endParaRPr>
          </a:p>
          <a:p>
            <a:pPr defTabSz="457200" fontAlgn="auto">
              <a:spcBef>
                <a:spcPts val="0"/>
              </a:spcBef>
              <a:spcAft>
                <a:spcPts val="0"/>
              </a:spcAft>
            </a:pPr>
            <a:r>
              <a:rPr lang="en-US" sz="2000" dirty="0" smtClean="0">
                <a:solidFill>
                  <a:prstClr val="black"/>
                </a:solidFill>
                <a:latin typeface="Calibri"/>
              </a:rPr>
              <a:t> Lens-less hard  X-ray imaging now makes this possible.</a:t>
            </a:r>
          </a:p>
          <a:p>
            <a:pPr defTabSz="457200" fontAlgn="auto">
              <a:spcBef>
                <a:spcPts val="0"/>
              </a:spcBef>
              <a:spcAft>
                <a:spcPts val="0"/>
              </a:spcAft>
            </a:pPr>
            <a:endParaRPr lang="en-US" sz="800" dirty="0" smtClean="0">
              <a:solidFill>
                <a:prstClr val="black"/>
              </a:solidFill>
              <a:latin typeface="Calibri"/>
            </a:endParaRPr>
          </a:p>
          <a:p>
            <a:pPr defTabSz="457200" fontAlgn="auto">
              <a:spcBef>
                <a:spcPts val="0"/>
              </a:spcBef>
              <a:spcAft>
                <a:spcPts val="0"/>
              </a:spcAft>
            </a:pPr>
            <a:r>
              <a:rPr lang="en-US" sz="2000" dirty="0" smtClean="0">
                <a:solidFill>
                  <a:prstClr val="black"/>
                </a:solidFill>
                <a:latin typeface="Calibri"/>
              </a:rPr>
              <a:t>This coherent phase-contrast </a:t>
            </a:r>
            <a:r>
              <a:rPr lang="en-US" sz="2000" dirty="0" err="1" smtClean="0">
                <a:solidFill>
                  <a:prstClr val="black"/>
                </a:solidFill>
                <a:latin typeface="Calibri"/>
              </a:rPr>
              <a:t>Ptychography</a:t>
            </a:r>
            <a:endParaRPr lang="en-US" sz="2000" dirty="0" smtClean="0">
              <a:solidFill>
                <a:prstClr val="black"/>
              </a:solidFill>
              <a:latin typeface="Calibri"/>
            </a:endParaRPr>
          </a:p>
          <a:p>
            <a:pPr defTabSz="457200" fontAlgn="auto">
              <a:spcBef>
                <a:spcPts val="0"/>
              </a:spcBef>
              <a:spcAft>
                <a:spcPts val="0"/>
              </a:spcAft>
            </a:pPr>
            <a:r>
              <a:rPr lang="en-US" sz="2000" dirty="0" smtClean="0">
                <a:solidFill>
                  <a:prstClr val="black"/>
                </a:solidFill>
                <a:latin typeface="Calibri"/>
              </a:rPr>
              <a:t>technique is expected to impact many fields, from</a:t>
            </a:r>
          </a:p>
          <a:p>
            <a:pPr defTabSz="457200" fontAlgn="auto">
              <a:spcBef>
                <a:spcPts val="0"/>
              </a:spcBef>
              <a:spcAft>
                <a:spcPts val="0"/>
              </a:spcAft>
            </a:pPr>
            <a:r>
              <a:rPr lang="en-US" sz="2000" dirty="0" smtClean="0">
                <a:solidFill>
                  <a:prstClr val="black"/>
                </a:solidFill>
                <a:latin typeface="Calibri"/>
              </a:rPr>
              <a:t>semiconductor devices to imaging foams, </a:t>
            </a:r>
          </a:p>
          <a:p>
            <a:pPr defTabSz="457200" fontAlgn="auto">
              <a:spcBef>
                <a:spcPts val="0"/>
              </a:spcBef>
              <a:spcAft>
                <a:spcPts val="0"/>
              </a:spcAft>
            </a:pPr>
            <a:r>
              <a:rPr lang="en-US" sz="2000" dirty="0" smtClean="0">
                <a:solidFill>
                  <a:prstClr val="black"/>
                </a:solidFill>
                <a:latin typeface="Calibri"/>
              </a:rPr>
              <a:t>percolation media,  bone,  porous media, catalysts</a:t>
            </a:r>
          </a:p>
          <a:p>
            <a:pPr defTabSz="457200" fontAlgn="auto">
              <a:spcBef>
                <a:spcPts val="0"/>
              </a:spcBef>
              <a:spcAft>
                <a:spcPts val="0"/>
              </a:spcAft>
            </a:pPr>
            <a:r>
              <a:rPr lang="en-US" sz="2000" dirty="0" smtClean="0">
                <a:solidFill>
                  <a:prstClr val="black"/>
                </a:solidFill>
                <a:latin typeface="Calibri"/>
              </a:rPr>
              <a:t> porous polymers, composite materials – anywhere</a:t>
            </a:r>
          </a:p>
          <a:p>
            <a:pPr defTabSz="457200" fontAlgn="auto">
              <a:spcBef>
                <a:spcPts val="0"/>
              </a:spcBef>
              <a:spcAft>
                <a:spcPts val="0"/>
              </a:spcAft>
            </a:pPr>
            <a:r>
              <a:rPr lang="en-US" sz="2000" dirty="0" smtClean="0">
                <a:solidFill>
                  <a:prstClr val="black"/>
                </a:solidFill>
                <a:latin typeface="Calibri"/>
              </a:rPr>
              <a:t>where the internal organization of matter on the</a:t>
            </a:r>
          </a:p>
          <a:p>
            <a:pPr defTabSz="457200" fontAlgn="auto">
              <a:spcBef>
                <a:spcPts val="0"/>
              </a:spcBef>
              <a:spcAft>
                <a:spcPts val="0"/>
              </a:spcAft>
            </a:pPr>
            <a:r>
              <a:rPr lang="en-US" sz="2000" dirty="0" err="1" smtClean="0">
                <a:solidFill>
                  <a:prstClr val="black"/>
                </a:solidFill>
                <a:latin typeface="Calibri"/>
              </a:rPr>
              <a:t>mesoscale</a:t>
            </a:r>
            <a:r>
              <a:rPr lang="en-US" sz="2000" dirty="0" smtClean="0">
                <a:solidFill>
                  <a:prstClr val="black"/>
                </a:solidFill>
                <a:latin typeface="Calibri"/>
              </a:rPr>
              <a:t> is important. The recent invention</a:t>
            </a:r>
          </a:p>
          <a:p>
            <a:pPr defTabSz="457200" fontAlgn="auto">
              <a:spcBef>
                <a:spcPts val="0"/>
              </a:spcBef>
              <a:spcAft>
                <a:spcPts val="0"/>
              </a:spcAft>
            </a:pPr>
            <a:r>
              <a:rPr lang="en-US" sz="2000" dirty="0" smtClean="0">
                <a:solidFill>
                  <a:prstClr val="black"/>
                </a:solidFill>
                <a:latin typeface="Calibri"/>
              </a:rPr>
              <a:t>of the Free-electron X-ray laser will allow lens-less</a:t>
            </a:r>
          </a:p>
          <a:p>
            <a:pPr defTabSz="457200" fontAlgn="auto">
              <a:spcBef>
                <a:spcPts val="0"/>
              </a:spcBef>
              <a:spcAft>
                <a:spcPts val="0"/>
              </a:spcAft>
            </a:pPr>
            <a:r>
              <a:rPr lang="en-US" sz="2000" dirty="0" smtClean="0">
                <a:solidFill>
                  <a:prstClr val="black"/>
                </a:solidFill>
                <a:latin typeface="Calibri"/>
              </a:rPr>
              <a:t>time-dependent X-ray imaging, while TEM methods</a:t>
            </a:r>
          </a:p>
          <a:p>
            <a:pPr defTabSz="457200" fontAlgn="auto">
              <a:spcBef>
                <a:spcPts val="0"/>
              </a:spcBef>
              <a:spcAft>
                <a:spcPts val="0"/>
              </a:spcAft>
            </a:pPr>
            <a:r>
              <a:rPr lang="en-US" sz="2000" dirty="0" smtClean="0">
                <a:solidFill>
                  <a:prstClr val="black"/>
                </a:solidFill>
                <a:latin typeface="Calibri"/>
              </a:rPr>
              <a:t>are now being extended to tomography for</a:t>
            </a:r>
          </a:p>
          <a:p>
            <a:pPr defTabSz="457200" fontAlgn="auto">
              <a:spcBef>
                <a:spcPts val="0"/>
              </a:spcBef>
              <a:spcAft>
                <a:spcPts val="0"/>
              </a:spcAft>
            </a:pPr>
            <a:r>
              <a:rPr lang="en-US" sz="2000" dirty="0" smtClean="0">
                <a:solidFill>
                  <a:prstClr val="black"/>
                </a:solidFill>
                <a:latin typeface="Calibri"/>
              </a:rPr>
              <a:t>inorganic materials..</a:t>
            </a:r>
          </a:p>
          <a:p>
            <a:pPr defTabSz="457200" fontAlgn="auto">
              <a:spcBef>
                <a:spcPts val="0"/>
              </a:spcBef>
              <a:spcAft>
                <a:spcPts val="0"/>
              </a:spcAft>
            </a:pPr>
            <a:endParaRPr lang="en-US" sz="2000" dirty="0">
              <a:solidFill>
                <a:prstClr val="black"/>
              </a:solidFill>
              <a:latin typeface="Calibri"/>
            </a:endParaRPr>
          </a:p>
        </p:txBody>
      </p:sp>
      <p:sp>
        <p:nvSpPr>
          <p:cNvPr id="2" name="TextBox 1"/>
          <p:cNvSpPr txBox="1"/>
          <p:nvPr/>
        </p:nvSpPr>
        <p:spPr>
          <a:xfrm>
            <a:off x="0" y="6488668"/>
            <a:ext cx="862737"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rPr>
              <a:t>Spence</a:t>
            </a:r>
            <a:endParaRPr lang="en-US" dirty="0">
              <a:solidFill>
                <a:prstClr val="black"/>
              </a:solidFill>
              <a:latin typeface="Calibri"/>
            </a:endParaRPr>
          </a:p>
        </p:txBody>
      </p:sp>
    </p:spTree>
    <p:extLst>
      <p:ext uri="{BB962C8B-B14F-4D97-AF65-F5344CB8AC3E}">
        <p14:creationId xmlns:p14="http://schemas.microsoft.com/office/powerpoint/2010/main" xmlns="" val="42309395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cstate="print"/>
          <a:srcRect/>
          <a:stretch>
            <a:fillRect/>
          </a:stretch>
        </p:blipFill>
        <p:spPr bwMode="auto">
          <a:xfrm>
            <a:off x="-16957" y="0"/>
            <a:ext cx="91474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cstate="print"/>
          <a:srcRect/>
          <a:stretch>
            <a:fillRect/>
          </a:stretch>
        </p:blipFill>
        <p:spPr bwMode="auto">
          <a:xfrm>
            <a:off x="-1717" y="0"/>
            <a:ext cx="91474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b="1" dirty="0" smtClean="0"/>
              <a:t>Priority Directions/Key Themes*</a:t>
            </a:r>
            <a:endParaRPr lang="en-US" sz="2000" dirty="0"/>
          </a:p>
        </p:txBody>
      </p:sp>
      <p:sp>
        <p:nvSpPr>
          <p:cNvPr id="4" name="TextBox 3"/>
          <p:cNvSpPr txBox="1"/>
          <p:nvPr/>
        </p:nvSpPr>
        <p:spPr>
          <a:xfrm>
            <a:off x="0" y="749300"/>
            <a:ext cx="9144000" cy="5016758"/>
          </a:xfrm>
          <a:prstGeom prst="rect">
            <a:avLst/>
          </a:prstGeom>
          <a:noFill/>
        </p:spPr>
        <p:txBody>
          <a:bodyPr wrap="square" rtlCol="0">
            <a:spAutoFit/>
          </a:bodyPr>
          <a:lstStyle/>
          <a:p>
            <a:pPr>
              <a:buNone/>
            </a:pPr>
            <a:r>
              <a:rPr lang="en-US" sz="2400" b="1" dirty="0" smtClean="0">
                <a:solidFill>
                  <a:srgbClr val="006600"/>
                </a:solidFill>
              </a:rPr>
              <a:t>Damage Accumulation and Materials Lifetime</a:t>
            </a:r>
            <a:endParaRPr lang="en-US" sz="2400" dirty="0" smtClean="0"/>
          </a:p>
          <a:p>
            <a:pPr>
              <a:buNone/>
            </a:pPr>
            <a:endParaRPr lang="en-US" sz="2400" dirty="0" smtClean="0"/>
          </a:p>
          <a:p>
            <a:r>
              <a:rPr lang="en-US" sz="2400" b="1" dirty="0" smtClean="0">
                <a:solidFill>
                  <a:srgbClr val="006600"/>
                </a:solidFill>
              </a:rPr>
              <a:t>Functional </a:t>
            </a:r>
            <a:r>
              <a:rPr lang="en-US" sz="2400" b="1" dirty="0" err="1" smtClean="0">
                <a:solidFill>
                  <a:srgbClr val="006600"/>
                </a:solidFill>
              </a:rPr>
              <a:t>Mesoscale</a:t>
            </a:r>
            <a:r>
              <a:rPr lang="en-US" sz="2400" b="1" dirty="0" smtClean="0">
                <a:solidFill>
                  <a:srgbClr val="006600"/>
                </a:solidFill>
              </a:rPr>
              <a:t> Systems</a:t>
            </a:r>
          </a:p>
          <a:p>
            <a:endParaRPr lang="en-US" sz="2400" b="1" dirty="0" smtClean="0">
              <a:solidFill>
                <a:srgbClr val="006600"/>
              </a:solidFill>
            </a:endParaRPr>
          </a:p>
          <a:p>
            <a:r>
              <a:rPr lang="en-US" sz="2400" b="1" dirty="0" smtClean="0">
                <a:solidFill>
                  <a:srgbClr val="006600"/>
                </a:solidFill>
              </a:rPr>
              <a:t>Catalysis at the </a:t>
            </a:r>
            <a:r>
              <a:rPr lang="en-US" sz="2400" b="1" dirty="0" err="1" smtClean="0">
                <a:solidFill>
                  <a:srgbClr val="006600"/>
                </a:solidFill>
              </a:rPr>
              <a:t>Mesoscale</a:t>
            </a:r>
            <a:endParaRPr lang="en-US" sz="2400" dirty="0" smtClean="0">
              <a:solidFill>
                <a:srgbClr val="FF0000"/>
              </a:solidFill>
            </a:endParaRPr>
          </a:p>
          <a:p>
            <a:pPr>
              <a:buNone/>
            </a:pPr>
            <a:endParaRPr lang="en-US" sz="2400" dirty="0" smtClean="0"/>
          </a:p>
          <a:p>
            <a:pPr>
              <a:buNone/>
            </a:pPr>
            <a:r>
              <a:rPr lang="en-US" sz="2400" b="1" dirty="0" smtClean="0">
                <a:solidFill>
                  <a:srgbClr val="006600"/>
                </a:solidFill>
              </a:rPr>
              <a:t>Reactive Transport Through </a:t>
            </a:r>
            <a:r>
              <a:rPr lang="en-US" sz="2400" b="1" dirty="0" err="1" smtClean="0">
                <a:solidFill>
                  <a:srgbClr val="006600"/>
                </a:solidFill>
              </a:rPr>
              <a:t>Mesoporous</a:t>
            </a:r>
            <a:r>
              <a:rPr lang="en-US" sz="2400" b="1" dirty="0" smtClean="0">
                <a:solidFill>
                  <a:srgbClr val="006600"/>
                </a:solidFill>
              </a:rPr>
              <a:t> Media</a:t>
            </a:r>
            <a:endParaRPr lang="en-US" sz="2400" dirty="0" smtClean="0">
              <a:solidFill>
                <a:srgbClr val="FF0000"/>
              </a:solidFill>
            </a:endParaRPr>
          </a:p>
          <a:p>
            <a:pPr>
              <a:buNone/>
            </a:pPr>
            <a:endParaRPr lang="en-US" sz="2400" dirty="0" smtClean="0">
              <a:solidFill>
                <a:srgbClr val="006600"/>
              </a:solidFill>
            </a:endParaRPr>
          </a:p>
          <a:p>
            <a:r>
              <a:rPr lang="en-US" sz="2400" b="1" dirty="0" smtClean="0">
                <a:solidFill>
                  <a:srgbClr val="006600"/>
                </a:solidFill>
              </a:rPr>
              <a:t>Self and Guided Assembly in Biology</a:t>
            </a:r>
            <a:endParaRPr lang="en-US" sz="2400" b="1" dirty="0" smtClean="0">
              <a:solidFill>
                <a:srgbClr val="FF0000"/>
              </a:solidFill>
            </a:endParaRPr>
          </a:p>
          <a:p>
            <a:pPr>
              <a:buNone/>
            </a:pPr>
            <a:endParaRPr lang="en-US" sz="2400" b="1" dirty="0" smtClean="0">
              <a:solidFill>
                <a:srgbClr val="006600"/>
              </a:solidFill>
            </a:endParaRPr>
          </a:p>
          <a:p>
            <a:pPr>
              <a:buNone/>
            </a:pPr>
            <a:r>
              <a:rPr lang="en-US" sz="2400" b="1" dirty="0" smtClean="0">
                <a:solidFill>
                  <a:srgbClr val="006600"/>
                </a:solidFill>
              </a:rPr>
              <a:t>Role of Fluctuations in Formulating Organizing Principles in </a:t>
            </a:r>
            <a:r>
              <a:rPr lang="en-US" sz="2400" b="1" dirty="0" err="1" smtClean="0">
                <a:solidFill>
                  <a:srgbClr val="006600"/>
                </a:solidFill>
              </a:rPr>
              <a:t>Mesoscale</a:t>
            </a:r>
            <a:r>
              <a:rPr lang="en-US" sz="2400" b="1" dirty="0" smtClean="0">
                <a:solidFill>
                  <a:srgbClr val="006600"/>
                </a:solidFill>
              </a:rPr>
              <a:t> Systems</a:t>
            </a:r>
            <a:endParaRPr lang="en-US" sz="2400" dirty="0" smtClean="0">
              <a:solidFill>
                <a:srgbClr val="FF0000"/>
              </a:solidFill>
            </a:endParaRPr>
          </a:p>
          <a:p>
            <a:pPr>
              <a:buNone/>
            </a:pPr>
            <a:endParaRPr lang="en-US" sz="1600" dirty="0" smtClean="0"/>
          </a:p>
          <a:p>
            <a:pPr>
              <a:buNone/>
            </a:pPr>
            <a:endParaRPr lang="en-US" sz="1600" i="1" dirty="0" smtClean="0"/>
          </a:p>
        </p:txBody>
      </p:sp>
      <p:sp>
        <p:nvSpPr>
          <p:cNvPr id="5" name="Title 1"/>
          <p:cNvSpPr txBox="1">
            <a:spLocks/>
          </p:cNvSpPr>
          <p:nvPr/>
        </p:nvSpPr>
        <p:spPr bwMode="auto">
          <a:xfrm>
            <a:off x="2712720" y="6156960"/>
            <a:ext cx="9144000" cy="762000"/>
          </a:xfrm>
          <a:prstGeom prst="rect">
            <a:avLst/>
          </a:prstGeom>
          <a:noFill/>
          <a:ln w="9525">
            <a:noFill/>
            <a:miter lim="800000"/>
            <a:headEnd/>
            <a:tailEnd/>
          </a:ln>
        </p:spPr>
        <p:txBody>
          <a:bodyPr vert="horz" wrap="square" lIns="91397" tIns="45698" rIns="91397" bIns="4569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t>*Representative</a:t>
            </a:r>
            <a:r>
              <a:rPr kumimoji="0" lang="en-US" sz="2000" b="1" i="0" u="none" strike="noStrike" kern="1200" cap="none" spc="0" normalizeH="0" noProof="0" dirty="0" smtClean="0">
                <a:ln>
                  <a:noFill/>
                </a:ln>
                <a:solidFill>
                  <a:srgbClr val="106636"/>
                </a:solidFill>
                <a:effectLst/>
                <a:uLnTx/>
                <a:uFillTx/>
                <a:latin typeface="Arial" pitchFamily="34" charset="0"/>
                <a:ea typeface="+mj-ea"/>
                <a:cs typeface="Arial" pitchFamily="34" charset="0"/>
              </a:rPr>
              <a:t> input to date</a:t>
            </a:r>
            <a:endParaRPr kumimoji="0" lang="en-US" sz="2000" b="0" i="0" u="none" strike="noStrike" kern="1200" cap="none" spc="0" normalizeH="0" baseline="0" noProof="0" dirty="0">
              <a:ln>
                <a:noFill/>
              </a:ln>
              <a:solidFill>
                <a:srgbClr val="106636"/>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xmlns="" val="36481120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5320" y="5514261"/>
            <a:ext cx="8168640" cy="1200329"/>
          </a:xfrm>
          <a:prstGeom prst="rect">
            <a:avLst/>
          </a:prstGeom>
          <a:noFill/>
        </p:spPr>
        <p:txBody>
          <a:bodyPr wrap="square" rtlCol="0">
            <a:spAutoFit/>
          </a:bodyPr>
          <a:lstStyle/>
          <a:p>
            <a:pPr algn="ctr"/>
            <a:endParaRPr lang="en-US" sz="2400" dirty="0" smtClean="0"/>
          </a:p>
          <a:p>
            <a:pPr algn="ctr"/>
            <a:r>
              <a:rPr lang="en-US" sz="2400" dirty="0">
                <a:hlinkClick r:id="rId2"/>
              </a:rPr>
              <a:t>http://www.meso2012.</a:t>
            </a:r>
            <a:r>
              <a:rPr lang="en-US" sz="2400" dirty="0" smtClean="0">
                <a:hlinkClick r:id="rId2"/>
              </a:rPr>
              <a:t>com</a:t>
            </a:r>
            <a:endParaRPr lang="en-US" sz="2400" dirty="0" smtClean="0"/>
          </a:p>
          <a:p>
            <a:pPr algn="ctr"/>
            <a:r>
              <a:rPr lang="en-US" sz="2400" dirty="0" smtClean="0"/>
              <a:t>Input wanted! – 25 contributions as of 2/20/12</a:t>
            </a:r>
            <a:endParaRPr lang="en-US" sz="2400" dirty="0"/>
          </a:p>
        </p:txBody>
      </p:sp>
      <p:sp>
        <p:nvSpPr>
          <p:cNvPr id="5" name="Slide Number Placeholder 4"/>
          <p:cNvSpPr>
            <a:spLocks noGrp="1"/>
          </p:cNvSpPr>
          <p:nvPr>
            <p:ph type="sldNum" sz="quarter" idx="10"/>
          </p:nvPr>
        </p:nvSpPr>
        <p:spPr/>
        <p:txBody>
          <a:bodyPr/>
          <a:lstStyle/>
          <a:p>
            <a:pPr>
              <a:defRPr/>
            </a:pPr>
            <a:fld id="{555A0B7B-82E4-4635-9FDE-53964EE23731}" type="slidenum">
              <a:rPr lang="en-US" smtClean="0">
                <a:solidFill>
                  <a:srgbClr val="000000">
                    <a:tint val="75000"/>
                  </a:srgbClr>
                </a:solidFill>
              </a:rPr>
              <a:pPr>
                <a:defRPr/>
              </a:pPr>
              <a:t>30</a:t>
            </a:fld>
            <a:endParaRPr lang="en-US">
              <a:solidFill>
                <a:srgbClr val="000000">
                  <a:tint val="75000"/>
                </a:srgbClr>
              </a:solidFill>
            </a:endParaRPr>
          </a:p>
        </p:txBody>
      </p:sp>
      <p:pic>
        <p:nvPicPr>
          <p:cNvPr id="10242" name="Picture 2"/>
          <p:cNvPicPr>
            <a:picLocks noChangeAspect="1" noChangeArrowheads="1"/>
          </p:cNvPicPr>
          <p:nvPr/>
        </p:nvPicPr>
        <p:blipFill>
          <a:blip r:embed="rId3" cstate="print"/>
          <a:srcRect/>
          <a:stretch>
            <a:fillRect/>
          </a:stretch>
        </p:blipFill>
        <p:spPr bwMode="auto">
          <a:xfrm>
            <a:off x="1985010" y="0"/>
            <a:ext cx="4888230" cy="5779076"/>
          </a:xfrm>
          <a:prstGeom prst="rect">
            <a:avLst/>
          </a:prstGeom>
          <a:noFill/>
          <a:ln w="9525">
            <a:noFill/>
            <a:miter lim="800000"/>
            <a:headEnd/>
            <a:tailEnd/>
          </a:ln>
        </p:spPr>
      </p:pic>
    </p:spTree>
    <p:extLst>
      <p:ext uri="{BB962C8B-B14F-4D97-AF65-F5344CB8AC3E}">
        <p14:creationId xmlns:p14="http://schemas.microsoft.com/office/powerpoint/2010/main" xmlns="" val="10822752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691890" y="834390"/>
            <a:ext cx="5452110" cy="539496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shr-crack-Clay-6Feb11.png"/>
          <p:cNvPicPr>
            <a:picLocks noChangeAspect="1"/>
          </p:cNvPicPr>
          <p:nvPr/>
        </p:nvPicPr>
        <p:blipFill>
          <a:blip r:embed="rId2" cstate="print">
            <a:lum bright="26000" contrast="35000"/>
          </a:blip>
          <a:stretch>
            <a:fillRect/>
          </a:stretch>
        </p:blipFill>
        <p:spPr>
          <a:xfrm>
            <a:off x="480060" y="3708985"/>
            <a:ext cx="2388700" cy="2196598"/>
          </a:xfrm>
          <a:prstGeom prst="rect">
            <a:avLst/>
          </a:prstGeom>
        </p:spPr>
      </p:pic>
      <p:sp>
        <p:nvSpPr>
          <p:cNvPr id="9" name="Slide Number Placeholder 8"/>
          <p:cNvSpPr>
            <a:spLocks noGrp="1"/>
          </p:cNvSpPr>
          <p:nvPr>
            <p:ph type="sldNum" sz="quarter" idx="4294967295"/>
          </p:nvPr>
        </p:nvSpPr>
        <p:spPr>
          <a:xfrm>
            <a:off x="6553200" y="6356350"/>
            <a:ext cx="2133600" cy="365125"/>
          </a:xfrm>
          <a:prstGeom prst="rect">
            <a:avLst/>
          </a:prstGeom>
        </p:spPr>
        <p:txBody>
          <a:bodyPr/>
          <a:lstStyle/>
          <a:p>
            <a:fld id="{4E1AB4EA-424B-E74C-B17F-5EC71D077D00}" type="slidenum">
              <a:rPr lang="en-US" smtClean="0"/>
              <a:pPr/>
              <a:t>4</a:t>
            </a:fld>
            <a:endParaRPr lang="en-US"/>
          </a:p>
        </p:txBody>
      </p:sp>
      <p:pic>
        <p:nvPicPr>
          <p:cNvPr id="10" name="Picture 4" descr="schematic"/>
          <p:cNvPicPr>
            <a:picLocks noChangeAspect="1" noChangeArrowheads="1"/>
          </p:cNvPicPr>
          <p:nvPr/>
        </p:nvPicPr>
        <p:blipFill>
          <a:blip r:embed="rId3" cstate="print"/>
          <a:srcRect/>
          <a:stretch>
            <a:fillRect/>
          </a:stretch>
        </p:blipFill>
        <p:spPr bwMode="auto">
          <a:xfrm>
            <a:off x="6974780" y="982980"/>
            <a:ext cx="2068354" cy="2326200"/>
          </a:xfrm>
          <a:prstGeom prst="rect">
            <a:avLst/>
          </a:prstGeom>
          <a:noFill/>
          <a:ln w="9525">
            <a:noFill/>
            <a:miter lim="800000"/>
            <a:headEnd/>
            <a:tailEnd/>
          </a:ln>
        </p:spPr>
      </p:pic>
      <p:pic>
        <p:nvPicPr>
          <p:cNvPr id="13" name="Picture 12" descr="Twins-StrainRate.png"/>
          <p:cNvPicPr>
            <a:picLocks noChangeAspect="1"/>
          </p:cNvPicPr>
          <p:nvPr/>
        </p:nvPicPr>
        <p:blipFill>
          <a:blip r:embed="rId4" cstate="print"/>
          <a:stretch>
            <a:fillRect/>
          </a:stretch>
        </p:blipFill>
        <p:spPr>
          <a:xfrm>
            <a:off x="4175734" y="1394480"/>
            <a:ext cx="1771311" cy="1757660"/>
          </a:xfrm>
          <a:prstGeom prst="rect">
            <a:avLst/>
          </a:prstGeom>
        </p:spPr>
      </p:pic>
      <p:sp>
        <p:nvSpPr>
          <p:cNvPr id="15" name="Left-Right-Up Arrow 14"/>
          <p:cNvSpPr/>
          <p:nvPr/>
        </p:nvSpPr>
        <p:spPr>
          <a:xfrm flipV="1">
            <a:off x="5982333" y="1328654"/>
            <a:ext cx="907457" cy="2014815"/>
          </a:xfrm>
          <a:prstGeom prst="leftRightUpArrow">
            <a:avLst>
              <a:gd name="adj1" fmla="val 11542"/>
              <a:gd name="adj2" fmla="val 2500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872777" y="755310"/>
            <a:ext cx="2233504" cy="369332"/>
          </a:xfrm>
          <a:prstGeom prst="rect">
            <a:avLst/>
          </a:prstGeom>
          <a:noFill/>
          <a:effectLst>
            <a:outerShdw blurRad="50800" dist="38100" dir="2700000">
              <a:srgbClr val="000000">
                <a:alpha val="43000"/>
              </a:srgbClr>
            </a:outerShdw>
          </a:effectLst>
        </p:spPr>
        <p:txBody>
          <a:bodyPr wrap="none" rtlCol="0">
            <a:spAutoFit/>
          </a:bodyPr>
          <a:lstStyle/>
          <a:p>
            <a:r>
              <a:rPr lang="en-US" dirty="0" smtClean="0"/>
              <a:t>Adv. Photon Source</a:t>
            </a:r>
            <a:endParaRPr lang="en-US" dirty="0"/>
          </a:p>
        </p:txBody>
      </p:sp>
      <p:sp>
        <p:nvSpPr>
          <p:cNvPr id="18" name="TextBox 17"/>
          <p:cNvSpPr txBox="1"/>
          <p:nvPr/>
        </p:nvSpPr>
        <p:spPr>
          <a:xfrm>
            <a:off x="4064365" y="773136"/>
            <a:ext cx="2385013" cy="646331"/>
          </a:xfrm>
          <a:prstGeom prst="rect">
            <a:avLst/>
          </a:prstGeom>
          <a:noFill/>
          <a:effectLst>
            <a:outerShdw blurRad="50800" dist="38100" dir="2700000">
              <a:srgbClr val="000000">
                <a:alpha val="43000"/>
              </a:srgbClr>
            </a:outerShdw>
          </a:effectLst>
        </p:spPr>
        <p:txBody>
          <a:bodyPr wrap="none" rtlCol="0">
            <a:spAutoFit/>
          </a:bodyPr>
          <a:lstStyle/>
          <a:p>
            <a:r>
              <a:rPr lang="en-US" dirty="0" smtClean="0"/>
              <a:t>Continuum Models ➡</a:t>
            </a:r>
            <a:br>
              <a:rPr lang="en-US" dirty="0" smtClean="0"/>
            </a:br>
            <a:r>
              <a:rPr lang="en-US" dirty="0" smtClean="0"/>
              <a:t> Hot Spots</a:t>
            </a:r>
            <a:endParaRPr lang="en-US" dirty="0"/>
          </a:p>
        </p:txBody>
      </p:sp>
      <p:sp>
        <p:nvSpPr>
          <p:cNvPr id="20" name="TextBox 19"/>
          <p:cNvSpPr txBox="1"/>
          <p:nvPr/>
        </p:nvSpPr>
        <p:spPr>
          <a:xfrm>
            <a:off x="1600677" y="3366385"/>
            <a:ext cx="1954381" cy="369332"/>
          </a:xfrm>
          <a:prstGeom prst="rect">
            <a:avLst/>
          </a:prstGeom>
          <a:noFill/>
          <a:effectLst>
            <a:outerShdw blurRad="50800" dist="38100" dir="2700000">
              <a:srgbClr val="000000">
                <a:alpha val="43000"/>
              </a:srgbClr>
            </a:outerShdw>
          </a:effectLst>
        </p:spPr>
        <p:txBody>
          <a:bodyPr wrap="none" rtlCol="0">
            <a:spAutoFit/>
          </a:bodyPr>
          <a:lstStyle/>
          <a:p>
            <a:r>
              <a:rPr lang="en-US" dirty="0" err="1" smtClean="0"/>
              <a:t>Mesoscale</a:t>
            </a:r>
            <a:r>
              <a:rPr lang="en-US" dirty="0" smtClean="0"/>
              <a:t> Crack</a:t>
            </a:r>
            <a:endParaRPr lang="en-US" dirty="0"/>
          </a:p>
        </p:txBody>
      </p:sp>
      <p:sp>
        <p:nvSpPr>
          <p:cNvPr id="23" name="TextBox 22"/>
          <p:cNvSpPr txBox="1"/>
          <p:nvPr/>
        </p:nvSpPr>
        <p:spPr>
          <a:xfrm>
            <a:off x="0" y="140075"/>
            <a:ext cx="9144000" cy="461665"/>
          </a:xfrm>
          <a:prstGeom prst="rect">
            <a:avLst/>
          </a:prstGeom>
          <a:noFill/>
        </p:spPr>
        <p:txBody>
          <a:bodyPr wrap="square" rtlCol="0">
            <a:spAutoFit/>
          </a:bodyPr>
          <a:lstStyle/>
          <a:p>
            <a:pPr algn="ctr"/>
            <a:r>
              <a:rPr lang="en-US" sz="2400" b="1" dirty="0" smtClean="0">
                <a:solidFill>
                  <a:srgbClr val="006600"/>
                </a:solidFill>
              </a:rPr>
              <a:t>Damage Accumulation and Materials Lifetime</a:t>
            </a:r>
            <a:endParaRPr lang="en-US" sz="2400" b="1" dirty="0">
              <a:solidFill>
                <a:srgbClr val="006600"/>
              </a:solidFill>
            </a:endParaRPr>
          </a:p>
        </p:txBody>
      </p:sp>
      <p:sp>
        <p:nvSpPr>
          <p:cNvPr id="17" name="Left-Right-Up Arrow 16"/>
          <p:cNvSpPr/>
          <p:nvPr/>
        </p:nvSpPr>
        <p:spPr>
          <a:xfrm rot="16200000" flipV="1">
            <a:off x="1662943" y="1888322"/>
            <a:ext cx="1127180" cy="2430768"/>
          </a:xfrm>
          <a:prstGeom prst="leftRightUpArrow">
            <a:avLst>
              <a:gd name="adj1" fmla="val 11542"/>
              <a:gd name="adj2" fmla="val 25000"/>
              <a:gd name="adj3" fmla="val 2500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8" name="Picture 4" descr="http://www.gl-nobledenton.com/assets/img/labor-5-15-570x190.jpg"/>
          <p:cNvPicPr>
            <a:picLocks noChangeAspect="1" noChangeArrowheads="1"/>
          </p:cNvPicPr>
          <p:nvPr/>
        </p:nvPicPr>
        <p:blipFill>
          <a:blip r:embed="rId5" cstate="print"/>
          <a:srcRect/>
          <a:stretch>
            <a:fillRect/>
          </a:stretch>
        </p:blipFill>
        <p:spPr bwMode="auto">
          <a:xfrm>
            <a:off x="185351" y="1353423"/>
            <a:ext cx="3397679" cy="1132560"/>
          </a:xfrm>
          <a:prstGeom prst="rect">
            <a:avLst/>
          </a:prstGeom>
          <a:noFill/>
        </p:spPr>
      </p:pic>
      <p:pic>
        <p:nvPicPr>
          <p:cNvPr id="21" name="Picture 20"/>
          <p:cNvPicPr>
            <a:picLocks noChangeAspect="1"/>
          </p:cNvPicPr>
          <p:nvPr/>
        </p:nvPicPr>
        <p:blipFill>
          <a:blip r:embed="rId6" cstate="print"/>
          <a:stretch>
            <a:fillRect/>
          </a:stretch>
        </p:blipFill>
        <p:spPr>
          <a:xfrm>
            <a:off x="4269031" y="3279115"/>
            <a:ext cx="1690756" cy="2842817"/>
          </a:xfrm>
          <a:prstGeom prst="rect">
            <a:avLst/>
          </a:prstGeom>
        </p:spPr>
      </p:pic>
      <p:pic>
        <p:nvPicPr>
          <p:cNvPr id="22" name="Picture 21"/>
          <p:cNvPicPr>
            <a:picLocks noChangeAspect="1"/>
          </p:cNvPicPr>
          <p:nvPr/>
        </p:nvPicPr>
        <p:blipFill>
          <a:blip r:embed="rId7" cstate="print"/>
          <a:stretch>
            <a:fillRect/>
          </a:stretch>
        </p:blipFill>
        <p:spPr>
          <a:xfrm>
            <a:off x="6112669" y="3822750"/>
            <a:ext cx="2792443" cy="2296364"/>
          </a:xfrm>
          <a:prstGeom prst="rect">
            <a:avLst/>
          </a:prstGeom>
        </p:spPr>
      </p:pic>
      <p:sp>
        <p:nvSpPr>
          <p:cNvPr id="25" name="TextBox 24"/>
          <p:cNvSpPr txBox="1"/>
          <p:nvPr/>
        </p:nvSpPr>
        <p:spPr>
          <a:xfrm>
            <a:off x="5901605" y="3427931"/>
            <a:ext cx="3123158" cy="369332"/>
          </a:xfrm>
          <a:prstGeom prst="rect">
            <a:avLst/>
          </a:prstGeom>
          <a:noFill/>
          <a:effectLst>
            <a:outerShdw blurRad="50800" dist="38100" dir="2700000">
              <a:srgbClr val="000000">
                <a:alpha val="43000"/>
              </a:srgbClr>
            </a:outerShdw>
          </a:effectLst>
        </p:spPr>
        <p:txBody>
          <a:bodyPr wrap="none" rtlCol="0">
            <a:spAutoFit/>
          </a:bodyPr>
          <a:lstStyle/>
          <a:p>
            <a:r>
              <a:rPr lang="en-US" dirty="0" smtClean="0"/>
              <a:t>Dislocation flow, aggregation</a:t>
            </a:r>
            <a:endParaRPr lang="en-US" dirty="0"/>
          </a:p>
        </p:txBody>
      </p:sp>
      <p:sp>
        <p:nvSpPr>
          <p:cNvPr id="26" name="TextBox 25"/>
          <p:cNvSpPr txBox="1"/>
          <p:nvPr/>
        </p:nvSpPr>
        <p:spPr>
          <a:xfrm>
            <a:off x="1236850" y="900388"/>
            <a:ext cx="1057163" cy="369332"/>
          </a:xfrm>
          <a:prstGeom prst="rect">
            <a:avLst/>
          </a:prstGeom>
          <a:noFill/>
          <a:effectLst>
            <a:outerShdw blurRad="50800" dist="38100" dir="2700000">
              <a:srgbClr val="000000">
                <a:alpha val="43000"/>
              </a:srgbClr>
            </a:outerShdw>
          </a:effectLst>
        </p:spPr>
        <p:txBody>
          <a:bodyPr wrap="none" rtlCol="0">
            <a:spAutoFit/>
          </a:bodyPr>
          <a:lstStyle/>
          <a:p>
            <a:r>
              <a:rPr lang="en-US" dirty="0" smtClean="0"/>
              <a:t>Damage</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77800"/>
            <a:ext cx="9144000" cy="400110"/>
          </a:xfrm>
          <a:prstGeom prst="rect">
            <a:avLst/>
          </a:prstGeom>
          <a:noFill/>
        </p:spPr>
        <p:txBody>
          <a:bodyPr wrap="square" rtlCol="0">
            <a:spAutoFit/>
          </a:bodyPr>
          <a:lstStyle/>
          <a:p>
            <a:pPr algn="ctr"/>
            <a:r>
              <a:rPr lang="en-US" sz="2000" b="1" dirty="0" smtClean="0">
                <a:solidFill>
                  <a:srgbClr val="006600"/>
                </a:solidFill>
              </a:rPr>
              <a:t>Damage Accumulation and Materials Lifetime</a:t>
            </a:r>
            <a:endParaRPr lang="en-US" sz="2000" b="1" dirty="0">
              <a:solidFill>
                <a:srgbClr val="006600"/>
              </a:solidFill>
            </a:endParaRPr>
          </a:p>
        </p:txBody>
      </p:sp>
      <p:sp>
        <p:nvSpPr>
          <p:cNvPr id="5" name="TextBox 4"/>
          <p:cNvSpPr txBox="1"/>
          <p:nvPr/>
        </p:nvSpPr>
        <p:spPr>
          <a:xfrm>
            <a:off x="317500" y="793750"/>
            <a:ext cx="3149600" cy="369332"/>
          </a:xfrm>
          <a:prstGeom prst="rect">
            <a:avLst/>
          </a:prstGeom>
          <a:solidFill>
            <a:srgbClr val="66FFFF"/>
          </a:solidFill>
        </p:spPr>
        <p:txBody>
          <a:bodyPr wrap="square" rtlCol="0">
            <a:spAutoFit/>
          </a:bodyPr>
          <a:lstStyle/>
          <a:p>
            <a:pPr algn="ctr"/>
            <a:r>
              <a:rPr lang="en-US" dirty="0" smtClean="0"/>
              <a:t>Opportunity</a:t>
            </a:r>
            <a:endParaRPr lang="en-US" dirty="0"/>
          </a:p>
        </p:txBody>
      </p:sp>
      <p:sp>
        <p:nvSpPr>
          <p:cNvPr id="6" name="TextBox 5"/>
          <p:cNvSpPr txBox="1"/>
          <p:nvPr/>
        </p:nvSpPr>
        <p:spPr>
          <a:xfrm>
            <a:off x="317500" y="3521974"/>
            <a:ext cx="3149600" cy="369332"/>
          </a:xfrm>
          <a:prstGeom prst="rect">
            <a:avLst/>
          </a:prstGeom>
          <a:solidFill>
            <a:srgbClr val="66FFFF"/>
          </a:solidFill>
        </p:spPr>
        <p:txBody>
          <a:bodyPr wrap="square" rtlCol="0">
            <a:spAutoFit/>
          </a:bodyPr>
          <a:lstStyle/>
          <a:p>
            <a:pPr algn="ctr"/>
            <a:r>
              <a:rPr lang="en-US" dirty="0" err="1" smtClean="0"/>
              <a:t>Meso</a:t>
            </a:r>
            <a:r>
              <a:rPr lang="en-US" dirty="0" smtClean="0"/>
              <a:t> Challenge</a:t>
            </a:r>
            <a:endParaRPr lang="en-US" dirty="0"/>
          </a:p>
        </p:txBody>
      </p:sp>
      <p:sp>
        <p:nvSpPr>
          <p:cNvPr id="7" name="TextBox 6"/>
          <p:cNvSpPr txBox="1"/>
          <p:nvPr/>
        </p:nvSpPr>
        <p:spPr>
          <a:xfrm>
            <a:off x="5168900" y="793750"/>
            <a:ext cx="3149600" cy="369332"/>
          </a:xfrm>
          <a:prstGeom prst="rect">
            <a:avLst/>
          </a:prstGeom>
          <a:solidFill>
            <a:srgbClr val="66FFFF"/>
          </a:solidFill>
        </p:spPr>
        <p:txBody>
          <a:bodyPr wrap="square" rtlCol="0">
            <a:spAutoFit/>
          </a:bodyPr>
          <a:lstStyle/>
          <a:p>
            <a:pPr algn="ctr"/>
            <a:r>
              <a:rPr lang="en-US" dirty="0" smtClean="0"/>
              <a:t>Approach</a:t>
            </a:r>
            <a:endParaRPr lang="en-US" dirty="0"/>
          </a:p>
        </p:txBody>
      </p:sp>
      <p:sp>
        <p:nvSpPr>
          <p:cNvPr id="8" name="TextBox 7"/>
          <p:cNvSpPr txBox="1"/>
          <p:nvPr/>
        </p:nvSpPr>
        <p:spPr>
          <a:xfrm>
            <a:off x="5283200" y="3605530"/>
            <a:ext cx="3149600" cy="369332"/>
          </a:xfrm>
          <a:prstGeom prst="rect">
            <a:avLst/>
          </a:prstGeom>
          <a:solidFill>
            <a:srgbClr val="66FFFF"/>
          </a:solidFill>
        </p:spPr>
        <p:txBody>
          <a:bodyPr wrap="square" rtlCol="0">
            <a:spAutoFit/>
          </a:bodyPr>
          <a:lstStyle/>
          <a:p>
            <a:pPr algn="ctr"/>
            <a:r>
              <a:rPr lang="en-US" dirty="0" smtClean="0"/>
              <a:t>Impact</a:t>
            </a:r>
            <a:endParaRPr lang="en-US" dirty="0"/>
          </a:p>
        </p:txBody>
      </p:sp>
      <p:sp>
        <p:nvSpPr>
          <p:cNvPr id="9" name="Text Box 4"/>
          <p:cNvSpPr txBox="1">
            <a:spLocks noChangeArrowheads="1"/>
          </p:cNvSpPr>
          <p:nvPr/>
        </p:nvSpPr>
        <p:spPr bwMode="auto">
          <a:xfrm>
            <a:off x="4789488" y="1140377"/>
            <a:ext cx="4354512" cy="2472472"/>
          </a:xfrm>
          <a:prstGeom prst="rect">
            <a:avLst/>
          </a:prstGeom>
          <a:noFill/>
          <a:ln w="9525">
            <a:noFill/>
            <a:miter lim="800000"/>
            <a:headEnd/>
            <a:tailEnd/>
          </a:ln>
        </p:spPr>
        <p:txBody>
          <a:bodyPr>
            <a:spAutoFit/>
          </a:bodyPr>
          <a:lstStyle/>
          <a:p>
            <a:pPr marL="228600" indent="-228600" eaLnBrk="0" hangingPunct="0">
              <a:spcBef>
                <a:spcPts val="500"/>
              </a:spcBef>
            </a:pPr>
            <a:r>
              <a:rPr lang="en-US" sz="1400" b="1" dirty="0" smtClean="0">
                <a:solidFill>
                  <a:schemeClr val="accent2"/>
                </a:solidFill>
                <a:latin typeface="Calibri" pitchFamily="34" charset="0"/>
              </a:rPr>
              <a:t>New </a:t>
            </a:r>
            <a:r>
              <a:rPr lang="en-US" sz="1400" b="1" dirty="0">
                <a:solidFill>
                  <a:schemeClr val="accent2"/>
                </a:solidFill>
                <a:latin typeface="Calibri" pitchFamily="34" charset="0"/>
              </a:rPr>
              <a:t>3-D mesoscale </a:t>
            </a:r>
            <a:r>
              <a:rPr lang="en-US" sz="1400" b="1" dirty="0" err="1">
                <a:solidFill>
                  <a:schemeClr val="accent2"/>
                </a:solidFill>
                <a:latin typeface="Calibri" pitchFamily="34" charset="0"/>
              </a:rPr>
              <a:t>microscopies</a:t>
            </a:r>
            <a:endParaRPr lang="en-US" sz="1400" b="1" dirty="0" smtClean="0">
              <a:solidFill>
                <a:schemeClr val="accent2"/>
              </a:solidFill>
              <a:latin typeface="Calibri" pitchFamily="34" charset="0"/>
            </a:endParaRPr>
          </a:p>
          <a:p>
            <a:pPr lvl="1" eaLnBrk="0" hangingPunct="0">
              <a:spcBef>
                <a:spcPts val="500"/>
              </a:spcBef>
            </a:pPr>
            <a:r>
              <a:rPr lang="en-US" sz="1200" dirty="0" smtClean="0">
                <a:solidFill>
                  <a:srgbClr val="000000"/>
                </a:solidFill>
                <a:latin typeface="Calibri" pitchFamily="34" charset="0"/>
              </a:rPr>
              <a:t>Synchrotron orientation mapping, computed tomography .</a:t>
            </a:r>
            <a:r>
              <a:rPr lang="en-US" sz="1200" dirty="0">
                <a:solidFill>
                  <a:srgbClr val="000000"/>
                </a:solidFill>
                <a:latin typeface="Calibri" pitchFamily="34" charset="0"/>
              </a:rPr>
              <a:t>..</a:t>
            </a:r>
            <a:endParaRPr lang="en-US" sz="1200" dirty="0" smtClean="0">
              <a:solidFill>
                <a:srgbClr val="000000"/>
              </a:solidFill>
              <a:latin typeface="Calibri" pitchFamily="34" charset="0"/>
            </a:endParaRPr>
          </a:p>
          <a:p>
            <a:pPr marL="228600" lvl="0" indent="-228600" eaLnBrk="0" hangingPunct="0">
              <a:spcBef>
                <a:spcPts val="500"/>
              </a:spcBef>
            </a:pPr>
            <a:r>
              <a:rPr lang="en-US" sz="1400" b="1" dirty="0" smtClean="0">
                <a:solidFill>
                  <a:srgbClr val="C0504D"/>
                </a:solidFill>
                <a:latin typeface="Calibri" pitchFamily="34" charset="0"/>
              </a:rPr>
              <a:t>Large-scale computation at multiple levels, e.g. dislocation dynamics, </a:t>
            </a:r>
            <a:r>
              <a:rPr lang="en-US" sz="1400" b="1" dirty="0" err="1" smtClean="0">
                <a:solidFill>
                  <a:srgbClr val="C0504D"/>
                </a:solidFill>
                <a:latin typeface="Calibri" pitchFamily="34" charset="0"/>
              </a:rPr>
              <a:t>microstructurally</a:t>
            </a:r>
            <a:r>
              <a:rPr lang="en-US" sz="1400" b="1" dirty="0" smtClean="0">
                <a:solidFill>
                  <a:srgbClr val="C0504D"/>
                </a:solidFill>
                <a:latin typeface="Calibri" pitchFamily="34" charset="0"/>
              </a:rPr>
              <a:t> accurate deformation simulations</a:t>
            </a:r>
          </a:p>
          <a:p>
            <a:pPr marL="228600" lvl="0" indent="-228600" eaLnBrk="0" hangingPunct="0">
              <a:spcBef>
                <a:spcPts val="500"/>
              </a:spcBef>
            </a:pPr>
            <a:r>
              <a:rPr lang="en-US" sz="1400" b="1" dirty="0" smtClean="0">
                <a:solidFill>
                  <a:srgbClr val="C0504D"/>
                </a:solidFill>
                <a:latin typeface="Calibri" pitchFamily="34" charset="0"/>
              </a:rPr>
              <a:t>New science for models of collective behavior of defects, e.g. stat. mech. of dislocations, relationship to mechanical behavior</a:t>
            </a:r>
          </a:p>
          <a:p>
            <a:pPr marL="228600" lvl="0" indent="-228600" eaLnBrk="0" hangingPunct="0">
              <a:spcBef>
                <a:spcPts val="500"/>
              </a:spcBef>
            </a:pPr>
            <a:r>
              <a:rPr lang="en-US" sz="1400" b="1" dirty="0" smtClean="0">
                <a:solidFill>
                  <a:srgbClr val="C0504D"/>
                </a:solidFill>
                <a:latin typeface="Calibri" pitchFamily="34" charset="0"/>
              </a:rPr>
              <a:t>Exploit statistical approaches to understand large data sets while exploiting our knowledge of mechanisms</a:t>
            </a:r>
          </a:p>
        </p:txBody>
      </p:sp>
      <p:sp>
        <p:nvSpPr>
          <p:cNvPr id="10" name="Text Box 5"/>
          <p:cNvSpPr txBox="1">
            <a:spLocks noChangeArrowheads="1"/>
          </p:cNvSpPr>
          <p:nvPr/>
        </p:nvSpPr>
        <p:spPr bwMode="auto">
          <a:xfrm>
            <a:off x="21164" y="1133694"/>
            <a:ext cx="4793628" cy="2369880"/>
          </a:xfrm>
          <a:prstGeom prst="rect">
            <a:avLst/>
          </a:prstGeom>
          <a:noFill/>
          <a:ln w="9525">
            <a:noFill/>
            <a:miter lim="800000"/>
            <a:headEnd/>
            <a:tailEnd/>
          </a:ln>
        </p:spPr>
        <p:txBody>
          <a:bodyPr wrap="square">
            <a:spAutoFit/>
          </a:bodyPr>
          <a:lstStyle/>
          <a:p>
            <a:pPr marL="227013" indent="-227013" eaLnBrk="0" hangingPunct="0">
              <a:spcBef>
                <a:spcPts val="500"/>
              </a:spcBef>
            </a:pPr>
            <a:r>
              <a:rPr lang="en-US" sz="1400" b="1" dirty="0" smtClean="0">
                <a:solidFill>
                  <a:schemeClr val="accent2"/>
                </a:solidFill>
                <a:latin typeface="Calibri" pitchFamily="34" charset="0"/>
              </a:rPr>
              <a:t>Most structural materials are limited by damage accumulation</a:t>
            </a:r>
          </a:p>
          <a:p>
            <a:pPr marL="227013" lvl="1" indent="-227013" eaLnBrk="0" hangingPunct="0">
              <a:spcBef>
                <a:spcPts val="500"/>
              </a:spcBef>
            </a:pPr>
            <a:r>
              <a:rPr lang="en-US" sz="1100" dirty="0">
                <a:latin typeface="Calibri" pitchFamily="34" charset="0"/>
              </a:rPr>
              <a:t>Examples:</a:t>
            </a:r>
            <a:r>
              <a:rPr lang="en-US" sz="1100" dirty="0" smtClean="0">
                <a:latin typeface="Calibri" pitchFamily="34" charset="0"/>
              </a:rPr>
              <a:t> gas turbine engines, bridges, automobiles, planes, medical devices</a:t>
            </a:r>
          </a:p>
          <a:p>
            <a:pPr marL="227013" indent="-227013" eaLnBrk="0" hangingPunct="0">
              <a:spcBef>
                <a:spcPts val="500"/>
              </a:spcBef>
            </a:pPr>
            <a:r>
              <a:rPr lang="en-US" sz="1400" b="1" dirty="0" smtClean="0">
                <a:solidFill>
                  <a:schemeClr val="accent2"/>
                </a:solidFill>
                <a:latin typeface="Calibri" pitchFamily="34" charset="0"/>
              </a:rPr>
              <a:t>The key defect is the dislocation</a:t>
            </a:r>
          </a:p>
          <a:p>
            <a:pPr marL="227013" indent="-227013" eaLnBrk="0" hangingPunct="0">
              <a:spcBef>
                <a:spcPts val="500"/>
              </a:spcBef>
              <a:buFont typeface="Arial"/>
              <a:buChar char="•"/>
            </a:pPr>
            <a:r>
              <a:rPr lang="en-US" sz="1400" b="1" dirty="0" smtClean="0">
                <a:solidFill>
                  <a:schemeClr val="accent2"/>
                </a:solidFill>
                <a:latin typeface="Calibri" pitchFamily="34" charset="0"/>
              </a:rPr>
              <a:t>Collective behavior of dislocations is key to crack or void formation</a:t>
            </a:r>
          </a:p>
          <a:p>
            <a:pPr marL="227013" indent="-227013" eaLnBrk="0" hangingPunct="0">
              <a:spcBef>
                <a:spcPts val="500"/>
              </a:spcBef>
              <a:buFont typeface="Arial"/>
              <a:buChar char="•"/>
            </a:pPr>
            <a:r>
              <a:rPr lang="en-US" sz="1400" b="1" dirty="0" smtClean="0">
                <a:solidFill>
                  <a:schemeClr val="accent2"/>
                </a:solidFill>
                <a:latin typeface="Calibri" pitchFamily="34" charset="0"/>
              </a:rPr>
              <a:t>Difficult to identify and understand mechanisms</a:t>
            </a:r>
          </a:p>
          <a:p>
            <a:pPr marL="227013" indent="-227013" eaLnBrk="0" hangingPunct="0">
              <a:spcBef>
                <a:spcPts val="500"/>
              </a:spcBef>
              <a:buFont typeface="Arial"/>
              <a:buChar char="•"/>
            </a:pPr>
            <a:r>
              <a:rPr lang="en-US" sz="1400" b="1" dirty="0" smtClean="0">
                <a:solidFill>
                  <a:schemeClr val="accent2"/>
                </a:solidFill>
                <a:latin typeface="Calibri" pitchFamily="34" charset="0"/>
              </a:rPr>
              <a:t>Defects can evolve dynamically</a:t>
            </a:r>
          </a:p>
          <a:p>
            <a:pPr marL="227013" lvl="1" indent="-227013" eaLnBrk="0" hangingPunct="0">
              <a:spcBef>
                <a:spcPts val="500"/>
              </a:spcBef>
            </a:pPr>
            <a:r>
              <a:rPr lang="en-US" sz="1400" b="1" dirty="0" smtClean="0">
                <a:solidFill>
                  <a:schemeClr val="accent2"/>
                </a:solidFill>
                <a:latin typeface="Calibri" pitchFamily="34" charset="0"/>
              </a:rPr>
              <a:t>Predict the performance of new materials &amp; structures at the </a:t>
            </a:r>
            <a:r>
              <a:rPr lang="en-US" sz="1400" b="1" dirty="0" err="1" smtClean="0">
                <a:solidFill>
                  <a:schemeClr val="accent2"/>
                </a:solidFill>
                <a:latin typeface="Calibri" pitchFamily="34" charset="0"/>
              </a:rPr>
              <a:t>mesoscale</a:t>
            </a:r>
            <a:endParaRPr lang="en-US" sz="1400" b="1" dirty="0">
              <a:solidFill>
                <a:schemeClr val="accent2"/>
              </a:solidFill>
              <a:latin typeface="Calibri" pitchFamily="34" charset="0"/>
            </a:endParaRPr>
          </a:p>
        </p:txBody>
      </p:sp>
      <p:sp>
        <p:nvSpPr>
          <p:cNvPr id="11" name="Text Box 6"/>
          <p:cNvSpPr txBox="1">
            <a:spLocks noChangeArrowheads="1"/>
          </p:cNvSpPr>
          <p:nvPr/>
        </p:nvSpPr>
        <p:spPr bwMode="auto">
          <a:xfrm>
            <a:off x="78314" y="3807861"/>
            <a:ext cx="4346575" cy="2503250"/>
          </a:xfrm>
          <a:prstGeom prst="rect">
            <a:avLst/>
          </a:prstGeom>
          <a:noFill/>
          <a:ln w="9525">
            <a:noFill/>
            <a:miter lim="800000"/>
            <a:headEnd/>
            <a:tailEnd/>
          </a:ln>
        </p:spPr>
        <p:txBody>
          <a:bodyPr>
            <a:spAutoFit/>
          </a:bodyPr>
          <a:lstStyle/>
          <a:p>
            <a:pPr marL="227013" indent="-227013" eaLnBrk="0" hangingPunct="0">
              <a:spcBef>
                <a:spcPts val="500"/>
              </a:spcBef>
            </a:pPr>
            <a:r>
              <a:rPr lang="en-US" sz="1400" b="1" dirty="0" smtClean="0">
                <a:solidFill>
                  <a:schemeClr val="accent2"/>
                </a:solidFill>
                <a:latin typeface="Calibri" pitchFamily="34" charset="0"/>
              </a:rPr>
              <a:t>Systems are typically dynamic and aggregated (often massively)</a:t>
            </a:r>
            <a:endParaRPr lang="en-US" sz="1400" b="1" dirty="0">
              <a:solidFill>
                <a:schemeClr val="accent2"/>
              </a:solidFill>
              <a:latin typeface="Calibri" pitchFamily="34" charset="0"/>
            </a:endParaRPr>
          </a:p>
          <a:p>
            <a:pPr marL="227013" indent="-227013" eaLnBrk="0" hangingPunct="0">
              <a:spcBef>
                <a:spcPts val="500"/>
              </a:spcBef>
            </a:pPr>
            <a:r>
              <a:rPr lang="en-US" sz="1400" b="1" dirty="0" smtClean="0">
                <a:solidFill>
                  <a:schemeClr val="accent2"/>
                </a:solidFill>
                <a:latin typeface="Calibri" pitchFamily="34" charset="0"/>
              </a:rPr>
              <a:t>“Functional” defects and their evolution (reliability) limit value of </a:t>
            </a:r>
            <a:r>
              <a:rPr lang="en-US" sz="1400" b="1" dirty="0" err="1" smtClean="0">
                <a:solidFill>
                  <a:schemeClr val="accent2"/>
                </a:solidFill>
                <a:latin typeface="Calibri" pitchFamily="34" charset="0"/>
              </a:rPr>
              <a:t>nano</a:t>
            </a:r>
            <a:r>
              <a:rPr lang="en-US" sz="1400" b="1" dirty="0" smtClean="0">
                <a:solidFill>
                  <a:schemeClr val="accent2"/>
                </a:solidFill>
                <a:latin typeface="Calibri" pitchFamily="34" charset="0"/>
              </a:rPr>
              <a:t>/</a:t>
            </a:r>
            <a:r>
              <a:rPr lang="en-US" sz="1400" b="1" dirty="0" err="1" smtClean="0">
                <a:solidFill>
                  <a:schemeClr val="accent2"/>
                </a:solidFill>
                <a:latin typeface="Calibri" pitchFamily="34" charset="0"/>
              </a:rPr>
              <a:t>meso</a:t>
            </a:r>
            <a:r>
              <a:rPr lang="en-US" sz="1400" b="1" dirty="0" smtClean="0">
                <a:solidFill>
                  <a:schemeClr val="accent2"/>
                </a:solidFill>
                <a:latin typeface="Calibri" pitchFamily="34" charset="0"/>
              </a:rPr>
              <a:t> scale systems</a:t>
            </a:r>
          </a:p>
          <a:p>
            <a:pPr marL="227013" indent="-227013" eaLnBrk="0" hangingPunct="0">
              <a:spcBef>
                <a:spcPts val="500"/>
              </a:spcBef>
            </a:pPr>
            <a:r>
              <a:rPr lang="en-US" sz="1400" b="1" dirty="0" smtClean="0">
                <a:solidFill>
                  <a:schemeClr val="accent2"/>
                </a:solidFill>
                <a:latin typeface="Calibri" pitchFamily="34" charset="0"/>
              </a:rPr>
              <a:t>How can we identify, locate, and characterize the collective behavior of defects?</a:t>
            </a:r>
          </a:p>
          <a:p>
            <a:pPr marL="227013" indent="-227013" eaLnBrk="0" hangingPunct="0">
              <a:spcBef>
                <a:spcPts val="500"/>
              </a:spcBef>
            </a:pPr>
            <a:r>
              <a:rPr lang="en-US" sz="1400" b="1" dirty="0" smtClean="0">
                <a:solidFill>
                  <a:schemeClr val="accent2"/>
                </a:solidFill>
                <a:latin typeface="Calibri" pitchFamily="34" charset="0"/>
              </a:rPr>
              <a:t>How can we correlate and recognize mechanisms (process, structure) that cause the damage initiation?</a:t>
            </a:r>
          </a:p>
          <a:p>
            <a:pPr marL="227013" indent="-227013" eaLnBrk="0" hangingPunct="0">
              <a:spcBef>
                <a:spcPts val="500"/>
              </a:spcBef>
            </a:pPr>
            <a:r>
              <a:rPr lang="en-US" sz="1400" b="1" dirty="0" smtClean="0">
                <a:solidFill>
                  <a:schemeClr val="accent2"/>
                </a:solidFill>
                <a:latin typeface="Calibri" pitchFamily="34" charset="0"/>
              </a:rPr>
              <a:t>Can we optimize materials to postpone damage initiation?</a:t>
            </a:r>
            <a:endParaRPr lang="en-US" sz="1400" b="1" dirty="0">
              <a:solidFill>
                <a:schemeClr val="accent2"/>
              </a:solidFill>
              <a:latin typeface="Calibri" pitchFamily="34" charset="0"/>
            </a:endParaRPr>
          </a:p>
        </p:txBody>
      </p:sp>
      <p:sp>
        <p:nvSpPr>
          <p:cNvPr id="12" name="Text Box 7"/>
          <p:cNvSpPr txBox="1">
            <a:spLocks noChangeArrowheads="1"/>
          </p:cNvSpPr>
          <p:nvPr/>
        </p:nvSpPr>
        <p:spPr bwMode="auto">
          <a:xfrm>
            <a:off x="4708987" y="4029048"/>
            <a:ext cx="4394200" cy="2254463"/>
          </a:xfrm>
          <a:prstGeom prst="rect">
            <a:avLst/>
          </a:prstGeom>
          <a:noFill/>
          <a:ln w="9525">
            <a:noFill/>
            <a:miter lim="800000"/>
            <a:headEnd/>
            <a:tailEnd/>
          </a:ln>
        </p:spPr>
        <p:txBody>
          <a:bodyPr>
            <a:spAutoFit/>
          </a:bodyPr>
          <a:lstStyle/>
          <a:p>
            <a:pPr marL="228600" indent="-228600" eaLnBrk="0" hangingPunct="0">
              <a:spcBef>
                <a:spcPts val="500"/>
              </a:spcBef>
            </a:pPr>
            <a:r>
              <a:rPr lang="en-US" sz="1400" b="1" dirty="0" smtClean="0">
                <a:solidFill>
                  <a:schemeClr val="accent2"/>
                </a:solidFill>
                <a:latin typeface="Calibri" pitchFamily="34" charset="0"/>
              </a:rPr>
              <a:t>Defects are the prime limitation on lifetime for both established </a:t>
            </a:r>
            <a:r>
              <a:rPr lang="en-US" sz="1400" b="1" i="1" dirty="0" smtClean="0">
                <a:solidFill>
                  <a:schemeClr val="accent2"/>
                </a:solidFill>
                <a:latin typeface="Calibri" pitchFamily="34" charset="0"/>
              </a:rPr>
              <a:t>and </a:t>
            </a:r>
            <a:r>
              <a:rPr lang="en-US" sz="1400" b="1" dirty="0" smtClean="0">
                <a:solidFill>
                  <a:schemeClr val="accent2"/>
                </a:solidFill>
                <a:latin typeface="Calibri" pitchFamily="34" charset="0"/>
              </a:rPr>
              <a:t>new materials</a:t>
            </a:r>
          </a:p>
          <a:p>
            <a:pPr marL="228600" indent="-228600" eaLnBrk="0" hangingPunct="0">
              <a:spcBef>
                <a:spcPts val="500"/>
              </a:spcBef>
            </a:pPr>
            <a:r>
              <a:rPr lang="en-US" sz="1400" b="1" dirty="0" smtClean="0">
                <a:solidFill>
                  <a:schemeClr val="accent2"/>
                </a:solidFill>
                <a:latin typeface="Calibri" pitchFamily="34" charset="0"/>
              </a:rPr>
              <a:t>Identifying and understanding defects in </a:t>
            </a:r>
            <a:r>
              <a:rPr lang="en-US" sz="1400" b="1" dirty="0" err="1" smtClean="0">
                <a:solidFill>
                  <a:schemeClr val="accent2"/>
                </a:solidFill>
                <a:latin typeface="Calibri" pitchFamily="34" charset="0"/>
              </a:rPr>
              <a:t>mesosystems</a:t>
            </a:r>
            <a:r>
              <a:rPr lang="en-US" sz="1400" b="1" dirty="0" smtClean="0">
                <a:solidFill>
                  <a:schemeClr val="accent2"/>
                </a:solidFill>
                <a:latin typeface="Calibri" pitchFamily="34" charset="0"/>
              </a:rPr>
              <a:t> drives advances in instrumentation and facilities</a:t>
            </a:r>
          </a:p>
          <a:p>
            <a:pPr marL="228600" indent="-228600" eaLnBrk="0" hangingPunct="0">
              <a:spcBef>
                <a:spcPts val="500"/>
              </a:spcBef>
            </a:pPr>
            <a:r>
              <a:rPr lang="en-US" sz="1400" b="1" dirty="0" smtClean="0">
                <a:solidFill>
                  <a:schemeClr val="accent2"/>
                </a:solidFill>
                <a:latin typeface="Calibri" pitchFamily="34" charset="0"/>
              </a:rPr>
              <a:t>Stimulate a focus on defects-process-structure-properties paradigm</a:t>
            </a:r>
          </a:p>
          <a:p>
            <a:pPr marL="228600" indent="-228600" eaLnBrk="0" hangingPunct="0">
              <a:spcBef>
                <a:spcPts val="500"/>
              </a:spcBef>
            </a:pPr>
            <a:r>
              <a:rPr lang="en-US" sz="1400" b="1" dirty="0" smtClean="0">
                <a:solidFill>
                  <a:schemeClr val="accent2"/>
                </a:solidFill>
                <a:latin typeface="Calibri" pitchFamily="34" charset="0"/>
              </a:rPr>
              <a:t>Improved materials, new materials for transportation, energy, medical applications</a:t>
            </a:r>
          </a:p>
          <a:p>
            <a:pPr eaLnBrk="0" hangingPunct="0"/>
            <a:endParaRPr lang="en-US" sz="1600" b="1" dirty="0">
              <a:solidFill>
                <a:schemeClr val="accent2"/>
              </a:solidFill>
              <a:latin typeface="Calibri" pitchFamily="34" charset="0"/>
            </a:endParaRPr>
          </a:p>
        </p:txBody>
      </p:sp>
      <p:sp>
        <p:nvSpPr>
          <p:cNvPr id="13" name="TextBox 12"/>
          <p:cNvSpPr txBox="1"/>
          <p:nvPr/>
        </p:nvSpPr>
        <p:spPr>
          <a:xfrm>
            <a:off x="7233965" y="6396224"/>
            <a:ext cx="692818" cy="307777"/>
          </a:xfrm>
          <a:prstGeom prst="rect">
            <a:avLst/>
          </a:prstGeom>
          <a:noFill/>
        </p:spPr>
        <p:txBody>
          <a:bodyPr wrap="none" rtlCol="0">
            <a:spAutoFit/>
          </a:bodyPr>
          <a:lstStyle/>
          <a:p>
            <a:r>
              <a:rPr lang="en-US" sz="1400" dirty="0" smtClean="0"/>
              <a:t>Rollett</a:t>
            </a:r>
            <a:endParaRPr lang="en-US" sz="1400" dirty="0"/>
          </a:p>
        </p:txBody>
      </p:sp>
    </p:spTree>
    <p:extLst>
      <p:ext uri="{BB962C8B-B14F-4D97-AF65-F5344CB8AC3E}">
        <p14:creationId xmlns:p14="http://schemas.microsoft.com/office/powerpoint/2010/main" xmlns="" val="27139602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691890" y="834390"/>
            <a:ext cx="5452110" cy="539496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4294967295"/>
          </p:nvPr>
        </p:nvSpPr>
        <p:spPr>
          <a:xfrm>
            <a:off x="6553200" y="6356350"/>
            <a:ext cx="2133600" cy="365125"/>
          </a:xfrm>
          <a:prstGeom prst="rect">
            <a:avLst/>
          </a:prstGeom>
        </p:spPr>
        <p:txBody>
          <a:bodyPr/>
          <a:lstStyle/>
          <a:p>
            <a:fld id="{4E1AB4EA-424B-E74C-B17F-5EC71D077D00}" type="slidenum">
              <a:rPr lang="en-US" smtClean="0"/>
              <a:pPr/>
              <a:t>6</a:t>
            </a:fld>
            <a:endParaRPr lang="en-US"/>
          </a:p>
        </p:txBody>
      </p:sp>
      <p:sp>
        <p:nvSpPr>
          <p:cNvPr id="23" name="TextBox 22"/>
          <p:cNvSpPr txBox="1"/>
          <p:nvPr/>
        </p:nvSpPr>
        <p:spPr>
          <a:xfrm>
            <a:off x="0" y="177800"/>
            <a:ext cx="9144000" cy="400110"/>
          </a:xfrm>
          <a:prstGeom prst="rect">
            <a:avLst/>
          </a:prstGeom>
          <a:noFill/>
        </p:spPr>
        <p:txBody>
          <a:bodyPr wrap="square" rtlCol="0">
            <a:spAutoFit/>
          </a:bodyPr>
          <a:lstStyle/>
          <a:p>
            <a:pPr algn="ctr"/>
            <a:r>
              <a:rPr lang="en-US" sz="2000" b="1" dirty="0" smtClean="0">
                <a:solidFill>
                  <a:srgbClr val="006600"/>
                </a:solidFill>
              </a:rPr>
              <a:t>Functional </a:t>
            </a:r>
            <a:r>
              <a:rPr lang="en-US" sz="2000" b="1" dirty="0" err="1" smtClean="0">
                <a:solidFill>
                  <a:srgbClr val="006600"/>
                </a:solidFill>
              </a:rPr>
              <a:t>Mesoscale</a:t>
            </a:r>
            <a:r>
              <a:rPr lang="en-US" sz="2000" b="1" dirty="0" smtClean="0">
                <a:solidFill>
                  <a:srgbClr val="006600"/>
                </a:solidFill>
              </a:rPr>
              <a:t> Systems</a:t>
            </a:r>
            <a:endParaRPr lang="en-US" sz="2000" b="1" dirty="0">
              <a:solidFill>
                <a:srgbClr val="006600"/>
              </a:solidFill>
            </a:endParaRPr>
          </a:p>
        </p:txBody>
      </p:sp>
      <p:pic>
        <p:nvPicPr>
          <p:cNvPr id="17" name="Picture 16"/>
          <p:cNvPicPr>
            <a:picLocks noChangeAspect="1"/>
          </p:cNvPicPr>
          <p:nvPr/>
        </p:nvPicPr>
        <p:blipFill rotWithShape="1">
          <a:blip r:embed="rId2" cstate="print"/>
          <a:srcRect t="10446"/>
          <a:stretch/>
        </p:blipFill>
        <p:spPr>
          <a:xfrm>
            <a:off x="3928292" y="915084"/>
            <a:ext cx="1538498" cy="3124535"/>
          </a:xfrm>
          <a:prstGeom prst="rect">
            <a:avLst/>
          </a:prstGeom>
        </p:spPr>
      </p:pic>
      <p:sp>
        <p:nvSpPr>
          <p:cNvPr id="22" name="TextBox 21"/>
          <p:cNvSpPr txBox="1"/>
          <p:nvPr/>
        </p:nvSpPr>
        <p:spPr>
          <a:xfrm>
            <a:off x="3886387" y="3987289"/>
            <a:ext cx="1921196" cy="461665"/>
          </a:xfrm>
          <a:prstGeom prst="rect">
            <a:avLst/>
          </a:prstGeom>
          <a:noFill/>
        </p:spPr>
        <p:txBody>
          <a:bodyPr wrap="square" rtlCol="0">
            <a:spAutoFit/>
          </a:bodyPr>
          <a:lstStyle/>
          <a:p>
            <a:pPr defTabSz="914400"/>
            <a:r>
              <a:rPr lang="en-US" sz="800" dirty="0" smtClean="0">
                <a:solidFill>
                  <a:prstClr val="black"/>
                </a:solidFill>
                <a:latin typeface="Arial"/>
                <a:cs typeface="Arial"/>
              </a:rPr>
              <a:t>Aperiodic nanostructured battery</a:t>
            </a:r>
          </a:p>
          <a:p>
            <a:pPr defTabSz="914400"/>
            <a:r>
              <a:rPr lang="en-US" sz="800" dirty="0" smtClean="0">
                <a:solidFill>
                  <a:prstClr val="black"/>
                </a:solidFill>
                <a:latin typeface="Arial"/>
                <a:cs typeface="Arial"/>
              </a:rPr>
              <a:t>J</a:t>
            </a:r>
            <a:r>
              <a:rPr lang="en-US" sz="800" dirty="0">
                <a:solidFill>
                  <a:prstClr val="black"/>
                </a:solidFill>
                <a:latin typeface="Arial"/>
                <a:cs typeface="Arial"/>
              </a:rPr>
              <a:t>. W. Long, D. R. </a:t>
            </a:r>
            <a:r>
              <a:rPr lang="en-US" sz="800" dirty="0" err="1">
                <a:solidFill>
                  <a:prstClr val="black"/>
                </a:solidFill>
                <a:latin typeface="Arial"/>
                <a:cs typeface="Arial"/>
              </a:rPr>
              <a:t>Rolison</a:t>
            </a:r>
            <a:r>
              <a:rPr lang="en-US" sz="800" dirty="0">
                <a:solidFill>
                  <a:prstClr val="black"/>
                </a:solidFill>
                <a:latin typeface="Arial"/>
                <a:cs typeface="Arial"/>
              </a:rPr>
              <a:t>, </a:t>
            </a:r>
            <a:r>
              <a:rPr lang="en-US" sz="800" i="1" dirty="0" err="1">
                <a:solidFill>
                  <a:prstClr val="black"/>
                </a:solidFill>
                <a:latin typeface="Arial"/>
                <a:cs typeface="Arial"/>
              </a:rPr>
              <a:t>Acc</a:t>
            </a:r>
            <a:r>
              <a:rPr lang="en-US" sz="800" i="1" dirty="0">
                <a:solidFill>
                  <a:prstClr val="black"/>
                </a:solidFill>
                <a:latin typeface="Arial"/>
                <a:cs typeface="Arial"/>
              </a:rPr>
              <a:t> </a:t>
            </a:r>
            <a:r>
              <a:rPr lang="en-US" sz="800" i="1" dirty="0" err="1">
                <a:solidFill>
                  <a:prstClr val="black"/>
                </a:solidFill>
                <a:latin typeface="Arial"/>
                <a:cs typeface="Arial"/>
              </a:rPr>
              <a:t>Chem</a:t>
            </a:r>
            <a:r>
              <a:rPr lang="en-US" sz="800" i="1" dirty="0">
                <a:solidFill>
                  <a:prstClr val="black"/>
                </a:solidFill>
                <a:latin typeface="Arial"/>
                <a:cs typeface="Arial"/>
              </a:rPr>
              <a:t> Res </a:t>
            </a:r>
            <a:r>
              <a:rPr lang="en-US" sz="800" dirty="0">
                <a:solidFill>
                  <a:prstClr val="black"/>
                </a:solidFill>
                <a:latin typeface="Arial"/>
                <a:cs typeface="Arial"/>
              </a:rPr>
              <a:t>40 (9), 854-862 (2007)</a:t>
            </a:r>
          </a:p>
        </p:txBody>
      </p:sp>
      <p:pic>
        <p:nvPicPr>
          <p:cNvPr id="26" name="Picture 25"/>
          <p:cNvPicPr>
            <a:picLocks noChangeAspect="1"/>
          </p:cNvPicPr>
          <p:nvPr/>
        </p:nvPicPr>
        <p:blipFill>
          <a:blip r:embed="rId3" cstate="print"/>
          <a:stretch>
            <a:fillRect/>
          </a:stretch>
        </p:blipFill>
        <p:spPr>
          <a:xfrm>
            <a:off x="6126480" y="971428"/>
            <a:ext cx="1680210" cy="1685412"/>
          </a:xfrm>
          <a:prstGeom prst="rect">
            <a:avLst/>
          </a:prstGeom>
        </p:spPr>
      </p:pic>
      <p:sp>
        <p:nvSpPr>
          <p:cNvPr id="28" name="TextBox 27"/>
          <p:cNvSpPr txBox="1"/>
          <p:nvPr/>
        </p:nvSpPr>
        <p:spPr>
          <a:xfrm>
            <a:off x="5763260" y="2777490"/>
            <a:ext cx="2272030" cy="461665"/>
          </a:xfrm>
          <a:prstGeom prst="rect">
            <a:avLst/>
          </a:prstGeom>
          <a:noFill/>
        </p:spPr>
        <p:txBody>
          <a:bodyPr wrap="square" rtlCol="0">
            <a:spAutoFit/>
          </a:bodyPr>
          <a:lstStyle/>
          <a:p>
            <a:r>
              <a:rPr lang="en-US" sz="800" dirty="0" smtClean="0"/>
              <a:t>Imaging of electronic modulations in a </a:t>
            </a:r>
            <a:r>
              <a:rPr lang="en-US" sz="800" dirty="0" err="1" smtClean="0"/>
              <a:t>cuprate</a:t>
            </a:r>
            <a:r>
              <a:rPr lang="en-US" sz="800" dirty="0" smtClean="0"/>
              <a:t> high-temperature superconductor from</a:t>
            </a:r>
          </a:p>
          <a:p>
            <a:r>
              <a:rPr lang="en-US" sz="800" dirty="0" err="1" smtClean="0"/>
              <a:t>Kohsaka</a:t>
            </a:r>
            <a:r>
              <a:rPr lang="en-US" sz="800" dirty="0" smtClean="0"/>
              <a:t> </a:t>
            </a:r>
            <a:r>
              <a:rPr lang="en-US" sz="800" i="1" dirty="0" smtClean="0"/>
              <a:t>et al</a:t>
            </a:r>
            <a:r>
              <a:rPr lang="en-US" sz="800" dirty="0" smtClean="0"/>
              <a:t>., Science </a:t>
            </a:r>
            <a:r>
              <a:rPr lang="en-US" sz="800" b="1" dirty="0" smtClean="0"/>
              <a:t>315</a:t>
            </a:r>
            <a:r>
              <a:rPr lang="en-US" sz="800" dirty="0" smtClean="0"/>
              <a:t>, 1380 (2007)</a:t>
            </a:r>
            <a:endParaRPr lang="en-US" sz="800" dirty="0"/>
          </a:p>
        </p:txBody>
      </p:sp>
      <p:grpSp>
        <p:nvGrpSpPr>
          <p:cNvPr id="29" name="Group 258"/>
          <p:cNvGrpSpPr/>
          <p:nvPr/>
        </p:nvGrpSpPr>
        <p:grpSpPr>
          <a:xfrm>
            <a:off x="4708040" y="4423553"/>
            <a:ext cx="3388488" cy="1447800"/>
            <a:chOff x="4676012" y="1562100"/>
            <a:chExt cx="3896487" cy="1755484"/>
          </a:xfrm>
        </p:grpSpPr>
        <p:pic>
          <p:nvPicPr>
            <p:cNvPr id="30" name="Picture 3" descr="C:\Documents and Settings\184323\My Documents\_Manuscripts and Presentations\Presentations 4_Mar05-present\NW pictures\090815A-36nm-0.6spc-40deg_10K_002.jpg"/>
            <p:cNvPicPr>
              <a:picLocks noChangeAspect="1" noChangeArrowheads="1"/>
            </p:cNvPicPr>
            <p:nvPr/>
          </p:nvPicPr>
          <p:blipFill>
            <a:blip r:embed="rId4" cstate="print"/>
            <a:srcRect/>
            <a:stretch>
              <a:fillRect/>
            </a:stretch>
          </p:blipFill>
          <p:spPr bwMode="auto">
            <a:xfrm>
              <a:off x="4676012" y="1562100"/>
              <a:ext cx="1906155" cy="1755484"/>
            </a:xfrm>
            <a:prstGeom prst="rect">
              <a:avLst/>
            </a:prstGeom>
            <a:noFill/>
            <a:ln w="9525">
              <a:noFill/>
              <a:miter lim="800000"/>
              <a:headEnd/>
              <a:tailEnd/>
            </a:ln>
          </p:spPr>
        </p:pic>
        <p:pic>
          <p:nvPicPr>
            <p:cNvPr id="31" name="Picture 4" descr="C:\Documents and Settings\184323\My Documents\_Manuscripts and Presentations\Presentations 4_Mar05-present\NW pictures\CVD090918A-90nmdots.jpg"/>
            <p:cNvPicPr>
              <a:picLocks noChangeAspect="1" noChangeArrowheads="1"/>
            </p:cNvPicPr>
            <p:nvPr/>
          </p:nvPicPr>
          <p:blipFill>
            <a:blip r:embed="rId5" cstate="print"/>
            <a:srcRect/>
            <a:stretch>
              <a:fillRect/>
            </a:stretch>
          </p:blipFill>
          <p:spPr bwMode="auto">
            <a:xfrm>
              <a:off x="6685032" y="1565166"/>
              <a:ext cx="1887467" cy="1737965"/>
            </a:xfrm>
            <a:prstGeom prst="rect">
              <a:avLst/>
            </a:prstGeom>
            <a:noFill/>
            <a:ln w="9525">
              <a:noFill/>
              <a:miter lim="800000"/>
              <a:headEnd/>
              <a:tailEnd/>
            </a:ln>
          </p:spPr>
        </p:pic>
      </p:grpSp>
      <p:sp>
        <p:nvSpPr>
          <p:cNvPr id="32" name="TextBox 31"/>
          <p:cNvSpPr txBox="1"/>
          <p:nvPr/>
        </p:nvSpPr>
        <p:spPr>
          <a:xfrm>
            <a:off x="5727057" y="5940171"/>
            <a:ext cx="1510350" cy="200055"/>
          </a:xfrm>
          <a:prstGeom prst="rect">
            <a:avLst/>
          </a:prstGeom>
          <a:noFill/>
        </p:spPr>
        <p:txBody>
          <a:bodyPr wrap="none" rtlCol="0">
            <a:spAutoFit/>
          </a:bodyPr>
          <a:lstStyle/>
          <a:p>
            <a:pPr defTabSz="914400"/>
            <a:r>
              <a:rPr lang="en-US" sz="700" dirty="0">
                <a:solidFill>
                  <a:prstClr val="black"/>
                </a:solidFill>
                <a:latin typeface="Arial" pitchFamily="34" charset="0"/>
                <a:cs typeface="Arial" pitchFamily="34" charset="0"/>
              </a:rPr>
              <a:t>Massively parallel nanostructures</a:t>
            </a:r>
          </a:p>
        </p:txBody>
      </p:sp>
      <p:sp>
        <p:nvSpPr>
          <p:cNvPr id="35" name="Right Arrow 34"/>
          <p:cNvSpPr/>
          <p:nvPr/>
        </p:nvSpPr>
        <p:spPr>
          <a:xfrm>
            <a:off x="2503170" y="1805940"/>
            <a:ext cx="1085850" cy="6057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rot="10800000">
            <a:off x="2575560" y="5044440"/>
            <a:ext cx="1085850" cy="6057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6"/>
          <p:cNvPicPr>
            <a:picLocks noChangeAspect="1"/>
          </p:cNvPicPr>
          <p:nvPr/>
        </p:nvPicPr>
        <p:blipFill>
          <a:blip r:embed="rId6" cstate="print"/>
          <a:srcRect b="22803"/>
          <a:stretch>
            <a:fillRect/>
          </a:stretch>
        </p:blipFill>
        <p:spPr bwMode="auto">
          <a:xfrm>
            <a:off x="805534" y="822960"/>
            <a:ext cx="1636994" cy="1569720"/>
          </a:xfrm>
          <a:prstGeom prst="rect">
            <a:avLst/>
          </a:prstGeom>
          <a:noFill/>
          <a:ln w="9525">
            <a:solidFill>
              <a:srgbClr val="000000"/>
            </a:solidFill>
            <a:miter lim="800000"/>
            <a:headEnd/>
            <a:tailEnd/>
          </a:ln>
        </p:spPr>
      </p:pic>
      <p:grpSp>
        <p:nvGrpSpPr>
          <p:cNvPr id="19" name="Group 564"/>
          <p:cNvGrpSpPr>
            <a:grpSpLocks/>
          </p:cNvGrpSpPr>
          <p:nvPr/>
        </p:nvGrpSpPr>
        <p:grpSpPr bwMode="auto">
          <a:xfrm>
            <a:off x="274320" y="2491740"/>
            <a:ext cx="3532505" cy="1310958"/>
            <a:chOff x="508" y="693"/>
            <a:chExt cx="2982" cy="1691"/>
          </a:xfrm>
        </p:grpSpPr>
        <p:sp>
          <p:nvSpPr>
            <p:cNvPr id="20" name="Text Box 565"/>
            <p:cNvSpPr txBox="1">
              <a:spLocks noChangeAspect="1" noChangeArrowheads="1"/>
            </p:cNvSpPr>
            <p:nvPr/>
          </p:nvSpPr>
          <p:spPr bwMode="auto">
            <a:xfrm>
              <a:off x="2475" y="1474"/>
              <a:ext cx="901" cy="220"/>
            </a:xfrm>
            <a:prstGeom prst="rect">
              <a:avLst/>
            </a:prstGeom>
            <a:noFill/>
            <a:ln w="9525">
              <a:noFill/>
              <a:miter lim="800000"/>
              <a:headEnd/>
              <a:tailEnd/>
            </a:ln>
          </p:spPr>
          <p:txBody>
            <a:bodyPr wrap="none">
              <a:spAutoFit/>
            </a:bodyPr>
            <a:lstStyle/>
            <a:p>
              <a:r>
                <a:rPr lang="en-US" sz="1200">
                  <a:solidFill>
                    <a:srgbClr val="000000"/>
                  </a:solidFill>
                  <a:latin typeface="Comic Sans MS" charset="0"/>
                </a:rPr>
                <a:t>LaMnO</a:t>
              </a:r>
              <a:r>
                <a:rPr lang="en-US" sz="1200" baseline="-25000">
                  <a:solidFill>
                    <a:srgbClr val="000000"/>
                  </a:solidFill>
                  <a:latin typeface="Comic Sans MS" charset="0"/>
                </a:rPr>
                <a:t>3</a:t>
              </a:r>
              <a:r>
                <a:rPr lang="en-US" sz="1200">
                  <a:solidFill>
                    <a:srgbClr val="000000"/>
                  </a:solidFill>
                  <a:latin typeface="Comic Sans MS" charset="0"/>
                </a:rPr>
                <a:t> buffer</a:t>
              </a:r>
            </a:p>
          </p:txBody>
        </p:sp>
        <p:sp>
          <p:nvSpPr>
            <p:cNvPr id="21" name="Text Box 566"/>
            <p:cNvSpPr txBox="1">
              <a:spLocks noChangeAspect="1" noChangeArrowheads="1"/>
            </p:cNvSpPr>
            <p:nvPr/>
          </p:nvSpPr>
          <p:spPr bwMode="auto">
            <a:xfrm>
              <a:off x="2570" y="1110"/>
              <a:ext cx="920" cy="315"/>
            </a:xfrm>
            <a:prstGeom prst="rect">
              <a:avLst/>
            </a:prstGeom>
            <a:noFill/>
            <a:ln w="9525">
              <a:noFill/>
              <a:miter lim="800000"/>
              <a:headEnd/>
              <a:tailEnd/>
            </a:ln>
          </p:spPr>
          <p:txBody>
            <a:bodyPr wrap="none">
              <a:spAutoFit/>
            </a:bodyPr>
            <a:lstStyle/>
            <a:p>
              <a:pPr>
                <a:lnSpc>
                  <a:spcPct val="80000"/>
                </a:lnSpc>
              </a:pPr>
              <a:r>
                <a:rPr lang="en-US" sz="1200">
                  <a:solidFill>
                    <a:srgbClr val="000000"/>
                  </a:solidFill>
                  <a:latin typeface="Comic Sans MS" charset="0"/>
                </a:rPr>
                <a:t>YBCO </a:t>
              </a:r>
            </a:p>
            <a:p>
              <a:pPr>
                <a:lnSpc>
                  <a:spcPct val="80000"/>
                </a:lnSpc>
              </a:pPr>
              <a:r>
                <a:rPr lang="en-US" sz="1200">
                  <a:solidFill>
                    <a:srgbClr val="000000"/>
                  </a:solidFill>
                  <a:latin typeface="Comic Sans MS" charset="0"/>
                </a:rPr>
                <a:t>superconductor</a:t>
              </a:r>
            </a:p>
          </p:txBody>
        </p:sp>
        <p:sp>
          <p:nvSpPr>
            <p:cNvPr id="25" name="Text Box 567"/>
            <p:cNvSpPr txBox="1">
              <a:spLocks noChangeAspect="1" noChangeArrowheads="1"/>
            </p:cNvSpPr>
            <p:nvPr/>
          </p:nvSpPr>
          <p:spPr bwMode="auto">
            <a:xfrm>
              <a:off x="2684" y="891"/>
              <a:ext cx="759" cy="221"/>
            </a:xfrm>
            <a:prstGeom prst="rect">
              <a:avLst/>
            </a:prstGeom>
            <a:noFill/>
            <a:ln w="9525">
              <a:noFill/>
              <a:miter lim="800000"/>
              <a:headEnd/>
              <a:tailEnd/>
            </a:ln>
          </p:spPr>
          <p:txBody>
            <a:bodyPr wrap="none">
              <a:spAutoFit/>
            </a:bodyPr>
            <a:lstStyle/>
            <a:p>
              <a:r>
                <a:rPr lang="en-US" sz="1200">
                  <a:solidFill>
                    <a:srgbClr val="000000"/>
                  </a:solidFill>
                  <a:latin typeface="Comic Sans MS" charset="0"/>
                </a:rPr>
                <a:t>Ag cap layer</a:t>
              </a:r>
            </a:p>
          </p:txBody>
        </p:sp>
        <p:pic>
          <p:nvPicPr>
            <p:cNvPr id="27" name="Picture 568" descr="CoatedCondLayers8-06"/>
            <p:cNvPicPr>
              <a:picLocks noChangeAspect="1" noChangeArrowheads="1"/>
            </p:cNvPicPr>
            <p:nvPr/>
          </p:nvPicPr>
          <p:blipFill>
            <a:blip r:embed="rId7" cstate="print"/>
            <a:srcRect/>
            <a:stretch>
              <a:fillRect/>
            </a:stretch>
          </p:blipFill>
          <p:spPr bwMode="auto">
            <a:xfrm rot="-5400000">
              <a:off x="811" y="605"/>
              <a:ext cx="1266" cy="1872"/>
            </a:xfrm>
            <a:prstGeom prst="rect">
              <a:avLst/>
            </a:prstGeom>
            <a:noFill/>
            <a:ln w="9525">
              <a:noFill/>
              <a:miter lim="800000"/>
              <a:headEnd/>
              <a:tailEnd/>
            </a:ln>
          </p:spPr>
        </p:pic>
        <p:sp>
          <p:nvSpPr>
            <p:cNvPr id="38" name="Text Box 569"/>
            <p:cNvSpPr txBox="1">
              <a:spLocks noChangeAspect="1" noChangeArrowheads="1"/>
            </p:cNvSpPr>
            <p:nvPr/>
          </p:nvSpPr>
          <p:spPr bwMode="auto">
            <a:xfrm>
              <a:off x="1235" y="2164"/>
              <a:ext cx="1033" cy="220"/>
            </a:xfrm>
            <a:prstGeom prst="rect">
              <a:avLst/>
            </a:prstGeom>
            <a:noFill/>
            <a:ln w="9525">
              <a:noFill/>
              <a:miter lim="800000"/>
              <a:headEnd/>
              <a:tailEnd/>
            </a:ln>
          </p:spPr>
          <p:txBody>
            <a:bodyPr wrap="none">
              <a:spAutoFit/>
            </a:bodyPr>
            <a:lstStyle/>
            <a:p>
              <a:r>
                <a:rPr lang="en-US" sz="1200">
                  <a:solidFill>
                    <a:srgbClr val="000000"/>
                  </a:solidFill>
                  <a:latin typeface="Comic Sans MS" charset="0"/>
                </a:rPr>
                <a:t>Ni alloy substrate</a:t>
              </a:r>
            </a:p>
          </p:txBody>
        </p:sp>
        <p:sp>
          <p:nvSpPr>
            <p:cNvPr id="39" name="Text Box 570"/>
            <p:cNvSpPr txBox="1">
              <a:spLocks noChangeAspect="1" noChangeArrowheads="1"/>
            </p:cNvSpPr>
            <p:nvPr/>
          </p:nvSpPr>
          <p:spPr bwMode="auto">
            <a:xfrm>
              <a:off x="1859" y="1883"/>
              <a:ext cx="1333" cy="221"/>
            </a:xfrm>
            <a:prstGeom prst="rect">
              <a:avLst/>
            </a:prstGeom>
            <a:noFill/>
            <a:ln w="9525">
              <a:noFill/>
              <a:miter lim="800000"/>
              <a:headEnd/>
              <a:tailEnd/>
            </a:ln>
          </p:spPr>
          <p:txBody>
            <a:bodyPr wrap="none">
              <a:spAutoFit/>
            </a:bodyPr>
            <a:lstStyle/>
            <a:p>
              <a:r>
                <a:rPr lang="en-US" sz="1200">
                  <a:solidFill>
                    <a:srgbClr val="000000"/>
                  </a:solidFill>
                  <a:latin typeface="Comic Sans MS" charset="0"/>
                </a:rPr>
                <a:t>Al</a:t>
              </a:r>
              <a:r>
                <a:rPr lang="en-US" sz="1200" baseline="-25000">
                  <a:solidFill>
                    <a:srgbClr val="000000"/>
                  </a:solidFill>
                  <a:latin typeface="Comic Sans MS" charset="0"/>
                </a:rPr>
                <a:t>2</a:t>
              </a:r>
              <a:r>
                <a:rPr lang="en-US" sz="1200">
                  <a:solidFill>
                    <a:srgbClr val="000000"/>
                  </a:solidFill>
                  <a:latin typeface="Comic Sans MS" charset="0"/>
                </a:rPr>
                <a:t>O</a:t>
              </a:r>
              <a:r>
                <a:rPr lang="en-US" sz="1200" baseline="-25000">
                  <a:solidFill>
                    <a:srgbClr val="000000"/>
                  </a:solidFill>
                  <a:latin typeface="Comic Sans MS" charset="0"/>
                </a:rPr>
                <a:t>3</a:t>
              </a:r>
              <a:r>
                <a:rPr lang="en-US" sz="1200">
                  <a:solidFill>
                    <a:srgbClr val="000000"/>
                  </a:solidFill>
                  <a:latin typeface="Comic Sans MS" charset="0"/>
                </a:rPr>
                <a:t> / Y</a:t>
              </a:r>
              <a:r>
                <a:rPr lang="en-US" sz="1200" baseline="-25000">
                  <a:solidFill>
                    <a:srgbClr val="000000"/>
                  </a:solidFill>
                  <a:latin typeface="Comic Sans MS" charset="0"/>
                </a:rPr>
                <a:t>2</a:t>
              </a:r>
              <a:r>
                <a:rPr lang="en-US" sz="1200">
                  <a:solidFill>
                    <a:srgbClr val="000000"/>
                  </a:solidFill>
                  <a:latin typeface="Comic Sans MS" charset="0"/>
                </a:rPr>
                <a:t>O</a:t>
              </a:r>
              <a:r>
                <a:rPr lang="en-US" sz="1200" baseline="-25000">
                  <a:solidFill>
                    <a:srgbClr val="000000"/>
                  </a:solidFill>
                  <a:latin typeface="Comic Sans MS" charset="0"/>
                </a:rPr>
                <a:t>3</a:t>
              </a:r>
              <a:r>
                <a:rPr lang="en-US" sz="1200">
                  <a:solidFill>
                    <a:srgbClr val="000000"/>
                  </a:solidFill>
                  <a:latin typeface="Comic Sans MS" charset="0"/>
                </a:rPr>
                <a:t> Ni barrier </a:t>
              </a:r>
            </a:p>
          </p:txBody>
        </p:sp>
        <p:sp>
          <p:nvSpPr>
            <p:cNvPr id="40" name="Text Box 571"/>
            <p:cNvSpPr txBox="1">
              <a:spLocks noChangeAspect="1" noChangeArrowheads="1"/>
            </p:cNvSpPr>
            <p:nvPr/>
          </p:nvSpPr>
          <p:spPr bwMode="auto">
            <a:xfrm>
              <a:off x="2197" y="1666"/>
              <a:ext cx="856" cy="221"/>
            </a:xfrm>
            <a:prstGeom prst="rect">
              <a:avLst/>
            </a:prstGeom>
            <a:noFill/>
            <a:ln w="9525">
              <a:noFill/>
              <a:miter lim="800000"/>
              <a:headEnd/>
              <a:tailEnd/>
            </a:ln>
          </p:spPr>
          <p:txBody>
            <a:bodyPr wrap="none">
              <a:spAutoFit/>
            </a:bodyPr>
            <a:lstStyle/>
            <a:p>
              <a:r>
                <a:rPr lang="en-US" sz="1200">
                  <a:solidFill>
                    <a:srgbClr val="000000"/>
                  </a:solidFill>
                  <a:latin typeface="Comic Sans MS" charset="0"/>
                </a:rPr>
                <a:t>MgO template</a:t>
              </a:r>
            </a:p>
          </p:txBody>
        </p:sp>
        <p:sp>
          <p:nvSpPr>
            <p:cNvPr id="41" name="Text Box 572"/>
            <p:cNvSpPr txBox="1">
              <a:spLocks noChangeAspect="1" noChangeArrowheads="1"/>
            </p:cNvSpPr>
            <p:nvPr/>
          </p:nvSpPr>
          <p:spPr bwMode="auto">
            <a:xfrm>
              <a:off x="2485" y="693"/>
              <a:ext cx="855" cy="221"/>
            </a:xfrm>
            <a:prstGeom prst="rect">
              <a:avLst/>
            </a:prstGeom>
            <a:noFill/>
            <a:ln w="9525">
              <a:noFill/>
              <a:miter lim="800000"/>
              <a:headEnd/>
              <a:tailEnd/>
            </a:ln>
          </p:spPr>
          <p:txBody>
            <a:bodyPr wrap="none">
              <a:spAutoFit/>
            </a:bodyPr>
            <a:lstStyle/>
            <a:p>
              <a:r>
                <a:rPr lang="en-US" sz="1200">
                  <a:solidFill>
                    <a:srgbClr val="000000"/>
                  </a:solidFill>
                  <a:latin typeface="Comic Sans MS" charset="0"/>
                </a:rPr>
                <a:t>Cu shunt layer</a:t>
              </a:r>
            </a:p>
          </p:txBody>
        </p:sp>
        <p:sp>
          <p:nvSpPr>
            <p:cNvPr id="42" name="Line 573"/>
            <p:cNvSpPr>
              <a:spLocks noChangeAspect="1" noChangeShapeType="1"/>
            </p:cNvSpPr>
            <p:nvPr/>
          </p:nvSpPr>
          <p:spPr bwMode="auto">
            <a:xfrm flipH="1" flipV="1">
              <a:off x="1597" y="1801"/>
              <a:ext cx="166" cy="119"/>
            </a:xfrm>
            <a:prstGeom prst="line">
              <a:avLst/>
            </a:prstGeom>
            <a:noFill/>
            <a:ln w="9525">
              <a:solidFill>
                <a:schemeClr val="bg1"/>
              </a:solidFill>
              <a:round/>
              <a:headEnd/>
              <a:tailEnd type="stealth" w="lg" len="lg"/>
            </a:ln>
          </p:spPr>
          <p:txBody>
            <a:bodyPr wrap="none" anchor="ctr"/>
            <a:lstStyle/>
            <a:p>
              <a:endParaRPr lang="en-US"/>
            </a:p>
          </p:txBody>
        </p:sp>
        <p:sp>
          <p:nvSpPr>
            <p:cNvPr id="43" name="Line 574"/>
            <p:cNvSpPr>
              <a:spLocks noChangeAspect="1" noChangeShapeType="1"/>
            </p:cNvSpPr>
            <p:nvPr/>
          </p:nvSpPr>
          <p:spPr bwMode="auto">
            <a:xfrm flipH="1" flipV="1">
              <a:off x="1707" y="1643"/>
              <a:ext cx="480" cy="87"/>
            </a:xfrm>
            <a:prstGeom prst="line">
              <a:avLst/>
            </a:prstGeom>
            <a:noFill/>
            <a:ln w="9525">
              <a:solidFill>
                <a:schemeClr val="bg1"/>
              </a:solidFill>
              <a:round/>
              <a:headEnd/>
              <a:tailEnd type="stealth" w="lg" len="lg"/>
            </a:ln>
          </p:spPr>
          <p:txBody>
            <a:bodyPr wrap="none" anchor="ctr"/>
            <a:lstStyle/>
            <a:p>
              <a:endParaRPr lang="en-US"/>
            </a:p>
          </p:txBody>
        </p:sp>
        <p:sp>
          <p:nvSpPr>
            <p:cNvPr id="44" name="Line 575"/>
            <p:cNvSpPr>
              <a:spLocks noChangeAspect="1" noChangeShapeType="1"/>
            </p:cNvSpPr>
            <p:nvPr/>
          </p:nvSpPr>
          <p:spPr bwMode="auto">
            <a:xfrm flipH="1" flipV="1">
              <a:off x="2347" y="1347"/>
              <a:ext cx="169" cy="204"/>
            </a:xfrm>
            <a:prstGeom prst="line">
              <a:avLst/>
            </a:prstGeom>
            <a:noFill/>
            <a:ln w="9525">
              <a:solidFill>
                <a:schemeClr val="tx1"/>
              </a:solidFill>
              <a:round/>
              <a:headEnd/>
              <a:tailEnd type="stealth" w="lg" len="lg"/>
            </a:ln>
          </p:spPr>
          <p:txBody>
            <a:bodyPr wrap="none" anchor="ctr"/>
            <a:lstStyle/>
            <a:p>
              <a:endParaRPr lang="en-US"/>
            </a:p>
          </p:txBody>
        </p:sp>
        <p:sp>
          <p:nvSpPr>
            <p:cNvPr id="45" name="Line 576"/>
            <p:cNvSpPr>
              <a:spLocks noChangeShapeType="1"/>
            </p:cNvSpPr>
            <p:nvPr/>
          </p:nvSpPr>
          <p:spPr bwMode="auto">
            <a:xfrm flipH="1">
              <a:off x="2375" y="1003"/>
              <a:ext cx="278" cy="167"/>
            </a:xfrm>
            <a:prstGeom prst="line">
              <a:avLst/>
            </a:prstGeom>
            <a:noFill/>
            <a:ln w="9525">
              <a:solidFill>
                <a:schemeClr val="tx1"/>
              </a:solidFill>
              <a:round/>
              <a:headEnd/>
              <a:tailEnd type="stealth" w="lg" len="lg"/>
            </a:ln>
          </p:spPr>
          <p:txBody>
            <a:bodyPr wrap="none" anchor="ctr"/>
            <a:lstStyle/>
            <a:p>
              <a:endParaRPr lang="en-US"/>
            </a:p>
          </p:txBody>
        </p:sp>
        <p:sp>
          <p:nvSpPr>
            <p:cNvPr id="46" name="Line 577"/>
            <p:cNvSpPr>
              <a:spLocks noChangeShapeType="1"/>
            </p:cNvSpPr>
            <p:nvPr/>
          </p:nvSpPr>
          <p:spPr bwMode="auto">
            <a:xfrm flipH="1">
              <a:off x="2226" y="836"/>
              <a:ext cx="199" cy="119"/>
            </a:xfrm>
            <a:prstGeom prst="line">
              <a:avLst/>
            </a:prstGeom>
            <a:noFill/>
            <a:ln w="9525">
              <a:solidFill>
                <a:schemeClr val="tx1"/>
              </a:solidFill>
              <a:round/>
              <a:headEnd/>
              <a:tailEnd type="stealth" w="lg" len="lg"/>
            </a:ln>
          </p:spPr>
          <p:txBody>
            <a:bodyPr wrap="none" anchor="ctr"/>
            <a:lstStyle/>
            <a:p>
              <a:endParaRPr lang="en-US"/>
            </a:p>
          </p:txBody>
        </p:sp>
        <p:sp>
          <p:nvSpPr>
            <p:cNvPr id="47" name="Line 578"/>
            <p:cNvSpPr>
              <a:spLocks noChangeShapeType="1"/>
            </p:cNvSpPr>
            <p:nvPr/>
          </p:nvSpPr>
          <p:spPr bwMode="auto">
            <a:xfrm flipH="1">
              <a:off x="2296" y="1265"/>
              <a:ext cx="436" cy="12"/>
            </a:xfrm>
            <a:prstGeom prst="line">
              <a:avLst/>
            </a:prstGeom>
            <a:noFill/>
            <a:ln w="9525">
              <a:solidFill>
                <a:schemeClr val="tx1"/>
              </a:solidFill>
              <a:round/>
              <a:headEnd/>
              <a:tailEnd type="stealth" w="lg" len="lg"/>
            </a:ln>
          </p:spPr>
          <p:txBody>
            <a:bodyPr wrap="none" anchor="ctr"/>
            <a:lstStyle/>
            <a:p>
              <a:endParaRPr lang="en-US"/>
            </a:p>
          </p:txBody>
        </p:sp>
      </p:grpSp>
      <p:pic>
        <p:nvPicPr>
          <p:cNvPr id="8194" name="Picture 2" descr="http://2.imimg.com/data2/IQ/BW/DIR-2675835/data2-ll-xo-dir-2675835-uploads-pics-hts-tapes-2-250x250.jpg"/>
          <p:cNvPicPr>
            <a:picLocks noChangeAspect="1" noChangeArrowheads="1"/>
          </p:cNvPicPr>
          <p:nvPr/>
        </p:nvPicPr>
        <p:blipFill>
          <a:blip r:embed="rId8" cstate="print"/>
          <a:srcRect/>
          <a:stretch>
            <a:fillRect/>
          </a:stretch>
        </p:blipFill>
        <p:spPr bwMode="auto">
          <a:xfrm>
            <a:off x="235585" y="4336732"/>
            <a:ext cx="2381250" cy="17811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9400" y="177800"/>
            <a:ext cx="8356600" cy="400110"/>
          </a:xfrm>
          <a:prstGeom prst="rect">
            <a:avLst/>
          </a:prstGeom>
          <a:noFill/>
        </p:spPr>
        <p:txBody>
          <a:bodyPr wrap="square" rtlCol="0">
            <a:spAutoFit/>
          </a:bodyPr>
          <a:lstStyle/>
          <a:p>
            <a:pPr algn="ctr"/>
            <a:r>
              <a:rPr lang="en-US" sz="2000" b="1" dirty="0" smtClean="0">
                <a:solidFill>
                  <a:srgbClr val="006600"/>
                </a:solidFill>
              </a:rPr>
              <a:t>Functional Mesoscale Systems</a:t>
            </a:r>
            <a:endParaRPr lang="en-US" sz="2000" b="1" dirty="0">
              <a:solidFill>
                <a:srgbClr val="006600"/>
              </a:solidFill>
            </a:endParaRPr>
          </a:p>
        </p:txBody>
      </p:sp>
      <p:sp>
        <p:nvSpPr>
          <p:cNvPr id="5" name="TextBox 4"/>
          <p:cNvSpPr txBox="1"/>
          <p:nvPr/>
        </p:nvSpPr>
        <p:spPr>
          <a:xfrm>
            <a:off x="333575" y="812945"/>
            <a:ext cx="3149600" cy="369332"/>
          </a:xfrm>
          <a:prstGeom prst="rect">
            <a:avLst/>
          </a:prstGeom>
          <a:solidFill>
            <a:srgbClr val="66FFFF"/>
          </a:solidFill>
        </p:spPr>
        <p:txBody>
          <a:bodyPr wrap="square" rtlCol="0">
            <a:spAutoFit/>
          </a:bodyPr>
          <a:lstStyle/>
          <a:p>
            <a:pPr algn="ctr"/>
            <a:r>
              <a:rPr lang="en-US" dirty="0" smtClean="0"/>
              <a:t>Opportunity</a:t>
            </a:r>
            <a:endParaRPr lang="en-US" dirty="0"/>
          </a:p>
        </p:txBody>
      </p:sp>
      <p:sp>
        <p:nvSpPr>
          <p:cNvPr id="6" name="TextBox 5"/>
          <p:cNvSpPr txBox="1"/>
          <p:nvPr/>
        </p:nvSpPr>
        <p:spPr>
          <a:xfrm>
            <a:off x="416122" y="3596363"/>
            <a:ext cx="3149600" cy="369332"/>
          </a:xfrm>
          <a:prstGeom prst="rect">
            <a:avLst/>
          </a:prstGeom>
          <a:solidFill>
            <a:srgbClr val="66FFFF"/>
          </a:solidFill>
        </p:spPr>
        <p:txBody>
          <a:bodyPr wrap="square" rtlCol="0">
            <a:spAutoFit/>
          </a:bodyPr>
          <a:lstStyle/>
          <a:p>
            <a:pPr algn="ctr"/>
            <a:r>
              <a:rPr lang="en-US" dirty="0" err="1" smtClean="0"/>
              <a:t>Meso</a:t>
            </a:r>
            <a:r>
              <a:rPr lang="en-US" dirty="0" smtClean="0"/>
              <a:t> Challenge</a:t>
            </a:r>
            <a:endParaRPr lang="en-US" dirty="0"/>
          </a:p>
        </p:txBody>
      </p:sp>
      <p:sp>
        <p:nvSpPr>
          <p:cNvPr id="7" name="TextBox 6"/>
          <p:cNvSpPr txBox="1"/>
          <p:nvPr/>
        </p:nvSpPr>
        <p:spPr>
          <a:xfrm>
            <a:off x="5193013" y="812486"/>
            <a:ext cx="3149600" cy="369332"/>
          </a:xfrm>
          <a:prstGeom prst="rect">
            <a:avLst/>
          </a:prstGeom>
          <a:solidFill>
            <a:srgbClr val="66FFFF"/>
          </a:solidFill>
        </p:spPr>
        <p:txBody>
          <a:bodyPr wrap="square" rtlCol="0">
            <a:spAutoFit/>
          </a:bodyPr>
          <a:lstStyle/>
          <a:p>
            <a:pPr algn="ctr"/>
            <a:r>
              <a:rPr lang="en-US" dirty="0" smtClean="0"/>
              <a:t>Approach</a:t>
            </a:r>
            <a:endParaRPr lang="en-US" dirty="0"/>
          </a:p>
        </p:txBody>
      </p:sp>
      <p:sp>
        <p:nvSpPr>
          <p:cNvPr id="8" name="TextBox 7"/>
          <p:cNvSpPr txBox="1"/>
          <p:nvPr/>
        </p:nvSpPr>
        <p:spPr>
          <a:xfrm>
            <a:off x="5202822" y="4007563"/>
            <a:ext cx="3149600" cy="369332"/>
          </a:xfrm>
          <a:prstGeom prst="rect">
            <a:avLst/>
          </a:prstGeom>
          <a:solidFill>
            <a:srgbClr val="66FFFF"/>
          </a:solidFill>
        </p:spPr>
        <p:txBody>
          <a:bodyPr wrap="square" rtlCol="0">
            <a:spAutoFit/>
          </a:bodyPr>
          <a:lstStyle/>
          <a:p>
            <a:pPr algn="ctr"/>
            <a:r>
              <a:rPr lang="en-US" dirty="0" smtClean="0"/>
              <a:t>Impact</a:t>
            </a:r>
            <a:endParaRPr lang="en-US" dirty="0"/>
          </a:p>
        </p:txBody>
      </p:sp>
      <p:sp>
        <p:nvSpPr>
          <p:cNvPr id="9" name="Text Box 4"/>
          <p:cNvSpPr txBox="1">
            <a:spLocks noChangeArrowheads="1"/>
          </p:cNvSpPr>
          <p:nvPr/>
        </p:nvSpPr>
        <p:spPr bwMode="auto">
          <a:xfrm>
            <a:off x="4495643" y="1221393"/>
            <a:ext cx="4406957" cy="2893100"/>
          </a:xfrm>
          <a:prstGeom prst="rect">
            <a:avLst/>
          </a:prstGeom>
          <a:noFill/>
          <a:ln w="9525">
            <a:noFill/>
            <a:miter lim="800000"/>
            <a:headEnd/>
            <a:tailEnd/>
          </a:ln>
        </p:spPr>
        <p:txBody>
          <a:bodyPr wrap="square">
            <a:spAutoFit/>
          </a:bodyPr>
          <a:lstStyle/>
          <a:p>
            <a:pPr eaLnBrk="0" hangingPunct="0">
              <a:spcBef>
                <a:spcPct val="50000"/>
              </a:spcBef>
            </a:pPr>
            <a:r>
              <a:rPr lang="en-US" sz="1400" b="1" dirty="0" smtClean="0">
                <a:solidFill>
                  <a:schemeClr val="accent2"/>
                </a:solidFill>
                <a:latin typeface="Calibri" pitchFamily="34" charset="0"/>
              </a:rPr>
              <a:t>Highly controlled synthesis </a:t>
            </a:r>
            <a:r>
              <a:rPr lang="en-US" sz="1400" b="1" dirty="0">
                <a:solidFill>
                  <a:schemeClr val="accent2"/>
                </a:solidFill>
                <a:latin typeface="Calibri" pitchFamily="34" charset="0"/>
              </a:rPr>
              <a:t>of </a:t>
            </a:r>
            <a:r>
              <a:rPr lang="en-US" sz="1400" b="1" dirty="0" smtClean="0">
                <a:solidFill>
                  <a:schemeClr val="accent2"/>
                </a:solidFill>
                <a:latin typeface="Calibri" pitchFamily="34" charset="0"/>
              </a:rPr>
              <a:t>crystalline, thin</a:t>
            </a:r>
            <a:r>
              <a:rPr lang="en-US" sz="1400" b="1" dirty="0">
                <a:solidFill>
                  <a:schemeClr val="accent2"/>
                </a:solidFill>
                <a:latin typeface="Calibri" pitchFamily="34" charset="0"/>
              </a:rPr>
              <a:t>-</a:t>
            </a:r>
            <a:r>
              <a:rPr lang="en-US" sz="1400" b="1" dirty="0" smtClean="0">
                <a:solidFill>
                  <a:schemeClr val="accent2"/>
                </a:solidFill>
                <a:latin typeface="Calibri" pitchFamily="34" charset="0"/>
              </a:rPr>
              <a:t>film, and complex structures (e.g. designed and self-organized systems)</a:t>
            </a:r>
            <a:endParaRPr lang="en-US" sz="1400" b="1" dirty="0">
              <a:solidFill>
                <a:schemeClr val="accent2"/>
              </a:solidFill>
              <a:latin typeface="Calibri" pitchFamily="34" charset="0"/>
            </a:endParaRPr>
          </a:p>
          <a:p>
            <a:pPr eaLnBrk="0" hangingPunct="0"/>
            <a:endParaRPr lang="en-US" sz="1400" b="1" dirty="0">
              <a:solidFill>
                <a:schemeClr val="accent2"/>
              </a:solidFill>
              <a:latin typeface="Calibri" pitchFamily="34" charset="0"/>
            </a:endParaRPr>
          </a:p>
          <a:p>
            <a:pPr eaLnBrk="0" hangingPunct="0"/>
            <a:r>
              <a:rPr lang="en-US" sz="1400" b="1" dirty="0" smtClean="0">
                <a:solidFill>
                  <a:schemeClr val="accent2"/>
                </a:solidFill>
                <a:latin typeface="Calibri" pitchFamily="34" charset="0"/>
              </a:rPr>
              <a:t>Development of new measurement techniques to detect emergent functional behavior and spontaneous inhomogeneity dynamically, and at multiple length scales.</a:t>
            </a:r>
            <a:endParaRPr lang="en-US" sz="1400" b="1" dirty="0">
              <a:solidFill>
                <a:schemeClr val="accent2"/>
              </a:solidFill>
              <a:latin typeface="Calibri" pitchFamily="34" charset="0"/>
            </a:endParaRPr>
          </a:p>
          <a:p>
            <a:pPr eaLnBrk="0" hangingPunct="0"/>
            <a:endParaRPr lang="en-US" sz="1400" b="1" dirty="0">
              <a:solidFill>
                <a:schemeClr val="accent2"/>
              </a:solidFill>
              <a:latin typeface="Calibri" pitchFamily="34" charset="0"/>
            </a:endParaRPr>
          </a:p>
          <a:p>
            <a:pPr eaLnBrk="0" hangingPunct="0"/>
            <a:r>
              <a:rPr lang="en-US" sz="1400" b="1" dirty="0" smtClean="0">
                <a:solidFill>
                  <a:schemeClr val="accent2"/>
                </a:solidFill>
                <a:latin typeface="Calibri" pitchFamily="34" charset="0"/>
              </a:rPr>
              <a:t>Development of new computational techniques that incorporate and merge </a:t>
            </a:r>
            <a:r>
              <a:rPr lang="en-US" sz="1400" b="1" dirty="0" err="1" smtClean="0">
                <a:solidFill>
                  <a:schemeClr val="accent2"/>
                </a:solidFill>
                <a:latin typeface="Calibri" pitchFamily="34" charset="0"/>
              </a:rPr>
              <a:t>ab</a:t>
            </a:r>
            <a:r>
              <a:rPr lang="en-US" sz="1400" b="1" dirty="0" smtClean="0">
                <a:solidFill>
                  <a:schemeClr val="accent2"/>
                </a:solidFill>
                <a:latin typeface="Calibri" pitchFamily="34" charset="0"/>
              </a:rPr>
              <a:t>-initio and continuum and are cognizant of structural complexity and hierarchy.</a:t>
            </a:r>
          </a:p>
          <a:p>
            <a:pPr eaLnBrk="0" hangingPunct="0"/>
            <a:endParaRPr lang="en-US" sz="1400" b="1" dirty="0" smtClean="0">
              <a:solidFill>
                <a:schemeClr val="accent2"/>
              </a:solidFill>
              <a:latin typeface="Calibri" pitchFamily="34" charset="0"/>
            </a:endParaRPr>
          </a:p>
        </p:txBody>
      </p:sp>
      <p:sp>
        <p:nvSpPr>
          <p:cNvPr id="10" name="Text Box 5"/>
          <p:cNvSpPr txBox="1">
            <a:spLocks noChangeArrowheads="1"/>
          </p:cNvSpPr>
          <p:nvPr/>
        </p:nvSpPr>
        <p:spPr bwMode="auto">
          <a:xfrm>
            <a:off x="102059" y="1224580"/>
            <a:ext cx="4286496" cy="2223686"/>
          </a:xfrm>
          <a:prstGeom prst="rect">
            <a:avLst/>
          </a:prstGeom>
          <a:noFill/>
          <a:ln w="9525">
            <a:noFill/>
            <a:miter lim="800000"/>
            <a:headEnd/>
            <a:tailEnd/>
          </a:ln>
        </p:spPr>
        <p:txBody>
          <a:bodyPr wrap="square">
            <a:spAutoFit/>
          </a:bodyPr>
          <a:lstStyle/>
          <a:p>
            <a:pPr eaLnBrk="0" hangingPunct="0">
              <a:spcBef>
                <a:spcPts val="500"/>
              </a:spcBef>
            </a:pPr>
            <a:r>
              <a:rPr lang="en-US" sz="1400" b="1" dirty="0" smtClean="0">
                <a:solidFill>
                  <a:schemeClr val="accent2"/>
                </a:solidFill>
                <a:latin typeface="Calibri" pitchFamily="34" charset="0"/>
              </a:rPr>
              <a:t>Mesoscale </a:t>
            </a:r>
            <a:r>
              <a:rPr lang="en-US" sz="1400" b="1" dirty="0">
                <a:solidFill>
                  <a:schemeClr val="accent2"/>
                </a:solidFill>
                <a:latin typeface="Calibri" pitchFamily="34" charset="0"/>
              </a:rPr>
              <a:t>systems can </a:t>
            </a:r>
            <a:r>
              <a:rPr lang="en-US" sz="1400" b="1" dirty="0" smtClean="0">
                <a:solidFill>
                  <a:schemeClr val="accent2"/>
                </a:solidFill>
                <a:latin typeface="Calibri" pitchFamily="34" charset="0"/>
              </a:rPr>
              <a:t>be self</a:t>
            </a:r>
            <a:r>
              <a:rPr lang="en-US" sz="1400" b="1" dirty="0">
                <a:solidFill>
                  <a:schemeClr val="accent2"/>
                </a:solidFill>
                <a:latin typeface="Calibri" pitchFamily="34" charset="0"/>
              </a:rPr>
              <a:t>-organized </a:t>
            </a:r>
            <a:r>
              <a:rPr lang="en-US" sz="1400" b="1" dirty="0" smtClean="0">
                <a:solidFill>
                  <a:schemeClr val="accent2"/>
                </a:solidFill>
                <a:latin typeface="Calibri" pitchFamily="34" charset="0"/>
              </a:rPr>
              <a:t>and </a:t>
            </a:r>
            <a:r>
              <a:rPr lang="en-US" sz="1400" b="1" dirty="0">
                <a:solidFill>
                  <a:schemeClr val="accent2"/>
                </a:solidFill>
                <a:latin typeface="Calibri" pitchFamily="34" charset="0"/>
              </a:rPr>
              <a:t>designed </a:t>
            </a:r>
            <a:r>
              <a:rPr lang="en-US" sz="1400" b="1" dirty="0" smtClean="0">
                <a:solidFill>
                  <a:schemeClr val="accent2"/>
                </a:solidFill>
                <a:latin typeface="Calibri" pitchFamily="34" charset="0"/>
              </a:rPr>
              <a:t>to provide </a:t>
            </a:r>
            <a:r>
              <a:rPr lang="en-US" sz="1400" b="1" dirty="0">
                <a:solidFill>
                  <a:schemeClr val="accent2"/>
                </a:solidFill>
                <a:latin typeface="Calibri" pitchFamily="34" charset="0"/>
              </a:rPr>
              <a:t>scientific and applications value if </a:t>
            </a:r>
            <a:r>
              <a:rPr lang="en-US" sz="1400" b="1" dirty="0" smtClean="0">
                <a:solidFill>
                  <a:schemeClr val="accent2"/>
                </a:solidFill>
                <a:latin typeface="Calibri" pitchFamily="34" charset="0"/>
              </a:rPr>
              <a:t>they are understood </a:t>
            </a:r>
            <a:r>
              <a:rPr lang="en-US" sz="1400" b="1" dirty="0">
                <a:solidFill>
                  <a:schemeClr val="accent2"/>
                </a:solidFill>
                <a:latin typeface="Calibri" pitchFamily="34" charset="0"/>
              </a:rPr>
              <a:t>and </a:t>
            </a:r>
            <a:r>
              <a:rPr lang="en-US" sz="1400" b="1" dirty="0" smtClean="0">
                <a:solidFill>
                  <a:schemeClr val="accent2"/>
                </a:solidFill>
                <a:latin typeface="Calibri" pitchFamily="34" charset="0"/>
              </a:rPr>
              <a:t>controlled.</a:t>
            </a:r>
            <a:r>
              <a:rPr lang="en-US" sz="1400" b="1" dirty="0">
                <a:solidFill>
                  <a:schemeClr val="accent2"/>
                </a:solidFill>
                <a:latin typeface="Calibri" pitchFamily="34" charset="0"/>
              </a:rPr>
              <a:t> </a:t>
            </a:r>
            <a:endParaRPr lang="en-US" sz="1400" b="1" dirty="0" smtClean="0">
              <a:solidFill>
                <a:schemeClr val="accent2"/>
              </a:solidFill>
              <a:latin typeface="Calibri" pitchFamily="34" charset="0"/>
            </a:endParaRPr>
          </a:p>
          <a:p>
            <a:pPr eaLnBrk="0" hangingPunct="0">
              <a:spcBef>
                <a:spcPts val="500"/>
              </a:spcBef>
            </a:pPr>
            <a:r>
              <a:rPr lang="en-US" sz="1400" dirty="0" smtClean="0">
                <a:latin typeface="Calibri" pitchFamily="34" charset="0"/>
              </a:rPr>
              <a:t>“</a:t>
            </a:r>
            <a:r>
              <a:rPr lang="en-US" sz="1400" dirty="0">
                <a:latin typeface="Calibri" pitchFamily="34" charset="0"/>
              </a:rPr>
              <a:t>Self-organized</a:t>
            </a:r>
            <a:r>
              <a:rPr lang="en-US" sz="1400" dirty="0" smtClean="0">
                <a:latin typeface="Calibri" pitchFamily="34" charset="0"/>
              </a:rPr>
              <a:t>”:  </a:t>
            </a:r>
            <a:r>
              <a:rPr lang="en-US" sz="1400" dirty="0">
                <a:latin typeface="Calibri" pitchFamily="34" charset="0"/>
              </a:rPr>
              <a:t>e.g., high-</a:t>
            </a:r>
            <a:r>
              <a:rPr lang="en-US" sz="1400" dirty="0" smtClean="0">
                <a:latin typeface="Calibri" pitchFamily="34" charset="0"/>
              </a:rPr>
              <a:t>temperature superconductors </a:t>
            </a:r>
            <a:r>
              <a:rPr lang="en-US" sz="1400" dirty="0">
                <a:latin typeface="Calibri" pitchFamily="34" charset="0"/>
              </a:rPr>
              <a:t>or </a:t>
            </a:r>
            <a:r>
              <a:rPr lang="en-US" sz="1400" dirty="0" err="1">
                <a:latin typeface="Calibri" pitchFamily="34" charset="0"/>
              </a:rPr>
              <a:t>multiferroics</a:t>
            </a:r>
            <a:r>
              <a:rPr lang="en-US" sz="1400" dirty="0">
                <a:latin typeface="Calibri" pitchFamily="34" charset="0"/>
              </a:rPr>
              <a:t>.</a:t>
            </a:r>
          </a:p>
          <a:p>
            <a:pPr marL="0" lvl="1" eaLnBrk="0" hangingPunct="0">
              <a:spcBef>
                <a:spcPts val="500"/>
              </a:spcBef>
            </a:pPr>
            <a:r>
              <a:rPr lang="en-US" sz="1400" dirty="0" smtClean="0">
                <a:latin typeface="Calibri" pitchFamily="34" charset="0"/>
              </a:rPr>
              <a:t>“Designed”: e.g.,  nanostructured </a:t>
            </a:r>
            <a:r>
              <a:rPr lang="en-US" sz="1400" dirty="0" err="1" smtClean="0">
                <a:latin typeface="Calibri" pitchFamily="34" charset="0"/>
              </a:rPr>
              <a:t>photovoltaics</a:t>
            </a:r>
            <a:r>
              <a:rPr lang="en-US" sz="1400" dirty="0" smtClean="0">
                <a:latin typeface="Calibri" pitchFamily="34" charset="0"/>
              </a:rPr>
              <a:t> or batteries.</a:t>
            </a:r>
          </a:p>
          <a:p>
            <a:pPr marL="0" lvl="1" eaLnBrk="0" hangingPunct="0">
              <a:spcBef>
                <a:spcPts val="500"/>
              </a:spcBef>
            </a:pPr>
            <a:r>
              <a:rPr lang="en-US" sz="1400" dirty="0" smtClean="0">
                <a:latin typeface="Calibri" pitchFamily="34" charset="0"/>
              </a:rPr>
              <a:t>“Self-organized and designed”: e.g., vortex pinning in superconductors or giant magneto resistance.</a:t>
            </a:r>
          </a:p>
        </p:txBody>
      </p:sp>
      <p:sp>
        <p:nvSpPr>
          <p:cNvPr id="11" name="Text Box 6"/>
          <p:cNvSpPr txBox="1">
            <a:spLocks noChangeArrowheads="1"/>
          </p:cNvSpPr>
          <p:nvPr/>
        </p:nvSpPr>
        <p:spPr bwMode="auto">
          <a:xfrm>
            <a:off x="215453" y="3936333"/>
            <a:ext cx="4346575" cy="2308324"/>
          </a:xfrm>
          <a:prstGeom prst="rect">
            <a:avLst/>
          </a:prstGeom>
          <a:noFill/>
          <a:ln w="9525">
            <a:noFill/>
            <a:miter lim="800000"/>
            <a:headEnd/>
            <a:tailEnd/>
          </a:ln>
        </p:spPr>
        <p:txBody>
          <a:bodyPr>
            <a:spAutoFit/>
          </a:bodyPr>
          <a:lstStyle/>
          <a:p>
            <a:pPr eaLnBrk="0" hangingPunct="0">
              <a:spcBef>
                <a:spcPct val="50000"/>
              </a:spcBef>
            </a:pPr>
            <a:r>
              <a:rPr lang="en-US" sz="1600" b="1" dirty="0">
                <a:solidFill>
                  <a:schemeClr val="accent2"/>
                </a:solidFill>
                <a:latin typeface="Calibri" pitchFamily="34" charset="0"/>
              </a:rPr>
              <a:t>Create and exploit materials with </a:t>
            </a:r>
            <a:r>
              <a:rPr lang="en-US" sz="1600" b="1" dirty="0" smtClean="0">
                <a:solidFill>
                  <a:schemeClr val="accent2"/>
                </a:solidFill>
                <a:latin typeface="Calibri" pitchFamily="34" charset="0"/>
              </a:rPr>
              <a:t>electronic or structural </a:t>
            </a:r>
            <a:r>
              <a:rPr lang="en-US" sz="1600" b="1" dirty="0">
                <a:solidFill>
                  <a:schemeClr val="accent2"/>
                </a:solidFill>
                <a:latin typeface="Calibri" pitchFamily="34" charset="0"/>
              </a:rPr>
              <a:t>complexity that </a:t>
            </a:r>
            <a:r>
              <a:rPr lang="en-US" sz="1600" b="1" dirty="0" smtClean="0">
                <a:solidFill>
                  <a:schemeClr val="accent2"/>
                </a:solidFill>
                <a:latin typeface="Calibri" pitchFamily="34" charset="0"/>
              </a:rPr>
              <a:t>exhibit </a:t>
            </a:r>
            <a:r>
              <a:rPr lang="en-US" sz="1600" b="1" dirty="0">
                <a:solidFill>
                  <a:schemeClr val="accent2"/>
                </a:solidFill>
                <a:latin typeface="Calibri" pitchFamily="34" charset="0"/>
              </a:rPr>
              <a:t>collective behavior with useful functionality.</a:t>
            </a:r>
          </a:p>
          <a:p>
            <a:pPr eaLnBrk="0" hangingPunct="0">
              <a:spcBef>
                <a:spcPct val="50000"/>
              </a:spcBef>
            </a:pPr>
            <a:r>
              <a:rPr lang="en-US" sz="1600" b="1" dirty="0" smtClean="0">
                <a:solidFill>
                  <a:schemeClr val="accent2"/>
                </a:solidFill>
                <a:latin typeface="Calibri" pitchFamily="34" charset="0"/>
              </a:rPr>
              <a:t>Understand how these collective phenomena emerge from the nanoscale and predict their behavior and functionality.</a:t>
            </a:r>
          </a:p>
          <a:p>
            <a:pPr eaLnBrk="0" hangingPunct="0">
              <a:spcBef>
                <a:spcPct val="50000"/>
              </a:spcBef>
            </a:pPr>
            <a:r>
              <a:rPr lang="en-US" sz="1600" b="1" dirty="0">
                <a:solidFill>
                  <a:schemeClr val="accent2"/>
                </a:solidFill>
                <a:latin typeface="Calibri" pitchFamily="34" charset="0"/>
              </a:rPr>
              <a:t>Develop means to control mesoscale systems for applications of their functionality.</a:t>
            </a:r>
            <a:r>
              <a:rPr lang="en-US" sz="1600" b="1" dirty="0" smtClean="0">
                <a:solidFill>
                  <a:schemeClr val="accent2"/>
                </a:solidFill>
                <a:latin typeface="Calibri" pitchFamily="34" charset="0"/>
              </a:rPr>
              <a:t> </a:t>
            </a:r>
          </a:p>
        </p:txBody>
      </p:sp>
      <p:sp>
        <p:nvSpPr>
          <p:cNvPr id="12" name="Text Box 7"/>
          <p:cNvSpPr txBox="1">
            <a:spLocks noChangeArrowheads="1"/>
          </p:cNvSpPr>
          <p:nvPr/>
        </p:nvSpPr>
        <p:spPr bwMode="auto">
          <a:xfrm>
            <a:off x="4613725" y="4338651"/>
            <a:ext cx="4394200" cy="1815882"/>
          </a:xfrm>
          <a:prstGeom prst="rect">
            <a:avLst/>
          </a:prstGeom>
          <a:noFill/>
          <a:ln w="9525">
            <a:noFill/>
            <a:miter lim="800000"/>
            <a:headEnd/>
            <a:tailEnd/>
          </a:ln>
        </p:spPr>
        <p:txBody>
          <a:bodyPr>
            <a:spAutoFit/>
          </a:bodyPr>
          <a:lstStyle/>
          <a:p>
            <a:pPr eaLnBrk="0" hangingPunct="0"/>
            <a:r>
              <a:rPr lang="en-US" sz="1600" b="1" dirty="0" smtClean="0">
                <a:solidFill>
                  <a:schemeClr val="accent2"/>
                </a:solidFill>
                <a:latin typeface="Calibri" pitchFamily="34" charset="0"/>
              </a:rPr>
              <a:t>Create the knowledge base for next generation high performance materials and systems for energy applications.</a:t>
            </a:r>
          </a:p>
          <a:p>
            <a:pPr eaLnBrk="0" hangingPunct="0"/>
            <a:endParaRPr lang="en-US" sz="1600" b="1" dirty="0">
              <a:solidFill>
                <a:schemeClr val="accent2"/>
              </a:solidFill>
              <a:latin typeface="Calibri" pitchFamily="34" charset="0"/>
            </a:endParaRPr>
          </a:p>
          <a:p>
            <a:pPr eaLnBrk="0" hangingPunct="0"/>
            <a:r>
              <a:rPr lang="en-US" sz="1600" b="1" dirty="0" smtClean="0">
                <a:solidFill>
                  <a:schemeClr val="accent2"/>
                </a:solidFill>
                <a:latin typeface="Calibri" pitchFamily="34" charset="0"/>
              </a:rPr>
              <a:t>This multiple-scale and multiple-view approach of computation, synthesis, and measurement will provide a new platform for materials research.</a:t>
            </a:r>
            <a:endParaRPr lang="en-US" sz="1600" b="1" dirty="0">
              <a:solidFill>
                <a:schemeClr val="accent2"/>
              </a:solidFill>
              <a:latin typeface="Calibri" pitchFamily="34" charset="0"/>
            </a:endParaRPr>
          </a:p>
        </p:txBody>
      </p:sp>
      <p:sp>
        <p:nvSpPr>
          <p:cNvPr id="2" name="TextBox 1"/>
          <p:cNvSpPr txBox="1"/>
          <p:nvPr/>
        </p:nvSpPr>
        <p:spPr>
          <a:xfrm>
            <a:off x="6430776" y="6359154"/>
            <a:ext cx="2398029" cy="307777"/>
          </a:xfrm>
          <a:prstGeom prst="rect">
            <a:avLst/>
          </a:prstGeom>
          <a:noFill/>
        </p:spPr>
        <p:txBody>
          <a:bodyPr wrap="none" rtlCol="0">
            <a:spAutoFit/>
          </a:bodyPr>
          <a:lstStyle/>
          <a:p>
            <a:r>
              <a:rPr lang="en-US" sz="1400" dirty="0" smtClean="0"/>
              <a:t>Rubloff, Greene, Tranquada</a:t>
            </a:r>
            <a:endParaRPr lang="en-US" sz="1400" dirty="0"/>
          </a:p>
        </p:txBody>
      </p:sp>
    </p:spTree>
    <p:extLst>
      <p:ext uri="{BB962C8B-B14F-4D97-AF65-F5344CB8AC3E}">
        <p14:creationId xmlns:p14="http://schemas.microsoft.com/office/powerpoint/2010/main" xmlns="" val="21431410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217702" y="15240"/>
            <a:ext cx="8717752" cy="67332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121920" y="111142"/>
            <a:ext cx="8672513" cy="66982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ue_2003">
  <a:themeElements>
    <a:clrScheme name="">
      <a:dk1>
        <a:srgbClr val="404040"/>
      </a:dk1>
      <a:lt1>
        <a:srgbClr val="FFFFFF"/>
      </a:lt1>
      <a:dk2>
        <a:srgbClr val="1F497D"/>
      </a:dk2>
      <a:lt2>
        <a:srgbClr val="D2D2D2"/>
      </a:lt2>
      <a:accent1>
        <a:srgbClr val="A6C4DE"/>
      </a:accent1>
      <a:accent2>
        <a:srgbClr val="9D7D9E"/>
      </a:accent2>
      <a:accent3>
        <a:srgbClr val="FFFFFF"/>
      </a:accent3>
      <a:accent4>
        <a:srgbClr val="353535"/>
      </a:accent4>
      <a:accent5>
        <a:srgbClr val="D0DEEC"/>
      </a:accent5>
      <a:accent6>
        <a:srgbClr val="8E718F"/>
      </a:accent6>
      <a:hlink>
        <a:srgbClr val="7AB800"/>
      </a:hlink>
      <a:folHlink>
        <a:srgbClr val="BF5C28"/>
      </a:folHlink>
    </a:clrScheme>
    <a:fontScheme name="Office Theme">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12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128" charset="0"/>
          </a:defRPr>
        </a:defPPr>
      </a:lstStyle>
    </a:lnDef>
  </a:objectDefaults>
  <a:extraClrSchemeLst>
    <a:extraClrScheme>
      <a:clrScheme name="Office Theme 1">
        <a:dk1>
          <a:srgbClr val="616161"/>
        </a:dk1>
        <a:lt1>
          <a:srgbClr val="FFFFFF"/>
        </a:lt1>
        <a:dk2>
          <a:srgbClr val="1F497D"/>
        </a:dk2>
        <a:lt2>
          <a:srgbClr val="D2D2D2"/>
        </a:lt2>
        <a:accent1>
          <a:srgbClr val="5C0426"/>
        </a:accent1>
        <a:accent2>
          <a:srgbClr val="9D7D9E"/>
        </a:accent2>
        <a:accent3>
          <a:srgbClr val="FFFFFF"/>
        </a:accent3>
        <a:accent4>
          <a:srgbClr val="525252"/>
        </a:accent4>
        <a:accent5>
          <a:srgbClr val="B5AAAC"/>
        </a:accent5>
        <a:accent6>
          <a:srgbClr val="8E718F"/>
        </a:accent6>
        <a:hlink>
          <a:srgbClr val="253D51"/>
        </a:hlink>
        <a:folHlink>
          <a:srgbClr val="0D204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13397</TotalTime>
  <Words>2443</Words>
  <Application>Microsoft Office PowerPoint</Application>
  <PresentationFormat>On-screen Show (4:3)</PresentationFormat>
  <Paragraphs>319</Paragraphs>
  <Slides>30</Slides>
  <Notes>4</Notes>
  <HiddenSlides>0</HiddenSlides>
  <MMClips>0</MMClips>
  <ScaleCrop>false</ScaleCrop>
  <HeadingPairs>
    <vt:vector size="4" baseType="variant">
      <vt:variant>
        <vt:lpstr>Theme</vt:lpstr>
      </vt:variant>
      <vt:variant>
        <vt:i4>5</vt:i4>
      </vt:variant>
      <vt:variant>
        <vt:lpstr>Slide Titles</vt:lpstr>
      </vt:variant>
      <vt:variant>
        <vt:i4>30</vt:i4>
      </vt:variant>
    </vt:vector>
  </HeadingPairs>
  <TitlesOfParts>
    <vt:vector size="35" baseType="lpstr">
      <vt:lpstr>1_Office Theme</vt:lpstr>
      <vt:lpstr>Office Theme</vt:lpstr>
      <vt:lpstr>blue_2003</vt:lpstr>
      <vt:lpstr>2_Office Theme</vt:lpstr>
      <vt:lpstr>3_Office Theme</vt:lpstr>
      <vt:lpstr>Slide 1</vt:lpstr>
      <vt:lpstr>Slide 2</vt:lpstr>
      <vt:lpstr>Priority Directions/Key Themes*</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Studies of Materials on Mesoscopic Length-Scales</vt:lpstr>
      <vt:lpstr>Why Materials Fail: Characterizing Damage in Aluminum Matrix Composites</vt:lpstr>
      <vt:lpstr>Slide 25</vt:lpstr>
      <vt:lpstr>Slide 26</vt:lpstr>
      <vt:lpstr>Slide 27</vt:lpstr>
      <vt:lpstr>Slide 28</vt:lpstr>
      <vt:lpstr>Slide 29</vt:lpstr>
      <vt:lpstr>Slide 30</vt:lpstr>
    </vt:vector>
  </TitlesOfParts>
  <Company>US Department of Energy (SC)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Groves</dc:creator>
  <cp:lastModifiedBy>kPerine</cp:lastModifiedBy>
  <cp:revision>1299</cp:revision>
  <dcterms:created xsi:type="dcterms:W3CDTF">2009-10-19T15:58:14Z</dcterms:created>
  <dcterms:modified xsi:type="dcterms:W3CDTF">2012-02-21T18:58:17Z</dcterms:modified>
</cp:coreProperties>
</file>