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6" r:id="rId3"/>
    <p:sldMasterId id="2147483690" r:id="rId4"/>
    <p:sldMasterId id="2147483703" r:id="rId5"/>
    <p:sldMasterId id="2147483706" r:id="rId6"/>
  </p:sldMasterIdLst>
  <p:notesMasterIdLst>
    <p:notesMasterId r:id="rId43"/>
  </p:notesMasterIdLst>
  <p:sldIdLst>
    <p:sldId id="257" r:id="rId7"/>
    <p:sldId id="268" r:id="rId8"/>
    <p:sldId id="271" r:id="rId9"/>
    <p:sldId id="272" r:id="rId10"/>
    <p:sldId id="282" r:id="rId11"/>
    <p:sldId id="298" r:id="rId12"/>
    <p:sldId id="279" r:id="rId13"/>
    <p:sldId id="316" r:id="rId14"/>
    <p:sldId id="286" r:id="rId15"/>
    <p:sldId id="315" r:id="rId16"/>
    <p:sldId id="314" r:id="rId17"/>
    <p:sldId id="283" r:id="rId18"/>
    <p:sldId id="290" r:id="rId19"/>
    <p:sldId id="258" r:id="rId20"/>
    <p:sldId id="267" r:id="rId21"/>
    <p:sldId id="263" r:id="rId22"/>
    <p:sldId id="260" r:id="rId23"/>
    <p:sldId id="261" r:id="rId24"/>
    <p:sldId id="264" r:id="rId25"/>
    <p:sldId id="259" r:id="rId26"/>
    <p:sldId id="307" r:id="rId27"/>
    <p:sldId id="304" r:id="rId28"/>
    <p:sldId id="266" r:id="rId29"/>
    <p:sldId id="265" r:id="rId30"/>
    <p:sldId id="305" r:id="rId31"/>
    <p:sldId id="287" r:id="rId32"/>
    <p:sldId id="288" r:id="rId33"/>
    <p:sldId id="308" r:id="rId34"/>
    <p:sldId id="295" r:id="rId35"/>
    <p:sldId id="311" r:id="rId36"/>
    <p:sldId id="312" r:id="rId37"/>
    <p:sldId id="275" r:id="rId38"/>
    <p:sldId id="278" r:id="rId39"/>
    <p:sldId id="296" r:id="rId40"/>
    <p:sldId id="269" r:id="rId41"/>
    <p:sldId id="270" r:id="rId42"/>
  </p:sldIdLst>
  <p:sldSz cx="9144000" cy="6858000" type="screen4x3"/>
  <p:notesSz cx="6858000" cy="9144000"/>
  <p:defaultText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574" autoAdjust="0"/>
  </p:normalViewPr>
  <p:slideViewPr>
    <p:cSldViewPr snapToGrid="0" snapToObjects="1">
      <p:cViewPr>
        <p:scale>
          <a:sx n="121" d="100"/>
          <a:sy n="121" d="100"/>
        </p:scale>
        <p:origin x="-288" y="120"/>
      </p:cViewPr>
      <p:guideLst>
        <p:guide orient="horz" pos="2160"/>
        <p:guide pos="2880"/>
      </p:guideLst>
    </p:cSldViewPr>
  </p:slideViewPr>
  <p:notesTextViewPr>
    <p:cViewPr>
      <p:scale>
        <a:sx n="100" d="100"/>
        <a:sy n="100" d="100"/>
      </p:scale>
      <p:origin x="0" y="0"/>
    </p:cViewPr>
  </p:notesTextViewPr>
  <p:sorterViewPr>
    <p:cViewPr>
      <p:scale>
        <a:sx n="111" d="100"/>
        <a:sy n="111" d="100"/>
      </p:scale>
      <p:origin x="0" y="534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 Id="rId2"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87E654-D0D4-334D-A6B8-1196C92049F8}" type="datetimeFigureOut">
              <a:rPr lang="en-US" smtClean="0"/>
              <a:t>7/26/12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5C2748-D030-F946-AA72-C4EA75BC9964}" type="slidenum">
              <a:rPr lang="en-US" smtClean="0"/>
              <a:t>‹#›</a:t>
            </a:fld>
            <a:endParaRPr lang="en-US"/>
          </a:p>
        </p:txBody>
      </p:sp>
    </p:spTree>
    <p:extLst>
      <p:ext uri="{BB962C8B-B14F-4D97-AF65-F5344CB8AC3E}">
        <p14:creationId xmlns:p14="http://schemas.microsoft.com/office/powerpoint/2010/main" val="537403208"/>
      </p:ext>
    </p:extLst>
  </p:cSld>
  <p:clrMap bg1="lt1" tx1="dk1" bg2="lt2" tx2="dk2" accent1="accent1" accent2="accent2" accent3="accent3" accent4="accent4" accent5="accent5" accent6="accent6" hlink="hlink" folHlink="folHlink"/>
  <p:notesStyle>
    <a:lvl1pPr marL="0" algn="l" defTabSz="457146" rtl="0" eaLnBrk="1" latinLnBrk="0" hangingPunct="1">
      <a:defRPr sz="1200" kern="1200">
        <a:solidFill>
          <a:schemeClr val="tx1"/>
        </a:solidFill>
        <a:latin typeface="+mn-lt"/>
        <a:ea typeface="+mn-ea"/>
        <a:cs typeface="+mn-cs"/>
      </a:defRPr>
    </a:lvl1pPr>
    <a:lvl2pPr marL="457146" algn="l" defTabSz="457146" rtl="0" eaLnBrk="1" latinLnBrk="0" hangingPunct="1">
      <a:defRPr sz="1200" kern="1200">
        <a:solidFill>
          <a:schemeClr val="tx1"/>
        </a:solidFill>
        <a:latin typeface="+mn-lt"/>
        <a:ea typeface="+mn-ea"/>
        <a:cs typeface="+mn-cs"/>
      </a:defRPr>
    </a:lvl2pPr>
    <a:lvl3pPr marL="914293" algn="l" defTabSz="457146" rtl="0" eaLnBrk="1" latinLnBrk="0" hangingPunct="1">
      <a:defRPr sz="1200" kern="1200">
        <a:solidFill>
          <a:schemeClr val="tx1"/>
        </a:solidFill>
        <a:latin typeface="+mn-lt"/>
        <a:ea typeface="+mn-ea"/>
        <a:cs typeface="+mn-cs"/>
      </a:defRPr>
    </a:lvl3pPr>
    <a:lvl4pPr marL="1371440" algn="l" defTabSz="457146" rtl="0" eaLnBrk="1" latinLnBrk="0" hangingPunct="1">
      <a:defRPr sz="1200" kern="1200">
        <a:solidFill>
          <a:schemeClr val="tx1"/>
        </a:solidFill>
        <a:latin typeface="+mn-lt"/>
        <a:ea typeface="+mn-ea"/>
        <a:cs typeface="+mn-cs"/>
      </a:defRPr>
    </a:lvl4pPr>
    <a:lvl5pPr marL="1828586" algn="l" defTabSz="457146" rtl="0" eaLnBrk="1" latinLnBrk="0" hangingPunct="1">
      <a:defRPr sz="1200" kern="1200">
        <a:solidFill>
          <a:schemeClr val="tx1"/>
        </a:solidFill>
        <a:latin typeface="+mn-lt"/>
        <a:ea typeface="+mn-ea"/>
        <a:cs typeface="+mn-cs"/>
      </a:defRPr>
    </a:lvl5pPr>
    <a:lvl6pPr marL="2285733" algn="l" defTabSz="457146" rtl="0" eaLnBrk="1" latinLnBrk="0" hangingPunct="1">
      <a:defRPr sz="1200" kern="1200">
        <a:solidFill>
          <a:schemeClr val="tx1"/>
        </a:solidFill>
        <a:latin typeface="+mn-lt"/>
        <a:ea typeface="+mn-ea"/>
        <a:cs typeface="+mn-cs"/>
      </a:defRPr>
    </a:lvl6pPr>
    <a:lvl7pPr marL="2742879" algn="l" defTabSz="457146" rtl="0" eaLnBrk="1" latinLnBrk="0" hangingPunct="1">
      <a:defRPr sz="1200" kern="1200">
        <a:solidFill>
          <a:schemeClr val="tx1"/>
        </a:solidFill>
        <a:latin typeface="+mn-lt"/>
        <a:ea typeface="+mn-ea"/>
        <a:cs typeface="+mn-cs"/>
      </a:defRPr>
    </a:lvl7pPr>
    <a:lvl8pPr marL="3200026" algn="l" defTabSz="457146" rtl="0" eaLnBrk="1" latinLnBrk="0" hangingPunct="1">
      <a:defRPr sz="1200" kern="1200">
        <a:solidFill>
          <a:schemeClr val="tx1"/>
        </a:solidFill>
        <a:latin typeface="+mn-lt"/>
        <a:ea typeface="+mn-ea"/>
        <a:cs typeface="+mn-cs"/>
      </a:defRPr>
    </a:lvl8pPr>
    <a:lvl9pPr marL="3657172" algn="l" defTabSz="4571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xfrm>
            <a:off x="1101725" y="676275"/>
            <a:ext cx="4608513" cy="3457575"/>
          </a:xfrm>
          <a:ln/>
        </p:spPr>
      </p:sp>
      <p:sp>
        <p:nvSpPr>
          <p:cNvPr id="96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31177" indent="-281222" eaLnBrk="0" hangingPunct="0">
              <a:defRPr sz="2400">
                <a:solidFill>
                  <a:schemeClr val="tx1"/>
                </a:solidFill>
                <a:latin typeface="Times New Roman" charset="0"/>
                <a:ea typeface="ＭＳ Ｐゴシック" charset="0"/>
              </a:defRPr>
            </a:lvl2pPr>
            <a:lvl3pPr marL="1124889" indent="-224978" eaLnBrk="0" hangingPunct="0">
              <a:defRPr sz="2400">
                <a:solidFill>
                  <a:schemeClr val="tx1"/>
                </a:solidFill>
                <a:latin typeface="Times New Roman" charset="0"/>
                <a:ea typeface="ＭＳ Ｐゴシック" charset="0"/>
              </a:defRPr>
            </a:lvl3pPr>
            <a:lvl4pPr marL="1574844" indent="-224978" eaLnBrk="0" hangingPunct="0">
              <a:defRPr sz="2400">
                <a:solidFill>
                  <a:schemeClr val="tx1"/>
                </a:solidFill>
                <a:latin typeface="Times New Roman" charset="0"/>
                <a:ea typeface="ＭＳ Ｐゴシック" charset="0"/>
              </a:defRPr>
            </a:lvl4pPr>
            <a:lvl5pPr marL="2024800" indent="-224978" eaLnBrk="0" hangingPunct="0">
              <a:defRPr sz="2400">
                <a:solidFill>
                  <a:schemeClr val="tx1"/>
                </a:solidFill>
                <a:latin typeface="Times New Roman" charset="0"/>
                <a:ea typeface="ＭＳ Ｐゴシック" charset="0"/>
              </a:defRPr>
            </a:lvl5pPr>
            <a:lvl6pPr marL="2474755" indent="-224978" algn="ctr" eaLnBrk="0" fontAlgn="base" hangingPunct="0">
              <a:spcBef>
                <a:spcPct val="0"/>
              </a:spcBef>
              <a:spcAft>
                <a:spcPct val="0"/>
              </a:spcAft>
              <a:defRPr sz="2400">
                <a:solidFill>
                  <a:schemeClr val="tx1"/>
                </a:solidFill>
                <a:latin typeface="Times New Roman" charset="0"/>
                <a:ea typeface="ＭＳ Ｐゴシック" charset="0"/>
              </a:defRPr>
            </a:lvl6pPr>
            <a:lvl7pPr marL="2924710" indent="-224978" algn="ctr" eaLnBrk="0" fontAlgn="base" hangingPunct="0">
              <a:spcBef>
                <a:spcPct val="0"/>
              </a:spcBef>
              <a:spcAft>
                <a:spcPct val="0"/>
              </a:spcAft>
              <a:defRPr sz="2400">
                <a:solidFill>
                  <a:schemeClr val="tx1"/>
                </a:solidFill>
                <a:latin typeface="Times New Roman" charset="0"/>
                <a:ea typeface="ＭＳ Ｐゴシック" charset="0"/>
              </a:defRPr>
            </a:lvl7pPr>
            <a:lvl8pPr marL="3374666" indent="-224978" algn="ctr" eaLnBrk="0" fontAlgn="base" hangingPunct="0">
              <a:spcBef>
                <a:spcPct val="0"/>
              </a:spcBef>
              <a:spcAft>
                <a:spcPct val="0"/>
              </a:spcAft>
              <a:defRPr sz="2400">
                <a:solidFill>
                  <a:schemeClr val="tx1"/>
                </a:solidFill>
                <a:latin typeface="Times New Roman" charset="0"/>
                <a:ea typeface="ＭＳ Ｐゴシック" charset="0"/>
              </a:defRPr>
            </a:lvl8pPr>
            <a:lvl9pPr marL="3824621" indent="-224978"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54BC33-1A50-3E4B-8BCA-BD2AB1B81998}" type="slidenum">
              <a:rPr lang="en-US" sz="1200">
                <a:solidFill>
                  <a:srgbClr val="000000"/>
                </a:solidFill>
                <a:latin typeface="Arial" charset="0"/>
                <a:cs typeface="Arial" charset="0"/>
              </a:rPr>
              <a:pPr eaLnBrk="1" hangingPunct="1"/>
              <a:t>2</a:t>
            </a:fld>
            <a:endParaRPr lang="en-US" sz="1200">
              <a:solidFill>
                <a:srgbClr val="000000"/>
              </a:solidFill>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solidFill>
                  <a:prstClr val="black"/>
                </a:solidFill>
              </a:rPr>
              <a:pPr>
                <a:defRPr/>
              </a:pPr>
              <a:t>35</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3174398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A80F5AD6-D248-BE4A-BB05-1C9ABD21E10F}" type="slidenum">
              <a:rPr lang="en-US"/>
              <a:pPr/>
              <a:t>4</a:t>
            </a:fld>
            <a:endParaRPr lang="en-US"/>
          </a:p>
        </p:txBody>
      </p:sp>
      <p:sp>
        <p:nvSpPr>
          <p:cNvPr id="141315" name="Rectangle 7"/>
          <p:cNvSpPr txBox="1">
            <a:spLocks noGrp="1" noChangeArrowheads="1"/>
          </p:cNvSpPr>
          <p:nvPr/>
        </p:nvSpPr>
        <p:spPr bwMode="auto">
          <a:xfrm>
            <a:off x="3876330" y="8694629"/>
            <a:ext cx="2981671" cy="449371"/>
          </a:xfrm>
          <a:prstGeom prst="rect">
            <a:avLst/>
          </a:prstGeom>
          <a:noFill/>
          <a:ln w="9525">
            <a:noFill/>
            <a:miter lim="800000"/>
            <a:headEnd/>
            <a:tailEnd/>
          </a:ln>
        </p:spPr>
        <p:txBody>
          <a:bodyPr lIns="89703" tIns="44852" rIns="89703" bIns="44852" anchor="b">
            <a:prstTxWarp prst="textNoShape">
              <a:avLst/>
            </a:prstTxWarp>
          </a:bodyPr>
          <a:lstStyle/>
          <a:p>
            <a:pPr algn="r" defTabSz="896919"/>
            <a:fld id="{52D7455A-69A3-7440-9456-CDCB42DBFEF2}" type="slidenum">
              <a:rPr lang="en-US" sz="1200">
                <a:solidFill>
                  <a:schemeClr val="tx2"/>
                </a:solidFill>
                <a:latin typeface="Verdana" charset="0"/>
                <a:ea typeface="ＭＳ Ｐゴシック" charset="-128"/>
                <a:cs typeface="ＭＳ Ｐゴシック" charset="-128"/>
              </a:rPr>
              <a:pPr algn="r" defTabSz="896919"/>
              <a:t>4</a:t>
            </a:fld>
            <a:endParaRPr lang="en-US" sz="1200">
              <a:solidFill>
                <a:schemeClr val="tx2"/>
              </a:solidFill>
              <a:latin typeface="Verdana" charset="0"/>
              <a:ea typeface="ＭＳ Ｐゴシック" charset="-128"/>
              <a:cs typeface="ＭＳ Ｐゴシック" charset="-128"/>
            </a:endParaRPr>
          </a:p>
        </p:txBody>
      </p:sp>
      <p:sp>
        <p:nvSpPr>
          <p:cNvPr id="141316" name="Rectangle 2"/>
          <p:cNvSpPr>
            <a:spLocks noGrp="1" noRot="1" noChangeAspect="1" noChangeArrowheads="1" noTextEdit="1"/>
          </p:cNvSpPr>
          <p:nvPr>
            <p:ph type="sldImg"/>
          </p:nvPr>
        </p:nvSpPr>
        <p:spPr>
          <a:xfrm>
            <a:off x="1130300" y="674688"/>
            <a:ext cx="4597400" cy="3448050"/>
          </a:xfrm>
          <a:ln/>
        </p:spPr>
      </p:sp>
      <p:sp>
        <p:nvSpPr>
          <p:cNvPr id="141317" name="Rectangle 3"/>
          <p:cNvSpPr>
            <a:spLocks noGrp="1" noChangeArrowheads="1"/>
          </p:cNvSpPr>
          <p:nvPr>
            <p:ph type="body" idx="1"/>
          </p:nvPr>
        </p:nvSpPr>
        <p:spPr>
          <a:xfrm>
            <a:off x="894658" y="4346532"/>
            <a:ext cx="5068685" cy="4122629"/>
          </a:xfrm>
          <a:noFill/>
          <a:ln/>
        </p:spPr>
        <p:txBody>
          <a:bodyPr lIns="89703" tIns="44852" rIns="89703" bIns="44852"/>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5391893-15E1-2844-9E3A-C0A8F2D0EDBB}" type="slidenum">
              <a:rPr lang="en-US" sz="1200">
                <a:solidFill>
                  <a:srgbClr val="000000"/>
                </a:solidFill>
              </a:rPr>
              <a:pPr eaLnBrk="1" hangingPunct="1"/>
              <a:t>5</a:t>
            </a:fld>
            <a:endParaRPr lang="en-US" sz="1200">
              <a:solidFill>
                <a:srgbClr val="000000"/>
              </a:solidFill>
            </a:endParaRPr>
          </a:p>
        </p:txBody>
      </p:sp>
      <p:sp>
        <p:nvSpPr>
          <p:cNvPr id="44035" name="Rectangle 7"/>
          <p:cNvSpPr txBox="1">
            <a:spLocks noGrp="1" noChangeArrowheads="1"/>
          </p:cNvSpPr>
          <p:nvPr/>
        </p:nvSpPr>
        <p:spPr bwMode="auto">
          <a:xfrm>
            <a:off x="3876675" y="8694738"/>
            <a:ext cx="29813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03" tIns="44852" rIns="89703" bIns="44852" anchor="b"/>
          <a:lstStyle>
            <a:lvl1pPr defTabSz="895350" eaLnBrk="0" hangingPunct="0">
              <a:defRPr sz="2400">
                <a:solidFill>
                  <a:schemeClr val="tx1"/>
                </a:solidFill>
                <a:latin typeface="Arial" charset="0"/>
                <a:ea typeface="ＭＳ Ｐゴシック" charset="0"/>
                <a:cs typeface="Arial" charset="0"/>
              </a:defRPr>
            </a:lvl1pPr>
            <a:lvl2pPr marL="37931725" indent="-37474525" defTabSz="895350"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pPr>
            <a:fld id="{CCCEDCEB-719E-384B-A2D5-58EBD6A527DB}" type="slidenum">
              <a:rPr lang="en-US" sz="1200">
                <a:solidFill>
                  <a:srgbClr val="1F497D"/>
                </a:solidFill>
                <a:latin typeface="Verdana" charset="0"/>
                <a:cs typeface="ＭＳ Ｐゴシック" charset="0"/>
              </a:rPr>
              <a:pPr algn="r" eaLnBrk="1" fontAlgn="base" hangingPunct="1">
                <a:spcBef>
                  <a:spcPct val="0"/>
                </a:spcBef>
                <a:spcAft>
                  <a:spcPct val="0"/>
                </a:spcAft>
              </a:pPr>
              <a:t>5</a:t>
            </a:fld>
            <a:endParaRPr lang="en-US" sz="1200">
              <a:solidFill>
                <a:srgbClr val="1F497D"/>
              </a:solidFill>
              <a:latin typeface="Verdana" charset="0"/>
              <a:cs typeface="ＭＳ Ｐゴシック" charset="0"/>
            </a:endParaRPr>
          </a:p>
        </p:txBody>
      </p:sp>
      <p:sp>
        <p:nvSpPr>
          <p:cNvPr id="44036" name="Rectangle 2"/>
          <p:cNvSpPr>
            <a:spLocks noGrp="1" noRot="1" noChangeAspect="1" noChangeArrowheads="1" noTextEdit="1"/>
          </p:cNvSpPr>
          <p:nvPr>
            <p:ph type="sldImg"/>
          </p:nvPr>
        </p:nvSpPr>
        <p:spPr bwMode="auto">
          <a:xfrm>
            <a:off x="1130300" y="674688"/>
            <a:ext cx="4597400"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7" name="Rectangle 3"/>
          <p:cNvSpPr>
            <a:spLocks noGrp="1" noChangeArrowheads="1"/>
          </p:cNvSpPr>
          <p:nvPr>
            <p:ph type="body" idx="1"/>
          </p:nvPr>
        </p:nvSpPr>
        <p:spPr bwMode="auto">
          <a:xfrm>
            <a:off x="895350" y="4346575"/>
            <a:ext cx="5067300"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89703" tIns="44852" rIns="89703" bIns="44852"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31286" indent="-281264" eaLnBrk="0" hangingPunct="0">
              <a:defRPr sz="2400">
                <a:solidFill>
                  <a:schemeClr val="tx1"/>
                </a:solidFill>
                <a:latin typeface="Times New Roman" charset="0"/>
                <a:ea typeface="ＭＳ Ｐゴシック" charset="0"/>
              </a:defRPr>
            </a:lvl2pPr>
            <a:lvl3pPr marL="1125055" indent="-225011" eaLnBrk="0" hangingPunct="0">
              <a:defRPr sz="2400">
                <a:solidFill>
                  <a:schemeClr val="tx1"/>
                </a:solidFill>
                <a:latin typeface="Times New Roman" charset="0"/>
                <a:ea typeface="ＭＳ Ｐゴシック" charset="0"/>
              </a:defRPr>
            </a:lvl3pPr>
            <a:lvl4pPr marL="1575077" indent="-225011" eaLnBrk="0" hangingPunct="0">
              <a:defRPr sz="2400">
                <a:solidFill>
                  <a:schemeClr val="tx1"/>
                </a:solidFill>
                <a:latin typeface="Times New Roman" charset="0"/>
                <a:ea typeface="ＭＳ Ｐゴシック" charset="0"/>
              </a:defRPr>
            </a:lvl4pPr>
            <a:lvl5pPr marL="2025099" indent="-225011" eaLnBrk="0" hangingPunct="0">
              <a:defRPr sz="2400">
                <a:solidFill>
                  <a:schemeClr val="tx1"/>
                </a:solidFill>
                <a:latin typeface="Times New Roman" charset="0"/>
                <a:ea typeface="ＭＳ Ｐゴシック" charset="0"/>
              </a:defRPr>
            </a:lvl5pPr>
            <a:lvl6pPr marL="2475121" indent="-225011" algn="ctr" eaLnBrk="0" fontAlgn="base" hangingPunct="0">
              <a:spcBef>
                <a:spcPct val="0"/>
              </a:spcBef>
              <a:spcAft>
                <a:spcPct val="0"/>
              </a:spcAft>
              <a:defRPr sz="2400">
                <a:solidFill>
                  <a:schemeClr val="tx1"/>
                </a:solidFill>
                <a:latin typeface="Times New Roman" charset="0"/>
                <a:ea typeface="ＭＳ Ｐゴシック" charset="0"/>
              </a:defRPr>
            </a:lvl6pPr>
            <a:lvl7pPr marL="2925143" indent="-225011" algn="ctr" eaLnBrk="0" fontAlgn="base" hangingPunct="0">
              <a:spcBef>
                <a:spcPct val="0"/>
              </a:spcBef>
              <a:spcAft>
                <a:spcPct val="0"/>
              </a:spcAft>
              <a:defRPr sz="2400">
                <a:solidFill>
                  <a:schemeClr val="tx1"/>
                </a:solidFill>
                <a:latin typeface="Times New Roman" charset="0"/>
                <a:ea typeface="ＭＳ Ｐゴシック" charset="0"/>
              </a:defRPr>
            </a:lvl7pPr>
            <a:lvl8pPr marL="3375165" indent="-225011" algn="ctr" eaLnBrk="0" fontAlgn="base" hangingPunct="0">
              <a:spcBef>
                <a:spcPct val="0"/>
              </a:spcBef>
              <a:spcAft>
                <a:spcPct val="0"/>
              </a:spcAft>
              <a:defRPr sz="2400">
                <a:solidFill>
                  <a:schemeClr val="tx1"/>
                </a:solidFill>
                <a:latin typeface="Times New Roman" charset="0"/>
                <a:ea typeface="ＭＳ Ｐゴシック" charset="0"/>
              </a:defRPr>
            </a:lvl8pPr>
            <a:lvl9pPr marL="3825187" indent="-225011"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8A6EA4-0DA2-9549-9A54-B69FA78BC9C1}" type="slidenum">
              <a:rPr lang="en-US" sz="1200"/>
              <a:pPr eaLnBrk="1" hangingPunct="1"/>
              <a:t>12</a:t>
            </a:fld>
            <a:endParaRPr lang="en-US" sz="1200"/>
          </a:p>
        </p:txBody>
      </p:sp>
      <p:sp>
        <p:nvSpPr>
          <p:cNvPr id="126978" name="Rectangle 2"/>
          <p:cNvSpPr>
            <a:spLocks noGrp="1" noRot="1" noChangeAspect="1" noChangeArrowheads="1" noTextEdit="1"/>
          </p:cNvSpPr>
          <p:nvPr>
            <p:ph type="sldImg"/>
          </p:nvPr>
        </p:nvSpPr>
        <p:spPr>
          <a:xfrm>
            <a:off x="1101725" y="676275"/>
            <a:ext cx="4608513" cy="3457575"/>
          </a:xfrm>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43F80B-BA67-43E3-9C17-AE4BB559FF11}" type="slidenum">
              <a:rPr lang="en-US" smtClean="0"/>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SEM-DIC to map deformations</a:t>
            </a:r>
          </a:p>
          <a:p>
            <a:r>
              <a:rPr lang="en-US" dirty="0" smtClean="0"/>
              <a:t>Patterning</a:t>
            </a:r>
            <a:r>
              <a:rPr lang="en-US" baseline="0" dirty="0" smtClean="0"/>
              <a:t> through NPs and e-beam </a:t>
            </a:r>
          </a:p>
          <a:p>
            <a:r>
              <a:rPr lang="en-US" baseline="0" dirty="0" smtClean="0"/>
              <a:t>FIB deposition is to align DIC strains with EBSD data</a:t>
            </a:r>
          </a:p>
          <a:p>
            <a:r>
              <a:rPr lang="en-US" baseline="0" dirty="0" smtClean="0"/>
              <a:t>EBSD for crystallography</a:t>
            </a:r>
          </a:p>
          <a:p>
            <a:r>
              <a:rPr lang="en-US" baseline="0" dirty="0" smtClean="0"/>
              <a:t>Confocal microscopy for z-</a:t>
            </a:r>
            <a:r>
              <a:rPr lang="en-US" baseline="0" dirty="0" err="1" smtClean="0"/>
              <a:t>diplacement</a:t>
            </a:r>
            <a:endParaRPr lang="en-US" baseline="0" dirty="0" smtClean="0"/>
          </a:p>
        </p:txBody>
      </p:sp>
      <p:sp>
        <p:nvSpPr>
          <p:cNvPr id="4" name="Slide Number Placeholder 3"/>
          <p:cNvSpPr>
            <a:spLocks noGrp="1"/>
          </p:cNvSpPr>
          <p:nvPr>
            <p:ph type="sldNum" sz="quarter" idx="10"/>
          </p:nvPr>
        </p:nvSpPr>
        <p:spPr/>
        <p:txBody>
          <a:bodyPr/>
          <a:lstStyle/>
          <a:p>
            <a:fld id="{C638B318-8194-5346-9884-6CC4A4961321}" type="slidenum">
              <a:rPr lang="en-US" smtClean="0"/>
              <a:t>23</a:t>
            </a:fld>
            <a:endParaRPr lang="en-US"/>
          </a:p>
        </p:txBody>
      </p:sp>
    </p:spTree>
    <p:extLst>
      <p:ext uri="{BB962C8B-B14F-4D97-AF65-F5344CB8AC3E}">
        <p14:creationId xmlns:p14="http://schemas.microsoft.com/office/powerpoint/2010/main" val="2654160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xfrm>
            <a:off x="1101725" y="676275"/>
            <a:ext cx="4608513" cy="3457575"/>
          </a:xfrm>
          <a:ln/>
        </p:spPr>
      </p:sp>
      <p:sp>
        <p:nvSpPr>
          <p:cNvPr id="96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31177" indent="-281222" eaLnBrk="0" hangingPunct="0">
              <a:defRPr sz="2400">
                <a:solidFill>
                  <a:schemeClr val="tx1"/>
                </a:solidFill>
                <a:latin typeface="Times New Roman" charset="0"/>
                <a:ea typeface="ＭＳ Ｐゴシック" charset="0"/>
              </a:defRPr>
            </a:lvl2pPr>
            <a:lvl3pPr marL="1124889" indent="-224978" eaLnBrk="0" hangingPunct="0">
              <a:defRPr sz="2400">
                <a:solidFill>
                  <a:schemeClr val="tx1"/>
                </a:solidFill>
                <a:latin typeface="Times New Roman" charset="0"/>
                <a:ea typeface="ＭＳ Ｐゴシック" charset="0"/>
              </a:defRPr>
            </a:lvl3pPr>
            <a:lvl4pPr marL="1574844" indent="-224978" eaLnBrk="0" hangingPunct="0">
              <a:defRPr sz="2400">
                <a:solidFill>
                  <a:schemeClr val="tx1"/>
                </a:solidFill>
                <a:latin typeface="Times New Roman" charset="0"/>
                <a:ea typeface="ＭＳ Ｐゴシック" charset="0"/>
              </a:defRPr>
            </a:lvl4pPr>
            <a:lvl5pPr marL="2024800" indent="-224978" eaLnBrk="0" hangingPunct="0">
              <a:defRPr sz="2400">
                <a:solidFill>
                  <a:schemeClr val="tx1"/>
                </a:solidFill>
                <a:latin typeface="Times New Roman" charset="0"/>
                <a:ea typeface="ＭＳ Ｐゴシック" charset="0"/>
              </a:defRPr>
            </a:lvl5pPr>
            <a:lvl6pPr marL="2474755" indent="-224978" algn="ctr" eaLnBrk="0" fontAlgn="base" hangingPunct="0">
              <a:spcBef>
                <a:spcPct val="0"/>
              </a:spcBef>
              <a:spcAft>
                <a:spcPct val="0"/>
              </a:spcAft>
              <a:defRPr sz="2400">
                <a:solidFill>
                  <a:schemeClr val="tx1"/>
                </a:solidFill>
                <a:latin typeface="Times New Roman" charset="0"/>
                <a:ea typeface="ＭＳ Ｐゴシック" charset="0"/>
              </a:defRPr>
            </a:lvl6pPr>
            <a:lvl7pPr marL="2924710" indent="-224978" algn="ctr" eaLnBrk="0" fontAlgn="base" hangingPunct="0">
              <a:spcBef>
                <a:spcPct val="0"/>
              </a:spcBef>
              <a:spcAft>
                <a:spcPct val="0"/>
              </a:spcAft>
              <a:defRPr sz="2400">
                <a:solidFill>
                  <a:schemeClr val="tx1"/>
                </a:solidFill>
                <a:latin typeface="Times New Roman" charset="0"/>
                <a:ea typeface="ＭＳ Ｐゴシック" charset="0"/>
              </a:defRPr>
            </a:lvl7pPr>
            <a:lvl8pPr marL="3374666" indent="-224978" algn="ctr" eaLnBrk="0" fontAlgn="base" hangingPunct="0">
              <a:spcBef>
                <a:spcPct val="0"/>
              </a:spcBef>
              <a:spcAft>
                <a:spcPct val="0"/>
              </a:spcAft>
              <a:defRPr sz="2400">
                <a:solidFill>
                  <a:schemeClr val="tx1"/>
                </a:solidFill>
                <a:latin typeface="Times New Roman" charset="0"/>
                <a:ea typeface="ＭＳ Ｐゴシック" charset="0"/>
              </a:defRPr>
            </a:lvl8pPr>
            <a:lvl9pPr marL="3824621" indent="-224978"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54BC33-1A50-3E4B-8BCA-BD2AB1B81998}" type="slidenum">
              <a:rPr lang="en-US" sz="1200">
                <a:solidFill>
                  <a:srgbClr val="000000"/>
                </a:solidFill>
                <a:latin typeface="Arial" charset="0"/>
                <a:cs typeface="Arial" charset="0"/>
              </a:rPr>
              <a:pPr eaLnBrk="1" hangingPunct="1"/>
              <a:t>28</a:t>
            </a:fld>
            <a:endParaRPr lang="en-US" sz="1200">
              <a:solidFill>
                <a:srgbClr val="000000"/>
              </a:solidFill>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61B92072-46DC-AB40-946C-606F3EF9DE78}" type="slidenum">
              <a:rPr lang="en-US"/>
              <a:pPr/>
              <a:t>32</a:t>
            </a:fld>
            <a:endParaRPr lang="en-US"/>
          </a:p>
        </p:txBody>
      </p:sp>
      <p:sp>
        <p:nvSpPr>
          <p:cNvPr id="180227" name="Rectangle 2"/>
          <p:cNvSpPr>
            <a:spLocks noGrp="1" noRot="1" noChangeAspect="1" noChangeArrowheads="1" noTextEdit="1"/>
          </p:cNvSpPr>
          <p:nvPr>
            <p:ph type="sldImg"/>
          </p:nvPr>
        </p:nvSpPr>
        <p:spPr>
          <a:xfrm>
            <a:off x="1109749" y="676405"/>
            <a:ext cx="4588625" cy="3457184"/>
          </a:xfrm>
          <a:ln/>
        </p:spPr>
      </p:sp>
      <p:sp>
        <p:nvSpPr>
          <p:cNvPr id="1802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D4E86C-6C36-5745-ACFD-C5A20FAED109}" type="slidenum">
              <a:rPr lang="en-US">
                <a:solidFill>
                  <a:prstClr val="black"/>
                </a:solidFill>
              </a:rPr>
              <a:pPr/>
              <a:t>33</a:t>
            </a:fld>
            <a:endParaRPr lang="en-US">
              <a:solidFill>
                <a:prstClr val="black"/>
              </a:solidFill>
            </a:endParaRPr>
          </a:p>
        </p:txBody>
      </p:sp>
      <p:sp>
        <p:nvSpPr>
          <p:cNvPr id="724994" name="Rectangle 2"/>
          <p:cNvSpPr>
            <a:spLocks noGrp="1" noRot="1" noChangeAspect="1" noChangeArrowheads="1" noTextEdit="1"/>
          </p:cNvSpPr>
          <p:nvPr>
            <p:ph type="sldImg"/>
          </p:nvPr>
        </p:nvSpPr>
        <p:spPr>
          <a:xfrm>
            <a:off x="1143000" y="685800"/>
            <a:ext cx="4572000" cy="3429000"/>
          </a:xfrm>
          <a:ln/>
        </p:spPr>
      </p:sp>
      <p:sp>
        <p:nvSpPr>
          <p:cNvPr id="72499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t>7/26/12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p>
        </p:txBody>
      </p:sp>
      <p:sp>
        <p:nvSpPr>
          <p:cNvPr id="6" name="Slide Number Placeholder 5"/>
          <p:cNvSpPr>
            <a:spLocks noGrp="1"/>
          </p:cNvSpPr>
          <p:nvPr>
            <p:ph type="sldNum" sz="quarter" idx="12"/>
          </p:nvPr>
        </p:nvSpPr>
        <p:spPr/>
        <p:txBody>
          <a:bodyPr/>
          <a:lstStyle/>
          <a:p>
            <a:fld id="{BC46452D-DC47-9F47-B287-94F7438DC7E8}" type="slidenum">
              <a:rPr lang="en-US" smtClean="0"/>
              <a:t>‹#›</a:t>
            </a:fld>
            <a:endParaRPr lang="en-US"/>
          </a:p>
        </p:txBody>
      </p:sp>
    </p:spTree>
    <p:extLst>
      <p:ext uri="{BB962C8B-B14F-4D97-AF65-F5344CB8AC3E}">
        <p14:creationId xmlns:p14="http://schemas.microsoft.com/office/powerpoint/2010/main" val="3042371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t>7/26/12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p>
        </p:txBody>
      </p:sp>
      <p:sp>
        <p:nvSpPr>
          <p:cNvPr id="6" name="Slide Number Placeholder 5"/>
          <p:cNvSpPr>
            <a:spLocks noGrp="1"/>
          </p:cNvSpPr>
          <p:nvPr>
            <p:ph type="sldNum" sz="quarter" idx="12"/>
          </p:nvPr>
        </p:nvSpPr>
        <p:spPr/>
        <p:txBody>
          <a:bodyPr/>
          <a:lstStyle/>
          <a:p>
            <a:fld id="{BC46452D-DC47-9F47-B287-94F7438DC7E8}" type="slidenum">
              <a:rPr lang="en-US" smtClean="0"/>
              <a:t>‹#›</a:t>
            </a:fld>
            <a:endParaRPr lang="en-US"/>
          </a:p>
        </p:txBody>
      </p:sp>
    </p:spTree>
    <p:extLst>
      <p:ext uri="{BB962C8B-B14F-4D97-AF65-F5344CB8AC3E}">
        <p14:creationId xmlns:p14="http://schemas.microsoft.com/office/powerpoint/2010/main" val="1447277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t>7/26/12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p>
        </p:txBody>
      </p:sp>
      <p:sp>
        <p:nvSpPr>
          <p:cNvPr id="6" name="Slide Number Placeholder 5"/>
          <p:cNvSpPr>
            <a:spLocks noGrp="1"/>
          </p:cNvSpPr>
          <p:nvPr>
            <p:ph type="sldNum" sz="quarter" idx="12"/>
          </p:nvPr>
        </p:nvSpPr>
        <p:spPr/>
        <p:txBody>
          <a:bodyPr/>
          <a:lstStyle/>
          <a:p>
            <a:fld id="{BC46452D-DC47-9F47-B287-94F7438DC7E8}" type="slidenum">
              <a:rPr lang="en-US" smtClean="0"/>
              <a:t>‹#›</a:t>
            </a:fld>
            <a:endParaRPr lang="en-US"/>
          </a:p>
        </p:txBody>
      </p:sp>
    </p:spTree>
    <p:extLst>
      <p:ext uri="{BB962C8B-B14F-4D97-AF65-F5344CB8AC3E}">
        <p14:creationId xmlns:p14="http://schemas.microsoft.com/office/powerpoint/2010/main" val="1189720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b="0" u="none" smtClean="0"/>
              <a:t>Office of Science FY 2011 Budget</a:t>
            </a:r>
            <a:endParaRPr lang="en-US" b="0" u="none"/>
          </a:p>
        </p:txBody>
      </p:sp>
      <p:sp>
        <p:nvSpPr>
          <p:cNvPr id="4" name="Slide Number Placeholder 3"/>
          <p:cNvSpPr>
            <a:spLocks noGrp="1"/>
          </p:cNvSpPr>
          <p:nvPr>
            <p:ph type="sldNum" sz="quarter" idx="11"/>
          </p:nvPr>
        </p:nvSpPr>
        <p:spPr/>
        <p:txBody>
          <a:bodyPr/>
          <a:lstStyle/>
          <a:p>
            <a:pPr>
              <a:defRPr/>
            </a:pPr>
            <a:fld id="{D1C3E240-9EB6-4604-A43D-9910B3F588EA}" type="slidenum">
              <a:rPr lang="en-US" b="0" u="none" smtClean="0"/>
              <a:pPr>
                <a:defRPr/>
              </a:pPr>
              <a:t>‹#›</a:t>
            </a:fld>
            <a:endParaRPr lang="en-US" b="0" u="none" dirty="0"/>
          </a:p>
        </p:txBody>
      </p:sp>
    </p:spTree>
    <p:extLst>
      <p:ext uri="{BB962C8B-B14F-4D97-AF65-F5344CB8AC3E}">
        <p14:creationId xmlns:p14="http://schemas.microsoft.com/office/powerpoint/2010/main" val="2292673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3" name="Footer Placeholder 10"/>
          <p:cNvSpPr>
            <a:spLocks noGrp="1"/>
          </p:cNvSpPr>
          <p:nvPr>
            <p:ph type="ftr" sz="quarter" idx="10"/>
          </p:nvPr>
        </p:nvSpPr>
        <p:spPr>
          <a:xfrm>
            <a:off x="3200400" y="6356350"/>
            <a:ext cx="5257800" cy="365125"/>
          </a:xfrm>
        </p:spPr>
        <p:txBody>
          <a:bodyPr/>
          <a:lstStyle>
            <a:lvl1pPr algn="r">
              <a:defRPr b="0">
                <a:solidFill>
                  <a:srgbClr val="146737"/>
                </a:solidFill>
              </a:defRPr>
            </a:lvl1pPr>
          </a:lstStyle>
          <a:p>
            <a:pPr>
              <a:defRPr/>
            </a:pPr>
            <a:endParaRPr lang="en-US"/>
          </a:p>
        </p:txBody>
      </p:sp>
      <p:sp>
        <p:nvSpPr>
          <p:cNvPr id="4" name="Slide Number Placeholder 11"/>
          <p:cNvSpPr>
            <a:spLocks noGrp="1"/>
          </p:cNvSpPr>
          <p:nvPr>
            <p:ph type="sldNum" sz="quarter" idx="11"/>
          </p:nvPr>
        </p:nvSpPr>
        <p:spPr>
          <a:xfrm>
            <a:off x="8382000" y="6351588"/>
            <a:ext cx="457200" cy="365125"/>
          </a:xfrm>
        </p:spPr>
        <p:txBody>
          <a:bodyPr/>
          <a:lstStyle>
            <a:lvl1pPr algn="ctr">
              <a:defRPr/>
            </a:lvl1pPr>
          </a:lstStyle>
          <a:p>
            <a:pPr>
              <a:defRPr/>
            </a:pPr>
            <a:fld id="{58B6EF8E-3424-4A55-9DA8-B65C41790E06}" type="slidenum">
              <a:rPr lang="en-US"/>
              <a:pPr>
                <a:defRPr/>
              </a:pPr>
              <a:t>‹#›</a:t>
            </a:fld>
            <a:endParaRPr lang="en-US" dirty="0"/>
          </a:p>
        </p:txBody>
      </p:sp>
    </p:spTree>
    <p:extLst>
      <p:ext uri="{BB962C8B-B14F-4D97-AF65-F5344CB8AC3E}">
        <p14:creationId xmlns:p14="http://schemas.microsoft.com/office/powerpoint/2010/main" val="3915493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172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21722FF3-B2FF-4B9D-A1FC-2641F0BD8CF1}" type="slidenum">
              <a:rPr lang="en-US"/>
              <a:pPr>
                <a:defRPr/>
              </a:pPr>
              <a:t>‹#›</a:t>
            </a:fld>
            <a:endParaRPr lang="en-US" dirty="0"/>
          </a:p>
        </p:txBody>
      </p:sp>
    </p:spTree>
    <p:extLst>
      <p:ext uri="{BB962C8B-B14F-4D97-AF65-F5344CB8AC3E}">
        <p14:creationId xmlns:p14="http://schemas.microsoft.com/office/powerpoint/2010/main" val="3089310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pic>
        <p:nvPicPr>
          <p:cNvPr id="5" name="Picture 4"/>
          <p:cNvPicPr>
            <a:picLocks noChangeAspect="1"/>
          </p:cNvPicPr>
          <p:nvPr userDrawn="1"/>
        </p:nvPicPr>
        <p:blipFill>
          <a:blip r:embed="rId2" cstate="print"/>
          <a:stretch>
            <a:fillRect/>
          </a:stretch>
        </p:blipFill>
        <p:spPr>
          <a:xfrm>
            <a:off x="175231" y="6311901"/>
            <a:ext cx="4686300" cy="546100"/>
          </a:xfrm>
          <a:prstGeom prst="rect">
            <a:avLst/>
          </a:prstGeom>
        </p:spPr>
      </p:pic>
    </p:spTree>
    <p:extLst>
      <p:ext uri="{BB962C8B-B14F-4D97-AF65-F5344CB8AC3E}">
        <p14:creationId xmlns:p14="http://schemas.microsoft.com/office/powerpoint/2010/main" val="1593125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B36BCFC3-D1F7-634B-B60A-19CAEFCCD49B}"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86541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19FD024-0D5C-104B-B1BE-97590E5A7B62}"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2460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7800A8F-96D1-F746-83A1-40C35E6AE735}"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189429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t>7/26/12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p>
        </p:txBody>
      </p:sp>
      <p:sp>
        <p:nvSpPr>
          <p:cNvPr id="6" name="Slide Number Placeholder 5"/>
          <p:cNvSpPr>
            <a:spLocks noGrp="1"/>
          </p:cNvSpPr>
          <p:nvPr>
            <p:ph type="sldNum" sz="quarter" idx="12"/>
          </p:nvPr>
        </p:nvSpPr>
        <p:spPr/>
        <p:txBody>
          <a:bodyPr/>
          <a:lstStyle/>
          <a:p>
            <a:fld id="{BC46452D-DC47-9F47-B287-94F7438DC7E8}" type="slidenum">
              <a:rPr lang="en-US" smtClean="0"/>
              <a:t>‹#›</a:t>
            </a:fld>
            <a:endParaRPr lang="en-US"/>
          </a:p>
        </p:txBody>
      </p:sp>
    </p:spTree>
    <p:extLst>
      <p:ext uri="{BB962C8B-B14F-4D97-AF65-F5344CB8AC3E}">
        <p14:creationId xmlns:p14="http://schemas.microsoft.com/office/powerpoint/2010/main" val="1805960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358775" y="1606550"/>
            <a:ext cx="4122738" cy="4489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3913" y="1606550"/>
            <a:ext cx="4124325" cy="4489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156C8E7-6622-7E46-BEBB-3161A02A855F}"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100508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4D84714-99F3-0142-AE7C-EF38849EABA2}"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390694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52CFD008-CC11-C44E-97B9-A914CE6AFF75}"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98248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E83BC22C-F155-B044-9B70-7EC4E39F5474}"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248754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DEB1090-41DD-464D-8E66-5B55093FACEA}"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427690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9A7C8EE-B4CD-CC40-8CE8-D42BDAA10610}"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4134050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1AEE50C-A553-9543-A08D-B001E7251F15}"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157563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274638"/>
            <a:ext cx="2098675"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8775" y="274638"/>
            <a:ext cx="6148388"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9C7ABE3-3260-914E-BBCD-D6938CBF6184}"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789250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35562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5889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t>7/26/12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p>
        </p:txBody>
      </p:sp>
      <p:sp>
        <p:nvSpPr>
          <p:cNvPr id="6" name="Slide Number Placeholder 5"/>
          <p:cNvSpPr>
            <a:spLocks noGrp="1"/>
          </p:cNvSpPr>
          <p:nvPr>
            <p:ph type="sldNum" sz="quarter" idx="12"/>
          </p:nvPr>
        </p:nvSpPr>
        <p:spPr/>
        <p:txBody>
          <a:bodyPr/>
          <a:lstStyle/>
          <a:p>
            <a:fld id="{BC46452D-DC47-9F47-B287-94F7438DC7E8}" type="slidenum">
              <a:rPr lang="en-US" smtClean="0"/>
              <a:t>‹#›</a:t>
            </a:fld>
            <a:endParaRPr lang="en-US"/>
          </a:p>
        </p:txBody>
      </p:sp>
    </p:spTree>
    <p:extLst>
      <p:ext uri="{BB962C8B-B14F-4D97-AF65-F5344CB8AC3E}">
        <p14:creationId xmlns:p14="http://schemas.microsoft.com/office/powerpoint/2010/main" val="341052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62687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6300" y="1295400"/>
            <a:ext cx="34956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24375" y="1295400"/>
            <a:ext cx="3495675"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9714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0982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00375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412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14045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2462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7254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5088" y="228600"/>
            <a:ext cx="2062162" cy="5619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28600"/>
            <a:ext cx="6034088" cy="5619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40063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48650" cy="7048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76300" y="1295400"/>
            <a:ext cx="3495675" cy="4552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524375" y="1295400"/>
            <a:ext cx="3495675" cy="4552950"/>
          </a:xfrm>
        </p:spPr>
        <p:txBody>
          <a:bodyPr/>
          <a:lstStyle/>
          <a:p>
            <a:endParaRPr lang="en-US"/>
          </a:p>
        </p:txBody>
      </p:sp>
    </p:spTree>
    <p:extLst>
      <p:ext uri="{BB962C8B-B14F-4D97-AF65-F5344CB8AC3E}">
        <p14:creationId xmlns:p14="http://schemas.microsoft.com/office/powerpoint/2010/main" val="3052344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t>7/26/12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p>
        </p:txBody>
      </p:sp>
      <p:sp>
        <p:nvSpPr>
          <p:cNvPr id="7" name="Slide Number Placeholder 6"/>
          <p:cNvSpPr>
            <a:spLocks noGrp="1"/>
          </p:cNvSpPr>
          <p:nvPr>
            <p:ph type="sldNum" sz="quarter" idx="12"/>
          </p:nvPr>
        </p:nvSpPr>
        <p:spPr/>
        <p:txBody>
          <a:bodyPr/>
          <a:lstStyle/>
          <a:p>
            <a:fld id="{BC46452D-DC47-9F47-B287-94F7438DC7E8}" type="slidenum">
              <a:rPr lang="en-US" smtClean="0"/>
              <a:t>‹#›</a:t>
            </a:fld>
            <a:endParaRPr lang="en-US"/>
          </a:p>
        </p:txBody>
      </p:sp>
    </p:spTree>
    <p:extLst>
      <p:ext uri="{BB962C8B-B14F-4D97-AF65-F5344CB8AC3E}">
        <p14:creationId xmlns:p14="http://schemas.microsoft.com/office/powerpoint/2010/main" val="20507199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lgn="l">
              <a:defRPr>
                <a:cs typeface="Arial" charset="0"/>
              </a:defRPr>
            </a:lvl1pPr>
          </a:lstStyle>
          <a:p>
            <a:fld id="{B525FA30-C1AD-9149-BF50-2AC46E8CC58B}" type="slidenum">
              <a:rPr lang="en-US"/>
              <a:pPr/>
              <a:t>‹#›</a:t>
            </a:fld>
            <a:endParaRPr lang="en-US"/>
          </a:p>
        </p:txBody>
      </p:sp>
    </p:spTree>
    <p:extLst>
      <p:ext uri="{BB962C8B-B14F-4D97-AF65-F5344CB8AC3E}">
        <p14:creationId xmlns:p14="http://schemas.microsoft.com/office/powerpoint/2010/main" val="2180020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48650" cy="7048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1174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solidFill>
                  <a:prstClr val="black"/>
                </a:solidFill>
                <a:latin typeface="Calibri"/>
              </a:rPr>
              <a:pPr/>
              <a:t>7/26/12</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BC46452D-DC47-9F47-B287-94F7438DC7E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21895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solidFill>
                  <a:prstClr val="black"/>
                </a:solidFill>
                <a:latin typeface="Calibri"/>
              </a:rPr>
              <a:pPr/>
              <a:t>7/26/12</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BC46452D-DC47-9F47-B287-94F7438DC7E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06598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solidFill>
                  <a:prstClr val="black"/>
                </a:solidFill>
                <a:latin typeface="Calibri"/>
              </a:rPr>
              <a:pPr/>
              <a:t>7/26/12</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BC46452D-DC47-9F47-B287-94F7438DC7E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47342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solidFill>
                  <a:prstClr val="black"/>
                </a:solidFill>
                <a:latin typeface="Calibri"/>
              </a:rPr>
              <a:pPr/>
              <a:t>7/26/12</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BC46452D-DC47-9F47-B287-94F7438DC7E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9495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solidFill>
                  <a:prstClr val="black"/>
                </a:solidFill>
                <a:latin typeface="Calibri"/>
              </a:rPr>
              <a:pPr/>
              <a:t>7/26/12</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p>
            <a:fld id="{BC46452D-DC47-9F47-B287-94F7438DC7E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08775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solidFill>
                  <a:prstClr val="black"/>
                </a:solidFill>
                <a:latin typeface="Calibri"/>
              </a:rPr>
              <a:pPr/>
              <a:t>7/26/12</a:t>
            </a:fld>
            <a:endParaRPr lang="en-US">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solidFill>
                <a:prstClr val="black"/>
              </a:solidFill>
              <a:latin typeface="Calibri"/>
            </a:endParaRPr>
          </a:p>
        </p:txBody>
      </p:sp>
      <p:sp>
        <p:nvSpPr>
          <p:cNvPr id="5" name="Slide Number Placeholder 4"/>
          <p:cNvSpPr>
            <a:spLocks noGrp="1"/>
          </p:cNvSpPr>
          <p:nvPr>
            <p:ph type="sldNum" sz="quarter" idx="12"/>
          </p:nvPr>
        </p:nvSpPr>
        <p:spPr/>
        <p:txBody>
          <a:bodyPr/>
          <a:lstStyle/>
          <a:p>
            <a:fld id="{BC46452D-DC47-9F47-B287-94F7438DC7E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9152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solidFill>
                  <a:prstClr val="black"/>
                </a:solidFill>
                <a:latin typeface="Calibri"/>
              </a:rPr>
              <a:pPr/>
              <a:t>7/26/12</a:t>
            </a:fld>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fld id="{BC46452D-DC47-9F47-B287-94F7438DC7E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20686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solidFill>
                  <a:prstClr val="black"/>
                </a:solidFill>
                <a:latin typeface="Calibri"/>
              </a:rPr>
              <a:pPr/>
              <a:t>7/26/12</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BC46452D-DC47-9F47-B287-94F7438DC7E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6297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t>7/26/12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p>
        </p:txBody>
      </p:sp>
      <p:sp>
        <p:nvSpPr>
          <p:cNvPr id="9" name="Slide Number Placeholder 8"/>
          <p:cNvSpPr>
            <a:spLocks noGrp="1"/>
          </p:cNvSpPr>
          <p:nvPr>
            <p:ph type="sldNum" sz="quarter" idx="12"/>
          </p:nvPr>
        </p:nvSpPr>
        <p:spPr/>
        <p:txBody>
          <a:bodyPr/>
          <a:lstStyle/>
          <a:p>
            <a:fld id="{BC46452D-DC47-9F47-B287-94F7438DC7E8}" type="slidenum">
              <a:rPr lang="en-US" smtClean="0"/>
              <a:t>‹#›</a:t>
            </a:fld>
            <a:endParaRPr lang="en-US"/>
          </a:p>
        </p:txBody>
      </p:sp>
    </p:spTree>
    <p:extLst>
      <p:ext uri="{BB962C8B-B14F-4D97-AF65-F5344CB8AC3E}">
        <p14:creationId xmlns:p14="http://schemas.microsoft.com/office/powerpoint/2010/main" val="35943563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solidFill>
                  <a:prstClr val="black"/>
                </a:solidFill>
                <a:latin typeface="Calibri"/>
              </a:rPr>
              <a:pPr/>
              <a:t>7/26/12</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BC46452D-DC47-9F47-B287-94F7438DC7E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4212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solidFill>
                  <a:prstClr val="black"/>
                </a:solidFill>
                <a:latin typeface="Calibri"/>
              </a:rPr>
              <a:pPr/>
              <a:t>7/26/12</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BC46452D-DC47-9F47-B287-94F7438DC7E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7116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solidFill>
                  <a:prstClr val="black"/>
                </a:solidFill>
                <a:latin typeface="Calibri"/>
              </a:rPr>
              <a:pPr/>
              <a:t>7/26/12</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BC46452D-DC47-9F47-B287-94F7438DC7E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832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t>7/26/12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p>
        </p:txBody>
      </p:sp>
      <p:sp>
        <p:nvSpPr>
          <p:cNvPr id="5" name="Slide Number Placeholder 4"/>
          <p:cNvSpPr>
            <a:spLocks noGrp="1"/>
          </p:cNvSpPr>
          <p:nvPr>
            <p:ph type="sldNum" sz="quarter" idx="12"/>
          </p:nvPr>
        </p:nvSpPr>
        <p:spPr/>
        <p:txBody>
          <a:bodyPr/>
          <a:lstStyle/>
          <a:p>
            <a:fld id="{BC46452D-DC47-9F47-B287-94F7438DC7E8}" type="slidenum">
              <a:rPr lang="en-US" smtClean="0"/>
              <a:t>‹#›</a:t>
            </a:fld>
            <a:endParaRPr lang="en-US"/>
          </a:p>
        </p:txBody>
      </p:sp>
    </p:spTree>
    <p:extLst>
      <p:ext uri="{BB962C8B-B14F-4D97-AF65-F5344CB8AC3E}">
        <p14:creationId xmlns:p14="http://schemas.microsoft.com/office/powerpoint/2010/main" val="1004273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t>7/26/12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p>
        </p:txBody>
      </p:sp>
      <p:sp>
        <p:nvSpPr>
          <p:cNvPr id="4" name="Slide Number Placeholder 3"/>
          <p:cNvSpPr>
            <a:spLocks noGrp="1"/>
          </p:cNvSpPr>
          <p:nvPr>
            <p:ph type="sldNum" sz="quarter" idx="12"/>
          </p:nvPr>
        </p:nvSpPr>
        <p:spPr/>
        <p:txBody>
          <a:bodyPr/>
          <a:lstStyle/>
          <a:p>
            <a:fld id="{BC46452D-DC47-9F47-B287-94F7438DC7E8}" type="slidenum">
              <a:rPr lang="en-US" smtClean="0"/>
              <a:t>‹#›</a:t>
            </a:fld>
            <a:endParaRPr lang="en-US"/>
          </a:p>
        </p:txBody>
      </p:sp>
    </p:spTree>
    <p:extLst>
      <p:ext uri="{BB962C8B-B14F-4D97-AF65-F5344CB8AC3E}">
        <p14:creationId xmlns:p14="http://schemas.microsoft.com/office/powerpoint/2010/main" val="4238910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t>7/26/12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p>
        </p:txBody>
      </p:sp>
      <p:sp>
        <p:nvSpPr>
          <p:cNvPr id="7" name="Slide Number Placeholder 6"/>
          <p:cNvSpPr>
            <a:spLocks noGrp="1"/>
          </p:cNvSpPr>
          <p:nvPr>
            <p:ph type="sldNum" sz="quarter" idx="12"/>
          </p:nvPr>
        </p:nvSpPr>
        <p:spPr/>
        <p:txBody>
          <a:bodyPr/>
          <a:lstStyle/>
          <a:p>
            <a:fld id="{BC46452D-DC47-9F47-B287-94F7438DC7E8}" type="slidenum">
              <a:rPr lang="en-US" smtClean="0"/>
              <a:t>‹#›</a:t>
            </a:fld>
            <a:endParaRPr lang="en-US"/>
          </a:p>
        </p:txBody>
      </p:sp>
    </p:spTree>
    <p:extLst>
      <p:ext uri="{BB962C8B-B14F-4D97-AF65-F5344CB8AC3E}">
        <p14:creationId xmlns:p14="http://schemas.microsoft.com/office/powerpoint/2010/main" val="3358217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29" tIns="45714" rIns="91429" bIns="45714"/>
          <a:lstStyle/>
          <a:p>
            <a:fld id="{AB322872-F17E-3446-A88A-FBBCC090E5A9}" type="datetimeFigureOut">
              <a:rPr lang="en-US" smtClean="0"/>
              <a:t>7/26/12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a:p>
        </p:txBody>
      </p:sp>
      <p:sp>
        <p:nvSpPr>
          <p:cNvPr id="7" name="Slide Number Placeholder 6"/>
          <p:cNvSpPr>
            <a:spLocks noGrp="1"/>
          </p:cNvSpPr>
          <p:nvPr>
            <p:ph type="sldNum" sz="quarter" idx="12"/>
          </p:nvPr>
        </p:nvSpPr>
        <p:spPr/>
        <p:txBody>
          <a:bodyPr/>
          <a:lstStyle/>
          <a:p>
            <a:fld id="{BC46452D-DC47-9F47-B287-94F7438DC7E8}" type="slidenum">
              <a:rPr lang="en-US" smtClean="0"/>
              <a:t>‹#›</a:t>
            </a:fld>
            <a:endParaRPr lang="en-US"/>
          </a:p>
        </p:txBody>
      </p:sp>
    </p:spTree>
    <p:extLst>
      <p:ext uri="{BB962C8B-B14F-4D97-AF65-F5344CB8AC3E}">
        <p14:creationId xmlns:p14="http://schemas.microsoft.com/office/powerpoint/2010/main" val="35124676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2.xml"/><Relationship Id="rId7" Type="http://schemas.openxmlformats.org/officeDocument/2006/relationships/image" Target="../media/image2.jpeg"/><Relationship Id="rId8"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3.xml"/><Relationship Id="rId13" Type="http://schemas.openxmlformats.org/officeDocument/2006/relationships/image" Target="../media/image5.png"/><Relationship Id="rId14" Type="http://schemas.openxmlformats.org/officeDocument/2006/relationships/image" Target="../media/image6.jpe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theme" Target="../theme/theme4.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4" Type="http://schemas.openxmlformats.org/officeDocument/2006/relationships/image" Target="../media/image5.png"/><Relationship Id="rId5" Type="http://schemas.openxmlformats.org/officeDocument/2006/relationships/image" Target="../media/image6.jpeg"/><Relationship Id="rId1" Type="http://schemas.openxmlformats.org/officeDocument/2006/relationships/slideLayout" Target="../slideLayouts/slideLayout40.xml"/><Relationship Id="rId2"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theme" Target="../theme/theme6.xml"/><Relationship Id="rId13" Type="http://schemas.openxmlformats.org/officeDocument/2006/relationships/image" Target="../media/image1.jpeg"/><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0"/>
            <a:ext cx="8229600" cy="783746"/>
          </a:xfrm>
          <a:prstGeom prst="rect">
            <a:avLst/>
          </a:prstGeom>
        </p:spPr>
        <p:txBody>
          <a:bodyPr vert="horz" lIns="91429" tIns="45714" rIns="91429" bIns="45714" rtlCol="0" anchor="ctr">
            <a:normAutofit/>
          </a:bodyPr>
          <a:lstStyle/>
          <a:p>
            <a:r>
              <a:rPr lang="en-US" dirty="0" smtClean="0"/>
              <a:t>Click to edit Master title style</a:t>
            </a:r>
            <a:br>
              <a:rPr lang="en-US" dirty="0" smtClean="0"/>
            </a:br>
            <a:r>
              <a:rPr lang="en-US" dirty="0" smtClean="0"/>
              <a:t>Subtext</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BC46452D-DC47-9F47-B287-94F7438DC7E8}" type="slidenum">
              <a:rPr lang="en-US" smtClean="0"/>
              <a:t>‹#›</a:t>
            </a:fld>
            <a:endParaRPr lang="en-US"/>
          </a:p>
        </p:txBody>
      </p:sp>
      <p:pic>
        <p:nvPicPr>
          <p:cNvPr id="9" name="Picture 8" descr="images.jpe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335" y="6356350"/>
            <a:ext cx="687798" cy="432608"/>
          </a:xfrm>
          <a:prstGeom prst="rect">
            <a:avLst/>
          </a:prstGeom>
        </p:spPr>
      </p:pic>
    </p:spTree>
    <p:extLst>
      <p:ext uri="{BB962C8B-B14F-4D97-AF65-F5344CB8AC3E}">
        <p14:creationId xmlns:p14="http://schemas.microsoft.com/office/powerpoint/2010/main" val="189081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46" rtl="0" eaLnBrk="1" latinLnBrk="0" hangingPunct="1">
        <a:spcBef>
          <a:spcPct val="0"/>
        </a:spcBef>
        <a:buNone/>
        <a:defRPr sz="2400" kern="1200">
          <a:solidFill>
            <a:schemeClr val="tx1"/>
          </a:solidFill>
          <a:latin typeface="Arial Rounded MT Bold"/>
          <a:ea typeface="+mj-ea"/>
          <a:cs typeface="Arial Rounded MT Bold"/>
        </a:defRPr>
      </a:lvl1pPr>
    </p:titleStyle>
    <p:bodyStyle>
      <a:lvl1pPr marL="0" indent="0" algn="l" defTabSz="457146" rtl="0" eaLnBrk="1" latinLnBrk="0" hangingPunct="1">
        <a:spcBef>
          <a:spcPct val="20000"/>
        </a:spcBef>
        <a:buFontTx/>
        <a:buNone/>
        <a:defRPr sz="2000" kern="1200">
          <a:solidFill>
            <a:schemeClr val="tx1"/>
          </a:solidFill>
          <a:latin typeface="Arial Rounded MT Bold"/>
          <a:ea typeface="+mn-ea"/>
          <a:cs typeface="Arial Rounded MT Bold"/>
        </a:defRPr>
      </a:lvl1pPr>
      <a:lvl2pPr marL="800006" indent="-342860" algn="l" defTabSz="457146" rtl="0" eaLnBrk="1" latinLnBrk="0" hangingPunct="1">
        <a:spcBef>
          <a:spcPct val="20000"/>
        </a:spcBef>
        <a:buFont typeface="Arial"/>
        <a:buChar char="•"/>
        <a:defRPr sz="2000" kern="1200">
          <a:solidFill>
            <a:schemeClr val="tx1"/>
          </a:solidFill>
          <a:latin typeface="Arial"/>
          <a:ea typeface="+mn-ea"/>
          <a:cs typeface="Arial"/>
        </a:defRPr>
      </a:lvl2pPr>
      <a:lvl3pPr marL="1257153" indent="-342860" algn="l" defTabSz="457146" rtl="0" eaLnBrk="1" latinLnBrk="0" hangingPunct="1">
        <a:spcBef>
          <a:spcPct val="20000"/>
        </a:spcBef>
        <a:buFont typeface="Lucida Grande"/>
        <a:buChar char="-"/>
        <a:defRPr sz="2000" kern="1200">
          <a:solidFill>
            <a:schemeClr val="tx1"/>
          </a:solidFill>
          <a:latin typeface="Arial"/>
          <a:ea typeface="+mn-ea"/>
          <a:cs typeface="Arial"/>
        </a:defRPr>
      </a:lvl3pPr>
      <a:lvl4pPr marL="1600013" indent="-228573" algn="l" defTabSz="457146" rtl="0" eaLnBrk="1" latinLnBrk="0" hangingPunct="1">
        <a:spcBef>
          <a:spcPct val="20000"/>
        </a:spcBef>
        <a:buFont typeface="Arial"/>
        <a:buChar char="–"/>
        <a:defRPr sz="2000" kern="1200">
          <a:solidFill>
            <a:schemeClr val="tx1"/>
          </a:solidFill>
          <a:latin typeface="Arial"/>
          <a:ea typeface="+mn-ea"/>
          <a:cs typeface="Arial"/>
        </a:defRPr>
      </a:lvl4pPr>
      <a:lvl5pPr marL="2057159" indent="-228573" algn="l" defTabSz="457146" rtl="0" eaLnBrk="1" latinLnBrk="0" hangingPunct="1">
        <a:spcBef>
          <a:spcPct val="20000"/>
        </a:spcBef>
        <a:buFont typeface="Arial"/>
        <a:buChar char="»"/>
        <a:defRPr sz="2000" kern="1200">
          <a:solidFill>
            <a:schemeClr val="tx1"/>
          </a:solidFill>
          <a:latin typeface="Arial"/>
          <a:ea typeface="+mn-ea"/>
          <a:cs typeface="Arial"/>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0790" tIns="45399" rIns="90790" bIns="45399"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52473" y="866775"/>
            <a:ext cx="8410575" cy="5259388"/>
          </a:xfrm>
          <a:prstGeom prst="rect">
            <a:avLst/>
          </a:prstGeom>
          <a:noFill/>
          <a:ln w="9525">
            <a:noFill/>
            <a:miter lim="800000"/>
            <a:headEnd/>
            <a:tailEnd/>
          </a:ln>
        </p:spPr>
        <p:txBody>
          <a:bodyPr vert="horz" wrap="square" lIns="90790" tIns="45399" rIns="90790" bIns="4539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0790" tIns="45399" rIns="90790" bIns="45399"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defTabSz="914400">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0790" tIns="45399" rIns="90790" bIns="45399"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defTabSz="914400">
              <a:defRPr/>
            </a:pPr>
            <a:fld id="{D1C3E240-9EB6-4604-A43D-9910B3F588EA}" type="slidenum">
              <a:rPr lang="en-US"/>
              <a:pPr defTabSz="914400">
                <a:defRPr/>
              </a:pPr>
              <a:t>‹#›</a:t>
            </a:fld>
            <a:endParaRPr lang="en-US" dirty="0"/>
          </a:p>
        </p:txBody>
      </p:sp>
      <p:pic>
        <p:nvPicPr>
          <p:cNvPr id="1030" name="Picture 9" descr="horizontal-logo-green-text.jpg"/>
          <p:cNvPicPr>
            <a:picLocks noChangeAspect="1"/>
          </p:cNvPicPr>
          <p:nvPr/>
        </p:nvPicPr>
        <p:blipFill>
          <a:blip r:embed="rId8" cstate="print"/>
          <a:srcRect/>
          <a:stretch>
            <a:fillRect/>
          </a:stretch>
        </p:blipFill>
        <p:spPr bwMode="auto">
          <a:xfrm>
            <a:off x="457200" y="6354824"/>
            <a:ext cx="2438400" cy="407987"/>
          </a:xfrm>
          <a:prstGeom prst="rect">
            <a:avLst/>
          </a:prstGeom>
          <a:noFill/>
          <a:ln w="9525">
            <a:noFill/>
            <a:miter lim="800000"/>
            <a:headEnd/>
            <a:tailEnd/>
          </a:ln>
        </p:spPr>
      </p:pic>
    </p:spTree>
    <p:extLst>
      <p:ext uri="{BB962C8B-B14F-4D97-AF65-F5344CB8AC3E}">
        <p14:creationId xmlns:p14="http://schemas.microsoft.com/office/powerpoint/2010/main" val="2836296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3957" algn="ctr" rtl="0" fontAlgn="base">
        <a:spcBef>
          <a:spcPct val="0"/>
        </a:spcBef>
        <a:spcAft>
          <a:spcPct val="0"/>
        </a:spcAft>
        <a:defRPr sz="2400">
          <a:solidFill>
            <a:srgbClr val="106636"/>
          </a:solidFill>
          <a:latin typeface="Arial" charset="0"/>
          <a:cs typeface="Arial" charset="0"/>
        </a:defRPr>
      </a:lvl6pPr>
      <a:lvl7pPr marL="907904" algn="ctr" rtl="0" fontAlgn="base">
        <a:spcBef>
          <a:spcPct val="0"/>
        </a:spcBef>
        <a:spcAft>
          <a:spcPct val="0"/>
        </a:spcAft>
        <a:defRPr sz="2400">
          <a:solidFill>
            <a:srgbClr val="106636"/>
          </a:solidFill>
          <a:latin typeface="Arial" charset="0"/>
          <a:cs typeface="Arial" charset="0"/>
        </a:defRPr>
      </a:lvl7pPr>
      <a:lvl8pPr marL="1361854" algn="ctr" rtl="0" fontAlgn="base">
        <a:spcBef>
          <a:spcPct val="0"/>
        </a:spcBef>
        <a:spcAft>
          <a:spcPct val="0"/>
        </a:spcAft>
        <a:defRPr sz="2400">
          <a:solidFill>
            <a:srgbClr val="106636"/>
          </a:solidFill>
          <a:latin typeface="Arial" charset="0"/>
          <a:cs typeface="Arial" charset="0"/>
        </a:defRPr>
      </a:lvl8pPr>
      <a:lvl9pPr marL="1815802" algn="ctr" rtl="0" fontAlgn="base">
        <a:spcBef>
          <a:spcPct val="0"/>
        </a:spcBef>
        <a:spcAft>
          <a:spcPct val="0"/>
        </a:spcAft>
        <a:defRPr sz="2400">
          <a:solidFill>
            <a:srgbClr val="106636"/>
          </a:solidFill>
          <a:latin typeface="Arial" charset="0"/>
          <a:cs typeface="Arial" charset="0"/>
        </a:defRPr>
      </a:lvl9pPr>
    </p:titleStyle>
    <p:bodyStyle>
      <a:lvl1pPr marL="340461" indent="-340461" algn="l" rtl="0" eaLnBrk="0" fontAlgn="base" hangingPunct="0">
        <a:spcBef>
          <a:spcPct val="20000"/>
        </a:spcBef>
        <a:spcAft>
          <a:spcPct val="0"/>
        </a:spcAft>
        <a:buFont typeface="Arial" pitchFamily="34" charset="0"/>
        <a:buChar char="•"/>
        <a:defRPr sz="2400" b="1" kern="1200">
          <a:solidFill>
            <a:srgbClr val="146737"/>
          </a:solidFill>
          <a:latin typeface="Arial" pitchFamily="34" charset="0"/>
          <a:ea typeface="+mn-ea"/>
          <a:cs typeface="Arial" pitchFamily="34" charset="0"/>
        </a:defRPr>
      </a:lvl1pPr>
      <a:lvl2pPr marL="737661" indent="-283717" algn="l" rtl="0" eaLnBrk="0" fontAlgn="base" hangingPunct="0">
        <a:spcBef>
          <a:spcPct val="20000"/>
        </a:spcBef>
        <a:spcAft>
          <a:spcPct val="0"/>
        </a:spcAft>
        <a:buFont typeface="Arial" pitchFamily="34" charset="0"/>
        <a:buChar char="–"/>
        <a:defRPr sz="2200" kern="1200">
          <a:solidFill>
            <a:srgbClr val="404040"/>
          </a:solidFill>
          <a:latin typeface="Arial" pitchFamily="34" charset="0"/>
          <a:ea typeface="+mn-ea"/>
          <a:cs typeface="Arial" pitchFamily="34" charset="0"/>
        </a:defRPr>
      </a:lvl2pPr>
      <a:lvl3pPr marL="1134880" indent="-226996"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3pPr>
      <a:lvl4pPr marL="1588826" indent="-226996"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42777" indent="-226996"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496727" indent="-226996" algn="l" defTabSz="90790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0681" indent="-226996" algn="l" defTabSz="90790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4627" indent="-226996" algn="l" defTabSz="90790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8578" indent="-226996" algn="l" defTabSz="90790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7904" rtl="0" eaLnBrk="1" latinLnBrk="0" hangingPunct="1">
        <a:defRPr sz="1800" kern="1200">
          <a:solidFill>
            <a:schemeClr val="tx1"/>
          </a:solidFill>
          <a:latin typeface="+mn-lt"/>
          <a:ea typeface="+mn-ea"/>
          <a:cs typeface="+mn-cs"/>
        </a:defRPr>
      </a:lvl1pPr>
      <a:lvl2pPr marL="453957" algn="l" defTabSz="907904" rtl="0" eaLnBrk="1" latinLnBrk="0" hangingPunct="1">
        <a:defRPr sz="1800" kern="1200">
          <a:solidFill>
            <a:schemeClr val="tx1"/>
          </a:solidFill>
          <a:latin typeface="+mn-lt"/>
          <a:ea typeface="+mn-ea"/>
          <a:cs typeface="+mn-cs"/>
        </a:defRPr>
      </a:lvl2pPr>
      <a:lvl3pPr marL="907904" algn="l" defTabSz="907904" rtl="0" eaLnBrk="1" latinLnBrk="0" hangingPunct="1">
        <a:defRPr sz="1800" kern="1200">
          <a:solidFill>
            <a:schemeClr val="tx1"/>
          </a:solidFill>
          <a:latin typeface="+mn-lt"/>
          <a:ea typeface="+mn-ea"/>
          <a:cs typeface="+mn-cs"/>
        </a:defRPr>
      </a:lvl3pPr>
      <a:lvl4pPr marL="1361854" algn="l" defTabSz="907904" rtl="0" eaLnBrk="1" latinLnBrk="0" hangingPunct="1">
        <a:defRPr sz="1800" kern="1200">
          <a:solidFill>
            <a:schemeClr val="tx1"/>
          </a:solidFill>
          <a:latin typeface="+mn-lt"/>
          <a:ea typeface="+mn-ea"/>
          <a:cs typeface="+mn-cs"/>
        </a:defRPr>
      </a:lvl4pPr>
      <a:lvl5pPr marL="1815802" algn="l" defTabSz="907904" rtl="0" eaLnBrk="1" latinLnBrk="0" hangingPunct="1">
        <a:defRPr sz="1800" kern="1200">
          <a:solidFill>
            <a:schemeClr val="tx1"/>
          </a:solidFill>
          <a:latin typeface="+mn-lt"/>
          <a:ea typeface="+mn-ea"/>
          <a:cs typeface="+mn-cs"/>
        </a:defRPr>
      </a:lvl5pPr>
      <a:lvl6pPr marL="2269753" algn="l" defTabSz="907904" rtl="0" eaLnBrk="1" latinLnBrk="0" hangingPunct="1">
        <a:defRPr sz="1800" kern="1200">
          <a:solidFill>
            <a:schemeClr val="tx1"/>
          </a:solidFill>
          <a:latin typeface="+mn-lt"/>
          <a:ea typeface="+mn-ea"/>
          <a:cs typeface="+mn-cs"/>
        </a:defRPr>
      </a:lvl6pPr>
      <a:lvl7pPr marL="2723700" algn="l" defTabSz="907904" rtl="0" eaLnBrk="1" latinLnBrk="0" hangingPunct="1">
        <a:defRPr sz="1800" kern="1200">
          <a:solidFill>
            <a:schemeClr val="tx1"/>
          </a:solidFill>
          <a:latin typeface="+mn-lt"/>
          <a:ea typeface="+mn-ea"/>
          <a:cs typeface="+mn-cs"/>
        </a:defRPr>
      </a:lvl7pPr>
      <a:lvl8pPr marL="3177653" algn="l" defTabSz="907904" rtl="0" eaLnBrk="1" latinLnBrk="0" hangingPunct="1">
        <a:defRPr sz="1800" kern="1200">
          <a:solidFill>
            <a:schemeClr val="tx1"/>
          </a:solidFill>
          <a:latin typeface="+mn-lt"/>
          <a:ea typeface="+mn-ea"/>
          <a:cs typeface="+mn-cs"/>
        </a:defRPr>
      </a:lvl8pPr>
      <a:lvl9pPr marL="3631604" algn="l" defTabSz="90790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882" name="Rectangle 3"/>
          <p:cNvSpPr>
            <a:spLocks noGrp="1" noChangeArrowheads="1"/>
          </p:cNvSpPr>
          <p:nvPr>
            <p:ph type="body" idx="1"/>
          </p:nvPr>
        </p:nvSpPr>
        <p:spPr bwMode="auto">
          <a:xfrm>
            <a:off x="358775" y="1606550"/>
            <a:ext cx="8399463"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18" tIns="45607" rIns="91218" bIns="456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sldNum" sz="quarter" idx="4"/>
          </p:nvPr>
        </p:nvSpPr>
        <p:spPr bwMode="auto">
          <a:xfrm>
            <a:off x="8312150" y="6224588"/>
            <a:ext cx="595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18" tIns="45607" rIns="91218" bIns="45607" numCol="1" anchor="t" anchorCtr="0" compatLnSpc="1">
            <a:prstTxWarp prst="textNoShape">
              <a:avLst/>
            </a:prstTxWarp>
          </a:bodyPr>
          <a:lstStyle>
            <a:lvl1pPr defTabSz="841375" eaLnBrk="0" hangingPunct="0">
              <a:defRPr sz="1200">
                <a:latin typeface="Verdana" charset="0"/>
                <a:cs typeface="+mn-cs"/>
              </a:defRPr>
            </a:lvl1pPr>
          </a:lstStyle>
          <a:p>
            <a:pPr algn="ctr" fontAlgn="base">
              <a:spcBef>
                <a:spcPct val="0"/>
              </a:spcBef>
              <a:spcAft>
                <a:spcPct val="0"/>
              </a:spcAft>
            </a:pPr>
            <a:fld id="{D860A316-1F97-2240-8626-175560117AE3}" type="slidenum">
              <a:rPr lang="en-US" smtClean="0">
                <a:solidFill>
                  <a:srgbClr val="000000"/>
                </a:solidFill>
                <a:ea typeface="ＭＳ Ｐゴシック" charset="0"/>
                <a:cs typeface="ＭＳ Ｐゴシック"/>
              </a:rPr>
              <a:pPr algn="ctr" fontAlgn="base">
                <a:spcBef>
                  <a:spcPct val="0"/>
                </a:spcBef>
                <a:spcAft>
                  <a:spcPct val="0"/>
                </a:spcAft>
              </a:pPr>
              <a:t>‹#›</a:t>
            </a:fld>
            <a:endParaRPr lang="en-US" smtClean="0">
              <a:solidFill>
                <a:srgbClr val="000000"/>
              </a:solidFill>
              <a:ea typeface="ＭＳ Ｐゴシック" charset="0"/>
              <a:cs typeface="ＭＳ Ｐゴシック"/>
            </a:endParaRPr>
          </a:p>
        </p:txBody>
      </p:sp>
      <p:sp>
        <p:nvSpPr>
          <p:cNvPr id="5135" name="Rectangle 15"/>
          <p:cNvSpPr>
            <a:spLocks noChangeArrowheads="1"/>
          </p:cNvSpPr>
          <p:nvPr/>
        </p:nvSpPr>
        <p:spPr bwMode="auto">
          <a:xfrm>
            <a:off x="2986088" y="30956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015" tIns="42006" rIns="84015" bIns="42006">
            <a:spAutoFit/>
          </a:bodyPr>
          <a:lstStyle/>
          <a:p>
            <a:pPr defTabSz="841375" fontAlgn="base">
              <a:spcBef>
                <a:spcPct val="0"/>
              </a:spcBef>
              <a:spcAft>
                <a:spcPct val="0"/>
              </a:spcAft>
            </a:pPr>
            <a:endParaRPr lang="en-US" sz="2900" b="1" smtClean="0">
              <a:solidFill>
                <a:srgbClr val="000000"/>
              </a:solidFill>
              <a:latin typeface="News Gothic MT" charset="0"/>
              <a:ea typeface="ＭＳ Ｐゴシック" charset="0"/>
              <a:cs typeface="ＭＳ Ｐゴシック" charset="0"/>
            </a:endParaRPr>
          </a:p>
        </p:txBody>
      </p:sp>
      <p:pic>
        <p:nvPicPr>
          <p:cNvPr id="1146885" name="Picture 19" descr="NA master s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800" y="6242050"/>
            <a:ext cx="27432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46886" name="Group 31"/>
          <p:cNvGrpSpPr>
            <a:grpSpLocks/>
          </p:cNvGrpSpPr>
          <p:nvPr userDrawn="1"/>
        </p:nvGrpSpPr>
        <p:grpSpPr bwMode="auto">
          <a:xfrm>
            <a:off x="233363" y="207963"/>
            <a:ext cx="1731962" cy="431800"/>
            <a:chOff x="170" y="132"/>
            <a:chExt cx="1200" cy="290"/>
          </a:xfrm>
        </p:grpSpPr>
        <p:sp>
          <p:nvSpPr>
            <p:cNvPr id="5144" name="Rectangle 24"/>
            <p:cNvSpPr>
              <a:spLocks noChangeArrowheads="1"/>
            </p:cNvSpPr>
            <p:nvPr userDrawn="1"/>
          </p:nvSpPr>
          <p:spPr bwMode="auto">
            <a:xfrm>
              <a:off x="206" y="155"/>
              <a:ext cx="1151" cy="267"/>
            </a:xfrm>
            <a:prstGeom prst="rect">
              <a:avLst/>
            </a:prstGeom>
            <a:solidFill>
              <a:schemeClr val="hlink"/>
            </a:solidFill>
            <a:ln w="9525">
              <a:solidFill>
                <a:schemeClr val="hlink"/>
              </a:solidFill>
              <a:miter lim="800000"/>
              <a:headEnd/>
              <a:tailEnd/>
            </a:ln>
          </p:spPr>
          <p:txBody>
            <a:bodyPr wrap="none" lIns="116738" tIns="58370" rIns="116738" bIns="58370" anchor="ctr"/>
            <a:lstStyle/>
            <a:p>
              <a:pPr algn="ctr" defTabSz="914400" fontAlgn="base">
                <a:spcBef>
                  <a:spcPct val="0"/>
                </a:spcBef>
                <a:spcAft>
                  <a:spcPct val="0"/>
                </a:spcAft>
              </a:pPr>
              <a:endParaRPr lang="en-US" sz="3200" b="1" smtClean="0">
                <a:solidFill>
                  <a:srgbClr val="CC0000"/>
                </a:solidFill>
                <a:latin typeface="News Gothic MT" charset="0"/>
                <a:ea typeface="ＭＳ Ｐゴシック" charset="0"/>
                <a:cs typeface="ＭＳ Ｐゴシック" charset="0"/>
              </a:endParaRPr>
            </a:p>
          </p:txBody>
        </p:sp>
        <p:sp>
          <p:nvSpPr>
            <p:cNvPr id="5143" name="Rectangle 23"/>
            <p:cNvSpPr>
              <a:spLocks noChangeArrowheads="1"/>
            </p:cNvSpPr>
            <p:nvPr userDrawn="1"/>
          </p:nvSpPr>
          <p:spPr bwMode="auto">
            <a:xfrm>
              <a:off x="182" y="132"/>
              <a:ext cx="1151" cy="267"/>
            </a:xfrm>
            <a:prstGeom prst="rect">
              <a:avLst/>
            </a:prstGeom>
            <a:solidFill>
              <a:schemeClr val="bg1"/>
            </a:solidFill>
            <a:ln w="9525">
              <a:solidFill>
                <a:schemeClr val="hlink"/>
              </a:solidFill>
              <a:miter lim="800000"/>
              <a:headEnd/>
              <a:tailEnd/>
            </a:ln>
          </p:spPr>
          <p:txBody>
            <a:bodyPr wrap="none" lIns="116738" tIns="58370" rIns="116738" bIns="58370" anchor="ctr"/>
            <a:lstStyle/>
            <a:p>
              <a:pPr algn="ctr" defTabSz="914400" fontAlgn="base">
                <a:spcBef>
                  <a:spcPct val="0"/>
                </a:spcBef>
                <a:spcAft>
                  <a:spcPct val="0"/>
                </a:spcAft>
              </a:pPr>
              <a:endParaRPr lang="en-US" sz="3200" b="1" smtClean="0">
                <a:solidFill>
                  <a:srgbClr val="CC0000"/>
                </a:solidFill>
                <a:latin typeface="News Gothic MT" charset="0"/>
                <a:ea typeface="ＭＳ Ｐゴシック" charset="0"/>
                <a:cs typeface="ＭＳ Ｐゴシック" charset="0"/>
              </a:endParaRPr>
            </a:p>
          </p:txBody>
        </p:sp>
        <p:sp>
          <p:nvSpPr>
            <p:cNvPr id="5142" name="Rectangle 22"/>
            <p:cNvSpPr>
              <a:spLocks noChangeArrowheads="1"/>
            </p:cNvSpPr>
            <p:nvPr userDrawn="1"/>
          </p:nvSpPr>
          <p:spPr bwMode="auto">
            <a:xfrm>
              <a:off x="170" y="172"/>
              <a:ext cx="120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6738" tIns="58370" rIns="116738" bIns="58370" anchor="ctr"/>
            <a:lstStyle/>
            <a:p>
              <a:pPr algn="ctr" defTabSz="914400" eaLnBrk="0" fontAlgn="base" hangingPunct="0">
                <a:lnSpc>
                  <a:spcPct val="120000"/>
                </a:lnSpc>
                <a:spcBef>
                  <a:spcPct val="0"/>
                </a:spcBef>
                <a:spcAft>
                  <a:spcPct val="0"/>
                </a:spcAft>
              </a:pPr>
              <a:r>
                <a:rPr lang="en-US" sz="900" b="1" smtClean="0">
                  <a:solidFill>
                    <a:srgbClr val="000066"/>
                  </a:solidFill>
                  <a:latin typeface="Arial" charset="0"/>
                  <a:ea typeface="ＭＳ Ｐゴシック" charset="0"/>
                  <a:cs typeface="ＭＳ Ｐゴシック" charset="0"/>
                </a:rPr>
                <a:t>Integrated Computational </a:t>
              </a:r>
              <a:br>
                <a:rPr lang="en-US" sz="900" b="1" smtClean="0">
                  <a:solidFill>
                    <a:srgbClr val="000066"/>
                  </a:solidFill>
                  <a:latin typeface="Arial" charset="0"/>
                  <a:ea typeface="ＭＳ Ｐゴシック" charset="0"/>
                  <a:cs typeface="ＭＳ Ｐゴシック" charset="0"/>
                </a:rPr>
              </a:br>
              <a:r>
                <a:rPr lang="en-US" sz="900" b="1" smtClean="0">
                  <a:solidFill>
                    <a:srgbClr val="000066"/>
                  </a:solidFill>
                  <a:latin typeface="Arial" charset="0"/>
                  <a:ea typeface="ＭＳ Ｐゴシック" charset="0"/>
                  <a:cs typeface="ＭＳ Ｐゴシック" charset="0"/>
                </a:rPr>
                <a:t>Materials Engineering</a:t>
              </a:r>
            </a:p>
          </p:txBody>
        </p:sp>
        <p:sp>
          <p:nvSpPr>
            <p:cNvPr id="5148" name="Text Box 28"/>
            <p:cNvSpPr txBox="1">
              <a:spLocks noChangeArrowheads="1"/>
            </p:cNvSpPr>
            <p:nvPr userDrawn="1"/>
          </p:nvSpPr>
          <p:spPr bwMode="auto">
            <a:xfrm>
              <a:off x="315" y="298"/>
              <a:ext cx="872"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6738" tIns="58370" rIns="116738" bIns="58370" anchor="ctr"/>
            <a:lstStyle>
              <a:lvl1pPr algn="l">
                <a:defRPr sz="2400">
                  <a:solidFill>
                    <a:schemeClr val="tx1"/>
                  </a:solidFill>
                  <a:latin typeface="Times New Roman" charset="0"/>
                  <a:ea typeface="ＭＳ Ｐゴシック" charset="0"/>
                </a:defRPr>
              </a:lvl1pPr>
              <a:lvl2pPr marL="34858325" indent="-34437638" algn="l">
                <a:defRPr sz="2400">
                  <a:solidFill>
                    <a:schemeClr val="tx1"/>
                  </a:solidFill>
                  <a:latin typeface="Times New Roman" charset="0"/>
                  <a:ea typeface="ＭＳ Ｐゴシック" charset="0"/>
                </a:defRPr>
              </a:lvl2pPr>
              <a:lvl3pPr marL="47507525" indent="-46666150" algn="l">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fontAlgn="base">
                <a:spcBef>
                  <a:spcPct val="0"/>
                </a:spcBef>
                <a:spcAft>
                  <a:spcPct val="0"/>
                </a:spcAft>
                <a:defRPr sz="2400">
                  <a:solidFill>
                    <a:schemeClr val="tx1"/>
                  </a:solidFill>
                  <a:latin typeface="Times New Roman" charset="0"/>
                  <a:ea typeface="ＭＳ Ｐゴシック" charset="0"/>
                </a:defRPr>
              </a:lvl6pPr>
              <a:lvl7pPr marL="914400" fontAlgn="base">
                <a:spcBef>
                  <a:spcPct val="0"/>
                </a:spcBef>
                <a:spcAft>
                  <a:spcPct val="0"/>
                </a:spcAft>
                <a:defRPr sz="2400">
                  <a:solidFill>
                    <a:schemeClr val="tx1"/>
                  </a:solidFill>
                  <a:latin typeface="Times New Roman" charset="0"/>
                  <a:ea typeface="ＭＳ Ｐゴシック" charset="0"/>
                </a:defRPr>
              </a:lvl7pPr>
              <a:lvl8pPr marL="1371600" fontAlgn="base">
                <a:spcBef>
                  <a:spcPct val="0"/>
                </a:spcBef>
                <a:spcAft>
                  <a:spcPct val="0"/>
                </a:spcAft>
                <a:defRPr sz="2400">
                  <a:solidFill>
                    <a:schemeClr val="tx1"/>
                  </a:solidFill>
                  <a:latin typeface="Times New Roman" charset="0"/>
                  <a:ea typeface="ＭＳ Ｐゴシック" charset="0"/>
                </a:defRPr>
              </a:lvl8pPr>
              <a:lvl9pPr marL="1828800" fontAlgn="base">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endParaRPr lang="en-US" sz="600" b="1" smtClean="0">
                <a:solidFill>
                  <a:srgbClr val="000066"/>
                </a:solidFill>
                <a:latin typeface="Arial" charset="0"/>
                <a:cs typeface="ＭＳ Ｐゴシック" charset="0"/>
              </a:endParaRPr>
            </a:p>
          </p:txBody>
        </p:sp>
      </p:grpSp>
      <p:pic>
        <p:nvPicPr>
          <p:cNvPr id="1146891" name="Picture 30" descr="nmab_titl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84925" y="207963"/>
            <a:ext cx="250348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37794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lvl1pPr algn="ctr" rtl="0" fontAlgn="base">
        <a:lnSpc>
          <a:spcPct val="120000"/>
        </a:lnSpc>
        <a:spcBef>
          <a:spcPct val="0"/>
        </a:spcBef>
        <a:spcAft>
          <a:spcPct val="0"/>
        </a:spcAft>
        <a:defRPr sz="900" b="1">
          <a:solidFill>
            <a:schemeClr val="folHlink"/>
          </a:solidFill>
          <a:latin typeface="+mj-lt"/>
          <a:ea typeface="+mj-ea"/>
          <a:cs typeface="+mj-cs"/>
        </a:defRPr>
      </a:lvl1pPr>
      <a:lvl2pPr algn="ctr" rtl="0" fontAlgn="base">
        <a:lnSpc>
          <a:spcPct val="120000"/>
        </a:lnSpc>
        <a:spcBef>
          <a:spcPct val="0"/>
        </a:spcBef>
        <a:spcAft>
          <a:spcPct val="0"/>
        </a:spcAft>
        <a:defRPr sz="900" b="1">
          <a:solidFill>
            <a:schemeClr val="folHlink"/>
          </a:solidFill>
          <a:latin typeface="Arial" charset="0"/>
          <a:ea typeface="ＭＳ Ｐゴシック" charset="0"/>
          <a:cs typeface="ＭＳ Ｐゴシック" charset="0"/>
        </a:defRPr>
      </a:lvl2pPr>
      <a:lvl3pPr algn="ctr" rtl="0" fontAlgn="base">
        <a:lnSpc>
          <a:spcPct val="120000"/>
        </a:lnSpc>
        <a:spcBef>
          <a:spcPct val="0"/>
        </a:spcBef>
        <a:spcAft>
          <a:spcPct val="0"/>
        </a:spcAft>
        <a:defRPr sz="900" b="1">
          <a:solidFill>
            <a:schemeClr val="folHlink"/>
          </a:solidFill>
          <a:latin typeface="Arial" charset="0"/>
          <a:ea typeface="ＭＳ Ｐゴシック" charset="0"/>
          <a:cs typeface="ＭＳ Ｐゴシック" charset="0"/>
        </a:defRPr>
      </a:lvl3pPr>
      <a:lvl4pPr algn="ctr" rtl="0" fontAlgn="base">
        <a:lnSpc>
          <a:spcPct val="120000"/>
        </a:lnSpc>
        <a:spcBef>
          <a:spcPct val="0"/>
        </a:spcBef>
        <a:spcAft>
          <a:spcPct val="0"/>
        </a:spcAft>
        <a:defRPr sz="900" b="1">
          <a:solidFill>
            <a:schemeClr val="folHlink"/>
          </a:solidFill>
          <a:latin typeface="Arial" charset="0"/>
          <a:ea typeface="ＭＳ Ｐゴシック" charset="0"/>
          <a:cs typeface="ＭＳ Ｐゴシック" charset="0"/>
        </a:defRPr>
      </a:lvl4pPr>
      <a:lvl5pPr algn="ctr" rtl="0" fontAlgn="base">
        <a:lnSpc>
          <a:spcPct val="120000"/>
        </a:lnSpc>
        <a:spcBef>
          <a:spcPct val="0"/>
        </a:spcBef>
        <a:spcAft>
          <a:spcPct val="0"/>
        </a:spcAft>
        <a:defRPr sz="900" b="1">
          <a:solidFill>
            <a:schemeClr val="folHlink"/>
          </a:solidFill>
          <a:latin typeface="Arial" charset="0"/>
          <a:ea typeface="ＭＳ Ｐゴシック" charset="0"/>
          <a:cs typeface="ＭＳ Ｐゴシック" charset="0"/>
        </a:defRPr>
      </a:lvl5pPr>
      <a:lvl6pPr marL="457200" algn="ctr" rtl="0" fontAlgn="base">
        <a:lnSpc>
          <a:spcPct val="120000"/>
        </a:lnSpc>
        <a:spcBef>
          <a:spcPct val="0"/>
        </a:spcBef>
        <a:spcAft>
          <a:spcPct val="0"/>
        </a:spcAft>
        <a:defRPr sz="900" b="1">
          <a:solidFill>
            <a:schemeClr val="folHlink"/>
          </a:solidFill>
          <a:latin typeface="Arial" charset="0"/>
          <a:ea typeface="ＭＳ Ｐゴシック" charset="0"/>
          <a:cs typeface="ＭＳ Ｐゴシック" charset="0"/>
        </a:defRPr>
      </a:lvl6pPr>
      <a:lvl7pPr marL="914400" algn="ctr" rtl="0" fontAlgn="base">
        <a:lnSpc>
          <a:spcPct val="120000"/>
        </a:lnSpc>
        <a:spcBef>
          <a:spcPct val="0"/>
        </a:spcBef>
        <a:spcAft>
          <a:spcPct val="0"/>
        </a:spcAft>
        <a:defRPr sz="900" b="1">
          <a:solidFill>
            <a:schemeClr val="folHlink"/>
          </a:solidFill>
          <a:latin typeface="Arial" charset="0"/>
          <a:ea typeface="ＭＳ Ｐゴシック" charset="0"/>
          <a:cs typeface="ＭＳ Ｐゴシック" charset="0"/>
        </a:defRPr>
      </a:lvl7pPr>
      <a:lvl8pPr marL="1371600" algn="ctr" rtl="0" fontAlgn="base">
        <a:lnSpc>
          <a:spcPct val="120000"/>
        </a:lnSpc>
        <a:spcBef>
          <a:spcPct val="0"/>
        </a:spcBef>
        <a:spcAft>
          <a:spcPct val="0"/>
        </a:spcAft>
        <a:defRPr sz="900" b="1">
          <a:solidFill>
            <a:schemeClr val="folHlink"/>
          </a:solidFill>
          <a:latin typeface="Arial" charset="0"/>
          <a:ea typeface="ＭＳ Ｐゴシック" charset="0"/>
          <a:cs typeface="ＭＳ Ｐゴシック" charset="0"/>
        </a:defRPr>
      </a:lvl8pPr>
      <a:lvl9pPr marL="1828800" algn="ctr" rtl="0" fontAlgn="base">
        <a:lnSpc>
          <a:spcPct val="120000"/>
        </a:lnSpc>
        <a:spcBef>
          <a:spcPct val="0"/>
        </a:spcBef>
        <a:spcAft>
          <a:spcPct val="0"/>
        </a:spcAft>
        <a:defRPr sz="900" b="1">
          <a:solidFill>
            <a:schemeClr val="folHlink"/>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33538" name="Rectangle 2"/>
          <p:cNvSpPr>
            <a:spLocks noGrp="1" noChangeArrowheads="1"/>
          </p:cNvSpPr>
          <p:nvPr>
            <p:ph type="title"/>
          </p:nvPr>
        </p:nvSpPr>
        <p:spPr bwMode="auto">
          <a:xfrm>
            <a:off x="228600" y="228600"/>
            <a:ext cx="824865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03" tIns="46002" rIns="92003" bIns="46002" numCol="1" anchor="ctr" anchorCtr="0" compatLnSpc="1">
            <a:prstTxWarp prst="textNoShape">
              <a:avLst/>
            </a:prstTxWarp>
          </a:bodyPr>
          <a:lstStyle/>
          <a:p>
            <a:pPr lvl="0"/>
            <a:r>
              <a:rPr lang="en-US"/>
              <a:t>Slide Title</a:t>
            </a:r>
          </a:p>
        </p:txBody>
      </p:sp>
      <p:sp>
        <p:nvSpPr>
          <p:cNvPr id="833539" name="Rectangle 3"/>
          <p:cNvSpPr>
            <a:spLocks noGrp="1" noChangeArrowheads="1"/>
          </p:cNvSpPr>
          <p:nvPr>
            <p:ph type="body" idx="1"/>
          </p:nvPr>
        </p:nvSpPr>
        <p:spPr bwMode="auto">
          <a:xfrm>
            <a:off x="876300" y="1295400"/>
            <a:ext cx="71437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03" tIns="46002" rIns="92003" bIns="46002" numCol="1" anchor="t" anchorCtr="0" compatLnSpc="1">
            <a:prstTxWarp prst="textNoShape">
              <a:avLst/>
            </a:prstTxWarp>
          </a:bodyPr>
          <a:lstStyle/>
          <a:p>
            <a:pPr lvl="0"/>
            <a:r>
              <a:rPr lang="en-US"/>
              <a:t>Body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330423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ctr" rtl="0" fontAlgn="base">
        <a:lnSpc>
          <a:spcPct val="88000"/>
        </a:lnSpc>
        <a:spcBef>
          <a:spcPct val="0"/>
        </a:spcBef>
        <a:spcAft>
          <a:spcPct val="0"/>
        </a:spcAft>
        <a:defRPr sz="3600" b="1">
          <a:solidFill>
            <a:schemeClr val="tx2"/>
          </a:solidFill>
          <a:latin typeface="+mj-lt"/>
          <a:ea typeface="+mj-ea"/>
          <a:cs typeface="+mj-cs"/>
        </a:defRPr>
      </a:lvl1pPr>
      <a:lvl2pPr algn="ctr" rtl="0" fontAlgn="base">
        <a:lnSpc>
          <a:spcPct val="88000"/>
        </a:lnSpc>
        <a:spcBef>
          <a:spcPct val="0"/>
        </a:spcBef>
        <a:spcAft>
          <a:spcPct val="0"/>
        </a:spcAft>
        <a:defRPr sz="3600" b="1">
          <a:solidFill>
            <a:schemeClr val="tx2"/>
          </a:solidFill>
          <a:latin typeface="Trebuchet MS" charset="0"/>
          <a:ea typeface="ＭＳ Ｐゴシック" charset="0"/>
        </a:defRPr>
      </a:lvl2pPr>
      <a:lvl3pPr algn="ctr" rtl="0" fontAlgn="base">
        <a:lnSpc>
          <a:spcPct val="88000"/>
        </a:lnSpc>
        <a:spcBef>
          <a:spcPct val="0"/>
        </a:spcBef>
        <a:spcAft>
          <a:spcPct val="0"/>
        </a:spcAft>
        <a:defRPr sz="3600" b="1">
          <a:solidFill>
            <a:schemeClr val="tx2"/>
          </a:solidFill>
          <a:latin typeface="Trebuchet MS" charset="0"/>
          <a:ea typeface="ＭＳ Ｐゴシック" charset="0"/>
        </a:defRPr>
      </a:lvl3pPr>
      <a:lvl4pPr algn="ctr" rtl="0" fontAlgn="base">
        <a:lnSpc>
          <a:spcPct val="88000"/>
        </a:lnSpc>
        <a:spcBef>
          <a:spcPct val="0"/>
        </a:spcBef>
        <a:spcAft>
          <a:spcPct val="0"/>
        </a:spcAft>
        <a:defRPr sz="3600" b="1">
          <a:solidFill>
            <a:schemeClr val="tx2"/>
          </a:solidFill>
          <a:latin typeface="Trebuchet MS" charset="0"/>
          <a:ea typeface="ＭＳ Ｐゴシック" charset="0"/>
        </a:defRPr>
      </a:lvl4pPr>
      <a:lvl5pPr algn="ctr" rtl="0" fontAlgn="base">
        <a:lnSpc>
          <a:spcPct val="88000"/>
        </a:lnSpc>
        <a:spcBef>
          <a:spcPct val="0"/>
        </a:spcBef>
        <a:spcAft>
          <a:spcPct val="0"/>
        </a:spcAft>
        <a:defRPr sz="3600" b="1">
          <a:solidFill>
            <a:schemeClr val="tx2"/>
          </a:solidFill>
          <a:latin typeface="Trebuchet MS" charset="0"/>
          <a:ea typeface="ＭＳ Ｐゴシック" charset="0"/>
        </a:defRPr>
      </a:lvl5pPr>
      <a:lvl6pPr marL="457200" algn="ctr" rtl="0" fontAlgn="base">
        <a:lnSpc>
          <a:spcPct val="88000"/>
        </a:lnSpc>
        <a:spcBef>
          <a:spcPct val="0"/>
        </a:spcBef>
        <a:spcAft>
          <a:spcPct val="0"/>
        </a:spcAft>
        <a:defRPr sz="3600" b="1">
          <a:solidFill>
            <a:schemeClr val="tx2"/>
          </a:solidFill>
          <a:latin typeface="Trebuchet MS" charset="0"/>
          <a:ea typeface="ＭＳ Ｐゴシック" charset="0"/>
        </a:defRPr>
      </a:lvl6pPr>
      <a:lvl7pPr marL="914400" algn="ctr" rtl="0" fontAlgn="base">
        <a:lnSpc>
          <a:spcPct val="88000"/>
        </a:lnSpc>
        <a:spcBef>
          <a:spcPct val="0"/>
        </a:spcBef>
        <a:spcAft>
          <a:spcPct val="0"/>
        </a:spcAft>
        <a:defRPr sz="3600" b="1">
          <a:solidFill>
            <a:schemeClr val="tx2"/>
          </a:solidFill>
          <a:latin typeface="Trebuchet MS" charset="0"/>
          <a:ea typeface="ＭＳ Ｐゴシック" charset="0"/>
        </a:defRPr>
      </a:lvl7pPr>
      <a:lvl8pPr marL="1371600" algn="ctr" rtl="0" fontAlgn="base">
        <a:lnSpc>
          <a:spcPct val="88000"/>
        </a:lnSpc>
        <a:spcBef>
          <a:spcPct val="0"/>
        </a:spcBef>
        <a:spcAft>
          <a:spcPct val="0"/>
        </a:spcAft>
        <a:defRPr sz="3600" b="1">
          <a:solidFill>
            <a:schemeClr val="tx2"/>
          </a:solidFill>
          <a:latin typeface="Trebuchet MS" charset="0"/>
          <a:ea typeface="ＭＳ Ｐゴシック" charset="0"/>
        </a:defRPr>
      </a:lvl8pPr>
      <a:lvl9pPr marL="1828800" algn="ctr" rtl="0" fontAlgn="base">
        <a:lnSpc>
          <a:spcPct val="88000"/>
        </a:lnSpc>
        <a:spcBef>
          <a:spcPct val="0"/>
        </a:spcBef>
        <a:spcAft>
          <a:spcPct val="0"/>
        </a:spcAft>
        <a:defRPr sz="3600" b="1">
          <a:solidFill>
            <a:schemeClr val="tx2"/>
          </a:solidFill>
          <a:latin typeface="Trebuchet MS" charset="0"/>
          <a:ea typeface="ＭＳ Ｐゴシック" charset="0"/>
        </a:defRPr>
      </a:lvl9pPr>
    </p:titleStyle>
    <p:bodyStyle>
      <a:lvl1pPr marL="285750" indent="-285750" algn="l" rtl="0" fontAlgn="base">
        <a:lnSpc>
          <a:spcPct val="88000"/>
        </a:lnSpc>
        <a:spcBef>
          <a:spcPct val="50000"/>
        </a:spcBef>
        <a:spcAft>
          <a:spcPct val="0"/>
        </a:spcAft>
        <a:buChar char="•"/>
        <a:defRPr sz="2800">
          <a:solidFill>
            <a:schemeClr val="tx1"/>
          </a:solidFill>
          <a:latin typeface="+mn-lt"/>
          <a:ea typeface="+mn-ea"/>
          <a:cs typeface="+mn-cs"/>
        </a:defRPr>
      </a:lvl1pPr>
      <a:lvl2pPr marL="628650" indent="-228600" algn="l" rtl="0" fontAlgn="base">
        <a:lnSpc>
          <a:spcPct val="88000"/>
        </a:lnSpc>
        <a:spcBef>
          <a:spcPct val="50000"/>
        </a:spcBef>
        <a:spcAft>
          <a:spcPct val="0"/>
        </a:spcAft>
        <a:buFont typeface="Symbol" charset="0"/>
        <a:buChar char="-"/>
        <a:defRPr sz="2000">
          <a:solidFill>
            <a:schemeClr val="tx1"/>
          </a:solidFill>
          <a:latin typeface="+mn-lt"/>
          <a:ea typeface="+mn-ea"/>
        </a:defRPr>
      </a:lvl2pPr>
      <a:lvl3pPr marL="971550" indent="-228600" algn="l" rtl="0" fontAlgn="base">
        <a:lnSpc>
          <a:spcPct val="88000"/>
        </a:lnSpc>
        <a:spcBef>
          <a:spcPct val="50000"/>
        </a:spcBef>
        <a:spcAft>
          <a:spcPct val="0"/>
        </a:spcAft>
        <a:buChar char="o"/>
        <a:defRPr>
          <a:solidFill>
            <a:schemeClr val="tx1"/>
          </a:solidFill>
          <a:latin typeface="+mn-lt"/>
          <a:ea typeface="+mn-ea"/>
        </a:defRPr>
      </a:lvl3pPr>
      <a:lvl4pPr marL="1257300" indent="-171450" algn="l" rtl="0" fontAlgn="base">
        <a:lnSpc>
          <a:spcPct val="88000"/>
        </a:lnSpc>
        <a:spcBef>
          <a:spcPct val="50000"/>
        </a:spcBef>
        <a:spcAft>
          <a:spcPct val="0"/>
        </a:spcAft>
        <a:buChar char="o"/>
        <a:defRPr>
          <a:solidFill>
            <a:schemeClr val="tx1"/>
          </a:solidFill>
          <a:latin typeface="+mn-lt"/>
          <a:ea typeface="+mn-ea"/>
        </a:defRPr>
      </a:lvl4pPr>
      <a:lvl5pPr marL="1543050" indent="-171450" algn="l" rtl="0" fontAlgn="base">
        <a:lnSpc>
          <a:spcPct val="88000"/>
        </a:lnSpc>
        <a:spcBef>
          <a:spcPct val="50000"/>
        </a:spcBef>
        <a:spcAft>
          <a:spcPct val="0"/>
        </a:spcAft>
        <a:buChar char="o"/>
        <a:defRPr>
          <a:solidFill>
            <a:schemeClr val="tx1"/>
          </a:solidFill>
          <a:latin typeface="+mn-lt"/>
          <a:ea typeface="+mn-ea"/>
        </a:defRPr>
      </a:lvl5pPr>
      <a:lvl6pPr marL="2000250" indent="-171450" algn="l" rtl="0" fontAlgn="base">
        <a:lnSpc>
          <a:spcPct val="88000"/>
        </a:lnSpc>
        <a:spcBef>
          <a:spcPct val="50000"/>
        </a:spcBef>
        <a:spcAft>
          <a:spcPct val="0"/>
        </a:spcAft>
        <a:buChar char="o"/>
        <a:defRPr>
          <a:solidFill>
            <a:schemeClr val="tx1"/>
          </a:solidFill>
          <a:latin typeface="+mn-lt"/>
          <a:ea typeface="+mn-ea"/>
        </a:defRPr>
      </a:lvl6pPr>
      <a:lvl7pPr marL="2457450" indent="-171450" algn="l" rtl="0" fontAlgn="base">
        <a:lnSpc>
          <a:spcPct val="88000"/>
        </a:lnSpc>
        <a:spcBef>
          <a:spcPct val="50000"/>
        </a:spcBef>
        <a:spcAft>
          <a:spcPct val="0"/>
        </a:spcAft>
        <a:buChar char="o"/>
        <a:defRPr>
          <a:solidFill>
            <a:schemeClr val="tx1"/>
          </a:solidFill>
          <a:latin typeface="+mn-lt"/>
          <a:ea typeface="+mn-ea"/>
        </a:defRPr>
      </a:lvl7pPr>
      <a:lvl8pPr marL="2914650" indent="-171450" algn="l" rtl="0" fontAlgn="base">
        <a:lnSpc>
          <a:spcPct val="88000"/>
        </a:lnSpc>
        <a:spcBef>
          <a:spcPct val="50000"/>
        </a:spcBef>
        <a:spcAft>
          <a:spcPct val="0"/>
        </a:spcAft>
        <a:buChar char="o"/>
        <a:defRPr>
          <a:solidFill>
            <a:schemeClr val="tx1"/>
          </a:solidFill>
          <a:latin typeface="+mn-lt"/>
          <a:ea typeface="+mn-ea"/>
        </a:defRPr>
      </a:lvl8pPr>
      <a:lvl9pPr marL="3371850" indent="-171450" algn="l" rtl="0" fontAlgn="base">
        <a:lnSpc>
          <a:spcPct val="88000"/>
        </a:lnSpc>
        <a:spcBef>
          <a:spcPct val="50000"/>
        </a:spcBef>
        <a:spcAft>
          <a:spcPct val="0"/>
        </a:spcAft>
        <a:buChar char="o"/>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bwMode="auto">
          <a:xfrm>
            <a:off x="358775" y="1606550"/>
            <a:ext cx="8399463"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01" tIns="45648" rIns="91301" bIns="456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sldNum" sz="quarter" idx="4"/>
          </p:nvPr>
        </p:nvSpPr>
        <p:spPr bwMode="auto">
          <a:xfrm>
            <a:off x="8312150" y="6224588"/>
            <a:ext cx="595313" cy="457200"/>
          </a:xfrm>
          <a:prstGeom prst="rect">
            <a:avLst/>
          </a:prstGeom>
          <a:noFill/>
          <a:ln w="9525">
            <a:noFill/>
            <a:miter lim="800000"/>
            <a:headEnd/>
            <a:tailEnd/>
          </a:ln>
        </p:spPr>
        <p:txBody>
          <a:bodyPr vert="horz" wrap="square" lIns="91301" tIns="45648" rIns="91301" bIns="45648" numCol="1" anchor="t" anchorCtr="0" compatLnSpc="1">
            <a:prstTxWarp prst="textNoShape">
              <a:avLst/>
            </a:prstTxWarp>
          </a:bodyPr>
          <a:lstStyle>
            <a:lvl1pPr algn="ctr" eaLnBrk="0" hangingPunct="0">
              <a:defRPr sz="1200">
                <a:solidFill>
                  <a:srgbClr val="000000"/>
                </a:solidFill>
                <a:latin typeface="Verdana" charset="0"/>
                <a:cs typeface="ＭＳ Ｐゴシック" charset="0"/>
              </a:defRPr>
            </a:lvl1pPr>
          </a:lstStyle>
          <a:p>
            <a:pPr defTabSz="914400" fontAlgn="base">
              <a:spcBef>
                <a:spcPct val="0"/>
              </a:spcBef>
              <a:spcAft>
                <a:spcPct val="0"/>
              </a:spcAft>
            </a:pPr>
            <a:fld id="{63CE9447-7781-6043-A2C3-43B23A9AF2F1}" type="slidenum">
              <a:rPr lang="en-US">
                <a:ea typeface="ＭＳ Ｐゴシック" charset="0"/>
              </a:rPr>
              <a:pPr defTabSz="914400" fontAlgn="base">
                <a:spcBef>
                  <a:spcPct val="0"/>
                </a:spcBef>
                <a:spcAft>
                  <a:spcPct val="0"/>
                </a:spcAft>
              </a:pPr>
              <a:t>‹#›</a:t>
            </a:fld>
            <a:endParaRPr lang="en-US">
              <a:ea typeface="ＭＳ Ｐゴシック" charset="0"/>
            </a:endParaRPr>
          </a:p>
        </p:txBody>
      </p:sp>
      <p:sp>
        <p:nvSpPr>
          <p:cNvPr id="5135" name="Rectangle 15"/>
          <p:cNvSpPr>
            <a:spLocks noChangeArrowheads="1"/>
          </p:cNvSpPr>
          <p:nvPr/>
        </p:nvSpPr>
        <p:spPr bwMode="auto">
          <a:xfrm>
            <a:off x="2986088" y="3095625"/>
            <a:ext cx="9144000" cy="533400"/>
          </a:xfrm>
          <a:prstGeom prst="rect">
            <a:avLst/>
          </a:prstGeom>
          <a:noFill/>
          <a:ln w="9525">
            <a:noFill/>
            <a:miter lim="800000"/>
            <a:headEnd/>
            <a:tailEnd/>
          </a:ln>
        </p:spPr>
        <p:txBody>
          <a:bodyPr lIns="84091" tIns="42045" rIns="84091" bIns="42045">
            <a:spAutoFit/>
          </a:bodyPr>
          <a:lstStyle/>
          <a:p>
            <a:pPr defTabSz="841316" fontAlgn="base">
              <a:spcBef>
                <a:spcPct val="0"/>
              </a:spcBef>
              <a:spcAft>
                <a:spcPct val="0"/>
              </a:spcAft>
              <a:defRPr/>
            </a:pPr>
            <a:endParaRPr lang="en-US" sz="2900" b="1" dirty="0">
              <a:solidFill>
                <a:srgbClr val="000000"/>
              </a:solidFill>
              <a:latin typeface="News Gothic MT" charset="0"/>
              <a:ea typeface="ＭＳ Ｐゴシック"/>
              <a:cs typeface="ＭＳ Ｐゴシック"/>
            </a:endParaRPr>
          </a:p>
        </p:txBody>
      </p:sp>
      <p:pic>
        <p:nvPicPr>
          <p:cNvPr id="15365" name="Picture 19" descr="NA master s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800" y="6242050"/>
            <a:ext cx="27432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6" name="Group 31"/>
          <p:cNvGrpSpPr>
            <a:grpSpLocks/>
          </p:cNvGrpSpPr>
          <p:nvPr userDrawn="1"/>
        </p:nvGrpSpPr>
        <p:grpSpPr bwMode="auto">
          <a:xfrm>
            <a:off x="233363" y="207963"/>
            <a:ext cx="1731962" cy="431800"/>
            <a:chOff x="170" y="132"/>
            <a:chExt cx="1200" cy="290"/>
          </a:xfrm>
        </p:grpSpPr>
        <p:sp>
          <p:nvSpPr>
            <p:cNvPr id="5144" name="Rectangle 24"/>
            <p:cNvSpPr>
              <a:spLocks noChangeArrowheads="1"/>
            </p:cNvSpPr>
            <p:nvPr userDrawn="1"/>
          </p:nvSpPr>
          <p:spPr bwMode="auto">
            <a:xfrm>
              <a:off x="206" y="155"/>
              <a:ext cx="1151" cy="267"/>
            </a:xfrm>
            <a:prstGeom prst="rect">
              <a:avLst/>
            </a:prstGeom>
            <a:solidFill>
              <a:schemeClr val="hlink"/>
            </a:solidFill>
            <a:ln w="9525">
              <a:solidFill>
                <a:schemeClr val="hlink"/>
              </a:solidFill>
              <a:miter lim="800000"/>
              <a:headEnd/>
              <a:tailEnd/>
            </a:ln>
          </p:spPr>
          <p:txBody>
            <a:bodyPr wrap="none" lIns="116851" tIns="58427" rIns="116851" bIns="58427" anchor="ctr"/>
            <a:lstStyle/>
            <a:p>
              <a:pPr algn="ctr" defTabSz="914400" fontAlgn="base">
                <a:spcBef>
                  <a:spcPct val="0"/>
                </a:spcBef>
                <a:spcAft>
                  <a:spcPct val="0"/>
                </a:spcAft>
                <a:defRPr/>
              </a:pPr>
              <a:endParaRPr lang="en-US" sz="3200" b="1" dirty="0">
                <a:solidFill>
                  <a:srgbClr val="CC0000"/>
                </a:solidFill>
                <a:latin typeface="News Gothic MT" charset="0"/>
                <a:ea typeface="ＭＳ Ｐゴシック"/>
                <a:cs typeface="ＭＳ Ｐゴシック"/>
              </a:endParaRPr>
            </a:p>
          </p:txBody>
        </p:sp>
        <p:sp>
          <p:nvSpPr>
            <p:cNvPr id="5143" name="Rectangle 23"/>
            <p:cNvSpPr>
              <a:spLocks noChangeArrowheads="1"/>
            </p:cNvSpPr>
            <p:nvPr userDrawn="1"/>
          </p:nvSpPr>
          <p:spPr bwMode="auto">
            <a:xfrm>
              <a:off x="182" y="132"/>
              <a:ext cx="1151" cy="267"/>
            </a:xfrm>
            <a:prstGeom prst="rect">
              <a:avLst/>
            </a:prstGeom>
            <a:solidFill>
              <a:schemeClr val="bg1"/>
            </a:solidFill>
            <a:ln w="9525">
              <a:solidFill>
                <a:schemeClr val="hlink"/>
              </a:solidFill>
              <a:miter lim="800000"/>
              <a:headEnd/>
              <a:tailEnd/>
            </a:ln>
          </p:spPr>
          <p:txBody>
            <a:bodyPr wrap="none" lIns="116851" tIns="58427" rIns="116851" bIns="58427" anchor="ctr"/>
            <a:lstStyle/>
            <a:p>
              <a:pPr algn="ctr" defTabSz="914400" fontAlgn="base">
                <a:spcBef>
                  <a:spcPct val="0"/>
                </a:spcBef>
                <a:spcAft>
                  <a:spcPct val="0"/>
                </a:spcAft>
                <a:defRPr/>
              </a:pPr>
              <a:endParaRPr lang="en-US" sz="3200" b="1" dirty="0">
                <a:solidFill>
                  <a:srgbClr val="CC0000"/>
                </a:solidFill>
                <a:latin typeface="News Gothic MT" charset="0"/>
                <a:ea typeface="ＭＳ Ｐゴシック"/>
                <a:cs typeface="ＭＳ Ｐゴシック"/>
              </a:endParaRPr>
            </a:p>
          </p:txBody>
        </p:sp>
        <p:sp>
          <p:nvSpPr>
            <p:cNvPr id="5142" name="Rectangle 22"/>
            <p:cNvSpPr>
              <a:spLocks noChangeArrowheads="1"/>
            </p:cNvSpPr>
            <p:nvPr userDrawn="1"/>
          </p:nvSpPr>
          <p:spPr bwMode="auto">
            <a:xfrm>
              <a:off x="170" y="173"/>
              <a:ext cx="1200" cy="145"/>
            </a:xfrm>
            <a:prstGeom prst="rect">
              <a:avLst/>
            </a:prstGeom>
            <a:noFill/>
            <a:ln w="9525">
              <a:noFill/>
              <a:miter lim="800000"/>
              <a:headEnd/>
              <a:tailEnd/>
            </a:ln>
          </p:spPr>
          <p:txBody>
            <a:bodyPr wrap="none" lIns="116851" tIns="58427" rIns="116851" bIns="58427" anchor="ctr"/>
            <a:lstStyle/>
            <a:p>
              <a:pPr algn="ctr" defTabSz="914400" eaLnBrk="0" fontAlgn="base" hangingPunct="0">
                <a:lnSpc>
                  <a:spcPct val="120000"/>
                </a:lnSpc>
                <a:spcBef>
                  <a:spcPct val="0"/>
                </a:spcBef>
                <a:spcAft>
                  <a:spcPct val="0"/>
                </a:spcAft>
                <a:defRPr/>
              </a:pPr>
              <a:r>
                <a:rPr lang="en-US" sz="900" b="1" dirty="0">
                  <a:solidFill>
                    <a:srgbClr val="000066"/>
                  </a:solidFill>
                  <a:latin typeface="Arial" charset="0"/>
                  <a:ea typeface="ＭＳ Ｐゴシック"/>
                  <a:cs typeface="ＭＳ Ｐゴシック"/>
                </a:rPr>
                <a:t>Integrated Computational </a:t>
              </a:r>
              <a:br>
                <a:rPr lang="en-US" sz="900" b="1" dirty="0">
                  <a:solidFill>
                    <a:srgbClr val="000066"/>
                  </a:solidFill>
                  <a:latin typeface="Arial" charset="0"/>
                  <a:ea typeface="ＭＳ Ｐゴシック"/>
                  <a:cs typeface="ＭＳ Ｐゴシック"/>
                </a:rPr>
              </a:br>
              <a:r>
                <a:rPr lang="en-US" sz="900" b="1" dirty="0">
                  <a:solidFill>
                    <a:srgbClr val="000066"/>
                  </a:solidFill>
                  <a:latin typeface="Arial" charset="0"/>
                  <a:ea typeface="ＭＳ Ｐゴシック"/>
                  <a:cs typeface="ＭＳ Ｐゴシック"/>
                </a:rPr>
                <a:t>Materials Engineering</a:t>
              </a:r>
            </a:p>
          </p:txBody>
        </p:sp>
        <p:sp>
          <p:nvSpPr>
            <p:cNvPr id="5148" name="Text Box 28"/>
            <p:cNvSpPr txBox="1">
              <a:spLocks noChangeArrowheads="1"/>
            </p:cNvSpPr>
            <p:nvPr userDrawn="1"/>
          </p:nvSpPr>
          <p:spPr bwMode="auto">
            <a:xfrm>
              <a:off x="315" y="298"/>
              <a:ext cx="872" cy="83"/>
            </a:xfrm>
            <a:prstGeom prst="rect">
              <a:avLst/>
            </a:prstGeom>
            <a:noFill/>
            <a:ln w="9525">
              <a:noFill/>
              <a:miter lim="800000"/>
              <a:headEnd/>
              <a:tailEnd/>
            </a:ln>
          </p:spPr>
          <p:txBody>
            <a:bodyPr wrap="none" lIns="116851" tIns="58427" rIns="116851" bIns="58427" anchor="ctr"/>
            <a:lstStyle/>
            <a:p>
              <a:pPr algn="ctr" defTabSz="914400" fontAlgn="base">
                <a:spcBef>
                  <a:spcPct val="50000"/>
                </a:spcBef>
                <a:spcAft>
                  <a:spcPct val="0"/>
                </a:spcAft>
                <a:defRPr/>
              </a:pPr>
              <a:endParaRPr lang="en-US" sz="600" b="1" dirty="0">
                <a:solidFill>
                  <a:srgbClr val="000066"/>
                </a:solidFill>
                <a:latin typeface="Arial" charset="0"/>
                <a:ea typeface="ＭＳ Ｐゴシック"/>
                <a:cs typeface="ＭＳ Ｐゴシック"/>
              </a:endParaRPr>
            </a:p>
          </p:txBody>
        </p:sp>
      </p:grpSp>
      <p:pic>
        <p:nvPicPr>
          <p:cNvPr id="15367" name="Picture 30" descr="nmab_title"/>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384925" y="207963"/>
            <a:ext cx="250348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115961"/>
      </p:ext>
    </p:extLst>
  </p:cSld>
  <p:clrMap bg1="lt1" tx1="dk1" bg2="lt2" tx2="dk2" accent1="accent1" accent2="accent2" accent3="accent3" accent4="accent4" accent5="accent5" accent6="accent6" hlink="hlink" folHlink="folHlink"/>
  <p:sldLayoutIdLst>
    <p:sldLayoutId id="2147483704" r:id="rId1"/>
    <p:sldLayoutId id="2147483705" r:id="rId2"/>
  </p:sldLayoutIdLst>
  <p:hf hdr="0" ftr="0" dt="0"/>
  <p:txStyles>
    <p:titleStyle>
      <a:lvl1pPr algn="ctr" rtl="0" eaLnBrk="0" fontAlgn="base" hangingPunct="0">
        <a:lnSpc>
          <a:spcPct val="120000"/>
        </a:lnSpc>
        <a:spcBef>
          <a:spcPct val="0"/>
        </a:spcBef>
        <a:spcAft>
          <a:spcPct val="0"/>
        </a:spcAft>
        <a:defRPr sz="900" b="1">
          <a:solidFill>
            <a:schemeClr val="folHlink"/>
          </a:solidFill>
          <a:latin typeface="+mj-lt"/>
          <a:ea typeface="+mj-ea"/>
          <a:cs typeface="+mj-cs"/>
        </a:defRPr>
      </a:lvl1pPr>
      <a:lvl2pPr algn="ctr" rtl="0" eaLnBrk="0" fontAlgn="base" hangingPunct="0">
        <a:lnSpc>
          <a:spcPct val="120000"/>
        </a:lnSpc>
        <a:spcBef>
          <a:spcPct val="0"/>
        </a:spcBef>
        <a:spcAft>
          <a:spcPct val="0"/>
        </a:spcAft>
        <a:defRPr sz="900" b="1">
          <a:solidFill>
            <a:schemeClr val="folHlink"/>
          </a:solidFill>
          <a:latin typeface="Arial" charset="0"/>
          <a:ea typeface="ＭＳ Ｐゴシック" charset="-128"/>
          <a:cs typeface="ＭＳ Ｐゴシック" charset="-128"/>
        </a:defRPr>
      </a:lvl2pPr>
      <a:lvl3pPr algn="ctr" rtl="0" eaLnBrk="0" fontAlgn="base" hangingPunct="0">
        <a:lnSpc>
          <a:spcPct val="120000"/>
        </a:lnSpc>
        <a:spcBef>
          <a:spcPct val="0"/>
        </a:spcBef>
        <a:spcAft>
          <a:spcPct val="0"/>
        </a:spcAft>
        <a:defRPr sz="900" b="1">
          <a:solidFill>
            <a:schemeClr val="folHlink"/>
          </a:solidFill>
          <a:latin typeface="Arial" charset="0"/>
          <a:ea typeface="ＭＳ Ｐゴシック" charset="-128"/>
          <a:cs typeface="ＭＳ Ｐゴシック" charset="-128"/>
        </a:defRPr>
      </a:lvl3pPr>
      <a:lvl4pPr algn="ctr" rtl="0" eaLnBrk="0" fontAlgn="base" hangingPunct="0">
        <a:lnSpc>
          <a:spcPct val="120000"/>
        </a:lnSpc>
        <a:spcBef>
          <a:spcPct val="0"/>
        </a:spcBef>
        <a:spcAft>
          <a:spcPct val="0"/>
        </a:spcAft>
        <a:defRPr sz="900" b="1">
          <a:solidFill>
            <a:schemeClr val="folHlink"/>
          </a:solidFill>
          <a:latin typeface="Arial" charset="0"/>
          <a:ea typeface="ＭＳ Ｐゴシック" charset="-128"/>
          <a:cs typeface="ＭＳ Ｐゴシック" charset="-128"/>
        </a:defRPr>
      </a:lvl4pPr>
      <a:lvl5pPr algn="ctr" rtl="0" eaLnBrk="0" fontAlgn="base" hangingPunct="0">
        <a:lnSpc>
          <a:spcPct val="120000"/>
        </a:lnSpc>
        <a:spcBef>
          <a:spcPct val="0"/>
        </a:spcBef>
        <a:spcAft>
          <a:spcPct val="0"/>
        </a:spcAft>
        <a:defRPr sz="900" b="1">
          <a:solidFill>
            <a:schemeClr val="folHlink"/>
          </a:solidFill>
          <a:latin typeface="Arial" charset="0"/>
          <a:ea typeface="ＭＳ Ｐゴシック" charset="-128"/>
          <a:cs typeface="ＭＳ Ｐゴシック" charset="-128"/>
        </a:defRPr>
      </a:lvl5pPr>
      <a:lvl6pPr marL="457168" algn="ctr" rtl="0" fontAlgn="base">
        <a:lnSpc>
          <a:spcPct val="120000"/>
        </a:lnSpc>
        <a:spcBef>
          <a:spcPct val="0"/>
        </a:spcBef>
        <a:spcAft>
          <a:spcPct val="0"/>
        </a:spcAft>
        <a:defRPr sz="900" b="1">
          <a:solidFill>
            <a:schemeClr val="folHlink"/>
          </a:solidFill>
          <a:latin typeface="Arial" charset="0"/>
          <a:ea typeface="ＭＳ Ｐゴシック" charset="-128"/>
          <a:cs typeface="ＭＳ Ｐゴシック" charset="-128"/>
        </a:defRPr>
      </a:lvl6pPr>
      <a:lvl7pPr marL="914336" algn="ctr" rtl="0" fontAlgn="base">
        <a:lnSpc>
          <a:spcPct val="120000"/>
        </a:lnSpc>
        <a:spcBef>
          <a:spcPct val="0"/>
        </a:spcBef>
        <a:spcAft>
          <a:spcPct val="0"/>
        </a:spcAft>
        <a:defRPr sz="900" b="1">
          <a:solidFill>
            <a:schemeClr val="folHlink"/>
          </a:solidFill>
          <a:latin typeface="Arial" charset="0"/>
          <a:ea typeface="ＭＳ Ｐゴシック" charset="-128"/>
          <a:cs typeface="ＭＳ Ｐゴシック" charset="-128"/>
        </a:defRPr>
      </a:lvl7pPr>
      <a:lvl8pPr marL="1371503" algn="ctr" rtl="0" fontAlgn="base">
        <a:lnSpc>
          <a:spcPct val="120000"/>
        </a:lnSpc>
        <a:spcBef>
          <a:spcPct val="0"/>
        </a:spcBef>
        <a:spcAft>
          <a:spcPct val="0"/>
        </a:spcAft>
        <a:defRPr sz="900" b="1">
          <a:solidFill>
            <a:schemeClr val="folHlink"/>
          </a:solidFill>
          <a:latin typeface="Arial" charset="0"/>
          <a:ea typeface="ＭＳ Ｐゴシック" charset="-128"/>
          <a:cs typeface="ＭＳ Ｐゴシック" charset="-128"/>
        </a:defRPr>
      </a:lvl8pPr>
      <a:lvl9pPr marL="1828671" algn="ctr" rtl="0" fontAlgn="base">
        <a:lnSpc>
          <a:spcPct val="120000"/>
        </a:lnSpc>
        <a:spcBef>
          <a:spcPct val="0"/>
        </a:spcBef>
        <a:spcAft>
          <a:spcPct val="0"/>
        </a:spcAft>
        <a:defRPr sz="900" b="1">
          <a:solidFill>
            <a:schemeClr val="folHlink"/>
          </a:solidFill>
          <a:latin typeface="Arial" charset="0"/>
          <a:ea typeface="ＭＳ Ｐゴシック" charset="-128"/>
          <a:cs typeface="ＭＳ Ｐゴシック"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4423" indent="-228584" algn="l" rtl="0" fontAlgn="base">
        <a:spcBef>
          <a:spcPct val="20000"/>
        </a:spcBef>
        <a:spcAft>
          <a:spcPct val="0"/>
        </a:spcAft>
        <a:buChar char="»"/>
        <a:defRPr sz="2000">
          <a:solidFill>
            <a:schemeClr val="tx1"/>
          </a:solidFill>
          <a:latin typeface="+mn-lt"/>
          <a:ea typeface="+mn-ea"/>
        </a:defRPr>
      </a:lvl6pPr>
      <a:lvl7pPr marL="2971591" indent="-228584" algn="l" rtl="0" fontAlgn="base">
        <a:spcBef>
          <a:spcPct val="20000"/>
        </a:spcBef>
        <a:spcAft>
          <a:spcPct val="0"/>
        </a:spcAft>
        <a:buChar char="»"/>
        <a:defRPr sz="2000">
          <a:solidFill>
            <a:schemeClr val="tx1"/>
          </a:solidFill>
          <a:latin typeface="+mn-lt"/>
          <a:ea typeface="+mn-ea"/>
        </a:defRPr>
      </a:lvl7pPr>
      <a:lvl8pPr marL="3428759" indent="-228584" algn="l" rtl="0" fontAlgn="base">
        <a:spcBef>
          <a:spcPct val="20000"/>
        </a:spcBef>
        <a:spcAft>
          <a:spcPct val="0"/>
        </a:spcAft>
        <a:buChar char="»"/>
        <a:defRPr sz="2000">
          <a:solidFill>
            <a:schemeClr val="tx1"/>
          </a:solidFill>
          <a:latin typeface="+mn-lt"/>
          <a:ea typeface="+mn-ea"/>
        </a:defRPr>
      </a:lvl8pPr>
      <a:lvl9pPr marL="3885926" indent="-22858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68" rtl="0" eaLnBrk="1" latinLnBrk="0" hangingPunct="1">
        <a:defRPr sz="1800" kern="1200">
          <a:solidFill>
            <a:schemeClr val="tx1"/>
          </a:solidFill>
          <a:latin typeface="+mn-lt"/>
          <a:ea typeface="+mn-ea"/>
          <a:cs typeface="+mn-cs"/>
        </a:defRPr>
      </a:lvl1pPr>
      <a:lvl2pPr marL="457168" algn="l" defTabSz="457168" rtl="0" eaLnBrk="1" latinLnBrk="0" hangingPunct="1">
        <a:defRPr sz="1800" kern="1200">
          <a:solidFill>
            <a:schemeClr val="tx1"/>
          </a:solidFill>
          <a:latin typeface="+mn-lt"/>
          <a:ea typeface="+mn-ea"/>
          <a:cs typeface="+mn-cs"/>
        </a:defRPr>
      </a:lvl2pPr>
      <a:lvl3pPr marL="914336" algn="l" defTabSz="457168" rtl="0" eaLnBrk="1" latinLnBrk="0" hangingPunct="1">
        <a:defRPr sz="1800" kern="1200">
          <a:solidFill>
            <a:schemeClr val="tx1"/>
          </a:solidFill>
          <a:latin typeface="+mn-lt"/>
          <a:ea typeface="+mn-ea"/>
          <a:cs typeface="+mn-cs"/>
        </a:defRPr>
      </a:lvl3pPr>
      <a:lvl4pPr marL="1371503" algn="l" defTabSz="457168" rtl="0" eaLnBrk="1" latinLnBrk="0" hangingPunct="1">
        <a:defRPr sz="1800" kern="1200">
          <a:solidFill>
            <a:schemeClr val="tx1"/>
          </a:solidFill>
          <a:latin typeface="+mn-lt"/>
          <a:ea typeface="+mn-ea"/>
          <a:cs typeface="+mn-cs"/>
        </a:defRPr>
      </a:lvl4pPr>
      <a:lvl5pPr marL="1828671" algn="l" defTabSz="457168" rtl="0" eaLnBrk="1" latinLnBrk="0" hangingPunct="1">
        <a:defRPr sz="1800" kern="1200">
          <a:solidFill>
            <a:schemeClr val="tx1"/>
          </a:solidFill>
          <a:latin typeface="+mn-lt"/>
          <a:ea typeface="+mn-ea"/>
          <a:cs typeface="+mn-cs"/>
        </a:defRPr>
      </a:lvl5pPr>
      <a:lvl6pPr marL="2285839" algn="l" defTabSz="457168" rtl="0" eaLnBrk="1" latinLnBrk="0" hangingPunct="1">
        <a:defRPr sz="1800" kern="1200">
          <a:solidFill>
            <a:schemeClr val="tx1"/>
          </a:solidFill>
          <a:latin typeface="+mn-lt"/>
          <a:ea typeface="+mn-ea"/>
          <a:cs typeface="+mn-cs"/>
        </a:defRPr>
      </a:lvl6pPr>
      <a:lvl7pPr marL="2743007" algn="l" defTabSz="457168" rtl="0" eaLnBrk="1" latinLnBrk="0" hangingPunct="1">
        <a:defRPr sz="1800" kern="1200">
          <a:solidFill>
            <a:schemeClr val="tx1"/>
          </a:solidFill>
          <a:latin typeface="+mn-lt"/>
          <a:ea typeface="+mn-ea"/>
          <a:cs typeface="+mn-cs"/>
        </a:defRPr>
      </a:lvl7pPr>
      <a:lvl8pPr marL="3200175" algn="l" defTabSz="457168" rtl="0" eaLnBrk="1" latinLnBrk="0" hangingPunct="1">
        <a:defRPr sz="1800" kern="1200">
          <a:solidFill>
            <a:schemeClr val="tx1"/>
          </a:solidFill>
          <a:latin typeface="+mn-lt"/>
          <a:ea typeface="+mn-ea"/>
          <a:cs typeface="+mn-cs"/>
        </a:defRPr>
      </a:lvl8pPr>
      <a:lvl9pPr marL="3657343" algn="l" defTabSz="45716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0"/>
            <a:ext cx="8229600" cy="783746"/>
          </a:xfrm>
          <a:prstGeom prst="rect">
            <a:avLst/>
          </a:prstGeom>
        </p:spPr>
        <p:txBody>
          <a:bodyPr vert="horz" lIns="91429" tIns="45714" rIns="91429" bIns="45714" rtlCol="0" anchor="ctr">
            <a:normAutofit/>
          </a:bodyPr>
          <a:lstStyle/>
          <a:p>
            <a:r>
              <a:rPr lang="en-US" dirty="0" smtClean="0"/>
              <a:t>Click to edit Master title style</a:t>
            </a:r>
            <a:br>
              <a:rPr lang="en-US" dirty="0" smtClean="0"/>
            </a:br>
            <a:r>
              <a:rPr lang="en-US" dirty="0" smtClean="0"/>
              <a:t>Subtext</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BC46452D-DC47-9F47-B287-94F7438DC7E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9" name="Picture 8" descr="images.jpe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335" y="6356350"/>
            <a:ext cx="687798" cy="432608"/>
          </a:xfrm>
          <a:prstGeom prst="rect">
            <a:avLst/>
          </a:prstGeom>
        </p:spPr>
      </p:pic>
    </p:spTree>
    <p:extLst>
      <p:ext uri="{BB962C8B-B14F-4D97-AF65-F5344CB8AC3E}">
        <p14:creationId xmlns:p14="http://schemas.microsoft.com/office/powerpoint/2010/main" val="131218107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457146" rtl="0" eaLnBrk="1" latinLnBrk="0" hangingPunct="1">
        <a:spcBef>
          <a:spcPct val="0"/>
        </a:spcBef>
        <a:buNone/>
        <a:defRPr sz="2400" kern="1200">
          <a:solidFill>
            <a:schemeClr val="tx1"/>
          </a:solidFill>
          <a:latin typeface="Arial Rounded MT Bold"/>
          <a:ea typeface="+mj-ea"/>
          <a:cs typeface="Arial Rounded MT Bold"/>
        </a:defRPr>
      </a:lvl1pPr>
    </p:titleStyle>
    <p:bodyStyle>
      <a:lvl1pPr marL="0" indent="0" algn="l" defTabSz="457146" rtl="0" eaLnBrk="1" latinLnBrk="0" hangingPunct="1">
        <a:spcBef>
          <a:spcPct val="20000"/>
        </a:spcBef>
        <a:buFontTx/>
        <a:buNone/>
        <a:defRPr sz="2000" kern="1200">
          <a:solidFill>
            <a:schemeClr val="tx1"/>
          </a:solidFill>
          <a:latin typeface="Arial Rounded MT Bold"/>
          <a:ea typeface="+mn-ea"/>
          <a:cs typeface="Arial Rounded MT Bold"/>
        </a:defRPr>
      </a:lvl1pPr>
      <a:lvl2pPr marL="800006" indent="-342860" algn="l" defTabSz="457146" rtl="0" eaLnBrk="1" latinLnBrk="0" hangingPunct="1">
        <a:spcBef>
          <a:spcPct val="20000"/>
        </a:spcBef>
        <a:buFont typeface="Arial"/>
        <a:buChar char="•"/>
        <a:defRPr sz="2000" kern="1200">
          <a:solidFill>
            <a:schemeClr val="tx1"/>
          </a:solidFill>
          <a:latin typeface="Arial"/>
          <a:ea typeface="+mn-ea"/>
          <a:cs typeface="Arial"/>
        </a:defRPr>
      </a:lvl2pPr>
      <a:lvl3pPr marL="1257153" indent="-342860" algn="l" defTabSz="457146" rtl="0" eaLnBrk="1" latinLnBrk="0" hangingPunct="1">
        <a:spcBef>
          <a:spcPct val="20000"/>
        </a:spcBef>
        <a:buFont typeface="Lucida Grande"/>
        <a:buChar char="-"/>
        <a:defRPr sz="2000" kern="1200">
          <a:solidFill>
            <a:schemeClr val="tx1"/>
          </a:solidFill>
          <a:latin typeface="Arial"/>
          <a:ea typeface="+mn-ea"/>
          <a:cs typeface="Arial"/>
        </a:defRPr>
      </a:lvl3pPr>
      <a:lvl4pPr marL="1600013" indent="-228573" algn="l" defTabSz="457146" rtl="0" eaLnBrk="1" latinLnBrk="0" hangingPunct="1">
        <a:spcBef>
          <a:spcPct val="20000"/>
        </a:spcBef>
        <a:buFont typeface="Arial"/>
        <a:buChar char="–"/>
        <a:defRPr sz="2000" kern="1200">
          <a:solidFill>
            <a:schemeClr val="tx1"/>
          </a:solidFill>
          <a:latin typeface="Arial"/>
          <a:ea typeface="+mn-ea"/>
          <a:cs typeface="Arial"/>
        </a:defRPr>
      </a:lvl4pPr>
      <a:lvl5pPr marL="2057159" indent="-228573" algn="l" defTabSz="457146" rtl="0" eaLnBrk="1" latinLnBrk="0" hangingPunct="1">
        <a:spcBef>
          <a:spcPct val="20000"/>
        </a:spcBef>
        <a:buFont typeface="Arial"/>
        <a:buChar char="»"/>
        <a:defRPr sz="2000" kern="1200">
          <a:solidFill>
            <a:schemeClr val="tx1"/>
          </a:solidFill>
          <a:latin typeface="Arial"/>
          <a:ea typeface="+mn-ea"/>
          <a:cs typeface="Arial"/>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oleObject" Target="../embeddings/oleObject1.bin"/><Relationship Id="rId8" Type="http://schemas.openxmlformats.org/officeDocument/2006/relationships/image" Target="../media/image31.emf"/><Relationship Id="rId9" Type="http://schemas.openxmlformats.org/officeDocument/2006/relationships/oleObject" Target="../embeddings/oleObject2.bin"/><Relationship Id="rId10" Type="http://schemas.openxmlformats.org/officeDocument/2006/relationships/image" Target="../media/image32.emf"/><Relationship Id="rId11" Type="http://schemas.openxmlformats.org/officeDocument/2006/relationships/image" Target="../media/image37.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jpeg"/><Relationship Id="rId6" Type="http://schemas.openxmlformats.org/officeDocument/2006/relationships/image" Target="../media/image48.wmf"/><Relationship Id="rId7" Type="http://schemas.openxmlformats.org/officeDocument/2006/relationships/image" Target="../media/image49.wmf"/><Relationship Id="rId8" Type="http://schemas.openxmlformats.org/officeDocument/2006/relationships/image" Target="../media/image50.wmf"/><Relationship Id="rId9"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5.png"/><Relationship Id="rId5" Type="http://schemas.openxmlformats.org/officeDocument/2006/relationships/image" Target="../media/image56.jpg"/><Relationship Id="rId6" Type="http://schemas.openxmlformats.org/officeDocument/2006/relationships/image" Target="../media/image57.jpg"/><Relationship Id="rId7" Type="http://schemas.openxmlformats.org/officeDocument/2006/relationships/image" Target="../media/image58.png"/><Relationship Id="rId8" Type="http://schemas.openxmlformats.org/officeDocument/2006/relationships/image" Target="../media/image59.emf"/><Relationship Id="rId9" Type="http://schemas.openxmlformats.org/officeDocument/2006/relationships/image" Target="../media/image60.png"/><Relationship Id="rId1" Type="http://schemas.microsoft.com/office/2007/relationships/media" Target="../media/media1.mov"/><Relationship Id="rId2" Type="http://schemas.openxmlformats.org/officeDocument/2006/relationships/video" Target="../media/media1.mov"/></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jpg"/><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62.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8.jpeg"/><Relationship Id="rId9"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19.jpeg"/><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jpeg"/><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395413"/>
            <a:ext cx="7772400" cy="1470025"/>
          </a:xfrm>
        </p:spPr>
        <p:txBody>
          <a:bodyPr>
            <a:noAutofit/>
          </a:bodyPr>
          <a:lstStyle/>
          <a:p>
            <a:r>
              <a:rPr lang="en-US" sz="2800" dirty="0"/>
              <a:t>DOE Software Innovation Center for </a:t>
            </a:r>
            <a:r>
              <a:rPr lang="en-US" sz="2800" u="sng" dirty="0"/>
              <a:t>Integrated</a:t>
            </a:r>
            <a:r>
              <a:rPr lang="en-US" sz="2800" dirty="0"/>
              <a:t> </a:t>
            </a:r>
            <a:r>
              <a:rPr lang="en-US" sz="2800" u="sng" dirty="0"/>
              <a:t>Multi-Scale</a:t>
            </a:r>
            <a:r>
              <a:rPr lang="en-US" sz="2800" dirty="0"/>
              <a:t> Modeling of Structural Metals</a:t>
            </a:r>
            <a:br>
              <a:rPr lang="en-US" sz="2800" dirty="0"/>
            </a:br>
            <a:r>
              <a:rPr lang="en-US" sz="2800" dirty="0"/>
              <a:t/>
            </a:r>
            <a:br>
              <a:rPr lang="en-US" sz="2800" dirty="0"/>
            </a:br>
            <a:r>
              <a:rPr lang="en-US" sz="2800" dirty="0"/>
              <a:t>(PRISMS – </a:t>
            </a:r>
            <a:r>
              <a:rPr lang="en-US" sz="2800" dirty="0" err="1"/>
              <a:t>PRedictive</a:t>
            </a:r>
            <a:r>
              <a:rPr lang="en-US" sz="2800" dirty="0"/>
              <a:t> Integrated Structural Materials Science)</a:t>
            </a:r>
          </a:p>
        </p:txBody>
      </p:sp>
      <p:sp>
        <p:nvSpPr>
          <p:cNvPr id="9" name="Subtitle 8"/>
          <p:cNvSpPr>
            <a:spLocks noGrp="1"/>
          </p:cNvSpPr>
          <p:nvPr>
            <p:ph type="subTitle" idx="1"/>
          </p:nvPr>
        </p:nvSpPr>
        <p:spPr>
          <a:xfrm>
            <a:off x="1371600" y="3774719"/>
            <a:ext cx="6400800" cy="1752600"/>
          </a:xfrm>
        </p:spPr>
        <p:txBody>
          <a:bodyPr>
            <a:normAutofit lnSpcReduction="10000"/>
          </a:bodyPr>
          <a:lstStyle/>
          <a:p>
            <a:r>
              <a:rPr lang="en-US" dirty="0" smtClean="0">
                <a:solidFill>
                  <a:schemeClr val="tx1"/>
                </a:solidFill>
              </a:rPr>
              <a:t>John Allison</a:t>
            </a:r>
          </a:p>
          <a:p>
            <a:r>
              <a:rPr lang="en-US" dirty="0" smtClean="0">
                <a:solidFill>
                  <a:schemeClr val="tx1"/>
                </a:solidFill>
              </a:rPr>
              <a:t>The University of Michigan</a:t>
            </a:r>
          </a:p>
          <a:p>
            <a:r>
              <a:rPr lang="en-US" dirty="0" smtClean="0">
                <a:solidFill>
                  <a:schemeClr val="tx1"/>
                </a:solidFill>
              </a:rPr>
              <a:t>-- </a:t>
            </a:r>
          </a:p>
          <a:p>
            <a:r>
              <a:rPr lang="en-US" dirty="0" smtClean="0">
                <a:solidFill>
                  <a:schemeClr val="tx1"/>
                </a:solidFill>
              </a:rPr>
              <a:t>DOE-BES Advisory Committee</a:t>
            </a:r>
          </a:p>
          <a:p>
            <a:r>
              <a:rPr lang="en-US" dirty="0" smtClean="0">
                <a:solidFill>
                  <a:schemeClr val="tx1"/>
                </a:solidFill>
              </a:rPr>
              <a:t>July 27, 2012</a:t>
            </a:r>
            <a:endParaRPr lang="en-US" dirty="0">
              <a:solidFill>
                <a:schemeClr val="tx1"/>
              </a:solidFill>
            </a:endParaRPr>
          </a:p>
        </p:txBody>
      </p:sp>
    </p:spTree>
    <p:extLst>
      <p:ext uri="{BB962C8B-B14F-4D97-AF65-F5344CB8AC3E}">
        <p14:creationId xmlns:p14="http://schemas.microsoft.com/office/powerpoint/2010/main" val="20802241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8162"/>
            <a:ext cx="8229600" cy="783746"/>
          </a:xfrm>
        </p:spPr>
        <p:txBody>
          <a:bodyPr>
            <a:normAutofit fontScale="90000"/>
          </a:bodyPr>
          <a:lstStyle/>
          <a:p>
            <a:pPr>
              <a:spcBef>
                <a:spcPts val="600"/>
              </a:spcBef>
            </a:pPr>
            <a:r>
              <a:rPr lang="en-US" sz="3100" dirty="0"/>
              <a:t>DOE Software Innovation Center for </a:t>
            </a:r>
            <a:r>
              <a:rPr lang="en-US" sz="3100" u="sng" dirty="0"/>
              <a:t>Integrated</a:t>
            </a:r>
            <a:r>
              <a:rPr lang="en-US" sz="3100" dirty="0"/>
              <a:t> </a:t>
            </a:r>
            <a:r>
              <a:rPr lang="en-US" sz="3100" u="sng" dirty="0"/>
              <a:t>Multi-Scale</a:t>
            </a:r>
            <a:r>
              <a:rPr lang="en-US" sz="3100" dirty="0"/>
              <a:t> Modeling of Structural </a:t>
            </a:r>
            <a:r>
              <a:rPr lang="en-US" sz="3100" dirty="0" smtClean="0"/>
              <a:t>Metals</a:t>
            </a:r>
            <a:br>
              <a:rPr lang="en-US" sz="3100" dirty="0" smtClean="0"/>
            </a:br>
            <a:r>
              <a:rPr lang="en-US" sz="3100" dirty="0" smtClean="0"/>
              <a:t>(PRISMS Center)</a:t>
            </a:r>
            <a:br>
              <a:rPr lang="en-US" sz="3100" dirty="0" smtClean="0"/>
            </a:br>
            <a:r>
              <a:rPr lang="en-US" sz="3100" dirty="0" smtClean="0"/>
              <a:t>- Our Goals -  </a:t>
            </a:r>
            <a:endParaRPr lang="en-US" sz="3100" dirty="0"/>
          </a:p>
        </p:txBody>
      </p:sp>
      <p:sp>
        <p:nvSpPr>
          <p:cNvPr id="3" name="Content Placeholder 2"/>
          <p:cNvSpPr>
            <a:spLocks noGrp="1"/>
          </p:cNvSpPr>
          <p:nvPr>
            <p:ph idx="1"/>
          </p:nvPr>
        </p:nvSpPr>
        <p:spPr>
          <a:xfrm>
            <a:off x="457200" y="2332037"/>
            <a:ext cx="8229600" cy="4525963"/>
          </a:xfrm>
        </p:spPr>
        <p:txBody>
          <a:bodyPr>
            <a:normAutofit/>
          </a:bodyPr>
          <a:lstStyle/>
          <a:p>
            <a:pPr marL="457200" indent="-457200">
              <a:buFont typeface="+mj-lt"/>
              <a:buAutoNum type="arabicPeriod"/>
            </a:pPr>
            <a:r>
              <a:rPr lang="en-US" sz="2200" dirty="0" smtClean="0"/>
              <a:t>Establish an </a:t>
            </a:r>
            <a:r>
              <a:rPr lang="en-US" sz="2200" u="sng" dirty="0" smtClean="0"/>
              <a:t>Integrated Multi-Scale </a:t>
            </a:r>
            <a:r>
              <a:rPr lang="en-US" sz="2200" dirty="0" smtClean="0"/>
              <a:t>Modeling Framework and Open Source Software (PRISMS)</a:t>
            </a:r>
          </a:p>
          <a:p>
            <a:pPr marL="457200" indent="-457200">
              <a:buFont typeface="+mj-lt"/>
              <a:buAutoNum type="arabicPeriod"/>
            </a:pPr>
            <a:r>
              <a:rPr lang="en-US" sz="2200" dirty="0" smtClean="0"/>
              <a:t>Develop Advanced </a:t>
            </a:r>
            <a:r>
              <a:rPr lang="en-US" sz="2200" dirty="0"/>
              <a:t>O</a:t>
            </a:r>
            <a:r>
              <a:rPr lang="en-US" sz="2200" dirty="0" smtClean="0"/>
              <a:t>pen Source Computational Methods</a:t>
            </a:r>
          </a:p>
          <a:p>
            <a:pPr marL="457200" indent="-457200">
              <a:buFont typeface="+mj-lt"/>
              <a:buAutoNum type="arabicPeriod"/>
            </a:pPr>
            <a:r>
              <a:rPr lang="en-US" sz="2200" dirty="0" smtClean="0"/>
              <a:t>Tightly Couple Experiments and Models</a:t>
            </a:r>
          </a:p>
          <a:p>
            <a:pPr marL="457200" indent="-457200">
              <a:buFont typeface="+mj-lt"/>
              <a:buAutoNum type="arabicPeriod"/>
            </a:pPr>
            <a:r>
              <a:rPr lang="en-US" sz="2200" dirty="0" smtClean="0"/>
              <a:t>Application and Validation – </a:t>
            </a:r>
            <a:r>
              <a:rPr lang="en-US" sz="2200" u="sng" dirty="0" smtClean="0"/>
              <a:t>PRISMS Demonstrator</a:t>
            </a:r>
            <a:r>
              <a:rPr lang="en-US" sz="2200" dirty="0" smtClean="0"/>
              <a:t>: Magnesium, Fatigue &amp; Ductility</a:t>
            </a:r>
          </a:p>
          <a:p>
            <a:pPr marL="457200" indent="-457200">
              <a:buFont typeface="+mj-lt"/>
              <a:buAutoNum type="arabicPeriod"/>
            </a:pPr>
            <a:r>
              <a:rPr lang="en-US" sz="2200" dirty="0" smtClean="0"/>
              <a:t>Establish the </a:t>
            </a:r>
            <a:r>
              <a:rPr lang="en-US" sz="2200" u="sng" dirty="0" smtClean="0"/>
              <a:t>Materials Commons</a:t>
            </a:r>
            <a:r>
              <a:rPr lang="en-US" sz="2200" dirty="0" smtClean="0"/>
              <a:t>: An Open Source Knowledge Repository and Virtual Collaboration Platform for the PRISMS </a:t>
            </a:r>
            <a:r>
              <a:rPr lang="en-US" sz="2200" u="sng" dirty="0" smtClean="0"/>
              <a:t>Community</a:t>
            </a:r>
          </a:p>
        </p:txBody>
      </p:sp>
    </p:spTree>
    <p:extLst>
      <p:ext uri="{BB962C8B-B14F-4D97-AF65-F5344CB8AC3E}">
        <p14:creationId xmlns:p14="http://schemas.microsoft.com/office/powerpoint/2010/main" val="17727048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203" y="881309"/>
            <a:ext cx="8229600" cy="1317483"/>
          </a:xfrm>
        </p:spPr>
        <p:txBody>
          <a:bodyPr>
            <a:normAutofit fontScale="90000"/>
          </a:bodyPr>
          <a:lstStyle/>
          <a:p>
            <a:r>
              <a:rPr lang="en-US" sz="3100" dirty="0"/>
              <a:t>DOE Software Innovation Center for </a:t>
            </a:r>
            <a:r>
              <a:rPr lang="en-US" sz="3100" dirty="0" smtClean="0"/>
              <a:t/>
            </a:r>
            <a:br>
              <a:rPr lang="en-US" sz="3100" dirty="0" smtClean="0"/>
            </a:br>
            <a:r>
              <a:rPr lang="en-US" sz="3100" u="sng" dirty="0" smtClean="0"/>
              <a:t>Integrated</a:t>
            </a:r>
            <a:r>
              <a:rPr lang="en-US" sz="3100" dirty="0" smtClean="0"/>
              <a:t> </a:t>
            </a:r>
            <a:r>
              <a:rPr lang="en-US" sz="3100" u="sng" dirty="0"/>
              <a:t>Multi-Scale</a:t>
            </a:r>
            <a:r>
              <a:rPr lang="en-US" sz="3100" dirty="0"/>
              <a:t> Modeling of </a:t>
            </a:r>
            <a:r>
              <a:rPr lang="en-US" sz="3100" dirty="0" smtClean="0"/>
              <a:t/>
            </a:r>
            <a:br>
              <a:rPr lang="en-US" sz="3100" dirty="0" smtClean="0"/>
            </a:br>
            <a:r>
              <a:rPr lang="en-US" sz="3100" dirty="0" smtClean="0"/>
              <a:t>Structural Metals</a:t>
            </a:r>
            <a:br>
              <a:rPr lang="en-US" sz="3100" dirty="0" smtClean="0"/>
            </a:br>
            <a:r>
              <a:rPr lang="en-US" sz="3600" dirty="0" smtClean="0"/>
              <a:t>- </a:t>
            </a:r>
            <a:r>
              <a:rPr lang="en-US" sz="3600" dirty="0"/>
              <a:t>Our Vision - </a:t>
            </a:r>
            <a:r>
              <a:rPr lang="en-US" dirty="0"/>
              <a:t/>
            </a:r>
            <a:br>
              <a:rPr lang="en-US" dirty="0"/>
            </a:br>
            <a:endParaRPr lang="en-US" dirty="0"/>
          </a:p>
        </p:txBody>
      </p:sp>
      <p:grpSp>
        <p:nvGrpSpPr>
          <p:cNvPr id="44" name="Group 43"/>
          <p:cNvGrpSpPr/>
          <p:nvPr/>
        </p:nvGrpSpPr>
        <p:grpSpPr>
          <a:xfrm>
            <a:off x="177846" y="3837039"/>
            <a:ext cx="8686800" cy="2303463"/>
            <a:chOff x="457200" y="2484535"/>
            <a:chExt cx="8686800" cy="2303463"/>
          </a:xfrm>
        </p:grpSpPr>
        <p:grpSp>
          <p:nvGrpSpPr>
            <p:cNvPr id="10" name="Group 9"/>
            <p:cNvGrpSpPr/>
            <p:nvPr/>
          </p:nvGrpSpPr>
          <p:grpSpPr>
            <a:xfrm>
              <a:off x="1676400" y="2484535"/>
              <a:ext cx="2438400" cy="1752600"/>
              <a:chOff x="1524000" y="3657600"/>
              <a:chExt cx="2438400" cy="1752600"/>
            </a:xfrm>
          </p:grpSpPr>
          <p:grpSp>
            <p:nvGrpSpPr>
              <p:cNvPr id="27" name="Group 33"/>
              <p:cNvGrpSpPr>
                <a:grpSpLocks/>
              </p:cNvGrpSpPr>
              <p:nvPr/>
            </p:nvGrpSpPr>
            <p:grpSpPr bwMode="auto">
              <a:xfrm>
                <a:off x="2590800" y="4495800"/>
                <a:ext cx="1371600" cy="914400"/>
                <a:chOff x="1632" y="2832"/>
                <a:chExt cx="864" cy="576"/>
              </a:xfrm>
            </p:grpSpPr>
            <p:sp>
              <p:nvSpPr>
                <p:cNvPr id="37" name="Rectangle 7"/>
                <p:cNvSpPr>
                  <a:spLocks noChangeArrowheads="1"/>
                </p:cNvSpPr>
                <p:nvPr/>
              </p:nvSpPr>
              <p:spPr bwMode="auto">
                <a:xfrm>
                  <a:off x="1872" y="2832"/>
                  <a:ext cx="576" cy="5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sp>
              <p:nvSpPr>
                <p:cNvPr id="38" name="Text Box 12"/>
                <p:cNvSpPr txBox="1">
                  <a:spLocks noChangeArrowheads="1"/>
                </p:cNvSpPr>
                <p:nvPr/>
              </p:nvSpPr>
              <p:spPr bwMode="auto">
                <a:xfrm>
                  <a:off x="1872" y="2880"/>
                  <a:ext cx="62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5" tIns="45671" rIns="91345" bIns="45671">
                  <a:spAutoFit/>
                </a:bodyPr>
                <a:lstStyle/>
                <a:p>
                  <a:pPr defTabSz="914400" fontAlgn="base">
                    <a:spcBef>
                      <a:spcPct val="0"/>
                    </a:spcBef>
                    <a:spcAft>
                      <a:spcPct val="0"/>
                    </a:spcAft>
                  </a:pPr>
                  <a:r>
                    <a:rPr lang="en-US" sz="1000" b="1" u="sng" dirty="0" smtClean="0">
                      <a:solidFill>
                        <a:srgbClr val="000000"/>
                      </a:solidFill>
                      <a:latin typeface="Arial" charset="0"/>
                      <a:ea typeface="ＭＳ Ｐゴシック" charset="0"/>
                    </a:rPr>
                    <a:t>Quantitative</a:t>
                  </a:r>
                </a:p>
                <a:p>
                  <a:pPr defTabSz="914400" fontAlgn="base">
                    <a:spcBef>
                      <a:spcPct val="0"/>
                    </a:spcBef>
                    <a:spcAft>
                      <a:spcPct val="0"/>
                    </a:spcAft>
                  </a:pPr>
                  <a:r>
                    <a:rPr lang="en-US" sz="1000" b="1" dirty="0" smtClean="0">
                      <a:solidFill>
                        <a:srgbClr val="000000"/>
                      </a:solidFill>
                      <a:latin typeface="Arial" charset="0"/>
                      <a:ea typeface="ＭＳ Ｐゴシック" charset="0"/>
                    </a:rPr>
                    <a:t>Structure-Property Relations</a:t>
                  </a:r>
                </a:p>
              </p:txBody>
            </p:sp>
            <p:sp>
              <p:nvSpPr>
                <p:cNvPr id="39" name="Line 13"/>
                <p:cNvSpPr>
                  <a:spLocks noChangeShapeType="1"/>
                </p:cNvSpPr>
                <p:nvPr/>
              </p:nvSpPr>
              <p:spPr bwMode="auto">
                <a:xfrm>
                  <a:off x="1632" y="3120"/>
                  <a:ext cx="24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grpSp>
          <p:grpSp>
            <p:nvGrpSpPr>
              <p:cNvPr id="28" name="Group 36"/>
              <p:cNvGrpSpPr>
                <a:grpSpLocks/>
              </p:cNvGrpSpPr>
              <p:nvPr/>
            </p:nvGrpSpPr>
            <p:grpSpPr bwMode="auto">
              <a:xfrm>
                <a:off x="1524000" y="3657600"/>
                <a:ext cx="1308100" cy="1752600"/>
                <a:chOff x="960" y="2304"/>
                <a:chExt cx="824" cy="1104"/>
              </a:xfrm>
            </p:grpSpPr>
            <p:sp>
              <p:nvSpPr>
                <p:cNvPr id="29" name="Rectangle 10"/>
                <p:cNvSpPr>
                  <a:spLocks noChangeArrowheads="1"/>
                </p:cNvSpPr>
                <p:nvPr/>
              </p:nvSpPr>
              <p:spPr bwMode="auto">
                <a:xfrm>
                  <a:off x="1056" y="2832"/>
                  <a:ext cx="576" cy="5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grpSp>
              <p:nvGrpSpPr>
                <p:cNvPr id="30" name="Group 35"/>
                <p:cNvGrpSpPr>
                  <a:grpSpLocks/>
                </p:cNvGrpSpPr>
                <p:nvPr/>
              </p:nvGrpSpPr>
              <p:grpSpPr bwMode="auto">
                <a:xfrm>
                  <a:off x="960" y="2304"/>
                  <a:ext cx="824" cy="1104"/>
                  <a:chOff x="960" y="2304"/>
                  <a:chExt cx="824" cy="1104"/>
                </a:xfrm>
              </p:grpSpPr>
              <p:sp>
                <p:nvSpPr>
                  <p:cNvPr id="31" name="Rectangle 6"/>
                  <p:cNvSpPr>
                    <a:spLocks noChangeArrowheads="1"/>
                  </p:cNvSpPr>
                  <p:nvPr/>
                </p:nvSpPr>
                <p:spPr bwMode="auto">
                  <a:xfrm>
                    <a:off x="960" y="2304"/>
                    <a:ext cx="816" cy="38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grpSp>
                <p:nvGrpSpPr>
                  <p:cNvPr id="32" name="Group 34"/>
                  <p:cNvGrpSpPr>
                    <a:grpSpLocks/>
                  </p:cNvGrpSpPr>
                  <p:nvPr/>
                </p:nvGrpSpPr>
                <p:grpSpPr bwMode="auto">
                  <a:xfrm>
                    <a:off x="1008" y="2304"/>
                    <a:ext cx="776" cy="1104"/>
                    <a:chOff x="1008" y="2304"/>
                    <a:chExt cx="776" cy="1104"/>
                  </a:xfrm>
                </p:grpSpPr>
                <p:sp>
                  <p:nvSpPr>
                    <p:cNvPr id="33" name="Text Box 8"/>
                    <p:cNvSpPr txBox="1">
                      <a:spLocks noChangeArrowheads="1"/>
                    </p:cNvSpPr>
                    <p:nvPr/>
                  </p:nvSpPr>
                  <p:spPr bwMode="auto">
                    <a:xfrm>
                      <a:off x="1056" y="2880"/>
                      <a:ext cx="62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5" tIns="45671" rIns="91345" bIns="45671">
                      <a:spAutoFit/>
                    </a:bodyPr>
                    <a:lstStyle/>
                    <a:p>
                      <a:pPr defTabSz="914400" fontAlgn="base">
                        <a:spcBef>
                          <a:spcPct val="0"/>
                        </a:spcBef>
                        <a:spcAft>
                          <a:spcPct val="0"/>
                        </a:spcAft>
                      </a:pPr>
                      <a:r>
                        <a:rPr lang="en-US" sz="1000" b="1" u="sng" dirty="0" smtClean="0">
                          <a:solidFill>
                            <a:srgbClr val="000000"/>
                          </a:solidFill>
                          <a:latin typeface="Arial" charset="0"/>
                          <a:ea typeface="ＭＳ Ｐゴシック" charset="0"/>
                        </a:rPr>
                        <a:t>Quantitative</a:t>
                      </a:r>
                    </a:p>
                    <a:p>
                      <a:pPr defTabSz="914400" fontAlgn="base">
                        <a:spcBef>
                          <a:spcPct val="0"/>
                        </a:spcBef>
                        <a:spcAft>
                          <a:spcPct val="0"/>
                        </a:spcAft>
                      </a:pPr>
                      <a:r>
                        <a:rPr lang="en-US" sz="1000" b="1" dirty="0" smtClean="0">
                          <a:solidFill>
                            <a:srgbClr val="000000"/>
                          </a:solidFill>
                          <a:latin typeface="Arial" charset="0"/>
                          <a:ea typeface="ＭＳ Ｐゴシック" charset="0"/>
                        </a:rPr>
                        <a:t>Processing-Structure Relations</a:t>
                      </a:r>
                    </a:p>
                  </p:txBody>
                </p:sp>
                <p:sp>
                  <p:nvSpPr>
                    <p:cNvPr id="34" name="Text Box 11"/>
                    <p:cNvSpPr txBox="1">
                      <a:spLocks noChangeArrowheads="1"/>
                    </p:cNvSpPr>
                    <p:nvPr/>
                  </p:nvSpPr>
                  <p:spPr bwMode="auto">
                    <a:xfrm>
                      <a:off x="1008" y="2304"/>
                      <a:ext cx="77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5" tIns="45671" rIns="91345" bIns="45671">
                      <a:spAutoFit/>
                    </a:bodyPr>
                    <a:lstStyle/>
                    <a:p>
                      <a:pPr defTabSz="914400" fontAlgn="base">
                        <a:spcBef>
                          <a:spcPct val="0"/>
                        </a:spcBef>
                        <a:spcAft>
                          <a:spcPct val="0"/>
                        </a:spcAft>
                      </a:pPr>
                      <a:r>
                        <a:rPr lang="en-US" sz="1000" b="1" dirty="0" smtClean="0">
                          <a:solidFill>
                            <a:srgbClr val="000000"/>
                          </a:solidFill>
                          <a:latin typeface="Arial" charset="0"/>
                          <a:ea typeface="ＭＳ Ｐゴシック" charset="0"/>
                        </a:rPr>
                        <a:t>Chemistry</a:t>
                      </a:r>
                    </a:p>
                    <a:p>
                      <a:pPr defTabSz="914400" fontAlgn="base">
                        <a:spcBef>
                          <a:spcPct val="0"/>
                        </a:spcBef>
                        <a:spcAft>
                          <a:spcPct val="0"/>
                        </a:spcAft>
                      </a:pPr>
                      <a:r>
                        <a:rPr lang="en-US" sz="1000" b="1" dirty="0" smtClean="0">
                          <a:solidFill>
                            <a:srgbClr val="000000"/>
                          </a:solidFill>
                          <a:latin typeface="Arial" charset="0"/>
                          <a:ea typeface="ＭＳ Ｐゴシック" charset="0"/>
                        </a:rPr>
                        <a:t>Thermodynamics</a:t>
                      </a:r>
                    </a:p>
                    <a:p>
                      <a:pPr defTabSz="914400" fontAlgn="base">
                        <a:spcBef>
                          <a:spcPct val="0"/>
                        </a:spcBef>
                        <a:spcAft>
                          <a:spcPct val="0"/>
                        </a:spcAft>
                      </a:pPr>
                      <a:r>
                        <a:rPr lang="en-US" sz="1000" b="1" dirty="0" smtClean="0">
                          <a:solidFill>
                            <a:srgbClr val="000000"/>
                          </a:solidFill>
                          <a:latin typeface="Arial" charset="0"/>
                          <a:ea typeface="ＭＳ Ｐゴシック" charset="0"/>
                        </a:rPr>
                        <a:t>Diffusion</a:t>
                      </a:r>
                    </a:p>
                  </p:txBody>
                </p:sp>
                <p:sp>
                  <p:nvSpPr>
                    <p:cNvPr id="35" name="Line 14"/>
                    <p:cNvSpPr>
                      <a:spLocks noChangeShapeType="1"/>
                    </p:cNvSpPr>
                    <p:nvPr/>
                  </p:nvSpPr>
                  <p:spPr bwMode="auto">
                    <a:xfrm>
                      <a:off x="1152" y="3408"/>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sp>
                  <p:nvSpPr>
                    <p:cNvPr id="36" name="Line 15"/>
                    <p:cNvSpPr>
                      <a:spLocks noChangeShapeType="1"/>
                    </p:cNvSpPr>
                    <p:nvPr/>
                  </p:nvSpPr>
                  <p:spPr bwMode="auto">
                    <a:xfrm>
                      <a:off x="1344" y="2688"/>
                      <a:ext cx="0"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grpSp>
            </p:grpSp>
          </p:grpSp>
        </p:grpSp>
        <p:grpSp>
          <p:nvGrpSpPr>
            <p:cNvPr id="11" name="Group 16"/>
            <p:cNvGrpSpPr>
              <a:grpSpLocks/>
            </p:cNvGrpSpPr>
            <p:nvPr/>
          </p:nvGrpSpPr>
          <p:grpSpPr bwMode="auto">
            <a:xfrm>
              <a:off x="457200" y="3322735"/>
              <a:ext cx="1371600" cy="914400"/>
              <a:chOff x="192" y="2832"/>
              <a:chExt cx="864" cy="576"/>
            </a:xfrm>
          </p:grpSpPr>
          <p:sp>
            <p:nvSpPr>
              <p:cNvPr id="23" name="Rectangle 17"/>
              <p:cNvSpPr>
                <a:spLocks noChangeArrowheads="1"/>
              </p:cNvSpPr>
              <p:nvPr/>
            </p:nvSpPr>
            <p:spPr bwMode="auto">
              <a:xfrm>
                <a:off x="192" y="2832"/>
                <a:ext cx="648" cy="5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grpSp>
            <p:nvGrpSpPr>
              <p:cNvPr id="24" name="Group 18"/>
              <p:cNvGrpSpPr>
                <a:grpSpLocks/>
              </p:cNvGrpSpPr>
              <p:nvPr/>
            </p:nvGrpSpPr>
            <p:grpSpPr bwMode="auto">
              <a:xfrm>
                <a:off x="192" y="2928"/>
                <a:ext cx="864" cy="346"/>
                <a:chOff x="192" y="2928"/>
                <a:chExt cx="864" cy="346"/>
              </a:xfrm>
            </p:grpSpPr>
            <p:sp>
              <p:nvSpPr>
                <p:cNvPr id="25" name="Line 19"/>
                <p:cNvSpPr>
                  <a:spLocks noChangeShapeType="1"/>
                </p:cNvSpPr>
                <p:nvPr/>
              </p:nvSpPr>
              <p:spPr bwMode="auto">
                <a:xfrm>
                  <a:off x="840" y="3120"/>
                  <a:ext cx="21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sp>
              <p:nvSpPr>
                <p:cNvPr id="26" name="Text Box 20"/>
                <p:cNvSpPr txBox="1">
                  <a:spLocks noChangeArrowheads="1"/>
                </p:cNvSpPr>
                <p:nvPr/>
              </p:nvSpPr>
              <p:spPr bwMode="auto">
                <a:xfrm>
                  <a:off x="192" y="2928"/>
                  <a:ext cx="667"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5" tIns="45671" rIns="91345" bIns="45671">
                  <a:spAutoFit/>
                </a:bodyPr>
                <a:lstStyle/>
                <a:p>
                  <a:pPr defTabSz="914400" fontAlgn="base">
                    <a:spcBef>
                      <a:spcPct val="0"/>
                    </a:spcBef>
                    <a:spcAft>
                      <a:spcPct val="0"/>
                    </a:spcAft>
                  </a:pPr>
                  <a:r>
                    <a:rPr lang="en-US" sz="1000" b="1" dirty="0" smtClean="0">
                      <a:solidFill>
                        <a:srgbClr val="000000"/>
                      </a:solidFill>
                      <a:latin typeface="Arial" charset="0"/>
                      <a:ea typeface="ＭＳ Ｐゴシック" charset="0"/>
                    </a:rPr>
                    <a:t>Manufacturing</a:t>
                  </a:r>
                </a:p>
                <a:p>
                  <a:pPr defTabSz="914400" fontAlgn="base">
                    <a:spcBef>
                      <a:spcPct val="0"/>
                    </a:spcBef>
                    <a:spcAft>
                      <a:spcPct val="0"/>
                    </a:spcAft>
                  </a:pPr>
                  <a:r>
                    <a:rPr lang="en-US" sz="1000" b="1" dirty="0" smtClean="0">
                      <a:solidFill>
                        <a:srgbClr val="000000"/>
                      </a:solidFill>
                      <a:latin typeface="Arial" charset="0"/>
                      <a:ea typeface="ＭＳ Ｐゴシック" charset="0"/>
                    </a:rPr>
                    <a:t>Process</a:t>
                  </a:r>
                </a:p>
                <a:p>
                  <a:pPr defTabSz="914400" fontAlgn="base">
                    <a:spcBef>
                      <a:spcPct val="0"/>
                    </a:spcBef>
                    <a:spcAft>
                      <a:spcPct val="0"/>
                    </a:spcAft>
                  </a:pPr>
                  <a:r>
                    <a:rPr lang="en-US" sz="1000" b="1" dirty="0" smtClean="0">
                      <a:solidFill>
                        <a:srgbClr val="000000"/>
                      </a:solidFill>
                      <a:latin typeface="Arial" charset="0"/>
                      <a:ea typeface="ＭＳ Ｐゴシック" charset="0"/>
                    </a:rPr>
                    <a:t>Simulation</a:t>
                  </a:r>
                </a:p>
              </p:txBody>
            </p:sp>
          </p:grpSp>
        </p:grpSp>
        <p:sp>
          <p:nvSpPr>
            <p:cNvPr id="12" name="Text Box 22"/>
            <p:cNvSpPr txBox="1">
              <a:spLocks noChangeArrowheads="1"/>
            </p:cNvSpPr>
            <p:nvPr/>
          </p:nvSpPr>
          <p:spPr bwMode="auto">
            <a:xfrm>
              <a:off x="5791200" y="3398935"/>
              <a:ext cx="129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5" tIns="45671" rIns="91345" bIns="45671">
              <a:spAutoFit/>
            </a:bodyPr>
            <a:lstStyle/>
            <a:p>
              <a:pPr defTabSz="914400" fontAlgn="base">
                <a:spcBef>
                  <a:spcPct val="0"/>
                </a:spcBef>
                <a:spcAft>
                  <a:spcPct val="0"/>
                </a:spcAft>
              </a:pPr>
              <a:r>
                <a:rPr lang="en-US" sz="1000" b="1" smtClean="0">
                  <a:solidFill>
                    <a:srgbClr val="000000"/>
                  </a:solidFill>
                  <a:latin typeface="Arial" charset="0"/>
                  <a:ea typeface="ＭＳ Ｐゴシック" charset="0"/>
                </a:rPr>
                <a:t>Engineering Product Performance Analysis</a:t>
              </a:r>
            </a:p>
          </p:txBody>
        </p:sp>
        <p:grpSp>
          <p:nvGrpSpPr>
            <p:cNvPr id="13" name="Group 24"/>
            <p:cNvGrpSpPr>
              <a:grpSpLocks/>
            </p:cNvGrpSpPr>
            <p:nvPr/>
          </p:nvGrpSpPr>
          <p:grpSpPr bwMode="auto">
            <a:xfrm>
              <a:off x="4038600" y="3322735"/>
              <a:ext cx="2743200" cy="914400"/>
              <a:chOff x="2448" y="2832"/>
              <a:chExt cx="1728" cy="576"/>
            </a:xfrm>
          </p:grpSpPr>
          <p:sp>
            <p:nvSpPr>
              <p:cNvPr id="17" name="Line 25"/>
              <p:cNvSpPr>
                <a:spLocks noChangeShapeType="1"/>
              </p:cNvSpPr>
              <p:nvPr/>
            </p:nvSpPr>
            <p:spPr bwMode="auto">
              <a:xfrm>
                <a:off x="2448" y="3120"/>
                <a:ext cx="24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grpSp>
            <p:nvGrpSpPr>
              <p:cNvPr id="18" name="Group 26"/>
              <p:cNvGrpSpPr>
                <a:grpSpLocks/>
              </p:cNvGrpSpPr>
              <p:nvPr/>
            </p:nvGrpSpPr>
            <p:grpSpPr bwMode="auto">
              <a:xfrm>
                <a:off x="2688" y="2832"/>
                <a:ext cx="1488" cy="576"/>
                <a:chOff x="2688" y="2832"/>
                <a:chExt cx="1488" cy="576"/>
              </a:xfrm>
            </p:grpSpPr>
            <p:sp>
              <p:nvSpPr>
                <p:cNvPr id="19" name="Text Box 27"/>
                <p:cNvSpPr txBox="1">
                  <a:spLocks noChangeArrowheads="1"/>
                </p:cNvSpPr>
                <p:nvPr/>
              </p:nvSpPr>
              <p:spPr bwMode="auto">
                <a:xfrm>
                  <a:off x="2688" y="2976"/>
                  <a:ext cx="62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5" tIns="45671" rIns="91345" bIns="45671">
                  <a:spAutoFit/>
                </a:bodyPr>
                <a:lstStyle/>
                <a:p>
                  <a:pPr defTabSz="914400" fontAlgn="base">
                    <a:spcBef>
                      <a:spcPct val="0"/>
                    </a:spcBef>
                    <a:spcAft>
                      <a:spcPct val="0"/>
                    </a:spcAft>
                  </a:pPr>
                  <a:r>
                    <a:rPr lang="en-US" sz="1000" b="1" smtClean="0">
                      <a:solidFill>
                        <a:srgbClr val="000000"/>
                      </a:solidFill>
                      <a:latin typeface="Arial" charset="0"/>
                      <a:ea typeface="ＭＳ Ｐゴシック" charset="0"/>
                    </a:rPr>
                    <a:t>Constitutive Models</a:t>
                  </a:r>
                </a:p>
              </p:txBody>
            </p:sp>
            <p:sp>
              <p:nvSpPr>
                <p:cNvPr id="20" name="Rectangle 28"/>
                <p:cNvSpPr>
                  <a:spLocks noChangeArrowheads="1"/>
                </p:cNvSpPr>
                <p:nvPr/>
              </p:nvSpPr>
              <p:spPr bwMode="auto">
                <a:xfrm>
                  <a:off x="3504" y="2832"/>
                  <a:ext cx="672" cy="5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sp>
              <p:nvSpPr>
                <p:cNvPr id="21" name="Rectangle 29"/>
                <p:cNvSpPr>
                  <a:spLocks noChangeArrowheads="1"/>
                </p:cNvSpPr>
                <p:nvPr/>
              </p:nvSpPr>
              <p:spPr bwMode="auto">
                <a:xfrm>
                  <a:off x="2688" y="2832"/>
                  <a:ext cx="576" cy="5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sp>
              <p:nvSpPr>
                <p:cNvPr id="22" name="Line 30"/>
                <p:cNvSpPr>
                  <a:spLocks noChangeShapeType="1"/>
                </p:cNvSpPr>
                <p:nvPr/>
              </p:nvSpPr>
              <p:spPr bwMode="auto">
                <a:xfrm>
                  <a:off x="3264" y="3120"/>
                  <a:ext cx="24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grpSp>
        </p:grpSp>
        <p:grpSp>
          <p:nvGrpSpPr>
            <p:cNvPr id="14" name="Group 13"/>
            <p:cNvGrpSpPr/>
            <p:nvPr/>
          </p:nvGrpSpPr>
          <p:grpSpPr>
            <a:xfrm>
              <a:off x="6858000" y="3322735"/>
              <a:ext cx="2286000" cy="1465263"/>
              <a:chOff x="6705600" y="4495800"/>
              <a:chExt cx="2286000" cy="1465263"/>
            </a:xfrm>
          </p:grpSpPr>
          <p:sp>
            <p:nvSpPr>
              <p:cNvPr id="15" name="AutoShape 31"/>
              <p:cNvSpPr>
                <a:spLocks noChangeArrowheads="1"/>
              </p:cNvSpPr>
              <p:nvPr/>
            </p:nvSpPr>
            <p:spPr bwMode="auto">
              <a:xfrm>
                <a:off x="6705600" y="4572000"/>
                <a:ext cx="685800" cy="7620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sp>
            <p:nvSpPr>
              <p:cNvPr id="16" name="Text Box 32"/>
              <p:cNvSpPr txBox="1">
                <a:spLocks noChangeArrowheads="1"/>
              </p:cNvSpPr>
              <p:nvPr/>
            </p:nvSpPr>
            <p:spPr bwMode="auto">
              <a:xfrm>
                <a:off x="7397750" y="4495800"/>
                <a:ext cx="15938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5" tIns="45671" rIns="91345" bIns="45671">
                <a:spAutoFit/>
              </a:bodyPr>
              <a:lstStyle/>
              <a:p>
                <a:pPr defTabSz="914400" fontAlgn="base">
                  <a:spcBef>
                    <a:spcPct val="0"/>
                  </a:spcBef>
                  <a:spcAft>
                    <a:spcPct val="0"/>
                  </a:spcAft>
                  <a:buFontTx/>
                  <a:buChar char="•"/>
                </a:pPr>
                <a:r>
                  <a:rPr lang="en-US" dirty="0" smtClean="0">
                    <a:solidFill>
                      <a:srgbClr val="000000"/>
                    </a:solidFill>
                    <a:latin typeface="Arial" charset="0"/>
                    <a:ea typeface="ＭＳ Ｐゴシック" charset="0"/>
                  </a:rPr>
                  <a:t> Process &amp;   product optimization  </a:t>
                </a:r>
              </a:p>
              <a:p>
                <a:pPr defTabSz="914400" fontAlgn="base">
                  <a:spcBef>
                    <a:spcPct val="0"/>
                  </a:spcBef>
                  <a:spcAft>
                    <a:spcPct val="0"/>
                  </a:spcAft>
                  <a:buFontTx/>
                  <a:buChar char="•"/>
                </a:pPr>
                <a:r>
                  <a:rPr lang="en-US" dirty="0" smtClean="0">
                    <a:solidFill>
                      <a:srgbClr val="000000"/>
                    </a:solidFill>
                    <a:latin typeface="Arial" charset="0"/>
                    <a:ea typeface="ＭＳ Ｐゴシック" charset="0"/>
                  </a:rPr>
                  <a:t> Innovation</a:t>
                </a:r>
              </a:p>
              <a:p>
                <a:pPr defTabSz="914400" fontAlgn="base">
                  <a:spcBef>
                    <a:spcPct val="0"/>
                  </a:spcBef>
                  <a:spcAft>
                    <a:spcPct val="0"/>
                  </a:spcAft>
                </a:pPr>
                <a:endParaRPr lang="en-US" dirty="0" smtClean="0">
                  <a:solidFill>
                    <a:srgbClr val="000000"/>
                  </a:solidFill>
                  <a:latin typeface="Arial" charset="0"/>
                  <a:ea typeface="ＭＳ Ｐゴシック" charset="0"/>
                </a:endParaRPr>
              </a:p>
            </p:txBody>
          </p:sp>
        </p:grpSp>
      </p:grpSp>
      <p:sp>
        <p:nvSpPr>
          <p:cNvPr id="7" name="Oval 6"/>
          <p:cNvSpPr/>
          <p:nvPr/>
        </p:nvSpPr>
        <p:spPr bwMode="auto">
          <a:xfrm>
            <a:off x="1058298" y="3385839"/>
            <a:ext cx="4005041" cy="2389751"/>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charset="0"/>
            </a:endParaRPr>
          </a:p>
        </p:txBody>
      </p:sp>
      <p:sp>
        <p:nvSpPr>
          <p:cNvPr id="8" name="TextBox 7"/>
          <p:cNvSpPr txBox="1"/>
          <p:nvPr/>
        </p:nvSpPr>
        <p:spPr>
          <a:xfrm>
            <a:off x="5047158" y="2557813"/>
            <a:ext cx="3713645" cy="1569660"/>
          </a:xfrm>
          <a:prstGeom prst="rect">
            <a:avLst/>
          </a:prstGeom>
          <a:noFill/>
          <a:ln w="57150" cmpd="sng">
            <a:solidFill>
              <a:srgbClr val="FF0000"/>
            </a:solidFill>
          </a:ln>
        </p:spPr>
        <p:txBody>
          <a:bodyPr wrap="square" rtlCol="0">
            <a:spAutoFit/>
          </a:bodyPr>
          <a:lstStyle/>
          <a:p>
            <a:pPr algn="ctr"/>
            <a:r>
              <a:rPr lang="en-US" sz="2400" dirty="0" smtClean="0"/>
              <a:t>PRISMS – will be an </a:t>
            </a:r>
            <a:r>
              <a:rPr lang="en-US" sz="2400" u="sng" dirty="0" smtClean="0"/>
              <a:t>extensible</a:t>
            </a:r>
            <a:r>
              <a:rPr lang="en-US" sz="2400" dirty="0" smtClean="0"/>
              <a:t> scientific core for ICMSE &amp; MBD for structural metals</a:t>
            </a:r>
            <a:endParaRPr lang="en-US" sz="2400" dirty="0"/>
          </a:p>
        </p:txBody>
      </p:sp>
      <p:cxnSp>
        <p:nvCxnSpPr>
          <p:cNvPr id="9" name="Straight Connector 8"/>
          <p:cNvCxnSpPr/>
          <p:nvPr/>
        </p:nvCxnSpPr>
        <p:spPr bwMode="auto">
          <a:xfrm flipV="1">
            <a:off x="4201208" y="3138367"/>
            <a:ext cx="845950" cy="456247"/>
          </a:xfrm>
          <a:prstGeom prst="line">
            <a:avLst/>
          </a:prstGeom>
          <a:solidFill>
            <a:schemeClr val="folHlink">
              <a:alpha val="50000"/>
            </a:schemeClr>
          </a:solidFill>
          <a:ln w="57150" cap="flat" cmpd="sng" algn="ctr">
            <a:solidFill>
              <a:srgbClr val="FF0000"/>
            </a:solidFill>
            <a:prstDash val="solid"/>
            <a:round/>
            <a:headEnd type="none" w="med" len="med"/>
            <a:tailEnd type="none" w="med" len="med"/>
          </a:ln>
          <a:effectLst/>
        </p:spPr>
      </p:cxnSp>
      <p:sp>
        <p:nvSpPr>
          <p:cNvPr id="43" name="TextBox 42"/>
          <p:cNvSpPr txBox="1"/>
          <p:nvPr/>
        </p:nvSpPr>
        <p:spPr>
          <a:xfrm>
            <a:off x="231802" y="2296863"/>
            <a:ext cx="2940088" cy="841504"/>
          </a:xfrm>
          <a:prstGeom prst="rect">
            <a:avLst/>
          </a:prstGeom>
          <a:solidFill>
            <a:srgbClr val="9BBB59">
              <a:lumMod val="40000"/>
              <a:lumOff val="60000"/>
            </a:srgbClr>
          </a:solidFill>
          <a:ln>
            <a:solidFill>
              <a:sysClr val="windowText" lastClr="000000"/>
            </a:solidFill>
          </a:ln>
        </p:spPr>
        <p:txBody>
          <a:bodyPr wrap="square" lIns="101846" tIns="50923" rIns="101846" bIns="50923" rtlCol="0">
            <a:spAutoFit/>
          </a:bodyPr>
          <a:lstStyle/>
          <a:p>
            <a:r>
              <a:rPr lang="en-US" sz="1600" dirty="0" smtClean="0">
                <a:latin typeface="Arial" charset="0"/>
              </a:rPr>
              <a:t>Provide the capability for rapid insertion of the latest science into the engineering process</a:t>
            </a:r>
            <a:endParaRPr lang="en-US" sz="1600" dirty="0">
              <a:latin typeface="Arial" charset="0"/>
            </a:endParaRPr>
          </a:p>
        </p:txBody>
      </p:sp>
    </p:spTree>
    <p:extLst>
      <p:ext uri="{BB962C8B-B14F-4D97-AF65-F5344CB8AC3E}">
        <p14:creationId xmlns:p14="http://schemas.microsoft.com/office/powerpoint/2010/main" val="35614292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block-colo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1463675" cy="1109663"/>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25954" name="Text Box 3"/>
          <p:cNvSpPr txBox="1">
            <a:spLocks noChangeArrowheads="1"/>
          </p:cNvSpPr>
          <p:nvPr/>
        </p:nvSpPr>
        <p:spPr bwMode="auto">
          <a:xfrm>
            <a:off x="533400" y="2057400"/>
            <a:ext cx="147002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47" rIns="91430" bIns="4574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800">
                <a:latin typeface="Arial" charset="0"/>
                <a:sym typeface="Symbol" charset="0"/>
              </a:rPr>
              <a:t>     </a:t>
            </a:r>
            <a:r>
              <a:rPr lang="en-US" sz="1800" b="1">
                <a:latin typeface="Arial" charset="0"/>
                <a:sym typeface="Symbol" charset="0"/>
              </a:rPr>
              <a:t>1 m</a:t>
            </a:r>
            <a:endParaRPr lang="en-US" sz="1600" b="1">
              <a:latin typeface="Arial" charset="0"/>
            </a:endParaRPr>
          </a:p>
          <a:p>
            <a:pPr algn="l" eaLnBrk="1" hangingPunct="1"/>
            <a:r>
              <a:rPr lang="en-US" sz="1600" b="1">
                <a:latin typeface="Arial" charset="0"/>
              </a:rPr>
              <a:t>Engine Block</a:t>
            </a:r>
          </a:p>
        </p:txBody>
      </p:sp>
      <p:sp>
        <p:nvSpPr>
          <p:cNvPr id="125955" name="Text Box 4"/>
          <p:cNvSpPr txBox="1">
            <a:spLocks noChangeArrowheads="1"/>
          </p:cNvSpPr>
          <p:nvPr/>
        </p:nvSpPr>
        <p:spPr bwMode="auto">
          <a:xfrm>
            <a:off x="2133600" y="2971800"/>
            <a:ext cx="172085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47" rIns="91430" bIns="4574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800">
                <a:latin typeface="Arial" charset="0"/>
                <a:sym typeface="Symbol" charset="0"/>
              </a:rPr>
              <a:t> </a:t>
            </a:r>
            <a:r>
              <a:rPr lang="en-US" sz="1800" b="1">
                <a:latin typeface="Arial" charset="0"/>
                <a:sym typeface="Symbol" charset="0"/>
              </a:rPr>
              <a:t>1 – 10 mm</a:t>
            </a:r>
            <a:endParaRPr lang="en-US" sz="1100" b="1"/>
          </a:p>
          <a:p>
            <a:pPr algn="l" eaLnBrk="1" hangingPunct="1"/>
            <a:r>
              <a:rPr lang="en-US" sz="1600" b="1" u="sng">
                <a:latin typeface="Arial" charset="0"/>
              </a:rPr>
              <a:t>Macrostructure</a:t>
            </a:r>
            <a:r>
              <a:rPr lang="en-US" sz="1600" b="1">
                <a:solidFill>
                  <a:srgbClr val="660066"/>
                </a:solidFill>
                <a:latin typeface="Arial" charset="0"/>
              </a:rPr>
              <a:t> </a:t>
            </a:r>
          </a:p>
          <a:p>
            <a:pPr algn="l" eaLnBrk="1" hangingPunct="1">
              <a:buFontTx/>
              <a:buChar char="•"/>
            </a:pPr>
            <a:r>
              <a:rPr lang="en-US" sz="1200" b="1">
                <a:latin typeface="Arial" charset="0"/>
              </a:rPr>
              <a:t> Grains</a:t>
            </a:r>
          </a:p>
          <a:p>
            <a:pPr algn="l" eaLnBrk="1" hangingPunct="1">
              <a:buFontTx/>
              <a:buChar char="•"/>
            </a:pPr>
            <a:r>
              <a:rPr lang="en-US" sz="1200" b="1">
                <a:latin typeface="Arial" charset="0"/>
              </a:rPr>
              <a:t> Macroporosity</a:t>
            </a:r>
          </a:p>
          <a:p>
            <a:pPr algn="l" eaLnBrk="1" hangingPunct="1">
              <a:buFont typeface="Symbol" charset="0"/>
              <a:buNone/>
            </a:pPr>
            <a:r>
              <a:rPr lang="en-US" sz="1600" b="1" u="sng">
                <a:latin typeface="Arial" charset="0"/>
              </a:rPr>
              <a:t>Properties</a:t>
            </a:r>
          </a:p>
          <a:p>
            <a:pPr algn="l" eaLnBrk="1" hangingPunct="1">
              <a:buFont typeface="Symbol" charset="0"/>
              <a:buNone/>
            </a:pPr>
            <a:r>
              <a:rPr lang="en-US" sz="1200" b="1">
                <a:latin typeface="Arial" charset="0"/>
                <a:cs typeface="Times New Roman" charset="0"/>
              </a:rPr>
              <a:t>• High cycle fatigue</a:t>
            </a:r>
          </a:p>
          <a:p>
            <a:pPr algn="l" eaLnBrk="1" hangingPunct="1">
              <a:buFont typeface="Symbol" charset="0"/>
              <a:buNone/>
            </a:pPr>
            <a:r>
              <a:rPr lang="en-US" sz="1200" b="1">
                <a:latin typeface="Arial" charset="0"/>
                <a:cs typeface="Times New Roman" charset="0"/>
              </a:rPr>
              <a:t>• Ductility</a:t>
            </a:r>
          </a:p>
        </p:txBody>
      </p:sp>
      <p:sp>
        <p:nvSpPr>
          <p:cNvPr id="125956" name="Text Box 5"/>
          <p:cNvSpPr txBox="1">
            <a:spLocks noChangeArrowheads="1"/>
          </p:cNvSpPr>
          <p:nvPr/>
        </p:nvSpPr>
        <p:spPr bwMode="auto">
          <a:xfrm>
            <a:off x="3962400" y="3505200"/>
            <a:ext cx="1665288"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47" rIns="91430" bIns="4574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800">
                <a:latin typeface="Arial" charset="0"/>
                <a:sym typeface="Symbol" charset="0"/>
              </a:rPr>
              <a:t> </a:t>
            </a:r>
            <a:r>
              <a:rPr lang="en-US" sz="1800" b="1">
                <a:latin typeface="Arial" charset="0"/>
                <a:sym typeface="Symbol" charset="0"/>
              </a:rPr>
              <a:t>10 – 500um</a:t>
            </a:r>
            <a:endParaRPr lang="en-US" sz="1100" b="1"/>
          </a:p>
          <a:p>
            <a:pPr algn="l" eaLnBrk="1" hangingPunct="1"/>
            <a:r>
              <a:rPr lang="en-US" sz="1600" b="1" u="sng">
                <a:latin typeface="Arial" charset="0"/>
              </a:rPr>
              <a:t>Microstructure</a:t>
            </a:r>
            <a:r>
              <a:rPr lang="en-US" sz="1600" b="1">
                <a:solidFill>
                  <a:srgbClr val="660066"/>
                </a:solidFill>
                <a:latin typeface="Arial" charset="0"/>
              </a:rPr>
              <a:t> </a:t>
            </a:r>
          </a:p>
          <a:p>
            <a:pPr algn="l" eaLnBrk="1" hangingPunct="1">
              <a:buFontTx/>
              <a:buChar char="•"/>
            </a:pPr>
            <a:r>
              <a:rPr lang="en-US" sz="1200" b="1">
                <a:latin typeface="Arial" charset="0"/>
              </a:rPr>
              <a:t> Eutectic Phases</a:t>
            </a:r>
          </a:p>
          <a:p>
            <a:pPr algn="l" eaLnBrk="1" hangingPunct="1">
              <a:buFontTx/>
              <a:buChar char="•"/>
            </a:pPr>
            <a:r>
              <a:rPr lang="en-US" sz="1200" b="1">
                <a:latin typeface="Arial" charset="0"/>
              </a:rPr>
              <a:t> Dendrites</a:t>
            </a:r>
          </a:p>
          <a:p>
            <a:pPr algn="l" eaLnBrk="1" hangingPunct="1">
              <a:buFontTx/>
              <a:buChar char="•"/>
            </a:pPr>
            <a:r>
              <a:rPr lang="en-US" sz="1200" b="1">
                <a:latin typeface="Arial" charset="0"/>
              </a:rPr>
              <a:t> Microporosity</a:t>
            </a:r>
          </a:p>
          <a:p>
            <a:pPr algn="l" eaLnBrk="1" hangingPunct="1">
              <a:buFontTx/>
              <a:buChar char="•"/>
            </a:pPr>
            <a:r>
              <a:rPr lang="en-US" sz="1200" b="1">
                <a:latin typeface="Arial" charset="0"/>
              </a:rPr>
              <a:t> Intermetallics</a:t>
            </a:r>
          </a:p>
          <a:p>
            <a:pPr algn="l" eaLnBrk="1" hangingPunct="1">
              <a:buFont typeface="Symbol" charset="0"/>
              <a:buNone/>
            </a:pPr>
            <a:r>
              <a:rPr lang="en-US" sz="1600" b="1" u="sng">
                <a:latin typeface="Arial" charset="0"/>
              </a:rPr>
              <a:t>Properties</a:t>
            </a:r>
          </a:p>
          <a:p>
            <a:pPr algn="l" eaLnBrk="1" hangingPunct="1">
              <a:buFont typeface="Symbol" charset="0"/>
              <a:buNone/>
            </a:pPr>
            <a:r>
              <a:rPr lang="en-US" sz="1200">
                <a:latin typeface="Arial" charset="0"/>
                <a:cs typeface="Times New Roman" charset="0"/>
              </a:rPr>
              <a:t>•</a:t>
            </a:r>
            <a:r>
              <a:rPr lang="en-US" sz="1200">
                <a:solidFill>
                  <a:srgbClr val="FF0000"/>
                </a:solidFill>
                <a:latin typeface="Arial" charset="0"/>
                <a:cs typeface="Times New Roman" charset="0"/>
              </a:rPr>
              <a:t> </a:t>
            </a:r>
            <a:r>
              <a:rPr lang="en-US" sz="1200" b="1">
                <a:latin typeface="Arial" charset="0"/>
                <a:cs typeface="Times New Roman" charset="0"/>
              </a:rPr>
              <a:t>Yield strength</a:t>
            </a:r>
          </a:p>
          <a:p>
            <a:pPr algn="l" eaLnBrk="1" hangingPunct="1">
              <a:buFont typeface="Symbol" charset="0"/>
              <a:buNone/>
            </a:pPr>
            <a:r>
              <a:rPr lang="en-US" sz="1200" b="1">
                <a:latin typeface="Arial" charset="0"/>
                <a:cs typeface="Times New Roman" charset="0"/>
              </a:rPr>
              <a:t>• Tensile strength</a:t>
            </a:r>
          </a:p>
          <a:p>
            <a:pPr algn="l" eaLnBrk="1" hangingPunct="1">
              <a:buFont typeface="Symbol" charset="0"/>
              <a:buNone/>
            </a:pPr>
            <a:r>
              <a:rPr lang="en-US" sz="1200" b="1">
                <a:latin typeface="Arial" charset="0"/>
                <a:cs typeface="Times New Roman" charset="0"/>
              </a:rPr>
              <a:t>•</a:t>
            </a:r>
            <a:r>
              <a:rPr lang="en-US" sz="1200" b="1">
                <a:solidFill>
                  <a:srgbClr val="FF0000"/>
                </a:solidFill>
                <a:latin typeface="Arial" charset="0"/>
                <a:cs typeface="Times New Roman" charset="0"/>
              </a:rPr>
              <a:t> </a:t>
            </a:r>
            <a:r>
              <a:rPr lang="en-US" sz="1200" b="1">
                <a:latin typeface="Arial" charset="0"/>
                <a:cs typeface="Times New Roman" charset="0"/>
              </a:rPr>
              <a:t>High cycle fatigue</a:t>
            </a:r>
          </a:p>
          <a:p>
            <a:pPr algn="l" eaLnBrk="1" hangingPunct="1">
              <a:buFont typeface="Symbol" charset="0"/>
              <a:buNone/>
            </a:pPr>
            <a:r>
              <a:rPr lang="en-US" sz="1200" b="1">
                <a:latin typeface="Arial" charset="0"/>
                <a:cs typeface="Times New Roman" charset="0"/>
              </a:rPr>
              <a:t>• Low cycle fatigue</a:t>
            </a:r>
          </a:p>
          <a:p>
            <a:pPr algn="l" eaLnBrk="1" hangingPunct="1">
              <a:buFontTx/>
              <a:buChar char="•"/>
            </a:pPr>
            <a:r>
              <a:rPr lang="en-US" sz="1200" b="1">
                <a:latin typeface="Arial" charset="0"/>
                <a:cs typeface="Times New Roman" charset="0"/>
              </a:rPr>
              <a:t> Thermal Growth</a:t>
            </a:r>
          </a:p>
          <a:p>
            <a:pPr algn="l" eaLnBrk="1" hangingPunct="1">
              <a:buFont typeface="Symbol" charset="0"/>
              <a:buNone/>
            </a:pPr>
            <a:r>
              <a:rPr lang="en-US" sz="1200" b="1">
                <a:latin typeface="Arial" charset="0"/>
                <a:cs typeface="Times New Roman" charset="0"/>
              </a:rPr>
              <a:t>• Ductility</a:t>
            </a:r>
          </a:p>
          <a:p>
            <a:pPr algn="l" eaLnBrk="1" hangingPunct="1">
              <a:buFont typeface="Symbol" charset="0"/>
              <a:buChar char="@"/>
            </a:pPr>
            <a:endParaRPr lang="en-US" sz="1600">
              <a:solidFill>
                <a:srgbClr val="FF0000"/>
              </a:solidFill>
              <a:cs typeface="Times New Roman" charset="0"/>
            </a:endParaRPr>
          </a:p>
        </p:txBody>
      </p:sp>
      <p:sp>
        <p:nvSpPr>
          <p:cNvPr id="125957" name="Text Box 6"/>
          <p:cNvSpPr txBox="1">
            <a:spLocks noChangeArrowheads="1"/>
          </p:cNvSpPr>
          <p:nvPr/>
        </p:nvSpPr>
        <p:spPr bwMode="auto">
          <a:xfrm>
            <a:off x="7162800" y="5103813"/>
            <a:ext cx="1833563"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47" rIns="91430" bIns="4574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800" b="1">
                <a:latin typeface="Arial" charset="0"/>
                <a:sym typeface="Symbol" charset="0"/>
              </a:rPr>
              <a:t>    0.1-1 nm</a:t>
            </a:r>
          </a:p>
          <a:p>
            <a:pPr algn="l" eaLnBrk="1" hangingPunct="1">
              <a:buFont typeface="Symbol" charset="0"/>
              <a:buNone/>
            </a:pPr>
            <a:r>
              <a:rPr lang="en-US" sz="1600" b="1" u="sng">
                <a:latin typeface="Arial" charset="0"/>
              </a:rPr>
              <a:t>Atomic Structure</a:t>
            </a:r>
          </a:p>
          <a:p>
            <a:pPr algn="l" eaLnBrk="1" hangingPunct="1">
              <a:buFontTx/>
              <a:buChar char="•"/>
            </a:pPr>
            <a:r>
              <a:rPr lang="en-US" sz="1200" b="1">
                <a:latin typeface="Arial" charset="0"/>
              </a:rPr>
              <a:t> Crystal Structure</a:t>
            </a:r>
          </a:p>
          <a:p>
            <a:pPr algn="l" eaLnBrk="1" hangingPunct="1">
              <a:buFontTx/>
              <a:buChar char="•"/>
            </a:pPr>
            <a:r>
              <a:rPr lang="en-US" sz="1200" b="1">
                <a:latin typeface="Arial" charset="0"/>
              </a:rPr>
              <a:t> Interface Structure</a:t>
            </a:r>
          </a:p>
          <a:p>
            <a:pPr algn="l" eaLnBrk="1" hangingPunct="1">
              <a:buFont typeface="Symbol" charset="0"/>
              <a:buNone/>
            </a:pPr>
            <a:r>
              <a:rPr lang="en-US" sz="1600" b="1" u="sng">
                <a:latin typeface="Arial" charset="0"/>
              </a:rPr>
              <a:t>Properties</a:t>
            </a:r>
          </a:p>
          <a:p>
            <a:pPr algn="l" eaLnBrk="1" hangingPunct="1">
              <a:buFont typeface="Symbol" charset="0"/>
              <a:buNone/>
            </a:pPr>
            <a:r>
              <a:rPr lang="en-US" sz="1200">
                <a:latin typeface="Arial" charset="0"/>
                <a:cs typeface="Times New Roman" charset="0"/>
              </a:rPr>
              <a:t>• </a:t>
            </a:r>
            <a:r>
              <a:rPr lang="en-US" sz="1200" b="1">
                <a:latin typeface="Arial" charset="0"/>
                <a:cs typeface="Times New Roman" charset="0"/>
              </a:rPr>
              <a:t>Thermal Growth</a:t>
            </a:r>
          </a:p>
          <a:p>
            <a:pPr algn="l" eaLnBrk="1" hangingPunct="1">
              <a:buFontTx/>
              <a:buChar char="•"/>
            </a:pPr>
            <a:r>
              <a:rPr lang="en-US" sz="1200" b="1">
                <a:latin typeface="Arial" charset="0"/>
                <a:cs typeface="Times New Roman" charset="0"/>
              </a:rPr>
              <a:t> Yield Strength</a:t>
            </a:r>
          </a:p>
        </p:txBody>
      </p:sp>
      <p:sp>
        <p:nvSpPr>
          <p:cNvPr id="125958" name="Line 7"/>
          <p:cNvSpPr>
            <a:spLocks noChangeShapeType="1"/>
          </p:cNvSpPr>
          <p:nvPr/>
        </p:nvSpPr>
        <p:spPr bwMode="auto">
          <a:xfrm>
            <a:off x="1524000" y="1295400"/>
            <a:ext cx="571500" cy="57150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59" name="Line 8"/>
          <p:cNvSpPr>
            <a:spLocks noChangeShapeType="1"/>
          </p:cNvSpPr>
          <p:nvPr/>
        </p:nvSpPr>
        <p:spPr bwMode="auto">
          <a:xfrm>
            <a:off x="1524000" y="1219200"/>
            <a:ext cx="895350" cy="34290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60" name="Text Box 9"/>
          <p:cNvSpPr txBox="1">
            <a:spLocks noChangeArrowheads="1"/>
          </p:cNvSpPr>
          <p:nvPr/>
        </p:nvSpPr>
        <p:spPr bwMode="auto">
          <a:xfrm>
            <a:off x="5486400" y="4114800"/>
            <a:ext cx="1628775"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47" rIns="91430" bIns="4574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800">
                <a:latin typeface="Arial" charset="0"/>
                <a:sym typeface="Symbol" charset="0"/>
              </a:rPr>
              <a:t>  </a:t>
            </a:r>
            <a:r>
              <a:rPr lang="en-US" sz="1800" b="1">
                <a:latin typeface="Arial" charset="0"/>
                <a:sym typeface="Symbol" charset="0"/>
              </a:rPr>
              <a:t>1-100 nm</a:t>
            </a:r>
            <a:endParaRPr lang="en-US" sz="1100" b="1"/>
          </a:p>
          <a:p>
            <a:pPr algn="l" eaLnBrk="1" hangingPunct="1"/>
            <a:r>
              <a:rPr lang="en-US" sz="1600" b="1" u="sng">
                <a:latin typeface="Arial" charset="0"/>
              </a:rPr>
              <a:t>Nanostructure</a:t>
            </a:r>
            <a:r>
              <a:rPr lang="en-US" sz="1600" b="1">
                <a:solidFill>
                  <a:srgbClr val="660066"/>
                </a:solidFill>
                <a:latin typeface="Arial" charset="0"/>
              </a:rPr>
              <a:t> </a:t>
            </a:r>
          </a:p>
          <a:p>
            <a:pPr algn="l" eaLnBrk="1" hangingPunct="1">
              <a:buFontTx/>
              <a:buChar char="•"/>
            </a:pPr>
            <a:r>
              <a:rPr lang="en-US" sz="1200" b="1">
                <a:latin typeface="Arial" charset="0"/>
              </a:rPr>
              <a:t> Precipitates</a:t>
            </a:r>
          </a:p>
          <a:p>
            <a:pPr algn="l" eaLnBrk="1" hangingPunct="1">
              <a:buFont typeface="Symbol" charset="0"/>
              <a:buNone/>
            </a:pPr>
            <a:r>
              <a:rPr lang="en-US" sz="1600" b="1" u="sng">
                <a:latin typeface="Arial" charset="0"/>
              </a:rPr>
              <a:t>Properties</a:t>
            </a:r>
          </a:p>
          <a:p>
            <a:pPr algn="l" eaLnBrk="1" hangingPunct="1">
              <a:buFont typeface="Symbol" charset="0"/>
              <a:buNone/>
            </a:pPr>
            <a:r>
              <a:rPr lang="en-US" sz="1200">
                <a:latin typeface="Arial" charset="0"/>
                <a:cs typeface="Times New Roman" charset="0"/>
              </a:rPr>
              <a:t>• </a:t>
            </a:r>
            <a:r>
              <a:rPr lang="en-US" sz="1200" b="1">
                <a:latin typeface="Arial" charset="0"/>
                <a:cs typeface="Times New Roman" charset="0"/>
              </a:rPr>
              <a:t>Yield strength</a:t>
            </a:r>
          </a:p>
          <a:p>
            <a:pPr algn="l" eaLnBrk="1" hangingPunct="1">
              <a:buFontTx/>
              <a:buChar char="•"/>
            </a:pPr>
            <a:r>
              <a:rPr lang="en-US" sz="1200" b="1">
                <a:latin typeface="Arial" charset="0"/>
                <a:cs typeface="Times New Roman" charset="0"/>
              </a:rPr>
              <a:t> Thermal Growth</a:t>
            </a:r>
          </a:p>
          <a:p>
            <a:pPr algn="l" eaLnBrk="1" hangingPunct="1">
              <a:buFont typeface="Symbol" charset="0"/>
              <a:buNone/>
            </a:pPr>
            <a:r>
              <a:rPr lang="en-US" sz="1200" b="1">
                <a:latin typeface="Arial" charset="0"/>
                <a:cs typeface="Times New Roman" charset="0"/>
              </a:rPr>
              <a:t>• Tensile strength</a:t>
            </a:r>
          </a:p>
          <a:p>
            <a:pPr algn="l" eaLnBrk="1" hangingPunct="1">
              <a:buFont typeface="Symbol" charset="0"/>
              <a:buNone/>
            </a:pPr>
            <a:r>
              <a:rPr lang="en-US" sz="1200" b="1">
                <a:latin typeface="Arial" charset="0"/>
                <a:cs typeface="Times New Roman" charset="0"/>
              </a:rPr>
              <a:t>• Low cycle fatigue</a:t>
            </a:r>
          </a:p>
          <a:p>
            <a:pPr algn="l" eaLnBrk="1" hangingPunct="1">
              <a:buFont typeface="Symbol" charset="0"/>
              <a:buNone/>
            </a:pPr>
            <a:r>
              <a:rPr lang="en-US" sz="1200" b="1">
                <a:latin typeface="Arial" charset="0"/>
                <a:cs typeface="Times New Roman" charset="0"/>
              </a:rPr>
              <a:t>• Ductility</a:t>
            </a:r>
          </a:p>
        </p:txBody>
      </p:sp>
      <p:sp>
        <p:nvSpPr>
          <p:cNvPr id="125961" name="Rectangle 10"/>
          <p:cNvSpPr>
            <a:spLocks noChangeAspect="1" noChangeArrowheads="1"/>
          </p:cNvSpPr>
          <p:nvPr/>
        </p:nvSpPr>
        <p:spPr bwMode="auto">
          <a:xfrm>
            <a:off x="1447800" y="1219200"/>
            <a:ext cx="84138" cy="76200"/>
          </a:xfrm>
          <a:prstGeom prst="rect">
            <a:avLst/>
          </a:prstGeom>
          <a:solidFill>
            <a:schemeClr val="bg1">
              <a:alpha val="50195"/>
            </a:schemeClr>
          </a:solidFill>
          <a:ln w="25400">
            <a:solidFill>
              <a:srgbClr val="FF0000"/>
            </a:solidFill>
            <a:miter lim="800000"/>
            <a:headEnd/>
            <a:tailEnd/>
          </a:ln>
        </p:spPr>
        <p:txBody>
          <a:bodyPr wrap="none" anchor="ctr"/>
          <a:lstStyle/>
          <a:p>
            <a:endParaRPr lang="en-US"/>
          </a:p>
        </p:txBody>
      </p:sp>
      <p:pic>
        <p:nvPicPr>
          <p:cNvPr id="125962" name="Picture 11" descr="color grains-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524000"/>
            <a:ext cx="1828800" cy="12985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5963" name="Line 12"/>
          <p:cNvSpPr>
            <a:spLocks noChangeShapeType="1"/>
          </p:cNvSpPr>
          <p:nvPr/>
        </p:nvSpPr>
        <p:spPr bwMode="auto">
          <a:xfrm>
            <a:off x="3810000" y="2286000"/>
            <a:ext cx="647700" cy="57150"/>
          </a:xfrm>
          <a:prstGeom prst="line">
            <a:avLst/>
          </a:prstGeom>
          <a:noFill/>
          <a:ln w="317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64" name="Line 13"/>
          <p:cNvSpPr>
            <a:spLocks noChangeShapeType="1"/>
          </p:cNvSpPr>
          <p:nvPr/>
        </p:nvSpPr>
        <p:spPr bwMode="auto">
          <a:xfrm>
            <a:off x="3810000" y="2286000"/>
            <a:ext cx="628650" cy="285750"/>
          </a:xfrm>
          <a:prstGeom prst="line">
            <a:avLst/>
          </a:prstGeom>
          <a:noFill/>
          <a:ln w="317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25965" name="Picture 14" descr="BWgrains-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981200"/>
            <a:ext cx="1143000" cy="14636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25966" name="Line 15"/>
          <p:cNvSpPr>
            <a:spLocks noChangeShapeType="1"/>
          </p:cNvSpPr>
          <p:nvPr/>
        </p:nvSpPr>
        <p:spPr bwMode="auto">
          <a:xfrm>
            <a:off x="5105400" y="2667000"/>
            <a:ext cx="914400" cy="15240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67" name="Line 16"/>
          <p:cNvSpPr>
            <a:spLocks noChangeShapeType="1"/>
          </p:cNvSpPr>
          <p:nvPr/>
        </p:nvSpPr>
        <p:spPr bwMode="auto">
          <a:xfrm>
            <a:off x="5105400" y="2667000"/>
            <a:ext cx="704850" cy="43815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25968" name="Picture 17" descr="t7a-l2-sm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667000"/>
            <a:ext cx="1127125" cy="1371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5969" name="Rectangle 18"/>
          <p:cNvSpPr>
            <a:spLocks noChangeAspect="1" noChangeArrowheads="1"/>
          </p:cNvSpPr>
          <p:nvPr/>
        </p:nvSpPr>
        <p:spPr bwMode="auto">
          <a:xfrm>
            <a:off x="6477000" y="3352800"/>
            <a:ext cx="247650" cy="247650"/>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5970" name="Line 19"/>
          <p:cNvSpPr>
            <a:spLocks noChangeShapeType="1"/>
          </p:cNvSpPr>
          <p:nvPr/>
        </p:nvSpPr>
        <p:spPr bwMode="auto">
          <a:xfrm>
            <a:off x="6705600" y="3352800"/>
            <a:ext cx="1028700" cy="552450"/>
          </a:xfrm>
          <a:prstGeom prst="line">
            <a:avLst/>
          </a:prstGeom>
          <a:noFill/>
          <a:ln w="317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71" name="Line 20"/>
          <p:cNvSpPr>
            <a:spLocks noChangeShapeType="1"/>
          </p:cNvSpPr>
          <p:nvPr/>
        </p:nvSpPr>
        <p:spPr bwMode="auto">
          <a:xfrm>
            <a:off x="6705600" y="3581400"/>
            <a:ext cx="781050" cy="933450"/>
          </a:xfrm>
          <a:prstGeom prst="line">
            <a:avLst/>
          </a:prstGeom>
          <a:noFill/>
          <a:ln w="317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25972" name="Picture 21" descr="hremppt230-5h-sma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3810000"/>
            <a:ext cx="1381125" cy="1173163"/>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25973" name="Text Box 23"/>
          <p:cNvSpPr txBox="1">
            <a:spLocks noChangeArrowheads="1"/>
          </p:cNvSpPr>
          <p:nvPr/>
        </p:nvSpPr>
        <p:spPr bwMode="auto">
          <a:xfrm>
            <a:off x="2384425" y="114050"/>
            <a:ext cx="6486525" cy="9540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1414" tIns="45707" rIns="91414"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smtClean="0">
                <a:latin typeface="Arial Rounded MT Bold"/>
                <a:cs typeface="Arial Rounded MT Bold"/>
              </a:rPr>
              <a:t>From Atoms to Components: Dealing with the </a:t>
            </a:r>
            <a:r>
              <a:rPr lang="en-US" sz="2800" b="1" dirty="0" err="1" smtClean="0">
                <a:latin typeface="Arial Rounded MT Bold"/>
                <a:cs typeface="Arial Rounded MT Bold"/>
              </a:rPr>
              <a:t>Meso</a:t>
            </a:r>
            <a:r>
              <a:rPr lang="en-US" sz="2800" b="1" dirty="0" smtClean="0">
                <a:latin typeface="Arial Rounded MT Bold"/>
                <a:cs typeface="Arial Rounded MT Bold"/>
              </a:rPr>
              <a:t>-Scale is Essential !</a:t>
            </a:r>
          </a:p>
        </p:txBody>
      </p:sp>
      <p:sp>
        <p:nvSpPr>
          <p:cNvPr id="23" name="TextBox 22"/>
          <p:cNvSpPr txBox="1"/>
          <p:nvPr/>
        </p:nvSpPr>
        <p:spPr>
          <a:xfrm>
            <a:off x="334527" y="4261378"/>
            <a:ext cx="2940088" cy="1949500"/>
          </a:xfrm>
          <a:prstGeom prst="rect">
            <a:avLst/>
          </a:prstGeom>
          <a:solidFill>
            <a:srgbClr val="9BBB59">
              <a:lumMod val="40000"/>
              <a:lumOff val="60000"/>
            </a:srgbClr>
          </a:solidFill>
          <a:ln>
            <a:solidFill>
              <a:sysClr val="windowText" lastClr="000000"/>
            </a:solidFill>
          </a:ln>
        </p:spPr>
        <p:txBody>
          <a:bodyPr wrap="square" lIns="101846" tIns="50923" rIns="101846" bIns="50923" rtlCol="0">
            <a:spAutoFit/>
          </a:bodyPr>
          <a:lstStyle/>
          <a:p>
            <a:r>
              <a:rPr lang="en-US" sz="2000" dirty="0">
                <a:latin typeface="Arial" charset="0"/>
              </a:rPr>
              <a:t>Key materials processes occur at many length scales – and all can be influenced by manufacturing history</a:t>
            </a:r>
          </a:p>
        </p:txBody>
      </p:sp>
      <p:sp>
        <p:nvSpPr>
          <p:cNvPr id="2" name="TextBox 1"/>
          <p:cNvSpPr txBox="1"/>
          <p:nvPr/>
        </p:nvSpPr>
        <p:spPr>
          <a:xfrm>
            <a:off x="5397833" y="1349514"/>
            <a:ext cx="3529933" cy="707886"/>
          </a:xfrm>
          <a:prstGeom prst="rect">
            <a:avLst/>
          </a:prstGeom>
          <a:noFill/>
        </p:spPr>
        <p:txBody>
          <a:bodyPr wrap="none" rtlCol="0">
            <a:spAutoFit/>
          </a:bodyPr>
          <a:lstStyle/>
          <a:p>
            <a:r>
              <a:rPr lang="en-US" sz="2000" i="1" dirty="0" smtClean="0"/>
              <a:t>Ford Virtual Aluminum Castings</a:t>
            </a:r>
          </a:p>
          <a:p>
            <a:r>
              <a:rPr lang="en-US" sz="2000" i="1" dirty="0" smtClean="0"/>
              <a:t>had to treat all these scales</a:t>
            </a:r>
            <a:endParaRPr lang="en-US" sz="2000" i="1" dirty="0"/>
          </a:p>
        </p:txBody>
      </p:sp>
    </p:spTree>
    <p:extLst>
      <p:ext uri="{BB962C8B-B14F-4D97-AF65-F5344CB8AC3E}">
        <p14:creationId xmlns:p14="http://schemas.microsoft.com/office/powerpoint/2010/main" val="18203005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26"/>
            <a:ext cx="8229600" cy="783746"/>
          </a:xfrm>
        </p:spPr>
        <p:txBody>
          <a:bodyPr/>
          <a:lstStyle/>
          <a:p>
            <a:r>
              <a:rPr lang="en-US" dirty="0" smtClean="0"/>
              <a:t>Why Magnesium, Fatigue &amp; Ductility ?</a:t>
            </a:r>
            <a:endParaRPr lang="en-US" dirty="0"/>
          </a:p>
        </p:txBody>
      </p:sp>
      <p:sp>
        <p:nvSpPr>
          <p:cNvPr id="3" name="Content Placeholder 2"/>
          <p:cNvSpPr>
            <a:spLocks noGrp="1"/>
          </p:cNvSpPr>
          <p:nvPr>
            <p:ph idx="1"/>
          </p:nvPr>
        </p:nvSpPr>
        <p:spPr>
          <a:xfrm>
            <a:off x="238434" y="813465"/>
            <a:ext cx="4289705" cy="4150264"/>
          </a:xfrm>
          <a:ln>
            <a:solidFill>
              <a:schemeClr val="tx1"/>
            </a:solidFill>
          </a:ln>
        </p:spPr>
        <p:txBody>
          <a:bodyPr>
            <a:normAutofit/>
          </a:bodyPr>
          <a:lstStyle/>
          <a:p>
            <a:pPr marL="342900" indent="-342900">
              <a:buFont typeface="Arial"/>
              <a:buChar char="•"/>
            </a:pPr>
            <a:r>
              <a:rPr lang="en-US" dirty="0" smtClean="0"/>
              <a:t>Magnesium alloy development is at a very immature stage – and property improvements are required. </a:t>
            </a:r>
          </a:p>
          <a:p>
            <a:pPr marL="342900" indent="-342900">
              <a:buFont typeface="Arial"/>
              <a:buChar char="•"/>
            </a:pPr>
            <a:r>
              <a:rPr lang="en-US" dirty="0" smtClean="0"/>
              <a:t>Fatigue and ductility (fracture) behavior of materials are important engineering properties – but the science is largely phenomenological</a:t>
            </a:r>
          </a:p>
          <a:p>
            <a:pPr marL="342900" indent="-342900">
              <a:buFont typeface="Arial"/>
              <a:buChar char="•"/>
            </a:pPr>
            <a:r>
              <a:rPr lang="en-US" dirty="0" smtClean="0"/>
              <a:t>These problems are ripe for an </a:t>
            </a:r>
            <a:r>
              <a:rPr lang="en-US" u="sng" dirty="0" smtClean="0"/>
              <a:t>integrated</a:t>
            </a:r>
            <a:r>
              <a:rPr lang="en-US" dirty="0" smtClean="0"/>
              <a:t> predictive approach</a:t>
            </a:r>
          </a:p>
        </p:txBody>
      </p:sp>
      <p:grpSp>
        <p:nvGrpSpPr>
          <p:cNvPr id="4" name="Group 7"/>
          <p:cNvGrpSpPr>
            <a:grpSpLocks/>
          </p:cNvGrpSpPr>
          <p:nvPr/>
        </p:nvGrpSpPr>
        <p:grpSpPr bwMode="auto">
          <a:xfrm>
            <a:off x="5129600" y="743503"/>
            <a:ext cx="1953193" cy="2595089"/>
            <a:chOff x="672" y="1392"/>
            <a:chExt cx="2004" cy="2651"/>
          </a:xfrm>
        </p:grpSpPr>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l="11043" r="14824"/>
            <a:stretch>
              <a:fillRect/>
            </a:stretch>
          </p:blipFill>
          <p:spPr bwMode="auto">
            <a:xfrm>
              <a:off x="672" y="1392"/>
              <a:ext cx="1888" cy="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29" descr="DispZ029_Machining_Cyc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500" t="4976" r="23993" b="12094"/>
            <a:stretch>
              <a:fillRect/>
            </a:stretch>
          </p:blipFill>
          <p:spPr bwMode="auto">
            <a:xfrm>
              <a:off x="1296" y="2784"/>
              <a:ext cx="1380" cy="1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3" name="Group 2"/>
          <p:cNvGrpSpPr>
            <a:grpSpLocks/>
          </p:cNvGrpSpPr>
          <p:nvPr/>
        </p:nvGrpSpPr>
        <p:grpSpPr bwMode="auto">
          <a:xfrm>
            <a:off x="4814173" y="3550351"/>
            <a:ext cx="3608582" cy="3026405"/>
            <a:chOff x="781" y="16"/>
            <a:chExt cx="4313" cy="4187"/>
          </a:xfrm>
        </p:grpSpPr>
        <p:grpSp>
          <p:nvGrpSpPr>
            <p:cNvPr id="274" name="Group 3"/>
            <p:cNvGrpSpPr>
              <a:grpSpLocks/>
            </p:cNvGrpSpPr>
            <p:nvPr/>
          </p:nvGrpSpPr>
          <p:grpSpPr bwMode="auto">
            <a:xfrm>
              <a:off x="1158" y="16"/>
              <a:ext cx="3936" cy="3899"/>
              <a:chOff x="480" y="720"/>
              <a:chExt cx="3486" cy="4301"/>
            </a:xfrm>
          </p:grpSpPr>
          <p:sp>
            <p:nvSpPr>
              <p:cNvPr id="277" name="Freeform 4"/>
              <p:cNvSpPr>
                <a:spLocks/>
              </p:cNvSpPr>
              <p:nvPr/>
            </p:nvSpPr>
            <p:spPr bwMode="auto">
              <a:xfrm>
                <a:off x="935" y="3921"/>
                <a:ext cx="2876" cy="770"/>
              </a:xfrm>
              <a:custGeom>
                <a:avLst/>
                <a:gdLst>
                  <a:gd name="T0" fmla="*/ 0 w 2876"/>
                  <a:gd name="T1" fmla="*/ 770 h 770"/>
                  <a:gd name="T2" fmla="*/ 873 w 2876"/>
                  <a:gd name="T3" fmla="*/ 709 h 770"/>
                  <a:gd name="T4" fmla="*/ 1130 w 2876"/>
                  <a:gd name="T5" fmla="*/ 688 h 770"/>
                  <a:gd name="T6" fmla="*/ 1284 w 2876"/>
                  <a:gd name="T7" fmla="*/ 668 h 770"/>
                  <a:gd name="T8" fmla="*/ 1551 w 2876"/>
                  <a:gd name="T9" fmla="*/ 513 h 770"/>
                  <a:gd name="T10" fmla="*/ 1746 w 2876"/>
                  <a:gd name="T11" fmla="*/ 226 h 770"/>
                  <a:gd name="T12" fmla="*/ 2003 w 2876"/>
                  <a:gd name="T13" fmla="*/ 62 h 770"/>
                  <a:gd name="T14" fmla="*/ 2157 w 2876"/>
                  <a:gd name="T15" fmla="*/ 0 h 770"/>
                  <a:gd name="T16" fmla="*/ 2352 w 2876"/>
                  <a:gd name="T17" fmla="*/ 20 h 770"/>
                  <a:gd name="T18" fmla="*/ 2619 w 2876"/>
                  <a:gd name="T19" fmla="*/ 62 h 770"/>
                  <a:gd name="T20" fmla="*/ 2876 w 2876"/>
                  <a:gd name="T21" fmla="*/ 185 h 7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76"/>
                  <a:gd name="T34" fmla="*/ 0 h 770"/>
                  <a:gd name="T35" fmla="*/ 2876 w 2876"/>
                  <a:gd name="T36" fmla="*/ 770 h 7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76" h="770">
                    <a:moveTo>
                      <a:pt x="0" y="770"/>
                    </a:moveTo>
                    <a:lnTo>
                      <a:pt x="873" y="709"/>
                    </a:lnTo>
                    <a:lnTo>
                      <a:pt x="1130" y="688"/>
                    </a:lnTo>
                    <a:lnTo>
                      <a:pt x="1284" y="668"/>
                    </a:lnTo>
                    <a:lnTo>
                      <a:pt x="1551" y="513"/>
                    </a:lnTo>
                    <a:lnTo>
                      <a:pt x="1746" y="226"/>
                    </a:lnTo>
                    <a:lnTo>
                      <a:pt x="2003" y="62"/>
                    </a:lnTo>
                    <a:lnTo>
                      <a:pt x="2157" y="0"/>
                    </a:lnTo>
                    <a:lnTo>
                      <a:pt x="2352" y="20"/>
                    </a:lnTo>
                    <a:lnTo>
                      <a:pt x="2619" y="62"/>
                    </a:lnTo>
                    <a:lnTo>
                      <a:pt x="2876" y="185"/>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 name="Freeform 5"/>
              <p:cNvSpPr>
                <a:spLocks/>
              </p:cNvSpPr>
              <p:nvPr/>
            </p:nvSpPr>
            <p:spPr bwMode="auto">
              <a:xfrm>
                <a:off x="935" y="3192"/>
                <a:ext cx="2876" cy="1458"/>
              </a:xfrm>
              <a:custGeom>
                <a:avLst/>
                <a:gdLst>
                  <a:gd name="T0" fmla="*/ 0 w 2876"/>
                  <a:gd name="T1" fmla="*/ 1458 h 1458"/>
                  <a:gd name="T2" fmla="*/ 349 w 2876"/>
                  <a:gd name="T3" fmla="*/ 1099 h 1458"/>
                  <a:gd name="T4" fmla="*/ 606 w 2876"/>
                  <a:gd name="T5" fmla="*/ 770 h 1458"/>
                  <a:gd name="T6" fmla="*/ 873 w 2876"/>
                  <a:gd name="T7" fmla="*/ 462 h 1458"/>
                  <a:gd name="T8" fmla="*/ 1130 w 2876"/>
                  <a:gd name="T9" fmla="*/ 102 h 1458"/>
                  <a:gd name="T10" fmla="*/ 1284 w 2876"/>
                  <a:gd name="T11" fmla="*/ 0 h 1458"/>
                  <a:gd name="T12" fmla="*/ 1397 w 2876"/>
                  <a:gd name="T13" fmla="*/ 20 h 1458"/>
                  <a:gd name="T14" fmla="*/ 1551 w 2876"/>
                  <a:gd name="T15" fmla="*/ 82 h 1458"/>
                  <a:gd name="T16" fmla="*/ 1746 w 2876"/>
                  <a:gd name="T17" fmla="*/ 143 h 1458"/>
                  <a:gd name="T18" fmla="*/ 2075 w 2876"/>
                  <a:gd name="T19" fmla="*/ 287 h 1458"/>
                  <a:gd name="T20" fmla="*/ 2352 w 2876"/>
                  <a:gd name="T21" fmla="*/ 390 h 1458"/>
                  <a:gd name="T22" fmla="*/ 2619 w 2876"/>
                  <a:gd name="T23" fmla="*/ 523 h 1458"/>
                  <a:gd name="T24" fmla="*/ 2876 w 2876"/>
                  <a:gd name="T25" fmla="*/ 606 h 14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76"/>
                  <a:gd name="T40" fmla="*/ 0 h 1458"/>
                  <a:gd name="T41" fmla="*/ 2876 w 2876"/>
                  <a:gd name="T42" fmla="*/ 1458 h 14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76" h="1458">
                    <a:moveTo>
                      <a:pt x="0" y="1458"/>
                    </a:moveTo>
                    <a:lnTo>
                      <a:pt x="349" y="1099"/>
                    </a:lnTo>
                    <a:lnTo>
                      <a:pt x="606" y="770"/>
                    </a:lnTo>
                    <a:lnTo>
                      <a:pt x="873" y="462"/>
                    </a:lnTo>
                    <a:lnTo>
                      <a:pt x="1130" y="102"/>
                    </a:lnTo>
                    <a:lnTo>
                      <a:pt x="1284" y="0"/>
                    </a:lnTo>
                    <a:lnTo>
                      <a:pt x="1397" y="20"/>
                    </a:lnTo>
                    <a:lnTo>
                      <a:pt x="1551" y="82"/>
                    </a:lnTo>
                    <a:lnTo>
                      <a:pt x="1746" y="143"/>
                    </a:lnTo>
                    <a:lnTo>
                      <a:pt x="2075" y="287"/>
                    </a:lnTo>
                    <a:lnTo>
                      <a:pt x="2352" y="390"/>
                    </a:lnTo>
                    <a:lnTo>
                      <a:pt x="2619" y="523"/>
                    </a:lnTo>
                    <a:lnTo>
                      <a:pt x="2876" y="606"/>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 name="Freeform 6"/>
              <p:cNvSpPr>
                <a:spLocks/>
              </p:cNvSpPr>
              <p:nvPr/>
            </p:nvSpPr>
            <p:spPr bwMode="auto">
              <a:xfrm>
                <a:off x="935" y="3500"/>
                <a:ext cx="2619" cy="955"/>
              </a:xfrm>
              <a:custGeom>
                <a:avLst/>
                <a:gdLst>
                  <a:gd name="T0" fmla="*/ 0 w 2619"/>
                  <a:gd name="T1" fmla="*/ 955 h 955"/>
                  <a:gd name="T2" fmla="*/ 349 w 2619"/>
                  <a:gd name="T3" fmla="*/ 914 h 955"/>
                  <a:gd name="T4" fmla="*/ 606 w 2619"/>
                  <a:gd name="T5" fmla="*/ 626 h 955"/>
                  <a:gd name="T6" fmla="*/ 873 w 2619"/>
                  <a:gd name="T7" fmla="*/ 267 h 955"/>
                  <a:gd name="T8" fmla="*/ 1130 w 2619"/>
                  <a:gd name="T9" fmla="*/ 0 h 955"/>
                  <a:gd name="T10" fmla="*/ 1284 w 2619"/>
                  <a:gd name="T11" fmla="*/ 0 h 955"/>
                  <a:gd name="T12" fmla="*/ 1397 w 2619"/>
                  <a:gd name="T13" fmla="*/ 41 h 955"/>
                  <a:gd name="T14" fmla="*/ 1551 w 2619"/>
                  <a:gd name="T15" fmla="*/ 82 h 955"/>
                  <a:gd name="T16" fmla="*/ 1746 w 2619"/>
                  <a:gd name="T17" fmla="*/ 123 h 955"/>
                  <a:gd name="T18" fmla="*/ 2075 w 2619"/>
                  <a:gd name="T19" fmla="*/ 195 h 955"/>
                  <a:gd name="T20" fmla="*/ 2619 w 2619"/>
                  <a:gd name="T21" fmla="*/ 318 h 9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19"/>
                  <a:gd name="T34" fmla="*/ 0 h 955"/>
                  <a:gd name="T35" fmla="*/ 2619 w 2619"/>
                  <a:gd name="T36" fmla="*/ 955 h 9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19" h="955">
                    <a:moveTo>
                      <a:pt x="0" y="955"/>
                    </a:moveTo>
                    <a:lnTo>
                      <a:pt x="349" y="914"/>
                    </a:lnTo>
                    <a:lnTo>
                      <a:pt x="606" y="626"/>
                    </a:lnTo>
                    <a:lnTo>
                      <a:pt x="873" y="267"/>
                    </a:lnTo>
                    <a:lnTo>
                      <a:pt x="1130" y="0"/>
                    </a:lnTo>
                    <a:lnTo>
                      <a:pt x="1284" y="0"/>
                    </a:lnTo>
                    <a:lnTo>
                      <a:pt x="1397" y="41"/>
                    </a:lnTo>
                    <a:lnTo>
                      <a:pt x="1551" y="82"/>
                    </a:lnTo>
                    <a:lnTo>
                      <a:pt x="1746" y="123"/>
                    </a:lnTo>
                    <a:lnTo>
                      <a:pt x="2075" y="195"/>
                    </a:lnTo>
                    <a:lnTo>
                      <a:pt x="2619" y="318"/>
                    </a:lnTo>
                  </a:path>
                </a:pathLst>
              </a:custGeom>
              <a:noFill/>
              <a:ln w="254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 name="Freeform 7"/>
              <p:cNvSpPr>
                <a:spLocks/>
              </p:cNvSpPr>
              <p:nvPr/>
            </p:nvSpPr>
            <p:spPr bwMode="auto">
              <a:xfrm>
                <a:off x="935" y="2863"/>
                <a:ext cx="2876" cy="1489"/>
              </a:xfrm>
              <a:custGeom>
                <a:avLst/>
                <a:gdLst>
                  <a:gd name="T0" fmla="*/ 0 w 2876"/>
                  <a:gd name="T1" fmla="*/ 1489 h 1489"/>
                  <a:gd name="T2" fmla="*/ 349 w 2876"/>
                  <a:gd name="T3" fmla="*/ 760 h 1489"/>
                  <a:gd name="T4" fmla="*/ 606 w 2876"/>
                  <a:gd name="T5" fmla="*/ 421 h 1489"/>
                  <a:gd name="T6" fmla="*/ 873 w 2876"/>
                  <a:gd name="T7" fmla="*/ 144 h 1489"/>
                  <a:gd name="T8" fmla="*/ 1130 w 2876"/>
                  <a:gd name="T9" fmla="*/ 0 h 1489"/>
                  <a:gd name="T10" fmla="*/ 1284 w 2876"/>
                  <a:gd name="T11" fmla="*/ 21 h 1489"/>
                  <a:gd name="T12" fmla="*/ 1397 w 2876"/>
                  <a:gd name="T13" fmla="*/ 41 h 1489"/>
                  <a:gd name="T14" fmla="*/ 1551 w 2876"/>
                  <a:gd name="T15" fmla="*/ 103 h 1489"/>
                  <a:gd name="T16" fmla="*/ 1746 w 2876"/>
                  <a:gd name="T17" fmla="*/ 144 h 1489"/>
                  <a:gd name="T18" fmla="*/ 2075 w 2876"/>
                  <a:gd name="T19" fmla="*/ 226 h 1489"/>
                  <a:gd name="T20" fmla="*/ 2619 w 2876"/>
                  <a:gd name="T21" fmla="*/ 390 h 1489"/>
                  <a:gd name="T22" fmla="*/ 2876 w 2876"/>
                  <a:gd name="T23" fmla="*/ 452 h 14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76"/>
                  <a:gd name="T37" fmla="*/ 0 h 1489"/>
                  <a:gd name="T38" fmla="*/ 2876 w 2876"/>
                  <a:gd name="T39" fmla="*/ 1489 h 14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76" h="1489">
                    <a:moveTo>
                      <a:pt x="0" y="1489"/>
                    </a:moveTo>
                    <a:lnTo>
                      <a:pt x="349" y="760"/>
                    </a:lnTo>
                    <a:lnTo>
                      <a:pt x="606" y="421"/>
                    </a:lnTo>
                    <a:lnTo>
                      <a:pt x="873" y="144"/>
                    </a:lnTo>
                    <a:lnTo>
                      <a:pt x="1130" y="0"/>
                    </a:lnTo>
                    <a:lnTo>
                      <a:pt x="1284" y="21"/>
                    </a:lnTo>
                    <a:lnTo>
                      <a:pt x="1397" y="41"/>
                    </a:lnTo>
                    <a:lnTo>
                      <a:pt x="1551" y="103"/>
                    </a:lnTo>
                    <a:lnTo>
                      <a:pt x="1746" y="144"/>
                    </a:lnTo>
                    <a:lnTo>
                      <a:pt x="2075" y="226"/>
                    </a:lnTo>
                    <a:lnTo>
                      <a:pt x="2619" y="390"/>
                    </a:lnTo>
                    <a:lnTo>
                      <a:pt x="2876" y="452"/>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 name="Freeform 8"/>
              <p:cNvSpPr>
                <a:spLocks/>
              </p:cNvSpPr>
              <p:nvPr/>
            </p:nvSpPr>
            <p:spPr bwMode="auto">
              <a:xfrm>
                <a:off x="935" y="3068"/>
                <a:ext cx="2619" cy="1366"/>
              </a:xfrm>
              <a:custGeom>
                <a:avLst/>
                <a:gdLst>
                  <a:gd name="T0" fmla="*/ 0 w 2619"/>
                  <a:gd name="T1" fmla="*/ 1366 h 1366"/>
                  <a:gd name="T2" fmla="*/ 349 w 2619"/>
                  <a:gd name="T3" fmla="*/ 668 h 1366"/>
                  <a:gd name="T4" fmla="*/ 606 w 2619"/>
                  <a:gd name="T5" fmla="*/ 247 h 1366"/>
                  <a:gd name="T6" fmla="*/ 873 w 2619"/>
                  <a:gd name="T7" fmla="*/ 62 h 1366"/>
                  <a:gd name="T8" fmla="*/ 1130 w 2619"/>
                  <a:gd name="T9" fmla="*/ 0 h 1366"/>
                  <a:gd name="T10" fmla="*/ 1284 w 2619"/>
                  <a:gd name="T11" fmla="*/ 21 h 1366"/>
                  <a:gd name="T12" fmla="*/ 1397 w 2619"/>
                  <a:gd name="T13" fmla="*/ 62 h 1366"/>
                  <a:gd name="T14" fmla="*/ 1551 w 2619"/>
                  <a:gd name="T15" fmla="*/ 103 h 1366"/>
                  <a:gd name="T16" fmla="*/ 1746 w 2619"/>
                  <a:gd name="T17" fmla="*/ 185 h 1366"/>
                  <a:gd name="T18" fmla="*/ 2075 w 2619"/>
                  <a:gd name="T19" fmla="*/ 309 h 1366"/>
                  <a:gd name="T20" fmla="*/ 2619 w 2619"/>
                  <a:gd name="T21" fmla="*/ 473 h 13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19"/>
                  <a:gd name="T34" fmla="*/ 0 h 1366"/>
                  <a:gd name="T35" fmla="*/ 2619 w 2619"/>
                  <a:gd name="T36" fmla="*/ 1366 h 13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19" h="1366">
                    <a:moveTo>
                      <a:pt x="0" y="1366"/>
                    </a:moveTo>
                    <a:lnTo>
                      <a:pt x="349" y="668"/>
                    </a:lnTo>
                    <a:lnTo>
                      <a:pt x="606" y="247"/>
                    </a:lnTo>
                    <a:lnTo>
                      <a:pt x="873" y="62"/>
                    </a:lnTo>
                    <a:lnTo>
                      <a:pt x="1130" y="0"/>
                    </a:lnTo>
                    <a:lnTo>
                      <a:pt x="1284" y="21"/>
                    </a:lnTo>
                    <a:lnTo>
                      <a:pt x="1397" y="62"/>
                    </a:lnTo>
                    <a:lnTo>
                      <a:pt x="1551" y="103"/>
                    </a:lnTo>
                    <a:lnTo>
                      <a:pt x="1746" y="185"/>
                    </a:lnTo>
                    <a:lnTo>
                      <a:pt x="2075" y="309"/>
                    </a:lnTo>
                    <a:lnTo>
                      <a:pt x="2619" y="473"/>
                    </a:lnTo>
                  </a:path>
                </a:pathLst>
              </a:custGeom>
              <a:noFill/>
              <a:ln w="254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 name="Freeform 9"/>
              <p:cNvSpPr>
                <a:spLocks/>
              </p:cNvSpPr>
              <p:nvPr/>
            </p:nvSpPr>
            <p:spPr bwMode="auto">
              <a:xfrm>
                <a:off x="935" y="1898"/>
                <a:ext cx="2876" cy="2331"/>
              </a:xfrm>
              <a:custGeom>
                <a:avLst/>
                <a:gdLst>
                  <a:gd name="T0" fmla="*/ 0 w 2876"/>
                  <a:gd name="T1" fmla="*/ 2331 h 2331"/>
                  <a:gd name="T2" fmla="*/ 349 w 2876"/>
                  <a:gd name="T3" fmla="*/ 1520 h 2331"/>
                  <a:gd name="T4" fmla="*/ 606 w 2876"/>
                  <a:gd name="T5" fmla="*/ 1109 h 2331"/>
                  <a:gd name="T6" fmla="*/ 873 w 2876"/>
                  <a:gd name="T7" fmla="*/ 626 h 2331"/>
                  <a:gd name="T8" fmla="*/ 1130 w 2876"/>
                  <a:gd name="T9" fmla="*/ 277 h 2331"/>
                  <a:gd name="T10" fmla="*/ 1284 w 2876"/>
                  <a:gd name="T11" fmla="*/ 102 h 2331"/>
                  <a:gd name="T12" fmla="*/ 1397 w 2876"/>
                  <a:gd name="T13" fmla="*/ 20 h 2331"/>
                  <a:gd name="T14" fmla="*/ 1479 w 2876"/>
                  <a:gd name="T15" fmla="*/ 0 h 2331"/>
                  <a:gd name="T16" fmla="*/ 1551 w 2876"/>
                  <a:gd name="T17" fmla="*/ 20 h 2331"/>
                  <a:gd name="T18" fmla="*/ 1746 w 2876"/>
                  <a:gd name="T19" fmla="*/ 154 h 2331"/>
                  <a:gd name="T20" fmla="*/ 2003 w 2876"/>
                  <a:gd name="T21" fmla="*/ 349 h 2331"/>
                  <a:gd name="T22" fmla="*/ 2075 w 2876"/>
                  <a:gd name="T23" fmla="*/ 400 h 2331"/>
                  <a:gd name="T24" fmla="*/ 2352 w 2876"/>
                  <a:gd name="T25" fmla="*/ 626 h 2331"/>
                  <a:gd name="T26" fmla="*/ 2619 w 2876"/>
                  <a:gd name="T27" fmla="*/ 811 h 2331"/>
                  <a:gd name="T28" fmla="*/ 2876 w 2876"/>
                  <a:gd name="T29" fmla="*/ 1027 h 23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76"/>
                  <a:gd name="T46" fmla="*/ 0 h 2331"/>
                  <a:gd name="T47" fmla="*/ 2876 w 2876"/>
                  <a:gd name="T48" fmla="*/ 2331 h 23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76" h="2331">
                    <a:moveTo>
                      <a:pt x="0" y="2331"/>
                    </a:moveTo>
                    <a:lnTo>
                      <a:pt x="349" y="1520"/>
                    </a:lnTo>
                    <a:lnTo>
                      <a:pt x="606" y="1109"/>
                    </a:lnTo>
                    <a:lnTo>
                      <a:pt x="873" y="626"/>
                    </a:lnTo>
                    <a:lnTo>
                      <a:pt x="1130" y="277"/>
                    </a:lnTo>
                    <a:lnTo>
                      <a:pt x="1284" y="102"/>
                    </a:lnTo>
                    <a:lnTo>
                      <a:pt x="1397" y="20"/>
                    </a:lnTo>
                    <a:lnTo>
                      <a:pt x="1479" y="0"/>
                    </a:lnTo>
                    <a:lnTo>
                      <a:pt x="1551" y="20"/>
                    </a:lnTo>
                    <a:lnTo>
                      <a:pt x="1746" y="154"/>
                    </a:lnTo>
                    <a:lnTo>
                      <a:pt x="2003" y="349"/>
                    </a:lnTo>
                    <a:lnTo>
                      <a:pt x="2075" y="400"/>
                    </a:lnTo>
                    <a:lnTo>
                      <a:pt x="2352" y="626"/>
                    </a:lnTo>
                    <a:lnTo>
                      <a:pt x="2619" y="811"/>
                    </a:lnTo>
                    <a:lnTo>
                      <a:pt x="2876" y="1027"/>
                    </a:lnTo>
                  </a:path>
                </a:pathLst>
              </a:custGeom>
              <a:noFill/>
              <a:ln w="254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83" name="Group 10"/>
              <p:cNvGrpSpPr>
                <a:grpSpLocks/>
              </p:cNvGrpSpPr>
              <p:nvPr/>
            </p:nvGrpSpPr>
            <p:grpSpPr bwMode="auto">
              <a:xfrm>
                <a:off x="802" y="778"/>
                <a:ext cx="41" cy="4058"/>
                <a:chOff x="802" y="778"/>
                <a:chExt cx="41" cy="4058"/>
              </a:xfrm>
            </p:grpSpPr>
            <p:sp>
              <p:nvSpPr>
                <p:cNvPr id="518" name="Line 11"/>
                <p:cNvSpPr>
                  <a:spLocks noChangeShapeType="1"/>
                </p:cNvSpPr>
                <p:nvPr/>
              </p:nvSpPr>
              <p:spPr bwMode="auto">
                <a:xfrm>
                  <a:off x="802" y="4835"/>
                  <a:ext cx="4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9" name="Line 12"/>
                <p:cNvSpPr>
                  <a:spLocks noChangeShapeType="1"/>
                </p:cNvSpPr>
                <p:nvPr/>
              </p:nvSpPr>
              <p:spPr bwMode="auto">
                <a:xfrm>
                  <a:off x="802" y="3818"/>
                  <a:ext cx="4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0" name="Line 13"/>
                <p:cNvSpPr>
                  <a:spLocks noChangeShapeType="1"/>
                </p:cNvSpPr>
                <p:nvPr/>
              </p:nvSpPr>
              <p:spPr bwMode="auto">
                <a:xfrm>
                  <a:off x="802" y="2812"/>
                  <a:ext cx="4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1" name="Line 14"/>
                <p:cNvSpPr>
                  <a:spLocks noChangeShapeType="1"/>
                </p:cNvSpPr>
                <p:nvPr/>
              </p:nvSpPr>
              <p:spPr bwMode="auto">
                <a:xfrm>
                  <a:off x="802" y="1795"/>
                  <a:ext cx="4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 name="Line 15"/>
                <p:cNvSpPr>
                  <a:spLocks noChangeShapeType="1"/>
                </p:cNvSpPr>
                <p:nvPr/>
              </p:nvSpPr>
              <p:spPr bwMode="auto">
                <a:xfrm>
                  <a:off x="802" y="778"/>
                  <a:ext cx="4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 name="Line 16"/>
                <p:cNvSpPr>
                  <a:spLocks noChangeShapeType="1"/>
                </p:cNvSpPr>
                <p:nvPr/>
              </p:nvSpPr>
              <p:spPr bwMode="auto">
                <a:xfrm>
                  <a:off x="802" y="4630"/>
                  <a:ext cx="2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 name="Line 17"/>
                <p:cNvSpPr>
                  <a:spLocks noChangeShapeType="1"/>
                </p:cNvSpPr>
                <p:nvPr/>
              </p:nvSpPr>
              <p:spPr bwMode="auto">
                <a:xfrm>
                  <a:off x="802" y="4434"/>
                  <a:ext cx="2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5" name="Line 18"/>
                <p:cNvSpPr>
                  <a:spLocks noChangeShapeType="1"/>
                </p:cNvSpPr>
                <p:nvPr/>
              </p:nvSpPr>
              <p:spPr bwMode="auto">
                <a:xfrm>
                  <a:off x="802" y="4229"/>
                  <a:ext cx="2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6" name="Line 19"/>
                <p:cNvSpPr>
                  <a:spLocks noChangeShapeType="1"/>
                </p:cNvSpPr>
                <p:nvPr/>
              </p:nvSpPr>
              <p:spPr bwMode="auto">
                <a:xfrm>
                  <a:off x="802" y="4024"/>
                  <a:ext cx="2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 name="Line 20"/>
                <p:cNvSpPr>
                  <a:spLocks noChangeShapeType="1"/>
                </p:cNvSpPr>
                <p:nvPr/>
              </p:nvSpPr>
              <p:spPr bwMode="auto">
                <a:xfrm>
                  <a:off x="802" y="3623"/>
                  <a:ext cx="2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 name="Line 21"/>
                <p:cNvSpPr>
                  <a:spLocks noChangeShapeType="1"/>
                </p:cNvSpPr>
                <p:nvPr/>
              </p:nvSpPr>
              <p:spPr bwMode="auto">
                <a:xfrm>
                  <a:off x="802" y="3418"/>
                  <a:ext cx="2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9" name="Line 22"/>
                <p:cNvSpPr>
                  <a:spLocks noChangeShapeType="1"/>
                </p:cNvSpPr>
                <p:nvPr/>
              </p:nvSpPr>
              <p:spPr bwMode="auto">
                <a:xfrm>
                  <a:off x="802" y="3212"/>
                  <a:ext cx="2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0" name="Line 23"/>
                <p:cNvSpPr>
                  <a:spLocks noChangeShapeType="1"/>
                </p:cNvSpPr>
                <p:nvPr/>
              </p:nvSpPr>
              <p:spPr bwMode="auto">
                <a:xfrm>
                  <a:off x="802" y="3007"/>
                  <a:ext cx="2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1" name="Line 24"/>
                <p:cNvSpPr>
                  <a:spLocks noChangeShapeType="1"/>
                </p:cNvSpPr>
                <p:nvPr/>
              </p:nvSpPr>
              <p:spPr bwMode="auto">
                <a:xfrm>
                  <a:off x="802" y="2606"/>
                  <a:ext cx="2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 name="Line 25"/>
                <p:cNvSpPr>
                  <a:spLocks noChangeShapeType="1"/>
                </p:cNvSpPr>
                <p:nvPr/>
              </p:nvSpPr>
              <p:spPr bwMode="auto">
                <a:xfrm>
                  <a:off x="802" y="2401"/>
                  <a:ext cx="2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 name="Line 26"/>
                <p:cNvSpPr>
                  <a:spLocks noChangeShapeType="1"/>
                </p:cNvSpPr>
                <p:nvPr/>
              </p:nvSpPr>
              <p:spPr bwMode="auto">
                <a:xfrm>
                  <a:off x="802" y="2195"/>
                  <a:ext cx="2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 name="Line 27"/>
                <p:cNvSpPr>
                  <a:spLocks noChangeShapeType="1"/>
                </p:cNvSpPr>
                <p:nvPr/>
              </p:nvSpPr>
              <p:spPr bwMode="auto">
                <a:xfrm>
                  <a:off x="802" y="2000"/>
                  <a:ext cx="2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5" name="Line 28"/>
                <p:cNvSpPr>
                  <a:spLocks noChangeShapeType="1"/>
                </p:cNvSpPr>
                <p:nvPr/>
              </p:nvSpPr>
              <p:spPr bwMode="auto">
                <a:xfrm>
                  <a:off x="802" y="1589"/>
                  <a:ext cx="2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 name="Line 29"/>
                <p:cNvSpPr>
                  <a:spLocks noChangeShapeType="1"/>
                </p:cNvSpPr>
                <p:nvPr/>
              </p:nvSpPr>
              <p:spPr bwMode="auto">
                <a:xfrm>
                  <a:off x="802" y="1384"/>
                  <a:ext cx="2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7" name="Line 30"/>
                <p:cNvSpPr>
                  <a:spLocks noChangeShapeType="1"/>
                </p:cNvSpPr>
                <p:nvPr/>
              </p:nvSpPr>
              <p:spPr bwMode="auto">
                <a:xfrm>
                  <a:off x="802" y="1189"/>
                  <a:ext cx="2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8" name="Line 31"/>
                <p:cNvSpPr>
                  <a:spLocks noChangeShapeType="1"/>
                </p:cNvSpPr>
                <p:nvPr/>
              </p:nvSpPr>
              <p:spPr bwMode="auto">
                <a:xfrm>
                  <a:off x="802" y="983"/>
                  <a:ext cx="20"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84" name="Group 32"/>
              <p:cNvGrpSpPr>
                <a:grpSpLocks/>
              </p:cNvGrpSpPr>
              <p:nvPr/>
            </p:nvGrpSpPr>
            <p:grpSpPr bwMode="auto">
              <a:xfrm>
                <a:off x="3924" y="778"/>
                <a:ext cx="41" cy="4058"/>
                <a:chOff x="3924" y="778"/>
                <a:chExt cx="41" cy="4058"/>
              </a:xfrm>
            </p:grpSpPr>
            <p:sp>
              <p:nvSpPr>
                <p:cNvPr id="497" name="Line 33"/>
                <p:cNvSpPr>
                  <a:spLocks noChangeShapeType="1"/>
                </p:cNvSpPr>
                <p:nvPr/>
              </p:nvSpPr>
              <p:spPr bwMode="auto">
                <a:xfrm flipH="1">
                  <a:off x="3924" y="4835"/>
                  <a:ext cx="4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8" name="Line 34"/>
                <p:cNvSpPr>
                  <a:spLocks noChangeShapeType="1"/>
                </p:cNvSpPr>
                <p:nvPr/>
              </p:nvSpPr>
              <p:spPr bwMode="auto">
                <a:xfrm flipH="1">
                  <a:off x="3924" y="3818"/>
                  <a:ext cx="4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9" name="Line 35"/>
                <p:cNvSpPr>
                  <a:spLocks noChangeShapeType="1"/>
                </p:cNvSpPr>
                <p:nvPr/>
              </p:nvSpPr>
              <p:spPr bwMode="auto">
                <a:xfrm flipH="1">
                  <a:off x="3924" y="2812"/>
                  <a:ext cx="4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0" name="Line 36"/>
                <p:cNvSpPr>
                  <a:spLocks noChangeShapeType="1"/>
                </p:cNvSpPr>
                <p:nvPr/>
              </p:nvSpPr>
              <p:spPr bwMode="auto">
                <a:xfrm flipH="1">
                  <a:off x="3924" y="1795"/>
                  <a:ext cx="4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 name="Line 37"/>
                <p:cNvSpPr>
                  <a:spLocks noChangeShapeType="1"/>
                </p:cNvSpPr>
                <p:nvPr/>
              </p:nvSpPr>
              <p:spPr bwMode="auto">
                <a:xfrm flipH="1">
                  <a:off x="3924" y="778"/>
                  <a:ext cx="4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 name="Line 38"/>
                <p:cNvSpPr>
                  <a:spLocks noChangeShapeType="1"/>
                </p:cNvSpPr>
                <p:nvPr/>
              </p:nvSpPr>
              <p:spPr bwMode="auto">
                <a:xfrm flipH="1">
                  <a:off x="3944" y="4630"/>
                  <a:ext cx="2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3" name="Line 39"/>
                <p:cNvSpPr>
                  <a:spLocks noChangeShapeType="1"/>
                </p:cNvSpPr>
                <p:nvPr/>
              </p:nvSpPr>
              <p:spPr bwMode="auto">
                <a:xfrm flipH="1">
                  <a:off x="3944" y="4434"/>
                  <a:ext cx="2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4" name="Line 40"/>
                <p:cNvSpPr>
                  <a:spLocks noChangeShapeType="1"/>
                </p:cNvSpPr>
                <p:nvPr/>
              </p:nvSpPr>
              <p:spPr bwMode="auto">
                <a:xfrm flipH="1">
                  <a:off x="3944" y="4229"/>
                  <a:ext cx="2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5" name="Line 41"/>
                <p:cNvSpPr>
                  <a:spLocks noChangeShapeType="1"/>
                </p:cNvSpPr>
                <p:nvPr/>
              </p:nvSpPr>
              <p:spPr bwMode="auto">
                <a:xfrm flipH="1">
                  <a:off x="3944" y="4024"/>
                  <a:ext cx="2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6" name="Line 42"/>
                <p:cNvSpPr>
                  <a:spLocks noChangeShapeType="1"/>
                </p:cNvSpPr>
                <p:nvPr/>
              </p:nvSpPr>
              <p:spPr bwMode="auto">
                <a:xfrm flipH="1">
                  <a:off x="3944" y="3623"/>
                  <a:ext cx="2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7" name="Line 43"/>
                <p:cNvSpPr>
                  <a:spLocks noChangeShapeType="1"/>
                </p:cNvSpPr>
                <p:nvPr/>
              </p:nvSpPr>
              <p:spPr bwMode="auto">
                <a:xfrm flipH="1">
                  <a:off x="3944" y="3418"/>
                  <a:ext cx="2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8" name="Line 44"/>
                <p:cNvSpPr>
                  <a:spLocks noChangeShapeType="1"/>
                </p:cNvSpPr>
                <p:nvPr/>
              </p:nvSpPr>
              <p:spPr bwMode="auto">
                <a:xfrm flipH="1">
                  <a:off x="3944" y="3212"/>
                  <a:ext cx="2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9" name="Line 45"/>
                <p:cNvSpPr>
                  <a:spLocks noChangeShapeType="1"/>
                </p:cNvSpPr>
                <p:nvPr/>
              </p:nvSpPr>
              <p:spPr bwMode="auto">
                <a:xfrm flipH="1">
                  <a:off x="3944" y="3007"/>
                  <a:ext cx="2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0" name="Line 46"/>
                <p:cNvSpPr>
                  <a:spLocks noChangeShapeType="1"/>
                </p:cNvSpPr>
                <p:nvPr/>
              </p:nvSpPr>
              <p:spPr bwMode="auto">
                <a:xfrm flipH="1">
                  <a:off x="3944" y="2606"/>
                  <a:ext cx="2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1" name="Line 47"/>
                <p:cNvSpPr>
                  <a:spLocks noChangeShapeType="1"/>
                </p:cNvSpPr>
                <p:nvPr/>
              </p:nvSpPr>
              <p:spPr bwMode="auto">
                <a:xfrm flipH="1">
                  <a:off x="3944" y="2401"/>
                  <a:ext cx="2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 name="Line 48"/>
                <p:cNvSpPr>
                  <a:spLocks noChangeShapeType="1"/>
                </p:cNvSpPr>
                <p:nvPr/>
              </p:nvSpPr>
              <p:spPr bwMode="auto">
                <a:xfrm flipH="1">
                  <a:off x="3944" y="2195"/>
                  <a:ext cx="2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 name="Line 49"/>
                <p:cNvSpPr>
                  <a:spLocks noChangeShapeType="1"/>
                </p:cNvSpPr>
                <p:nvPr/>
              </p:nvSpPr>
              <p:spPr bwMode="auto">
                <a:xfrm flipH="1">
                  <a:off x="3944" y="2000"/>
                  <a:ext cx="2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4" name="Line 50"/>
                <p:cNvSpPr>
                  <a:spLocks noChangeShapeType="1"/>
                </p:cNvSpPr>
                <p:nvPr/>
              </p:nvSpPr>
              <p:spPr bwMode="auto">
                <a:xfrm flipH="1">
                  <a:off x="3944" y="1589"/>
                  <a:ext cx="2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5" name="Line 51"/>
                <p:cNvSpPr>
                  <a:spLocks noChangeShapeType="1"/>
                </p:cNvSpPr>
                <p:nvPr/>
              </p:nvSpPr>
              <p:spPr bwMode="auto">
                <a:xfrm flipH="1">
                  <a:off x="3944" y="1384"/>
                  <a:ext cx="2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6" name="Line 52"/>
                <p:cNvSpPr>
                  <a:spLocks noChangeShapeType="1"/>
                </p:cNvSpPr>
                <p:nvPr/>
              </p:nvSpPr>
              <p:spPr bwMode="auto">
                <a:xfrm flipH="1">
                  <a:off x="3944" y="1189"/>
                  <a:ext cx="2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7" name="Line 53"/>
                <p:cNvSpPr>
                  <a:spLocks noChangeShapeType="1"/>
                </p:cNvSpPr>
                <p:nvPr/>
              </p:nvSpPr>
              <p:spPr bwMode="auto">
                <a:xfrm flipH="1">
                  <a:off x="3944" y="983"/>
                  <a:ext cx="21"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85" name="Group 54"/>
              <p:cNvGrpSpPr>
                <a:grpSpLocks/>
              </p:cNvGrpSpPr>
              <p:nvPr/>
            </p:nvGrpSpPr>
            <p:grpSpPr bwMode="auto">
              <a:xfrm>
                <a:off x="802" y="4794"/>
                <a:ext cx="3010" cy="41"/>
                <a:chOff x="802" y="4794"/>
                <a:chExt cx="3010" cy="41"/>
              </a:xfrm>
            </p:grpSpPr>
            <p:sp>
              <p:nvSpPr>
                <p:cNvPr id="465" name="Line 55"/>
                <p:cNvSpPr>
                  <a:spLocks noChangeShapeType="1"/>
                </p:cNvSpPr>
                <p:nvPr/>
              </p:nvSpPr>
              <p:spPr bwMode="auto">
                <a:xfrm flipV="1">
                  <a:off x="935" y="4794"/>
                  <a:ext cx="1" cy="4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 name="Line 56"/>
                <p:cNvSpPr>
                  <a:spLocks noChangeShapeType="1"/>
                </p:cNvSpPr>
                <p:nvPr/>
              </p:nvSpPr>
              <p:spPr bwMode="auto">
                <a:xfrm flipV="1">
                  <a:off x="1808" y="4794"/>
                  <a:ext cx="1" cy="4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 name="Line 57"/>
                <p:cNvSpPr>
                  <a:spLocks noChangeShapeType="1"/>
                </p:cNvSpPr>
                <p:nvPr/>
              </p:nvSpPr>
              <p:spPr bwMode="auto">
                <a:xfrm flipV="1">
                  <a:off x="2681" y="4794"/>
                  <a:ext cx="1" cy="4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 name="Line 58"/>
                <p:cNvSpPr>
                  <a:spLocks noChangeShapeType="1"/>
                </p:cNvSpPr>
                <p:nvPr/>
              </p:nvSpPr>
              <p:spPr bwMode="auto">
                <a:xfrm flipV="1">
                  <a:off x="3554" y="4794"/>
                  <a:ext cx="1" cy="4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 name="Line 59"/>
                <p:cNvSpPr>
                  <a:spLocks noChangeShapeType="1"/>
                </p:cNvSpPr>
                <p:nvPr/>
              </p:nvSpPr>
              <p:spPr bwMode="auto">
                <a:xfrm flipV="1">
                  <a:off x="802"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0" name="Line 60"/>
                <p:cNvSpPr>
                  <a:spLocks noChangeShapeType="1"/>
                </p:cNvSpPr>
                <p:nvPr/>
              </p:nvSpPr>
              <p:spPr bwMode="auto">
                <a:xfrm flipV="1">
                  <a:off x="853"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 name="Line 61"/>
                <p:cNvSpPr>
                  <a:spLocks noChangeShapeType="1"/>
                </p:cNvSpPr>
                <p:nvPr/>
              </p:nvSpPr>
              <p:spPr bwMode="auto">
                <a:xfrm flipV="1">
                  <a:off x="894"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2" name="Line 62"/>
                <p:cNvSpPr>
                  <a:spLocks noChangeShapeType="1"/>
                </p:cNvSpPr>
                <p:nvPr/>
              </p:nvSpPr>
              <p:spPr bwMode="auto">
                <a:xfrm flipV="1">
                  <a:off x="1202"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 name="Line 63"/>
                <p:cNvSpPr>
                  <a:spLocks noChangeShapeType="1"/>
                </p:cNvSpPr>
                <p:nvPr/>
              </p:nvSpPr>
              <p:spPr bwMode="auto">
                <a:xfrm flipV="1">
                  <a:off x="1356"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4" name="Line 64"/>
                <p:cNvSpPr>
                  <a:spLocks noChangeShapeType="1"/>
                </p:cNvSpPr>
                <p:nvPr/>
              </p:nvSpPr>
              <p:spPr bwMode="auto">
                <a:xfrm flipV="1">
                  <a:off x="1459"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5" name="Line 65"/>
                <p:cNvSpPr>
                  <a:spLocks noChangeShapeType="1"/>
                </p:cNvSpPr>
                <p:nvPr/>
              </p:nvSpPr>
              <p:spPr bwMode="auto">
                <a:xfrm flipV="1">
                  <a:off x="1541"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6" name="Line 66"/>
                <p:cNvSpPr>
                  <a:spLocks noChangeShapeType="1"/>
                </p:cNvSpPr>
                <p:nvPr/>
              </p:nvSpPr>
              <p:spPr bwMode="auto">
                <a:xfrm flipV="1">
                  <a:off x="1613"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7" name="Line 67"/>
                <p:cNvSpPr>
                  <a:spLocks noChangeShapeType="1"/>
                </p:cNvSpPr>
                <p:nvPr/>
              </p:nvSpPr>
              <p:spPr bwMode="auto">
                <a:xfrm flipV="1">
                  <a:off x="1675"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8" name="Line 68"/>
                <p:cNvSpPr>
                  <a:spLocks noChangeShapeType="1"/>
                </p:cNvSpPr>
                <p:nvPr/>
              </p:nvSpPr>
              <p:spPr bwMode="auto">
                <a:xfrm flipV="1">
                  <a:off x="1726"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9" name="Line 69"/>
                <p:cNvSpPr>
                  <a:spLocks noChangeShapeType="1"/>
                </p:cNvSpPr>
                <p:nvPr/>
              </p:nvSpPr>
              <p:spPr bwMode="auto">
                <a:xfrm flipV="1">
                  <a:off x="1767"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0" name="Line 70"/>
                <p:cNvSpPr>
                  <a:spLocks noChangeShapeType="1"/>
                </p:cNvSpPr>
                <p:nvPr/>
              </p:nvSpPr>
              <p:spPr bwMode="auto">
                <a:xfrm flipV="1">
                  <a:off x="2065"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 name="Line 71"/>
                <p:cNvSpPr>
                  <a:spLocks noChangeShapeType="1"/>
                </p:cNvSpPr>
                <p:nvPr/>
              </p:nvSpPr>
              <p:spPr bwMode="auto">
                <a:xfrm flipV="1">
                  <a:off x="2219"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2" name="Line 72"/>
                <p:cNvSpPr>
                  <a:spLocks noChangeShapeType="1"/>
                </p:cNvSpPr>
                <p:nvPr/>
              </p:nvSpPr>
              <p:spPr bwMode="auto">
                <a:xfrm flipV="1">
                  <a:off x="2332"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3" name="Line 73"/>
                <p:cNvSpPr>
                  <a:spLocks noChangeShapeType="1"/>
                </p:cNvSpPr>
                <p:nvPr/>
              </p:nvSpPr>
              <p:spPr bwMode="auto">
                <a:xfrm flipV="1">
                  <a:off x="2414"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4" name="Line 74"/>
                <p:cNvSpPr>
                  <a:spLocks noChangeShapeType="1"/>
                </p:cNvSpPr>
                <p:nvPr/>
              </p:nvSpPr>
              <p:spPr bwMode="auto">
                <a:xfrm flipV="1">
                  <a:off x="2486"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5" name="Line 75"/>
                <p:cNvSpPr>
                  <a:spLocks noChangeShapeType="1"/>
                </p:cNvSpPr>
                <p:nvPr/>
              </p:nvSpPr>
              <p:spPr bwMode="auto">
                <a:xfrm flipV="1">
                  <a:off x="2548"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6" name="Line 76"/>
                <p:cNvSpPr>
                  <a:spLocks noChangeShapeType="1"/>
                </p:cNvSpPr>
                <p:nvPr/>
              </p:nvSpPr>
              <p:spPr bwMode="auto">
                <a:xfrm flipV="1">
                  <a:off x="2589"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7" name="Line 77"/>
                <p:cNvSpPr>
                  <a:spLocks noChangeShapeType="1"/>
                </p:cNvSpPr>
                <p:nvPr/>
              </p:nvSpPr>
              <p:spPr bwMode="auto">
                <a:xfrm flipV="1">
                  <a:off x="2640"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8" name="Line 78"/>
                <p:cNvSpPr>
                  <a:spLocks noChangeShapeType="1"/>
                </p:cNvSpPr>
                <p:nvPr/>
              </p:nvSpPr>
              <p:spPr bwMode="auto">
                <a:xfrm flipV="1">
                  <a:off x="2938"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9" name="Line 79"/>
                <p:cNvSpPr>
                  <a:spLocks noChangeShapeType="1"/>
                </p:cNvSpPr>
                <p:nvPr/>
              </p:nvSpPr>
              <p:spPr bwMode="auto">
                <a:xfrm flipV="1">
                  <a:off x="3092"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0" name="Line 80"/>
                <p:cNvSpPr>
                  <a:spLocks noChangeShapeType="1"/>
                </p:cNvSpPr>
                <p:nvPr/>
              </p:nvSpPr>
              <p:spPr bwMode="auto">
                <a:xfrm flipV="1">
                  <a:off x="3205"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 name="Line 81"/>
                <p:cNvSpPr>
                  <a:spLocks noChangeShapeType="1"/>
                </p:cNvSpPr>
                <p:nvPr/>
              </p:nvSpPr>
              <p:spPr bwMode="auto">
                <a:xfrm flipV="1">
                  <a:off x="3287"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 name="Line 82"/>
                <p:cNvSpPr>
                  <a:spLocks noChangeShapeType="1"/>
                </p:cNvSpPr>
                <p:nvPr/>
              </p:nvSpPr>
              <p:spPr bwMode="auto">
                <a:xfrm flipV="1">
                  <a:off x="3359"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 name="Line 83"/>
                <p:cNvSpPr>
                  <a:spLocks noChangeShapeType="1"/>
                </p:cNvSpPr>
                <p:nvPr/>
              </p:nvSpPr>
              <p:spPr bwMode="auto">
                <a:xfrm flipV="1">
                  <a:off x="3410"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 name="Line 84"/>
                <p:cNvSpPr>
                  <a:spLocks noChangeShapeType="1"/>
                </p:cNvSpPr>
                <p:nvPr/>
              </p:nvSpPr>
              <p:spPr bwMode="auto">
                <a:xfrm flipV="1">
                  <a:off x="3462"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5" name="Line 85"/>
                <p:cNvSpPr>
                  <a:spLocks noChangeShapeType="1"/>
                </p:cNvSpPr>
                <p:nvPr/>
              </p:nvSpPr>
              <p:spPr bwMode="auto">
                <a:xfrm flipV="1">
                  <a:off x="3513"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6" name="Line 86"/>
                <p:cNvSpPr>
                  <a:spLocks noChangeShapeType="1"/>
                </p:cNvSpPr>
                <p:nvPr/>
              </p:nvSpPr>
              <p:spPr bwMode="auto">
                <a:xfrm flipV="1">
                  <a:off x="3811" y="4814"/>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86" name="Group 87"/>
              <p:cNvGrpSpPr>
                <a:grpSpLocks/>
              </p:cNvGrpSpPr>
              <p:nvPr/>
            </p:nvGrpSpPr>
            <p:grpSpPr bwMode="auto">
              <a:xfrm>
                <a:off x="802" y="778"/>
                <a:ext cx="3010" cy="41"/>
                <a:chOff x="802" y="778"/>
                <a:chExt cx="3010" cy="41"/>
              </a:xfrm>
            </p:grpSpPr>
            <p:sp>
              <p:nvSpPr>
                <p:cNvPr id="433" name="Line 88"/>
                <p:cNvSpPr>
                  <a:spLocks noChangeShapeType="1"/>
                </p:cNvSpPr>
                <p:nvPr/>
              </p:nvSpPr>
              <p:spPr bwMode="auto">
                <a:xfrm>
                  <a:off x="935" y="778"/>
                  <a:ext cx="1" cy="4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4" name="Line 89"/>
                <p:cNvSpPr>
                  <a:spLocks noChangeShapeType="1"/>
                </p:cNvSpPr>
                <p:nvPr/>
              </p:nvSpPr>
              <p:spPr bwMode="auto">
                <a:xfrm>
                  <a:off x="1808" y="778"/>
                  <a:ext cx="1" cy="4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5" name="Line 90"/>
                <p:cNvSpPr>
                  <a:spLocks noChangeShapeType="1"/>
                </p:cNvSpPr>
                <p:nvPr/>
              </p:nvSpPr>
              <p:spPr bwMode="auto">
                <a:xfrm>
                  <a:off x="2681" y="778"/>
                  <a:ext cx="1" cy="4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6" name="Line 91"/>
                <p:cNvSpPr>
                  <a:spLocks noChangeShapeType="1"/>
                </p:cNvSpPr>
                <p:nvPr/>
              </p:nvSpPr>
              <p:spPr bwMode="auto">
                <a:xfrm>
                  <a:off x="3554" y="778"/>
                  <a:ext cx="1" cy="4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 name="Line 92"/>
                <p:cNvSpPr>
                  <a:spLocks noChangeShapeType="1"/>
                </p:cNvSpPr>
                <p:nvPr/>
              </p:nvSpPr>
              <p:spPr bwMode="auto">
                <a:xfrm>
                  <a:off x="802"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8" name="Line 93"/>
                <p:cNvSpPr>
                  <a:spLocks noChangeShapeType="1"/>
                </p:cNvSpPr>
                <p:nvPr/>
              </p:nvSpPr>
              <p:spPr bwMode="auto">
                <a:xfrm>
                  <a:off x="853"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9" name="Line 94"/>
                <p:cNvSpPr>
                  <a:spLocks noChangeShapeType="1"/>
                </p:cNvSpPr>
                <p:nvPr/>
              </p:nvSpPr>
              <p:spPr bwMode="auto">
                <a:xfrm>
                  <a:off x="894"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 name="Line 95"/>
                <p:cNvSpPr>
                  <a:spLocks noChangeShapeType="1"/>
                </p:cNvSpPr>
                <p:nvPr/>
              </p:nvSpPr>
              <p:spPr bwMode="auto">
                <a:xfrm>
                  <a:off x="1202"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 name="Line 96"/>
                <p:cNvSpPr>
                  <a:spLocks noChangeShapeType="1"/>
                </p:cNvSpPr>
                <p:nvPr/>
              </p:nvSpPr>
              <p:spPr bwMode="auto">
                <a:xfrm>
                  <a:off x="1356"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 name="Line 97"/>
                <p:cNvSpPr>
                  <a:spLocks noChangeShapeType="1"/>
                </p:cNvSpPr>
                <p:nvPr/>
              </p:nvSpPr>
              <p:spPr bwMode="auto">
                <a:xfrm>
                  <a:off x="1459"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3" name="Line 98"/>
                <p:cNvSpPr>
                  <a:spLocks noChangeShapeType="1"/>
                </p:cNvSpPr>
                <p:nvPr/>
              </p:nvSpPr>
              <p:spPr bwMode="auto">
                <a:xfrm>
                  <a:off x="1541"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 name="Line 99"/>
                <p:cNvSpPr>
                  <a:spLocks noChangeShapeType="1"/>
                </p:cNvSpPr>
                <p:nvPr/>
              </p:nvSpPr>
              <p:spPr bwMode="auto">
                <a:xfrm>
                  <a:off x="1613"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5" name="Line 100"/>
                <p:cNvSpPr>
                  <a:spLocks noChangeShapeType="1"/>
                </p:cNvSpPr>
                <p:nvPr/>
              </p:nvSpPr>
              <p:spPr bwMode="auto">
                <a:xfrm>
                  <a:off x="1675"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6" name="Line 101"/>
                <p:cNvSpPr>
                  <a:spLocks noChangeShapeType="1"/>
                </p:cNvSpPr>
                <p:nvPr/>
              </p:nvSpPr>
              <p:spPr bwMode="auto">
                <a:xfrm>
                  <a:off x="1726"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 name="Line 102"/>
                <p:cNvSpPr>
                  <a:spLocks noChangeShapeType="1"/>
                </p:cNvSpPr>
                <p:nvPr/>
              </p:nvSpPr>
              <p:spPr bwMode="auto">
                <a:xfrm>
                  <a:off x="1767"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 name="Line 103"/>
                <p:cNvSpPr>
                  <a:spLocks noChangeShapeType="1"/>
                </p:cNvSpPr>
                <p:nvPr/>
              </p:nvSpPr>
              <p:spPr bwMode="auto">
                <a:xfrm>
                  <a:off x="2065"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9" name="Line 104"/>
                <p:cNvSpPr>
                  <a:spLocks noChangeShapeType="1"/>
                </p:cNvSpPr>
                <p:nvPr/>
              </p:nvSpPr>
              <p:spPr bwMode="auto">
                <a:xfrm>
                  <a:off x="2219"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 name="Line 105"/>
                <p:cNvSpPr>
                  <a:spLocks noChangeShapeType="1"/>
                </p:cNvSpPr>
                <p:nvPr/>
              </p:nvSpPr>
              <p:spPr bwMode="auto">
                <a:xfrm>
                  <a:off x="2332"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 name="Line 106"/>
                <p:cNvSpPr>
                  <a:spLocks noChangeShapeType="1"/>
                </p:cNvSpPr>
                <p:nvPr/>
              </p:nvSpPr>
              <p:spPr bwMode="auto">
                <a:xfrm>
                  <a:off x="2414"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2" name="Line 107"/>
                <p:cNvSpPr>
                  <a:spLocks noChangeShapeType="1"/>
                </p:cNvSpPr>
                <p:nvPr/>
              </p:nvSpPr>
              <p:spPr bwMode="auto">
                <a:xfrm>
                  <a:off x="2486"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3" name="Line 108"/>
                <p:cNvSpPr>
                  <a:spLocks noChangeShapeType="1"/>
                </p:cNvSpPr>
                <p:nvPr/>
              </p:nvSpPr>
              <p:spPr bwMode="auto">
                <a:xfrm>
                  <a:off x="2548"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4" name="Line 109"/>
                <p:cNvSpPr>
                  <a:spLocks noChangeShapeType="1"/>
                </p:cNvSpPr>
                <p:nvPr/>
              </p:nvSpPr>
              <p:spPr bwMode="auto">
                <a:xfrm>
                  <a:off x="2589"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5" name="Line 110"/>
                <p:cNvSpPr>
                  <a:spLocks noChangeShapeType="1"/>
                </p:cNvSpPr>
                <p:nvPr/>
              </p:nvSpPr>
              <p:spPr bwMode="auto">
                <a:xfrm>
                  <a:off x="2640"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6" name="Line 111"/>
                <p:cNvSpPr>
                  <a:spLocks noChangeShapeType="1"/>
                </p:cNvSpPr>
                <p:nvPr/>
              </p:nvSpPr>
              <p:spPr bwMode="auto">
                <a:xfrm>
                  <a:off x="2938"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7" name="Line 112"/>
                <p:cNvSpPr>
                  <a:spLocks noChangeShapeType="1"/>
                </p:cNvSpPr>
                <p:nvPr/>
              </p:nvSpPr>
              <p:spPr bwMode="auto">
                <a:xfrm>
                  <a:off x="3092"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8" name="Line 113"/>
                <p:cNvSpPr>
                  <a:spLocks noChangeShapeType="1"/>
                </p:cNvSpPr>
                <p:nvPr/>
              </p:nvSpPr>
              <p:spPr bwMode="auto">
                <a:xfrm>
                  <a:off x="3205"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9" name="Line 114"/>
                <p:cNvSpPr>
                  <a:spLocks noChangeShapeType="1"/>
                </p:cNvSpPr>
                <p:nvPr/>
              </p:nvSpPr>
              <p:spPr bwMode="auto">
                <a:xfrm>
                  <a:off x="3287"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 name="Line 115"/>
                <p:cNvSpPr>
                  <a:spLocks noChangeShapeType="1"/>
                </p:cNvSpPr>
                <p:nvPr/>
              </p:nvSpPr>
              <p:spPr bwMode="auto">
                <a:xfrm>
                  <a:off x="3359"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 name="Line 116"/>
                <p:cNvSpPr>
                  <a:spLocks noChangeShapeType="1"/>
                </p:cNvSpPr>
                <p:nvPr/>
              </p:nvSpPr>
              <p:spPr bwMode="auto">
                <a:xfrm>
                  <a:off x="3410"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2" name="Line 117"/>
                <p:cNvSpPr>
                  <a:spLocks noChangeShapeType="1"/>
                </p:cNvSpPr>
                <p:nvPr/>
              </p:nvSpPr>
              <p:spPr bwMode="auto">
                <a:xfrm>
                  <a:off x="3462"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 name="Line 118"/>
                <p:cNvSpPr>
                  <a:spLocks noChangeShapeType="1"/>
                </p:cNvSpPr>
                <p:nvPr/>
              </p:nvSpPr>
              <p:spPr bwMode="auto">
                <a:xfrm>
                  <a:off x="3513"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4" name="Line 119"/>
                <p:cNvSpPr>
                  <a:spLocks noChangeShapeType="1"/>
                </p:cNvSpPr>
                <p:nvPr/>
              </p:nvSpPr>
              <p:spPr bwMode="auto">
                <a:xfrm>
                  <a:off x="3811" y="778"/>
                  <a:ext cx="1" cy="2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87" name="Line 120"/>
              <p:cNvSpPr>
                <a:spLocks noChangeShapeType="1"/>
              </p:cNvSpPr>
              <p:nvPr/>
            </p:nvSpPr>
            <p:spPr bwMode="auto">
              <a:xfrm flipV="1">
                <a:off x="802" y="778"/>
                <a:ext cx="1" cy="405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8" name="Line 121"/>
              <p:cNvSpPr>
                <a:spLocks noChangeShapeType="1"/>
              </p:cNvSpPr>
              <p:nvPr/>
            </p:nvSpPr>
            <p:spPr bwMode="auto">
              <a:xfrm flipV="1">
                <a:off x="3965" y="778"/>
                <a:ext cx="1" cy="405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9" name="Line 122"/>
              <p:cNvSpPr>
                <a:spLocks noChangeShapeType="1"/>
              </p:cNvSpPr>
              <p:nvPr/>
            </p:nvSpPr>
            <p:spPr bwMode="auto">
              <a:xfrm>
                <a:off x="802" y="4835"/>
                <a:ext cx="316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0" name="Line 123"/>
              <p:cNvSpPr>
                <a:spLocks noChangeShapeType="1"/>
              </p:cNvSpPr>
              <p:nvPr/>
            </p:nvSpPr>
            <p:spPr bwMode="auto">
              <a:xfrm>
                <a:off x="802" y="778"/>
                <a:ext cx="316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1" name="Oval 124"/>
              <p:cNvSpPr>
                <a:spLocks noChangeArrowheads="1"/>
              </p:cNvSpPr>
              <p:nvPr/>
            </p:nvSpPr>
            <p:spPr bwMode="auto">
              <a:xfrm>
                <a:off x="915" y="4671"/>
                <a:ext cx="51" cy="51"/>
              </a:xfrm>
              <a:prstGeom prst="ellipse">
                <a:avLst/>
              </a:prstGeom>
              <a:solidFill>
                <a:schemeClr val="tx1"/>
              </a:solidFill>
              <a:ln w="15875">
                <a:solidFill>
                  <a:schemeClr val="tx1"/>
                </a:solidFill>
                <a:round/>
                <a:headEnd/>
                <a:tailEnd/>
              </a:ln>
            </p:spPr>
            <p:txBody>
              <a:bodyPr/>
              <a:lstStyle/>
              <a:p>
                <a:endParaRPr lang="en-US"/>
              </a:p>
            </p:txBody>
          </p:sp>
          <p:sp>
            <p:nvSpPr>
              <p:cNvPr id="292" name="Oval 125"/>
              <p:cNvSpPr>
                <a:spLocks noChangeArrowheads="1"/>
              </p:cNvSpPr>
              <p:nvPr/>
            </p:nvSpPr>
            <p:spPr bwMode="auto">
              <a:xfrm>
                <a:off x="1788" y="4609"/>
                <a:ext cx="51" cy="51"/>
              </a:xfrm>
              <a:prstGeom prst="ellipse">
                <a:avLst/>
              </a:prstGeom>
              <a:solidFill>
                <a:schemeClr val="tx1"/>
              </a:solidFill>
              <a:ln w="25400">
                <a:solidFill>
                  <a:schemeClr val="tx1"/>
                </a:solidFill>
                <a:round/>
                <a:headEnd/>
                <a:tailEnd/>
              </a:ln>
            </p:spPr>
            <p:txBody>
              <a:bodyPr/>
              <a:lstStyle/>
              <a:p>
                <a:endParaRPr lang="en-US"/>
              </a:p>
            </p:txBody>
          </p:sp>
          <p:sp>
            <p:nvSpPr>
              <p:cNvPr id="293" name="Oval 126"/>
              <p:cNvSpPr>
                <a:spLocks noChangeArrowheads="1"/>
              </p:cNvSpPr>
              <p:nvPr/>
            </p:nvSpPr>
            <p:spPr bwMode="auto">
              <a:xfrm>
                <a:off x="2044" y="4589"/>
                <a:ext cx="52" cy="51"/>
              </a:xfrm>
              <a:prstGeom prst="ellipse">
                <a:avLst/>
              </a:prstGeom>
              <a:solidFill>
                <a:schemeClr val="tx1"/>
              </a:solidFill>
              <a:ln w="25400">
                <a:solidFill>
                  <a:schemeClr val="tx1"/>
                </a:solidFill>
                <a:round/>
                <a:headEnd/>
                <a:tailEnd/>
              </a:ln>
            </p:spPr>
            <p:txBody>
              <a:bodyPr/>
              <a:lstStyle/>
              <a:p>
                <a:endParaRPr lang="en-US"/>
              </a:p>
            </p:txBody>
          </p:sp>
          <p:sp>
            <p:nvSpPr>
              <p:cNvPr id="294" name="Oval 127"/>
              <p:cNvSpPr>
                <a:spLocks noChangeArrowheads="1"/>
              </p:cNvSpPr>
              <p:nvPr/>
            </p:nvSpPr>
            <p:spPr bwMode="auto">
              <a:xfrm>
                <a:off x="2198" y="4568"/>
                <a:ext cx="52" cy="51"/>
              </a:xfrm>
              <a:prstGeom prst="ellipse">
                <a:avLst/>
              </a:prstGeom>
              <a:solidFill>
                <a:schemeClr val="tx1"/>
              </a:solidFill>
              <a:ln w="25400">
                <a:solidFill>
                  <a:schemeClr val="tx1"/>
                </a:solidFill>
                <a:round/>
                <a:headEnd/>
                <a:tailEnd/>
              </a:ln>
            </p:spPr>
            <p:txBody>
              <a:bodyPr/>
              <a:lstStyle/>
              <a:p>
                <a:endParaRPr lang="en-US"/>
              </a:p>
            </p:txBody>
          </p:sp>
          <p:sp>
            <p:nvSpPr>
              <p:cNvPr id="295" name="Oval 128"/>
              <p:cNvSpPr>
                <a:spLocks noChangeArrowheads="1"/>
              </p:cNvSpPr>
              <p:nvPr/>
            </p:nvSpPr>
            <p:spPr bwMode="auto">
              <a:xfrm>
                <a:off x="2465" y="4414"/>
                <a:ext cx="52" cy="51"/>
              </a:xfrm>
              <a:prstGeom prst="ellipse">
                <a:avLst/>
              </a:prstGeom>
              <a:solidFill>
                <a:schemeClr val="tx1"/>
              </a:solidFill>
              <a:ln w="25400">
                <a:solidFill>
                  <a:schemeClr val="tx1"/>
                </a:solidFill>
                <a:round/>
                <a:headEnd/>
                <a:tailEnd/>
              </a:ln>
            </p:spPr>
            <p:txBody>
              <a:bodyPr/>
              <a:lstStyle/>
              <a:p>
                <a:endParaRPr lang="en-US"/>
              </a:p>
            </p:txBody>
          </p:sp>
          <p:sp>
            <p:nvSpPr>
              <p:cNvPr id="296" name="Oval 129"/>
              <p:cNvSpPr>
                <a:spLocks noChangeArrowheads="1"/>
              </p:cNvSpPr>
              <p:nvPr/>
            </p:nvSpPr>
            <p:spPr bwMode="auto">
              <a:xfrm>
                <a:off x="2661" y="4126"/>
                <a:ext cx="51" cy="52"/>
              </a:xfrm>
              <a:prstGeom prst="ellipse">
                <a:avLst/>
              </a:prstGeom>
              <a:solidFill>
                <a:schemeClr val="tx1"/>
              </a:solidFill>
              <a:ln w="25400">
                <a:solidFill>
                  <a:schemeClr val="tx1"/>
                </a:solidFill>
                <a:round/>
                <a:headEnd/>
                <a:tailEnd/>
              </a:ln>
            </p:spPr>
            <p:txBody>
              <a:bodyPr/>
              <a:lstStyle/>
              <a:p>
                <a:endParaRPr lang="en-US"/>
              </a:p>
            </p:txBody>
          </p:sp>
          <p:sp>
            <p:nvSpPr>
              <p:cNvPr id="297" name="Oval 130"/>
              <p:cNvSpPr>
                <a:spLocks noChangeArrowheads="1"/>
              </p:cNvSpPr>
              <p:nvPr/>
            </p:nvSpPr>
            <p:spPr bwMode="auto">
              <a:xfrm>
                <a:off x="2917" y="3962"/>
                <a:ext cx="52" cy="51"/>
              </a:xfrm>
              <a:prstGeom prst="ellipse">
                <a:avLst/>
              </a:prstGeom>
              <a:solidFill>
                <a:schemeClr val="tx1"/>
              </a:solidFill>
              <a:ln w="25400">
                <a:solidFill>
                  <a:schemeClr val="tx1"/>
                </a:solidFill>
                <a:round/>
                <a:headEnd/>
                <a:tailEnd/>
              </a:ln>
            </p:spPr>
            <p:txBody>
              <a:bodyPr/>
              <a:lstStyle/>
              <a:p>
                <a:endParaRPr lang="en-US"/>
              </a:p>
            </p:txBody>
          </p:sp>
          <p:sp>
            <p:nvSpPr>
              <p:cNvPr id="298" name="Oval 131"/>
              <p:cNvSpPr>
                <a:spLocks noChangeArrowheads="1"/>
              </p:cNvSpPr>
              <p:nvPr/>
            </p:nvSpPr>
            <p:spPr bwMode="auto">
              <a:xfrm>
                <a:off x="3071" y="3900"/>
                <a:ext cx="52" cy="52"/>
              </a:xfrm>
              <a:prstGeom prst="ellipse">
                <a:avLst/>
              </a:prstGeom>
              <a:solidFill>
                <a:schemeClr val="tx1"/>
              </a:solidFill>
              <a:ln w="25400">
                <a:solidFill>
                  <a:schemeClr val="tx1"/>
                </a:solidFill>
                <a:round/>
                <a:headEnd/>
                <a:tailEnd/>
              </a:ln>
            </p:spPr>
            <p:txBody>
              <a:bodyPr/>
              <a:lstStyle/>
              <a:p>
                <a:endParaRPr lang="en-US"/>
              </a:p>
            </p:txBody>
          </p:sp>
          <p:sp>
            <p:nvSpPr>
              <p:cNvPr id="299" name="Oval 132"/>
              <p:cNvSpPr>
                <a:spLocks noChangeArrowheads="1"/>
              </p:cNvSpPr>
              <p:nvPr/>
            </p:nvSpPr>
            <p:spPr bwMode="auto">
              <a:xfrm>
                <a:off x="3267" y="3921"/>
                <a:ext cx="51" cy="51"/>
              </a:xfrm>
              <a:prstGeom prst="ellipse">
                <a:avLst/>
              </a:prstGeom>
              <a:solidFill>
                <a:schemeClr val="tx1"/>
              </a:solidFill>
              <a:ln w="15875">
                <a:solidFill>
                  <a:schemeClr val="tx1"/>
                </a:solidFill>
                <a:round/>
                <a:headEnd/>
                <a:tailEnd/>
              </a:ln>
            </p:spPr>
            <p:txBody>
              <a:bodyPr/>
              <a:lstStyle/>
              <a:p>
                <a:endParaRPr lang="en-US"/>
              </a:p>
            </p:txBody>
          </p:sp>
          <p:sp>
            <p:nvSpPr>
              <p:cNvPr id="300" name="Oval 133"/>
              <p:cNvSpPr>
                <a:spLocks noChangeArrowheads="1"/>
              </p:cNvSpPr>
              <p:nvPr/>
            </p:nvSpPr>
            <p:spPr bwMode="auto">
              <a:xfrm>
                <a:off x="3534" y="3962"/>
                <a:ext cx="51" cy="51"/>
              </a:xfrm>
              <a:prstGeom prst="ellipse">
                <a:avLst/>
              </a:prstGeom>
              <a:solidFill>
                <a:schemeClr val="tx1"/>
              </a:solidFill>
              <a:ln w="25400">
                <a:solidFill>
                  <a:schemeClr val="tx1"/>
                </a:solidFill>
                <a:round/>
                <a:headEnd/>
                <a:tailEnd/>
              </a:ln>
            </p:spPr>
            <p:txBody>
              <a:bodyPr/>
              <a:lstStyle/>
              <a:p>
                <a:endParaRPr lang="en-US"/>
              </a:p>
            </p:txBody>
          </p:sp>
          <p:sp>
            <p:nvSpPr>
              <p:cNvPr id="301" name="Oval 134"/>
              <p:cNvSpPr>
                <a:spLocks noChangeArrowheads="1"/>
              </p:cNvSpPr>
              <p:nvPr/>
            </p:nvSpPr>
            <p:spPr bwMode="auto">
              <a:xfrm>
                <a:off x="3790" y="4085"/>
                <a:ext cx="52" cy="52"/>
              </a:xfrm>
              <a:prstGeom prst="ellipse">
                <a:avLst/>
              </a:prstGeom>
              <a:solidFill>
                <a:schemeClr val="tx1"/>
              </a:solidFill>
              <a:ln w="25400">
                <a:solidFill>
                  <a:schemeClr val="tx1"/>
                </a:solidFill>
                <a:round/>
                <a:headEnd/>
                <a:tailEnd/>
              </a:ln>
            </p:spPr>
            <p:txBody>
              <a:bodyPr/>
              <a:lstStyle/>
              <a:p>
                <a:endParaRPr lang="en-US"/>
              </a:p>
            </p:txBody>
          </p:sp>
          <p:sp>
            <p:nvSpPr>
              <p:cNvPr id="302" name="Oval 135"/>
              <p:cNvSpPr>
                <a:spLocks noChangeArrowheads="1"/>
              </p:cNvSpPr>
              <p:nvPr/>
            </p:nvSpPr>
            <p:spPr bwMode="auto">
              <a:xfrm>
                <a:off x="915" y="4630"/>
                <a:ext cx="51" cy="51"/>
              </a:xfrm>
              <a:prstGeom prst="ellipse">
                <a:avLst/>
              </a:prstGeom>
              <a:solidFill>
                <a:schemeClr val="tx2"/>
              </a:solidFill>
              <a:ln w="25400">
                <a:solidFill>
                  <a:schemeClr val="tx2"/>
                </a:solidFill>
                <a:round/>
                <a:headEnd/>
                <a:tailEnd/>
              </a:ln>
            </p:spPr>
            <p:txBody>
              <a:bodyPr/>
              <a:lstStyle/>
              <a:p>
                <a:endParaRPr lang="en-US"/>
              </a:p>
            </p:txBody>
          </p:sp>
          <p:sp>
            <p:nvSpPr>
              <p:cNvPr id="303" name="Oval 136"/>
              <p:cNvSpPr>
                <a:spLocks noChangeArrowheads="1"/>
              </p:cNvSpPr>
              <p:nvPr/>
            </p:nvSpPr>
            <p:spPr bwMode="auto">
              <a:xfrm>
                <a:off x="1264" y="4270"/>
                <a:ext cx="51" cy="51"/>
              </a:xfrm>
              <a:prstGeom prst="ellipse">
                <a:avLst/>
              </a:prstGeom>
              <a:solidFill>
                <a:schemeClr val="tx2"/>
              </a:solidFill>
              <a:ln w="25400">
                <a:solidFill>
                  <a:schemeClr val="tx2"/>
                </a:solidFill>
                <a:round/>
                <a:headEnd/>
                <a:tailEnd/>
              </a:ln>
            </p:spPr>
            <p:txBody>
              <a:bodyPr/>
              <a:lstStyle/>
              <a:p>
                <a:endParaRPr lang="en-US"/>
              </a:p>
            </p:txBody>
          </p:sp>
          <p:sp>
            <p:nvSpPr>
              <p:cNvPr id="304" name="Oval 137"/>
              <p:cNvSpPr>
                <a:spLocks noChangeArrowheads="1"/>
              </p:cNvSpPr>
              <p:nvPr/>
            </p:nvSpPr>
            <p:spPr bwMode="auto">
              <a:xfrm>
                <a:off x="1521" y="3941"/>
                <a:ext cx="51" cy="52"/>
              </a:xfrm>
              <a:prstGeom prst="ellipse">
                <a:avLst/>
              </a:prstGeom>
              <a:solidFill>
                <a:schemeClr val="tx2"/>
              </a:solidFill>
              <a:ln w="25400">
                <a:solidFill>
                  <a:schemeClr val="tx2"/>
                </a:solidFill>
                <a:round/>
                <a:headEnd/>
                <a:tailEnd/>
              </a:ln>
            </p:spPr>
            <p:txBody>
              <a:bodyPr/>
              <a:lstStyle/>
              <a:p>
                <a:endParaRPr lang="en-US"/>
              </a:p>
            </p:txBody>
          </p:sp>
          <p:sp>
            <p:nvSpPr>
              <p:cNvPr id="305" name="Oval 138"/>
              <p:cNvSpPr>
                <a:spLocks noChangeArrowheads="1"/>
              </p:cNvSpPr>
              <p:nvPr/>
            </p:nvSpPr>
            <p:spPr bwMode="auto">
              <a:xfrm>
                <a:off x="1788" y="3633"/>
                <a:ext cx="51" cy="52"/>
              </a:xfrm>
              <a:prstGeom prst="ellipse">
                <a:avLst/>
              </a:prstGeom>
              <a:solidFill>
                <a:schemeClr val="tx2"/>
              </a:solidFill>
              <a:ln w="25400">
                <a:solidFill>
                  <a:schemeClr val="tx2"/>
                </a:solidFill>
                <a:round/>
                <a:headEnd/>
                <a:tailEnd/>
              </a:ln>
            </p:spPr>
            <p:txBody>
              <a:bodyPr/>
              <a:lstStyle/>
              <a:p>
                <a:endParaRPr lang="en-US"/>
              </a:p>
            </p:txBody>
          </p:sp>
          <p:sp>
            <p:nvSpPr>
              <p:cNvPr id="306" name="Oval 139"/>
              <p:cNvSpPr>
                <a:spLocks noChangeArrowheads="1"/>
              </p:cNvSpPr>
              <p:nvPr/>
            </p:nvSpPr>
            <p:spPr bwMode="auto">
              <a:xfrm>
                <a:off x="2044" y="3274"/>
                <a:ext cx="52" cy="51"/>
              </a:xfrm>
              <a:prstGeom prst="ellipse">
                <a:avLst/>
              </a:prstGeom>
              <a:solidFill>
                <a:schemeClr val="tx2"/>
              </a:solidFill>
              <a:ln w="25400">
                <a:solidFill>
                  <a:schemeClr val="tx2"/>
                </a:solidFill>
                <a:round/>
                <a:headEnd/>
                <a:tailEnd/>
              </a:ln>
            </p:spPr>
            <p:txBody>
              <a:bodyPr/>
              <a:lstStyle/>
              <a:p>
                <a:endParaRPr lang="en-US"/>
              </a:p>
            </p:txBody>
          </p:sp>
          <p:sp>
            <p:nvSpPr>
              <p:cNvPr id="307" name="Oval 140"/>
              <p:cNvSpPr>
                <a:spLocks noChangeArrowheads="1"/>
              </p:cNvSpPr>
              <p:nvPr/>
            </p:nvSpPr>
            <p:spPr bwMode="auto">
              <a:xfrm>
                <a:off x="2198" y="3171"/>
                <a:ext cx="52" cy="51"/>
              </a:xfrm>
              <a:prstGeom prst="ellipse">
                <a:avLst/>
              </a:prstGeom>
              <a:solidFill>
                <a:schemeClr val="tx2"/>
              </a:solidFill>
              <a:ln w="25400">
                <a:solidFill>
                  <a:schemeClr val="tx2"/>
                </a:solidFill>
                <a:round/>
                <a:headEnd/>
                <a:tailEnd/>
              </a:ln>
            </p:spPr>
            <p:txBody>
              <a:bodyPr/>
              <a:lstStyle/>
              <a:p>
                <a:endParaRPr lang="en-US"/>
              </a:p>
            </p:txBody>
          </p:sp>
          <p:sp>
            <p:nvSpPr>
              <p:cNvPr id="308" name="Oval 141"/>
              <p:cNvSpPr>
                <a:spLocks noChangeArrowheads="1"/>
              </p:cNvSpPr>
              <p:nvPr/>
            </p:nvSpPr>
            <p:spPr bwMode="auto">
              <a:xfrm>
                <a:off x="2311" y="3192"/>
                <a:ext cx="52" cy="51"/>
              </a:xfrm>
              <a:prstGeom prst="ellipse">
                <a:avLst/>
              </a:prstGeom>
              <a:solidFill>
                <a:schemeClr val="tx2"/>
              </a:solidFill>
              <a:ln w="25400">
                <a:solidFill>
                  <a:schemeClr val="tx2"/>
                </a:solidFill>
                <a:round/>
                <a:headEnd/>
                <a:tailEnd/>
              </a:ln>
            </p:spPr>
            <p:txBody>
              <a:bodyPr/>
              <a:lstStyle/>
              <a:p>
                <a:endParaRPr lang="en-US"/>
              </a:p>
            </p:txBody>
          </p:sp>
          <p:sp>
            <p:nvSpPr>
              <p:cNvPr id="309" name="Oval 142"/>
              <p:cNvSpPr>
                <a:spLocks noChangeArrowheads="1"/>
              </p:cNvSpPr>
              <p:nvPr/>
            </p:nvSpPr>
            <p:spPr bwMode="auto">
              <a:xfrm>
                <a:off x="2465" y="3253"/>
                <a:ext cx="52" cy="52"/>
              </a:xfrm>
              <a:prstGeom prst="ellipse">
                <a:avLst/>
              </a:prstGeom>
              <a:solidFill>
                <a:schemeClr val="tx2"/>
              </a:solidFill>
              <a:ln w="25400">
                <a:solidFill>
                  <a:schemeClr val="tx2"/>
                </a:solidFill>
                <a:round/>
                <a:headEnd/>
                <a:tailEnd/>
              </a:ln>
            </p:spPr>
            <p:txBody>
              <a:bodyPr/>
              <a:lstStyle/>
              <a:p>
                <a:endParaRPr lang="en-US"/>
              </a:p>
            </p:txBody>
          </p:sp>
          <p:sp>
            <p:nvSpPr>
              <p:cNvPr id="310" name="Oval 143"/>
              <p:cNvSpPr>
                <a:spLocks noChangeArrowheads="1"/>
              </p:cNvSpPr>
              <p:nvPr/>
            </p:nvSpPr>
            <p:spPr bwMode="auto">
              <a:xfrm>
                <a:off x="2661" y="3315"/>
                <a:ext cx="51" cy="51"/>
              </a:xfrm>
              <a:prstGeom prst="ellipse">
                <a:avLst/>
              </a:prstGeom>
              <a:solidFill>
                <a:srgbClr val="FFFFFF"/>
              </a:solidFill>
              <a:ln w="28575">
                <a:solidFill>
                  <a:schemeClr val="tx2"/>
                </a:solidFill>
                <a:round/>
                <a:headEnd/>
                <a:tailEnd/>
              </a:ln>
            </p:spPr>
            <p:txBody>
              <a:bodyPr/>
              <a:lstStyle/>
              <a:p>
                <a:endParaRPr lang="en-US"/>
              </a:p>
            </p:txBody>
          </p:sp>
          <p:sp>
            <p:nvSpPr>
              <p:cNvPr id="311" name="Oval 144"/>
              <p:cNvSpPr>
                <a:spLocks noChangeArrowheads="1"/>
              </p:cNvSpPr>
              <p:nvPr/>
            </p:nvSpPr>
            <p:spPr bwMode="auto">
              <a:xfrm>
                <a:off x="2989" y="3459"/>
                <a:ext cx="52" cy="51"/>
              </a:xfrm>
              <a:prstGeom prst="ellipse">
                <a:avLst/>
              </a:prstGeom>
              <a:solidFill>
                <a:schemeClr val="tx2"/>
              </a:solidFill>
              <a:ln w="25400">
                <a:solidFill>
                  <a:schemeClr val="tx2"/>
                </a:solidFill>
                <a:round/>
                <a:headEnd/>
                <a:tailEnd/>
              </a:ln>
            </p:spPr>
            <p:txBody>
              <a:bodyPr/>
              <a:lstStyle/>
              <a:p>
                <a:endParaRPr lang="en-US"/>
              </a:p>
            </p:txBody>
          </p:sp>
          <p:sp>
            <p:nvSpPr>
              <p:cNvPr id="312" name="Oval 145"/>
              <p:cNvSpPr>
                <a:spLocks noChangeArrowheads="1"/>
              </p:cNvSpPr>
              <p:nvPr/>
            </p:nvSpPr>
            <p:spPr bwMode="auto">
              <a:xfrm>
                <a:off x="3267" y="3561"/>
                <a:ext cx="51" cy="52"/>
              </a:xfrm>
              <a:prstGeom prst="ellipse">
                <a:avLst/>
              </a:prstGeom>
              <a:solidFill>
                <a:schemeClr val="tx2"/>
              </a:solidFill>
              <a:ln w="25400">
                <a:solidFill>
                  <a:schemeClr val="tx2"/>
                </a:solidFill>
                <a:round/>
                <a:headEnd/>
                <a:tailEnd/>
              </a:ln>
            </p:spPr>
            <p:txBody>
              <a:bodyPr/>
              <a:lstStyle/>
              <a:p>
                <a:endParaRPr lang="en-US"/>
              </a:p>
            </p:txBody>
          </p:sp>
          <p:sp>
            <p:nvSpPr>
              <p:cNvPr id="313" name="Oval 146"/>
              <p:cNvSpPr>
                <a:spLocks noChangeArrowheads="1"/>
              </p:cNvSpPr>
              <p:nvPr/>
            </p:nvSpPr>
            <p:spPr bwMode="auto">
              <a:xfrm>
                <a:off x="3534" y="3695"/>
                <a:ext cx="51" cy="51"/>
              </a:xfrm>
              <a:prstGeom prst="ellipse">
                <a:avLst/>
              </a:prstGeom>
              <a:solidFill>
                <a:schemeClr val="tx2"/>
              </a:solidFill>
              <a:ln w="25400">
                <a:solidFill>
                  <a:schemeClr val="tx2"/>
                </a:solidFill>
                <a:round/>
                <a:headEnd/>
                <a:tailEnd/>
              </a:ln>
            </p:spPr>
            <p:txBody>
              <a:bodyPr/>
              <a:lstStyle/>
              <a:p>
                <a:endParaRPr lang="en-US"/>
              </a:p>
            </p:txBody>
          </p:sp>
          <p:sp>
            <p:nvSpPr>
              <p:cNvPr id="314" name="Oval 147"/>
              <p:cNvSpPr>
                <a:spLocks noChangeArrowheads="1"/>
              </p:cNvSpPr>
              <p:nvPr/>
            </p:nvSpPr>
            <p:spPr bwMode="auto">
              <a:xfrm>
                <a:off x="3790" y="3777"/>
                <a:ext cx="52" cy="51"/>
              </a:xfrm>
              <a:prstGeom prst="ellipse">
                <a:avLst/>
              </a:prstGeom>
              <a:solidFill>
                <a:schemeClr val="tx2"/>
              </a:solidFill>
              <a:ln w="25400">
                <a:solidFill>
                  <a:schemeClr val="tx2"/>
                </a:solidFill>
                <a:round/>
                <a:headEnd/>
                <a:tailEnd/>
              </a:ln>
            </p:spPr>
            <p:txBody>
              <a:bodyPr/>
              <a:lstStyle/>
              <a:p>
                <a:endParaRPr lang="en-US"/>
              </a:p>
            </p:txBody>
          </p:sp>
          <p:sp>
            <p:nvSpPr>
              <p:cNvPr id="315" name="Rectangle 148"/>
              <p:cNvSpPr>
                <a:spLocks noChangeArrowheads="1"/>
              </p:cNvSpPr>
              <p:nvPr/>
            </p:nvSpPr>
            <p:spPr bwMode="auto">
              <a:xfrm>
                <a:off x="915" y="4434"/>
                <a:ext cx="51" cy="5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6" name="Rectangle 149"/>
              <p:cNvSpPr>
                <a:spLocks noChangeArrowheads="1"/>
              </p:cNvSpPr>
              <p:nvPr/>
            </p:nvSpPr>
            <p:spPr bwMode="auto">
              <a:xfrm>
                <a:off x="915" y="4434"/>
                <a:ext cx="41" cy="42"/>
              </a:xfrm>
              <a:prstGeom prst="rect">
                <a:avLst/>
              </a:prstGeom>
              <a:solidFill>
                <a:schemeClr val="tx2"/>
              </a:solidFill>
              <a:ln w="25400">
                <a:solidFill>
                  <a:schemeClr val="tx2"/>
                </a:solidFill>
                <a:miter lim="800000"/>
                <a:headEnd/>
                <a:tailEnd/>
              </a:ln>
            </p:spPr>
            <p:txBody>
              <a:bodyPr/>
              <a:lstStyle/>
              <a:p>
                <a:endParaRPr lang="en-US"/>
              </a:p>
            </p:txBody>
          </p:sp>
          <p:sp>
            <p:nvSpPr>
              <p:cNvPr id="317" name="Rectangle 150"/>
              <p:cNvSpPr>
                <a:spLocks noChangeArrowheads="1"/>
              </p:cNvSpPr>
              <p:nvPr/>
            </p:nvSpPr>
            <p:spPr bwMode="auto">
              <a:xfrm>
                <a:off x="1264" y="4393"/>
                <a:ext cx="51" cy="5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8" name="Rectangle 151"/>
              <p:cNvSpPr>
                <a:spLocks noChangeArrowheads="1"/>
              </p:cNvSpPr>
              <p:nvPr/>
            </p:nvSpPr>
            <p:spPr bwMode="auto">
              <a:xfrm>
                <a:off x="1264" y="4393"/>
                <a:ext cx="41" cy="41"/>
              </a:xfrm>
              <a:prstGeom prst="rect">
                <a:avLst/>
              </a:prstGeom>
              <a:solidFill>
                <a:schemeClr val="tx1"/>
              </a:solidFill>
              <a:ln w="25400">
                <a:solidFill>
                  <a:schemeClr val="tx1"/>
                </a:solidFill>
                <a:miter lim="800000"/>
                <a:headEnd/>
                <a:tailEnd/>
              </a:ln>
            </p:spPr>
            <p:txBody>
              <a:bodyPr/>
              <a:lstStyle/>
              <a:p>
                <a:endParaRPr lang="en-US"/>
              </a:p>
            </p:txBody>
          </p:sp>
          <p:sp>
            <p:nvSpPr>
              <p:cNvPr id="319" name="Rectangle 152"/>
              <p:cNvSpPr>
                <a:spLocks noChangeArrowheads="1"/>
              </p:cNvSpPr>
              <p:nvPr/>
            </p:nvSpPr>
            <p:spPr bwMode="auto">
              <a:xfrm>
                <a:off x="1521" y="4106"/>
                <a:ext cx="51" cy="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0" name="Rectangle 153"/>
              <p:cNvSpPr>
                <a:spLocks noChangeArrowheads="1"/>
              </p:cNvSpPr>
              <p:nvPr/>
            </p:nvSpPr>
            <p:spPr bwMode="auto">
              <a:xfrm>
                <a:off x="1521" y="4106"/>
                <a:ext cx="41" cy="41"/>
              </a:xfrm>
              <a:prstGeom prst="rect">
                <a:avLst/>
              </a:prstGeom>
              <a:solidFill>
                <a:schemeClr val="tx1"/>
              </a:solidFill>
              <a:ln w="25400">
                <a:solidFill>
                  <a:schemeClr val="tx1"/>
                </a:solidFill>
                <a:miter lim="800000"/>
                <a:headEnd/>
                <a:tailEnd/>
              </a:ln>
            </p:spPr>
            <p:txBody>
              <a:bodyPr/>
              <a:lstStyle/>
              <a:p>
                <a:endParaRPr lang="en-US"/>
              </a:p>
            </p:txBody>
          </p:sp>
          <p:sp>
            <p:nvSpPr>
              <p:cNvPr id="321" name="Rectangle 154"/>
              <p:cNvSpPr>
                <a:spLocks noChangeArrowheads="1"/>
              </p:cNvSpPr>
              <p:nvPr/>
            </p:nvSpPr>
            <p:spPr bwMode="auto">
              <a:xfrm>
                <a:off x="1788" y="3746"/>
                <a:ext cx="51" cy="5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2" name="Rectangle 155"/>
              <p:cNvSpPr>
                <a:spLocks noChangeArrowheads="1"/>
              </p:cNvSpPr>
              <p:nvPr/>
            </p:nvSpPr>
            <p:spPr bwMode="auto">
              <a:xfrm>
                <a:off x="1788" y="3746"/>
                <a:ext cx="41" cy="41"/>
              </a:xfrm>
              <a:prstGeom prst="rect">
                <a:avLst/>
              </a:prstGeom>
              <a:solidFill>
                <a:schemeClr val="tx1"/>
              </a:solidFill>
              <a:ln w="25400">
                <a:solidFill>
                  <a:schemeClr val="tx1"/>
                </a:solidFill>
                <a:miter lim="800000"/>
                <a:headEnd/>
                <a:tailEnd/>
              </a:ln>
            </p:spPr>
            <p:txBody>
              <a:bodyPr/>
              <a:lstStyle/>
              <a:p>
                <a:endParaRPr lang="en-US"/>
              </a:p>
            </p:txBody>
          </p:sp>
          <p:sp>
            <p:nvSpPr>
              <p:cNvPr id="323" name="Rectangle 156"/>
              <p:cNvSpPr>
                <a:spLocks noChangeArrowheads="1"/>
              </p:cNvSpPr>
              <p:nvPr/>
            </p:nvSpPr>
            <p:spPr bwMode="auto">
              <a:xfrm>
                <a:off x="2044" y="3479"/>
                <a:ext cx="52" cy="52"/>
              </a:xfrm>
              <a:prstGeom prst="rect">
                <a:avLst/>
              </a:prstGeom>
              <a:solidFill>
                <a:schemeClr val="tx1"/>
              </a:solidFill>
              <a:ln w="25400">
                <a:solidFill>
                  <a:schemeClr val="tx1"/>
                </a:solidFill>
                <a:miter lim="800000"/>
                <a:headEnd/>
                <a:tailEnd/>
              </a:ln>
            </p:spPr>
            <p:txBody>
              <a:bodyPr/>
              <a:lstStyle/>
              <a:p>
                <a:endParaRPr lang="en-US"/>
              </a:p>
            </p:txBody>
          </p:sp>
          <p:sp>
            <p:nvSpPr>
              <p:cNvPr id="324" name="Rectangle 157"/>
              <p:cNvSpPr>
                <a:spLocks noChangeArrowheads="1"/>
              </p:cNvSpPr>
              <p:nvPr/>
            </p:nvSpPr>
            <p:spPr bwMode="auto">
              <a:xfrm>
                <a:off x="2044" y="3479"/>
                <a:ext cx="41" cy="41"/>
              </a:xfrm>
              <a:prstGeom prst="rect">
                <a:avLst/>
              </a:prstGeom>
              <a:solidFill>
                <a:schemeClr val="tx1"/>
              </a:solidFill>
              <a:ln w="25400">
                <a:solidFill>
                  <a:schemeClr val="tx1"/>
                </a:solidFill>
                <a:miter lim="800000"/>
                <a:headEnd/>
                <a:tailEnd/>
              </a:ln>
            </p:spPr>
            <p:txBody>
              <a:bodyPr/>
              <a:lstStyle/>
              <a:p>
                <a:endParaRPr lang="en-US"/>
              </a:p>
            </p:txBody>
          </p:sp>
          <p:sp>
            <p:nvSpPr>
              <p:cNvPr id="325" name="Rectangle 158"/>
              <p:cNvSpPr>
                <a:spLocks noChangeArrowheads="1"/>
              </p:cNvSpPr>
              <p:nvPr/>
            </p:nvSpPr>
            <p:spPr bwMode="auto">
              <a:xfrm>
                <a:off x="2198" y="3479"/>
                <a:ext cx="52" cy="52"/>
              </a:xfrm>
              <a:prstGeom prst="rect">
                <a:avLst/>
              </a:prstGeom>
              <a:solidFill>
                <a:schemeClr val="tx1"/>
              </a:solidFill>
              <a:ln w="25400">
                <a:solidFill>
                  <a:schemeClr val="tx1"/>
                </a:solidFill>
                <a:miter lim="800000"/>
                <a:headEnd/>
                <a:tailEnd/>
              </a:ln>
            </p:spPr>
            <p:txBody>
              <a:bodyPr/>
              <a:lstStyle/>
              <a:p>
                <a:endParaRPr lang="en-US"/>
              </a:p>
            </p:txBody>
          </p:sp>
          <p:sp>
            <p:nvSpPr>
              <p:cNvPr id="326" name="Rectangle 159"/>
              <p:cNvSpPr>
                <a:spLocks noChangeArrowheads="1"/>
              </p:cNvSpPr>
              <p:nvPr/>
            </p:nvSpPr>
            <p:spPr bwMode="auto">
              <a:xfrm>
                <a:off x="2198" y="3479"/>
                <a:ext cx="41" cy="41"/>
              </a:xfrm>
              <a:prstGeom prst="rect">
                <a:avLst/>
              </a:prstGeom>
              <a:solidFill>
                <a:schemeClr val="tx1"/>
              </a:solidFill>
              <a:ln w="25400">
                <a:solidFill>
                  <a:schemeClr val="tx1"/>
                </a:solidFill>
                <a:miter lim="800000"/>
                <a:headEnd/>
                <a:tailEnd/>
              </a:ln>
            </p:spPr>
            <p:txBody>
              <a:bodyPr/>
              <a:lstStyle/>
              <a:p>
                <a:endParaRPr lang="en-US"/>
              </a:p>
            </p:txBody>
          </p:sp>
          <p:sp>
            <p:nvSpPr>
              <p:cNvPr id="327" name="Rectangle 160"/>
              <p:cNvSpPr>
                <a:spLocks noChangeArrowheads="1"/>
              </p:cNvSpPr>
              <p:nvPr/>
            </p:nvSpPr>
            <p:spPr bwMode="auto">
              <a:xfrm>
                <a:off x="2311" y="3520"/>
                <a:ext cx="52" cy="52"/>
              </a:xfrm>
              <a:prstGeom prst="rect">
                <a:avLst/>
              </a:prstGeom>
              <a:solidFill>
                <a:schemeClr val="tx1"/>
              </a:solidFill>
              <a:ln w="25400">
                <a:solidFill>
                  <a:schemeClr val="tx1"/>
                </a:solidFill>
                <a:miter lim="800000"/>
                <a:headEnd/>
                <a:tailEnd/>
              </a:ln>
            </p:spPr>
            <p:txBody>
              <a:bodyPr/>
              <a:lstStyle/>
              <a:p>
                <a:endParaRPr lang="en-US"/>
              </a:p>
            </p:txBody>
          </p:sp>
          <p:sp>
            <p:nvSpPr>
              <p:cNvPr id="328" name="Rectangle 161"/>
              <p:cNvSpPr>
                <a:spLocks noChangeArrowheads="1"/>
              </p:cNvSpPr>
              <p:nvPr/>
            </p:nvSpPr>
            <p:spPr bwMode="auto">
              <a:xfrm>
                <a:off x="2311" y="3520"/>
                <a:ext cx="41" cy="41"/>
              </a:xfrm>
              <a:prstGeom prst="rect">
                <a:avLst/>
              </a:prstGeom>
              <a:solidFill>
                <a:schemeClr val="tx1"/>
              </a:solidFill>
              <a:ln w="25400">
                <a:solidFill>
                  <a:schemeClr val="tx1"/>
                </a:solidFill>
                <a:miter lim="800000"/>
                <a:headEnd/>
                <a:tailEnd/>
              </a:ln>
            </p:spPr>
            <p:txBody>
              <a:bodyPr/>
              <a:lstStyle/>
              <a:p>
                <a:endParaRPr lang="en-US"/>
              </a:p>
            </p:txBody>
          </p:sp>
          <p:sp>
            <p:nvSpPr>
              <p:cNvPr id="329" name="Rectangle 162"/>
              <p:cNvSpPr>
                <a:spLocks noChangeArrowheads="1"/>
              </p:cNvSpPr>
              <p:nvPr/>
            </p:nvSpPr>
            <p:spPr bwMode="auto">
              <a:xfrm>
                <a:off x="2465" y="3561"/>
                <a:ext cx="52" cy="52"/>
              </a:xfrm>
              <a:prstGeom prst="rect">
                <a:avLst/>
              </a:prstGeom>
              <a:solidFill>
                <a:schemeClr val="tx1"/>
              </a:solidFill>
              <a:ln w="25400">
                <a:solidFill>
                  <a:schemeClr val="tx1"/>
                </a:solidFill>
                <a:miter lim="800000"/>
                <a:headEnd/>
                <a:tailEnd/>
              </a:ln>
            </p:spPr>
            <p:txBody>
              <a:bodyPr/>
              <a:lstStyle/>
              <a:p>
                <a:endParaRPr lang="en-US"/>
              </a:p>
            </p:txBody>
          </p:sp>
          <p:sp>
            <p:nvSpPr>
              <p:cNvPr id="330" name="Rectangle 163"/>
              <p:cNvSpPr>
                <a:spLocks noChangeArrowheads="1"/>
              </p:cNvSpPr>
              <p:nvPr/>
            </p:nvSpPr>
            <p:spPr bwMode="auto">
              <a:xfrm>
                <a:off x="2465" y="3561"/>
                <a:ext cx="42" cy="42"/>
              </a:xfrm>
              <a:prstGeom prst="rect">
                <a:avLst/>
              </a:prstGeom>
              <a:solidFill>
                <a:schemeClr val="tx1"/>
              </a:solidFill>
              <a:ln w="25400">
                <a:solidFill>
                  <a:schemeClr val="tx1"/>
                </a:solidFill>
                <a:miter lim="800000"/>
                <a:headEnd/>
                <a:tailEnd/>
              </a:ln>
            </p:spPr>
            <p:txBody>
              <a:bodyPr/>
              <a:lstStyle/>
              <a:p>
                <a:endParaRPr lang="en-US"/>
              </a:p>
            </p:txBody>
          </p:sp>
          <p:sp>
            <p:nvSpPr>
              <p:cNvPr id="331" name="Rectangle 164"/>
              <p:cNvSpPr>
                <a:spLocks noChangeArrowheads="1"/>
              </p:cNvSpPr>
              <p:nvPr/>
            </p:nvSpPr>
            <p:spPr bwMode="auto">
              <a:xfrm>
                <a:off x="2661" y="3603"/>
                <a:ext cx="51" cy="51"/>
              </a:xfrm>
              <a:prstGeom prst="rect">
                <a:avLst/>
              </a:prstGeom>
              <a:solidFill>
                <a:schemeClr val="tx1"/>
              </a:solidFill>
              <a:ln w="25400">
                <a:solidFill>
                  <a:schemeClr val="tx1"/>
                </a:solidFill>
                <a:miter lim="800000"/>
                <a:headEnd/>
                <a:tailEnd/>
              </a:ln>
            </p:spPr>
            <p:txBody>
              <a:bodyPr/>
              <a:lstStyle/>
              <a:p>
                <a:endParaRPr lang="en-US"/>
              </a:p>
            </p:txBody>
          </p:sp>
          <p:sp>
            <p:nvSpPr>
              <p:cNvPr id="332" name="Rectangle 165"/>
              <p:cNvSpPr>
                <a:spLocks noChangeArrowheads="1"/>
              </p:cNvSpPr>
              <p:nvPr/>
            </p:nvSpPr>
            <p:spPr bwMode="auto">
              <a:xfrm>
                <a:off x="2661" y="3603"/>
                <a:ext cx="41" cy="41"/>
              </a:xfrm>
              <a:prstGeom prst="rect">
                <a:avLst/>
              </a:prstGeom>
              <a:solidFill>
                <a:schemeClr val="tx1"/>
              </a:solidFill>
              <a:ln w="25400">
                <a:solidFill>
                  <a:schemeClr val="tx1"/>
                </a:solidFill>
                <a:miter lim="800000"/>
                <a:headEnd/>
                <a:tailEnd/>
              </a:ln>
            </p:spPr>
            <p:txBody>
              <a:bodyPr/>
              <a:lstStyle/>
              <a:p>
                <a:endParaRPr lang="en-US"/>
              </a:p>
            </p:txBody>
          </p:sp>
          <p:sp>
            <p:nvSpPr>
              <p:cNvPr id="333" name="Rectangle 166"/>
              <p:cNvSpPr>
                <a:spLocks noChangeArrowheads="1"/>
              </p:cNvSpPr>
              <p:nvPr/>
            </p:nvSpPr>
            <p:spPr bwMode="auto">
              <a:xfrm>
                <a:off x="2989" y="3674"/>
                <a:ext cx="52" cy="5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4" name="Rectangle 167"/>
              <p:cNvSpPr>
                <a:spLocks noChangeArrowheads="1"/>
              </p:cNvSpPr>
              <p:nvPr/>
            </p:nvSpPr>
            <p:spPr bwMode="auto">
              <a:xfrm>
                <a:off x="2989" y="3674"/>
                <a:ext cx="41" cy="41"/>
              </a:xfrm>
              <a:prstGeom prst="rect">
                <a:avLst/>
              </a:prstGeom>
              <a:solidFill>
                <a:schemeClr val="tx1"/>
              </a:solidFill>
              <a:ln w="25400">
                <a:solidFill>
                  <a:schemeClr val="tx1"/>
                </a:solidFill>
                <a:miter lim="800000"/>
                <a:headEnd/>
                <a:tailEnd/>
              </a:ln>
            </p:spPr>
            <p:txBody>
              <a:bodyPr/>
              <a:lstStyle/>
              <a:p>
                <a:endParaRPr lang="en-US"/>
              </a:p>
            </p:txBody>
          </p:sp>
          <p:sp>
            <p:nvSpPr>
              <p:cNvPr id="335" name="Rectangle 168"/>
              <p:cNvSpPr>
                <a:spLocks noChangeArrowheads="1"/>
              </p:cNvSpPr>
              <p:nvPr/>
            </p:nvSpPr>
            <p:spPr bwMode="auto">
              <a:xfrm>
                <a:off x="3534" y="3798"/>
                <a:ext cx="51" cy="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6" name="Rectangle 169"/>
              <p:cNvSpPr>
                <a:spLocks noChangeArrowheads="1"/>
              </p:cNvSpPr>
              <p:nvPr/>
            </p:nvSpPr>
            <p:spPr bwMode="auto">
              <a:xfrm>
                <a:off x="3534" y="3798"/>
                <a:ext cx="41" cy="41"/>
              </a:xfrm>
              <a:prstGeom prst="rect">
                <a:avLst/>
              </a:prstGeom>
              <a:solidFill>
                <a:schemeClr val="tx1"/>
              </a:solidFill>
              <a:ln w="25400">
                <a:solidFill>
                  <a:schemeClr val="tx1"/>
                </a:solidFill>
                <a:miter lim="800000"/>
                <a:headEnd/>
                <a:tailEnd/>
              </a:ln>
            </p:spPr>
            <p:txBody>
              <a:bodyPr/>
              <a:lstStyle/>
              <a:p>
                <a:endParaRPr lang="en-GB">
                  <a:latin typeface="Times" charset="0"/>
                </a:endParaRPr>
              </a:p>
            </p:txBody>
          </p:sp>
          <p:sp>
            <p:nvSpPr>
              <p:cNvPr id="337" name="Rectangle 170"/>
              <p:cNvSpPr>
                <a:spLocks noChangeArrowheads="1"/>
              </p:cNvSpPr>
              <p:nvPr/>
            </p:nvSpPr>
            <p:spPr bwMode="auto">
              <a:xfrm>
                <a:off x="915" y="4332"/>
                <a:ext cx="51" cy="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8" name="Rectangle 171"/>
              <p:cNvSpPr>
                <a:spLocks noChangeArrowheads="1"/>
              </p:cNvSpPr>
              <p:nvPr/>
            </p:nvSpPr>
            <p:spPr bwMode="auto">
              <a:xfrm>
                <a:off x="915" y="4332"/>
                <a:ext cx="41" cy="41"/>
              </a:xfrm>
              <a:prstGeom prst="rect">
                <a:avLst/>
              </a:prstGeom>
              <a:solidFill>
                <a:schemeClr val="accent1"/>
              </a:solidFill>
              <a:ln w="25400">
                <a:solidFill>
                  <a:schemeClr val="accent1"/>
                </a:solidFill>
                <a:miter lim="800000"/>
                <a:headEnd/>
                <a:tailEnd/>
              </a:ln>
            </p:spPr>
            <p:txBody>
              <a:bodyPr/>
              <a:lstStyle/>
              <a:p>
                <a:endParaRPr lang="en-US"/>
              </a:p>
            </p:txBody>
          </p:sp>
          <p:sp>
            <p:nvSpPr>
              <p:cNvPr id="339" name="Rectangle 172"/>
              <p:cNvSpPr>
                <a:spLocks noChangeArrowheads="1"/>
              </p:cNvSpPr>
              <p:nvPr/>
            </p:nvSpPr>
            <p:spPr bwMode="auto">
              <a:xfrm>
                <a:off x="1264" y="3603"/>
                <a:ext cx="51" cy="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0" name="Rectangle 173"/>
              <p:cNvSpPr>
                <a:spLocks noChangeArrowheads="1"/>
              </p:cNvSpPr>
              <p:nvPr/>
            </p:nvSpPr>
            <p:spPr bwMode="auto">
              <a:xfrm>
                <a:off x="1264" y="3603"/>
                <a:ext cx="41" cy="41"/>
              </a:xfrm>
              <a:prstGeom prst="rect">
                <a:avLst/>
              </a:prstGeom>
              <a:solidFill>
                <a:schemeClr val="accent1"/>
              </a:solidFill>
              <a:ln w="25400">
                <a:solidFill>
                  <a:schemeClr val="accent1"/>
                </a:solidFill>
                <a:miter lim="800000"/>
                <a:headEnd/>
                <a:tailEnd/>
              </a:ln>
            </p:spPr>
            <p:txBody>
              <a:bodyPr/>
              <a:lstStyle/>
              <a:p>
                <a:endParaRPr lang="en-US"/>
              </a:p>
            </p:txBody>
          </p:sp>
          <p:sp>
            <p:nvSpPr>
              <p:cNvPr id="341" name="Rectangle 174"/>
              <p:cNvSpPr>
                <a:spLocks noChangeArrowheads="1"/>
              </p:cNvSpPr>
              <p:nvPr/>
            </p:nvSpPr>
            <p:spPr bwMode="auto">
              <a:xfrm>
                <a:off x="1521" y="3264"/>
                <a:ext cx="51" cy="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2" name="Rectangle 175"/>
              <p:cNvSpPr>
                <a:spLocks noChangeArrowheads="1"/>
              </p:cNvSpPr>
              <p:nvPr/>
            </p:nvSpPr>
            <p:spPr bwMode="auto">
              <a:xfrm>
                <a:off x="1521" y="3264"/>
                <a:ext cx="41" cy="41"/>
              </a:xfrm>
              <a:prstGeom prst="rect">
                <a:avLst/>
              </a:prstGeom>
              <a:solidFill>
                <a:schemeClr val="accent1"/>
              </a:solidFill>
              <a:ln w="25400">
                <a:solidFill>
                  <a:schemeClr val="accent1"/>
                </a:solidFill>
                <a:miter lim="800000"/>
                <a:headEnd/>
                <a:tailEnd/>
              </a:ln>
            </p:spPr>
            <p:txBody>
              <a:bodyPr/>
              <a:lstStyle/>
              <a:p>
                <a:endParaRPr lang="en-US"/>
              </a:p>
            </p:txBody>
          </p:sp>
          <p:sp>
            <p:nvSpPr>
              <p:cNvPr id="343" name="Rectangle 176"/>
              <p:cNvSpPr>
                <a:spLocks noChangeArrowheads="1"/>
              </p:cNvSpPr>
              <p:nvPr/>
            </p:nvSpPr>
            <p:spPr bwMode="auto">
              <a:xfrm>
                <a:off x="1788" y="2986"/>
                <a:ext cx="51" cy="52"/>
              </a:xfrm>
              <a:prstGeom prst="rect">
                <a:avLst/>
              </a:prstGeom>
              <a:solidFill>
                <a:schemeClr val="accent1"/>
              </a:solidFill>
              <a:ln w="25400">
                <a:solidFill>
                  <a:schemeClr val="accent1"/>
                </a:solidFill>
                <a:miter lim="800000"/>
                <a:headEnd/>
                <a:tailEnd/>
              </a:ln>
            </p:spPr>
            <p:txBody>
              <a:bodyPr/>
              <a:lstStyle/>
              <a:p>
                <a:endParaRPr lang="en-US"/>
              </a:p>
            </p:txBody>
          </p:sp>
          <p:sp>
            <p:nvSpPr>
              <p:cNvPr id="344" name="Rectangle 177"/>
              <p:cNvSpPr>
                <a:spLocks noChangeArrowheads="1"/>
              </p:cNvSpPr>
              <p:nvPr/>
            </p:nvSpPr>
            <p:spPr bwMode="auto">
              <a:xfrm>
                <a:off x="1788" y="2986"/>
                <a:ext cx="41" cy="41"/>
              </a:xfrm>
              <a:prstGeom prst="rect">
                <a:avLst/>
              </a:prstGeom>
              <a:solidFill>
                <a:schemeClr val="accent1"/>
              </a:solidFill>
              <a:ln w="25400">
                <a:solidFill>
                  <a:schemeClr val="accent1"/>
                </a:solidFill>
                <a:miter lim="800000"/>
                <a:headEnd/>
                <a:tailEnd/>
              </a:ln>
            </p:spPr>
            <p:txBody>
              <a:bodyPr/>
              <a:lstStyle/>
              <a:p>
                <a:endParaRPr lang="en-US"/>
              </a:p>
            </p:txBody>
          </p:sp>
          <p:sp>
            <p:nvSpPr>
              <p:cNvPr id="345" name="Rectangle 178"/>
              <p:cNvSpPr>
                <a:spLocks noChangeArrowheads="1"/>
              </p:cNvSpPr>
              <p:nvPr/>
            </p:nvSpPr>
            <p:spPr bwMode="auto">
              <a:xfrm>
                <a:off x="2044" y="2842"/>
                <a:ext cx="52" cy="52"/>
              </a:xfrm>
              <a:prstGeom prst="rect">
                <a:avLst/>
              </a:prstGeom>
              <a:solidFill>
                <a:schemeClr val="accent1"/>
              </a:solidFill>
              <a:ln w="25400">
                <a:solidFill>
                  <a:schemeClr val="accent1"/>
                </a:solidFill>
                <a:miter lim="800000"/>
                <a:headEnd/>
                <a:tailEnd/>
              </a:ln>
            </p:spPr>
            <p:txBody>
              <a:bodyPr/>
              <a:lstStyle/>
              <a:p>
                <a:endParaRPr lang="en-US"/>
              </a:p>
            </p:txBody>
          </p:sp>
          <p:sp>
            <p:nvSpPr>
              <p:cNvPr id="346" name="Rectangle 179"/>
              <p:cNvSpPr>
                <a:spLocks noChangeArrowheads="1"/>
              </p:cNvSpPr>
              <p:nvPr/>
            </p:nvSpPr>
            <p:spPr bwMode="auto">
              <a:xfrm>
                <a:off x="2044" y="2842"/>
                <a:ext cx="41" cy="42"/>
              </a:xfrm>
              <a:prstGeom prst="rect">
                <a:avLst/>
              </a:prstGeom>
              <a:solidFill>
                <a:schemeClr val="accent1"/>
              </a:solidFill>
              <a:ln w="25400">
                <a:solidFill>
                  <a:schemeClr val="accent1"/>
                </a:solidFill>
                <a:miter lim="800000"/>
                <a:headEnd/>
                <a:tailEnd/>
              </a:ln>
            </p:spPr>
            <p:txBody>
              <a:bodyPr/>
              <a:lstStyle/>
              <a:p>
                <a:endParaRPr lang="en-US"/>
              </a:p>
            </p:txBody>
          </p:sp>
          <p:sp>
            <p:nvSpPr>
              <p:cNvPr id="347" name="Rectangle 180"/>
              <p:cNvSpPr>
                <a:spLocks noChangeArrowheads="1"/>
              </p:cNvSpPr>
              <p:nvPr/>
            </p:nvSpPr>
            <p:spPr bwMode="auto">
              <a:xfrm>
                <a:off x="2198" y="2863"/>
                <a:ext cx="52" cy="51"/>
              </a:xfrm>
              <a:prstGeom prst="rect">
                <a:avLst/>
              </a:prstGeom>
              <a:solidFill>
                <a:schemeClr val="accent1"/>
              </a:solidFill>
              <a:ln w="25400">
                <a:solidFill>
                  <a:schemeClr val="accent1"/>
                </a:solidFill>
                <a:miter lim="800000"/>
                <a:headEnd/>
                <a:tailEnd/>
              </a:ln>
            </p:spPr>
            <p:txBody>
              <a:bodyPr/>
              <a:lstStyle/>
              <a:p>
                <a:endParaRPr lang="en-US"/>
              </a:p>
            </p:txBody>
          </p:sp>
          <p:sp>
            <p:nvSpPr>
              <p:cNvPr id="348" name="Rectangle 181"/>
              <p:cNvSpPr>
                <a:spLocks noChangeArrowheads="1"/>
              </p:cNvSpPr>
              <p:nvPr/>
            </p:nvSpPr>
            <p:spPr bwMode="auto">
              <a:xfrm>
                <a:off x="2198" y="2863"/>
                <a:ext cx="41" cy="41"/>
              </a:xfrm>
              <a:prstGeom prst="rect">
                <a:avLst/>
              </a:prstGeom>
              <a:solidFill>
                <a:schemeClr val="accent1"/>
              </a:solidFill>
              <a:ln w="25400">
                <a:solidFill>
                  <a:schemeClr val="accent1"/>
                </a:solidFill>
                <a:miter lim="800000"/>
                <a:headEnd/>
                <a:tailEnd/>
              </a:ln>
            </p:spPr>
            <p:txBody>
              <a:bodyPr/>
              <a:lstStyle/>
              <a:p>
                <a:endParaRPr lang="en-US"/>
              </a:p>
            </p:txBody>
          </p:sp>
          <p:sp>
            <p:nvSpPr>
              <p:cNvPr id="349" name="Rectangle 182"/>
              <p:cNvSpPr>
                <a:spLocks noChangeArrowheads="1"/>
              </p:cNvSpPr>
              <p:nvPr/>
            </p:nvSpPr>
            <p:spPr bwMode="auto">
              <a:xfrm>
                <a:off x="2311" y="2884"/>
                <a:ext cx="52" cy="51"/>
              </a:xfrm>
              <a:prstGeom prst="rect">
                <a:avLst/>
              </a:prstGeom>
              <a:solidFill>
                <a:schemeClr val="accent1"/>
              </a:solidFill>
              <a:ln w="25400">
                <a:solidFill>
                  <a:schemeClr val="accent1"/>
                </a:solidFill>
                <a:miter lim="800000"/>
                <a:headEnd/>
                <a:tailEnd/>
              </a:ln>
            </p:spPr>
            <p:txBody>
              <a:bodyPr/>
              <a:lstStyle/>
              <a:p>
                <a:endParaRPr lang="en-US"/>
              </a:p>
            </p:txBody>
          </p:sp>
          <p:sp>
            <p:nvSpPr>
              <p:cNvPr id="350" name="Rectangle 183"/>
              <p:cNvSpPr>
                <a:spLocks noChangeArrowheads="1"/>
              </p:cNvSpPr>
              <p:nvPr/>
            </p:nvSpPr>
            <p:spPr bwMode="auto">
              <a:xfrm>
                <a:off x="2311" y="2884"/>
                <a:ext cx="41" cy="41"/>
              </a:xfrm>
              <a:prstGeom prst="rect">
                <a:avLst/>
              </a:prstGeom>
              <a:solidFill>
                <a:schemeClr val="accent1"/>
              </a:solidFill>
              <a:ln w="25400">
                <a:solidFill>
                  <a:schemeClr val="accent1"/>
                </a:solidFill>
                <a:miter lim="800000"/>
                <a:headEnd/>
                <a:tailEnd/>
              </a:ln>
            </p:spPr>
            <p:txBody>
              <a:bodyPr/>
              <a:lstStyle/>
              <a:p>
                <a:endParaRPr lang="en-US"/>
              </a:p>
            </p:txBody>
          </p:sp>
          <p:sp>
            <p:nvSpPr>
              <p:cNvPr id="351" name="Rectangle 184"/>
              <p:cNvSpPr>
                <a:spLocks noChangeArrowheads="1"/>
              </p:cNvSpPr>
              <p:nvPr/>
            </p:nvSpPr>
            <p:spPr bwMode="auto">
              <a:xfrm>
                <a:off x="2465" y="2945"/>
                <a:ext cx="52" cy="52"/>
              </a:xfrm>
              <a:prstGeom prst="rect">
                <a:avLst/>
              </a:prstGeom>
              <a:solidFill>
                <a:schemeClr val="accent1"/>
              </a:solidFill>
              <a:ln w="25400">
                <a:solidFill>
                  <a:schemeClr val="accent1"/>
                </a:solidFill>
                <a:miter lim="800000"/>
                <a:headEnd/>
                <a:tailEnd/>
              </a:ln>
            </p:spPr>
            <p:txBody>
              <a:bodyPr/>
              <a:lstStyle/>
              <a:p>
                <a:endParaRPr lang="en-US"/>
              </a:p>
            </p:txBody>
          </p:sp>
          <p:sp>
            <p:nvSpPr>
              <p:cNvPr id="352" name="Rectangle 185"/>
              <p:cNvSpPr>
                <a:spLocks noChangeArrowheads="1"/>
              </p:cNvSpPr>
              <p:nvPr/>
            </p:nvSpPr>
            <p:spPr bwMode="auto">
              <a:xfrm>
                <a:off x="2465" y="2945"/>
                <a:ext cx="42" cy="41"/>
              </a:xfrm>
              <a:prstGeom prst="rect">
                <a:avLst/>
              </a:prstGeom>
              <a:solidFill>
                <a:schemeClr val="accent1"/>
              </a:solidFill>
              <a:ln w="25400">
                <a:solidFill>
                  <a:schemeClr val="accent1"/>
                </a:solidFill>
                <a:miter lim="800000"/>
                <a:headEnd/>
                <a:tailEnd/>
              </a:ln>
            </p:spPr>
            <p:txBody>
              <a:bodyPr/>
              <a:lstStyle/>
              <a:p>
                <a:endParaRPr lang="en-US"/>
              </a:p>
            </p:txBody>
          </p:sp>
          <p:sp>
            <p:nvSpPr>
              <p:cNvPr id="353" name="Rectangle 186"/>
              <p:cNvSpPr>
                <a:spLocks noChangeArrowheads="1"/>
              </p:cNvSpPr>
              <p:nvPr/>
            </p:nvSpPr>
            <p:spPr bwMode="auto">
              <a:xfrm>
                <a:off x="2661" y="2986"/>
                <a:ext cx="51" cy="52"/>
              </a:xfrm>
              <a:prstGeom prst="rect">
                <a:avLst/>
              </a:prstGeom>
              <a:solidFill>
                <a:schemeClr val="accent1"/>
              </a:solidFill>
              <a:ln w="25400">
                <a:solidFill>
                  <a:schemeClr val="accent1"/>
                </a:solidFill>
                <a:miter lim="800000"/>
                <a:headEnd/>
                <a:tailEnd/>
              </a:ln>
            </p:spPr>
            <p:txBody>
              <a:bodyPr/>
              <a:lstStyle/>
              <a:p>
                <a:endParaRPr lang="en-US"/>
              </a:p>
            </p:txBody>
          </p:sp>
          <p:sp>
            <p:nvSpPr>
              <p:cNvPr id="354" name="Rectangle 187"/>
              <p:cNvSpPr>
                <a:spLocks noChangeArrowheads="1"/>
              </p:cNvSpPr>
              <p:nvPr/>
            </p:nvSpPr>
            <p:spPr bwMode="auto">
              <a:xfrm>
                <a:off x="2661" y="2986"/>
                <a:ext cx="41" cy="41"/>
              </a:xfrm>
              <a:prstGeom prst="rect">
                <a:avLst/>
              </a:prstGeom>
              <a:solidFill>
                <a:schemeClr val="accent1"/>
              </a:solidFill>
              <a:ln w="25400">
                <a:solidFill>
                  <a:schemeClr val="accent1"/>
                </a:solidFill>
                <a:miter lim="800000"/>
                <a:headEnd/>
                <a:tailEnd/>
              </a:ln>
            </p:spPr>
            <p:txBody>
              <a:bodyPr/>
              <a:lstStyle/>
              <a:p>
                <a:endParaRPr lang="en-US"/>
              </a:p>
            </p:txBody>
          </p:sp>
          <p:sp>
            <p:nvSpPr>
              <p:cNvPr id="355" name="Rectangle 188"/>
              <p:cNvSpPr>
                <a:spLocks noChangeArrowheads="1"/>
              </p:cNvSpPr>
              <p:nvPr/>
            </p:nvSpPr>
            <p:spPr bwMode="auto">
              <a:xfrm>
                <a:off x="2989" y="3068"/>
                <a:ext cx="52" cy="52"/>
              </a:xfrm>
              <a:prstGeom prst="rect">
                <a:avLst/>
              </a:prstGeom>
              <a:solidFill>
                <a:schemeClr val="accent1"/>
              </a:solidFill>
              <a:ln w="25400">
                <a:solidFill>
                  <a:schemeClr val="accent1"/>
                </a:solidFill>
                <a:miter lim="800000"/>
                <a:headEnd/>
                <a:tailEnd/>
              </a:ln>
            </p:spPr>
            <p:txBody>
              <a:bodyPr/>
              <a:lstStyle/>
              <a:p>
                <a:endParaRPr lang="en-US"/>
              </a:p>
            </p:txBody>
          </p:sp>
          <p:sp>
            <p:nvSpPr>
              <p:cNvPr id="356" name="Rectangle 189"/>
              <p:cNvSpPr>
                <a:spLocks noChangeArrowheads="1"/>
              </p:cNvSpPr>
              <p:nvPr/>
            </p:nvSpPr>
            <p:spPr bwMode="auto">
              <a:xfrm>
                <a:off x="2989" y="3068"/>
                <a:ext cx="41" cy="42"/>
              </a:xfrm>
              <a:prstGeom prst="rect">
                <a:avLst/>
              </a:prstGeom>
              <a:solidFill>
                <a:schemeClr val="accent1"/>
              </a:solidFill>
              <a:ln w="25400">
                <a:solidFill>
                  <a:schemeClr val="accent1"/>
                </a:solidFill>
                <a:miter lim="800000"/>
                <a:headEnd/>
                <a:tailEnd/>
              </a:ln>
            </p:spPr>
            <p:txBody>
              <a:bodyPr/>
              <a:lstStyle/>
              <a:p>
                <a:endParaRPr lang="en-US"/>
              </a:p>
            </p:txBody>
          </p:sp>
          <p:sp>
            <p:nvSpPr>
              <p:cNvPr id="357" name="Rectangle 190"/>
              <p:cNvSpPr>
                <a:spLocks noChangeArrowheads="1"/>
              </p:cNvSpPr>
              <p:nvPr/>
            </p:nvSpPr>
            <p:spPr bwMode="auto">
              <a:xfrm>
                <a:off x="3534" y="3233"/>
                <a:ext cx="51" cy="51"/>
              </a:xfrm>
              <a:prstGeom prst="rect">
                <a:avLst/>
              </a:prstGeom>
              <a:solidFill>
                <a:schemeClr val="accent1"/>
              </a:solidFill>
              <a:ln w="25400">
                <a:solidFill>
                  <a:schemeClr val="accent1"/>
                </a:solidFill>
                <a:miter lim="800000"/>
                <a:headEnd/>
                <a:tailEnd/>
              </a:ln>
            </p:spPr>
            <p:txBody>
              <a:bodyPr/>
              <a:lstStyle/>
              <a:p>
                <a:endParaRPr lang="en-US"/>
              </a:p>
            </p:txBody>
          </p:sp>
          <p:sp>
            <p:nvSpPr>
              <p:cNvPr id="358" name="Rectangle 191"/>
              <p:cNvSpPr>
                <a:spLocks noChangeArrowheads="1"/>
              </p:cNvSpPr>
              <p:nvPr/>
            </p:nvSpPr>
            <p:spPr bwMode="auto">
              <a:xfrm>
                <a:off x="3534" y="3233"/>
                <a:ext cx="41" cy="41"/>
              </a:xfrm>
              <a:prstGeom prst="rect">
                <a:avLst/>
              </a:prstGeom>
              <a:solidFill>
                <a:schemeClr val="accent1"/>
              </a:solidFill>
              <a:ln w="25400">
                <a:solidFill>
                  <a:schemeClr val="accent1"/>
                </a:solidFill>
                <a:miter lim="800000"/>
                <a:headEnd/>
                <a:tailEnd/>
              </a:ln>
            </p:spPr>
            <p:txBody>
              <a:bodyPr/>
              <a:lstStyle/>
              <a:p>
                <a:endParaRPr lang="en-US"/>
              </a:p>
            </p:txBody>
          </p:sp>
          <p:sp>
            <p:nvSpPr>
              <p:cNvPr id="359" name="Rectangle 192"/>
              <p:cNvSpPr>
                <a:spLocks noChangeArrowheads="1"/>
              </p:cNvSpPr>
              <p:nvPr/>
            </p:nvSpPr>
            <p:spPr bwMode="auto">
              <a:xfrm>
                <a:off x="3790" y="3294"/>
                <a:ext cx="52" cy="52"/>
              </a:xfrm>
              <a:prstGeom prst="rect">
                <a:avLst/>
              </a:prstGeom>
              <a:solidFill>
                <a:schemeClr val="accent1"/>
              </a:solidFill>
              <a:ln w="25400">
                <a:solidFill>
                  <a:schemeClr val="accent1"/>
                </a:solidFill>
                <a:miter lim="800000"/>
                <a:headEnd/>
                <a:tailEnd/>
              </a:ln>
            </p:spPr>
            <p:txBody>
              <a:bodyPr/>
              <a:lstStyle/>
              <a:p>
                <a:endParaRPr lang="en-US"/>
              </a:p>
            </p:txBody>
          </p:sp>
          <p:sp>
            <p:nvSpPr>
              <p:cNvPr id="360" name="Rectangle 193"/>
              <p:cNvSpPr>
                <a:spLocks noChangeArrowheads="1"/>
              </p:cNvSpPr>
              <p:nvPr/>
            </p:nvSpPr>
            <p:spPr bwMode="auto">
              <a:xfrm>
                <a:off x="3790" y="3294"/>
                <a:ext cx="41" cy="41"/>
              </a:xfrm>
              <a:prstGeom prst="rect">
                <a:avLst/>
              </a:prstGeom>
              <a:solidFill>
                <a:schemeClr val="accent1"/>
              </a:solidFill>
              <a:ln w="25400">
                <a:solidFill>
                  <a:schemeClr val="accent1"/>
                </a:solidFill>
                <a:miter lim="800000"/>
                <a:headEnd/>
                <a:tailEnd/>
              </a:ln>
            </p:spPr>
            <p:txBody>
              <a:bodyPr/>
              <a:lstStyle/>
              <a:p>
                <a:endParaRPr lang="en-US"/>
              </a:p>
            </p:txBody>
          </p:sp>
          <p:sp>
            <p:nvSpPr>
              <p:cNvPr id="361" name="Rectangle 194"/>
              <p:cNvSpPr>
                <a:spLocks noChangeArrowheads="1"/>
              </p:cNvSpPr>
              <p:nvPr/>
            </p:nvSpPr>
            <p:spPr bwMode="auto">
              <a:xfrm>
                <a:off x="915" y="4414"/>
                <a:ext cx="51" cy="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2" name="Rectangle 195"/>
              <p:cNvSpPr>
                <a:spLocks noChangeArrowheads="1"/>
              </p:cNvSpPr>
              <p:nvPr/>
            </p:nvSpPr>
            <p:spPr bwMode="auto">
              <a:xfrm>
                <a:off x="915" y="4414"/>
                <a:ext cx="41" cy="41"/>
              </a:xfrm>
              <a:prstGeom prst="rect">
                <a:avLst/>
              </a:prstGeom>
              <a:solidFill>
                <a:schemeClr val="tx1"/>
              </a:solidFill>
              <a:ln w="25400">
                <a:solidFill>
                  <a:schemeClr val="tx1"/>
                </a:solidFill>
                <a:miter lim="800000"/>
                <a:headEnd/>
                <a:tailEnd/>
              </a:ln>
            </p:spPr>
            <p:txBody>
              <a:bodyPr/>
              <a:lstStyle/>
              <a:p>
                <a:endParaRPr lang="en-US"/>
              </a:p>
            </p:txBody>
          </p:sp>
          <p:sp>
            <p:nvSpPr>
              <p:cNvPr id="363" name="Rectangle 196"/>
              <p:cNvSpPr>
                <a:spLocks noChangeArrowheads="1"/>
              </p:cNvSpPr>
              <p:nvPr/>
            </p:nvSpPr>
            <p:spPr bwMode="auto">
              <a:xfrm>
                <a:off x="1264" y="3715"/>
                <a:ext cx="51" cy="5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4" name="Rectangle 197"/>
              <p:cNvSpPr>
                <a:spLocks noChangeArrowheads="1"/>
              </p:cNvSpPr>
              <p:nvPr/>
            </p:nvSpPr>
            <p:spPr bwMode="auto">
              <a:xfrm>
                <a:off x="1264" y="3715"/>
                <a:ext cx="41" cy="42"/>
              </a:xfrm>
              <a:prstGeom prst="rect">
                <a:avLst/>
              </a:prstGeom>
              <a:solidFill>
                <a:schemeClr val="tx2"/>
              </a:solidFill>
              <a:ln w="25400">
                <a:solidFill>
                  <a:schemeClr val="tx2"/>
                </a:solidFill>
                <a:miter lim="800000"/>
                <a:headEnd/>
                <a:tailEnd/>
              </a:ln>
            </p:spPr>
            <p:txBody>
              <a:bodyPr/>
              <a:lstStyle/>
              <a:p>
                <a:endParaRPr lang="en-US"/>
              </a:p>
            </p:txBody>
          </p:sp>
          <p:sp>
            <p:nvSpPr>
              <p:cNvPr id="365" name="Rectangle 198"/>
              <p:cNvSpPr>
                <a:spLocks noChangeArrowheads="1"/>
              </p:cNvSpPr>
              <p:nvPr/>
            </p:nvSpPr>
            <p:spPr bwMode="auto">
              <a:xfrm>
                <a:off x="1521" y="3294"/>
                <a:ext cx="51" cy="5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6" name="Rectangle 199"/>
              <p:cNvSpPr>
                <a:spLocks noChangeArrowheads="1"/>
              </p:cNvSpPr>
              <p:nvPr/>
            </p:nvSpPr>
            <p:spPr bwMode="auto">
              <a:xfrm>
                <a:off x="1521" y="3294"/>
                <a:ext cx="41" cy="41"/>
              </a:xfrm>
              <a:prstGeom prst="rect">
                <a:avLst/>
              </a:prstGeom>
              <a:solidFill>
                <a:schemeClr val="tx2"/>
              </a:solidFill>
              <a:ln w="25400">
                <a:solidFill>
                  <a:schemeClr val="tx2"/>
                </a:solidFill>
                <a:miter lim="800000"/>
                <a:headEnd/>
                <a:tailEnd/>
              </a:ln>
            </p:spPr>
            <p:txBody>
              <a:bodyPr/>
              <a:lstStyle/>
              <a:p>
                <a:endParaRPr lang="en-US"/>
              </a:p>
            </p:txBody>
          </p:sp>
          <p:sp>
            <p:nvSpPr>
              <p:cNvPr id="367" name="Rectangle 200"/>
              <p:cNvSpPr>
                <a:spLocks noChangeArrowheads="1"/>
              </p:cNvSpPr>
              <p:nvPr/>
            </p:nvSpPr>
            <p:spPr bwMode="auto">
              <a:xfrm>
                <a:off x="1788" y="3110"/>
                <a:ext cx="51" cy="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8" name="Rectangle 201"/>
              <p:cNvSpPr>
                <a:spLocks noChangeArrowheads="1"/>
              </p:cNvSpPr>
              <p:nvPr/>
            </p:nvSpPr>
            <p:spPr bwMode="auto">
              <a:xfrm>
                <a:off x="1788" y="3110"/>
                <a:ext cx="41" cy="41"/>
              </a:xfrm>
              <a:prstGeom prst="rect">
                <a:avLst/>
              </a:prstGeom>
              <a:solidFill>
                <a:schemeClr val="tx2"/>
              </a:solidFill>
              <a:ln w="25400">
                <a:solidFill>
                  <a:schemeClr val="tx2"/>
                </a:solidFill>
                <a:miter lim="800000"/>
                <a:headEnd/>
                <a:tailEnd/>
              </a:ln>
            </p:spPr>
            <p:txBody>
              <a:bodyPr/>
              <a:lstStyle/>
              <a:p>
                <a:endParaRPr lang="en-US"/>
              </a:p>
            </p:txBody>
          </p:sp>
          <p:sp>
            <p:nvSpPr>
              <p:cNvPr id="369" name="Rectangle 202"/>
              <p:cNvSpPr>
                <a:spLocks noChangeArrowheads="1"/>
              </p:cNvSpPr>
              <p:nvPr/>
            </p:nvSpPr>
            <p:spPr bwMode="auto">
              <a:xfrm>
                <a:off x="2044" y="3048"/>
                <a:ext cx="52" cy="51"/>
              </a:xfrm>
              <a:prstGeom prst="rect">
                <a:avLst/>
              </a:prstGeom>
              <a:solidFill>
                <a:schemeClr val="tx2"/>
              </a:solidFill>
              <a:ln w="25400">
                <a:solidFill>
                  <a:schemeClr val="tx2"/>
                </a:solidFill>
                <a:miter lim="800000"/>
                <a:headEnd/>
                <a:tailEnd/>
              </a:ln>
            </p:spPr>
            <p:txBody>
              <a:bodyPr/>
              <a:lstStyle/>
              <a:p>
                <a:endParaRPr lang="en-US"/>
              </a:p>
            </p:txBody>
          </p:sp>
          <p:sp>
            <p:nvSpPr>
              <p:cNvPr id="370" name="Rectangle 203"/>
              <p:cNvSpPr>
                <a:spLocks noChangeArrowheads="1"/>
              </p:cNvSpPr>
              <p:nvPr/>
            </p:nvSpPr>
            <p:spPr bwMode="auto">
              <a:xfrm>
                <a:off x="2044" y="3048"/>
                <a:ext cx="41" cy="41"/>
              </a:xfrm>
              <a:prstGeom prst="rect">
                <a:avLst/>
              </a:prstGeom>
              <a:solidFill>
                <a:schemeClr val="tx2"/>
              </a:solidFill>
              <a:ln w="25400">
                <a:solidFill>
                  <a:schemeClr val="tx2"/>
                </a:solidFill>
                <a:miter lim="800000"/>
                <a:headEnd/>
                <a:tailEnd/>
              </a:ln>
            </p:spPr>
            <p:txBody>
              <a:bodyPr/>
              <a:lstStyle/>
              <a:p>
                <a:endParaRPr lang="en-US"/>
              </a:p>
            </p:txBody>
          </p:sp>
          <p:sp>
            <p:nvSpPr>
              <p:cNvPr id="371" name="Rectangle 204"/>
              <p:cNvSpPr>
                <a:spLocks noChangeArrowheads="1"/>
              </p:cNvSpPr>
              <p:nvPr/>
            </p:nvSpPr>
            <p:spPr bwMode="auto">
              <a:xfrm>
                <a:off x="2198" y="3068"/>
                <a:ext cx="52" cy="52"/>
              </a:xfrm>
              <a:prstGeom prst="rect">
                <a:avLst/>
              </a:prstGeom>
              <a:solidFill>
                <a:schemeClr val="tx2"/>
              </a:solidFill>
              <a:ln w="25400">
                <a:solidFill>
                  <a:schemeClr val="tx2"/>
                </a:solidFill>
                <a:miter lim="800000"/>
                <a:headEnd/>
                <a:tailEnd/>
              </a:ln>
            </p:spPr>
            <p:txBody>
              <a:bodyPr/>
              <a:lstStyle/>
              <a:p>
                <a:endParaRPr lang="en-US"/>
              </a:p>
            </p:txBody>
          </p:sp>
          <p:sp>
            <p:nvSpPr>
              <p:cNvPr id="372" name="Rectangle 205"/>
              <p:cNvSpPr>
                <a:spLocks noChangeArrowheads="1"/>
              </p:cNvSpPr>
              <p:nvPr/>
            </p:nvSpPr>
            <p:spPr bwMode="auto">
              <a:xfrm>
                <a:off x="2198" y="3068"/>
                <a:ext cx="41" cy="42"/>
              </a:xfrm>
              <a:prstGeom prst="rect">
                <a:avLst/>
              </a:prstGeom>
              <a:solidFill>
                <a:schemeClr val="tx2"/>
              </a:solidFill>
              <a:ln w="25400">
                <a:solidFill>
                  <a:schemeClr val="tx2"/>
                </a:solidFill>
                <a:miter lim="800000"/>
                <a:headEnd/>
                <a:tailEnd/>
              </a:ln>
            </p:spPr>
            <p:txBody>
              <a:bodyPr/>
              <a:lstStyle/>
              <a:p>
                <a:endParaRPr lang="en-US"/>
              </a:p>
            </p:txBody>
          </p:sp>
          <p:sp>
            <p:nvSpPr>
              <p:cNvPr id="373" name="Rectangle 206"/>
              <p:cNvSpPr>
                <a:spLocks noChangeArrowheads="1"/>
              </p:cNvSpPr>
              <p:nvPr/>
            </p:nvSpPr>
            <p:spPr bwMode="auto">
              <a:xfrm>
                <a:off x="2311" y="3110"/>
                <a:ext cx="52" cy="51"/>
              </a:xfrm>
              <a:prstGeom prst="rect">
                <a:avLst/>
              </a:prstGeom>
              <a:solidFill>
                <a:schemeClr val="tx2"/>
              </a:solidFill>
              <a:ln w="25400">
                <a:solidFill>
                  <a:schemeClr val="tx2"/>
                </a:solidFill>
                <a:miter lim="800000"/>
                <a:headEnd/>
                <a:tailEnd/>
              </a:ln>
            </p:spPr>
            <p:txBody>
              <a:bodyPr/>
              <a:lstStyle/>
              <a:p>
                <a:endParaRPr lang="en-US"/>
              </a:p>
            </p:txBody>
          </p:sp>
          <p:sp>
            <p:nvSpPr>
              <p:cNvPr id="374" name="Rectangle 207"/>
              <p:cNvSpPr>
                <a:spLocks noChangeArrowheads="1"/>
              </p:cNvSpPr>
              <p:nvPr/>
            </p:nvSpPr>
            <p:spPr bwMode="auto">
              <a:xfrm>
                <a:off x="2311" y="3110"/>
                <a:ext cx="41" cy="41"/>
              </a:xfrm>
              <a:prstGeom prst="rect">
                <a:avLst/>
              </a:prstGeom>
              <a:solidFill>
                <a:schemeClr val="tx2"/>
              </a:solidFill>
              <a:ln w="25400">
                <a:solidFill>
                  <a:schemeClr val="tx2"/>
                </a:solidFill>
                <a:miter lim="800000"/>
                <a:headEnd/>
                <a:tailEnd/>
              </a:ln>
            </p:spPr>
            <p:txBody>
              <a:bodyPr/>
              <a:lstStyle/>
              <a:p>
                <a:endParaRPr lang="en-US"/>
              </a:p>
            </p:txBody>
          </p:sp>
          <p:sp>
            <p:nvSpPr>
              <p:cNvPr id="375" name="Rectangle 208"/>
              <p:cNvSpPr>
                <a:spLocks noChangeArrowheads="1"/>
              </p:cNvSpPr>
              <p:nvPr/>
            </p:nvSpPr>
            <p:spPr bwMode="auto">
              <a:xfrm>
                <a:off x="2465" y="3151"/>
                <a:ext cx="52" cy="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6" name="Rectangle 209"/>
              <p:cNvSpPr>
                <a:spLocks noChangeArrowheads="1"/>
              </p:cNvSpPr>
              <p:nvPr/>
            </p:nvSpPr>
            <p:spPr bwMode="auto">
              <a:xfrm>
                <a:off x="2465" y="3151"/>
                <a:ext cx="42" cy="41"/>
              </a:xfrm>
              <a:prstGeom prst="rect">
                <a:avLst/>
              </a:prstGeom>
              <a:solidFill>
                <a:schemeClr val="tx2"/>
              </a:solidFill>
              <a:ln w="25400">
                <a:solidFill>
                  <a:schemeClr val="tx2"/>
                </a:solidFill>
                <a:miter lim="800000"/>
                <a:headEnd/>
                <a:tailEnd/>
              </a:ln>
            </p:spPr>
            <p:txBody>
              <a:bodyPr/>
              <a:lstStyle/>
              <a:p>
                <a:endParaRPr lang="en-US"/>
              </a:p>
            </p:txBody>
          </p:sp>
          <p:sp>
            <p:nvSpPr>
              <p:cNvPr id="377" name="Rectangle 210"/>
              <p:cNvSpPr>
                <a:spLocks noChangeArrowheads="1"/>
              </p:cNvSpPr>
              <p:nvPr/>
            </p:nvSpPr>
            <p:spPr bwMode="auto">
              <a:xfrm>
                <a:off x="2661" y="3233"/>
                <a:ext cx="51" cy="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8" name="Rectangle 211"/>
              <p:cNvSpPr>
                <a:spLocks noChangeArrowheads="1"/>
              </p:cNvSpPr>
              <p:nvPr/>
            </p:nvSpPr>
            <p:spPr bwMode="auto">
              <a:xfrm>
                <a:off x="2661" y="3233"/>
                <a:ext cx="41" cy="41"/>
              </a:xfrm>
              <a:prstGeom prst="rect">
                <a:avLst/>
              </a:prstGeom>
              <a:solidFill>
                <a:schemeClr val="tx2"/>
              </a:solidFill>
              <a:ln w="25400">
                <a:solidFill>
                  <a:schemeClr val="tx2"/>
                </a:solidFill>
                <a:miter lim="800000"/>
                <a:headEnd/>
                <a:tailEnd/>
              </a:ln>
            </p:spPr>
            <p:txBody>
              <a:bodyPr/>
              <a:lstStyle/>
              <a:p>
                <a:endParaRPr lang="en-US"/>
              </a:p>
            </p:txBody>
          </p:sp>
          <p:sp>
            <p:nvSpPr>
              <p:cNvPr id="379" name="Rectangle 212"/>
              <p:cNvSpPr>
                <a:spLocks noChangeArrowheads="1"/>
              </p:cNvSpPr>
              <p:nvPr/>
            </p:nvSpPr>
            <p:spPr bwMode="auto">
              <a:xfrm>
                <a:off x="2989" y="3356"/>
                <a:ext cx="52" cy="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0" name="Rectangle 213"/>
              <p:cNvSpPr>
                <a:spLocks noChangeArrowheads="1"/>
              </p:cNvSpPr>
              <p:nvPr/>
            </p:nvSpPr>
            <p:spPr bwMode="auto">
              <a:xfrm>
                <a:off x="2989" y="3356"/>
                <a:ext cx="41" cy="41"/>
              </a:xfrm>
              <a:prstGeom prst="rect">
                <a:avLst/>
              </a:prstGeom>
              <a:solidFill>
                <a:schemeClr val="tx2"/>
              </a:solidFill>
              <a:ln w="25400">
                <a:solidFill>
                  <a:schemeClr val="tx2"/>
                </a:solidFill>
                <a:miter lim="800000"/>
                <a:headEnd/>
                <a:tailEnd/>
              </a:ln>
            </p:spPr>
            <p:txBody>
              <a:bodyPr/>
              <a:lstStyle/>
              <a:p>
                <a:endParaRPr lang="en-US"/>
              </a:p>
            </p:txBody>
          </p:sp>
          <p:sp>
            <p:nvSpPr>
              <p:cNvPr id="381" name="Rectangle 214"/>
              <p:cNvSpPr>
                <a:spLocks noChangeArrowheads="1"/>
              </p:cNvSpPr>
              <p:nvPr/>
            </p:nvSpPr>
            <p:spPr bwMode="auto">
              <a:xfrm>
                <a:off x="3534" y="3520"/>
                <a:ext cx="51" cy="5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2" name="Rectangle 215"/>
              <p:cNvSpPr>
                <a:spLocks noChangeArrowheads="1"/>
              </p:cNvSpPr>
              <p:nvPr/>
            </p:nvSpPr>
            <p:spPr bwMode="auto">
              <a:xfrm>
                <a:off x="3534" y="3520"/>
                <a:ext cx="41" cy="41"/>
              </a:xfrm>
              <a:prstGeom prst="rect">
                <a:avLst/>
              </a:prstGeom>
              <a:solidFill>
                <a:schemeClr val="tx2"/>
              </a:solidFill>
              <a:ln w="25400">
                <a:solidFill>
                  <a:schemeClr val="tx2"/>
                </a:solidFill>
                <a:miter lim="800000"/>
                <a:headEnd/>
                <a:tailEnd/>
              </a:ln>
            </p:spPr>
            <p:txBody>
              <a:bodyPr/>
              <a:lstStyle/>
              <a:p>
                <a:endParaRPr lang="en-US"/>
              </a:p>
            </p:txBody>
          </p:sp>
          <p:sp>
            <p:nvSpPr>
              <p:cNvPr id="383" name="Oval 216"/>
              <p:cNvSpPr>
                <a:spLocks noChangeArrowheads="1"/>
              </p:cNvSpPr>
              <p:nvPr/>
            </p:nvSpPr>
            <p:spPr bwMode="auto">
              <a:xfrm>
                <a:off x="915" y="4208"/>
                <a:ext cx="51" cy="52"/>
              </a:xfrm>
              <a:prstGeom prst="ellipse">
                <a:avLst/>
              </a:prstGeom>
              <a:solidFill>
                <a:srgbClr val="00FF00"/>
              </a:solidFill>
              <a:ln w="25400">
                <a:solidFill>
                  <a:srgbClr val="00FF00"/>
                </a:solidFill>
                <a:round/>
                <a:headEnd/>
                <a:tailEnd/>
              </a:ln>
            </p:spPr>
            <p:txBody>
              <a:bodyPr/>
              <a:lstStyle/>
              <a:p>
                <a:endParaRPr lang="en-US"/>
              </a:p>
            </p:txBody>
          </p:sp>
          <p:sp>
            <p:nvSpPr>
              <p:cNvPr id="384" name="Oval 217"/>
              <p:cNvSpPr>
                <a:spLocks noChangeArrowheads="1"/>
              </p:cNvSpPr>
              <p:nvPr/>
            </p:nvSpPr>
            <p:spPr bwMode="auto">
              <a:xfrm>
                <a:off x="1264" y="3397"/>
                <a:ext cx="51" cy="51"/>
              </a:xfrm>
              <a:prstGeom prst="ellipse">
                <a:avLst/>
              </a:prstGeom>
              <a:solidFill>
                <a:srgbClr val="00FF00"/>
              </a:solidFill>
              <a:ln w="25400">
                <a:solidFill>
                  <a:srgbClr val="00FF00"/>
                </a:solidFill>
                <a:round/>
                <a:headEnd/>
                <a:tailEnd/>
              </a:ln>
            </p:spPr>
            <p:txBody>
              <a:bodyPr/>
              <a:lstStyle/>
              <a:p>
                <a:endParaRPr lang="en-US"/>
              </a:p>
            </p:txBody>
          </p:sp>
          <p:sp>
            <p:nvSpPr>
              <p:cNvPr id="385" name="Oval 218"/>
              <p:cNvSpPr>
                <a:spLocks noChangeArrowheads="1"/>
              </p:cNvSpPr>
              <p:nvPr/>
            </p:nvSpPr>
            <p:spPr bwMode="auto">
              <a:xfrm>
                <a:off x="1521" y="2986"/>
                <a:ext cx="51" cy="52"/>
              </a:xfrm>
              <a:prstGeom prst="ellipse">
                <a:avLst/>
              </a:prstGeom>
              <a:solidFill>
                <a:srgbClr val="00FF00"/>
              </a:solidFill>
              <a:ln w="25400">
                <a:solidFill>
                  <a:srgbClr val="00FF00"/>
                </a:solidFill>
                <a:round/>
                <a:headEnd/>
                <a:tailEnd/>
              </a:ln>
            </p:spPr>
            <p:txBody>
              <a:bodyPr/>
              <a:lstStyle/>
              <a:p>
                <a:endParaRPr lang="en-US"/>
              </a:p>
            </p:txBody>
          </p:sp>
          <p:sp>
            <p:nvSpPr>
              <p:cNvPr id="386" name="Oval 219"/>
              <p:cNvSpPr>
                <a:spLocks noChangeArrowheads="1"/>
              </p:cNvSpPr>
              <p:nvPr/>
            </p:nvSpPr>
            <p:spPr bwMode="auto">
              <a:xfrm>
                <a:off x="1788" y="2504"/>
                <a:ext cx="51" cy="51"/>
              </a:xfrm>
              <a:prstGeom prst="ellipse">
                <a:avLst/>
              </a:prstGeom>
              <a:solidFill>
                <a:srgbClr val="00FF00"/>
              </a:solidFill>
              <a:ln w="25400">
                <a:solidFill>
                  <a:srgbClr val="00FF00"/>
                </a:solidFill>
                <a:round/>
                <a:headEnd/>
                <a:tailEnd/>
              </a:ln>
            </p:spPr>
            <p:txBody>
              <a:bodyPr/>
              <a:lstStyle/>
              <a:p>
                <a:endParaRPr lang="en-US"/>
              </a:p>
            </p:txBody>
          </p:sp>
          <p:sp>
            <p:nvSpPr>
              <p:cNvPr id="387" name="Oval 220"/>
              <p:cNvSpPr>
                <a:spLocks noChangeArrowheads="1"/>
              </p:cNvSpPr>
              <p:nvPr/>
            </p:nvSpPr>
            <p:spPr bwMode="auto">
              <a:xfrm>
                <a:off x="2044" y="2154"/>
                <a:ext cx="52" cy="52"/>
              </a:xfrm>
              <a:prstGeom prst="ellipse">
                <a:avLst/>
              </a:prstGeom>
              <a:solidFill>
                <a:srgbClr val="00FF00"/>
              </a:solidFill>
              <a:ln w="25400">
                <a:solidFill>
                  <a:srgbClr val="00FF00"/>
                </a:solidFill>
                <a:round/>
                <a:headEnd/>
                <a:tailEnd/>
              </a:ln>
            </p:spPr>
            <p:txBody>
              <a:bodyPr/>
              <a:lstStyle/>
              <a:p>
                <a:endParaRPr lang="en-US"/>
              </a:p>
            </p:txBody>
          </p:sp>
          <p:sp>
            <p:nvSpPr>
              <p:cNvPr id="388" name="Oval 221"/>
              <p:cNvSpPr>
                <a:spLocks noChangeArrowheads="1"/>
              </p:cNvSpPr>
              <p:nvPr/>
            </p:nvSpPr>
            <p:spPr bwMode="auto">
              <a:xfrm>
                <a:off x="2198" y="1980"/>
                <a:ext cx="52" cy="51"/>
              </a:xfrm>
              <a:prstGeom prst="ellipse">
                <a:avLst/>
              </a:prstGeom>
              <a:solidFill>
                <a:srgbClr val="00FF00"/>
              </a:solidFill>
              <a:ln w="25400">
                <a:solidFill>
                  <a:srgbClr val="00FF00"/>
                </a:solidFill>
                <a:round/>
                <a:headEnd/>
                <a:tailEnd/>
              </a:ln>
            </p:spPr>
            <p:txBody>
              <a:bodyPr/>
              <a:lstStyle/>
              <a:p>
                <a:endParaRPr lang="en-US"/>
              </a:p>
            </p:txBody>
          </p:sp>
          <p:sp>
            <p:nvSpPr>
              <p:cNvPr id="389" name="Oval 222"/>
              <p:cNvSpPr>
                <a:spLocks noChangeArrowheads="1"/>
              </p:cNvSpPr>
              <p:nvPr/>
            </p:nvSpPr>
            <p:spPr bwMode="auto">
              <a:xfrm>
                <a:off x="2311" y="1898"/>
                <a:ext cx="52" cy="51"/>
              </a:xfrm>
              <a:prstGeom prst="ellipse">
                <a:avLst/>
              </a:prstGeom>
              <a:solidFill>
                <a:srgbClr val="00FF00"/>
              </a:solidFill>
              <a:ln w="25400">
                <a:solidFill>
                  <a:srgbClr val="00FF00"/>
                </a:solidFill>
                <a:round/>
                <a:headEnd/>
                <a:tailEnd/>
              </a:ln>
            </p:spPr>
            <p:txBody>
              <a:bodyPr/>
              <a:lstStyle/>
              <a:p>
                <a:endParaRPr lang="en-US"/>
              </a:p>
            </p:txBody>
          </p:sp>
          <p:sp>
            <p:nvSpPr>
              <p:cNvPr id="390" name="Oval 223"/>
              <p:cNvSpPr>
                <a:spLocks noChangeArrowheads="1"/>
              </p:cNvSpPr>
              <p:nvPr/>
            </p:nvSpPr>
            <p:spPr bwMode="auto">
              <a:xfrm>
                <a:off x="2394" y="1877"/>
                <a:ext cx="51" cy="51"/>
              </a:xfrm>
              <a:prstGeom prst="ellipse">
                <a:avLst/>
              </a:prstGeom>
              <a:solidFill>
                <a:srgbClr val="00FF00"/>
              </a:solidFill>
              <a:ln w="25400">
                <a:solidFill>
                  <a:srgbClr val="00FF00"/>
                </a:solidFill>
                <a:round/>
                <a:headEnd/>
                <a:tailEnd/>
              </a:ln>
            </p:spPr>
            <p:txBody>
              <a:bodyPr/>
              <a:lstStyle/>
              <a:p>
                <a:endParaRPr lang="en-US"/>
              </a:p>
            </p:txBody>
          </p:sp>
          <p:sp>
            <p:nvSpPr>
              <p:cNvPr id="391" name="Oval 224"/>
              <p:cNvSpPr>
                <a:spLocks noChangeArrowheads="1"/>
              </p:cNvSpPr>
              <p:nvPr/>
            </p:nvSpPr>
            <p:spPr bwMode="auto">
              <a:xfrm>
                <a:off x="2465" y="1898"/>
                <a:ext cx="52" cy="51"/>
              </a:xfrm>
              <a:prstGeom prst="ellipse">
                <a:avLst/>
              </a:prstGeom>
              <a:solidFill>
                <a:srgbClr val="00FF00"/>
              </a:solidFill>
              <a:ln w="25400">
                <a:solidFill>
                  <a:srgbClr val="00FF00"/>
                </a:solidFill>
                <a:round/>
                <a:headEnd/>
                <a:tailEnd/>
              </a:ln>
            </p:spPr>
            <p:txBody>
              <a:bodyPr/>
              <a:lstStyle/>
              <a:p>
                <a:endParaRPr lang="en-US"/>
              </a:p>
            </p:txBody>
          </p:sp>
          <p:sp>
            <p:nvSpPr>
              <p:cNvPr id="392" name="Oval 225"/>
              <p:cNvSpPr>
                <a:spLocks noChangeArrowheads="1"/>
              </p:cNvSpPr>
              <p:nvPr/>
            </p:nvSpPr>
            <p:spPr bwMode="auto">
              <a:xfrm>
                <a:off x="2661" y="2031"/>
                <a:ext cx="51" cy="51"/>
              </a:xfrm>
              <a:prstGeom prst="ellipse">
                <a:avLst/>
              </a:prstGeom>
              <a:solidFill>
                <a:srgbClr val="00FF00"/>
              </a:solidFill>
              <a:ln w="25400">
                <a:solidFill>
                  <a:srgbClr val="00FF00"/>
                </a:solidFill>
                <a:round/>
                <a:headEnd/>
                <a:tailEnd/>
              </a:ln>
            </p:spPr>
            <p:txBody>
              <a:bodyPr/>
              <a:lstStyle/>
              <a:p>
                <a:endParaRPr lang="en-US"/>
              </a:p>
            </p:txBody>
          </p:sp>
          <p:sp>
            <p:nvSpPr>
              <p:cNvPr id="393" name="Oval 226"/>
              <p:cNvSpPr>
                <a:spLocks noChangeArrowheads="1"/>
              </p:cNvSpPr>
              <p:nvPr/>
            </p:nvSpPr>
            <p:spPr bwMode="auto">
              <a:xfrm>
                <a:off x="2917" y="2226"/>
                <a:ext cx="52" cy="52"/>
              </a:xfrm>
              <a:prstGeom prst="ellipse">
                <a:avLst/>
              </a:prstGeom>
              <a:solidFill>
                <a:srgbClr val="00FF00"/>
              </a:solidFill>
              <a:ln w="25400">
                <a:solidFill>
                  <a:srgbClr val="00FF00"/>
                </a:solidFill>
                <a:round/>
                <a:headEnd/>
                <a:tailEnd/>
              </a:ln>
            </p:spPr>
            <p:txBody>
              <a:bodyPr/>
              <a:lstStyle/>
              <a:p>
                <a:endParaRPr lang="en-US"/>
              </a:p>
            </p:txBody>
          </p:sp>
          <p:sp>
            <p:nvSpPr>
              <p:cNvPr id="394" name="Oval 227"/>
              <p:cNvSpPr>
                <a:spLocks noChangeArrowheads="1"/>
              </p:cNvSpPr>
              <p:nvPr/>
            </p:nvSpPr>
            <p:spPr bwMode="auto">
              <a:xfrm>
                <a:off x="2989" y="2278"/>
                <a:ext cx="52" cy="51"/>
              </a:xfrm>
              <a:prstGeom prst="ellipse">
                <a:avLst/>
              </a:prstGeom>
              <a:solidFill>
                <a:srgbClr val="00FF00"/>
              </a:solidFill>
              <a:ln w="25400">
                <a:solidFill>
                  <a:srgbClr val="00FF00"/>
                </a:solidFill>
                <a:round/>
                <a:headEnd/>
                <a:tailEnd/>
              </a:ln>
            </p:spPr>
            <p:txBody>
              <a:bodyPr/>
              <a:lstStyle/>
              <a:p>
                <a:endParaRPr lang="en-US"/>
              </a:p>
            </p:txBody>
          </p:sp>
          <p:sp>
            <p:nvSpPr>
              <p:cNvPr id="395" name="Oval 228"/>
              <p:cNvSpPr>
                <a:spLocks noChangeArrowheads="1"/>
              </p:cNvSpPr>
              <p:nvPr/>
            </p:nvSpPr>
            <p:spPr bwMode="auto">
              <a:xfrm>
                <a:off x="3267" y="2504"/>
                <a:ext cx="51" cy="51"/>
              </a:xfrm>
              <a:prstGeom prst="ellipse">
                <a:avLst/>
              </a:prstGeom>
              <a:solidFill>
                <a:srgbClr val="00FF00"/>
              </a:solidFill>
              <a:ln w="25400">
                <a:solidFill>
                  <a:srgbClr val="00FF00"/>
                </a:solidFill>
                <a:round/>
                <a:headEnd/>
                <a:tailEnd/>
              </a:ln>
            </p:spPr>
            <p:txBody>
              <a:bodyPr/>
              <a:lstStyle/>
              <a:p>
                <a:endParaRPr lang="en-US"/>
              </a:p>
            </p:txBody>
          </p:sp>
          <p:sp>
            <p:nvSpPr>
              <p:cNvPr id="396" name="Oval 229"/>
              <p:cNvSpPr>
                <a:spLocks noChangeArrowheads="1"/>
              </p:cNvSpPr>
              <p:nvPr/>
            </p:nvSpPr>
            <p:spPr bwMode="auto">
              <a:xfrm>
                <a:off x="3534" y="2688"/>
                <a:ext cx="51" cy="52"/>
              </a:xfrm>
              <a:prstGeom prst="ellipse">
                <a:avLst/>
              </a:prstGeom>
              <a:solidFill>
                <a:srgbClr val="00FF00"/>
              </a:solidFill>
              <a:ln w="25400">
                <a:solidFill>
                  <a:srgbClr val="00FF00"/>
                </a:solidFill>
                <a:round/>
                <a:headEnd/>
                <a:tailEnd/>
              </a:ln>
            </p:spPr>
            <p:txBody>
              <a:bodyPr/>
              <a:lstStyle/>
              <a:p>
                <a:endParaRPr lang="en-US"/>
              </a:p>
            </p:txBody>
          </p:sp>
          <p:sp>
            <p:nvSpPr>
              <p:cNvPr id="397" name="Oval 230"/>
              <p:cNvSpPr>
                <a:spLocks noChangeArrowheads="1"/>
              </p:cNvSpPr>
              <p:nvPr/>
            </p:nvSpPr>
            <p:spPr bwMode="auto">
              <a:xfrm>
                <a:off x="3790" y="2904"/>
                <a:ext cx="52" cy="51"/>
              </a:xfrm>
              <a:prstGeom prst="ellipse">
                <a:avLst/>
              </a:prstGeom>
              <a:solidFill>
                <a:srgbClr val="00FF00"/>
              </a:solidFill>
              <a:ln w="25400">
                <a:solidFill>
                  <a:srgbClr val="00FF00"/>
                </a:solidFill>
                <a:round/>
                <a:headEnd/>
                <a:tailEnd/>
              </a:ln>
            </p:spPr>
            <p:txBody>
              <a:bodyPr/>
              <a:lstStyle/>
              <a:p>
                <a:endParaRPr lang="en-US"/>
              </a:p>
            </p:txBody>
          </p:sp>
          <p:grpSp>
            <p:nvGrpSpPr>
              <p:cNvPr id="398" name="Group 231"/>
              <p:cNvGrpSpPr>
                <a:grpSpLocks/>
              </p:cNvGrpSpPr>
              <p:nvPr/>
            </p:nvGrpSpPr>
            <p:grpSpPr bwMode="auto">
              <a:xfrm>
                <a:off x="480" y="720"/>
                <a:ext cx="163" cy="4183"/>
                <a:chOff x="539" y="742"/>
                <a:chExt cx="163" cy="4183"/>
              </a:xfrm>
            </p:grpSpPr>
            <p:sp>
              <p:nvSpPr>
                <p:cNvPr id="428" name="Rectangle 232"/>
                <p:cNvSpPr>
                  <a:spLocks noChangeArrowheads="1"/>
                </p:cNvSpPr>
                <p:nvPr/>
              </p:nvSpPr>
              <p:spPr bwMode="auto">
                <a:xfrm>
                  <a:off x="601" y="4801"/>
                  <a:ext cx="101"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dirty="0">
                      <a:latin typeface="Helvetica" charset="0"/>
                    </a:rPr>
                    <a:t>50</a:t>
                  </a:r>
                </a:p>
              </p:txBody>
            </p:sp>
            <p:sp>
              <p:nvSpPr>
                <p:cNvPr id="429" name="Rectangle 233"/>
                <p:cNvSpPr>
                  <a:spLocks noChangeArrowheads="1"/>
                </p:cNvSpPr>
                <p:nvPr/>
              </p:nvSpPr>
              <p:spPr bwMode="auto">
                <a:xfrm>
                  <a:off x="539" y="3782"/>
                  <a:ext cx="152"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dirty="0">
                      <a:latin typeface="Helvetica" charset="0"/>
                    </a:rPr>
                    <a:t>100</a:t>
                  </a:r>
                </a:p>
              </p:txBody>
            </p:sp>
            <p:sp>
              <p:nvSpPr>
                <p:cNvPr id="430" name="Rectangle 234"/>
                <p:cNvSpPr>
                  <a:spLocks noChangeArrowheads="1"/>
                </p:cNvSpPr>
                <p:nvPr/>
              </p:nvSpPr>
              <p:spPr bwMode="auto">
                <a:xfrm>
                  <a:off x="539" y="2775"/>
                  <a:ext cx="152"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dirty="0">
                      <a:latin typeface="Helvetica" charset="0"/>
                    </a:rPr>
                    <a:t>150</a:t>
                  </a:r>
                </a:p>
              </p:txBody>
            </p:sp>
            <p:sp>
              <p:nvSpPr>
                <p:cNvPr id="431" name="Rectangle 235"/>
                <p:cNvSpPr>
                  <a:spLocks noChangeArrowheads="1"/>
                </p:cNvSpPr>
                <p:nvPr/>
              </p:nvSpPr>
              <p:spPr bwMode="auto">
                <a:xfrm>
                  <a:off x="539" y="1758"/>
                  <a:ext cx="152"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dirty="0">
                      <a:latin typeface="Helvetica" charset="0"/>
                    </a:rPr>
                    <a:t>200</a:t>
                  </a:r>
                </a:p>
              </p:txBody>
            </p:sp>
            <p:sp>
              <p:nvSpPr>
                <p:cNvPr id="432" name="Rectangle 236"/>
                <p:cNvSpPr>
                  <a:spLocks noChangeArrowheads="1"/>
                </p:cNvSpPr>
                <p:nvPr/>
              </p:nvSpPr>
              <p:spPr bwMode="auto">
                <a:xfrm>
                  <a:off x="539" y="742"/>
                  <a:ext cx="152"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dirty="0">
                      <a:latin typeface="Helvetica" charset="0"/>
                    </a:rPr>
                    <a:t>250</a:t>
                  </a:r>
                </a:p>
              </p:txBody>
            </p:sp>
          </p:grpSp>
          <p:grpSp>
            <p:nvGrpSpPr>
              <p:cNvPr id="399" name="Group 237"/>
              <p:cNvGrpSpPr>
                <a:grpSpLocks/>
              </p:cNvGrpSpPr>
              <p:nvPr/>
            </p:nvGrpSpPr>
            <p:grpSpPr bwMode="auto">
              <a:xfrm>
                <a:off x="864" y="4896"/>
                <a:ext cx="2700" cy="125"/>
                <a:chOff x="899" y="4953"/>
                <a:chExt cx="2700" cy="125"/>
              </a:xfrm>
            </p:grpSpPr>
            <p:sp>
              <p:nvSpPr>
                <p:cNvPr id="424" name="Rectangle 238"/>
                <p:cNvSpPr>
                  <a:spLocks noChangeArrowheads="1"/>
                </p:cNvSpPr>
                <p:nvPr/>
              </p:nvSpPr>
              <p:spPr bwMode="auto">
                <a:xfrm>
                  <a:off x="899" y="4953"/>
                  <a:ext cx="51"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dirty="0">
                      <a:latin typeface="Helvetica" charset="0"/>
                    </a:rPr>
                    <a:t>0</a:t>
                  </a:r>
                </a:p>
              </p:txBody>
            </p:sp>
            <p:sp>
              <p:nvSpPr>
                <p:cNvPr id="425" name="Rectangle 239"/>
                <p:cNvSpPr>
                  <a:spLocks noChangeArrowheads="1"/>
                </p:cNvSpPr>
                <p:nvPr/>
              </p:nvSpPr>
              <p:spPr bwMode="auto">
                <a:xfrm>
                  <a:off x="1774" y="4953"/>
                  <a:ext cx="51"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dirty="0">
                      <a:latin typeface="Helvetica" charset="0"/>
                    </a:rPr>
                    <a:t>1</a:t>
                  </a:r>
                </a:p>
              </p:txBody>
            </p:sp>
            <p:sp>
              <p:nvSpPr>
                <p:cNvPr id="426" name="Rectangle 240"/>
                <p:cNvSpPr>
                  <a:spLocks noChangeArrowheads="1"/>
                </p:cNvSpPr>
                <p:nvPr/>
              </p:nvSpPr>
              <p:spPr bwMode="auto">
                <a:xfrm>
                  <a:off x="2604" y="4953"/>
                  <a:ext cx="101"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dirty="0">
                      <a:latin typeface="Helvetica" charset="0"/>
                    </a:rPr>
                    <a:t>10</a:t>
                  </a:r>
                </a:p>
              </p:txBody>
            </p:sp>
            <p:sp>
              <p:nvSpPr>
                <p:cNvPr id="427" name="Rectangle 241"/>
                <p:cNvSpPr>
                  <a:spLocks noChangeArrowheads="1"/>
                </p:cNvSpPr>
                <p:nvPr/>
              </p:nvSpPr>
              <p:spPr bwMode="auto">
                <a:xfrm>
                  <a:off x="3447" y="4954"/>
                  <a:ext cx="152"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a:latin typeface="Helvetica" charset="0"/>
                    </a:rPr>
                    <a:t>100</a:t>
                  </a:r>
                </a:p>
              </p:txBody>
            </p:sp>
          </p:grpSp>
          <p:grpSp>
            <p:nvGrpSpPr>
              <p:cNvPr id="400" name="Group 242"/>
              <p:cNvGrpSpPr>
                <a:grpSpLocks/>
              </p:cNvGrpSpPr>
              <p:nvPr/>
            </p:nvGrpSpPr>
            <p:grpSpPr bwMode="auto">
              <a:xfrm>
                <a:off x="1824" y="864"/>
                <a:ext cx="2016" cy="927"/>
                <a:chOff x="1680" y="864"/>
                <a:chExt cx="2016" cy="927"/>
              </a:xfrm>
            </p:grpSpPr>
            <p:sp>
              <p:nvSpPr>
                <p:cNvPr id="402" name="Line 243"/>
                <p:cNvSpPr>
                  <a:spLocks noChangeShapeType="1"/>
                </p:cNvSpPr>
                <p:nvPr/>
              </p:nvSpPr>
              <p:spPr bwMode="auto">
                <a:xfrm>
                  <a:off x="1769" y="1106"/>
                  <a:ext cx="375" cy="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 name="Rectangle 244"/>
                <p:cNvSpPr>
                  <a:spLocks noChangeArrowheads="1"/>
                </p:cNvSpPr>
                <p:nvPr/>
              </p:nvSpPr>
              <p:spPr bwMode="auto">
                <a:xfrm>
                  <a:off x="1680" y="864"/>
                  <a:ext cx="2016" cy="927"/>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4" name="Line 245"/>
                <p:cNvSpPr>
                  <a:spLocks noChangeShapeType="1"/>
                </p:cNvSpPr>
                <p:nvPr/>
              </p:nvSpPr>
              <p:spPr bwMode="auto">
                <a:xfrm>
                  <a:off x="1769" y="952"/>
                  <a:ext cx="375"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 name="Oval 246"/>
                <p:cNvSpPr>
                  <a:spLocks noChangeArrowheads="1"/>
                </p:cNvSpPr>
                <p:nvPr/>
              </p:nvSpPr>
              <p:spPr bwMode="auto">
                <a:xfrm>
                  <a:off x="1934" y="929"/>
                  <a:ext cx="55" cy="56"/>
                </a:xfrm>
                <a:prstGeom prst="ellipse">
                  <a:avLst/>
                </a:prstGeom>
                <a:solidFill>
                  <a:schemeClr val="tx1"/>
                </a:solidFill>
                <a:ln w="25400">
                  <a:solidFill>
                    <a:schemeClr val="tx1"/>
                  </a:solidFill>
                  <a:round/>
                  <a:headEnd/>
                  <a:tailEnd/>
                </a:ln>
              </p:spPr>
              <p:txBody>
                <a:bodyPr/>
                <a:lstStyle/>
                <a:p>
                  <a:endParaRPr lang="en-US"/>
                </a:p>
              </p:txBody>
            </p:sp>
            <p:sp>
              <p:nvSpPr>
                <p:cNvPr id="406" name="Rectangle 247"/>
                <p:cNvSpPr>
                  <a:spLocks noChangeArrowheads="1"/>
                </p:cNvSpPr>
                <p:nvPr/>
              </p:nvSpPr>
              <p:spPr bwMode="auto">
                <a:xfrm>
                  <a:off x="2191" y="890"/>
                  <a:ext cx="256"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000" b="1" dirty="0">
                      <a:latin typeface="Helvetica" charset="0"/>
                    </a:rPr>
                    <a:t>Al-4Cu</a:t>
                  </a:r>
                </a:p>
              </p:txBody>
            </p:sp>
            <p:sp>
              <p:nvSpPr>
                <p:cNvPr id="407" name="Oval 248"/>
                <p:cNvSpPr>
                  <a:spLocks noChangeArrowheads="1"/>
                </p:cNvSpPr>
                <p:nvPr/>
              </p:nvSpPr>
              <p:spPr bwMode="auto">
                <a:xfrm>
                  <a:off x="1934" y="1084"/>
                  <a:ext cx="55" cy="55"/>
                </a:xfrm>
                <a:prstGeom prst="ellipse">
                  <a:avLst/>
                </a:prstGeom>
                <a:solidFill>
                  <a:schemeClr val="tx2"/>
                </a:solidFill>
                <a:ln w="25400">
                  <a:solidFill>
                    <a:schemeClr val="tx2"/>
                  </a:solidFill>
                  <a:round/>
                  <a:headEnd/>
                  <a:tailEnd/>
                </a:ln>
              </p:spPr>
              <p:txBody>
                <a:bodyPr/>
                <a:lstStyle/>
                <a:p>
                  <a:endParaRPr lang="en-US"/>
                </a:p>
              </p:txBody>
            </p:sp>
            <p:sp>
              <p:nvSpPr>
                <p:cNvPr id="408" name="Rectangle 249"/>
                <p:cNvSpPr>
                  <a:spLocks noChangeArrowheads="1"/>
                </p:cNvSpPr>
                <p:nvPr/>
              </p:nvSpPr>
              <p:spPr bwMode="auto">
                <a:xfrm>
                  <a:off x="2191" y="1048"/>
                  <a:ext cx="539"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000" b="1" dirty="0">
                      <a:latin typeface="Helvetica" charset="0"/>
                    </a:rPr>
                    <a:t>Al-4Cu-0.05Sn</a:t>
                  </a:r>
                </a:p>
              </p:txBody>
            </p:sp>
            <p:sp>
              <p:nvSpPr>
                <p:cNvPr id="409" name="Line 250"/>
                <p:cNvSpPr>
                  <a:spLocks noChangeShapeType="1"/>
                </p:cNvSpPr>
                <p:nvPr/>
              </p:nvSpPr>
              <p:spPr bwMode="auto">
                <a:xfrm>
                  <a:off x="1769" y="1249"/>
                  <a:ext cx="375" cy="1"/>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 name="Rectangle 251"/>
                <p:cNvSpPr>
                  <a:spLocks noChangeArrowheads="1"/>
                </p:cNvSpPr>
                <p:nvPr/>
              </p:nvSpPr>
              <p:spPr bwMode="auto">
                <a:xfrm>
                  <a:off x="1934" y="1228"/>
                  <a:ext cx="55" cy="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1" name="Rectangle 252"/>
                <p:cNvSpPr>
                  <a:spLocks noChangeArrowheads="1"/>
                </p:cNvSpPr>
                <p:nvPr/>
              </p:nvSpPr>
              <p:spPr bwMode="auto">
                <a:xfrm>
                  <a:off x="1934" y="1228"/>
                  <a:ext cx="44" cy="44"/>
                </a:xfrm>
                <a:prstGeom prst="rect">
                  <a:avLst/>
                </a:prstGeom>
                <a:solidFill>
                  <a:schemeClr val="tx1"/>
                </a:solidFill>
                <a:ln w="25400">
                  <a:solidFill>
                    <a:schemeClr val="tx1"/>
                  </a:solidFill>
                  <a:miter lim="800000"/>
                  <a:headEnd/>
                  <a:tailEnd/>
                </a:ln>
              </p:spPr>
              <p:txBody>
                <a:bodyPr/>
                <a:lstStyle/>
                <a:p>
                  <a:endParaRPr lang="en-US"/>
                </a:p>
              </p:txBody>
            </p:sp>
            <p:sp>
              <p:nvSpPr>
                <p:cNvPr id="412" name="Rectangle 253"/>
                <p:cNvSpPr>
                  <a:spLocks noChangeArrowheads="1"/>
                </p:cNvSpPr>
                <p:nvPr/>
              </p:nvSpPr>
              <p:spPr bwMode="auto">
                <a:xfrm>
                  <a:off x="2191" y="1188"/>
                  <a:ext cx="50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000" b="1" dirty="0">
                      <a:latin typeface="Helvetica" charset="0"/>
                    </a:rPr>
                    <a:t>Al-4Cu-0.3Mg</a:t>
                  </a:r>
                </a:p>
              </p:txBody>
            </p:sp>
            <p:sp>
              <p:nvSpPr>
                <p:cNvPr id="413" name="Line 254"/>
                <p:cNvSpPr>
                  <a:spLocks noChangeShapeType="1"/>
                </p:cNvSpPr>
                <p:nvPr/>
              </p:nvSpPr>
              <p:spPr bwMode="auto">
                <a:xfrm>
                  <a:off x="1769" y="1393"/>
                  <a:ext cx="375"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4" name="Rectangle 255"/>
                <p:cNvSpPr>
                  <a:spLocks noChangeArrowheads="1"/>
                </p:cNvSpPr>
                <p:nvPr/>
              </p:nvSpPr>
              <p:spPr bwMode="auto">
                <a:xfrm>
                  <a:off x="1934" y="1370"/>
                  <a:ext cx="55" cy="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5" name="Rectangle 256"/>
                <p:cNvSpPr>
                  <a:spLocks noChangeArrowheads="1"/>
                </p:cNvSpPr>
                <p:nvPr/>
              </p:nvSpPr>
              <p:spPr bwMode="auto">
                <a:xfrm>
                  <a:off x="1934" y="1370"/>
                  <a:ext cx="44" cy="44"/>
                </a:xfrm>
                <a:prstGeom prst="rect">
                  <a:avLst/>
                </a:prstGeom>
                <a:solidFill>
                  <a:schemeClr val="accent1"/>
                </a:solidFill>
                <a:ln w="25400">
                  <a:solidFill>
                    <a:schemeClr val="accent1"/>
                  </a:solidFill>
                  <a:miter lim="800000"/>
                  <a:headEnd/>
                  <a:tailEnd/>
                </a:ln>
              </p:spPr>
              <p:txBody>
                <a:bodyPr/>
                <a:lstStyle/>
                <a:p>
                  <a:endParaRPr lang="en-US"/>
                </a:p>
              </p:txBody>
            </p:sp>
            <p:sp>
              <p:nvSpPr>
                <p:cNvPr id="416" name="Rectangle 257"/>
                <p:cNvSpPr>
                  <a:spLocks noChangeArrowheads="1"/>
                </p:cNvSpPr>
                <p:nvPr/>
              </p:nvSpPr>
              <p:spPr bwMode="auto">
                <a:xfrm>
                  <a:off x="2191" y="1330"/>
                  <a:ext cx="1145"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000" b="1" dirty="0">
                      <a:latin typeface="Helvetica" charset="0"/>
                    </a:rPr>
                    <a:t>Al-4Cu-0.3Mg-0.5Si</a:t>
                  </a:r>
                </a:p>
              </p:txBody>
            </p:sp>
            <p:sp>
              <p:nvSpPr>
                <p:cNvPr id="417" name="Line 258"/>
                <p:cNvSpPr>
                  <a:spLocks noChangeShapeType="1"/>
                </p:cNvSpPr>
                <p:nvPr/>
              </p:nvSpPr>
              <p:spPr bwMode="auto">
                <a:xfrm>
                  <a:off x="1769" y="1536"/>
                  <a:ext cx="375" cy="1"/>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8" name="Rectangle 259"/>
                <p:cNvSpPr>
                  <a:spLocks noChangeArrowheads="1"/>
                </p:cNvSpPr>
                <p:nvPr/>
              </p:nvSpPr>
              <p:spPr bwMode="auto">
                <a:xfrm>
                  <a:off x="1934" y="1514"/>
                  <a:ext cx="55" cy="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 name="Rectangle 260"/>
                <p:cNvSpPr>
                  <a:spLocks noChangeArrowheads="1"/>
                </p:cNvSpPr>
                <p:nvPr/>
              </p:nvSpPr>
              <p:spPr bwMode="auto">
                <a:xfrm>
                  <a:off x="1934" y="1514"/>
                  <a:ext cx="44" cy="44"/>
                </a:xfrm>
                <a:prstGeom prst="rect">
                  <a:avLst/>
                </a:prstGeom>
                <a:solidFill>
                  <a:schemeClr val="tx2"/>
                </a:solidFill>
                <a:ln w="25400">
                  <a:solidFill>
                    <a:schemeClr val="tx2"/>
                  </a:solidFill>
                  <a:miter lim="800000"/>
                  <a:headEnd/>
                  <a:tailEnd/>
                </a:ln>
              </p:spPr>
              <p:txBody>
                <a:bodyPr/>
                <a:lstStyle/>
                <a:p>
                  <a:endParaRPr lang="en-US"/>
                </a:p>
              </p:txBody>
            </p:sp>
            <p:sp>
              <p:nvSpPr>
                <p:cNvPr id="420" name="Rectangle 261"/>
                <p:cNvSpPr>
                  <a:spLocks noChangeArrowheads="1"/>
                </p:cNvSpPr>
                <p:nvPr/>
              </p:nvSpPr>
              <p:spPr bwMode="auto">
                <a:xfrm>
                  <a:off x="2191" y="1476"/>
                  <a:ext cx="1194"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000" b="1" dirty="0">
                      <a:latin typeface="Helvetica" charset="0"/>
                    </a:rPr>
                    <a:t>Al-4Cu-0.3Mg-0.4Ag</a:t>
                  </a:r>
                </a:p>
              </p:txBody>
            </p:sp>
            <p:sp>
              <p:nvSpPr>
                <p:cNvPr id="421" name="Line 262"/>
                <p:cNvSpPr>
                  <a:spLocks noChangeShapeType="1"/>
                </p:cNvSpPr>
                <p:nvPr/>
              </p:nvSpPr>
              <p:spPr bwMode="auto">
                <a:xfrm>
                  <a:off x="1769" y="1679"/>
                  <a:ext cx="375" cy="1"/>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 name="Oval 263"/>
                <p:cNvSpPr>
                  <a:spLocks noChangeArrowheads="1"/>
                </p:cNvSpPr>
                <p:nvPr/>
              </p:nvSpPr>
              <p:spPr bwMode="auto">
                <a:xfrm>
                  <a:off x="1934" y="1657"/>
                  <a:ext cx="55" cy="55"/>
                </a:xfrm>
                <a:prstGeom prst="ellipse">
                  <a:avLst/>
                </a:prstGeom>
                <a:solidFill>
                  <a:srgbClr val="00FF00"/>
                </a:solidFill>
                <a:ln w="15875">
                  <a:solidFill>
                    <a:srgbClr val="00FF00"/>
                  </a:solidFill>
                  <a:round/>
                  <a:headEnd/>
                  <a:tailEnd/>
                </a:ln>
              </p:spPr>
              <p:txBody>
                <a:bodyPr/>
                <a:lstStyle/>
                <a:p>
                  <a:endParaRPr lang="en-US"/>
                </a:p>
              </p:txBody>
            </p:sp>
            <p:sp>
              <p:nvSpPr>
                <p:cNvPr id="423" name="Rectangle 264"/>
                <p:cNvSpPr>
                  <a:spLocks noChangeArrowheads="1"/>
                </p:cNvSpPr>
                <p:nvPr/>
              </p:nvSpPr>
              <p:spPr bwMode="auto">
                <a:xfrm>
                  <a:off x="2191" y="1617"/>
                  <a:ext cx="1419"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000" b="1" dirty="0">
                      <a:latin typeface="Helvetica" charset="0"/>
                    </a:rPr>
                    <a:t>Al-4Cu-0.3Mg-0.4Ag-1Li</a:t>
                  </a:r>
                </a:p>
              </p:txBody>
            </p:sp>
          </p:grpSp>
          <p:sp>
            <p:nvSpPr>
              <p:cNvPr id="401" name="Rectangle 265"/>
              <p:cNvSpPr>
                <a:spLocks noChangeArrowheads="1"/>
              </p:cNvSpPr>
              <p:nvPr/>
            </p:nvSpPr>
            <p:spPr bwMode="auto">
              <a:xfrm>
                <a:off x="960" y="937"/>
                <a:ext cx="257"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200" b="1" dirty="0">
                    <a:latin typeface="Helvetica" charset="0"/>
                  </a:rPr>
                  <a:t>200°C</a:t>
                </a:r>
                <a:endParaRPr lang="en-GB" sz="1200" dirty="0">
                  <a:latin typeface="Times" charset="0"/>
                </a:endParaRPr>
              </a:p>
            </p:txBody>
          </p:sp>
        </p:grpSp>
        <p:sp>
          <p:nvSpPr>
            <p:cNvPr id="275" name="Rectangle 266"/>
            <p:cNvSpPr>
              <a:spLocks noChangeArrowheads="1"/>
            </p:cNvSpPr>
            <p:nvPr/>
          </p:nvSpPr>
          <p:spPr bwMode="auto">
            <a:xfrm rot="16200000">
              <a:off x="360" y="1886"/>
              <a:ext cx="1027"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a:latin typeface="Helvetica" charset="0"/>
                </a:rPr>
                <a:t>Hardness (VHN)</a:t>
              </a:r>
              <a:endParaRPr lang="en-GB">
                <a:latin typeface="Times" charset="0"/>
              </a:endParaRPr>
            </a:p>
          </p:txBody>
        </p:sp>
        <p:sp>
          <p:nvSpPr>
            <p:cNvPr id="276" name="Rectangle 267"/>
            <p:cNvSpPr>
              <a:spLocks noChangeArrowheads="1"/>
            </p:cNvSpPr>
            <p:nvPr/>
          </p:nvSpPr>
          <p:spPr bwMode="auto">
            <a:xfrm>
              <a:off x="2544" y="4035"/>
              <a:ext cx="108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dirty="0">
                  <a:latin typeface="Helvetica" charset="0"/>
                </a:rPr>
                <a:t>Ageing Time (h)</a:t>
              </a:r>
            </a:p>
          </p:txBody>
        </p:sp>
      </p:grpSp>
      <p:sp>
        <p:nvSpPr>
          <p:cNvPr id="540" name="Line 269"/>
          <p:cNvSpPr>
            <a:spLocks noChangeShapeType="1"/>
          </p:cNvSpPr>
          <p:nvPr/>
        </p:nvSpPr>
        <p:spPr bwMode="auto">
          <a:xfrm flipV="1">
            <a:off x="8514088" y="4155961"/>
            <a:ext cx="0" cy="170598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1" name="Rectangle 270"/>
          <p:cNvSpPr>
            <a:spLocks noChangeArrowheads="1"/>
          </p:cNvSpPr>
          <p:nvPr/>
        </p:nvSpPr>
        <p:spPr bwMode="auto">
          <a:xfrm>
            <a:off x="8521479" y="5643230"/>
            <a:ext cx="548229" cy="308025"/>
          </a:xfrm>
          <a:prstGeom prst="rect">
            <a:avLst/>
          </a:prstGeom>
          <a:noFill/>
          <a:ln w="12700">
            <a:noFill/>
            <a:miter lim="800000"/>
            <a:headEnd/>
            <a:tailEnd/>
          </a:ln>
          <a:effectLst/>
        </p:spPr>
        <p:txBody>
          <a:bodyPr wrap="none">
            <a:spAutoFit/>
          </a:bodyPr>
          <a:lstStyle/>
          <a:p>
            <a:pPr>
              <a:defRPr/>
            </a:pPr>
            <a:r>
              <a:rPr lang="en-GB" sz="1400" dirty="0">
                <a:solidFill>
                  <a:srgbClr val="FF0000"/>
                </a:solidFill>
                <a:effectLst>
                  <a:outerShdw blurRad="38100" dist="38100" dir="2700000" algn="tl">
                    <a:srgbClr val="000000"/>
                  </a:outerShdw>
                </a:effectLst>
              </a:rPr>
              <a:t>1906</a:t>
            </a:r>
            <a:endParaRPr lang="en-US" sz="1400" dirty="0">
              <a:solidFill>
                <a:srgbClr val="FF0000"/>
              </a:solidFill>
              <a:effectLst>
                <a:outerShdw blurRad="38100" dist="38100" dir="2700000" algn="tl">
                  <a:srgbClr val="000000"/>
                </a:outerShdw>
              </a:effectLst>
            </a:endParaRPr>
          </a:p>
        </p:txBody>
      </p:sp>
      <p:sp>
        <p:nvSpPr>
          <p:cNvPr id="542" name="Rectangle 271"/>
          <p:cNvSpPr>
            <a:spLocks noChangeArrowheads="1"/>
          </p:cNvSpPr>
          <p:nvPr/>
        </p:nvSpPr>
        <p:spPr bwMode="auto">
          <a:xfrm>
            <a:off x="8549860" y="4057444"/>
            <a:ext cx="548229" cy="308025"/>
          </a:xfrm>
          <a:prstGeom prst="rect">
            <a:avLst/>
          </a:prstGeom>
          <a:noFill/>
          <a:ln w="12700">
            <a:noFill/>
            <a:miter lim="800000"/>
            <a:headEnd/>
            <a:tailEnd/>
          </a:ln>
          <a:effectLst/>
        </p:spPr>
        <p:txBody>
          <a:bodyPr wrap="none">
            <a:spAutoFit/>
          </a:bodyPr>
          <a:lstStyle/>
          <a:p>
            <a:pPr>
              <a:defRPr/>
            </a:pPr>
            <a:r>
              <a:rPr lang="en-GB" sz="1400" dirty="0">
                <a:solidFill>
                  <a:srgbClr val="FF0000"/>
                </a:solidFill>
                <a:effectLst>
                  <a:outerShdw blurRad="38100" dist="38100" dir="2700000" algn="tl">
                    <a:srgbClr val="000000"/>
                  </a:outerShdw>
                </a:effectLst>
              </a:rPr>
              <a:t>1989</a:t>
            </a:r>
            <a:endParaRPr lang="en-US" sz="1400" dirty="0">
              <a:solidFill>
                <a:srgbClr val="FF0000"/>
              </a:solidFill>
              <a:effectLst>
                <a:outerShdw blurRad="38100" dist="38100" dir="2700000" algn="tl">
                  <a:srgbClr val="000000"/>
                </a:outerShdw>
              </a:effectLst>
            </a:endParaRPr>
          </a:p>
        </p:txBody>
      </p:sp>
      <p:sp>
        <p:nvSpPr>
          <p:cNvPr id="543" name="TextBox 542"/>
          <p:cNvSpPr txBox="1"/>
          <p:nvPr/>
        </p:nvSpPr>
        <p:spPr>
          <a:xfrm>
            <a:off x="1088070" y="5419266"/>
            <a:ext cx="3880889" cy="1026170"/>
          </a:xfrm>
          <a:prstGeom prst="rect">
            <a:avLst/>
          </a:prstGeom>
          <a:solidFill>
            <a:srgbClr val="9BBB59">
              <a:lumMod val="40000"/>
              <a:lumOff val="60000"/>
            </a:srgbClr>
          </a:solidFill>
          <a:ln>
            <a:solidFill>
              <a:sysClr val="windowText" lastClr="000000"/>
            </a:solidFill>
          </a:ln>
        </p:spPr>
        <p:txBody>
          <a:bodyPr wrap="square" lIns="101846" tIns="50923" rIns="101846" bIns="50923" rtlCol="0">
            <a:spAutoFit/>
          </a:bodyPr>
          <a:lstStyle/>
          <a:p>
            <a:pPr algn="ctr" defTabSz="914400"/>
            <a:r>
              <a:rPr lang="en-US" sz="2000" kern="0" dirty="0" smtClean="0">
                <a:solidFill>
                  <a:sysClr val="windowText" lastClr="000000"/>
                </a:solidFill>
                <a:latin typeface="Arial" pitchFamily="34" charset="0"/>
                <a:cs typeface="Arial" pitchFamily="34" charset="0"/>
              </a:rPr>
              <a:t>Traditional alloy development processes aren’t responsive to the need</a:t>
            </a:r>
            <a:endParaRPr lang="en-US" sz="2000" kern="0" dirty="0">
              <a:solidFill>
                <a:sysClr val="windowText" lastClr="000000"/>
              </a:solidFill>
              <a:latin typeface="Arial" pitchFamily="34" charset="0"/>
              <a:cs typeface="Arial" pitchFamily="34" charset="0"/>
            </a:endParaRPr>
          </a:p>
        </p:txBody>
      </p:sp>
      <p:sp>
        <p:nvSpPr>
          <p:cNvPr id="544" name="TextBox 543"/>
          <p:cNvSpPr txBox="1"/>
          <p:nvPr/>
        </p:nvSpPr>
        <p:spPr>
          <a:xfrm>
            <a:off x="6566318" y="1373581"/>
            <a:ext cx="2488570" cy="1641723"/>
          </a:xfrm>
          <a:prstGeom prst="rect">
            <a:avLst/>
          </a:prstGeom>
          <a:solidFill>
            <a:srgbClr val="9BBB59">
              <a:lumMod val="40000"/>
              <a:lumOff val="60000"/>
            </a:srgbClr>
          </a:solidFill>
          <a:ln>
            <a:solidFill>
              <a:sysClr val="windowText" lastClr="000000"/>
            </a:solidFill>
          </a:ln>
        </p:spPr>
        <p:txBody>
          <a:bodyPr wrap="square" lIns="101846" tIns="50923" rIns="101846" bIns="50923" rtlCol="0">
            <a:spAutoFit/>
          </a:bodyPr>
          <a:lstStyle/>
          <a:p>
            <a:pPr algn="ctr" defTabSz="914400"/>
            <a:r>
              <a:rPr lang="en-US" sz="2000" kern="0" dirty="0" smtClean="0">
                <a:solidFill>
                  <a:sysClr val="windowText" lastClr="000000"/>
                </a:solidFill>
                <a:latin typeface="Arial" pitchFamily="34" charset="0"/>
                <a:cs typeface="Arial" pitchFamily="34" charset="0"/>
              </a:rPr>
              <a:t>Magnesium alloys are an important alternative for </a:t>
            </a:r>
            <a:r>
              <a:rPr lang="en-US" sz="2000" kern="0" dirty="0" err="1" smtClean="0">
                <a:solidFill>
                  <a:sysClr val="windowText" lastClr="000000"/>
                </a:solidFill>
                <a:latin typeface="Arial" pitchFamily="34" charset="0"/>
                <a:cs typeface="Arial" pitchFamily="34" charset="0"/>
              </a:rPr>
              <a:t>lightweighting</a:t>
            </a:r>
            <a:r>
              <a:rPr lang="en-US" sz="2000" kern="0" dirty="0" smtClean="0">
                <a:solidFill>
                  <a:sysClr val="windowText" lastClr="000000"/>
                </a:solidFill>
                <a:latin typeface="Arial" pitchFamily="34" charset="0"/>
                <a:cs typeface="Arial" pitchFamily="34" charset="0"/>
              </a:rPr>
              <a:t> vehicles</a:t>
            </a:r>
          </a:p>
        </p:txBody>
      </p:sp>
    </p:spTree>
    <p:extLst>
      <p:ext uri="{BB962C8B-B14F-4D97-AF65-F5344CB8AC3E}">
        <p14:creationId xmlns:p14="http://schemas.microsoft.com/office/powerpoint/2010/main" val="34797785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pIntegFig1.jpg"/>
          <p:cNvPicPr>
            <a:picLocks noGrp="1" noChangeAspect="1"/>
          </p:cNvPicPr>
          <p:nvPr>
            <p:ph idx="1"/>
          </p:nvPr>
        </p:nvPicPr>
        <p:blipFill>
          <a:blip r:embed="rId2">
            <a:extLst>
              <a:ext uri="{28A0092B-C50C-407E-A947-70E740481C1C}">
                <a14:useLocalDpi xmlns:a14="http://schemas.microsoft.com/office/drawing/2010/main" val="0"/>
              </a:ext>
            </a:extLst>
          </a:blip>
          <a:srcRect l="-67655" r="-67655"/>
          <a:stretch>
            <a:fillRect/>
          </a:stretch>
        </p:blipFill>
        <p:spPr>
          <a:xfrm>
            <a:off x="1052667" y="619733"/>
            <a:ext cx="11294340" cy="6238267"/>
          </a:xfrm>
        </p:spPr>
      </p:pic>
      <p:sp>
        <p:nvSpPr>
          <p:cNvPr id="2" name="Title 1"/>
          <p:cNvSpPr>
            <a:spLocks noGrp="1"/>
          </p:cNvSpPr>
          <p:nvPr>
            <p:ph type="title"/>
          </p:nvPr>
        </p:nvSpPr>
        <p:spPr>
          <a:xfrm>
            <a:off x="457200" y="140016"/>
            <a:ext cx="8229600" cy="783746"/>
          </a:xfrm>
        </p:spPr>
        <p:txBody>
          <a:bodyPr>
            <a:normAutofit fontScale="90000"/>
          </a:bodyPr>
          <a:lstStyle/>
          <a:p>
            <a:r>
              <a:rPr lang="en-US" sz="3200" dirty="0"/>
              <a:t>PRISMS – </a:t>
            </a:r>
            <a:r>
              <a:rPr lang="en-US" sz="3200" dirty="0" smtClean="0"/>
              <a:t>Integrating Length Scales and Scientific Domains</a:t>
            </a:r>
            <a:endParaRPr lang="en-US" sz="3200" dirty="0"/>
          </a:p>
        </p:txBody>
      </p:sp>
      <p:sp>
        <p:nvSpPr>
          <p:cNvPr id="5" name="TextBox 4"/>
          <p:cNvSpPr txBox="1"/>
          <p:nvPr/>
        </p:nvSpPr>
        <p:spPr>
          <a:xfrm>
            <a:off x="133672" y="1658830"/>
            <a:ext cx="3880889" cy="2257277"/>
          </a:xfrm>
          <a:prstGeom prst="rect">
            <a:avLst/>
          </a:prstGeom>
          <a:solidFill>
            <a:srgbClr val="9BBB59">
              <a:lumMod val="40000"/>
              <a:lumOff val="60000"/>
            </a:srgbClr>
          </a:solidFill>
          <a:ln>
            <a:solidFill>
              <a:sysClr val="windowText" lastClr="000000"/>
            </a:solidFill>
          </a:ln>
        </p:spPr>
        <p:txBody>
          <a:bodyPr wrap="square" lIns="101846" tIns="50923" rIns="101846" bIns="50923" rtlCol="0">
            <a:spAutoFit/>
          </a:bodyPr>
          <a:lstStyle/>
          <a:p>
            <a:pPr marL="285750" indent="-285750" defTabSz="914400">
              <a:buFont typeface="Arial"/>
              <a:buChar char="•"/>
            </a:pPr>
            <a:r>
              <a:rPr lang="en-US" sz="2000" kern="0" dirty="0" smtClean="0">
                <a:solidFill>
                  <a:sysClr val="windowText" lastClr="000000"/>
                </a:solidFill>
                <a:latin typeface="Arial" pitchFamily="34" charset="0"/>
                <a:cs typeface="Arial" pitchFamily="34" charset="0"/>
              </a:rPr>
              <a:t>Integrated, Open Source Toolset</a:t>
            </a:r>
          </a:p>
          <a:p>
            <a:pPr marL="285750" indent="-285750" defTabSz="914400">
              <a:buFont typeface="Arial"/>
              <a:buChar char="•"/>
            </a:pPr>
            <a:r>
              <a:rPr lang="en-US" sz="2000" kern="0" dirty="0" smtClean="0">
                <a:solidFill>
                  <a:sysClr val="windowText" lastClr="000000"/>
                </a:solidFill>
                <a:latin typeface="Arial" pitchFamily="34" charset="0"/>
                <a:cs typeface="Arial" pitchFamily="34" charset="0"/>
              </a:rPr>
              <a:t>Primarily hierarchical</a:t>
            </a:r>
          </a:p>
          <a:p>
            <a:pPr marL="285750" indent="-285750" defTabSz="914400">
              <a:buFont typeface="Arial"/>
              <a:buChar char="•"/>
            </a:pPr>
            <a:r>
              <a:rPr lang="en-US" sz="2000" kern="0" dirty="0" smtClean="0">
                <a:solidFill>
                  <a:sysClr val="windowText" lastClr="000000"/>
                </a:solidFill>
                <a:latin typeface="Arial" pitchFamily="34" charset="0"/>
                <a:cs typeface="Arial" pitchFamily="34" charset="0"/>
              </a:rPr>
              <a:t>Mathematical descriptions appropriate  for the scale</a:t>
            </a:r>
          </a:p>
          <a:p>
            <a:pPr marL="285750" indent="-285750" defTabSz="914400">
              <a:buFont typeface="Arial"/>
              <a:buChar char="•"/>
            </a:pPr>
            <a:r>
              <a:rPr lang="en-US" sz="2000" kern="0" dirty="0" smtClean="0">
                <a:solidFill>
                  <a:sysClr val="windowText" lastClr="000000"/>
                </a:solidFill>
                <a:latin typeface="Arial" pitchFamily="34" charset="0"/>
                <a:cs typeface="Arial" pitchFamily="34" charset="0"/>
              </a:rPr>
              <a:t>Parameter passing to higher scales</a:t>
            </a:r>
            <a:endParaRPr lang="en-US" sz="2000" kern="0" dirty="0">
              <a:solidFill>
                <a:sysClr val="windowText" lastClr="000000"/>
              </a:solidFill>
              <a:latin typeface="Arial" pitchFamily="34" charset="0"/>
              <a:cs typeface="Arial" pitchFamily="34" charset="0"/>
            </a:endParaRPr>
          </a:p>
        </p:txBody>
      </p:sp>
    </p:spTree>
    <p:extLst>
      <p:ext uri="{BB962C8B-B14F-4D97-AF65-F5344CB8AC3E}">
        <p14:creationId xmlns:p14="http://schemas.microsoft.com/office/powerpoint/2010/main" val="2891924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http://www-personal.umich.edu/%7Evikramg/EdgeDislocation.jpg"/>
          <p:cNvPicPr>
            <a:picLocks noChangeAspect="1" noChangeArrowheads="1"/>
          </p:cNvPicPr>
          <p:nvPr/>
        </p:nvPicPr>
        <p:blipFill>
          <a:blip r:embed="rId2"/>
          <a:srcRect/>
          <a:stretch>
            <a:fillRect/>
          </a:stretch>
        </p:blipFill>
        <p:spPr bwMode="auto">
          <a:xfrm>
            <a:off x="5460511" y="4216556"/>
            <a:ext cx="2193608" cy="2003584"/>
          </a:xfrm>
          <a:prstGeom prst="rect">
            <a:avLst/>
          </a:prstGeom>
          <a:noFill/>
        </p:spPr>
      </p:pic>
      <p:sp>
        <p:nvSpPr>
          <p:cNvPr id="2" name="Title 1"/>
          <p:cNvSpPr>
            <a:spLocks noGrp="1"/>
          </p:cNvSpPr>
          <p:nvPr>
            <p:ph type="title"/>
          </p:nvPr>
        </p:nvSpPr>
        <p:spPr>
          <a:xfrm>
            <a:off x="1270052" y="301092"/>
            <a:ext cx="7873949" cy="783746"/>
          </a:xfrm>
        </p:spPr>
        <p:txBody>
          <a:bodyPr>
            <a:normAutofit fontScale="90000"/>
          </a:bodyPr>
          <a:lstStyle/>
          <a:p>
            <a:r>
              <a:rPr lang="en-US" sz="3600" dirty="0"/>
              <a:t>DFT-FE</a:t>
            </a:r>
            <a:br>
              <a:rPr lang="en-US" sz="3600" dirty="0"/>
            </a:br>
            <a:r>
              <a:rPr lang="en-US" sz="2700" dirty="0">
                <a:latin typeface="Arial"/>
                <a:cs typeface="Arial"/>
              </a:rPr>
              <a:t>Real-space formulation of DFT with a finite-element basis for large-scale electronic-structure calculations</a:t>
            </a:r>
          </a:p>
        </p:txBody>
      </p:sp>
      <p:sp>
        <p:nvSpPr>
          <p:cNvPr id="4" name="Content Placeholder 3"/>
          <p:cNvSpPr>
            <a:spLocks noGrp="1"/>
          </p:cNvSpPr>
          <p:nvPr>
            <p:ph idx="1"/>
          </p:nvPr>
        </p:nvSpPr>
        <p:spPr>
          <a:xfrm>
            <a:off x="282020" y="1968631"/>
            <a:ext cx="5060952" cy="4525963"/>
          </a:xfrm>
        </p:spPr>
        <p:txBody>
          <a:bodyPr>
            <a:normAutofit fontScale="85000" lnSpcReduction="10000"/>
          </a:bodyPr>
          <a:lstStyle/>
          <a:p>
            <a:r>
              <a:rPr lang="en-US" dirty="0" smtClean="0"/>
              <a:t>Key features of DFT-FE:</a:t>
            </a:r>
          </a:p>
          <a:p>
            <a:pPr marL="342860" indent="-342860">
              <a:buFont typeface="Arial"/>
              <a:buChar char="•"/>
            </a:pPr>
            <a:r>
              <a:rPr lang="en-US" dirty="0" smtClean="0">
                <a:latin typeface="Arial"/>
                <a:cs typeface="Arial"/>
              </a:rPr>
              <a:t>Complex geometries and boundary conditions</a:t>
            </a:r>
          </a:p>
          <a:p>
            <a:pPr marL="342860" indent="-342860">
              <a:buFont typeface="Arial"/>
              <a:buChar char="•"/>
            </a:pPr>
            <a:r>
              <a:rPr lang="en-US" dirty="0" smtClean="0">
                <a:latin typeface="Arial"/>
                <a:cs typeface="Arial"/>
              </a:rPr>
              <a:t>Pseudopotential and all-electron calculations</a:t>
            </a:r>
          </a:p>
          <a:p>
            <a:pPr marL="342860" indent="-342860">
              <a:buFont typeface="Arial"/>
              <a:buChar char="•"/>
            </a:pPr>
            <a:r>
              <a:rPr lang="en-US" dirty="0" smtClean="0">
                <a:latin typeface="Arial"/>
                <a:cs typeface="Arial"/>
              </a:rPr>
              <a:t>Scalability on parallel computing platforms</a:t>
            </a:r>
          </a:p>
          <a:p>
            <a:pPr marL="342860" indent="-342860">
              <a:buFont typeface="Arial"/>
              <a:buChar char="•"/>
            </a:pPr>
            <a:endParaRPr lang="en-US" dirty="0">
              <a:latin typeface="Arial"/>
              <a:cs typeface="Arial"/>
            </a:endParaRPr>
          </a:p>
          <a:p>
            <a:r>
              <a:rPr lang="en-US" dirty="0" smtClean="0"/>
              <a:t>Innovations:</a:t>
            </a:r>
          </a:p>
          <a:p>
            <a:pPr marL="342860" indent="-342860">
              <a:buFont typeface="Arial"/>
              <a:buChar char="•"/>
            </a:pPr>
            <a:r>
              <a:rPr lang="en-US" dirty="0" smtClean="0">
                <a:latin typeface="Arial"/>
                <a:cs typeface="Arial"/>
              </a:rPr>
              <a:t>Development of a linear scaling method </a:t>
            </a:r>
          </a:p>
          <a:p>
            <a:pPr marL="342860" indent="-342860">
              <a:buFont typeface="Arial"/>
              <a:buChar char="•"/>
            </a:pPr>
            <a:r>
              <a:rPr lang="en-US" dirty="0" smtClean="0">
                <a:latin typeface="Arial"/>
                <a:cs typeface="Arial"/>
              </a:rPr>
              <a:t>Quasi-continuum coarse-graining techniques that enable electronic structure calculations on multi-million atom systems.</a:t>
            </a:r>
            <a:endParaRPr lang="en-US" dirty="0">
              <a:latin typeface="Arial"/>
              <a:cs typeface="Arial"/>
            </a:endParaRPr>
          </a:p>
          <a:p>
            <a:endParaRPr lang="en-US" dirty="0" smtClean="0">
              <a:latin typeface="Arial"/>
              <a:cs typeface="Arial"/>
            </a:endParaRPr>
          </a:p>
          <a:p>
            <a:r>
              <a:rPr lang="en-US" dirty="0" smtClean="0"/>
              <a:t>PRISMS Demonstrators: </a:t>
            </a:r>
          </a:p>
          <a:p>
            <a:pPr marL="342860" indent="-342860">
              <a:buFont typeface="Arial"/>
              <a:buChar char="•"/>
            </a:pPr>
            <a:r>
              <a:rPr lang="en-US" dirty="0" err="1" smtClean="0">
                <a:latin typeface="Arial"/>
                <a:cs typeface="Arial"/>
              </a:rPr>
              <a:t>Energetics</a:t>
            </a:r>
            <a:r>
              <a:rPr lang="en-US" dirty="0" smtClean="0">
                <a:latin typeface="Arial"/>
                <a:cs typeface="Arial"/>
              </a:rPr>
              <a:t> of defects</a:t>
            </a:r>
          </a:p>
          <a:p>
            <a:pPr marL="342860" indent="-342860">
              <a:buFont typeface="Arial"/>
              <a:buChar char="•"/>
            </a:pPr>
            <a:r>
              <a:rPr lang="en-US" dirty="0" smtClean="0">
                <a:latin typeface="Arial"/>
                <a:cs typeface="Arial"/>
              </a:rPr>
              <a:t>Inform atomistic constitutive laws</a:t>
            </a:r>
          </a:p>
          <a:p>
            <a:endParaRPr lang="en-US" dirty="0" smtClean="0">
              <a:latin typeface="Arial"/>
              <a:cs typeface="Arial"/>
            </a:endParaRPr>
          </a:p>
          <a:p>
            <a:endParaRPr lang="en-US" dirty="0" smtClean="0">
              <a:latin typeface="Arial"/>
              <a:cs typeface="Arial"/>
            </a:endParaRPr>
          </a:p>
          <a:p>
            <a:endParaRPr lang="en-US" dirty="0"/>
          </a:p>
        </p:txBody>
      </p:sp>
      <p:sp>
        <p:nvSpPr>
          <p:cNvPr id="7" name="TextBox 6"/>
          <p:cNvSpPr txBox="1"/>
          <p:nvPr/>
        </p:nvSpPr>
        <p:spPr>
          <a:xfrm>
            <a:off x="1" y="1498272"/>
            <a:ext cx="1240933" cy="308028"/>
          </a:xfrm>
          <a:prstGeom prst="rect">
            <a:avLst/>
          </a:prstGeom>
          <a:noFill/>
        </p:spPr>
        <p:txBody>
          <a:bodyPr wrap="none" lIns="91429" tIns="45714" rIns="91429" bIns="45714" rtlCol="0">
            <a:spAutoFit/>
          </a:bodyPr>
          <a:lstStyle/>
          <a:p>
            <a:r>
              <a:rPr lang="en-US" sz="1400" dirty="0"/>
              <a:t>Vikram Gavini</a:t>
            </a:r>
          </a:p>
        </p:txBody>
      </p:sp>
      <p:sp>
        <p:nvSpPr>
          <p:cNvPr id="13" name="TextBox 12"/>
          <p:cNvSpPr txBox="1"/>
          <p:nvPr/>
        </p:nvSpPr>
        <p:spPr>
          <a:xfrm>
            <a:off x="5342973" y="6085731"/>
            <a:ext cx="3268213" cy="595295"/>
          </a:xfrm>
          <a:prstGeom prst="rect">
            <a:avLst/>
          </a:prstGeom>
          <a:solidFill>
            <a:schemeClr val="accent3">
              <a:lumMod val="40000"/>
              <a:lumOff val="60000"/>
            </a:schemeClr>
          </a:solidFill>
          <a:ln>
            <a:solidFill>
              <a:schemeClr val="tx1"/>
            </a:solidFill>
          </a:ln>
        </p:spPr>
        <p:txBody>
          <a:bodyPr wrap="square" lIns="101846" tIns="50923" rIns="101846" bIns="50923" rtlCol="0">
            <a:spAutoFit/>
          </a:bodyPr>
          <a:lstStyle/>
          <a:p>
            <a:r>
              <a:rPr lang="en-US" sz="1600" dirty="0">
                <a:latin typeface="Arial" pitchFamily="34" charset="0"/>
                <a:cs typeface="Arial" pitchFamily="34" charset="0"/>
              </a:rPr>
              <a:t>Electronic structure of an edge dislocation in aluminum</a:t>
            </a:r>
          </a:p>
        </p:txBody>
      </p:sp>
      <p:pic>
        <p:nvPicPr>
          <p:cNvPr id="2050" name="Picture 2" descr="https://encrypted-tbn2.google.com/images?q=tbn:ANd9GcQuIbc86PDT88JUrLj8fliYehIl290tU5iA4hcb9VvKXWSZE6Wz"/>
          <p:cNvPicPr>
            <a:picLocks noChangeAspect="1" noChangeArrowheads="1"/>
          </p:cNvPicPr>
          <p:nvPr/>
        </p:nvPicPr>
        <p:blipFill>
          <a:blip r:embed="rId3"/>
          <a:srcRect/>
          <a:stretch>
            <a:fillRect/>
          </a:stretch>
        </p:blipFill>
        <p:spPr bwMode="auto">
          <a:xfrm>
            <a:off x="1" y="8359"/>
            <a:ext cx="1114190" cy="1455410"/>
          </a:xfrm>
          <a:prstGeom prst="rect">
            <a:avLst/>
          </a:prstGeom>
          <a:noFill/>
        </p:spPr>
      </p:pic>
      <p:pic>
        <p:nvPicPr>
          <p:cNvPr id="2051" name="Picture 3" descr="C:\Users\vikramg.UMROOT\Documents\Home\Proposals\DoE-BES\Predictive Modeling\Software Center\ElStrSchematic.jpg"/>
          <p:cNvPicPr>
            <a:picLocks noChangeAspect="1" noChangeArrowheads="1"/>
          </p:cNvPicPr>
          <p:nvPr/>
        </p:nvPicPr>
        <p:blipFill>
          <a:blip r:embed="rId4"/>
          <a:srcRect/>
          <a:stretch>
            <a:fillRect/>
          </a:stretch>
        </p:blipFill>
        <p:spPr bwMode="auto">
          <a:xfrm>
            <a:off x="5943566" y="1873744"/>
            <a:ext cx="3010618" cy="2256553"/>
          </a:xfrm>
          <a:prstGeom prst="rect">
            <a:avLst/>
          </a:prstGeom>
          <a:noFill/>
        </p:spPr>
      </p:pic>
      <p:sp>
        <p:nvSpPr>
          <p:cNvPr id="14" name="TextBox 13"/>
          <p:cNvSpPr txBox="1"/>
          <p:nvPr/>
        </p:nvSpPr>
        <p:spPr>
          <a:xfrm>
            <a:off x="5875787" y="1498273"/>
            <a:ext cx="3268213" cy="349074"/>
          </a:xfrm>
          <a:prstGeom prst="rect">
            <a:avLst/>
          </a:prstGeom>
          <a:solidFill>
            <a:schemeClr val="accent3">
              <a:lumMod val="40000"/>
              <a:lumOff val="60000"/>
            </a:schemeClr>
          </a:solidFill>
          <a:ln>
            <a:solidFill>
              <a:schemeClr val="tx1"/>
            </a:solidFill>
          </a:ln>
        </p:spPr>
        <p:txBody>
          <a:bodyPr wrap="square" lIns="101846" tIns="50923" rIns="101846" bIns="50923" rtlCol="0">
            <a:spAutoFit/>
          </a:bodyPr>
          <a:lstStyle/>
          <a:p>
            <a:r>
              <a:rPr lang="en-US" sz="1600" dirty="0">
                <a:latin typeface="Arial" pitchFamily="34" charset="0"/>
                <a:cs typeface="Arial" pitchFamily="34" charset="0"/>
              </a:rPr>
              <a:t>Overview of main aspects</a:t>
            </a:r>
          </a:p>
        </p:txBody>
      </p:sp>
    </p:spTree>
    <p:extLst>
      <p:ext uri="{BB962C8B-B14F-4D97-AF65-F5344CB8AC3E}">
        <p14:creationId xmlns:p14="http://schemas.microsoft.com/office/powerpoint/2010/main" val="2405531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52" y="301092"/>
            <a:ext cx="7873949" cy="783746"/>
          </a:xfrm>
        </p:spPr>
        <p:txBody>
          <a:bodyPr>
            <a:normAutofit fontScale="90000"/>
          </a:bodyPr>
          <a:lstStyle/>
          <a:p>
            <a:r>
              <a:rPr lang="en-US" sz="3600" dirty="0"/>
              <a:t>First-Principles Statistical Mechanics</a:t>
            </a:r>
            <a:br>
              <a:rPr lang="en-US" sz="3600" dirty="0"/>
            </a:br>
            <a:r>
              <a:rPr lang="en-US" sz="2700" dirty="0">
                <a:latin typeface="Arial"/>
                <a:cs typeface="Arial"/>
              </a:rPr>
              <a:t>Predicting thermodynamic, kinetic and </a:t>
            </a:r>
            <a:r>
              <a:rPr lang="en-US" sz="2700" dirty="0" err="1">
                <a:latin typeface="Arial"/>
                <a:cs typeface="Arial"/>
              </a:rPr>
              <a:t>mechano</a:t>
            </a:r>
            <a:r>
              <a:rPr lang="en-US" sz="2700" dirty="0">
                <a:latin typeface="Arial"/>
                <a:cs typeface="Arial"/>
              </a:rPr>
              <a:t>-chemical properties of the solid state</a:t>
            </a:r>
          </a:p>
        </p:txBody>
      </p:sp>
      <p:sp>
        <p:nvSpPr>
          <p:cNvPr id="7" name="TextBox 6"/>
          <p:cNvSpPr txBox="1"/>
          <p:nvPr/>
        </p:nvSpPr>
        <p:spPr>
          <a:xfrm>
            <a:off x="1" y="1498272"/>
            <a:ext cx="1624014" cy="308028"/>
          </a:xfrm>
          <a:prstGeom prst="rect">
            <a:avLst/>
          </a:prstGeom>
          <a:noFill/>
        </p:spPr>
        <p:txBody>
          <a:bodyPr wrap="none" lIns="91429" tIns="45714" rIns="91429" bIns="45714" rtlCol="0">
            <a:spAutoFit/>
          </a:bodyPr>
          <a:lstStyle/>
          <a:p>
            <a:r>
              <a:rPr lang="en-US" sz="1400" dirty="0"/>
              <a:t>Anton Van </a:t>
            </a:r>
            <a:r>
              <a:rPr lang="en-US" sz="1400" dirty="0" err="1"/>
              <a:t>der</a:t>
            </a:r>
            <a:r>
              <a:rPr lang="en-US" sz="1400" dirty="0"/>
              <a:t> </a:t>
            </a:r>
            <a:r>
              <a:rPr lang="en-US" sz="1400" dirty="0" err="1"/>
              <a:t>Ven</a:t>
            </a:r>
            <a:endParaRPr lang="en-US" sz="1400" dirty="0"/>
          </a:p>
        </p:txBody>
      </p:sp>
      <p:pic>
        <p:nvPicPr>
          <p:cNvPr id="14" name="Picture 9"/>
          <p:cNvPicPr>
            <a:picLocks noChangeAspect="1"/>
          </p:cNvPicPr>
          <p:nvPr/>
        </p:nvPicPr>
        <p:blipFill>
          <a:blip r:embed="rId3"/>
          <a:srcRect/>
          <a:stretch>
            <a:fillRect/>
          </a:stretch>
        </p:blipFill>
        <p:spPr bwMode="auto">
          <a:xfrm>
            <a:off x="1" y="-1"/>
            <a:ext cx="1033191" cy="1552339"/>
          </a:xfrm>
          <a:prstGeom prst="rect">
            <a:avLst/>
          </a:prstGeom>
          <a:noFill/>
          <a:ln w="9525">
            <a:noFill/>
            <a:miter lim="800000"/>
            <a:headEnd/>
            <a:tailEnd/>
          </a:ln>
        </p:spPr>
      </p:pic>
      <p:pic>
        <p:nvPicPr>
          <p:cNvPr id="15" name="Picture 3" descr="microstructure.jpg"/>
          <p:cNvPicPr>
            <a:picLocks noChangeAspect="1"/>
          </p:cNvPicPr>
          <p:nvPr/>
        </p:nvPicPr>
        <p:blipFill>
          <a:blip r:embed="rId4"/>
          <a:srcRect/>
          <a:stretch>
            <a:fillRect/>
          </a:stretch>
        </p:blipFill>
        <p:spPr bwMode="auto">
          <a:xfrm>
            <a:off x="5328470" y="2759492"/>
            <a:ext cx="1847170" cy="2629652"/>
          </a:xfrm>
          <a:prstGeom prst="rect">
            <a:avLst/>
          </a:prstGeom>
          <a:noFill/>
          <a:ln w="9525">
            <a:noFill/>
            <a:miter lim="800000"/>
            <a:headEnd/>
            <a:tailEnd/>
          </a:ln>
        </p:spPr>
      </p:pic>
      <p:pic>
        <p:nvPicPr>
          <p:cNvPr id="16" name="Picture 12" descr="gibbs3.jpg"/>
          <p:cNvPicPr>
            <a:picLocks noChangeAspect="1"/>
          </p:cNvPicPr>
          <p:nvPr/>
        </p:nvPicPr>
        <p:blipFill>
          <a:blip r:embed="rId5"/>
          <a:srcRect/>
          <a:stretch>
            <a:fillRect/>
          </a:stretch>
        </p:blipFill>
        <p:spPr bwMode="auto">
          <a:xfrm>
            <a:off x="7175640" y="1257925"/>
            <a:ext cx="1956921" cy="1889585"/>
          </a:xfrm>
          <a:prstGeom prst="rect">
            <a:avLst/>
          </a:prstGeom>
          <a:noFill/>
          <a:ln w="9525">
            <a:noFill/>
            <a:miter lim="800000"/>
            <a:headEnd/>
            <a:tailEnd/>
          </a:ln>
        </p:spPr>
      </p:pic>
      <p:pic>
        <p:nvPicPr>
          <p:cNvPr id="17" name="Picture 11" descr="Lcoeff_non_logscale.jpg"/>
          <p:cNvPicPr>
            <a:picLocks noChangeAspect="1"/>
          </p:cNvPicPr>
          <p:nvPr/>
        </p:nvPicPr>
        <p:blipFill>
          <a:blip r:embed="rId6"/>
          <a:srcRect/>
          <a:stretch>
            <a:fillRect/>
          </a:stretch>
        </p:blipFill>
        <p:spPr bwMode="auto">
          <a:xfrm>
            <a:off x="7175640" y="4424715"/>
            <a:ext cx="1905519" cy="1551101"/>
          </a:xfrm>
          <a:prstGeom prst="rect">
            <a:avLst/>
          </a:prstGeom>
          <a:noFill/>
          <a:ln w="9525">
            <a:noFill/>
            <a:miter lim="800000"/>
            <a:headEnd/>
            <a:tailEnd/>
          </a:ln>
        </p:spPr>
      </p:pic>
      <p:graphicFrame>
        <p:nvGraphicFramePr>
          <p:cNvPr id="18" name="Object 2"/>
          <p:cNvGraphicFramePr>
            <a:graphicFrameLocks noChangeAspect="1"/>
          </p:cNvGraphicFramePr>
          <p:nvPr/>
        </p:nvGraphicFramePr>
        <p:xfrm>
          <a:off x="7056605" y="6101752"/>
          <a:ext cx="1729885" cy="205773"/>
        </p:xfrm>
        <a:graphic>
          <a:graphicData uri="http://schemas.openxmlformats.org/presentationml/2006/ole">
            <mc:AlternateContent xmlns:mc="http://schemas.openxmlformats.org/markup-compatibility/2006">
              <mc:Choice xmlns:v="urn:schemas-microsoft-com:vml" Requires="v">
                <p:oleObj spid="_x0000_s1228" name="Equation" r:id="rId7" imgW="1498600" imgH="177800" progId="Equation.3">
                  <p:embed/>
                </p:oleObj>
              </mc:Choice>
              <mc:Fallback>
                <p:oleObj name="Equation" r:id="rId7" imgW="1498600" imgH="177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6605" y="6101752"/>
                        <a:ext cx="1729885" cy="2057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3"/>
          <p:cNvGraphicFramePr>
            <a:graphicFrameLocks noChangeAspect="1"/>
          </p:cNvGraphicFramePr>
          <p:nvPr/>
        </p:nvGraphicFramePr>
        <p:xfrm>
          <a:off x="7056605" y="6458940"/>
          <a:ext cx="1729885" cy="205772"/>
        </p:xfrm>
        <a:graphic>
          <a:graphicData uri="http://schemas.openxmlformats.org/presentationml/2006/ole">
            <mc:AlternateContent xmlns:mc="http://schemas.openxmlformats.org/markup-compatibility/2006">
              <mc:Choice xmlns:v="urn:schemas-microsoft-com:vml" Requires="v">
                <p:oleObj spid="_x0000_s1229" name="Equation" r:id="rId9" imgW="1498600" imgH="177800" progId="Equation.3">
                  <p:embed/>
                </p:oleObj>
              </mc:Choice>
              <mc:Fallback>
                <p:oleObj name="Equation" r:id="rId9" imgW="1498600" imgH="177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56605" y="6458940"/>
                        <a:ext cx="1729885" cy="2057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 name="Picture 7" descr="traction.jpg"/>
          <p:cNvPicPr>
            <a:picLocks noChangeAspect="1"/>
          </p:cNvPicPr>
          <p:nvPr/>
        </p:nvPicPr>
        <p:blipFill>
          <a:blip r:embed="rId11"/>
          <a:srcRect/>
          <a:stretch>
            <a:fillRect/>
          </a:stretch>
        </p:blipFill>
        <p:spPr bwMode="auto">
          <a:xfrm>
            <a:off x="3566089" y="5301805"/>
            <a:ext cx="1819586" cy="1513876"/>
          </a:xfrm>
          <a:prstGeom prst="rect">
            <a:avLst/>
          </a:prstGeom>
          <a:noFill/>
          <a:ln w="9525">
            <a:noFill/>
            <a:miter lim="800000"/>
            <a:headEnd/>
            <a:tailEnd/>
          </a:ln>
        </p:spPr>
      </p:pic>
      <p:sp>
        <p:nvSpPr>
          <p:cNvPr id="22" name="Content Placeholder 3"/>
          <p:cNvSpPr txBox="1">
            <a:spLocks/>
          </p:cNvSpPr>
          <p:nvPr/>
        </p:nvSpPr>
        <p:spPr>
          <a:xfrm>
            <a:off x="133287" y="1832039"/>
            <a:ext cx="5160859" cy="4983642"/>
          </a:xfrm>
          <a:prstGeom prst="rect">
            <a:avLst/>
          </a:prstGeom>
        </p:spPr>
        <p:txBody>
          <a:bodyPr vert="horz" lIns="91429" tIns="45714" rIns="91429" bIns="45714" rtlCol="0">
            <a:normAutofit fontScale="70000" lnSpcReduction="20000"/>
          </a:bodyPr>
          <a:lstStyle/>
          <a:p>
            <a:pPr>
              <a:spcBef>
                <a:spcPct val="20000"/>
              </a:spcBef>
              <a:defRPr/>
            </a:pPr>
            <a:r>
              <a:rPr lang="en-US" sz="2400" dirty="0">
                <a:latin typeface="Arial Rounded MT Bold"/>
                <a:cs typeface="Arial Rounded MT Bold"/>
              </a:rPr>
              <a:t>First-Principles Statistical Mechanics </a:t>
            </a:r>
          </a:p>
          <a:p>
            <a:pPr marL="342860" indent="-342860">
              <a:spcBef>
                <a:spcPct val="20000"/>
              </a:spcBef>
              <a:buFont typeface="Arial"/>
              <a:buChar char="•"/>
              <a:defRPr/>
            </a:pPr>
            <a:r>
              <a:rPr lang="en-US" sz="2000" dirty="0">
                <a:latin typeface="Arial"/>
                <a:cs typeface="Arial"/>
              </a:rPr>
              <a:t>Predict free energies (of bulk, interfaces, grain boundaries), atomic </a:t>
            </a:r>
            <a:r>
              <a:rPr lang="en-US" sz="2000" dirty="0" err="1">
                <a:latin typeface="Arial"/>
                <a:cs typeface="Arial"/>
              </a:rPr>
              <a:t>mobilities</a:t>
            </a:r>
            <a:r>
              <a:rPr lang="en-US" sz="2000" dirty="0">
                <a:latin typeface="Arial"/>
                <a:cs typeface="Arial"/>
              </a:rPr>
              <a:t>, and mechanical constitutive laws to be used in continuum simulations of microstructure evolution and mechanical deformation</a:t>
            </a:r>
          </a:p>
          <a:p>
            <a:pPr marL="342860" indent="-342860">
              <a:spcBef>
                <a:spcPct val="20000"/>
              </a:spcBef>
              <a:buFont typeface="Arial"/>
              <a:buChar char="•"/>
              <a:defRPr/>
            </a:pPr>
            <a:endParaRPr lang="en-US" sz="2000" dirty="0">
              <a:latin typeface="Arial"/>
              <a:cs typeface="Arial"/>
            </a:endParaRPr>
          </a:p>
          <a:p>
            <a:pPr>
              <a:spcBef>
                <a:spcPct val="20000"/>
              </a:spcBef>
              <a:defRPr/>
            </a:pPr>
            <a:r>
              <a:rPr lang="en-US" sz="2400" dirty="0">
                <a:latin typeface="Arial Rounded MT Bold"/>
                <a:cs typeface="Arial Rounded MT Bold"/>
              </a:rPr>
              <a:t>Innovations:</a:t>
            </a:r>
          </a:p>
          <a:p>
            <a:pPr marL="342860" indent="-342860">
              <a:spcBef>
                <a:spcPct val="20000"/>
              </a:spcBef>
              <a:buFont typeface="Arial"/>
              <a:buChar char="•"/>
              <a:defRPr/>
            </a:pPr>
            <a:r>
              <a:rPr lang="en-US" sz="2000" dirty="0">
                <a:latin typeface="Arial"/>
                <a:cs typeface="Arial"/>
              </a:rPr>
              <a:t>CASM: Highly automated statistical mechanical software package to calculate:</a:t>
            </a:r>
          </a:p>
          <a:p>
            <a:pPr marL="1142867" lvl="1" indent="-342860">
              <a:spcBef>
                <a:spcPct val="20000"/>
              </a:spcBef>
              <a:buFont typeface="Arial"/>
              <a:buChar char="•"/>
              <a:defRPr/>
            </a:pPr>
            <a:r>
              <a:rPr lang="en-US" sz="2000" dirty="0">
                <a:latin typeface="Arial"/>
                <a:cs typeface="Arial"/>
              </a:rPr>
              <a:t>Phase diagrams</a:t>
            </a:r>
          </a:p>
          <a:p>
            <a:pPr marL="1142867" lvl="1" indent="-342860">
              <a:spcBef>
                <a:spcPct val="20000"/>
              </a:spcBef>
              <a:buFont typeface="Arial"/>
              <a:buChar char="•"/>
              <a:defRPr/>
            </a:pPr>
            <a:r>
              <a:rPr lang="en-US" sz="2000" dirty="0">
                <a:latin typeface="Arial"/>
                <a:cs typeface="Arial"/>
              </a:rPr>
              <a:t>Multi-component diffusion </a:t>
            </a:r>
            <a:r>
              <a:rPr lang="en-US" sz="2000" dirty="0" smtClean="0">
                <a:latin typeface="Arial"/>
                <a:cs typeface="Arial"/>
              </a:rPr>
              <a:t>coefficients </a:t>
            </a:r>
          </a:p>
          <a:p>
            <a:pPr marL="800007" lvl="1">
              <a:spcBef>
                <a:spcPct val="20000"/>
              </a:spcBef>
              <a:defRPr/>
            </a:pPr>
            <a:r>
              <a:rPr lang="en-US" sz="2000" dirty="0">
                <a:latin typeface="Arial"/>
                <a:cs typeface="Arial"/>
              </a:rPr>
              <a:t>	</a:t>
            </a:r>
            <a:r>
              <a:rPr lang="en-US" sz="2000" dirty="0" smtClean="0">
                <a:latin typeface="Arial"/>
                <a:cs typeface="Arial"/>
              </a:rPr>
              <a:t>	(Kinetic Monte Carlo Simulation)</a:t>
            </a:r>
            <a:endParaRPr lang="en-US" sz="2000" dirty="0">
              <a:latin typeface="Arial"/>
              <a:cs typeface="Arial"/>
            </a:endParaRPr>
          </a:p>
          <a:p>
            <a:pPr marL="1142867" lvl="1" indent="-342860">
              <a:spcBef>
                <a:spcPct val="20000"/>
              </a:spcBef>
              <a:buFont typeface="Arial"/>
              <a:buChar char="•"/>
              <a:defRPr/>
            </a:pPr>
            <a:r>
              <a:rPr lang="en-US" sz="2000" dirty="0" err="1">
                <a:latin typeface="Arial"/>
                <a:cs typeface="Arial"/>
              </a:rPr>
              <a:t>Mechano</a:t>
            </a:r>
            <a:r>
              <a:rPr lang="en-US" sz="2000" dirty="0">
                <a:latin typeface="Arial"/>
                <a:cs typeface="Arial"/>
              </a:rPr>
              <a:t>-chemical constitutive laws</a:t>
            </a:r>
          </a:p>
          <a:p>
            <a:pPr>
              <a:spcBef>
                <a:spcPct val="20000"/>
              </a:spcBef>
              <a:defRPr/>
            </a:pPr>
            <a:endParaRPr lang="en-US" sz="2000" dirty="0">
              <a:latin typeface="Arial"/>
              <a:cs typeface="Arial"/>
            </a:endParaRPr>
          </a:p>
          <a:p>
            <a:pPr>
              <a:spcBef>
                <a:spcPct val="20000"/>
              </a:spcBef>
              <a:defRPr/>
            </a:pPr>
            <a:r>
              <a:rPr lang="en-US" sz="2400" dirty="0">
                <a:latin typeface="Arial Rounded MT Bold"/>
                <a:cs typeface="Arial Rounded MT Bold"/>
              </a:rPr>
              <a:t>PRISMS Demonstrators: </a:t>
            </a:r>
          </a:p>
          <a:p>
            <a:pPr marL="342860" indent="-342860">
              <a:spcBef>
                <a:spcPct val="20000"/>
              </a:spcBef>
              <a:buFont typeface="Arial"/>
              <a:buChar char="•"/>
              <a:defRPr/>
            </a:pPr>
            <a:r>
              <a:rPr lang="en-US" sz="2000" dirty="0">
                <a:latin typeface="Arial"/>
                <a:cs typeface="Arial"/>
              </a:rPr>
              <a:t>Phase stability in new Mg-alloys</a:t>
            </a:r>
          </a:p>
          <a:p>
            <a:pPr marL="342860" indent="-342860">
              <a:spcBef>
                <a:spcPct val="20000"/>
              </a:spcBef>
              <a:buFont typeface="Arial"/>
              <a:buChar char="•"/>
              <a:defRPr/>
            </a:pPr>
            <a:r>
              <a:rPr lang="en-US" sz="2000" dirty="0">
                <a:latin typeface="Arial"/>
                <a:cs typeface="Arial"/>
              </a:rPr>
              <a:t>Diffusion coefficients in new Mg alloys</a:t>
            </a:r>
          </a:p>
          <a:p>
            <a:pPr marL="342860" indent="-342860">
              <a:spcBef>
                <a:spcPct val="20000"/>
              </a:spcBef>
              <a:buFont typeface="Arial"/>
              <a:buChar char="•"/>
              <a:defRPr/>
            </a:pPr>
            <a:r>
              <a:rPr lang="en-US" sz="2000" dirty="0">
                <a:latin typeface="Arial"/>
                <a:cs typeface="Arial"/>
              </a:rPr>
              <a:t>Chemically informed grain boundary </a:t>
            </a:r>
            <a:endParaRPr lang="en-US" sz="2000" dirty="0" smtClean="0">
              <a:latin typeface="Arial"/>
              <a:cs typeface="Arial"/>
            </a:endParaRPr>
          </a:p>
          <a:p>
            <a:pPr>
              <a:spcBef>
                <a:spcPct val="20000"/>
              </a:spcBef>
              <a:defRPr/>
            </a:pPr>
            <a:r>
              <a:rPr lang="en-US" sz="2000" dirty="0">
                <a:latin typeface="Arial"/>
                <a:cs typeface="Arial"/>
              </a:rPr>
              <a:t>	</a:t>
            </a:r>
            <a:r>
              <a:rPr lang="en-US" sz="2000" dirty="0" smtClean="0">
                <a:latin typeface="Arial"/>
                <a:cs typeface="Arial"/>
              </a:rPr>
              <a:t>and </a:t>
            </a:r>
            <a:r>
              <a:rPr lang="en-US" sz="2000" dirty="0">
                <a:latin typeface="Arial"/>
                <a:cs typeface="Arial"/>
              </a:rPr>
              <a:t>interface traction </a:t>
            </a:r>
            <a:r>
              <a:rPr lang="en-US" sz="2000" dirty="0" smtClean="0">
                <a:latin typeface="Arial"/>
                <a:cs typeface="Arial"/>
              </a:rPr>
              <a:t>curves</a:t>
            </a:r>
          </a:p>
          <a:p>
            <a:pPr>
              <a:spcBef>
                <a:spcPct val="20000"/>
              </a:spcBef>
              <a:defRPr/>
            </a:pPr>
            <a:r>
              <a:rPr lang="en-US" sz="2000" dirty="0">
                <a:latin typeface="Arial"/>
                <a:cs typeface="Arial"/>
              </a:rPr>
              <a:t>	</a:t>
            </a:r>
            <a:r>
              <a:rPr lang="en-US" sz="2000" dirty="0" smtClean="0">
                <a:latin typeface="Arial"/>
                <a:cs typeface="Arial"/>
              </a:rPr>
              <a:t>for </a:t>
            </a:r>
            <a:r>
              <a:rPr lang="en-US" sz="2000" dirty="0" err="1">
                <a:latin typeface="Arial"/>
                <a:cs typeface="Arial"/>
              </a:rPr>
              <a:t>decohesion</a:t>
            </a:r>
            <a:endParaRPr lang="en-US" sz="2000" dirty="0">
              <a:latin typeface="Arial"/>
              <a:cs typeface="Arial"/>
            </a:endParaRPr>
          </a:p>
          <a:p>
            <a:pPr>
              <a:spcBef>
                <a:spcPct val="20000"/>
              </a:spcBef>
              <a:defRPr/>
            </a:pPr>
            <a:endParaRPr lang="en-US" sz="2000" dirty="0">
              <a:latin typeface="Arial"/>
              <a:cs typeface="Arial"/>
            </a:endParaRPr>
          </a:p>
          <a:p>
            <a:pPr>
              <a:spcBef>
                <a:spcPct val="20000"/>
              </a:spcBef>
              <a:defRPr/>
            </a:pPr>
            <a:endParaRPr lang="en-US" sz="2000" dirty="0">
              <a:latin typeface="Arial"/>
              <a:cs typeface="Arial"/>
            </a:endParaRPr>
          </a:p>
          <a:p>
            <a:pPr>
              <a:spcBef>
                <a:spcPct val="20000"/>
              </a:spcBef>
              <a:defRPr/>
            </a:pPr>
            <a:r>
              <a:rPr lang="en-US" sz="2000" dirty="0">
                <a:latin typeface="Arial Rounded MT Bold"/>
                <a:cs typeface="Arial Rounded MT Bold"/>
              </a:rPr>
              <a:t>	</a:t>
            </a:r>
          </a:p>
        </p:txBody>
      </p:sp>
      <p:cxnSp>
        <p:nvCxnSpPr>
          <p:cNvPr id="23" name="Straight Arrow Connector 20"/>
          <p:cNvCxnSpPr>
            <a:cxnSpLocks noChangeShapeType="1"/>
            <a:stCxn id="20" idx="3"/>
          </p:cNvCxnSpPr>
          <p:nvPr/>
        </p:nvCxnSpPr>
        <p:spPr bwMode="auto">
          <a:xfrm flipV="1">
            <a:off x="5385674" y="3718625"/>
            <a:ext cx="1387236" cy="2340119"/>
          </a:xfrm>
          <a:prstGeom prst="straightConnector1">
            <a:avLst/>
          </a:prstGeom>
          <a:noFill/>
          <a:ln w="9525">
            <a:solidFill>
              <a:schemeClr val="tx1"/>
            </a:solidFill>
            <a:round/>
            <a:headEnd/>
            <a:tailEnd type="arrow" w="med" len="med"/>
          </a:ln>
        </p:spPr>
      </p:cxnSp>
      <p:cxnSp>
        <p:nvCxnSpPr>
          <p:cNvPr id="25" name="Straight Arrow Connector 20"/>
          <p:cNvCxnSpPr>
            <a:cxnSpLocks noChangeShapeType="1"/>
          </p:cNvCxnSpPr>
          <p:nvPr/>
        </p:nvCxnSpPr>
        <p:spPr bwMode="auto">
          <a:xfrm rot="5400000" flipH="1" flipV="1">
            <a:off x="4649121" y="4798447"/>
            <a:ext cx="1556096" cy="266045"/>
          </a:xfrm>
          <a:prstGeom prst="straightConnector1">
            <a:avLst/>
          </a:prstGeom>
          <a:noFill/>
          <a:ln w="9525">
            <a:solidFill>
              <a:schemeClr val="tx1"/>
            </a:solidFill>
            <a:round/>
            <a:headEnd/>
            <a:tailEnd type="arrow" w="med" len="med"/>
          </a:ln>
        </p:spPr>
      </p:cxnSp>
      <p:cxnSp>
        <p:nvCxnSpPr>
          <p:cNvPr id="27" name="Straight Arrow Connector 23"/>
          <p:cNvCxnSpPr>
            <a:cxnSpLocks noChangeShapeType="1"/>
          </p:cNvCxnSpPr>
          <p:nvPr/>
        </p:nvCxnSpPr>
        <p:spPr bwMode="auto">
          <a:xfrm rot="5400000">
            <a:off x="7041845" y="3024966"/>
            <a:ext cx="739887" cy="710367"/>
          </a:xfrm>
          <a:prstGeom prst="straightConnector1">
            <a:avLst/>
          </a:prstGeom>
          <a:noFill/>
          <a:ln w="9525">
            <a:solidFill>
              <a:schemeClr val="tx1"/>
            </a:solidFill>
            <a:round/>
            <a:headEnd/>
            <a:tailEnd type="arrow" w="med" len="med"/>
          </a:ln>
        </p:spPr>
      </p:cxnSp>
      <p:cxnSp>
        <p:nvCxnSpPr>
          <p:cNvPr id="29" name="Straight Arrow Connector 23"/>
          <p:cNvCxnSpPr>
            <a:cxnSpLocks noChangeShapeType="1"/>
          </p:cNvCxnSpPr>
          <p:nvPr/>
        </p:nvCxnSpPr>
        <p:spPr bwMode="auto">
          <a:xfrm rot="5400000">
            <a:off x="6725524" y="3230988"/>
            <a:ext cx="1262230" cy="820664"/>
          </a:xfrm>
          <a:prstGeom prst="straightConnector1">
            <a:avLst/>
          </a:prstGeom>
          <a:noFill/>
          <a:ln w="9525">
            <a:solidFill>
              <a:schemeClr val="tx1"/>
            </a:solidFill>
            <a:round/>
            <a:headEnd/>
            <a:tailEnd type="arrow" w="med" len="med"/>
          </a:ln>
        </p:spPr>
      </p:cxnSp>
    </p:spTree>
    <p:extLst>
      <p:ext uri="{BB962C8B-B14F-4D97-AF65-F5344CB8AC3E}">
        <p14:creationId xmlns:p14="http://schemas.microsoft.com/office/powerpoint/2010/main" val="13158486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52" y="301092"/>
            <a:ext cx="7873949" cy="783746"/>
          </a:xfrm>
        </p:spPr>
        <p:txBody>
          <a:bodyPr>
            <a:normAutofit fontScale="90000"/>
          </a:bodyPr>
          <a:lstStyle/>
          <a:p>
            <a:r>
              <a:rPr lang="en-US" sz="3600" dirty="0"/>
              <a:t>Phase Field Method</a:t>
            </a:r>
            <a:br>
              <a:rPr lang="en-US" sz="3600" dirty="0"/>
            </a:br>
            <a:r>
              <a:rPr lang="en-US" sz="2700" dirty="0">
                <a:latin typeface="Arial"/>
                <a:cs typeface="Arial"/>
              </a:rPr>
              <a:t>An essential technique for predicting microstructural evolution</a:t>
            </a:r>
          </a:p>
        </p:txBody>
      </p:sp>
      <p:sp>
        <p:nvSpPr>
          <p:cNvPr id="4" name="Content Placeholder 3"/>
          <p:cNvSpPr>
            <a:spLocks noGrp="1"/>
          </p:cNvSpPr>
          <p:nvPr>
            <p:ph idx="1"/>
          </p:nvPr>
        </p:nvSpPr>
        <p:spPr>
          <a:xfrm>
            <a:off x="282020" y="2106647"/>
            <a:ext cx="4783584" cy="4276548"/>
          </a:xfrm>
        </p:spPr>
        <p:txBody>
          <a:bodyPr>
            <a:normAutofit fontScale="85000" lnSpcReduction="20000"/>
          </a:bodyPr>
          <a:lstStyle/>
          <a:p>
            <a:r>
              <a:rPr lang="en-US" dirty="0" smtClean="0"/>
              <a:t>What phase field is &amp; is used for:</a:t>
            </a:r>
          </a:p>
          <a:p>
            <a:pPr marL="342860" indent="-342860">
              <a:buFont typeface="Arial"/>
              <a:buChar char="•"/>
            </a:pPr>
            <a:r>
              <a:rPr lang="en-US" dirty="0">
                <a:latin typeface="Arial"/>
                <a:cs typeface="Arial"/>
              </a:rPr>
              <a:t>A model for dynamic evolution of microstructures based on the </a:t>
            </a:r>
            <a:r>
              <a:rPr lang="en-US" dirty="0" smtClean="0">
                <a:latin typeface="Arial"/>
                <a:cs typeface="Arial"/>
              </a:rPr>
              <a:t>thermodynamic </a:t>
            </a:r>
            <a:r>
              <a:rPr lang="en-US" dirty="0">
                <a:latin typeface="Arial"/>
                <a:cs typeface="Arial"/>
              </a:rPr>
              <a:t>driving </a:t>
            </a:r>
            <a:r>
              <a:rPr lang="en-US" dirty="0" smtClean="0">
                <a:latin typeface="Arial"/>
                <a:cs typeface="Arial"/>
              </a:rPr>
              <a:t>force</a:t>
            </a:r>
            <a:endParaRPr lang="en-US" dirty="0">
              <a:latin typeface="Arial"/>
              <a:cs typeface="Arial"/>
            </a:endParaRPr>
          </a:p>
          <a:p>
            <a:pPr marL="342860" indent="-342860">
              <a:buFont typeface="Arial"/>
              <a:buChar char="•"/>
            </a:pPr>
            <a:r>
              <a:rPr lang="en-US" dirty="0">
                <a:latin typeface="Arial"/>
                <a:cs typeface="Arial"/>
              </a:rPr>
              <a:t>Grain </a:t>
            </a:r>
            <a:r>
              <a:rPr lang="en-US" dirty="0" smtClean="0">
                <a:latin typeface="Arial"/>
                <a:cs typeface="Arial"/>
              </a:rPr>
              <a:t>growth, </a:t>
            </a:r>
            <a:r>
              <a:rPr lang="en-US" dirty="0">
                <a:latin typeface="Arial"/>
                <a:cs typeface="Arial"/>
              </a:rPr>
              <a:t>precipitate </a:t>
            </a:r>
            <a:r>
              <a:rPr lang="en-US" dirty="0" smtClean="0">
                <a:latin typeface="Arial"/>
                <a:cs typeface="Arial"/>
              </a:rPr>
              <a:t>evolution, etc.</a:t>
            </a:r>
          </a:p>
          <a:p>
            <a:pPr marL="342860" indent="-342860">
              <a:buFont typeface="Arial"/>
              <a:buChar char="•"/>
            </a:pPr>
            <a:r>
              <a:rPr lang="en-US" dirty="0" smtClean="0">
                <a:latin typeface="Arial"/>
                <a:cs typeface="Arial"/>
              </a:rPr>
              <a:t>Applications to many systems (metals, semiconductors, ceramics, composites)</a:t>
            </a:r>
          </a:p>
          <a:p>
            <a:endParaRPr lang="en-US" dirty="0">
              <a:latin typeface="Arial"/>
              <a:cs typeface="Arial"/>
            </a:endParaRPr>
          </a:p>
          <a:p>
            <a:r>
              <a:rPr lang="en-US" dirty="0" smtClean="0"/>
              <a:t>Innovations:</a:t>
            </a:r>
          </a:p>
          <a:p>
            <a:pPr marL="342860" indent="-342860">
              <a:buFont typeface="Arial"/>
              <a:buChar char="•"/>
            </a:pPr>
            <a:r>
              <a:rPr lang="en-US" dirty="0" smtClean="0">
                <a:latin typeface="Arial"/>
                <a:cs typeface="Arial"/>
              </a:rPr>
              <a:t>Large-scale simulations via parallelization</a:t>
            </a:r>
          </a:p>
          <a:p>
            <a:pPr marL="342860" indent="-342860">
              <a:buFont typeface="Arial"/>
              <a:buChar char="•"/>
            </a:pPr>
            <a:r>
              <a:rPr lang="en-US" dirty="0" smtClean="0">
                <a:latin typeface="Arial"/>
                <a:cs typeface="Arial"/>
              </a:rPr>
              <a:t>Linking to models at other length scales</a:t>
            </a:r>
            <a:endParaRPr lang="en-US" dirty="0">
              <a:latin typeface="Arial"/>
              <a:cs typeface="Arial"/>
            </a:endParaRPr>
          </a:p>
          <a:p>
            <a:endParaRPr lang="en-US" dirty="0" smtClean="0">
              <a:latin typeface="Arial"/>
              <a:cs typeface="Arial"/>
            </a:endParaRPr>
          </a:p>
          <a:p>
            <a:r>
              <a:rPr lang="en-US" dirty="0" smtClean="0"/>
              <a:t>PRISMS Demonstrators: </a:t>
            </a:r>
          </a:p>
          <a:p>
            <a:pPr marL="342860" indent="-342860">
              <a:buFont typeface="Arial"/>
              <a:buChar char="•"/>
            </a:pPr>
            <a:r>
              <a:rPr lang="en-US" dirty="0" smtClean="0">
                <a:latin typeface="Arial"/>
                <a:cs typeface="Arial"/>
              </a:rPr>
              <a:t>Recrystallization and grain growth</a:t>
            </a:r>
          </a:p>
          <a:p>
            <a:pPr marL="342860" indent="-342860">
              <a:buFont typeface="Arial"/>
              <a:buChar char="•"/>
            </a:pPr>
            <a:r>
              <a:rPr lang="en-US" dirty="0">
                <a:latin typeface="Arial"/>
                <a:cs typeface="Arial"/>
              </a:rPr>
              <a:t>G</a:t>
            </a:r>
            <a:r>
              <a:rPr lang="en-US" dirty="0" smtClean="0">
                <a:latin typeface="Arial"/>
                <a:cs typeface="Arial"/>
              </a:rPr>
              <a:t>rowth </a:t>
            </a:r>
            <a:r>
              <a:rPr lang="en-US" dirty="0">
                <a:latin typeface="Arial"/>
                <a:cs typeface="Arial"/>
              </a:rPr>
              <a:t>and </a:t>
            </a:r>
            <a:r>
              <a:rPr lang="en-US" dirty="0" smtClean="0">
                <a:latin typeface="Arial"/>
                <a:cs typeface="Arial"/>
              </a:rPr>
              <a:t>coarsening kinetics of strengthening precipitates (with a </a:t>
            </a:r>
            <a:r>
              <a:rPr lang="en-US" smtClean="0">
                <a:latin typeface="Arial"/>
                <a:cs typeface="Arial"/>
              </a:rPr>
              <a:t>nucleation model)</a:t>
            </a:r>
            <a:endParaRPr lang="en-US" dirty="0"/>
          </a:p>
        </p:txBody>
      </p:sp>
      <p:pic>
        <p:nvPicPr>
          <p:cNvPr id="6" name="Picture 5" descr="Katsuyo PIct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015590" cy="1527203"/>
          </a:xfrm>
          <a:prstGeom prst="rect">
            <a:avLst/>
          </a:prstGeom>
        </p:spPr>
      </p:pic>
      <p:sp>
        <p:nvSpPr>
          <p:cNvPr id="7" name="TextBox 6"/>
          <p:cNvSpPr txBox="1"/>
          <p:nvPr/>
        </p:nvSpPr>
        <p:spPr>
          <a:xfrm>
            <a:off x="2" y="1498272"/>
            <a:ext cx="1540858" cy="308028"/>
          </a:xfrm>
          <a:prstGeom prst="rect">
            <a:avLst/>
          </a:prstGeom>
          <a:noFill/>
        </p:spPr>
        <p:txBody>
          <a:bodyPr wrap="none" lIns="91429" tIns="45714" rIns="91429" bIns="45714" rtlCol="0">
            <a:spAutoFit/>
          </a:bodyPr>
          <a:lstStyle/>
          <a:p>
            <a:r>
              <a:rPr lang="en-US" sz="1400" dirty="0" err="1"/>
              <a:t>Katsuyo</a:t>
            </a:r>
            <a:r>
              <a:rPr lang="en-US" sz="1400" dirty="0"/>
              <a:t> Thornton</a:t>
            </a:r>
          </a:p>
        </p:txBody>
      </p:sp>
      <p:pic>
        <p:nvPicPr>
          <p:cNvPr id="11" name="Picture 2" descr="Random128_50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793" y="1901413"/>
            <a:ext cx="22320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692720" y="1552340"/>
            <a:ext cx="3268213" cy="349074"/>
          </a:xfrm>
          <a:prstGeom prst="rect">
            <a:avLst/>
          </a:prstGeom>
          <a:solidFill>
            <a:schemeClr val="accent3">
              <a:lumMod val="40000"/>
              <a:lumOff val="60000"/>
            </a:schemeClr>
          </a:solidFill>
          <a:ln>
            <a:solidFill>
              <a:schemeClr val="tx1"/>
            </a:solidFill>
          </a:ln>
        </p:spPr>
        <p:txBody>
          <a:bodyPr wrap="square" lIns="101846" tIns="50923" rIns="101846" bIns="50923" rtlCol="0">
            <a:spAutoFit/>
          </a:bodyPr>
          <a:lstStyle/>
          <a:p>
            <a:r>
              <a:rPr lang="en-US" sz="1600" dirty="0">
                <a:latin typeface="Arial" pitchFamily="34" charset="0"/>
                <a:cs typeface="Arial" pitchFamily="34" charset="0"/>
              </a:rPr>
              <a:t>Precipitate evolution in Mg alloy</a:t>
            </a:r>
          </a:p>
        </p:txBody>
      </p:sp>
      <p:sp>
        <p:nvSpPr>
          <p:cNvPr id="13" name="TextBox 12"/>
          <p:cNvSpPr txBox="1"/>
          <p:nvPr/>
        </p:nvSpPr>
        <p:spPr>
          <a:xfrm>
            <a:off x="5342973" y="5866195"/>
            <a:ext cx="3268213" cy="841516"/>
          </a:xfrm>
          <a:prstGeom prst="rect">
            <a:avLst/>
          </a:prstGeom>
          <a:solidFill>
            <a:schemeClr val="accent3">
              <a:lumMod val="40000"/>
              <a:lumOff val="60000"/>
            </a:schemeClr>
          </a:solidFill>
          <a:ln>
            <a:solidFill>
              <a:schemeClr val="tx1"/>
            </a:solidFill>
          </a:ln>
        </p:spPr>
        <p:txBody>
          <a:bodyPr wrap="square" lIns="101846" tIns="50923" rIns="101846" bIns="50923" rtlCol="0">
            <a:spAutoFit/>
          </a:bodyPr>
          <a:lstStyle/>
          <a:p>
            <a:pPr algn="ctr"/>
            <a:r>
              <a:rPr lang="en-US" sz="1600" dirty="0">
                <a:latin typeface="Arial" pitchFamily="34" charset="0"/>
                <a:cs typeface="Arial" pitchFamily="34" charset="0"/>
              </a:rPr>
              <a:t>Phase field modeling applied to battery material (left) and coarsening (right)</a:t>
            </a:r>
          </a:p>
        </p:txBody>
      </p:sp>
      <p:pic>
        <p:nvPicPr>
          <p:cNvPr id="3" name="Picture 2"/>
          <p:cNvPicPr>
            <a:picLocks noChangeAspect="1"/>
          </p:cNvPicPr>
          <p:nvPr/>
        </p:nvPicPr>
        <p:blipFill rotWithShape="1">
          <a:blip r:embed="rId4"/>
          <a:srcRect t="20704"/>
          <a:stretch/>
        </p:blipFill>
        <p:spPr>
          <a:xfrm>
            <a:off x="6811210" y="3978259"/>
            <a:ext cx="2149722" cy="1887937"/>
          </a:xfrm>
          <a:prstGeom prst="rect">
            <a:avLst/>
          </a:prstGeom>
        </p:spPr>
      </p:pic>
      <p:sp>
        <p:nvSpPr>
          <p:cNvPr id="5" name="TextBox 4"/>
          <p:cNvSpPr txBox="1"/>
          <p:nvPr/>
        </p:nvSpPr>
        <p:spPr>
          <a:xfrm>
            <a:off x="7399817" y="1949871"/>
            <a:ext cx="1475404" cy="523220"/>
          </a:xfrm>
          <a:prstGeom prst="rect">
            <a:avLst/>
          </a:prstGeom>
          <a:noFill/>
        </p:spPr>
        <p:txBody>
          <a:bodyPr wrap="square" lIns="91429" tIns="45714" rIns="91429" bIns="45714" rtlCol="0">
            <a:spAutoFit/>
          </a:bodyPr>
          <a:lstStyle/>
          <a:p>
            <a:r>
              <a:rPr lang="en-US" sz="1400" dirty="0"/>
              <a:t>Ref: Li, Chen and Allison, 2011</a:t>
            </a:r>
          </a:p>
        </p:txBody>
      </p:sp>
      <p:pic>
        <p:nvPicPr>
          <p:cNvPr id="8" name="Picture 7"/>
          <p:cNvPicPr>
            <a:picLocks noChangeAspect="1"/>
          </p:cNvPicPr>
          <p:nvPr/>
        </p:nvPicPr>
        <p:blipFill>
          <a:blip r:embed="rId5"/>
          <a:stretch>
            <a:fillRect/>
          </a:stretch>
        </p:blipFill>
        <p:spPr>
          <a:xfrm>
            <a:off x="5342973" y="4037485"/>
            <a:ext cx="1378527" cy="1828710"/>
          </a:xfrm>
          <a:prstGeom prst="rect">
            <a:avLst/>
          </a:prstGeom>
        </p:spPr>
      </p:pic>
    </p:spTree>
    <p:extLst>
      <p:ext uri="{BB962C8B-B14F-4D97-AF65-F5344CB8AC3E}">
        <p14:creationId xmlns:p14="http://schemas.microsoft.com/office/powerpoint/2010/main" val="19731905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52" y="301092"/>
            <a:ext cx="7873949" cy="783746"/>
          </a:xfrm>
        </p:spPr>
        <p:txBody>
          <a:bodyPr>
            <a:normAutofit fontScale="90000"/>
          </a:bodyPr>
          <a:lstStyle/>
          <a:p>
            <a:r>
              <a:rPr lang="en-US" sz="3600" dirty="0"/>
              <a:t>Phase-Field Crystal Method</a:t>
            </a:r>
            <a:br>
              <a:rPr lang="en-US" sz="3600" dirty="0"/>
            </a:br>
            <a:r>
              <a:rPr lang="en-US" sz="2700" dirty="0">
                <a:latin typeface="Arial"/>
                <a:cs typeface="Arial"/>
              </a:rPr>
              <a:t>An atomistic model capable of simulating evolution of microstructures </a:t>
            </a:r>
          </a:p>
        </p:txBody>
      </p:sp>
      <p:sp>
        <p:nvSpPr>
          <p:cNvPr id="4" name="Content Placeholder 3"/>
          <p:cNvSpPr>
            <a:spLocks noGrp="1"/>
          </p:cNvSpPr>
          <p:nvPr>
            <p:ph idx="1"/>
          </p:nvPr>
        </p:nvSpPr>
        <p:spPr>
          <a:xfrm>
            <a:off x="282020" y="2106648"/>
            <a:ext cx="4783584" cy="4243353"/>
          </a:xfrm>
        </p:spPr>
        <p:txBody>
          <a:bodyPr>
            <a:normAutofit fontScale="85000" lnSpcReduction="20000"/>
          </a:bodyPr>
          <a:lstStyle/>
          <a:p>
            <a:r>
              <a:rPr lang="en-US" dirty="0" smtClean="0"/>
              <a:t>What phase field crystal is &amp; is used for:</a:t>
            </a:r>
          </a:p>
          <a:p>
            <a:pPr marL="342860" indent="-342860">
              <a:buFont typeface="Arial"/>
              <a:buChar char="•"/>
            </a:pPr>
            <a:r>
              <a:rPr lang="en-US" dirty="0" smtClean="0">
                <a:latin typeface="Arial"/>
                <a:cs typeface="Arial"/>
              </a:rPr>
              <a:t>A model for nano/microstructure evolution with atomistic resolution and diffusive time scale</a:t>
            </a:r>
          </a:p>
          <a:p>
            <a:pPr marL="342860" indent="-342860">
              <a:buFont typeface="Arial"/>
              <a:buChar char="•"/>
            </a:pPr>
            <a:r>
              <a:rPr lang="en-US" dirty="0" smtClean="0">
                <a:latin typeface="Arial"/>
                <a:cs typeface="Arial"/>
              </a:rPr>
              <a:t>Grain growth, precipitate evolution with crystalline anisotropy naturally incorporated</a:t>
            </a:r>
          </a:p>
          <a:p>
            <a:pPr marL="342860" indent="-342860">
              <a:buFont typeface="Arial"/>
              <a:buChar char="•"/>
            </a:pPr>
            <a:endParaRPr lang="en-US" dirty="0">
              <a:latin typeface="Arial"/>
              <a:cs typeface="Arial"/>
            </a:endParaRPr>
          </a:p>
          <a:p>
            <a:r>
              <a:rPr lang="en-US" dirty="0" smtClean="0"/>
              <a:t>Innovations:</a:t>
            </a:r>
          </a:p>
          <a:p>
            <a:pPr marL="342860" indent="-342860">
              <a:buFont typeface="Arial"/>
              <a:buChar char="•"/>
            </a:pPr>
            <a:r>
              <a:rPr lang="en-US" dirty="0" smtClean="0">
                <a:latin typeface="Arial"/>
                <a:cs typeface="Arial"/>
              </a:rPr>
              <a:t>Model development for improved prediction accuracy</a:t>
            </a:r>
          </a:p>
          <a:p>
            <a:endParaRPr lang="en-US" dirty="0" smtClean="0">
              <a:latin typeface="Arial"/>
              <a:cs typeface="Arial"/>
            </a:endParaRPr>
          </a:p>
          <a:p>
            <a:r>
              <a:rPr lang="en-US" dirty="0" smtClean="0"/>
              <a:t>PRISMS Demonstrators: </a:t>
            </a:r>
          </a:p>
          <a:p>
            <a:pPr marL="342860" indent="-342860">
              <a:buFont typeface="Arial"/>
              <a:buChar char="•"/>
            </a:pPr>
            <a:r>
              <a:rPr lang="en-US" dirty="0" smtClean="0">
                <a:latin typeface="Arial"/>
                <a:cs typeface="Arial"/>
              </a:rPr>
              <a:t>Recrystallization and grain growth</a:t>
            </a:r>
          </a:p>
          <a:p>
            <a:pPr marL="342860" indent="-342860">
              <a:buFont typeface="Arial"/>
              <a:buChar char="•"/>
            </a:pPr>
            <a:r>
              <a:rPr lang="en-US" dirty="0" smtClean="0">
                <a:latin typeface="Arial"/>
                <a:cs typeface="Arial"/>
              </a:rPr>
              <a:t>Effects of crystalline anisotropy on interfacial energy and other input to the phase field model</a:t>
            </a:r>
            <a:endParaRPr lang="en-US" dirty="0">
              <a:latin typeface="Arial"/>
              <a:cs typeface="Arial"/>
            </a:endParaRPr>
          </a:p>
        </p:txBody>
      </p:sp>
      <p:pic>
        <p:nvPicPr>
          <p:cNvPr id="6" name="Picture 5" descr="Katsuyo PIct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015590" cy="1527203"/>
          </a:xfrm>
          <a:prstGeom prst="rect">
            <a:avLst/>
          </a:prstGeom>
        </p:spPr>
      </p:pic>
      <p:sp>
        <p:nvSpPr>
          <p:cNvPr id="7" name="TextBox 6"/>
          <p:cNvSpPr txBox="1"/>
          <p:nvPr/>
        </p:nvSpPr>
        <p:spPr>
          <a:xfrm>
            <a:off x="2" y="1498272"/>
            <a:ext cx="1540858" cy="308028"/>
          </a:xfrm>
          <a:prstGeom prst="rect">
            <a:avLst/>
          </a:prstGeom>
          <a:noFill/>
        </p:spPr>
        <p:txBody>
          <a:bodyPr wrap="none" lIns="91429" tIns="45714" rIns="91429" bIns="45714" rtlCol="0">
            <a:spAutoFit/>
          </a:bodyPr>
          <a:lstStyle/>
          <a:p>
            <a:r>
              <a:rPr lang="en-US" sz="1400" dirty="0" err="1"/>
              <a:t>Katsuyo</a:t>
            </a:r>
            <a:r>
              <a:rPr lang="en-US" sz="1400" dirty="0"/>
              <a:t> Thornton</a:t>
            </a:r>
          </a:p>
        </p:txBody>
      </p:sp>
      <p:sp>
        <p:nvSpPr>
          <p:cNvPr id="13" name="TextBox 12"/>
          <p:cNvSpPr txBox="1"/>
          <p:nvPr/>
        </p:nvSpPr>
        <p:spPr>
          <a:xfrm>
            <a:off x="5146423" y="5927531"/>
            <a:ext cx="3880889" cy="595295"/>
          </a:xfrm>
          <a:prstGeom prst="rect">
            <a:avLst/>
          </a:prstGeom>
          <a:solidFill>
            <a:schemeClr val="accent3">
              <a:lumMod val="40000"/>
              <a:lumOff val="60000"/>
            </a:schemeClr>
          </a:solidFill>
          <a:ln>
            <a:solidFill>
              <a:schemeClr val="tx1"/>
            </a:solidFill>
          </a:ln>
        </p:spPr>
        <p:txBody>
          <a:bodyPr wrap="square" lIns="101846" tIns="50923" rIns="101846" bIns="50923" rtlCol="0">
            <a:spAutoFit/>
          </a:bodyPr>
          <a:lstStyle/>
          <a:p>
            <a:pPr algn="ctr"/>
            <a:r>
              <a:rPr lang="en-US" sz="1600" dirty="0">
                <a:latin typeface="Arial" pitchFamily="34" charset="0"/>
                <a:cs typeface="Arial" pitchFamily="34" charset="0"/>
              </a:rPr>
              <a:t>Growth and coarsening of crystallites simulated with PFC</a:t>
            </a:r>
          </a:p>
        </p:txBody>
      </p:sp>
      <p:pic>
        <p:nvPicPr>
          <p:cNvPr id="3" name="Picture 2"/>
          <p:cNvPicPr>
            <a:picLocks noChangeAspect="1"/>
          </p:cNvPicPr>
          <p:nvPr/>
        </p:nvPicPr>
        <p:blipFill>
          <a:blip r:embed="rId3"/>
          <a:stretch>
            <a:fillRect/>
          </a:stretch>
        </p:blipFill>
        <p:spPr>
          <a:xfrm>
            <a:off x="5026915" y="1438275"/>
            <a:ext cx="2197579" cy="2004385"/>
          </a:xfrm>
          <a:prstGeom prst="rect">
            <a:avLst/>
          </a:prstGeom>
        </p:spPr>
      </p:pic>
      <p:pic>
        <p:nvPicPr>
          <p:cNvPr id="5" name="Picture 4"/>
          <p:cNvPicPr>
            <a:picLocks noChangeAspect="1"/>
          </p:cNvPicPr>
          <p:nvPr/>
        </p:nvPicPr>
        <p:blipFill>
          <a:blip r:embed="rId4"/>
          <a:stretch>
            <a:fillRect/>
          </a:stretch>
        </p:blipFill>
        <p:spPr>
          <a:xfrm>
            <a:off x="6916587" y="2529265"/>
            <a:ext cx="2260807" cy="2034727"/>
          </a:xfrm>
          <a:prstGeom prst="rect">
            <a:avLst/>
          </a:prstGeom>
        </p:spPr>
      </p:pic>
      <p:pic>
        <p:nvPicPr>
          <p:cNvPr id="8" name="Picture 7"/>
          <p:cNvPicPr>
            <a:picLocks noChangeAspect="1"/>
          </p:cNvPicPr>
          <p:nvPr/>
        </p:nvPicPr>
        <p:blipFill>
          <a:blip r:embed="rId5"/>
          <a:stretch>
            <a:fillRect/>
          </a:stretch>
        </p:blipFill>
        <p:spPr>
          <a:xfrm>
            <a:off x="5026915" y="3857347"/>
            <a:ext cx="2197579" cy="1977821"/>
          </a:xfrm>
          <a:prstGeom prst="rect">
            <a:avLst/>
          </a:prstGeom>
        </p:spPr>
      </p:pic>
    </p:spTree>
    <p:extLst>
      <p:ext uri="{BB962C8B-B14F-4D97-AF65-F5344CB8AC3E}">
        <p14:creationId xmlns:p14="http://schemas.microsoft.com/office/powerpoint/2010/main" val="23067117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137" y="191363"/>
            <a:ext cx="8055864" cy="783746"/>
          </a:xfrm>
        </p:spPr>
        <p:txBody>
          <a:bodyPr>
            <a:normAutofit fontScale="90000"/>
          </a:bodyPr>
          <a:lstStyle/>
          <a:p>
            <a:r>
              <a:rPr lang="en-US" sz="3600" dirty="0"/>
              <a:t>Crystal Plasticity Finite Element (CPFE)</a:t>
            </a:r>
            <a:br>
              <a:rPr lang="en-US" sz="3600" dirty="0"/>
            </a:br>
            <a:r>
              <a:rPr lang="en-US" sz="2700" dirty="0">
                <a:latin typeface="Arial"/>
                <a:cs typeface="Arial"/>
              </a:rPr>
              <a:t> for prediction of microstructure deformation and failure</a:t>
            </a:r>
          </a:p>
        </p:txBody>
      </p:sp>
      <p:sp>
        <p:nvSpPr>
          <p:cNvPr id="7" name="TextBox 6"/>
          <p:cNvSpPr txBox="1"/>
          <p:nvPr/>
        </p:nvSpPr>
        <p:spPr>
          <a:xfrm>
            <a:off x="2" y="1498272"/>
            <a:ext cx="1999626" cy="308028"/>
          </a:xfrm>
          <a:prstGeom prst="rect">
            <a:avLst/>
          </a:prstGeom>
          <a:noFill/>
        </p:spPr>
        <p:txBody>
          <a:bodyPr wrap="none" lIns="91429" tIns="45714" rIns="91429" bIns="45714" rtlCol="0">
            <a:spAutoFit/>
          </a:bodyPr>
          <a:lstStyle/>
          <a:p>
            <a:r>
              <a:rPr lang="en-US" sz="1400" dirty="0" err="1"/>
              <a:t>Veera</a:t>
            </a:r>
            <a:r>
              <a:rPr lang="en-US" sz="1400" dirty="0"/>
              <a:t> </a:t>
            </a:r>
            <a:r>
              <a:rPr lang="en-US" sz="1400" dirty="0" err="1"/>
              <a:t>Sundararaghavan</a:t>
            </a:r>
            <a:endParaRPr lang="en-US" sz="1400" dirty="0"/>
          </a:p>
        </p:txBody>
      </p:sp>
      <p:sp>
        <p:nvSpPr>
          <p:cNvPr id="12" name="TextBox 11"/>
          <p:cNvSpPr txBox="1"/>
          <p:nvPr/>
        </p:nvSpPr>
        <p:spPr>
          <a:xfrm>
            <a:off x="4941916" y="1332884"/>
            <a:ext cx="4019017" cy="349074"/>
          </a:xfrm>
          <a:prstGeom prst="rect">
            <a:avLst/>
          </a:prstGeom>
          <a:solidFill>
            <a:schemeClr val="accent3">
              <a:lumMod val="40000"/>
              <a:lumOff val="60000"/>
            </a:schemeClr>
          </a:solidFill>
          <a:ln>
            <a:solidFill>
              <a:schemeClr val="tx1"/>
            </a:solidFill>
          </a:ln>
        </p:spPr>
        <p:txBody>
          <a:bodyPr wrap="square" lIns="101846" tIns="50923" rIns="101846" bIns="50923" rtlCol="0">
            <a:spAutoFit/>
          </a:bodyPr>
          <a:lstStyle/>
          <a:p>
            <a:pPr algn="ctr"/>
            <a:r>
              <a:rPr lang="en-US" sz="1600" dirty="0">
                <a:latin typeface="Arial" pitchFamily="34" charset="0"/>
                <a:cs typeface="Arial" pitchFamily="34" charset="0"/>
              </a:rPr>
              <a:t>Microstructure deformation and failure</a:t>
            </a:r>
          </a:p>
        </p:txBody>
      </p:sp>
      <p:sp>
        <p:nvSpPr>
          <p:cNvPr id="13" name="TextBox 12"/>
          <p:cNvSpPr txBox="1"/>
          <p:nvPr/>
        </p:nvSpPr>
        <p:spPr>
          <a:xfrm>
            <a:off x="7388352" y="5646921"/>
            <a:ext cx="1597738" cy="349074"/>
          </a:xfrm>
          <a:prstGeom prst="rect">
            <a:avLst/>
          </a:prstGeom>
          <a:solidFill>
            <a:schemeClr val="accent3">
              <a:lumMod val="40000"/>
              <a:lumOff val="60000"/>
            </a:schemeClr>
          </a:solidFill>
          <a:ln>
            <a:solidFill>
              <a:schemeClr val="tx1"/>
            </a:solidFill>
          </a:ln>
        </p:spPr>
        <p:txBody>
          <a:bodyPr wrap="square" lIns="101846" tIns="50923" rIns="101846" bIns="50923" rtlCol="0">
            <a:spAutoFit/>
          </a:bodyPr>
          <a:lstStyle/>
          <a:p>
            <a:pPr algn="ctr"/>
            <a:r>
              <a:rPr lang="en-US" sz="1600" dirty="0">
                <a:latin typeface="Arial" pitchFamily="34" charset="0"/>
                <a:cs typeface="Arial" pitchFamily="34" charset="0"/>
              </a:rPr>
              <a:t>Multi-scaling</a:t>
            </a:r>
          </a:p>
        </p:txBody>
      </p:sp>
      <p:sp>
        <p:nvSpPr>
          <p:cNvPr id="14" name="Content Placeholder 3"/>
          <p:cNvSpPr txBox="1">
            <a:spLocks/>
          </p:cNvSpPr>
          <p:nvPr/>
        </p:nvSpPr>
        <p:spPr>
          <a:xfrm>
            <a:off x="99140" y="1859759"/>
            <a:ext cx="4783584" cy="4525963"/>
          </a:xfrm>
          <a:prstGeom prst="rect">
            <a:avLst/>
          </a:prstGeom>
        </p:spPr>
        <p:txBody>
          <a:bodyPr vert="horz" lIns="91429" tIns="45714" rIns="91429" bIns="45714" rtlCol="0">
            <a:normAutofit fontScale="62500" lnSpcReduction="20000"/>
          </a:bodyPr>
          <a:lstStyle/>
          <a:p>
            <a:r>
              <a:rPr lang="en-US" sz="3100" b="1" dirty="0">
                <a:latin typeface="Arial" pitchFamily="34" charset="0"/>
                <a:cs typeface="Arial" pitchFamily="34" charset="0"/>
              </a:rPr>
              <a:t>What CPFE is &amp; is used for:</a:t>
            </a:r>
          </a:p>
          <a:p>
            <a:pPr marL="342860" indent="-342860">
              <a:buFont typeface="Arial"/>
              <a:buChar char="•"/>
            </a:pPr>
            <a:r>
              <a:rPr lang="en-US" sz="2900" dirty="0">
                <a:latin typeface="Arial" pitchFamily="34" charset="0"/>
                <a:cs typeface="Arial" pitchFamily="34" charset="0"/>
              </a:rPr>
              <a:t>Simulate microstructural (</a:t>
            </a:r>
            <a:r>
              <a:rPr lang="en-US" sz="2900" dirty="0" err="1">
                <a:latin typeface="Arial" pitchFamily="34" charset="0"/>
                <a:cs typeface="Arial" pitchFamily="34" charset="0"/>
              </a:rPr>
              <a:t>polycrystal</a:t>
            </a:r>
            <a:r>
              <a:rPr lang="en-US" sz="2900" dirty="0">
                <a:latin typeface="Arial" pitchFamily="34" charset="0"/>
                <a:cs typeface="Arial" pitchFamily="34" charset="0"/>
              </a:rPr>
              <a:t>) response to an applied stress</a:t>
            </a:r>
          </a:p>
          <a:p>
            <a:pPr>
              <a:spcBef>
                <a:spcPct val="20000"/>
              </a:spcBef>
              <a:defRPr/>
            </a:pPr>
            <a:endParaRPr lang="en-US" sz="2800" dirty="0">
              <a:latin typeface="Arial Rounded MT Bold"/>
              <a:cs typeface="Arial Rounded MT Bold"/>
            </a:endParaRPr>
          </a:p>
          <a:p>
            <a:pPr>
              <a:spcBef>
                <a:spcPct val="20000"/>
              </a:spcBef>
              <a:defRPr/>
            </a:pPr>
            <a:r>
              <a:rPr lang="en-US" sz="3500" dirty="0">
                <a:latin typeface="Arial Rounded MT Bold"/>
                <a:cs typeface="Arial Rounded MT Bold"/>
              </a:rPr>
              <a:t>Innovations:</a:t>
            </a:r>
          </a:p>
          <a:p>
            <a:pPr marL="342860" indent="-342860">
              <a:buFont typeface="Arial"/>
              <a:buChar char="•"/>
            </a:pPr>
            <a:r>
              <a:rPr lang="en-US" sz="2600" dirty="0">
                <a:latin typeface="Arial"/>
                <a:cs typeface="Arial"/>
              </a:rPr>
              <a:t>Model parameters from first principles (DFT/DD) computations</a:t>
            </a:r>
          </a:p>
          <a:p>
            <a:pPr marL="342860" indent="-342860">
              <a:buFont typeface="Arial"/>
              <a:buChar char="•"/>
            </a:pPr>
            <a:r>
              <a:rPr lang="en-US" sz="2600" dirty="0">
                <a:latin typeface="Arial"/>
                <a:cs typeface="Arial"/>
              </a:rPr>
              <a:t>Tight integration with experiments (</a:t>
            </a:r>
            <a:r>
              <a:rPr lang="en-US" sz="2600" dirty="0" err="1">
                <a:latin typeface="Arial"/>
                <a:cs typeface="Arial"/>
              </a:rPr>
              <a:t>Robomet</a:t>
            </a:r>
            <a:r>
              <a:rPr lang="en-US" sz="2600" dirty="0">
                <a:latin typeface="Arial"/>
                <a:cs typeface="Arial"/>
              </a:rPr>
              <a:t>, DIC) for </a:t>
            </a:r>
            <a:r>
              <a:rPr lang="en-US" sz="2600" dirty="0" smtClean="0">
                <a:latin typeface="Arial"/>
                <a:cs typeface="Arial"/>
              </a:rPr>
              <a:t>inputs &amp; validation</a:t>
            </a:r>
            <a:endParaRPr lang="en-US" sz="2600" dirty="0">
              <a:latin typeface="Arial"/>
              <a:cs typeface="Arial"/>
            </a:endParaRPr>
          </a:p>
          <a:p>
            <a:pPr marL="342860" indent="-342860">
              <a:buFont typeface="Arial"/>
              <a:buChar char="•"/>
            </a:pPr>
            <a:r>
              <a:rPr lang="en-US" sz="2600" dirty="0">
                <a:latin typeface="Arial"/>
                <a:cs typeface="Arial"/>
              </a:rPr>
              <a:t>Parallel, open source codes for </a:t>
            </a:r>
            <a:r>
              <a:rPr lang="en-US" sz="2600" dirty="0" err="1">
                <a:latin typeface="Arial"/>
                <a:cs typeface="Arial"/>
              </a:rPr>
              <a:t>multiscaling</a:t>
            </a:r>
            <a:r>
              <a:rPr lang="en-US" sz="2600" dirty="0">
                <a:latin typeface="Arial"/>
                <a:cs typeface="Arial"/>
              </a:rPr>
              <a:t>, modeling failure</a:t>
            </a:r>
          </a:p>
          <a:p>
            <a:pPr>
              <a:spcBef>
                <a:spcPct val="20000"/>
              </a:spcBef>
              <a:defRPr/>
            </a:pPr>
            <a:endParaRPr lang="en-US" sz="2800" dirty="0">
              <a:latin typeface="Arial"/>
              <a:cs typeface="Arial"/>
            </a:endParaRPr>
          </a:p>
          <a:p>
            <a:pPr>
              <a:spcBef>
                <a:spcPct val="20000"/>
              </a:spcBef>
              <a:defRPr/>
            </a:pPr>
            <a:r>
              <a:rPr lang="en-US" sz="3100" dirty="0">
                <a:latin typeface="Arial Rounded MT Bold"/>
                <a:cs typeface="Arial Rounded MT Bold"/>
              </a:rPr>
              <a:t>PRISMS Demonstrators: </a:t>
            </a:r>
          </a:p>
          <a:p>
            <a:pPr marL="342860" indent="-342860">
              <a:buFont typeface="Arial"/>
              <a:buChar char="•"/>
            </a:pPr>
            <a:r>
              <a:rPr lang="en-US" sz="2600" dirty="0">
                <a:solidFill>
                  <a:prstClr val="black"/>
                </a:solidFill>
                <a:latin typeface="Arial"/>
                <a:cs typeface="Arial"/>
              </a:rPr>
              <a:t>Prediction of mechanical properties of Mg alloys</a:t>
            </a:r>
          </a:p>
          <a:p>
            <a:pPr marL="342860" indent="-342860">
              <a:buFont typeface="Arial"/>
              <a:buChar char="•"/>
            </a:pPr>
            <a:r>
              <a:rPr lang="en-US" sz="2600" dirty="0">
                <a:solidFill>
                  <a:prstClr val="black"/>
                </a:solidFill>
                <a:latin typeface="Arial"/>
                <a:cs typeface="Arial"/>
              </a:rPr>
              <a:t>Code integration with phase field to model </a:t>
            </a:r>
            <a:r>
              <a:rPr lang="en-US" sz="2600" dirty="0" err="1">
                <a:solidFill>
                  <a:prstClr val="black"/>
                </a:solidFill>
                <a:latin typeface="Arial"/>
                <a:cs typeface="Arial"/>
              </a:rPr>
              <a:t>recrystallization</a:t>
            </a:r>
            <a:r>
              <a:rPr lang="en-US" sz="2600" dirty="0">
                <a:solidFill>
                  <a:prstClr val="black"/>
                </a:solidFill>
                <a:latin typeface="Arial"/>
                <a:cs typeface="Arial"/>
              </a:rPr>
              <a:t>, with VMM to model shear bands, cracks</a:t>
            </a:r>
            <a:endParaRPr lang="en-US" sz="2600" dirty="0">
              <a:latin typeface="Arial Rounded MT Bold"/>
              <a:cs typeface="Arial Rounded MT Bold"/>
            </a:endParaRPr>
          </a:p>
        </p:txBody>
      </p:sp>
      <p:pic>
        <p:nvPicPr>
          <p:cNvPr id="25" name="Picture 70"/>
          <p:cNvPicPr>
            <a:picLocks noChangeAspect="1" noChangeArrowheads="1"/>
          </p:cNvPicPr>
          <p:nvPr/>
        </p:nvPicPr>
        <p:blipFill>
          <a:blip r:embed="rId3"/>
          <a:srcRect l="24019" t="33224" r="55534" b="39063"/>
          <a:stretch>
            <a:fillRect/>
          </a:stretch>
        </p:blipFill>
        <p:spPr bwMode="auto">
          <a:xfrm>
            <a:off x="7086600" y="1704310"/>
            <a:ext cx="1849745" cy="2026443"/>
          </a:xfrm>
          <a:prstGeom prst="rect">
            <a:avLst/>
          </a:prstGeom>
          <a:ln>
            <a:noFill/>
          </a:ln>
          <a:effectLst>
            <a:softEdge rad="112500"/>
          </a:effectLst>
        </p:spPr>
      </p:pic>
      <p:pic>
        <p:nvPicPr>
          <p:cNvPr id="47" name="Picture 2"/>
          <p:cNvPicPr>
            <a:picLocks noChangeAspect="1" noChangeArrowheads="1"/>
          </p:cNvPicPr>
          <p:nvPr/>
        </p:nvPicPr>
        <p:blipFill>
          <a:blip r:embed="rId4"/>
          <a:srcRect l="47786" t="39989" r="21570" b="23826"/>
          <a:stretch>
            <a:fillRect/>
          </a:stretch>
        </p:blipFill>
        <p:spPr bwMode="auto">
          <a:xfrm>
            <a:off x="6691907" y="3763459"/>
            <a:ext cx="2296459" cy="1835684"/>
          </a:xfrm>
          <a:prstGeom prst="rect">
            <a:avLst/>
          </a:prstGeom>
          <a:ln>
            <a:noFill/>
          </a:ln>
          <a:effectLst>
            <a:softEdge rad="112500"/>
          </a:effectLst>
        </p:spPr>
      </p:pic>
      <p:pic>
        <p:nvPicPr>
          <p:cNvPr id="1028" name="Picture 4" descr="Sundararaghavan"/>
          <p:cNvPicPr>
            <a:picLocks noChangeAspect="1" noChangeArrowheads="1"/>
          </p:cNvPicPr>
          <p:nvPr/>
        </p:nvPicPr>
        <p:blipFill>
          <a:blip r:embed="rId5"/>
          <a:srcRect/>
          <a:stretch>
            <a:fillRect/>
          </a:stretch>
        </p:blipFill>
        <p:spPr bwMode="auto">
          <a:xfrm>
            <a:off x="155576" y="163931"/>
            <a:ext cx="1051756" cy="1365974"/>
          </a:xfrm>
          <a:prstGeom prst="rect">
            <a:avLst/>
          </a:prstGeom>
          <a:noFill/>
        </p:spPr>
      </p:pic>
      <p:grpSp>
        <p:nvGrpSpPr>
          <p:cNvPr id="69" name="Group 68"/>
          <p:cNvGrpSpPr/>
          <p:nvPr/>
        </p:nvGrpSpPr>
        <p:grpSpPr>
          <a:xfrm>
            <a:off x="4922347" y="3886199"/>
            <a:ext cx="1935951" cy="1709075"/>
            <a:chOff x="4940631" y="3925290"/>
            <a:chExt cx="1970866" cy="1724872"/>
          </a:xfrm>
        </p:grpSpPr>
        <p:grpSp>
          <p:nvGrpSpPr>
            <p:cNvPr id="50" name="Group 32"/>
            <p:cNvGrpSpPr/>
            <p:nvPr/>
          </p:nvGrpSpPr>
          <p:grpSpPr>
            <a:xfrm>
              <a:off x="4940631" y="4383679"/>
              <a:ext cx="1365568" cy="1266483"/>
              <a:chOff x="2971800" y="1143000"/>
              <a:chExt cx="1981201" cy="1981200"/>
            </a:xfrm>
          </p:grpSpPr>
          <p:pic>
            <p:nvPicPr>
              <p:cNvPr id="54" name="Picture 7"/>
              <p:cNvPicPr>
                <a:picLocks noChangeAspect="1" noChangeArrowheads="1"/>
              </p:cNvPicPr>
              <p:nvPr/>
            </p:nvPicPr>
            <p:blipFill>
              <a:blip r:embed="rId6"/>
              <a:srcRect l="15629" t="14832" r="17160" b="12860"/>
              <a:stretch>
                <a:fillRect/>
              </a:stretch>
            </p:blipFill>
            <p:spPr bwMode="auto">
              <a:xfrm>
                <a:off x="2971800" y="1143000"/>
                <a:ext cx="1981200" cy="1981200"/>
              </a:xfrm>
              <a:prstGeom prst="rect">
                <a:avLst/>
              </a:prstGeom>
              <a:ln>
                <a:noFill/>
              </a:ln>
              <a:effectLst>
                <a:outerShdw blurRad="292100" dist="139700" dir="2700000" algn="tl" rotWithShape="0">
                  <a:srgbClr val="333333">
                    <a:alpha val="65000"/>
                  </a:srgbClr>
                </a:outerShdw>
              </a:effectLst>
            </p:spPr>
          </p:pic>
          <p:sp>
            <p:nvSpPr>
              <p:cNvPr id="55" name="Oval 8"/>
              <p:cNvSpPr>
                <a:spLocks noChangeArrowheads="1"/>
              </p:cNvSpPr>
              <p:nvPr/>
            </p:nvSpPr>
            <p:spPr bwMode="auto">
              <a:xfrm>
                <a:off x="3533775" y="1743435"/>
                <a:ext cx="481263" cy="314636"/>
              </a:xfrm>
              <a:prstGeom prst="ellipse">
                <a:avLst/>
              </a:prstGeom>
              <a:noFill/>
              <a:ln w="28575">
                <a:solidFill>
                  <a:schemeClr val="tx1"/>
                </a:solidFill>
                <a:round/>
                <a:headEnd/>
                <a:tailEnd/>
              </a:ln>
              <a:effectLst/>
            </p:spPr>
            <p:txBody>
              <a:bodyPr wrap="none" anchor="ctr"/>
              <a:lstStyle/>
              <a:p>
                <a:endParaRPr lang="en-US"/>
              </a:p>
            </p:txBody>
          </p:sp>
          <p:pic>
            <p:nvPicPr>
              <p:cNvPr id="56" name="Picture 17"/>
              <p:cNvPicPr>
                <a:picLocks noChangeAspect="1" noChangeArrowheads="1"/>
              </p:cNvPicPr>
              <p:nvPr/>
            </p:nvPicPr>
            <p:blipFill>
              <a:blip r:embed="rId7"/>
              <a:srcRect l="15506" t="10367" r="6081" b="13577"/>
              <a:stretch>
                <a:fillRect/>
              </a:stretch>
            </p:blipFill>
            <p:spPr bwMode="auto">
              <a:xfrm>
                <a:off x="2971801" y="1143000"/>
                <a:ext cx="1981200" cy="1981200"/>
              </a:xfrm>
              <a:prstGeom prst="rect">
                <a:avLst/>
              </a:prstGeom>
              <a:ln>
                <a:noFill/>
              </a:ln>
              <a:effectLst>
                <a:outerShdw blurRad="292100" dist="139700" dir="2700000" algn="tl" rotWithShape="0">
                  <a:srgbClr val="333333">
                    <a:alpha val="65000"/>
                  </a:srgbClr>
                </a:outerShdw>
              </a:effectLst>
            </p:spPr>
          </p:pic>
        </p:grpSp>
        <p:pic>
          <p:nvPicPr>
            <p:cNvPr id="51" name="Picture 6"/>
            <p:cNvPicPr>
              <a:picLocks noChangeAspect="1" noChangeArrowheads="1"/>
            </p:cNvPicPr>
            <p:nvPr/>
          </p:nvPicPr>
          <p:blipFill>
            <a:blip r:embed="rId8"/>
            <a:srcRect l="16415" t="14838" r="12888" b="12269"/>
            <a:stretch>
              <a:fillRect/>
            </a:stretch>
          </p:blipFill>
          <p:spPr bwMode="auto">
            <a:xfrm>
              <a:off x="5912715" y="3925292"/>
              <a:ext cx="998782" cy="916774"/>
            </a:xfrm>
            <a:prstGeom prst="rect">
              <a:avLst/>
            </a:prstGeom>
            <a:ln>
              <a:noFill/>
            </a:ln>
            <a:effectLst>
              <a:outerShdw blurRad="292100" dist="139700" dir="2700000" algn="tl" rotWithShape="0">
                <a:srgbClr val="333333">
                  <a:alpha val="65000"/>
                </a:srgbClr>
              </a:outerShdw>
            </a:effectLst>
          </p:spPr>
        </p:pic>
        <p:cxnSp>
          <p:nvCxnSpPr>
            <p:cNvPr id="52" name="Straight Connector 51"/>
            <p:cNvCxnSpPr/>
            <p:nvPr/>
          </p:nvCxnSpPr>
          <p:spPr>
            <a:xfrm rot="5400000" flipH="1" flipV="1">
              <a:off x="5199900" y="4084566"/>
              <a:ext cx="872096" cy="553543"/>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p:cNvCxnSpPr/>
            <p:nvPr/>
          </p:nvCxnSpPr>
          <p:spPr>
            <a:xfrm flipV="1">
              <a:off x="5554272" y="4842046"/>
              <a:ext cx="751931" cy="126572"/>
            </a:xfrm>
            <a:prstGeom prst="line">
              <a:avLst/>
            </a:prstGeom>
          </p:spPr>
          <p:style>
            <a:lnRef idx="2">
              <a:schemeClr val="dk1"/>
            </a:lnRef>
            <a:fillRef idx="0">
              <a:schemeClr val="dk1"/>
            </a:fillRef>
            <a:effectRef idx="1">
              <a:schemeClr val="dk1"/>
            </a:effectRef>
            <a:fontRef idx="minor">
              <a:schemeClr val="tx1"/>
            </a:fontRef>
          </p:style>
        </p:cxnSp>
      </p:grpSp>
      <p:pic>
        <p:nvPicPr>
          <p:cNvPr id="71" name="Picture 70" descr="Presentation2.emf"/>
          <p:cNvPicPr>
            <a:picLocks noChangeAspect="1"/>
          </p:cNvPicPr>
          <p:nvPr/>
        </p:nvPicPr>
        <p:blipFill>
          <a:blip r:embed="rId9"/>
          <a:srcRect l="37571" t="37200" r="38417" b="36711"/>
          <a:stretch>
            <a:fillRect/>
          </a:stretch>
        </p:blipFill>
        <p:spPr>
          <a:xfrm>
            <a:off x="4941916" y="1736821"/>
            <a:ext cx="2190529" cy="1789214"/>
          </a:xfrm>
          <a:prstGeom prst="rect">
            <a:avLst/>
          </a:prstGeom>
        </p:spPr>
      </p:pic>
    </p:spTree>
    <p:extLst>
      <p:ext uri="{BB962C8B-B14F-4D97-AF65-F5344CB8AC3E}">
        <p14:creationId xmlns:p14="http://schemas.microsoft.com/office/powerpoint/2010/main" val="33815035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a:xfrm>
            <a:off x="1387475" y="155588"/>
            <a:ext cx="6513513" cy="835025"/>
          </a:xfrm>
        </p:spPr>
        <p:txBody>
          <a:bodyPr/>
          <a:lstStyle/>
          <a:p>
            <a:r>
              <a:rPr lang="en-US" sz="3200">
                <a:latin typeface="Arial Rounded MT Bold" charset="0"/>
                <a:ea typeface="ＭＳ Ｐゴシック" charset="0"/>
                <a:cs typeface="ＭＳ Ｐゴシック" charset="0"/>
              </a:rPr>
              <a:t>Materials Genome Initiative</a:t>
            </a:r>
          </a:p>
        </p:txBody>
      </p:sp>
      <p:pic>
        <p:nvPicPr>
          <p:cNvPr id="9523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14" y="838200"/>
            <a:ext cx="52117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8"/>
          <p:cNvSpPr txBox="1">
            <a:spLocks noChangeArrowheads="1"/>
          </p:cNvSpPr>
          <p:nvPr/>
        </p:nvSpPr>
        <p:spPr bwMode="auto">
          <a:xfrm>
            <a:off x="5638800" y="2667001"/>
            <a:ext cx="3505200" cy="276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7" tIns="45672" rIns="91347" bIns="45672">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i="1" dirty="0">
                <a:solidFill>
                  <a:srgbClr val="000000"/>
                </a:solidFill>
                <a:latin typeface="Times New Roman"/>
                <a:cs typeface="Times New Roman"/>
              </a:rPr>
              <a:t>. . . This initiative offers a unique opportunity for the United States to discover, develop, manufacture, and deploy advanced materials at least twice as fast as possible today, at a fraction of the cost.</a:t>
            </a:r>
          </a:p>
          <a:p>
            <a:pPr eaLnBrk="1" hangingPunct="1"/>
            <a:endParaRPr lang="en-US" sz="1800" dirty="0">
              <a:solidFill>
                <a:srgbClr val="000000"/>
              </a:solidFill>
              <a:latin typeface="Arial" charset="0"/>
              <a:cs typeface="Arial" charset="0"/>
            </a:endParaRPr>
          </a:p>
          <a:p>
            <a:pPr algn="r" eaLnBrk="1" hangingPunct="1"/>
            <a:r>
              <a:rPr lang="en-US" sz="1600" dirty="0">
                <a:solidFill>
                  <a:srgbClr val="000000"/>
                </a:solidFill>
                <a:latin typeface="Times New Roman"/>
                <a:cs typeface="Times New Roman"/>
              </a:rPr>
              <a:t>President Barack Obama, 24 June 2011</a:t>
            </a:r>
          </a:p>
          <a:p>
            <a:pPr algn="r" eaLnBrk="1" hangingPunct="1"/>
            <a:r>
              <a:rPr lang="en-US" sz="1600" dirty="0">
                <a:solidFill>
                  <a:srgbClr val="000000"/>
                </a:solidFill>
                <a:latin typeface="Times New Roman"/>
                <a:cs typeface="Times New Roman"/>
              </a:rPr>
              <a:t>Announcing the </a:t>
            </a:r>
            <a:r>
              <a:rPr lang="en-US" sz="1600" i="1" dirty="0">
                <a:solidFill>
                  <a:srgbClr val="000000"/>
                </a:solidFill>
                <a:latin typeface="Times New Roman"/>
                <a:cs typeface="Times New Roman"/>
              </a:rPr>
              <a:t>Materials Genome Initiative</a:t>
            </a:r>
          </a:p>
        </p:txBody>
      </p:sp>
      <p:sp>
        <p:nvSpPr>
          <p:cNvPr id="2" name="Rectangle 1"/>
          <p:cNvSpPr/>
          <p:nvPr/>
        </p:nvSpPr>
        <p:spPr>
          <a:xfrm>
            <a:off x="762005" y="5867404"/>
            <a:ext cx="5994371" cy="646286"/>
          </a:xfrm>
          <a:prstGeom prst="rect">
            <a:avLst/>
          </a:prstGeom>
          <a:ln>
            <a:solidFill>
              <a:schemeClr val="tx1"/>
            </a:solidFill>
          </a:ln>
        </p:spPr>
        <p:txBody>
          <a:bodyPr wrap="square" lIns="91384" tIns="45693" rIns="91384" bIns="45693">
            <a:spAutoFit/>
          </a:bodyPr>
          <a:lstStyle/>
          <a:p>
            <a:r>
              <a:rPr lang="en-US" dirty="0"/>
              <a:t>“(In this context) genome connotes a fundamental building block </a:t>
            </a:r>
            <a:r>
              <a:rPr lang="en-US" u="sng" dirty="0"/>
              <a:t>toward a larger purpose</a:t>
            </a:r>
            <a:r>
              <a:rPr lang="en-US" dirty="0"/>
              <a:t>” </a:t>
            </a:r>
            <a:r>
              <a:rPr lang="en-US" dirty="0" smtClean="0"/>
              <a:t>NSTC MGI </a:t>
            </a:r>
            <a:r>
              <a:rPr lang="en-US" dirty="0"/>
              <a:t>White Paper, 2011</a:t>
            </a:r>
          </a:p>
        </p:txBody>
      </p:sp>
    </p:spTree>
    <p:extLst>
      <p:ext uri="{BB962C8B-B14F-4D97-AF65-F5344CB8AC3E}">
        <p14:creationId xmlns:p14="http://schemas.microsoft.com/office/powerpoint/2010/main" val="19964394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1904" y="274639"/>
            <a:ext cx="7527191" cy="1478691"/>
          </a:xfrm>
        </p:spPr>
        <p:txBody>
          <a:bodyPr>
            <a:normAutofit/>
          </a:bodyPr>
          <a:lstStyle/>
          <a:p>
            <a:r>
              <a:rPr lang="en-US" sz="3200" dirty="0" err="1"/>
              <a:t>Variational</a:t>
            </a:r>
            <a:r>
              <a:rPr lang="en-US" sz="3200" dirty="0"/>
              <a:t> </a:t>
            </a:r>
            <a:r>
              <a:rPr lang="en-US" sz="3200" dirty="0" err="1"/>
              <a:t>multiscale</a:t>
            </a:r>
            <a:r>
              <a:rPr lang="en-US" sz="3200" dirty="0"/>
              <a:t> method</a:t>
            </a:r>
            <a:br>
              <a:rPr lang="en-US" sz="3200" dirty="0"/>
            </a:br>
            <a:r>
              <a:rPr lang="en-US" dirty="0" smtClean="0"/>
              <a:t>Embedding fine scale interface mechanics in internal state variable models</a:t>
            </a:r>
            <a:r>
              <a:rPr lang="en-US" sz="3200" dirty="0"/>
              <a:t> </a:t>
            </a:r>
          </a:p>
        </p:txBody>
      </p:sp>
      <p:pic>
        <p:nvPicPr>
          <p:cNvPr id="5" name="Content Placeholder 4" descr="krishna.jpg"/>
          <p:cNvPicPr>
            <a:picLocks noGrp="1" noChangeAspect="1"/>
          </p:cNvPicPr>
          <p:nvPr>
            <p:ph idx="1"/>
          </p:nvPr>
        </p:nvPicPr>
        <p:blipFill>
          <a:blip r:embed="rId2">
            <a:extLst>
              <a:ext uri="{28A0092B-C50C-407E-A947-70E740481C1C}">
                <a14:useLocalDpi xmlns:a14="http://schemas.microsoft.com/office/drawing/2010/main" val="0"/>
              </a:ext>
            </a:extLst>
          </a:blip>
          <a:srcRect l="-42196" r="-42196"/>
          <a:stretch>
            <a:fillRect/>
          </a:stretch>
        </p:blipFill>
        <p:spPr>
          <a:xfrm>
            <a:off x="-352845" y="1"/>
            <a:ext cx="2153373" cy="1529845"/>
          </a:xfrm>
        </p:spPr>
      </p:pic>
      <p:sp>
        <p:nvSpPr>
          <p:cNvPr id="7" name="TextBox 6"/>
          <p:cNvSpPr txBox="1"/>
          <p:nvPr/>
        </p:nvSpPr>
        <p:spPr>
          <a:xfrm>
            <a:off x="120934" y="2221961"/>
            <a:ext cx="5011167" cy="3370141"/>
          </a:xfrm>
          <a:prstGeom prst="rect">
            <a:avLst/>
          </a:prstGeom>
          <a:noFill/>
        </p:spPr>
        <p:txBody>
          <a:bodyPr wrap="square" lIns="91429" tIns="45714" rIns="91429" bIns="45714" rtlCol="0">
            <a:spAutoFit/>
          </a:bodyPr>
          <a:lstStyle/>
          <a:p>
            <a:r>
              <a:rPr lang="en-US" sz="1700" b="1" dirty="0">
                <a:latin typeface="Arial"/>
                <a:cs typeface="Arial"/>
              </a:rPr>
              <a:t>What the </a:t>
            </a:r>
            <a:r>
              <a:rPr lang="en-US" sz="1700" b="1" dirty="0" err="1">
                <a:latin typeface="Arial"/>
                <a:cs typeface="Arial"/>
              </a:rPr>
              <a:t>variational</a:t>
            </a:r>
            <a:r>
              <a:rPr lang="en-US" sz="1700" b="1" dirty="0">
                <a:latin typeface="Arial"/>
                <a:cs typeface="Arial"/>
              </a:rPr>
              <a:t> </a:t>
            </a:r>
            <a:r>
              <a:rPr lang="en-US" sz="1700" b="1" dirty="0" err="1">
                <a:latin typeface="Arial"/>
                <a:cs typeface="Arial"/>
              </a:rPr>
              <a:t>multiscale</a:t>
            </a:r>
            <a:r>
              <a:rPr lang="en-US" sz="1700" b="1" dirty="0">
                <a:latin typeface="Arial"/>
                <a:cs typeface="Arial"/>
              </a:rPr>
              <a:t> method is used for</a:t>
            </a:r>
          </a:p>
          <a:p>
            <a:pPr marL="342860" indent="-342860">
              <a:buFont typeface="Arial"/>
              <a:buChar char="•"/>
            </a:pPr>
            <a:r>
              <a:rPr lang="en-US" sz="1600" dirty="0">
                <a:latin typeface="Arial"/>
                <a:cs typeface="Arial"/>
              </a:rPr>
              <a:t>FE method for localized deformation such as shear bands and cracks (discontinuities)</a:t>
            </a:r>
          </a:p>
          <a:p>
            <a:pPr marL="342860" indent="-342860">
              <a:buFont typeface="Arial"/>
              <a:buChar char="•"/>
            </a:pPr>
            <a:r>
              <a:rPr lang="en-US" sz="1600" dirty="0">
                <a:latin typeface="Arial"/>
                <a:cs typeface="Arial"/>
              </a:rPr>
              <a:t>Embed traction-separation laws in internal state variable models, which are themselves obtained by coarse-graining</a:t>
            </a:r>
          </a:p>
          <a:p>
            <a:r>
              <a:rPr lang="en-US" sz="1700" b="1" dirty="0">
                <a:latin typeface="Arial"/>
                <a:cs typeface="Arial"/>
              </a:rPr>
              <a:t>Innovations</a:t>
            </a:r>
          </a:p>
          <a:p>
            <a:pPr marL="342860" indent="-342860">
              <a:buFont typeface="Arial"/>
              <a:buChar char="•"/>
            </a:pPr>
            <a:r>
              <a:rPr lang="en-US" sz="1600" dirty="0">
                <a:latin typeface="Arial"/>
                <a:cs typeface="Arial"/>
              </a:rPr>
              <a:t>Arbitrary topologies of shear bands and cracks</a:t>
            </a:r>
          </a:p>
          <a:p>
            <a:pPr marL="342860" indent="-342860">
              <a:buFont typeface="Arial"/>
              <a:buChar char="•"/>
            </a:pPr>
            <a:r>
              <a:rPr lang="en-US" sz="1600" dirty="0">
                <a:latin typeface="Arial"/>
                <a:cs typeface="Arial"/>
              </a:rPr>
              <a:t>Evolving path of discontinuity</a:t>
            </a:r>
          </a:p>
          <a:p>
            <a:r>
              <a:rPr lang="en-US" b="1" dirty="0" smtClean="0">
                <a:latin typeface="Arial"/>
                <a:cs typeface="Arial"/>
              </a:rPr>
              <a:t>PRISMS demonstrators</a:t>
            </a:r>
          </a:p>
          <a:p>
            <a:pPr marL="342860" indent="-342860">
              <a:buFont typeface="Arial"/>
              <a:buChar char="•"/>
            </a:pPr>
            <a:r>
              <a:rPr lang="en-US" sz="1600" dirty="0">
                <a:latin typeface="Arial"/>
                <a:cs typeface="Arial"/>
              </a:rPr>
              <a:t>Use in CPFE to first obtain continuum ISV models</a:t>
            </a:r>
          </a:p>
          <a:p>
            <a:pPr marL="342860" indent="-342860">
              <a:buFont typeface="Arial"/>
              <a:buChar char="•"/>
            </a:pPr>
            <a:r>
              <a:rPr lang="en-US" sz="1600" dirty="0">
                <a:latin typeface="Arial"/>
                <a:cs typeface="Arial"/>
              </a:rPr>
              <a:t>F</a:t>
            </a:r>
            <a:r>
              <a:rPr lang="en-US" sz="1600" dirty="0" smtClean="0">
                <a:latin typeface="Arial"/>
                <a:cs typeface="Arial"/>
              </a:rPr>
              <a:t>atigue </a:t>
            </a:r>
            <a:r>
              <a:rPr lang="en-US" sz="1600" dirty="0">
                <a:latin typeface="Arial"/>
                <a:cs typeface="Arial"/>
              </a:rPr>
              <a:t>crack </a:t>
            </a:r>
            <a:r>
              <a:rPr lang="en-US" sz="1600" dirty="0" smtClean="0">
                <a:latin typeface="Arial"/>
                <a:cs typeface="Arial"/>
              </a:rPr>
              <a:t>initiation &amp; growth</a:t>
            </a:r>
            <a:endParaRPr lang="en-US" sz="1600" dirty="0">
              <a:latin typeface="Arial"/>
              <a:cs typeface="Arial"/>
            </a:endParaRPr>
          </a:p>
        </p:txBody>
      </p:sp>
      <p:pic>
        <p:nvPicPr>
          <p:cNvPr id="8" name="Picture 7" descr="embedd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101" y="1783569"/>
            <a:ext cx="3735968" cy="2123463"/>
          </a:xfrm>
          <a:prstGeom prst="rect">
            <a:avLst/>
          </a:prstGeom>
        </p:spPr>
      </p:pic>
      <p:pic>
        <p:nvPicPr>
          <p:cNvPr id="9" name="Picture 8" descr="paperTe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5934764" y="3629761"/>
            <a:ext cx="2107140" cy="3904199"/>
          </a:xfrm>
          <a:prstGeom prst="rect">
            <a:avLst/>
          </a:prstGeom>
        </p:spPr>
      </p:pic>
      <p:sp>
        <p:nvSpPr>
          <p:cNvPr id="10" name="TextBox 9"/>
          <p:cNvSpPr txBox="1"/>
          <p:nvPr/>
        </p:nvSpPr>
        <p:spPr>
          <a:xfrm>
            <a:off x="2" y="1498272"/>
            <a:ext cx="1473395" cy="307764"/>
          </a:xfrm>
          <a:prstGeom prst="rect">
            <a:avLst/>
          </a:prstGeom>
          <a:noFill/>
        </p:spPr>
        <p:txBody>
          <a:bodyPr wrap="none" lIns="91429" tIns="45714" rIns="91429" bIns="45714" rtlCol="0">
            <a:spAutoFit/>
          </a:bodyPr>
          <a:lstStyle/>
          <a:p>
            <a:r>
              <a:rPr lang="en-US" sz="1400" dirty="0" smtClean="0">
                <a:solidFill>
                  <a:prstClr val="black"/>
                </a:solidFill>
                <a:latin typeface="Calibri"/>
              </a:rPr>
              <a:t>Krishna </a:t>
            </a:r>
            <a:r>
              <a:rPr lang="en-US" sz="1400" dirty="0" err="1" smtClean="0">
                <a:solidFill>
                  <a:prstClr val="black"/>
                </a:solidFill>
                <a:latin typeface="Calibri"/>
              </a:rPr>
              <a:t>Garikipati</a:t>
            </a:r>
            <a:endParaRPr lang="en-US" sz="1400" dirty="0">
              <a:solidFill>
                <a:prstClr val="black"/>
              </a:solidFill>
              <a:latin typeface="Calibri"/>
            </a:endParaRPr>
          </a:p>
        </p:txBody>
      </p:sp>
    </p:spTree>
    <p:extLst>
      <p:ext uri="{BB962C8B-B14F-4D97-AF65-F5344CB8AC3E}">
        <p14:creationId xmlns:p14="http://schemas.microsoft.com/office/powerpoint/2010/main" val="5980983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pIntegFig1.jpg"/>
          <p:cNvPicPr>
            <a:picLocks noGrp="1" noChangeAspect="1"/>
          </p:cNvPicPr>
          <p:nvPr>
            <p:ph idx="1"/>
          </p:nvPr>
        </p:nvPicPr>
        <p:blipFill>
          <a:blip r:embed="rId2">
            <a:extLst>
              <a:ext uri="{28A0092B-C50C-407E-A947-70E740481C1C}">
                <a14:useLocalDpi xmlns:a14="http://schemas.microsoft.com/office/drawing/2010/main" val="0"/>
              </a:ext>
            </a:extLst>
          </a:blip>
          <a:srcRect l="-67655" r="-67655"/>
          <a:stretch>
            <a:fillRect/>
          </a:stretch>
        </p:blipFill>
        <p:spPr>
          <a:xfrm>
            <a:off x="1052667" y="702041"/>
            <a:ext cx="11294340" cy="6238267"/>
          </a:xfrm>
        </p:spPr>
      </p:pic>
      <p:sp>
        <p:nvSpPr>
          <p:cNvPr id="2" name="Title 1"/>
          <p:cNvSpPr>
            <a:spLocks noGrp="1"/>
          </p:cNvSpPr>
          <p:nvPr>
            <p:ph type="title"/>
          </p:nvPr>
        </p:nvSpPr>
        <p:spPr>
          <a:xfrm>
            <a:off x="457200" y="140016"/>
            <a:ext cx="8229600" cy="783746"/>
          </a:xfrm>
        </p:spPr>
        <p:txBody>
          <a:bodyPr>
            <a:normAutofit fontScale="90000"/>
          </a:bodyPr>
          <a:lstStyle/>
          <a:p>
            <a:r>
              <a:rPr lang="en-US" sz="3200" dirty="0"/>
              <a:t>PRISMS – </a:t>
            </a:r>
            <a:r>
              <a:rPr lang="en-US" sz="3200" dirty="0" smtClean="0"/>
              <a:t>Tight Coupling of Experiments and Models</a:t>
            </a:r>
            <a:endParaRPr lang="en-US" sz="3200" dirty="0"/>
          </a:p>
        </p:txBody>
      </p:sp>
      <p:sp>
        <p:nvSpPr>
          <p:cNvPr id="6" name="TextBox 5"/>
          <p:cNvSpPr txBox="1"/>
          <p:nvPr/>
        </p:nvSpPr>
        <p:spPr>
          <a:xfrm>
            <a:off x="740840" y="2475459"/>
            <a:ext cx="2946029" cy="2195721"/>
          </a:xfrm>
          <a:prstGeom prst="rect">
            <a:avLst/>
          </a:prstGeom>
          <a:solidFill>
            <a:schemeClr val="accent3">
              <a:lumMod val="40000"/>
              <a:lumOff val="60000"/>
            </a:schemeClr>
          </a:solidFill>
          <a:ln>
            <a:solidFill>
              <a:schemeClr val="tx1"/>
            </a:solidFill>
          </a:ln>
        </p:spPr>
        <p:txBody>
          <a:bodyPr wrap="square" lIns="101846" tIns="50923" rIns="101846" bIns="50923" rtlCol="0">
            <a:spAutoFit/>
          </a:bodyPr>
          <a:lstStyle/>
          <a:p>
            <a:pPr defTabSz="457146"/>
            <a:r>
              <a:rPr lang="en-US" sz="2000" dirty="0" smtClean="0">
                <a:solidFill>
                  <a:prstClr val="black"/>
                </a:solidFill>
                <a:latin typeface="Arial" pitchFamily="34" charset="0"/>
                <a:cs typeface="Arial" pitchFamily="34" charset="0"/>
              </a:rPr>
              <a:t>Experiments are key for:</a:t>
            </a:r>
          </a:p>
          <a:p>
            <a:pPr defTabSz="457146"/>
            <a:r>
              <a:rPr lang="en-US" sz="2000" dirty="0" smtClean="0">
                <a:solidFill>
                  <a:prstClr val="black"/>
                </a:solidFill>
                <a:latin typeface="Arial" pitchFamily="34" charset="0"/>
                <a:cs typeface="Arial" pitchFamily="34" charset="0"/>
              </a:rPr>
              <a:t> - Mechanisms</a:t>
            </a:r>
          </a:p>
          <a:p>
            <a:pPr defTabSz="457146"/>
            <a:r>
              <a:rPr lang="en-US" sz="2000" dirty="0">
                <a:solidFill>
                  <a:prstClr val="black"/>
                </a:solidFill>
                <a:latin typeface="Arial" pitchFamily="34" charset="0"/>
                <a:cs typeface="Arial" pitchFamily="34" charset="0"/>
              </a:rPr>
              <a:t> </a:t>
            </a:r>
            <a:r>
              <a:rPr lang="en-US" sz="2000" dirty="0" smtClean="0">
                <a:solidFill>
                  <a:prstClr val="black"/>
                </a:solidFill>
                <a:latin typeface="Arial" pitchFamily="34" charset="0"/>
                <a:cs typeface="Arial" pitchFamily="34" charset="0"/>
              </a:rPr>
              <a:t>- Filling </a:t>
            </a:r>
            <a:r>
              <a:rPr lang="en-US" sz="2000" dirty="0">
                <a:solidFill>
                  <a:prstClr val="black"/>
                </a:solidFill>
                <a:latin typeface="Arial" pitchFamily="34" charset="0"/>
                <a:cs typeface="Arial" pitchFamily="34" charset="0"/>
              </a:rPr>
              <a:t>gaps in </a:t>
            </a:r>
            <a:r>
              <a:rPr lang="en-US" sz="2000" dirty="0" smtClean="0">
                <a:solidFill>
                  <a:prstClr val="black"/>
                </a:solidFill>
                <a:latin typeface="Arial" pitchFamily="34" charset="0"/>
                <a:cs typeface="Arial" pitchFamily="34" charset="0"/>
              </a:rPr>
              <a:t>theory</a:t>
            </a:r>
          </a:p>
          <a:p>
            <a:pPr defTabSz="457146"/>
            <a:r>
              <a:rPr lang="en-US" sz="2000" dirty="0">
                <a:solidFill>
                  <a:prstClr val="black"/>
                </a:solidFill>
                <a:latin typeface="Arial" pitchFamily="34" charset="0"/>
                <a:cs typeface="Arial" pitchFamily="34" charset="0"/>
              </a:rPr>
              <a:t> </a:t>
            </a:r>
            <a:r>
              <a:rPr lang="en-US" sz="2000" dirty="0" smtClean="0">
                <a:solidFill>
                  <a:prstClr val="black"/>
                </a:solidFill>
                <a:latin typeface="Arial" pitchFamily="34" charset="0"/>
                <a:cs typeface="Arial" pitchFamily="34" charset="0"/>
              </a:rPr>
              <a:t>- Quantitative inputs</a:t>
            </a:r>
          </a:p>
          <a:p>
            <a:pPr defTabSz="457146"/>
            <a:r>
              <a:rPr lang="en-US" sz="2000" dirty="0">
                <a:solidFill>
                  <a:prstClr val="black"/>
                </a:solidFill>
                <a:latin typeface="Arial" pitchFamily="34" charset="0"/>
                <a:cs typeface="Arial" pitchFamily="34" charset="0"/>
              </a:rPr>
              <a:t> </a:t>
            </a:r>
            <a:r>
              <a:rPr lang="en-US" sz="2000" dirty="0" smtClean="0">
                <a:solidFill>
                  <a:prstClr val="black"/>
                </a:solidFill>
                <a:latin typeface="Arial" pitchFamily="34" charset="0"/>
                <a:cs typeface="Arial" pitchFamily="34" charset="0"/>
              </a:rPr>
              <a:t>- Validation</a:t>
            </a:r>
          </a:p>
          <a:p>
            <a:pPr defTabSz="457146"/>
            <a:endParaRPr lang="en-US" sz="1600" dirty="0">
              <a:solidFill>
                <a:prstClr val="black"/>
              </a:solidFill>
              <a:latin typeface="Arial" pitchFamily="34" charset="0"/>
              <a:cs typeface="Arial" pitchFamily="34" charset="0"/>
            </a:endParaRPr>
          </a:p>
        </p:txBody>
      </p:sp>
      <p:sp>
        <p:nvSpPr>
          <p:cNvPr id="3" name="Oval 2"/>
          <p:cNvSpPr/>
          <p:nvPr/>
        </p:nvSpPr>
        <p:spPr>
          <a:xfrm>
            <a:off x="5632504" y="1704947"/>
            <a:ext cx="952469" cy="88186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266524" y="3680332"/>
            <a:ext cx="952469" cy="85789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362079" y="5197147"/>
            <a:ext cx="952469" cy="85789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3686869" y="2304617"/>
            <a:ext cx="1945635" cy="8465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686869" y="3151211"/>
            <a:ext cx="3579655" cy="8348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686869" y="3151211"/>
            <a:ext cx="957889" cy="20459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887539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338887" y="4629529"/>
            <a:ext cx="2116159" cy="1491520"/>
            <a:chOff x="4572597" y="4681031"/>
            <a:chExt cx="2116159" cy="1491520"/>
          </a:xfrm>
        </p:grpSpPr>
        <p:pic>
          <p:nvPicPr>
            <p:cNvPr id="24" name="Picture 23" descr="3D EBSD im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498" y="4681031"/>
              <a:ext cx="2108258" cy="1491520"/>
            </a:xfrm>
            <a:prstGeom prst="rect">
              <a:avLst/>
            </a:prstGeom>
          </p:spPr>
        </p:pic>
        <p:sp>
          <p:nvSpPr>
            <p:cNvPr id="5" name="Rectangle 4"/>
            <p:cNvSpPr/>
            <p:nvPr/>
          </p:nvSpPr>
          <p:spPr>
            <a:xfrm>
              <a:off x="4572597" y="4681031"/>
              <a:ext cx="746384" cy="1491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37236" y="301092"/>
            <a:ext cx="7873949" cy="783746"/>
          </a:xfrm>
        </p:spPr>
        <p:txBody>
          <a:bodyPr>
            <a:normAutofit fontScale="90000"/>
          </a:bodyPr>
          <a:lstStyle/>
          <a:p>
            <a:r>
              <a:rPr lang="en-US" sz="3600" dirty="0"/>
              <a:t/>
            </a:r>
            <a:br>
              <a:rPr lang="en-US" sz="3600" dirty="0"/>
            </a:br>
            <a:r>
              <a:rPr lang="en-US" sz="3600" dirty="0"/>
              <a:t>3D Microstructural Characterization</a:t>
            </a:r>
            <a:br>
              <a:rPr lang="en-US" sz="3600" dirty="0"/>
            </a:br>
            <a:r>
              <a:rPr lang="en-US" sz="2700" dirty="0">
                <a:latin typeface="Arial"/>
                <a:cs typeface="Arial"/>
              </a:rPr>
              <a:t>An essential technique for developing and validating microstructural models</a:t>
            </a:r>
          </a:p>
        </p:txBody>
      </p:sp>
      <p:sp>
        <p:nvSpPr>
          <p:cNvPr id="7" name="TextBox 6"/>
          <p:cNvSpPr txBox="1"/>
          <p:nvPr/>
        </p:nvSpPr>
        <p:spPr>
          <a:xfrm>
            <a:off x="2" y="1498272"/>
            <a:ext cx="1800526" cy="308028"/>
          </a:xfrm>
          <a:prstGeom prst="rect">
            <a:avLst/>
          </a:prstGeom>
          <a:noFill/>
        </p:spPr>
        <p:txBody>
          <a:bodyPr wrap="none" lIns="91429" tIns="45714" rIns="91429" bIns="45714" rtlCol="0">
            <a:spAutoFit/>
          </a:bodyPr>
          <a:lstStyle/>
          <a:p>
            <a:r>
              <a:rPr lang="en-US" sz="1400" dirty="0">
                <a:solidFill>
                  <a:prstClr val="black"/>
                </a:solidFill>
                <a:latin typeface="Calibri"/>
              </a:rPr>
              <a:t>Emmanuelle Marquis</a:t>
            </a:r>
          </a:p>
        </p:txBody>
      </p:sp>
      <p:pic>
        <p:nvPicPr>
          <p:cNvPr id="3" name="Picture 2" descr="Emanuelle Picture 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33" y="54067"/>
            <a:ext cx="996351" cy="1498272"/>
          </a:xfrm>
          <a:prstGeom prst="rect">
            <a:avLst/>
          </a:prstGeom>
        </p:spPr>
      </p:pic>
      <p:pic>
        <p:nvPicPr>
          <p:cNvPr id="8" name="Picture 7" descr="john Allison pictur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7960" y="78445"/>
            <a:ext cx="899497" cy="1357731"/>
          </a:xfrm>
          <a:prstGeom prst="rect">
            <a:avLst/>
          </a:prstGeom>
        </p:spPr>
      </p:pic>
      <p:sp>
        <p:nvSpPr>
          <p:cNvPr id="14" name="TextBox 13"/>
          <p:cNvSpPr txBox="1"/>
          <p:nvPr/>
        </p:nvSpPr>
        <p:spPr>
          <a:xfrm>
            <a:off x="8160440" y="1373287"/>
            <a:ext cx="1064604" cy="307764"/>
          </a:xfrm>
          <a:prstGeom prst="rect">
            <a:avLst/>
          </a:prstGeom>
          <a:noFill/>
        </p:spPr>
        <p:txBody>
          <a:bodyPr wrap="square" lIns="91429" tIns="45714" rIns="91429" bIns="45714" rtlCol="0">
            <a:spAutoFit/>
          </a:bodyPr>
          <a:lstStyle/>
          <a:p>
            <a:r>
              <a:rPr lang="en-US" sz="1400" dirty="0">
                <a:solidFill>
                  <a:prstClr val="black"/>
                </a:solidFill>
                <a:latin typeface="Calibri"/>
              </a:rPr>
              <a:t>John Allison</a:t>
            </a:r>
          </a:p>
        </p:txBody>
      </p:sp>
      <p:grpSp>
        <p:nvGrpSpPr>
          <p:cNvPr id="15" name="Group 50"/>
          <p:cNvGrpSpPr/>
          <p:nvPr/>
        </p:nvGrpSpPr>
        <p:grpSpPr>
          <a:xfrm>
            <a:off x="1992095" y="1782124"/>
            <a:ext cx="4360011" cy="2515338"/>
            <a:chOff x="4798115" y="1026342"/>
            <a:chExt cx="4206357" cy="2515338"/>
          </a:xfrm>
        </p:grpSpPr>
        <p:pic>
          <p:nvPicPr>
            <p:cNvPr id="16" name="Picture 5"/>
            <p:cNvPicPr>
              <a:picLocks noChangeAspect="1" noChangeArrowheads="1"/>
            </p:cNvPicPr>
            <p:nvPr/>
          </p:nvPicPr>
          <p:blipFill>
            <a:blip r:embed="rId7" cstate="print"/>
            <a:srcRect/>
            <a:stretch>
              <a:fillRect/>
            </a:stretch>
          </p:blipFill>
          <p:spPr bwMode="auto">
            <a:xfrm>
              <a:off x="7859927" y="1098616"/>
              <a:ext cx="1144545" cy="2443064"/>
            </a:xfrm>
            <a:prstGeom prst="rect">
              <a:avLst/>
            </a:prstGeom>
            <a:noFill/>
            <a:ln w="9525">
              <a:noFill/>
              <a:miter lim="800000"/>
              <a:headEnd/>
              <a:tailEnd/>
            </a:ln>
            <a:effectLst/>
          </p:spPr>
        </p:pic>
        <p:sp>
          <p:nvSpPr>
            <p:cNvPr id="17" name="TextBox 16"/>
            <p:cNvSpPr txBox="1"/>
            <p:nvPr/>
          </p:nvSpPr>
          <p:spPr>
            <a:xfrm>
              <a:off x="7200590" y="1804756"/>
              <a:ext cx="413904" cy="1200329"/>
            </a:xfrm>
            <a:prstGeom prst="rect">
              <a:avLst/>
            </a:prstGeom>
            <a:noFill/>
          </p:spPr>
          <p:txBody>
            <a:bodyPr wrap="none" rtlCol="0">
              <a:spAutoFit/>
            </a:bodyPr>
            <a:lstStyle/>
            <a:p>
              <a:r>
                <a:rPr lang="en-GB" dirty="0">
                  <a:solidFill>
                    <a:prstClr val="black"/>
                  </a:solidFill>
                  <a:latin typeface="Calibri"/>
                </a:rPr>
                <a:t>Cu</a:t>
              </a:r>
            </a:p>
            <a:p>
              <a:r>
                <a:rPr lang="en-GB" dirty="0">
                  <a:solidFill>
                    <a:prstClr val="black"/>
                  </a:solidFill>
                  <a:latin typeface="Calibri"/>
                </a:rPr>
                <a:t>Al</a:t>
              </a:r>
            </a:p>
            <a:p>
              <a:r>
                <a:rPr lang="en-GB" dirty="0">
                  <a:solidFill>
                    <a:prstClr val="black"/>
                  </a:solidFill>
                  <a:latin typeface="Calibri"/>
                </a:rPr>
                <a:t>Li</a:t>
              </a:r>
            </a:p>
            <a:p>
              <a:endParaRPr lang="en-GB" dirty="0">
                <a:solidFill>
                  <a:prstClr val="black"/>
                </a:solidFill>
                <a:latin typeface="Calibri"/>
              </a:endParaRPr>
            </a:p>
          </p:txBody>
        </p:sp>
        <p:sp>
          <p:nvSpPr>
            <p:cNvPr id="18" name="Oval 17"/>
            <p:cNvSpPr/>
            <p:nvPr/>
          </p:nvSpPr>
          <p:spPr>
            <a:xfrm>
              <a:off x="7704646" y="1876764"/>
              <a:ext cx="216024" cy="21602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9" name="Oval 18"/>
            <p:cNvSpPr/>
            <p:nvPr/>
          </p:nvSpPr>
          <p:spPr>
            <a:xfrm>
              <a:off x="7704646" y="2452828"/>
              <a:ext cx="216024" cy="216024"/>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20" name="Oval 19"/>
            <p:cNvSpPr/>
            <p:nvPr/>
          </p:nvSpPr>
          <p:spPr>
            <a:xfrm>
              <a:off x="7704646" y="2169788"/>
              <a:ext cx="216024" cy="216024"/>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21" name="TextBox 20"/>
            <p:cNvSpPr txBox="1"/>
            <p:nvPr/>
          </p:nvSpPr>
          <p:spPr>
            <a:xfrm>
              <a:off x="4798115" y="1026342"/>
              <a:ext cx="3061812" cy="369332"/>
            </a:xfrm>
            <a:prstGeom prst="rect">
              <a:avLst/>
            </a:prstGeom>
            <a:noFill/>
          </p:spPr>
          <p:txBody>
            <a:bodyPr wrap="square" rtlCol="0">
              <a:spAutoFit/>
            </a:bodyPr>
            <a:lstStyle/>
            <a:p>
              <a:endParaRPr lang="en-US" dirty="0">
                <a:solidFill>
                  <a:srgbClr val="163173"/>
                </a:solidFill>
                <a:latin typeface="Calibri"/>
              </a:endParaRPr>
            </a:p>
          </p:txBody>
        </p:sp>
      </p:grpSp>
      <p:pic>
        <p:nvPicPr>
          <p:cNvPr id="2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8758" y="4063511"/>
            <a:ext cx="2203758" cy="1669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 name="TextBox 22"/>
          <p:cNvSpPr txBox="1"/>
          <p:nvPr/>
        </p:nvSpPr>
        <p:spPr>
          <a:xfrm>
            <a:off x="7285687" y="5357624"/>
            <a:ext cx="1691858" cy="595283"/>
          </a:xfrm>
          <a:prstGeom prst="rect">
            <a:avLst/>
          </a:prstGeom>
          <a:solidFill>
            <a:schemeClr val="accent3">
              <a:lumMod val="40000"/>
              <a:lumOff val="60000"/>
            </a:schemeClr>
          </a:solidFill>
          <a:ln>
            <a:solidFill>
              <a:schemeClr val="tx1"/>
            </a:solidFill>
          </a:ln>
        </p:spPr>
        <p:txBody>
          <a:bodyPr wrap="square" lIns="101846" tIns="50923" rIns="101846" bIns="50923" rtlCol="0">
            <a:spAutoFit/>
          </a:bodyPr>
          <a:lstStyle/>
          <a:p>
            <a:r>
              <a:rPr lang="en-US" sz="1600" dirty="0" smtClean="0">
                <a:solidFill>
                  <a:prstClr val="black"/>
                </a:solidFill>
                <a:latin typeface="Arial" pitchFamily="34" charset="0"/>
                <a:cs typeface="Arial" pitchFamily="34" charset="0"/>
              </a:rPr>
              <a:t>Model Inputs &amp; Validation</a:t>
            </a:r>
            <a:endParaRPr lang="en-US" sz="1600" dirty="0">
              <a:solidFill>
                <a:prstClr val="black"/>
              </a:solidFill>
              <a:latin typeface="Arial" pitchFamily="34" charset="0"/>
              <a:cs typeface="Arial" pitchFamily="34" charset="0"/>
            </a:endParaRPr>
          </a:p>
        </p:txBody>
      </p:sp>
      <p:sp>
        <p:nvSpPr>
          <p:cNvPr id="4" name="Content Placeholder 3"/>
          <p:cNvSpPr>
            <a:spLocks noGrp="1"/>
          </p:cNvSpPr>
          <p:nvPr>
            <p:ph idx="1"/>
          </p:nvPr>
        </p:nvSpPr>
        <p:spPr>
          <a:xfrm>
            <a:off x="282020" y="2008959"/>
            <a:ext cx="4373215" cy="4525963"/>
          </a:xfrm>
        </p:spPr>
        <p:txBody>
          <a:bodyPr>
            <a:normAutofit fontScale="70000" lnSpcReduction="20000"/>
          </a:bodyPr>
          <a:lstStyle/>
          <a:p>
            <a:r>
              <a:rPr lang="en-US" dirty="0" smtClean="0"/>
              <a:t>Techniques for 3D :</a:t>
            </a:r>
          </a:p>
          <a:p>
            <a:pPr marL="342860" indent="-342860">
              <a:buFont typeface="Arial"/>
              <a:buChar char="•"/>
            </a:pPr>
            <a:r>
              <a:rPr lang="en-US" dirty="0" smtClean="0">
                <a:latin typeface="Arial"/>
                <a:cs typeface="Arial"/>
              </a:rPr>
              <a:t>Atom Probe Tomography</a:t>
            </a:r>
          </a:p>
          <a:p>
            <a:pPr marL="342860" indent="-342860">
              <a:buFont typeface="Arial"/>
              <a:buChar char="•"/>
            </a:pPr>
            <a:r>
              <a:rPr lang="en-US" dirty="0" smtClean="0">
                <a:latin typeface="Arial"/>
                <a:cs typeface="Arial"/>
              </a:rPr>
              <a:t>Quantitative 3D TEM</a:t>
            </a:r>
          </a:p>
          <a:p>
            <a:pPr marL="342860" indent="-342860">
              <a:buFont typeface="Arial"/>
              <a:buChar char="•"/>
            </a:pPr>
            <a:r>
              <a:rPr lang="en-US" dirty="0" smtClean="0">
                <a:latin typeface="Arial"/>
                <a:cs typeface="Arial"/>
              </a:rPr>
              <a:t>3D Electron backscatter diffraction </a:t>
            </a:r>
          </a:p>
          <a:p>
            <a:pPr marL="342860" indent="-342860">
              <a:buFont typeface="Arial"/>
              <a:buChar char="•"/>
            </a:pPr>
            <a:r>
              <a:rPr lang="en-US" dirty="0" smtClean="0">
                <a:latin typeface="Arial"/>
                <a:cs typeface="Arial"/>
              </a:rPr>
              <a:t>Serial </a:t>
            </a:r>
            <a:r>
              <a:rPr lang="en-US" dirty="0">
                <a:latin typeface="Arial"/>
                <a:cs typeface="Arial"/>
              </a:rPr>
              <a:t>s</a:t>
            </a:r>
            <a:r>
              <a:rPr lang="en-US" dirty="0" smtClean="0">
                <a:latin typeface="Arial"/>
                <a:cs typeface="Arial"/>
              </a:rPr>
              <a:t>ectioning</a:t>
            </a:r>
          </a:p>
          <a:p>
            <a:pPr marL="342860" indent="-342860">
              <a:buFont typeface="Arial"/>
              <a:buChar char="•"/>
            </a:pPr>
            <a:endParaRPr lang="en-US" dirty="0">
              <a:latin typeface="Arial"/>
              <a:cs typeface="Arial"/>
            </a:endParaRPr>
          </a:p>
          <a:p>
            <a:r>
              <a:rPr lang="en-US" dirty="0" smtClean="0"/>
              <a:t>Innovations:</a:t>
            </a:r>
          </a:p>
          <a:p>
            <a:pPr marL="342860" indent="-342860">
              <a:buFont typeface="Arial"/>
              <a:buChar char="•"/>
            </a:pPr>
            <a:r>
              <a:rPr lang="en-US" dirty="0" smtClean="0">
                <a:latin typeface="Arial"/>
                <a:cs typeface="Arial"/>
              </a:rPr>
              <a:t>Linkage from </a:t>
            </a:r>
            <a:r>
              <a:rPr lang="en-US" dirty="0" err="1" smtClean="0">
                <a:latin typeface="Arial"/>
                <a:cs typeface="Arial"/>
              </a:rPr>
              <a:t>nano</a:t>
            </a:r>
            <a:r>
              <a:rPr lang="en-US" dirty="0" smtClean="0">
                <a:latin typeface="Arial"/>
                <a:cs typeface="Arial"/>
              </a:rPr>
              <a:t>- to  micro-scale </a:t>
            </a:r>
          </a:p>
          <a:p>
            <a:pPr marL="342860" indent="-342860">
              <a:buFont typeface="Arial"/>
              <a:buChar char="•"/>
            </a:pPr>
            <a:r>
              <a:rPr lang="en-US" dirty="0" smtClean="0">
                <a:latin typeface="Arial"/>
                <a:cs typeface="Arial"/>
              </a:rPr>
              <a:t>Overlaying structure </a:t>
            </a:r>
            <a:r>
              <a:rPr lang="en-US" dirty="0">
                <a:latin typeface="Arial"/>
                <a:cs typeface="Arial"/>
              </a:rPr>
              <a:t>&amp;</a:t>
            </a:r>
            <a:r>
              <a:rPr lang="en-US" dirty="0" smtClean="0">
                <a:latin typeface="Arial"/>
                <a:cs typeface="Arial"/>
              </a:rPr>
              <a:t> chemistry information</a:t>
            </a:r>
          </a:p>
          <a:p>
            <a:pPr marL="342860" indent="-342860">
              <a:buFont typeface="Arial"/>
              <a:buChar char="•"/>
            </a:pPr>
            <a:r>
              <a:rPr lang="en-US" dirty="0" smtClean="0">
                <a:latin typeface="Arial"/>
                <a:cs typeface="Arial"/>
              </a:rPr>
              <a:t>Quantitative techniques</a:t>
            </a:r>
          </a:p>
          <a:p>
            <a:pPr marL="342860" indent="-342860">
              <a:buFont typeface="Arial"/>
              <a:buChar char="•"/>
            </a:pPr>
            <a:r>
              <a:rPr lang="en-US" dirty="0" err="1" smtClean="0">
                <a:latin typeface="Arial"/>
                <a:cs typeface="Arial"/>
              </a:rPr>
              <a:t>RoboMet</a:t>
            </a:r>
            <a:r>
              <a:rPr lang="en-US" dirty="0" smtClean="0">
                <a:latin typeface="Arial"/>
                <a:cs typeface="Arial"/>
              </a:rPr>
              <a:t> for micron-scale microstructure (Newly acquired)</a:t>
            </a:r>
            <a:endParaRPr lang="en-US" dirty="0">
              <a:latin typeface="Arial"/>
              <a:cs typeface="Arial"/>
            </a:endParaRPr>
          </a:p>
          <a:p>
            <a:endParaRPr lang="en-US" dirty="0" smtClean="0">
              <a:latin typeface="Arial"/>
              <a:cs typeface="Arial"/>
            </a:endParaRPr>
          </a:p>
          <a:p>
            <a:r>
              <a:rPr lang="en-US" dirty="0" smtClean="0"/>
              <a:t>PRISMS Demonstrators: </a:t>
            </a:r>
          </a:p>
          <a:p>
            <a:pPr marL="342860" indent="-342860">
              <a:buFont typeface="Arial"/>
              <a:buChar char="•"/>
            </a:pPr>
            <a:r>
              <a:rPr lang="en-US" dirty="0" smtClean="0">
                <a:latin typeface="Arial"/>
                <a:cs typeface="Arial"/>
              </a:rPr>
              <a:t>Recrystallization and grain growth</a:t>
            </a:r>
          </a:p>
          <a:p>
            <a:pPr marL="342860" indent="-342860">
              <a:buFont typeface="Arial"/>
              <a:buChar char="•"/>
            </a:pPr>
            <a:r>
              <a:rPr lang="en-US" dirty="0" smtClean="0">
                <a:latin typeface="Arial"/>
                <a:cs typeface="Arial"/>
              </a:rPr>
              <a:t>Strengthening precipitate structures and kinetics</a:t>
            </a:r>
          </a:p>
          <a:p>
            <a:r>
              <a:rPr lang="en-US" dirty="0"/>
              <a:t>	</a:t>
            </a:r>
          </a:p>
        </p:txBody>
      </p:sp>
      <p:sp>
        <p:nvSpPr>
          <p:cNvPr id="12" name="TextBox 11"/>
          <p:cNvSpPr txBox="1"/>
          <p:nvPr/>
        </p:nvSpPr>
        <p:spPr>
          <a:xfrm>
            <a:off x="6026140" y="1690948"/>
            <a:ext cx="2635735" cy="595283"/>
          </a:xfrm>
          <a:prstGeom prst="rect">
            <a:avLst/>
          </a:prstGeom>
          <a:solidFill>
            <a:schemeClr val="accent3">
              <a:lumMod val="40000"/>
              <a:lumOff val="60000"/>
            </a:schemeClr>
          </a:solidFill>
          <a:ln>
            <a:solidFill>
              <a:schemeClr val="tx1"/>
            </a:solidFill>
          </a:ln>
        </p:spPr>
        <p:txBody>
          <a:bodyPr wrap="square" lIns="101846" tIns="50923" rIns="101846" bIns="50923" rtlCol="0">
            <a:spAutoFit/>
          </a:bodyPr>
          <a:lstStyle/>
          <a:p>
            <a:r>
              <a:rPr lang="en-US" sz="1600" dirty="0" smtClean="0">
                <a:solidFill>
                  <a:prstClr val="black"/>
                </a:solidFill>
                <a:latin typeface="Arial" pitchFamily="34" charset="0"/>
                <a:cs typeface="Arial" pitchFamily="34" charset="0"/>
              </a:rPr>
              <a:t>Combined APT – TEM of precipitates (Nano level)</a:t>
            </a:r>
            <a:endParaRPr lang="en-US" sz="1600" dirty="0">
              <a:solidFill>
                <a:prstClr val="black"/>
              </a:solidFill>
              <a:latin typeface="Arial" pitchFamily="34" charset="0"/>
              <a:cs typeface="Arial" pitchFamily="34" charset="0"/>
            </a:endParaRPr>
          </a:p>
        </p:txBody>
      </p:sp>
      <p:sp>
        <p:nvSpPr>
          <p:cNvPr id="25" name="Rectangle 24"/>
          <p:cNvSpPr/>
          <p:nvPr/>
        </p:nvSpPr>
        <p:spPr>
          <a:xfrm>
            <a:off x="6555276" y="6258143"/>
            <a:ext cx="1143771" cy="5535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dirty="0" smtClean="0">
                <a:solidFill>
                  <a:prstClr val="black"/>
                </a:solidFill>
                <a:latin typeface="Arial" pitchFamily="34" charset="0"/>
                <a:cs typeface="Arial" pitchFamily="34" charset="0"/>
              </a:rPr>
              <a:t>Ref: </a:t>
            </a:r>
            <a:r>
              <a:rPr lang="en-US" sz="1000" dirty="0" err="1" smtClean="0">
                <a:solidFill>
                  <a:prstClr val="black"/>
                </a:solidFill>
                <a:latin typeface="Arial" pitchFamily="34" charset="0"/>
                <a:cs typeface="Arial" pitchFamily="34" charset="0"/>
              </a:rPr>
              <a:t>Groebber</a:t>
            </a:r>
            <a:r>
              <a:rPr lang="en-US" sz="1000" dirty="0">
                <a:solidFill>
                  <a:prstClr val="black"/>
                </a:solidFill>
                <a:latin typeface="Arial" pitchFamily="34" charset="0"/>
                <a:cs typeface="Arial" pitchFamily="34" charset="0"/>
              </a:rPr>
              <a:t>, </a:t>
            </a:r>
            <a:r>
              <a:rPr lang="en-US" sz="1000" dirty="0" smtClean="0">
                <a:solidFill>
                  <a:prstClr val="black"/>
                </a:solidFill>
                <a:latin typeface="Arial" pitchFamily="34" charset="0"/>
                <a:cs typeface="Arial" pitchFamily="34" charset="0"/>
              </a:rPr>
              <a:t>AFRL</a:t>
            </a:r>
            <a:endParaRPr lang="en-US" sz="1000" dirty="0">
              <a:solidFill>
                <a:prstClr val="black"/>
              </a:solidFill>
              <a:latin typeface="Arial" pitchFamily="34" charset="0"/>
              <a:cs typeface="Arial" pitchFamily="34" charset="0"/>
            </a:endParaRPr>
          </a:p>
        </p:txBody>
      </p:sp>
      <p:sp>
        <p:nvSpPr>
          <p:cNvPr id="26" name="TextBox 25"/>
          <p:cNvSpPr txBox="1"/>
          <p:nvPr/>
        </p:nvSpPr>
        <p:spPr>
          <a:xfrm>
            <a:off x="4170393" y="6121049"/>
            <a:ext cx="2284653" cy="595283"/>
          </a:xfrm>
          <a:prstGeom prst="rect">
            <a:avLst/>
          </a:prstGeom>
          <a:solidFill>
            <a:schemeClr val="accent3">
              <a:lumMod val="40000"/>
              <a:lumOff val="60000"/>
            </a:schemeClr>
          </a:solidFill>
          <a:ln>
            <a:solidFill>
              <a:schemeClr val="tx1"/>
            </a:solidFill>
          </a:ln>
        </p:spPr>
        <p:txBody>
          <a:bodyPr wrap="square" lIns="101846" tIns="50923" rIns="101846" bIns="50923" rtlCol="0">
            <a:spAutoFit/>
          </a:bodyPr>
          <a:lstStyle/>
          <a:p>
            <a:pPr algn="ctr" defTabSz="457146"/>
            <a:r>
              <a:rPr lang="en-US" sz="1600" dirty="0" smtClean="0">
                <a:solidFill>
                  <a:prstClr val="black"/>
                </a:solidFill>
                <a:latin typeface="Arial" pitchFamily="34" charset="0"/>
                <a:cs typeface="Arial" pitchFamily="34" charset="0"/>
              </a:rPr>
              <a:t>3D Grain Structure (Micron level)</a:t>
            </a:r>
            <a:endParaRPr lang="en-US" sz="1600" dirty="0">
              <a:solidFill>
                <a:prstClr val="black"/>
              </a:solidFill>
              <a:latin typeface="Arial" pitchFamily="34" charset="0"/>
              <a:cs typeface="Arial" pitchFamily="34" charset="0"/>
            </a:endParaRPr>
          </a:p>
        </p:txBody>
      </p:sp>
      <p:pic>
        <p:nvPicPr>
          <p:cNvPr id="9" name="Movie-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660016" y="2284621"/>
            <a:ext cx="1883720" cy="1957111"/>
          </a:xfrm>
          <a:prstGeom prst="rect">
            <a:avLst/>
          </a:prstGeom>
        </p:spPr>
      </p:pic>
    </p:spTree>
    <p:extLst>
      <p:ext uri="{BB962C8B-B14F-4D97-AF65-F5344CB8AC3E}">
        <p14:creationId xmlns:p14="http://schemas.microsoft.com/office/powerpoint/2010/main" val="220067076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402" y="405573"/>
            <a:ext cx="6827246" cy="783746"/>
          </a:xfrm>
        </p:spPr>
        <p:txBody>
          <a:bodyPr>
            <a:normAutofit fontScale="90000"/>
          </a:bodyPr>
          <a:lstStyle/>
          <a:p>
            <a:r>
              <a:rPr lang="en-US" sz="2900" dirty="0"/>
              <a:t>Full Field Mapping at the Microstructural Length Scale: Strain and Crystallography</a:t>
            </a:r>
            <a:r>
              <a:rPr lang="en-US" sz="3600" dirty="0"/>
              <a:t/>
            </a:r>
            <a:br>
              <a:rPr lang="en-US" sz="3600" dirty="0"/>
            </a:br>
            <a:r>
              <a:rPr lang="en-US" sz="2200" dirty="0">
                <a:latin typeface="Arial"/>
                <a:cs typeface="Arial"/>
              </a:rPr>
              <a:t>Experimental input and validation for computational efforts</a:t>
            </a:r>
          </a:p>
        </p:txBody>
      </p:sp>
      <p:sp>
        <p:nvSpPr>
          <p:cNvPr id="4" name="Content Placeholder 3"/>
          <p:cNvSpPr>
            <a:spLocks noGrp="1"/>
          </p:cNvSpPr>
          <p:nvPr>
            <p:ph idx="1"/>
          </p:nvPr>
        </p:nvSpPr>
        <p:spPr>
          <a:xfrm>
            <a:off x="121940" y="1870234"/>
            <a:ext cx="4428566" cy="5107202"/>
          </a:xfrm>
        </p:spPr>
        <p:txBody>
          <a:bodyPr>
            <a:normAutofit fontScale="62500" lnSpcReduction="20000"/>
          </a:bodyPr>
          <a:lstStyle/>
          <a:p>
            <a:r>
              <a:rPr lang="en-US" sz="2700" dirty="0"/>
              <a:t>Techniques</a:t>
            </a:r>
          </a:p>
          <a:p>
            <a:pPr marL="342860" indent="-342860">
              <a:buFont typeface="Arial"/>
              <a:buChar char="•"/>
            </a:pPr>
            <a:r>
              <a:rPr lang="en-US" sz="2600" dirty="0">
                <a:latin typeface="Arial"/>
                <a:cs typeface="Arial"/>
              </a:rPr>
              <a:t>In-SEM full-field deformation mapping </a:t>
            </a:r>
            <a:r>
              <a:rPr lang="en-US" sz="2600" dirty="0" smtClean="0">
                <a:latin typeface="Arial"/>
                <a:cs typeface="Arial"/>
              </a:rPr>
              <a:t>(Digital Image Correlation)</a:t>
            </a:r>
            <a:endParaRPr lang="en-US" sz="2600" dirty="0">
              <a:latin typeface="Arial"/>
              <a:cs typeface="Arial"/>
            </a:endParaRPr>
          </a:p>
          <a:p>
            <a:pPr marL="342860" indent="-342860">
              <a:buFont typeface="Arial"/>
              <a:buChar char="•"/>
            </a:pPr>
            <a:r>
              <a:rPr lang="en-US" sz="2600" dirty="0">
                <a:latin typeface="Arial"/>
                <a:cs typeface="Arial"/>
              </a:rPr>
              <a:t>In-SEM thermo-mechanical testing (max 5 </a:t>
            </a:r>
            <a:r>
              <a:rPr lang="en-US" sz="2600" dirty="0" err="1">
                <a:latin typeface="Arial"/>
                <a:cs typeface="Arial"/>
              </a:rPr>
              <a:t>kN</a:t>
            </a:r>
            <a:r>
              <a:rPr lang="en-US" sz="2600" dirty="0">
                <a:latin typeface="Arial"/>
                <a:cs typeface="Arial"/>
              </a:rPr>
              <a:t>; 850°C)</a:t>
            </a:r>
          </a:p>
          <a:p>
            <a:pPr marL="342860" indent="-342860">
              <a:buFont typeface="Arial"/>
              <a:buChar char="•"/>
            </a:pPr>
            <a:r>
              <a:rPr lang="en-US" sz="2600" dirty="0">
                <a:latin typeface="Arial"/>
                <a:cs typeface="Arial"/>
              </a:rPr>
              <a:t>Electron backscatter diffraction</a:t>
            </a:r>
          </a:p>
          <a:p>
            <a:endParaRPr lang="en-US" sz="2300" dirty="0">
              <a:latin typeface="Arial"/>
              <a:cs typeface="Arial"/>
            </a:endParaRPr>
          </a:p>
          <a:p>
            <a:r>
              <a:rPr lang="en-US" sz="2700" dirty="0"/>
              <a:t>Innovations:</a:t>
            </a:r>
          </a:p>
          <a:p>
            <a:pPr marL="342860" indent="-342860">
              <a:buFont typeface="Arial"/>
              <a:buChar char="•"/>
            </a:pPr>
            <a:r>
              <a:rPr lang="en-US" sz="2600" dirty="0">
                <a:latin typeface="Arial"/>
                <a:cs typeface="Arial"/>
              </a:rPr>
              <a:t>SEM-</a:t>
            </a:r>
            <a:r>
              <a:rPr lang="en-US" sz="2600" dirty="0" smtClean="0">
                <a:latin typeface="Arial"/>
                <a:cs typeface="Arial"/>
              </a:rPr>
              <a:t>Digital Image Correlation</a:t>
            </a:r>
            <a:endParaRPr lang="en-US" sz="2600" dirty="0">
              <a:latin typeface="Arial"/>
              <a:cs typeface="Arial"/>
            </a:endParaRPr>
          </a:p>
          <a:p>
            <a:pPr marL="457146" lvl="1" indent="-182859">
              <a:spcBef>
                <a:spcPts val="260"/>
              </a:spcBef>
            </a:pPr>
            <a:r>
              <a:rPr lang="en-US" sz="2600" dirty="0"/>
              <a:t>Custom in-house software</a:t>
            </a:r>
          </a:p>
          <a:p>
            <a:pPr marL="457146" lvl="1" indent="-182859">
              <a:spcBef>
                <a:spcPts val="260"/>
              </a:spcBef>
            </a:pPr>
            <a:r>
              <a:rPr lang="en-US" sz="2600" dirty="0" smtClean="0"/>
              <a:t>Custom</a:t>
            </a:r>
            <a:r>
              <a:rPr lang="en-US" sz="2600" dirty="0"/>
              <a:t>-built hardware</a:t>
            </a:r>
          </a:p>
          <a:p>
            <a:pPr marL="457146" lvl="1" indent="-182859">
              <a:spcBef>
                <a:spcPts val="260"/>
              </a:spcBef>
            </a:pPr>
            <a:r>
              <a:rPr lang="en-US" sz="2600" dirty="0" smtClean="0"/>
              <a:t>Nanoparticle </a:t>
            </a:r>
            <a:r>
              <a:rPr lang="en-US" sz="2600" dirty="0"/>
              <a:t>deposition techniques</a:t>
            </a:r>
          </a:p>
          <a:p>
            <a:endParaRPr lang="en-US" sz="2500" dirty="0">
              <a:latin typeface="Arial"/>
              <a:cs typeface="Arial"/>
            </a:endParaRPr>
          </a:p>
          <a:p>
            <a:r>
              <a:rPr lang="en-US" sz="2700" dirty="0"/>
              <a:t>PRISMS Demonstrators: </a:t>
            </a:r>
          </a:p>
          <a:p>
            <a:pPr marL="342860" indent="-342860">
              <a:buFont typeface="Arial"/>
              <a:buChar char="•"/>
            </a:pPr>
            <a:r>
              <a:rPr lang="en-US" sz="2600" dirty="0">
                <a:latin typeface="Arial"/>
                <a:cs typeface="Arial"/>
              </a:rPr>
              <a:t>Microstructure-dependent </a:t>
            </a:r>
            <a:r>
              <a:rPr lang="en-US" sz="2600" dirty="0" smtClean="0">
                <a:latin typeface="Arial"/>
                <a:cs typeface="Arial"/>
              </a:rPr>
              <a:t>local deformation mechanisms.</a:t>
            </a:r>
          </a:p>
          <a:p>
            <a:pPr marL="342860" indent="-342860">
              <a:buFont typeface="Arial"/>
              <a:buChar char="•"/>
            </a:pPr>
            <a:r>
              <a:rPr lang="en-US" sz="2600" dirty="0" smtClean="0">
                <a:latin typeface="Arial"/>
                <a:cs typeface="Arial"/>
              </a:rPr>
              <a:t>Effect of microstructural evolution on fatigue and ductility.</a:t>
            </a:r>
          </a:p>
          <a:p>
            <a:pPr marL="342860" indent="-342860">
              <a:buFont typeface="Arial"/>
              <a:buChar char="•"/>
            </a:pPr>
            <a:endParaRPr lang="en-US" dirty="0">
              <a:latin typeface="Arial"/>
              <a:cs typeface="Arial"/>
            </a:endParaRPr>
          </a:p>
          <a:p>
            <a:endParaRPr lang="en-US" dirty="0" smtClean="0">
              <a:latin typeface="Arial"/>
              <a:cs typeface="Arial"/>
            </a:endParaRPr>
          </a:p>
          <a:p>
            <a:endParaRPr lang="en-US" dirty="0" smtClean="0">
              <a:latin typeface="Arial"/>
              <a:cs typeface="Arial"/>
            </a:endParaRPr>
          </a:p>
          <a:p>
            <a:r>
              <a:rPr lang="en-US" dirty="0"/>
              <a:t>	</a:t>
            </a:r>
          </a:p>
        </p:txBody>
      </p:sp>
      <p:sp>
        <p:nvSpPr>
          <p:cNvPr id="7" name="TextBox 6"/>
          <p:cNvSpPr txBox="1"/>
          <p:nvPr/>
        </p:nvSpPr>
        <p:spPr>
          <a:xfrm>
            <a:off x="121939" y="1473541"/>
            <a:ext cx="886541" cy="308028"/>
          </a:xfrm>
          <a:prstGeom prst="rect">
            <a:avLst/>
          </a:prstGeom>
          <a:noFill/>
        </p:spPr>
        <p:txBody>
          <a:bodyPr wrap="none" lIns="91429" tIns="45714" rIns="91429" bIns="45714" rtlCol="0">
            <a:spAutoFit/>
          </a:bodyPr>
          <a:lstStyle/>
          <a:p>
            <a:r>
              <a:rPr lang="en-US" sz="1400" dirty="0"/>
              <a:t>Sam Daly</a:t>
            </a:r>
          </a:p>
        </p:txBody>
      </p:sp>
      <p:sp>
        <p:nvSpPr>
          <p:cNvPr id="13" name="TextBox 12"/>
          <p:cNvSpPr txBox="1"/>
          <p:nvPr/>
        </p:nvSpPr>
        <p:spPr>
          <a:xfrm>
            <a:off x="5549558" y="6053593"/>
            <a:ext cx="3456395" cy="533728"/>
          </a:xfrm>
          <a:prstGeom prst="rect">
            <a:avLst/>
          </a:prstGeom>
          <a:solidFill>
            <a:schemeClr val="accent3">
              <a:lumMod val="40000"/>
              <a:lumOff val="60000"/>
            </a:schemeClr>
          </a:solidFill>
          <a:ln>
            <a:solidFill>
              <a:schemeClr val="tx1"/>
            </a:solidFill>
          </a:ln>
        </p:spPr>
        <p:txBody>
          <a:bodyPr wrap="square" lIns="101846" tIns="50923" rIns="101846" bIns="50923" rtlCol="0">
            <a:spAutoFit/>
          </a:bodyPr>
          <a:lstStyle/>
          <a:p>
            <a:r>
              <a:rPr lang="en-US" sz="1400" dirty="0">
                <a:latin typeface="Arial" pitchFamily="34" charset="0"/>
                <a:cs typeface="Arial" pitchFamily="34" charset="0"/>
              </a:rPr>
              <a:t>Custom in-house code accounts for complex spatial and temporal distortions </a:t>
            </a:r>
          </a:p>
        </p:txBody>
      </p:sp>
      <p:pic>
        <p:nvPicPr>
          <p:cNvPr id="9" name="Picture 8"/>
          <p:cNvPicPr>
            <a:picLocks noChangeAspect="1"/>
          </p:cNvPicPr>
          <p:nvPr/>
        </p:nvPicPr>
        <p:blipFill>
          <a:blip r:embed="rId3"/>
          <a:stretch>
            <a:fillRect/>
          </a:stretch>
        </p:blipFill>
        <p:spPr>
          <a:xfrm>
            <a:off x="69027" y="64638"/>
            <a:ext cx="1017672" cy="1475052"/>
          </a:xfrm>
          <a:prstGeom prst="rect">
            <a:avLst/>
          </a:prstGeom>
        </p:spPr>
      </p:pic>
      <p:sp>
        <p:nvSpPr>
          <p:cNvPr id="23" name="TextBox 22"/>
          <p:cNvSpPr txBox="1"/>
          <p:nvPr/>
        </p:nvSpPr>
        <p:spPr>
          <a:xfrm>
            <a:off x="7077092" y="1847468"/>
            <a:ext cx="1944615" cy="1395502"/>
          </a:xfrm>
          <a:prstGeom prst="rect">
            <a:avLst/>
          </a:prstGeom>
          <a:solidFill>
            <a:schemeClr val="accent3">
              <a:lumMod val="40000"/>
              <a:lumOff val="60000"/>
            </a:schemeClr>
          </a:solidFill>
          <a:ln>
            <a:solidFill>
              <a:schemeClr val="tx1"/>
            </a:solidFill>
          </a:ln>
        </p:spPr>
        <p:txBody>
          <a:bodyPr wrap="square" lIns="101846" tIns="50923" rIns="101846" bIns="50923" rtlCol="0">
            <a:spAutoFit/>
          </a:bodyPr>
          <a:lstStyle/>
          <a:p>
            <a:r>
              <a:rPr lang="en-US" sz="1400" dirty="0">
                <a:latin typeface="Arial" pitchFamily="34" charset="0"/>
                <a:cs typeface="Arial" pitchFamily="34" charset="0"/>
              </a:rPr>
              <a:t>Strain Field in 99.99% Al under mechanical load (SEM-DIC) with corresponding crystallographic information (EBSD)</a:t>
            </a:r>
          </a:p>
        </p:txBody>
      </p:sp>
      <p:pic>
        <p:nvPicPr>
          <p:cNvPr id="25" name="Picture 24" descr="Screen Shot 2012-07-20 at 12.13.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9440" y="1604329"/>
            <a:ext cx="2555276" cy="1948940"/>
          </a:xfrm>
          <a:prstGeom prst="rect">
            <a:avLst/>
          </a:prstGeom>
        </p:spPr>
      </p:pic>
      <p:pic>
        <p:nvPicPr>
          <p:cNvPr id="26" name="Picture 25" descr="TT2_IPF_scale.png"/>
          <p:cNvPicPr>
            <a:picLocks noChangeAspect="1"/>
          </p:cNvPicPr>
          <p:nvPr/>
        </p:nvPicPr>
        <p:blipFill>
          <a:blip r:embed="rId5"/>
          <a:stretch>
            <a:fillRect/>
          </a:stretch>
        </p:blipFill>
        <p:spPr>
          <a:xfrm>
            <a:off x="4825766" y="3578926"/>
            <a:ext cx="1751407" cy="1474010"/>
          </a:xfrm>
          <a:prstGeom prst="rect">
            <a:avLst/>
          </a:prstGeom>
        </p:spPr>
      </p:pic>
      <p:pic>
        <p:nvPicPr>
          <p:cNvPr id="29" name="Picture 28" descr="surf_uu400.png"/>
          <p:cNvPicPr>
            <a:picLocks noChangeAspect="1"/>
          </p:cNvPicPr>
          <p:nvPr/>
        </p:nvPicPr>
        <p:blipFill>
          <a:blip r:embed="rId6"/>
          <a:srcRect r="3869"/>
          <a:stretch>
            <a:fillRect/>
          </a:stretch>
        </p:blipFill>
        <p:spPr>
          <a:xfrm>
            <a:off x="6558536" y="3938100"/>
            <a:ext cx="2581863" cy="2302095"/>
          </a:xfrm>
          <a:prstGeom prst="rect">
            <a:avLst/>
          </a:prstGeom>
        </p:spPr>
      </p:pic>
    </p:spTree>
    <p:extLst>
      <p:ext uri="{BB962C8B-B14F-4D97-AF65-F5344CB8AC3E}">
        <p14:creationId xmlns:p14="http://schemas.microsoft.com/office/powerpoint/2010/main" val="453096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236" y="301092"/>
            <a:ext cx="7873949" cy="783746"/>
          </a:xfrm>
        </p:spPr>
        <p:txBody>
          <a:bodyPr>
            <a:normAutofit fontScale="90000"/>
          </a:bodyPr>
          <a:lstStyle/>
          <a:p>
            <a:r>
              <a:rPr lang="en-US" sz="3600" dirty="0"/>
              <a:t/>
            </a:r>
            <a:br>
              <a:rPr lang="en-US" sz="3600" dirty="0"/>
            </a:br>
            <a:r>
              <a:rPr lang="en-US" sz="3600" dirty="0"/>
              <a:t>Ultrasonic Fatigue</a:t>
            </a:r>
            <a:br>
              <a:rPr lang="en-US" sz="3600" dirty="0"/>
            </a:br>
            <a:r>
              <a:rPr lang="en-US" sz="2700" dirty="0">
                <a:latin typeface="Arial"/>
                <a:cs typeface="Arial"/>
              </a:rPr>
              <a:t>I</a:t>
            </a:r>
            <a:r>
              <a:rPr lang="en-US" sz="2700" dirty="0" smtClean="0">
                <a:latin typeface="Arial"/>
                <a:cs typeface="Arial"/>
              </a:rPr>
              <a:t>dentifying </a:t>
            </a:r>
            <a:r>
              <a:rPr lang="en-US" sz="2700" dirty="0">
                <a:latin typeface="Arial"/>
                <a:cs typeface="Arial"/>
              </a:rPr>
              <a:t>the </a:t>
            </a:r>
            <a:r>
              <a:rPr lang="en-US" sz="2700" dirty="0" smtClean="0">
                <a:latin typeface="Arial"/>
                <a:cs typeface="Arial"/>
              </a:rPr>
              <a:t>role</a:t>
            </a:r>
            <a:r>
              <a:rPr lang="en-US" sz="2700" dirty="0">
                <a:latin typeface="Arial"/>
                <a:cs typeface="Arial"/>
              </a:rPr>
              <a:t> </a:t>
            </a:r>
            <a:r>
              <a:rPr lang="en-US" sz="2700" dirty="0" smtClean="0">
                <a:latin typeface="Arial"/>
                <a:cs typeface="Arial"/>
              </a:rPr>
              <a:t>of </a:t>
            </a:r>
            <a:r>
              <a:rPr lang="en-US" sz="2700" dirty="0">
                <a:latin typeface="Arial"/>
                <a:cs typeface="Arial"/>
              </a:rPr>
              <a:t>critical microstructure </a:t>
            </a:r>
            <a:r>
              <a:rPr lang="en-US" sz="2700" dirty="0" smtClean="0">
                <a:latin typeface="Arial"/>
                <a:cs typeface="Arial"/>
              </a:rPr>
              <a:t/>
            </a:r>
            <a:br>
              <a:rPr lang="en-US" sz="2700" dirty="0" smtClean="0">
                <a:latin typeface="Arial"/>
                <a:cs typeface="Arial"/>
              </a:rPr>
            </a:br>
            <a:r>
              <a:rPr lang="en-US" sz="2700" dirty="0" smtClean="0">
                <a:latin typeface="Arial"/>
                <a:cs typeface="Arial"/>
              </a:rPr>
              <a:t>features on</a:t>
            </a:r>
            <a:r>
              <a:rPr lang="en-US" sz="2700" dirty="0">
                <a:latin typeface="Arial"/>
                <a:cs typeface="Arial"/>
              </a:rPr>
              <a:t> </a:t>
            </a:r>
            <a:r>
              <a:rPr lang="en-US" sz="2700" dirty="0" smtClean="0">
                <a:latin typeface="Arial"/>
                <a:cs typeface="Arial"/>
              </a:rPr>
              <a:t>fatigue damage and life</a:t>
            </a:r>
            <a:endParaRPr lang="en-US" sz="2700" dirty="0">
              <a:latin typeface="Arial"/>
              <a:cs typeface="Arial"/>
            </a:endParaRPr>
          </a:p>
        </p:txBody>
      </p:sp>
      <p:sp>
        <p:nvSpPr>
          <p:cNvPr id="4" name="Content Placeholder 3"/>
          <p:cNvSpPr>
            <a:spLocks noGrp="1"/>
          </p:cNvSpPr>
          <p:nvPr>
            <p:ph idx="1"/>
          </p:nvPr>
        </p:nvSpPr>
        <p:spPr>
          <a:xfrm>
            <a:off x="51098" y="2106647"/>
            <a:ext cx="4783584" cy="4525963"/>
          </a:xfrm>
        </p:spPr>
        <p:txBody>
          <a:bodyPr>
            <a:noAutofit/>
          </a:bodyPr>
          <a:lstStyle/>
          <a:p>
            <a:r>
              <a:rPr lang="en-US" sz="1700" dirty="0"/>
              <a:t>Techniques for UF :</a:t>
            </a:r>
          </a:p>
          <a:p>
            <a:pPr marL="342860" indent="-342860">
              <a:buFont typeface="Arial"/>
              <a:buChar char="•"/>
            </a:pPr>
            <a:r>
              <a:rPr lang="en-US" sz="1600" dirty="0">
                <a:latin typeface="Arial"/>
                <a:cs typeface="Arial"/>
              </a:rPr>
              <a:t>20 kHz cycling =&gt; VHCF (</a:t>
            </a:r>
            <a:r>
              <a:rPr lang="en-US" sz="1600" dirty="0" err="1">
                <a:latin typeface="Arial"/>
                <a:cs typeface="Arial"/>
              </a:rPr>
              <a:t>N</a:t>
            </a:r>
            <a:r>
              <a:rPr lang="en-US" sz="1600" baseline="-25000" dirty="0" err="1">
                <a:latin typeface="Arial"/>
                <a:cs typeface="Arial"/>
              </a:rPr>
              <a:t>f</a:t>
            </a:r>
            <a:r>
              <a:rPr lang="en-US" sz="1600" dirty="0">
                <a:latin typeface="Arial"/>
                <a:cs typeface="Arial"/>
              </a:rPr>
              <a:t> ~10</a:t>
            </a:r>
            <a:r>
              <a:rPr lang="en-US" sz="1600" baseline="30000" dirty="0">
                <a:latin typeface="Arial"/>
                <a:cs typeface="Arial"/>
              </a:rPr>
              <a:t>8</a:t>
            </a:r>
            <a:r>
              <a:rPr lang="en-US" sz="1600" dirty="0">
                <a:latin typeface="Arial"/>
                <a:cs typeface="Arial"/>
              </a:rPr>
              <a:t> -10</a:t>
            </a:r>
            <a:r>
              <a:rPr lang="en-US" sz="1600" baseline="30000" dirty="0">
                <a:latin typeface="Arial"/>
                <a:cs typeface="Arial"/>
              </a:rPr>
              <a:t>9</a:t>
            </a:r>
            <a:r>
              <a:rPr lang="en-US" sz="1600" dirty="0">
                <a:latin typeface="Arial"/>
                <a:cs typeface="Arial"/>
              </a:rPr>
              <a:t> )</a:t>
            </a:r>
          </a:p>
          <a:p>
            <a:pPr marL="342860" indent="-342860">
              <a:buFont typeface="Arial"/>
              <a:buChar char="•"/>
            </a:pPr>
            <a:r>
              <a:rPr lang="en-US" sz="1600" dirty="0" smtClean="0">
                <a:latin typeface="Arial"/>
                <a:cs typeface="Arial"/>
              </a:rPr>
              <a:t>Real</a:t>
            </a:r>
            <a:r>
              <a:rPr lang="en-US" sz="1600" dirty="0">
                <a:latin typeface="Arial"/>
                <a:cs typeface="Arial"/>
              </a:rPr>
              <a:t>-time nonlinear </a:t>
            </a:r>
            <a:r>
              <a:rPr lang="en-US" sz="1600" dirty="0" err="1">
                <a:latin typeface="Arial"/>
                <a:cs typeface="Arial"/>
              </a:rPr>
              <a:t>ultrasonics</a:t>
            </a:r>
            <a:r>
              <a:rPr lang="en-US" sz="1600" dirty="0">
                <a:latin typeface="Arial"/>
                <a:cs typeface="Arial"/>
              </a:rPr>
              <a:t> diagnostics</a:t>
            </a:r>
          </a:p>
          <a:p>
            <a:r>
              <a:rPr lang="en-US" sz="1700" dirty="0"/>
              <a:t>Innovations:</a:t>
            </a:r>
          </a:p>
          <a:p>
            <a:pPr marL="342860" indent="-342860">
              <a:buFont typeface="Arial"/>
              <a:buChar char="•"/>
            </a:pPr>
            <a:r>
              <a:rPr lang="en-US" sz="1600" dirty="0">
                <a:latin typeface="Arial"/>
                <a:cs typeface="Arial"/>
              </a:rPr>
              <a:t>In situ UF: APS</a:t>
            </a:r>
          </a:p>
          <a:p>
            <a:pPr marL="342860" indent="-342860">
              <a:buFont typeface="Arial"/>
              <a:buChar char="•"/>
            </a:pPr>
            <a:r>
              <a:rPr lang="en-US" sz="1600" dirty="0">
                <a:latin typeface="Arial"/>
                <a:cs typeface="Arial"/>
              </a:rPr>
              <a:t>UF/DIC for strain localization studies</a:t>
            </a:r>
          </a:p>
          <a:p>
            <a:pPr marL="342860" indent="-342860">
              <a:buFont typeface="Arial"/>
              <a:buChar char="•"/>
            </a:pPr>
            <a:r>
              <a:rPr lang="en-US" sz="1600" dirty="0">
                <a:latin typeface="Arial"/>
                <a:cs typeface="Arial"/>
              </a:rPr>
              <a:t>UF/SEM for high resolution crack initiation </a:t>
            </a:r>
          </a:p>
          <a:p>
            <a:pPr marL="342860" indent="-342860">
              <a:buFont typeface="Arial"/>
              <a:buChar char="•"/>
            </a:pPr>
            <a:r>
              <a:rPr lang="en-US" sz="1600" dirty="0" smtClean="0">
                <a:latin typeface="Arial"/>
                <a:cs typeface="Arial"/>
              </a:rPr>
              <a:t>Coupled with 3D for model development</a:t>
            </a:r>
          </a:p>
          <a:p>
            <a:endParaRPr lang="en-US" sz="1600" dirty="0">
              <a:latin typeface="Arial"/>
              <a:cs typeface="Arial"/>
            </a:endParaRPr>
          </a:p>
          <a:p>
            <a:r>
              <a:rPr lang="en-US" sz="1700" dirty="0"/>
              <a:t>PRISMS Demonstrators: </a:t>
            </a:r>
          </a:p>
          <a:p>
            <a:pPr marL="342860" indent="-342860">
              <a:buFont typeface="Arial"/>
              <a:buChar char="•"/>
            </a:pPr>
            <a:r>
              <a:rPr lang="en-US" sz="1600" dirty="0">
                <a:latin typeface="Arial"/>
                <a:cs typeface="Arial"/>
              </a:rPr>
              <a:t>Quantification of cyclic strain localization</a:t>
            </a:r>
          </a:p>
          <a:p>
            <a:pPr marL="342860" indent="-342860">
              <a:buFont typeface="Arial"/>
              <a:buChar char="•"/>
            </a:pPr>
            <a:r>
              <a:rPr lang="en-US" sz="1600" dirty="0">
                <a:latin typeface="Arial"/>
                <a:cs typeface="Arial"/>
              </a:rPr>
              <a:t>Microstructure/crack initiation in Mg Alloys</a:t>
            </a:r>
          </a:p>
          <a:p>
            <a:endParaRPr lang="en-US" sz="2700" dirty="0">
              <a:latin typeface="Arial"/>
              <a:cs typeface="Arial"/>
            </a:endParaRPr>
          </a:p>
          <a:p>
            <a:endParaRPr lang="en-US" dirty="0" smtClean="0">
              <a:latin typeface="Arial"/>
              <a:cs typeface="Arial"/>
            </a:endParaRPr>
          </a:p>
          <a:p>
            <a:r>
              <a:rPr lang="en-US" dirty="0"/>
              <a:t>	</a:t>
            </a:r>
          </a:p>
        </p:txBody>
      </p:sp>
      <p:sp>
        <p:nvSpPr>
          <p:cNvPr id="7" name="TextBox 6"/>
          <p:cNvSpPr txBox="1"/>
          <p:nvPr/>
        </p:nvSpPr>
        <p:spPr>
          <a:xfrm>
            <a:off x="2" y="1498272"/>
            <a:ext cx="1330099" cy="308028"/>
          </a:xfrm>
          <a:prstGeom prst="rect">
            <a:avLst/>
          </a:prstGeom>
          <a:noFill/>
        </p:spPr>
        <p:txBody>
          <a:bodyPr wrap="none" lIns="91429" tIns="45714" rIns="91429" bIns="45714" rtlCol="0">
            <a:spAutoFit/>
          </a:bodyPr>
          <a:lstStyle/>
          <a:p>
            <a:r>
              <a:rPr lang="en-US" sz="1400" dirty="0"/>
              <a:t>J. Wayne Jones</a:t>
            </a:r>
          </a:p>
        </p:txBody>
      </p:sp>
      <p:sp>
        <p:nvSpPr>
          <p:cNvPr id="12" name="TextBox 11"/>
          <p:cNvSpPr txBox="1"/>
          <p:nvPr/>
        </p:nvSpPr>
        <p:spPr>
          <a:xfrm>
            <a:off x="6771674" y="5131073"/>
            <a:ext cx="2361713" cy="1087738"/>
          </a:xfrm>
          <a:prstGeom prst="rect">
            <a:avLst/>
          </a:prstGeom>
          <a:solidFill>
            <a:schemeClr val="accent3">
              <a:lumMod val="40000"/>
              <a:lumOff val="60000"/>
            </a:schemeClr>
          </a:solidFill>
          <a:ln>
            <a:solidFill>
              <a:schemeClr val="tx1"/>
            </a:solidFill>
          </a:ln>
        </p:spPr>
        <p:txBody>
          <a:bodyPr wrap="square" lIns="101846" tIns="50923" rIns="101846" bIns="50923" rtlCol="0">
            <a:spAutoFit/>
          </a:bodyPr>
          <a:lstStyle/>
          <a:p>
            <a:r>
              <a:rPr lang="en-US" sz="1600" dirty="0">
                <a:latin typeface="Arial" pitchFamily="34" charset="0"/>
                <a:cs typeface="Arial" pitchFamily="34" charset="0"/>
              </a:rPr>
              <a:t>Necessary to characterize extremes of microstructure to model fatigue behavior</a:t>
            </a:r>
          </a:p>
        </p:txBody>
      </p:sp>
      <p:pic>
        <p:nvPicPr>
          <p:cNvPr id="8" name="Picture 7" descr="john Allison pict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7960" y="78445"/>
            <a:ext cx="899497" cy="1357731"/>
          </a:xfrm>
          <a:prstGeom prst="rect">
            <a:avLst/>
          </a:prstGeom>
        </p:spPr>
      </p:pic>
      <p:sp>
        <p:nvSpPr>
          <p:cNvPr id="14" name="TextBox 13"/>
          <p:cNvSpPr txBox="1"/>
          <p:nvPr/>
        </p:nvSpPr>
        <p:spPr>
          <a:xfrm>
            <a:off x="8160440" y="1373287"/>
            <a:ext cx="1064604" cy="307764"/>
          </a:xfrm>
          <a:prstGeom prst="rect">
            <a:avLst/>
          </a:prstGeom>
          <a:noFill/>
        </p:spPr>
        <p:txBody>
          <a:bodyPr wrap="square" lIns="91429" tIns="45714" rIns="91429" bIns="45714" rtlCol="0">
            <a:spAutoFit/>
          </a:bodyPr>
          <a:lstStyle/>
          <a:p>
            <a:r>
              <a:rPr lang="en-US" sz="1400" dirty="0"/>
              <a:t>John Allison</a:t>
            </a:r>
          </a:p>
        </p:txBody>
      </p:sp>
      <p:sp>
        <p:nvSpPr>
          <p:cNvPr id="13" name="TextBox 12"/>
          <p:cNvSpPr txBox="1"/>
          <p:nvPr/>
        </p:nvSpPr>
        <p:spPr>
          <a:xfrm>
            <a:off x="6707529" y="1875743"/>
            <a:ext cx="2442756" cy="1087738"/>
          </a:xfrm>
          <a:prstGeom prst="rect">
            <a:avLst/>
          </a:prstGeom>
          <a:solidFill>
            <a:schemeClr val="accent3">
              <a:lumMod val="40000"/>
              <a:lumOff val="60000"/>
            </a:schemeClr>
          </a:solidFill>
          <a:ln>
            <a:solidFill>
              <a:schemeClr val="tx1"/>
            </a:solidFill>
          </a:ln>
        </p:spPr>
        <p:txBody>
          <a:bodyPr wrap="square" lIns="101846" tIns="50923" rIns="101846" bIns="50923" rtlCol="0">
            <a:spAutoFit/>
          </a:bodyPr>
          <a:lstStyle/>
          <a:p>
            <a:r>
              <a:rPr lang="en-US" sz="1600" dirty="0">
                <a:latin typeface="Arial" pitchFamily="34" charset="0"/>
                <a:cs typeface="Arial" pitchFamily="34" charset="0"/>
              </a:rPr>
              <a:t>Critical microstructure neighborhoods control fatigue life for structural materials</a:t>
            </a:r>
          </a:p>
        </p:txBody>
      </p:sp>
      <p:pic>
        <p:nvPicPr>
          <p:cNvPr id="32" name="Picture 31" descr="R88DT Shear Localization .psd"/>
          <p:cNvPicPr>
            <a:picLocks noChangeAspect="1"/>
          </p:cNvPicPr>
          <p:nvPr/>
        </p:nvPicPr>
        <p:blipFill>
          <a:blip r:embed="rId3"/>
          <a:stretch>
            <a:fillRect/>
          </a:stretch>
        </p:blipFill>
        <p:spPr>
          <a:xfrm>
            <a:off x="4394605" y="4181817"/>
            <a:ext cx="2381139" cy="2381139"/>
          </a:xfrm>
          <a:prstGeom prst="rect">
            <a:avLst/>
          </a:prstGeom>
        </p:spPr>
      </p:pic>
      <p:pic>
        <p:nvPicPr>
          <p:cNvPr id="34" name="Picture 33" descr="R88DT Initiation.psd"/>
          <p:cNvPicPr>
            <a:picLocks noChangeAspect="1"/>
          </p:cNvPicPr>
          <p:nvPr/>
        </p:nvPicPr>
        <p:blipFill>
          <a:blip r:embed="rId4"/>
          <a:stretch>
            <a:fillRect/>
          </a:stretch>
        </p:blipFill>
        <p:spPr>
          <a:xfrm>
            <a:off x="5924077" y="2967002"/>
            <a:ext cx="2897425" cy="1996957"/>
          </a:xfrm>
          <a:prstGeom prst="rect">
            <a:avLst/>
          </a:prstGeom>
        </p:spPr>
      </p:pic>
      <p:pic>
        <p:nvPicPr>
          <p:cNvPr id="33" name="Picture 32" descr="R88DT Grain Distribution.psd"/>
          <p:cNvPicPr>
            <a:picLocks noChangeAspect="1"/>
          </p:cNvPicPr>
          <p:nvPr/>
        </p:nvPicPr>
        <p:blipFill>
          <a:blip r:embed="rId5"/>
          <a:stretch>
            <a:fillRect/>
          </a:stretch>
        </p:blipFill>
        <p:spPr>
          <a:xfrm>
            <a:off x="4412086" y="1875743"/>
            <a:ext cx="2279043" cy="1737266"/>
          </a:xfrm>
          <a:prstGeom prst="rect">
            <a:avLst/>
          </a:prstGeom>
        </p:spPr>
      </p:pic>
      <p:pic>
        <p:nvPicPr>
          <p:cNvPr id="5" name="Picture 4" descr="Wayne Pictur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035374" cy="1555890"/>
          </a:xfrm>
          <a:prstGeom prst="rect">
            <a:avLst/>
          </a:prstGeom>
        </p:spPr>
      </p:pic>
    </p:spTree>
    <p:extLst>
      <p:ext uri="{BB962C8B-B14F-4D97-AF65-F5344CB8AC3E}">
        <p14:creationId xmlns:p14="http://schemas.microsoft.com/office/powerpoint/2010/main" val="14813451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pIntegFig1.jpg"/>
          <p:cNvPicPr>
            <a:picLocks noGrp="1" noChangeAspect="1"/>
          </p:cNvPicPr>
          <p:nvPr>
            <p:ph idx="1"/>
          </p:nvPr>
        </p:nvPicPr>
        <p:blipFill>
          <a:blip r:embed="rId2">
            <a:extLst>
              <a:ext uri="{28A0092B-C50C-407E-A947-70E740481C1C}">
                <a14:useLocalDpi xmlns:a14="http://schemas.microsoft.com/office/drawing/2010/main" val="0"/>
              </a:ext>
            </a:extLst>
          </a:blip>
          <a:srcRect l="-67655" r="-67655"/>
          <a:stretch>
            <a:fillRect/>
          </a:stretch>
        </p:blipFill>
        <p:spPr>
          <a:xfrm>
            <a:off x="-778496" y="923762"/>
            <a:ext cx="10970042" cy="6033101"/>
          </a:xfrm>
        </p:spPr>
      </p:pic>
      <p:sp>
        <p:nvSpPr>
          <p:cNvPr id="2" name="Title 1"/>
          <p:cNvSpPr>
            <a:spLocks noGrp="1"/>
          </p:cNvSpPr>
          <p:nvPr>
            <p:ph type="title"/>
          </p:nvPr>
        </p:nvSpPr>
        <p:spPr>
          <a:xfrm>
            <a:off x="457200" y="140016"/>
            <a:ext cx="8229600" cy="783746"/>
          </a:xfrm>
        </p:spPr>
        <p:txBody>
          <a:bodyPr>
            <a:normAutofit fontScale="90000"/>
          </a:bodyPr>
          <a:lstStyle/>
          <a:p>
            <a:r>
              <a:rPr lang="en-US" sz="3200" dirty="0"/>
              <a:t>PRISMS – </a:t>
            </a:r>
            <a:r>
              <a:rPr lang="en-US" sz="3200" dirty="0" smtClean="0"/>
              <a:t>Integrating Length Scales and Scientific Domains</a:t>
            </a:r>
            <a:endParaRPr lang="en-US" sz="3200" dirty="0"/>
          </a:p>
        </p:txBody>
      </p:sp>
    </p:spTree>
    <p:extLst>
      <p:ext uri="{BB962C8B-B14F-4D97-AF65-F5344CB8AC3E}">
        <p14:creationId xmlns:p14="http://schemas.microsoft.com/office/powerpoint/2010/main" val="86609496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6513"/>
            <a:ext cx="8229600" cy="783746"/>
          </a:xfrm>
        </p:spPr>
        <p:txBody>
          <a:bodyPr>
            <a:normAutofit fontScale="90000"/>
          </a:bodyPr>
          <a:lstStyle/>
          <a:p>
            <a:r>
              <a:rPr lang="en-US" sz="3600" dirty="0" smtClean="0"/>
              <a:t>The Materials Commons</a:t>
            </a:r>
            <a:br>
              <a:rPr lang="en-US" sz="3600" dirty="0" smtClean="0"/>
            </a:br>
            <a:r>
              <a:rPr lang="en-US" sz="3600" dirty="0" smtClean="0"/>
              <a:t>---</a:t>
            </a:r>
            <a:r>
              <a:rPr lang="en-US" dirty="0" smtClean="0"/>
              <a:t/>
            </a:r>
            <a:br>
              <a:rPr lang="en-US" dirty="0" smtClean="0"/>
            </a:br>
            <a:r>
              <a:rPr lang="en-US" dirty="0" smtClean="0"/>
              <a:t>An Open Source Knowledge</a:t>
            </a:r>
            <a:br>
              <a:rPr lang="en-US" dirty="0" smtClean="0"/>
            </a:br>
            <a:r>
              <a:rPr lang="en-US" dirty="0" smtClean="0"/>
              <a:t>Repository &amp; Virtual Collaboration Platform </a:t>
            </a:r>
            <a:br>
              <a:rPr lang="en-US" dirty="0" smtClean="0"/>
            </a:br>
            <a:endParaRPr lang="en-US" dirty="0"/>
          </a:p>
        </p:txBody>
      </p:sp>
      <p:pic>
        <p:nvPicPr>
          <p:cNvPr id="7" name="Picture 6"/>
          <p:cNvPicPr>
            <a:picLocks noChangeAspect="1"/>
          </p:cNvPicPr>
          <p:nvPr/>
        </p:nvPicPr>
        <p:blipFill>
          <a:blip r:embed="rId2"/>
          <a:stretch>
            <a:fillRect/>
          </a:stretch>
        </p:blipFill>
        <p:spPr>
          <a:xfrm>
            <a:off x="7554883" y="169386"/>
            <a:ext cx="1451634" cy="1451634"/>
          </a:xfrm>
          <a:prstGeom prst="rect">
            <a:avLst/>
          </a:prstGeom>
        </p:spPr>
      </p:pic>
      <p:sp>
        <p:nvSpPr>
          <p:cNvPr id="8" name="TextBox 7"/>
          <p:cNvSpPr txBox="1"/>
          <p:nvPr/>
        </p:nvSpPr>
        <p:spPr>
          <a:xfrm>
            <a:off x="163285" y="1762720"/>
            <a:ext cx="1143450" cy="307777"/>
          </a:xfrm>
          <a:prstGeom prst="rect">
            <a:avLst/>
          </a:prstGeom>
          <a:noFill/>
        </p:spPr>
        <p:txBody>
          <a:bodyPr wrap="none" rtlCol="0">
            <a:spAutoFit/>
          </a:bodyPr>
          <a:lstStyle/>
          <a:p>
            <a:r>
              <a:rPr lang="en-US" sz="1400" dirty="0" smtClean="0"/>
              <a:t>H.V. </a:t>
            </a:r>
            <a:r>
              <a:rPr lang="en-US" sz="1400" dirty="0" err="1" smtClean="0"/>
              <a:t>Jagadish</a:t>
            </a:r>
            <a:endParaRPr lang="en-US" sz="1400" dirty="0"/>
          </a:p>
        </p:txBody>
      </p:sp>
      <p:sp>
        <p:nvSpPr>
          <p:cNvPr id="9" name="TextBox 8"/>
          <p:cNvSpPr txBox="1"/>
          <p:nvPr/>
        </p:nvSpPr>
        <p:spPr>
          <a:xfrm>
            <a:off x="7507527" y="1718279"/>
            <a:ext cx="1636473" cy="307777"/>
          </a:xfrm>
          <a:prstGeom prst="rect">
            <a:avLst/>
          </a:prstGeom>
          <a:noFill/>
        </p:spPr>
        <p:txBody>
          <a:bodyPr wrap="none" rtlCol="0">
            <a:spAutoFit/>
          </a:bodyPr>
          <a:lstStyle/>
          <a:p>
            <a:r>
              <a:rPr lang="en-US" sz="1400" dirty="0" smtClean="0"/>
              <a:t>Margaret </a:t>
            </a:r>
            <a:r>
              <a:rPr lang="en-US" sz="1400" dirty="0" err="1" smtClean="0"/>
              <a:t>Hedstrom</a:t>
            </a:r>
            <a:endParaRPr lang="en-US" sz="1400" dirty="0"/>
          </a:p>
        </p:txBody>
      </p:sp>
      <p:sp>
        <p:nvSpPr>
          <p:cNvPr id="11" name="Content Placeholder 10"/>
          <p:cNvSpPr>
            <a:spLocks noGrp="1"/>
          </p:cNvSpPr>
          <p:nvPr>
            <p:ph idx="1"/>
          </p:nvPr>
        </p:nvSpPr>
        <p:spPr>
          <a:xfrm>
            <a:off x="457200" y="2253429"/>
            <a:ext cx="8229600" cy="4525963"/>
          </a:xfrm>
        </p:spPr>
        <p:txBody>
          <a:bodyPr/>
          <a:lstStyle/>
          <a:p>
            <a:pPr marL="342900" indent="-342900">
              <a:buFont typeface="Arial"/>
              <a:buChar char="•"/>
            </a:pPr>
            <a:r>
              <a:rPr lang="en-US" dirty="0" smtClean="0"/>
              <a:t>Curating, archiving and dissemination of “Information”</a:t>
            </a:r>
          </a:p>
          <a:p>
            <a:pPr marL="342900" indent="-342900">
              <a:buFont typeface="Arial"/>
              <a:buChar char="•"/>
            </a:pPr>
            <a:r>
              <a:rPr lang="en-US" dirty="0" smtClean="0"/>
              <a:t>Information: Digital data (experiment and simulation results) &amp; PRISMS Tools</a:t>
            </a:r>
          </a:p>
          <a:p>
            <a:pPr marL="342900" indent="-342900">
              <a:buFont typeface="Arial"/>
              <a:buChar char="•"/>
            </a:pPr>
            <a:r>
              <a:rPr lang="en-US" dirty="0" smtClean="0"/>
              <a:t>Workflow processes, standards, sharing practices &amp; policies</a:t>
            </a:r>
          </a:p>
          <a:p>
            <a:pPr marL="342900" indent="-342900">
              <a:buFont typeface="Arial"/>
              <a:buChar char="•"/>
            </a:pPr>
            <a:r>
              <a:rPr lang="en-US" dirty="0" smtClean="0"/>
              <a:t>“Fusion” of experiments and simulation – knowledge creation</a:t>
            </a:r>
          </a:p>
          <a:p>
            <a:pPr marL="342900" indent="-342900">
              <a:buFont typeface="Arial"/>
              <a:buChar char="•"/>
            </a:pPr>
            <a:r>
              <a:rPr lang="en-US" dirty="0" smtClean="0"/>
              <a:t>Develop the Open Source PRISMS Community (Collaboration, Annual Workshop, Glue Grants, etc.) </a:t>
            </a:r>
          </a:p>
          <a:p>
            <a:pPr marL="342900" indent="-342900">
              <a:buFont typeface="Arial"/>
              <a:buChar char="•"/>
            </a:pPr>
            <a:r>
              <a:rPr lang="en-US" dirty="0" smtClean="0"/>
              <a:t>Federation (Materials societies, other repositories)</a:t>
            </a:r>
            <a:endParaRPr lang="en-US" dirty="0"/>
          </a:p>
        </p:txBody>
      </p:sp>
      <p:pic>
        <p:nvPicPr>
          <p:cNvPr id="12" name="Content Placeholder 5"/>
          <p:cNvPicPr>
            <a:picLocks noChangeAspect="1"/>
          </p:cNvPicPr>
          <p:nvPr/>
        </p:nvPicPr>
        <p:blipFill rotWithShape="1">
          <a:blip r:embed="rId3"/>
          <a:srcRect l="12554" t="7528" r="13090" b="28702"/>
          <a:stretch/>
        </p:blipFill>
        <p:spPr>
          <a:xfrm>
            <a:off x="163285" y="153740"/>
            <a:ext cx="1397000" cy="1589115"/>
          </a:xfrm>
          <a:prstGeom prst="rect">
            <a:avLst/>
          </a:prstGeom>
        </p:spPr>
      </p:pic>
      <p:pic>
        <p:nvPicPr>
          <p:cNvPr id="13" name="Picture 12" descr="Screen Shot 2012-07-20 at 12.13.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429" y="5201357"/>
            <a:ext cx="2068979" cy="1578035"/>
          </a:xfrm>
          <a:prstGeom prst="rect">
            <a:avLst/>
          </a:prstGeom>
        </p:spPr>
      </p:pic>
      <p:pic>
        <p:nvPicPr>
          <p:cNvPr id="14" name="Picture 70"/>
          <p:cNvPicPr>
            <a:picLocks noChangeAspect="1" noChangeArrowheads="1"/>
          </p:cNvPicPr>
          <p:nvPr/>
        </p:nvPicPr>
        <p:blipFill>
          <a:blip r:embed="rId5"/>
          <a:srcRect l="24019" t="33224" r="55534" b="39063"/>
          <a:stretch>
            <a:fillRect/>
          </a:stretch>
        </p:blipFill>
        <p:spPr bwMode="auto">
          <a:xfrm>
            <a:off x="2389387" y="5012135"/>
            <a:ext cx="1613159" cy="1767257"/>
          </a:xfrm>
          <a:prstGeom prst="rect">
            <a:avLst/>
          </a:prstGeom>
          <a:ln>
            <a:noFill/>
          </a:ln>
          <a:effectLst>
            <a:softEdge rad="112500"/>
          </a:effectLst>
        </p:spPr>
      </p:pic>
    </p:spTree>
    <p:extLst>
      <p:ext uri="{BB962C8B-B14F-4D97-AF65-F5344CB8AC3E}">
        <p14:creationId xmlns:p14="http://schemas.microsoft.com/office/powerpoint/2010/main" val="3751222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174"/>
            <a:ext cx="8229600" cy="783746"/>
          </a:xfrm>
        </p:spPr>
        <p:txBody>
          <a:bodyPr>
            <a:normAutofit/>
          </a:bodyPr>
          <a:lstStyle/>
          <a:p>
            <a:r>
              <a:rPr lang="en-US" sz="3200" dirty="0" smtClean="0"/>
              <a:t>Summary</a:t>
            </a:r>
            <a:endParaRPr lang="en-US" sz="3200" dirty="0"/>
          </a:p>
        </p:txBody>
      </p:sp>
      <p:sp>
        <p:nvSpPr>
          <p:cNvPr id="3" name="Content Placeholder 2"/>
          <p:cNvSpPr>
            <a:spLocks noGrp="1"/>
          </p:cNvSpPr>
          <p:nvPr>
            <p:ph idx="1"/>
          </p:nvPr>
        </p:nvSpPr>
        <p:spPr>
          <a:xfrm>
            <a:off x="457200" y="812691"/>
            <a:ext cx="8229600" cy="5474574"/>
          </a:xfrm>
        </p:spPr>
        <p:txBody>
          <a:bodyPr>
            <a:normAutofit fontScale="85000" lnSpcReduction="20000"/>
          </a:bodyPr>
          <a:lstStyle/>
          <a:p>
            <a:pPr marL="342900" indent="-342900">
              <a:buFont typeface="Arial"/>
              <a:buChar char="•"/>
            </a:pPr>
            <a:r>
              <a:rPr lang="en-US" sz="2600" dirty="0" smtClean="0"/>
              <a:t>We are at a tipping point with Materials by Design/ICME/ICMSE - Materials Genome Initiative is an important opportunity</a:t>
            </a:r>
          </a:p>
          <a:p>
            <a:endParaRPr lang="en-US" sz="2400" dirty="0" smtClean="0"/>
          </a:p>
          <a:p>
            <a:pPr marL="342900" indent="-342900">
              <a:buFont typeface="Arial"/>
              <a:buChar char="•"/>
            </a:pPr>
            <a:r>
              <a:rPr lang="en-US" sz="2600" dirty="0"/>
              <a:t>The DOE Software Innovation Center for Integrated Multi-Scale Modeling of Structural Metals has been designed to:</a:t>
            </a:r>
          </a:p>
          <a:p>
            <a:pPr marL="1142906" lvl="1" indent="-342900"/>
            <a:r>
              <a:rPr lang="en-US" sz="2300" dirty="0"/>
              <a:t>Provide an integrated suite of professional, open-source computational tools</a:t>
            </a:r>
          </a:p>
          <a:p>
            <a:pPr marL="1142906" lvl="1" indent="-342900"/>
            <a:r>
              <a:rPr lang="en-US" sz="2300" dirty="0"/>
              <a:t>Develop advanced computational tools </a:t>
            </a:r>
          </a:p>
          <a:p>
            <a:pPr marL="1142906" lvl="1" indent="-342900"/>
            <a:r>
              <a:rPr lang="en-US" sz="2300" dirty="0"/>
              <a:t>Closely couple models with unique experimental capabilities for model development, inputs and validation</a:t>
            </a:r>
          </a:p>
          <a:p>
            <a:pPr marL="1142906" lvl="1" indent="-342900"/>
            <a:r>
              <a:rPr lang="en-US" sz="2300" dirty="0"/>
              <a:t>Establish the Materials Commons</a:t>
            </a:r>
          </a:p>
          <a:p>
            <a:pPr marL="1142906" lvl="1" indent="-342900"/>
            <a:r>
              <a:rPr lang="en-US" sz="2300" dirty="0"/>
              <a:t>Build a PRISMS collaborative community</a:t>
            </a:r>
          </a:p>
          <a:p>
            <a:endParaRPr lang="en-US" sz="2400" dirty="0" smtClean="0"/>
          </a:p>
          <a:p>
            <a:pPr marL="342900" indent="-342900">
              <a:buFont typeface="Arial"/>
              <a:buChar char="•"/>
            </a:pPr>
            <a:r>
              <a:rPr lang="en-US" sz="2600" dirty="0" smtClean="0"/>
              <a:t>Our Vision: PRISMS </a:t>
            </a:r>
            <a:r>
              <a:rPr lang="en-US" sz="2600" dirty="0"/>
              <a:t>– will be an </a:t>
            </a:r>
            <a:r>
              <a:rPr lang="en-US" sz="2600" u="sng" dirty="0"/>
              <a:t>extensible</a:t>
            </a:r>
            <a:r>
              <a:rPr lang="en-US" sz="2600" dirty="0"/>
              <a:t> scientific core for ICMSE &amp; </a:t>
            </a:r>
            <a:r>
              <a:rPr lang="en-US" sz="2600" dirty="0" smtClean="0"/>
              <a:t>Materials By Design </a:t>
            </a:r>
            <a:r>
              <a:rPr lang="en-US" sz="2600" dirty="0"/>
              <a:t>for structural </a:t>
            </a:r>
            <a:r>
              <a:rPr lang="en-US" sz="2600" dirty="0" smtClean="0"/>
              <a:t>materials</a:t>
            </a:r>
          </a:p>
          <a:p>
            <a:endParaRPr lang="en-US" dirty="0" smtClean="0"/>
          </a:p>
          <a:p>
            <a:pPr marL="1142906" lvl="1" indent="-342900"/>
            <a:endParaRPr lang="en-US" dirty="0"/>
          </a:p>
        </p:txBody>
      </p:sp>
    </p:spTree>
    <p:extLst>
      <p:ext uri="{BB962C8B-B14F-4D97-AF65-F5344CB8AC3E}">
        <p14:creationId xmlns:p14="http://schemas.microsoft.com/office/powerpoint/2010/main" val="14122216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a:xfrm>
            <a:off x="1387475" y="155588"/>
            <a:ext cx="6513513" cy="835025"/>
          </a:xfrm>
        </p:spPr>
        <p:txBody>
          <a:bodyPr/>
          <a:lstStyle/>
          <a:p>
            <a:r>
              <a:rPr lang="en-US" sz="3200" dirty="0">
                <a:latin typeface="Arial Rounded MT Bold" charset="0"/>
                <a:ea typeface="ＭＳ Ｐゴシック" charset="0"/>
                <a:cs typeface="ＭＳ Ｐゴシック" charset="0"/>
              </a:rPr>
              <a:t>Materials Genome Initiative</a:t>
            </a:r>
          </a:p>
        </p:txBody>
      </p:sp>
      <p:pic>
        <p:nvPicPr>
          <p:cNvPr id="9523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14" y="838200"/>
            <a:ext cx="52117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2005" y="5867404"/>
            <a:ext cx="5994371" cy="646286"/>
          </a:xfrm>
          <a:prstGeom prst="rect">
            <a:avLst/>
          </a:prstGeom>
          <a:ln>
            <a:solidFill>
              <a:schemeClr val="tx1"/>
            </a:solidFill>
          </a:ln>
        </p:spPr>
        <p:txBody>
          <a:bodyPr wrap="square" lIns="91384" tIns="45693" rIns="91384" bIns="45693">
            <a:spAutoFit/>
          </a:bodyPr>
          <a:lstStyle/>
          <a:p>
            <a:r>
              <a:rPr lang="en-US" dirty="0"/>
              <a:t>“(In this context) genome connotes a fundamental building block </a:t>
            </a:r>
            <a:r>
              <a:rPr lang="en-US" u="sng" dirty="0"/>
              <a:t>toward a larger purpose</a:t>
            </a:r>
            <a:r>
              <a:rPr lang="en-US" dirty="0"/>
              <a:t>” </a:t>
            </a:r>
            <a:r>
              <a:rPr lang="en-US" dirty="0" smtClean="0"/>
              <a:t>NSTC MGI </a:t>
            </a:r>
            <a:r>
              <a:rPr lang="en-US" dirty="0"/>
              <a:t>White Paper, 2011</a:t>
            </a:r>
          </a:p>
        </p:txBody>
      </p:sp>
      <p:sp>
        <p:nvSpPr>
          <p:cNvPr id="6" name="Title 1"/>
          <p:cNvSpPr txBox="1">
            <a:spLocks/>
          </p:cNvSpPr>
          <p:nvPr/>
        </p:nvSpPr>
        <p:spPr>
          <a:xfrm>
            <a:off x="5889804" y="2063993"/>
            <a:ext cx="2964634" cy="1357657"/>
          </a:xfrm>
          <a:prstGeom prst="rect">
            <a:avLst/>
          </a:prstGeom>
        </p:spPr>
        <p:txBody>
          <a:bodyPr vert="horz" lIns="91429" tIns="45714" rIns="91429" bIns="45714" rtlCol="0" anchor="ctr">
            <a:normAutofit fontScale="92500" lnSpcReduction="10000"/>
          </a:bodyPr>
          <a:lstStyle>
            <a:lvl1pPr algn="ctr" defTabSz="457146" rtl="0" eaLnBrk="1" latinLnBrk="0" hangingPunct="1">
              <a:spcBef>
                <a:spcPct val="0"/>
              </a:spcBef>
              <a:buNone/>
              <a:defRPr sz="2400" kern="1200">
                <a:solidFill>
                  <a:schemeClr val="tx1"/>
                </a:solidFill>
                <a:latin typeface="Arial Rounded MT Bold"/>
                <a:ea typeface="+mj-ea"/>
                <a:cs typeface="Arial Rounded MT Bold"/>
              </a:defRPr>
            </a:lvl1pPr>
          </a:lstStyle>
          <a:p>
            <a:r>
              <a:rPr lang="en-US" sz="3200" smtClean="0"/>
              <a:t>Thank you for this opportunity !!</a:t>
            </a:r>
            <a:endParaRPr lang="en-US" sz="3200" dirty="0"/>
          </a:p>
        </p:txBody>
      </p:sp>
    </p:spTree>
    <p:extLst>
      <p:ext uri="{BB962C8B-B14F-4D97-AF65-F5344CB8AC3E}">
        <p14:creationId xmlns:p14="http://schemas.microsoft.com/office/powerpoint/2010/main" val="159644871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9509073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4" descr="RA Logo_2l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661" y="3267305"/>
            <a:ext cx="4190999"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Arc 64"/>
          <p:cNvSpPr/>
          <p:nvPr/>
        </p:nvSpPr>
        <p:spPr>
          <a:xfrm>
            <a:off x="3864954" y="1693142"/>
            <a:ext cx="3635104" cy="734410"/>
          </a:xfrm>
          <a:prstGeom prst="arc">
            <a:avLst>
              <a:gd name="adj1" fmla="val 16200000"/>
              <a:gd name="adj2" fmla="val 1"/>
            </a:avLst>
          </a:prstGeom>
          <a:ln w="127000">
            <a:gradFill flip="none" rotWithShape="1">
              <a:gsLst>
                <a:gs pos="0">
                  <a:schemeClr val="accent1"/>
                </a:gs>
                <a:gs pos="100000">
                  <a:schemeClr val="bg1">
                    <a:lumMod val="85000"/>
                  </a:schemeClr>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txBody>
          <a:bodyPr lIns="91395" tIns="45698" rIns="91395" bIns="45698" rtlCol="0" anchor="ctr"/>
          <a:lstStyle/>
          <a:p>
            <a:pPr defTabSz="456976" fontAlgn="auto">
              <a:spcBef>
                <a:spcPts val="0"/>
              </a:spcBef>
              <a:spcAft>
                <a:spcPts val="0"/>
              </a:spcAft>
            </a:pPr>
            <a:endParaRPr lang="en-US">
              <a:solidFill>
                <a:prstClr val="black"/>
              </a:solidFill>
              <a:latin typeface="Calibri"/>
            </a:endParaRPr>
          </a:p>
        </p:txBody>
      </p:sp>
      <p:sp>
        <p:nvSpPr>
          <p:cNvPr id="67" name="Arc 66"/>
          <p:cNvSpPr/>
          <p:nvPr/>
        </p:nvSpPr>
        <p:spPr>
          <a:xfrm flipV="1">
            <a:off x="4823347" y="2889217"/>
            <a:ext cx="2676711" cy="637817"/>
          </a:xfrm>
          <a:prstGeom prst="arc">
            <a:avLst>
              <a:gd name="adj1" fmla="val 16303865"/>
              <a:gd name="adj2" fmla="val 1"/>
            </a:avLst>
          </a:prstGeom>
          <a:ln w="127000">
            <a:gradFill flip="none" rotWithShape="1">
              <a:gsLst>
                <a:gs pos="0">
                  <a:schemeClr val="accent1"/>
                </a:gs>
                <a:gs pos="100000">
                  <a:schemeClr val="bg1">
                    <a:lumMod val="85000"/>
                  </a:schemeClr>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txBody>
          <a:bodyPr lIns="91395" tIns="45698" rIns="91395" bIns="45698" rtlCol="0" anchor="ctr"/>
          <a:lstStyle/>
          <a:p>
            <a:pPr defTabSz="456976" fontAlgn="auto">
              <a:spcBef>
                <a:spcPts val="0"/>
              </a:spcBef>
              <a:spcAft>
                <a:spcPts val="0"/>
              </a:spcAft>
            </a:pPr>
            <a:endParaRPr lang="en-US">
              <a:solidFill>
                <a:prstClr val="black"/>
              </a:solidFill>
              <a:latin typeface="Calibri"/>
            </a:endParaRPr>
          </a:p>
        </p:txBody>
      </p:sp>
      <p:sp>
        <p:nvSpPr>
          <p:cNvPr id="69" name="Arc 68"/>
          <p:cNvSpPr/>
          <p:nvPr/>
        </p:nvSpPr>
        <p:spPr>
          <a:xfrm flipH="1">
            <a:off x="117519" y="3800110"/>
            <a:ext cx="3453117" cy="1237661"/>
          </a:xfrm>
          <a:prstGeom prst="arc">
            <a:avLst>
              <a:gd name="adj1" fmla="val 16200000"/>
              <a:gd name="adj2" fmla="val 1"/>
            </a:avLst>
          </a:prstGeom>
          <a:ln w="127000">
            <a:gradFill flip="none" rotWithShape="1">
              <a:gsLst>
                <a:gs pos="0">
                  <a:schemeClr val="accent1"/>
                </a:gs>
                <a:gs pos="100000">
                  <a:schemeClr val="bg1">
                    <a:lumMod val="85000"/>
                  </a:schemeClr>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txBody>
          <a:bodyPr lIns="91395" tIns="45698" rIns="91395" bIns="45698" rtlCol="0" anchor="ctr"/>
          <a:lstStyle/>
          <a:p>
            <a:pPr defTabSz="456976" fontAlgn="auto">
              <a:spcBef>
                <a:spcPts val="0"/>
              </a:spcBef>
              <a:spcAft>
                <a:spcPts val="0"/>
              </a:spcAft>
            </a:pPr>
            <a:endParaRPr lang="en-US">
              <a:solidFill>
                <a:prstClr val="black"/>
              </a:solidFill>
              <a:latin typeface="Calibri"/>
            </a:endParaRPr>
          </a:p>
        </p:txBody>
      </p:sp>
      <p:cxnSp>
        <p:nvCxnSpPr>
          <p:cNvPr id="71" name="Straight Connector 70"/>
          <p:cNvCxnSpPr/>
          <p:nvPr/>
        </p:nvCxnSpPr>
        <p:spPr>
          <a:xfrm rot="10800000" flipH="1">
            <a:off x="1786432" y="3626556"/>
            <a:ext cx="4433046" cy="199046"/>
          </a:xfrm>
          <a:prstGeom prst="line">
            <a:avLst/>
          </a:prstGeom>
          <a:ln w="127000">
            <a:gradFill flip="none" rotWithShape="1">
              <a:gsLst>
                <a:gs pos="0">
                  <a:schemeClr val="accent1"/>
                </a:gs>
                <a:gs pos="100000">
                  <a:schemeClr val="bg1">
                    <a:lumMod val="85000"/>
                  </a:schemeClr>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2225698" y="5116049"/>
            <a:ext cx="5568936" cy="1588"/>
          </a:xfrm>
          <a:prstGeom prst="line">
            <a:avLst/>
          </a:prstGeom>
          <a:ln w="127000">
            <a:gradFill flip="none" rotWithShape="1">
              <a:gsLst>
                <a:gs pos="0">
                  <a:schemeClr val="accent1"/>
                </a:gs>
                <a:gs pos="100000">
                  <a:schemeClr val="bg1">
                    <a:lumMod val="85000"/>
                  </a:schemeClr>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25097" y="1693142"/>
            <a:ext cx="4711998" cy="1588"/>
          </a:xfrm>
          <a:prstGeom prst="line">
            <a:avLst/>
          </a:prstGeom>
          <a:ln w="127000">
            <a:gradFill flip="none" rotWithShape="1">
              <a:gsLst>
                <a:gs pos="0">
                  <a:schemeClr val="accent1"/>
                </a:gs>
                <a:gs pos="100000">
                  <a:schemeClr val="bg1">
                    <a:lumMod val="85000"/>
                  </a:schemeClr>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64745" y="-173196"/>
            <a:ext cx="8229600" cy="1143000"/>
          </a:xfrm>
        </p:spPr>
        <p:txBody>
          <a:bodyPr/>
          <a:lstStyle/>
          <a:p>
            <a:r>
              <a:rPr lang="en-US" dirty="0" smtClean="0"/>
              <a:t>Historical Highlights</a:t>
            </a:r>
            <a:endParaRPr lang="en-US" dirty="0"/>
          </a:p>
        </p:txBody>
      </p:sp>
      <p:pic>
        <p:nvPicPr>
          <p:cNvPr id="26" name="Picture 25"/>
          <p:cNvPicPr>
            <a:picLocks noChangeAspect="1"/>
          </p:cNvPicPr>
          <p:nvPr/>
        </p:nvPicPr>
        <p:blipFill>
          <a:blip r:embed="rId3"/>
          <a:stretch>
            <a:fillRect/>
          </a:stretch>
        </p:blipFill>
        <p:spPr>
          <a:xfrm>
            <a:off x="201221" y="875283"/>
            <a:ext cx="1205014" cy="1789670"/>
          </a:xfrm>
          <a:prstGeom prst="rect">
            <a:avLst/>
          </a:prstGeom>
        </p:spPr>
      </p:pic>
      <p:sp>
        <p:nvSpPr>
          <p:cNvPr id="32" name="TextBox 31"/>
          <p:cNvSpPr txBox="1"/>
          <p:nvPr/>
        </p:nvSpPr>
        <p:spPr>
          <a:xfrm>
            <a:off x="474747" y="508139"/>
            <a:ext cx="698087" cy="369287"/>
          </a:xfrm>
          <a:prstGeom prst="rect">
            <a:avLst/>
          </a:prstGeom>
          <a:noFill/>
        </p:spPr>
        <p:txBody>
          <a:bodyPr wrap="none" lIns="91395" tIns="45698" rIns="91395" bIns="45698" rtlCol="0">
            <a:spAutoFit/>
          </a:bodyPr>
          <a:lstStyle/>
          <a:p>
            <a:pPr algn="l" defTabSz="456976" fontAlgn="auto">
              <a:spcBef>
                <a:spcPts val="0"/>
              </a:spcBef>
              <a:spcAft>
                <a:spcPts val="0"/>
              </a:spcAft>
            </a:pPr>
            <a:r>
              <a:rPr lang="en-US" b="1" dirty="0">
                <a:solidFill>
                  <a:prstClr val="black"/>
                </a:solidFill>
                <a:latin typeface="Helvetica"/>
                <a:ea typeface="ＭＳ Ｐゴシック" charset="0"/>
                <a:cs typeface="Helvetica"/>
              </a:rPr>
              <a:t>1989</a:t>
            </a:r>
          </a:p>
        </p:txBody>
      </p:sp>
      <p:pic>
        <p:nvPicPr>
          <p:cNvPr id="34" name="Picture 33"/>
          <p:cNvPicPr>
            <a:picLocks noChangeAspect="1"/>
          </p:cNvPicPr>
          <p:nvPr/>
        </p:nvPicPr>
        <p:blipFill>
          <a:blip r:embed="rId4"/>
          <a:stretch>
            <a:fillRect/>
          </a:stretch>
        </p:blipFill>
        <p:spPr>
          <a:xfrm>
            <a:off x="4264550" y="1245253"/>
            <a:ext cx="1237145" cy="1045950"/>
          </a:xfrm>
          <a:prstGeom prst="rect">
            <a:avLst/>
          </a:prstGeom>
        </p:spPr>
      </p:pic>
      <p:sp>
        <p:nvSpPr>
          <p:cNvPr id="38" name="TextBox 37"/>
          <p:cNvSpPr txBox="1"/>
          <p:nvPr/>
        </p:nvSpPr>
        <p:spPr>
          <a:xfrm>
            <a:off x="2525600" y="1037625"/>
            <a:ext cx="1974632" cy="1200284"/>
          </a:xfrm>
          <a:prstGeom prst="rect">
            <a:avLst/>
          </a:prstGeom>
          <a:noFill/>
        </p:spPr>
        <p:txBody>
          <a:bodyPr wrap="square" lIns="91395" tIns="45698" rIns="91395" bIns="45698" rtlCol="0">
            <a:spAutoFit/>
          </a:bodyPr>
          <a:lstStyle/>
          <a:p>
            <a:pPr defTabSz="456976" fontAlgn="auto">
              <a:spcBef>
                <a:spcPts val="0"/>
              </a:spcBef>
              <a:spcAft>
                <a:spcPts val="0"/>
              </a:spcAft>
            </a:pPr>
            <a:r>
              <a:rPr lang="en-US" b="1" dirty="0">
                <a:solidFill>
                  <a:prstClr val="black"/>
                </a:solidFill>
                <a:latin typeface="Calibri"/>
                <a:ea typeface="ＭＳ Ｐゴシック" charset="0"/>
                <a:cs typeface="ＭＳ Ｐゴシック" charset="0"/>
              </a:rPr>
              <a:t>DOE: Advanced Strategic Computing Initiative </a:t>
            </a:r>
          </a:p>
        </p:txBody>
      </p:sp>
      <p:sp>
        <p:nvSpPr>
          <p:cNvPr id="39" name="TextBox 38"/>
          <p:cNvSpPr txBox="1"/>
          <p:nvPr/>
        </p:nvSpPr>
        <p:spPr>
          <a:xfrm>
            <a:off x="0" y="2603704"/>
            <a:ext cx="2062590" cy="923285"/>
          </a:xfrm>
          <a:prstGeom prst="rect">
            <a:avLst/>
          </a:prstGeom>
          <a:noFill/>
        </p:spPr>
        <p:txBody>
          <a:bodyPr wrap="square" lIns="91395" tIns="45698" rIns="91395" bIns="45698" rtlCol="0">
            <a:spAutoFit/>
          </a:bodyPr>
          <a:lstStyle/>
          <a:p>
            <a:pPr defTabSz="456976" fontAlgn="auto">
              <a:spcBef>
                <a:spcPts val="0"/>
              </a:spcBef>
              <a:spcAft>
                <a:spcPts val="0"/>
              </a:spcAft>
            </a:pPr>
            <a:r>
              <a:rPr lang="en-US" b="1" dirty="0">
                <a:solidFill>
                  <a:prstClr val="black"/>
                </a:solidFill>
                <a:latin typeface="Calibri"/>
                <a:ea typeface="ＭＳ Ｐゴシック" charset="0"/>
                <a:cs typeface="ＭＳ Ｐゴシック" charset="0"/>
              </a:rPr>
              <a:t>NRC: Materials Science &amp; Eng for the 1990s</a:t>
            </a:r>
          </a:p>
        </p:txBody>
      </p:sp>
      <p:sp>
        <p:nvSpPr>
          <p:cNvPr id="40" name="TextBox 39"/>
          <p:cNvSpPr txBox="1"/>
          <p:nvPr/>
        </p:nvSpPr>
        <p:spPr>
          <a:xfrm>
            <a:off x="4547551" y="735179"/>
            <a:ext cx="652552" cy="369287"/>
          </a:xfrm>
          <a:prstGeom prst="rect">
            <a:avLst/>
          </a:prstGeom>
          <a:noFill/>
        </p:spPr>
        <p:txBody>
          <a:bodyPr wrap="none" lIns="91395" tIns="45698" rIns="91395" bIns="45698" rtlCol="0">
            <a:spAutoFit/>
          </a:bodyPr>
          <a:lstStyle/>
          <a:p>
            <a:pPr algn="l" defTabSz="456976" fontAlgn="auto">
              <a:spcBef>
                <a:spcPts val="0"/>
              </a:spcBef>
              <a:spcAft>
                <a:spcPts val="0"/>
              </a:spcAft>
            </a:pPr>
            <a:r>
              <a:rPr lang="en-US" b="1" dirty="0">
                <a:solidFill>
                  <a:prstClr val="black"/>
                </a:solidFill>
                <a:latin typeface="Calibri"/>
                <a:ea typeface="ＭＳ Ｐゴシック" charset="0"/>
                <a:cs typeface="ＭＳ Ｐゴシック" charset="0"/>
              </a:rPr>
              <a:t>1995</a:t>
            </a:r>
          </a:p>
        </p:txBody>
      </p:sp>
      <p:sp>
        <p:nvSpPr>
          <p:cNvPr id="43" name="TextBox 42"/>
          <p:cNvSpPr txBox="1"/>
          <p:nvPr/>
        </p:nvSpPr>
        <p:spPr>
          <a:xfrm>
            <a:off x="6805335" y="1104515"/>
            <a:ext cx="2007639" cy="646286"/>
          </a:xfrm>
          <a:prstGeom prst="rect">
            <a:avLst/>
          </a:prstGeom>
          <a:noFill/>
        </p:spPr>
        <p:txBody>
          <a:bodyPr wrap="square" lIns="91395" tIns="45698" rIns="91395" bIns="45698" rtlCol="0">
            <a:spAutoFit/>
          </a:bodyPr>
          <a:lstStyle/>
          <a:p>
            <a:pPr defTabSz="456976" fontAlgn="auto">
              <a:spcBef>
                <a:spcPts val="0"/>
              </a:spcBef>
              <a:spcAft>
                <a:spcPts val="0"/>
              </a:spcAft>
            </a:pPr>
            <a:r>
              <a:rPr lang="en-US" b="1" dirty="0" smtClean="0">
                <a:solidFill>
                  <a:prstClr val="black"/>
                </a:solidFill>
                <a:latin typeface="Calibri"/>
                <a:ea typeface="ＭＳ Ｐゴシック" charset="0"/>
                <a:cs typeface="ＭＳ Ｐゴシック" charset="0"/>
              </a:rPr>
              <a:t>NRC: </a:t>
            </a:r>
            <a:r>
              <a:rPr lang="en-US" b="1" dirty="0">
                <a:solidFill>
                  <a:prstClr val="black"/>
                </a:solidFill>
                <a:latin typeface="Calibri"/>
                <a:ea typeface="ＭＳ Ｐゴシック" charset="0"/>
                <a:cs typeface="ＭＳ Ｐゴシック" charset="0"/>
              </a:rPr>
              <a:t>The Valley of Death</a:t>
            </a:r>
          </a:p>
        </p:txBody>
      </p:sp>
      <p:pic>
        <p:nvPicPr>
          <p:cNvPr id="44" name="Picture 43"/>
          <p:cNvPicPr>
            <a:picLocks noChangeAspect="1"/>
          </p:cNvPicPr>
          <p:nvPr/>
        </p:nvPicPr>
        <p:blipFill>
          <a:blip r:embed="rId5"/>
          <a:stretch>
            <a:fillRect/>
          </a:stretch>
        </p:blipFill>
        <p:spPr>
          <a:xfrm>
            <a:off x="2269005" y="2952736"/>
            <a:ext cx="1227518" cy="1100382"/>
          </a:xfrm>
          <a:prstGeom prst="rect">
            <a:avLst/>
          </a:prstGeom>
        </p:spPr>
      </p:pic>
      <p:pic>
        <p:nvPicPr>
          <p:cNvPr id="46" name="Picture 45"/>
          <p:cNvPicPr>
            <a:picLocks noChangeAspect="1"/>
          </p:cNvPicPr>
          <p:nvPr/>
        </p:nvPicPr>
        <p:blipFill>
          <a:blip r:embed="rId6"/>
          <a:stretch>
            <a:fillRect/>
          </a:stretch>
        </p:blipFill>
        <p:spPr>
          <a:xfrm>
            <a:off x="4379634" y="2991229"/>
            <a:ext cx="2257781" cy="1013107"/>
          </a:xfrm>
          <a:prstGeom prst="rect">
            <a:avLst/>
          </a:prstGeom>
        </p:spPr>
      </p:pic>
      <p:sp>
        <p:nvSpPr>
          <p:cNvPr id="47" name="TextBox 46"/>
          <p:cNvSpPr txBox="1"/>
          <p:nvPr/>
        </p:nvSpPr>
        <p:spPr>
          <a:xfrm>
            <a:off x="5242169" y="2679623"/>
            <a:ext cx="652552" cy="369287"/>
          </a:xfrm>
          <a:prstGeom prst="rect">
            <a:avLst/>
          </a:prstGeom>
          <a:noFill/>
        </p:spPr>
        <p:txBody>
          <a:bodyPr wrap="none" lIns="91395" tIns="45698" rIns="91395" bIns="45698" rtlCol="0">
            <a:spAutoFit/>
          </a:bodyPr>
          <a:lstStyle/>
          <a:p>
            <a:pPr algn="l" defTabSz="456976" fontAlgn="auto">
              <a:spcBef>
                <a:spcPts val="0"/>
              </a:spcBef>
              <a:spcAft>
                <a:spcPts val="0"/>
              </a:spcAft>
            </a:pPr>
            <a:r>
              <a:rPr lang="en-US" b="1" dirty="0">
                <a:solidFill>
                  <a:prstClr val="black"/>
                </a:solidFill>
                <a:latin typeface="Calibri"/>
                <a:ea typeface="ＭＳ Ｐゴシック" charset="0"/>
                <a:cs typeface="ＭＳ Ｐゴシック" charset="0"/>
              </a:rPr>
              <a:t>1999</a:t>
            </a:r>
          </a:p>
        </p:txBody>
      </p:sp>
      <p:sp>
        <p:nvSpPr>
          <p:cNvPr id="48" name="TextBox 47"/>
          <p:cNvSpPr txBox="1"/>
          <p:nvPr/>
        </p:nvSpPr>
        <p:spPr>
          <a:xfrm>
            <a:off x="4775372" y="3836573"/>
            <a:ext cx="1312588" cy="369287"/>
          </a:xfrm>
          <a:prstGeom prst="rect">
            <a:avLst/>
          </a:prstGeom>
          <a:noFill/>
        </p:spPr>
        <p:txBody>
          <a:bodyPr wrap="none" lIns="91395" tIns="45698" rIns="91395" bIns="45698" rtlCol="0">
            <a:spAutoFit/>
          </a:bodyPr>
          <a:lstStyle/>
          <a:p>
            <a:pPr algn="l" defTabSz="456976" fontAlgn="auto">
              <a:spcBef>
                <a:spcPts val="0"/>
              </a:spcBef>
              <a:spcAft>
                <a:spcPts val="0"/>
              </a:spcAft>
            </a:pPr>
            <a:r>
              <a:rPr lang="en-US" b="1" dirty="0">
                <a:solidFill>
                  <a:prstClr val="black"/>
                </a:solidFill>
                <a:latin typeface="Calibri"/>
                <a:ea typeface="ＭＳ Ｐゴシック" charset="0"/>
                <a:cs typeface="ＭＳ Ｐゴシック" charset="0"/>
              </a:rPr>
              <a:t>DARPA-AIM</a:t>
            </a:r>
          </a:p>
        </p:txBody>
      </p:sp>
      <p:sp>
        <p:nvSpPr>
          <p:cNvPr id="49" name="TextBox 48"/>
          <p:cNvSpPr txBox="1"/>
          <p:nvPr/>
        </p:nvSpPr>
        <p:spPr>
          <a:xfrm>
            <a:off x="2169668" y="3799522"/>
            <a:ext cx="1844124" cy="646286"/>
          </a:xfrm>
          <a:prstGeom prst="rect">
            <a:avLst/>
          </a:prstGeom>
          <a:noFill/>
        </p:spPr>
        <p:txBody>
          <a:bodyPr wrap="square" lIns="91395" tIns="45698" rIns="91395" bIns="45698" rtlCol="0">
            <a:spAutoFit/>
          </a:bodyPr>
          <a:lstStyle/>
          <a:p>
            <a:pPr defTabSz="456976" fontAlgn="auto">
              <a:spcBef>
                <a:spcPts val="0"/>
              </a:spcBef>
              <a:spcAft>
                <a:spcPts val="0"/>
              </a:spcAft>
            </a:pPr>
            <a:r>
              <a:rPr lang="en-US" b="1" dirty="0">
                <a:solidFill>
                  <a:prstClr val="black"/>
                </a:solidFill>
                <a:latin typeface="Calibri"/>
                <a:ea typeface="ＭＳ Ｐゴシック" charset="0"/>
                <a:cs typeface="ＭＳ Ｐゴシック" charset="0"/>
              </a:rPr>
              <a:t>AFOSR-MEANS</a:t>
            </a:r>
          </a:p>
          <a:p>
            <a:pPr defTabSz="456976" fontAlgn="auto">
              <a:spcBef>
                <a:spcPts val="0"/>
              </a:spcBef>
              <a:spcAft>
                <a:spcPts val="0"/>
              </a:spcAft>
            </a:pPr>
            <a:endParaRPr lang="en-US" b="1" dirty="0">
              <a:solidFill>
                <a:prstClr val="black"/>
              </a:solidFill>
              <a:latin typeface="Calibri"/>
              <a:ea typeface="ＭＳ Ｐゴシック" charset="0"/>
              <a:cs typeface="ＭＳ Ｐゴシック" charset="0"/>
            </a:endParaRPr>
          </a:p>
        </p:txBody>
      </p:sp>
      <p:sp>
        <p:nvSpPr>
          <p:cNvPr id="51" name="TextBox 50"/>
          <p:cNvSpPr txBox="1"/>
          <p:nvPr/>
        </p:nvSpPr>
        <p:spPr>
          <a:xfrm>
            <a:off x="2610495" y="2673836"/>
            <a:ext cx="1344931" cy="369287"/>
          </a:xfrm>
          <a:prstGeom prst="rect">
            <a:avLst/>
          </a:prstGeom>
          <a:noFill/>
        </p:spPr>
        <p:txBody>
          <a:bodyPr wrap="square" lIns="91395" tIns="45698" rIns="91395" bIns="45698" rtlCol="0">
            <a:spAutoFit/>
          </a:bodyPr>
          <a:lstStyle/>
          <a:p>
            <a:pPr algn="l" defTabSz="456976" fontAlgn="auto">
              <a:spcBef>
                <a:spcPts val="0"/>
              </a:spcBef>
              <a:spcAft>
                <a:spcPts val="0"/>
              </a:spcAft>
            </a:pPr>
            <a:r>
              <a:rPr lang="en-US" b="1" dirty="0">
                <a:solidFill>
                  <a:prstClr val="black"/>
                </a:solidFill>
                <a:latin typeface="Calibri"/>
                <a:ea typeface="ＭＳ Ｐゴシック" charset="0"/>
                <a:cs typeface="ＭＳ Ｐゴシック" charset="0"/>
              </a:rPr>
              <a:t>2001</a:t>
            </a:r>
          </a:p>
        </p:txBody>
      </p:sp>
      <p:sp>
        <p:nvSpPr>
          <p:cNvPr id="52" name="TextBox 51"/>
          <p:cNvSpPr txBox="1"/>
          <p:nvPr/>
        </p:nvSpPr>
        <p:spPr>
          <a:xfrm>
            <a:off x="1017777" y="5553446"/>
            <a:ext cx="652643" cy="369287"/>
          </a:xfrm>
          <a:prstGeom prst="rect">
            <a:avLst/>
          </a:prstGeom>
          <a:noFill/>
        </p:spPr>
        <p:txBody>
          <a:bodyPr wrap="square" lIns="91395" tIns="45698" rIns="91395" bIns="45698" rtlCol="0">
            <a:spAutoFit/>
          </a:bodyPr>
          <a:lstStyle/>
          <a:p>
            <a:pPr algn="l" defTabSz="456976" fontAlgn="auto">
              <a:spcBef>
                <a:spcPts val="0"/>
              </a:spcBef>
              <a:spcAft>
                <a:spcPts val="0"/>
              </a:spcAft>
            </a:pPr>
            <a:r>
              <a:rPr lang="en-US" b="1" dirty="0">
                <a:solidFill>
                  <a:prstClr val="black"/>
                </a:solidFill>
                <a:latin typeface="Calibri"/>
                <a:ea typeface="ＭＳ Ｐゴシック" charset="0"/>
                <a:cs typeface="ＭＳ Ｐゴシック" charset="0"/>
              </a:rPr>
              <a:t>2004</a:t>
            </a:r>
          </a:p>
        </p:txBody>
      </p:sp>
      <p:sp>
        <p:nvSpPr>
          <p:cNvPr id="55" name="TextBox 54"/>
          <p:cNvSpPr txBox="1"/>
          <p:nvPr/>
        </p:nvSpPr>
        <p:spPr>
          <a:xfrm>
            <a:off x="4888177" y="5638800"/>
            <a:ext cx="652552" cy="369287"/>
          </a:xfrm>
          <a:prstGeom prst="rect">
            <a:avLst/>
          </a:prstGeom>
          <a:noFill/>
        </p:spPr>
        <p:txBody>
          <a:bodyPr wrap="none" lIns="91395" tIns="45698" rIns="91395" bIns="45698" rtlCol="0">
            <a:spAutoFit/>
          </a:bodyPr>
          <a:lstStyle/>
          <a:p>
            <a:pPr algn="l" defTabSz="456976" fontAlgn="auto">
              <a:spcBef>
                <a:spcPts val="0"/>
              </a:spcBef>
              <a:spcAft>
                <a:spcPts val="0"/>
              </a:spcAft>
            </a:pPr>
            <a:r>
              <a:rPr lang="en-US" b="1" dirty="0">
                <a:solidFill>
                  <a:prstClr val="black"/>
                </a:solidFill>
                <a:latin typeface="Calibri"/>
                <a:ea typeface="ＭＳ Ｐゴシック" charset="0"/>
                <a:cs typeface="ＭＳ Ｐゴシック" charset="0"/>
              </a:rPr>
              <a:t>2010</a:t>
            </a:r>
          </a:p>
        </p:txBody>
      </p:sp>
      <p:pic>
        <p:nvPicPr>
          <p:cNvPr id="56" name="Picture 55"/>
          <p:cNvPicPr/>
          <p:nvPr/>
        </p:nvPicPr>
        <p:blipFill>
          <a:blip r:embed="rId7"/>
          <a:srcRect/>
          <a:stretch>
            <a:fillRect/>
          </a:stretch>
        </p:blipFill>
        <p:spPr bwMode="auto">
          <a:xfrm>
            <a:off x="7474382" y="4311910"/>
            <a:ext cx="1606566" cy="1483679"/>
          </a:xfrm>
          <a:prstGeom prst="rect">
            <a:avLst/>
          </a:prstGeom>
          <a:noFill/>
          <a:ln w="9525">
            <a:noFill/>
            <a:miter lim="800000"/>
            <a:headEnd/>
            <a:tailEnd/>
          </a:ln>
        </p:spPr>
      </p:pic>
      <p:pic>
        <p:nvPicPr>
          <p:cNvPr id="57" name="Picture 2"/>
          <p:cNvPicPr>
            <a:picLocks noChangeAspect="1"/>
          </p:cNvPicPr>
          <p:nvPr/>
        </p:nvPicPr>
        <p:blipFill>
          <a:blip r:embed="rId8"/>
          <a:srcRect/>
          <a:stretch>
            <a:fillRect/>
          </a:stretch>
        </p:blipFill>
        <p:spPr bwMode="auto">
          <a:xfrm>
            <a:off x="2799305" y="4563630"/>
            <a:ext cx="771324" cy="1063601"/>
          </a:xfrm>
          <a:prstGeom prst="rect">
            <a:avLst/>
          </a:prstGeom>
          <a:noFill/>
          <a:ln w="9525">
            <a:noFill/>
            <a:miter lim="800000"/>
            <a:headEnd/>
            <a:tailEnd/>
          </a:ln>
        </p:spPr>
      </p:pic>
      <p:sp>
        <p:nvSpPr>
          <p:cNvPr id="58" name="TextBox 57"/>
          <p:cNvSpPr txBox="1"/>
          <p:nvPr/>
        </p:nvSpPr>
        <p:spPr>
          <a:xfrm>
            <a:off x="2860273" y="5588743"/>
            <a:ext cx="652643" cy="369287"/>
          </a:xfrm>
          <a:prstGeom prst="rect">
            <a:avLst/>
          </a:prstGeom>
          <a:noFill/>
        </p:spPr>
        <p:txBody>
          <a:bodyPr wrap="square" lIns="91395" tIns="45698" rIns="91395" bIns="45698" rtlCol="0">
            <a:spAutoFit/>
          </a:bodyPr>
          <a:lstStyle/>
          <a:p>
            <a:pPr algn="l" defTabSz="456976" fontAlgn="auto">
              <a:spcBef>
                <a:spcPts val="0"/>
              </a:spcBef>
              <a:spcAft>
                <a:spcPts val="0"/>
              </a:spcAft>
            </a:pPr>
            <a:r>
              <a:rPr lang="en-US" b="1" dirty="0">
                <a:solidFill>
                  <a:prstClr val="black"/>
                </a:solidFill>
                <a:latin typeface="Calibri"/>
                <a:ea typeface="ＭＳ Ｐゴシック" charset="0"/>
                <a:cs typeface="ＭＳ Ｐゴシック" charset="0"/>
              </a:rPr>
              <a:t>2008</a:t>
            </a:r>
          </a:p>
        </p:txBody>
      </p:sp>
      <p:sp>
        <p:nvSpPr>
          <p:cNvPr id="59" name="TextBox 58"/>
          <p:cNvSpPr txBox="1"/>
          <p:nvPr/>
        </p:nvSpPr>
        <p:spPr>
          <a:xfrm>
            <a:off x="2583587" y="4224991"/>
            <a:ext cx="1155807" cy="369287"/>
          </a:xfrm>
          <a:prstGeom prst="rect">
            <a:avLst/>
          </a:prstGeom>
          <a:noFill/>
        </p:spPr>
        <p:txBody>
          <a:bodyPr wrap="none" lIns="91395" tIns="45698" rIns="91395" bIns="45698" rtlCol="0">
            <a:spAutoFit/>
          </a:bodyPr>
          <a:lstStyle/>
          <a:p>
            <a:pPr algn="l" defTabSz="456976" fontAlgn="auto">
              <a:spcBef>
                <a:spcPts val="0"/>
              </a:spcBef>
              <a:spcAft>
                <a:spcPts val="0"/>
              </a:spcAft>
            </a:pPr>
            <a:r>
              <a:rPr lang="en-US" b="1" dirty="0">
                <a:solidFill>
                  <a:prstClr val="black"/>
                </a:solidFill>
                <a:latin typeface="Calibri"/>
                <a:ea typeface="ＭＳ Ｐゴシック" charset="0"/>
                <a:cs typeface="ＭＳ Ｐゴシック" charset="0"/>
              </a:rPr>
              <a:t>NRC-ICME</a:t>
            </a:r>
          </a:p>
        </p:txBody>
      </p:sp>
      <p:sp>
        <p:nvSpPr>
          <p:cNvPr id="60" name="TextBox 59"/>
          <p:cNvSpPr txBox="1"/>
          <p:nvPr/>
        </p:nvSpPr>
        <p:spPr>
          <a:xfrm>
            <a:off x="7983484" y="5669218"/>
            <a:ext cx="652552" cy="369287"/>
          </a:xfrm>
          <a:prstGeom prst="rect">
            <a:avLst/>
          </a:prstGeom>
          <a:noFill/>
        </p:spPr>
        <p:txBody>
          <a:bodyPr wrap="none" lIns="91395" tIns="45698" rIns="91395" bIns="45698" rtlCol="0">
            <a:spAutoFit/>
          </a:bodyPr>
          <a:lstStyle/>
          <a:p>
            <a:pPr algn="l" defTabSz="456976" fontAlgn="auto">
              <a:spcBef>
                <a:spcPts val="0"/>
              </a:spcBef>
              <a:spcAft>
                <a:spcPts val="0"/>
              </a:spcAft>
            </a:pPr>
            <a:r>
              <a:rPr lang="en-US" b="1" dirty="0">
                <a:solidFill>
                  <a:prstClr val="black"/>
                </a:solidFill>
                <a:latin typeface="Calibri"/>
                <a:ea typeface="ＭＳ Ｐゴシック" charset="0"/>
                <a:cs typeface="ＭＳ Ｐゴシック" charset="0"/>
              </a:rPr>
              <a:t>2011</a:t>
            </a:r>
          </a:p>
        </p:txBody>
      </p:sp>
      <p:sp>
        <p:nvSpPr>
          <p:cNvPr id="68" name="Arc 67"/>
          <p:cNvSpPr/>
          <p:nvPr/>
        </p:nvSpPr>
        <p:spPr>
          <a:xfrm flipH="1" flipV="1">
            <a:off x="117512" y="3726086"/>
            <a:ext cx="2974218" cy="1389969"/>
          </a:xfrm>
          <a:prstGeom prst="arc">
            <a:avLst>
              <a:gd name="adj1" fmla="val 16200000"/>
              <a:gd name="adj2" fmla="val 1"/>
            </a:avLst>
          </a:prstGeom>
          <a:ln w="127000">
            <a:gradFill flip="none" rotWithShape="1">
              <a:gsLst>
                <a:gs pos="0">
                  <a:schemeClr val="accent1"/>
                </a:gs>
                <a:gs pos="100000">
                  <a:schemeClr val="bg1">
                    <a:lumMod val="85000"/>
                  </a:schemeClr>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txBody>
          <a:bodyPr lIns="91395" tIns="45698" rIns="91395" bIns="45698" rtlCol="0" anchor="ctr"/>
          <a:lstStyle/>
          <a:p>
            <a:pPr defTabSz="456976" fontAlgn="auto">
              <a:spcBef>
                <a:spcPts val="0"/>
              </a:spcBef>
              <a:spcAft>
                <a:spcPts val="0"/>
              </a:spcAft>
            </a:pPr>
            <a:endParaRPr lang="en-US">
              <a:solidFill>
                <a:prstClr val="black"/>
              </a:solidFill>
              <a:latin typeface="Calibri"/>
            </a:endParaRPr>
          </a:p>
        </p:txBody>
      </p:sp>
      <p:pic>
        <p:nvPicPr>
          <p:cNvPr id="45" name="Picture 9"/>
          <p:cNvPicPr>
            <a:picLocks noChangeAspect="1" noChangeArrowheads="1"/>
          </p:cNvPicPr>
          <p:nvPr/>
        </p:nvPicPr>
        <p:blipFill>
          <a:blip r:embed="rId9" cstate="print"/>
          <a:srcRect/>
          <a:stretch>
            <a:fillRect/>
          </a:stretch>
        </p:blipFill>
        <p:spPr bwMode="auto">
          <a:xfrm>
            <a:off x="395030" y="4563633"/>
            <a:ext cx="1590297" cy="860710"/>
          </a:xfrm>
          <a:prstGeom prst="rect">
            <a:avLst/>
          </a:prstGeom>
          <a:noFill/>
          <a:ln w="9525">
            <a:noFill/>
            <a:miter lim="800000"/>
            <a:headEnd/>
            <a:tailEnd/>
          </a:ln>
        </p:spPr>
      </p:pic>
      <p:sp>
        <p:nvSpPr>
          <p:cNvPr id="79" name="TextBox 78"/>
          <p:cNvSpPr txBox="1"/>
          <p:nvPr/>
        </p:nvSpPr>
        <p:spPr>
          <a:xfrm>
            <a:off x="569403" y="4155810"/>
            <a:ext cx="1101368" cy="369287"/>
          </a:xfrm>
          <a:prstGeom prst="rect">
            <a:avLst/>
          </a:prstGeom>
          <a:noFill/>
        </p:spPr>
        <p:txBody>
          <a:bodyPr wrap="none" lIns="91395" tIns="45698" rIns="91395" bIns="45698" rtlCol="0">
            <a:spAutoFit/>
          </a:bodyPr>
          <a:lstStyle/>
          <a:p>
            <a:pPr algn="l" defTabSz="456976" fontAlgn="auto">
              <a:spcBef>
                <a:spcPts val="0"/>
              </a:spcBef>
              <a:spcAft>
                <a:spcPts val="0"/>
              </a:spcAft>
            </a:pPr>
            <a:r>
              <a:rPr lang="en-US" b="1" dirty="0">
                <a:solidFill>
                  <a:prstClr val="black"/>
                </a:solidFill>
                <a:latin typeface="Calibri"/>
                <a:ea typeface="ＭＳ Ｐゴシック" charset="0"/>
                <a:cs typeface="ＭＳ Ｐゴシック" charset="0"/>
              </a:rPr>
              <a:t>ONR-D3D </a:t>
            </a:r>
          </a:p>
        </p:txBody>
      </p:sp>
      <p:pic>
        <p:nvPicPr>
          <p:cNvPr id="53" name="Picture 52"/>
          <p:cNvPicPr>
            <a:picLocks noChangeAspect="1"/>
          </p:cNvPicPr>
          <p:nvPr/>
        </p:nvPicPr>
        <p:blipFill>
          <a:blip r:embed="rId10"/>
          <a:stretch>
            <a:fillRect/>
          </a:stretch>
        </p:blipFill>
        <p:spPr>
          <a:xfrm>
            <a:off x="3796699" y="4486660"/>
            <a:ext cx="813980" cy="1063601"/>
          </a:xfrm>
          <a:prstGeom prst="rect">
            <a:avLst/>
          </a:prstGeom>
        </p:spPr>
      </p:pic>
      <p:sp>
        <p:nvSpPr>
          <p:cNvPr id="54" name="TextBox 53"/>
          <p:cNvSpPr txBox="1"/>
          <p:nvPr/>
        </p:nvSpPr>
        <p:spPr>
          <a:xfrm>
            <a:off x="3955433" y="5567948"/>
            <a:ext cx="652643" cy="369287"/>
          </a:xfrm>
          <a:prstGeom prst="rect">
            <a:avLst/>
          </a:prstGeom>
          <a:noFill/>
        </p:spPr>
        <p:txBody>
          <a:bodyPr wrap="square" lIns="91395" tIns="45698" rIns="91395" bIns="45698" rtlCol="0">
            <a:spAutoFit/>
          </a:bodyPr>
          <a:lstStyle/>
          <a:p>
            <a:pPr algn="l" defTabSz="456976" fontAlgn="auto">
              <a:spcBef>
                <a:spcPts val="0"/>
              </a:spcBef>
              <a:spcAft>
                <a:spcPts val="0"/>
              </a:spcAft>
            </a:pPr>
            <a:r>
              <a:rPr lang="en-US" b="1" dirty="0">
                <a:solidFill>
                  <a:prstClr val="black"/>
                </a:solidFill>
                <a:latin typeface="Calibri"/>
                <a:ea typeface="ＭＳ Ｐゴシック" charset="0"/>
                <a:cs typeface="ＭＳ Ｐゴシック" charset="0"/>
              </a:rPr>
              <a:t>2009</a:t>
            </a:r>
          </a:p>
        </p:txBody>
      </p:sp>
      <p:sp>
        <p:nvSpPr>
          <p:cNvPr id="61" name="TextBox 60"/>
          <p:cNvSpPr txBox="1"/>
          <p:nvPr/>
        </p:nvSpPr>
        <p:spPr>
          <a:xfrm>
            <a:off x="3647595" y="4224991"/>
            <a:ext cx="1254316" cy="369287"/>
          </a:xfrm>
          <a:prstGeom prst="rect">
            <a:avLst/>
          </a:prstGeom>
          <a:noFill/>
        </p:spPr>
        <p:txBody>
          <a:bodyPr wrap="none" lIns="91395" tIns="45698" rIns="91395" bIns="45698" rtlCol="0">
            <a:spAutoFit/>
          </a:bodyPr>
          <a:lstStyle/>
          <a:p>
            <a:pPr algn="l" defTabSz="456976" fontAlgn="auto">
              <a:spcBef>
                <a:spcPts val="0"/>
              </a:spcBef>
              <a:spcAft>
                <a:spcPts val="0"/>
              </a:spcAft>
            </a:pPr>
            <a:r>
              <a:rPr lang="en-US" dirty="0">
                <a:solidFill>
                  <a:prstClr val="black"/>
                </a:solidFill>
                <a:latin typeface="Calibri"/>
                <a:ea typeface="ＭＳ Ｐゴシック" charset="0"/>
                <a:cs typeface="ＭＳ Ｐゴシック" charset="0"/>
              </a:rPr>
              <a:t>WTEC-SBES</a:t>
            </a:r>
          </a:p>
        </p:txBody>
      </p:sp>
      <p:pic>
        <p:nvPicPr>
          <p:cNvPr id="42" name="Picture 41"/>
          <p:cNvPicPr>
            <a:picLocks noChangeAspect="1"/>
          </p:cNvPicPr>
          <p:nvPr/>
        </p:nvPicPr>
        <p:blipFill>
          <a:blip r:embed="rId11"/>
          <a:stretch>
            <a:fillRect/>
          </a:stretch>
        </p:blipFill>
        <p:spPr>
          <a:xfrm>
            <a:off x="7057382" y="1773842"/>
            <a:ext cx="1683526" cy="1307420"/>
          </a:xfrm>
          <a:prstGeom prst="rect">
            <a:avLst/>
          </a:prstGeom>
          <a:ln w="60325">
            <a:solidFill>
              <a:schemeClr val="tx1"/>
            </a:solidFill>
          </a:ln>
        </p:spPr>
      </p:pic>
      <p:pic>
        <p:nvPicPr>
          <p:cNvPr id="41" name="Picture 22" descr="vir[star]_blu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7" y="2991229"/>
            <a:ext cx="1082675" cy="4027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153399" y="3166136"/>
            <a:ext cx="2690741" cy="8869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95" tIns="45698" rIns="91395" bIns="45698" rtlCol="0" anchor="ctr"/>
          <a:lstStyle/>
          <a:p>
            <a:endParaRPr lang="en-US">
              <a:solidFill>
                <a:srgbClr val="FFFFFF"/>
              </a:solidFill>
              <a:latin typeface="Trebuchet MS"/>
            </a:endParaRPr>
          </a:p>
        </p:txBody>
      </p:sp>
      <p:pic>
        <p:nvPicPr>
          <p:cNvPr id="50" name="Picture 49" descr="CMSC_xlg.jpg"/>
          <p:cNvPicPr>
            <a:picLocks noChangeAspect="1"/>
          </p:cNvPicPr>
          <p:nvPr/>
        </p:nvPicPr>
        <p:blipFill>
          <a:blip r:embed="rId13" cstate="screen"/>
          <a:srcRect/>
          <a:stretch>
            <a:fillRect/>
          </a:stretch>
        </p:blipFill>
        <p:spPr bwMode="auto">
          <a:xfrm>
            <a:off x="4947397" y="4581076"/>
            <a:ext cx="802051" cy="1069946"/>
          </a:xfrm>
          <a:prstGeom prst="rect">
            <a:avLst/>
          </a:prstGeom>
          <a:noFill/>
          <a:ln w="9525">
            <a:noFill/>
            <a:miter lim="800000"/>
            <a:headEnd/>
            <a:tailEnd/>
          </a:ln>
        </p:spPr>
      </p:pic>
      <p:sp>
        <p:nvSpPr>
          <p:cNvPr id="62" name="TextBox 61"/>
          <p:cNvSpPr txBox="1"/>
          <p:nvPr/>
        </p:nvSpPr>
        <p:spPr>
          <a:xfrm>
            <a:off x="4859049" y="4221752"/>
            <a:ext cx="1095081" cy="369287"/>
          </a:xfrm>
          <a:prstGeom prst="rect">
            <a:avLst/>
          </a:prstGeom>
          <a:noFill/>
        </p:spPr>
        <p:txBody>
          <a:bodyPr wrap="none" lIns="91395" tIns="45698" rIns="91395" bIns="45698" rtlCol="0">
            <a:spAutoFit/>
          </a:bodyPr>
          <a:lstStyle/>
          <a:p>
            <a:pPr algn="l" defTabSz="456976" fontAlgn="auto">
              <a:spcBef>
                <a:spcPts val="0"/>
              </a:spcBef>
              <a:spcAft>
                <a:spcPts val="0"/>
              </a:spcAft>
            </a:pPr>
            <a:r>
              <a:rPr lang="en-US" dirty="0" smtClean="0">
                <a:solidFill>
                  <a:prstClr val="black"/>
                </a:solidFill>
                <a:latin typeface="Calibri"/>
                <a:ea typeface="ＭＳ Ｐゴシック" charset="0"/>
                <a:cs typeface="ＭＳ Ｐゴシック" charset="0"/>
              </a:rPr>
              <a:t>BES-ASCR</a:t>
            </a:r>
            <a:endParaRPr lang="en-US" dirty="0">
              <a:solidFill>
                <a:prstClr val="black"/>
              </a:solidFill>
              <a:latin typeface="Calibri"/>
              <a:ea typeface="ＭＳ Ｐゴシック" charset="0"/>
              <a:cs typeface="ＭＳ Ｐゴシック" charset="0"/>
            </a:endParaRPr>
          </a:p>
        </p:txBody>
      </p:sp>
      <p:sp>
        <p:nvSpPr>
          <p:cNvPr id="66" name="TextBox 65"/>
          <p:cNvSpPr txBox="1"/>
          <p:nvPr/>
        </p:nvSpPr>
        <p:spPr>
          <a:xfrm>
            <a:off x="4985272" y="6038505"/>
            <a:ext cx="3880889" cy="410617"/>
          </a:xfrm>
          <a:prstGeom prst="rect">
            <a:avLst/>
          </a:prstGeom>
          <a:solidFill>
            <a:srgbClr val="9BBB59">
              <a:lumMod val="40000"/>
              <a:lumOff val="60000"/>
            </a:srgbClr>
          </a:solidFill>
          <a:ln>
            <a:solidFill>
              <a:sysClr val="windowText" lastClr="000000"/>
            </a:solidFill>
          </a:ln>
        </p:spPr>
        <p:txBody>
          <a:bodyPr wrap="square" lIns="101846" tIns="50923" rIns="101846" bIns="50923"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We</a:t>
            </a:r>
            <a:r>
              <a:rPr kumimoji="0" lang="en-US" sz="2000" b="0" i="0" u="none" strike="noStrike" kern="0" cap="none" spc="0" normalizeH="0" noProof="0" dirty="0" smtClean="0">
                <a:ln>
                  <a:noFill/>
                </a:ln>
                <a:solidFill>
                  <a:sysClr val="windowText" lastClr="000000"/>
                </a:solidFill>
                <a:effectLst/>
                <a:uLnTx/>
                <a:uFillTx/>
                <a:latin typeface="Arial" pitchFamily="34" charset="0"/>
                <a:cs typeface="Arial" pitchFamily="34" charset="0"/>
              </a:rPr>
              <a:t> are at a tipping point!</a:t>
            </a:r>
            <a:endParaRPr kumimoji="0" lang="en-US" sz="20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0" name="TextBox 69"/>
          <p:cNvSpPr txBox="1"/>
          <p:nvPr/>
        </p:nvSpPr>
        <p:spPr>
          <a:xfrm>
            <a:off x="3355979" y="2673836"/>
            <a:ext cx="1844124" cy="369287"/>
          </a:xfrm>
          <a:prstGeom prst="rect">
            <a:avLst/>
          </a:prstGeom>
          <a:noFill/>
        </p:spPr>
        <p:txBody>
          <a:bodyPr wrap="square" lIns="91395" tIns="45698" rIns="91395" bIns="45698" rtlCol="0">
            <a:spAutoFit/>
          </a:bodyPr>
          <a:lstStyle/>
          <a:p>
            <a:pPr defTabSz="456976" fontAlgn="auto">
              <a:spcBef>
                <a:spcPts val="0"/>
              </a:spcBef>
              <a:spcAft>
                <a:spcPts val="0"/>
              </a:spcAft>
            </a:pPr>
            <a:r>
              <a:rPr lang="en-US" b="1" dirty="0" smtClean="0">
                <a:solidFill>
                  <a:prstClr val="black"/>
                </a:solidFill>
                <a:latin typeface="Calibri"/>
                <a:ea typeface="ＭＳ Ｐゴシック" charset="0"/>
                <a:cs typeface="ＭＳ Ｐゴシック" charset="0"/>
              </a:rPr>
              <a:t>European Union</a:t>
            </a:r>
            <a:endParaRPr lang="en-US" b="1" dirty="0">
              <a:solidFill>
                <a:prstClr val="black"/>
              </a:solidFill>
              <a:latin typeface="Calibri"/>
              <a:ea typeface="ＭＳ Ｐゴシック" charset="0"/>
              <a:cs typeface="ＭＳ Ｐゴシック" charset="0"/>
            </a:endParaRPr>
          </a:p>
        </p:txBody>
      </p:sp>
      <p:sp>
        <p:nvSpPr>
          <p:cNvPr id="72" name="TextBox 71"/>
          <p:cNvSpPr txBox="1"/>
          <p:nvPr/>
        </p:nvSpPr>
        <p:spPr>
          <a:xfrm>
            <a:off x="6479767" y="3752519"/>
            <a:ext cx="2727902" cy="369287"/>
          </a:xfrm>
          <a:prstGeom prst="rect">
            <a:avLst/>
          </a:prstGeom>
          <a:noFill/>
        </p:spPr>
        <p:txBody>
          <a:bodyPr wrap="none" lIns="91395" tIns="45698" rIns="91395" bIns="45698" rtlCol="0">
            <a:spAutoFit/>
          </a:bodyPr>
          <a:lstStyle/>
          <a:p>
            <a:pPr algn="l" defTabSz="456976" fontAlgn="auto">
              <a:spcBef>
                <a:spcPts val="0"/>
              </a:spcBef>
              <a:spcAft>
                <a:spcPts val="0"/>
              </a:spcAft>
            </a:pPr>
            <a:r>
              <a:rPr lang="en-US" b="1" dirty="0" smtClean="0">
                <a:solidFill>
                  <a:prstClr val="black"/>
                </a:solidFill>
                <a:latin typeface="Calibri"/>
                <a:ea typeface="ＭＳ Ｐゴシック" charset="0"/>
                <a:cs typeface="ＭＳ Ｐゴシック" charset="0"/>
              </a:rPr>
              <a:t>Virtual Aluminum Castings</a:t>
            </a:r>
            <a:endParaRPr lang="en-US" b="1"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140069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Content Placeholder 3" descr="CompIntegFig1.jpg"/>
          <p:cNvPicPr>
            <a:picLocks noChangeAspect="1"/>
          </p:cNvPicPr>
          <p:nvPr/>
        </p:nvPicPr>
        <p:blipFill>
          <a:blip r:embed="rId2">
            <a:extLst>
              <a:ext uri="{28A0092B-C50C-407E-A947-70E740481C1C}">
                <a14:useLocalDpi xmlns:a14="http://schemas.microsoft.com/office/drawing/2010/main" val="0"/>
              </a:ext>
            </a:extLst>
          </a:blip>
          <a:srcRect l="-67655" r="-67655"/>
          <a:stretch>
            <a:fillRect/>
          </a:stretch>
        </p:blipFill>
        <p:spPr>
          <a:xfrm>
            <a:off x="-6426887" y="-395111"/>
            <a:ext cx="22852596" cy="12622304"/>
          </a:xfrm>
          <a:prstGeom prst="rect">
            <a:avLst/>
          </a:prstGeom>
        </p:spPr>
      </p:pic>
    </p:spTree>
    <p:extLst>
      <p:ext uri="{BB962C8B-B14F-4D97-AF65-F5344CB8AC3E}">
        <p14:creationId xmlns:p14="http://schemas.microsoft.com/office/powerpoint/2010/main" val="4925269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pIntegFig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4127" t="44725" r="17557" b="11520"/>
          <a:stretch/>
        </p:blipFill>
        <p:spPr>
          <a:xfrm>
            <a:off x="1534657" y="1181959"/>
            <a:ext cx="7967943" cy="5398194"/>
          </a:xfrm>
        </p:spPr>
      </p:pic>
      <p:sp>
        <p:nvSpPr>
          <p:cNvPr id="2" name="Title 1"/>
          <p:cNvSpPr>
            <a:spLocks noGrp="1"/>
          </p:cNvSpPr>
          <p:nvPr>
            <p:ph type="title"/>
          </p:nvPr>
        </p:nvSpPr>
        <p:spPr>
          <a:xfrm>
            <a:off x="457200" y="56205"/>
            <a:ext cx="8365152" cy="1025553"/>
          </a:xfrm>
        </p:spPr>
        <p:txBody>
          <a:bodyPr>
            <a:normAutofit fontScale="90000"/>
          </a:bodyPr>
          <a:lstStyle/>
          <a:p>
            <a:r>
              <a:rPr lang="en-US" sz="3200" dirty="0"/>
              <a:t>PRISMS </a:t>
            </a:r>
            <a:r>
              <a:rPr lang="en-US" sz="3200" dirty="0" smtClean="0"/>
              <a:t>–Tight Coupling of Experiments </a:t>
            </a:r>
            <a:br>
              <a:rPr lang="en-US" sz="3200" dirty="0" smtClean="0"/>
            </a:br>
            <a:r>
              <a:rPr lang="en-US" sz="3200" dirty="0" smtClean="0"/>
              <a:t>and Models</a:t>
            </a:r>
            <a:endParaRPr lang="en-US" sz="3200" dirty="0"/>
          </a:p>
        </p:txBody>
      </p:sp>
      <p:sp>
        <p:nvSpPr>
          <p:cNvPr id="5" name="TextBox 4"/>
          <p:cNvSpPr txBox="1"/>
          <p:nvPr/>
        </p:nvSpPr>
        <p:spPr>
          <a:xfrm>
            <a:off x="457200" y="2999071"/>
            <a:ext cx="2634202" cy="1580168"/>
          </a:xfrm>
          <a:prstGeom prst="rect">
            <a:avLst/>
          </a:prstGeom>
          <a:solidFill>
            <a:schemeClr val="accent3">
              <a:lumMod val="40000"/>
              <a:lumOff val="60000"/>
            </a:schemeClr>
          </a:solidFill>
          <a:ln>
            <a:solidFill>
              <a:schemeClr val="tx1"/>
            </a:solidFill>
          </a:ln>
        </p:spPr>
        <p:txBody>
          <a:bodyPr wrap="square" lIns="101846" tIns="50923" rIns="101846" bIns="50923" rtlCol="0">
            <a:spAutoFit/>
          </a:bodyPr>
          <a:lstStyle/>
          <a:p>
            <a:pPr defTabSz="457146"/>
            <a:r>
              <a:rPr lang="en-US" sz="1600" dirty="0" smtClean="0">
                <a:solidFill>
                  <a:prstClr val="black"/>
                </a:solidFill>
                <a:latin typeface="Arial" pitchFamily="34" charset="0"/>
                <a:cs typeface="Arial" pitchFamily="34" charset="0"/>
              </a:rPr>
              <a:t>Experiments are key for:</a:t>
            </a:r>
          </a:p>
          <a:p>
            <a:pPr defTabSz="457146"/>
            <a:r>
              <a:rPr lang="en-US" sz="1600" dirty="0" smtClean="0">
                <a:solidFill>
                  <a:prstClr val="black"/>
                </a:solidFill>
                <a:latin typeface="Arial" pitchFamily="34" charset="0"/>
                <a:cs typeface="Arial" pitchFamily="34" charset="0"/>
              </a:rPr>
              <a:t> - Mechanisms</a:t>
            </a:r>
          </a:p>
          <a:p>
            <a:pPr defTabSz="457146"/>
            <a:r>
              <a:rPr lang="en-US" sz="1600" dirty="0">
                <a:solidFill>
                  <a:prstClr val="black"/>
                </a:solidFill>
                <a:latin typeface="Arial" pitchFamily="34" charset="0"/>
                <a:cs typeface="Arial" pitchFamily="34" charset="0"/>
              </a:rPr>
              <a:t> </a:t>
            </a:r>
            <a:r>
              <a:rPr lang="en-US" sz="1600" dirty="0" smtClean="0">
                <a:solidFill>
                  <a:prstClr val="black"/>
                </a:solidFill>
                <a:latin typeface="Arial" pitchFamily="34" charset="0"/>
                <a:cs typeface="Arial" pitchFamily="34" charset="0"/>
              </a:rPr>
              <a:t>- Quantitative inputs</a:t>
            </a:r>
          </a:p>
          <a:p>
            <a:pPr defTabSz="457146"/>
            <a:r>
              <a:rPr lang="en-US" sz="1600" dirty="0">
                <a:solidFill>
                  <a:prstClr val="black"/>
                </a:solidFill>
                <a:latin typeface="Arial" pitchFamily="34" charset="0"/>
                <a:cs typeface="Arial" pitchFamily="34" charset="0"/>
              </a:rPr>
              <a:t> </a:t>
            </a:r>
            <a:r>
              <a:rPr lang="en-US" sz="1600" dirty="0" smtClean="0">
                <a:solidFill>
                  <a:prstClr val="black"/>
                </a:solidFill>
                <a:latin typeface="Arial" pitchFamily="34" charset="0"/>
                <a:cs typeface="Arial" pitchFamily="34" charset="0"/>
              </a:rPr>
              <a:t>- Filling gaps in theory</a:t>
            </a:r>
          </a:p>
          <a:p>
            <a:pPr defTabSz="457146"/>
            <a:r>
              <a:rPr lang="en-US" sz="1600" dirty="0">
                <a:solidFill>
                  <a:prstClr val="black"/>
                </a:solidFill>
                <a:latin typeface="Arial" pitchFamily="34" charset="0"/>
                <a:cs typeface="Arial" pitchFamily="34" charset="0"/>
              </a:rPr>
              <a:t> </a:t>
            </a:r>
            <a:r>
              <a:rPr lang="en-US" sz="1600" dirty="0" smtClean="0">
                <a:solidFill>
                  <a:prstClr val="black"/>
                </a:solidFill>
                <a:latin typeface="Arial" pitchFamily="34" charset="0"/>
                <a:cs typeface="Arial" pitchFamily="34" charset="0"/>
              </a:rPr>
              <a:t>- Validation</a:t>
            </a:r>
          </a:p>
          <a:p>
            <a:pPr defTabSz="457146"/>
            <a:endParaRPr lang="en-US" sz="16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6095916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6248400" y="5791200"/>
            <a:ext cx="1905000" cy="310354"/>
          </a:xfrm>
          <a:prstGeom prst="rect">
            <a:avLst/>
          </a:prstGeom>
          <a:noFill/>
          <a:ln w="12700">
            <a:noFill/>
            <a:miter lim="800000"/>
            <a:headEnd type="none" w="sm" len="sm"/>
            <a:tailEnd type="none" w="sm" len="sm"/>
          </a:ln>
        </p:spPr>
        <p:txBody>
          <a:bodyPr wrap="square" lIns="91364" tIns="45681" rIns="91364" bIns="45681">
            <a:prstTxWarp prst="textNoShape">
              <a:avLst/>
            </a:prstTxWarp>
            <a:spAutoFit/>
          </a:bodyPr>
          <a:lstStyle/>
          <a:p>
            <a:pPr algn="l"/>
            <a:r>
              <a:rPr lang="en-US" sz="1400" b="1" dirty="0"/>
              <a:t>Local Microstructure</a:t>
            </a:r>
          </a:p>
        </p:txBody>
      </p:sp>
      <p:sp>
        <p:nvSpPr>
          <p:cNvPr id="179205" name="Text Box 4"/>
          <p:cNvSpPr txBox="1">
            <a:spLocks noChangeArrowheads="1"/>
          </p:cNvSpPr>
          <p:nvPr/>
        </p:nvSpPr>
        <p:spPr bwMode="auto">
          <a:xfrm>
            <a:off x="1216032" y="1066804"/>
            <a:ext cx="2227263" cy="338138"/>
          </a:xfrm>
          <a:prstGeom prst="rect">
            <a:avLst/>
          </a:prstGeom>
          <a:noFill/>
          <a:ln w="12700">
            <a:noFill/>
            <a:miter lim="800000"/>
            <a:headEnd type="none" w="sm" len="sm"/>
            <a:tailEnd type="none" w="sm" len="sm"/>
          </a:ln>
        </p:spPr>
        <p:txBody>
          <a:bodyPr lIns="91371" tIns="45684" rIns="91371" bIns="45684">
            <a:prstTxWarp prst="textNoShape">
              <a:avLst/>
            </a:prstTxWarp>
            <a:spAutoFit/>
          </a:bodyPr>
          <a:lstStyle/>
          <a:p>
            <a:pPr algn="l"/>
            <a:r>
              <a:rPr lang="en-US" sz="1600" b="1" dirty="0"/>
              <a:t>Initial Geometry</a:t>
            </a:r>
          </a:p>
        </p:txBody>
      </p:sp>
      <p:sp>
        <p:nvSpPr>
          <p:cNvPr id="179206" name="Text Box 5"/>
          <p:cNvSpPr txBox="1">
            <a:spLocks noChangeArrowheads="1"/>
          </p:cNvSpPr>
          <p:nvPr/>
        </p:nvSpPr>
        <p:spPr bwMode="auto">
          <a:xfrm>
            <a:off x="3540132" y="1066804"/>
            <a:ext cx="2227263" cy="338138"/>
          </a:xfrm>
          <a:prstGeom prst="rect">
            <a:avLst/>
          </a:prstGeom>
          <a:noFill/>
          <a:ln w="12700">
            <a:noFill/>
            <a:miter lim="800000"/>
            <a:headEnd type="none" w="sm" len="sm"/>
            <a:tailEnd type="none" w="sm" len="sm"/>
          </a:ln>
        </p:spPr>
        <p:txBody>
          <a:bodyPr lIns="91371" tIns="45684" rIns="91371" bIns="45684">
            <a:prstTxWarp prst="textNoShape">
              <a:avLst/>
            </a:prstTxWarp>
            <a:spAutoFit/>
          </a:bodyPr>
          <a:lstStyle/>
          <a:p>
            <a:pPr algn="l"/>
            <a:r>
              <a:rPr lang="en-US" sz="1600" b="1" dirty="0"/>
              <a:t>Casting Filling</a:t>
            </a:r>
          </a:p>
        </p:txBody>
      </p:sp>
      <p:sp>
        <p:nvSpPr>
          <p:cNvPr id="179207" name="Text Box 6"/>
          <p:cNvSpPr txBox="1">
            <a:spLocks noChangeArrowheads="1"/>
          </p:cNvSpPr>
          <p:nvPr/>
        </p:nvSpPr>
        <p:spPr bwMode="auto">
          <a:xfrm>
            <a:off x="5889632" y="1066807"/>
            <a:ext cx="3065463" cy="307975"/>
          </a:xfrm>
          <a:prstGeom prst="rect">
            <a:avLst/>
          </a:prstGeom>
          <a:noFill/>
          <a:ln w="12700">
            <a:noFill/>
            <a:miter lim="800000"/>
            <a:headEnd type="none" w="sm" len="sm"/>
            <a:tailEnd type="none" w="sm" len="sm"/>
          </a:ln>
        </p:spPr>
        <p:txBody>
          <a:bodyPr lIns="91371" tIns="45684" rIns="91371" bIns="45684">
            <a:prstTxWarp prst="textNoShape">
              <a:avLst/>
            </a:prstTxWarp>
            <a:spAutoFit/>
          </a:bodyPr>
          <a:lstStyle/>
          <a:p>
            <a:pPr algn="l"/>
            <a:r>
              <a:rPr lang="en-US" sz="1400" b="1" dirty="0"/>
              <a:t>Casting Thermal History</a:t>
            </a:r>
          </a:p>
        </p:txBody>
      </p:sp>
      <p:pic>
        <p:nvPicPr>
          <p:cNvPr id="179208" name="Picture 7" descr="geom_crop"/>
          <p:cNvPicPr>
            <a:picLocks noChangeAspect="1" noChangeArrowheads="1"/>
          </p:cNvPicPr>
          <p:nvPr/>
        </p:nvPicPr>
        <p:blipFill>
          <a:blip r:embed="rId3"/>
          <a:srcRect b="3593"/>
          <a:stretch>
            <a:fillRect/>
          </a:stretch>
        </p:blipFill>
        <p:spPr bwMode="auto">
          <a:xfrm>
            <a:off x="1143001" y="1885957"/>
            <a:ext cx="1792288" cy="1490663"/>
          </a:xfrm>
          <a:prstGeom prst="rect">
            <a:avLst/>
          </a:prstGeom>
          <a:noFill/>
          <a:ln w="9525">
            <a:noFill/>
            <a:miter lim="800000"/>
            <a:headEnd/>
            <a:tailEnd/>
          </a:ln>
        </p:spPr>
      </p:pic>
      <p:pic>
        <p:nvPicPr>
          <p:cNvPr id="179209" name="Picture 8" descr="fill_crop"/>
          <p:cNvPicPr>
            <a:picLocks noChangeAspect="1" noChangeArrowheads="1"/>
          </p:cNvPicPr>
          <p:nvPr/>
        </p:nvPicPr>
        <p:blipFill>
          <a:blip r:embed="rId4"/>
          <a:srcRect/>
          <a:stretch>
            <a:fillRect/>
          </a:stretch>
        </p:blipFill>
        <p:spPr bwMode="auto">
          <a:xfrm>
            <a:off x="3487744" y="1852613"/>
            <a:ext cx="1865313" cy="1612900"/>
          </a:xfrm>
          <a:prstGeom prst="rect">
            <a:avLst/>
          </a:prstGeom>
          <a:noFill/>
          <a:ln w="9525">
            <a:noFill/>
            <a:miter lim="800000"/>
            <a:headEnd/>
            <a:tailEnd/>
          </a:ln>
        </p:spPr>
      </p:pic>
      <p:pic>
        <p:nvPicPr>
          <p:cNvPr id="179210" name="Picture 9" descr="therm3crop"/>
          <p:cNvPicPr>
            <a:picLocks noChangeAspect="1" noChangeArrowheads="1"/>
          </p:cNvPicPr>
          <p:nvPr/>
        </p:nvPicPr>
        <p:blipFill>
          <a:blip r:embed="rId5"/>
          <a:srcRect/>
          <a:stretch>
            <a:fillRect/>
          </a:stretch>
        </p:blipFill>
        <p:spPr bwMode="auto">
          <a:xfrm>
            <a:off x="5945188" y="1870075"/>
            <a:ext cx="1828800" cy="1576388"/>
          </a:xfrm>
          <a:prstGeom prst="rect">
            <a:avLst/>
          </a:prstGeom>
          <a:noFill/>
          <a:ln w="9525">
            <a:noFill/>
            <a:miter lim="800000"/>
            <a:headEnd/>
            <a:tailEnd/>
          </a:ln>
        </p:spPr>
      </p:pic>
      <p:sp>
        <p:nvSpPr>
          <p:cNvPr id="179211" name="AutoShape 10"/>
          <p:cNvSpPr>
            <a:spLocks noChangeArrowheads="1"/>
          </p:cNvSpPr>
          <p:nvPr/>
        </p:nvSpPr>
        <p:spPr bwMode="auto">
          <a:xfrm>
            <a:off x="3086100" y="2538413"/>
            <a:ext cx="254000" cy="241300"/>
          </a:xfrm>
          <a:prstGeom prst="rightArrow">
            <a:avLst>
              <a:gd name="adj1" fmla="val 50000"/>
              <a:gd name="adj2" fmla="val 26316"/>
            </a:avLst>
          </a:prstGeom>
          <a:solidFill>
            <a:schemeClr val="tx2"/>
          </a:solidFill>
          <a:ln w="12700">
            <a:solidFill>
              <a:schemeClr val="tx1"/>
            </a:solidFill>
            <a:miter lim="800000"/>
            <a:headEnd type="none" w="sm" len="sm"/>
            <a:tailEnd type="none" w="sm" len="sm"/>
          </a:ln>
        </p:spPr>
        <p:txBody>
          <a:bodyPr wrap="none" lIns="91395" tIns="45698" rIns="91395" bIns="45698" anchor="ctr">
            <a:prstTxWarp prst="textNoShape">
              <a:avLst/>
            </a:prstTxWarp>
          </a:bodyPr>
          <a:lstStyle/>
          <a:p>
            <a:endParaRPr lang="en-US"/>
          </a:p>
        </p:txBody>
      </p:sp>
      <p:sp>
        <p:nvSpPr>
          <p:cNvPr id="179212" name="AutoShape 11"/>
          <p:cNvSpPr>
            <a:spLocks noChangeArrowheads="1"/>
          </p:cNvSpPr>
          <p:nvPr/>
        </p:nvSpPr>
        <p:spPr bwMode="auto">
          <a:xfrm>
            <a:off x="5575300" y="2538413"/>
            <a:ext cx="254000" cy="241300"/>
          </a:xfrm>
          <a:prstGeom prst="rightArrow">
            <a:avLst>
              <a:gd name="adj1" fmla="val 50000"/>
              <a:gd name="adj2" fmla="val 26316"/>
            </a:avLst>
          </a:prstGeom>
          <a:solidFill>
            <a:schemeClr val="tx2"/>
          </a:solidFill>
          <a:ln w="12700">
            <a:solidFill>
              <a:schemeClr val="tx1"/>
            </a:solidFill>
            <a:miter lim="800000"/>
            <a:headEnd type="none" w="sm" len="sm"/>
            <a:tailEnd type="none" w="sm" len="sm"/>
          </a:ln>
        </p:spPr>
        <p:txBody>
          <a:bodyPr wrap="none" lIns="91395" tIns="45698" rIns="91395" bIns="45698" anchor="ctr">
            <a:prstTxWarp prst="textNoShape">
              <a:avLst/>
            </a:prstTxWarp>
          </a:bodyPr>
          <a:lstStyle/>
          <a:p>
            <a:endParaRPr lang="en-US"/>
          </a:p>
        </p:txBody>
      </p:sp>
      <p:pic>
        <p:nvPicPr>
          <p:cNvPr id="179214" name="Picture 13" descr="alcu_crop"/>
          <p:cNvPicPr>
            <a:picLocks noChangeAspect="1" noChangeArrowheads="1"/>
          </p:cNvPicPr>
          <p:nvPr/>
        </p:nvPicPr>
        <p:blipFill>
          <a:blip r:embed="rId6"/>
          <a:srcRect/>
          <a:stretch>
            <a:fillRect/>
          </a:stretch>
        </p:blipFill>
        <p:spPr bwMode="auto">
          <a:xfrm>
            <a:off x="5943602" y="4038603"/>
            <a:ext cx="1984375" cy="1708150"/>
          </a:xfrm>
          <a:prstGeom prst="rect">
            <a:avLst/>
          </a:prstGeom>
          <a:noFill/>
          <a:ln w="9525">
            <a:noFill/>
            <a:miter lim="800000"/>
            <a:headEnd/>
            <a:tailEnd/>
          </a:ln>
        </p:spPr>
      </p:pic>
      <p:pic>
        <p:nvPicPr>
          <p:cNvPr id="179215" name="Picture 14" descr="ys_crop"/>
          <p:cNvPicPr>
            <a:picLocks noChangeAspect="1" noChangeArrowheads="1"/>
          </p:cNvPicPr>
          <p:nvPr/>
        </p:nvPicPr>
        <p:blipFill>
          <a:blip r:embed="rId7"/>
          <a:srcRect/>
          <a:stretch>
            <a:fillRect/>
          </a:stretch>
        </p:blipFill>
        <p:spPr bwMode="auto">
          <a:xfrm>
            <a:off x="3429001" y="4114800"/>
            <a:ext cx="2020888" cy="1687513"/>
          </a:xfrm>
          <a:prstGeom prst="rect">
            <a:avLst/>
          </a:prstGeom>
          <a:noFill/>
          <a:ln w="9525">
            <a:noFill/>
            <a:miter lim="800000"/>
            <a:headEnd/>
            <a:tailEnd/>
          </a:ln>
        </p:spPr>
      </p:pic>
      <p:sp>
        <p:nvSpPr>
          <p:cNvPr id="179216" name="Text Box 15"/>
          <p:cNvSpPr txBox="1">
            <a:spLocks noChangeArrowheads="1"/>
          </p:cNvSpPr>
          <p:nvPr/>
        </p:nvSpPr>
        <p:spPr bwMode="auto">
          <a:xfrm>
            <a:off x="3962407" y="5867403"/>
            <a:ext cx="1447799" cy="307750"/>
          </a:xfrm>
          <a:prstGeom prst="rect">
            <a:avLst/>
          </a:prstGeom>
          <a:noFill/>
          <a:ln w="12700">
            <a:noFill/>
            <a:miter lim="800000"/>
            <a:headEnd type="none" w="sm" len="sm"/>
            <a:tailEnd type="none" w="sm" len="sm"/>
          </a:ln>
        </p:spPr>
        <p:txBody>
          <a:bodyPr wrap="square" lIns="91371" tIns="45684" rIns="91371" bIns="45684">
            <a:prstTxWarp prst="textNoShape">
              <a:avLst/>
            </a:prstTxWarp>
            <a:spAutoFit/>
          </a:bodyPr>
          <a:lstStyle/>
          <a:p>
            <a:pPr algn="l"/>
            <a:r>
              <a:rPr lang="en-US" sz="1400" b="1" dirty="0"/>
              <a:t>Local Strength</a:t>
            </a:r>
          </a:p>
        </p:txBody>
      </p:sp>
      <p:sp>
        <p:nvSpPr>
          <p:cNvPr id="179217" name="AutoShape 16"/>
          <p:cNvSpPr>
            <a:spLocks noChangeArrowheads="1"/>
          </p:cNvSpPr>
          <p:nvPr/>
        </p:nvSpPr>
        <p:spPr bwMode="auto">
          <a:xfrm rot="10734954">
            <a:off x="5488660" y="4726788"/>
            <a:ext cx="254000" cy="241300"/>
          </a:xfrm>
          <a:prstGeom prst="rightArrow">
            <a:avLst>
              <a:gd name="adj1" fmla="val 50000"/>
              <a:gd name="adj2" fmla="val 26316"/>
            </a:avLst>
          </a:prstGeom>
          <a:solidFill>
            <a:schemeClr val="tx2"/>
          </a:solidFill>
          <a:ln w="12700">
            <a:solidFill>
              <a:schemeClr val="tx1"/>
            </a:solidFill>
            <a:miter lim="800000"/>
            <a:headEnd type="none" w="sm" len="sm"/>
            <a:tailEnd type="none" w="sm" len="sm"/>
          </a:ln>
        </p:spPr>
        <p:txBody>
          <a:bodyPr wrap="none" lIns="91395" tIns="45698" rIns="91395" bIns="45698" anchor="ctr">
            <a:prstTxWarp prst="textNoShape">
              <a:avLst/>
            </a:prstTxWarp>
          </a:bodyPr>
          <a:lstStyle/>
          <a:p>
            <a:endParaRPr lang="en-US"/>
          </a:p>
        </p:txBody>
      </p:sp>
      <p:sp>
        <p:nvSpPr>
          <p:cNvPr id="179204" name="Text Box 17"/>
          <p:cNvSpPr txBox="1">
            <a:spLocks noChangeArrowheads="1"/>
          </p:cNvSpPr>
          <p:nvPr/>
        </p:nvSpPr>
        <p:spPr bwMode="auto">
          <a:xfrm>
            <a:off x="457200" y="152406"/>
            <a:ext cx="8382000" cy="469051"/>
          </a:xfrm>
          <a:prstGeom prst="rect">
            <a:avLst/>
          </a:prstGeom>
          <a:noFill/>
          <a:ln w="9525">
            <a:solidFill>
              <a:schemeClr val="tx1"/>
            </a:solidFill>
            <a:miter lim="800000"/>
            <a:headEnd/>
            <a:tailEnd/>
          </a:ln>
        </p:spPr>
        <p:txBody>
          <a:bodyPr lIns="91364" tIns="45681" rIns="91364" bIns="45681">
            <a:prstTxWarp prst="textNoShape">
              <a:avLst/>
            </a:prstTxWarp>
            <a:spAutoFit/>
          </a:bodyPr>
          <a:lstStyle/>
          <a:p>
            <a:r>
              <a:rPr lang="en-US" sz="2400" b="1" dirty="0">
                <a:latin typeface="Trebuchet MS" charset="0"/>
              </a:rPr>
              <a:t>Ford Virtual Aluminum Castings (VAC) Process Flow </a:t>
            </a:r>
          </a:p>
        </p:txBody>
      </p:sp>
      <p:sp>
        <p:nvSpPr>
          <p:cNvPr id="4" name="Right Arrow 3"/>
          <p:cNvSpPr/>
          <p:nvPr/>
        </p:nvSpPr>
        <p:spPr bwMode="auto">
          <a:xfrm rot="5400000">
            <a:off x="6938525" y="3577075"/>
            <a:ext cx="304797" cy="313447"/>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395" tIns="45698" rIns="91395" bIns="45698" numCol="1" spcCol="0" rtlCol="0" anchor="ctr" anchorCtr="0" compatLnSpc="1">
            <a:prstTxWarp prst="textNoShape">
              <a:avLst/>
            </a:prstTxWarp>
            <a:spAutoFit/>
          </a:bodyPr>
          <a:lstStyle/>
          <a:p>
            <a:pPr defTabSz="913952"/>
            <a:endParaRPr lang="en-US"/>
          </a:p>
        </p:txBody>
      </p:sp>
      <p:pic>
        <p:nvPicPr>
          <p:cNvPr id="23" name="Picture 17" descr="RA Logo_2lines"/>
          <p:cNvPicPr>
            <a:picLocks noChangeAspect="1" noChangeArrowheads="1"/>
          </p:cNvPicPr>
          <p:nvPr/>
        </p:nvPicPr>
        <p:blipFill>
          <a:blip r:embed="rId8"/>
          <a:srcRect/>
          <a:stretch>
            <a:fillRect/>
          </a:stretch>
        </p:blipFill>
        <p:spPr bwMode="auto">
          <a:xfrm>
            <a:off x="5801866" y="6222924"/>
            <a:ext cx="3352800" cy="628650"/>
          </a:xfrm>
          <a:prstGeom prst="rect">
            <a:avLst/>
          </a:prstGeom>
          <a:noFill/>
          <a:ln w="9525">
            <a:noFill/>
            <a:miter lim="800000"/>
            <a:headEnd/>
            <a:tailEnd/>
          </a:ln>
        </p:spPr>
      </p:pic>
      <p:sp>
        <p:nvSpPr>
          <p:cNvPr id="24" name="Text Box 15"/>
          <p:cNvSpPr txBox="1">
            <a:spLocks noChangeArrowheads="1"/>
          </p:cNvSpPr>
          <p:nvPr/>
        </p:nvSpPr>
        <p:spPr bwMode="auto">
          <a:xfrm>
            <a:off x="914400" y="5943600"/>
            <a:ext cx="1828800" cy="523194"/>
          </a:xfrm>
          <a:prstGeom prst="rect">
            <a:avLst/>
          </a:prstGeom>
          <a:noFill/>
          <a:ln w="12700">
            <a:noFill/>
            <a:miter lim="800000"/>
            <a:headEnd type="none" w="sm" len="sm"/>
            <a:tailEnd type="none" w="sm" len="sm"/>
          </a:ln>
        </p:spPr>
        <p:txBody>
          <a:bodyPr wrap="square" lIns="91371" tIns="45684" rIns="91371" bIns="45684">
            <a:prstTxWarp prst="textNoShape">
              <a:avLst/>
            </a:prstTxWarp>
            <a:spAutoFit/>
          </a:bodyPr>
          <a:lstStyle/>
          <a:p>
            <a:pPr algn="l"/>
            <a:r>
              <a:rPr lang="en-US" sz="1400" b="1" dirty="0"/>
              <a:t>Product Performance Analysis</a:t>
            </a:r>
          </a:p>
        </p:txBody>
      </p:sp>
      <p:pic>
        <p:nvPicPr>
          <p:cNvPr id="25" name="Picture 4" descr="image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457204" y="3849960"/>
            <a:ext cx="2589213" cy="1910435"/>
          </a:xfrm>
          <a:prstGeom prst="rect">
            <a:avLst/>
          </a:prstGeom>
          <a:noFill/>
        </p:spPr>
      </p:pic>
      <p:sp>
        <p:nvSpPr>
          <p:cNvPr id="21" name="Right Arrow 20"/>
          <p:cNvSpPr/>
          <p:nvPr/>
        </p:nvSpPr>
        <p:spPr bwMode="auto">
          <a:xfrm rot="10800000">
            <a:off x="2971800" y="4800599"/>
            <a:ext cx="274320" cy="313481"/>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395" tIns="45698" rIns="91395" bIns="45698" numCol="1" spcCol="0" rtlCol="0" anchor="ctr" anchorCtr="0" compatLnSpc="1">
            <a:prstTxWarp prst="textNoShape">
              <a:avLst/>
            </a:prstTxWarp>
            <a:spAutoFit/>
          </a:bodyPr>
          <a:lstStyle/>
          <a:p>
            <a:pPr defTabSz="913952"/>
            <a:endParaRPr lang="en-US"/>
          </a:p>
        </p:txBody>
      </p:sp>
    </p:spTree>
    <p:extLst>
      <p:ext uri="{BB962C8B-B14F-4D97-AF65-F5344CB8AC3E}">
        <p14:creationId xmlns:p14="http://schemas.microsoft.com/office/powerpoint/2010/main" val="201692441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ChangeArrowheads="1"/>
          </p:cNvSpPr>
          <p:nvPr/>
        </p:nvSpPr>
        <p:spPr bwMode="auto">
          <a:xfrm>
            <a:off x="3581400" y="914400"/>
            <a:ext cx="838200" cy="914400"/>
          </a:xfrm>
          <a:prstGeom prst="rect">
            <a:avLst/>
          </a:prstGeom>
          <a:solidFill>
            <a:srgbClr val="0000FF"/>
          </a:solidFill>
          <a:ln w="12700">
            <a:solidFill>
              <a:schemeClr val="tx1"/>
            </a:solidFill>
            <a:miter lim="800000"/>
            <a:headEnd type="none" w="sm" len="sm"/>
            <a:tailEnd type="none" w="sm" len="sm"/>
          </a:ln>
          <a:effectLst/>
        </p:spPr>
        <p:txBody>
          <a:bodyPr wrap="none" lIns="91319" tIns="45658" rIns="91319" bIns="45658" anchor="ctr">
            <a:prstTxWarp prst="textNoShape">
              <a:avLst/>
            </a:prstTxWarp>
          </a:bodyPr>
          <a:lstStyle/>
          <a:p>
            <a:pPr algn="l" eaLnBrk="0" hangingPunct="0">
              <a:tabLst>
                <a:tab pos="171354" algn="l"/>
              </a:tabLst>
            </a:pPr>
            <a:r>
              <a:rPr lang="en-US" sz="1200" b="1" dirty="0">
                <a:solidFill>
                  <a:srgbClr val="FFFFFF"/>
                </a:solidFill>
                <a:latin typeface="Arial" charset="0"/>
              </a:rPr>
              <a:t>Casting </a:t>
            </a:r>
          </a:p>
          <a:p>
            <a:pPr algn="l" eaLnBrk="0" hangingPunct="0">
              <a:tabLst>
                <a:tab pos="171354" algn="l"/>
              </a:tabLst>
            </a:pPr>
            <a:endParaRPr lang="en-US" sz="1200" b="1" dirty="0">
              <a:solidFill>
                <a:srgbClr val="FFFFFF"/>
              </a:solidFill>
              <a:latin typeface="Arial" charset="0"/>
            </a:endParaRPr>
          </a:p>
        </p:txBody>
      </p:sp>
      <p:sp>
        <p:nvSpPr>
          <p:cNvPr id="723971" name="Rectangle 3"/>
          <p:cNvSpPr>
            <a:spLocks noChangeArrowheads="1"/>
          </p:cNvSpPr>
          <p:nvPr/>
        </p:nvSpPr>
        <p:spPr bwMode="auto">
          <a:xfrm>
            <a:off x="7391400" y="3429000"/>
            <a:ext cx="1430338" cy="457200"/>
          </a:xfrm>
          <a:prstGeom prst="rect">
            <a:avLst/>
          </a:prstGeom>
          <a:solidFill>
            <a:srgbClr val="0000FF"/>
          </a:solidFill>
          <a:ln w="12700">
            <a:solidFill>
              <a:schemeClr val="tx1"/>
            </a:solidFill>
            <a:miter lim="800000"/>
            <a:headEnd type="none" w="sm" len="sm"/>
            <a:tailEnd type="none" w="sm" len="sm"/>
          </a:ln>
          <a:effectLst/>
        </p:spPr>
        <p:txBody>
          <a:bodyPr wrap="none" lIns="91319" tIns="45658" rIns="91319" bIns="45658" anchor="ctr">
            <a:prstTxWarp prst="textNoShape">
              <a:avLst/>
            </a:prstTxWarp>
          </a:bodyPr>
          <a:lstStyle/>
          <a:p>
            <a:pPr algn="l" eaLnBrk="0" hangingPunct="0">
              <a:tabLst>
                <a:tab pos="114236" algn="l"/>
              </a:tabLst>
            </a:pPr>
            <a:r>
              <a:rPr lang="en-US" sz="1200" b="1" dirty="0">
                <a:solidFill>
                  <a:srgbClr val="FFFFFF"/>
                </a:solidFill>
                <a:latin typeface="Arial" charset="0"/>
              </a:rPr>
              <a:t>   Precipitation</a:t>
            </a:r>
          </a:p>
        </p:txBody>
      </p:sp>
      <p:sp>
        <p:nvSpPr>
          <p:cNvPr id="723972" name="Rectangle 4"/>
          <p:cNvSpPr>
            <a:spLocks noChangeArrowheads="1"/>
          </p:cNvSpPr>
          <p:nvPr/>
        </p:nvSpPr>
        <p:spPr bwMode="auto">
          <a:xfrm>
            <a:off x="3276600" y="3429000"/>
            <a:ext cx="1447800" cy="457200"/>
          </a:xfrm>
          <a:prstGeom prst="rect">
            <a:avLst/>
          </a:prstGeom>
          <a:solidFill>
            <a:srgbClr val="0000FF"/>
          </a:solidFill>
          <a:ln w="12700">
            <a:solidFill>
              <a:schemeClr val="tx1"/>
            </a:solidFill>
            <a:miter lim="800000"/>
            <a:headEnd type="none" w="sm" len="sm"/>
            <a:tailEnd type="none" w="sm" len="sm"/>
          </a:ln>
          <a:effectLst/>
        </p:spPr>
        <p:txBody>
          <a:bodyPr wrap="none" lIns="91319" tIns="45658" rIns="91319" bIns="45658" anchor="ctr">
            <a:prstTxWarp prst="textNoShape">
              <a:avLst/>
            </a:prstTxWarp>
          </a:bodyPr>
          <a:lstStyle/>
          <a:p>
            <a:pPr eaLnBrk="0" hangingPunct="0"/>
            <a:r>
              <a:rPr lang="en-US" sz="1200" b="1" dirty="0">
                <a:solidFill>
                  <a:srgbClr val="FFFFFF"/>
                </a:solidFill>
                <a:latin typeface="Arial" charset="0"/>
              </a:rPr>
              <a:t>Micro porosity</a:t>
            </a:r>
          </a:p>
        </p:txBody>
      </p:sp>
      <p:sp>
        <p:nvSpPr>
          <p:cNvPr id="723973" name="Rectangle 5"/>
          <p:cNvSpPr>
            <a:spLocks noChangeArrowheads="1"/>
          </p:cNvSpPr>
          <p:nvPr/>
        </p:nvSpPr>
        <p:spPr bwMode="auto">
          <a:xfrm>
            <a:off x="5257800" y="3429000"/>
            <a:ext cx="1430338" cy="457200"/>
          </a:xfrm>
          <a:prstGeom prst="rect">
            <a:avLst/>
          </a:prstGeom>
          <a:solidFill>
            <a:srgbClr val="0000FF"/>
          </a:solidFill>
          <a:ln w="12700">
            <a:solidFill>
              <a:schemeClr val="tx1"/>
            </a:solidFill>
            <a:miter lim="800000"/>
            <a:headEnd type="none" w="sm" len="sm"/>
            <a:tailEnd type="none" w="sm" len="sm"/>
          </a:ln>
          <a:effectLst/>
        </p:spPr>
        <p:txBody>
          <a:bodyPr wrap="none" lIns="91319" tIns="45658" rIns="91319" bIns="45658" anchor="ctr">
            <a:prstTxWarp prst="textNoShape">
              <a:avLst/>
            </a:prstTxWarp>
          </a:bodyPr>
          <a:lstStyle/>
          <a:p>
            <a:pPr algn="l" eaLnBrk="0" hangingPunct="0"/>
            <a:r>
              <a:rPr lang="en-US" sz="1200" b="1" dirty="0">
                <a:solidFill>
                  <a:srgbClr val="FFFFFF"/>
                </a:solidFill>
                <a:latin typeface="Arial" charset="0"/>
              </a:rPr>
              <a:t>Eutectic Phases</a:t>
            </a:r>
            <a:endParaRPr lang="en-US" sz="1200" dirty="0">
              <a:solidFill>
                <a:srgbClr val="FFFFFF"/>
              </a:solidFill>
              <a:latin typeface="Arial" charset="0"/>
            </a:endParaRPr>
          </a:p>
        </p:txBody>
      </p:sp>
      <p:sp>
        <p:nvSpPr>
          <p:cNvPr id="723974" name="Rectangle 6"/>
          <p:cNvSpPr>
            <a:spLocks noChangeArrowheads="1"/>
          </p:cNvSpPr>
          <p:nvPr/>
        </p:nvSpPr>
        <p:spPr bwMode="auto">
          <a:xfrm>
            <a:off x="4448183" y="2571758"/>
            <a:ext cx="142875" cy="104775"/>
          </a:xfrm>
          <a:prstGeom prst="rect">
            <a:avLst/>
          </a:prstGeom>
          <a:solidFill>
            <a:srgbClr val="FFFFFF"/>
          </a:solidFill>
          <a:ln w="9525">
            <a:noFill/>
            <a:miter lim="800000"/>
            <a:headEnd/>
            <a:tailEnd/>
          </a:ln>
          <a:effectLst/>
        </p:spPr>
        <p:txBody>
          <a:bodyPr wrap="none" lIns="91319" tIns="45658" rIns="91319" bIns="45658" anchor="ctr">
            <a:prstTxWarp prst="textNoShape">
              <a:avLst/>
            </a:prstTxWarp>
          </a:bodyPr>
          <a:lstStyle/>
          <a:p>
            <a:pPr eaLnBrk="0" hangingPunct="0"/>
            <a:endParaRPr lang="en-US" sz="1200" dirty="0">
              <a:solidFill>
                <a:srgbClr val="FFFFFF"/>
              </a:solidFill>
              <a:latin typeface="Arial" charset="0"/>
            </a:endParaRPr>
          </a:p>
        </p:txBody>
      </p:sp>
      <p:sp>
        <p:nvSpPr>
          <p:cNvPr id="723975" name="Rectangle 7"/>
          <p:cNvSpPr>
            <a:spLocks noChangeArrowheads="1"/>
          </p:cNvSpPr>
          <p:nvPr/>
        </p:nvSpPr>
        <p:spPr bwMode="auto">
          <a:xfrm>
            <a:off x="1295400" y="1524000"/>
            <a:ext cx="1125538" cy="381000"/>
          </a:xfrm>
          <a:prstGeom prst="rect">
            <a:avLst/>
          </a:prstGeom>
          <a:solidFill>
            <a:srgbClr val="FFCC00"/>
          </a:solidFill>
          <a:ln w="12700">
            <a:solidFill>
              <a:schemeClr val="tx1"/>
            </a:solidFill>
            <a:miter lim="800000"/>
            <a:headEnd type="none" w="sm" len="sm"/>
            <a:tailEnd type="none" w="sm" len="sm"/>
          </a:ln>
          <a:effectLst/>
        </p:spPr>
        <p:txBody>
          <a:bodyPr wrap="none" lIns="91319" tIns="45658" rIns="91319" bIns="45658" anchor="ctr">
            <a:prstTxWarp prst="textNoShape">
              <a:avLst/>
            </a:prstTxWarp>
          </a:bodyPr>
          <a:lstStyle/>
          <a:p>
            <a:pPr eaLnBrk="0" hangingPunct="0"/>
            <a:r>
              <a:rPr lang="en-US" sz="1200" b="1" i="1" dirty="0">
                <a:solidFill>
                  <a:srgbClr val="000000"/>
                </a:solidFill>
                <a:latin typeface="Arial" charset="0"/>
              </a:rPr>
              <a:t>Chemistry</a:t>
            </a:r>
          </a:p>
        </p:txBody>
      </p:sp>
      <p:sp>
        <p:nvSpPr>
          <p:cNvPr id="723976" name="Rectangle 8"/>
          <p:cNvSpPr>
            <a:spLocks noChangeArrowheads="1"/>
          </p:cNvSpPr>
          <p:nvPr/>
        </p:nvSpPr>
        <p:spPr bwMode="auto">
          <a:xfrm>
            <a:off x="1143000" y="2209800"/>
            <a:ext cx="1430338" cy="533400"/>
          </a:xfrm>
          <a:prstGeom prst="rect">
            <a:avLst/>
          </a:prstGeom>
          <a:solidFill>
            <a:srgbClr val="FFCC00">
              <a:alpha val="72000"/>
            </a:srgbClr>
          </a:solidFill>
          <a:ln w="12700">
            <a:solidFill>
              <a:schemeClr val="tx1"/>
            </a:solidFill>
            <a:miter lim="800000"/>
            <a:headEnd type="none" w="sm" len="sm"/>
            <a:tailEnd type="none" w="sm" len="sm"/>
          </a:ln>
          <a:effectLst/>
        </p:spPr>
        <p:txBody>
          <a:bodyPr wrap="none" lIns="91319" tIns="45658" rIns="91319" bIns="45658" anchor="ctr">
            <a:prstTxWarp prst="textNoShape">
              <a:avLst/>
            </a:prstTxWarp>
          </a:bodyPr>
          <a:lstStyle/>
          <a:p>
            <a:pPr eaLnBrk="0" hangingPunct="0"/>
            <a:r>
              <a:rPr lang="en-US" sz="1200" b="1" dirty="0">
                <a:solidFill>
                  <a:srgbClr val="000000"/>
                </a:solidFill>
                <a:latin typeface="Arial" charset="0"/>
              </a:rPr>
              <a:t>Thermodynamics</a:t>
            </a:r>
          </a:p>
        </p:txBody>
      </p:sp>
      <p:sp>
        <p:nvSpPr>
          <p:cNvPr id="723977" name="Rectangle 9"/>
          <p:cNvSpPr>
            <a:spLocks noChangeArrowheads="1"/>
          </p:cNvSpPr>
          <p:nvPr/>
        </p:nvSpPr>
        <p:spPr bwMode="auto">
          <a:xfrm>
            <a:off x="6119813" y="1371608"/>
            <a:ext cx="654050" cy="366713"/>
          </a:xfrm>
          <a:prstGeom prst="rect">
            <a:avLst/>
          </a:prstGeom>
          <a:noFill/>
          <a:ln w="9525">
            <a:noFill/>
            <a:miter lim="800000"/>
            <a:headEnd/>
            <a:tailEnd/>
          </a:ln>
          <a:effectLst/>
        </p:spPr>
        <p:txBody>
          <a:bodyPr lIns="91319" tIns="45658" rIns="91319" bIns="45658">
            <a:prstTxWarp prst="textNoShape">
              <a:avLst/>
            </a:prstTxWarp>
            <a:spAutoFit/>
          </a:bodyPr>
          <a:lstStyle/>
          <a:p>
            <a:r>
              <a:rPr lang="en-US" b="1">
                <a:solidFill>
                  <a:srgbClr val="FFFFFF"/>
                </a:solidFill>
              </a:rPr>
              <a:t>n</a:t>
            </a:r>
          </a:p>
        </p:txBody>
      </p:sp>
      <p:sp>
        <p:nvSpPr>
          <p:cNvPr id="723978" name="Rectangle 10"/>
          <p:cNvSpPr>
            <a:spLocks noChangeArrowheads="1"/>
          </p:cNvSpPr>
          <p:nvPr/>
        </p:nvSpPr>
        <p:spPr bwMode="auto">
          <a:xfrm>
            <a:off x="5662613" y="1371600"/>
            <a:ext cx="1828800" cy="381000"/>
          </a:xfrm>
          <a:prstGeom prst="rect">
            <a:avLst/>
          </a:prstGeom>
          <a:solidFill>
            <a:srgbClr val="0000FF"/>
          </a:solidFill>
          <a:ln w="12700">
            <a:solidFill>
              <a:schemeClr val="tx1"/>
            </a:solidFill>
            <a:miter lim="800000"/>
            <a:headEnd type="none" w="sm" len="sm"/>
            <a:tailEnd type="none" w="sm" len="sm"/>
          </a:ln>
          <a:effectLst/>
        </p:spPr>
        <p:txBody>
          <a:bodyPr wrap="none" lIns="91319" tIns="45658" rIns="91319" bIns="45658" anchor="ctr">
            <a:prstTxWarp prst="textNoShape">
              <a:avLst/>
            </a:prstTxWarp>
          </a:bodyPr>
          <a:lstStyle/>
          <a:p>
            <a:pPr algn="l" eaLnBrk="0" hangingPunct="0">
              <a:tabLst>
                <a:tab pos="171354" algn="l"/>
              </a:tabLst>
            </a:pPr>
            <a:endParaRPr lang="en-US" sz="1200" b="1" dirty="0">
              <a:solidFill>
                <a:srgbClr val="FFFFFF"/>
              </a:solidFill>
              <a:latin typeface="Arial" charset="0"/>
            </a:endParaRPr>
          </a:p>
          <a:p>
            <a:pPr algn="l" eaLnBrk="0" hangingPunct="0">
              <a:tabLst>
                <a:tab pos="171354" algn="l"/>
              </a:tabLst>
            </a:pPr>
            <a:r>
              <a:rPr lang="en-US" sz="1200" b="1" dirty="0">
                <a:solidFill>
                  <a:srgbClr val="FFFFFF"/>
                </a:solidFill>
                <a:latin typeface="Arial" charset="0"/>
              </a:rPr>
              <a:t>Solution Treatment</a:t>
            </a:r>
          </a:p>
          <a:p>
            <a:pPr algn="l" eaLnBrk="0" hangingPunct="0">
              <a:tabLst>
                <a:tab pos="171354" algn="l"/>
              </a:tabLst>
            </a:pPr>
            <a:endParaRPr lang="en-US" sz="1200" b="1" dirty="0">
              <a:solidFill>
                <a:srgbClr val="FFFFFF"/>
              </a:solidFill>
              <a:latin typeface="Arial" charset="0"/>
            </a:endParaRPr>
          </a:p>
        </p:txBody>
      </p:sp>
      <p:sp>
        <p:nvSpPr>
          <p:cNvPr id="723979" name="Rectangle 11"/>
          <p:cNvSpPr>
            <a:spLocks noChangeArrowheads="1"/>
          </p:cNvSpPr>
          <p:nvPr/>
        </p:nvSpPr>
        <p:spPr bwMode="auto">
          <a:xfrm>
            <a:off x="7720013" y="1371600"/>
            <a:ext cx="609600" cy="381000"/>
          </a:xfrm>
          <a:prstGeom prst="rect">
            <a:avLst/>
          </a:prstGeom>
          <a:solidFill>
            <a:srgbClr val="0000FF"/>
          </a:solidFill>
          <a:ln w="12700">
            <a:solidFill>
              <a:schemeClr val="tx1"/>
            </a:solidFill>
            <a:miter lim="800000"/>
            <a:headEnd type="none" w="sm" len="sm"/>
            <a:tailEnd type="none" w="sm" len="sm"/>
          </a:ln>
          <a:effectLst/>
        </p:spPr>
        <p:txBody>
          <a:bodyPr wrap="none" lIns="91319" tIns="45658" rIns="91319" bIns="45658" anchor="ctr">
            <a:prstTxWarp prst="textNoShape">
              <a:avLst/>
            </a:prstTxWarp>
          </a:bodyPr>
          <a:lstStyle/>
          <a:p>
            <a:pPr algn="l" eaLnBrk="0" hangingPunct="0">
              <a:tabLst>
                <a:tab pos="171354" algn="l"/>
              </a:tabLst>
            </a:pPr>
            <a:endParaRPr lang="en-US" sz="1200" b="1" dirty="0">
              <a:solidFill>
                <a:srgbClr val="FFFFFF"/>
              </a:solidFill>
              <a:latin typeface="Arial" charset="0"/>
            </a:endParaRPr>
          </a:p>
          <a:p>
            <a:pPr algn="l" eaLnBrk="0" hangingPunct="0">
              <a:tabLst>
                <a:tab pos="171354" algn="l"/>
              </a:tabLst>
            </a:pPr>
            <a:r>
              <a:rPr lang="en-US" sz="1200" b="1" dirty="0">
                <a:solidFill>
                  <a:srgbClr val="FFFFFF"/>
                </a:solidFill>
                <a:latin typeface="Arial" charset="0"/>
              </a:rPr>
              <a:t>Aging</a:t>
            </a:r>
          </a:p>
          <a:p>
            <a:pPr algn="l" eaLnBrk="0" hangingPunct="0">
              <a:tabLst>
                <a:tab pos="171354" algn="l"/>
              </a:tabLst>
            </a:pPr>
            <a:endParaRPr lang="en-US" sz="1200" b="1" dirty="0">
              <a:solidFill>
                <a:srgbClr val="FFFFFF"/>
              </a:solidFill>
              <a:latin typeface="Arial" charset="0"/>
            </a:endParaRPr>
          </a:p>
        </p:txBody>
      </p:sp>
      <p:sp>
        <p:nvSpPr>
          <p:cNvPr id="723980" name="Rectangle 12"/>
          <p:cNvSpPr>
            <a:spLocks noChangeArrowheads="1"/>
          </p:cNvSpPr>
          <p:nvPr/>
        </p:nvSpPr>
        <p:spPr bwMode="auto">
          <a:xfrm>
            <a:off x="5662613" y="838200"/>
            <a:ext cx="2667000" cy="533400"/>
          </a:xfrm>
          <a:prstGeom prst="rect">
            <a:avLst/>
          </a:prstGeom>
          <a:solidFill>
            <a:schemeClr val="bg1"/>
          </a:solidFill>
          <a:ln w="12700">
            <a:solidFill>
              <a:schemeClr val="tx1"/>
            </a:solidFill>
            <a:miter lim="800000"/>
            <a:headEnd type="none" w="sm" len="sm"/>
            <a:tailEnd type="none" w="sm" len="sm"/>
          </a:ln>
          <a:effectLst/>
        </p:spPr>
        <p:txBody>
          <a:bodyPr wrap="none" lIns="91319" tIns="45658" rIns="91319" bIns="45658" anchor="ctr">
            <a:prstTxWarp prst="textNoShape">
              <a:avLst/>
            </a:prstTxWarp>
          </a:bodyPr>
          <a:lstStyle/>
          <a:p>
            <a:pPr algn="l" eaLnBrk="0" hangingPunct="0">
              <a:tabLst>
                <a:tab pos="171354" algn="l"/>
              </a:tabLst>
            </a:pPr>
            <a:endParaRPr lang="en-US" sz="1200" b="1" dirty="0">
              <a:solidFill>
                <a:srgbClr val="FFFFFF"/>
              </a:solidFill>
              <a:latin typeface="Arial" charset="0"/>
            </a:endParaRPr>
          </a:p>
          <a:p>
            <a:pPr algn="l" eaLnBrk="0" hangingPunct="0">
              <a:tabLst>
                <a:tab pos="171354" algn="l"/>
              </a:tabLst>
            </a:pPr>
            <a:r>
              <a:rPr lang="en-US" sz="1200" b="1" dirty="0">
                <a:solidFill>
                  <a:srgbClr val="FFFFFF"/>
                </a:solidFill>
                <a:latin typeface="Arial" charset="0"/>
              </a:rPr>
              <a:t>                </a:t>
            </a:r>
            <a:r>
              <a:rPr lang="en-US" sz="1400" b="1" dirty="0">
                <a:solidFill>
                  <a:srgbClr val="000000"/>
                </a:solidFill>
                <a:latin typeface="Arial" charset="0"/>
              </a:rPr>
              <a:t>Heat Treatment</a:t>
            </a:r>
          </a:p>
          <a:p>
            <a:pPr algn="l" eaLnBrk="0" hangingPunct="0">
              <a:tabLst>
                <a:tab pos="171354" algn="l"/>
              </a:tabLst>
            </a:pPr>
            <a:endParaRPr lang="en-US" sz="1400" b="1" dirty="0">
              <a:solidFill>
                <a:srgbClr val="000000"/>
              </a:solidFill>
              <a:latin typeface="Arial" charset="0"/>
            </a:endParaRPr>
          </a:p>
        </p:txBody>
      </p:sp>
      <p:sp>
        <p:nvSpPr>
          <p:cNvPr id="723981" name="Text Box 13"/>
          <p:cNvSpPr txBox="1">
            <a:spLocks noChangeArrowheads="1"/>
          </p:cNvSpPr>
          <p:nvPr/>
        </p:nvSpPr>
        <p:spPr bwMode="auto">
          <a:xfrm>
            <a:off x="317376" y="990608"/>
            <a:ext cx="1578229" cy="411295"/>
          </a:xfrm>
          <a:prstGeom prst="rect">
            <a:avLst/>
          </a:prstGeom>
          <a:noFill/>
          <a:ln w="25400">
            <a:solidFill>
              <a:schemeClr val="tx1"/>
            </a:solidFill>
            <a:miter lim="800000"/>
            <a:headEnd/>
            <a:tailEnd/>
          </a:ln>
          <a:effectLst/>
        </p:spPr>
        <p:txBody>
          <a:bodyPr wrap="none" lIns="91319" tIns="45658" rIns="91319" bIns="45658">
            <a:prstTxWarp prst="textNoShape">
              <a:avLst/>
            </a:prstTxWarp>
            <a:spAutoFit/>
          </a:bodyPr>
          <a:lstStyle/>
          <a:p>
            <a:r>
              <a:rPr lang="en-US" sz="2000" dirty="0">
                <a:solidFill>
                  <a:srgbClr val="000000"/>
                </a:solidFill>
                <a:latin typeface="Arial Rounded MT Bold" charset="0"/>
              </a:rPr>
              <a:t>Processing</a:t>
            </a:r>
          </a:p>
        </p:txBody>
      </p:sp>
      <p:sp>
        <p:nvSpPr>
          <p:cNvPr id="723982" name="Text Box 14"/>
          <p:cNvSpPr txBox="1">
            <a:spLocks noChangeArrowheads="1"/>
          </p:cNvSpPr>
          <p:nvPr/>
        </p:nvSpPr>
        <p:spPr bwMode="auto">
          <a:xfrm>
            <a:off x="320652" y="3429008"/>
            <a:ext cx="2024110" cy="411295"/>
          </a:xfrm>
          <a:prstGeom prst="rect">
            <a:avLst/>
          </a:prstGeom>
          <a:noFill/>
          <a:ln w="25400">
            <a:solidFill>
              <a:schemeClr val="tx1"/>
            </a:solidFill>
            <a:miter lim="800000"/>
            <a:headEnd/>
            <a:tailEnd/>
          </a:ln>
          <a:effectLst/>
        </p:spPr>
        <p:txBody>
          <a:bodyPr wrap="none" lIns="91319" tIns="45658" rIns="91319" bIns="45658">
            <a:prstTxWarp prst="textNoShape">
              <a:avLst/>
            </a:prstTxWarp>
            <a:spAutoFit/>
          </a:bodyPr>
          <a:lstStyle/>
          <a:p>
            <a:r>
              <a:rPr lang="en-US" sz="2000" dirty="0">
                <a:solidFill>
                  <a:srgbClr val="000000"/>
                </a:solidFill>
                <a:latin typeface="Arial Rounded MT Bold" charset="0"/>
              </a:rPr>
              <a:t>Microstructure</a:t>
            </a:r>
          </a:p>
        </p:txBody>
      </p:sp>
      <p:sp>
        <p:nvSpPr>
          <p:cNvPr id="723983" name="Text Box 15"/>
          <p:cNvSpPr txBox="1">
            <a:spLocks noChangeArrowheads="1"/>
          </p:cNvSpPr>
          <p:nvPr/>
        </p:nvSpPr>
        <p:spPr bwMode="auto">
          <a:xfrm>
            <a:off x="315968" y="5562608"/>
            <a:ext cx="1490565" cy="411295"/>
          </a:xfrm>
          <a:prstGeom prst="rect">
            <a:avLst/>
          </a:prstGeom>
          <a:noFill/>
          <a:ln w="25400">
            <a:solidFill>
              <a:schemeClr val="tx1"/>
            </a:solidFill>
            <a:miter lim="800000"/>
            <a:headEnd/>
            <a:tailEnd/>
          </a:ln>
          <a:effectLst/>
        </p:spPr>
        <p:txBody>
          <a:bodyPr wrap="none" lIns="91319" tIns="45658" rIns="91319" bIns="45658">
            <a:prstTxWarp prst="textNoShape">
              <a:avLst/>
            </a:prstTxWarp>
            <a:spAutoFit/>
          </a:bodyPr>
          <a:lstStyle/>
          <a:p>
            <a:r>
              <a:rPr lang="en-US" sz="2000" dirty="0">
                <a:solidFill>
                  <a:srgbClr val="000000"/>
                </a:solidFill>
                <a:latin typeface="Arial Rounded MT Bold" charset="0"/>
              </a:rPr>
              <a:t>Properties</a:t>
            </a:r>
          </a:p>
        </p:txBody>
      </p:sp>
      <p:sp>
        <p:nvSpPr>
          <p:cNvPr id="723984" name="Line 16"/>
          <p:cNvSpPr>
            <a:spLocks noChangeShapeType="1"/>
          </p:cNvSpPr>
          <p:nvPr/>
        </p:nvSpPr>
        <p:spPr bwMode="auto">
          <a:xfrm>
            <a:off x="1828800" y="1905000"/>
            <a:ext cx="0" cy="304800"/>
          </a:xfrm>
          <a:prstGeom prst="line">
            <a:avLst/>
          </a:prstGeom>
          <a:noFill/>
          <a:ln w="50800">
            <a:solidFill>
              <a:schemeClr val="tx1"/>
            </a:solidFill>
            <a:round/>
            <a:headEnd/>
            <a:tailEnd type="stealth" w="med" len="lg"/>
          </a:ln>
          <a:effectLst/>
        </p:spPr>
        <p:txBody>
          <a:bodyPr lIns="91389" tIns="45694" rIns="91389" bIns="45694" anchor="ctr">
            <a:prstTxWarp prst="textNoShape">
              <a:avLst/>
            </a:prstTxWarp>
            <a:spAutoFit/>
          </a:bodyPr>
          <a:lstStyle/>
          <a:p>
            <a:endParaRPr lang="en-US" sz="1600" b="1" dirty="0">
              <a:solidFill>
                <a:srgbClr val="000000"/>
              </a:solidFill>
              <a:latin typeface="Trebuchet MS" charset="0"/>
            </a:endParaRPr>
          </a:p>
        </p:txBody>
      </p:sp>
      <p:sp>
        <p:nvSpPr>
          <p:cNvPr id="723985" name="Line 17"/>
          <p:cNvSpPr>
            <a:spLocks noChangeShapeType="1"/>
          </p:cNvSpPr>
          <p:nvPr/>
        </p:nvSpPr>
        <p:spPr bwMode="auto">
          <a:xfrm>
            <a:off x="6705600" y="3657600"/>
            <a:ext cx="685800" cy="0"/>
          </a:xfrm>
          <a:prstGeom prst="line">
            <a:avLst/>
          </a:prstGeom>
          <a:noFill/>
          <a:ln w="50800">
            <a:solidFill>
              <a:schemeClr val="tx1"/>
            </a:solidFill>
            <a:round/>
            <a:headEnd/>
            <a:tailEnd type="triangle" w="med" len="med"/>
          </a:ln>
          <a:effectLst/>
        </p:spPr>
        <p:txBody>
          <a:bodyPr lIns="91389" tIns="45694" rIns="91389" bIns="45694" anchor="ctr">
            <a:prstTxWarp prst="textNoShape">
              <a:avLst/>
            </a:prstTxWarp>
            <a:spAutoFit/>
          </a:bodyPr>
          <a:lstStyle/>
          <a:p>
            <a:endParaRPr lang="en-US" sz="1600" b="1" dirty="0">
              <a:solidFill>
                <a:srgbClr val="000000"/>
              </a:solidFill>
              <a:latin typeface="Trebuchet MS" charset="0"/>
            </a:endParaRPr>
          </a:p>
        </p:txBody>
      </p:sp>
      <p:sp>
        <p:nvSpPr>
          <p:cNvPr id="723986" name="Line 18"/>
          <p:cNvSpPr>
            <a:spLocks noChangeShapeType="1"/>
          </p:cNvSpPr>
          <p:nvPr/>
        </p:nvSpPr>
        <p:spPr bwMode="auto">
          <a:xfrm flipH="1">
            <a:off x="3962400" y="1828800"/>
            <a:ext cx="0" cy="609600"/>
          </a:xfrm>
          <a:prstGeom prst="line">
            <a:avLst/>
          </a:prstGeom>
          <a:noFill/>
          <a:ln w="50800">
            <a:solidFill>
              <a:srgbClr val="000000"/>
            </a:solidFill>
            <a:round/>
            <a:headEnd/>
            <a:tailEnd type="stealth" w="med" len="lg"/>
          </a:ln>
          <a:effectLst/>
        </p:spPr>
        <p:txBody>
          <a:bodyPr wrap="none" lIns="91389" tIns="45694" rIns="91389" bIns="45694" anchor="ctr">
            <a:prstTxWarp prst="textNoShape">
              <a:avLst/>
            </a:prstTxWarp>
          </a:bodyPr>
          <a:lstStyle/>
          <a:p>
            <a:endParaRPr lang="en-US" sz="1600" b="1" dirty="0">
              <a:solidFill>
                <a:srgbClr val="000000"/>
              </a:solidFill>
              <a:latin typeface="Trebuchet MS" charset="0"/>
            </a:endParaRPr>
          </a:p>
        </p:txBody>
      </p:sp>
      <p:sp>
        <p:nvSpPr>
          <p:cNvPr id="723987" name="Line 19"/>
          <p:cNvSpPr>
            <a:spLocks noChangeShapeType="1"/>
          </p:cNvSpPr>
          <p:nvPr/>
        </p:nvSpPr>
        <p:spPr bwMode="auto">
          <a:xfrm flipH="1">
            <a:off x="5943600" y="2438400"/>
            <a:ext cx="0" cy="990600"/>
          </a:xfrm>
          <a:prstGeom prst="line">
            <a:avLst/>
          </a:prstGeom>
          <a:noFill/>
          <a:ln w="50800">
            <a:solidFill>
              <a:srgbClr val="000000"/>
            </a:solidFill>
            <a:round/>
            <a:headEnd/>
            <a:tailEnd type="stealth" w="med" len="lg"/>
          </a:ln>
          <a:effectLst/>
        </p:spPr>
        <p:txBody>
          <a:bodyPr wrap="none" lIns="91389" tIns="45694" rIns="91389" bIns="45694" anchor="ctr">
            <a:prstTxWarp prst="textNoShape">
              <a:avLst/>
            </a:prstTxWarp>
          </a:bodyPr>
          <a:lstStyle/>
          <a:p>
            <a:endParaRPr lang="en-US" sz="1600" b="1" dirty="0">
              <a:solidFill>
                <a:srgbClr val="000000"/>
              </a:solidFill>
              <a:latin typeface="Trebuchet MS" charset="0"/>
            </a:endParaRPr>
          </a:p>
        </p:txBody>
      </p:sp>
      <p:sp>
        <p:nvSpPr>
          <p:cNvPr id="723988" name="Line 20"/>
          <p:cNvSpPr>
            <a:spLocks noChangeShapeType="1"/>
          </p:cNvSpPr>
          <p:nvPr/>
        </p:nvSpPr>
        <p:spPr bwMode="auto">
          <a:xfrm flipH="1">
            <a:off x="3962400" y="2438400"/>
            <a:ext cx="0" cy="990600"/>
          </a:xfrm>
          <a:prstGeom prst="line">
            <a:avLst/>
          </a:prstGeom>
          <a:noFill/>
          <a:ln w="50800">
            <a:solidFill>
              <a:srgbClr val="000000"/>
            </a:solidFill>
            <a:round/>
            <a:headEnd/>
            <a:tailEnd type="stealth" w="med" len="lg"/>
          </a:ln>
          <a:effectLst/>
        </p:spPr>
        <p:txBody>
          <a:bodyPr wrap="none" lIns="91389" tIns="45694" rIns="91389" bIns="45694" anchor="ctr">
            <a:prstTxWarp prst="textNoShape">
              <a:avLst/>
            </a:prstTxWarp>
          </a:bodyPr>
          <a:lstStyle/>
          <a:p>
            <a:endParaRPr lang="en-US" sz="1600" b="1" dirty="0">
              <a:solidFill>
                <a:srgbClr val="000000"/>
              </a:solidFill>
              <a:latin typeface="Trebuchet MS" charset="0"/>
            </a:endParaRPr>
          </a:p>
        </p:txBody>
      </p:sp>
      <p:grpSp>
        <p:nvGrpSpPr>
          <p:cNvPr id="2" name="Group 21"/>
          <p:cNvGrpSpPr>
            <a:grpSpLocks/>
          </p:cNvGrpSpPr>
          <p:nvPr/>
        </p:nvGrpSpPr>
        <p:grpSpPr bwMode="auto">
          <a:xfrm>
            <a:off x="2286000" y="5638800"/>
            <a:ext cx="6459538" cy="762000"/>
            <a:chOff x="1503" y="2928"/>
            <a:chExt cx="4069" cy="480"/>
          </a:xfrm>
        </p:grpSpPr>
        <p:sp>
          <p:nvSpPr>
            <p:cNvPr id="723990" name="Rectangle 22"/>
            <p:cNvSpPr>
              <a:spLocks noChangeArrowheads="1"/>
            </p:cNvSpPr>
            <p:nvPr/>
          </p:nvSpPr>
          <p:spPr bwMode="auto">
            <a:xfrm>
              <a:off x="1503" y="3120"/>
              <a:ext cx="901" cy="262"/>
            </a:xfrm>
            <a:prstGeom prst="rect">
              <a:avLst/>
            </a:prstGeom>
            <a:solidFill>
              <a:srgbClr val="0000FF"/>
            </a:solidFill>
            <a:ln w="12700">
              <a:solidFill>
                <a:schemeClr val="tx1"/>
              </a:solidFill>
              <a:miter lim="800000"/>
              <a:headEnd type="none" w="sm" len="sm"/>
              <a:tailEnd type="none" w="sm" len="sm"/>
            </a:ln>
            <a:effectLst/>
          </p:spPr>
          <p:txBody>
            <a:bodyPr wrap="none" lIns="91371" tIns="45684" rIns="91371" bIns="45684" anchor="ctr">
              <a:prstTxWarp prst="textNoShape">
                <a:avLst/>
              </a:prstTxWarp>
            </a:bodyPr>
            <a:lstStyle/>
            <a:p>
              <a:pPr eaLnBrk="0" hangingPunct="0"/>
              <a:r>
                <a:rPr lang="en-US" sz="1200" b="1" dirty="0">
                  <a:solidFill>
                    <a:srgbClr val="FFFFFF"/>
                  </a:solidFill>
                  <a:latin typeface="Arial" charset="0"/>
                </a:rPr>
                <a:t>High Cycle Fatigue</a:t>
              </a:r>
            </a:p>
          </p:txBody>
        </p:sp>
        <p:sp>
          <p:nvSpPr>
            <p:cNvPr id="723991" name="Rectangle 23"/>
            <p:cNvSpPr>
              <a:spLocks noChangeArrowheads="1"/>
            </p:cNvSpPr>
            <p:nvPr/>
          </p:nvSpPr>
          <p:spPr bwMode="auto">
            <a:xfrm>
              <a:off x="2511" y="3120"/>
              <a:ext cx="901" cy="262"/>
            </a:xfrm>
            <a:prstGeom prst="rect">
              <a:avLst/>
            </a:prstGeom>
            <a:solidFill>
              <a:srgbClr val="0000FF"/>
            </a:solidFill>
            <a:ln w="12700">
              <a:solidFill>
                <a:schemeClr val="tx1"/>
              </a:solidFill>
              <a:miter lim="800000"/>
              <a:headEnd type="none" w="sm" len="sm"/>
              <a:tailEnd type="none" w="sm" len="sm"/>
            </a:ln>
            <a:effectLst/>
          </p:spPr>
          <p:txBody>
            <a:bodyPr wrap="none" lIns="91371" tIns="45684" rIns="91371" bIns="45684" anchor="ctr">
              <a:prstTxWarp prst="textNoShape">
                <a:avLst/>
              </a:prstTxWarp>
            </a:bodyPr>
            <a:lstStyle/>
            <a:p>
              <a:pPr eaLnBrk="0" hangingPunct="0"/>
              <a:r>
                <a:rPr lang="en-US" sz="1200" b="1" dirty="0">
                  <a:solidFill>
                    <a:srgbClr val="FFFFFF"/>
                  </a:solidFill>
                  <a:latin typeface="Arial" charset="0"/>
                </a:rPr>
                <a:t>Low Cycle Fatigue</a:t>
              </a:r>
            </a:p>
          </p:txBody>
        </p:sp>
        <p:sp>
          <p:nvSpPr>
            <p:cNvPr id="723992" name="Rectangle 24"/>
            <p:cNvSpPr>
              <a:spLocks noChangeArrowheads="1"/>
            </p:cNvSpPr>
            <p:nvPr/>
          </p:nvSpPr>
          <p:spPr bwMode="auto">
            <a:xfrm>
              <a:off x="3519" y="3120"/>
              <a:ext cx="1056" cy="288"/>
            </a:xfrm>
            <a:prstGeom prst="rect">
              <a:avLst/>
            </a:prstGeom>
            <a:solidFill>
              <a:srgbClr val="0000FF"/>
            </a:solidFill>
            <a:ln w="12700">
              <a:solidFill>
                <a:schemeClr val="tx1"/>
              </a:solidFill>
              <a:miter lim="800000"/>
              <a:headEnd type="none" w="sm" len="sm"/>
              <a:tailEnd type="none" w="sm" len="sm"/>
            </a:ln>
            <a:effectLst/>
          </p:spPr>
          <p:txBody>
            <a:bodyPr wrap="none" lIns="91371" tIns="45684" rIns="91371" bIns="45684" anchor="ctr">
              <a:prstTxWarp prst="textNoShape">
                <a:avLst/>
              </a:prstTxWarp>
            </a:bodyPr>
            <a:lstStyle/>
            <a:p>
              <a:pPr eaLnBrk="0" hangingPunct="0"/>
              <a:r>
                <a:rPr lang="en-US" sz="1200" b="1" dirty="0">
                  <a:solidFill>
                    <a:srgbClr val="FFFFFF"/>
                  </a:solidFill>
                  <a:latin typeface="Arial" charset="0"/>
                </a:rPr>
                <a:t>Yield Strength</a:t>
              </a:r>
            </a:p>
          </p:txBody>
        </p:sp>
        <p:sp>
          <p:nvSpPr>
            <p:cNvPr id="723993" name="Rectangle 25"/>
            <p:cNvSpPr>
              <a:spLocks noChangeArrowheads="1"/>
            </p:cNvSpPr>
            <p:nvPr/>
          </p:nvSpPr>
          <p:spPr bwMode="auto">
            <a:xfrm>
              <a:off x="4671" y="3120"/>
              <a:ext cx="901" cy="262"/>
            </a:xfrm>
            <a:prstGeom prst="rect">
              <a:avLst/>
            </a:prstGeom>
            <a:solidFill>
              <a:srgbClr val="0000FF"/>
            </a:solidFill>
            <a:ln w="12700">
              <a:solidFill>
                <a:schemeClr val="tx1"/>
              </a:solidFill>
              <a:miter lim="800000"/>
              <a:headEnd type="none" w="sm" len="sm"/>
              <a:tailEnd type="none" w="sm" len="sm"/>
            </a:ln>
            <a:effectLst/>
          </p:spPr>
          <p:txBody>
            <a:bodyPr wrap="none" lIns="91371" tIns="45684" rIns="91371" bIns="45684" anchor="ctr">
              <a:prstTxWarp prst="textNoShape">
                <a:avLst/>
              </a:prstTxWarp>
            </a:bodyPr>
            <a:lstStyle/>
            <a:p>
              <a:pPr eaLnBrk="0" hangingPunct="0"/>
              <a:r>
                <a:rPr lang="en-US" sz="1200" b="1" dirty="0">
                  <a:solidFill>
                    <a:srgbClr val="FFFFFF"/>
                  </a:solidFill>
                  <a:latin typeface="Arial" charset="0"/>
                </a:rPr>
                <a:t>Thermal Growth</a:t>
              </a:r>
            </a:p>
          </p:txBody>
        </p:sp>
        <p:sp>
          <p:nvSpPr>
            <p:cNvPr id="723994" name="Line 26"/>
            <p:cNvSpPr>
              <a:spLocks noChangeShapeType="1"/>
            </p:cNvSpPr>
            <p:nvPr/>
          </p:nvSpPr>
          <p:spPr bwMode="auto">
            <a:xfrm>
              <a:off x="2064" y="2928"/>
              <a:ext cx="4" cy="198"/>
            </a:xfrm>
            <a:prstGeom prst="line">
              <a:avLst/>
            </a:prstGeom>
            <a:noFill/>
            <a:ln w="50800">
              <a:solidFill>
                <a:srgbClr val="000000"/>
              </a:solidFill>
              <a:round/>
              <a:headEnd/>
              <a:tailEnd type="stealth" w="med" len="lg"/>
            </a:ln>
            <a:effectLst/>
          </p:spPr>
          <p:txBody>
            <a:bodyPr wrap="none" anchor="ctr">
              <a:prstTxWarp prst="textNoShape">
                <a:avLst/>
              </a:prstTxWarp>
            </a:bodyPr>
            <a:lstStyle/>
            <a:p>
              <a:endParaRPr lang="en-US" sz="1600" b="1" dirty="0">
                <a:solidFill>
                  <a:srgbClr val="000000"/>
                </a:solidFill>
                <a:latin typeface="Trebuchet MS" charset="0"/>
              </a:endParaRPr>
            </a:p>
          </p:txBody>
        </p:sp>
        <p:sp>
          <p:nvSpPr>
            <p:cNvPr id="723995" name="Line 27"/>
            <p:cNvSpPr>
              <a:spLocks noChangeShapeType="1"/>
            </p:cNvSpPr>
            <p:nvPr/>
          </p:nvSpPr>
          <p:spPr bwMode="auto">
            <a:xfrm>
              <a:off x="5136" y="2928"/>
              <a:ext cx="0" cy="192"/>
            </a:xfrm>
            <a:prstGeom prst="line">
              <a:avLst/>
            </a:prstGeom>
            <a:noFill/>
            <a:ln w="50800">
              <a:solidFill>
                <a:srgbClr val="000000"/>
              </a:solidFill>
              <a:round/>
              <a:headEnd/>
              <a:tailEnd type="stealth" w="med" len="lg"/>
            </a:ln>
            <a:effectLst/>
          </p:spPr>
          <p:txBody>
            <a:bodyPr wrap="none" anchor="ctr">
              <a:prstTxWarp prst="textNoShape">
                <a:avLst/>
              </a:prstTxWarp>
            </a:bodyPr>
            <a:lstStyle/>
            <a:p>
              <a:endParaRPr lang="en-US" sz="1600" b="1" dirty="0">
                <a:solidFill>
                  <a:srgbClr val="000000"/>
                </a:solidFill>
                <a:latin typeface="Trebuchet MS" charset="0"/>
              </a:endParaRPr>
            </a:p>
          </p:txBody>
        </p:sp>
        <p:sp>
          <p:nvSpPr>
            <p:cNvPr id="723996" name="Line 28"/>
            <p:cNvSpPr>
              <a:spLocks noChangeShapeType="1"/>
            </p:cNvSpPr>
            <p:nvPr/>
          </p:nvSpPr>
          <p:spPr bwMode="auto">
            <a:xfrm>
              <a:off x="4128" y="2928"/>
              <a:ext cx="0" cy="194"/>
            </a:xfrm>
            <a:prstGeom prst="line">
              <a:avLst/>
            </a:prstGeom>
            <a:noFill/>
            <a:ln w="50800">
              <a:solidFill>
                <a:srgbClr val="000000"/>
              </a:solidFill>
              <a:round/>
              <a:headEnd/>
              <a:tailEnd type="stealth" w="med" len="lg"/>
            </a:ln>
            <a:effectLst/>
          </p:spPr>
          <p:txBody>
            <a:bodyPr wrap="none" anchor="ctr">
              <a:prstTxWarp prst="textNoShape">
                <a:avLst/>
              </a:prstTxWarp>
            </a:bodyPr>
            <a:lstStyle/>
            <a:p>
              <a:endParaRPr lang="en-US" sz="1600" b="1" dirty="0">
                <a:solidFill>
                  <a:srgbClr val="000000"/>
                </a:solidFill>
                <a:latin typeface="Trebuchet MS" charset="0"/>
              </a:endParaRPr>
            </a:p>
          </p:txBody>
        </p:sp>
        <p:sp>
          <p:nvSpPr>
            <p:cNvPr id="723997" name="Line 29"/>
            <p:cNvSpPr>
              <a:spLocks noChangeShapeType="1"/>
            </p:cNvSpPr>
            <p:nvPr/>
          </p:nvSpPr>
          <p:spPr bwMode="auto">
            <a:xfrm>
              <a:off x="3072" y="2928"/>
              <a:ext cx="0" cy="194"/>
            </a:xfrm>
            <a:prstGeom prst="line">
              <a:avLst/>
            </a:prstGeom>
            <a:noFill/>
            <a:ln w="50800">
              <a:solidFill>
                <a:srgbClr val="000000"/>
              </a:solidFill>
              <a:round/>
              <a:headEnd/>
              <a:tailEnd type="stealth" w="med" len="lg"/>
            </a:ln>
            <a:effectLst/>
          </p:spPr>
          <p:txBody>
            <a:bodyPr wrap="none" anchor="ctr">
              <a:prstTxWarp prst="textNoShape">
                <a:avLst/>
              </a:prstTxWarp>
            </a:bodyPr>
            <a:lstStyle/>
            <a:p>
              <a:endParaRPr lang="en-US" sz="1600" b="1" dirty="0">
                <a:solidFill>
                  <a:srgbClr val="000000"/>
                </a:solidFill>
                <a:latin typeface="Trebuchet MS" charset="0"/>
              </a:endParaRPr>
            </a:p>
          </p:txBody>
        </p:sp>
        <p:sp>
          <p:nvSpPr>
            <p:cNvPr id="723998" name="Line 30"/>
            <p:cNvSpPr>
              <a:spLocks noChangeShapeType="1"/>
            </p:cNvSpPr>
            <p:nvPr/>
          </p:nvSpPr>
          <p:spPr bwMode="auto">
            <a:xfrm flipV="1">
              <a:off x="2064" y="2928"/>
              <a:ext cx="3072" cy="0"/>
            </a:xfrm>
            <a:prstGeom prst="line">
              <a:avLst/>
            </a:prstGeom>
            <a:noFill/>
            <a:ln w="50800">
              <a:solidFill>
                <a:srgbClr val="000000"/>
              </a:solidFill>
              <a:round/>
              <a:headEnd/>
              <a:tailEnd/>
            </a:ln>
            <a:effectLst/>
          </p:spPr>
          <p:txBody>
            <a:bodyPr wrap="none" anchor="ctr">
              <a:prstTxWarp prst="textNoShape">
                <a:avLst/>
              </a:prstTxWarp>
            </a:bodyPr>
            <a:lstStyle/>
            <a:p>
              <a:endParaRPr lang="en-US" sz="1600" b="1" dirty="0">
                <a:solidFill>
                  <a:srgbClr val="000000"/>
                </a:solidFill>
                <a:latin typeface="Trebuchet MS" charset="0"/>
              </a:endParaRPr>
            </a:p>
          </p:txBody>
        </p:sp>
      </p:grpSp>
      <p:sp>
        <p:nvSpPr>
          <p:cNvPr id="723999" name="Line 31"/>
          <p:cNvSpPr>
            <a:spLocks noChangeShapeType="1"/>
          </p:cNvSpPr>
          <p:nvPr/>
        </p:nvSpPr>
        <p:spPr bwMode="auto">
          <a:xfrm flipV="1">
            <a:off x="3962400" y="5029200"/>
            <a:ext cx="4114800" cy="0"/>
          </a:xfrm>
          <a:prstGeom prst="line">
            <a:avLst/>
          </a:prstGeom>
          <a:noFill/>
          <a:ln w="50800">
            <a:solidFill>
              <a:srgbClr val="000000"/>
            </a:solidFill>
            <a:round/>
            <a:headEnd/>
            <a:tailEnd/>
          </a:ln>
          <a:effectLst/>
        </p:spPr>
        <p:txBody>
          <a:bodyPr wrap="none" lIns="91389" tIns="45694" rIns="91389" bIns="45694" anchor="ctr">
            <a:prstTxWarp prst="textNoShape">
              <a:avLst/>
            </a:prstTxWarp>
          </a:bodyPr>
          <a:lstStyle/>
          <a:p>
            <a:endParaRPr lang="en-US" sz="1600" b="1" dirty="0">
              <a:solidFill>
                <a:srgbClr val="000000"/>
              </a:solidFill>
              <a:latin typeface="Trebuchet MS" charset="0"/>
            </a:endParaRPr>
          </a:p>
        </p:txBody>
      </p:sp>
      <p:sp>
        <p:nvSpPr>
          <p:cNvPr id="724000" name="Line 32"/>
          <p:cNvSpPr>
            <a:spLocks noChangeShapeType="1"/>
          </p:cNvSpPr>
          <p:nvPr/>
        </p:nvSpPr>
        <p:spPr bwMode="auto">
          <a:xfrm>
            <a:off x="3962400" y="3886200"/>
            <a:ext cx="0" cy="1143000"/>
          </a:xfrm>
          <a:prstGeom prst="line">
            <a:avLst/>
          </a:prstGeom>
          <a:noFill/>
          <a:ln w="50800">
            <a:solidFill>
              <a:srgbClr val="000000"/>
            </a:solidFill>
            <a:round/>
            <a:headEnd/>
            <a:tailEnd type="stealth" w="med" len="lg"/>
          </a:ln>
          <a:effectLst/>
        </p:spPr>
        <p:txBody>
          <a:bodyPr wrap="none" lIns="91389" tIns="45694" rIns="91389" bIns="45694" anchor="ctr">
            <a:prstTxWarp prst="textNoShape">
              <a:avLst/>
            </a:prstTxWarp>
          </a:bodyPr>
          <a:lstStyle/>
          <a:p>
            <a:endParaRPr lang="en-US" sz="1600" b="1" dirty="0">
              <a:solidFill>
                <a:srgbClr val="000000"/>
              </a:solidFill>
              <a:latin typeface="Trebuchet MS" charset="0"/>
            </a:endParaRPr>
          </a:p>
        </p:txBody>
      </p:sp>
      <p:sp>
        <p:nvSpPr>
          <p:cNvPr id="724001" name="Line 33"/>
          <p:cNvSpPr>
            <a:spLocks noChangeShapeType="1"/>
          </p:cNvSpPr>
          <p:nvPr/>
        </p:nvSpPr>
        <p:spPr bwMode="auto">
          <a:xfrm>
            <a:off x="8077200" y="3886200"/>
            <a:ext cx="0" cy="1143000"/>
          </a:xfrm>
          <a:prstGeom prst="line">
            <a:avLst/>
          </a:prstGeom>
          <a:noFill/>
          <a:ln w="50800">
            <a:solidFill>
              <a:srgbClr val="000000"/>
            </a:solidFill>
            <a:round/>
            <a:headEnd/>
            <a:tailEnd type="stealth" w="med" len="lg"/>
          </a:ln>
          <a:effectLst/>
        </p:spPr>
        <p:txBody>
          <a:bodyPr wrap="none" lIns="91389" tIns="45694" rIns="91389" bIns="45694" anchor="ctr">
            <a:prstTxWarp prst="textNoShape">
              <a:avLst/>
            </a:prstTxWarp>
          </a:bodyPr>
          <a:lstStyle/>
          <a:p>
            <a:endParaRPr lang="en-US" sz="1600" b="1" dirty="0">
              <a:solidFill>
                <a:srgbClr val="000000"/>
              </a:solidFill>
              <a:latin typeface="Trebuchet MS" charset="0"/>
            </a:endParaRPr>
          </a:p>
        </p:txBody>
      </p:sp>
      <p:sp>
        <p:nvSpPr>
          <p:cNvPr id="724002" name="Line 34"/>
          <p:cNvSpPr>
            <a:spLocks noChangeShapeType="1"/>
          </p:cNvSpPr>
          <p:nvPr/>
        </p:nvSpPr>
        <p:spPr bwMode="auto">
          <a:xfrm>
            <a:off x="5943600" y="3886200"/>
            <a:ext cx="0" cy="1143000"/>
          </a:xfrm>
          <a:prstGeom prst="line">
            <a:avLst/>
          </a:prstGeom>
          <a:noFill/>
          <a:ln w="50800">
            <a:solidFill>
              <a:srgbClr val="000000"/>
            </a:solidFill>
            <a:round/>
            <a:headEnd/>
            <a:tailEnd type="stealth" w="med" len="lg"/>
          </a:ln>
          <a:effectLst/>
        </p:spPr>
        <p:txBody>
          <a:bodyPr wrap="none" lIns="91389" tIns="45694" rIns="91389" bIns="45694" anchor="ctr">
            <a:prstTxWarp prst="textNoShape">
              <a:avLst/>
            </a:prstTxWarp>
          </a:bodyPr>
          <a:lstStyle/>
          <a:p>
            <a:endParaRPr lang="en-US" sz="1600" b="1" dirty="0">
              <a:solidFill>
                <a:srgbClr val="000000"/>
              </a:solidFill>
              <a:latin typeface="Trebuchet MS" charset="0"/>
            </a:endParaRPr>
          </a:p>
        </p:txBody>
      </p:sp>
      <p:sp>
        <p:nvSpPr>
          <p:cNvPr id="724003" name="Line 35"/>
          <p:cNvSpPr>
            <a:spLocks noChangeShapeType="1"/>
          </p:cNvSpPr>
          <p:nvPr/>
        </p:nvSpPr>
        <p:spPr bwMode="auto">
          <a:xfrm flipH="1">
            <a:off x="5791200" y="5029200"/>
            <a:ext cx="6350" cy="628650"/>
          </a:xfrm>
          <a:prstGeom prst="line">
            <a:avLst/>
          </a:prstGeom>
          <a:noFill/>
          <a:ln w="50800">
            <a:solidFill>
              <a:srgbClr val="000000"/>
            </a:solidFill>
            <a:round/>
            <a:headEnd/>
            <a:tailEnd type="stealth" w="med" len="lg"/>
          </a:ln>
          <a:effectLst/>
        </p:spPr>
        <p:txBody>
          <a:bodyPr wrap="none" lIns="91389" tIns="45694" rIns="91389" bIns="45694" anchor="ctr">
            <a:prstTxWarp prst="textNoShape">
              <a:avLst/>
            </a:prstTxWarp>
          </a:bodyPr>
          <a:lstStyle/>
          <a:p>
            <a:endParaRPr lang="en-US" sz="1600" b="1" dirty="0">
              <a:solidFill>
                <a:srgbClr val="000000"/>
              </a:solidFill>
              <a:latin typeface="Trebuchet MS" charset="0"/>
            </a:endParaRPr>
          </a:p>
        </p:txBody>
      </p:sp>
      <p:sp>
        <p:nvSpPr>
          <p:cNvPr id="724004" name="Line 36"/>
          <p:cNvSpPr>
            <a:spLocks noChangeShapeType="1"/>
          </p:cNvSpPr>
          <p:nvPr/>
        </p:nvSpPr>
        <p:spPr bwMode="auto">
          <a:xfrm flipV="1">
            <a:off x="3429000" y="2438400"/>
            <a:ext cx="4648200" cy="0"/>
          </a:xfrm>
          <a:prstGeom prst="line">
            <a:avLst/>
          </a:prstGeom>
          <a:noFill/>
          <a:ln w="50800">
            <a:solidFill>
              <a:srgbClr val="000000"/>
            </a:solidFill>
            <a:round/>
            <a:headEnd/>
            <a:tailEnd/>
          </a:ln>
          <a:effectLst/>
        </p:spPr>
        <p:txBody>
          <a:bodyPr wrap="none" lIns="91389" tIns="45694" rIns="91389" bIns="45694" anchor="ctr">
            <a:prstTxWarp prst="textNoShape">
              <a:avLst/>
            </a:prstTxWarp>
          </a:bodyPr>
          <a:lstStyle/>
          <a:p>
            <a:endParaRPr lang="en-US" sz="1600" b="1" dirty="0">
              <a:solidFill>
                <a:srgbClr val="000000"/>
              </a:solidFill>
              <a:latin typeface="Trebuchet MS" charset="0"/>
            </a:endParaRPr>
          </a:p>
        </p:txBody>
      </p:sp>
      <p:sp>
        <p:nvSpPr>
          <p:cNvPr id="724005" name="Line 37"/>
          <p:cNvSpPr>
            <a:spLocks noChangeShapeType="1"/>
          </p:cNvSpPr>
          <p:nvPr/>
        </p:nvSpPr>
        <p:spPr bwMode="auto">
          <a:xfrm>
            <a:off x="6477000" y="1752600"/>
            <a:ext cx="0" cy="685800"/>
          </a:xfrm>
          <a:prstGeom prst="line">
            <a:avLst/>
          </a:prstGeom>
          <a:noFill/>
          <a:ln w="50800">
            <a:solidFill>
              <a:schemeClr val="tx1"/>
            </a:solidFill>
            <a:round/>
            <a:headEnd/>
            <a:tailEnd type="stealth" w="med" len="lg"/>
          </a:ln>
          <a:effectLst/>
        </p:spPr>
        <p:txBody>
          <a:bodyPr lIns="91389" tIns="45694" rIns="91389" bIns="45694" anchor="ctr">
            <a:prstTxWarp prst="textNoShape">
              <a:avLst/>
            </a:prstTxWarp>
            <a:spAutoFit/>
          </a:bodyPr>
          <a:lstStyle/>
          <a:p>
            <a:endParaRPr lang="en-US" sz="1600" b="1" dirty="0">
              <a:solidFill>
                <a:srgbClr val="000000"/>
              </a:solidFill>
              <a:latin typeface="Trebuchet MS" charset="0"/>
            </a:endParaRPr>
          </a:p>
        </p:txBody>
      </p:sp>
      <p:sp>
        <p:nvSpPr>
          <p:cNvPr id="724006" name="Line 38"/>
          <p:cNvSpPr>
            <a:spLocks noChangeShapeType="1"/>
          </p:cNvSpPr>
          <p:nvPr/>
        </p:nvSpPr>
        <p:spPr bwMode="auto">
          <a:xfrm>
            <a:off x="8077200" y="2438400"/>
            <a:ext cx="0" cy="990600"/>
          </a:xfrm>
          <a:prstGeom prst="line">
            <a:avLst/>
          </a:prstGeom>
          <a:noFill/>
          <a:ln w="50800">
            <a:solidFill>
              <a:schemeClr val="tx1"/>
            </a:solidFill>
            <a:round/>
            <a:headEnd/>
            <a:tailEnd type="stealth" w="med" len="lg"/>
          </a:ln>
          <a:effectLst/>
        </p:spPr>
        <p:txBody>
          <a:bodyPr lIns="91389" tIns="45694" rIns="91389" bIns="45694" anchor="ctr">
            <a:prstTxWarp prst="textNoShape">
              <a:avLst/>
            </a:prstTxWarp>
            <a:spAutoFit/>
          </a:bodyPr>
          <a:lstStyle/>
          <a:p>
            <a:endParaRPr lang="en-US" sz="1600" b="1" dirty="0">
              <a:solidFill>
                <a:srgbClr val="000000"/>
              </a:solidFill>
              <a:latin typeface="Trebuchet MS" charset="0"/>
            </a:endParaRPr>
          </a:p>
        </p:txBody>
      </p:sp>
      <p:sp>
        <p:nvSpPr>
          <p:cNvPr id="724007" name="Line 39"/>
          <p:cNvSpPr>
            <a:spLocks noChangeShapeType="1"/>
          </p:cNvSpPr>
          <p:nvPr/>
        </p:nvSpPr>
        <p:spPr bwMode="auto">
          <a:xfrm>
            <a:off x="2590800" y="2438400"/>
            <a:ext cx="914400" cy="0"/>
          </a:xfrm>
          <a:prstGeom prst="line">
            <a:avLst/>
          </a:prstGeom>
          <a:noFill/>
          <a:ln w="50800">
            <a:solidFill>
              <a:schemeClr val="tx1"/>
            </a:solidFill>
            <a:round/>
            <a:headEnd/>
            <a:tailEnd type="stealth" w="med" len="lg"/>
          </a:ln>
          <a:effectLst/>
        </p:spPr>
        <p:txBody>
          <a:bodyPr lIns="91389" tIns="45694" rIns="91389" bIns="45694" anchor="ctr">
            <a:prstTxWarp prst="textNoShape">
              <a:avLst/>
            </a:prstTxWarp>
            <a:spAutoFit/>
          </a:bodyPr>
          <a:lstStyle/>
          <a:p>
            <a:endParaRPr lang="en-US" sz="1600" b="1" dirty="0">
              <a:solidFill>
                <a:srgbClr val="000000"/>
              </a:solidFill>
              <a:latin typeface="Trebuchet MS" charset="0"/>
            </a:endParaRPr>
          </a:p>
        </p:txBody>
      </p:sp>
      <p:sp>
        <p:nvSpPr>
          <p:cNvPr id="41" name="Rectangle 42"/>
          <p:cNvSpPr txBox="1">
            <a:spLocks noChangeArrowheads="1"/>
          </p:cNvSpPr>
          <p:nvPr/>
        </p:nvSpPr>
        <p:spPr bwMode="auto">
          <a:xfrm>
            <a:off x="228600" y="228600"/>
            <a:ext cx="8763000" cy="457200"/>
          </a:xfrm>
          <a:prstGeom prst="rect">
            <a:avLst/>
          </a:prstGeom>
          <a:noFill/>
          <a:ln w="9525">
            <a:noFill/>
            <a:miter lim="800000"/>
            <a:headEnd/>
            <a:tailEnd/>
          </a:ln>
        </p:spPr>
        <p:txBody>
          <a:bodyPr vert="horz" wrap="square" lIns="92023" tIns="46011" rIns="92023" bIns="46011" numCol="1" anchor="ctr" anchorCtr="0" compatLnSpc="1">
            <a:prstTxWarp prst="textNoShape">
              <a:avLst/>
            </a:prstTxWarp>
          </a:bodyPr>
          <a:lstStyle/>
          <a:p>
            <a:pPr defTabSz="913888">
              <a:lnSpc>
                <a:spcPct val="88000"/>
              </a:lnSpc>
              <a:defRPr/>
            </a:pPr>
            <a:r>
              <a:rPr lang="en-US" sz="2600" b="1" kern="0" dirty="0">
                <a:solidFill>
                  <a:schemeClr val="tx2"/>
                </a:solidFill>
                <a:latin typeface="+mj-lt"/>
                <a:ea typeface="ＭＳ Ｐゴシック" charset="-128"/>
                <a:cs typeface="ＭＳ Ｐゴシック" charset="-128"/>
              </a:rPr>
              <a:t>VAC Processing-Structure-Property Linkages</a:t>
            </a:r>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379618255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perimental diagr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2994" y="2239347"/>
            <a:ext cx="5400613" cy="4050460"/>
          </a:xfrm>
          <a:prstGeom prst="rect">
            <a:avLst/>
          </a:prstGeom>
        </p:spPr>
      </p:pic>
      <p:sp>
        <p:nvSpPr>
          <p:cNvPr id="2" name="Title 1"/>
          <p:cNvSpPr>
            <a:spLocks noGrp="1"/>
          </p:cNvSpPr>
          <p:nvPr>
            <p:ph type="title"/>
          </p:nvPr>
        </p:nvSpPr>
        <p:spPr>
          <a:xfrm>
            <a:off x="457200" y="56206"/>
            <a:ext cx="8365152" cy="783746"/>
          </a:xfrm>
        </p:spPr>
        <p:txBody>
          <a:bodyPr>
            <a:normAutofit fontScale="90000"/>
          </a:bodyPr>
          <a:lstStyle/>
          <a:p>
            <a:r>
              <a:rPr lang="en-US" sz="3200" dirty="0"/>
              <a:t>PRISMS </a:t>
            </a:r>
            <a:r>
              <a:rPr lang="en-US" sz="3200" dirty="0" smtClean="0"/>
              <a:t>– Integrating Experiments and Models</a:t>
            </a:r>
            <a:endParaRPr lang="en-US" sz="3200" dirty="0"/>
          </a:p>
        </p:txBody>
      </p:sp>
      <p:sp>
        <p:nvSpPr>
          <p:cNvPr id="5" name="TextBox 4"/>
          <p:cNvSpPr txBox="1"/>
          <p:nvPr/>
        </p:nvSpPr>
        <p:spPr>
          <a:xfrm>
            <a:off x="457200" y="1600201"/>
            <a:ext cx="2634202" cy="1580168"/>
          </a:xfrm>
          <a:prstGeom prst="rect">
            <a:avLst/>
          </a:prstGeom>
          <a:solidFill>
            <a:schemeClr val="accent3">
              <a:lumMod val="40000"/>
              <a:lumOff val="60000"/>
            </a:schemeClr>
          </a:solidFill>
          <a:ln>
            <a:solidFill>
              <a:schemeClr val="tx1"/>
            </a:solidFill>
          </a:ln>
        </p:spPr>
        <p:txBody>
          <a:bodyPr wrap="square" lIns="101846" tIns="50923" rIns="101846" bIns="50923" rtlCol="0">
            <a:spAutoFit/>
          </a:bodyPr>
          <a:lstStyle/>
          <a:p>
            <a:pPr defTabSz="457146"/>
            <a:r>
              <a:rPr lang="en-US" sz="1600" dirty="0" smtClean="0">
                <a:solidFill>
                  <a:prstClr val="black"/>
                </a:solidFill>
                <a:latin typeface="Arial" pitchFamily="34" charset="0"/>
                <a:cs typeface="Arial" pitchFamily="34" charset="0"/>
              </a:rPr>
              <a:t>Experiments are key for:</a:t>
            </a:r>
          </a:p>
          <a:p>
            <a:pPr defTabSz="457146"/>
            <a:r>
              <a:rPr lang="en-US" sz="1600" dirty="0" smtClean="0">
                <a:solidFill>
                  <a:prstClr val="black"/>
                </a:solidFill>
                <a:latin typeface="Arial" pitchFamily="34" charset="0"/>
                <a:cs typeface="Arial" pitchFamily="34" charset="0"/>
              </a:rPr>
              <a:t> - Mechanisms</a:t>
            </a:r>
          </a:p>
          <a:p>
            <a:pPr defTabSz="457146"/>
            <a:r>
              <a:rPr lang="en-US" sz="1600" dirty="0">
                <a:solidFill>
                  <a:prstClr val="black"/>
                </a:solidFill>
                <a:latin typeface="Arial" pitchFamily="34" charset="0"/>
                <a:cs typeface="Arial" pitchFamily="34" charset="0"/>
              </a:rPr>
              <a:t> </a:t>
            </a:r>
            <a:r>
              <a:rPr lang="en-US" sz="1600" dirty="0" smtClean="0">
                <a:solidFill>
                  <a:prstClr val="black"/>
                </a:solidFill>
                <a:latin typeface="Arial" pitchFamily="34" charset="0"/>
                <a:cs typeface="Arial" pitchFamily="34" charset="0"/>
              </a:rPr>
              <a:t>- Quantitative inputs</a:t>
            </a:r>
          </a:p>
          <a:p>
            <a:pPr defTabSz="457146"/>
            <a:r>
              <a:rPr lang="en-US" sz="1600" dirty="0">
                <a:solidFill>
                  <a:prstClr val="black"/>
                </a:solidFill>
                <a:latin typeface="Arial" pitchFamily="34" charset="0"/>
                <a:cs typeface="Arial" pitchFamily="34" charset="0"/>
              </a:rPr>
              <a:t> </a:t>
            </a:r>
            <a:r>
              <a:rPr lang="en-US" sz="1600" dirty="0" smtClean="0">
                <a:solidFill>
                  <a:prstClr val="black"/>
                </a:solidFill>
                <a:latin typeface="Arial" pitchFamily="34" charset="0"/>
                <a:cs typeface="Arial" pitchFamily="34" charset="0"/>
              </a:rPr>
              <a:t>- Filling gaps in theory</a:t>
            </a:r>
          </a:p>
          <a:p>
            <a:pPr defTabSz="457146"/>
            <a:r>
              <a:rPr lang="en-US" sz="1600" dirty="0">
                <a:solidFill>
                  <a:prstClr val="black"/>
                </a:solidFill>
                <a:latin typeface="Arial" pitchFamily="34" charset="0"/>
                <a:cs typeface="Arial" pitchFamily="34" charset="0"/>
              </a:rPr>
              <a:t> </a:t>
            </a:r>
            <a:r>
              <a:rPr lang="en-US" sz="1600" dirty="0" smtClean="0">
                <a:solidFill>
                  <a:prstClr val="black"/>
                </a:solidFill>
                <a:latin typeface="Arial" pitchFamily="34" charset="0"/>
                <a:cs typeface="Arial" pitchFamily="34" charset="0"/>
              </a:rPr>
              <a:t>- Validation</a:t>
            </a:r>
          </a:p>
          <a:p>
            <a:pPr defTabSz="457146"/>
            <a:endParaRPr lang="en-US" sz="16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1670572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4"/>
          <p:cNvPicPr>
            <a:picLocks noChangeAspect="1" noChangeArrowheads="1"/>
          </p:cNvPicPr>
          <p:nvPr/>
        </p:nvPicPr>
        <p:blipFill>
          <a:blip r:embed="rId3" cstate="screen"/>
          <a:srcRect/>
          <a:stretch>
            <a:fillRect/>
          </a:stretch>
        </p:blipFill>
        <p:spPr bwMode="auto">
          <a:xfrm>
            <a:off x="5560930" y="1596947"/>
            <a:ext cx="3374530" cy="2047670"/>
          </a:xfrm>
          <a:prstGeom prst="rect">
            <a:avLst/>
          </a:prstGeom>
          <a:noFill/>
          <a:ln w="9525">
            <a:noFill/>
            <a:miter lim="800000"/>
            <a:headEnd/>
            <a:tailEnd/>
          </a:ln>
        </p:spPr>
      </p:pic>
      <p:sp>
        <p:nvSpPr>
          <p:cNvPr id="44036" name="Rectangle 10"/>
          <p:cNvSpPr>
            <a:spLocks noChangeArrowheads="1"/>
          </p:cNvSpPr>
          <p:nvPr/>
        </p:nvSpPr>
        <p:spPr bwMode="auto">
          <a:xfrm>
            <a:off x="5365685" y="3782337"/>
            <a:ext cx="3563331" cy="2480546"/>
          </a:xfrm>
          <a:prstGeom prst="rect">
            <a:avLst/>
          </a:prstGeom>
          <a:solidFill>
            <a:srgbClr val="FFFFDD"/>
          </a:solidFill>
          <a:ln w="6350">
            <a:solidFill>
              <a:srgbClr val="006600"/>
            </a:solidFill>
            <a:miter lim="800000"/>
            <a:headEnd/>
            <a:tailEnd/>
          </a:ln>
        </p:spPr>
        <p:txBody>
          <a:bodyPr wrap="square" lIns="91397" tIns="45698" rIns="91397" bIns="45698">
            <a:spAutoFit/>
          </a:bodyPr>
          <a:lstStyle/>
          <a:p>
            <a:pPr defTabSz="820583" fontAlgn="base">
              <a:spcBef>
                <a:spcPct val="0"/>
              </a:spcBef>
              <a:spcAft>
                <a:spcPct val="0"/>
              </a:spcAft>
            </a:pPr>
            <a:r>
              <a:rPr lang="en-US" sz="1400" b="1" i="1" dirty="0">
                <a:solidFill>
                  <a:srgbClr val="000000"/>
                </a:solidFill>
                <a:latin typeface="Arial Narrow" pitchFamily="34" charset="0"/>
              </a:rPr>
              <a:t>President Obama kicks off the Advanced Manufacturing Partnership (AMP), a national collaboration between the government, industries, and universities to invest in cutting-edge technologies, create new jobs and bring about a renaissance in American manufacturing.  As part of his new AMP, the President is announcing an ambitious plan, the Materials Genome Initiative, to double the speed with which we discover, develop, and manufacture new materials. </a:t>
            </a:r>
          </a:p>
        </p:txBody>
      </p:sp>
      <p:sp>
        <p:nvSpPr>
          <p:cNvPr id="44037" name="Rectangle 12"/>
          <p:cNvSpPr>
            <a:spLocks noChangeArrowheads="1"/>
          </p:cNvSpPr>
          <p:nvPr/>
        </p:nvSpPr>
        <p:spPr bwMode="auto">
          <a:xfrm>
            <a:off x="5718582" y="801748"/>
            <a:ext cx="3157330" cy="742514"/>
          </a:xfrm>
          <a:prstGeom prst="rect">
            <a:avLst/>
          </a:prstGeom>
          <a:noFill/>
          <a:ln w="6350">
            <a:solidFill>
              <a:srgbClr val="008000"/>
            </a:solidFill>
            <a:miter lim="800000"/>
            <a:headEnd/>
            <a:tailEnd/>
          </a:ln>
        </p:spPr>
        <p:txBody>
          <a:bodyPr wrap="square" lIns="91397" tIns="45698" rIns="91397" bIns="45698">
            <a:spAutoFit/>
          </a:bodyPr>
          <a:lstStyle/>
          <a:p>
            <a:pPr algn="ctr" defTabSz="820583" fontAlgn="base">
              <a:spcBef>
                <a:spcPct val="0"/>
              </a:spcBef>
              <a:spcAft>
                <a:spcPct val="0"/>
              </a:spcAft>
            </a:pPr>
            <a:r>
              <a:rPr lang="en-US" sz="1400" b="1" dirty="0">
                <a:solidFill>
                  <a:srgbClr val="006600"/>
                </a:solidFill>
                <a:latin typeface="Arial Narrow" pitchFamily="34" charset="0"/>
              </a:rPr>
              <a:t>A Renaissance in American Manufacturing, President Obama Speech on June 24, 2011</a:t>
            </a:r>
          </a:p>
        </p:txBody>
      </p:sp>
      <p:sp>
        <p:nvSpPr>
          <p:cNvPr id="44038" name="Rectangle 4"/>
          <p:cNvSpPr>
            <a:spLocks noChangeArrowheads="1"/>
          </p:cNvSpPr>
          <p:nvPr/>
        </p:nvSpPr>
        <p:spPr bwMode="auto">
          <a:xfrm>
            <a:off x="8530421" y="6521451"/>
            <a:ext cx="379413" cy="336550"/>
          </a:xfrm>
          <a:prstGeom prst="rect">
            <a:avLst/>
          </a:prstGeom>
          <a:noFill/>
          <a:ln w="9525">
            <a:noFill/>
            <a:miter lim="800000"/>
            <a:headEnd/>
            <a:tailEnd/>
          </a:ln>
        </p:spPr>
        <p:txBody>
          <a:bodyPr lIns="91365" tIns="45683" rIns="91365" bIns="45683"/>
          <a:lstStyle/>
          <a:p>
            <a:pPr defTabSz="912599" fontAlgn="base">
              <a:spcBef>
                <a:spcPct val="0"/>
              </a:spcBef>
              <a:spcAft>
                <a:spcPct val="0"/>
              </a:spcAft>
              <a:tabLst>
                <a:tab pos="1376041" algn="l"/>
              </a:tabLst>
            </a:pPr>
            <a:fld id="{E3099985-3BE1-4EDE-97D1-79F229419E29}" type="slidenum">
              <a:rPr lang="en-US" sz="1200">
                <a:solidFill>
                  <a:srgbClr val="106636"/>
                </a:solidFill>
                <a:latin typeface="Arial Narrow" pitchFamily="34" charset="0"/>
              </a:rPr>
              <a:pPr defTabSz="912599" fontAlgn="base">
                <a:spcBef>
                  <a:spcPct val="0"/>
                </a:spcBef>
                <a:spcAft>
                  <a:spcPct val="0"/>
                </a:spcAft>
                <a:tabLst>
                  <a:tab pos="1376041" algn="l"/>
                </a:tabLst>
              </a:pPr>
              <a:t>35</a:t>
            </a:fld>
            <a:endParaRPr lang="en-US" sz="1200" dirty="0">
              <a:solidFill>
                <a:srgbClr val="106636"/>
              </a:solidFill>
              <a:latin typeface="Arial Narrow" pitchFamily="34" charset="0"/>
            </a:endParaRPr>
          </a:p>
          <a:p>
            <a:pPr marL="112687" lvl="1" indent="918947" defTabSz="912599" fontAlgn="base">
              <a:spcBef>
                <a:spcPct val="0"/>
              </a:spcBef>
              <a:spcAft>
                <a:spcPct val="0"/>
              </a:spcAft>
              <a:tabLst>
                <a:tab pos="1376041" algn="l"/>
              </a:tabLst>
            </a:pPr>
            <a:endParaRPr lang="en-US" sz="1200" dirty="0">
              <a:solidFill>
                <a:srgbClr val="106636"/>
              </a:solidFill>
              <a:latin typeface="Arial Narrow" pitchFamily="34" charset="0"/>
            </a:endParaRPr>
          </a:p>
        </p:txBody>
      </p:sp>
      <p:pic>
        <p:nvPicPr>
          <p:cNvPr id="9" name="Picture 2"/>
          <p:cNvPicPr>
            <a:picLocks noChangeAspect="1" noChangeArrowheads="1"/>
          </p:cNvPicPr>
          <p:nvPr/>
        </p:nvPicPr>
        <p:blipFill>
          <a:blip r:embed="rId4" cstate="screen">
            <a:lum contrast="40000"/>
          </a:blip>
          <a:srcRect t="11247"/>
          <a:stretch>
            <a:fillRect/>
          </a:stretch>
        </p:blipFill>
        <p:spPr bwMode="auto">
          <a:xfrm>
            <a:off x="2976728" y="1422110"/>
            <a:ext cx="1670456" cy="2125131"/>
          </a:xfrm>
          <a:prstGeom prst="rect">
            <a:avLst/>
          </a:prstGeom>
          <a:noFill/>
          <a:ln w="9525">
            <a:solidFill>
              <a:schemeClr val="tx1"/>
            </a:solidFill>
            <a:miter lim="800000"/>
            <a:headEnd/>
            <a:tailEnd/>
          </a:ln>
        </p:spPr>
      </p:pic>
      <p:sp>
        <p:nvSpPr>
          <p:cNvPr id="10" name="Right Arrow 9"/>
          <p:cNvSpPr/>
          <p:nvPr/>
        </p:nvSpPr>
        <p:spPr bwMode="auto">
          <a:xfrm>
            <a:off x="2148482" y="2274391"/>
            <a:ext cx="531656" cy="299099"/>
          </a:xfrm>
          <a:prstGeom prst="rightArrow">
            <a:avLst>
              <a:gd name="adj1" fmla="val 56896"/>
              <a:gd name="adj2" fmla="val 22414"/>
            </a:avLst>
          </a:prstGeom>
          <a:solidFill>
            <a:srgbClr val="FFFFDD"/>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anchor="ctr"/>
          <a:lstStyle/>
          <a:p>
            <a:pPr algn="ctr" defTabSz="820583" fontAlgn="base">
              <a:spcBef>
                <a:spcPct val="0"/>
              </a:spcBef>
              <a:spcAft>
                <a:spcPct val="0"/>
              </a:spcAft>
              <a:defRPr/>
            </a:pPr>
            <a:endParaRPr lang="en-US" sz="1100" b="1" u="sng">
              <a:solidFill>
                <a:prstClr val="white"/>
              </a:solidFill>
              <a:latin typeface="Calibri"/>
            </a:endParaRPr>
          </a:p>
        </p:txBody>
      </p:sp>
      <p:pic>
        <p:nvPicPr>
          <p:cNvPr id="7" name="Picture 6" descr="CMSC_xlg.jpg"/>
          <p:cNvPicPr>
            <a:picLocks noChangeAspect="1"/>
          </p:cNvPicPr>
          <p:nvPr/>
        </p:nvPicPr>
        <p:blipFill>
          <a:blip r:embed="rId5" cstate="screen"/>
          <a:srcRect/>
          <a:stretch>
            <a:fillRect/>
          </a:stretch>
        </p:blipFill>
        <p:spPr bwMode="auto">
          <a:xfrm>
            <a:off x="429970" y="1450554"/>
            <a:ext cx="1629683" cy="2110075"/>
          </a:xfrm>
          <a:prstGeom prst="rect">
            <a:avLst/>
          </a:prstGeom>
          <a:noFill/>
          <a:ln w="9525">
            <a:noFill/>
            <a:miter lim="800000"/>
            <a:headEnd/>
            <a:tailEnd/>
          </a:ln>
        </p:spPr>
      </p:pic>
      <p:sp>
        <p:nvSpPr>
          <p:cNvPr id="13" name="Rectangle 8"/>
          <p:cNvSpPr>
            <a:spLocks noChangeArrowheads="1"/>
          </p:cNvSpPr>
          <p:nvPr/>
        </p:nvSpPr>
        <p:spPr bwMode="auto">
          <a:xfrm>
            <a:off x="171989" y="3782336"/>
            <a:ext cx="2035186" cy="2246513"/>
          </a:xfrm>
          <a:prstGeom prst="rect">
            <a:avLst/>
          </a:prstGeom>
          <a:solidFill>
            <a:srgbClr val="FFFFE5"/>
          </a:solidFill>
          <a:ln w="9525">
            <a:solidFill>
              <a:srgbClr val="006600"/>
            </a:solidFill>
            <a:miter lim="800000"/>
            <a:headEnd/>
            <a:tailEnd/>
          </a:ln>
        </p:spPr>
        <p:txBody>
          <a:bodyPr wrap="square" lIns="91184" tIns="45593" rIns="91184" bIns="45593">
            <a:spAutoFit/>
          </a:bodyPr>
          <a:lstStyle/>
          <a:p>
            <a:pPr defTabSz="820583" fontAlgn="base">
              <a:spcBef>
                <a:spcPct val="0"/>
              </a:spcBef>
              <a:spcAft>
                <a:spcPct val="0"/>
              </a:spcAft>
            </a:pPr>
            <a:r>
              <a:rPr lang="en-US" sz="1400" b="1" i="1" dirty="0">
                <a:solidFill>
                  <a:srgbClr val="000000"/>
                </a:solidFill>
                <a:latin typeface="Arial Narrow" pitchFamily="34" charset="0"/>
              </a:rPr>
              <a:t>“We are at the threshold of a new era where predictive modeling will transform our ability to design new materials and chemical processes, thereby enabling rational discovery strategies for systems that were not tractable a few years ago.”</a:t>
            </a:r>
          </a:p>
        </p:txBody>
      </p:sp>
      <p:sp>
        <p:nvSpPr>
          <p:cNvPr id="14" name="TextBox 13"/>
          <p:cNvSpPr txBox="1"/>
          <p:nvPr/>
        </p:nvSpPr>
        <p:spPr>
          <a:xfrm>
            <a:off x="2346733" y="3782337"/>
            <a:ext cx="2913217" cy="2246747"/>
          </a:xfrm>
          <a:prstGeom prst="rect">
            <a:avLst/>
          </a:prstGeom>
          <a:solidFill>
            <a:srgbClr val="FFFFDD"/>
          </a:solidFill>
          <a:ln w="6350">
            <a:solidFill>
              <a:srgbClr val="008000"/>
            </a:solidFill>
          </a:ln>
        </p:spPr>
        <p:txBody>
          <a:bodyPr wrap="square" lIns="91418" tIns="45709" rIns="91418" bIns="45709" rtlCol="0">
            <a:spAutoFit/>
          </a:bodyPr>
          <a:lstStyle/>
          <a:p>
            <a:pPr defTabSz="820583" fontAlgn="base">
              <a:spcBef>
                <a:spcPct val="0"/>
              </a:spcBef>
              <a:spcAft>
                <a:spcPct val="0"/>
              </a:spcAft>
            </a:pPr>
            <a:r>
              <a:rPr lang="en-US" sz="1400" b="1" i="1" dirty="0">
                <a:solidFill>
                  <a:prstClr val="black"/>
                </a:solidFill>
                <a:latin typeface="Arial Narrow" pitchFamily="34" charset="0"/>
              </a:rPr>
              <a:t>The Materials Genome Initiative will create a new era of materials innovation that will serve as a foundation for strengthening domestic industries …and offers a unique opportunity for the United States to discover, develop, manufacture, and deploy advanced materials at least twice as fast as possible today, at a fraction of the cost.</a:t>
            </a:r>
          </a:p>
        </p:txBody>
      </p:sp>
      <p:sp>
        <p:nvSpPr>
          <p:cNvPr id="15" name="TextBox 14"/>
          <p:cNvSpPr txBox="1"/>
          <p:nvPr/>
        </p:nvSpPr>
        <p:spPr>
          <a:xfrm>
            <a:off x="2359391" y="829561"/>
            <a:ext cx="3250708" cy="525281"/>
          </a:xfrm>
          <a:prstGeom prst="rect">
            <a:avLst/>
          </a:prstGeom>
          <a:noFill/>
          <a:ln w="6350">
            <a:solidFill>
              <a:srgbClr val="006600"/>
            </a:solidFill>
          </a:ln>
        </p:spPr>
        <p:txBody>
          <a:bodyPr wrap="none" lIns="91418" tIns="45709" rIns="91418" bIns="45709" rtlCol="0">
            <a:spAutoFit/>
          </a:bodyPr>
          <a:lstStyle/>
          <a:p>
            <a:pPr defTabSz="820583" fontAlgn="base">
              <a:spcBef>
                <a:spcPct val="0"/>
              </a:spcBef>
              <a:spcAft>
                <a:spcPct val="0"/>
              </a:spcAft>
            </a:pPr>
            <a:r>
              <a:rPr lang="en-US" sz="1400" b="1" dirty="0">
                <a:solidFill>
                  <a:srgbClr val="006600"/>
                </a:solidFill>
                <a:latin typeface="Arial Narrow" pitchFamily="34" charset="0"/>
              </a:rPr>
              <a:t>National Science and Technology Council,</a:t>
            </a:r>
          </a:p>
          <a:p>
            <a:pPr defTabSz="820583" fontAlgn="base">
              <a:spcBef>
                <a:spcPct val="0"/>
              </a:spcBef>
              <a:spcAft>
                <a:spcPct val="0"/>
              </a:spcAft>
            </a:pPr>
            <a:r>
              <a:rPr lang="en-US" sz="1400" b="1" dirty="0">
                <a:solidFill>
                  <a:srgbClr val="006600"/>
                </a:solidFill>
                <a:latin typeface="Arial Narrow" pitchFamily="34" charset="0"/>
              </a:rPr>
              <a:t>Office of Science and Technology Policy</a:t>
            </a:r>
          </a:p>
        </p:txBody>
      </p:sp>
      <p:sp>
        <p:nvSpPr>
          <p:cNvPr id="17" name="TextBox 16"/>
          <p:cNvSpPr txBox="1"/>
          <p:nvPr/>
        </p:nvSpPr>
        <p:spPr>
          <a:xfrm>
            <a:off x="209332" y="829561"/>
            <a:ext cx="1875933" cy="523220"/>
          </a:xfrm>
          <a:prstGeom prst="rect">
            <a:avLst/>
          </a:prstGeom>
          <a:noFill/>
          <a:ln w="6350">
            <a:solidFill>
              <a:srgbClr val="008000"/>
            </a:solidFill>
          </a:ln>
        </p:spPr>
        <p:txBody>
          <a:bodyPr wrap="square" lIns="91418" tIns="45709" rIns="91418" bIns="45709" rtlCol="0">
            <a:spAutoFit/>
          </a:bodyPr>
          <a:lstStyle/>
          <a:p>
            <a:pPr algn="ctr" defTabSz="820583" fontAlgn="base">
              <a:spcBef>
                <a:spcPct val="0"/>
              </a:spcBef>
              <a:spcAft>
                <a:spcPct val="0"/>
              </a:spcAft>
            </a:pPr>
            <a:r>
              <a:rPr lang="en-US" sz="1400" b="1" dirty="0">
                <a:solidFill>
                  <a:srgbClr val="006600"/>
                </a:solidFill>
                <a:latin typeface="Arial Narrow" pitchFamily="34" charset="0"/>
              </a:rPr>
              <a:t>Joint BES-ASCR Workshop, July 2010</a:t>
            </a:r>
          </a:p>
        </p:txBody>
      </p:sp>
      <p:sp>
        <p:nvSpPr>
          <p:cNvPr id="18" name="TextBox 17"/>
          <p:cNvSpPr txBox="1"/>
          <p:nvPr/>
        </p:nvSpPr>
        <p:spPr>
          <a:xfrm>
            <a:off x="2300141" y="433634"/>
            <a:ext cx="184622" cy="261588"/>
          </a:xfrm>
          <a:prstGeom prst="rect">
            <a:avLst/>
          </a:prstGeom>
          <a:noFill/>
        </p:spPr>
        <p:txBody>
          <a:bodyPr wrap="none" lIns="91418" tIns="45709" rIns="91418" bIns="45709" rtlCol="0">
            <a:spAutoFit/>
          </a:bodyPr>
          <a:lstStyle/>
          <a:p>
            <a:pPr defTabSz="820583" fontAlgn="base">
              <a:spcBef>
                <a:spcPct val="0"/>
              </a:spcBef>
              <a:spcAft>
                <a:spcPct val="0"/>
              </a:spcAft>
            </a:pPr>
            <a:endParaRPr lang="en-US" sz="1100" b="1" u="sng" dirty="0">
              <a:solidFill>
                <a:prstClr val="black"/>
              </a:solidFill>
              <a:latin typeface="Arial Narrow" pitchFamily="34" charset="0"/>
            </a:endParaRPr>
          </a:p>
        </p:txBody>
      </p:sp>
      <p:sp>
        <p:nvSpPr>
          <p:cNvPr id="19" name="Rectangle 15"/>
          <p:cNvSpPr>
            <a:spLocks noGrp="1" noChangeArrowheads="1"/>
          </p:cNvSpPr>
          <p:nvPr>
            <p:ph type="title"/>
          </p:nvPr>
        </p:nvSpPr>
        <p:spPr>
          <a:xfrm>
            <a:off x="-272321" y="83467"/>
            <a:ext cx="3110110" cy="616496"/>
          </a:xfrm>
        </p:spPr>
        <p:txBody>
          <a:bodyPr lIns="91142" tIns="45573" rIns="91142" bIns="45573" anchor="t"/>
          <a:lstStyle/>
          <a:p>
            <a:pPr>
              <a:lnSpc>
                <a:spcPct val="95000"/>
              </a:lnSpc>
              <a:tabLst>
                <a:tab pos="1883922" algn="l"/>
              </a:tabLst>
            </a:pPr>
            <a:r>
              <a:rPr lang="en-US" sz="2000" dirty="0"/>
              <a:t>Materials &amp; Chemistry </a:t>
            </a:r>
            <a:br>
              <a:rPr lang="en-US" sz="2000" dirty="0"/>
            </a:br>
            <a:r>
              <a:rPr lang="en-US" sz="2000" dirty="0"/>
              <a:t>by Design</a:t>
            </a:r>
          </a:p>
        </p:txBody>
      </p:sp>
      <p:sp>
        <p:nvSpPr>
          <p:cNvPr id="16" name="Rectangle 15"/>
          <p:cNvSpPr txBox="1">
            <a:spLocks noChangeArrowheads="1"/>
          </p:cNvSpPr>
          <p:nvPr/>
        </p:nvSpPr>
        <p:spPr bwMode="auto">
          <a:xfrm>
            <a:off x="2618021" y="83467"/>
            <a:ext cx="2622809" cy="616496"/>
          </a:xfrm>
          <a:prstGeom prst="rect">
            <a:avLst/>
          </a:prstGeom>
          <a:noFill/>
          <a:ln w="9525">
            <a:noFill/>
            <a:miter lim="800000"/>
            <a:headEnd/>
            <a:tailEnd/>
          </a:ln>
        </p:spPr>
        <p:txBody>
          <a:bodyPr vert="horz" wrap="square" lIns="91142" tIns="45573" rIns="91142" bIns="45573" numCol="1" anchor="t" anchorCtr="0" compatLnSpc="1">
            <a:prstTxWarp prst="textNoShape">
              <a:avLst/>
            </a:prstTxWarp>
          </a:bodyPr>
          <a:lstStyle/>
          <a:p>
            <a:pPr algn="ctr" defTabSz="820583" eaLnBrk="0" fontAlgn="base" hangingPunct="0">
              <a:lnSpc>
                <a:spcPct val="95000"/>
              </a:lnSpc>
              <a:spcBef>
                <a:spcPct val="0"/>
              </a:spcBef>
              <a:spcAft>
                <a:spcPct val="0"/>
              </a:spcAft>
              <a:tabLst>
                <a:tab pos="1883922" algn="l"/>
              </a:tabLst>
            </a:pPr>
            <a:r>
              <a:rPr lang="en-US" sz="2000" dirty="0">
                <a:solidFill>
                  <a:srgbClr val="106636"/>
                </a:solidFill>
                <a:latin typeface="Arial" pitchFamily="34" charset="0"/>
                <a:cs typeface="Arial" pitchFamily="34" charset="0"/>
              </a:rPr>
              <a:t>Materials Genome Initiative</a:t>
            </a:r>
          </a:p>
        </p:txBody>
      </p:sp>
      <p:sp>
        <p:nvSpPr>
          <p:cNvPr id="20" name="Rectangle 15"/>
          <p:cNvSpPr txBox="1">
            <a:spLocks noChangeArrowheads="1"/>
          </p:cNvSpPr>
          <p:nvPr/>
        </p:nvSpPr>
        <p:spPr bwMode="auto">
          <a:xfrm>
            <a:off x="5938343" y="83467"/>
            <a:ext cx="2188064" cy="616496"/>
          </a:xfrm>
          <a:prstGeom prst="rect">
            <a:avLst/>
          </a:prstGeom>
          <a:noFill/>
          <a:ln w="9525">
            <a:noFill/>
            <a:miter lim="800000"/>
            <a:headEnd/>
            <a:tailEnd/>
          </a:ln>
        </p:spPr>
        <p:txBody>
          <a:bodyPr vert="horz" wrap="square" lIns="91142" tIns="45573" rIns="91142" bIns="45573" numCol="1" anchor="t" anchorCtr="0" compatLnSpc="1">
            <a:prstTxWarp prst="textNoShape">
              <a:avLst/>
            </a:prstTxWarp>
          </a:bodyPr>
          <a:lstStyle/>
          <a:p>
            <a:pPr algn="ctr" defTabSz="820583" eaLnBrk="0" fontAlgn="base" hangingPunct="0">
              <a:lnSpc>
                <a:spcPct val="95000"/>
              </a:lnSpc>
              <a:spcBef>
                <a:spcPct val="0"/>
              </a:spcBef>
              <a:spcAft>
                <a:spcPct val="0"/>
              </a:spcAft>
              <a:tabLst>
                <a:tab pos="1883922" algn="l"/>
              </a:tabLst>
            </a:pPr>
            <a:r>
              <a:rPr lang="en-US" sz="2000" dirty="0">
                <a:solidFill>
                  <a:srgbClr val="106636"/>
                </a:solidFill>
                <a:latin typeface="Arial" pitchFamily="34" charset="0"/>
                <a:cs typeface="Arial" pitchFamily="34" charset="0"/>
              </a:rPr>
              <a:t>American Manufacturing</a:t>
            </a:r>
          </a:p>
        </p:txBody>
      </p:sp>
      <p:sp>
        <p:nvSpPr>
          <p:cNvPr id="21" name="Right Arrow 20"/>
          <p:cNvSpPr/>
          <p:nvPr/>
        </p:nvSpPr>
        <p:spPr bwMode="auto">
          <a:xfrm>
            <a:off x="4881172" y="2297574"/>
            <a:ext cx="531656" cy="299099"/>
          </a:xfrm>
          <a:prstGeom prst="rightArrow">
            <a:avLst>
              <a:gd name="adj1" fmla="val 56896"/>
              <a:gd name="adj2" fmla="val 22414"/>
            </a:avLst>
          </a:prstGeom>
          <a:solidFill>
            <a:srgbClr val="FFFFDD"/>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anchor="ctr"/>
          <a:lstStyle/>
          <a:p>
            <a:pPr algn="ctr" defTabSz="820583" fontAlgn="base">
              <a:spcBef>
                <a:spcPct val="0"/>
              </a:spcBef>
              <a:spcAft>
                <a:spcPct val="0"/>
              </a:spcAft>
              <a:defRPr/>
            </a:pPr>
            <a:endParaRPr lang="en-US" sz="1100" b="1" u="sng">
              <a:solidFill>
                <a:prstClr val="white"/>
              </a:solidFill>
              <a:latin typeface="Calibri"/>
            </a:endParaRPr>
          </a:p>
        </p:txBody>
      </p:sp>
    </p:spTree>
    <p:extLst>
      <p:ext uri="{BB962C8B-B14F-4D97-AF65-F5344CB8AC3E}">
        <p14:creationId xmlns:p14="http://schemas.microsoft.com/office/powerpoint/2010/main" val="1371745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dissolve">
                                      <p:cBhvr>
                                        <p:cTn id="9" dur="500"/>
                                        <p:tgtEl>
                                          <p:spTgt spid="17"/>
                                        </p:tgtEl>
                                      </p:cBhvr>
                                    </p:animEffect>
                                  </p:childTnLst>
                                </p:cTn>
                              </p:par>
                              <p:par>
                                <p:cTn id="10" presetID="9"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9"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9" presetClass="entr" presetSubtype="0" fill="hold" grpId="0" nodeType="withEffect">
                                  <p:stCondLst>
                                    <p:cond delay="0"/>
                                  </p:stCondLst>
                                  <p:childTnLst>
                                    <p:set>
                                      <p:cBhvr>
                                        <p:cTn id="37" dur="1" fill="hold">
                                          <p:stCondLst>
                                            <p:cond delay="0"/>
                                          </p:stCondLst>
                                        </p:cTn>
                                        <p:tgtEl>
                                          <p:spTgt spid="44037"/>
                                        </p:tgtEl>
                                        <p:attrNameLst>
                                          <p:attrName>style.visibility</p:attrName>
                                        </p:attrNameLst>
                                      </p:cBhvr>
                                      <p:to>
                                        <p:strVal val="visible"/>
                                      </p:to>
                                    </p:set>
                                    <p:animEffect transition="in" filter="dissolve">
                                      <p:cBhvr>
                                        <p:cTn id="38" dur="500"/>
                                        <p:tgtEl>
                                          <p:spTgt spid="44037"/>
                                        </p:tgtEl>
                                      </p:cBhvr>
                                    </p:animEffect>
                                  </p:childTnLst>
                                </p:cTn>
                              </p:par>
                              <p:par>
                                <p:cTn id="39" presetID="9" presetClass="entr" presetSubtype="0" fill="hold" nodeType="withEffect">
                                  <p:stCondLst>
                                    <p:cond delay="0"/>
                                  </p:stCondLst>
                                  <p:childTnLst>
                                    <p:set>
                                      <p:cBhvr>
                                        <p:cTn id="40" dur="1" fill="hold">
                                          <p:stCondLst>
                                            <p:cond delay="0"/>
                                          </p:stCondLst>
                                        </p:cTn>
                                        <p:tgtEl>
                                          <p:spTgt spid="44035"/>
                                        </p:tgtEl>
                                        <p:attrNameLst>
                                          <p:attrName>style.visibility</p:attrName>
                                        </p:attrNameLst>
                                      </p:cBhvr>
                                      <p:to>
                                        <p:strVal val="visible"/>
                                      </p:to>
                                    </p:set>
                                    <p:animEffect transition="in" filter="dissolve">
                                      <p:cBhvr>
                                        <p:cTn id="41" dur="500"/>
                                        <p:tgtEl>
                                          <p:spTgt spid="44035"/>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44036"/>
                                        </p:tgtEl>
                                        <p:attrNameLst>
                                          <p:attrName>style.visibility</p:attrName>
                                        </p:attrNameLst>
                                      </p:cBhvr>
                                      <p:to>
                                        <p:strVal val="visible"/>
                                      </p:to>
                                    </p:set>
                                    <p:animEffect transition="in" filter="dissolve">
                                      <p:cBhvr>
                                        <p:cTn id="44" dur="500"/>
                                        <p:tgtEl>
                                          <p:spTgt spid="44036"/>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dissolv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p:bldP spid="44037" grpId="0" animBg="1"/>
      <p:bldP spid="10" grpId="0" animBg="1"/>
      <p:bldP spid="13" grpId="0" animBg="1"/>
      <p:bldP spid="14" grpId="0" animBg="1"/>
      <p:bldP spid="15" grpId="0" animBg="1"/>
      <p:bldP spid="17" grpId="0" animBg="1"/>
      <p:bldP spid="19" grpId="0"/>
      <p:bldP spid="16" grpId="0"/>
      <p:bldP spid="20" grpId="0"/>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634" y="2"/>
            <a:ext cx="8920366" cy="609364"/>
          </a:xfrm>
        </p:spPr>
        <p:txBody>
          <a:bodyPr>
            <a:noAutofit/>
          </a:bodyPr>
          <a:lstStyle/>
          <a:p>
            <a:r>
              <a:rPr lang="en-US" sz="2200" dirty="0"/>
              <a:t>Expression of Interest </a:t>
            </a:r>
            <a:br>
              <a:rPr lang="en-US" sz="2200" dirty="0"/>
            </a:br>
            <a:r>
              <a:rPr lang="en-US" sz="2200" dirty="0"/>
              <a:t>Predictive Theory and Modeling for Materials and Chemical Sciences</a:t>
            </a:r>
          </a:p>
        </p:txBody>
      </p:sp>
      <p:sp>
        <p:nvSpPr>
          <p:cNvPr id="4" name="Slide Number Placeholder 3"/>
          <p:cNvSpPr>
            <a:spLocks noGrp="1"/>
          </p:cNvSpPr>
          <p:nvPr>
            <p:ph type="sldNum" sz="quarter" idx="11"/>
          </p:nvPr>
        </p:nvSpPr>
        <p:spPr/>
        <p:txBody>
          <a:bodyPr/>
          <a:lstStyle/>
          <a:p>
            <a:pPr>
              <a:defRPr/>
            </a:pPr>
            <a:fld id="{6EEA275D-5A49-48A8-817D-44C3EA0A3A2F}" type="slidenum">
              <a:rPr lang="en-US" b="0" u="none" smtClean="0"/>
              <a:pPr>
                <a:defRPr/>
              </a:pPr>
              <a:t>36</a:t>
            </a:fld>
            <a:endParaRPr lang="en-US" b="0" u="none" dirty="0"/>
          </a:p>
        </p:txBody>
      </p:sp>
      <p:sp>
        <p:nvSpPr>
          <p:cNvPr id="8" name="TextBox 7"/>
          <p:cNvSpPr txBox="1"/>
          <p:nvPr/>
        </p:nvSpPr>
        <p:spPr>
          <a:xfrm>
            <a:off x="235266" y="810769"/>
            <a:ext cx="4184278" cy="2245208"/>
          </a:xfrm>
          <a:prstGeom prst="rect">
            <a:avLst/>
          </a:prstGeom>
          <a:noFill/>
          <a:ln>
            <a:noFill/>
          </a:ln>
        </p:spPr>
        <p:txBody>
          <a:bodyPr wrap="square" lIns="91418" tIns="45709" rIns="91418" bIns="45709" rtlCol="0">
            <a:spAutoFit/>
          </a:bodyPr>
          <a:lstStyle/>
          <a:p>
            <a:pPr marL="285684" indent="-285684" defTabSz="820583" fontAlgn="base">
              <a:lnSpc>
                <a:spcPct val="90000"/>
              </a:lnSpc>
              <a:spcBef>
                <a:spcPct val="0"/>
              </a:spcBef>
              <a:spcAft>
                <a:spcPts val="300"/>
              </a:spcAft>
            </a:pPr>
            <a:r>
              <a:rPr lang="en-US" b="1" dirty="0">
                <a:solidFill>
                  <a:prstClr val="black"/>
                </a:solidFill>
                <a:latin typeface="Arial" pitchFamily="34" charset="0"/>
                <a:cs typeface="Arial" pitchFamily="34" charset="0"/>
              </a:rPr>
              <a:t>Program Drivers</a:t>
            </a:r>
          </a:p>
          <a:p>
            <a:pPr marL="285684" indent="-285684" defTabSz="820583" fontAlgn="base">
              <a:lnSpc>
                <a:spcPct val="90000"/>
              </a:lnSpc>
              <a:spcBef>
                <a:spcPct val="0"/>
              </a:spcBef>
              <a:spcAft>
                <a:spcPts val="300"/>
              </a:spcAft>
              <a:buFont typeface="Arial"/>
              <a:buChar char="•"/>
            </a:pPr>
            <a:r>
              <a:rPr lang="en-US" dirty="0">
                <a:solidFill>
                  <a:prstClr val="black"/>
                </a:solidFill>
                <a:latin typeface="Arial" pitchFamily="34" charset="0"/>
                <a:cs typeface="Arial" pitchFamily="34" charset="0"/>
              </a:rPr>
              <a:t>Experimentally validated theory &amp; modeling paradigm for design</a:t>
            </a:r>
          </a:p>
          <a:p>
            <a:pPr marL="285684" indent="-285684" defTabSz="820583" fontAlgn="base">
              <a:lnSpc>
                <a:spcPct val="90000"/>
              </a:lnSpc>
              <a:spcBef>
                <a:spcPct val="0"/>
              </a:spcBef>
              <a:spcAft>
                <a:spcPts val="300"/>
              </a:spcAft>
              <a:buFont typeface="Arial"/>
              <a:buChar char="•"/>
            </a:pPr>
            <a:r>
              <a:rPr lang="en-US" dirty="0">
                <a:solidFill>
                  <a:prstClr val="black"/>
                </a:solidFill>
                <a:latin typeface="Arial" pitchFamily="34" charset="0"/>
                <a:cs typeface="Arial" pitchFamily="34" charset="0"/>
              </a:rPr>
              <a:t>User-friendly software tools</a:t>
            </a:r>
            <a:endParaRPr lang="en-US" dirty="0">
              <a:ln>
                <a:solidFill>
                  <a:prstClr val="black"/>
                </a:solidFill>
              </a:ln>
              <a:solidFill>
                <a:prstClr val="black"/>
              </a:solidFill>
              <a:latin typeface="Arial" pitchFamily="34" charset="0"/>
              <a:cs typeface="Arial" pitchFamily="34" charset="0"/>
            </a:endParaRPr>
          </a:p>
          <a:p>
            <a:pPr marL="285684" indent="-285684" defTabSz="820583" fontAlgn="base">
              <a:lnSpc>
                <a:spcPct val="90000"/>
              </a:lnSpc>
              <a:spcBef>
                <a:spcPct val="0"/>
              </a:spcBef>
              <a:spcAft>
                <a:spcPts val="300"/>
              </a:spcAft>
              <a:buFont typeface="Arial"/>
              <a:buChar char="•"/>
            </a:pPr>
            <a:r>
              <a:rPr lang="en-US" dirty="0">
                <a:solidFill>
                  <a:prstClr val="black"/>
                </a:solidFill>
                <a:latin typeface="Arial" pitchFamily="34" charset="0"/>
                <a:cs typeface="Arial" pitchFamily="34" charset="0"/>
              </a:rPr>
              <a:t>Harness the power of modern experimental tools and techniques</a:t>
            </a:r>
          </a:p>
          <a:p>
            <a:pPr marL="285684" indent="-285684" defTabSz="820583" fontAlgn="base">
              <a:lnSpc>
                <a:spcPct val="90000"/>
              </a:lnSpc>
              <a:spcBef>
                <a:spcPct val="0"/>
              </a:spcBef>
              <a:spcAft>
                <a:spcPts val="300"/>
              </a:spcAft>
              <a:buFont typeface="Arial"/>
              <a:buChar char="•"/>
            </a:pPr>
            <a:r>
              <a:rPr lang="en-US" dirty="0">
                <a:solidFill>
                  <a:prstClr val="black"/>
                </a:solidFill>
                <a:latin typeface="Arial" pitchFamily="34" charset="0"/>
                <a:cs typeface="Arial" pitchFamily="34" charset="0"/>
              </a:rPr>
              <a:t>Data standards, management and data-driven design strategies </a:t>
            </a:r>
          </a:p>
        </p:txBody>
      </p:sp>
      <p:sp>
        <p:nvSpPr>
          <p:cNvPr id="10" name="TextBox 9"/>
          <p:cNvSpPr txBox="1"/>
          <p:nvPr/>
        </p:nvSpPr>
        <p:spPr>
          <a:xfrm>
            <a:off x="2446767" y="5998976"/>
            <a:ext cx="6948185" cy="261598"/>
          </a:xfrm>
          <a:prstGeom prst="rect">
            <a:avLst/>
          </a:prstGeom>
          <a:noFill/>
        </p:spPr>
        <p:txBody>
          <a:bodyPr wrap="square" lIns="91418" tIns="45709" rIns="91418" bIns="45709" rtlCol="0">
            <a:spAutoFit/>
          </a:bodyPr>
          <a:lstStyle/>
          <a:p>
            <a:pPr algn="ctr" defTabSz="820583" fontAlgn="base">
              <a:spcBef>
                <a:spcPct val="0"/>
              </a:spcBef>
              <a:spcAft>
                <a:spcPct val="0"/>
              </a:spcAft>
            </a:pPr>
            <a:r>
              <a:rPr lang="en-US" sz="1100" dirty="0">
                <a:solidFill>
                  <a:srgbClr val="3333FF"/>
                </a:solidFill>
                <a:latin typeface="Arial" pitchFamily="34" charset="0"/>
                <a:cs typeface="Arial" pitchFamily="34" charset="0"/>
              </a:rPr>
              <a:t>http://</a:t>
            </a:r>
            <a:r>
              <a:rPr lang="en-US" sz="1100" dirty="0" err="1">
                <a:solidFill>
                  <a:srgbClr val="3333FF"/>
                </a:solidFill>
                <a:latin typeface="Arial" pitchFamily="34" charset="0"/>
                <a:cs typeface="Arial" pitchFamily="34" charset="0"/>
              </a:rPr>
              <a:t>science.energy.gov</a:t>
            </a:r>
            <a:r>
              <a:rPr lang="en-US" sz="1100" dirty="0">
                <a:solidFill>
                  <a:srgbClr val="3333FF"/>
                </a:solidFill>
                <a:latin typeface="Arial" pitchFamily="34" charset="0"/>
                <a:cs typeface="Arial" pitchFamily="34" charset="0"/>
              </a:rPr>
              <a:t>/</a:t>
            </a:r>
            <a:r>
              <a:rPr lang="en-US" sz="1100" dirty="0" err="1">
                <a:solidFill>
                  <a:srgbClr val="3333FF"/>
                </a:solidFill>
                <a:latin typeface="Arial" pitchFamily="34" charset="0"/>
                <a:cs typeface="Arial" pitchFamily="34" charset="0"/>
              </a:rPr>
              <a:t>bes</a:t>
            </a:r>
            <a:r>
              <a:rPr lang="en-US" sz="1100" dirty="0">
                <a:solidFill>
                  <a:srgbClr val="3333FF"/>
                </a:solidFill>
                <a:latin typeface="Arial" pitchFamily="34" charset="0"/>
                <a:cs typeface="Arial" pitchFamily="34" charset="0"/>
              </a:rPr>
              <a:t>/funding-opportunities/predictive-theory-and-modeling/</a:t>
            </a:r>
          </a:p>
        </p:txBody>
      </p:sp>
      <p:sp>
        <p:nvSpPr>
          <p:cNvPr id="13" name="TextBox 12"/>
          <p:cNvSpPr txBox="1"/>
          <p:nvPr/>
        </p:nvSpPr>
        <p:spPr>
          <a:xfrm>
            <a:off x="298004" y="2818438"/>
            <a:ext cx="4187952" cy="1946665"/>
          </a:xfrm>
          <a:prstGeom prst="rect">
            <a:avLst/>
          </a:prstGeom>
          <a:noFill/>
          <a:ln>
            <a:noFill/>
          </a:ln>
        </p:spPr>
        <p:txBody>
          <a:bodyPr wrap="square" lIns="91418" tIns="45709" rIns="91418" bIns="45709" rtlCol="0">
            <a:spAutoFit/>
          </a:bodyPr>
          <a:lstStyle/>
          <a:p>
            <a:pPr marL="285684" indent="-285684" defTabSz="820583" fontAlgn="base">
              <a:spcBef>
                <a:spcPct val="0"/>
              </a:spcBef>
              <a:spcAft>
                <a:spcPts val="300"/>
              </a:spcAft>
            </a:pPr>
            <a:r>
              <a:rPr lang="en-US" b="1" dirty="0">
                <a:solidFill>
                  <a:prstClr val="black"/>
                </a:solidFill>
                <a:latin typeface="Arial" pitchFamily="34" charset="0"/>
                <a:cs typeface="Arial" pitchFamily="34" charset="0"/>
              </a:rPr>
              <a:t>Science Topics:</a:t>
            </a:r>
          </a:p>
          <a:p>
            <a:pPr marL="285684" indent="-285684" defTabSz="820583" fontAlgn="base">
              <a:spcBef>
                <a:spcPct val="0"/>
              </a:spcBef>
              <a:spcAft>
                <a:spcPts val="300"/>
              </a:spcAft>
              <a:buFont typeface="Arial"/>
              <a:buChar char="•"/>
            </a:pPr>
            <a:r>
              <a:rPr lang="en-US" dirty="0">
                <a:solidFill>
                  <a:prstClr val="black"/>
                </a:solidFill>
                <a:latin typeface="Arial" pitchFamily="34" charset="0"/>
                <a:cs typeface="Arial" pitchFamily="34" charset="0"/>
              </a:rPr>
              <a:t>Excited states and dynamics</a:t>
            </a:r>
          </a:p>
          <a:p>
            <a:pPr marL="285684" indent="-285684" defTabSz="820583" fontAlgn="base">
              <a:spcBef>
                <a:spcPct val="0"/>
              </a:spcBef>
              <a:spcAft>
                <a:spcPts val="300"/>
              </a:spcAft>
              <a:buFont typeface="Arial"/>
              <a:buChar char="•"/>
            </a:pPr>
            <a:r>
              <a:rPr lang="en-US" dirty="0">
                <a:solidFill>
                  <a:prstClr val="black"/>
                </a:solidFill>
                <a:latin typeface="Arial" pitchFamily="34" charset="0"/>
                <a:cs typeface="Arial" pitchFamily="34" charset="0"/>
              </a:rPr>
              <a:t>Electronic and ionic transport</a:t>
            </a:r>
          </a:p>
          <a:p>
            <a:pPr marL="285684" indent="-285684" defTabSz="820583" fontAlgn="base">
              <a:spcBef>
                <a:spcPct val="0"/>
              </a:spcBef>
              <a:spcAft>
                <a:spcPts val="300"/>
              </a:spcAft>
              <a:buFont typeface="Arial"/>
              <a:buChar char="•"/>
            </a:pPr>
            <a:r>
              <a:rPr lang="en-US" dirty="0">
                <a:solidFill>
                  <a:prstClr val="black"/>
                </a:solidFill>
                <a:latin typeface="Arial" pitchFamily="34" charset="0"/>
                <a:cs typeface="Arial" pitchFamily="34" charset="0"/>
              </a:rPr>
              <a:t>Electron correlations</a:t>
            </a:r>
          </a:p>
          <a:p>
            <a:pPr marL="285684" indent="-285684" defTabSz="820583" fontAlgn="base">
              <a:spcBef>
                <a:spcPct val="0"/>
              </a:spcBef>
              <a:spcAft>
                <a:spcPts val="300"/>
              </a:spcAft>
              <a:buFont typeface="Arial"/>
              <a:buChar char="•"/>
            </a:pPr>
            <a:r>
              <a:rPr lang="en-US" dirty="0">
                <a:solidFill>
                  <a:prstClr val="black"/>
                </a:solidFill>
                <a:latin typeface="Arial" pitchFamily="34" charset="0"/>
                <a:cs typeface="Arial" pitchFamily="34" charset="0"/>
              </a:rPr>
              <a:t>Multiple length and time scales</a:t>
            </a:r>
          </a:p>
          <a:p>
            <a:pPr marL="285684" indent="-285684" defTabSz="820583" fontAlgn="base">
              <a:spcBef>
                <a:spcPct val="0"/>
              </a:spcBef>
              <a:spcAft>
                <a:spcPts val="300"/>
              </a:spcAft>
              <a:buFont typeface="Arial"/>
              <a:buChar char="•"/>
            </a:pPr>
            <a:r>
              <a:rPr lang="en-US" dirty="0">
                <a:solidFill>
                  <a:prstClr val="black"/>
                </a:solidFill>
                <a:latin typeface="Arial" pitchFamily="34" charset="0"/>
                <a:cs typeface="Arial" pitchFamily="34" charset="0"/>
              </a:rPr>
              <a:t>Novel approaches</a:t>
            </a:r>
          </a:p>
        </p:txBody>
      </p:sp>
      <p:sp>
        <p:nvSpPr>
          <p:cNvPr id="18" name="TextBox 17"/>
          <p:cNvSpPr txBox="1"/>
          <p:nvPr/>
        </p:nvSpPr>
        <p:spPr>
          <a:xfrm>
            <a:off x="303493" y="4756275"/>
            <a:ext cx="4187952" cy="1315723"/>
          </a:xfrm>
          <a:prstGeom prst="rect">
            <a:avLst/>
          </a:prstGeom>
          <a:noFill/>
          <a:ln>
            <a:noFill/>
          </a:ln>
        </p:spPr>
        <p:txBody>
          <a:bodyPr wrap="square" lIns="91418" tIns="45709" rIns="91418" bIns="45709" rtlCol="0">
            <a:spAutoFit/>
          </a:bodyPr>
          <a:lstStyle/>
          <a:p>
            <a:pPr marL="285684" indent="-285684" defTabSz="820583" fontAlgn="base">
              <a:spcBef>
                <a:spcPct val="0"/>
              </a:spcBef>
              <a:spcAft>
                <a:spcPts val="300"/>
              </a:spcAft>
            </a:pPr>
            <a:r>
              <a:rPr lang="en-US" b="1" dirty="0">
                <a:solidFill>
                  <a:prstClr val="black"/>
                </a:solidFill>
                <a:latin typeface="Arial" pitchFamily="34" charset="0"/>
                <a:cs typeface="Arial" pitchFamily="34" charset="0"/>
              </a:rPr>
              <a:t>Funding Types:</a:t>
            </a:r>
          </a:p>
          <a:p>
            <a:pPr marL="285684" indent="-285684" defTabSz="820583" fontAlgn="base">
              <a:spcBef>
                <a:spcPct val="0"/>
              </a:spcBef>
              <a:spcAft>
                <a:spcPts val="300"/>
              </a:spcAft>
              <a:buFont typeface="Arial"/>
              <a:buChar char="•"/>
            </a:pPr>
            <a:r>
              <a:rPr lang="en-US" dirty="0">
                <a:solidFill>
                  <a:prstClr val="black"/>
                </a:solidFill>
                <a:latin typeface="Arial" pitchFamily="34" charset="0"/>
                <a:cs typeface="Arial" pitchFamily="34" charset="0"/>
              </a:rPr>
              <a:t>Single investigator/Small group</a:t>
            </a:r>
          </a:p>
          <a:p>
            <a:pPr marL="285684" indent="-285684" defTabSz="820583" fontAlgn="base">
              <a:spcBef>
                <a:spcPct val="0"/>
              </a:spcBef>
              <a:spcAft>
                <a:spcPts val="300"/>
              </a:spcAft>
              <a:buFont typeface="Arial"/>
              <a:buChar char="•"/>
            </a:pPr>
            <a:r>
              <a:rPr lang="en-US" dirty="0">
                <a:solidFill>
                  <a:prstClr val="black"/>
                </a:solidFill>
                <a:latin typeface="Arial" pitchFamily="34" charset="0"/>
                <a:cs typeface="Arial" pitchFamily="34" charset="0"/>
              </a:rPr>
              <a:t>Glue funding</a:t>
            </a:r>
          </a:p>
          <a:p>
            <a:pPr marL="285684" indent="-285684" defTabSz="820583" fontAlgn="base">
              <a:spcBef>
                <a:spcPct val="0"/>
              </a:spcBef>
              <a:spcAft>
                <a:spcPts val="300"/>
              </a:spcAft>
              <a:buFont typeface="Arial"/>
              <a:buChar char="•"/>
            </a:pPr>
            <a:r>
              <a:rPr lang="en-US" dirty="0">
                <a:solidFill>
                  <a:prstClr val="black"/>
                </a:solidFill>
                <a:latin typeface="Arial" pitchFamily="34" charset="0"/>
                <a:cs typeface="Arial" pitchFamily="34" charset="0"/>
              </a:rPr>
              <a:t>Software innovation centers</a:t>
            </a:r>
          </a:p>
        </p:txBody>
      </p:sp>
      <p:sp>
        <p:nvSpPr>
          <p:cNvPr id="24" name="TextBox 23"/>
          <p:cNvSpPr txBox="1"/>
          <p:nvPr/>
        </p:nvSpPr>
        <p:spPr>
          <a:xfrm>
            <a:off x="4603428" y="4572001"/>
            <a:ext cx="4225912" cy="780715"/>
          </a:xfrm>
          <a:prstGeom prst="rect">
            <a:avLst/>
          </a:prstGeom>
          <a:solidFill>
            <a:srgbClr val="FFFFDD"/>
          </a:solidFill>
          <a:ln>
            <a:solidFill>
              <a:schemeClr val="tx1"/>
            </a:solidFill>
          </a:ln>
        </p:spPr>
        <p:txBody>
          <a:bodyPr wrap="square" lIns="91418" tIns="45709" rIns="91418" bIns="45709" rtlCol="0">
            <a:spAutoFit/>
          </a:bodyPr>
          <a:lstStyle/>
          <a:p>
            <a:pPr defTabSz="820583" fontAlgn="base">
              <a:lnSpc>
                <a:spcPct val="90000"/>
              </a:lnSpc>
              <a:spcBef>
                <a:spcPct val="0"/>
              </a:spcBef>
              <a:spcAft>
                <a:spcPts val="600"/>
              </a:spcAft>
            </a:pPr>
            <a:r>
              <a:rPr lang="en-US" dirty="0">
                <a:solidFill>
                  <a:prstClr val="black"/>
                </a:solidFill>
                <a:latin typeface="Arial" pitchFamily="34" charset="0"/>
                <a:cs typeface="Arial" pitchFamily="34" charset="0"/>
              </a:rPr>
              <a:t>Required preliminary applications are due on March 1</a:t>
            </a:r>
          </a:p>
          <a:p>
            <a:pPr defTabSz="820583" fontAlgn="base">
              <a:lnSpc>
                <a:spcPct val="90000"/>
              </a:lnSpc>
              <a:spcBef>
                <a:spcPct val="0"/>
              </a:spcBef>
              <a:spcAft>
                <a:spcPts val="600"/>
              </a:spcAft>
            </a:pPr>
            <a:endParaRPr lang="en-US" sz="800" i="1" dirty="0">
              <a:solidFill>
                <a:srgbClr val="FF0000"/>
              </a:solidFill>
              <a:latin typeface="Arial" pitchFamily="34" charset="0"/>
              <a:cs typeface="Arial" pitchFamily="34" charset="0"/>
            </a:endParaRPr>
          </a:p>
        </p:txBody>
      </p:sp>
      <p:grpSp>
        <p:nvGrpSpPr>
          <p:cNvPr id="3" name="Grupper 3"/>
          <p:cNvGrpSpPr>
            <a:grpSpLocks/>
          </p:cNvGrpSpPr>
          <p:nvPr/>
        </p:nvGrpSpPr>
        <p:grpSpPr bwMode="auto">
          <a:xfrm>
            <a:off x="5074954" y="790893"/>
            <a:ext cx="3394075" cy="3433762"/>
            <a:chOff x="5033963" y="1636713"/>
            <a:chExt cx="3789362" cy="3775075"/>
          </a:xfrm>
        </p:grpSpPr>
        <p:pic>
          <p:nvPicPr>
            <p:cNvPr id="12" name="Picture 5"/>
            <p:cNvPicPr>
              <a:picLocks noChangeAspect="1" noChangeArrowheads="1"/>
            </p:cNvPicPr>
            <p:nvPr/>
          </p:nvPicPr>
          <p:blipFill>
            <a:blip r:embed="rId3" cstate="print"/>
            <a:srcRect l="31831" t="33469" r="27321" b="7159"/>
            <a:stretch>
              <a:fillRect/>
            </a:stretch>
          </p:blipFill>
          <p:spPr bwMode="auto">
            <a:xfrm>
              <a:off x="5033963" y="1636713"/>
              <a:ext cx="3789362" cy="3775075"/>
            </a:xfrm>
            <a:prstGeom prst="rect">
              <a:avLst/>
            </a:prstGeom>
            <a:noFill/>
            <a:ln w="9525">
              <a:noFill/>
              <a:miter lim="800000"/>
              <a:headEnd/>
              <a:tailEnd/>
            </a:ln>
          </p:spPr>
        </p:pic>
        <p:pic>
          <p:nvPicPr>
            <p:cNvPr id="14" name="Billede 9" descr="DSC00234II.jpg"/>
            <p:cNvPicPr>
              <a:picLocks noChangeAspect="1"/>
            </p:cNvPicPr>
            <p:nvPr/>
          </p:nvPicPr>
          <p:blipFill>
            <a:blip r:embed="rId4" cstate="print"/>
            <a:srcRect l="2316" t="6079" b="20844"/>
            <a:stretch>
              <a:fillRect/>
            </a:stretch>
          </p:blipFill>
          <p:spPr bwMode="auto">
            <a:xfrm>
              <a:off x="6927850" y="3516313"/>
              <a:ext cx="1890713" cy="1885950"/>
            </a:xfrm>
            <a:prstGeom prst="rect">
              <a:avLst/>
            </a:prstGeom>
            <a:noFill/>
            <a:ln w="9525">
              <a:noFill/>
              <a:miter lim="800000"/>
              <a:headEnd/>
              <a:tailEnd/>
            </a:ln>
          </p:spPr>
        </p:pic>
      </p:grpSp>
      <p:grpSp>
        <p:nvGrpSpPr>
          <p:cNvPr id="5" name="Group 12"/>
          <p:cNvGrpSpPr>
            <a:grpSpLocks/>
          </p:cNvGrpSpPr>
          <p:nvPr/>
        </p:nvGrpSpPr>
        <p:grpSpPr bwMode="auto">
          <a:xfrm rot="1191106">
            <a:off x="5951220" y="1667193"/>
            <a:ext cx="1597025" cy="1414462"/>
            <a:chOff x="1830607" y="4113362"/>
            <a:chExt cx="1536732" cy="1476375"/>
          </a:xfrm>
        </p:grpSpPr>
        <p:sp>
          <p:nvSpPr>
            <p:cNvPr id="16" name="Oval 15"/>
            <p:cNvSpPr>
              <a:spLocks noChangeArrowheads="1"/>
            </p:cNvSpPr>
            <p:nvPr/>
          </p:nvSpPr>
          <p:spPr bwMode="auto">
            <a:xfrm rot="20332962">
              <a:off x="1860529" y="4112777"/>
              <a:ext cx="1461882" cy="1476375"/>
            </a:xfrm>
            <a:prstGeom prst="ellipse">
              <a:avLst/>
            </a:prstGeom>
            <a:noFill/>
            <a:ln w="38100">
              <a:solidFill>
                <a:srgbClr val="FF0000"/>
              </a:solidFill>
              <a:round/>
              <a:headEnd/>
              <a:tailEnd/>
            </a:ln>
            <a:effectLst>
              <a:outerShdw blurRad="50800" dist="25400" dir="6000000" algn="ctr" rotWithShape="0">
                <a:schemeClr val="bg1">
                  <a:lumMod val="75000"/>
                </a:schemeClr>
              </a:outerShdw>
            </a:effectLst>
          </p:spPr>
          <p:txBody>
            <a:bodyPr wrap="none" anchor="ctr"/>
            <a:lstStyle/>
            <a:p>
              <a:pPr defTabSz="820583" fontAlgn="base">
                <a:spcBef>
                  <a:spcPct val="20000"/>
                </a:spcBef>
                <a:spcAft>
                  <a:spcPct val="0"/>
                </a:spcAft>
                <a:defRPr/>
              </a:pPr>
              <a:endParaRPr lang="en-US" sz="1100" b="1" u="sng" dirty="0">
                <a:solidFill>
                  <a:srgbClr val="FF0000"/>
                </a:solidFill>
                <a:effectLst>
                  <a:outerShdw blurRad="38100" dist="38100" dir="2700000" algn="tl">
                    <a:srgbClr val="000000">
                      <a:alpha val="43137"/>
                    </a:srgbClr>
                  </a:outerShdw>
                </a:effectLst>
                <a:latin typeface="Arial" charset="0"/>
              </a:endParaRPr>
            </a:p>
          </p:txBody>
        </p:sp>
        <p:sp>
          <p:nvSpPr>
            <p:cNvPr id="17" name="AutoShape 21"/>
            <p:cNvSpPr>
              <a:spLocks noChangeArrowheads="1"/>
            </p:cNvSpPr>
            <p:nvPr/>
          </p:nvSpPr>
          <p:spPr bwMode="auto">
            <a:xfrm rot="6732774" flipH="1" flipV="1">
              <a:off x="3160526" y="4504581"/>
              <a:ext cx="200496" cy="210804"/>
            </a:xfrm>
            <a:prstGeom prst="rtTriangle">
              <a:avLst/>
            </a:prstGeom>
            <a:solidFill>
              <a:srgbClr val="FF0000"/>
            </a:solidFill>
            <a:ln w="9525">
              <a:solidFill>
                <a:srgbClr val="FF0000"/>
              </a:solidFill>
              <a:miter lim="800000"/>
              <a:headEnd/>
              <a:tailEnd/>
            </a:ln>
            <a:effectLst>
              <a:outerShdw blurRad="50800" dist="50800" dir="5400000" algn="ctr" rotWithShape="0">
                <a:schemeClr val="bg1">
                  <a:lumMod val="65000"/>
                </a:schemeClr>
              </a:outerShdw>
            </a:effectLst>
          </p:spPr>
          <p:txBody>
            <a:bodyPr wrap="none" anchor="ctr"/>
            <a:lstStyle/>
            <a:p>
              <a:pPr defTabSz="820583" fontAlgn="base">
                <a:spcBef>
                  <a:spcPct val="20000"/>
                </a:spcBef>
                <a:spcAft>
                  <a:spcPct val="0"/>
                </a:spcAft>
                <a:defRPr/>
              </a:pPr>
              <a:endParaRPr lang="en-US" sz="1100" b="1" u="sng" dirty="0">
                <a:solidFill>
                  <a:srgbClr val="FF0000"/>
                </a:solidFill>
                <a:effectLst>
                  <a:outerShdw blurRad="38100" dist="38100" dir="2700000" algn="tl">
                    <a:srgbClr val="000000">
                      <a:alpha val="43137"/>
                    </a:srgbClr>
                  </a:outerShdw>
                </a:effectLst>
                <a:latin typeface="Arial" charset="0"/>
              </a:endParaRPr>
            </a:p>
          </p:txBody>
        </p:sp>
        <p:sp>
          <p:nvSpPr>
            <p:cNvPr id="19" name="AutoShape 21"/>
            <p:cNvSpPr>
              <a:spLocks noChangeArrowheads="1"/>
            </p:cNvSpPr>
            <p:nvPr/>
          </p:nvSpPr>
          <p:spPr bwMode="auto">
            <a:xfrm rot="6732774">
              <a:off x="1834407" y="5067974"/>
              <a:ext cx="200495" cy="210804"/>
            </a:xfrm>
            <a:prstGeom prst="rtTriangle">
              <a:avLst/>
            </a:prstGeom>
            <a:solidFill>
              <a:srgbClr val="FF0000"/>
            </a:solidFill>
            <a:ln w="9525">
              <a:solidFill>
                <a:srgbClr val="FF0000"/>
              </a:solidFill>
              <a:miter lim="800000"/>
              <a:headEnd/>
              <a:tailEnd/>
            </a:ln>
            <a:effectLst>
              <a:outerShdw blurRad="50800" dist="50800" dir="5400000" algn="ctr" rotWithShape="0">
                <a:schemeClr val="bg1">
                  <a:lumMod val="65000"/>
                </a:schemeClr>
              </a:outerShdw>
            </a:effectLst>
          </p:spPr>
          <p:txBody>
            <a:bodyPr wrap="none" anchor="ctr"/>
            <a:lstStyle/>
            <a:p>
              <a:pPr defTabSz="820583" fontAlgn="base">
                <a:spcBef>
                  <a:spcPct val="20000"/>
                </a:spcBef>
                <a:spcAft>
                  <a:spcPct val="0"/>
                </a:spcAft>
                <a:defRPr/>
              </a:pPr>
              <a:endParaRPr lang="en-US" sz="1100" b="1" u="sng" dirty="0">
                <a:solidFill>
                  <a:srgbClr val="FF0000"/>
                </a:solidFill>
                <a:effectLst>
                  <a:outerShdw blurRad="38100" dist="38100" dir="2700000" algn="tl">
                    <a:srgbClr val="000000">
                      <a:alpha val="43137"/>
                    </a:srgbClr>
                  </a:outerShdw>
                </a:effectLst>
                <a:latin typeface="Arial" charset="0"/>
              </a:endParaRPr>
            </a:p>
          </p:txBody>
        </p:sp>
      </p:grpSp>
    </p:spTree>
    <p:extLst>
      <p:ext uri="{BB962C8B-B14F-4D97-AF65-F5344CB8AC3E}">
        <p14:creationId xmlns:p14="http://schemas.microsoft.com/office/powerpoint/2010/main" val="31688080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6"/>
          <p:cNvSpPr>
            <a:spLocks noGrp="1" noChangeArrowheads="1"/>
          </p:cNvSpPr>
          <p:nvPr>
            <p:ph type="ctrTitle" idx="4294967295"/>
          </p:nvPr>
        </p:nvSpPr>
        <p:spPr bwMode="auto">
          <a:xfrm>
            <a:off x="533400" y="1431925"/>
            <a:ext cx="2590800" cy="5426075"/>
          </a:xfrm>
          <a:prstGeom prst="rect">
            <a:avLst/>
          </a:prstGeom>
          <a:noFill/>
          <a:ln>
            <a:miter lim="800000"/>
            <a:headEnd/>
            <a:tailEnd/>
          </a:ln>
        </p:spPr>
        <p:txBody>
          <a:bodyPr lIns="91243" tIns="45620" rIns="91243" bIns="45620" anchor="ctr">
            <a:prstTxWarp prst="textNoShape">
              <a:avLst/>
            </a:prstTxWarp>
            <a:normAutofit fontScale="90000"/>
          </a:bodyPr>
          <a:lstStyle/>
          <a:p>
            <a:pPr algn="l" eaLnBrk="1" hangingPunct="1"/>
            <a:r>
              <a:rPr lang="en-US" sz="2300" dirty="0">
                <a:solidFill>
                  <a:srgbClr val="22228B"/>
                </a:solidFill>
                <a:latin typeface="Arial Rounded MT Bold"/>
              </a:rPr>
              <a:t>US National Materials Advisory Board - Committee on Integrated Computational Materials Engineering (ICME)</a:t>
            </a:r>
            <a:r>
              <a:rPr lang="en-US" sz="2300" dirty="0">
                <a:solidFill>
                  <a:srgbClr val="22228B"/>
                </a:solidFill>
                <a:latin typeface="Trebuchet MS" charset="0"/>
              </a:rPr>
              <a:t/>
            </a:r>
            <a:br>
              <a:rPr lang="en-US" sz="2300" dirty="0">
                <a:solidFill>
                  <a:srgbClr val="22228B"/>
                </a:solidFill>
                <a:latin typeface="Trebuchet MS" charset="0"/>
              </a:rPr>
            </a:br>
            <a:r>
              <a:rPr lang="en-US" sz="2300" dirty="0">
                <a:solidFill>
                  <a:srgbClr val="22228B"/>
                </a:solidFill>
                <a:latin typeface="Trebuchet MS" charset="0"/>
              </a:rPr>
              <a:t/>
            </a:r>
            <a:br>
              <a:rPr lang="en-US" sz="2300" dirty="0">
                <a:solidFill>
                  <a:srgbClr val="22228B"/>
                </a:solidFill>
                <a:latin typeface="Trebuchet MS" charset="0"/>
              </a:rPr>
            </a:br>
            <a:r>
              <a:rPr lang="en-US" sz="1800" dirty="0" err="1">
                <a:solidFill>
                  <a:srgbClr val="22228B"/>
                </a:solidFill>
                <a:latin typeface="Trebuchet MS" charset="0"/>
              </a:rPr>
              <a:t>Tresa</a:t>
            </a:r>
            <a:r>
              <a:rPr lang="en-US" sz="1800" dirty="0">
                <a:solidFill>
                  <a:srgbClr val="22228B"/>
                </a:solidFill>
                <a:latin typeface="Trebuchet MS" charset="0"/>
              </a:rPr>
              <a:t> Pollock, Chair</a:t>
            </a:r>
            <a:br>
              <a:rPr lang="en-US" sz="1800" dirty="0">
                <a:solidFill>
                  <a:srgbClr val="22228B"/>
                </a:solidFill>
                <a:latin typeface="Trebuchet MS" charset="0"/>
              </a:rPr>
            </a:br>
            <a:r>
              <a:rPr lang="en-US" sz="1800" dirty="0">
                <a:solidFill>
                  <a:srgbClr val="22228B"/>
                </a:solidFill>
                <a:latin typeface="Trebuchet MS" charset="0"/>
              </a:rPr>
              <a:t>John </a:t>
            </a:r>
            <a:r>
              <a:rPr lang="en-US" sz="1800" dirty="0" err="1">
                <a:solidFill>
                  <a:srgbClr val="22228B"/>
                </a:solidFill>
                <a:latin typeface="Trebuchet MS" charset="0"/>
              </a:rPr>
              <a:t>Allison</a:t>
            </a:r>
            <a:r>
              <a:rPr lang="en-US" sz="1800" dirty="0" err="1" smtClean="0">
                <a:solidFill>
                  <a:srgbClr val="22228B"/>
                </a:solidFill>
                <a:latin typeface="Trebuchet MS" charset="0"/>
              </a:rPr>
              <a:t>,Vice</a:t>
            </a:r>
            <a:r>
              <a:rPr lang="en-US" sz="1800" dirty="0" smtClean="0">
                <a:solidFill>
                  <a:srgbClr val="22228B"/>
                </a:solidFill>
                <a:latin typeface="Trebuchet MS" charset="0"/>
              </a:rPr>
              <a:t> </a:t>
            </a:r>
            <a:r>
              <a:rPr lang="en-US" sz="1800" dirty="0">
                <a:solidFill>
                  <a:srgbClr val="22228B"/>
                </a:solidFill>
                <a:latin typeface="Trebuchet MS" charset="0"/>
              </a:rPr>
              <a:t>Chair</a:t>
            </a:r>
            <a:r>
              <a:rPr lang="en-US" sz="1800" dirty="0">
                <a:solidFill>
                  <a:srgbClr val="22228B"/>
                </a:solidFill>
                <a:latin typeface="Verdana" charset="0"/>
              </a:rPr>
              <a:t/>
            </a:r>
            <a:br>
              <a:rPr lang="en-US" sz="1800" dirty="0">
                <a:solidFill>
                  <a:srgbClr val="22228B"/>
                </a:solidFill>
                <a:latin typeface="Verdana" charset="0"/>
              </a:rPr>
            </a:br>
            <a:r>
              <a:rPr lang="en-US" sz="1800" dirty="0">
                <a:solidFill>
                  <a:srgbClr val="22228B"/>
                </a:solidFill>
                <a:latin typeface="Verdana" charset="0"/>
              </a:rPr>
              <a:t/>
            </a:r>
            <a:br>
              <a:rPr lang="en-US" sz="1800" dirty="0">
                <a:solidFill>
                  <a:srgbClr val="22228B"/>
                </a:solidFill>
                <a:latin typeface="Verdana" charset="0"/>
              </a:rPr>
            </a:br>
            <a:r>
              <a:rPr lang="en-US" sz="1800" dirty="0">
                <a:solidFill>
                  <a:srgbClr val="22228B"/>
                </a:solidFill>
                <a:latin typeface="Verdana" charset="0"/>
              </a:rPr>
              <a:t> </a:t>
            </a:r>
            <a:r>
              <a:rPr lang="en-US" sz="2300" i="1" u="sng" dirty="0">
                <a:solidFill>
                  <a:schemeClr val="accent2"/>
                </a:solidFill>
                <a:latin typeface="Verdana" charset="0"/>
              </a:rPr>
              <a:t/>
            </a:r>
            <a:br>
              <a:rPr lang="en-US" sz="2300" i="1" u="sng" dirty="0">
                <a:solidFill>
                  <a:schemeClr val="accent2"/>
                </a:solidFill>
                <a:latin typeface="Verdana" charset="0"/>
              </a:rPr>
            </a:br>
            <a:r>
              <a:rPr lang="en-US" sz="1400" i="1" dirty="0">
                <a:solidFill>
                  <a:schemeClr val="tx1"/>
                </a:solidFill>
                <a:latin typeface="Verdana" charset="0"/>
              </a:rPr>
              <a:t/>
            </a:r>
            <a:br>
              <a:rPr lang="en-US" sz="1400" i="1" dirty="0">
                <a:solidFill>
                  <a:schemeClr val="tx1"/>
                </a:solidFill>
                <a:latin typeface="Verdana" charset="0"/>
              </a:rPr>
            </a:br>
            <a:r>
              <a:rPr lang="en-US" sz="1400" i="1" dirty="0">
                <a:solidFill>
                  <a:schemeClr val="tx1"/>
                </a:solidFill>
                <a:latin typeface="Verdana" charset="0"/>
              </a:rPr>
              <a:t/>
            </a:r>
            <a:br>
              <a:rPr lang="en-US" sz="1400" i="1" dirty="0">
                <a:solidFill>
                  <a:schemeClr val="tx1"/>
                </a:solidFill>
                <a:latin typeface="Verdana" charset="0"/>
              </a:rPr>
            </a:br>
            <a:r>
              <a:rPr lang="en-US" sz="1400" i="1" dirty="0">
                <a:solidFill>
                  <a:schemeClr val="tx1"/>
                </a:solidFill>
                <a:latin typeface="Verdana" charset="0"/>
              </a:rPr>
              <a:t/>
            </a:r>
            <a:br>
              <a:rPr lang="en-US" sz="1400" i="1" dirty="0">
                <a:solidFill>
                  <a:schemeClr val="tx1"/>
                </a:solidFill>
                <a:latin typeface="Verdana" charset="0"/>
              </a:rPr>
            </a:br>
            <a:r>
              <a:rPr lang="en-US" sz="1400" i="1" dirty="0">
                <a:solidFill>
                  <a:schemeClr val="tx1"/>
                </a:solidFill>
                <a:latin typeface="Verdana" charset="0"/>
              </a:rPr>
              <a:t/>
            </a:r>
            <a:br>
              <a:rPr lang="en-US" sz="1400" i="1" dirty="0">
                <a:solidFill>
                  <a:schemeClr val="tx1"/>
                </a:solidFill>
                <a:latin typeface="Verdana" charset="0"/>
              </a:rPr>
            </a:br>
            <a:r>
              <a:rPr lang="en-US" sz="1400" i="1" dirty="0">
                <a:solidFill>
                  <a:schemeClr val="tx1"/>
                </a:solidFill>
                <a:latin typeface="Verdana" charset="0"/>
              </a:rPr>
              <a:t/>
            </a:r>
            <a:br>
              <a:rPr lang="en-US" sz="1400" i="1" dirty="0">
                <a:solidFill>
                  <a:schemeClr val="tx1"/>
                </a:solidFill>
                <a:latin typeface="Verdana" charset="0"/>
              </a:rPr>
            </a:br>
            <a:r>
              <a:rPr lang="en-US" sz="1400" i="1" dirty="0">
                <a:solidFill>
                  <a:schemeClr val="tx1"/>
                </a:solidFill>
                <a:latin typeface="Verdana" charset="0"/>
              </a:rPr>
              <a:t/>
            </a:r>
            <a:br>
              <a:rPr lang="en-US" sz="1400" i="1" dirty="0">
                <a:solidFill>
                  <a:schemeClr val="tx1"/>
                </a:solidFill>
                <a:latin typeface="Verdana" charset="0"/>
              </a:rPr>
            </a:br>
            <a:r>
              <a:rPr lang="en-US" sz="1400" i="1" dirty="0">
                <a:solidFill>
                  <a:schemeClr val="tx1"/>
                </a:solidFill>
                <a:latin typeface="Verdana" charset="0"/>
              </a:rPr>
              <a:t/>
            </a:r>
            <a:br>
              <a:rPr lang="en-US" sz="1400" i="1" dirty="0">
                <a:solidFill>
                  <a:schemeClr val="tx1"/>
                </a:solidFill>
                <a:latin typeface="Verdana" charset="0"/>
              </a:rPr>
            </a:br>
            <a:r>
              <a:rPr lang="en-US" sz="1400" i="1" dirty="0">
                <a:solidFill>
                  <a:schemeClr val="tx1"/>
                </a:solidFill>
                <a:latin typeface="Verdana" charset="0"/>
              </a:rPr>
              <a:t/>
            </a:r>
            <a:br>
              <a:rPr lang="en-US" sz="1400" i="1" dirty="0">
                <a:solidFill>
                  <a:schemeClr val="tx1"/>
                </a:solidFill>
                <a:latin typeface="Verdana" charset="0"/>
              </a:rPr>
            </a:br>
            <a:r>
              <a:rPr lang="en-US" sz="1200" i="1" dirty="0">
                <a:solidFill>
                  <a:schemeClr val="tx1"/>
                </a:solidFill>
                <a:latin typeface="Verdana" charset="0"/>
              </a:rPr>
              <a:t/>
            </a:r>
            <a:br>
              <a:rPr lang="en-US" sz="1200" i="1" dirty="0">
                <a:solidFill>
                  <a:schemeClr val="tx1"/>
                </a:solidFill>
                <a:latin typeface="Verdana" charset="0"/>
              </a:rPr>
            </a:br>
            <a:r>
              <a:rPr lang="en-US" sz="1200" i="1" dirty="0">
                <a:solidFill>
                  <a:schemeClr val="tx1"/>
                </a:solidFill>
                <a:latin typeface="Verdana" charset="0"/>
              </a:rPr>
              <a:t/>
            </a:r>
            <a:br>
              <a:rPr lang="en-US" sz="1200" i="1" dirty="0">
                <a:solidFill>
                  <a:schemeClr val="tx1"/>
                </a:solidFill>
                <a:latin typeface="Verdana" charset="0"/>
              </a:rPr>
            </a:br>
            <a:endParaRPr lang="en-US" sz="1200" i="1" dirty="0">
              <a:solidFill>
                <a:schemeClr val="tx1"/>
              </a:solidFill>
              <a:latin typeface="Verdana" charset="0"/>
            </a:endParaRPr>
          </a:p>
        </p:txBody>
      </p:sp>
      <p:pic>
        <p:nvPicPr>
          <p:cNvPr id="140291" name="Picture 2"/>
          <p:cNvPicPr>
            <a:picLocks noChangeAspect="1"/>
          </p:cNvPicPr>
          <p:nvPr/>
        </p:nvPicPr>
        <p:blipFill>
          <a:blip r:embed="rId3"/>
          <a:srcRect/>
          <a:stretch>
            <a:fillRect/>
          </a:stretch>
        </p:blipFill>
        <p:spPr bwMode="auto">
          <a:xfrm rot="913796">
            <a:off x="4018318" y="451239"/>
            <a:ext cx="3933825" cy="5592763"/>
          </a:xfrm>
          <a:prstGeom prst="rect">
            <a:avLst/>
          </a:prstGeom>
          <a:noFill/>
          <a:ln w="9525">
            <a:noFill/>
            <a:miter lim="800000"/>
            <a:headEnd/>
            <a:tailEnd/>
          </a:ln>
        </p:spPr>
      </p:pic>
    </p:spTree>
    <p:extLst>
      <p:ext uri="{BB962C8B-B14F-4D97-AF65-F5344CB8AC3E}">
        <p14:creationId xmlns:p14="http://schemas.microsoft.com/office/powerpoint/2010/main" val="15361944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txBox="1">
            <a:spLocks noGrp="1"/>
          </p:cNvSpPr>
          <p:nvPr/>
        </p:nvSpPr>
        <p:spPr bwMode="auto">
          <a:xfrm>
            <a:off x="8312150" y="6224588"/>
            <a:ext cx="595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4" tIns="45681" rIns="91364" bIns="45681"/>
          <a:lstStyle>
            <a:lvl1pPr defTabSz="839788" eaLnBrk="0" hangingPunct="0">
              <a:defRPr sz="2400">
                <a:solidFill>
                  <a:schemeClr val="tx1"/>
                </a:solidFill>
                <a:latin typeface="Arial" charset="0"/>
                <a:ea typeface="ＭＳ Ｐゴシック" charset="0"/>
                <a:cs typeface="Arial" charset="0"/>
              </a:defRPr>
            </a:lvl1pPr>
            <a:lvl2pPr marL="37931725" indent="-37474525" defTabSz="839788"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fontAlgn="base">
              <a:spcBef>
                <a:spcPct val="0"/>
              </a:spcBef>
              <a:spcAft>
                <a:spcPct val="0"/>
              </a:spcAft>
            </a:pPr>
            <a:fld id="{8278683C-5677-4648-9EB8-995042F0D5ED}" type="slidenum">
              <a:rPr lang="en-US" sz="1200">
                <a:solidFill>
                  <a:srgbClr val="000000"/>
                </a:solidFill>
                <a:latin typeface="Verdana" charset="0"/>
                <a:cs typeface="ＭＳ Ｐゴシック" charset="0"/>
              </a:rPr>
              <a:pPr algn="ctr" fontAlgn="base">
                <a:spcBef>
                  <a:spcPct val="0"/>
                </a:spcBef>
                <a:spcAft>
                  <a:spcPct val="0"/>
                </a:spcAft>
              </a:pPr>
              <a:t>5</a:t>
            </a:fld>
            <a:endParaRPr lang="en-US" sz="1200">
              <a:solidFill>
                <a:srgbClr val="000000"/>
              </a:solidFill>
              <a:latin typeface="Verdana" charset="0"/>
              <a:cs typeface="ＭＳ Ｐゴシック" charset="0"/>
            </a:endParaRPr>
          </a:p>
        </p:txBody>
      </p:sp>
      <p:sp>
        <p:nvSpPr>
          <p:cNvPr id="43011" name="Rectangle 2"/>
          <p:cNvSpPr>
            <a:spLocks noGrp="1" noChangeArrowheads="1"/>
          </p:cNvSpPr>
          <p:nvPr>
            <p:ph type="body" idx="4294967295"/>
          </p:nvPr>
        </p:nvSpPr>
        <p:spPr>
          <a:xfrm>
            <a:off x="785813" y="1222375"/>
            <a:ext cx="7543800" cy="373063"/>
          </a:xfrm>
        </p:spPr>
        <p:txBody>
          <a:bodyPr lIns="91364" tIns="45681" rIns="91364" bIns="45681"/>
          <a:lstStyle/>
          <a:p>
            <a:pPr marL="0" indent="0" algn="ctr" defTabSz="990600" eaLnBrk="1" hangingPunct="1">
              <a:spcBef>
                <a:spcPct val="0"/>
              </a:spcBef>
              <a:buFontTx/>
              <a:buNone/>
            </a:pPr>
            <a:r>
              <a:rPr lang="en-US" sz="4400" b="1">
                <a:latin typeface="Verdana" charset="0"/>
                <a:ea typeface="ＭＳ Ｐゴシック" charset="0"/>
                <a:cs typeface="ＭＳ Ｐゴシック" charset="0"/>
              </a:rPr>
              <a:t>The Vision</a:t>
            </a:r>
            <a:endParaRPr lang="en-US" sz="4900">
              <a:latin typeface="Verdana" charset="0"/>
              <a:ea typeface="ＭＳ Ｐゴシック" charset="0"/>
              <a:cs typeface="ＭＳ Ｐゴシック" charset="0"/>
            </a:endParaRPr>
          </a:p>
        </p:txBody>
      </p:sp>
      <p:sp>
        <p:nvSpPr>
          <p:cNvPr id="43012" name="Rectangle 3"/>
          <p:cNvSpPr>
            <a:spLocks noChangeArrowheads="1"/>
          </p:cNvSpPr>
          <p:nvPr/>
        </p:nvSpPr>
        <p:spPr bwMode="auto">
          <a:xfrm>
            <a:off x="0" y="4414838"/>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4" tIns="45681" rIns="91364" bIns="45681">
            <a:spAutoFit/>
          </a:bodyPr>
          <a:lstStyle/>
          <a:p>
            <a:pPr defTabSz="914400" fontAlgn="base">
              <a:spcBef>
                <a:spcPct val="0"/>
              </a:spcBef>
              <a:spcAft>
                <a:spcPct val="0"/>
              </a:spcAft>
            </a:pPr>
            <a:r>
              <a:rPr lang="en-US" sz="900">
                <a:solidFill>
                  <a:srgbClr val="000000"/>
                </a:solidFill>
                <a:latin typeface="Times New Roman" charset="0"/>
                <a:ea typeface="ＭＳ Ｐゴシック" charset="0"/>
                <a:cs typeface="ＭＳ Ｐゴシック" charset="0"/>
              </a:rPr>
              <a:t/>
            </a:r>
            <a:br>
              <a:rPr lang="en-US" sz="900">
                <a:solidFill>
                  <a:srgbClr val="000000"/>
                </a:solidFill>
                <a:latin typeface="Times New Roman" charset="0"/>
                <a:ea typeface="ＭＳ Ｐゴシック" charset="0"/>
                <a:cs typeface="ＭＳ Ｐゴシック" charset="0"/>
              </a:rPr>
            </a:br>
            <a:endParaRPr lang="en-US" sz="2400">
              <a:solidFill>
                <a:srgbClr val="000000"/>
              </a:solidFill>
              <a:latin typeface="Times New Roman" charset="0"/>
              <a:ea typeface="ＭＳ Ｐゴシック" charset="0"/>
              <a:cs typeface="ＭＳ Ｐゴシック" charset="0"/>
            </a:endParaRPr>
          </a:p>
        </p:txBody>
      </p:sp>
      <p:sp>
        <p:nvSpPr>
          <p:cNvPr id="43013" name="Rectangle 4"/>
          <p:cNvSpPr>
            <a:spLocks noChangeArrowheads="1"/>
          </p:cNvSpPr>
          <p:nvPr/>
        </p:nvSpPr>
        <p:spPr bwMode="auto">
          <a:xfrm>
            <a:off x="463550" y="2100263"/>
            <a:ext cx="8216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150" tIns="42075" rIns="84150" bIns="42075">
            <a:spAutoFit/>
          </a:bodyPr>
          <a:lstStyle/>
          <a:p>
            <a:pPr marL="209550" indent="-209550" defTabSz="839788" eaLnBrk="0" fontAlgn="base" hangingPunct="0">
              <a:spcBef>
                <a:spcPct val="0"/>
              </a:spcBef>
              <a:spcAft>
                <a:spcPct val="0"/>
              </a:spcAft>
            </a:pPr>
            <a:endParaRPr lang="en-US" altLang="ko-KR" sz="1300" b="1" i="1" u="sng">
              <a:solidFill>
                <a:srgbClr val="000000"/>
              </a:solidFill>
              <a:latin typeface="Verdana" charset="0"/>
              <a:ea typeface="굴림" charset="0"/>
              <a:cs typeface="굴림" charset="0"/>
            </a:endParaRPr>
          </a:p>
          <a:p>
            <a:pPr marL="209550" indent="-209550" defTabSz="839788" eaLnBrk="0" fontAlgn="base" hangingPunct="0">
              <a:spcBef>
                <a:spcPct val="0"/>
              </a:spcBef>
              <a:spcAft>
                <a:spcPct val="0"/>
              </a:spcAft>
            </a:pPr>
            <a:endParaRPr lang="en-US" altLang="ko-KR" sz="1100">
              <a:solidFill>
                <a:srgbClr val="000000"/>
              </a:solidFill>
              <a:latin typeface="Verdana" charset="0"/>
              <a:ea typeface="굴림" charset="0"/>
              <a:cs typeface="굴림" charset="0"/>
            </a:endParaRPr>
          </a:p>
        </p:txBody>
      </p:sp>
      <p:sp>
        <p:nvSpPr>
          <p:cNvPr id="43014" name="Rectangle 5"/>
          <p:cNvSpPr>
            <a:spLocks noChangeArrowheads="1"/>
          </p:cNvSpPr>
          <p:nvPr/>
        </p:nvSpPr>
        <p:spPr bwMode="auto">
          <a:xfrm>
            <a:off x="377825" y="2381250"/>
            <a:ext cx="8205788"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150" tIns="42075" rIns="84150" bIns="42075">
            <a:spAutoFit/>
          </a:bodyPr>
          <a:lstStyle/>
          <a:p>
            <a:pPr algn="ctr" defTabSz="839788" fontAlgn="base">
              <a:spcBef>
                <a:spcPct val="0"/>
              </a:spcBef>
              <a:spcAft>
                <a:spcPct val="0"/>
              </a:spcAft>
            </a:pPr>
            <a:r>
              <a:rPr lang="en-US" sz="2600">
                <a:solidFill>
                  <a:srgbClr val="000000"/>
                </a:solidFill>
                <a:latin typeface="Verdana" charset="0"/>
                <a:ea typeface="ＭＳ Ｐゴシック" charset="0"/>
                <a:cs typeface="ＭＳ Ｐゴシック" charset="0"/>
              </a:rPr>
              <a:t>Computationally-driven materials development is a core activity of materials professionals in the upcoming decades, uniting materials science with materials engineering and integrating materials more holistically and computationally with product development.</a:t>
            </a:r>
          </a:p>
          <a:p>
            <a:pPr defTabSz="839788" fontAlgn="base">
              <a:spcBef>
                <a:spcPct val="0"/>
              </a:spcBef>
              <a:spcAft>
                <a:spcPct val="0"/>
              </a:spcAft>
            </a:pPr>
            <a:endParaRPr lang="en-US" sz="1300">
              <a:solidFill>
                <a:srgbClr val="000000"/>
              </a:solidFill>
              <a:latin typeface="Verdana" charset="0"/>
              <a:ea typeface="ＭＳ Ｐゴシック" charset="0"/>
              <a:cs typeface="ＭＳ Ｐゴシック" charset="0"/>
            </a:endParaRPr>
          </a:p>
          <a:p>
            <a:pPr defTabSz="839788" fontAlgn="base">
              <a:spcBef>
                <a:spcPct val="0"/>
              </a:spcBef>
              <a:spcAft>
                <a:spcPct val="0"/>
              </a:spcAft>
            </a:pPr>
            <a:endParaRPr lang="en-US" sz="1300">
              <a:solidFill>
                <a:srgbClr val="000000"/>
              </a:solidFill>
              <a:latin typeface="Verdana" charset="0"/>
              <a:ea typeface="ＭＳ Ｐゴシック" charset="0"/>
              <a:cs typeface="ＭＳ Ｐゴシック" charset="0"/>
            </a:endParaRPr>
          </a:p>
          <a:p>
            <a:pPr defTabSz="839788" fontAlgn="base">
              <a:spcBef>
                <a:spcPct val="0"/>
              </a:spcBef>
              <a:spcAft>
                <a:spcPct val="0"/>
              </a:spcAft>
            </a:pPr>
            <a:endParaRPr lang="en-US" sz="800" b="1">
              <a:solidFill>
                <a:srgbClr val="000000"/>
              </a:solidFill>
              <a:latin typeface="News Gothic MT" charset="0"/>
              <a:ea typeface="ＭＳ Ｐゴシック" charset="0"/>
              <a:cs typeface="ＭＳ Ｐゴシック" charset="0"/>
            </a:endParaRPr>
          </a:p>
        </p:txBody>
      </p:sp>
    </p:spTree>
    <p:extLst>
      <p:ext uri="{BB962C8B-B14F-4D97-AF65-F5344CB8AC3E}">
        <p14:creationId xmlns:p14="http://schemas.microsoft.com/office/powerpoint/2010/main" val="26169653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1170" name="Rectangle 2"/>
          <p:cNvSpPr>
            <a:spLocks noGrp="1" noChangeArrowheads="1"/>
          </p:cNvSpPr>
          <p:nvPr>
            <p:ph type="title"/>
          </p:nvPr>
        </p:nvSpPr>
        <p:spPr>
          <a:xfrm>
            <a:off x="457200" y="1195711"/>
            <a:ext cx="8229600" cy="1143000"/>
          </a:xfrm>
          <a:solidFill>
            <a:schemeClr val="bg1"/>
          </a:solidFill>
        </p:spPr>
        <p:txBody>
          <a:bodyPr/>
          <a:lstStyle/>
          <a:p>
            <a:r>
              <a:rPr lang="en-US" sz="2000" dirty="0"/>
              <a:t/>
            </a:r>
            <a:br>
              <a:rPr lang="en-US" sz="2000" dirty="0"/>
            </a:br>
            <a:r>
              <a:rPr lang="en-US" sz="2200" dirty="0">
                <a:solidFill>
                  <a:srgbClr val="000000"/>
                </a:solidFill>
              </a:rPr>
              <a:t>Integrated Computational Materials Engineering (ICME) is the integration of materials information, captured in computational tools, with engineering product performance analysis and manufacturing-process simulation.*</a:t>
            </a:r>
          </a:p>
        </p:txBody>
      </p:sp>
      <p:sp>
        <p:nvSpPr>
          <p:cNvPr id="1031172" name="Text Box 4"/>
          <p:cNvSpPr txBox="1">
            <a:spLocks noChangeArrowheads="1"/>
          </p:cNvSpPr>
          <p:nvPr/>
        </p:nvSpPr>
        <p:spPr bwMode="auto">
          <a:xfrm>
            <a:off x="2832101" y="518359"/>
            <a:ext cx="3129540" cy="646193"/>
          </a:xfrm>
          <a:prstGeom prst="rect">
            <a:avLst/>
          </a:prstGeom>
          <a:noFill/>
          <a:ln>
            <a:noFill/>
          </a:ln>
          <a:effectLst/>
          <a:extLst>
            <a:ext uri="{909E8E84-426E-40dd-AFC4-6F175D3DCCD1}">
              <a14:hiddenFill xmlns:a14="http://schemas.microsoft.com/office/drawing/2010/main">
                <a:solidFill>
                  <a:schemeClr val="folHlink">
                    <a:alpha val="50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07" tIns="45652" rIns="91307" bIns="45652">
            <a:spAutoFit/>
          </a:bodyPr>
          <a:lstStyle/>
          <a:p>
            <a:pPr algn="ctr" defTabSz="914400" fontAlgn="base">
              <a:spcBef>
                <a:spcPct val="0"/>
              </a:spcBef>
              <a:spcAft>
                <a:spcPct val="0"/>
              </a:spcAft>
            </a:pPr>
            <a:r>
              <a:rPr lang="en-US" sz="3600" b="1" dirty="0" smtClean="0">
                <a:solidFill>
                  <a:srgbClr val="000000"/>
                </a:solidFill>
                <a:latin typeface="Trebuchet MS" charset="0"/>
                <a:ea typeface="ＭＳ Ｐゴシック" charset="0"/>
              </a:rPr>
              <a:t>What is ICME?</a:t>
            </a:r>
          </a:p>
        </p:txBody>
      </p:sp>
      <p:grpSp>
        <p:nvGrpSpPr>
          <p:cNvPr id="11" name="Group 10"/>
          <p:cNvGrpSpPr/>
          <p:nvPr/>
        </p:nvGrpSpPr>
        <p:grpSpPr>
          <a:xfrm>
            <a:off x="1524000" y="3657600"/>
            <a:ext cx="2438400" cy="1752600"/>
            <a:chOff x="1524000" y="3657600"/>
            <a:chExt cx="2438400" cy="1752600"/>
          </a:xfrm>
        </p:grpSpPr>
        <p:grpSp>
          <p:nvGrpSpPr>
            <p:cNvPr id="1031201" name="Group 33"/>
            <p:cNvGrpSpPr>
              <a:grpSpLocks/>
            </p:cNvGrpSpPr>
            <p:nvPr/>
          </p:nvGrpSpPr>
          <p:grpSpPr bwMode="auto">
            <a:xfrm>
              <a:off x="2590800" y="4495800"/>
              <a:ext cx="1371600" cy="914400"/>
              <a:chOff x="1632" y="2832"/>
              <a:chExt cx="864" cy="576"/>
            </a:xfrm>
          </p:grpSpPr>
          <p:sp>
            <p:nvSpPr>
              <p:cNvPr id="1031175" name="Rectangle 7"/>
              <p:cNvSpPr>
                <a:spLocks noChangeArrowheads="1"/>
              </p:cNvSpPr>
              <p:nvPr/>
            </p:nvSpPr>
            <p:spPr bwMode="auto">
              <a:xfrm>
                <a:off x="1872" y="2832"/>
                <a:ext cx="576" cy="5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sp>
            <p:nvSpPr>
              <p:cNvPr id="1031180" name="Text Box 12"/>
              <p:cNvSpPr txBox="1">
                <a:spLocks noChangeArrowheads="1"/>
              </p:cNvSpPr>
              <p:nvPr/>
            </p:nvSpPr>
            <p:spPr bwMode="auto">
              <a:xfrm>
                <a:off x="1872" y="2880"/>
                <a:ext cx="62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5" tIns="45671" rIns="91345" bIns="45671">
                <a:spAutoFit/>
              </a:bodyPr>
              <a:lstStyle/>
              <a:p>
                <a:pPr defTabSz="914400" fontAlgn="base">
                  <a:spcBef>
                    <a:spcPct val="0"/>
                  </a:spcBef>
                  <a:spcAft>
                    <a:spcPct val="0"/>
                  </a:spcAft>
                </a:pPr>
                <a:r>
                  <a:rPr lang="en-US" sz="1000" b="1" u="sng" smtClean="0">
                    <a:solidFill>
                      <a:srgbClr val="000000"/>
                    </a:solidFill>
                    <a:latin typeface="Arial" charset="0"/>
                    <a:ea typeface="ＭＳ Ｐゴシック" charset="0"/>
                  </a:rPr>
                  <a:t>Quantitative</a:t>
                </a:r>
              </a:p>
              <a:p>
                <a:pPr defTabSz="914400" fontAlgn="base">
                  <a:spcBef>
                    <a:spcPct val="0"/>
                  </a:spcBef>
                  <a:spcAft>
                    <a:spcPct val="0"/>
                  </a:spcAft>
                </a:pPr>
                <a:r>
                  <a:rPr lang="en-US" sz="1000" b="1" smtClean="0">
                    <a:solidFill>
                      <a:srgbClr val="000000"/>
                    </a:solidFill>
                    <a:latin typeface="Arial" charset="0"/>
                    <a:ea typeface="ＭＳ Ｐゴシック" charset="0"/>
                  </a:rPr>
                  <a:t>Structure-Property Relations</a:t>
                </a:r>
              </a:p>
            </p:txBody>
          </p:sp>
          <p:sp>
            <p:nvSpPr>
              <p:cNvPr id="1031181" name="Line 13"/>
              <p:cNvSpPr>
                <a:spLocks noChangeShapeType="1"/>
              </p:cNvSpPr>
              <p:nvPr/>
            </p:nvSpPr>
            <p:spPr bwMode="auto">
              <a:xfrm>
                <a:off x="1632" y="3120"/>
                <a:ext cx="24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grpSp>
        <p:grpSp>
          <p:nvGrpSpPr>
            <p:cNvPr id="1031204" name="Group 36"/>
            <p:cNvGrpSpPr>
              <a:grpSpLocks/>
            </p:cNvGrpSpPr>
            <p:nvPr/>
          </p:nvGrpSpPr>
          <p:grpSpPr bwMode="auto">
            <a:xfrm>
              <a:off x="1524000" y="3657600"/>
              <a:ext cx="1308100" cy="1752600"/>
              <a:chOff x="960" y="2304"/>
              <a:chExt cx="824" cy="1104"/>
            </a:xfrm>
          </p:grpSpPr>
          <p:sp>
            <p:nvSpPr>
              <p:cNvPr id="1031178" name="Rectangle 10"/>
              <p:cNvSpPr>
                <a:spLocks noChangeArrowheads="1"/>
              </p:cNvSpPr>
              <p:nvPr/>
            </p:nvSpPr>
            <p:spPr bwMode="auto">
              <a:xfrm>
                <a:off x="1056" y="2832"/>
                <a:ext cx="576" cy="5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grpSp>
            <p:nvGrpSpPr>
              <p:cNvPr id="1031203" name="Group 35"/>
              <p:cNvGrpSpPr>
                <a:grpSpLocks/>
              </p:cNvGrpSpPr>
              <p:nvPr/>
            </p:nvGrpSpPr>
            <p:grpSpPr bwMode="auto">
              <a:xfrm>
                <a:off x="960" y="2304"/>
                <a:ext cx="824" cy="1104"/>
                <a:chOff x="960" y="2304"/>
                <a:chExt cx="824" cy="1104"/>
              </a:xfrm>
            </p:grpSpPr>
            <p:sp>
              <p:nvSpPr>
                <p:cNvPr id="1031174" name="Rectangle 6"/>
                <p:cNvSpPr>
                  <a:spLocks noChangeArrowheads="1"/>
                </p:cNvSpPr>
                <p:nvPr/>
              </p:nvSpPr>
              <p:spPr bwMode="auto">
                <a:xfrm>
                  <a:off x="960" y="2304"/>
                  <a:ext cx="816" cy="38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grpSp>
              <p:nvGrpSpPr>
                <p:cNvPr id="1031202" name="Group 34"/>
                <p:cNvGrpSpPr>
                  <a:grpSpLocks/>
                </p:cNvGrpSpPr>
                <p:nvPr/>
              </p:nvGrpSpPr>
              <p:grpSpPr bwMode="auto">
                <a:xfrm>
                  <a:off x="1008" y="2304"/>
                  <a:ext cx="776" cy="1104"/>
                  <a:chOff x="1008" y="2304"/>
                  <a:chExt cx="776" cy="1104"/>
                </a:xfrm>
              </p:grpSpPr>
              <p:sp>
                <p:nvSpPr>
                  <p:cNvPr id="1031176" name="Text Box 8"/>
                  <p:cNvSpPr txBox="1">
                    <a:spLocks noChangeArrowheads="1"/>
                  </p:cNvSpPr>
                  <p:nvPr/>
                </p:nvSpPr>
                <p:spPr bwMode="auto">
                  <a:xfrm>
                    <a:off x="1056" y="2880"/>
                    <a:ext cx="62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5" tIns="45671" rIns="91345" bIns="45671">
                    <a:spAutoFit/>
                  </a:bodyPr>
                  <a:lstStyle/>
                  <a:p>
                    <a:pPr defTabSz="914400" fontAlgn="base">
                      <a:spcBef>
                        <a:spcPct val="0"/>
                      </a:spcBef>
                      <a:spcAft>
                        <a:spcPct val="0"/>
                      </a:spcAft>
                    </a:pPr>
                    <a:r>
                      <a:rPr lang="en-US" sz="1000" b="1" u="sng" dirty="0" smtClean="0">
                        <a:solidFill>
                          <a:srgbClr val="000000"/>
                        </a:solidFill>
                        <a:latin typeface="Arial" charset="0"/>
                        <a:ea typeface="ＭＳ Ｐゴシック" charset="0"/>
                      </a:rPr>
                      <a:t>Quantitative</a:t>
                    </a:r>
                  </a:p>
                  <a:p>
                    <a:pPr defTabSz="914400" fontAlgn="base">
                      <a:spcBef>
                        <a:spcPct val="0"/>
                      </a:spcBef>
                      <a:spcAft>
                        <a:spcPct val="0"/>
                      </a:spcAft>
                    </a:pPr>
                    <a:r>
                      <a:rPr lang="en-US" sz="1000" b="1" dirty="0" smtClean="0">
                        <a:solidFill>
                          <a:srgbClr val="000000"/>
                        </a:solidFill>
                        <a:latin typeface="Arial" charset="0"/>
                        <a:ea typeface="ＭＳ Ｐゴシック" charset="0"/>
                      </a:rPr>
                      <a:t>Processing-Structure Relations</a:t>
                    </a:r>
                  </a:p>
                </p:txBody>
              </p:sp>
              <p:sp>
                <p:nvSpPr>
                  <p:cNvPr id="1031179" name="Text Box 11"/>
                  <p:cNvSpPr txBox="1">
                    <a:spLocks noChangeArrowheads="1"/>
                  </p:cNvSpPr>
                  <p:nvPr/>
                </p:nvSpPr>
                <p:spPr bwMode="auto">
                  <a:xfrm>
                    <a:off x="1008" y="2304"/>
                    <a:ext cx="776"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5" tIns="45671" rIns="91345" bIns="45671">
                    <a:spAutoFit/>
                  </a:bodyPr>
                  <a:lstStyle/>
                  <a:p>
                    <a:pPr defTabSz="914400" fontAlgn="base">
                      <a:spcBef>
                        <a:spcPct val="0"/>
                      </a:spcBef>
                      <a:spcAft>
                        <a:spcPct val="0"/>
                      </a:spcAft>
                    </a:pPr>
                    <a:r>
                      <a:rPr lang="en-US" sz="1000" b="1" dirty="0" smtClean="0">
                        <a:solidFill>
                          <a:srgbClr val="000000"/>
                        </a:solidFill>
                        <a:latin typeface="Arial" charset="0"/>
                        <a:ea typeface="ＭＳ Ｐゴシック" charset="0"/>
                      </a:rPr>
                      <a:t>Chemistry</a:t>
                    </a:r>
                  </a:p>
                  <a:p>
                    <a:pPr defTabSz="914400" fontAlgn="base">
                      <a:spcBef>
                        <a:spcPct val="0"/>
                      </a:spcBef>
                      <a:spcAft>
                        <a:spcPct val="0"/>
                      </a:spcAft>
                    </a:pPr>
                    <a:r>
                      <a:rPr lang="en-US" sz="1000" b="1" dirty="0" smtClean="0">
                        <a:solidFill>
                          <a:srgbClr val="000000"/>
                        </a:solidFill>
                        <a:latin typeface="Arial" charset="0"/>
                        <a:ea typeface="ＭＳ Ｐゴシック" charset="0"/>
                      </a:rPr>
                      <a:t>Thermodynamics</a:t>
                    </a:r>
                  </a:p>
                  <a:p>
                    <a:pPr defTabSz="914400" fontAlgn="base">
                      <a:spcBef>
                        <a:spcPct val="0"/>
                      </a:spcBef>
                      <a:spcAft>
                        <a:spcPct val="0"/>
                      </a:spcAft>
                    </a:pPr>
                    <a:r>
                      <a:rPr lang="en-US" sz="1000" b="1" dirty="0" smtClean="0">
                        <a:solidFill>
                          <a:srgbClr val="000000"/>
                        </a:solidFill>
                        <a:latin typeface="Arial" charset="0"/>
                        <a:ea typeface="ＭＳ Ｐゴシック" charset="0"/>
                      </a:rPr>
                      <a:t>Diffusion</a:t>
                    </a:r>
                  </a:p>
                </p:txBody>
              </p:sp>
              <p:sp>
                <p:nvSpPr>
                  <p:cNvPr id="1031182" name="Line 14"/>
                  <p:cNvSpPr>
                    <a:spLocks noChangeShapeType="1"/>
                  </p:cNvSpPr>
                  <p:nvPr/>
                </p:nvSpPr>
                <p:spPr bwMode="auto">
                  <a:xfrm>
                    <a:off x="1152" y="3408"/>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sp>
                <p:nvSpPr>
                  <p:cNvPr id="1031183" name="Line 15"/>
                  <p:cNvSpPr>
                    <a:spLocks noChangeShapeType="1"/>
                  </p:cNvSpPr>
                  <p:nvPr/>
                </p:nvSpPr>
                <p:spPr bwMode="auto">
                  <a:xfrm>
                    <a:off x="1344" y="2688"/>
                    <a:ext cx="0"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grpSp>
          </p:grpSp>
        </p:grpSp>
      </p:grpSp>
      <p:grpSp>
        <p:nvGrpSpPr>
          <p:cNvPr id="1031184" name="Group 16"/>
          <p:cNvGrpSpPr>
            <a:grpSpLocks/>
          </p:cNvGrpSpPr>
          <p:nvPr/>
        </p:nvGrpSpPr>
        <p:grpSpPr bwMode="auto">
          <a:xfrm>
            <a:off x="304800" y="4495800"/>
            <a:ext cx="1371600" cy="914400"/>
            <a:chOff x="192" y="2832"/>
            <a:chExt cx="864" cy="576"/>
          </a:xfrm>
        </p:grpSpPr>
        <p:sp>
          <p:nvSpPr>
            <p:cNvPr id="1031185" name="Rectangle 17"/>
            <p:cNvSpPr>
              <a:spLocks noChangeArrowheads="1"/>
            </p:cNvSpPr>
            <p:nvPr/>
          </p:nvSpPr>
          <p:spPr bwMode="auto">
            <a:xfrm>
              <a:off x="192" y="2832"/>
              <a:ext cx="648" cy="5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grpSp>
          <p:nvGrpSpPr>
            <p:cNvPr id="1031186" name="Group 18"/>
            <p:cNvGrpSpPr>
              <a:grpSpLocks/>
            </p:cNvGrpSpPr>
            <p:nvPr/>
          </p:nvGrpSpPr>
          <p:grpSpPr bwMode="auto">
            <a:xfrm>
              <a:off x="192" y="2928"/>
              <a:ext cx="864" cy="346"/>
              <a:chOff x="192" y="2928"/>
              <a:chExt cx="864" cy="346"/>
            </a:xfrm>
          </p:grpSpPr>
          <p:sp>
            <p:nvSpPr>
              <p:cNvPr id="1031187" name="Line 19"/>
              <p:cNvSpPr>
                <a:spLocks noChangeShapeType="1"/>
              </p:cNvSpPr>
              <p:nvPr/>
            </p:nvSpPr>
            <p:spPr bwMode="auto">
              <a:xfrm>
                <a:off x="840" y="3120"/>
                <a:ext cx="21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sp>
            <p:nvSpPr>
              <p:cNvPr id="1031188" name="Text Box 20"/>
              <p:cNvSpPr txBox="1">
                <a:spLocks noChangeArrowheads="1"/>
              </p:cNvSpPr>
              <p:nvPr/>
            </p:nvSpPr>
            <p:spPr bwMode="auto">
              <a:xfrm>
                <a:off x="192" y="2928"/>
                <a:ext cx="667"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45" tIns="45671" rIns="91345" bIns="45671">
                <a:spAutoFit/>
              </a:bodyPr>
              <a:lstStyle/>
              <a:p>
                <a:pPr defTabSz="914400" fontAlgn="base">
                  <a:spcBef>
                    <a:spcPct val="0"/>
                  </a:spcBef>
                  <a:spcAft>
                    <a:spcPct val="0"/>
                  </a:spcAft>
                </a:pPr>
                <a:r>
                  <a:rPr lang="en-US" sz="1000" b="1" smtClean="0">
                    <a:solidFill>
                      <a:srgbClr val="000000"/>
                    </a:solidFill>
                    <a:latin typeface="Arial" charset="0"/>
                    <a:ea typeface="ＭＳ Ｐゴシック" charset="0"/>
                  </a:rPr>
                  <a:t>Manufacturing</a:t>
                </a:r>
              </a:p>
              <a:p>
                <a:pPr defTabSz="914400" fontAlgn="base">
                  <a:spcBef>
                    <a:spcPct val="0"/>
                  </a:spcBef>
                  <a:spcAft>
                    <a:spcPct val="0"/>
                  </a:spcAft>
                </a:pPr>
                <a:r>
                  <a:rPr lang="en-US" sz="1000" b="1" smtClean="0">
                    <a:solidFill>
                      <a:srgbClr val="000000"/>
                    </a:solidFill>
                    <a:latin typeface="Arial" charset="0"/>
                    <a:ea typeface="ＭＳ Ｐゴシック" charset="0"/>
                  </a:rPr>
                  <a:t>Process</a:t>
                </a:r>
              </a:p>
              <a:p>
                <a:pPr defTabSz="914400" fontAlgn="base">
                  <a:spcBef>
                    <a:spcPct val="0"/>
                  </a:spcBef>
                  <a:spcAft>
                    <a:spcPct val="0"/>
                  </a:spcAft>
                </a:pPr>
                <a:r>
                  <a:rPr lang="en-US" sz="1000" b="1" smtClean="0">
                    <a:solidFill>
                      <a:srgbClr val="000000"/>
                    </a:solidFill>
                    <a:latin typeface="Arial" charset="0"/>
                    <a:ea typeface="ＭＳ Ｐゴシック" charset="0"/>
                  </a:rPr>
                  <a:t>Simulation</a:t>
                </a:r>
              </a:p>
            </p:txBody>
          </p:sp>
        </p:grpSp>
      </p:grpSp>
      <p:sp>
        <p:nvSpPr>
          <p:cNvPr id="1031190" name="Text Box 22"/>
          <p:cNvSpPr txBox="1">
            <a:spLocks noChangeArrowheads="1"/>
          </p:cNvSpPr>
          <p:nvPr/>
        </p:nvSpPr>
        <p:spPr bwMode="auto">
          <a:xfrm>
            <a:off x="5638800" y="4572000"/>
            <a:ext cx="129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5" tIns="45671" rIns="91345" bIns="45671">
            <a:spAutoFit/>
          </a:bodyPr>
          <a:lstStyle/>
          <a:p>
            <a:pPr defTabSz="914400" fontAlgn="base">
              <a:spcBef>
                <a:spcPct val="0"/>
              </a:spcBef>
              <a:spcAft>
                <a:spcPct val="0"/>
              </a:spcAft>
            </a:pPr>
            <a:r>
              <a:rPr lang="en-US" sz="1000" b="1" smtClean="0">
                <a:solidFill>
                  <a:srgbClr val="000000"/>
                </a:solidFill>
                <a:latin typeface="Arial" charset="0"/>
                <a:ea typeface="ＭＳ Ｐゴシック" charset="0"/>
              </a:rPr>
              <a:t>Engineering Product Performance Analysis</a:t>
            </a:r>
          </a:p>
        </p:txBody>
      </p:sp>
      <p:grpSp>
        <p:nvGrpSpPr>
          <p:cNvPr id="1031192" name="Group 24"/>
          <p:cNvGrpSpPr>
            <a:grpSpLocks/>
          </p:cNvGrpSpPr>
          <p:nvPr/>
        </p:nvGrpSpPr>
        <p:grpSpPr bwMode="auto">
          <a:xfrm>
            <a:off x="3886200" y="4495800"/>
            <a:ext cx="2743200" cy="914400"/>
            <a:chOff x="2448" y="2832"/>
            <a:chExt cx="1728" cy="576"/>
          </a:xfrm>
        </p:grpSpPr>
        <p:sp>
          <p:nvSpPr>
            <p:cNvPr id="1031193" name="Line 25"/>
            <p:cNvSpPr>
              <a:spLocks noChangeShapeType="1"/>
            </p:cNvSpPr>
            <p:nvPr/>
          </p:nvSpPr>
          <p:spPr bwMode="auto">
            <a:xfrm>
              <a:off x="2448" y="3120"/>
              <a:ext cx="24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grpSp>
          <p:nvGrpSpPr>
            <p:cNvPr id="1031194" name="Group 26"/>
            <p:cNvGrpSpPr>
              <a:grpSpLocks/>
            </p:cNvGrpSpPr>
            <p:nvPr/>
          </p:nvGrpSpPr>
          <p:grpSpPr bwMode="auto">
            <a:xfrm>
              <a:off x="2688" y="2832"/>
              <a:ext cx="1488" cy="576"/>
              <a:chOff x="2688" y="2832"/>
              <a:chExt cx="1488" cy="576"/>
            </a:xfrm>
          </p:grpSpPr>
          <p:sp>
            <p:nvSpPr>
              <p:cNvPr id="1031195" name="Text Box 27"/>
              <p:cNvSpPr txBox="1">
                <a:spLocks noChangeArrowheads="1"/>
              </p:cNvSpPr>
              <p:nvPr/>
            </p:nvSpPr>
            <p:spPr bwMode="auto">
              <a:xfrm>
                <a:off x="2688" y="2976"/>
                <a:ext cx="62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5" tIns="45671" rIns="91345" bIns="45671">
                <a:spAutoFit/>
              </a:bodyPr>
              <a:lstStyle/>
              <a:p>
                <a:pPr defTabSz="914400" fontAlgn="base">
                  <a:spcBef>
                    <a:spcPct val="0"/>
                  </a:spcBef>
                  <a:spcAft>
                    <a:spcPct val="0"/>
                  </a:spcAft>
                </a:pPr>
                <a:r>
                  <a:rPr lang="en-US" sz="1000" b="1" smtClean="0">
                    <a:solidFill>
                      <a:srgbClr val="000000"/>
                    </a:solidFill>
                    <a:latin typeface="Arial" charset="0"/>
                    <a:ea typeface="ＭＳ Ｐゴシック" charset="0"/>
                  </a:rPr>
                  <a:t>Constitutive Models</a:t>
                </a:r>
              </a:p>
            </p:txBody>
          </p:sp>
          <p:sp>
            <p:nvSpPr>
              <p:cNvPr id="1031196" name="Rectangle 28"/>
              <p:cNvSpPr>
                <a:spLocks noChangeArrowheads="1"/>
              </p:cNvSpPr>
              <p:nvPr/>
            </p:nvSpPr>
            <p:spPr bwMode="auto">
              <a:xfrm>
                <a:off x="3504" y="2832"/>
                <a:ext cx="672" cy="5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sp>
            <p:nvSpPr>
              <p:cNvPr id="1031197" name="Rectangle 29"/>
              <p:cNvSpPr>
                <a:spLocks noChangeArrowheads="1"/>
              </p:cNvSpPr>
              <p:nvPr/>
            </p:nvSpPr>
            <p:spPr bwMode="auto">
              <a:xfrm>
                <a:off x="2688" y="2832"/>
                <a:ext cx="576" cy="5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sp>
            <p:nvSpPr>
              <p:cNvPr id="1031198" name="Line 30"/>
              <p:cNvSpPr>
                <a:spLocks noChangeShapeType="1"/>
              </p:cNvSpPr>
              <p:nvPr/>
            </p:nvSpPr>
            <p:spPr bwMode="auto">
              <a:xfrm>
                <a:off x="3264" y="3120"/>
                <a:ext cx="24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grpSp>
      </p:grpSp>
      <p:grpSp>
        <p:nvGrpSpPr>
          <p:cNvPr id="12" name="Group 11"/>
          <p:cNvGrpSpPr/>
          <p:nvPr/>
        </p:nvGrpSpPr>
        <p:grpSpPr>
          <a:xfrm>
            <a:off x="6705600" y="4495800"/>
            <a:ext cx="2286000" cy="1465263"/>
            <a:chOff x="6705600" y="4495800"/>
            <a:chExt cx="2286000" cy="1465263"/>
          </a:xfrm>
        </p:grpSpPr>
        <p:sp>
          <p:nvSpPr>
            <p:cNvPr id="1031199" name="AutoShape 31"/>
            <p:cNvSpPr>
              <a:spLocks noChangeArrowheads="1"/>
            </p:cNvSpPr>
            <p:nvPr/>
          </p:nvSpPr>
          <p:spPr bwMode="auto">
            <a:xfrm>
              <a:off x="6705600" y="4572000"/>
              <a:ext cx="685800" cy="7620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mtClean="0">
                <a:solidFill>
                  <a:srgbClr val="000000"/>
                </a:solidFill>
                <a:latin typeface="Times New Roman" charset="0"/>
                <a:ea typeface="ＭＳ Ｐゴシック" charset="0"/>
              </a:endParaRPr>
            </a:p>
          </p:txBody>
        </p:sp>
        <p:sp>
          <p:nvSpPr>
            <p:cNvPr id="1031200" name="Text Box 32"/>
            <p:cNvSpPr txBox="1">
              <a:spLocks noChangeArrowheads="1"/>
            </p:cNvSpPr>
            <p:nvPr/>
          </p:nvSpPr>
          <p:spPr bwMode="auto">
            <a:xfrm>
              <a:off x="7397750" y="4495800"/>
              <a:ext cx="15938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45" tIns="45671" rIns="91345" bIns="45671">
              <a:spAutoFit/>
            </a:bodyPr>
            <a:lstStyle/>
            <a:p>
              <a:pPr defTabSz="914400" fontAlgn="base">
                <a:spcBef>
                  <a:spcPct val="0"/>
                </a:spcBef>
                <a:spcAft>
                  <a:spcPct val="0"/>
                </a:spcAft>
                <a:buFontTx/>
                <a:buChar char="•"/>
              </a:pPr>
              <a:r>
                <a:rPr lang="en-US" dirty="0" smtClean="0">
                  <a:solidFill>
                    <a:srgbClr val="000000"/>
                  </a:solidFill>
                  <a:latin typeface="Arial" charset="0"/>
                  <a:ea typeface="ＭＳ Ｐゴシック" charset="0"/>
                </a:rPr>
                <a:t> Process &amp;   product optimization  </a:t>
              </a:r>
            </a:p>
            <a:p>
              <a:pPr defTabSz="914400" fontAlgn="base">
                <a:spcBef>
                  <a:spcPct val="0"/>
                </a:spcBef>
                <a:spcAft>
                  <a:spcPct val="0"/>
                </a:spcAft>
                <a:buFontTx/>
                <a:buChar char="•"/>
              </a:pPr>
              <a:r>
                <a:rPr lang="en-US" dirty="0" smtClean="0">
                  <a:solidFill>
                    <a:srgbClr val="000000"/>
                  </a:solidFill>
                  <a:latin typeface="Arial" charset="0"/>
                  <a:ea typeface="ＭＳ Ｐゴシック" charset="0"/>
                </a:rPr>
                <a:t> Innovation</a:t>
              </a:r>
            </a:p>
            <a:p>
              <a:pPr defTabSz="914400" fontAlgn="base">
                <a:spcBef>
                  <a:spcPct val="0"/>
                </a:spcBef>
                <a:spcAft>
                  <a:spcPct val="0"/>
                </a:spcAft>
              </a:pPr>
              <a:endParaRPr lang="en-US" dirty="0" smtClean="0">
                <a:solidFill>
                  <a:srgbClr val="000000"/>
                </a:solidFill>
                <a:latin typeface="Arial" charset="0"/>
                <a:ea typeface="ＭＳ Ｐゴシック" charset="0"/>
              </a:endParaRPr>
            </a:p>
          </p:txBody>
        </p:sp>
      </p:grpSp>
    </p:spTree>
    <p:extLst>
      <p:ext uri="{BB962C8B-B14F-4D97-AF65-F5344CB8AC3E}">
        <p14:creationId xmlns:p14="http://schemas.microsoft.com/office/powerpoint/2010/main" val="246776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6" name="Rectangle 2"/>
          <p:cNvSpPr>
            <a:spLocks noGrp="1" noChangeArrowheads="1"/>
          </p:cNvSpPr>
          <p:nvPr>
            <p:ph type="title"/>
          </p:nvPr>
        </p:nvSpPr>
        <p:spPr bwMode="auto">
          <a:xfrm>
            <a:off x="381000" y="641027"/>
            <a:ext cx="82296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307" tIns="45652" rIns="91307" bIns="45652" numCol="1" anchor="t" anchorCtr="0" compatLnSpc="1">
            <a:prstTxWarp prst="textNoShape">
              <a:avLst/>
            </a:prstTxWarp>
          </a:bodyPr>
          <a:lstStyle/>
          <a:p>
            <a:r>
              <a:rPr lang="en-US" sz="3200"/>
              <a:t>NMAB Committee Selected Findings</a:t>
            </a:r>
          </a:p>
        </p:txBody>
      </p:sp>
      <p:sp>
        <p:nvSpPr>
          <p:cNvPr id="1147907" name="Rectangle 3"/>
          <p:cNvSpPr>
            <a:spLocks noGrp="1" noChangeArrowheads="1"/>
          </p:cNvSpPr>
          <p:nvPr>
            <p:ph type="body" idx="1"/>
          </p:nvPr>
        </p:nvSpPr>
        <p:spPr>
          <a:xfrm>
            <a:off x="304800" y="1625056"/>
            <a:ext cx="8534400" cy="4648200"/>
          </a:xfrm>
          <a:solidFill>
            <a:schemeClr val="bg1"/>
          </a:solidFill>
          <a:ln/>
        </p:spPr>
        <p:txBody>
          <a:bodyPr lIns="91231" tIns="45613" rIns="91231" bIns="45613"/>
          <a:lstStyle/>
          <a:p>
            <a:pPr>
              <a:lnSpc>
                <a:spcPct val="90000"/>
              </a:lnSpc>
            </a:pPr>
            <a:r>
              <a:rPr lang="en-US" sz="2400" dirty="0"/>
              <a:t>ICME is an emerging and potentially transformational discipline, but in its infancy</a:t>
            </a:r>
            <a:r>
              <a:rPr lang="en-US" sz="2400" dirty="0" smtClean="0"/>
              <a:t>.</a:t>
            </a:r>
          </a:p>
          <a:p>
            <a:pPr>
              <a:lnSpc>
                <a:spcPct val="90000"/>
              </a:lnSpc>
            </a:pPr>
            <a:r>
              <a:rPr lang="en-US" sz="2400" dirty="0" smtClean="0"/>
              <a:t>Where applied in industry, return-on-investments of 3:1 to 9:1 have been realized.</a:t>
            </a:r>
          </a:p>
          <a:p>
            <a:pPr>
              <a:lnSpc>
                <a:spcPct val="90000"/>
              </a:lnSpc>
            </a:pPr>
            <a:r>
              <a:rPr lang="en-US" sz="2400" dirty="0"/>
              <a:t>Integration of knowledge domains is essential</a:t>
            </a:r>
            <a:r>
              <a:rPr lang="en-US" sz="2400" dirty="0" smtClean="0"/>
              <a:t>.</a:t>
            </a:r>
          </a:p>
          <a:p>
            <a:pPr>
              <a:lnSpc>
                <a:spcPct val="90000"/>
              </a:lnSpc>
            </a:pPr>
            <a:r>
              <a:rPr lang="en-US" sz="2400" dirty="0" smtClean="0"/>
              <a:t>Curated </a:t>
            </a:r>
            <a:r>
              <a:rPr lang="en-US" sz="2400" dirty="0"/>
              <a:t>knowledge bases are essential for capturing, archiving and disseminating </a:t>
            </a:r>
            <a:r>
              <a:rPr lang="en-US" sz="2400" dirty="0" smtClean="0"/>
              <a:t>information</a:t>
            </a:r>
          </a:p>
          <a:p>
            <a:pPr>
              <a:lnSpc>
                <a:spcPct val="90000"/>
              </a:lnSpc>
            </a:pPr>
            <a:r>
              <a:rPr lang="en-US" sz="2400" dirty="0" smtClean="0"/>
              <a:t>ICME </a:t>
            </a:r>
            <a:r>
              <a:rPr lang="en-US" sz="2400" dirty="0"/>
              <a:t>requires a cultural shift. </a:t>
            </a:r>
          </a:p>
          <a:p>
            <a:pPr>
              <a:lnSpc>
                <a:spcPct val="90000"/>
              </a:lnSpc>
            </a:pPr>
            <a:r>
              <a:rPr lang="en-US" sz="2400" dirty="0"/>
              <a:t>For ICME to succeed, it must be embraced as a discipline by the materials science and engineering </a:t>
            </a:r>
            <a:r>
              <a:rPr lang="en-US" sz="2400" dirty="0" smtClean="0"/>
              <a:t>community</a:t>
            </a:r>
            <a:endParaRPr lang="en-US" sz="2000" dirty="0"/>
          </a:p>
          <a:p>
            <a:pPr>
              <a:lnSpc>
                <a:spcPct val="90000"/>
              </a:lnSpc>
            </a:pPr>
            <a:endParaRPr lang="en-US" sz="1800" dirty="0"/>
          </a:p>
        </p:txBody>
      </p:sp>
    </p:spTree>
    <p:extLst>
      <p:ext uri="{BB962C8B-B14F-4D97-AF65-F5344CB8AC3E}">
        <p14:creationId xmlns:p14="http://schemas.microsoft.com/office/powerpoint/2010/main" val="42781271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5"/>
          <p:cNvSpPr txBox="1">
            <a:spLocks noChangeArrowheads="1"/>
          </p:cNvSpPr>
          <p:nvPr/>
        </p:nvSpPr>
        <p:spPr bwMode="auto">
          <a:xfrm>
            <a:off x="609600" y="1066800"/>
            <a:ext cx="8153400" cy="695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spAutoFit/>
          </a:bodyPr>
          <a:lstStyle>
            <a:lvl1pPr eaLnBrk="0" hangingPunct="0">
              <a:defRPr sz="2400">
                <a:solidFill>
                  <a:schemeClr val="tx1"/>
                </a:solidFill>
                <a:latin typeface="Arial" charset="0"/>
                <a:ea typeface="ＭＳ Ｐゴシック" charset="0"/>
                <a:cs typeface="Arial" charset="0"/>
              </a:defRPr>
            </a:lvl1pPr>
            <a:lvl2pPr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buFontTx/>
              <a:buChar char="•"/>
            </a:pPr>
            <a:r>
              <a:rPr lang="en-US" dirty="0" smtClean="0">
                <a:solidFill>
                  <a:srgbClr val="000000"/>
                </a:solidFill>
              </a:rPr>
              <a:t> </a:t>
            </a:r>
            <a:r>
              <a:rPr lang="en-US" sz="2200" dirty="0" smtClean="0">
                <a:solidFill>
                  <a:srgbClr val="000000"/>
                </a:solidFill>
              </a:rPr>
              <a:t>Well established knowledge base upon which we can build </a:t>
            </a:r>
          </a:p>
          <a:p>
            <a:pPr eaLnBrk="1" hangingPunct="1">
              <a:buFontTx/>
              <a:buChar char="•"/>
            </a:pPr>
            <a:r>
              <a:rPr lang="en-US" dirty="0" smtClean="0">
                <a:solidFill>
                  <a:srgbClr val="000000"/>
                </a:solidFill>
              </a:rPr>
              <a:t> </a:t>
            </a:r>
            <a:r>
              <a:rPr lang="en-US" sz="2200" dirty="0" smtClean="0">
                <a:solidFill>
                  <a:srgbClr val="000000"/>
                </a:solidFill>
              </a:rPr>
              <a:t>Government initiatives</a:t>
            </a:r>
          </a:p>
          <a:p>
            <a:pPr lvl="1" eaLnBrk="1" hangingPunct="1">
              <a:buFontTx/>
              <a:buChar char="•"/>
            </a:pPr>
            <a:r>
              <a:rPr lang="en-US" sz="1800" dirty="0">
                <a:solidFill>
                  <a:srgbClr val="000000"/>
                </a:solidFill>
              </a:rPr>
              <a:t> </a:t>
            </a:r>
            <a:r>
              <a:rPr lang="en-US" sz="1800" dirty="0" smtClean="0">
                <a:solidFill>
                  <a:srgbClr val="000000"/>
                </a:solidFill>
              </a:rPr>
              <a:t> </a:t>
            </a:r>
            <a:r>
              <a:rPr lang="en-US" sz="1800" b="1" dirty="0" smtClean="0">
                <a:solidFill>
                  <a:srgbClr val="000000"/>
                </a:solidFill>
              </a:rPr>
              <a:t>US: </a:t>
            </a:r>
            <a:r>
              <a:rPr lang="en-US" sz="1800" dirty="0" smtClean="0">
                <a:solidFill>
                  <a:srgbClr val="000000"/>
                </a:solidFill>
              </a:rPr>
              <a:t>Materials </a:t>
            </a:r>
            <a:r>
              <a:rPr lang="en-US" sz="1800" dirty="0">
                <a:solidFill>
                  <a:srgbClr val="000000"/>
                </a:solidFill>
              </a:rPr>
              <a:t>Genome </a:t>
            </a:r>
            <a:r>
              <a:rPr lang="en-US" sz="1800" dirty="0" smtClean="0">
                <a:solidFill>
                  <a:srgbClr val="000000"/>
                </a:solidFill>
              </a:rPr>
              <a:t>Initiative !</a:t>
            </a:r>
          </a:p>
          <a:p>
            <a:pPr lvl="1" eaLnBrk="1" hangingPunct="1">
              <a:buFontTx/>
              <a:buChar char="•"/>
            </a:pPr>
            <a:r>
              <a:rPr lang="en-US" sz="1800" dirty="0">
                <a:solidFill>
                  <a:srgbClr val="000000"/>
                </a:solidFill>
              </a:rPr>
              <a:t> </a:t>
            </a:r>
            <a:r>
              <a:rPr lang="en-US" sz="1800" dirty="0" smtClean="0">
                <a:solidFill>
                  <a:srgbClr val="000000"/>
                </a:solidFill>
              </a:rPr>
              <a:t> </a:t>
            </a:r>
            <a:r>
              <a:rPr lang="en-US" sz="1800" b="1" dirty="0" smtClean="0">
                <a:solidFill>
                  <a:srgbClr val="000000"/>
                </a:solidFill>
              </a:rPr>
              <a:t>European </a:t>
            </a:r>
            <a:r>
              <a:rPr lang="en-US" sz="1800" b="1" dirty="0" err="1" smtClean="0">
                <a:solidFill>
                  <a:srgbClr val="000000"/>
                </a:solidFill>
              </a:rPr>
              <a:t>Commmission</a:t>
            </a:r>
            <a:r>
              <a:rPr lang="en-US" sz="1800" b="1" dirty="0" smtClean="0">
                <a:solidFill>
                  <a:srgbClr val="000000"/>
                </a:solidFill>
              </a:rPr>
              <a:t>: </a:t>
            </a:r>
            <a:r>
              <a:rPr lang="en-US" sz="1800" dirty="0" smtClean="0">
                <a:solidFill>
                  <a:srgbClr val="000000"/>
                </a:solidFill>
              </a:rPr>
              <a:t>Through Process Modeling</a:t>
            </a:r>
          </a:p>
          <a:p>
            <a:pPr lvl="1" eaLnBrk="1" hangingPunct="1">
              <a:buFontTx/>
              <a:buChar char="•"/>
            </a:pPr>
            <a:r>
              <a:rPr lang="en-US" sz="1800" dirty="0">
                <a:solidFill>
                  <a:srgbClr val="000000"/>
                </a:solidFill>
              </a:rPr>
              <a:t> </a:t>
            </a:r>
            <a:r>
              <a:rPr lang="en-US" sz="1800" dirty="0" smtClean="0">
                <a:solidFill>
                  <a:srgbClr val="000000"/>
                </a:solidFill>
              </a:rPr>
              <a:t> </a:t>
            </a:r>
            <a:r>
              <a:rPr lang="en-US" sz="1800" b="1" dirty="0" smtClean="0">
                <a:latin typeface="Trebuchet MS" charset="0"/>
              </a:rPr>
              <a:t>China</a:t>
            </a:r>
            <a:r>
              <a:rPr lang="en-US" sz="1800" b="1" dirty="0">
                <a:latin typeface="Trebuchet MS" charset="0"/>
              </a:rPr>
              <a:t>:</a:t>
            </a:r>
            <a:r>
              <a:rPr lang="en-US" sz="1800" dirty="0"/>
              <a:t> </a:t>
            </a:r>
            <a:r>
              <a:rPr lang="ja-JP" altLang="en-US" sz="1800" dirty="0">
                <a:ea typeface="ＭＳ Ｐゴシック" charset="-128"/>
                <a:cs typeface="ＭＳ Ｐゴシック" charset="-128"/>
              </a:rPr>
              <a:t>集成计算材料</a:t>
            </a:r>
            <a:r>
              <a:rPr lang="ja-JP" altLang="en-US" sz="1800" dirty="0" smtClean="0">
                <a:ea typeface="ＭＳ Ｐゴシック" charset="-128"/>
                <a:cs typeface="ＭＳ Ｐゴシック" charset="-128"/>
              </a:rPr>
              <a:t>工程</a:t>
            </a:r>
            <a:endParaRPr lang="en-US" sz="1800" dirty="0">
              <a:solidFill>
                <a:srgbClr val="000000"/>
              </a:solidFill>
            </a:endParaRPr>
          </a:p>
          <a:p>
            <a:pPr eaLnBrk="1" hangingPunct="1">
              <a:spcBef>
                <a:spcPct val="30000"/>
              </a:spcBef>
              <a:buFontTx/>
              <a:buChar char="•"/>
            </a:pPr>
            <a:r>
              <a:rPr lang="en-US" dirty="0">
                <a:solidFill>
                  <a:srgbClr val="000000"/>
                </a:solidFill>
              </a:rPr>
              <a:t> </a:t>
            </a:r>
            <a:r>
              <a:rPr lang="en-US" sz="2200" dirty="0">
                <a:solidFill>
                  <a:srgbClr val="000000"/>
                </a:solidFill>
              </a:rPr>
              <a:t>Growing industrial activity</a:t>
            </a:r>
          </a:p>
          <a:p>
            <a:pPr marL="914294" lvl="3" indent="-342900" eaLnBrk="1" hangingPunct="1">
              <a:spcBef>
                <a:spcPct val="30000"/>
              </a:spcBef>
              <a:buFont typeface="Arial"/>
              <a:buChar char="•"/>
            </a:pPr>
            <a:r>
              <a:rPr lang="en-US" sz="1800" dirty="0" smtClean="0">
                <a:solidFill>
                  <a:srgbClr val="000000"/>
                </a:solidFill>
                <a:ea typeface="ＭＳ Ｐゴシック" charset="0"/>
              </a:rPr>
              <a:t>Internal </a:t>
            </a:r>
            <a:r>
              <a:rPr lang="en-US" sz="1800" dirty="0">
                <a:solidFill>
                  <a:srgbClr val="000000"/>
                </a:solidFill>
                <a:ea typeface="ＭＳ Ｐゴシック" charset="0"/>
              </a:rPr>
              <a:t>developments</a:t>
            </a:r>
          </a:p>
          <a:p>
            <a:pPr marL="914294" lvl="3" indent="-285750" eaLnBrk="1" hangingPunct="1">
              <a:spcBef>
                <a:spcPct val="30000"/>
              </a:spcBef>
              <a:buFont typeface="Arial"/>
              <a:buChar char="•"/>
            </a:pPr>
            <a:r>
              <a:rPr lang="en-US" sz="1800" dirty="0">
                <a:solidFill>
                  <a:srgbClr val="000000"/>
                </a:solidFill>
                <a:ea typeface="ＭＳ Ｐゴシック" charset="0"/>
              </a:rPr>
              <a:t> Aerospace Consortia (USAF/Materials Affordability Initiative)</a:t>
            </a:r>
          </a:p>
          <a:p>
            <a:pPr marL="914294" lvl="3" indent="-285750" eaLnBrk="1" hangingPunct="1">
              <a:spcBef>
                <a:spcPct val="30000"/>
              </a:spcBef>
              <a:buFont typeface="Arial"/>
              <a:buChar char="•"/>
            </a:pPr>
            <a:r>
              <a:rPr lang="en-US" sz="1800" dirty="0">
                <a:solidFill>
                  <a:srgbClr val="000000"/>
                </a:solidFill>
                <a:ea typeface="ＭＳ Ｐゴシック" charset="0"/>
              </a:rPr>
              <a:t> Automotive Consortia (USCAR/DOE – Magnesium) </a:t>
            </a:r>
          </a:p>
          <a:p>
            <a:pPr eaLnBrk="1" hangingPunct="1">
              <a:spcBef>
                <a:spcPct val="30000"/>
              </a:spcBef>
              <a:buFontTx/>
              <a:buChar char="•"/>
            </a:pPr>
            <a:r>
              <a:rPr lang="en-US" dirty="0">
                <a:solidFill>
                  <a:srgbClr val="000000"/>
                </a:solidFill>
              </a:rPr>
              <a:t> </a:t>
            </a:r>
            <a:r>
              <a:rPr lang="en-US" sz="2200" dirty="0">
                <a:solidFill>
                  <a:srgbClr val="000000"/>
                </a:solidFill>
              </a:rPr>
              <a:t>Growing academic activity</a:t>
            </a:r>
          </a:p>
          <a:p>
            <a:pPr marL="914294" lvl="3" indent="-285750" eaLnBrk="1" hangingPunct="1">
              <a:spcBef>
                <a:spcPct val="30000"/>
              </a:spcBef>
              <a:buFont typeface="Arial"/>
              <a:buChar char="•"/>
            </a:pPr>
            <a:r>
              <a:rPr lang="en-US" sz="1800" dirty="0">
                <a:solidFill>
                  <a:srgbClr val="000000"/>
                </a:solidFill>
                <a:ea typeface="ＭＳ Ｐゴシック" charset="0"/>
              </a:rPr>
              <a:t> University Materials Council Initiative</a:t>
            </a:r>
          </a:p>
          <a:p>
            <a:pPr marL="914294" lvl="3" indent="-285750" eaLnBrk="1" hangingPunct="1">
              <a:spcBef>
                <a:spcPct val="30000"/>
              </a:spcBef>
              <a:buFont typeface="Arial"/>
              <a:buChar char="•"/>
            </a:pPr>
            <a:r>
              <a:rPr lang="en-US" sz="1800" dirty="0">
                <a:solidFill>
                  <a:srgbClr val="000000"/>
                </a:solidFill>
                <a:ea typeface="ＭＳ Ｐゴシック" charset="0"/>
              </a:rPr>
              <a:t> NSF / Univ. of Michigan – Summer School</a:t>
            </a:r>
          </a:p>
          <a:p>
            <a:pPr marL="914294" lvl="3" indent="-285750" eaLnBrk="1" hangingPunct="1">
              <a:spcBef>
                <a:spcPct val="30000"/>
              </a:spcBef>
              <a:buFont typeface="Arial"/>
              <a:buChar char="•"/>
            </a:pPr>
            <a:r>
              <a:rPr lang="en-US" sz="1800" dirty="0">
                <a:solidFill>
                  <a:srgbClr val="000000"/>
                </a:solidFill>
                <a:ea typeface="ＭＳ Ｐゴシック" charset="0"/>
              </a:rPr>
              <a:t> Centers proposed (US and China)</a:t>
            </a:r>
          </a:p>
          <a:p>
            <a:pPr marL="228600" indent="-228600" eaLnBrk="1" hangingPunct="1">
              <a:spcBef>
                <a:spcPct val="30000"/>
              </a:spcBef>
              <a:buFontTx/>
              <a:buChar char="•"/>
            </a:pPr>
            <a:r>
              <a:rPr lang="en-US" sz="2200" dirty="0" smtClean="0">
                <a:solidFill>
                  <a:srgbClr val="000000"/>
                </a:solidFill>
              </a:rPr>
              <a:t>Growing </a:t>
            </a:r>
            <a:r>
              <a:rPr lang="en-US" sz="2200" dirty="0">
                <a:solidFill>
                  <a:srgbClr val="000000"/>
                </a:solidFill>
              </a:rPr>
              <a:t>professional society activity: TMS, ASM, </a:t>
            </a:r>
            <a:r>
              <a:rPr lang="en-US" sz="2200" dirty="0" err="1">
                <a:solidFill>
                  <a:srgbClr val="000000"/>
                </a:solidFill>
              </a:rPr>
              <a:t>ASME</a:t>
            </a:r>
            <a:r>
              <a:rPr lang="en-US" sz="2200" dirty="0">
                <a:solidFill>
                  <a:srgbClr val="000000"/>
                </a:solidFill>
              </a:rPr>
              <a:t>, </a:t>
            </a:r>
            <a:r>
              <a:rPr lang="en-US" sz="2200" dirty="0" err="1">
                <a:solidFill>
                  <a:srgbClr val="000000"/>
                </a:solidFill>
              </a:rPr>
              <a:t>AIAA</a:t>
            </a:r>
            <a:r>
              <a:rPr lang="en-US" sz="2200" dirty="0">
                <a:solidFill>
                  <a:srgbClr val="000000"/>
                </a:solidFill>
              </a:rPr>
              <a:t>, </a:t>
            </a:r>
            <a:r>
              <a:rPr lang="en-US" sz="2200" dirty="0" err="1" smtClean="0">
                <a:solidFill>
                  <a:srgbClr val="000000"/>
                </a:solidFill>
              </a:rPr>
              <a:t>MRS</a:t>
            </a:r>
            <a:r>
              <a:rPr lang="en-US" sz="2200" dirty="0" smtClean="0">
                <a:solidFill>
                  <a:srgbClr val="000000"/>
                </a:solidFill>
              </a:rPr>
              <a:t>……</a:t>
            </a:r>
            <a:endParaRPr lang="en-US" sz="2200" dirty="0">
              <a:solidFill>
                <a:srgbClr val="000000"/>
              </a:solidFill>
            </a:endParaRPr>
          </a:p>
          <a:p>
            <a:pPr eaLnBrk="1" hangingPunct="1">
              <a:buFontTx/>
              <a:buChar char="•"/>
            </a:pPr>
            <a:endParaRPr lang="en-US" dirty="0">
              <a:solidFill>
                <a:srgbClr val="000000"/>
              </a:solidFill>
              <a:latin typeface="Trebuchet MS" charset="0"/>
            </a:endParaRPr>
          </a:p>
          <a:p>
            <a:pPr eaLnBrk="1" hangingPunct="1"/>
            <a:endParaRPr lang="en-US" sz="2000" dirty="0">
              <a:solidFill>
                <a:srgbClr val="000000"/>
              </a:solidFill>
              <a:latin typeface="Trebuchet MS" charset="0"/>
            </a:endParaRPr>
          </a:p>
          <a:p>
            <a:pPr lvl="1" eaLnBrk="1" hangingPunct="1">
              <a:buFontTx/>
              <a:buChar char="•"/>
            </a:pPr>
            <a:endParaRPr lang="en-US" sz="2000" dirty="0">
              <a:solidFill>
                <a:srgbClr val="000000"/>
              </a:solidFill>
              <a:latin typeface="Trebuchet MS" charset="0"/>
              <a:ea typeface="ＭＳ Ｐゴシック" charset="0"/>
            </a:endParaRPr>
          </a:p>
          <a:p>
            <a:pPr eaLnBrk="1" hangingPunct="1"/>
            <a:endParaRPr lang="en-US" dirty="0">
              <a:solidFill>
                <a:srgbClr val="000000"/>
              </a:solidFill>
              <a:latin typeface="Trebuchet MS" charset="0"/>
            </a:endParaRPr>
          </a:p>
        </p:txBody>
      </p:sp>
      <p:sp>
        <p:nvSpPr>
          <p:cNvPr id="89091" name="Title 3"/>
          <p:cNvSpPr>
            <a:spLocks noGrp="1"/>
          </p:cNvSpPr>
          <p:nvPr>
            <p:ph type="title"/>
          </p:nvPr>
        </p:nvSpPr>
        <p:spPr>
          <a:xfrm>
            <a:off x="228600" y="304800"/>
            <a:ext cx="8610600" cy="704850"/>
          </a:xfrm>
        </p:spPr>
        <p:txBody>
          <a:bodyPr>
            <a:normAutofit fontScale="90000"/>
          </a:bodyPr>
          <a:lstStyle/>
          <a:p>
            <a:r>
              <a:rPr lang="en-US" sz="3200" dirty="0" smtClean="0">
                <a:latin typeface="Arial Rounded MT Bold" charset="0"/>
                <a:ea typeface="ＭＳ Ｐゴシック" charset="0"/>
                <a:cs typeface="ＭＳ Ｐゴシック" charset="0"/>
              </a:rPr>
              <a:t>ICME/ICMSE </a:t>
            </a:r>
            <a:r>
              <a:rPr lang="en-US" sz="3200" dirty="0">
                <a:latin typeface="Arial Rounded MT Bold" charset="0"/>
                <a:ea typeface="ＭＳ Ｐゴシック" charset="0"/>
                <a:cs typeface="ＭＳ Ｐゴシック" charset="0"/>
              </a:rPr>
              <a:t>– The Next Big Thing in </a:t>
            </a:r>
            <a:r>
              <a:rPr lang="en-US" sz="3200" dirty="0" smtClean="0">
                <a:latin typeface="Arial Rounded MT Bold" charset="0"/>
                <a:ea typeface="ＭＳ Ｐゴシック" charset="0"/>
                <a:cs typeface="ＭＳ Ｐゴシック" charset="0"/>
              </a:rPr>
              <a:t/>
            </a:r>
            <a:br>
              <a:rPr lang="en-US" sz="3200" dirty="0" smtClean="0">
                <a:latin typeface="Arial Rounded MT Bold" charset="0"/>
                <a:ea typeface="ＭＳ Ｐゴシック" charset="0"/>
                <a:cs typeface="ＭＳ Ｐゴシック" charset="0"/>
              </a:rPr>
            </a:br>
            <a:r>
              <a:rPr lang="en-US" sz="3200" dirty="0" smtClean="0">
                <a:latin typeface="Arial Rounded MT Bold" charset="0"/>
                <a:ea typeface="ＭＳ Ｐゴシック" charset="0"/>
                <a:cs typeface="ＭＳ Ｐゴシック" charset="0"/>
              </a:rPr>
              <a:t>Structural Materials</a:t>
            </a:r>
            <a:endParaRPr lang="en-US" sz="3200" dirty="0">
              <a:latin typeface="Arial Rounded MT Bold" charset="0"/>
              <a:ea typeface="ＭＳ Ｐゴシック" charset="0"/>
              <a:cs typeface="ＭＳ Ｐゴシック" charset="0"/>
            </a:endParaRPr>
          </a:p>
        </p:txBody>
      </p:sp>
    </p:spTree>
    <p:extLst>
      <p:ext uri="{BB962C8B-B14F-4D97-AF65-F5344CB8AC3E}">
        <p14:creationId xmlns:p14="http://schemas.microsoft.com/office/powerpoint/2010/main" val="745398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8162"/>
            <a:ext cx="8229600" cy="783746"/>
          </a:xfrm>
        </p:spPr>
        <p:txBody>
          <a:bodyPr>
            <a:normAutofit fontScale="90000"/>
          </a:bodyPr>
          <a:lstStyle/>
          <a:p>
            <a:r>
              <a:rPr lang="en-US" sz="3100" dirty="0"/>
              <a:t>DOE Software Innovation Center for </a:t>
            </a:r>
            <a:r>
              <a:rPr lang="en-US" sz="3100" u="sng" dirty="0"/>
              <a:t>Integrated</a:t>
            </a:r>
            <a:r>
              <a:rPr lang="en-US" sz="3100" dirty="0"/>
              <a:t> </a:t>
            </a:r>
            <a:r>
              <a:rPr lang="en-US" sz="3100" u="sng" dirty="0"/>
              <a:t>Multi-Scale</a:t>
            </a:r>
            <a:r>
              <a:rPr lang="en-US" sz="3100" dirty="0"/>
              <a:t> Modeling of Structural </a:t>
            </a:r>
            <a:r>
              <a:rPr lang="en-US" sz="3100" dirty="0" smtClean="0"/>
              <a:t>Metals</a:t>
            </a:r>
            <a:br>
              <a:rPr lang="en-US" sz="3100" dirty="0" smtClean="0"/>
            </a:br>
            <a:r>
              <a:rPr lang="en-US" sz="3100" dirty="0" smtClean="0"/>
              <a:t>(PRISMS Center)</a:t>
            </a:r>
            <a:br>
              <a:rPr lang="en-US" sz="3100" dirty="0" smtClean="0"/>
            </a:br>
            <a:r>
              <a:rPr lang="en-US" sz="3100" dirty="0" smtClean="0"/>
              <a:t/>
            </a:r>
            <a:br>
              <a:rPr lang="en-US" sz="3100" dirty="0" smtClean="0"/>
            </a:br>
            <a:endParaRPr lang="en-US" sz="3100" dirty="0"/>
          </a:p>
        </p:txBody>
      </p:sp>
      <p:sp>
        <p:nvSpPr>
          <p:cNvPr id="5" name="Title 7"/>
          <p:cNvSpPr txBox="1">
            <a:spLocks/>
          </p:cNvSpPr>
          <p:nvPr/>
        </p:nvSpPr>
        <p:spPr>
          <a:xfrm>
            <a:off x="685800" y="1395413"/>
            <a:ext cx="7772400" cy="1470025"/>
          </a:xfrm>
          <a:prstGeom prst="rect">
            <a:avLst/>
          </a:prstGeom>
        </p:spPr>
        <p:txBody>
          <a:bodyPr vert="horz" lIns="91429" tIns="45714" rIns="91429" bIns="45714" rtlCol="0" anchor="ctr">
            <a:noAutofit/>
          </a:bodyPr>
          <a:lstStyle>
            <a:lvl1pPr algn="ctr" defTabSz="457146" rtl="0" eaLnBrk="1" latinLnBrk="0" hangingPunct="1">
              <a:spcBef>
                <a:spcPct val="0"/>
              </a:spcBef>
              <a:buNone/>
              <a:defRPr sz="2400" kern="1200">
                <a:solidFill>
                  <a:schemeClr val="tx1"/>
                </a:solidFill>
                <a:latin typeface="Arial Rounded MT Bold"/>
                <a:ea typeface="+mj-ea"/>
                <a:cs typeface="Arial Rounded MT Bold"/>
              </a:defRPr>
            </a:lvl1pPr>
          </a:lstStyle>
          <a:p>
            <a:r>
              <a:rPr lang="en-US" sz="2800" dirty="0" smtClean="0"/>
              <a:t/>
            </a:r>
            <a:br>
              <a:rPr lang="en-US" sz="2800" dirty="0" smtClean="0"/>
            </a:br>
            <a:r>
              <a:rPr lang="en-US" sz="2800" dirty="0" smtClean="0"/>
              <a:t>(PRISMS – </a:t>
            </a:r>
            <a:r>
              <a:rPr lang="en-US" sz="2800" dirty="0" err="1" smtClean="0"/>
              <a:t>PRedictive</a:t>
            </a:r>
            <a:r>
              <a:rPr lang="en-US" sz="2800" dirty="0" smtClean="0"/>
              <a:t> Integrated Structural Materials Science)</a:t>
            </a:r>
            <a:endParaRPr lang="en-US" sz="2800" dirty="0"/>
          </a:p>
        </p:txBody>
      </p:sp>
    </p:spTree>
    <p:extLst>
      <p:ext uri="{BB962C8B-B14F-4D97-AF65-F5344CB8AC3E}">
        <p14:creationId xmlns:p14="http://schemas.microsoft.com/office/powerpoint/2010/main" val="22713502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000066"/>
      </a:folHlink>
    </a:clrScheme>
    <a:fontScheme name="4_Default Design">
      <a:majorFont>
        <a:latin typeface="Arial"/>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alpha val="50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folHlink">
            <a:alpha val="50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ipo">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Lip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alpha val="50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folHlink">
            <a:alpha val="50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Lipo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p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ipo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po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po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po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ipo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000066"/>
      </a:folHlink>
    </a:clrScheme>
    <a:fontScheme name="5_Default Design">
      <a:majorFont>
        <a:latin typeface="Arial"/>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alpha val="50000"/>
          </a:schemeClr>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folHlink">
            <a:alpha val="50000"/>
          </a:schemeClr>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defRPr>
        </a:defPPr>
      </a:lstStyle>
    </a:lnDef>
  </a:objectDefaults>
  <a:extraClrSchemeLst>
    <a:extraClrScheme>
      <a:clrScheme name="5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2930</TotalTime>
  <Words>2419</Words>
  <Application>Microsoft Macintosh PowerPoint</Application>
  <PresentationFormat>On-screen Show (4:3)</PresentationFormat>
  <Paragraphs>458</Paragraphs>
  <Slides>36</Slides>
  <Notes>11</Notes>
  <HiddenSlides>0</HiddenSlides>
  <MMClips>1</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36</vt:i4>
      </vt:variant>
    </vt:vector>
  </HeadingPairs>
  <TitlesOfParts>
    <vt:vector size="43" baseType="lpstr">
      <vt:lpstr>Office Theme</vt:lpstr>
      <vt:lpstr>3_Office Theme</vt:lpstr>
      <vt:lpstr>4_Default Design</vt:lpstr>
      <vt:lpstr>Lipo</vt:lpstr>
      <vt:lpstr>6_Default Design</vt:lpstr>
      <vt:lpstr>1_Office Theme</vt:lpstr>
      <vt:lpstr>Equation</vt:lpstr>
      <vt:lpstr>DOE Software Innovation Center for Integrated Multi-Scale Modeling of Structural Metals  (PRISMS – PRedictive Integrated Structural Materials Science)</vt:lpstr>
      <vt:lpstr>Materials Genome Initiative</vt:lpstr>
      <vt:lpstr>Historical Highlights</vt:lpstr>
      <vt:lpstr>US National Materials Advisory Board - Committee on Integrated Computational Materials Engineering (ICME)  Tresa Pollock, Chair John Allison,Vice Chair              </vt:lpstr>
      <vt:lpstr>PowerPoint Presentation</vt:lpstr>
      <vt:lpstr> Integrated Computational Materials Engineering (ICME) is the integration of materials information, captured in computational tools, with engineering product performance analysis and manufacturing-process simulation.*</vt:lpstr>
      <vt:lpstr>NMAB Committee Selected Findings</vt:lpstr>
      <vt:lpstr>ICME/ICMSE – The Next Big Thing in  Structural Materials</vt:lpstr>
      <vt:lpstr>DOE Software Innovation Center for Integrated Multi-Scale Modeling of Structural Metals (PRISMS Center)  </vt:lpstr>
      <vt:lpstr>DOE Software Innovation Center for Integrated Multi-Scale Modeling of Structural Metals (PRISMS Center) - Our Goals -  </vt:lpstr>
      <vt:lpstr>DOE Software Innovation Center for  Integrated Multi-Scale Modeling of  Structural Metals - Our Vision -  </vt:lpstr>
      <vt:lpstr>PowerPoint Presentation</vt:lpstr>
      <vt:lpstr>Why Magnesium, Fatigue &amp; Ductility ?</vt:lpstr>
      <vt:lpstr>PRISMS – Integrating Length Scales and Scientific Domains</vt:lpstr>
      <vt:lpstr>DFT-FE Real-space formulation of DFT with a finite-element basis for large-scale electronic-structure calculations</vt:lpstr>
      <vt:lpstr>First-Principles Statistical Mechanics Predicting thermodynamic, kinetic and mechano-chemical properties of the solid state</vt:lpstr>
      <vt:lpstr>Phase Field Method An essential technique for predicting microstructural evolution</vt:lpstr>
      <vt:lpstr>Phase-Field Crystal Method An atomistic model capable of simulating evolution of microstructures </vt:lpstr>
      <vt:lpstr>Crystal Plasticity Finite Element (CPFE)  for prediction of microstructure deformation and failure</vt:lpstr>
      <vt:lpstr>Variational multiscale method Embedding fine scale interface mechanics in internal state variable models </vt:lpstr>
      <vt:lpstr>PRISMS – Tight Coupling of Experiments and Models</vt:lpstr>
      <vt:lpstr> 3D Microstructural Characterization An essential technique for developing and validating microstructural models</vt:lpstr>
      <vt:lpstr>Full Field Mapping at the Microstructural Length Scale: Strain and Crystallography Experimental input and validation for computational efforts</vt:lpstr>
      <vt:lpstr> Ultrasonic Fatigue Identifying the role of critical microstructure  features on fatigue damage and life</vt:lpstr>
      <vt:lpstr>PRISMS – Integrating Length Scales and Scientific Domains</vt:lpstr>
      <vt:lpstr>The Materials Commons --- An Open Source Knowledge Repository &amp; Virtual Collaboration Platform  </vt:lpstr>
      <vt:lpstr>Summary</vt:lpstr>
      <vt:lpstr>Materials Genome Initiative</vt:lpstr>
      <vt:lpstr>PowerPoint Presentation</vt:lpstr>
      <vt:lpstr>PowerPoint Presentation</vt:lpstr>
      <vt:lpstr>PRISMS –Tight Coupling of Experiments  and Models</vt:lpstr>
      <vt:lpstr>PowerPoint Presentation</vt:lpstr>
      <vt:lpstr>PowerPoint Presentation</vt:lpstr>
      <vt:lpstr>PRISMS – Integrating Experiments and Models</vt:lpstr>
      <vt:lpstr>Materials &amp; Chemistry  by Design</vt:lpstr>
      <vt:lpstr>Expression of Interest  Predictive Theory and Modeling for Materials and Chemical Sciences</vt:lpstr>
    </vt:vector>
  </TitlesOfParts>
  <Company>The University of Michigan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Allison</dc:creator>
  <cp:lastModifiedBy>John Allison</cp:lastModifiedBy>
  <cp:revision>106</cp:revision>
  <dcterms:created xsi:type="dcterms:W3CDTF">2012-07-19T14:22:53Z</dcterms:created>
  <dcterms:modified xsi:type="dcterms:W3CDTF">2012-07-26T15:27:24Z</dcterms:modified>
</cp:coreProperties>
</file>