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7" r:id="rId5"/>
    <p:sldMasterId id="2147484035" r:id="rId6"/>
    <p:sldMasterId id="2147484049" r:id="rId7"/>
    <p:sldMasterId id="2147484069" r:id="rId8"/>
    <p:sldMasterId id="2147484082" r:id="rId9"/>
    <p:sldMasterId id="2147484096" r:id="rId10"/>
    <p:sldMasterId id="2147484102" r:id="rId11"/>
    <p:sldMasterId id="2147484108" r:id="rId12"/>
    <p:sldMasterId id="2147484122" r:id="rId13"/>
    <p:sldMasterId id="2147484128" r:id="rId14"/>
    <p:sldMasterId id="2147484142" r:id="rId15"/>
    <p:sldMasterId id="2147484148" r:id="rId16"/>
    <p:sldMasterId id="2147484154" r:id="rId17"/>
    <p:sldMasterId id="2147484168" r:id="rId18"/>
  </p:sldMasterIdLst>
  <p:notesMasterIdLst>
    <p:notesMasterId r:id="rId39"/>
  </p:notesMasterIdLst>
  <p:handoutMasterIdLst>
    <p:handoutMasterId r:id="rId40"/>
  </p:handoutMasterIdLst>
  <p:sldIdLst>
    <p:sldId id="495" r:id="rId19"/>
    <p:sldId id="524" r:id="rId20"/>
    <p:sldId id="508" r:id="rId21"/>
    <p:sldId id="534" r:id="rId22"/>
    <p:sldId id="535" r:id="rId23"/>
    <p:sldId id="500" r:id="rId24"/>
    <p:sldId id="344" r:id="rId25"/>
    <p:sldId id="522" r:id="rId26"/>
    <p:sldId id="537" r:id="rId27"/>
    <p:sldId id="523" r:id="rId28"/>
    <p:sldId id="525" r:id="rId29"/>
    <p:sldId id="529" r:id="rId30"/>
    <p:sldId id="530" r:id="rId31"/>
    <p:sldId id="526" r:id="rId32"/>
    <p:sldId id="527" r:id="rId33"/>
    <p:sldId id="528" r:id="rId34"/>
    <p:sldId id="532" r:id="rId35"/>
    <p:sldId id="533" r:id="rId36"/>
    <p:sldId id="503" r:id="rId37"/>
    <p:sldId id="536" r:id="rId38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grasso" initials="tal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CC3300"/>
    <a:srgbClr val="EBC857"/>
    <a:srgbClr val="E8A390"/>
    <a:srgbClr val="287493"/>
    <a:srgbClr val="BC4727"/>
    <a:srgbClr val="8499AF"/>
    <a:srgbClr val="B9C5D1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5" autoAdjust="0"/>
    <p:restoredTop sz="89513" autoAdjust="0"/>
  </p:normalViewPr>
  <p:slideViewPr>
    <p:cSldViewPr snapToGrid="0" showGuides="1">
      <p:cViewPr>
        <p:scale>
          <a:sx n="161" d="100"/>
          <a:sy n="161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88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king:Dropbox:Ames%20CM%20Proposal:Cobalt%20pric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king:Documents:Rare%20Earths:RE%20Mine%20Production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lexking:Documents:Rare%20Earths:RE%20Mine%20Production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king:Library:Containers:com.apple.mail:Data:Library:Mail%20Downloads:CMI%20Hub%20Budget%20Costs%20by%20TRL%20by%20Year%20FA%20onl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029904940639"/>
          <c:y val="1.9480519480519501E-2"/>
          <c:w val="0.80498490473664897"/>
          <c:h val="0.740433070866141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Price (US$/pound)</c:v>
                </c:pt>
              </c:strCache>
            </c:strRef>
          </c:tx>
          <c:spPr>
            <a:ln w="53975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Sheet1!$A$3:$A$54</c:f>
              <c:strCache>
                <c:ptCount val="5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strCache>
            </c:strRef>
          </c:cat>
          <c:val>
            <c:numRef>
              <c:f>Sheet1!$B$3:$B$54</c:f>
              <c:numCache>
                <c:formatCode>0.00</c:formatCode>
                <c:ptCount val="52"/>
                <c:pt idx="0">
                  <c:v>1.5367180417044419</c:v>
                </c:pt>
                <c:pt idx="1">
                  <c:v>1.486854034451496</c:v>
                </c:pt>
                <c:pt idx="2">
                  <c:v>1.4551223934723481</c:v>
                </c:pt>
                <c:pt idx="3">
                  <c:v>1.441523118766999</c:v>
                </c:pt>
                <c:pt idx="4">
                  <c:v>1.4460562103354491</c:v>
                </c:pt>
                <c:pt idx="5">
                  <c:v>1.57751586582049</c:v>
                </c:pt>
                <c:pt idx="6">
                  <c:v>1.550317316409791</c:v>
                </c:pt>
                <c:pt idx="7">
                  <c:v>1.980961015412511</c:v>
                </c:pt>
                <c:pt idx="8">
                  <c:v>2.0398912058023568</c:v>
                </c:pt>
                <c:pt idx="9">
                  <c:v>1.8449682683590209</c:v>
                </c:pt>
                <c:pt idx="10">
                  <c:v>2.212148685403442</c:v>
                </c:pt>
                <c:pt idx="11">
                  <c:v>2.180417044424297</c:v>
                </c:pt>
                <c:pt idx="12">
                  <c:v>2.370806890299177</c:v>
                </c:pt>
                <c:pt idx="13">
                  <c:v>2.9374433363553938</c:v>
                </c:pt>
                <c:pt idx="14">
                  <c:v>3.4088848594741612</c:v>
                </c:pt>
                <c:pt idx="15">
                  <c:v>4.2067089755213081</c:v>
                </c:pt>
                <c:pt idx="16">
                  <c:v>4.2656391659111508</c:v>
                </c:pt>
                <c:pt idx="17">
                  <c:v>5.3943789664551138</c:v>
                </c:pt>
                <c:pt idx="18">
                  <c:v>9.9728014505892997</c:v>
                </c:pt>
                <c:pt idx="19">
                  <c:v>24.16137805983681</c:v>
                </c:pt>
                <c:pt idx="20">
                  <c:v>23.39075249320036</c:v>
                </c:pt>
                <c:pt idx="21">
                  <c:v>16.727107887579319</c:v>
                </c:pt>
                <c:pt idx="22">
                  <c:v>11.4687216681777</c:v>
                </c:pt>
                <c:pt idx="23">
                  <c:v>6.754306436990027</c:v>
                </c:pt>
                <c:pt idx="24">
                  <c:v>8.6128739800543812</c:v>
                </c:pt>
                <c:pt idx="25">
                  <c:v>10.788757932910251</c:v>
                </c:pt>
                <c:pt idx="26">
                  <c:v>7.343608340888486</c:v>
                </c:pt>
                <c:pt idx="27">
                  <c:v>6.6636446056210339</c:v>
                </c:pt>
                <c:pt idx="28">
                  <c:v>7.343608340888486</c:v>
                </c:pt>
                <c:pt idx="29">
                  <c:v>7.8422484134179511</c:v>
                </c:pt>
                <c:pt idx="30">
                  <c:v>8.2502266545784231</c:v>
                </c:pt>
                <c:pt idx="31">
                  <c:v>11.378059836808699</c:v>
                </c:pt>
                <c:pt idx="32">
                  <c:v>21.4868540344515</c:v>
                </c:pt>
                <c:pt idx="33">
                  <c:v>14.188576609247511</c:v>
                </c:pt>
                <c:pt idx="34">
                  <c:v>19.129646418857661</c:v>
                </c:pt>
                <c:pt idx="35">
                  <c:v>26.427923844061649</c:v>
                </c:pt>
                <c:pt idx="36">
                  <c:v>25.566636446056211</c:v>
                </c:pt>
                <c:pt idx="37">
                  <c:v>20.98821396192195</c:v>
                </c:pt>
                <c:pt idx="38">
                  <c:v>20.0362647325476</c:v>
                </c:pt>
                <c:pt idx="39">
                  <c:v>15.276518585675429</c:v>
                </c:pt>
                <c:pt idx="40">
                  <c:v>13.463281958295561</c:v>
                </c:pt>
                <c:pt idx="41">
                  <c:v>10.56210335448776</c:v>
                </c:pt>
                <c:pt idx="42">
                  <c:v>7.7515865820489491</c:v>
                </c:pt>
                <c:pt idx="43">
                  <c:v>9.3381686310063472</c:v>
                </c:pt>
                <c:pt idx="44">
                  <c:v>19.673617407071621</c:v>
                </c:pt>
                <c:pt idx="45">
                  <c:v>15.231187669990931</c:v>
                </c:pt>
                <c:pt idx="46">
                  <c:v>13.91659111514053</c:v>
                </c:pt>
                <c:pt idx="47">
                  <c:v>24.750679963735269</c:v>
                </c:pt>
                <c:pt idx="48">
                  <c:v>31.006346328195821</c:v>
                </c:pt>
                <c:pt idx="49">
                  <c:v>15.503173164097911</c:v>
                </c:pt>
                <c:pt idx="50">
                  <c:v>17.99637352674522</c:v>
                </c:pt>
                <c:pt idx="51">
                  <c:v>16.999093381686311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313984"/>
        <c:axId val="124315520"/>
      </c:lineChart>
      <c:catAx>
        <c:axId val="124313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  <a:cs typeface="Arial"/>
              </a:defRPr>
            </a:pPr>
            <a:endParaRPr lang="en-US"/>
          </a:p>
        </c:txPr>
        <c:crossAx val="124315520"/>
        <c:crosses val="autoZero"/>
        <c:auto val="1"/>
        <c:lblAlgn val="ctr"/>
        <c:lblOffset val="100"/>
        <c:noMultiLvlLbl val="0"/>
      </c:catAx>
      <c:valAx>
        <c:axId val="124315520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>
                    <a:latin typeface="Arial"/>
                    <a:cs typeface="Arial"/>
                  </a:defRPr>
                </a:pPr>
                <a:r>
                  <a:rPr lang="en-US" sz="2400" b="0">
                    <a:latin typeface="Arial"/>
                    <a:cs typeface="Arial"/>
                  </a:rPr>
                  <a:t>US$/pound</a:t>
                </a:r>
              </a:p>
            </c:rich>
          </c:tx>
          <c:layout>
            <c:manualLayout>
              <c:xMode val="edge"/>
              <c:yMode val="edge"/>
              <c:x val="5.6048506981258003E-2"/>
              <c:y val="0.240895151263987"/>
            </c:manualLayout>
          </c:layout>
          <c:overlay val="0"/>
        </c:title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124313984"/>
        <c:crosses val="autoZero"/>
        <c:crossBetween val="between"/>
      </c:valAx>
      <c:spPr>
        <a:noFill/>
        <a:ln w="50800" cap="sq" cmpd="sng">
          <a:solidFill>
            <a:schemeClr val="accent1">
              <a:lumMod val="50000"/>
            </a:schemeClr>
          </a:solidFill>
          <a:miter lim="800000"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3"/>
          <c:order val="0"/>
          <c:tx>
            <c:v>Dubbo Zirconia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Sheet1!$G$3:$G$13</c:f>
              <c:numCache>
                <c:formatCode>General</c:formatCode>
                <c:ptCount val="11"/>
                <c:pt idx="0">
                  <c:v>510</c:v>
                </c:pt>
                <c:pt idx="1">
                  <c:v>960</c:v>
                </c:pt>
                <c:pt idx="2">
                  <c:v>110</c:v>
                </c:pt>
                <c:pt idx="3">
                  <c:v>370</c:v>
                </c:pt>
                <c:pt idx="4">
                  <c:v>56</c:v>
                </c:pt>
                <c:pt idx="5">
                  <c:v>2</c:v>
                </c:pt>
                <c:pt idx="6">
                  <c:v>56</c:v>
                </c:pt>
                <c:pt idx="7">
                  <c:v>8</c:v>
                </c:pt>
                <c:pt idx="8">
                  <c:v>53</c:v>
                </c:pt>
                <c:pt idx="9">
                  <c:v>410</c:v>
                </c:pt>
                <c:pt idx="10">
                  <c:v>0</c:v>
                </c:pt>
              </c:numCache>
            </c:numRef>
          </c:val>
        </c:ser>
        <c:ser>
          <c:idx val="5"/>
          <c:order val="1"/>
          <c:tx>
            <c:v>Steenkamps Bore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Sheet1!$I$3:$I$13</c:f>
              <c:numCache>
                <c:formatCode>General</c:formatCode>
                <c:ptCount val="11"/>
                <c:pt idx="0">
                  <c:v>590</c:v>
                </c:pt>
                <c:pt idx="1">
                  <c:v>1300</c:v>
                </c:pt>
                <c:pt idx="2">
                  <c:v>140</c:v>
                </c:pt>
                <c:pt idx="3">
                  <c:v>450</c:v>
                </c:pt>
                <c:pt idx="4">
                  <c:v>68</c:v>
                </c:pt>
                <c:pt idx="5">
                  <c:v>2</c:v>
                </c:pt>
                <c:pt idx="6">
                  <c:v>45</c:v>
                </c:pt>
                <c:pt idx="7">
                  <c:v>2</c:v>
                </c:pt>
                <c:pt idx="8">
                  <c:v>18</c:v>
                </c:pt>
                <c:pt idx="9">
                  <c:v>590</c:v>
                </c:pt>
                <c:pt idx="10">
                  <c:v>0</c:v>
                </c:pt>
              </c:numCache>
            </c:numRef>
          </c:val>
        </c:ser>
        <c:ser>
          <c:idx val="6"/>
          <c:order val="2"/>
          <c:tx>
            <c:v>Russia &amp; Kazakhstan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Sheet1!$J$3:$J$13</c:f>
              <c:numCache>
                <c:formatCode>General</c:formatCode>
                <c:ptCount val="11"/>
                <c:pt idx="0">
                  <c:v>140</c:v>
                </c:pt>
                <c:pt idx="1">
                  <c:v>290</c:v>
                </c:pt>
                <c:pt idx="2">
                  <c:v>20</c:v>
                </c:pt>
                <c:pt idx="3">
                  <c:v>44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3</c:v>
                </c:pt>
              </c:numCache>
            </c:numRef>
          </c:val>
        </c:ser>
        <c:ser>
          <c:idx val="7"/>
          <c:order val="3"/>
          <c:tx>
            <c:v>India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Sheet1!$K$3:$K$13</c:f>
              <c:numCache>
                <c:formatCode>General</c:formatCode>
                <c:ptCount val="11"/>
                <c:pt idx="0">
                  <c:v>560</c:v>
                </c:pt>
                <c:pt idx="1">
                  <c:v>1200</c:v>
                </c:pt>
                <c:pt idx="2">
                  <c:v>140</c:v>
                </c:pt>
                <c:pt idx="3">
                  <c:v>460</c:v>
                </c:pt>
                <c:pt idx="4">
                  <c:v>68</c:v>
                </c:pt>
                <c:pt idx="5">
                  <c:v>0</c:v>
                </c:pt>
                <c:pt idx="6">
                  <c:v>30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25</c:v>
                </c:pt>
              </c:numCache>
            </c:numRef>
          </c:val>
        </c:ser>
        <c:ser>
          <c:idx val="0"/>
          <c:order val="4"/>
          <c:tx>
            <c:v>Nolans Bore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Sheet1!$F$3:$F$13</c:f>
              <c:numCache>
                <c:formatCode>General</c:formatCode>
                <c:ptCount val="11"/>
                <c:pt idx="0">
                  <c:v>2000</c:v>
                </c:pt>
                <c:pt idx="1">
                  <c:v>4800</c:v>
                </c:pt>
                <c:pt idx="2">
                  <c:v>590</c:v>
                </c:pt>
                <c:pt idx="3">
                  <c:v>2200</c:v>
                </c:pt>
                <c:pt idx="4">
                  <c:v>240</c:v>
                </c:pt>
                <c:pt idx="5">
                  <c:v>40</c:v>
                </c:pt>
                <c:pt idx="6">
                  <c:v>100</c:v>
                </c:pt>
                <c:pt idx="7">
                  <c:v>10</c:v>
                </c:pt>
                <c:pt idx="8">
                  <c:v>30</c:v>
                </c:pt>
                <c:pt idx="10">
                  <c:v>0</c:v>
                </c:pt>
              </c:numCache>
            </c:numRef>
          </c:val>
        </c:ser>
        <c:ser>
          <c:idx val="1"/>
          <c:order val="5"/>
          <c:tx>
            <c:v>Mt Weld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Sheet1!$E$3:$E$13</c:f>
              <c:numCache>
                <c:formatCode>General</c:formatCode>
                <c:ptCount val="11"/>
                <c:pt idx="0">
                  <c:v>5400</c:v>
                </c:pt>
                <c:pt idx="1">
                  <c:v>9800</c:v>
                </c:pt>
                <c:pt idx="2">
                  <c:v>1100</c:v>
                </c:pt>
                <c:pt idx="3">
                  <c:v>3900</c:v>
                </c:pt>
                <c:pt idx="4">
                  <c:v>480</c:v>
                </c:pt>
                <c:pt idx="5">
                  <c:v>84</c:v>
                </c:pt>
                <c:pt idx="6">
                  <c:v>170</c:v>
                </c:pt>
                <c:pt idx="7">
                  <c:v>21</c:v>
                </c:pt>
                <c:pt idx="8">
                  <c:v>21</c:v>
                </c:pt>
                <c:pt idx="9">
                  <c:v>63</c:v>
                </c:pt>
                <c:pt idx="10">
                  <c:v>0</c:v>
                </c:pt>
              </c:numCache>
            </c:numRef>
          </c:val>
        </c:ser>
        <c:ser>
          <c:idx val="2"/>
          <c:order val="6"/>
          <c:tx>
            <c:v>Mtn Pass</c:v>
          </c:tx>
          <c:invertIfNegative val="0"/>
          <c:cat>
            <c:strRef>
              <c:f>Sheet1!$A$3:$A$13</c:f>
              <c:strCache>
                <c:ptCount val="11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  <c:pt idx="10">
                  <c:v>Others</c:v>
                </c:pt>
              </c:strCache>
            </c:strRef>
          </c:cat>
          <c:val>
            <c:numRef>
              <c:f>Sheet1!$D$3:$D$13</c:f>
              <c:numCache>
                <c:formatCode>General</c:formatCode>
                <c:ptCount val="11"/>
                <c:pt idx="0">
                  <c:v>12600</c:v>
                </c:pt>
                <c:pt idx="1">
                  <c:v>18100</c:v>
                </c:pt>
                <c:pt idx="2">
                  <c:v>1550</c:v>
                </c:pt>
                <c:pt idx="3">
                  <c:v>4300</c:v>
                </c:pt>
                <c:pt idx="4">
                  <c:v>290</c:v>
                </c:pt>
                <c:pt idx="5">
                  <c:v>45</c:v>
                </c:pt>
                <c:pt idx="6">
                  <c:v>78</c:v>
                </c:pt>
                <c:pt idx="7">
                  <c:v>11</c:v>
                </c:pt>
                <c:pt idx="8">
                  <c:v>19</c:v>
                </c:pt>
                <c:pt idx="9">
                  <c:v>0</c:v>
                </c:pt>
                <c:pt idx="10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649920"/>
        <c:axId val="133651456"/>
        <c:axId val="133589184"/>
      </c:bar3DChart>
      <c:catAx>
        <c:axId val="133649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33651456"/>
        <c:crosses val="autoZero"/>
        <c:auto val="1"/>
        <c:lblAlgn val="ctr"/>
        <c:lblOffset val="100"/>
        <c:noMultiLvlLbl val="0"/>
      </c:catAx>
      <c:valAx>
        <c:axId val="133651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649920"/>
        <c:crosses val="autoZero"/>
        <c:crossBetween val="between"/>
      </c:valAx>
      <c:serAx>
        <c:axId val="133589184"/>
        <c:scaling>
          <c:orientation val="minMax"/>
        </c:scaling>
        <c:delete val="0"/>
        <c:axPos val="b"/>
        <c:majorTickMark val="out"/>
        <c:minorTickMark val="none"/>
        <c:tickLblPos val="nextTo"/>
        <c:crossAx val="133651456"/>
        <c:crosses val="autoZero"/>
        <c:tickLblSkip val="1"/>
        <c:tickMarkSkip val="1"/>
      </c:ser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3"/>
          <c:order val="0"/>
          <c:tx>
            <c:v>Dubbo Zirconia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Sheet1!$R$3:$R$12</c:f>
              <c:numCache>
                <c:formatCode>#,##0</c:formatCode>
                <c:ptCount val="10"/>
                <c:pt idx="0">
                  <c:v>13260</c:v>
                </c:pt>
                <c:pt idx="1">
                  <c:v>24960</c:v>
                </c:pt>
                <c:pt idx="2">
                  <c:v>15950</c:v>
                </c:pt>
                <c:pt idx="3">
                  <c:v>55500</c:v>
                </c:pt>
                <c:pt idx="4">
                  <c:v>4704</c:v>
                </c:pt>
                <c:pt idx="5">
                  <c:v>6800</c:v>
                </c:pt>
                <c:pt idx="6">
                  <c:v>6160</c:v>
                </c:pt>
                <c:pt idx="7">
                  <c:v>20000</c:v>
                </c:pt>
                <c:pt idx="8">
                  <c:v>71550</c:v>
                </c:pt>
                <c:pt idx="9">
                  <c:v>73800</c:v>
                </c:pt>
              </c:numCache>
            </c:numRef>
          </c:val>
        </c:ser>
        <c:ser>
          <c:idx val="5"/>
          <c:order val="1"/>
          <c:tx>
            <c:v>Steenkamps Bore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Sheet1!$T$3:$T$11</c:f>
              <c:numCache>
                <c:formatCode>#,##0</c:formatCode>
                <c:ptCount val="9"/>
                <c:pt idx="0">
                  <c:v>15340</c:v>
                </c:pt>
                <c:pt idx="1">
                  <c:v>33800</c:v>
                </c:pt>
                <c:pt idx="2">
                  <c:v>20300</c:v>
                </c:pt>
                <c:pt idx="3">
                  <c:v>67500</c:v>
                </c:pt>
                <c:pt idx="4">
                  <c:v>5712</c:v>
                </c:pt>
                <c:pt idx="5">
                  <c:v>6800</c:v>
                </c:pt>
                <c:pt idx="6">
                  <c:v>4950</c:v>
                </c:pt>
                <c:pt idx="7">
                  <c:v>5000</c:v>
                </c:pt>
                <c:pt idx="8">
                  <c:v>24300</c:v>
                </c:pt>
              </c:numCache>
            </c:numRef>
          </c:val>
        </c:ser>
        <c:ser>
          <c:idx val="6"/>
          <c:order val="2"/>
          <c:tx>
            <c:v>Russia &amp; Kazakhstan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Sheet1!$U$3:$U$12</c:f>
              <c:numCache>
                <c:formatCode>#,##0</c:formatCode>
                <c:ptCount val="10"/>
                <c:pt idx="0">
                  <c:v>3640</c:v>
                </c:pt>
                <c:pt idx="1">
                  <c:v>7540</c:v>
                </c:pt>
                <c:pt idx="2">
                  <c:v>2900</c:v>
                </c:pt>
                <c:pt idx="3">
                  <c:v>6600</c:v>
                </c:pt>
                <c:pt idx="4">
                  <c:v>420</c:v>
                </c:pt>
                <c:pt idx="5">
                  <c:v>3400</c:v>
                </c:pt>
                <c:pt idx="6">
                  <c:v>110</c:v>
                </c:pt>
                <c:pt idx="7">
                  <c:v>0</c:v>
                </c:pt>
                <c:pt idx="8">
                  <c:v>1350</c:v>
                </c:pt>
                <c:pt idx="9">
                  <c:v>0</c:v>
                </c:pt>
              </c:numCache>
            </c:numRef>
          </c:val>
        </c:ser>
        <c:ser>
          <c:idx val="7"/>
          <c:order val="3"/>
          <c:tx>
            <c:v>India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Sheet1!$V$3:$V$12</c:f>
              <c:numCache>
                <c:formatCode>#,##0</c:formatCode>
                <c:ptCount val="10"/>
                <c:pt idx="0">
                  <c:v>14560</c:v>
                </c:pt>
                <c:pt idx="1">
                  <c:v>31200</c:v>
                </c:pt>
                <c:pt idx="2">
                  <c:v>20300</c:v>
                </c:pt>
                <c:pt idx="3">
                  <c:v>69000</c:v>
                </c:pt>
                <c:pt idx="4">
                  <c:v>5712</c:v>
                </c:pt>
                <c:pt idx="5">
                  <c:v>0</c:v>
                </c:pt>
                <c:pt idx="6">
                  <c:v>3300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0"/>
          <c:order val="4"/>
          <c:tx>
            <c:v>Nolans Bore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Sheet1!$Q$3:$Q$12</c:f>
              <c:numCache>
                <c:formatCode>#,##0</c:formatCode>
                <c:ptCount val="10"/>
                <c:pt idx="0">
                  <c:v>52000</c:v>
                </c:pt>
                <c:pt idx="1">
                  <c:v>124800</c:v>
                </c:pt>
                <c:pt idx="2">
                  <c:v>85550</c:v>
                </c:pt>
                <c:pt idx="3">
                  <c:v>330000</c:v>
                </c:pt>
                <c:pt idx="4">
                  <c:v>20160</c:v>
                </c:pt>
                <c:pt idx="5">
                  <c:v>136000</c:v>
                </c:pt>
                <c:pt idx="6">
                  <c:v>11000</c:v>
                </c:pt>
                <c:pt idx="7">
                  <c:v>25000</c:v>
                </c:pt>
                <c:pt idx="8">
                  <c:v>40500</c:v>
                </c:pt>
                <c:pt idx="9">
                  <c:v>0</c:v>
                </c:pt>
              </c:numCache>
            </c:numRef>
          </c:val>
        </c:ser>
        <c:ser>
          <c:idx val="1"/>
          <c:order val="5"/>
          <c:tx>
            <c:v>Mt Weld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Sheet1!$P$3:$P$12</c:f>
              <c:numCache>
                <c:formatCode>#,##0</c:formatCode>
                <c:ptCount val="10"/>
                <c:pt idx="0">
                  <c:v>140400</c:v>
                </c:pt>
                <c:pt idx="1">
                  <c:v>254800</c:v>
                </c:pt>
                <c:pt idx="2">
                  <c:v>159500</c:v>
                </c:pt>
                <c:pt idx="3">
                  <c:v>585000</c:v>
                </c:pt>
                <c:pt idx="4">
                  <c:v>40320</c:v>
                </c:pt>
                <c:pt idx="5">
                  <c:v>285600</c:v>
                </c:pt>
                <c:pt idx="6">
                  <c:v>18700</c:v>
                </c:pt>
                <c:pt idx="7">
                  <c:v>52500</c:v>
                </c:pt>
                <c:pt idx="8">
                  <c:v>28350</c:v>
                </c:pt>
                <c:pt idx="9">
                  <c:v>11340</c:v>
                </c:pt>
              </c:numCache>
            </c:numRef>
          </c:val>
        </c:ser>
        <c:ser>
          <c:idx val="2"/>
          <c:order val="6"/>
          <c:tx>
            <c:v>Mtn Pass</c:v>
          </c:tx>
          <c:invertIfNegative val="0"/>
          <c:cat>
            <c:strRef>
              <c:f>Sheet1!$A$3:$A$12</c:f>
              <c:strCache>
                <c:ptCount val="10"/>
                <c:pt idx="0">
                  <c:v>La</c:v>
                </c:pt>
                <c:pt idx="1">
                  <c:v>Ce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Y</c:v>
                </c:pt>
              </c:strCache>
            </c:strRef>
          </c:cat>
          <c:val>
            <c:numRef>
              <c:f>Sheet1!$O$3:$O$12</c:f>
              <c:numCache>
                <c:formatCode>#,##0</c:formatCode>
                <c:ptCount val="10"/>
                <c:pt idx="0">
                  <c:v>327600</c:v>
                </c:pt>
                <c:pt idx="1">
                  <c:v>470600</c:v>
                </c:pt>
                <c:pt idx="2">
                  <c:v>224750</c:v>
                </c:pt>
                <c:pt idx="3">
                  <c:v>645000</c:v>
                </c:pt>
                <c:pt idx="4">
                  <c:v>24360</c:v>
                </c:pt>
                <c:pt idx="5">
                  <c:v>153000</c:v>
                </c:pt>
                <c:pt idx="6">
                  <c:v>8580</c:v>
                </c:pt>
                <c:pt idx="7">
                  <c:v>27500</c:v>
                </c:pt>
                <c:pt idx="8">
                  <c:v>25650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728512"/>
        <c:axId val="133742592"/>
        <c:axId val="133655168"/>
      </c:bar3DChart>
      <c:catAx>
        <c:axId val="133728512"/>
        <c:scaling>
          <c:orientation val="minMax"/>
        </c:scaling>
        <c:delete val="0"/>
        <c:axPos val="b"/>
        <c:majorTickMark val="out"/>
        <c:minorTickMark val="none"/>
        <c:tickLblPos val="nextTo"/>
        <c:crossAx val="133742592"/>
        <c:crosses val="autoZero"/>
        <c:auto val="1"/>
        <c:lblAlgn val="ctr"/>
        <c:lblOffset val="100"/>
        <c:noMultiLvlLbl val="0"/>
      </c:catAx>
      <c:valAx>
        <c:axId val="1337425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3728512"/>
        <c:crosses val="autoZero"/>
        <c:crossBetween val="between"/>
      </c:valAx>
      <c:serAx>
        <c:axId val="133655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33742592"/>
        <c:crosses val="autoZero"/>
        <c:tickLblSkip val="1"/>
        <c:tickMarkSkip val="1"/>
      </c:ser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Year 1</c:v>
          </c:tx>
          <c:invertIfNegative val="0"/>
          <c:cat>
            <c:strRef>
              <c:f>TOTAL!$D$7:$J$7</c:f>
              <c:strCache>
                <c:ptCount val="7"/>
                <c:pt idx="0">
                  <c:v>TRL 1</c:v>
                </c:pt>
                <c:pt idx="1">
                  <c:v>TRL 2</c:v>
                </c:pt>
                <c:pt idx="2">
                  <c:v>TRL 3</c:v>
                </c:pt>
                <c:pt idx="3">
                  <c:v>TRL 4</c:v>
                </c:pt>
                <c:pt idx="4">
                  <c:v>TRL 5</c:v>
                </c:pt>
                <c:pt idx="5">
                  <c:v>TRL 6</c:v>
                </c:pt>
                <c:pt idx="6">
                  <c:v>TRL 7</c:v>
                </c:pt>
              </c:strCache>
            </c:strRef>
          </c:cat>
          <c:val>
            <c:numRef>
              <c:f>TOTAL!$D$41:$J$41</c:f>
              <c:numCache>
                <c:formatCode>#,##0_);[Red]\(#,##0\)</c:formatCode>
                <c:ptCount val="7"/>
                <c:pt idx="0">
                  <c:v>4530</c:v>
                </c:pt>
                <c:pt idx="1">
                  <c:v>3955</c:v>
                </c:pt>
                <c:pt idx="2">
                  <c:v>385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v>Year 2</c:v>
          </c:tx>
          <c:invertIfNegative val="0"/>
          <c:cat>
            <c:strRef>
              <c:f>TOTAL!$D$7:$J$7</c:f>
              <c:strCache>
                <c:ptCount val="7"/>
                <c:pt idx="0">
                  <c:v>TRL 1</c:v>
                </c:pt>
                <c:pt idx="1">
                  <c:v>TRL 2</c:v>
                </c:pt>
                <c:pt idx="2">
                  <c:v>TRL 3</c:v>
                </c:pt>
                <c:pt idx="3">
                  <c:v>TRL 4</c:v>
                </c:pt>
                <c:pt idx="4">
                  <c:v>TRL 5</c:v>
                </c:pt>
                <c:pt idx="5">
                  <c:v>TRL 6</c:v>
                </c:pt>
                <c:pt idx="6">
                  <c:v>TRL 7</c:v>
                </c:pt>
              </c:strCache>
            </c:strRef>
          </c:cat>
          <c:val>
            <c:numRef>
              <c:f>TOTAL!$D$42:$J$42</c:f>
              <c:numCache>
                <c:formatCode>#,##0_);[Red]\(#,##0\)</c:formatCode>
                <c:ptCount val="7"/>
                <c:pt idx="0">
                  <c:v>5555</c:v>
                </c:pt>
                <c:pt idx="1">
                  <c:v>4955</c:v>
                </c:pt>
                <c:pt idx="2">
                  <c:v>8735</c:v>
                </c:pt>
                <c:pt idx="3">
                  <c:v>1240</c:v>
                </c:pt>
                <c:pt idx="4">
                  <c:v>330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v>Year 3</c:v>
          </c:tx>
          <c:invertIfNegative val="0"/>
          <c:cat>
            <c:strRef>
              <c:f>TOTAL!$D$7:$J$7</c:f>
              <c:strCache>
                <c:ptCount val="7"/>
                <c:pt idx="0">
                  <c:v>TRL 1</c:v>
                </c:pt>
                <c:pt idx="1">
                  <c:v>TRL 2</c:v>
                </c:pt>
                <c:pt idx="2">
                  <c:v>TRL 3</c:v>
                </c:pt>
                <c:pt idx="3">
                  <c:v>TRL 4</c:v>
                </c:pt>
                <c:pt idx="4">
                  <c:v>TRL 5</c:v>
                </c:pt>
                <c:pt idx="5">
                  <c:v>TRL 6</c:v>
                </c:pt>
                <c:pt idx="6">
                  <c:v>TRL 7</c:v>
                </c:pt>
              </c:strCache>
            </c:strRef>
          </c:cat>
          <c:val>
            <c:numRef>
              <c:f>TOTAL!$D$43:$J$43</c:f>
              <c:numCache>
                <c:formatCode>#,##0_);[Red]\(#,##0\)</c:formatCode>
                <c:ptCount val="7"/>
                <c:pt idx="0">
                  <c:v>675</c:v>
                </c:pt>
                <c:pt idx="1">
                  <c:v>5330</c:v>
                </c:pt>
                <c:pt idx="2">
                  <c:v>4445</c:v>
                </c:pt>
                <c:pt idx="3">
                  <c:v>8685</c:v>
                </c:pt>
                <c:pt idx="4">
                  <c:v>1035</c:v>
                </c:pt>
                <c:pt idx="5">
                  <c:v>535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v>Year 4</c:v>
          </c:tx>
          <c:invertIfNegative val="0"/>
          <c:cat>
            <c:strRef>
              <c:f>TOTAL!$D$7:$J$7</c:f>
              <c:strCache>
                <c:ptCount val="7"/>
                <c:pt idx="0">
                  <c:v>TRL 1</c:v>
                </c:pt>
                <c:pt idx="1">
                  <c:v>TRL 2</c:v>
                </c:pt>
                <c:pt idx="2">
                  <c:v>TRL 3</c:v>
                </c:pt>
                <c:pt idx="3">
                  <c:v>TRL 4</c:v>
                </c:pt>
                <c:pt idx="4">
                  <c:v>TRL 5</c:v>
                </c:pt>
                <c:pt idx="5">
                  <c:v>TRL 6</c:v>
                </c:pt>
                <c:pt idx="6">
                  <c:v>TRL 7</c:v>
                </c:pt>
              </c:strCache>
            </c:strRef>
          </c:cat>
          <c:val>
            <c:numRef>
              <c:f>TOTAL!$D$44:$J$44</c:f>
              <c:numCache>
                <c:formatCode>#,##0_);[Red]\(#,##0\)</c:formatCode>
                <c:ptCount val="7"/>
                <c:pt idx="0">
                  <c:v>730</c:v>
                </c:pt>
                <c:pt idx="1">
                  <c:v>5085</c:v>
                </c:pt>
                <c:pt idx="2">
                  <c:v>625</c:v>
                </c:pt>
                <c:pt idx="3">
                  <c:v>4540</c:v>
                </c:pt>
                <c:pt idx="4">
                  <c:v>9115</c:v>
                </c:pt>
                <c:pt idx="5">
                  <c:v>425</c:v>
                </c:pt>
                <c:pt idx="6">
                  <c:v>200</c:v>
                </c:pt>
              </c:numCache>
            </c:numRef>
          </c:val>
        </c:ser>
        <c:ser>
          <c:idx val="4"/>
          <c:order val="4"/>
          <c:tx>
            <c:v>Year 5</c:v>
          </c:tx>
          <c:invertIfNegative val="0"/>
          <c:cat>
            <c:strRef>
              <c:f>TOTAL!$D$7:$J$7</c:f>
              <c:strCache>
                <c:ptCount val="7"/>
                <c:pt idx="0">
                  <c:v>TRL 1</c:v>
                </c:pt>
                <c:pt idx="1">
                  <c:v>TRL 2</c:v>
                </c:pt>
                <c:pt idx="2">
                  <c:v>TRL 3</c:v>
                </c:pt>
                <c:pt idx="3">
                  <c:v>TRL 4</c:v>
                </c:pt>
                <c:pt idx="4">
                  <c:v>TRL 5</c:v>
                </c:pt>
                <c:pt idx="5">
                  <c:v>TRL 6</c:v>
                </c:pt>
                <c:pt idx="6">
                  <c:v>TRL 7</c:v>
                </c:pt>
              </c:strCache>
            </c:strRef>
          </c:cat>
          <c:val>
            <c:numRef>
              <c:f>TOTAL!$D$45:$J$45</c:f>
              <c:numCache>
                <c:formatCode>#,##0_);[Red]\(#,##0\)</c:formatCode>
                <c:ptCount val="7"/>
                <c:pt idx="0">
                  <c:v>770</c:v>
                </c:pt>
                <c:pt idx="1">
                  <c:v>5130</c:v>
                </c:pt>
                <c:pt idx="2">
                  <c:v>450</c:v>
                </c:pt>
                <c:pt idx="3">
                  <c:v>1075</c:v>
                </c:pt>
                <c:pt idx="4">
                  <c:v>4350</c:v>
                </c:pt>
                <c:pt idx="5">
                  <c:v>8600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069248"/>
        <c:axId val="134075136"/>
        <c:axId val="133740736"/>
      </c:bar3DChart>
      <c:catAx>
        <c:axId val="134069248"/>
        <c:scaling>
          <c:orientation val="minMax"/>
        </c:scaling>
        <c:delete val="0"/>
        <c:axPos val="b"/>
        <c:majorTickMark val="out"/>
        <c:minorTickMark val="none"/>
        <c:tickLblPos val="nextTo"/>
        <c:crossAx val="134075136"/>
        <c:crosses val="autoZero"/>
        <c:auto val="1"/>
        <c:lblAlgn val="ctr"/>
        <c:lblOffset val="100"/>
        <c:noMultiLvlLbl val="0"/>
      </c:catAx>
      <c:valAx>
        <c:axId val="134075136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134069248"/>
        <c:crosses val="autoZero"/>
        <c:crossBetween val="between"/>
      </c:valAx>
      <c:serAx>
        <c:axId val="133740736"/>
        <c:scaling>
          <c:orientation val="minMax"/>
        </c:scaling>
        <c:delete val="0"/>
        <c:axPos val="b"/>
        <c:majorTickMark val="out"/>
        <c:minorTickMark val="none"/>
        <c:tickLblPos val="nextTo"/>
        <c:crossAx val="134075136"/>
        <c:crosses val="autoZero"/>
      </c:ser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E0A79-25DB-42C9-9E29-A0C6A27DD79E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4A6A-4E7E-4605-B9EA-4F8DB1F1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46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8403D-C267-47D6-9B93-9CC2BF32E3DD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768"/>
            <a:ext cx="560705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2D78A-E10B-49E8-BE32-7A84C0AE9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9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Those who fail to learn the lessons of history are condemned forever to repeat them.</a:t>
            </a:r>
          </a:p>
          <a:p>
            <a:r>
              <a:rPr lang="en-US" baseline="0" dirty="0" smtClean="0"/>
              <a:t>The cobalt crisis arose in 1978 as a result of a revolution in Zaire.</a:t>
            </a:r>
          </a:p>
          <a:p>
            <a:r>
              <a:rPr lang="en-US" baseline="0" dirty="0" smtClean="0"/>
              <a:t>Prices returned substantially to their historic levels by 1982.</a:t>
            </a:r>
          </a:p>
          <a:p>
            <a:r>
              <a:rPr lang="en-US" baseline="0" dirty="0" smtClean="0"/>
              <a:t>What happened subsequently is typical of “materials crises”….</a:t>
            </a:r>
          </a:p>
          <a:p>
            <a:r>
              <a:rPr lang="en-US" baseline="0" dirty="0" smtClean="0"/>
              <a:t>We are trying to take the long term view of what needs to be done…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2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4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Cannot recycle to meet emerging needs.  Must develop new sources or substitutes.  Timescale</a:t>
            </a:r>
            <a:r>
              <a:rPr lang="en-US" baseline="0" dirty="0" smtClean="0"/>
              <a:t> 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0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 tech transfer path is built in from the beginning.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24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2D78A-E10B-49E8-BE32-7A84C0AE9F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1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3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3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14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7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1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069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35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793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034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65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8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787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6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4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05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5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5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5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1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2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5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609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593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9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520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556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76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3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9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4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490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32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143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7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1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85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58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0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9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3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30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2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0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14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8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57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7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0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4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577081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yriad Pro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577081"/>
          </a:xfrm>
        </p:spPr>
        <p:txBody>
          <a:bodyPr/>
          <a:lstStyle>
            <a:lvl1pPr>
              <a:defRPr sz="3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2pPr>
            <a:lvl3pPr marL="744538" indent="-168275">
              <a:buClr>
                <a:schemeClr val="accent1"/>
              </a:buClr>
              <a:defRPr sz="18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3pPr>
            <a:lvl4pPr marL="973138" indent="-228600">
              <a:buClr>
                <a:schemeClr val="accent1"/>
              </a:buClr>
              <a:defRPr sz="16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32325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55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57708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744538" indent="-168275">
              <a:buClr>
                <a:schemeClr val="accent1"/>
              </a:buCl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973138" indent="-228600">
              <a:buClr>
                <a:schemeClr val="accent1"/>
              </a:buCl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744538" indent="-168275">
              <a:buClr>
                <a:schemeClr val="accent1"/>
              </a:buCl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973138" indent="-228600">
              <a:buClr>
                <a:schemeClr val="accent1"/>
              </a:buCl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32325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577081"/>
          </a:xfrm>
        </p:spPr>
        <p:txBody>
          <a:bodyPr/>
          <a:lstStyle>
            <a:lvl1pPr>
              <a:defRPr sz="3600" b="0" i="0">
                <a:latin typeface="Myriad Pro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32325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32325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577081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 u="none">
                <a:solidFill>
                  <a:schemeClr val="accent2"/>
                </a:solidFill>
                <a:latin typeface="Myriad Pro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449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577081"/>
          </a:xfrm>
        </p:spPr>
        <p:txBody>
          <a:bodyPr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2pPr>
            <a:lvl3pPr marL="744538" indent="-168275">
              <a:buClr>
                <a:schemeClr val="accent1"/>
              </a:buClr>
              <a:defRPr sz="18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3pPr>
            <a:lvl4pPr marL="973138" indent="-228600">
              <a:buClr>
                <a:schemeClr val="accent1"/>
              </a:buClr>
              <a:defRPr sz="16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accent6">
                    <a:lumMod val="50000"/>
                  </a:schemeClr>
                </a:solidFill>
                <a:latin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377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608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048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46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33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2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8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2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5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01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5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1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2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0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4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92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9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0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6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5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1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005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79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03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6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5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8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78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60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4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5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5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5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5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1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2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3" y="374117"/>
            <a:ext cx="8661399" cy="48474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80074"/>
            <a:ext cx="85851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MI_Logo_woDO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69569"/>
            <a:ext cx="2015067" cy="395817"/>
          </a:xfrm>
          <a:prstGeom prst="rect">
            <a:avLst/>
          </a:prstGeom>
        </p:spPr>
      </p:pic>
      <p:pic>
        <p:nvPicPr>
          <p:cNvPr id="12" name="Picture 11" descr="CMI_Cover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0705" y="2167467"/>
            <a:ext cx="7337530" cy="46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5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45858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1778949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79573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0" y="1294021"/>
            <a:ext cx="4316863" cy="211134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chemeClr val="accent1"/>
              </a:buClr>
              <a:defRPr sz="2400"/>
            </a:lvl1pPr>
            <a:lvl2pPr marL="515938" indent="-236538">
              <a:buClr>
                <a:schemeClr val="accent1"/>
              </a:buClr>
              <a:buFont typeface="Arial Narrow" pitchFamily="34" charset="0"/>
              <a:buChar char="–"/>
              <a:defRPr sz="2000"/>
            </a:lvl2pPr>
            <a:lvl3pPr marL="744538" indent="-168275">
              <a:buClr>
                <a:schemeClr val="accent1"/>
              </a:buClr>
              <a:defRPr sz="1800"/>
            </a:lvl3pPr>
            <a:lvl4pPr marL="973138" indent="-228600">
              <a:buClr>
                <a:schemeClr val="accent1"/>
              </a:buClr>
              <a:defRPr sz="1600"/>
            </a:lvl4pPr>
            <a:lvl5pPr marL="1143000" indent="-169863">
              <a:buClr>
                <a:schemeClr val="accent1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2" y="177114"/>
            <a:ext cx="8905797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505198" y="6339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91A4-FA7F-4C23-B303-71B030C14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46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609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593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954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520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556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76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3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902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4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7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9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3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5770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09000" y="631825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6965DDA-213C-244C-88F6-86E68AEF8589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pPr algn="r"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32325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defRPr>
            </a:lvl1pPr>
          </a:lstStyle>
          <a:p>
            <a:endParaRPr lang="en-US"/>
          </a:p>
        </p:txBody>
      </p:sp>
      <p:pic>
        <p:nvPicPr>
          <p:cNvPr id="6" name="Picture 5" descr="CMI logo_horiz_fullColor.png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180"/>
            <a:ext cx="3317875" cy="801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37" r:id="rId21"/>
    <p:sldLayoutId id="2147483938" r:id="rId22"/>
    <p:sldLayoutId id="2147483939" r:id="rId23"/>
    <p:sldLayoutId id="2147483940" r:id="rId24"/>
    <p:sldLayoutId id="2147483941" r:id="rId25"/>
    <p:sldLayoutId id="2147483916" r:id="rId26"/>
    <p:sldLayoutId id="2147483917" r:id="rId27"/>
    <p:sldLayoutId id="2147483919" r:id="rId28"/>
    <p:sldLayoutId id="2147483920" r:id="rId29"/>
    <p:sldLayoutId id="2147483921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43" r:id="rId36"/>
    <p:sldLayoutId id="2147483944" r:id="rId37"/>
    <p:sldLayoutId id="2147483945" r:id="rId38"/>
    <p:sldLayoutId id="2147483946" r:id="rId39"/>
    <p:sldLayoutId id="2147483947" r:id="rId4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 baseline="0">
          <a:solidFill>
            <a:schemeClr val="tx1">
              <a:lumMod val="50000"/>
              <a:lumOff val="50000"/>
            </a:schemeClr>
          </a:solidFill>
          <a:latin typeface="Myriad Pro"/>
          <a:ea typeface="+mj-ea"/>
          <a:cs typeface="Arial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867E-961A-4843-B472-A1439761B096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7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867E-961A-4843-B472-A1439761B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C8B7-5758-49DB-B8B3-54C76572A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694129" cy="4879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woosh_u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667" y="986480"/>
            <a:ext cx="8686800" cy="184766"/>
          </a:xfrm>
          <a:prstGeom prst="rect">
            <a:avLst/>
          </a:prstGeom>
        </p:spPr>
      </p:pic>
      <p:pic>
        <p:nvPicPr>
          <p:cNvPr id="8" name="Picture 7" descr="CMI_Logo_woDO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6278036"/>
            <a:ext cx="2015067" cy="3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9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baseline="0">
          <a:solidFill>
            <a:schemeClr val="accent1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287493"/>
        </a:buClr>
        <a:buFont typeface="Arial" pitchFamily="34" charset="0"/>
        <a:buChar char="•"/>
        <a:defRPr sz="2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7063" marR="0" indent="-347663" algn="l" defTabSz="914400" rtl="0" eaLnBrk="1" fontAlgn="auto" latinLnBrk="0" hangingPunct="1">
        <a:lnSpc>
          <a:spcPct val="90000"/>
        </a:lnSpc>
        <a:spcBef>
          <a:spcPts val="800"/>
        </a:spcBef>
        <a:spcAft>
          <a:spcPts val="0"/>
        </a:spcAft>
        <a:buClr>
          <a:srgbClr val="287493"/>
        </a:buClr>
        <a:buSzTx/>
        <a:buFont typeface="Arial" pitchFamily="34" charset="0"/>
        <a:buChar char="•"/>
        <a:tabLst/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287493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287493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21" Type="http://schemas.openxmlformats.org/officeDocument/2006/relationships/image" Target="../media/image23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_DOE_Logo_Color_Hi-Res_0428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667" y="6168038"/>
            <a:ext cx="2305226" cy="5795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MI logo_VertTaglineFull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925" y="563281"/>
            <a:ext cx="5606463" cy="24027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12449" y="3862905"/>
            <a:ext cx="7517129" cy="1518156"/>
            <a:chOff x="149869" y="3697247"/>
            <a:chExt cx="8858065" cy="1788971"/>
          </a:xfrm>
        </p:grpSpPr>
        <p:grpSp>
          <p:nvGrpSpPr>
            <p:cNvPr id="8" name="Group 7"/>
            <p:cNvGrpSpPr/>
            <p:nvPr/>
          </p:nvGrpSpPr>
          <p:grpSpPr>
            <a:xfrm>
              <a:off x="556054" y="3697247"/>
              <a:ext cx="8042164" cy="414564"/>
              <a:chOff x="532391" y="1583262"/>
              <a:chExt cx="8042164" cy="414564"/>
            </a:xfrm>
          </p:grpSpPr>
          <p:pic>
            <p:nvPicPr>
              <p:cNvPr id="9" name="Picture 8" descr="Logo_Advanced Recovery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391" y="1584091"/>
                <a:ext cx="582569" cy="411682"/>
              </a:xfrm>
              <a:prstGeom prst="rect">
                <a:avLst/>
              </a:prstGeom>
            </p:spPr>
          </p:pic>
          <p:pic>
            <p:nvPicPr>
              <p:cNvPr id="10" name="Picture 9" descr="Logo_Cytec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174" y="1586484"/>
                <a:ext cx="813597" cy="406799"/>
              </a:xfrm>
              <a:prstGeom prst="rect">
                <a:avLst/>
              </a:prstGeom>
            </p:spPr>
          </p:pic>
          <p:pic>
            <p:nvPicPr>
              <p:cNvPr id="11" name="Picture 10" descr="Logo_GE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2046" y="1588597"/>
                <a:ext cx="407175" cy="407175"/>
              </a:xfrm>
              <a:prstGeom prst="rect">
                <a:avLst/>
              </a:prstGeom>
            </p:spPr>
          </p:pic>
          <p:pic>
            <p:nvPicPr>
              <p:cNvPr id="12" name="Picture 11" descr="Logo_Molycorp.jp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3858" y="1585770"/>
                <a:ext cx="1904821" cy="408945"/>
              </a:xfrm>
              <a:prstGeom prst="rect">
                <a:avLst/>
              </a:prstGeom>
            </p:spPr>
          </p:pic>
          <p:pic>
            <p:nvPicPr>
              <p:cNvPr id="13" name="Picture 12" descr="Logo_OLI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2589" y="1585308"/>
                <a:ext cx="1137823" cy="412518"/>
              </a:xfrm>
              <a:prstGeom prst="rect">
                <a:avLst/>
              </a:prstGeom>
            </p:spPr>
          </p:pic>
          <p:pic>
            <p:nvPicPr>
              <p:cNvPr id="14" name="Picture 13" descr="Logo_Simbol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194" y="1583262"/>
                <a:ext cx="1465241" cy="413089"/>
              </a:xfrm>
              <a:prstGeom prst="rect">
                <a:avLst/>
              </a:prstGeom>
            </p:spPr>
          </p:pic>
          <p:pic>
            <p:nvPicPr>
              <p:cNvPr id="15" name="Picture 14" descr="Logo_spintek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9541" y="1583297"/>
                <a:ext cx="805014" cy="408785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149869" y="4407034"/>
              <a:ext cx="8858065" cy="341468"/>
              <a:chOff x="-1869422" y="3689300"/>
              <a:chExt cx="10719599" cy="413228"/>
            </a:xfrm>
          </p:grpSpPr>
          <p:pic>
            <p:nvPicPr>
              <p:cNvPr id="17" name="Picture 16" descr="Logo_brown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3649" y="3692534"/>
                <a:ext cx="814338" cy="406197"/>
              </a:xfrm>
              <a:prstGeom prst="rect">
                <a:avLst/>
              </a:prstGeom>
            </p:spPr>
          </p:pic>
          <p:pic>
            <p:nvPicPr>
              <p:cNvPr id="18" name="Picture 17" descr="Logo_ColoradoSchoolMines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69422" y="3694224"/>
                <a:ext cx="3571114" cy="408304"/>
              </a:xfrm>
              <a:prstGeom prst="rect">
                <a:avLst/>
              </a:prstGeom>
            </p:spPr>
          </p:pic>
          <p:pic>
            <p:nvPicPr>
              <p:cNvPr id="19" name="Picture 18" descr="Logo_FIPR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112" y="3695571"/>
                <a:ext cx="1354091" cy="403184"/>
              </a:xfrm>
              <a:prstGeom prst="rect">
                <a:avLst/>
              </a:prstGeom>
            </p:spPr>
          </p:pic>
          <p:pic>
            <p:nvPicPr>
              <p:cNvPr id="20" name="Picture 19" descr="Logo_ISU.jp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5790" y="3689300"/>
                <a:ext cx="1271963" cy="412681"/>
              </a:xfrm>
              <a:prstGeom prst="rect">
                <a:avLst/>
              </a:prstGeom>
            </p:spPr>
          </p:pic>
          <p:pic>
            <p:nvPicPr>
              <p:cNvPr id="21" name="Picture 20" descr="Logo_Purdue.jp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4649" y="3695270"/>
                <a:ext cx="1331762" cy="405319"/>
              </a:xfrm>
              <a:prstGeom prst="rect">
                <a:avLst/>
              </a:prstGeom>
            </p:spPr>
          </p:pic>
          <p:pic>
            <p:nvPicPr>
              <p:cNvPr id="22" name="Picture 21" descr="Logo_UCDavis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1608" y="3691230"/>
                <a:ext cx="1598569" cy="409318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467143" y="5048479"/>
              <a:ext cx="6213268" cy="437739"/>
              <a:chOff x="441721" y="4903097"/>
              <a:chExt cx="6213268" cy="417576"/>
            </a:xfrm>
          </p:grpSpPr>
          <p:pic>
            <p:nvPicPr>
              <p:cNvPr id="24" name="Picture 23" descr="Logo_IdahoNatLab.jp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5862" y="4905482"/>
                <a:ext cx="605231" cy="411322"/>
              </a:xfrm>
              <a:prstGeom prst="rect">
                <a:avLst/>
              </a:prstGeom>
            </p:spPr>
          </p:pic>
          <p:pic>
            <p:nvPicPr>
              <p:cNvPr id="25" name="Picture 24" descr="Logo_LawrenceLivermore.jpg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9469" y="4903097"/>
                <a:ext cx="2255520" cy="417576"/>
              </a:xfrm>
              <a:prstGeom prst="rect">
                <a:avLst/>
              </a:prstGeom>
            </p:spPr>
          </p:pic>
          <p:pic>
            <p:nvPicPr>
              <p:cNvPr id="26" name="Picture 25" descr="Logo_OakRidge.jpg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8758" y="4907943"/>
                <a:ext cx="808903" cy="412591"/>
              </a:xfrm>
              <a:prstGeom prst="rect">
                <a:avLst/>
              </a:prstGeom>
            </p:spPr>
          </p:pic>
          <p:pic>
            <p:nvPicPr>
              <p:cNvPr id="27" name="Picture 26" descr="Logo_AL_Tag_DOE-Horiz_300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721" y="4910203"/>
                <a:ext cx="1766880" cy="406383"/>
              </a:xfrm>
              <a:prstGeom prst="rect">
                <a:avLst/>
              </a:prstGeom>
            </p:spPr>
          </p:pic>
        </p:grpSp>
      </p:grpSp>
      <p:cxnSp>
        <p:nvCxnSpPr>
          <p:cNvPr id="4" name="Straight Connector 3"/>
          <p:cNvCxnSpPr/>
          <p:nvPr/>
        </p:nvCxnSpPr>
        <p:spPr>
          <a:xfrm>
            <a:off x="2823853" y="3628668"/>
            <a:ext cx="3510097" cy="157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26384" y="5642742"/>
            <a:ext cx="3510097" cy="157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8" t="36806" b="7268"/>
          <a:stretch/>
        </p:blipFill>
        <p:spPr>
          <a:xfrm>
            <a:off x="1579600" y="2595245"/>
            <a:ext cx="7716800" cy="3718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238074"/>
            <a:ext cx="8804197" cy="577081"/>
          </a:xfrm>
        </p:spPr>
        <p:txBody>
          <a:bodyPr/>
          <a:lstStyle/>
          <a:p>
            <a:r>
              <a:rPr lang="en-US" dirty="0"/>
              <a:t>Supply Chain and Economic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78" t="7407" b="13704"/>
          <a:stretch/>
        </p:blipFill>
        <p:spPr>
          <a:xfrm>
            <a:off x="4182960" y="583565"/>
            <a:ext cx="4930560" cy="5379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29" b="53250"/>
          <a:stretch/>
        </p:blipFill>
        <p:spPr>
          <a:xfrm>
            <a:off x="57150" y="1476375"/>
            <a:ext cx="9361170" cy="182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040" y="3472385"/>
            <a:ext cx="3581400" cy="257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9" b="9429"/>
          <a:stretch/>
        </p:blipFill>
        <p:spPr>
          <a:xfrm>
            <a:off x="15875" y="650875"/>
            <a:ext cx="9144000" cy="56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Neodymium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3351687"/>
          </a:xfrm>
        </p:spPr>
        <p:txBody>
          <a:bodyPr/>
          <a:lstStyle/>
          <a:p>
            <a:r>
              <a:rPr lang="en-US" dirty="0" smtClean="0"/>
              <a:t>Used for high-performance magnets</a:t>
            </a:r>
          </a:p>
          <a:p>
            <a:r>
              <a:rPr lang="en-US" dirty="0" smtClean="0"/>
              <a:t>Traditional uses:</a:t>
            </a:r>
          </a:p>
          <a:p>
            <a:pPr lvl="1"/>
            <a:r>
              <a:rPr lang="en-US" dirty="0" smtClean="0"/>
              <a:t>Hard disk drive spindle motors</a:t>
            </a:r>
          </a:p>
          <a:p>
            <a:pPr lvl="1"/>
            <a:r>
              <a:rPr lang="en-US" dirty="0" smtClean="0"/>
              <a:t>Portable electronics - loudspeakers &amp; microphones</a:t>
            </a:r>
          </a:p>
          <a:p>
            <a:pPr lvl="1"/>
            <a:r>
              <a:rPr lang="en-US" dirty="0" smtClean="0"/>
              <a:t>Small motors in vehicles</a:t>
            </a:r>
          </a:p>
          <a:p>
            <a:r>
              <a:rPr lang="en-US" dirty="0" smtClean="0"/>
              <a:t>Emerging uses:</a:t>
            </a:r>
          </a:p>
          <a:p>
            <a:pPr lvl="1"/>
            <a:r>
              <a:rPr lang="en-US" dirty="0" smtClean="0"/>
              <a:t>Traction motors in electric vehicles</a:t>
            </a:r>
          </a:p>
          <a:p>
            <a:pPr lvl="1"/>
            <a:r>
              <a:rPr lang="en-US" dirty="0" smtClean="0"/>
              <a:t>Wind turbine generators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0"/>
            <a:ext cx="2578100" cy="314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13336" y="3413125"/>
            <a:ext cx="1995714" cy="2794000"/>
            <a:chOff x="1447800" y="152400"/>
            <a:chExt cx="2743200" cy="38404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52400"/>
              <a:ext cx="2743200" cy="384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286000" y="3048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657600" y="3048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514600" y="18288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429000" y="18288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286000" y="34290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657600" y="3429000"/>
              <a:ext cx="0" cy="381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05000" y="9906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514600" y="9144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819400" y="3048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752600" y="381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971800" y="762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429000" y="762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057400" y="13716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895600" y="13716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505200" y="1143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886200" y="9144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6400" y="1524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676400" y="1905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676400" y="2286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905000" y="28194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676400" y="3429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362200" y="1524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819400" y="1905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3962400" y="1524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962400" y="1905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962400" y="2286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286000" y="2286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895600" y="24384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3505200" y="2667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514600" y="28956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886200" y="28956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429000" y="3048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971800" y="31242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819400" y="35052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962400" y="34290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209800" y="8382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38400" y="2667000"/>
              <a:ext cx="0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3276600" y="1143000"/>
              <a:ext cx="0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048000" y="1219200"/>
              <a:ext cx="0" cy="1524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667000" y="1295400"/>
              <a:ext cx="0" cy="304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590800" y="2514600"/>
              <a:ext cx="0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28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Froth Flotation</a:t>
            </a:r>
            <a:endParaRPr lang="en-US" dirty="0"/>
          </a:p>
        </p:txBody>
      </p:sp>
      <p:pic>
        <p:nvPicPr>
          <p:cNvPr id="3" name="Picture 2" descr="2788028533_30fd0c2ba8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25" y="944562"/>
            <a:ext cx="3455459" cy="2591594"/>
          </a:xfrm>
          <a:prstGeom prst="rect">
            <a:avLst/>
          </a:prstGeom>
        </p:spPr>
      </p:pic>
      <p:pic>
        <p:nvPicPr>
          <p:cNvPr id="6" name="Picture 5" descr="imgaf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936625"/>
            <a:ext cx="3615095" cy="267802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2329" y="4088021"/>
            <a:ext cx="8651796" cy="1787156"/>
          </a:xfrm>
        </p:spPr>
        <p:txBody>
          <a:bodyPr/>
          <a:lstStyle/>
          <a:p>
            <a:r>
              <a:rPr lang="en-US" dirty="0" smtClean="0"/>
              <a:t>Separates valuable ore from the associated gangue.</a:t>
            </a:r>
          </a:p>
          <a:p>
            <a:r>
              <a:rPr lang="en-US" dirty="0" smtClean="0"/>
              <a:t>Concentrates </a:t>
            </a:r>
            <a:r>
              <a:rPr lang="en-US" dirty="0" err="1" smtClean="0"/>
              <a:t>bastnaesite</a:t>
            </a:r>
            <a:r>
              <a:rPr lang="en-US" dirty="0" smtClean="0"/>
              <a:t>, but not monazite.</a:t>
            </a:r>
          </a:p>
          <a:p>
            <a:r>
              <a:rPr lang="en-US" dirty="0" smtClean="0"/>
              <a:t>Monazite contains more of the higher-value heavy rare earths, but currently goes to the tailings heap.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2125" y="984250"/>
            <a:ext cx="682625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Froth Flotation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b="-1020"/>
          <a:stretch/>
        </p:blipFill>
        <p:spPr>
          <a:xfrm>
            <a:off x="412750" y="3885034"/>
            <a:ext cx="4460875" cy="22427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5" y="2523999"/>
            <a:ext cx="3510885" cy="389585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222329" y="1040021"/>
            <a:ext cx="8651796" cy="2811026"/>
          </a:xfrm>
          <a:prstGeom prst="rect">
            <a:avLst/>
          </a:prstGeom>
        </p:spPr>
        <p:txBody>
          <a:bodyPr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itchFamily="34" charset="0"/>
              <a:buChar char="•"/>
              <a:defRPr sz="2400" b="0" kern="1200" baseline="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1pPr>
            <a:lvl2pPr marL="515938" marR="0" indent="-236538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 Narrow" pitchFamily="34" charset="0"/>
              <a:buChar char="–"/>
              <a:tabLst/>
              <a:defRPr sz="20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2pPr>
            <a:lvl3pPr marL="744538" indent="-1682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3pPr>
            <a:lvl4pPr marL="973138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4pPr>
            <a:lvl5pPr marL="1143000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Solution:  find collector molecules that bind monazite to air bubbles.</a:t>
            </a:r>
          </a:p>
          <a:p>
            <a:r>
              <a:rPr lang="en-US" dirty="0" smtClean="0"/>
              <a:t>Quantum chemistry computations at Ames and Oak Ridge.</a:t>
            </a:r>
          </a:p>
          <a:p>
            <a:r>
              <a:rPr lang="en-US" dirty="0" smtClean="0"/>
              <a:t>Pilot-scale testing at Idaho.</a:t>
            </a:r>
          </a:p>
          <a:p>
            <a:r>
              <a:rPr lang="en-US" dirty="0" smtClean="0"/>
              <a:t>US-based chemical manufacturers.</a:t>
            </a:r>
          </a:p>
          <a:p>
            <a:r>
              <a:rPr lang="en-US" dirty="0" smtClean="0"/>
              <a:t>Deployment to US mines.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Terbium &amp; Europium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8651796" cy="4622804"/>
          </a:xfrm>
        </p:spPr>
        <p:txBody>
          <a:bodyPr/>
          <a:lstStyle/>
          <a:p>
            <a:r>
              <a:rPr lang="en-US" dirty="0" smtClean="0"/>
              <a:t>Provide green and red light emission</a:t>
            </a:r>
          </a:p>
          <a:p>
            <a:r>
              <a:rPr lang="en-US" dirty="0" smtClean="0"/>
              <a:t>Traditional uses:</a:t>
            </a:r>
          </a:p>
          <a:p>
            <a:pPr lvl="1"/>
            <a:r>
              <a:rPr lang="en-US" dirty="0"/>
              <a:t>CRTs</a:t>
            </a:r>
          </a:p>
          <a:p>
            <a:pPr lvl="1"/>
            <a:r>
              <a:rPr lang="en-US" dirty="0" smtClean="0"/>
              <a:t>Long-tube fluorescent lamps</a:t>
            </a:r>
          </a:p>
          <a:p>
            <a:pPr lvl="1"/>
            <a:r>
              <a:rPr lang="en-US" dirty="0" smtClean="0"/>
              <a:t>Flat panel color displays and TVs</a:t>
            </a:r>
          </a:p>
          <a:p>
            <a:r>
              <a:rPr lang="en-US" dirty="0" smtClean="0"/>
              <a:t>Current uses:</a:t>
            </a:r>
          </a:p>
          <a:p>
            <a:pPr lvl="1"/>
            <a:r>
              <a:rPr lang="en-US" dirty="0" smtClean="0"/>
              <a:t>Compact fluorescent lamps</a:t>
            </a:r>
          </a:p>
          <a:p>
            <a:pPr lvl="1"/>
            <a:r>
              <a:rPr lang="en-US" dirty="0" smtClean="0"/>
              <a:t>Personal electronics</a:t>
            </a:r>
          </a:p>
          <a:p>
            <a:r>
              <a:rPr lang="en-US" dirty="0" smtClean="0"/>
              <a:t>Future uses:</a:t>
            </a:r>
          </a:p>
          <a:p>
            <a:pPr lvl="1"/>
            <a:r>
              <a:rPr lang="en-US" dirty="0" smtClean="0"/>
              <a:t>LED lighting</a:t>
            </a:r>
          </a:p>
          <a:p>
            <a:pPr lvl="1"/>
            <a:r>
              <a:rPr lang="en-US" dirty="0" smtClean="0"/>
              <a:t>OLED displays</a:t>
            </a:r>
          </a:p>
        </p:txBody>
      </p:sp>
      <p:pic>
        <p:nvPicPr>
          <p:cNvPr id="4" name="Content Placeholder 3" descr="Chromaticit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163" y="2651125"/>
            <a:ext cx="4135437" cy="36480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7" t="6272" r="25312"/>
          <a:stretch/>
        </p:blipFill>
        <p:spPr>
          <a:xfrm rot="10800000">
            <a:off x="6937375" y="-920752"/>
            <a:ext cx="1904998" cy="34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279896"/>
              </p:ext>
            </p:extLst>
          </p:nvPr>
        </p:nvGraphicFramePr>
        <p:xfrm>
          <a:off x="3352800" y="1558925"/>
          <a:ext cx="5996484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5786306"/>
            <a:ext cx="3886200" cy="483722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Data extracted from US Department of Energy: Critical Materials Strategy, 2011.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324" y="1752600"/>
            <a:ext cx="31464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Separating these elements is costly, time-consuming and potentially highly polluting.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Some ore bodies also contain radioactive elements.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Not all of the elements can be absorbed by the market.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025" y="152400"/>
            <a:ext cx="8610600" cy="887935"/>
          </a:xfrm>
        </p:spPr>
        <p:txBody>
          <a:bodyPr/>
          <a:lstStyle/>
          <a:p>
            <a:r>
              <a:rPr lang="en-US" sz="3200" dirty="0" smtClean="0"/>
              <a:t>Projected Annual Production of Emerging Mines</a:t>
            </a:r>
            <a:br>
              <a:rPr lang="en-US" sz="3200" dirty="0" smtClean="0"/>
            </a:br>
            <a:r>
              <a:rPr lang="en-US" sz="2800" i="1" dirty="0" err="1" smtClean="0"/>
              <a:t>tonnes</a:t>
            </a:r>
            <a:r>
              <a:rPr lang="en-US" sz="2800" i="1" dirty="0" smtClean="0"/>
              <a:t> of REO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463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519672"/>
              </p:ext>
            </p:extLst>
          </p:nvPr>
        </p:nvGraphicFramePr>
        <p:xfrm>
          <a:off x="3733800" y="1371600"/>
          <a:ext cx="5656833" cy="430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399" y="1548348"/>
            <a:ext cx="3784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</a:rPr>
              <a:t>Not all of this revenue is realizable, because some elements are overproduced relative to demand – notably </a:t>
            </a:r>
            <a:r>
              <a:rPr lang="en-US" sz="2000" dirty="0" err="1" smtClean="0">
                <a:solidFill>
                  <a:srgbClr val="984807"/>
                </a:solidFill>
              </a:rPr>
              <a:t>Ce</a:t>
            </a:r>
            <a:r>
              <a:rPr lang="en-US" sz="2000" dirty="0" smtClean="0">
                <a:solidFill>
                  <a:srgbClr val="984807"/>
                </a:solidFill>
              </a:rPr>
              <a:t>.</a:t>
            </a:r>
          </a:p>
          <a:p>
            <a:endParaRPr lang="en-US" sz="2000" dirty="0">
              <a:solidFill>
                <a:srgbClr val="984807"/>
              </a:solidFill>
            </a:endParaRPr>
          </a:p>
          <a:p>
            <a:r>
              <a:rPr lang="en-US" sz="2000" dirty="0" smtClean="0">
                <a:solidFill>
                  <a:srgbClr val="984807"/>
                </a:solidFill>
              </a:rPr>
              <a:t>If we succeed in inventing a substitute for </a:t>
            </a:r>
            <a:r>
              <a:rPr lang="en-US" sz="2000" dirty="0" err="1" smtClean="0">
                <a:solidFill>
                  <a:srgbClr val="984807"/>
                </a:solidFill>
              </a:rPr>
              <a:t>Nd</a:t>
            </a:r>
            <a:r>
              <a:rPr lang="en-US" sz="2000" dirty="0" smtClean="0">
                <a:solidFill>
                  <a:srgbClr val="984807"/>
                </a:solidFill>
              </a:rPr>
              <a:t>, then its price will drop.  This will reduce mine revenues and challenge the sustainability of supply for other rare earths.</a:t>
            </a:r>
            <a:endParaRPr lang="en-US" sz="2000" dirty="0">
              <a:solidFill>
                <a:srgbClr val="98480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940257"/>
          </a:xfrm>
        </p:spPr>
        <p:txBody>
          <a:bodyPr/>
          <a:lstStyle/>
          <a:p>
            <a:r>
              <a:rPr lang="en-US" dirty="0" smtClean="0"/>
              <a:t>Potential Annual Revenue, </a:t>
            </a:r>
            <a:r>
              <a:rPr lang="en-US" dirty="0" err="1" smtClean="0"/>
              <a:t>USk</a:t>
            </a:r>
            <a:r>
              <a:rPr lang="en-US" dirty="0" smtClean="0"/>
              <a:t>$/</a:t>
            </a:r>
            <a:r>
              <a:rPr lang="en-US" dirty="0" err="1" smtClean="0"/>
              <a:t>yr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at April 2008 prices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802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CMI’s Integrated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79" y="865396"/>
            <a:ext cx="8651796" cy="2451953"/>
          </a:xfrm>
        </p:spPr>
        <p:txBody>
          <a:bodyPr/>
          <a:lstStyle/>
          <a:p>
            <a:r>
              <a:rPr lang="en-US" dirty="0" smtClean="0"/>
              <a:t>Think-tank function determines technology-driven needs and timescales, which lead to focused research objectives most likely to produce impact.</a:t>
            </a:r>
          </a:p>
          <a:p>
            <a:r>
              <a:rPr lang="en-US" dirty="0" smtClean="0"/>
              <a:t>Research capacity to address all aspects of the materials lifecycle as needed:  </a:t>
            </a:r>
            <a:r>
              <a:rPr lang="en-US" i="1" dirty="0" smtClean="0"/>
              <a:t>cradle to grave… to resurrection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Deployment strategy built into every project at the beginning.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" t="-746" r="-694" b="-640"/>
          <a:stretch/>
        </p:blipFill>
        <p:spPr>
          <a:xfrm>
            <a:off x="4531901" y="3286125"/>
            <a:ext cx="4500973" cy="357187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0729" y="3367296"/>
            <a:ext cx="4498896" cy="2611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itchFamily="34" charset="0"/>
              <a:buChar char="•"/>
              <a:defRPr sz="2400" b="0" kern="1200" baseline="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1pPr>
            <a:lvl2pPr marL="515938" marR="0" indent="-236538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 Narrow" pitchFamily="34" charset="0"/>
              <a:buChar char="–"/>
              <a:tabLst/>
              <a:defRPr sz="20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2pPr>
            <a:lvl3pPr marL="744538" indent="-1682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3pPr>
            <a:lvl4pPr marL="973138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4pPr>
            <a:lvl5pPr marL="1143000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accent6">
                    <a:lumMod val="50000"/>
                  </a:schemeClr>
                </a:solidFill>
                <a:latin typeface="Myriad Pro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Close connectivity with industrial, academic and government efforts.</a:t>
            </a:r>
          </a:p>
          <a:p>
            <a:pPr lvl="1"/>
            <a:r>
              <a:rPr lang="en-US" sz="1600" dirty="0" smtClean="0"/>
              <a:t>Industrial Associates program</a:t>
            </a:r>
          </a:p>
          <a:p>
            <a:pPr lvl="1"/>
            <a:r>
              <a:rPr lang="en-US" sz="1600" dirty="0" smtClean="0"/>
              <a:t>Critical </a:t>
            </a:r>
            <a:r>
              <a:rPr lang="en-US" sz="1600" dirty="0"/>
              <a:t>Materials Information Center</a:t>
            </a:r>
          </a:p>
          <a:p>
            <a:pPr lvl="1"/>
            <a:r>
              <a:rPr lang="en-US" sz="1600" dirty="0"/>
              <a:t>Federal Critical Materials Coordination Council</a:t>
            </a:r>
          </a:p>
          <a:p>
            <a:pPr lvl="1"/>
            <a:r>
              <a:rPr lang="en-US" sz="1600" dirty="0"/>
              <a:t>Annual collaborative research workshop</a:t>
            </a:r>
          </a:p>
        </p:txBody>
      </p:sp>
    </p:spTree>
    <p:extLst>
      <p:ext uri="{BB962C8B-B14F-4D97-AF65-F5344CB8AC3E}">
        <p14:creationId xmlns:p14="http://schemas.microsoft.com/office/powerpoint/2010/main" val="26151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331493"/>
            <a:ext cx="8897875" cy="940257"/>
          </a:xfrm>
        </p:spPr>
        <p:txBody>
          <a:bodyPr/>
          <a:lstStyle/>
          <a:p>
            <a:r>
              <a:rPr lang="en-US" dirty="0" smtClean="0"/>
              <a:t>Progressing Toward Deployment:</a:t>
            </a:r>
            <a:br>
              <a:rPr lang="en-US" dirty="0" smtClean="0"/>
            </a:br>
            <a:r>
              <a:rPr lang="en-US" sz="2800" dirty="0" smtClean="0"/>
              <a:t>Budget Distribution by Technology Readiness Levels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292358"/>
              </p:ext>
            </p:extLst>
          </p:nvPr>
        </p:nvGraphicFramePr>
        <p:xfrm>
          <a:off x="1005260" y="1142654"/>
          <a:ext cx="7828138" cy="541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7467" y="2897579"/>
            <a:ext cx="369332" cy="15322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Dollars in Thousands</a:t>
            </a:r>
            <a:endParaRPr lang="en-US" sz="1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8036" y="3224704"/>
            <a:ext cx="748145" cy="1223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iodicTablePlain.xlsx.tif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625" y="1254125"/>
            <a:ext cx="3410195" cy="4524375"/>
          </a:xfrm>
          <a:prstGeom prst="rect">
            <a:avLst/>
          </a:prstGeom>
          <a:effectLst>
            <a:outerShdw blurRad="165100" dist="241300" dir="20880000" algn="l" rotWithShape="0">
              <a:prstClr val="black">
                <a:alpha val="14000"/>
              </a:prstClr>
            </a:outerShdw>
          </a:effectLst>
          <a:scene3d>
            <a:camera prst="perspectiveHeroicExtremeLeftFacing">
              <a:rot lat="0" lon="3060000" rev="21594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78" y="390870"/>
            <a:ext cx="8804197" cy="577081"/>
          </a:xfrm>
        </p:spPr>
        <p:txBody>
          <a:bodyPr/>
          <a:lstStyle/>
          <a:p>
            <a:r>
              <a:rPr lang="en-US" dirty="0" smtClean="0"/>
              <a:t>CMI Today and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143000"/>
            <a:ext cx="6334126" cy="50958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CMI has </a:t>
            </a:r>
            <a:r>
              <a:rPr lang="en-US" sz="1800" dirty="0" smtClean="0"/>
              <a:t>the team</a:t>
            </a:r>
            <a:r>
              <a:rPr lang="en-US" sz="1800" dirty="0"/>
              <a:t>, management, and technical </a:t>
            </a:r>
            <a:r>
              <a:rPr lang="en-US" sz="1800" dirty="0" smtClean="0"/>
              <a:t>plan to assure the supply </a:t>
            </a:r>
            <a:r>
              <a:rPr lang="en-US" sz="1800" dirty="0"/>
              <a:t>of materials for current and future clean energy technologies</a:t>
            </a:r>
            <a:r>
              <a:rPr lang="en-US" sz="1800" dirty="0" smtClean="0"/>
              <a:t>.</a:t>
            </a:r>
          </a:p>
          <a:p>
            <a:pPr>
              <a:spcBef>
                <a:spcPts val="600"/>
              </a:spcBef>
            </a:pPr>
            <a:endParaRPr lang="en-US" sz="1100" dirty="0" smtClean="0"/>
          </a:p>
          <a:p>
            <a:pPr>
              <a:spcBef>
                <a:spcPts val="600"/>
              </a:spcBef>
            </a:pPr>
            <a:r>
              <a:rPr lang="en-US" sz="1800" dirty="0"/>
              <a:t>We will </a:t>
            </a:r>
            <a:r>
              <a:rPr lang="en-US" sz="1800" dirty="0" smtClean="0"/>
              <a:t>make scientific breakthroughs and drive innovation to market.</a:t>
            </a:r>
            <a:endParaRPr lang="en-US" sz="1800" dirty="0"/>
          </a:p>
          <a:p>
            <a:pPr>
              <a:spcBef>
                <a:spcPts val="600"/>
              </a:spcBef>
            </a:pPr>
            <a:endParaRPr lang="en-US" sz="1100" dirty="0" smtClean="0"/>
          </a:p>
          <a:p>
            <a:pPr>
              <a:spcBef>
                <a:spcPts val="600"/>
              </a:spcBef>
            </a:pPr>
            <a:r>
              <a:rPr lang="en-US" sz="1800" dirty="0" smtClean="0"/>
              <a:t>We will develop and deploy the technologies that lead to: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Diversification of sources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Development of substitute materials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Improvements in usage, efficiency and recycling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Improvements to economic analysis and forecasting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100" dirty="0" smtClean="0"/>
          </a:p>
          <a:p>
            <a:pPr>
              <a:spcBef>
                <a:spcPts val="600"/>
              </a:spcBef>
            </a:pPr>
            <a:r>
              <a:rPr lang="en-US" sz="1800" dirty="0" smtClean="0"/>
              <a:t>We will develop the next generation of scientists and technical experts.</a:t>
            </a:r>
          </a:p>
          <a:p>
            <a:pPr>
              <a:spcBef>
                <a:spcPts val="600"/>
              </a:spcBef>
            </a:pPr>
            <a:endParaRPr lang="en-US" sz="1100" dirty="0"/>
          </a:p>
          <a:p>
            <a:pPr>
              <a:spcBef>
                <a:spcPts val="600"/>
              </a:spcBef>
            </a:pPr>
            <a:r>
              <a:rPr lang="en-US" sz="1800" dirty="0" smtClean="0"/>
              <a:t>We will </a:t>
            </a:r>
            <a:r>
              <a:rPr lang="en-US" sz="1800" i="1" dirty="0" smtClean="0"/>
              <a:t>anticipate</a:t>
            </a:r>
            <a:r>
              <a:rPr lang="en-US" sz="1800" dirty="0" smtClean="0"/>
              <a:t> rather than respond to materials supply crises.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64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CMI Partnership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54" y="1238251"/>
            <a:ext cx="8651796" cy="4286250"/>
          </a:xfrm>
        </p:spPr>
      </p:pic>
    </p:spTree>
    <p:extLst>
      <p:ext uri="{BB962C8B-B14F-4D97-AF65-F5344CB8AC3E}">
        <p14:creationId xmlns:p14="http://schemas.microsoft.com/office/powerpoint/2010/main" val="6139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04" y="2294146"/>
            <a:ext cx="8651796" cy="19543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u="sng" dirty="0" smtClean="0"/>
              <a:t>Thank You!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Questions?</a:t>
            </a:r>
            <a:endParaRPr lang="en-US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“Critical Material?”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28" y="1135271"/>
            <a:ext cx="5905421" cy="43704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sz="2200" dirty="0" smtClean="0"/>
              <a:t>Any substance used in technology that is subject to supply risks, and for which there are no easy substitutes.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sz="2200" dirty="0" smtClean="0"/>
              <a:t>Or, in plain English – stuff you really need but can’t always get.</a:t>
            </a:r>
            <a:endParaRPr lang="en-US" sz="2200" dirty="0"/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sz="2200" dirty="0" smtClean="0"/>
              <a:t>The list of materials that are considered critical depends on </a:t>
            </a:r>
            <a:r>
              <a:rPr lang="en-US" sz="2200" i="1" u="sng" dirty="0" smtClean="0"/>
              <a:t>who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where</a:t>
            </a:r>
            <a:r>
              <a:rPr lang="en-US" sz="2200" dirty="0" smtClean="0"/>
              <a:t> and </a:t>
            </a:r>
            <a:r>
              <a:rPr lang="en-US" sz="2200" i="1" u="sng" dirty="0" smtClean="0"/>
              <a:t>when</a:t>
            </a:r>
            <a:r>
              <a:rPr lang="en-US" sz="2200" dirty="0" smtClean="0"/>
              <a:t> you ask.</a:t>
            </a:r>
            <a:endParaRPr lang="en-US" sz="2200" dirty="0"/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sz="2200" dirty="0" smtClean="0"/>
              <a:t>CMI focuses on clean energy technologies, in the US, over the next 10 to 15 years.</a:t>
            </a:r>
            <a:endParaRPr lang="en-US" sz="2200" dirty="0"/>
          </a:p>
        </p:txBody>
      </p:sp>
      <p:pic>
        <p:nvPicPr>
          <p:cNvPr id="4" name="Picture 3" descr="6127076329_06799cfc8a_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375" y="0"/>
            <a:ext cx="3237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54" y="1031875"/>
            <a:ext cx="8901822" cy="4879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125" y="1000125"/>
            <a:ext cx="8921750" cy="4889500"/>
          </a:xfrm>
          <a:prstGeom prst="rect">
            <a:avLst/>
          </a:prstGeom>
          <a:noFill/>
          <a:ln w="349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577081"/>
          </a:xfrm>
        </p:spPr>
        <p:txBody>
          <a:bodyPr/>
          <a:lstStyle/>
          <a:p>
            <a:r>
              <a:rPr lang="en-US" dirty="0" smtClean="0"/>
              <a:t>Rare Earth Prices compared to Gold &amp; Silver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291032"/>
              </p:ext>
            </p:extLst>
          </p:nvPr>
        </p:nvGraphicFramePr>
        <p:xfrm>
          <a:off x="0" y="1282699"/>
          <a:ext cx="8556624" cy="536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524374" y="1270000"/>
            <a:ext cx="4254501" cy="473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4197" cy="577081"/>
          </a:xfrm>
        </p:spPr>
        <p:txBody>
          <a:bodyPr/>
          <a:lstStyle/>
          <a:p>
            <a:r>
              <a:rPr lang="en-US" dirty="0" smtClean="0"/>
              <a:t>Annual Average Cobalt Prices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812" y="364151"/>
            <a:ext cx="8804197" cy="630942"/>
          </a:xfrm>
        </p:spPr>
        <p:txBody>
          <a:bodyPr/>
          <a:lstStyle/>
          <a:p>
            <a:r>
              <a:rPr lang="en-US" sz="4000" dirty="0" smtClean="0"/>
              <a:t>The Mission of CMI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9374" y="1466089"/>
            <a:ext cx="5365750" cy="2804285"/>
          </a:xfrm>
        </p:spPr>
        <p:txBody>
          <a:bodyPr/>
          <a:lstStyle/>
          <a:p>
            <a:pPr marL="279400" lvl="1" indent="0">
              <a:buNone/>
            </a:pPr>
            <a:r>
              <a:rPr lang="en-US" sz="3200" dirty="0">
                <a:solidFill>
                  <a:schemeClr val="accent2"/>
                </a:solidFill>
                <a:cs typeface="Myriad Pro"/>
              </a:rPr>
              <a:t>E</a:t>
            </a:r>
            <a:r>
              <a:rPr lang="en-US" sz="3200" dirty="0" smtClean="0">
                <a:solidFill>
                  <a:schemeClr val="accent2"/>
                </a:solidFill>
                <a:cs typeface="Myriad Pro"/>
              </a:rPr>
              <a:t>liminate materials criticality </a:t>
            </a:r>
          </a:p>
          <a:p>
            <a:pPr marL="279400" lvl="1" indent="0">
              <a:buNone/>
            </a:pPr>
            <a:r>
              <a:rPr lang="en-US" sz="3200" dirty="0" smtClean="0">
                <a:solidFill>
                  <a:schemeClr val="accent2"/>
                </a:solidFill>
                <a:cs typeface="Myriad Pro"/>
              </a:rPr>
              <a:t>as an impediment to the commercialization </a:t>
            </a:r>
          </a:p>
          <a:p>
            <a:pPr marL="279400" lvl="1" indent="0">
              <a:buNone/>
            </a:pPr>
            <a:r>
              <a:rPr lang="en-US" sz="3200" dirty="0" smtClean="0">
                <a:solidFill>
                  <a:schemeClr val="accent2"/>
                </a:solidFill>
                <a:cs typeface="Myriad Pro"/>
              </a:rPr>
              <a:t>of clean energy technologies </a:t>
            </a:r>
          </a:p>
          <a:p>
            <a:pPr marL="279400" lvl="1" indent="0">
              <a:buNone/>
            </a:pPr>
            <a:r>
              <a:rPr lang="en-US" sz="3200" dirty="0" smtClean="0">
                <a:solidFill>
                  <a:schemeClr val="accent2"/>
                </a:solidFill>
                <a:cs typeface="Myriad Pro"/>
              </a:rPr>
              <a:t>for today and tomorrow.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"/>
          <a:stretch/>
        </p:blipFill>
        <p:spPr>
          <a:xfrm>
            <a:off x="5036288" y="4765921"/>
            <a:ext cx="1164285" cy="122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67" y="4769919"/>
            <a:ext cx="1232157" cy="1218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794" y="4765914"/>
            <a:ext cx="1232157" cy="1218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60" y="4765914"/>
            <a:ext cx="1236207" cy="12224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236" y="4765913"/>
            <a:ext cx="1232157" cy="1218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9" y="4765914"/>
            <a:ext cx="1236201" cy="1222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874" y="4769919"/>
            <a:ext cx="1212415" cy="1222440"/>
          </a:xfrm>
          <a:prstGeom prst="rect">
            <a:avLst/>
          </a:prstGeom>
        </p:spPr>
      </p:pic>
      <p:pic>
        <p:nvPicPr>
          <p:cNvPr id="4" name="Picture 3" descr="prius_wind_powe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595" y="0"/>
            <a:ext cx="378940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78" y="355243"/>
            <a:ext cx="8905797" cy="563616"/>
          </a:xfrm>
        </p:spPr>
        <p:txBody>
          <a:bodyPr/>
          <a:lstStyle/>
          <a:p>
            <a:r>
              <a:rPr lang="en-US" sz="3500" dirty="0" smtClean="0"/>
              <a:t>Implementing DOE’s Critical Materials Strategy </a:t>
            </a:r>
            <a:endParaRPr lang="en-US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89" y="1250040"/>
            <a:ext cx="3440164" cy="454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8" y="1314162"/>
            <a:ext cx="5089264" cy="346291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87863" y="4776827"/>
            <a:ext cx="319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Medium Term: 2015 – 2025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1478">
            <a:off x="5429385" y="1486876"/>
            <a:ext cx="2471186" cy="1371347"/>
          </a:xfrm>
          <a:prstGeom prst="ellipse">
            <a:avLst/>
          </a:prstGeom>
          <a:solidFill>
            <a:srgbClr val="FFFF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Pillars of </a:t>
            </a:r>
            <a:r>
              <a:rPr lang="en-US" dirty="0" smtClean="0"/>
              <a:t>DOE’s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4021"/>
            <a:ext cx="5635546" cy="3311163"/>
          </a:xfrm>
        </p:spPr>
        <p:txBody>
          <a:bodyPr/>
          <a:lstStyle/>
          <a:p>
            <a:r>
              <a:rPr lang="en-US" sz="3000" dirty="0" smtClean="0"/>
              <a:t>Diversify global supply chains,</a:t>
            </a:r>
          </a:p>
          <a:p>
            <a:endParaRPr lang="en-US" sz="3000" dirty="0"/>
          </a:p>
          <a:p>
            <a:r>
              <a:rPr lang="en-US" sz="3000" dirty="0" smtClean="0"/>
              <a:t>Develop substitute materials,</a:t>
            </a:r>
          </a:p>
          <a:p>
            <a:endParaRPr lang="en-US" sz="3000" dirty="0"/>
          </a:p>
          <a:p>
            <a:r>
              <a:rPr lang="en-US" sz="3000" dirty="0" smtClean="0"/>
              <a:t>Enhance recycling, reuse and efficient use of materials,</a:t>
            </a:r>
          </a:p>
        </p:txBody>
      </p:sp>
      <p:pic>
        <p:nvPicPr>
          <p:cNvPr id="5" name="Picture 4" descr="Screen shot 2012-10-08 at 8.54.26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75" y="1694644"/>
            <a:ext cx="4111626" cy="3394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6750" y="5508625"/>
            <a:ext cx="70008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…but not </a:t>
            </a:r>
            <a:r>
              <a:rPr lang="en-US" sz="2800" i="1" dirty="0">
                <a:solidFill>
                  <a:srgbClr val="FF0000"/>
                </a:solidFill>
              </a:rPr>
              <a:t>ALL</a:t>
            </a:r>
            <a:r>
              <a:rPr lang="en-US" sz="2800" dirty="0">
                <a:solidFill>
                  <a:srgbClr val="FF0000"/>
                </a:solidFill>
              </a:rPr>
              <a:t> of these in </a:t>
            </a:r>
            <a:r>
              <a:rPr lang="en-US" sz="2800" i="1" dirty="0">
                <a:solidFill>
                  <a:srgbClr val="FF0000"/>
                </a:solidFill>
              </a:rPr>
              <a:t>EVERY</a:t>
            </a:r>
            <a:r>
              <a:rPr lang="en-US" sz="2800" dirty="0">
                <a:solidFill>
                  <a:srgbClr val="FF0000"/>
                </a:solidFill>
              </a:rPr>
              <a:t> case!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CMI Project Selection and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41605"/>
            <a:ext cx="8651796" cy="5571781"/>
          </a:xfrm>
        </p:spPr>
        <p:txBody>
          <a:bodyPr/>
          <a:lstStyle/>
          <a:p>
            <a:r>
              <a:rPr lang="en-US" dirty="0" smtClean="0"/>
              <a:t>CMI addresses 7 critical or near-critical chemical elements.</a:t>
            </a:r>
          </a:p>
          <a:p>
            <a:pPr>
              <a:spcBef>
                <a:spcPts val="5000"/>
              </a:spcBef>
            </a:pPr>
            <a:r>
              <a:rPr lang="en-US" dirty="0" smtClean="0"/>
              <a:t>36 initial projects, selected for several criteria</a:t>
            </a:r>
          </a:p>
          <a:p>
            <a:pPr lvl="1"/>
            <a:r>
              <a:rPr lang="en-US" dirty="0" smtClean="0"/>
              <a:t>Potential for impact at a key point in the materials lifecycle, in a realistic timeframe.</a:t>
            </a:r>
          </a:p>
          <a:p>
            <a:pPr lvl="1"/>
            <a:r>
              <a:rPr lang="en-US" dirty="0" smtClean="0"/>
              <a:t>Integration of strengths and capabilities across the Hub.  (No project is carried out by a single partner institution.)</a:t>
            </a:r>
          </a:p>
          <a:p>
            <a:pPr lvl="1"/>
            <a:r>
              <a:rPr lang="en-US" dirty="0" smtClean="0"/>
              <a:t>Clear path to deployment.  Commercialization plan in place on day one.</a:t>
            </a:r>
          </a:p>
          <a:p>
            <a:pPr lvl="1"/>
            <a:r>
              <a:rPr lang="en-US" dirty="0" smtClean="0"/>
              <a:t>Annual evaluation addresses continued adherence to the timeline and each of the above criteria.</a:t>
            </a:r>
          </a:p>
          <a:p>
            <a:pPr>
              <a:spcBef>
                <a:spcPts val="5000"/>
              </a:spcBef>
            </a:pPr>
            <a:r>
              <a:rPr lang="en-US" dirty="0" smtClean="0"/>
              <a:t>As the world changes, we expect to terminate projects and start new ones.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MI slid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Default Theme">
  <a:themeElements>
    <a:clrScheme name="CMI">
      <a:dk1>
        <a:sysClr val="windowText" lastClr="000000"/>
      </a:dk1>
      <a:lt1>
        <a:sysClr val="window" lastClr="FFFFFF"/>
      </a:lt1>
      <a:dk2>
        <a:srgbClr val="283B8E"/>
      </a:dk2>
      <a:lt2>
        <a:srgbClr val="FFFFFF"/>
      </a:lt2>
      <a:accent1>
        <a:srgbClr val="BC4727"/>
      </a:accent1>
      <a:accent2>
        <a:srgbClr val="8499AF"/>
      </a:accent2>
      <a:accent3>
        <a:srgbClr val="C1D3E4"/>
      </a:accent3>
      <a:accent4>
        <a:srgbClr val="F0D580"/>
      </a:accent4>
      <a:accent5>
        <a:srgbClr val="EC7823"/>
      </a:accent5>
      <a:accent6>
        <a:srgbClr val="4B578F"/>
      </a:accent6>
      <a:hlink>
        <a:srgbClr val="283B8E"/>
      </a:hlink>
      <a:folHlink>
        <a:srgbClr val="8499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0532069271764FB5820A22018AFBA9" ma:contentTypeVersion="1" ma:contentTypeDescription="Create a new document." ma:contentTypeScope="" ma:versionID="0b95dc9ca08cb481f9812d52ddcfb926">
  <xsd:schema xmlns:xsd="http://www.w3.org/2001/XMLSchema" xmlns:xs="http://www.w3.org/2001/XMLSchema" xmlns:p="http://schemas.microsoft.com/office/2006/metadata/properties" xmlns:ns2="22136c72-f019-4f68-9939-d4b4fad82c95" targetNamespace="http://schemas.microsoft.com/office/2006/metadata/properties" ma:root="true" ma:fieldsID="7d1e902af098cad5fdfc47d632c9ea28" ns2:_="">
    <xsd:import namespace="22136c72-f019-4f68-9939-d4b4fad82c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36c72-f019-4f68-9939-d4b4fad82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_dlc_DocId xmlns="22136c72-f019-4f68-9939-d4b4fad82c95">KE5FAJX33PUW-7-96</_dlc_DocId>
    <_dlc_DocIdUrl xmlns="22136c72-f019-4f68-9939-d4b4fad82c95">
      <Url>https://ameslab.cypoint.iastate.edu/CriticalMaterials/_layouts/DocIdRedir.aspx?ID=KE5FAJX33PUW-7-96</Url>
      <Description>KE5FAJX33PUW-7-96</Description>
    </_dlc_DocIdUrl>
  </documentManagement>
</p:properties>
</file>

<file path=customXml/itemProps1.xml><?xml version="1.0" encoding="utf-8"?>
<ds:datastoreItem xmlns:ds="http://schemas.openxmlformats.org/officeDocument/2006/customXml" ds:itemID="{7ADBB200-8B90-4184-964A-4D56E8814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36c72-f019-4f68-9939-d4b4fad82c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8D0DBB-44F6-41B8-8457-1DCFD0961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21AA25-ED9D-40CF-9345-26749C8EF92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064EBE1-8123-4FD4-8BEE-9ABB02307A8A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2136c72-f019-4f68-9939-d4b4fad82c9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</TotalTime>
  <Words>818</Words>
  <Application>Microsoft Office PowerPoint</Application>
  <PresentationFormat>On-screen Show (4:3)</PresentationFormat>
  <Paragraphs>117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3_Custom Design</vt:lpstr>
      <vt:lpstr>5_Custom Design</vt:lpstr>
      <vt:lpstr>6_Custom Design</vt:lpstr>
      <vt:lpstr>CMI slide theme</vt:lpstr>
      <vt:lpstr>7_Custom Design</vt:lpstr>
      <vt:lpstr>1_Default Theme</vt:lpstr>
      <vt:lpstr>3_Default Theme</vt:lpstr>
      <vt:lpstr>8_Custom Design</vt:lpstr>
      <vt:lpstr>5_Default Theme</vt:lpstr>
      <vt:lpstr>9_Custom Design</vt:lpstr>
      <vt:lpstr>2_Default Theme</vt:lpstr>
      <vt:lpstr>4_Default Theme</vt:lpstr>
      <vt:lpstr>10_Custom Design</vt:lpstr>
      <vt:lpstr>6_Default Theme</vt:lpstr>
      <vt:lpstr>PowerPoint Presentation</vt:lpstr>
      <vt:lpstr>The CMI Partnership</vt:lpstr>
      <vt:lpstr>What is a “Critical Material?”</vt:lpstr>
      <vt:lpstr>Rare Earth Prices compared to Gold &amp; Silver</vt:lpstr>
      <vt:lpstr>Annual Average Cobalt Prices</vt:lpstr>
      <vt:lpstr>The Mission of CMI</vt:lpstr>
      <vt:lpstr>Implementing DOE’s Critical Materials Strategy </vt:lpstr>
      <vt:lpstr>The Three Pillars of DOE’s Strategy</vt:lpstr>
      <vt:lpstr>CMI Project Selection and Design</vt:lpstr>
      <vt:lpstr>Supply Chain and Economic Analysis</vt:lpstr>
      <vt:lpstr>Neodymium</vt:lpstr>
      <vt:lpstr>Classical Froth Flotation</vt:lpstr>
      <vt:lpstr>Quantum Froth Flotation</vt:lpstr>
      <vt:lpstr>Terbium &amp; Europium</vt:lpstr>
      <vt:lpstr>Projected Annual Production of Emerging Mines tonnes of REO</vt:lpstr>
      <vt:lpstr>Potential Annual Revenue, USk$/yr at April 2008 prices</vt:lpstr>
      <vt:lpstr>CMI’s Integrated Approach</vt:lpstr>
      <vt:lpstr>Progressing Toward Deployment: Budget Distribution by Technology Readiness Levels</vt:lpstr>
      <vt:lpstr>CMI Today and Tomorrow</vt:lpstr>
      <vt:lpstr>PowerPoint Presentation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kPerine</cp:lastModifiedBy>
  <cp:revision>583</cp:revision>
  <cp:lastPrinted>2012-11-07T17:17:42Z</cp:lastPrinted>
  <dcterms:created xsi:type="dcterms:W3CDTF">2011-01-03T18:50:37Z</dcterms:created>
  <dcterms:modified xsi:type="dcterms:W3CDTF">2013-02-26T15:30:43Z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0x0101000B0532069271764FB5820A22018AFBA9</vt:lpwstr>
  </property>
  <property fmtid="{D5CDD505-2E9C-101B-9397-08002B2CF9AE}" pid="3" name="_dlc_DocIdItemGuid">
    <vt:lpwstr>3c21a107-856d-43d9-a8c6-67b41344535b</vt:lpwstr>
  </property>
</Properties>
</file>