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1"/>
  </p:notesMasterIdLst>
  <p:handoutMasterIdLst>
    <p:handoutMasterId r:id="rId32"/>
  </p:handoutMasterIdLst>
  <p:sldIdLst>
    <p:sldId id="256" r:id="rId2"/>
    <p:sldId id="464" r:id="rId3"/>
    <p:sldId id="460" r:id="rId4"/>
    <p:sldId id="454" r:id="rId5"/>
    <p:sldId id="447" r:id="rId6"/>
    <p:sldId id="392" r:id="rId7"/>
    <p:sldId id="440" r:id="rId8"/>
    <p:sldId id="458" r:id="rId9"/>
    <p:sldId id="467" r:id="rId10"/>
    <p:sldId id="318" r:id="rId11"/>
    <p:sldId id="450" r:id="rId12"/>
    <p:sldId id="406" r:id="rId13"/>
    <p:sldId id="465" r:id="rId14"/>
    <p:sldId id="407" r:id="rId15"/>
    <p:sldId id="409" r:id="rId16"/>
    <p:sldId id="452" r:id="rId17"/>
    <p:sldId id="461" r:id="rId18"/>
    <p:sldId id="414" r:id="rId19"/>
    <p:sldId id="416" r:id="rId20"/>
    <p:sldId id="456" r:id="rId21"/>
    <p:sldId id="466" r:id="rId22"/>
    <p:sldId id="468" r:id="rId23"/>
    <p:sldId id="457" r:id="rId24"/>
    <p:sldId id="444" r:id="rId25"/>
    <p:sldId id="470" r:id="rId26"/>
    <p:sldId id="469" r:id="rId27"/>
    <p:sldId id="462" r:id="rId28"/>
    <p:sldId id="463" r:id="rId29"/>
    <p:sldId id="432" r:id="rId30"/>
  </p:sldIdLst>
  <p:sldSz cx="9144000" cy="6858000" type="screen4x3"/>
  <p:notesSz cx="6858000" cy="9144000"/>
  <p:defaultText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B3B3"/>
    <a:srgbClr val="CCCCCC"/>
    <a:srgbClr val="000000"/>
    <a:srgbClr val="66CCFF"/>
    <a:srgbClr val="000080"/>
    <a:srgbClr val="FFF57E"/>
    <a:srgbClr val="474747"/>
    <a:srgbClr val="7F7F7F"/>
    <a:srgbClr val="FFFF66"/>
    <a:srgbClr val="2A75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6" autoAdjust="0"/>
    <p:restoredTop sz="87667" autoAdjust="0"/>
  </p:normalViewPr>
  <p:slideViewPr>
    <p:cSldViewPr snapToGrid="0">
      <p:cViewPr>
        <p:scale>
          <a:sx n="100" d="100"/>
          <a:sy n="100" d="100"/>
        </p:scale>
        <p:origin x="-1216" y="-448"/>
      </p:cViewPr>
      <p:guideLst>
        <p:guide orient="horz" pos="4319"/>
        <p:guide pos="5328"/>
      </p:guideLst>
    </p:cSldViewPr>
  </p:slideViewPr>
  <p:notesTextViewPr>
    <p:cViewPr>
      <p:scale>
        <a:sx n="100" d="100"/>
        <a:sy n="100" d="100"/>
      </p:scale>
      <p:origin x="0" y="0"/>
    </p:cViewPr>
  </p:notesTextViewPr>
  <p:sorterViewPr>
    <p:cViewPr>
      <p:scale>
        <a:sx n="100" d="100"/>
        <a:sy n="100" d="100"/>
      </p:scale>
      <p:origin x="0" y="2720"/>
    </p:cViewPr>
  </p:sorterViewPr>
  <p:notesViewPr>
    <p:cSldViewPr snapToGrid="0">
      <p:cViewPr varScale="1">
        <p:scale>
          <a:sx n="53" d="100"/>
          <a:sy n="53" d="100"/>
        </p:scale>
        <p:origin x="-1782"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handoutMaster" Target="handoutMasters/handout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9F6E4E3-995C-1C42-AD6C-22E54CB466B5}" type="datetimeFigureOut">
              <a:rPr lang="en-GB" smtClean="0"/>
              <a:pPr/>
              <a:t>2/27/13</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35CB59D-8950-F343-BBE3-57FB98F16D8E}" type="slidenum">
              <a:rPr lang="en-GB" smtClean="0"/>
              <a:pPr/>
              <a:t>‹#›</a:t>
            </a:fld>
            <a:endParaRPr lang="en-GB"/>
          </a:p>
        </p:txBody>
      </p:sp>
    </p:spTree>
    <p:extLst>
      <p:ext uri="{BB962C8B-B14F-4D97-AF65-F5344CB8AC3E}">
        <p14:creationId xmlns:p14="http://schemas.microsoft.com/office/powerpoint/2010/main" val="27486028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4D71D9-8461-F248-BD1D-D0F803E222FE}" type="datetimeFigureOut">
              <a:rPr lang="en-GB" smtClean="0"/>
              <a:pPr/>
              <a:t>2/27/13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F6E5B4-5C96-2A40-B7EF-3028DB0E86D6}" type="slidenum">
              <a:rPr lang="en-GB" smtClean="0"/>
              <a:pPr/>
              <a:t>‹#›</a:t>
            </a:fld>
            <a:endParaRPr lang="en-GB"/>
          </a:p>
        </p:txBody>
      </p:sp>
    </p:spTree>
    <p:extLst>
      <p:ext uri="{BB962C8B-B14F-4D97-AF65-F5344CB8AC3E}">
        <p14:creationId xmlns:p14="http://schemas.microsoft.com/office/powerpoint/2010/main" val="336750845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F6E5B4-5C96-2A40-B7EF-3028DB0E86D6}" type="slidenum">
              <a:rPr lang="en-GB" smtClean="0"/>
              <a:pPr/>
              <a:t>1</a:t>
            </a:fld>
            <a:endParaRPr lang="en-GB"/>
          </a:p>
        </p:txBody>
      </p:sp>
    </p:spTree>
    <p:extLst>
      <p:ext uri="{BB962C8B-B14F-4D97-AF65-F5344CB8AC3E}">
        <p14:creationId xmlns:p14="http://schemas.microsoft.com/office/powerpoint/2010/main" val="1018728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F6E5B4-5C96-2A40-B7EF-3028DB0E86D6}" type="slidenum">
              <a:rPr lang="en-GB" smtClean="0"/>
              <a:pPr/>
              <a:t>12</a:t>
            </a:fld>
            <a:endParaRPr lang="en-GB"/>
          </a:p>
        </p:txBody>
      </p:sp>
    </p:spTree>
    <p:extLst>
      <p:ext uri="{BB962C8B-B14F-4D97-AF65-F5344CB8AC3E}">
        <p14:creationId xmlns:p14="http://schemas.microsoft.com/office/powerpoint/2010/main" val="3293639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Fed by the two genomes: materials</a:t>
            </a:r>
            <a:r>
              <a:rPr lang="en-US" baseline="0" dirty="0" smtClean="0"/>
              <a:t> and electrolyte </a:t>
            </a:r>
          </a:p>
          <a:p>
            <a:r>
              <a:rPr lang="en-US" baseline="0" dirty="0" smtClean="0"/>
              <a:t>Combines state of art tools in one laboratory: synthesis (single crystal and thin films), characterization by structure, spectroscopy, imaging, transport, and electrochemistry, all without removing the sample from its protected environment, vacuum or inert atmosphere.</a:t>
            </a:r>
          </a:p>
          <a:p>
            <a:r>
              <a:rPr lang="en-US" baseline="0" dirty="0" smtClean="0"/>
              <a:t>The output of the EDL will be input for Techno-economic modeling and Cell Design and Prototyping.</a:t>
            </a:r>
          </a:p>
          <a:p>
            <a:r>
              <a:rPr lang="en-US" baseline="0" dirty="0" smtClean="0"/>
              <a:t>The materials and electrolyte genome, the EDL, Techno-economic modeling, and cell design and prototyping form an innovation loop of new ideas. </a:t>
            </a:r>
          </a:p>
          <a:p>
            <a:endParaRPr lang="en-US" dirty="0"/>
          </a:p>
        </p:txBody>
      </p:sp>
      <p:sp>
        <p:nvSpPr>
          <p:cNvPr id="4" name="Slide Number Placeholder 3"/>
          <p:cNvSpPr>
            <a:spLocks noGrp="1"/>
          </p:cNvSpPr>
          <p:nvPr>
            <p:ph type="sldNum" sz="quarter" idx="10"/>
          </p:nvPr>
        </p:nvSpPr>
        <p:spPr/>
        <p:txBody>
          <a:bodyPr/>
          <a:lstStyle/>
          <a:p>
            <a:fld id="{54F6E5B4-5C96-2A40-B7EF-3028DB0E86D6}" type="slidenum">
              <a:rPr lang="en-GB" smtClean="0"/>
              <a:pPr/>
              <a:t>14</a:t>
            </a:fld>
            <a:endParaRPr lang="en-GB"/>
          </a:p>
        </p:txBody>
      </p:sp>
    </p:spTree>
    <p:extLst>
      <p:ext uri="{BB962C8B-B14F-4D97-AF65-F5344CB8AC3E}">
        <p14:creationId xmlns:p14="http://schemas.microsoft.com/office/powerpoint/2010/main" val="2370105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Materials Genome </a:t>
            </a:r>
            <a:r>
              <a:rPr lang="en-US" baseline="0" dirty="0" smtClean="0"/>
              <a:t> approach</a:t>
            </a:r>
          </a:p>
          <a:p>
            <a:r>
              <a:rPr lang="en-US" baseline="0" dirty="0" smtClean="0"/>
              <a:t>Concept and implementation approximately 5 years old.</a:t>
            </a:r>
          </a:p>
          <a:p>
            <a:r>
              <a:rPr lang="en-US" baseline="0" dirty="0" smtClean="0"/>
              <a:t>Basic version: simulate 1000 materials for specific figures of merit (</a:t>
            </a:r>
            <a:r>
              <a:rPr lang="en-US" baseline="0" dirty="0" err="1" smtClean="0"/>
              <a:t>e.g</a:t>
            </a:r>
            <a:r>
              <a:rPr lang="en-US" baseline="0" dirty="0" smtClean="0"/>
              <a:t>, for batteries,  operating voltage, structural stability </a:t>
            </a:r>
            <a:r>
              <a:rPr lang="en-US" baseline="0" dirty="0" err="1" smtClean="0"/>
              <a:t>etc</a:t>
            </a:r>
            <a:r>
              <a:rPr lang="en-US" baseline="0" dirty="0" smtClean="0"/>
              <a:t> shown on left) and find 5 that look promising; then synthesize and explore those 5 in the laboratory.  Saves enormous time over making all 1000 in the laboratory, streamlines the discovery process.</a:t>
            </a:r>
          </a:p>
          <a:p>
            <a:r>
              <a:rPr lang="en-US" baseline="0" dirty="0" smtClean="0"/>
              <a:t>Sophisticated version: look for trends in properties among a library of tens of thousands of materials, and design the target material for specific properties.</a:t>
            </a:r>
          </a:p>
          <a:p>
            <a:r>
              <a:rPr lang="en-US" baseline="0" dirty="0" smtClean="0"/>
              <a:t>Example: new cathode, </a:t>
            </a:r>
            <a:r>
              <a:rPr lang="en-US" baseline="0" dirty="0" err="1" smtClean="0"/>
              <a:t>Sidorenkites</a:t>
            </a:r>
            <a:r>
              <a:rPr lang="en-US" baseline="0" dirty="0" smtClean="0"/>
              <a:t> (upper right), discovered for Li ion batteries, would not have been thought of by traditional intuition. </a:t>
            </a:r>
          </a:p>
          <a:p>
            <a:endParaRPr lang="en-US" baseline="0" dirty="0" smtClean="0"/>
          </a:p>
        </p:txBody>
      </p:sp>
      <p:sp>
        <p:nvSpPr>
          <p:cNvPr id="4" name="Slide Number Placeholder 3"/>
          <p:cNvSpPr>
            <a:spLocks noGrp="1"/>
          </p:cNvSpPr>
          <p:nvPr>
            <p:ph type="sldNum" sz="quarter" idx="10"/>
          </p:nvPr>
        </p:nvSpPr>
        <p:spPr/>
        <p:txBody>
          <a:bodyPr/>
          <a:lstStyle/>
          <a:p>
            <a:fld id="{54F6E5B4-5C96-2A40-B7EF-3028DB0E86D6}" type="slidenum">
              <a:rPr lang="en-GB" smtClean="0"/>
              <a:pPr/>
              <a:t>15</a:t>
            </a:fld>
            <a:endParaRPr lang="en-GB"/>
          </a:p>
        </p:txBody>
      </p:sp>
    </p:spTree>
    <p:extLst>
      <p:ext uri="{BB962C8B-B14F-4D97-AF65-F5344CB8AC3E}">
        <p14:creationId xmlns:p14="http://schemas.microsoft.com/office/powerpoint/2010/main" val="3519459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Electrolyte genome</a:t>
            </a:r>
          </a:p>
          <a:p>
            <a:r>
              <a:rPr lang="en-US" dirty="0" smtClean="0"/>
              <a:t>Electrolytes</a:t>
            </a:r>
            <a:r>
              <a:rPr lang="en-US" baseline="0" dirty="0" smtClean="0"/>
              <a:t> are a central component of batteries, but only a few are known and used.  </a:t>
            </a:r>
          </a:p>
          <a:p>
            <a:r>
              <a:rPr lang="en-US" baseline="0" dirty="0" smtClean="0"/>
              <a:t>New electrolytes are needed for all three concepts, must be compatible with working ion and with electrodes</a:t>
            </a:r>
          </a:p>
          <a:p>
            <a:r>
              <a:rPr lang="en-US" baseline="0" dirty="0" smtClean="0"/>
              <a:t>The opportunities are rich, e.g., </a:t>
            </a:r>
            <a:r>
              <a:rPr lang="en-US" baseline="0" dirty="0" err="1" smtClean="0"/>
              <a:t>quinoxiline</a:t>
            </a:r>
            <a:r>
              <a:rPr lang="en-US" baseline="0" dirty="0" smtClean="0"/>
              <a:t> can be tailored to be highly soluble or insoluble, highly </a:t>
            </a:r>
            <a:r>
              <a:rPr lang="en-US" baseline="0" dirty="0" err="1" smtClean="0"/>
              <a:t>electroactive</a:t>
            </a:r>
            <a:r>
              <a:rPr lang="en-US" baseline="0" dirty="0" smtClean="0"/>
              <a:t> or inactive, by adding simple structural elements (upper right)</a:t>
            </a:r>
          </a:p>
          <a:p>
            <a:r>
              <a:rPr lang="en-US" baseline="0" dirty="0" smtClean="0"/>
              <a:t>The </a:t>
            </a:r>
            <a:r>
              <a:rPr lang="en-US" baseline="0" dirty="0" err="1" smtClean="0"/>
              <a:t>electroreactivity</a:t>
            </a:r>
            <a:r>
              <a:rPr lang="en-US" baseline="0" dirty="0" smtClean="0"/>
              <a:t> of </a:t>
            </a:r>
            <a:r>
              <a:rPr lang="en-US" baseline="0" dirty="0" err="1" smtClean="0"/>
              <a:t>quinoxaline</a:t>
            </a:r>
            <a:r>
              <a:rPr lang="en-US" baseline="0" dirty="0" smtClean="0"/>
              <a:t> (upper left) can be tailored to release one or two electrons, and the position of the reaction peaks can be controlled by adding ligands. </a:t>
            </a:r>
          </a:p>
          <a:p>
            <a:r>
              <a:rPr lang="en-US" baseline="0" dirty="0" smtClean="0"/>
              <a:t>Genomic approaches were developed for solids with crystal structures, not yet applied to polar liquid solvents containing dissolved salts</a:t>
            </a:r>
          </a:p>
          <a:p>
            <a:r>
              <a:rPr lang="en-US" baseline="0" dirty="0" smtClean="0"/>
              <a:t>JCESR will build the first electrolyte genome, a computational approach to simulating and evaluating the performance of liquid electrolytes</a:t>
            </a:r>
          </a:p>
          <a:p>
            <a:r>
              <a:rPr lang="en-US" baseline="0" dirty="0" smtClean="0"/>
              <a:t>The electrolyte genome will evaluate many relevant properties, such as the ones on the lower left</a:t>
            </a:r>
          </a:p>
          <a:p>
            <a:r>
              <a:rPr lang="en-US" baseline="0" dirty="0" smtClean="0"/>
              <a:t>The electrochemical dynamics is complex: the working ion must shed its solvation shell, penetrate a barrier at the solid-electrolyte interphase, then intercalate into the cathode or anode as a single ion.  </a:t>
            </a:r>
          </a:p>
          <a:p>
            <a:endParaRPr lang="en-US" dirty="0" smtClean="0"/>
          </a:p>
        </p:txBody>
      </p:sp>
      <p:sp>
        <p:nvSpPr>
          <p:cNvPr id="4" name="Slide Number Placeholder 3"/>
          <p:cNvSpPr>
            <a:spLocks noGrp="1"/>
          </p:cNvSpPr>
          <p:nvPr>
            <p:ph type="sldNum" sz="quarter" idx="10"/>
          </p:nvPr>
        </p:nvSpPr>
        <p:spPr/>
        <p:txBody>
          <a:bodyPr/>
          <a:lstStyle/>
          <a:p>
            <a:fld id="{54F6E5B4-5C96-2A40-B7EF-3028DB0E86D6}" type="slidenum">
              <a:rPr lang="en-GB" smtClean="0"/>
              <a:pPr/>
              <a:t>16</a:t>
            </a:fld>
            <a:endParaRPr lang="en-GB"/>
          </a:p>
        </p:txBody>
      </p:sp>
    </p:spTree>
    <p:extLst>
      <p:ext uri="{BB962C8B-B14F-4D97-AF65-F5344CB8AC3E}">
        <p14:creationId xmlns:p14="http://schemas.microsoft.com/office/powerpoint/2010/main" val="198403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talked about</a:t>
            </a:r>
            <a:r>
              <a:rPr lang="en-US" baseline="0" dirty="0" smtClean="0"/>
              <a:t> the discovery science component of JCESR (left side).  The materials and phenomena discovered in the Concepts and Crosscutting Science teams will be integrated into battery systems on the computer using techno-economic modeling, in the Systems Analysis and Translation component of the Hub, and the best of the battery systems will be promoted to Cell Design and Prototyping. </a:t>
            </a:r>
            <a:endParaRPr lang="en-US" dirty="0"/>
          </a:p>
        </p:txBody>
      </p:sp>
      <p:sp>
        <p:nvSpPr>
          <p:cNvPr id="4" name="Slide Number Placeholder 3"/>
          <p:cNvSpPr>
            <a:spLocks noGrp="1"/>
          </p:cNvSpPr>
          <p:nvPr>
            <p:ph type="sldNum" sz="quarter" idx="10"/>
          </p:nvPr>
        </p:nvSpPr>
        <p:spPr/>
        <p:txBody>
          <a:bodyPr/>
          <a:lstStyle/>
          <a:p>
            <a:fld id="{54F6E5B4-5C96-2A40-B7EF-3028DB0E86D6}" type="slidenum">
              <a:rPr lang="en-GB" smtClean="0"/>
              <a:pPr/>
              <a:t>17</a:t>
            </a:fld>
            <a:endParaRPr lang="en-GB"/>
          </a:p>
        </p:txBody>
      </p:sp>
    </p:spTree>
    <p:extLst>
      <p:ext uri="{BB962C8B-B14F-4D97-AF65-F5344CB8AC3E}">
        <p14:creationId xmlns:p14="http://schemas.microsoft.com/office/powerpoint/2010/main" val="3864006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Techno-economic</a:t>
            </a:r>
            <a:r>
              <a:rPr lang="en-GB" baseline="0" dirty="0" smtClean="0"/>
              <a:t> modelling</a:t>
            </a:r>
          </a:p>
          <a:p>
            <a:r>
              <a:rPr lang="en-GB" baseline="0" dirty="0" smtClean="0"/>
              <a:t>The materials and phenomena discovered in the Concepts and  Crosscutting Science will be integrated into battery systems using techno-economic modelling.   This model treats the battery as a system made of components such as anode, electrolyte and cathode, all working together to produce the energy storage and release function.  It simulates two of the key targeted outcomes of JCESR, performance (such as energy density, charge time, round trip efficiency and cycle life) and manufacturing cost.  </a:t>
            </a:r>
            <a:r>
              <a:rPr lang="en-GB" baseline="0" dirty="0" err="1" smtClean="0"/>
              <a:t>Technoeconomic</a:t>
            </a:r>
            <a:r>
              <a:rPr lang="en-GB" baseline="0" dirty="0" smtClean="0"/>
              <a:t> modelling works in both directions.  It may take 20 candidate battery systems using the materials and phenomena from discovery science, and find that four of them are worthy of promoting to cell design and prototyping.  It will also show which components of the battery limit its performance, and what performance level is needed for the weak link to bring battery system performance up to acceptable standards.  This challenge will then be fed back to the discovery science teams, charging them to understand the reasons for the underperformance and correct them.  </a:t>
            </a:r>
          </a:p>
        </p:txBody>
      </p:sp>
      <p:sp>
        <p:nvSpPr>
          <p:cNvPr id="4" name="Slide Number Placeholder 3"/>
          <p:cNvSpPr>
            <a:spLocks noGrp="1"/>
          </p:cNvSpPr>
          <p:nvPr>
            <p:ph type="sldNum" sz="quarter" idx="10"/>
          </p:nvPr>
        </p:nvSpPr>
        <p:spPr/>
        <p:txBody>
          <a:bodyPr/>
          <a:lstStyle/>
          <a:p>
            <a:fld id="{54F6E5B4-5C96-2A40-B7EF-3028DB0E86D6}" type="slidenum">
              <a:rPr lang="en-GB" smtClean="0"/>
              <a:pPr/>
              <a:t>18</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Prototyping will</a:t>
            </a:r>
            <a:r>
              <a:rPr lang="en-US" baseline="0" dirty="0" smtClean="0"/>
              <a:t> be done by a team composed of representatives from each of the four JCESR components – discovery science, techno-economic </a:t>
            </a:r>
            <a:r>
              <a:rPr lang="en-US" baseline="0" dirty="0" err="1" smtClean="0"/>
              <a:t>modelling</a:t>
            </a:r>
            <a:r>
              <a:rPr lang="en-US" baseline="0" dirty="0" smtClean="0"/>
              <a:t>, cell design and prototyping, and commercial deployment, represented by the four colors in the circle.  These teams are called Translational Development Teams and will apply the full range of JCESR’s knowledge and capabilities, and example of the end-to-end integration that is a hallmark of JCESR. </a:t>
            </a:r>
          </a:p>
          <a:p>
            <a:r>
              <a:rPr lang="en-US" baseline="0" dirty="0" smtClean="0"/>
              <a:t>We not only want to make prototypes, we want to break them.  Why to they fail?  Failure modes will be passed back to the discovery science teams, to understand the cause of the failure and correct it. </a:t>
            </a:r>
          </a:p>
          <a:p>
            <a:r>
              <a:rPr lang="en-US" baseline="0" dirty="0" smtClean="0"/>
              <a:t>We start prototyping on Day 1 to learn how the candidate battery systems work, discovery failure modes, stimulate the discovery science teams, and begin the communication and integration processes.</a:t>
            </a:r>
            <a:endParaRPr lang="en-US" dirty="0"/>
          </a:p>
        </p:txBody>
      </p:sp>
      <p:sp>
        <p:nvSpPr>
          <p:cNvPr id="4" name="Slide Number Placeholder 3"/>
          <p:cNvSpPr>
            <a:spLocks noGrp="1"/>
          </p:cNvSpPr>
          <p:nvPr>
            <p:ph type="sldNum" sz="quarter" idx="10"/>
          </p:nvPr>
        </p:nvSpPr>
        <p:spPr/>
        <p:txBody>
          <a:bodyPr/>
          <a:lstStyle/>
          <a:p>
            <a:fld id="{54F6E5B4-5C96-2A40-B7EF-3028DB0E86D6}" type="slidenum">
              <a:rPr lang="en-GB" smtClean="0"/>
              <a:pPr/>
              <a:t>19</a:t>
            </a:fld>
            <a:endParaRPr lang="en-GB"/>
          </a:p>
        </p:txBody>
      </p:sp>
    </p:spTree>
    <p:extLst>
      <p:ext uri="{BB962C8B-B14F-4D97-AF65-F5344CB8AC3E}">
        <p14:creationId xmlns:p14="http://schemas.microsoft.com/office/powerpoint/2010/main" val="507950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Engineering examples: Intercalation (Transportation Batteries – Nitash Balsara) graphic: segment of the org chart, and/or segment of unifying graphic </a:t>
            </a:r>
          </a:p>
          <a:p>
            <a:pPr lvl="1"/>
            <a:r>
              <a:rPr lang="en-US" dirty="0"/>
              <a:t>Mg alpha MnO2 – study a specific system to intercalate Mg in order to develop a new architecture with good ionic conductivity graphic: SEM of alpha MnO2 (Peter Bruce SEM)</a:t>
            </a:r>
          </a:p>
          <a:p>
            <a:pPr lvl="2"/>
            <a:r>
              <a:rPr lang="en-US" dirty="0"/>
              <a:t>As we identify that new architecture, Dow will collaborate with us to discover the new material and design a cost-effective manufacturing pathway; AMAT will collaborate to develop new methods to assemble the film</a:t>
            </a:r>
          </a:p>
          <a:p>
            <a:pPr lvl="2"/>
            <a:r>
              <a:rPr lang="en-US" dirty="0"/>
              <a:t>Simultaneous discovery of electrolyte (Genome, etc.) – system-level development </a:t>
            </a:r>
          </a:p>
          <a:p>
            <a:pPr lvl="2"/>
            <a:r>
              <a:rPr lang="en-US" dirty="0"/>
              <a:t>Large-scale prototyping of cells – JCI prototyping facility – capitalizing on existing infrastructure (e.g. laying down a film on a current collector) Graphic for JCI facility – AND, cell sent to SNL for abuse testing, where </a:t>
            </a:r>
            <a:r>
              <a:rPr lang="en-US" dirty="0" err="1"/>
              <a:t>unfoerseen</a:t>
            </a:r>
            <a:r>
              <a:rPr lang="en-US" dirty="0"/>
              <a:t> side reactions are identified and sent on back to science.</a:t>
            </a:r>
          </a:p>
          <a:p>
            <a:endParaRPr lang="en-US" dirty="0"/>
          </a:p>
        </p:txBody>
      </p:sp>
      <p:sp>
        <p:nvSpPr>
          <p:cNvPr id="4" name="Slide Number Placeholder 3"/>
          <p:cNvSpPr>
            <a:spLocks noGrp="1"/>
          </p:cNvSpPr>
          <p:nvPr>
            <p:ph type="sldNum" sz="quarter" idx="10"/>
          </p:nvPr>
        </p:nvSpPr>
        <p:spPr/>
        <p:txBody>
          <a:bodyPr/>
          <a:lstStyle/>
          <a:p>
            <a:fld id="{54F6E5B4-5C96-2A40-B7EF-3028DB0E86D6}" type="slidenum">
              <a:rPr lang="en-GB" smtClean="0"/>
              <a:pPr/>
              <a:t>20</a:t>
            </a:fld>
            <a:endParaRPr lang="en-GB"/>
          </a:p>
        </p:txBody>
      </p:sp>
    </p:spTree>
    <p:extLst>
      <p:ext uri="{BB962C8B-B14F-4D97-AF65-F5344CB8AC3E}">
        <p14:creationId xmlns:p14="http://schemas.microsoft.com/office/powerpoint/2010/main" val="2127505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our proposal was submitted, JCESR</a:t>
            </a:r>
            <a:r>
              <a:rPr lang="en-US" baseline="0" dirty="0" smtClean="0"/>
              <a:t> had a fully signed and executed IP plan.  A notable feature of the plan is that no company may receive and exclusive license, a requirement of the government role in JCESR.    IP developed by partners with no JCESR role are owned by the partner.  More commonly, IP developed under collaboration is jointly owned. A collaborating partner may have better terms non-collaborating partners, but not exclusivity.  </a:t>
            </a:r>
          </a:p>
          <a:p>
            <a:r>
              <a:rPr lang="en-US" baseline="0" dirty="0" smtClean="0"/>
              <a:t>Partners have made their foreground IP available to create a one-stop shopping for licensees.                                                                                                                                                                                                                                                                                                                                                                                                                                                                                                                                                             </a:t>
            </a:r>
            <a:endParaRPr lang="en-US" dirty="0"/>
          </a:p>
        </p:txBody>
      </p:sp>
      <p:sp>
        <p:nvSpPr>
          <p:cNvPr id="4" name="Slide Number Placeholder 3"/>
          <p:cNvSpPr>
            <a:spLocks noGrp="1"/>
          </p:cNvSpPr>
          <p:nvPr>
            <p:ph type="sldNum" sz="quarter" idx="10"/>
          </p:nvPr>
        </p:nvSpPr>
        <p:spPr/>
        <p:txBody>
          <a:bodyPr/>
          <a:lstStyle/>
          <a:p>
            <a:fld id="{54F6E5B4-5C96-2A40-B7EF-3028DB0E86D6}" type="slidenum">
              <a:rPr lang="en-GB" smtClean="0"/>
              <a:pPr/>
              <a:t>23</a:t>
            </a:fld>
            <a:endParaRPr lang="en-GB"/>
          </a:p>
        </p:txBody>
      </p:sp>
    </p:spTree>
    <p:extLst>
      <p:ext uri="{BB962C8B-B14F-4D97-AF65-F5344CB8AC3E}">
        <p14:creationId xmlns:p14="http://schemas.microsoft.com/office/powerpoint/2010/main" val="4218308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Pis</a:t>
            </a:r>
            <a:r>
              <a:rPr lang="en-US" dirty="0" smtClean="0"/>
              <a:t> and Lead</a:t>
            </a:r>
            <a:r>
              <a:rPr lang="en-US" baseline="0" dirty="0" smtClean="0"/>
              <a:t> Scientists head each team, they are </a:t>
            </a:r>
            <a:r>
              <a:rPr lang="en-US" baseline="0" dirty="0" err="1" smtClean="0"/>
              <a:t>repsonsible</a:t>
            </a:r>
            <a:r>
              <a:rPr lang="en-US" baseline="0" dirty="0" smtClean="0"/>
              <a:t> for programs, communication among team members, reporting technical results up, down and sideways, and setting the program annually.  </a:t>
            </a:r>
            <a:endParaRPr lang="en-US" dirty="0"/>
          </a:p>
        </p:txBody>
      </p:sp>
      <p:sp>
        <p:nvSpPr>
          <p:cNvPr id="4" name="Slide Number Placeholder 3"/>
          <p:cNvSpPr>
            <a:spLocks noGrp="1"/>
          </p:cNvSpPr>
          <p:nvPr>
            <p:ph type="sldNum" sz="quarter" idx="10"/>
          </p:nvPr>
        </p:nvSpPr>
        <p:spPr/>
        <p:txBody>
          <a:bodyPr/>
          <a:lstStyle/>
          <a:p>
            <a:fld id="{54F6E5B4-5C96-2A40-B7EF-3028DB0E86D6}" type="slidenum">
              <a:rPr lang="en-GB" smtClean="0"/>
              <a:pPr/>
              <a:t>24</a:t>
            </a:fld>
            <a:endParaRPr lang="en-GB"/>
          </a:p>
        </p:txBody>
      </p:sp>
    </p:spTree>
    <p:extLst>
      <p:ext uri="{BB962C8B-B14F-4D97-AF65-F5344CB8AC3E}">
        <p14:creationId xmlns:p14="http://schemas.microsoft.com/office/powerpoint/2010/main" val="1272820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Biggest energy users:</a:t>
            </a:r>
            <a:r>
              <a:rPr lang="en-US" baseline="0" dirty="0" smtClean="0"/>
              <a:t> Transportation and Electricity</a:t>
            </a:r>
          </a:p>
          <a:p>
            <a:r>
              <a:rPr lang="en-US" baseline="0" dirty="0" smtClean="0"/>
              <a:t>Also biggest Carbon emitters, transportation (41%) and electricity (27%) in 2010</a:t>
            </a:r>
          </a:p>
          <a:p>
            <a:endParaRPr lang="en-US" baseline="0" dirty="0" smtClean="0"/>
          </a:p>
          <a:p>
            <a:r>
              <a:rPr lang="en-US" baseline="0" dirty="0" smtClean="0"/>
              <a:t>Electricity storage is critical enabling feature for both transitions</a:t>
            </a:r>
            <a:endParaRPr lang="en-US" dirty="0"/>
          </a:p>
        </p:txBody>
      </p:sp>
      <p:sp>
        <p:nvSpPr>
          <p:cNvPr id="4" name="Slide Number Placeholder 3"/>
          <p:cNvSpPr>
            <a:spLocks noGrp="1"/>
          </p:cNvSpPr>
          <p:nvPr>
            <p:ph type="sldNum" sz="quarter" idx="10"/>
          </p:nvPr>
        </p:nvSpPr>
        <p:spPr/>
        <p:txBody>
          <a:bodyPr/>
          <a:lstStyle/>
          <a:p>
            <a:fld id="{54F6E5B4-5C96-2A40-B7EF-3028DB0E86D6}" type="slidenum">
              <a:rPr lang="en-GB" smtClean="0"/>
              <a:pPr/>
              <a:t>3</a:t>
            </a:fld>
            <a:endParaRPr lang="en-GB"/>
          </a:p>
        </p:txBody>
      </p:sp>
    </p:spTree>
    <p:extLst>
      <p:ext uri="{BB962C8B-B14F-4D97-AF65-F5344CB8AC3E}">
        <p14:creationId xmlns:p14="http://schemas.microsoft.com/office/powerpoint/2010/main" val="1550592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Battery</a:t>
            </a:r>
            <a:r>
              <a:rPr lang="en-US" baseline="0" dirty="0" smtClean="0"/>
              <a:t> systems may combine Storage Concepts.  This shows a battery with a metal anode, mono- or multivalent, a compatible and stable electrolyte, and a </a:t>
            </a:r>
            <a:r>
              <a:rPr lang="en-US" baseline="0" dirty="0" err="1" smtClean="0"/>
              <a:t>flowable</a:t>
            </a:r>
            <a:r>
              <a:rPr lang="en-US" baseline="0" dirty="0" smtClean="0"/>
              <a:t> cathode composed of sulfide compounds and carbon fibers to provide electrical conductivity.  This example shows the power and the flexibility of the three storage concepts, and drives home the message that they are not battery technologies but fundamental phenomena that may be mixed and matched to suit the needs of the targeted application. </a:t>
            </a:r>
            <a:endParaRPr lang="en-US" dirty="0"/>
          </a:p>
        </p:txBody>
      </p:sp>
      <p:sp>
        <p:nvSpPr>
          <p:cNvPr id="4" name="Slide Number Placeholder 3"/>
          <p:cNvSpPr>
            <a:spLocks noGrp="1"/>
          </p:cNvSpPr>
          <p:nvPr>
            <p:ph type="sldNum" sz="quarter" idx="10"/>
          </p:nvPr>
        </p:nvSpPr>
        <p:spPr/>
        <p:txBody>
          <a:bodyPr/>
          <a:lstStyle/>
          <a:p>
            <a:fld id="{54F6E5B4-5C96-2A40-B7EF-3028DB0E86D6}" type="slidenum">
              <a:rPr lang="en-GB" smtClean="0"/>
              <a:pPr/>
              <a:t>27</a:t>
            </a:fld>
            <a:endParaRPr lang="en-GB"/>
          </a:p>
        </p:txBody>
      </p:sp>
    </p:spTree>
    <p:extLst>
      <p:ext uri="{BB962C8B-B14F-4D97-AF65-F5344CB8AC3E}">
        <p14:creationId xmlns:p14="http://schemas.microsoft.com/office/powerpoint/2010/main" val="24818075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JCESR</a:t>
            </a:r>
            <a:r>
              <a:rPr lang="en-US" baseline="0" dirty="0" smtClean="0"/>
              <a:t> is a fully integrated energy storage development machine that maps onto DOE’s spectrum of research, development, demonstration and deployment functions.  DOE often describes itself in the terms of the bottom line.  Grand challenges represent the compelling fundamental scientific questions of how nature works, driven by curiosity rather than specific applications outcomes; JCESR does not do this kind of research but makes use of its fruits as soon as they are known.  Discovery science seeks to understand the materials and phenomena of electrical energy storage at the atomic and molecular level; use-inspired basic research seeks fundamental understanding of specific practical outcomes such as anode, electrolyte or cathode functionality.  Grand challenges, discovery science and use-inspired basic research seek to understand phenomena and materials; applied research seeks to understand performance, and technology maturation and deployment seeks to maximize performance at </a:t>
            </a:r>
            <a:r>
              <a:rPr lang="en-US" baseline="0" dirty="0" err="1" smtClean="0"/>
              <a:t>thel</a:t>
            </a:r>
            <a:r>
              <a:rPr lang="en-US" baseline="0" dirty="0" smtClean="0"/>
              <a:t> lowest cost.  DOE has basic and applied offices that specialize in these functions.  JCESR and the other Hubs are the first DOE-funded projects that span this basic-applied spectrum and integrate discovery science with product development.  This is a bold new paradigm for DOE with the potential to rapidly accelerate progress on the most difficult energy challenges of the future.</a:t>
            </a:r>
            <a:endParaRPr lang="en-US" dirty="0"/>
          </a:p>
        </p:txBody>
      </p:sp>
      <p:sp>
        <p:nvSpPr>
          <p:cNvPr id="4" name="Slide Number Placeholder 3"/>
          <p:cNvSpPr>
            <a:spLocks noGrp="1"/>
          </p:cNvSpPr>
          <p:nvPr>
            <p:ph type="sldNum" sz="quarter" idx="10"/>
          </p:nvPr>
        </p:nvSpPr>
        <p:spPr/>
        <p:txBody>
          <a:bodyPr/>
          <a:lstStyle/>
          <a:p>
            <a:fld id="{54F6E5B4-5C96-2A40-B7EF-3028DB0E86D6}" type="slidenum">
              <a:rPr lang="en-GB" smtClean="0"/>
              <a:pPr/>
              <a:t>28</a:t>
            </a:fld>
            <a:endParaRPr lang="en-GB"/>
          </a:p>
        </p:txBody>
      </p:sp>
    </p:spTree>
    <p:extLst>
      <p:ext uri="{BB962C8B-B14F-4D97-AF65-F5344CB8AC3E}">
        <p14:creationId xmlns:p14="http://schemas.microsoft.com/office/powerpoint/2010/main" val="3811707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5x</a:t>
            </a:r>
            <a:r>
              <a:rPr lang="en-GB" baseline="0" dirty="0" smtClean="0"/>
              <a:t> energy density: driving range  Volt=38 mi/full charge, Leaf=73 mi/full charge, gas car=300 mi/full tank</a:t>
            </a:r>
          </a:p>
          <a:p>
            <a:r>
              <a:rPr lang="en-GB" baseline="0" dirty="0" smtClean="0"/>
              <a:t>(Tesla is 265 mi/full charge, simply by using bigger, more expensive battery.  Tesla S retail $80K/265 mi, volt $39K/38 mi, Leaf $35.2K/73 mi.)</a:t>
            </a:r>
          </a:p>
          <a:p>
            <a:r>
              <a:rPr lang="en-GB" baseline="0" dirty="0" smtClean="0"/>
              <a:t>For grid, main drive is cost: compete against hydroelectric where geologically suitable, and gas turbines as back up for variability of wind and solar.</a:t>
            </a:r>
          </a:p>
          <a:p>
            <a:r>
              <a:rPr lang="en-GB" baseline="0" dirty="0" smtClean="0"/>
              <a:t>Community recognizes these as aggressive goals.  In response:</a:t>
            </a:r>
          </a:p>
          <a:p>
            <a:pPr marL="171450" indent="-171450">
              <a:buFontTx/>
              <a:buChar char="-"/>
            </a:pPr>
            <a:r>
              <a:rPr lang="en-GB" baseline="0" dirty="0" smtClean="0"/>
              <a:t>On the back of an envelope, the most improvement you can get with the “best case scenario” (assuming all phenomena operate at high efficiency) is 10x.  On this scale, 5x is well within reach</a:t>
            </a:r>
          </a:p>
          <a:p>
            <a:pPr marL="171450" indent="-171450">
              <a:buFontTx/>
              <a:buChar char="-"/>
            </a:pPr>
            <a:r>
              <a:rPr lang="en-GB" baseline="0" dirty="0" smtClean="0"/>
              <a:t>5-5-5 are the goals needed to transform transportation and the grid; lesser outcomes will not succeed in pushing transportation and the grid beyond the tipping point.  JCESR wants to face the challenge of transforming the grid and transportation; lesser goals will not be transformative. </a:t>
            </a:r>
          </a:p>
        </p:txBody>
      </p:sp>
      <p:sp>
        <p:nvSpPr>
          <p:cNvPr id="4" name="Slide Number Placeholder 3"/>
          <p:cNvSpPr>
            <a:spLocks noGrp="1"/>
          </p:cNvSpPr>
          <p:nvPr>
            <p:ph type="sldNum" sz="quarter" idx="10"/>
          </p:nvPr>
        </p:nvSpPr>
        <p:spPr/>
        <p:txBody>
          <a:bodyPr/>
          <a:lstStyle/>
          <a:p>
            <a:fld id="{54F6E5B4-5C96-2A40-B7EF-3028DB0E86D6}" type="slidenum">
              <a:rPr lang="en-GB" smtClean="0"/>
              <a:pPr/>
              <a:t>4</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Science</a:t>
            </a:r>
            <a:r>
              <a:rPr lang="en-US" baseline="0" dirty="0" smtClean="0"/>
              <a:t> and Engineering communities</a:t>
            </a:r>
          </a:p>
          <a:p>
            <a:r>
              <a:rPr lang="en-US" baseline="0" dirty="0" smtClean="0"/>
              <a:t>Science focuses on phenomena and materials, produces knowledge published in peer reviewed journals and discussed at scientific meeting</a:t>
            </a:r>
          </a:p>
          <a:p>
            <a:r>
              <a:rPr lang="en-US" baseline="0" dirty="0" smtClean="0"/>
              <a:t>Engineering focuses on performance, produces devices, publishes in peer-reviewed literature and discusses at technical meetings.  Li ion battery technology improves at 5%/</a:t>
            </a:r>
            <a:r>
              <a:rPr lang="en-US" baseline="0" dirty="0" err="1" smtClean="0"/>
              <a:t>yr</a:t>
            </a:r>
            <a:r>
              <a:rPr lang="en-US" baseline="0" dirty="0" smtClean="0"/>
              <a:t> (energy density), a champion performer among battery technologies.  Cost decline at 8%/yr.  This is an extraordinary record in the battery community, but still incremental and not transformational.</a:t>
            </a:r>
          </a:p>
          <a:p>
            <a:r>
              <a:rPr lang="en-US" baseline="0" dirty="0" smtClean="0"/>
              <a:t>The science and engineering communities do not talk enough to each other, a traditional barrier that impedes rapid progress</a:t>
            </a:r>
          </a:p>
          <a:p>
            <a:endParaRPr lang="en-US" dirty="0"/>
          </a:p>
        </p:txBody>
      </p:sp>
      <p:sp>
        <p:nvSpPr>
          <p:cNvPr id="4" name="Slide Number Placeholder 3"/>
          <p:cNvSpPr>
            <a:spLocks noGrp="1"/>
          </p:cNvSpPr>
          <p:nvPr>
            <p:ph type="sldNum" sz="quarter" idx="10"/>
          </p:nvPr>
        </p:nvSpPr>
        <p:spPr/>
        <p:txBody>
          <a:bodyPr/>
          <a:lstStyle/>
          <a:p>
            <a:fld id="{54F6E5B4-5C96-2A40-B7EF-3028DB0E86D6}" type="slidenum">
              <a:rPr lang="en-GB" smtClean="0"/>
              <a:pPr/>
              <a:t>5</a:t>
            </a:fld>
            <a:endParaRPr lang="en-GB"/>
          </a:p>
        </p:txBody>
      </p:sp>
    </p:spTree>
    <p:extLst>
      <p:ext uri="{BB962C8B-B14F-4D97-AF65-F5344CB8AC3E}">
        <p14:creationId xmlns:p14="http://schemas.microsoft.com/office/powerpoint/2010/main" val="2957104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5x</a:t>
            </a:r>
            <a:r>
              <a:rPr lang="en-US" baseline="0" dirty="0" smtClean="0"/>
              <a:t> goal of JCESR cannot be achieved with 5%/</a:t>
            </a:r>
            <a:r>
              <a:rPr lang="en-US" baseline="0" dirty="0" err="1" smtClean="0"/>
              <a:t>yr</a:t>
            </a:r>
            <a:r>
              <a:rPr lang="en-US" baseline="0" dirty="0" smtClean="0"/>
              <a:t> improvement of Li ion</a:t>
            </a:r>
          </a:p>
          <a:p>
            <a:r>
              <a:rPr lang="en-US" baseline="0" dirty="0" smtClean="0"/>
              <a:t>JCESR looks exclusively beyond Li ion</a:t>
            </a:r>
          </a:p>
          <a:p>
            <a:r>
              <a:rPr lang="en-US" baseline="0" dirty="0" smtClean="0"/>
              <a:t>Bring innovative set of ideas, tools and people together spanning discovery science of the materials and phenomena of electrical energy storage, integration, modeling and evaluation of materials and phenomena into a battery system, making and breaking prototypes that can be scaled to manufacturing level, and transferring prototypes to industry for manufacturing.</a:t>
            </a:r>
          </a:p>
          <a:p>
            <a:r>
              <a:rPr lang="en-US" baseline="0" dirty="0" smtClean="0"/>
              <a:t>Three concepts for Beyond Li ion: multivalent intercalation, chemical transformation, non-aqueous redox flow</a:t>
            </a:r>
          </a:p>
          <a:p>
            <a:r>
              <a:rPr lang="en-US" baseline="0" dirty="0" smtClean="0"/>
              <a:t>JCESR wants to understand these phenomena at the fundamental atomic and molecular level, to enable controlling the phenomena to design a battery from the bottom up.  Conventional approach is “top down”: keep trying materials as battery components without considering atomic and molecular phenomena.  </a:t>
            </a:r>
          </a:p>
          <a:p>
            <a:endParaRPr lang="en-US" baseline="0" dirty="0" smtClean="0"/>
          </a:p>
        </p:txBody>
      </p:sp>
      <p:sp>
        <p:nvSpPr>
          <p:cNvPr id="4" name="Slide Number Placeholder 3"/>
          <p:cNvSpPr>
            <a:spLocks noGrp="1"/>
          </p:cNvSpPr>
          <p:nvPr>
            <p:ph type="sldNum" sz="quarter" idx="10"/>
          </p:nvPr>
        </p:nvSpPr>
        <p:spPr/>
        <p:txBody>
          <a:bodyPr/>
          <a:lstStyle/>
          <a:p>
            <a:fld id="{54F6E5B4-5C96-2A40-B7EF-3028DB0E86D6}" type="slidenum">
              <a:rPr lang="en-GB" smtClean="0"/>
              <a:pPr/>
              <a:t>6</a:t>
            </a:fld>
            <a:endParaRPr lang="en-GB"/>
          </a:p>
        </p:txBody>
      </p:sp>
    </p:spTree>
    <p:extLst>
      <p:ext uri="{BB962C8B-B14F-4D97-AF65-F5344CB8AC3E}">
        <p14:creationId xmlns:p14="http://schemas.microsoft.com/office/powerpoint/2010/main" val="3864006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Partners chosen for strategic contribution</a:t>
            </a:r>
          </a:p>
          <a:p>
            <a:r>
              <a:rPr lang="en-US" dirty="0" smtClean="0"/>
              <a:t>Dow:</a:t>
            </a:r>
            <a:r>
              <a:rPr lang="en-US" baseline="0" dirty="0" smtClean="0"/>
              <a:t> materials and high throughput techniques</a:t>
            </a:r>
          </a:p>
          <a:p>
            <a:r>
              <a:rPr lang="en-US" baseline="0" dirty="0" smtClean="0"/>
              <a:t>JCI=Johnson Controls, largest battery manufacturer in the world, mostly lead acid, they understand that lead acid will be overtaken by new technology and want to be on the forefront</a:t>
            </a:r>
          </a:p>
          <a:p>
            <a:r>
              <a:rPr lang="en-US" baseline="0" dirty="0" smtClean="0"/>
              <a:t>Applied Materials (AMAT): leading makers of manufacturing equipment, focused on semiconductor industry, techniques are similar for battery manufacturing</a:t>
            </a:r>
          </a:p>
          <a:p>
            <a:r>
              <a:rPr lang="en-US" baseline="0" dirty="0" smtClean="0"/>
              <a:t>Clean Energy Trust: a private non-profit in Chicago that promotes entrepreneurship, a key feature of Beyond Li Ion.  </a:t>
            </a:r>
            <a:endParaRPr lang="en-US" dirty="0"/>
          </a:p>
        </p:txBody>
      </p:sp>
      <p:sp>
        <p:nvSpPr>
          <p:cNvPr id="4" name="Slide Number Placeholder 3"/>
          <p:cNvSpPr>
            <a:spLocks noGrp="1"/>
          </p:cNvSpPr>
          <p:nvPr>
            <p:ph type="sldNum" sz="quarter" idx="10"/>
          </p:nvPr>
        </p:nvSpPr>
        <p:spPr/>
        <p:txBody>
          <a:bodyPr/>
          <a:lstStyle/>
          <a:p>
            <a:fld id="{54F6E5B4-5C96-2A40-B7EF-3028DB0E86D6}" type="slidenum">
              <a:rPr lang="en-GB" smtClean="0"/>
              <a:pPr/>
              <a:t>7</a:t>
            </a:fld>
            <a:endParaRPr lang="en-GB"/>
          </a:p>
        </p:txBody>
      </p:sp>
    </p:spTree>
    <p:extLst>
      <p:ext uri="{BB962C8B-B14F-4D97-AF65-F5344CB8AC3E}">
        <p14:creationId xmlns:p14="http://schemas.microsoft.com/office/powerpoint/2010/main" val="185158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Achievements of the JCESR Team,</a:t>
            </a:r>
            <a:r>
              <a:rPr lang="en-US" baseline="0" dirty="0" smtClean="0"/>
              <a:t> most over the last decade</a:t>
            </a:r>
          </a:p>
          <a:p>
            <a:r>
              <a:rPr lang="en-US" baseline="0" dirty="0" smtClean="0"/>
              <a:t>JCESR knows the battery community, know how to transfer technology</a:t>
            </a:r>
            <a:endParaRPr lang="en-US" dirty="0"/>
          </a:p>
        </p:txBody>
      </p:sp>
      <p:sp>
        <p:nvSpPr>
          <p:cNvPr id="4" name="Slide Number Placeholder 3"/>
          <p:cNvSpPr>
            <a:spLocks noGrp="1"/>
          </p:cNvSpPr>
          <p:nvPr>
            <p:ph type="sldNum" sz="quarter" idx="10"/>
          </p:nvPr>
        </p:nvSpPr>
        <p:spPr/>
        <p:txBody>
          <a:bodyPr/>
          <a:lstStyle/>
          <a:p>
            <a:fld id="{54F6E5B4-5C96-2A40-B7EF-3028DB0E86D6}" type="slidenum">
              <a:rPr lang="en-GB" smtClean="0"/>
              <a:pPr/>
              <a:t>8</a:t>
            </a:fld>
            <a:endParaRPr lang="en-GB"/>
          </a:p>
        </p:txBody>
      </p:sp>
    </p:spTree>
    <p:extLst>
      <p:ext uri="{BB962C8B-B14F-4D97-AF65-F5344CB8AC3E}">
        <p14:creationId xmlns:p14="http://schemas.microsoft.com/office/powerpoint/2010/main" val="1214084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Basic</a:t>
            </a:r>
            <a:r>
              <a:rPr lang="en-US" baseline="0" dirty="0" smtClean="0"/>
              <a:t> research goal is to understand the three concepts at the atomic and molecular level, not to use them as three distinct approaches to a beyond Li ion battery; ultimate battery may combine elements of each concept (see example near end of talk).</a:t>
            </a:r>
          </a:p>
          <a:p>
            <a:r>
              <a:rPr lang="en-US" baseline="0" dirty="0" smtClean="0"/>
              <a:t>As part of proposal, asked why do we not have batteries based on these concepts today?   Where are the “grand challenges”? </a:t>
            </a:r>
          </a:p>
          <a:p>
            <a:r>
              <a:rPr lang="en-US" baseline="0" dirty="0" smtClean="0"/>
              <a:t>Identified ten fundamental science challenges, 3 or 4 for each concept, that must be overcome to enable battery technology. These ten challenges drive our research program.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4F6E5B4-5C96-2A40-B7EF-3028DB0E86D6}" type="slidenum">
              <a:rPr lang="en-GB" smtClean="0"/>
              <a:pPr/>
              <a:t>10</a:t>
            </a:fld>
            <a:endParaRPr lang="en-GB"/>
          </a:p>
        </p:txBody>
      </p:sp>
    </p:spTree>
    <p:extLst>
      <p:ext uri="{BB962C8B-B14F-4D97-AF65-F5344CB8AC3E}">
        <p14:creationId xmlns:p14="http://schemas.microsoft.com/office/powerpoint/2010/main" val="1888674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three concepts</a:t>
            </a:r>
          </a:p>
          <a:p>
            <a:r>
              <a:rPr lang="en-US" dirty="0" smtClean="0"/>
              <a:t>Multivalent intercalation: replace monovalent Li with divalent Mg or trivalent</a:t>
            </a:r>
            <a:r>
              <a:rPr lang="en-US" baseline="0" dirty="0" smtClean="0"/>
              <a:t> Y, double or triple the energy stored per ion</a:t>
            </a:r>
          </a:p>
          <a:p>
            <a:r>
              <a:rPr lang="en-US" baseline="0" dirty="0" smtClean="0"/>
              <a:t>Chemical Transformation: replace intercalation between layers (as in graphite anode) with formation of a chemical bond. Chemical bond stores more energy that intercalation, and allow all atoms in the cathode to participate in storing energy.  Li-air is example of this concept.</a:t>
            </a:r>
          </a:p>
          <a:p>
            <a:r>
              <a:rPr lang="en-US" baseline="0" dirty="0" smtClean="0"/>
              <a:t>Non-aqueous redox flow:  Replace solid material anode and cathode with </a:t>
            </a:r>
            <a:r>
              <a:rPr lang="en-US" baseline="0" dirty="0" err="1" smtClean="0"/>
              <a:t>flowable</a:t>
            </a:r>
            <a:r>
              <a:rPr lang="en-US" baseline="0" dirty="0" smtClean="0"/>
              <a:t> electrodes, either as a solution of single ions or as a suspension of nm size colloidal particles.  </a:t>
            </a:r>
            <a:r>
              <a:rPr lang="en-US" baseline="0" dirty="0" err="1" smtClean="0"/>
              <a:t>Flowable</a:t>
            </a:r>
            <a:r>
              <a:rPr lang="en-US" baseline="0" dirty="0" smtClean="0"/>
              <a:t> electrodes can be pumped to a remote location and stored in large tanks, enabling high capacity energy storage for the grid. </a:t>
            </a:r>
          </a:p>
          <a:p>
            <a:r>
              <a:rPr lang="en-US" baseline="0" dirty="0" smtClean="0"/>
              <a:t>Figure of merit: solubility of active ion, to minimize volume and weight of battery, boost energy density and lower cost (right image on lower right – high solubility not only raises energy density, it lowers cost of energy, allowing more expensive active materials to be used). </a:t>
            </a:r>
          </a:p>
          <a:p>
            <a:r>
              <a:rPr lang="en-US" baseline="0" dirty="0" smtClean="0"/>
              <a:t>Opportunity: rich space of redox active species, many more organics than conventional metals (left image in lower right)</a:t>
            </a:r>
          </a:p>
          <a:p>
            <a:r>
              <a:rPr lang="en-US" baseline="0" dirty="0" smtClean="0"/>
              <a:t>Need a genome-like computational approach: JCESR introduced a new concept, the Electrolyte Genome, to address this opportunity</a:t>
            </a:r>
          </a:p>
          <a:p>
            <a:endParaRPr lang="en-US" dirty="0"/>
          </a:p>
        </p:txBody>
      </p:sp>
      <p:sp>
        <p:nvSpPr>
          <p:cNvPr id="4" name="Slide Number Placeholder 3"/>
          <p:cNvSpPr>
            <a:spLocks noGrp="1"/>
          </p:cNvSpPr>
          <p:nvPr>
            <p:ph type="sldNum" sz="quarter" idx="10"/>
          </p:nvPr>
        </p:nvSpPr>
        <p:spPr/>
        <p:txBody>
          <a:bodyPr/>
          <a:lstStyle/>
          <a:p>
            <a:fld id="{54F6E5B4-5C96-2A40-B7EF-3028DB0E86D6}" type="slidenum">
              <a:rPr lang="en-GB" smtClean="0"/>
              <a:pPr/>
              <a:t>11</a:t>
            </a:fld>
            <a:endParaRPr lang="en-GB"/>
          </a:p>
        </p:txBody>
      </p:sp>
    </p:spTree>
    <p:extLst>
      <p:ext uri="{BB962C8B-B14F-4D97-AF65-F5344CB8AC3E}">
        <p14:creationId xmlns:p14="http://schemas.microsoft.com/office/powerpoint/2010/main" val="21761507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file://localhost/Users/anmagriplis/Dropbox/JCESR%20Orals/Images/Logo%20Electron-01.png" TargetMode="External"/><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file://localhost/Users/anmagriplis/Dropbox/JCESR%20Orals/Images/Logo%20Electron-01.png" TargetMode="External"/><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file://localhost/Users/anmagriplis/Dropbox/JCESR%20Orals/Images/Logo%20Electron-01.png" TargetMode="External"/><Relationship Id="rId4" Type="http://schemas.openxmlformats.org/officeDocument/2006/relationships/image" Target="../media/image5.emf"/><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file://localhost/Users/anmagriplis/Dropbox/JCESR%20Orals/Images/Logo%20Electron-01.png" TargetMode="External"/><Relationship Id="rId4" Type="http://schemas.openxmlformats.org/officeDocument/2006/relationships/image" Target="../media/image5.emf"/><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12" name="Picture 11" descr="Slide Cover.jpg"/>
          <p:cNvPicPr>
            <a:picLocks noChangeAspect="1"/>
          </p:cNvPicPr>
          <p:nvPr userDrawn="1"/>
        </p:nvPicPr>
        <p:blipFill>
          <a:blip r:embed="rId2"/>
          <a:stretch>
            <a:fillRect/>
          </a:stretch>
        </p:blipFill>
        <p:spPr>
          <a:xfrm>
            <a:off x="0" y="0"/>
            <a:ext cx="9144000" cy="6858000"/>
          </a:xfrm>
          <a:prstGeom prst="rect">
            <a:avLst/>
          </a:prstGeom>
        </p:spPr>
      </p:pic>
      <p:pic>
        <p:nvPicPr>
          <p:cNvPr id="8" name="Logo Electron-01.png" descr="/Users/anmagriplis/Dropbox/JCESR Orals/Images/Logo Electron-01.png"/>
          <p:cNvPicPr>
            <a:picLocks noChangeAspect="1"/>
          </p:cNvPicPr>
          <p:nvPr userDrawn="1"/>
        </p:nvPicPr>
        <p:blipFill>
          <a:blip r:embed="rId3" r:link="rId4">
            <a:alphaModFix amt="3000"/>
          </a:blip>
          <a:stretch>
            <a:fillRect/>
          </a:stretch>
        </p:blipFill>
        <p:spPr>
          <a:xfrm>
            <a:off x="5335268" y="-903075"/>
            <a:ext cx="4400698" cy="6858000"/>
          </a:xfrm>
          <a:prstGeom prst="rect">
            <a:avLst/>
          </a:prstGeom>
        </p:spPr>
      </p:pic>
      <p:pic>
        <p:nvPicPr>
          <p:cNvPr id="11" name="Logo Electron-01.png" descr="/Users/anmagriplis/Dropbox/JCESR Orals/Images/Logo Electron-01.png"/>
          <p:cNvPicPr>
            <a:picLocks noChangeAspect="1"/>
          </p:cNvPicPr>
          <p:nvPr userDrawn="1"/>
        </p:nvPicPr>
        <p:blipFill>
          <a:blip r:embed="rId3" r:link="rId4">
            <a:alphaModFix amt="3000"/>
          </a:blip>
          <a:stretch>
            <a:fillRect/>
          </a:stretch>
        </p:blipFill>
        <p:spPr>
          <a:xfrm>
            <a:off x="-2060382" y="2370606"/>
            <a:ext cx="4400698" cy="6858000"/>
          </a:xfrm>
          <a:prstGeom prst="rect">
            <a:avLst/>
          </a:prstGeom>
        </p:spPr>
      </p:pic>
      <p:sp>
        <p:nvSpPr>
          <p:cNvPr id="9" name="Title 8"/>
          <p:cNvSpPr>
            <a:spLocks noGrp="1"/>
          </p:cNvSpPr>
          <p:nvPr>
            <p:ph type="ctrTitle"/>
          </p:nvPr>
        </p:nvSpPr>
        <p:spPr>
          <a:xfrm>
            <a:off x="685800" y="4021263"/>
            <a:ext cx="7772400" cy="1829761"/>
          </a:xfrm>
        </p:spPr>
        <p:txBody>
          <a:bodyPr vert="horz" anchor="b">
            <a:normAutofit/>
            <a:scene3d>
              <a:camera prst="orthographicFront"/>
              <a:lightRig rig="soft" dir="t"/>
            </a:scene3d>
            <a:sp3d prstMaterial="softEdge">
              <a:bevelT w="25400" h="25400"/>
            </a:sp3d>
          </a:bodyPr>
          <a:lstStyle>
            <a:lvl1pPr algn="r">
              <a:defRPr sz="3200" b="0" cap="all">
                <a:solidFill>
                  <a:schemeClr val="bg1"/>
                </a:solidFill>
                <a:effectLst>
                  <a:outerShdw blurRad="31750" dist="25400" dir="5400000" algn="tl" rotWithShape="0">
                    <a:srgbClr val="000000">
                      <a:alpha val="25000"/>
                    </a:srgbClr>
                  </a:outerShdw>
                </a:effectLst>
              </a:defRPr>
            </a:lvl1pPr>
          </a:lstStyle>
          <a:p>
            <a:r>
              <a:rPr kumimoji="0" lang="en-US" dirty="0" smtClean="0"/>
              <a:t>Click to edit Master title style</a:t>
            </a:r>
            <a:endParaRPr kumimoji="0" lang="en-US" dirty="0"/>
          </a:p>
        </p:txBody>
      </p:sp>
      <p:sp>
        <p:nvSpPr>
          <p:cNvPr id="17" name="Subtitle 16"/>
          <p:cNvSpPr>
            <a:spLocks noGrp="1"/>
          </p:cNvSpPr>
          <p:nvPr>
            <p:ph type="subTitle" idx="1"/>
          </p:nvPr>
        </p:nvSpPr>
        <p:spPr>
          <a:xfrm>
            <a:off x="685800" y="6030015"/>
            <a:ext cx="7772400" cy="479977"/>
          </a:xfrm>
        </p:spPr>
        <p:txBody>
          <a:bodyPr lIns="45720" rIns="45720">
            <a:normAutofit/>
          </a:bodyPr>
          <a:lstStyle>
            <a:lvl1pPr marL="0" marR="64008" indent="0" algn="r">
              <a:buNone/>
              <a:defRPr sz="2400">
                <a:solidFill>
                  <a:schemeClr val="bg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cxnSp>
        <p:nvCxnSpPr>
          <p:cNvPr id="13" name="Straight Connector 12"/>
          <p:cNvCxnSpPr/>
          <p:nvPr userDrawn="1"/>
        </p:nvCxnSpPr>
        <p:spPr>
          <a:xfrm rot="10800000">
            <a:off x="0" y="5920264"/>
            <a:ext cx="9144000" cy="1588"/>
          </a:xfrm>
          <a:prstGeom prst="line">
            <a:avLst/>
          </a:prstGeom>
          <a:ln w="12700" cmpd="sng">
            <a:solidFill>
              <a:srgbClr val="FFFF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2" name="Picture 11" descr="Slide Cover.jpg"/>
          <p:cNvPicPr>
            <a:picLocks noChangeAspect="1"/>
          </p:cNvPicPr>
          <p:nvPr userDrawn="1"/>
        </p:nvPicPr>
        <p:blipFill>
          <a:blip r:embed="rId2"/>
          <a:stretch>
            <a:fillRect/>
          </a:stretch>
        </p:blipFill>
        <p:spPr>
          <a:xfrm>
            <a:off x="0" y="0"/>
            <a:ext cx="9144000" cy="6858000"/>
          </a:xfrm>
          <a:prstGeom prst="rect">
            <a:avLst/>
          </a:prstGeom>
        </p:spPr>
      </p:pic>
      <p:pic>
        <p:nvPicPr>
          <p:cNvPr id="8" name="Logo Electron-01.png" descr="/Users/anmagriplis/Dropbox/JCESR Orals/Images/Logo Electron-01.png"/>
          <p:cNvPicPr>
            <a:picLocks noChangeAspect="1"/>
          </p:cNvPicPr>
          <p:nvPr userDrawn="1"/>
        </p:nvPicPr>
        <p:blipFill>
          <a:blip r:embed="rId3" r:link="rId4">
            <a:alphaModFix amt="3000"/>
          </a:blip>
          <a:stretch>
            <a:fillRect/>
          </a:stretch>
        </p:blipFill>
        <p:spPr>
          <a:xfrm>
            <a:off x="5554559" y="-1058394"/>
            <a:ext cx="4400698" cy="6858000"/>
          </a:xfrm>
          <a:prstGeom prst="rect">
            <a:avLst/>
          </a:prstGeom>
        </p:spPr>
      </p:pic>
      <p:pic>
        <p:nvPicPr>
          <p:cNvPr id="11" name="Logo Electron-01.png" descr="/Users/anmagriplis/Dropbox/JCESR Orals/Images/Logo Electron-01.png"/>
          <p:cNvPicPr>
            <a:picLocks noChangeAspect="1"/>
          </p:cNvPicPr>
          <p:nvPr userDrawn="1"/>
        </p:nvPicPr>
        <p:blipFill>
          <a:blip r:embed="rId3" r:link="rId4">
            <a:alphaModFix amt="3000"/>
          </a:blip>
          <a:stretch>
            <a:fillRect/>
          </a:stretch>
        </p:blipFill>
        <p:spPr>
          <a:xfrm>
            <a:off x="-2060382" y="2370606"/>
            <a:ext cx="4400698" cy="6858000"/>
          </a:xfrm>
          <a:prstGeom prst="rect">
            <a:avLst/>
          </a:prstGeom>
        </p:spPr>
      </p:pic>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3637551"/>
            <a:ext cx="7772400" cy="1829761"/>
          </a:xfrm>
        </p:spPr>
        <p:txBody>
          <a:bodyPr vert="horz" anchor="b">
            <a:normAutofit/>
            <a:scene3d>
              <a:camera prst="orthographicFront"/>
              <a:lightRig rig="soft" dir="t"/>
            </a:scene3d>
            <a:sp3d prstMaterial="softEdge">
              <a:bevelT w="25400" h="25400"/>
            </a:sp3d>
          </a:bodyPr>
          <a:lstStyle>
            <a:lvl1pPr algn="r">
              <a:defRPr sz="3200" b="1">
                <a:solidFill>
                  <a:schemeClr val="bg1"/>
                </a:solidFill>
                <a:effectLst>
                  <a:outerShdw blurRad="31750" dist="25400" dir="5400000" algn="tl" rotWithShape="0">
                    <a:srgbClr val="000000">
                      <a:alpha val="25000"/>
                    </a:srgbClr>
                  </a:outerShdw>
                </a:effectLst>
              </a:defRPr>
            </a:lvl1pPr>
          </a:lstStyle>
          <a:p>
            <a:r>
              <a:rPr kumimoji="0" lang="en-US" dirty="0" smtClean="0"/>
              <a:t>Click to edit Master title style</a:t>
            </a:r>
            <a:endParaRPr kumimoji="0" lang="en-US" dirty="0"/>
          </a:p>
        </p:txBody>
      </p:sp>
      <p:sp>
        <p:nvSpPr>
          <p:cNvPr id="17" name="Subtitle 16"/>
          <p:cNvSpPr>
            <a:spLocks noGrp="1"/>
          </p:cNvSpPr>
          <p:nvPr>
            <p:ph type="subTitle" idx="1"/>
          </p:nvPr>
        </p:nvSpPr>
        <p:spPr>
          <a:xfrm>
            <a:off x="685800" y="5568507"/>
            <a:ext cx="7772400" cy="941485"/>
          </a:xfrm>
        </p:spPr>
        <p:txBody>
          <a:bodyPr lIns="45720" rIns="45720">
            <a:normAutofit/>
          </a:bodyPr>
          <a:lstStyle>
            <a:lvl1pPr marL="0" marR="64008" indent="0" algn="r">
              <a:buNone/>
              <a:defRPr sz="2400">
                <a:solidFill>
                  <a:schemeClr val="bg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8" name="Logo Electron-01.png" descr="/Users/anmagriplis/Dropbox/JCESR Orals/Images/Logo Electron-01.png"/>
          <p:cNvPicPr>
            <a:picLocks noChangeAspect="1"/>
          </p:cNvPicPr>
          <p:nvPr userDrawn="1"/>
        </p:nvPicPr>
        <p:blipFill>
          <a:blip r:embed="rId2" r:link="rId3">
            <a:alphaModFix amt="3000"/>
          </a:blip>
          <a:stretch>
            <a:fillRect/>
          </a:stretch>
        </p:blipFill>
        <p:spPr>
          <a:xfrm>
            <a:off x="5554559" y="-1058394"/>
            <a:ext cx="4400698" cy="6858000"/>
          </a:xfrm>
          <a:prstGeom prst="rect">
            <a:avLst/>
          </a:prstGeom>
        </p:spPr>
      </p:pic>
      <p:pic>
        <p:nvPicPr>
          <p:cNvPr id="9" name="Logo Electron-01.png" descr="/Users/anmagriplis/Dropbox/JCESR Orals/Images/Logo Electron-01.png"/>
          <p:cNvPicPr>
            <a:picLocks noChangeAspect="1"/>
          </p:cNvPicPr>
          <p:nvPr userDrawn="1"/>
        </p:nvPicPr>
        <p:blipFill>
          <a:blip r:embed="rId2" r:link="rId3">
            <a:alphaModFix amt="3000"/>
          </a:blip>
          <a:stretch>
            <a:fillRect/>
          </a:stretch>
        </p:blipFill>
        <p:spPr>
          <a:xfrm>
            <a:off x="-2060382" y="2370606"/>
            <a:ext cx="4400698" cy="6858000"/>
          </a:xfrm>
          <a:prstGeom prst="rect">
            <a:avLst/>
          </a:prstGeom>
        </p:spPr>
      </p:pic>
      <p:sp>
        <p:nvSpPr>
          <p:cNvPr id="7" name="Title 6"/>
          <p:cNvSpPr>
            <a:spLocks noGrp="1"/>
          </p:cNvSpPr>
          <p:nvPr>
            <p:ph type="title"/>
          </p:nvPr>
        </p:nvSpPr>
        <p:spPr/>
        <p:txBody>
          <a:bodyPr rtlCol="0"/>
          <a:lstStyle/>
          <a:p>
            <a:r>
              <a:rPr kumimoji="0" lang="en-US" dirty="0" smtClean="0"/>
              <a:t>Click to edit Master title style</a:t>
            </a:r>
            <a:endParaRPr kumimoji="0" lang="en-US" dirty="0"/>
          </a:p>
        </p:txBody>
      </p:sp>
      <p:sp>
        <p:nvSpPr>
          <p:cNvPr id="11" name="Slide Number Placeholder 17"/>
          <p:cNvSpPr>
            <a:spLocks noGrp="1"/>
          </p:cNvSpPr>
          <p:nvPr>
            <p:ph type="sldNum" sz="quarter" idx="4"/>
          </p:nvPr>
        </p:nvSpPr>
        <p:spPr>
          <a:xfrm>
            <a:off x="8186158" y="6442268"/>
            <a:ext cx="506272" cy="365125"/>
          </a:xfrm>
          <a:prstGeom prst="rect">
            <a:avLst/>
          </a:prstGeom>
        </p:spPr>
        <p:txBody>
          <a:bodyPr vert="horz" lIns="0" rIns="0" anchor="t"/>
          <a:lstStyle>
            <a:lvl1pPr algn="r" eaLnBrk="1" latinLnBrk="0" hangingPunct="1">
              <a:defRPr kumimoji="0" sz="1400" b="0">
                <a:solidFill>
                  <a:schemeClr val="bg1">
                    <a:lumMod val="65000"/>
                  </a:schemeClr>
                </a:solidFill>
                <a:latin typeface="Arial Narrow"/>
                <a:cs typeface="Arial Narrow"/>
              </a:defRPr>
            </a:lvl1pPr>
          </a:lstStyle>
          <a:p>
            <a:fld id="{6D56EEAD-0332-044B-8491-07E146F0D709}" type="slidenum">
              <a:rPr lang="en-GB" smtClean="0"/>
              <a:pPr/>
              <a:t>‹#›</a:t>
            </a:fld>
            <a:endParaRPr lang="en-GB" dirty="0"/>
          </a:p>
        </p:txBody>
      </p:sp>
      <p:pic>
        <p:nvPicPr>
          <p:cNvPr id="13" name="Picture 12" descr="JCESR_Logo_Reverse.ai"/>
          <p:cNvPicPr>
            <a:picLocks noChangeAspect="1"/>
          </p:cNvPicPr>
          <p:nvPr userDrawn="1"/>
        </p:nvPicPr>
        <p:blipFill>
          <a:blip r:embed="rId4"/>
          <a:stretch>
            <a:fillRect/>
          </a:stretch>
        </p:blipFill>
        <p:spPr>
          <a:xfrm>
            <a:off x="139967" y="6336580"/>
            <a:ext cx="634465" cy="470813"/>
          </a:xfrm>
          <a:prstGeom prst="rect">
            <a:avLst/>
          </a:prstGeom>
        </p:spPr>
      </p:pic>
    </p:spTree>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8" name="Logo Electron-01.png" descr="/Users/anmagriplis/Dropbox/JCESR Orals/Images/Logo Electron-01.png"/>
          <p:cNvPicPr>
            <a:picLocks noChangeAspect="1"/>
          </p:cNvPicPr>
          <p:nvPr userDrawn="1"/>
        </p:nvPicPr>
        <p:blipFill>
          <a:blip r:embed="rId2" r:link="rId3">
            <a:alphaModFix amt="3000"/>
          </a:blip>
          <a:stretch>
            <a:fillRect/>
          </a:stretch>
        </p:blipFill>
        <p:spPr>
          <a:xfrm>
            <a:off x="5554559" y="-1058394"/>
            <a:ext cx="4400698" cy="6858000"/>
          </a:xfrm>
          <a:prstGeom prst="rect">
            <a:avLst/>
          </a:prstGeom>
        </p:spPr>
      </p:pic>
      <p:pic>
        <p:nvPicPr>
          <p:cNvPr id="9" name="Logo Electron-01.png" descr="/Users/anmagriplis/Dropbox/JCESR Orals/Images/Logo Electron-01.png"/>
          <p:cNvPicPr>
            <a:picLocks noChangeAspect="1"/>
          </p:cNvPicPr>
          <p:nvPr userDrawn="1"/>
        </p:nvPicPr>
        <p:blipFill>
          <a:blip r:embed="rId2" r:link="rId3">
            <a:alphaModFix amt="3000"/>
          </a:blip>
          <a:stretch>
            <a:fillRect/>
          </a:stretch>
        </p:blipFill>
        <p:spPr>
          <a:xfrm>
            <a:off x="-2200349" y="2319514"/>
            <a:ext cx="4400698" cy="6858000"/>
          </a:xfrm>
          <a:prstGeom prst="rect">
            <a:avLst/>
          </a:prstGeom>
        </p:spPr>
      </p:pic>
      <p:sp>
        <p:nvSpPr>
          <p:cNvPr id="6" name="Title 6"/>
          <p:cNvSpPr>
            <a:spLocks noGrp="1"/>
          </p:cNvSpPr>
          <p:nvPr>
            <p:ph type="title"/>
          </p:nvPr>
        </p:nvSpPr>
        <p:spPr>
          <a:xfrm>
            <a:off x="457200" y="274638"/>
            <a:ext cx="8229600" cy="1029605"/>
          </a:xfrm>
        </p:spPr>
        <p:txBody>
          <a:bodyPr rtlCol="0"/>
          <a:lstStyle/>
          <a:p>
            <a:r>
              <a:rPr kumimoji="0" lang="en-US" dirty="0" smtClean="0"/>
              <a:t>Click to edit Master title style</a:t>
            </a:r>
            <a:endParaRPr kumimoji="0" lang="en-US" dirty="0"/>
          </a:p>
        </p:txBody>
      </p:sp>
      <p:sp>
        <p:nvSpPr>
          <p:cNvPr id="10" name="Footer Placeholder 21"/>
          <p:cNvSpPr>
            <a:spLocks noGrp="1"/>
          </p:cNvSpPr>
          <p:nvPr>
            <p:ph type="ftr" sz="quarter" idx="3"/>
          </p:nvPr>
        </p:nvSpPr>
        <p:spPr>
          <a:xfrm>
            <a:off x="1025266" y="6442268"/>
            <a:ext cx="7160892" cy="365125"/>
          </a:xfrm>
          <a:prstGeom prst="rect">
            <a:avLst/>
          </a:prstGeom>
        </p:spPr>
        <p:txBody>
          <a:bodyPr vert="horz" anchor="t"/>
          <a:lstStyle>
            <a:lvl1pPr algn="r" eaLnBrk="1" latinLnBrk="0" hangingPunct="1">
              <a:defRPr kumimoji="0" sz="800">
                <a:solidFill>
                  <a:srgbClr val="A6A6A6"/>
                </a:solidFill>
              </a:defRPr>
            </a:lvl1pPr>
          </a:lstStyle>
          <a:p>
            <a:r>
              <a:rPr lang="en-US" smtClean="0"/>
              <a:t>May contain trade secrets or commercial or financial information that is privileged or confidential and exempt from public disclosure.</a:t>
            </a:r>
            <a:endParaRPr lang="en-GB" dirty="0"/>
          </a:p>
        </p:txBody>
      </p:sp>
      <p:sp>
        <p:nvSpPr>
          <p:cNvPr id="11" name="Slide Number Placeholder 17"/>
          <p:cNvSpPr>
            <a:spLocks noGrp="1"/>
          </p:cNvSpPr>
          <p:nvPr>
            <p:ph type="sldNum" sz="quarter" idx="4"/>
          </p:nvPr>
        </p:nvSpPr>
        <p:spPr>
          <a:xfrm>
            <a:off x="8186158" y="6442268"/>
            <a:ext cx="506272" cy="365125"/>
          </a:xfrm>
          <a:prstGeom prst="rect">
            <a:avLst/>
          </a:prstGeom>
        </p:spPr>
        <p:txBody>
          <a:bodyPr vert="horz" lIns="0" rIns="0" anchor="t"/>
          <a:lstStyle>
            <a:lvl1pPr algn="r" eaLnBrk="1" latinLnBrk="0" hangingPunct="1">
              <a:defRPr kumimoji="0" sz="1400" b="0">
                <a:solidFill>
                  <a:schemeClr val="bg1">
                    <a:lumMod val="65000"/>
                  </a:schemeClr>
                </a:solidFill>
                <a:latin typeface="Arial Narrow"/>
                <a:cs typeface="Arial Narrow"/>
              </a:defRPr>
            </a:lvl1pPr>
          </a:lstStyle>
          <a:p>
            <a:fld id="{6D56EEAD-0332-044B-8491-07E146F0D709}" type="slidenum">
              <a:rPr lang="en-GB" smtClean="0"/>
              <a:pPr/>
              <a:t>‹#›</a:t>
            </a:fld>
            <a:endParaRPr lang="en-GB" dirty="0"/>
          </a:p>
        </p:txBody>
      </p:sp>
      <p:cxnSp>
        <p:nvCxnSpPr>
          <p:cNvPr id="12" name="Straight Connector 11"/>
          <p:cNvCxnSpPr/>
          <p:nvPr userDrawn="1"/>
        </p:nvCxnSpPr>
        <p:spPr>
          <a:xfrm>
            <a:off x="454787" y="6401091"/>
            <a:ext cx="8237643" cy="1588"/>
          </a:xfrm>
          <a:prstGeom prst="line">
            <a:avLst/>
          </a:prstGeom>
          <a:ln w="6350" cap="flat" cmpd="sng" algn="ctr">
            <a:solidFill>
              <a:schemeClr val="tx1">
                <a:lumMod val="50000"/>
                <a:lumOff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3" name="Picture 12" descr="JCESR_Logo_Reverse.ai"/>
          <p:cNvPicPr>
            <a:picLocks noChangeAspect="1"/>
          </p:cNvPicPr>
          <p:nvPr userDrawn="1"/>
        </p:nvPicPr>
        <p:blipFill>
          <a:blip r:embed="rId4"/>
          <a:stretch>
            <a:fillRect/>
          </a:stretch>
        </p:blipFill>
        <p:spPr>
          <a:xfrm>
            <a:off x="139967" y="6336580"/>
            <a:ext cx="634465" cy="470813"/>
          </a:xfrm>
          <a:prstGeom prst="rect">
            <a:avLst/>
          </a:prstGeom>
        </p:spPr>
      </p:pic>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Title 8"/>
          <p:cNvSpPr>
            <a:spLocks noGrp="1"/>
          </p:cNvSpPr>
          <p:nvPr>
            <p:ph type="ctrTitle"/>
          </p:nvPr>
        </p:nvSpPr>
        <p:spPr>
          <a:xfrm>
            <a:off x="660057" y="3646131"/>
            <a:ext cx="7772400" cy="1829761"/>
          </a:xfrm>
        </p:spPr>
        <p:txBody>
          <a:bodyPr vert="horz" anchor="b">
            <a:normAutofit/>
            <a:scene3d>
              <a:camera prst="orthographicFront"/>
              <a:lightRig rig="soft" dir="t"/>
            </a:scene3d>
            <a:sp3d prstMaterial="softEdge">
              <a:bevelT w="25400" h="25400"/>
            </a:sp3d>
          </a:bodyPr>
          <a:lstStyle>
            <a:lvl1pPr algn="r">
              <a:defRPr sz="3200" b="0" cap="all">
                <a:solidFill>
                  <a:schemeClr val="bg1"/>
                </a:solidFill>
                <a:effectLst>
                  <a:outerShdw blurRad="31750" dist="25400" dir="5400000" algn="tl" rotWithShape="0">
                    <a:srgbClr val="000000">
                      <a:alpha val="25000"/>
                    </a:srgbClr>
                  </a:outerShdw>
                </a:effectLst>
              </a:defRPr>
            </a:lvl1pPr>
          </a:lstStyle>
          <a:p>
            <a:r>
              <a:rPr kumimoji="0" lang="en-US" dirty="0" smtClean="0"/>
              <a:t>Click to edit Master title style</a:t>
            </a:r>
            <a:endParaRPr kumimoji="0" lang="en-US" dirty="0"/>
          </a:p>
        </p:txBody>
      </p:sp>
      <p:sp>
        <p:nvSpPr>
          <p:cNvPr id="5" name="Subtitle 16"/>
          <p:cNvSpPr>
            <a:spLocks noGrp="1"/>
          </p:cNvSpPr>
          <p:nvPr>
            <p:ph type="subTitle" idx="1"/>
          </p:nvPr>
        </p:nvSpPr>
        <p:spPr>
          <a:xfrm>
            <a:off x="685800" y="5568507"/>
            <a:ext cx="7772400" cy="941485"/>
          </a:xfrm>
        </p:spPr>
        <p:txBody>
          <a:bodyPr lIns="45720" rIns="45720">
            <a:normAutofit/>
          </a:bodyPr>
          <a:lstStyle>
            <a:lvl1pPr marL="0" marR="64008" indent="0" algn="r">
              <a:buNone/>
              <a:defRPr sz="2400">
                <a:solidFill>
                  <a:schemeClr val="bg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cxnSp>
        <p:nvCxnSpPr>
          <p:cNvPr id="6" name="Straight Connector 5"/>
          <p:cNvCxnSpPr/>
          <p:nvPr userDrawn="1"/>
        </p:nvCxnSpPr>
        <p:spPr>
          <a:xfrm rot="10800000">
            <a:off x="0" y="5536552"/>
            <a:ext cx="9144000" cy="1588"/>
          </a:xfrm>
          <a:prstGeom prst="line">
            <a:avLst/>
          </a:prstGeom>
          <a:ln w="12700" cmpd="sng">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091536"/>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Background Gradient.jpg"/>
          <p:cNvPicPr>
            <a:picLocks noChangeAspect="1"/>
          </p:cNvPicPr>
          <p:nvPr userDrawn="1"/>
        </p:nvPicPr>
        <p:blipFill>
          <a:blip r:embed="rId7"/>
          <a:stretch>
            <a:fillRect/>
          </a:stretch>
        </p:blipFill>
        <p:spPr>
          <a:xfrm>
            <a:off x="0" y="0"/>
            <a:ext cx="9144000" cy="6858000"/>
          </a:xfrm>
          <a:prstGeom prst="rect">
            <a:avLst/>
          </a:prstGeom>
          <a:ln>
            <a:noFill/>
          </a:ln>
        </p:spPr>
      </p:pic>
      <p:sp>
        <p:nvSpPr>
          <p:cNvPr id="9" name="Title Placeholder 8"/>
          <p:cNvSpPr>
            <a:spLocks noGrp="1"/>
          </p:cNvSpPr>
          <p:nvPr>
            <p:ph type="title"/>
          </p:nvPr>
        </p:nvSpPr>
        <p:spPr>
          <a:xfrm>
            <a:off x="457200" y="274638"/>
            <a:ext cx="8229600" cy="1029605"/>
          </a:xfrm>
          <a:prstGeom prst="rect">
            <a:avLst/>
          </a:prstGeom>
        </p:spPr>
        <p:txBody>
          <a:bodyPr vert="horz" anchor="ctr">
            <a:noAutofit/>
            <a:scene3d>
              <a:camera prst="orthographicFront"/>
              <a:lightRig rig="soft" dir="t"/>
            </a:scene3d>
            <a:sp3d prstMaterial="softEdge">
              <a:bevelT w="25400" h="25400"/>
            </a:sp3d>
          </a:bodyPr>
          <a:lstStyle/>
          <a:p>
            <a:r>
              <a:rPr kumimoji="0" lang="en-US" dirty="0" smtClean="0"/>
              <a:t>Click to edit Master title style</a:t>
            </a:r>
            <a:endParaRPr kumimoji="0" lang="en-US" dirty="0"/>
          </a:p>
        </p:txBody>
      </p:sp>
      <p:sp>
        <p:nvSpPr>
          <p:cNvPr id="30" name="Text Placeholder 29"/>
          <p:cNvSpPr>
            <a:spLocks noGrp="1"/>
          </p:cNvSpPr>
          <p:nvPr>
            <p:ph type="body" idx="1"/>
          </p:nvPr>
        </p:nvSpPr>
        <p:spPr>
          <a:xfrm>
            <a:off x="457200" y="1527336"/>
            <a:ext cx="8229600" cy="4753621"/>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 name="TextBox 1"/>
          <p:cNvSpPr txBox="1"/>
          <p:nvPr userDrawn="1"/>
        </p:nvSpPr>
        <p:spPr>
          <a:xfrm>
            <a:off x="5702300" y="6400800"/>
            <a:ext cx="2806700" cy="307777"/>
          </a:xfrm>
          <a:prstGeom prst="rect">
            <a:avLst/>
          </a:prstGeom>
          <a:noFill/>
        </p:spPr>
        <p:txBody>
          <a:bodyPr wrap="square" lIns="0" tIns="0" rIns="0" bIns="0" rtlCol="0">
            <a:spAutoFit/>
          </a:bodyPr>
          <a:lstStyle/>
          <a:p>
            <a:pPr algn="ctr"/>
            <a:r>
              <a:rPr lang="en-US" sz="1000" dirty="0" smtClean="0">
                <a:solidFill>
                  <a:srgbClr val="B3B3B3"/>
                </a:solidFill>
                <a:latin typeface="Arial"/>
                <a:cs typeface="Arial"/>
              </a:rPr>
              <a:t>Basic Energy Sciences Advisory Committee</a:t>
            </a:r>
          </a:p>
          <a:p>
            <a:pPr algn="ctr"/>
            <a:r>
              <a:rPr lang="en-US" sz="1000" dirty="0" smtClean="0">
                <a:solidFill>
                  <a:srgbClr val="B3B3B3"/>
                </a:solidFill>
                <a:latin typeface="Arial"/>
                <a:cs typeface="Arial"/>
              </a:rPr>
              <a:t>Rockville MD</a:t>
            </a:r>
            <a:r>
              <a:rPr lang="en-US" sz="1000" baseline="0" dirty="0" smtClean="0">
                <a:solidFill>
                  <a:srgbClr val="B3B3B3"/>
                </a:solidFill>
                <a:latin typeface="Arial"/>
                <a:cs typeface="Arial"/>
              </a:rPr>
              <a:t>  February 28, 2013</a:t>
            </a:r>
            <a:endParaRPr lang="en-US" sz="1000" dirty="0" smtClean="0">
              <a:solidFill>
                <a:srgbClr val="B3B3B3"/>
              </a:solidFill>
              <a:latin typeface="Arial"/>
              <a:cs typeface="Arial"/>
            </a:endParaRPr>
          </a:p>
        </p:txBody>
      </p:sp>
    </p:spTree>
  </p:cSld>
  <p:clrMap bg1="lt1" tx1="dk1" bg2="lt2" tx2="dk2" accent1="accent1" accent2="accent2" accent3="accent3" accent4="accent4" accent5="accent5" accent6="accent6" hlink="hlink" folHlink="folHlink"/>
  <p:sldLayoutIdLst>
    <p:sldLayoutId id="2147483669" r:id="rId1"/>
    <p:sldLayoutId id="2147483661" r:id="rId2"/>
    <p:sldLayoutId id="2147483662" r:id="rId3"/>
    <p:sldLayoutId id="2147483667" r:id="rId4"/>
    <p:sldLayoutId id="2147483668" r:id="rId5"/>
  </p:sldLayoutIdLst>
  <p:timing>
    <p:tnLst>
      <p:par>
        <p:cTn xmlns:p14="http://schemas.microsoft.com/office/powerpoint/2010/main" id="1" dur="indefinite" restart="never" nodeType="tmRoot"/>
      </p:par>
    </p:tnLst>
  </p:timing>
  <p:hf hdr="0" dt="0"/>
  <p:txStyles>
    <p:titleStyle>
      <a:lvl1pPr algn="l" rtl="0" eaLnBrk="1" latinLnBrk="0" hangingPunct="1">
        <a:spcBef>
          <a:spcPct val="0"/>
        </a:spcBef>
        <a:buNone/>
        <a:defRPr kumimoji="0" sz="3200" b="1" i="0" kern="1200">
          <a:solidFill>
            <a:srgbClr val="FFFFFF"/>
          </a:solidFill>
          <a:effectLst>
            <a:outerShdw blurRad="31750" dist="25400" dir="5400000" algn="tl" rotWithShape="0">
              <a:srgbClr val="000000">
                <a:alpha val="25000"/>
              </a:srgbClr>
            </a:outerShdw>
          </a:effectLst>
          <a:latin typeface="Arial"/>
          <a:ea typeface="+mj-ea"/>
          <a:cs typeface="Arial"/>
        </a:defRPr>
      </a:lvl1pPr>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b="0" i="0" kern="1200">
          <a:solidFill>
            <a:srgbClr val="FFFFFF"/>
          </a:solidFill>
          <a:latin typeface="Arial"/>
          <a:ea typeface="+mn-ea"/>
          <a:cs typeface="Arial"/>
        </a:defRPr>
      </a:lvl1pPr>
      <a:lvl2pPr marL="621792" indent="-228600" algn="l" rtl="0" eaLnBrk="1" latinLnBrk="0" hangingPunct="1">
        <a:spcBef>
          <a:spcPts val="324"/>
        </a:spcBef>
        <a:buClr>
          <a:schemeClr val="accent1"/>
        </a:buClr>
        <a:buFont typeface="Verdana"/>
        <a:buChar char="◦"/>
        <a:defRPr kumimoji="0" sz="2300" b="0" i="0" kern="1200">
          <a:solidFill>
            <a:srgbClr val="FFFFFF"/>
          </a:solidFill>
          <a:latin typeface="Arial"/>
          <a:ea typeface="+mn-ea"/>
          <a:cs typeface="Arial"/>
        </a:defRPr>
      </a:lvl2pPr>
      <a:lvl3pPr marL="859536" indent="-228600" algn="l" rtl="0" eaLnBrk="1" latinLnBrk="0" hangingPunct="1">
        <a:spcBef>
          <a:spcPts val="350"/>
        </a:spcBef>
        <a:buClr>
          <a:srgbClr val="D19E3E"/>
        </a:buClr>
        <a:buSzPct val="100000"/>
        <a:buFont typeface="Wingdings 2"/>
        <a:buChar char=""/>
        <a:defRPr kumimoji="0" sz="2100" b="0" i="0" kern="1200">
          <a:solidFill>
            <a:srgbClr val="FFFFFF"/>
          </a:solidFill>
          <a:latin typeface="Arial"/>
          <a:ea typeface="+mn-ea"/>
          <a:cs typeface="Arial"/>
        </a:defRPr>
      </a:lvl3pPr>
      <a:lvl4pPr marL="1143000" indent="-228600" algn="l" rtl="0" eaLnBrk="1" latinLnBrk="0" hangingPunct="1">
        <a:spcBef>
          <a:spcPts val="350"/>
        </a:spcBef>
        <a:buClr>
          <a:srgbClr val="D19E3E"/>
        </a:buClr>
        <a:buFont typeface="Wingdings 2"/>
        <a:buChar char=""/>
        <a:defRPr kumimoji="0" sz="1900" b="0" i="0" kern="1200">
          <a:solidFill>
            <a:srgbClr val="FFFFFF"/>
          </a:solidFill>
          <a:latin typeface="Arial"/>
          <a:ea typeface="+mn-ea"/>
          <a:cs typeface="Arial"/>
        </a:defRPr>
      </a:lvl4pPr>
      <a:lvl5pPr marL="1371600" indent="-228600" algn="l" rtl="0" eaLnBrk="1" latinLnBrk="0" hangingPunct="1">
        <a:spcBef>
          <a:spcPts val="350"/>
        </a:spcBef>
        <a:buClr>
          <a:srgbClr val="D19E3E"/>
        </a:buClr>
        <a:buFont typeface="Wingdings 2"/>
        <a:buChar char=""/>
        <a:defRPr kumimoji="0" sz="1800" b="0" i="0" kern="1200">
          <a:solidFill>
            <a:srgbClr val="FFFFFF"/>
          </a:solidFill>
          <a:latin typeface="Arial"/>
          <a:ea typeface="+mn-ea"/>
          <a:cs typeface="Arial"/>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49.jpeg"/><Relationship Id="rId4" Type="http://schemas.microsoft.com/office/2007/relationships/hdphoto" Target="../media/hdphoto1.wdp"/><Relationship Id="rId5" Type="http://schemas.openxmlformats.org/officeDocument/2006/relationships/image" Target="../media/image50.png"/><Relationship Id="rId6" Type="http://schemas.openxmlformats.org/officeDocument/2006/relationships/image" Target="../media/image51.jp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1" Type="http://schemas.openxmlformats.org/officeDocument/2006/relationships/image" Target="../media/image58.tiff"/><Relationship Id="rId12" Type="http://schemas.openxmlformats.org/officeDocument/2006/relationships/image" Target="../media/image59.jpg"/><Relationship Id="rId13" Type="http://schemas.openxmlformats.org/officeDocument/2006/relationships/image" Target="../media/image60.png"/><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2.emf"/><Relationship Id="rId4" Type="http://schemas.openxmlformats.org/officeDocument/2006/relationships/image" Target="../media/image53.jpe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jpeg"/><Relationship Id="rId8" Type="http://schemas.openxmlformats.org/officeDocument/2006/relationships/image" Target="../media/image13.png"/><Relationship Id="rId9" Type="http://schemas.openxmlformats.org/officeDocument/2006/relationships/image" Target="../media/image43.png"/><Relationship Id="rId10" Type="http://schemas.openxmlformats.org/officeDocument/2006/relationships/image" Target="../media/image5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61.png"/><Relationship Id="rId5" Type="http://schemas.openxmlformats.org/officeDocument/2006/relationships/image" Target="../media/image56.jpeg"/><Relationship Id="rId6" Type="http://schemas.openxmlformats.org/officeDocument/2006/relationships/image" Target="../media/image62.emf"/><Relationship Id="rId7" Type="http://schemas.openxmlformats.org/officeDocument/2006/relationships/image" Target="../media/image63.png"/><Relationship Id="rId8" Type="http://schemas.openxmlformats.org/officeDocument/2006/relationships/image" Target="../media/image64.png"/><Relationship Id="rId9" Type="http://schemas.openxmlformats.org/officeDocument/2006/relationships/image" Target="../media/image65.png"/><Relationship Id="rId10" Type="http://schemas.openxmlformats.org/officeDocument/2006/relationships/image" Target="../media/image13.png"/></Relationships>
</file>

<file path=ppt/slides/_rels/slide15.xml.rels><?xml version="1.0" encoding="UTF-8" standalone="yes"?>
<Relationships xmlns="http://schemas.openxmlformats.org/package/2006/relationships"><Relationship Id="rId11" Type="http://schemas.openxmlformats.org/officeDocument/2006/relationships/image" Target="../media/image7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 Type="http://schemas.openxmlformats.org/officeDocument/2006/relationships/vmlDrawing" Target="../drawings/vmlDrawing2.vml"/><Relationship Id="rId2" Type="http://schemas.openxmlformats.org/officeDocument/2006/relationships/slideLayout" Target="../slideLayouts/slideLayout4.xml"/><Relationship Id="rId3" Type="http://schemas.openxmlformats.org/officeDocument/2006/relationships/notesSlide" Target="../notesSlides/notesSlide12.xml"/><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oleObject" Target="???" TargetMode="External"/><Relationship Id="rId7" Type="http://schemas.openxmlformats.org/officeDocument/2006/relationships/image" Target="../media/image66.png"/><Relationship Id="rId8" Type="http://schemas.openxmlformats.org/officeDocument/2006/relationships/image" Target="../media/image69.png"/><Relationship Id="rId9" Type="http://schemas.openxmlformats.org/officeDocument/2006/relationships/image" Target="../media/image70.png"/><Relationship Id="rId10" Type="http://schemas.openxmlformats.org/officeDocument/2006/relationships/image" Target="../media/image71.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73.jpeg"/><Relationship Id="rId5" Type="http://schemas.openxmlformats.org/officeDocument/2006/relationships/image" Target="../media/image74.png"/><Relationship Id="rId6" Type="http://schemas.openxmlformats.org/officeDocument/2006/relationships/image" Target="../media/image75.emf"/><Relationship Id="rId7" Type="http://schemas.openxmlformats.org/officeDocument/2006/relationships/image" Target="../media/image76.emf"/><Relationship Id="rId8" Type="http://schemas.openxmlformats.org/officeDocument/2006/relationships/image" Target="../media/image77.emf"/><Relationship Id="rId9" Type="http://schemas.openxmlformats.org/officeDocument/2006/relationships/image" Target="../media/image78.jp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16.png"/><Relationship Id="rId11" Type="http://schemas.openxmlformats.org/officeDocument/2006/relationships/image" Target="../media/image17.pn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1" Type="http://schemas.openxmlformats.org/officeDocument/2006/relationships/image" Target="../media/image86.tiff"/><Relationship Id="rId12" Type="http://schemas.openxmlformats.org/officeDocument/2006/relationships/image" Target="../media/image87.tiff"/><Relationship Id="rId13" Type="http://schemas.openxmlformats.org/officeDocument/2006/relationships/image" Target="../media/image88.png"/><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79.png"/><Relationship Id="rId5" Type="http://schemas.openxmlformats.org/officeDocument/2006/relationships/image" Target="../media/image80.tiff"/><Relationship Id="rId6" Type="http://schemas.openxmlformats.org/officeDocument/2006/relationships/image" Target="../media/image81.tiff"/><Relationship Id="rId7" Type="http://schemas.openxmlformats.org/officeDocument/2006/relationships/image" Target="../media/image82.png"/><Relationship Id="rId8" Type="http://schemas.openxmlformats.org/officeDocument/2006/relationships/image" Target="../media/image83.png"/><Relationship Id="rId9" Type="http://schemas.openxmlformats.org/officeDocument/2006/relationships/image" Target="../media/image84.tiff"/><Relationship Id="rId10" Type="http://schemas.openxmlformats.org/officeDocument/2006/relationships/image" Target="../media/image85.tiff"/></Relationships>
</file>

<file path=ppt/slides/_rels/slide19.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emf"/></Relationships>
</file>

<file path=ppt/slides/_rels/slide20.xml.rels><?xml version="1.0" encoding="UTF-8" standalone="yes"?>
<Relationships xmlns="http://schemas.openxmlformats.org/package/2006/relationships"><Relationship Id="rId11" Type="http://schemas.openxmlformats.org/officeDocument/2006/relationships/image" Target="../media/image99.png"/><Relationship Id="rId12" Type="http://schemas.openxmlformats.org/officeDocument/2006/relationships/image" Target="../media/image100.jpeg"/><Relationship Id="rId13" Type="http://schemas.openxmlformats.org/officeDocument/2006/relationships/image" Target="../media/image101.jpeg"/><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91.jpeg"/><Relationship Id="rId4" Type="http://schemas.openxmlformats.org/officeDocument/2006/relationships/image" Target="../media/image92.png"/><Relationship Id="rId5" Type="http://schemas.openxmlformats.org/officeDocument/2006/relationships/image" Target="../media/image93.jpeg"/><Relationship Id="rId6" Type="http://schemas.openxmlformats.org/officeDocument/2006/relationships/image" Target="../media/image94.jpeg"/><Relationship Id="rId7" Type="http://schemas.openxmlformats.org/officeDocument/2006/relationships/image" Target="../media/image95.jpeg"/><Relationship Id="rId8" Type="http://schemas.openxmlformats.org/officeDocument/2006/relationships/image" Target="../media/image96.jpeg"/><Relationship Id="rId9" Type="http://schemas.openxmlformats.org/officeDocument/2006/relationships/image" Target="../media/image97.png"/><Relationship Id="rId10" Type="http://schemas.openxmlformats.org/officeDocument/2006/relationships/image" Target="../media/image9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2.jpeg"/><Relationship Id="rId3" Type="http://schemas.openxmlformats.org/officeDocument/2006/relationships/image" Target="../media/image10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4.jpeg"/></Relationships>
</file>

<file path=ppt/slides/_rels/slide23.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png"/><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110.png"/><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1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e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1.bin"/><Relationship Id="rId5" Type="http://schemas.openxmlformats.org/officeDocument/2006/relationships/image" Target="../media/image6.emf"/><Relationship Id="rId1" Type="http://schemas.openxmlformats.org/officeDocument/2006/relationships/vmlDrawing" Target="../drawings/vmlDrawing1.vml"/><Relationship Id="rId2"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16.png"/><Relationship Id="rId11" Type="http://schemas.openxmlformats.org/officeDocument/2006/relationships/image" Target="../media/image17.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1" Type="http://schemas.openxmlformats.org/officeDocument/2006/relationships/image" Target="../media/image26.png"/><Relationship Id="rId12" Type="http://schemas.openxmlformats.org/officeDocument/2006/relationships/image" Target="../media/image27.tiff"/><Relationship Id="rId13" Type="http://schemas.openxmlformats.org/officeDocument/2006/relationships/image" Target="../media/image5.emf"/><Relationship Id="rId14" Type="http://schemas.openxmlformats.org/officeDocument/2006/relationships/image" Target="../media/image28.png"/><Relationship Id="rId15" Type="http://schemas.openxmlformats.org/officeDocument/2006/relationships/image" Target="../media/image29.png"/><Relationship Id="rId16" Type="http://schemas.openxmlformats.org/officeDocument/2006/relationships/image" Target="../media/image30.png"/><Relationship Id="rId17" Type="http://schemas.openxmlformats.org/officeDocument/2006/relationships/image" Target="../media/image31.tiff"/><Relationship Id="rId18" Type="http://schemas.openxmlformats.org/officeDocument/2006/relationships/image" Target="../media/image32.tiff"/><Relationship Id="rId19" Type="http://schemas.openxmlformats.org/officeDocument/2006/relationships/image" Target="../media/image33.png"/><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8.tiff"/><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tiff"/><Relationship Id="rId9" Type="http://schemas.openxmlformats.org/officeDocument/2006/relationships/image" Target="../media/image24.tiff"/><Relationship Id="rId10" Type="http://schemas.openxmlformats.org/officeDocument/2006/relationships/image" Target="../media/image25.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9" Type="http://schemas.openxmlformats.org/officeDocument/2006/relationships/image" Target="../media/image40.tiff"/><Relationship Id="rId20" Type="http://schemas.openxmlformats.org/officeDocument/2006/relationships/image" Target="../media/image47.png"/><Relationship Id="rId10" Type="http://schemas.openxmlformats.org/officeDocument/2006/relationships/image" Target="../media/image41.tiff"/><Relationship Id="rId11" Type="http://schemas.openxmlformats.org/officeDocument/2006/relationships/image" Target="../media/image42.tiff"/><Relationship Id="rId12" Type="http://schemas.openxmlformats.org/officeDocument/2006/relationships/image" Target="../media/image43.png"/><Relationship Id="rId13" Type="http://schemas.openxmlformats.org/officeDocument/2006/relationships/image" Target="../media/image44.tiff"/><Relationship Id="rId14" Type="http://schemas.openxmlformats.org/officeDocument/2006/relationships/image" Target="../media/image5.emf"/><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45.tiff"/><Relationship Id="rId19" Type="http://schemas.openxmlformats.org/officeDocument/2006/relationships/image" Target="../media/image46.tiff"/><Relationship Id="rId1" Type="http://schemas.openxmlformats.org/officeDocument/2006/relationships/slideLayout" Target="../slideLayouts/slideLayout4.xml"/><Relationship Id="rId2" Type="http://schemas.openxmlformats.org/officeDocument/2006/relationships/image" Target="../media/image34.png"/><Relationship Id="rId3" Type="http://schemas.openxmlformats.org/officeDocument/2006/relationships/image" Target="../media/image35.png"/><Relationship Id="rId4" Type="http://schemas.openxmlformats.org/officeDocument/2006/relationships/image" Target="../media/image36.tiff"/><Relationship Id="rId5" Type="http://schemas.openxmlformats.org/officeDocument/2006/relationships/image" Target="../media/image37.png"/><Relationship Id="rId6" Type="http://schemas.openxmlformats.org/officeDocument/2006/relationships/image" Target="../media/image20.png"/><Relationship Id="rId7" Type="http://schemas.openxmlformats.org/officeDocument/2006/relationships/image" Target="../media/image38.png"/><Relationship Id="rId8"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Joint Center for Energy Storage Research: an Overview</a:t>
            </a:r>
            <a:endParaRPr lang="en-GB" dirty="0"/>
          </a:p>
        </p:txBody>
      </p:sp>
      <p:sp>
        <p:nvSpPr>
          <p:cNvPr id="8" name="Subtitle 7"/>
          <p:cNvSpPr>
            <a:spLocks noGrp="1"/>
          </p:cNvSpPr>
          <p:nvPr>
            <p:ph type="subTitle" idx="1"/>
          </p:nvPr>
        </p:nvSpPr>
        <p:spPr/>
        <p:txBody>
          <a:bodyPr/>
          <a:lstStyle/>
          <a:p>
            <a:r>
              <a:rPr lang="en-US" dirty="0" smtClean="0"/>
              <a:t>George Crabtree | JCESR Director</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flipH="1">
            <a:off x="188811" y="4094932"/>
            <a:ext cx="6262108" cy="447415"/>
            <a:chOff x="6053632" y="93487"/>
            <a:chExt cx="3090363" cy="447415"/>
          </a:xfrm>
        </p:grpSpPr>
        <p:sp>
          <p:nvSpPr>
            <p:cNvPr id="7" name="Snip Single Corner Rectangle 6"/>
            <p:cNvSpPr/>
            <p:nvPr/>
          </p:nvSpPr>
          <p:spPr>
            <a:xfrm flipH="1">
              <a:off x="6053632" y="93487"/>
              <a:ext cx="3090363" cy="447415"/>
            </a:xfrm>
            <a:prstGeom prst="snip1Rect">
              <a:avLst>
                <a:gd name="adj" fmla="val 27144"/>
              </a:avLst>
            </a:prstGeom>
            <a:solidFill>
              <a:schemeClr val="tx1">
                <a:alpha val="16000"/>
              </a:schemeClr>
            </a:solidFill>
            <a:effectLst/>
          </p:spPr>
          <p:txBody>
            <a:bodyPr wrap="square" lIns="0" tIns="0" rIns="0" bIns="0" rtlCol="0" anchor="ctr">
              <a:spAutoFit/>
            </a:bodyPr>
            <a:lstStyle/>
            <a:p>
              <a:pPr algn="ctr"/>
              <a:endParaRPr lang="en-GB" dirty="0" smtClean="0">
                <a:solidFill>
                  <a:schemeClr val="bg1"/>
                </a:solidFill>
              </a:endParaRPr>
            </a:p>
          </p:txBody>
        </p:sp>
        <p:sp>
          <p:nvSpPr>
            <p:cNvPr id="8" name="TextBox 7"/>
            <p:cNvSpPr txBox="1"/>
            <p:nvPr/>
          </p:nvSpPr>
          <p:spPr>
            <a:xfrm>
              <a:off x="6654295" y="166520"/>
              <a:ext cx="2350655" cy="293872"/>
            </a:xfrm>
            <a:prstGeom prst="rect">
              <a:avLst/>
            </a:prstGeom>
            <a:noFill/>
          </p:spPr>
          <p:txBody>
            <a:bodyPr wrap="square" lIns="0" tIns="0" rIns="0" bIns="0" rtlCol="0">
              <a:normAutofit fontScale="92500"/>
            </a:bodyPr>
            <a:lstStyle/>
            <a:p>
              <a:pPr algn="ctr"/>
              <a:r>
                <a:rPr lang="en-US" dirty="0" smtClean="0">
                  <a:solidFill>
                    <a:schemeClr val="bg1">
                      <a:lumMod val="85000"/>
                    </a:schemeClr>
                  </a:solidFill>
                  <a:latin typeface="Arial"/>
                  <a:cs typeface="Arial"/>
                </a:rPr>
                <a:t>TEN FUNDAMENTAL SCIENCE CHALLENGES</a:t>
              </a:r>
            </a:p>
          </p:txBody>
        </p:sp>
      </p:grpSp>
      <p:sp>
        <p:nvSpPr>
          <p:cNvPr id="33" name="Rectangle 32"/>
          <p:cNvSpPr/>
          <p:nvPr/>
        </p:nvSpPr>
        <p:spPr>
          <a:xfrm>
            <a:off x="926087" y="1954046"/>
            <a:ext cx="3192792" cy="423334"/>
          </a:xfrm>
          <a:prstGeom prst="rect">
            <a:avLst/>
          </a:prstGeom>
          <a:gradFill flip="none" rotWithShape="1">
            <a:gsLst>
              <a:gs pos="0">
                <a:schemeClr val="accent3">
                  <a:lumMod val="75000"/>
                </a:schemeClr>
              </a:gs>
              <a:gs pos="50000">
                <a:schemeClr val="accent3">
                  <a:lumMod val="60000"/>
                  <a:lumOff val="40000"/>
                </a:schemeClr>
              </a:gs>
              <a:gs pos="100000">
                <a:schemeClr val="accent3">
                  <a:lumMod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7" name="Rectangle 36"/>
          <p:cNvSpPr/>
          <p:nvPr/>
        </p:nvSpPr>
        <p:spPr>
          <a:xfrm>
            <a:off x="1046158" y="2019895"/>
            <a:ext cx="2906889" cy="276999"/>
          </a:xfrm>
          <a:prstGeom prst="rect">
            <a:avLst/>
          </a:prstGeom>
          <a:effectLst>
            <a:outerShdw blurRad="63500" dist="25400" dir="2700000" algn="br">
              <a:srgbClr val="000000">
                <a:alpha val="78000"/>
              </a:srgbClr>
            </a:outerShdw>
          </a:effectLst>
        </p:spPr>
        <p:txBody>
          <a:bodyPr wrap="square" lIns="0" tIns="0" rIns="0" bIns="0">
            <a:spAutoFit/>
          </a:bodyPr>
          <a:lstStyle/>
          <a:p>
            <a:r>
              <a:rPr lang="en-US" dirty="0" smtClean="0">
                <a:solidFill>
                  <a:schemeClr val="bg1"/>
                </a:solidFill>
                <a:latin typeface="Arial"/>
                <a:cs typeface="Arial"/>
              </a:rPr>
              <a:t>Multivalent Intercalation </a:t>
            </a:r>
            <a:endParaRPr lang="en-GB" dirty="0">
              <a:solidFill>
                <a:schemeClr val="bg1"/>
              </a:solidFill>
              <a:latin typeface="Arial"/>
              <a:cs typeface="Arial"/>
            </a:endParaRPr>
          </a:p>
        </p:txBody>
      </p:sp>
      <p:sp>
        <p:nvSpPr>
          <p:cNvPr id="38" name="Rectangle 37"/>
          <p:cNvSpPr/>
          <p:nvPr/>
        </p:nvSpPr>
        <p:spPr>
          <a:xfrm>
            <a:off x="926087" y="2424415"/>
            <a:ext cx="3192792" cy="423334"/>
          </a:xfrm>
          <a:prstGeom prst="rect">
            <a:avLst/>
          </a:prstGeom>
          <a:gradFill flip="none" rotWithShape="1">
            <a:gsLst>
              <a:gs pos="0">
                <a:schemeClr val="accent3">
                  <a:lumMod val="75000"/>
                </a:schemeClr>
              </a:gs>
              <a:gs pos="50000">
                <a:schemeClr val="accent3">
                  <a:lumMod val="60000"/>
                  <a:lumOff val="40000"/>
                </a:schemeClr>
              </a:gs>
              <a:gs pos="100000">
                <a:schemeClr val="accent3">
                  <a:lumMod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9" name="Rectangle 38"/>
          <p:cNvSpPr/>
          <p:nvPr/>
        </p:nvSpPr>
        <p:spPr>
          <a:xfrm>
            <a:off x="1046158" y="2490264"/>
            <a:ext cx="2906889" cy="276999"/>
          </a:xfrm>
          <a:prstGeom prst="rect">
            <a:avLst/>
          </a:prstGeom>
          <a:effectLst>
            <a:outerShdw blurRad="63500" dist="25400" dir="2700000" algn="br">
              <a:srgbClr val="000000">
                <a:alpha val="78000"/>
              </a:srgbClr>
            </a:outerShdw>
          </a:effectLst>
        </p:spPr>
        <p:txBody>
          <a:bodyPr wrap="square" lIns="0" tIns="0" rIns="0" bIns="0">
            <a:spAutoFit/>
          </a:bodyPr>
          <a:lstStyle/>
          <a:p>
            <a:r>
              <a:rPr lang="en-US" dirty="0" smtClean="0">
                <a:solidFill>
                  <a:schemeClr val="bg1"/>
                </a:solidFill>
                <a:latin typeface="Arial"/>
                <a:cs typeface="Arial"/>
              </a:rPr>
              <a:t>Chemical Transformation</a:t>
            </a:r>
            <a:endParaRPr lang="en-GB" dirty="0">
              <a:solidFill>
                <a:schemeClr val="bg1"/>
              </a:solidFill>
              <a:latin typeface="Arial"/>
              <a:cs typeface="Arial"/>
            </a:endParaRPr>
          </a:p>
        </p:txBody>
      </p:sp>
      <p:sp>
        <p:nvSpPr>
          <p:cNvPr id="41" name="Rectangle 40"/>
          <p:cNvSpPr/>
          <p:nvPr/>
        </p:nvSpPr>
        <p:spPr>
          <a:xfrm>
            <a:off x="926087" y="2904191"/>
            <a:ext cx="3192792" cy="423334"/>
          </a:xfrm>
          <a:prstGeom prst="rect">
            <a:avLst/>
          </a:prstGeom>
          <a:gradFill flip="none" rotWithShape="1">
            <a:gsLst>
              <a:gs pos="0">
                <a:schemeClr val="accent3">
                  <a:lumMod val="75000"/>
                </a:schemeClr>
              </a:gs>
              <a:gs pos="50000">
                <a:schemeClr val="accent3">
                  <a:lumMod val="60000"/>
                  <a:lumOff val="40000"/>
                </a:schemeClr>
              </a:gs>
              <a:gs pos="100000">
                <a:schemeClr val="accent3">
                  <a:lumMod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2" name="Rectangle 41"/>
          <p:cNvSpPr/>
          <p:nvPr/>
        </p:nvSpPr>
        <p:spPr>
          <a:xfrm>
            <a:off x="1046158" y="2970040"/>
            <a:ext cx="2906889" cy="276999"/>
          </a:xfrm>
          <a:prstGeom prst="rect">
            <a:avLst/>
          </a:prstGeom>
          <a:effectLst>
            <a:outerShdw blurRad="63500" dist="25400" dir="2700000" algn="br">
              <a:srgbClr val="000000">
                <a:alpha val="78000"/>
              </a:srgbClr>
            </a:outerShdw>
          </a:effectLst>
        </p:spPr>
        <p:txBody>
          <a:bodyPr wrap="square" lIns="0" tIns="0" rIns="0" bIns="0">
            <a:spAutoFit/>
          </a:bodyPr>
          <a:lstStyle/>
          <a:p>
            <a:r>
              <a:rPr lang="en-US" dirty="0" smtClean="0">
                <a:solidFill>
                  <a:schemeClr val="bg1"/>
                </a:solidFill>
                <a:latin typeface="Arial"/>
                <a:cs typeface="Arial"/>
              </a:rPr>
              <a:t>Non-Aqueous </a:t>
            </a:r>
            <a:r>
              <a:rPr lang="en-US" dirty="0" err="1" smtClean="0">
                <a:solidFill>
                  <a:schemeClr val="bg1"/>
                </a:solidFill>
                <a:latin typeface="Arial"/>
                <a:cs typeface="Arial"/>
              </a:rPr>
              <a:t>Redox</a:t>
            </a:r>
            <a:r>
              <a:rPr lang="en-US" dirty="0" smtClean="0">
                <a:solidFill>
                  <a:schemeClr val="bg1"/>
                </a:solidFill>
                <a:latin typeface="Arial"/>
                <a:cs typeface="Arial"/>
              </a:rPr>
              <a:t> Flow </a:t>
            </a:r>
            <a:endParaRPr lang="en-GB" dirty="0">
              <a:solidFill>
                <a:schemeClr val="bg1"/>
              </a:solidFill>
              <a:latin typeface="Arial"/>
              <a:cs typeface="Arial"/>
            </a:endParaRPr>
          </a:p>
        </p:txBody>
      </p:sp>
      <p:pic>
        <p:nvPicPr>
          <p:cNvPr id="53" name="Picture 52" descr="Unifying-shade1.png"/>
          <p:cNvPicPr>
            <a:picLocks noChangeAspect="1"/>
          </p:cNvPicPr>
          <p:nvPr/>
        </p:nvPicPr>
        <p:blipFill>
          <a:blip r:embed="rId3">
            <a:alphaModFix amt="65000"/>
          </a:blip>
          <a:stretch>
            <a:fillRect/>
          </a:stretch>
        </p:blipFill>
        <p:spPr>
          <a:xfrm>
            <a:off x="185217" y="1353179"/>
            <a:ext cx="8958783" cy="2544380"/>
          </a:xfrm>
          <a:prstGeom prst="rect">
            <a:avLst/>
          </a:prstGeom>
        </p:spPr>
      </p:pic>
      <p:sp>
        <p:nvSpPr>
          <p:cNvPr id="32" name="Slide Number Placeholder 31"/>
          <p:cNvSpPr>
            <a:spLocks noGrp="1"/>
          </p:cNvSpPr>
          <p:nvPr>
            <p:ph type="sldNum" sz="quarter" idx="4"/>
          </p:nvPr>
        </p:nvSpPr>
        <p:spPr/>
        <p:txBody>
          <a:bodyPr/>
          <a:lstStyle/>
          <a:p>
            <a:fld id="{6D56EEAD-0332-044B-8491-07E146F0D709}" type="slidenum">
              <a:rPr lang="en-GB" smtClean="0"/>
              <a:pPr/>
              <a:t>10</a:t>
            </a:fld>
            <a:endParaRPr lang="en-GB" dirty="0"/>
          </a:p>
        </p:txBody>
      </p:sp>
      <p:grpSp>
        <p:nvGrpSpPr>
          <p:cNvPr id="10" name="Group 9"/>
          <p:cNvGrpSpPr/>
          <p:nvPr/>
        </p:nvGrpSpPr>
        <p:grpSpPr>
          <a:xfrm>
            <a:off x="6319322" y="4682472"/>
            <a:ext cx="2657930" cy="1501547"/>
            <a:chOff x="6319322" y="4525344"/>
            <a:chExt cx="2657930" cy="1501547"/>
          </a:xfrm>
        </p:grpSpPr>
        <p:sp>
          <p:nvSpPr>
            <p:cNvPr id="56" name="Rectangle 55"/>
            <p:cNvSpPr/>
            <p:nvPr/>
          </p:nvSpPr>
          <p:spPr>
            <a:xfrm>
              <a:off x="6319322" y="4525344"/>
              <a:ext cx="2657930" cy="1501547"/>
            </a:xfrm>
            <a:prstGeom prst="rect">
              <a:avLst/>
            </a:prstGeom>
            <a:gradFill flip="none" rotWithShape="1">
              <a:gsLst>
                <a:gs pos="0">
                  <a:schemeClr val="accent3">
                    <a:lumMod val="75000"/>
                  </a:schemeClr>
                </a:gs>
                <a:gs pos="50000">
                  <a:schemeClr val="accent3">
                    <a:lumMod val="60000"/>
                    <a:lumOff val="40000"/>
                  </a:schemeClr>
                </a:gs>
                <a:gs pos="100000">
                  <a:schemeClr val="accent3">
                    <a:lumMod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TextBox 2"/>
            <p:cNvSpPr txBox="1"/>
            <p:nvPr/>
          </p:nvSpPr>
          <p:spPr>
            <a:xfrm>
              <a:off x="6481157" y="4635286"/>
              <a:ext cx="2382972" cy="1292662"/>
            </a:xfrm>
            <a:prstGeom prst="rect">
              <a:avLst/>
            </a:prstGeom>
            <a:noFill/>
          </p:spPr>
          <p:txBody>
            <a:bodyPr wrap="square" lIns="0" tIns="0" rIns="0" bIns="0" rtlCol="0">
              <a:spAutoFit/>
            </a:bodyPr>
            <a:lstStyle/>
            <a:p>
              <a:r>
                <a:rPr lang="en-US" sz="1400" dirty="0" smtClean="0">
                  <a:solidFill>
                    <a:schemeClr val="bg1"/>
                  </a:solidFill>
                </a:rPr>
                <a:t>Non-Aqueous Redox Flow</a:t>
              </a:r>
            </a:p>
            <a:p>
              <a:pPr marL="285750" indent="-285750">
                <a:buFont typeface="Arial"/>
                <a:buChar char="•"/>
              </a:pPr>
              <a:r>
                <a:rPr lang="en-US" sz="1400" i="1" dirty="0" smtClean="0">
                  <a:solidFill>
                    <a:schemeClr val="bg1"/>
                  </a:solidFill>
                </a:rPr>
                <a:t>Novel redox species</a:t>
              </a:r>
            </a:p>
            <a:p>
              <a:pPr marL="285750" indent="-285750">
                <a:buFont typeface="Arial"/>
                <a:buChar char="•"/>
              </a:pPr>
              <a:r>
                <a:rPr lang="en-US" sz="1400" i="1" dirty="0" smtClean="0">
                  <a:solidFill>
                    <a:schemeClr val="bg1"/>
                  </a:solidFill>
                </a:rPr>
                <a:t>Ionic mobility</a:t>
              </a:r>
            </a:p>
            <a:p>
              <a:pPr marL="285750" indent="-285750">
                <a:buFont typeface="Arial"/>
                <a:buChar char="•"/>
              </a:pPr>
              <a:r>
                <a:rPr lang="en-US" sz="1400" i="1" dirty="0" smtClean="0">
                  <a:solidFill>
                    <a:schemeClr val="bg1"/>
                  </a:solidFill>
                </a:rPr>
                <a:t>Interfacial transport</a:t>
              </a:r>
            </a:p>
            <a:p>
              <a:pPr marL="285750" indent="-285750">
                <a:buFont typeface="Arial"/>
                <a:buChar char="•"/>
              </a:pPr>
              <a:r>
                <a:rPr lang="en-US" sz="1400" i="1" dirty="0" smtClean="0">
                  <a:solidFill>
                    <a:schemeClr val="bg1"/>
                  </a:solidFill>
                </a:rPr>
                <a:t>Stable and selective membranes</a:t>
              </a:r>
            </a:p>
          </p:txBody>
        </p:sp>
      </p:grpSp>
      <p:grpSp>
        <p:nvGrpSpPr>
          <p:cNvPr id="11" name="Group 10"/>
          <p:cNvGrpSpPr/>
          <p:nvPr/>
        </p:nvGrpSpPr>
        <p:grpSpPr>
          <a:xfrm>
            <a:off x="3456617" y="4674107"/>
            <a:ext cx="2731767" cy="1501547"/>
            <a:chOff x="3364966" y="4543167"/>
            <a:chExt cx="2731767" cy="1501547"/>
          </a:xfrm>
        </p:grpSpPr>
        <p:sp>
          <p:nvSpPr>
            <p:cNvPr id="55" name="Rectangle 54"/>
            <p:cNvSpPr/>
            <p:nvPr/>
          </p:nvSpPr>
          <p:spPr>
            <a:xfrm>
              <a:off x="3364966" y="4543167"/>
              <a:ext cx="2657930" cy="1501547"/>
            </a:xfrm>
            <a:prstGeom prst="rect">
              <a:avLst/>
            </a:prstGeom>
            <a:gradFill flip="none" rotWithShape="1">
              <a:gsLst>
                <a:gs pos="0">
                  <a:schemeClr val="accent3">
                    <a:lumMod val="75000"/>
                  </a:schemeClr>
                </a:gs>
                <a:gs pos="50000">
                  <a:schemeClr val="accent3">
                    <a:lumMod val="60000"/>
                    <a:lumOff val="40000"/>
                  </a:schemeClr>
                </a:gs>
                <a:gs pos="100000">
                  <a:schemeClr val="accent3">
                    <a:lumMod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7" name="TextBox 46"/>
            <p:cNvSpPr txBox="1"/>
            <p:nvPr/>
          </p:nvSpPr>
          <p:spPr>
            <a:xfrm>
              <a:off x="3451896" y="4656745"/>
              <a:ext cx="2644837" cy="1292662"/>
            </a:xfrm>
            <a:prstGeom prst="rect">
              <a:avLst/>
            </a:prstGeom>
            <a:noFill/>
          </p:spPr>
          <p:txBody>
            <a:bodyPr wrap="square" lIns="0" tIns="0" rIns="0" bIns="0" rtlCol="0">
              <a:spAutoFit/>
            </a:bodyPr>
            <a:lstStyle/>
            <a:p>
              <a:r>
                <a:rPr lang="en-US" sz="1400" dirty="0" smtClean="0">
                  <a:solidFill>
                    <a:schemeClr val="bg1"/>
                  </a:solidFill>
                </a:rPr>
                <a:t>Chemical Transformation</a:t>
              </a:r>
            </a:p>
            <a:p>
              <a:pPr marL="285750" indent="-285750">
                <a:buFont typeface="Arial"/>
                <a:buChar char="•"/>
              </a:pPr>
              <a:r>
                <a:rPr lang="en-US" sz="1400" i="1" dirty="0" smtClean="0">
                  <a:solidFill>
                    <a:schemeClr val="bg1"/>
                  </a:solidFill>
                </a:rPr>
                <a:t>Phase transformation and juxtaposition</a:t>
              </a:r>
            </a:p>
            <a:p>
              <a:pPr marL="285750" indent="-285750">
                <a:buFont typeface="Arial"/>
                <a:buChar char="•"/>
              </a:pPr>
              <a:r>
                <a:rPr lang="en-US" sz="1400" i="1" dirty="0" smtClean="0">
                  <a:solidFill>
                    <a:schemeClr val="bg1"/>
                  </a:solidFill>
                </a:rPr>
                <a:t>Functional electrolytes</a:t>
              </a:r>
            </a:p>
            <a:p>
              <a:pPr marL="285750" indent="-285750">
                <a:buFont typeface="Arial"/>
                <a:buChar char="•"/>
              </a:pPr>
              <a:r>
                <a:rPr lang="en-US" sz="1400" i="1" dirty="0" smtClean="0">
                  <a:solidFill>
                    <a:schemeClr val="bg1"/>
                  </a:solidFill>
                </a:rPr>
                <a:t>Stable and selective interfaces</a:t>
              </a:r>
            </a:p>
          </p:txBody>
        </p:sp>
      </p:grpSp>
      <p:sp>
        <p:nvSpPr>
          <p:cNvPr id="50" name="Rectangle 49"/>
          <p:cNvSpPr/>
          <p:nvPr/>
        </p:nvSpPr>
        <p:spPr>
          <a:xfrm>
            <a:off x="306000" y="4691930"/>
            <a:ext cx="2888756" cy="1501547"/>
          </a:xfrm>
          <a:prstGeom prst="rect">
            <a:avLst/>
          </a:prstGeom>
          <a:gradFill flip="none" rotWithShape="1">
            <a:gsLst>
              <a:gs pos="0">
                <a:schemeClr val="accent3">
                  <a:lumMod val="75000"/>
                </a:schemeClr>
              </a:gs>
              <a:gs pos="50000">
                <a:schemeClr val="accent3">
                  <a:lumMod val="60000"/>
                  <a:lumOff val="40000"/>
                </a:schemeClr>
              </a:gs>
              <a:gs pos="100000">
                <a:schemeClr val="accent3">
                  <a:lumMod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4" name="Rectangle 53"/>
          <p:cNvSpPr/>
          <p:nvPr/>
        </p:nvSpPr>
        <p:spPr>
          <a:xfrm>
            <a:off x="478443" y="4753131"/>
            <a:ext cx="2794870" cy="1508105"/>
          </a:xfrm>
          <a:prstGeom prst="rect">
            <a:avLst/>
          </a:prstGeom>
          <a:effectLst>
            <a:outerShdw blurRad="63500" dist="25400" dir="2700000" algn="br">
              <a:srgbClr val="000000">
                <a:alpha val="78000"/>
              </a:srgbClr>
            </a:outerShdw>
          </a:effectLst>
        </p:spPr>
        <p:txBody>
          <a:bodyPr wrap="square" lIns="0" tIns="0" rIns="0" bIns="0">
            <a:spAutoFit/>
          </a:bodyPr>
          <a:lstStyle/>
          <a:p>
            <a:r>
              <a:rPr lang="en-US" sz="1600" dirty="0" smtClean="0">
                <a:solidFill>
                  <a:schemeClr val="bg1"/>
                </a:solidFill>
                <a:latin typeface="Arial"/>
                <a:cs typeface="Arial"/>
              </a:rPr>
              <a:t>Multivalent Intercalation</a:t>
            </a:r>
          </a:p>
          <a:p>
            <a:pPr marL="285750" indent="-285750">
              <a:buFont typeface="Arial"/>
              <a:buChar char="•"/>
            </a:pPr>
            <a:r>
              <a:rPr lang="en-US" sz="1600" i="1" dirty="0">
                <a:solidFill>
                  <a:schemeClr val="bg1"/>
                </a:solidFill>
                <a:latin typeface="Arial"/>
                <a:cs typeface="Arial"/>
              </a:rPr>
              <a:t>Mobility in host structures</a:t>
            </a:r>
          </a:p>
          <a:p>
            <a:pPr marL="285750" indent="-285750">
              <a:buFont typeface="Arial"/>
              <a:buChar char="•"/>
            </a:pPr>
            <a:r>
              <a:rPr lang="en-US" sz="1600" i="1" dirty="0">
                <a:solidFill>
                  <a:schemeClr val="bg1"/>
                </a:solidFill>
                <a:latin typeface="Arial"/>
                <a:cs typeface="Arial"/>
              </a:rPr>
              <a:t>Mobility across interfaces</a:t>
            </a:r>
          </a:p>
          <a:p>
            <a:pPr marL="285750" indent="-285750">
              <a:buFont typeface="Arial"/>
              <a:buChar char="•"/>
            </a:pPr>
            <a:r>
              <a:rPr lang="en-US" sz="1600" i="1" dirty="0">
                <a:solidFill>
                  <a:schemeClr val="bg1"/>
                </a:solidFill>
                <a:latin typeface="Arial"/>
                <a:cs typeface="Arial"/>
              </a:rPr>
              <a:t>Stable and selective interfaces</a:t>
            </a:r>
          </a:p>
          <a:p>
            <a:r>
              <a:rPr lang="en-US" sz="1600" dirty="0" smtClean="0">
                <a:solidFill>
                  <a:schemeClr val="bg1"/>
                </a:solidFill>
                <a:latin typeface="Arial"/>
                <a:cs typeface="Arial"/>
              </a:rPr>
              <a:t> </a:t>
            </a:r>
            <a:endParaRPr lang="en-GB" sz="1600" dirty="0">
              <a:solidFill>
                <a:schemeClr val="bg1"/>
              </a:solidFill>
              <a:latin typeface="Arial"/>
              <a:cs typeface="Arial"/>
            </a:endParaRPr>
          </a:p>
        </p:txBody>
      </p:sp>
      <p:sp>
        <p:nvSpPr>
          <p:cNvPr id="34" name="Rectangle 33"/>
          <p:cNvSpPr/>
          <p:nvPr/>
        </p:nvSpPr>
        <p:spPr>
          <a:xfrm>
            <a:off x="444500" y="343846"/>
            <a:ext cx="4000500" cy="1384995"/>
          </a:xfrm>
          <a:prstGeom prst="rect">
            <a:avLst/>
          </a:prstGeom>
        </p:spPr>
        <p:txBody>
          <a:bodyPr wrap="square">
            <a:spAutoFit/>
          </a:bodyPr>
          <a:lstStyle/>
          <a:p>
            <a:pPr algn="ctr"/>
            <a:r>
              <a:rPr lang="en-US" sz="2400" dirty="0" smtClean="0">
                <a:solidFill>
                  <a:srgbClr val="FFFFFF"/>
                </a:solidFill>
                <a:latin typeface="Century Gothic"/>
                <a:cs typeface="Century Gothic"/>
              </a:rPr>
              <a:t>Beyond Lithium Ion </a:t>
            </a:r>
          </a:p>
          <a:p>
            <a:pPr algn="ctr"/>
            <a:r>
              <a:rPr lang="en-US" sz="2400" dirty="0" smtClean="0">
                <a:solidFill>
                  <a:srgbClr val="FFFFFF"/>
                </a:solidFill>
                <a:latin typeface="Century Gothic"/>
                <a:cs typeface="Century Gothic"/>
              </a:rPr>
              <a:t>Storage Concepts </a:t>
            </a:r>
          </a:p>
          <a:p>
            <a:pPr algn="ctr"/>
            <a:r>
              <a:rPr lang="en-US" i="1" dirty="0" smtClean="0">
                <a:solidFill>
                  <a:srgbClr val="FFFFFF"/>
                </a:solidFill>
                <a:latin typeface="Century Gothic"/>
                <a:cs typeface="Century Gothic"/>
              </a:rPr>
              <a:t>not </a:t>
            </a:r>
          </a:p>
          <a:p>
            <a:pPr algn="ctr"/>
            <a:r>
              <a:rPr lang="en-US" i="1" dirty="0" smtClean="0">
                <a:solidFill>
                  <a:srgbClr val="FFFFFF"/>
                </a:solidFill>
                <a:latin typeface="Century Gothic"/>
                <a:cs typeface="Century Gothic"/>
              </a:rPr>
              <a:t>Battery Technologies</a:t>
            </a:r>
            <a:endParaRPr lang="en-US" i="1" dirty="0">
              <a:solidFill>
                <a:srgbClr val="FFFFFF"/>
              </a:solidFill>
              <a:latin typeface="Century Gothic"/>
              <a:cs typeface="Century Gothic"/>
            </a:endParaRPr>
          </a:p>
        </p:txBody>
      </p:sp>
      <p:grpSp>
        <p:nvGrpSpPr>
          <p:cNvPr id="5" name="Group 4"/>
          <p:cNvGrpSpPr/>
          <p:nvPr/>
        </p:nvGrpSpPr>
        <p:grpSpPr>
          <a:xfrm>
            <a:off x="7584226" y="95211"/>
            <a:ext cx="1470874" cy="1081224"/>
            <a:chOff x="7444526" y="95211"/>
            <a:chExt cx="1470874" cy="1081224"/>
          </a:xfrm>
        </p:grpSpPr>
        <p:sp>
          <p:nvSpPr>
            <p:cNvPr id="60" name="Rectangle 59"/>
            <p:cNvSpPr/>
            <p:nvPr/>
          </p:nvSpPr>
          <p:spPr>
            <a:xfrm>
              <a:off x="7444526" y="326746"/>
              <a:ext cx="1369274" cy="233172"/>
            </a:xfrm>
            <a:prstGeom prst="rect">
              <a:avLst/>
            </a:prstGeom>
            <a:gradFill flip="none" rotWithShape="1">
              <a:gsLst>
                <a:gs pos="0">
                  <a:schemeClr val="accent3">
                    <a:lumMod val="75000"/>
                  </a:schemeClr>
                </a:gs>
                <a:gs pos="50000">
                  <a:schemeClr val="accent3">
                    <a:lumMod val="60000"/>
                    <a:lumOff val="40000"/>
                  </a:schemeClr>
                </a:gs>
                <a:gs pos="100000">
                  <a:schemeClr val="accent3">
                    <a:lumMod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a:p>
          </p:txBody>
        </p:sp>
        <p:sp>
          <p:nvSpPr>
            <p:cNvPr id="61" name="Rectangle 60"/>
            <p:cNvSpPr/>
            <p:nvPr/>
          </p:nvSpPr>
          <p:spPr>
            <a:xfrm>
              <a:off x="7790115" y="356246"/>
              <a:ext cx="1080835" cy="123111"/>
            </a:xfrm>
            <a:prstGeom prst="rect">
              <a:avLst/>
            </a:prstGeom>
            <a:effectLst>
              <a:outerShdw blurRad="63500" dist="25400" dir="2700000" algn="br">
                <a:srgbClr val="000000">
                  <a:alpha val="78000"/>
                </a:srgbClr>
              </a:outerShdw>
            </a:effectLst>
          </p:spPr>
          <p:txBody>
            <a:bodyPr wrap="square" lIns="0" tIns="0" rIns="0" bIns="0">
              <a:spAutoFit/>
            </a:bodyPr>
            <a:lstStyle/>
            <a:p>
              <a:r>
                <a:rPr lang="en-US" sz="800" dirty="0" smtClean="0">
                  <a:solidFill>
                    <a:schemeClr val="bg1"/>
                  </a:solidFill>
                  <a:latin typeface="Arial" pitchFamily="34" charset="0"/>
                  <a:cs typeface="Arial" pitchFamily="34" charset="0"/>
                </a:rPr>
                <a:t>Multivalent Intercalation </a:t>
              </a:r>
              <a:endParaRPr lang="en-GB" sz="800" dirty="0">
                <a:solidFill>
                  <a:schemeClr val="bg1"/>
                </a:solidFill>
                <a:latin typeface="Arial" pitchFamily="34" charset="0"/>
                <a:cs typeface="Arial" pitchFamily="34" charset="0"/>
              </a:endParaRPr>
            </a:p>
          </p:txBody>
        </p:sp>
        <p:sp>
          <p:nvSpPr>
            <p:cNvPr id="62" name="Rectangle 61"/>
            <p:cNvSpPr/>
            <p:nvPr/>
          </p:nvSpPr>
          <p:spPr>
            <a:xfrm>
              <a:off x="7444527" y="537472"/>
              <a:ext cx="1420074" cy="197856"/>
            </a:xfrm>
            <a:prstGeom prst="rect">
              <a:avLst/>
            </a:prstGeom>
            <a:gradFill flip="none" rotWithShape="1">
              <a:gsLst>
                <a:gs pos="0">
                  <a:schemeClr val="accent3">
                    <a:lumMod val="75000"/>
                  </a:schemeClr>
                </a:gs>
                <a:gs pos="50000">
                  <a:schemeClr val="accent3">
                    <a:lumMod val="60000"/>
                    <a:lumOff val="40000"/>
                  </a:schemeClr>
                </a:gs>
                <a:gs pos="100000">
                  <a:schemeClr val="accent3">
                    <a:lumMod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a:p>
          </p:txBody>
        </p:sp>
        <p:sp>
          <p:nvSpPr>
            <p:cNvPr id="63" name="Rectangle 62"/>
            <p:cNvSpPr/>
            <p:nvPr/>
          </p:nvSpPr>
          <p:spPr>
            <a:xfrm>
              <a:off x="7790115" y="566973"/>
              <a:ext cx="1125285" cy="123111"/>
            </a:xfrm>
            <a:prstGeom prst="rect">
              <a:avLst/>
            </a:prstGeom>
            <a:effectLst>
              <a:outerShdw blurRad="63500" dist="25400" dir="2700000" algn="br">
                <a:srgbClr val="000000">
                  <a:alpha val="78000"/>
                </a:srgbClr>
              </a:outerShdw>
            </a:effectLst>
          </p:spPr>
          <p:txBody>
            <a:bodyPr wrap="square" lIns="0" tIns="0" rIns="0" bIns="0">
              <a:spAutoFit/>
            </a:bodyPr>
            <a:lstStyle/>
            <a:p>
              <a:r>
                <a:rPr lang="en-US" sz="800" dirty="0" smtClean="0">
                  <a:solidFill>
                    <a:schemeClr val="bg1"/>
                  </a:solidFill>
                  <a:latin typeface="Arial" pitchFamily="34" charset="0"/>
                  <a:cs typeface="Arial" pitchFamily="34" charset="0"/>
                </a:rPr>
                <a:t>Chemical Transformation</a:t>
              </a:r>
              <a:endParaRPr lang="en-GB" sz="800" dirty="0">
                <a:solidFill>
                  <a:schemeClr val="bg1"/>
                </a:solidFill>
                <a:latin typeface="Arial" pitchFamily="34" charset="0"/>
                <a:cs typeface="Arial" pitchFamily="34" charset="0"/>
              </a:endParaRPr>
            </a:p>
          </p:txBody>
        </p:sp>
        <p:sp>
          <p:nvSpPr>
            <p:cNvPr id="64" name="Rectangle 63"/>
            <p:cNvSpPr/>
            <p:nvPr/>
          </p:nvSpPr>
          <p:spPr>
            <a:xfrm>
              <a:off x="7444527" y="752412"/>
              <a:ext cx="1426423" cy="211516"/>
            </a:xfrm>
            <a:prstGeom prst="rect">
              <a:avLst/>
            </a:prstGeom>
            <a:gradFill flip="none" rotWithShape="1">
              <a:gsLst>
                <a:gs pos="0">
                  <a:schemeClr val="accent3">
                    <a:lumMod val="75000"/>
                  </a:schemeClr>
                </a:gs>
                <a:gs pos="50000">
                  <a:schemeClr val="accent3">
                    <a:lumMod val="60000"/>
                    <a:lumOff val="40000"/>
                  </a:schemeClr>
                </a:gs>
                <a:gs pos="100000">
                  <a:schemeClr val="accent3">
                    <a:lumMod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a:p>
          </p:txBody>
        </p:sp>
        <p:sp>
          <p:nvSpPr>
            <p:cNvPr id="65" name="Rectangle 64"/>
            <p:cNvSpPr/>
            <p:nvPr/>
          </p:nvSpPr>
          <p:spPr>
            <a:xfrm>
              <a:off x="7650415" y="788262"/>
              <a:ext cx="1182435" cy="123111"/>
            </a:xfrm>
            <a:prstGeom prst="rect">
              <a:avLst/>
            </a:prstGeom>
            <a:effectLst/>
          </p:spPr>
          <p:txBody>
            <a:bodyPr wrap="square" lIns="0" tIns="0" rIns="0" bIns="0">
              <a:spAutoFit/>
            </a:bodyPr>
            <a:lstStyle/>
            <a:p>
              <a:pPr algn="r"/>
              <a:r>
                <a:rPr lang="en-US" sz="800" dirty="0" smtClean="0">
                  <a:solidFill>
                    <a:schemeClr val="bg1"/>
                  </a:solidFill>
                  <a:latin typeface="Arial" pitchFamily="34" charset="0"/>
                  <a:cs typeface="Arial" pitchFamily="34" charset="0"/>
                </a:rPr>
                <a:t>Non-Aqueous </a:t>
              </a:r>
              <a:r>
                <a:rPr lang="en-US" sz="800" dirty="0" err="1" smtClean="0">
                  <a:solidFill>
                    <a:schemeClr val="bg1"/>
                  </a:solidFill>
                  <a:latin typeface="Arial" pitchFamily="34" charset="0"/>
                  <a:cs typeface="Arial" pitchFamily="34" charset="0"/>
                </a:rPr>
                <a:t>Redox</a:t>
              </a:r>
              <a:r>
                <a:rPr lang="en-US" sz="800" dirty="0" smtClean="0">
                  <a:solidFill>
                    <a:schemeClr val="bg1"/>
                  </a:solidFill>
                  <a:latin typeface="Arial" pitchFamily="34" charset="0"/>
                  <a:cs typeface="Arial" pitchFamily="34" charset="0"/>
                </a:rPr>
                <a:t> Flow </a:t>
              </a:r>
              <a:endParaRPr lang="en-GB" sz="800" dirty="0">
                <a:solidFill>
                  <a:schemeClr val="bg1"/>
                </a:solidFill>
                <a:latin typeface="Arial" pitchFamily="34" charset="0"/>
                <a:cs typeface="Arial" pitchFamily="34" charset="0"/>
              </a:endParaRPr>
            </a:p>
          </p:txBody>
        </p:sp>
        <p:sp>
          <p:nvSpPr>
            <p:cNvPr id="66" name="Rectangle 65"/>
            <p:cNvSpPr/>
            <p:nvPr/>
          </p:nvSpPr>
          <p:spPr>
            <a:xfrm>
              <a:off x="7444526" y="95211"/>
              <a:ext cx="287555" cy="1081224"/>
            </a:xfrm>
            <a:prstGeom prst="rect">
              <a:avLst/>
            </a:prstGeom>
            <a:gradFill flip="none" rotWithShape="1">
              <a:gsLst>
                <a:gs pos="0">
                  <a:srgbClr val="764E2F"/>
                </a:gs>
                <a:gs pos="50000">
                  <a:srgbClr val="AE9A77"/>
                </a:gs>
                <a:gs pos="100000">
                  <a:srgbClr val="764E2F"/>
                </a:gs>
              </a:gsLst>
              <a:path path="circle">
                <a:fillToRect l="50000" t="50000" r="50000" b="50000"/>
              </a:path>
              <a:tileRect/>
            </a:gradFill>
            <a:ln>
              <a:noFill/>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a:p>
          </p:txBody>
        </p:sp>
        <p:sp>
          <p:nvSpPr>
            <p:cNvPr id="67" name="TextBox 66"/>
            <p:cNvSpPr txBox="1"/>
            <p:nvPr/>
          </p:nvSpPr>
          <p:spPr>
            <a:xfrm rot="16200000">
              <a:off x="7159107" y="479219"/>
              <a:ext cx="881238" cy="307777"/>
            </a:xfrm>
            <a:prstGeom prst="rect">
              <a:avLst/>
            </a:prstGeom>
            <a:noFill/>
            <a:effectLst>
              <a:outerShdw blurRad="63500" dist="25400" dir="2700000">
                <a:srgbClr val="000000">
                  <a:alpha val="78000"/>
                </a:srgbClr>
              </a:outerShdw>
            </a:effectLst>
          </p:spPr>
          <p:txBody>
            <a:bodyPr wrap="square" rtlCol="0">
              <a:spAutoFit/>
            </a:bodyPr>
            <a:lstStyle/>
            <a:p>
              <a:pPr algn="ctr"/>
              <a:r>
                <a:rPr lang="en-GB" sz="700" dirty="0" smtClean="0">
                  <a:solidFill>
                    <a:schemeClr val="bg1"/>
                  </a:solidFill>
                  <a:latin typeface="Arial"/>
                  <a:cs typeface="Arial"/>
                </a:rPr>
                <a:t>CROSSCUTING SCIENCE</a:t>
              </a:r>
            </a:p>
          </p:txBody>
        </p:sp>
      </p:grpSp>
    </p:spTree>
    <p:extLst>
      <p:ext uri="{BB962C8B-B14F-4D97-AF65-F5344CB8AC3E}">
        <p14:creationId xmlns:p14="http://schemas.microsoft.com/office/powerpoint/2010/main" val="356950608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TextBox 435"/>
          <p:cNvSpPr txBox="1">
            <a:spLocks noChangeArrowheads="1"/>
          </p:cNvSpPr>
          <p:nvPr/>
        </p:nvSpPr>
        <p:spPr bwMode="auto">
          <a:xfrm>
            <a:off x="248008" y="3652455"/>
            <a:ext cx="4311291"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charset="0"/>
                <a:ea typeface="ＭＳ Ｐゴシック" charset="0"/>
                <a:cs typeface="ＭＳ Ｐゴシック" charset="0"/>
              </a:defRPr>
            </a:lvl1pPr>
            <a:lvl2pPr marL="742950" indent="-285750">
              <a:defRPr sz="1600">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600">
                <a:solidFill>
                  <a:schemeClr val="tx1"/>
                </a:solidFill>
                <a:latin typeface="Arial" charset="0"/>
                <a:ea typeface="ＭＳ Ｐゴシック" charset="0"/>
              </a:defRPr>
            </a:lvl4pPr>
            <a:lvl5pPr marL="2057400" indent="-228600">
              <a:defRPr sz="16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6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6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6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600">
                <a:solidFill>
                  <a:schemeClr val="tx1"/>
                </a:solidFill>
                <a:latin typeface="Arial" charset="0"/>
                <a:ea typeface="ＭＳ Ｐゴシック" charset="0"/>
              </a:defRPr>
            </a:lvl9pPr>
          </a:lstStyle>
          <a:p>
            <a:pPr marL="285750" indent="-285750" algn="ctr">
              <a:buClr>
                <a:schemeClr val="tx2"/>
              </a:buClr>
              <a:buFont typeface="Arial"/>
              <a:buChar char="•"/>
              <a:defRPr/>
            </a:pPr>
            <a:r>
              <a:rPr lang="en-US" b="1" dirty="0">
                <a:solidFill>
                  <a:schemeClr val="bg1"/>
                </a:solidFill>
                <a:latin typeface="Century Gothic"/>
                <a:cs typeface="Century Gothic"/>
                <a:sym typeface="Wingdings" charset="0"/>
              </a:rPr>
              <a:t>M</a:t>
            </a:r>
            <a:r>
              <a:rPr lang="en-US" b="1" dirty="0" smtClean="0">
                <a:solidFill>
                  <a:schemeClr val="bg1"/>
                </a:solidFill>
                <a:latin typeface="Century Gothic"/>
                <a:cs typeface="Century Gothic"/>
                <a:sym typeface="Wingdings" charset="0"/>
              </a:rPr>
              <a:t>ultivalent </a:t>
            </a:r>
            <a:r>
              <a:rPr lang="en-US" b="1" dirty="0">
                <a:solidFill>
                  <a:schemeClr val="bg1"/>
                </a:solidFill>
                <a:latin typeface="Century Gothic"/>
                <a:cs typeface="Century Gothic"/>
                <a:sym typeface="Wingdings" charset="0"/>
              </a:rPr>
              <a:t>intercalation</a:t>
            </a:r>
          </a:p>
          <a:p>
            <a:pPr lvl="1">
              <a:spcAft>
                <a:spcPts val="600"/>
              </a:spcAft>
              <a:buClr>
                <a:schemeClr val="tx2"/>
              </a:buClr>
              <a:defRPr/>
            </a:pPr>
            <a:r>
              <a:rPr lang="en-US" dirty="0" smtClean="0">
                <a:solidFill>
                  <a:schemeClr val="bg1"/>
                </a:solidFill>
                <a:latin typeface="Century Gothic"/>
                <a:cs typeface="Century Gothic"/>
              </a:rPr>
              <a:t>Li</a:t>
            </a:r>
            <a:r>
              <a:rPr lang="en-US" baseline="30000" dirty="0" smtClean="0">
                <a:solidFill>
                  <a:schemeClr val="bg1"/>
                </a:solidFill>
                <a:latin typeface="Century Gothic"/>
                <a:cs typeface="Century Gothic"/>
              </a:rPr>
              <a:t>+</a:t>
            </a:r>
            <a:r>
              <a:rPr lang="en-US" dirty="0" smtClean="0">
                <a:solidFill>
                  <a:schemeClr val="bg1"/>
                </a:solidFill>
                <a:latin typeface="Century Gothic"/>
                <a:cs typeface="Century Gothic"/>
              </a:rPr>
              <a:t> </a:t>
            </a:r>
            <a:r>
              <a:rPr lang="en-US" dirty="0" smtClean="0">
                <a:solidFill>
                  <a:schemeClr val="bg1"/>
                </a:solidFill>
                <a:latin typeface="Century Gothic"/>
                <a:cs typeface="Century Gothic"/>
                <a:sym typeface="Wingdings" charset="0"/>
              </a:rPr>
              <a:t> Mg</a:t>
            </a:r>
            <a:r>
              <a:rPr lang="en-US" baseline="30000" dirty="0" smtClean="0">
                <a:solidFill>
                  <a:schemeClr val="bg1"/>
                </a:solidFill>
                <a:latin typeface="Century Gothic"/>
                <a:cs typeface="Century Gothic"/>
                <a:sym typeface="Wingdings" charset="0"/>
              </a:rPr>
              <a:t>++</a:t>
            </a:r>
            <a:r>
              <a:rPr lang="en-US" dirty="0" smtClean="0">
                <a:solidFill>
                  <a:schemeClr val="bg1"/>
                </a:solidFill>
                <a:latin typeface="Century Gothic"/>
                <a:cs typeface="Century Gothic"/>
                <a:sym typeface="Wingdings" charset="0"/>
              </a:rPr>
              <a:t>, Y</a:t>
            </a:r>
            <a:r>
              <a:rPr lang="en-US" baseline="30000" dirty="0" smtClean="0">
                <a:solidFill>
                  <a:schemeClr val="bg1"/>
                </a:solidFill>
                <a:latin typeface="Century Gothic"/>
                <a:cs typeface="Century Gothic"/>
                <a:sym typeface="Wingdings" charset="0"/>
              </a:rPr>
              <a:t>+++</a:t>
            </a:r>
            <a:r>
              <a:rPr lang="en-US" dirty="0" smtClean="0">
                <a:solidFill>
                  <a:schemeClr val="bg1"/>
                </a:solidFill>
                <a:latin typeface="Century Gothic"/>
                <a:cs typeface="Century Gothic"/>
                <a:sym typeface="Wingdings" charset="0"/>
              </a:rPr>
              <a:t>, . . .</a:t>
            </a:r>
            <a:endParaRPr lang="en-US" dirty="0">
              <a:solidFill>
                <a:schemeClr val="bg1"/>
              </a:solidFill>
              <a:latin typeface="Century Gothic"/>
              <a:cs typeface="Century Gothic"/>
              <a:sym typeface="Wingdings" charset="0"/>
            </a:endParaRPr>
          </a:p>
          <a:p>
            <a:pPr algn="ctr">
              <a:spcAft>
                <a:spcPts val="1200"/>
              </a:spcAft>
              <a:buClr>
                <a:schemeClr val="tx2"/>
              </a:buClr>
              <a:defRPr/>
            </a:pPr>
            <a:r>
              <a:rPr lang="en-US" sz="1400" dirty="0">
                <a:solidFill>
                  <a:schemeClr val="bg1"/>
                </a:solidFill>
                <a:latin typeface="Century Gothic"/>
                <a:cs typeface="Century Gothic"/>
                <a:sym typeface="Wingdings" charset="0"/>
              </a:rPr>
              <a:t> </a:t>
            </a:r>
            <a:r>
              <a:rPr lang="en-US" sz="1400" dirty="0" smtClean="0">
                <a:solidFill>
                  <a:schemeClr val="bg1"/>
                </a:solidFill>
                <a:latin typeface="Century Gothic"/>
                <a:cs typeface="Century Gothic"/>
                <a:sym typeface="Wingdings" charset="0"/>
              </a:rPr>
              <a:t>     Double or triple energy stored and released</a:t>
            </a:r>
          </a:p>
          <a:p>
            <a:pPr marL="285750" indent="-285750" algn="ctr">
              <a:buClr>
                <a:schemeClr val="tx2"/>
              </a:buClr>
              <a:buFont typeface="Arial"/>
              <a:buChar char="•"/>
              <a:defRPr/>
            </a:pPr>
            <a:r>
              <a:rPr lang="en-US" b="1" dirty="0" smtClean="0">
                <a:solidFill>
                  <a:schemeClr val="bg1"/>
                </a:solidFill>
                <a:latin typeface="Century Gothic"/>
                <a:cs typeface="Century Gothic"/>
                <a:sym typeface="Wingdings" charset="0"/>
              </a:rPr>
              <a:t>Chemical transformation</a:t>
            </a:r>
          </a:p>
          <a:p>
            <a:pPr>
              <a:buClr>
                <a:schemeClr val="tx2"/>
              </a:buClr>
              <a:defRPr/>
            </a:pPr>
            <a:r>
              <a:rPr lang="en-US" dirty="0">
                <a:solidFill>
                  <a:schemeClr val="bg1"/>
                </a:solidFill>
                <a:latin typeface="Century Gothic"/>
                <a:cs typeface="Century Gothic"/>
                <a:sym typeface="Wingdings" charset="0"/>
              </a:rPr>
              <a:t>	</a:t>
            </a:r>
            <a:r>
              <a:rPr lang="en-US" dirty="0" smtClean="0">
                <a:solidFill>
                  <a:schemeClr val="bg1"/>
                </a:solidFill>
                <a:latin typeface="Century Gothic"/>
                <a:cs typeface="Century Gothic"/>
                <a:sym typeface="Wingdings" charset="0"/>
              </a:rPr>
              <a:t>intercalation  chemical reaction </a:t>
            </a:r>
          </a:p>
          <a:p>
            <a:pPr>
              <a:spcAft>
                <a:spcPts val="600"/>
              </a:spcAft>
              <a:buClr>
                <a:schemeClr val="tx2"/>
              </a:buClr>
              <a:defRPr/>
            </a:pPr>
            <a:r>
              <a:rPr lang="en-US" dirty="0" smtClean="0">
                <a:solidFill>
                  <a:schemeClr val="bg1"/>
                </a:solidFill>
                <a:latin typeface="Century Gothic"/>
                <a:cs typeface="Century Gothic"/>
                <a:sym typeface="Wingdings" charset="0"/>
              </a:rPr>
              <a:t>     	Li-O</a:t>
            </a:r>
            <a:r>
              <a:rPr lang="en-US" baseline="-25000" dirty="0" smtClean="0">
                <a:solidFill>
                  <a:schemeClr val="bg1"/>
                </a:solidFill>
                <a:latin typeface="Century Gothic"/>
                <a:cs typeface="Century Gothic"/>
                <a:sym typeface="Wingdings" charset="0"/>
              </a:rPr>
              <a:t>2</a:t>
            </a:r>
            <a:r>
              <a:rPr lang="en-US" dirty="0" smtClean="0">
                <a:solidFill>
                  <a:schemeClr val="bg1"/>
                </a:solidFill>
                <a:latin typeface="Century Gothic"/>
                <a:cs typeface="Century Gothic"/>
                <a:sym typeface="Wingdings" charset="0"/>
              </a:rPr>
              <a:t>, Li-S, Na-S, . . </a:t>
            </a:r>
          </a:p>
          <a:p>
            <a:pPr algn="ctr">
              <a:spcAft>
                <a:spcPts val="1200"/>
              </a:spcAft>
              <a:buClr>
                <a:schemeClr val="tx2"/>
              </a:buClr>
              <a:defRPr/>
            </a:pPr>
            <a:r>
              <a:rPr lang="en-US" sz="1400" dirty="0">
                <a:solidFill>
                  <a:schemeClr val="bg1"/>
                </a:solidFill>
                <a:latin typeface="Century Gothic"/>
                <a:cs typeface="Century Gothic"/>
                <a:sym typeface="Wingdings" charset="0"/>
              </a:rPr>
              <a:t> </a:t>
            </a:r>
            <a:r>
              <a:rPr lang="en-US" sz="1400" dirty="0" smtClean="0">
                <a:solidFill>
                  <a:schemeClr val="bg1"/>
                </a:solidFill>
                <a:latin typeface="Century Gothic"/>
                <a:cs typeface="Century Gothic"/>
                <a:sym typeface="Wingdings" charset="0"/>
              </a:rPr>
              <a:t>     All atoms store and release energy</a:t>
            </a:r>
          </a:p>
        </p:txBody>
      </p:sp>
      <p:sp>
        <p:nvSpPr>
          <p:cNvPr id="261" name="TextBox 127"/>
          <p:cNvSpPr txBox="1">
            <a:spLocks noChangeArrowheads="1"/>
          </p:cNvSpPr>
          <p:nvPr/>
        </p:nvSpPr>
        <p:spPr bwMode="auto">
          <a:xfrm>
            <a:off x="1501378" y="5943158"/>
            <a:ext cx="59832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spcAft>
                <a:spcPts val="600"/>
              </a:spcAft>
            </a:pPr>
            <a:r>
              <a:rPr lang="en-US" sz="1600" i="1" dirty="0">
                <a:solidFill>
                  <a:schemeClr val="bg1"/>
                </a:solidFill>
                <a:latin typeface="Century Gothic"/>
                <a:cs typeface="Century Gothic"/>
              </a:rPr>
              <a:t>Highest potential, least </a:t>
            </a:r>
            <a:r>
              <a:rPr lang="en-US" sz="1600" i="1" dirty="0" smtClean="0">
                <a:solidFill>
                  <a:schemeClr val="bg1"/>
                </a:solidFill>
                <a:latin typeface="Century Gothic"/>
                <a:cs typeface="Century Gothic"/>
              </a:rPr>
              <a:t>understood opportunities</a:t>
            </a:r>
            <a:endParaRPr lang="en-US" sz="1600" i="1" dirty="0">
              <a:solidFill>
                <a:schemeClr val="bg1"/>
              </a:solidFill>
              <a:latin typeface="Century Gothic"/>
              <a:cs typeface="Century Gothic"/>
            </a:endParaRPr>
          </a:p>
        </p:txBody>
      </p:sp>
      <p:pic>
        <p:nvPicPr>
          <p:cNvPr id="263" name="Picture 4" descr="3032_full graphics w-reactor_3"/>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rcRect r="27880" b="38872"/>
          <a:stretch>
            <a:fillRect/>
          </a:stretch>
        </p:blipFill>
        <p:spPr bwMode="auto">
          <a:xfrm>
            <a:off x="5715398" y="1298567"/>
            <a:ext cx="2539602" cy="1419441"/>
          </a:xfrm>
          <a:prstGeom prst="rect">
            <a:avLst/>
          </a:prstGeom>
          <a:noFill/>
          <a:ln w="9525">
            <a:noFill/>
            <a:miter lim="800000"/>
            <a:headEnd/>
            <a:tailEnd/>
          </a:ln>
        </p:spPr>
      </p:pic>
      <p:sp>
        <p:nvSpPr>
          <p:cNvPr id="264" name="Rectangle 263"/>
          <p:cNvSpPr/>
          <p:nvPr/>
        </p:nvSpPr>
        <p:spPr>
          <a:xfrm>
            <a:off x="323235" y="358117"/>
            <a:ext cx="5065509" cy="461665"/>
          </a:xfrm>
          <a:prstGeom prst="rect">
            <a:avLst/>
          </a:prstGeom>
        </p:spPr>
        <p:txBody>
          <a:bodyPr wrap="none">
            <a:spAutoFit/>
          </a:bodyPr>
          <a:lstStyle/>
          <a:p>
            <a:pPr algn="ctr">
              <a:defRPr/>
            </a:pPr>
            <a:r>
              <a:rPr lang="en-US" sz="2400" dirty="0">
                <a:solidFill>
                  <a:schemeClr val="bg1"/>
                </a:solidFill>
                <a:latin typeface="Century Gothic"/>
                <a:cs typeface="Century Gothic"/>
                <a:sym typeface="Wingdings" charset="0"/>
              </a:rPr>
              <a:t>Beyond </a:t>
            </a:r>
            <a:r>
              <a:rPr lang="en-US" sz="2400" dirty="0" smtClean="0">
                <a:solidFill>
                  <a:schemeClr val="bg1"/>
                </a:solidFill>
                <a:latin typeface="Century Gothic"/>
                <a:cs typeface="Century Gothic"/>
                <a:sym typeface="Wingdings" charset="0"/>
              </a:rPr>
              <a:t>Li-ion Storage Concepts</a:t>
            </a:r>
            <a:endParaRPr lang="en-US" sz="2400" dirty="0">
              <a:solidFill>
                <a:schemeClr val="bg1"/>
              </a:solidFill>
              <a:latin typeface="Century Gothic"/>
              <a:cs typeface="Century Gothic"/>
              <a:sym typeface="Wingdings" charset="0"/>
            </a:endParaRPr>
          </a:p>
        </p:txBody>
      </p:sp>
      <p:sp>
        <p:nvSpPr>
          <p:cNvPr id="266" name="Slide Number Placeholder 31"/>
          <p:cNvSpPr>
            <a:spLocks noGrp="1"/>
          </p:cNvSpPr>
          <p:nvPr>
            <p:ph type="sldNum" sz="quarter" idx="4"/>
          </p:nvPr>
        </p:nvSpPr>
        <p:spPr>
          <a:xfrm>
            <a:off x="8186158" y="6442268"/>
            <a:ext cx="506272" cy="365125"/>
          </a:xfrm>
        </p:spPr>
        <p:txBody>
          <a:bodyPr/>
          <a:lstStyle/>
          <a:p>
            <a:fld id="{6D56EEAD-0332-044B-8491-07E146F0D709}" type="slidenum">
              <a:rPr lang="en-GB" smtClean="0"/>
              <a:pPr/>
              <a:t>11</a:t>
            </a:fld>
            <a:endParaRPr lang="en-GB" dirty="0"/>
          </a:p>
        </p:txBody>
      </p:sp>
      <p:grpSp>
        <p:nvGrpSpPr>
          <p:cNvPr id="267" name="Group 266"/>
          <p:cNvGrpSpPr/>
          <p:nvPr/>
        </p:nvGrpSpPr>
        <p:grpSpPr>
          <a:xfrm>
            <a:off x="7584226" y="95211"/>
            <a:ext cx="1470874" cy="1081224"/>
            <a:chOff x="7444526" y="95211"/>
            <a:chExt cx="1470874" cy="1081224"/>
          </a:xfrm>
        </p:grpSpPr>
        <p:sp>
          <p:nvSpPr>
            <p:cNvPr id="268" name="Rectangle 267"/>
            <p:cNvSpPr/>
            <p:nvPr/>
          </p:nvSpPr>
          <p:spPr>
            <a:xfrm>
              <a:off x="7444526" y="326746"/>
              <a:ext cx="1369274" cy="233172"/>
            </a:xfrm>
            <a:prstGeom prst="rect">
              <a:avLst/>
            </a:prstGeom>
            <a:gradFill flip="none" rotWithShape="1">
              <a:gsLst>
                <a:gs pos="0">
                  <a:schemeClr val="accent3">
                    <a:lumMod val="75000"/>
                  </a:schemeClr>
                </a:gs>
                <a:gs pos="50000">
                  <a:schemeClr val="accent3">
                    <a:lumMod val="60000"/>
                    <a:lumOff val="40000"/>
                  </a:schemeClr>
                </a:gs>
                <a:gs pos="100000">
                  <a:schemeClr val="accent3">
                    <a:lumMod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a:p>
          </p:txBody>
        </p:sp>
        <p:sp>
          <p:nvSpPr>
            <p:cNvPr id="269" name="Rectangle 268"/>
            <p:cNvSpPr/>
            <p:nvPr/>
          </p:nvSpPr>
          <p:spPr>
            <a:xfrm>
              <a:off x="7790115" y="356246"/>
              <a:ext cx="1080835" cy="123111"/>
            </a:xfrm>
            <a:prstGeom prst="rect">
              <a:avLst/>
            </a:prstGeom>
            <a:effectLst>
              <a:outerShdw blurRad="63500" dist="25400" dir="2700000" algn="br">
                <a:srgbClr val="000000">
                  <a:alpha val="78000"/>
                </a:srgbClr>
              </a:outerShdw>
            </a:effectLst>
          </p:spPr>
          <p:txBody>
            <a:bodyPr wrap="square" lIns="0" tIns="0" rIns="0" bIns="0">
              <a:spAutoFit/>
            </a:bodyPr>
            <a:lstStyle/>
            <a:p>
              <a:r>
                <a:rPr lang="en-US" sz="800" dirty="0" smtClean="0">
                  <a:solidFill>
                    <a:schemeClr val="bg1"/>
                  </a:solidFill>
                  <a:latin typeface="Arial" pitchFamily="34" charset="0"/>
                  <a:cs typeface="Arial" pitchFamily="34" charset="0"/>
                </a:rPr>
                <a:t>Multivalent Intercalation </a:t>
              </a:r>
              <a:endParaRPr lang="en-GB" sz="800" dirty="0">
                <a:solidFill>
                  <a:schemeClr val="bg1"/>
                </a:solidFill>
                <a:latin typeface="Arial" pitchFamily="34" charset="0"/>
                <a:cs typeface="Arial" pitchFamily="34" charset="0"/>
              </a:endParaRPr>
            </a:p>
          </p:txBody>
        </p:sp>
        <p:sp>
          <p:nvSpPr>
            <p:cNvPr id="270" name="Rectangle 269"/>
            <p:cNvSpPr/>
            <p:nvPr/>
          </p:nvSpPr>
          <p:spPr>
            <a:xfrm>
              <a:off x="7444527" y="537472"/>
              <a:ext cx="1420074" cy="197856"/>
            </a:xfrm>
            <a:prstGeom prst="rect">
              <a:avLst/>
            </a:prstGeom>
            <a:gradFill flip="none" rotWithShape="1">
              <a:gsLst>
                <a:gs pos="0">
                  <a:schemeClr val="accent3">
                    <a:lumMod val="75000"/>
                  </a:schemeClr>
                </a:gs>
                <a:gs pos="50000">
                  <a:schemeClr val="accent3">
                    <a:lumMod val="60000"/>
                    <a:lumOff val="40000"/>
                  </a:schemeClr>
                </a:gs>
                <a:gs pos="100000">
                  <a:schemeClr val="accent3">
                    <a:lumMod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a:p>
          </p:txBody>
        </p:sp>
        <p:sp>
          <p:nvSpPr>
            <p:cNvPr id="271" name="Rectangle 270"/>
            <p:cNvSpPr/>
            <p:nvPr/>
          </p:nvSpPr>
          <p:spPr>
            <a:xfrm>
              <a:off x="7790115" y="566973"/>
              <a:ext cx="1125285" cy="123111"/>
            </a:xfrm>
            <a:prstGeom prst="rect">
              <a:avLst/>
            </a:prstGeom>
            <a:effectLst>
              <a:outerShdw blurRad="63500" dist="25400" dir="2700000" algn="br">
                <a:srgbClr val="000000">
                  <a:alpha val="78000"/>
                </a:srgbClr>
              </a:outerShdw>
            </a:effectLst>
          </p:spPr>
          <p:txBody>
            <a:bodyPr wrap="square" lIns="0" tIns="0" rIns="0" bIns="0">
              <a:spAutoFit/>
            </a:bodyPr>
            <a:lstStyle/>
            <a:p>
              <a:r>
                <a:rPr lang="en-US" sz="800" dirty="0" smtClean="0">
                  <a:solidFill>
                    <a:schemeClr val="bg1"/>
                  </a:solidFill>
                  <a:latin typeface="Arial" pitchFamily="34" charset="0"/>
                  <a:cs typeface="Arial" pitchFamily="34" charset="0"/>
                </a:rPr>
                <a:t>Chemical Transformation</a:t>
              </a:r>
              <a:endParaRPr lang="en-GB" sz="800" dirty="0">
                <a:solidFill>
                  <a:schemeClr val="bg1"/>
                </a:solidFill>
                <a:latin typeface="Arial" pitchFamily="34" charset="0"/>
                <a:cs typeface="Arial" pitchFamily="34" charset="0"/>
              </a:endParaRPr>
            </a:p>
          </p:txBody>
        </p:sp>
        <p:sp>
          <p:nvSpPr>
            <p:cNvPr id="272" name="Rectangle 271"/>
            <p:cNvSpPr/>
            <p:nvPr/>
          </p:nvSpPr>
          <p:spPr>
            <a:xfrm>
              <a:off x="7444527" y="752412"/>
              <a:ext cx="1426423" cy="211516"/>
            </a:xfrm>
            <a:prstGeom prst="rect">
              <a:avLst/>
            </a:prstGeom>
            <a:gradFill flip="none" rotWithShape="1">
              <a:gsLst>
                <a:gs pos="0">
                  <a:schemeClr val="accent3">
                    <a:lumMod val="75000"/>
                  </a:schemeClr>
                </a:gs>
                <a:gs pos="50000">
                  <a:schemeClr val="accent3">
                    <a:lumMod val="60000"/>
                    <a:lumOff val="40000"/>
                  </a:schemeClr>
                </a:gs>
                <a:gs pos="100000">
                  <a:schemeClr val="accent3">
                    <a:lumMod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a:p>
          </p:txBody>
        </p:sp>
        <p:sp>
          <p:nvSpPr>
            <p:cNvPr id="273" name="Rectangle 272"/>
            <p:cNvSpPr/>
            <p:nvPr/>
          </p:nvSpPr>
          <p:spPr>
            <a:xfrm>
              <a:off x="7650415" y="788262"/>
              <a:ext cx="1182435" cy="123111"/>
            </a:xfrm>
            <a:prstGeom prst="rect">
              <a:avLst/>
            </a:prstGeom>
            <a:effectLst/>
          </p:spPr>
          <p:txBody>
            <a:bodyPr wrap="square" lIns="0" tIns="0" rIns="0" bIns="0">
              <a:spAutoFit/>
            </a:bodyPr>
            <a:lstStyle/>
            <a:p>
              <a:pPr algn="r"/>
              <a:r>
                <a:rPr lang="en-US" sz="800" dirty="0" smtClean="0">
                  <a:solidFill>
                    <a:schemeClr val="bg1"/>
                  </a:solidFill>
                  <a:latin typeface="Arial" pitchFamily="34" charset="0"/>
                  <a:cs typeface="Arial" pitchFamily="34" charset="0"/>
                </a:rPr>
                <a:t>Non-Aqueous </a:t>
              </a:r>
              <a:r>
                <a:rPr lang="en-US" sz="800" dirty="0" err="1" smtClean="0">
                  <a:solidFill>
                    <a:schemeClr val="bg1"/>
                  </a:solidFill>
                  <a:latin typeface="Arial" pitchFamily="34" charset="0"/>
                  <a:cs typeface="Arial" pitchFamily="34" charset="0"/>
                </a:rPr>
                <a:t>Redox</a:t>
              </a:r>
              <a:r>
                <a:rPr lang="en-US" sz="800" dirty="0" smtClean="0">
                  <a:solidFill>
                    <a:schemeClr val="bg1"/>
                  </a:solidFill>
                  <a:latin typeface="Arial" pitchFamily="34" charset="0"/>
                  <a:cs typeface="Arial" pitchFamily="34" charset="0"/>
                </a:rPr>
                <a:t> Flow </a:t>
              </a:r>
              <a:endParaRPr lang="en-GB" sz="800" dirty="0">
                <a:solidFill>
                  <a:schemeClr val="bg1"/>
                </a:solidFill>
                <a:latin typeface="Arial" pitchFamily="34" charset="0"/>
                <a:cs typeface="Arial" pitchFamily="34" charset="0"/>
              </a:endParaRPr>
            </a:p>
          </p:txBody>
        </p:sp>
        <p:sp>
          <p:nvSpPr>
            <p:cNvPr id="274" name="Rectangle 273"/>
            <p:cNvSpPr/>
            <p:nvPr/>
          </p:nvSpPr>
          <p:spPr>
            <a:xfrm>
              <a:off x="7444526" y="95211"/>
              <a:ext cx="287555" cy="1081224"/>
            </a:xfrm>
            <a:prstGeom prst="rect">
              <a:avLst/>
            </a:prstGeom>
            <a:gradFill flip="none" rotWithShape="1">
              <a:gsLst>
                <a:gs pos="0">
                  <a:srgbClr val="764E2F"/>
                </a:gs>
                <a:gs pos="50000">
                  <a:srgbClr val="AE9A77"/>
                </a:gs>
                <a:gs pos="100000">
                  <a:srgbClr val="764E2F"/>
                </a:gs>
              </a:gsLst>
              <a:path path="circle">
                <a:fillToRect l="50000" t="50000" r="50000" b="50000"/>
              </a:path>
              <a:tileRect/>
            </a:gradFill>
            <a:ln>
              <a:noFill/>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a:p>
          </p:txBody>
        </p:sp>
        <p:sp>
          <p:nvSpPr>
            <p:cNvPr id="275" name="TextBox 274"/>
            <p:cNvSpPr txBox="1"/>
            <p:nvPr/>
          </p:nvSpPr>
          <p:spPr>
            <a:xfrm rot="16200000">
              <a:off x="7159107" y="479219"/>
              <a:ext cx="881238" cy="307777"/>
            </a:xfrm>
            <a:prstGeom prst="rect">
              <a:avLst/>
            </a:prstGeom>
            <a:noFill/>
            <a:effectLst>
              <a:outerShdw blurRad="63500" dist="25400" dir="2700000">
                <a:srgbClr val="000000">
                  <a:alpha val="78000"/>
                </a:srgbClr>
              </a:outerShdw>
            </a:effectLst>
          </p:spPr>
          <p:txBody>
            <a:bodyPr wrap="square" rtlCol="0">
              <a:spAutoFit/>
            </a:bodyPr>
            <a:lstStyle/>
            <a:p>
              <a:pPr algn="ctr"/>
              <a:r>
                <a:rPr lang="en-GB" sz="700" dirty="0" smtClean="0">
                  <a:solidFill>
                    <a:schemeClr val="bg1"/>
                  </a:solidFill>
                  <a:latin typeface="Arial"/>
                  <a:cs typeface="Arial"/>
                </a:rPr>
                <a:t>CROSSCUTING SCIENCE</a:t>
              </a:r>
            </a:p>
          </p:txBody>
        </p:sp>
      </p:grpSp>
      <p:grpSp>
        <p:nvGrpSpPr>
          <p:cNvPr id="277" name="Group 18"/>
          <p:cNvGrpSpPr/>
          <p:nvPr/>
        </p:nvGrpSpPr>
        <p:grpSpPr>
          <a:xfrm>
            <a:off x="6197009" y="4457700"/>
            <a:ext cx="1588091" cy="1438072"/>
            <a:chOff x="298336" y="1278484"/>
            <a:chExt cx="2591262" cy="2320043"/>
          </a:xfrm>
        </p:grpSpPr>
        <p:sp>
          <p:nvSpPr>
            <p:cNvPr id="278" name="Rectangle 277"/>
            <p:cNvSpPr/>
            <p:nvPr/>
          </p:nvSpPr>
          <p:spPr>
            <a:xfrm>
              <a:off x="298336" y="1278484"/>
              <a:ext cx="2591262" cy="2318318"/>
            </a:xfrm>
            <a:prstGeom prst="rect">
              <a:avLst/>
            </a:prstGeom>
            <a:solidFill>
              <a:schemeClr val="bg1"/>
            </a:solidFill>
            <a:ln w="38100" cap="flat" cmpd="sng" algn="ctr">
              <a:noFill/>
              <a:prstDash val="solid"/>
              <a:round/>
              <a:headEnd type="none" w="med" len="med"/>
              <a:tailEnd type="triangle"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pic>
          <p:nvPicPr>
            <p:cNvPr id="27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8060" r="70968"/>
            <a:stretch/>
          </p:blipFill>
          <p:spPr bwMode="auto">
            <a:xfrm>
              <a:off x="475656" y="1448948"/>
              <a:ext cx="2334445" cy="2149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 name="Group 2"/>
          <p:cNvGrpSpPr/>
          <p:nvPr/>
        </p:nvGrpSpPr>
        <p:grpSpPr>
          <a:xfrm>
            <a:off x="917628" y="955958"/>
            <a:ext cx="2982019" cy="2448686"/>
            <a:chOff x="917628" y="955958"/>
            <a:chExt cx="2982019" cy="2448686"/>
          </a:xfrm>
        </p:grpSpPr>
        <p:sp>
          <p:nvSpPr>
            <p:cNvPr id="138" name="Bent Arrow 137"/>
            <p:cNvSpPr/>
            <p:nvPr/>
          </p:nvSpPr>
          <p:spPr bwMode="auto">
            <a:xfrm flipH="1">
              <a:off x="2984553" y="1305969"/>
              <a:ext cx="395288" cy="536575"/>
            </a:xfrm>
            <a:prstGeom prst="ben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sz="1800">
                <a:solidFill>
                  <a:schemeClr val="bg1"/>
                </a:solidFill>
                <a:latin typeface="Arial" pitchFamily="-112" charset="0"/>
                <a:ea typeface="ＭＳ Ｐゴシック" charset="-128"/>
                <a:cs typeface="ＭＳ Ｐゴシック" charset="-128"/>
              </a:endParaRPr>
            </a:p>
          </p:txBody>
        </p:sp>
        <p:sp>
          <p:nvSpPr>
            <p:cNvPr id="139" name="Bent Arrow 138"/>
            <p:cNvSpPr/>
            <p:nvPr/>
          </p:nvSpPr>
          <p:spPr bwMode="auto">
            <a:xfrm rot="16200000" flipH="1">
              <a:off x="1014466" y="1432969"/>
              <a:ext cx="538162" cy="395288"/>
            </a:xfrm>
            <a:prstGeom prst="ben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sz="1800">
                <a:solidFill>
                  <a:schemeClr val="bg1"/>
                </a:solidFill>
                <a:latin typeface="Arial" pitchFamily="-112" charset="0"/>
                <a:ea typeface="ＭＳ Ｐゴシック" charset="-128"/>
                <a:cs typeface="ＭＳ Ｐゴシック" charset="-128"/>
              </a:endParaRPr>
            </a:p>
          </p:txBody>
        </p:sp>
        <p:sp>
          <p:nvSpPr>
            <p:cNvPr id="140" name="TextBox 452"/>
            <p:cNvSpPr txBox="1">
              <a:spLocks noChangeArrowheads="1"/>
            </p:cNvSpPr>
            <p:nvPr/>
          </p:nvSpPr>
          <p:spPr bwMode="auto">
            <a:xfrm>
              <a:off x="2786116" y="1055144"/>
              <a:ext cx="11135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1400" dirty="0" smtClean="0">
                  <a:solidFill>
                    <a:schemeClr val="bg1"/>
                  </a:solidFill>
                  <a:latin typeface="+mn-lt"/>
                </a:rPr>
                <a:t>electrons</a:t>
              </a:r>
            </a:p>
          </p:txBody>
        </p:sp>
        <p:sp>
          <p:nvSpPr>
            <p:cNvPr id="141" name="Rectangle 302"/>
            <p:cNvSpPr>
              <a:spLocks noChangeArrowheads="1"/>
            </p:cNvSpPr>
            <p:nvPr/>
          </p:nvSpPr>
          <p:spPr bwMode="auto">
            <a:xfrm>
              <a:off x="917628" y="1927819"/>
              <a:ext cx="935446" cy="1476825"/>
            </a:xfrm>
            <a:prstGeom prst="rect">
              <a:avLst/>
            </a:prstGeom>
            <a:solidFill>
              <a:srgbClr val="FFCC66"/>
            </a:solidFill>
            <a:ln w="9525">
              <a:solidFill>
                <a:schemeClr val="tx1"/>
              </a:solidFill>
              <a:round/>
              <a:headEnd/>
              <a:tailEnd/>
            </a:ln>
          </p:spPr>
          <p:txBody>
            <a:bodyPr/>
            <a:lstStyle/>
            <a:p>
              <a:endParaRPr lang="en-US" sz="1800">
                <a:solidFill>
                  <a:schemeClr val="bg1"/>
                </a:solidFill>
              </a:endParaRPr>
            </a:p>
          </p:txBody>
        </p:sp>
        <p:sp>
          <p:nvSpPr>
            <p:cNvPr id="142" name="Rectangle 301"/>
            <p:cNvSpPr>
              <a:spLocks noChangeArrowheads="1"/>
            </p:cNvSpPr>
            <p:nvPr/>
          </p:nvSpPr>
          <p:spPr bwMode="auto">
            <a:xfrm>
              <a:off x="2587857" y="1927819"/>
              <a:ext cx="1088895" cy="1476825"/>
            </a:xfrm>
            <a:prstGeom prst="rect">
              <a:avLst/>
            </a:prstGeom>
            <a:solidFill>
              <a:srgbClr val="66CCFF"/>
            </a:solidFill>
            <a:ln w="9525">
              <a:solidFill>
                <a:schemeClr val="tx1"/>
              </a:solidFill>
              <a:round/>
              <a:headEnd/>
              <a:tailEnd/>
            </a:ln>
          </p:spPr>
          <p:txBody>
            <a:bodyPr/>
            <a:lstStyle/>
            <a:p>
              <a:endParaRPr lang="en-US" sz="1800">
                <a:solidFill>
                  <a:schemeClr val="bg1"/>
                </a:solidFill>
              </a:endParaRPr>
            </a:p>
          </p:txBody>
        </p:sp>
        <p:grpSp>
          <p:nvGrpSpPr>
            <p:cNvPr id="143" name="Group 439"/>
            <p:cNvGrpSpPr>
              <a:grpSpLocks/>
            </p:cNvGrpSpPr>
            <p:nvPr/>
          </p:nvGrpSpPr>
          <p:grpSpPr bwMode="auto">
            <a:xfrm>
              <a:off x="2626219" y="2137319"/>
              <a:ext cx="990039" cy="1206836"/>
              <a:chOff x="4798949" y="3314702"/>
              <a:chExt cx="954154" cy="1198358"/>
            </a:xfrm>
          </p:grpSpPr>
          <p:sp>
            <p:nvSpPr>
              <p:cNvPr id="217" name="Oval 88"/>
              <p:cNvSpPr>
                <a:spLocks noChangeArrowheads="1"/>
              </p:cNvSpPr>
              <p:nvPr/>
            </p:nvSpPr>
            <p:spPr bwMode="auto">
              <a:xfrm>
                <a:off x="5050408" y="3614730"/>
                <a:ext cx="80970" cy="80970"/>
              </a:xfrm>
              <a:prstGeom prst="ellipse">
                <a:avLst/>
              </a:prstGeom>
              <a:solidFill>
                <a:srgbClr val="FFFF66"/>
              </a:solidFill>
              <a:ln w="9525">
                <a:solidFill>
                  <a:schemeClr val="tx1"/>
                </a:solidFill>
                <a:round/>
                <a:headEnd/>
                <a:tailEnd/>
              </a:ln>
            </p:spPr>
            <p:txBody>
              <a:bodyPr/>
              <a:lstStyle/>
              <a:p>
                <a:endParaRPr lang="en-US" sz="1800">
                  <a:solidFill>
                    <a:schemeClr val="bg1"/>
                  </a:solidFill>
                </a:endParaRPr>
              </a:p>
            </p:txBody>
          </p:sp>
          <p:sp>
            <p:nvSpPr>
              <p:cNvPr id="218" name="Oval 90"/>
              <p:cNvSpPr>
                <a:spLocks noChangeArrowheads="1"/>
              </p:cNvSpPr>
              <p:nvPr/>
            </p:nvSpPr>
            <p:spPr bwMode="auto">
              <a:xfrm>
                <a:off x="5088127" y="4119373"/>
                <a:ext cx="80970" cy="80970"/>
              </a:xfrm>
              <a:prstGeom prst="ellipse">
                <a:avLst/>
              </a:prstGeom>
              <a:solidFill>
                <a:srgbClr val="FFFF66"/>
              </a:solidFill>
              <a:ln w="9525">
                <a:solidFill>
                  <a:schemeClr val="tx1"/>
                </a:solidFill>
                <a:round/>
                <a:headEnd/>
                <a:tailEnd/>
              </a:ln>
            </p:spPr>
            <p:txBody>
              <a:bodyPr/>
              <a:lstStyle/>
              <a:p>
                <a:endParaRPr lang="en-US" sz="1800">
                  <a:solidFill>
                    <a:schemeClr val="bg1"/>
                  </a:solidFill>
                </a:endParaRPr>
              </a:p>
            </p:txBody>
          </p:sp>
          <p:sp>
            <p:nvSpPr>
              <p:cNvPr id="219" name="Oval 91"/>
              <p:cNvSpPr>
                <a:spLocks noChangeArrowheads="1"/>
              </p:cNvSpPr>
              <p:nvPr/>
            </p:nvSpPr>
            <p:spPr bwMode="auto">
              <a:xfrm>
                <a:off x="5444362" y="4119373"/>
                <a:ext cx="80970" cy="80970"/>
              </a:xfrm>
              <a:prstGeom prst="ellipse">
                <a:avLst/>
              </a:prstGeom>
              <a:solidFill>
                <a:srgbClr val="FFFF66"/>
              </a:solidFill>
              <a:ln w="9525">
                <a:solidFill>
                  <a:schemeClr val="tx1"/>
                </a:solidFill>
                <a:round/>
                <a:headEnd/>
                <a:tailEnd/>
              </a:ln>
            </p:spPr>
            <p:txBody>
              <a:bodyPr/>
              <a:lstStyle/>
              <a:p>
                <a:endParaRPr lang="en-US" sz="1800">
                  <a:solidFill>
                    <a:schemeClr val="bg1"/>
                  </a:solidFill>
                </a:endParaRPr>
              </a:p>
            </p:txBody>
          </p:sp>
          <p:sp>
            <p:nvSpPr>
              <p:cNvPr id="220" name="Oval 94"/>
              <p:cNvSpPr>
                <a:spLocks noChangeArrowheads="1"/>
              </p:cNvSpPr>
              <p:nvPr/>
            </p:nvSpPr>
            <p:spPr bwMode="auto">
              <a:xfrm>
                <a:off x="5402452" y="3614730"/>
                <a:ext cx="80970" cy="80970"/>
              </a:xfrm>
              <a:prstGeom prst="ellipse">
                <a:avLst/>
              </a:prstGeom>
              <a:solidFill>
                <a:srgbClr val="FFFF66"/>
              </a:solidFill>
              <a:ln w="9525">
                <a:solidFill>
                  <a:schemeClr val="tx1"/>
                </a:solidFill>
                <a:round/>
                <a:headEnd/>
                <a:tailEnd/>
              </a:ln>
            </p:spPr>
            <p:txBody>
              <a:bodyPr/>
              <a:lstStyle/>
              <a:p>
                <a:endParaRPr lang="en-US" sz="1800">
                  <a:solidFill>
                    <a:schemeClr val="bg1"/>
                  </a:solidFill>
                </a:endParaRPr>
              </a:p>
            </p:txBody>
          </p:sp>
          <p:grpSp>
            <p:nvGrpSpPr>
              <p:cNvPr id="221" name="Group 189"/>
              <p:cNvGrpSpPr>
                <a:grpSpLocks/>
              </p:cNvGrpSpPr>
              <p:nvPr/>
            </p:nvGrpSpPr>
            <p:grpSpPr bwMode="auto">
              <a:xfrm>
                <a:off x="4798949" y="3314702"/>
                <a:ext cx="872742" cy="254000"/>
                <a:chOff x="2749550" y="1492250"/>
                <a:chExt cx="1701800" cy="495300"/>
              </a:xfrm>
            </p:grpSpPr>
            <p:sp>
              <p:nvSpPr>
                <p:cNvPr id="248" name="Freeform 176"/>
                <p:cNvSpPr>
                  <a:spLocks noChangeArrowheads="1"/>
                </p:cNvSpPr>
                <p:nvPr/>
              </p:nvSpPr>
              <p:spPr bwMode="auto">
                <a:xfrm>
                  <a:off x="2863850" y="1600200"/>
                  <a:ext cx="800100" cy="228600"/>
                </a:xfrm>
                <a:custGeom>
                  <a:avLst/>
                  <a:gdLst>
                    <a:gd name="T0" fmla="*/ 0 w 800100"/>
                    <a:gd name="T1" fmla="*/ 139700 h 228600"/>
                    <a:gd name="T2" fmla="*/ 139700 w 800100"/>
                    <a:gd name="T3" fmla="*/ 25400 h 228600"/>
                    <a:gd name="T4" fmla="*/ 533400 w 800100"/>
                    <a:gd name="T5" fmla="*/ 0 h 228600"/>
                    <a:gd name="T6" fmla="*/ 800100 w 800100"/>
                    <a:gd name="T7" fmla="*/ 88900 h 228600"/>
                    <a:gd name="T8" fmla="*/ 666750 w 800100"/>
                    <a:gd name="T9" fmla="*/ 203200 h 228600"/>
                    <a:gd name="T10" fmla="*/ 266700 w 800100"/>
                    <a:gd name="T11" fmla="*/ 228600 h 228600"/>
                    <a:gd name="T12" fmla="*/ 0 w 800100"/>
                    <a:gd name="T13" fmla="*/ 139700 h 228600"/>
                    <a:gd name="T14" fmla="*/ 0 60000 65536"/>
                    <a:gd name="T15" fmla="*/ 0 60000 65536"/>
                    <a:gd name="T16" fmla="*/ 0 60000 65536"/>
                    <a:gd name="T17" fmla="*/ 0 60000 65536"/>
                    <a:gd name="T18" fmla="*/ 0 60000 65536"/>
                    <a:gd name="T19" fmla="*/ 0 60000 65536"/>
                    <a:gd name="T20" fmla="*/ 0 60000 65536"/>
                    <a:gd name="T21" fmla="*/ 0 w 800100"/>
                    <a:gd name="T22" fmla="*/ 0 h 228600"/>
                    <a:gd name="T23" fmla="*/ 800100 w 800100"/>
                    <a:gd name="T24" fmla="*/ 228600 h 228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0100" h="228600">
                      <a:moveTo>
                        <a:pt x="0" y="139700"/>
                      </a:moveTo>
                      <a:lnTo>
                        <a:pt x="139700" y="25400"/>
                      </a:lnTo>
                      <a:lnTo>
                        <a:pt x="533400" y="0"/>
                      </a:lnTo>
                      <a:lnTo>
                        <a:pt x="800100" y="88900"/>
                      </a:lnTo>
                      <a:lnTo>
                        <a:pt x="666750" y="203200"/>
                      </a:lnTo>
                      <a:lnTo>
                        <a:pt x="266700" y="228600"/>
                      </a:lnTo>
                      <a:lnTo>
                        <a:pt x="0" y="139700"/>
                      </a:lnTo>
                      <a:close/>
                    </a:path>
                  </a:pathLst>
                </a:custGeom>
                <a:solidFill>
                  <a:schemeClr val="accent1"/>
                </a:solidFill>
                <a:ln w="9525">
                  <a:solidFill>
                    <a:schemeClr val="tx1"/>
                  </a:solidFill>
                  <a:round/>
                  <a:headEnd/>
                  <a:tailEnd/>
                </a:ln>
              </p:spPr>
              <p:txBody>
                <a:bodyPr/>
                <a:lstStyle/>
                <a:p>
                  <a:endParaRPr lang="en-US">
                    <a:solidFill>
                      <a:schemeClr val="bg1"/>
                    </a:solidFill>
                  </a:endParaRPr>
                </a:p>
              </p:txBody>
            </p:sp>
            <p:sp>
              <p:nvSpPr>
                <p:cNvPr id="249" name="Freeform 177"/>
                <p:cNvSpPr>
                  <a:spLocks noChangeArrowheads="1"/>
                </p:cNvSpPr>
                <p:nvPr/>
              </p:nvSpPr>
              <p:spPr bwMode="auto">
                <a:xfrm>
                  <a:off x="3524250" y="1663700"/>
                  <a:ext cx="800100" cy="228600"/>
                </a:xfrm>
                <a:custGeom>
                  <a:avLst/>
                  <a:gdLst>
                    <a:gd name="T0" fmla="*/ 0 w 800100"/>
                    <a:gd name="T1" fmla="*/ 139700 h 228600"/>
                    <a:gd name="T2" fmla="*/ 139700 w 800100"/>
                    <a:gd name="T3" fmla="*/ 25400 h 228600"/>
                    <a:gd name="T4" fmla="*/ 533400 w 800100"/>
                    <a:gd name="T5" fmla="*/ 0 h 228600"/>
                    <a:gd name="T6" fmla="*/ 800100 w 800100"/>
                    <a:gd name="T7" fmla="*/ 88900 h 228600"/>
                    <a:gd name="T8" fmla="*/ 666750 w 800100"/>
                    <a:gd name="T9" fmla="*/ 203200 h 228600"/>
                    <a:gd name="T10" fmla="*/ 266700 w 800100"/>
                    <a:gd name="T11" fmla="*/ 228600 h 228600"/>
                    <a:gd name="T12" fmla="*/ 0 w 800100"/>
                    <a:gd name="T13" fmla="*/ 139700 h 228600"/>
                    <a:gd name="T14" fmla="*/ 0 60000 65536"/>
                    <a:gd name="T15" fmla="*/ 0 60000 65536"/>
                    <a:gd name="T16" fmla="*/ 0 60000 65536"/>
                    <a:gd name="T17" fmla="*/ 0 60000 65536"/>
                    <a:gd name="T18" fmla="*/ 0 60000 65536"/>
                    <a:gd name="T19" fmla="*/ 0 60000 65536"/>
                    <a:gd name="T20" fmla="*/ 0 60000 65536"/>
                    <a:gd name="T21" fmla="*/ 0 w 800100"/>
                    <a:gd name="T22" fmla="*/ 0 h 228600"/>
                    <a:gd name="T23" fmla="*/ 800100 w 800100"/>
                    <a:gd name="T24" fmla="*/ 228600 h 228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0100" h="228600">
                      <a:moveTo>
                        <a:pt x="0" y="139700"/>
                      </a:moveTo>
                      <a:lnTo>
                        <a:pt x="139700" y="25400"/>
                      </a:lnTo>
                      <a:lnTo>
                        <a:pt x="533400" y="0"/>
                      </a:lnTo>
                      <a:lnTo>
                        <a:pt x="800100" y="88900"/>
                      </a:lnTo>
                      <a:lnTo>
                        <a:pt x="666750" y="203200"/>
                      </a:lnTo>
                      <a:lnTo>
                        <a:pt x="266700" y="228600"/>
                      </a:lnTo>
                      <a:lnTo>
                        <a:pt x="0" y="139700"/>
                      </a:lnTo>
                      <a:close/>
                    </a:path>
                  </a:pathLst>
                </a:custGeom>
                <a:solidFill>
                  <a:schemeClr val="accent1"/>
                </a:solidFill>
                <a:ln w="9525">
                  <a:solidFill>
                    <a:schemeClr val="tx1"/>
                  </a:solidFill>
                  <a:round/>
                  <a:headEnd/>
                  <a:tailEnd/>
                </a:ln>
              </p:spPr>
              <p:txBody>
                <a:bodyPr/>
                <a:lstStyle/>
                <a:p>
                  <a:endParaRPr lang="en-US">
                    <a:solidFill>
                      <a:schemeClr val="bg1"/>
                    </a:solidFill>
                  </a:endParaRPr>
                </a:p>
              </p:txBody>
            </p:sp>
            <p:sp>
              <p:nvSpPr>
                <p:cNvPr id="250" name="Oval 178"/>
                <p:cNvSpPr>
                  <a:spLocks noChangeArrowheads="1"/>
                </p:cNvSpPr>
                <p:nvPr/>
              </p:nvSpPr>
              <p:spPr bwMode="auto">
                <a:xfrm>
                  <a:off x="3022600" y="1708150"/>
                  <a:ext cx="228600" cy="228600"/>
                </a:xfrm>
                <a:prstGeom prst="ellipse">
                  <a:avLst/>
                </a:prstGeom>
                <a:solidFill>
                  <a:srgbClr val="000000"/>
                </a:solidFill>
                <a:ln w="9525">
                  <a:solidFill>
                    <a:schemeClr val="tx1"/>
                  </a:solidFill>
                  <a:round/>
                  <a:headEnd/>
                  <a:tailEnd/>
                </a:ln>
              </p:spPr>
              <p:txBody>
                <a:bodyPr/>
                <a:lstStyle/>
                <a:p>
                  <a:endParaRPr lang="en-US" sz="1800">
                    <a:solidFill>
                      <a:schemeClr val="bg1"/>
                    </a:solidFill>
                  </a:endParaRPr>
                </a:p>
              </p:txBody>
            </p:sp>
            <p:sp>
              <p:nvSpPr>
                <p:cNvPr id="251" name="Oval 179"/>
                <p:cNvSpPr>
                  <a:spLocks noChangeArrowheads="1"/>
                </p:cNvSpPr>
                <p:nvPr/>
              </p:nvSpPr>
              <p:spPr bwMode="auto">
                <a:xfrm>
                  <a:off x="2895600" y="1498600"/>
                  <a:ext cx="228600" cy="228600"/>
                </a:xfrm>
                <a:prstGeom prst="ellipse">
                  <a:avLst/>
                </a:prstGeom>
                <a:solidFill>
                  <a:srgbClr val="000000"/>
                </a:solidFill>
                <a:ln w="9525">
                  <a:solidFill>
                    <a:schemeClr val="tx1"/>
                  </a:solidFill>
                  <a:round/>
                  <a:headEnd/>
                  <a:tailEnd/>
                </a:ln>
              </p:spPr>
              <p:txBody>
                <a:bodyPr/>
                <a:lstStyle/>
                <a:p>
                  <a:endParaRPr lang="en-US" sz="1800">
                    <a:solidFill>
                      <a:schemeClr val="bg1"/>
                    </a:solidFill>
                  </a:endParaRPr>
                </a:p>
              </p:txBody>
            </p:sp>
            <p:sp>
              <p:nvSpPr>
                <p:cNvPr id="252" name="Oval 180"/>
                <p:cNvSpPr>
                  <a:spLocks noChangeArrowheads="1"/>
                </p:cNvSpPr>
                <p:nvPr/>
              </p:nvSpPr>
              <p:spPr bwMode="auto">
                <a:xfrm>
                  <a:off x="3581400" y="1562100"/>
                  <a:ext cx="228600" cy="228600"/>
                </a:xfrm>
                <a:prstGeom prst="ellipse">
                  <a:avLst/>
                </a:prstGeom>
                <a:solidFill>
                  <a:srgbClr val="000000"/>
                </a:solidFill>
                <a:ln w="9525">
                  <a:solidFill>
                    <a:schemeClr val="tx1"/>
                  </a:solidFill>
                  <a:round/>
                  <a:headEnd/>
                  <a:tailEnd/>
                </a:ln>
              </p:spPr>
              <p:txBody>
                <a:bodyPr/>
                <a:lstStyle/>
                <a:p>
                  <a:endParaRPr lang="en-US" sz="1800">
                    <a:solidFill>
                      <a:schemeClr val="bg1"/>
                    </a:solidFill>
                  </a:endParaRPr>
                </a:p>
              </p:txBody>
            </p:sp>
            <p:sp>
              <p:nvSpPr>
                <p:cNvPr id="253" name="Oval 181"/>
                <p:cNvSpPr>
                  <a:spLocks noChangeArrowheads="1"/>
                </p:cNvSpPr>
                <p:nvPr/>
              </p:nvSpPr>
              <p:spPr bwMode="auto">
                <a:xfrm>
                  <a:off x="3429000" y="1701800"/>
                  <a:ext cx="228600" cy="228600"/>
                </a:xfrm>
                <a:prstGeom prst="ellipse">
                  <a:avLst/>
                </a:prstGeom>
                <a:solidFill>
                  <a:srgbClr val="000000"/>
                </a:solidFill>
                <a:ln w="9525">
                  <a:solidFill>
                    <a:schemeClr val="tx1"/>
                  </a:solidFill>
                  <a:round/>
                  <a:headEnd/>
                  <a:tailEnd/>
                </a:ln>
              </p:spPr>
              <p:txBody>
                <a:bodyPr/>
                <a:lstStyle/>
                <a:p>
                  <a:endParaRPr lang="en-US" sz="1800">
                    <a:solidFill>
                      <a:schemeClr val="bg1"/>
                    </a:solidFill>
                  </a:endParaRPr>
                </a:p>
              </p:txBody>
            </p:sp>
            <p:sp>
              <p:nvSpPr>
                <p:cNvPr id="254" name="Oval 182"/>
                <p:cNvSpPr>
                  <a:spLocks noChangeArrowheads="1"/>
                </p:cNvSpPr>
                <p:nvPr/>
              </p:nvSpPr>
              <p:spPr bwMode="auto">
                <a:xfrm>
                  <a:off x="3676650" y="1758950"/>
                  <a:ext cx="228600" cy="228600"/>
                </a:xfrm>
                <a:prstGeom prst="ellipse">
                  <a:avLst/>
                </a:prstGeom>
                <a:solidFill>
                  <a:srgbClr val="000000"/>
                </a:solidFill>
                <a:ln w="9525">
                  <a:solidFill>
                    <a:schemeClr val="tx1"/>
                  </a:solidFill>
                  <a:round/>
                  <a:headEnd/>
                  <a:tailEnd/>
                </a:ln>
              </p:spPr>
              <p:txBody>
                <a:bodyPr/>
                <a:lstStyle/>
                <a:p>
                  <a:endParaRPr lang="en-US" sz="1800">
                    <a:solidFill>
                      <a:schemeClr val="bg1"/>
                    </a:solidFill>
                  </a:endParaRPr>
                </a:p>
              </p:txBody>
            </p:sp>
            <p:sp>
              <p:nvSpPr>
                <p:cNvPr id="255" name="Oval 183"/>
                <p:cNvSpPr>
                  <a:spLocks noChangeArrowheads="1"/>
                </p:cNvSpPr>
                <p:nvPr/>
              </p:nvSpPr>
              <p:spPr bwMode="auto">
                <a:xfrm>
                  <a:off x="3962400" y="1549400"/>
                  <a:ext cx="228600" cy="228600"/>
                </a:xfrm>
                <a:prstGeom prst="ellipse">
                  <a:avLst/>
                </a:prstGeom>
                <a:solidFill>
                  <a:srgbClr val="000000"/>
                </a:solidFill>
                <a:ln w="9525">
                  <a:solidFill>
                    <a:schemeClr val="tx1"/>
                  </a:solidFill>
                  <a:round/>
                  <a:headEnd/>
                  <a:tailEnd/>
                </a:ln>
              </p:spPr>
              <p:txBody>
                <a:bodyPr/>
                <a:lstStyle/>
                <a:p>
                  <a:endParaRPr lang="en-US" sz="1800">
                    <a:solidFill>
                      <a:schemeClr val="bg1"/>
                    </a:solidFill>
                  </a:endParaRPr>
                </a:p>
              </p:txBody>
            </p:sp>
            <p:sp>
              <p:nvSpPr>
                <p:cNvPr id="256" name="Oval 184"/>
                <p:cNvSpPr>
                  <a:spLocks noChangeArrowheads="1"/>
                </p:cNvSpPr>
                <p:nvPr/>
              </p:nvSpPr>
              <p:spPr bwMode="auto">
                <a:xfrm>
                  <a:off x="4222750" y="1619250"/>
                  <a:ext cx="228600" cy="228600"/>
                </a:xfrm>
                <a:prstGeom prst="ellipse">
                  <a:avLst/>
                </a:prstGeom>
                <a:solidFill>
                  <a:srgbClr val="000000"/>
                </a:solidFill>
                <a:ln w="9525">
                  <a:solidFill>
                    <a:schemeClr val="tx1"/>
                  </a:solidFill>
                  <a:round/>
                  <a:headEnd/>
                  <a:tailEnd/>
                </a:ln>
              </p:spPr>
              <p:txBody>
                <a:bodyPr/>
                <a:lstStyle/>
                <a:p>
                  <a:endParaRPr lang="en-US" sz="1800">
                    <a:solidFill>
                      <a:schemeClr val="bg1"/>
                    </a:solidFill>
                  </a:endParaRPr>
                </a:p>
              </p:txBody>
            </p:sp>
            <p:sp>
              <p:nvSpPr>
                <p:cNvPr id="257" name="Oval 185"/>
                <p:cNvSpPr>
                  <a:spLocks noChangeArrowheads="1"/>
                </p:cNvSpPr>
                <p:nvPr/>
              </p:nvSpPr>
              <p:spPr bwMode="auto">
                <a:xfrm>
                  <a:off x="2749550" y="1638300"/>
                  <a:ext cx="228600" cy="228600"/>
                </a:xfrm>
                <a:prstGeom prst="ellipse">
                  <a:avLst/>
                </a:prstGeom>
                <a:solidFill>
                  <a:srgbClr val="000000"/>
                </a:solidFill>
                <a:ln w="9525">
                  <a:solidFill>
                    <a:schemeClr val="tx1"/>
                  </a:solidFill>
                  <a:round/>
                  <a:headEnd/>
                  <a:tailEnd/>
                </a:ln>
              </p:spPr>
              <p:txBody>
                <a:bodyPr/>
                <a:lstStyle/>
                <a:p>
                  <a:endParaRPr lang="en-US" sz="1800">
                    <a:solidFill>
                      <a:schemeClr val="bg1"/>
                    </a:solidFill>
                  </a:endParaRPr>
                </a:p>
              </p:txBody>
            </p:sp>
            <p:sp>
              <p:nvSpPr>
                <p:cNvPr id="258" name="Oval 186"/>
                <p:cNvSpPr>
                  <a:spLocks noChangeArrowheads="1"/>
                </p:cNvSpPr>
                <p:nvPr/>
              </p:nvSpPr>
              <p:spPr bwMode="auto">
                <a:xfrm>
                  <a:off x="3276600" y="1492250"/>
                  <a:ext cx="228600" cy="228600"/>
                </a:xfrm>
                <a:prstGeom prst="ellipse">
                  <a:avLst/>
                </a:prstGeom>
                <a:solidFill>
                  <a:srgbClr val="000000"/>
                </a:solidFill>
                <a:ln w="9525">
                  <a:solidFill>
                    <a:schemeClr val="tx1"/>
                  </a:solidFill>
                  <a:round/>
                  <a:headEnd/>
                  <a:tailEnd/>
                </a:ln>
              </p:spPr>
              <p:txBody>
                <a:bodyPr/>
                <a:lstStyle/>
                <a:p>
                  <a:endParaRPr lang="en-US" sz="1800">
                    <a:solidFill>
                      <a:schemeClr val="bg1"/>
                    </a:solidFill>
                  </a:endParaRPr>
                </a:p>
              </p:txBody>
            </p:sp>
            <p:sp>
              <p:nvSpPr>
                <p:cNvPr id="259" name="Oval 187"/>
                <p:cNvSpPr>
                  <a:spLocks noChangeArrowheads="1"/>
                </p:cNvSpPr>
                <p:nvPr/>
              </p:nvSpPr>
              <p:spPr bwMode="auto">
                <a:xfrm>
                  <a:off x="4083050" y="1752600"/>
                  <a:ext cx="228600" cy="228600"/>
                </a:xfrm>
                <a:prstGeom prst="ellipse">
                  <a:avLst/>
                </a:prstGeom>
                <a:solidFill>
                  <a:srgbClr val="000000"/>
                </a:solidFill>
                <a:ln w="9525">
                  <a:solidFill>
                    <a:schemeClr val="tx1"/>
                  </a:solidFill>
                  <a:round/>
                  <a:headEnd/>
                  <a:tailEnd/>
                </a:ln>
              </p:spPr>
              <p:txBody>
                <a:bodyPr/>
                <a:lstStyle/>
                <a:p>
                  <a:endParaRPr lang="en-US" sz="1800">
                    <a:solidFill>
                      <a:schemeClr val="bg1"/>
                    </a:solidFill>
                  </a:endParaRPr>
                </a:p>
              </p:txBody>
            </p:sp>
          </p:grpSp>
          <p:grpSp>
            <p:nvGrpSpPr>
              <p:cNvPr id="222" name="Group 190"/>
              <p:cNvGrpSpPr>
                <a:grpSpLocks/>
              </p:cNvGrpSpPr>
              <p:nvPr/>
            </p:nvGrpSpPr>
            <p:grpSpPr bwMode="auto">
              <a:xfrm>
                <a:off x="4880361" y="3779066"/>
                <a:ext cx="872742" cy="254000"/>
                <a:chOff x="2749550" y="1492250"/>
                <a:chExt cx="1701800" cy="495300"/>
              </a:xfrm>
            </p:grpSpPr>
            <p:sp>
              <p:nvSpPr>
                <p:cNvPr id="236" name="Freeform 164"/>
                <p:cNvSpPr>
                  <a:spLocks noChangeArrowheads="1"/>
                </p:cNvSpPr>
                <p:nvPr/>
              </p:nvSpPr>
              <p:spPr bwMode="auto">
                <a:xfrm>
                  <a:off x="2863850" y="1600200"/>
                  <a:ext cx="800100" cy="228600"/>
                </a:xfrm>
                <a:custGeom>
                  <a:avLst/>
                  <a:gdLst>
                    <a:gd name="T0" fmla="*/ 0 w 800100"/>
                    <a:gd name="T1" fmla="*/ 139700 h 228600"/>
                    <a:gd name="T2" fmla="*/ 139700 w 800100"/>
                    <a:gd name="T3" fmla="*/ 25400 h 228600"/>
                    <a:gd name="T4" fmla="*/ 533400 w 800100"/>
                    <a:gd name="T5" fmla="*/ 0 h 228600"/>
                    <a:gd name="T6" fmla="*/ 800100 w 800100"/>
                    <a:gd name="T7" fmla="*/ 88900 h 228600"/>
                    <a:gd name="T8" fmla="*/ 666750 w 800100"/>
                    <a:gd name="T9" fmla="*/ 203200 h 228600"/>
                    <a:gd name="T10" fmla="*/ 266700 w 800100"/>
                    <a:gd name="T11" fmla="*/ 228600 h 228600"/>
                    <a:gd name="T12" fmla="*/ 0 w 800100"/>
                    <a:gd name="T13" fmla="*/ 139700 h 228600"/>
                    <a:gd name="T14" fmla="*/ 0 60000 65536"/>
                    <a:gd name="T15" fmla="*/ 0 60000 65536"/>
                    <a:gd name="T16" fmla="*/ 0 60000 65536"/>
                    <a:gd name="T17" fmla="*/ 0 60000 65536"/>
                    <a:gd name="T18" fmla="*/ 0 60000 65536"/>
                    <a:gd name="T19" fmla="*/ 0 60000 65536"/>
                    <a:gd name="T20" fmla="*/ 0 60000 65536"/>
                    <a:gd name="T21" fmla="*/ 0 w 800100"/>
                    <a:gd name="T22" fmla="*/ 0 h 228600"/>
                    <a:gd name="T23" fmla="*/ 800100 w 800100"/>
                    <a:gd name="T24" fmla="*/ 228600 h 228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0100" h="228600">
                      <a:moveTo>
                        <a:pt x="0" y="139700"/>
                      </a:moveTo>
                      <a:lnTo>
                        <a:pt x="139700" y="25400"/>
                      </a:lnTo>
                      <a:lnTo>
                        <a:pt x="533400" y="0"/>
                      </a:lnTo>
                      <a:lnTo>
                        <a:pt x="800100" y="88900"/>
                      </a:lnTo>
                      <a:lnTo>
                        <a:pt x="666750" y="203200"/>
                      </a:lnTo>
                      <a:lnTo>
                        <a:pt x="266700" y="228600"/>
                      </a:lnTo>
                      <a:lnTo>
                        <a:pt x="0" y="139700"/>
                      </a:lnTo>
                      <a:close/>
                    </a:path>
                  </a:pathLst>
                </a:custGeom>
                <a:solidFill>
                  <a:schemeClr val="accent1"/>
                </a:solidFill>
                <a:ln w="9525">
                  <a:solidFill>
                    <a:schemeClr val="tx1"/>
                  </a:solidFill>
                  <a:round/>
                  <a:headEnd/>
                  <a:tailEnd/>
                </a:ln>
              </p:spPr>
              <p:txBody>
                <a:bodyPr/>
                <a:lstStyle/>
                <a:p>
                  <a:endParaRPr lang="en-US">
                    <a:solidFill>
                      <a:schemeClr val="bg1"/>
                    </a:solidFill>
                  </a:endParaRPr>
                </a:p>
              </p:txBody>
            </p:sp>
            <p:sp>
              <p:nvSpPr>
                <p:cNvPr id="237" name="Freeform 165"/>
                <p:cNvSpPr>
                  <a:spLocks noChangeArrowheads="1"/>
                </p:cNvSpPr>
                <p:nvPr/>
              </p:nvSpPr>
              <p:spPr bwMode="auto">
                <a:xfrm>
                  <a:off x="3524250" y="1663700"/>
                  <a:ext cx="800100" cy="228600"/>
                </a:xfrm>
                <a:custGeom>
                  <a:avLst/>
                  <a:gdLst>
                    <a:gd name="T0" fmla="*/ 0 w 800100"/>
                    <a:gd name="T1" fmla="*/ 139700 h 228600"/>
                    <a:gd name="T2" fmla="*/ 139700 w 800100"/>
                    <a:gd name="T3" fmla="*/ 25400 h 228600"/>
                    <a:gd name="T4" fmla="*/ 533400 w 800100"/>
                    <a:gd name="T5" fmla="*/ 0 h 228600"/>
                    <a:gd name="T6" fmla="*/ 800100 w 800100"/>
                    <a:gd name="T7" fmla="*/ 88900 h 228600"/>
                    <a:gd name="T8" fmla="*/ 666750 w 800100"/>
                    <a:gd name="T9" fmla="*/ 203200 h 228600"/>
                    <a:gd name="T10" fmla="*/ 266700 w 800100"/>
                    <a:gd name="T11" fmla="*/ 228600 h 228600"/>
                    <a:gd name="T12" fmla="*/ 0 w 800100"/>
                    <a:gd name="T13" fmla="*/ 139700 h 228600"/>
                    <a:gd name="T14" fmla="*/ 0 60000 65536"/>
                    <a:gd name="T15" fmla="*/ 0 60000 65536"/>
                    <a:gd name="T16" fmla="*/ 0 60000 65536"/>
                    <a:gd name="T17" fmla="*/ 0 60000 65536"/>
                    <a:gd name="T18" fmla="*/ 0 60000 65536"/>
                    <a:gd name="T19" fmla="*/ 0 60000 65536"/>
                    <a:gd name="T20" fmla="*/ 0 60000 65536"/>
                    <a:gd name="T21" fmla="*/ 0 w 800100"/>
                    <a:gd name="T22" fmla="*/ 0 h 228600"/>
                    <a:gd name="T23" fmla="*/ 800100 w 800100"/>
                    <a:gd name="T24" fmla="*/ 228600 h 228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0100" h="228600">
                      <a:moveTo>
                        <a:pt x="0" y="139700"/>
                      </a:moveTo>
                      <a:lnTo>
                        <a:pt x="139700" y="25400"/>
                      </a:lnTo>
                      <a:lnTo>
                        <a:pt x="533400" y="0"/>
                      </a:lnTo>
                      <a:lnTo>
                        <a:pt x="800100" y="88900"/>
                      </a:lnTo>
                      <a:lnTo>
                        <a:pt x="666750" y="203200"/>
                      </a:lnTo>
                      <a:lnTo>
                        <a:pt x="266700" y="228600"/>
                      </a:lnTo>
                      <a:lnTo>
                        <a:pt x="0" y="139700"/>
                      </a:lnTo>
                      <a:close/>
                    </a:path>
                  </a:pathLst>
                </a:custGeom>
                <a:solidFill>
                  <a:schemeClr val="accent1"/>
                </a:solidFill>
                <a:ln w="9525">
                  <a:solidFill>
                    <a:schemeClr val="tx1"/>
                  </a:solidFill>
                  <a:round/>
                  <a:headEnd/>
                  <a:tailEnd/>
                </a:ln>
              </p:spPr>
              <p:txBody>
                <a:bodyPr/>
                <a:lstStyle/>
                <a:p>
                  <a:endParaRPr lang="en-US">
                    <a:solidFill>
                      <a:schemeClr val="bg1"/>
                    </a:solidFill>
                  </a:endParaRPr>
                </a:p>
              </p:txBody>
            </p:sp>
            <p:sp>
              <p:nvSpPr>
                <p:cNvPr id="238" name="Oval 166"/>
                <p:cNvSpPr>
                  <a:spLocks noChangeArrowheads="1"/>
                </p:cNvSpPr>
                <p:nvPr/>
              </p:nvSpPr>
              <p:spPr bwMode="auto">
                <a:xfrm>
                  <a:off x="3022600" y="1708150"/>
                  <a:ext cx="228600" cy="228600"/>
                </a:xfrm>
                <a:prstGeom prst="ellipse">
                  <a:avLst/>
                </a:prstGeom>
                <a:solidFill>
                  <a:srgbClr val="000000"/>
                </a:solidFill>
                <a:ln w="9525">
                  <a:solidFill>
                    <a:schemeClr val="tx1"/>
                  </a:solidFill>
                  <a:round/>
                  <a:headEnd/>
                  <a:tailEnd/>
                </a:ln>
              </p:spPr>
              <p:txBody>
                <a:bodyPr/>
                <a:lstStyle/>
                <a:p>
                  <a:endParaRPr lang="en-US" sz="1800">
                    <a:solidFill>
                      <a:schemeClr val="bg1"/>
                    </a:solidFill>
                  </a:endParaRPr>
                </a:p>
              </p:txBody>
            </p:sp>
            <p:sp>
              <p:nvSpPr>
                <p:cNvPr id="239" name="Oval 167"/>
                <p:cNvSpPr>
                  <a:spLocks noChangeArrowheads="1"/>
                </p:cNvSpPr>
                <p:nvPr/>
              </p:nvSpPr>
              <p:spPr bwMode="auto">
                <a:xfrm>
                  <a:off x="2895600" y="1498600"/>
                  <a:ext cx="228600" cy="228600"/>
                </a:xfrm>
                <a:prstGeom prst="ellipse">
                  <a:avLst/>
                </a:prstGeom>
                <a:solidFill>
                  <a:srgbClr val="000000"/>
                </a:solidFill>
                <a:ln w="9525">
                  <a:solidFill>
                    <a:schemeClr val="tx1"/>
                  </a:solidFill>
                  <a:round/>
                  <a:headEnd/>
                  <a:tailEnd/>
                </a:ln>
              </p:spPr>
              <p:txBody>
                <a:bodyPr/>
                <a:lstStyle/>
                <a:p>
                  <a:endParaRPr lang="en-US" sz="1800">
                    <a:solidFill>
                      <a:schemeClr val="bg1"/>
                    </a:solidFill>
                  </a:endParaRPr>
                </a:p>
              </p:txBody>
            </p:sp>
            <p:sp>
              <p:nvSpPr>
                <p:cNvPr id="240" name="Oval 168"/>
                <p:cNvSpPr>
                  <a:spLocks noChangeArrowheads="1"/>
                </p:cNvSpPr>
                <p:nvPr/>
              </p:nvSpPr>
              <p:spPr bwMode="auto">
                <a:xfrm>
                  <a:off x="3581400" y="1562100"/>
                  <a:ext cx="228600" cy="228600"/>
                </a:xfrm>
                <a:prstGeom prst="ellipse">
                  <a:avLst/>
                </a:prstGeom>
                <a:solidFill>
                  <a:srgbClr val="000000"/>
                </a:solidFill>
                <a:ln w="9525">
                  <a:solidFill>
                    <a:schemeClr val="tx1"/>
                  </a:solidFill>
                  <a:round/>
                  <a:headEnd/>
                  <a:tailEnd/>
                </a:ln>
              </p:spPr>
              <p:txBody>
                <a:bodyPr/>
                <a:lstStyle/>
                <a:p>
                  <a:endParaRPr lang="en-US" sz="1800">
                    <a:solidFill>
                      <a:schemeClr val="bg1"/>
                    </a:solidFill>
                  </a:endParaRPr>
                </a:p>
              </p:txBody>
            </p:sp>
            <p:sp>
              <p:nvSpPr>
                <p:cNvPr id="241" name="Oval 169"/>
                <p:cNvSpPr>
                  <a:spLocks noChangeArrowheads="1"/>
                </p:cNvSpPr>
                <p:nvPr/>
              </p:nvSpPr>
              <p:spPr bwMode="auto">
                <a:xfrm>
                  <a:off x="3429000" y="1701800"/>
                  <a:ext cx="228600" cy="228600"/>
                </a:xfrm>
                <a:prstGeom prst="ellipse">
                  <a:avLst/>
                </a:prstGeom>
                <a:solidFill>
                  <a:srgbClr val="000000"/>
                </a:solidFill>
                <a:ln w="9525">
                  <a:solidFill>
                    <a:schemeClr val="tx1"/>
                  </a:solidFill>
                  <a:round/>
                  <a:headEnd/>
                  <a:tailEnd/>
                </a:ln>
              </p:spPr>
              <p:txBody>
                <a:bodyPr/>
                <a:lstStyle/>
                <a:p>
                  <a:endParaRPr lang="en-US" sz="1800">
                    <a:solidFill>
                      <a:schemeClr val="bg1"/>
                    </a:solidFill>
                  </a:endParaRPr>
                </a:p>
              </p:txBody>
            </p:sp>
            <p:sp>
              <p:nvSpPr>
                <p:cNvPr id="242" name="Oval 170"/>
                <p:cNvSpPr>
                  <a:spLocks noChangeArrowheads="1"/>
                </p:cNvSpPr>
                <p:nvPr/>
              </p:nvSpPr>
              <p:spPr bwMode="auto">
                <a:xfrm>
                  <a:off x="3676650" y="1758950"/>
                  <a:ext cx="228600" cy="228600"/>
                </a:xfrm>
                <a:prstGeom prst="ellipse">
                  <a:avLst/>
                </a:prstGeom>
                <a:solidFill>
                  <a:srgbClr val="000000"/>
                </a:solidFill>
                <a:ln w="9525">
                  <a:solidFill>
                    <a:schemeClr val="tx1"/>
                  </a:solidFill>
                  <a:round/>
                  <a:headEnd/>
                  <a:tailEnd/>
                </a:ln>
              </p:spPr>
              <p:txBody>
                <a:bodyPr/>
                <a:lstStyle/>
                <a:p>
                  <a:endParaRPr lang="en-US" sz="1800">
                    <a:solidFill>
                      <a:schemeClr val="bg1"/>
                    </a:solidFill>
                  </a:endParaRPr>
                </a:p>
              </p:txBody>
            </p:sp>
            <p:sp>
              <p:nvSpPr>
                <p:cNvPr id="243" name="Oval 171"/>
                <p:cNvSpPr>
                  <a:spLocks noChangeArrowheads="1"/>
                </p:cNvSpPr>
                <p:nvPr/>
              </p:nvSpPr>
              <p:spPr bwMode="auto">
                <a:xfrm>
                  <a:off x="3962400" y="1549400"/>
                  <a:ext cx="228600" cy="228600"/>
                </a:xfrm>
                <a:prstGeom prst="ellipse">
                  <a:avLst/>
                </a:prstGeom>
                <a:solidFill>
                  <a:srgbClr val="000000"/>
                </a:solidFill>
                <a:ln w="9525">
                  <a:solidFill>
                    <a:schemeClr val="tx1"/>
                  </a:solidFill>
                  <a:round/>
                  <a:headEnd/>
                  <a:tailEnd/>
                </a:ln>
              </p:spPr>
              <p:txBody>
                <a:bodyPr/>
                <a:lstStyle/>
                <a:p>
                  <a:endParaRPr lang="en-US" sz="1800">
                    <a:solidFill>
                      <a:schemeClr val="bg1"/>
                    </a:solidFill>
                  </a:endParaRPr>
                </a:p>
              </p:txBody>
            </p:sp>
            <p:sp>
              <p:nvSpPr>
                <p:cNvPr id="244" name="Oval 172"/>
                <p:cNvSpPr>
                  <a:spLocks noChangeArrowheads="1"/>
                </p:cNvSpPr>
                <p:nvPr/>
              </p:nvSpPr>
              <p:spPr bwMode="auto">
                <a:xfrm>
                  <a:off x="4222750" y="1619250"/>
                  <a:ext cx="228600" cy="228600"/>
                </a:xfrm>
                <a:prstGeom prst="ellipse">
                  <a:avLst/>
                </a:prstGeom>
                <a:solidFill>
                  <a:srgbClr val="000000"/>
                </a:solidFill>
                <a:ln w="9525">
                  <a:solidFill>
                    <a:schemeClr val="tx1"/>
                  </a:solidFill>
                  <a:round/>
                  <a:headEnd/>
                  <a:tailEnd/>
                </a:ln>
              </p:spPr>
              <p:txBody>
                <a:bodyPr/>
                <a:lstStyle/>
                <a:p>
                  <a:endParaRPr lang="en-US" sz="1800">
                    <a:solidFill>
                      <a:schemeClr val="bg1"/>
                    </a:solidFill>
                  </a:endParaRPr>
                </a:p>
              </p:txBody>
            </p:sp>
            <p:sp>
              <p:nvSpPr>
                <p:cNvPr id="245" name="Oval 173"/>
                <p:cNvSpPr>
                  <a:spLocks noChangeArrowheads="1"/>
                </p:cNvSpPr>
                <p:nvPr/>
              </p:nvSpPr>
              <p:spPr bwMode="auto">
                <a:xfrm>
                  <a:off x="2749550" y="1638300"/>
                  <a:ext cx="228600" cy="228600"/>
                </a:xfrm>
                <a:prstGeom prst="ellipse">
                  <a:avLst/>
                </a:prstGeom>
                <a:solidFill>
                  <a:srgbClr val="000000"/>
                </a:solidFill>
                <a:ln w="9525">
                  <a:solidFill>
                    <a:schemeClr val="tx1"/>
                  </a:solidFill>
                  <a:round/>
                  <a:headEnd/>
                  <a:tailEnd/>
                </a:ln>
              </p:spPr>
              <p:txBody>
                <a:bodyPr/>
                <a:lstStyle/>
                <a:p>
                  <a:endParaRPr lang="en-US" sz="1800">
                    <a:solidFill>
                      <a:schemeClr val="bg1"/>
                    </a:solidFill>
                  </a:endParaRPr>
                </a:p>
              </p:txBody>
            </p:sp>
            <p:sp>
              <p:nvSpPr>
                <p:cNvPr id="246" name="Oval 174"/>
                <p:cNvSpPr>
                  <a:spLocks noChangeArrowheads="1"/>
                </p:cNvSpPr>
                <p:nvPr/>
              </p:nvSpPr>
              <p:spPr bwMode="auto">
                <a:xfrm>
                  <a:off x="3276600" y="1492250"/>
                  <a:ext cx="228600" cy="228600"/>
                </a:xfrm>
                <a:prstGeom prst="ellipse">
                  <a:avLst/>
                </a:prstGeom>
                <a:solidFill>
                  <a:srgbClr val="000000"/>
                </a:solidFill>
                <a:ln w="9525">
                  <a:solidFill>
                    <a:schemeClr val="tx1"/>
                  </a:solidFill>
                  <a:round/>
                  <a:headEnd/>
                  <a:tailEnd/>
                </a:ln>
              </p:spPr>
              <p:txBody>
                <a:bodyPr/>
                <a:lstStyle/>
                <a:p>
                  <a:endParaRPr lang="en-US" sz="1800">
                    <a:solidFill>
                      <a:schemeClr val="bg1"/>
                    </a:solidFill>
                  </a:endParaRPr>
                </a:p>
              </p:txBody>
            </p:sp>
            <p:sp>
              <p:nvSpPr>
                <p:cNvPr id="247" name="Oval 175"/>
                <p:cNvSpPr>
                  <a:spLocks noChangeArrowheads="1"/>
                </p:cNvSpPr>
                <p:nvPr/>
              </p:nvSpPr>
              <p:spPr bwMode="auto">
                <a:xfrm>
                  <a:off x="4083050" y="1752600"/>
                  <a:ext cx="228600" cy="228600"/>
                </a:xfrm>
                <a:prstGeom prst="ellipse">
                  <a:avLst/>
                </a:prstGeom>
                <a:solidFill>
                  <a:srgbClr val="000000"/>
                </a:solidFill>
                <a:ln w="9525">
                  <a:solidFill>
                    <a:schemeClr val="tx1"/>
                  </a:solidFill>
                  <a:round/>
                  <a:headEnd/>
                  <a:tailEnd/>
                </a:ln>
              </p:spPr>
              <p:txBody>
                <a:bodyPr/>
                <a:lstStyle/>
                <a:p>
                  <a:endParaRPr lang="en-US" sz="1800">
                    <a:solidFill>
                      <a:schemeClr val="bg1"/>
                    </a:solidFill>
                  </a:endParaRPr>
                </a:p>
              </p:txBody>
            </p:sp>
          </p:grpSp>
          <p:grpSp>
            <p:nvGrpSpPr>
              <p:cNvPr id="223" name="Group 203"/>
              <p:cNvGrpSpPr>
                <a:grpSpLocks/>
              </p:cNvGrpSpPr>
              <p:nvPr/>
            </p:nvGrpSpPr>
            <p:grpSpPr bwMode="auto">
              <a:xfrm>
                <a:off x="4821744" y="4259060"/>
                <a:ext cx="872742" cy="254000"/>
                <a:chOff x="2749550" y="1492250"/>
                <a:chExt cx="1701800" cy="495300"/>
              </a:xfrm>
            </p:grpSpPr>
            <p:sp>
              <p:nvSpPr>
                <p:cNvPr id="224" name="Freeform 152"/>
                <p:cNvSpPr>
                  <a:spLocks noChangeArrowheads="1"/>
                </p:cNvSpPr>
                <p:nvPr/>
              </p:nvSpPr>
              <p:spPr bwMode="auto">
                <a:xfrm>
                  <a:off x="2863850" y="1600200"/>
                  <a:ext cx="800100" cy="228600"/>
                </a:xfrm>
                <a:custGeom>
                  <a:avLst/>
                  <a:gdLst>
                    <a:gd name="T0" fmla="*/ 0 w 800100"/>
                    <a:gd name="T1" fmla="*/ 139700 h 228600"/>
                    <a:gd name="T2" fmla="*/ 139700 w 800100"/>
                    <a:gd name="T3" fmla="*/ 25400 h 228600"/>
                    <a:gd name="T4" fmla="*/ 533400 w 800100"/>
                    <a:gd name="T5" fmla="*/ 0 h 228600"/>
                    <a:gd name="T6" fmla="*/ 800100 w 800100"/>
                    <a:gd name="T7" fmla="*/ 88900 h 228600"/>
                    <a:gd name="T8" fmla="*/ 666750 w 800100"/>
                    <a:gd name="T9" fmla="*/ 203200 h 228600"/>
                    <a:gd name="T10" fmla="*/ 266700 w 800100"/>
                    <a:gd name="T11" fmla="*/ 228600 h 228600"/>
                    <a:gd name="T12" fmla="*/ 0 w 800100"/>
                    <a:gd name="T13" fmla="*/ 139700 h 228600"/>
                    <a:gd name="T14" fmla="*/ 0 60000 65536"/>
                    <a:gd name="T15" fmla="*/ 0 60000 65536"/>
                    <a:gd name="T16" fmla="*/ 0 60000 65536"/>
                    <a:gd name="T17" fmla="*/ 0 60000 65536"/>
                    <a:gd name="T18" fmla="*/ 0 60000 65536"/>
                    <a:gd name="T19" fmla="*/ 0 60000 65536"/>
                    <a:gd name="T20" fmla="*/ 0 60000 65536"/>
                    <a:gd name="T21" fmla="*/ 0 w 800100"/>
                    <a:gd name="T22" fmla="*/ 0 h 228600"/>
                    <a:gd name="T23" fmla="*/ 800100 w 800100"/>
                    <a:gd name="T24" fmla="*/ 228600 h 228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0100" h="228600">
                      <a:moveTo>
                        <a:pt x="0" y="139700"/>
                      </a:moveTo>
                      <a:lnTo>
                        <a:pt x="139700" y="25400"/>
                      </a:lnTo>
                      <a:lnTo>
                        <a:pt x="533400" y="0"/>
                      </a:lnTo>
                      <a:lnTo>
                        <a:pt x="800100" y="88900"/>
                      </a:lnTo>
                      <a:lnTo>
                        <a:pt x="666750" y="203200"/>
                      </a:lnTo>
                      <a:lnTo>
                        <a:pt x="266700" y="228600"/>
                      </a:lnTo>
                      <a:lnTo>
                        <a:pt x="0" y="139700"/>
                      </a:lnTo>
                      <a:close/>
                    </a:path>
                  </a:pathLst>
                </a:custGeom>
                <a:solidFill>
                  <a:schemeClr val="accent1"/>
                </a:solidFill>
                <a:ln w="9525">
                  <a:solidFill>
                    <a:schemeClr val="tx1"/>
                  </a:solidFill>
                  <a:round/>
                  <a:headEnd/>
                  <a:tailEnd/>
                </a:ln>
              </p:spPr>
              <p:txBody>
                <a:bodyPr/>
                <a:lstStyle/>
                <a:p>
                  <a:endParaRPr lang="en-US">
                    <a:solidFill>
                      <a:schemeClr val="bg1"/>
                    </a:solidFill>
                  </a:endParaRPr>
                </a:p>
              </p:txBody>
            </p:sp>
            <p:sp>
              <p:nvSpPr>
                <p:cNvPr id="225" name="Freeform 153"/>
                <p:cNvSpPr>
                  <a:spLocks noChangeArrowheads="1"/>
                </p:cNvSpPr>
                <p:nvPr/>
              </p:nvSpPr>
              <p:spPr bwMode="auto">
                <a:xfrm>
                  <a:off x="3524250" y="1663700"/>
                  <a:ext cx="800100" cy="228600"/>
                </a:xfrm>
                <a:custGeom>
                  <a:avLst/>
                  <a:gdLst>
                    <a:gd name="T0" fmla="*/ 0 w 800100"/>
                    <a:gd name="T1" fmla="*/ 139700 h 228600"/>
                    <a:gd name="T2" fmla="*/ 139700 w 800100"/>
                    <a:gd name="T3" fmla="*/ 25400 h 228600"/>
                    <a:gd name="T4" fmla="*/ 533400 w 800100"/>
                    <a:gd name="T5" fmla="*/ 0 h 228600"/>
                    <a:gd name="T6" fmla="*/ 800100 w 800100"/>
                    <a:gd name="T7" fmla="*/ 88900 h 228600"/>
                    <a:gd name="T8" fmla="*/ 666750 w 800100"/>
                    <a:gd name="T9" fmla="*/ 203200 h 228600"/>
                    <a:gd name="T10" fmla="*/ 266700 w 800100"/>
                    <a:gd name="T11" fmla="*/ 228600 h 228600"/>
                    <a:gd name="T12" fmla="*/ 0 w 800100"/>
                    <a:gd name="T13" fmla="*/ 139700 h 228600"/>
                    <a:gd name="T14" fmla="*/ 0 60000 65536"/>
                    <a:gd name="T15" fmla="*/ 0 60000 65536"/>
                    <a:gd name="T16" fmla="*/ 0 60000 65536"/>
                    <a:gd name="T17" fmla="*/ 0 60000 65536"/>
                    <a:gd name="T18" fmla="*/ 0 60000 65536"/>
                    <a:gd name="T19" fmla="*/ 0 60000 65536"/>
                    <a:gd name="T20" fmla="*/ 0 60000 65536"/>
                    <a:gd name="T21" fmla="*/ 0 w 800100"/>
                    <a:gd name="T22" fmla="*/ 0 h 228600"/>
                    <a:gd name="T23" fmla="*/ 800100 w 800100"/>
                    <a:gd name="T24" fmla="*/ 228600 h 228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0100" h="228600">
                      <a:moveTo>
                        <a:pt x="0" y="139700"/>
                      </a:moveTo>
                      <a:lnTo>
                        <a:pt x="139700" y="25400"/>
                      </a:lnTo>
                      <a:lnTo>
                        <a:pt x="533400" y="0"/>
                      </a:lnTo>
                      <a:lnTo>
                        <a:pt x="800100" y="88900"/>
                      </a:lnTo>
                      <a:lnTo>
                        <a:pt x="666750" y="203200"/>
                      </a:lnTo>
                      <a:lnTo>
                        <a:pt x="266700" y="228600"/>
                      </a:lnTo>
                      <a:lnTo>
                        <a:pt x="0" y="139700"/>
                      </a:lnTo>
                      <a:close/>
                    </a:path>
                  </a:pathLst>
                </a:custGeom>
                <a:solidFill>
                  <a:schemeClr val="accent1"/>
                </a:solidFill>
                <a:ln w="9525">
                  <a:solidFill>
                    <a:schemeClr val="tx1"/>
                  </a:solidFill>
                  <a:round/>
                  <a:headEnd/>
                  <a:tailEnd/>
                </a:ln>
              </p:spPr>
              <p:txBody>
                <a:bodyPr/>
                <a:lstStyle/>
                <a:p>
                  <a:endParaRPr lang="en-US">
                    <a:solidFill>
                      <a:schemeClr val="bg1"/>
                    </a:solidFill>
                  </a:endParaRPr>
                </a:p>
              </p:txBody>
            </p:sp>
            <p:sp>
              <p:nvSpPr>
                <p:cNvPr id="226" name="Oval 154"/>
                <p:cNvSpPr>
                  <a:spLocks noChangeArrowheads="1"/>
                </p:cNvSpPr>
                <p:nvPr/>
              </p:nvSpPr>
              <p:spPr bwMode="auto">
                <a:xfrm>
                  <a:off x="3022600" y="1708150"/>
                  <a:ext cx="228600" cy="228600"/>
                </a:xfrm>
                <a:prstGeom prst="ellipse">
                  <a:avLst/>
                </a:prstGeom>
                <a:solidFill>
                  <a:srgbClr val="000000"/>
                </a:solidFill>
                <a:ln w="9525">
                  <a:solidFill>
                    <a:schemeClr val="tx1"/>
                  </a:solidFill>
                  <a:round/>
                  <a:headEnd/>
                  <a:tailEnd/>
                </a:ln>
              </p:spPr>
              <p:txBody>
                <a:bodyPr/>
                <a:lstStyle/>
                <a:p>
                  <a:endParaRPr lang="en-US" sz="1800">
                    <a:solidFill>
                      <a:schemeClr val="bg1"/>
                    </a:solidFill>
                  </a:endParaRPr>
                </a:p>
              </p:txBody>
            </p:sp>
            <p:sp>
              <p:nvSpPr>
                <p:cNvPr id="227" name="Oval 155"/>
                <p:cNvSpPr>
                  <a:spLocks noChangeArrowheads="1"/>
                </p:cNvSpPr>
                <p:nvPr/>
              </p:nvSpPr>
              <p:spPr bwMode="auto">
                <a:xfrm>
                  <a:off x="2895600" y="1498600"/>
                  <a:ext cx="228600" cy="228600"/>
                </a:xfrm>
                <a:prstGeom prst="ellipse">
                  <a:avLst/>
                </a:prstGeom>
                <a:solidFill>
                  <a:srgbClr val="000000"/>
                </a:solidFill>
                <a:ln w="9525">
                  <a:solidFill>
                    <a:schemeClr val="tx1"/>
                  </a:solidFill>
                  <a:round/>
                  <a:headEnd/>
                  <a:tailEnd/>
                </a:ln>
              </p:spPr>
              <p:txBody>
                <a:bodyPr/>
                <a:lstStyle/>
                <a:p>
                  <a:endParaRPr lang="en-US" sz="1800">
                    <a:solidFill>
                      <a:schemeClr val="bg1"/>
                    </a:solidFill>
                  </a:endParaRPr>
                </a:p>
              </p:txBody>
            </p:sp>
            <p:sp>
              <p:nvSpPr>
                <p:cNvPr id="228" name="Oval 156"/>
                <p:cNvSpPr>
                  <a:spLocks noChangeArrowheads="1"/>
                </p:cNvSpPr>
                <p:nvPr/>
              </p:nvSpPr>
              <p:spPr bwMode="auto">
                <a:xfrm>
                  <a:off x="3581400" y="1562100"/>
                  <a:ext cx="228600" cy="228600"/>
                </a:xfrm>
                <a:prstGeom prst="ellipse">
                  <a:avLst/>
                </a:prstGeom>
                <a:solidFill>
                  <a:srgbClr val="000000"/>
                </a:solidFill>
                <a:ln w="9525">
                  <a:solidFill>
                    <a:schemeClr val="tx1"/>
                  </a:solidFill>
                  <a:round/>
                  <a:headEnd/>
                  <a:tailEnd/>
                </a:ln>
              </p:spPr>
              <p:txBody>
                <a:bodyPr/>
                <a:lstStyle/>
                <a:p>
                  <a:endParaRPr lang="en-US" sz="1800">
                    <a:solidFill>
                      <a:schemeClr val="bg1"/>
                    </a:solidFill>
                  </a:endParaRPr>
                </a:p>
              </p:txBody>
            </p:sp>
            <p:sp>
              <p:nvSpPr>
                <p:cNvPr id="229" name="Oval 157"/>
                <p:cNvSpPr>
                  <a:spLocks noChangeArrowheads="1"/>
                </p:cNvSpPr>
                <p:nvPr/>
              </p:nvSpPr>
              <p:spPr bwMode="auto">
                <a:xfrm>
                  <a:off x="3429000" y="1701800"/>
                  <a:ext cx="228600" cy="228600"/>
                </a:xfrm>
                <a:prstGeom prst="ellipse">
                  <a:avLst/>
                </a:prstGeom>
                <a:solidFill>
                  <a:srgbClr val="000000"/>
                </a:solidFill>
                <a:ln w="9525">
                  <a:solidFill>
                    <a:schemeClr val="tx1"/>
                  </a:solidFill>
                  <a:round/>
                  <a:headEnd/>
                  <a:tailEnd/>
                </a:ln>
              </p:spPr>
              <p:txBody>
                <a:bodyPr/>
                <a:lstStyle/>
                <a:p>
                  <a:endParaRPr lang="en-US" sz="1800">
                    <a:solidFill>
                      <a:schemeClr val="bg1"/>
                    </a:solidFill>
                  </a:endParaRPr>
                </a:p>
              </p:txBody>
            </p:sp>
            <p:sp>
              <p:nvSpPr>
                <p:cNvPr id="230" name="Oval 158"/>
                <p:cNvSpPr>
                  <a:spLocks noChangeArrowheads="1"/>
                </p:cNvSpPr>
                <p:nvPr/>
              </p:nvSpPr>
              <p:spPr bwMode="auto">
                <a:xfrm>
                  <a:off x="3676650" y="1758950"/>
                  <a:ext cx="228600" cy="228600"/>
                </a:xfrm>
                <a:prstGeom prst="ellipse">
                  <a:avLst/>
                </a:prstGeom>
                <a:solidFill>
                  <a:srgbClr val="000000"/>
                </a:solidFill>
                <a:ln w="9525">
                  <a:solidFill>
                    <a:schemeClr val="tx1"/>
                  </a:solidFill>
                  <a:round/>
                  <a:headEnd/>
                  <a:tailEnd/>
                </a:ln>
              </p:spPr>
              <p:txBody>
                <a:bodyPr/>
                <a:lstStyle/>
                <a:p>
                  <a:endParaRPr lang="en-US" sz="1800">
                    <a:solidFill>
                      <a:schemeClr val="bg1"/>
                    </a:solidFill>
                  </a:endParaRPr>
                </a:p>
              </p:txBody>
            </p:sp>
            <p:sp>
              <p:nvSpPr>
                <p:cNvPr id="231" name="Oval 159"/>
                <p:cNvSpPr>
                  <a:spLocks noChangeArrowheads="1"/>
                </p:cNvSpPr>
                <p:nvPr/>
              </p:nvSpPr>
              <p:spPr bwMode="auto">
                <a:xfrm>
                  <a:off x="3962400" y="1549400"/>
                  <a:ext cx="228600" cy="228600"/>
                </a:xfrm>
                <a:prstGeom prst="ellipse">
                  <a:avLst/>
                </a:prstGeom>
                <a:solidFill>
                  <a:srgbClr val="000000"/>
                </a:solidFill>
                <a:ln w="9525">
                  <a:solidFill>
                    <a:schemeClr val="tx1"/>
                  </a:solidFill>
                  <a:round/>
                  <a:headEnd/>
                  <a:tailEnd/>
                </a:ln>
              </p:spPr>
              <p:txBody>
                <a:bodyPr/>
                <a:lstStyle/>
                <a:p>
                  <a:endParaRPr lang="en-US" sz="1800">
                    <a:solidFill>
                      <a:schemeClr val="bg1"/>
                    </a:solidFill>
                  </a:endParaRPr>
                </a:p>
              </p:txBody>
            </p:sp>
            <p:sp>
              <p:nvSpPr>
                <p:cNvPr id="232" name="Oval 160"/>
                <p:cNvSpPr>
                  <a:spLocks noChangeArrowheads="1"/>
                </p:cNvSpPr>
                <p:nvPr/>
              </p:nvSpPr>
              <p:spPr bwMode="auto">
                <a:xfrm>
                  <a:off x="4222750" y="1619250"/>
                  <a:ext cx="228600" cy="228600"/>
                </a:xfrm>
                <a:prstGeom prst="ellipse">
                  <a:avLst/>
                </a:prstGeom>
                <a:solidFill>
                  <a:srgbClr val="000000"/>
                </a:solidFill>
                <a:ln w="9525">
                  <a:solidFill>
                    <a:schemeClr val="tx1"/>
                  </a:solidFill>
                  <a:round/>
                  <a:headEnd/>
                  <a:tailEnd/>
                </a:ln>
              </p:spPr>
              <p:txBody>
                <a:bodyPr/>
                <a:lstStyle/>
                <a:p>
                  <a:endParaRPr lang="en-US" sz="1800">
                    <a:solidFill>
                      <a:schemeClr val="bg1"/>
                    </a:solidFill>
                  </a:endParaRPr>
                </a:p>
              </p:txBody>
            </p:sp>
            <p:sp>
              <p:nvSpPr>
                <p:cNvPr id="233" name="Oval 161"/>
                <p:cNvSpPr>
                  <a:spLocks noChangeArrowheads="1"/>
                </p:cNvSpPr>
                <p:nvPr/>
              </p:nvSpPr>
              <p:spPr bwMode="auto">
                <a:xfrm>
                  <a:off x="2749550" y="1638300"/>
                  <a:ext cx="228600" cy="228600"/>
                </a:xfrm>
                <a:prstGeom prst="ellipse">
                  <a:avLst/>
                </a:prstGeom>
                <a:solidFill>
                  <a:srgbClr val="000000"/>
                </a:solidFill>
                <a:ln w="9525">
                  <a:solidFill>
                    <a:schemeClr val="tx1"/>
                  </a:solidFill>
                  <a:round/>
                  <a:headEnd/>
                  <a:tailEnd/>
                </a:ln>
              </p:spPr>
              <p:txBody>
                <a:bodyPr/>
                <a:lstStyle/>
                <a:p>
                  <a:endParaRPr lang="en-US" sz="1800">
                    <a:solidFill>
                      <a:schemeClr val="bg1"/>
                    </a:solidFill>
                  </a:endParaRPr>
                </a:p>
              </p:txBody>
            </p:sp>
            <p:sp>
              <p:nvSpPr>
                <p:cNvPr id="234" name="Oval 162"/>
                <p:cNvSpPr>
                  <a:spLocks noChangeArrowheads="1"/>
                </p:cNvSpPr>
                <p:nvPr/>
              </p:nvSpPr>
              <p:spPr bwMode="auto">
                <a:xfrm>
                  <a:off x="3276600" y="1492250"/>
                  <a:ext cx="228600" cy="228600"/>
                </a:xfrm>
                <a:prstGeom prst="ellipse">
                  <a:avLst/>
                </a:prstGeom>
                <a:solidFill>
                  <a:srgbClr val="000000"/>
                </a:solidFill>
                <a:ln w="9525">
                  <a:solidFill>
                    <a:schemeClr val="tx1"/>
                  </a:solidFill>
                  <a:round/>
                  <a:headEnd/>
                  <a:tailEnd/>
                </a:ln>
              </p:spPr>
              <p:txBody>
                <a:bodyPr/>
                <a:lstStyle/>
                <a:p>
                  <a:endParaRPr lang="en-US" sz="1800">
                    <a:solidFill>
                      <a:schemeClr val="bg1"/>
                    </a:solidFill>
                  </a:endParaRPr>
                </a:p>
              </p:txBody>
            </p:sp>
            <p:sp>
              <p:nvSpPr>
                <p:cNvPr id="235" name="Oval 163"/>
                <p:cNvSpPr>
                  <a:spLocks noChangeArrowheads="1"/>
                </p:cNvSpPr>
                <p:nvPr/>
              </p:nvSpPr>
              <p:spPr bwMode="auto">
                <a:xfrm>
                  <a:off x="4083050" y="1752600"/>
                  <a:ext cx="228600" cy="228600"/>
                </a:xfrm>
                <a:prstGeom prst="ellipse">
                  <a:avLst/>
                </a:prstGeom>
                <a:solidFill>
                  <a:srgbClr val="000000"/>
                </a:solidFill>
                <a:ln w="9525">
                  <a:solidFill>
                    <a:schemeClr val="tx1"/>
                  </a:solidFill>
                  <a:round/>
                  <a:headEnd/>
                  <a:tailEnd/>
                </a:ln>
              </p:spPr>
              <p:txBody>
                <a:bodyPr/>
                <a:lstStyle/>
                <a:p>
                  <a:endParaRPr lang="en-US" sz="1800">
                    <a:solidFill>
                      <a:schemeClr val="bg1"/>
                    </a:solidFill>
                  </a:endParaRPr>
                </a:p>
              </p:txBody>
            </p:sp>
          </p:grpSp>
        </p:grpSp>
        <p:sp>
          <p:nvSpPr>
            <p:cNvPr id="144" name="Rectangle 300"/>
            <p:cNvSpPr>
              <a:spLocks noChangeArrowheads="1"/>
            </p:cNvSpPr>
            <p:nvPr/>
          </p:nvSpPr>
          <p:spPr bwMode="auto">
            <a:xfrm>
              <a:off x="1876682" y="1927819"/>
              <a:ext cx="712651" cy="1476825"/>
            </a:xfrm>
            <a:prstGeom prst="rect">
              <a:avLst/>
            </a:prstGeom>
            <a:solidFill>
              <a:srgbClr val="FF0000">
                <a:alpha val="21176"/>
              </a:srgbClr>
            </a:solidFill>
            <a:ln w="9525">
              <a:solidFill>
                <a:schemeClr val="tx1"/>
              </a:solidFill>
              <a:round/>
              <a:headEnd/>
              <a:tailEnd/>
            </a:ln>
          </p:spPr>
          <p:txBody>
            <a:bodyPr/>
            <a:lstStyle/>
            <a:p>
              <a:endParaRPr lang="en-US" sz="1800">
                <a:solidFill>
                  <a:schemeClr val="bg1"/>
                </a:solidFill>
              </a:endParaRPr>
            </a:p>
          </p:txBody>
        </p:sp>
        <p:grpSp>
          <p:nvGrpSpPr>
            <p:cNvPr id="145" name="Group 36"/>
            <p:cNvGrpSpPr>
              <a:grpSpLocks/>
            </p:cNvGrpSpPr>
            <p:nvPr/>
          </p:nvGrpSpPr>
          <p:grpSpPr bwMode="auto">
            <a:xfrm>
              <a:off x="985500" y="2562220"/>
              <a:ext cx="824787" cy="296545"/>
              <a:chOff x="842427" y="2142066"/>
              <a:chExt cx="1621329" cy="601134"/>
            </a:xfrm>
          </p:grpSpPr>
          <p:sp>
            <p:nvSpPr>
              <p:cNvPr id="200" name="Oval 416"/>
              <p:cNvSpPr>
                <a:spLocks noChangeArrowheads="1"/>
              </p:cNvSpPr>
              <p:nvPr/>
            </p:nvSpPr>
            <p:spPr bwMode="auto">
              <a:xfrm>
                <a:off x="977901" y="2158998"/>
                <a:ext cx="228600" cy="228600"/>
              </a:xfrm>
              <a:prstGeom prst="ellipse">
                <a:avLst/>
              </a:prstGeom>
              <a:solidFill>
                <a:srgbClr val="FF0000"/>
              </a:solidFill>
              <a:ln w="9525">
                <a:solidFill>
                  <a:schemeClr val="tx1"/>
                </a:solidFill>
                <a:round/>
                <a:headEnd/>
                <a:tailEnd/>
              </a:ln>
            </p:spPr>
            <p:txBody>
              <a:bodyPr/>
              <a:lstStyle/>
              <a:p>
                <a:endParaRPr lang="en-US" sz="1800">
                  <a:solidFill>
                    <a:schemeClr val="bg1"/>
                  </a:solidFill>
                </a:endParaRPr>
              </a:p>
            </p:txBody>
          </p:sp>
          <p:sp>
            <p:nvSpPr>
              <p:cNvPr id="201" name="Oval 417"/>
              <p:cNvSpPr>
                <a:spLocks noChangeArrowheads="1"/>
              </p:cNvSpPr>
              <p:nvPr/>
            </p:nvSpPr>
            <p:spPr bwMode="auto">
              <a:xfrm>
                <a:off x="1388532" y="2158998"/>
                <a:ext cx="228600" cy="228600"/>
              </a:xfrm>
              <a:prstGeom prst="ellipse">
                <a:avLst/>
              </a:prstGeom>
              <a:solidFill>
                <a:srgbClr val="FF0000"/>
              </a:solidFill>
              <a:ln w="9525">
                <a:solidFill>
                  <a:schemeClr val="tx1"/>
                </a:solidFill>
                <a:round/>
                <a:headEnd/>
                <a:tailEnd/>
              </a:ln>
            </p:spPr>
            <p:txBody>
              <a:bodyPr/>
              <a:lstStyle/>
              <a:p>
                <a:endParaRPr lang="en-US" sz="1800">
                  <a:solidFill>
                    <a:schemeClr val="bg1"/>
                  </a:solidFill>
                </a:endParaRPr>
              </a:p>
            </p:txBody>
          </p:sp>
          <p:sp>
            <p:nvSpPr>
              <p:cNvPr id="202" name="Oval 418"/>
              <p:cNvSpPr>
                <a:spLocks noChangeArrowheads="1"/>
              </p:cNvSpPr>
              <p:nvPr/>
            </p:nvSpPr>
            <p:spPr bwMode="auto">
              <a:xfrm>
                <a:off x="1807611" y="2150532"/>
                <a:ext cx="228600" cy="228600"/>
              </a:xfrm>
              <a:prstGeom prst="ellipse">
                <a:avLst/>
              </a:prstGeom>
              <a:solidFill>
                <a:srgbClr val="FF0000"/>
              </a:solidFill>
              <a:ln w="9525">
                <a:solidFill>
                  <a:schemeClr val="tx1"/>
                </a:solidFill>
                <a:round/>
                <a:headEnd/>
                <a:tailEnd/>
              </a:ln>
            </p:spPr>
            <p:txBody>
              <a:bodyPr/>
              <a:lstStyle/>
              <a:p>
                <a:endParaRPr lang="en-US" sz="1800">
                  <a:solidFill>
                    <a:schemeClr val="bg1"/>
                  </a:solidFill>
                </a:endParaRPr>
              </a:p>
            </p:txBody>
          </p:sp>
          <p:sp>
            <p:nvSpPr>
              <p:cNvPr id="203" name="Oval 419"/>
              <p:cNvSpPr>
                <a:spLocks noChangeArrowheads="1"/>
              </p:cNvSpPr>
              <p:nvPr/>
            </p:nvSpPr>
            <p:spPr bwMode="auto">
              <a:xfrm>
                <a:off x="2235156" y="2142066"/>
                <a:ext cx="228600" cy="228600"/>
              </a:xfrm>
              <a:prstGeom prst="ellipse">
                <a:avLst/>
              </a:prstGeom>
              <a:solidFill>
                <a:srgbClr val="FF0000"/>
              </a:solidFill>
              <a:ln w="9525">
                <a:solidFill>
                  <a:schemeClr val="tx1"/>
                </a:solidFill>
                <a:round/>
                <a:headEnd/>
                <a:tailEnd/>
              </a:ln>
            </p:spPr>
            <p:txBody>
              <a:bodyPr/>
              <a:lstStyle/>
              <a:p>
                <a:endParaRPr lang="en-US" sz="1800">
                  <a:solidFill>
                    <a:schemeClr val="bg1"/>
                  </a:solidFill>
                </a:endParaRPr>
              </a:p>
            </p:txBody>
          </p:sp>
          <p:sp>
            <p:nvSpPr>
              <p:cNvPr id="204" name="Oval 420"/>
              <p:cNvSpPr>
                <a:spLocks noChangeArrowheads="1"/>
              </p:cNvSpPr>
              <p:nvPr/>
            </p:nvSpPr>
            <p:spPr bwMode="auto">
              <a:xfrm>
                <a:off x="2103969" y="2514600"/>
                <a:ext cx="228600" cy="228600"/>
              </a:xfrm>
              <a:prstGeom prst="ellipse">
                <a:avLst/>
              </a:prstGeom>
              <a:solidFill>
                <a:srgbClr val="FF0000"/>
              </a:solidFill>
              <a:ln w="9525">
                <a:solidFill>
                  <a:schemeClr val="tx1"/>
                </a:solidFill>
                <a:round/>
                <a:headEnd/>
                <a:tailEnd/>
              </a:ln>
            </p:spPr>
            <p:txBody>
              <a:bodyPr/>
              <a:lstStyle/>
              <a:p>
                <a:endParaRPr lang="en-US" sz="1800">
                  <a:solidFill>
                    <a:schemeClr val="bg1"/>
                  </a:solidFill>
                </a:endParaRPr>
              </a:p>
            </p:txBody>
          </p:sp>
          <p:sp>
            <p:nvSpPr>
              <p:cNvPr id="205" name="Oval 421"/>
              <p:cNvSpPr>
                <a:spLocks noChangeArrowheads="1"/>
              </p:cNvSpPr>
              <p:nvPr/>
            </p:nvSpPr>
            <p:spPr bwMode="auto">
              <a:xfrm>
                <a:off x="1676400" y="2506134"/>
                <a:ext cx="228600" cy="228600"/>
              </a:xfrm>
              <a:prstGeom prst="ellipse">
                <a:avLst/>
              </a:prstGeom>
              <a:solidFill>
                <a:srgbClr val="FF0000"/>
              </a:solidFill>
              <a:ln w="9525">
                <a:solidFill>
                  <a:schemeClr val="tx1"/>
                </a:solidFill>
                <a:round/>
                <a:headEnd/>
                <a:tailEnd/>
              </a:ln>
            </p:spPr>
            <p:txBody>
              <a:bodyPr/>
              <a:lstStyle/>
              <a:p>
                <a:endParaRPr lang="en-US" sz="1800">
                  <a:solidFill>
                    <a:schemeClr val="bg1"/>
                  </a:solidFill>
                </a:endParaRPr>
              </a:p>
            </p:txBody>
          </p:sp>
          <p:sp>
            <p:nvSpPr>
              <p:cNvPr id="206" name="Oval 422"/>
              <p:cNvSpPr>
                <a:spLocks noChangeArrowheads="1"/>
              </p:cNvSpPr>
              <p:nvPr/>
            </p:nvSpPr>
            <p:spPr bwMode="auto">
              <a:xfrm>
                <a:off x="1248831" y="2506134"/>
                <a:ext cx="228600" cy="228600"/>
              </a:xfrm>
              <a:prstGeom prst="ellipse">
                <a:avLst/>
              </a:prstGeom>
              <a:solidFill>
                <a:srgbClr val="FF0000"/>
              </a:solidFill>
              <a:ln w="9525">
                <a:solidFill>
                  <a:schemeClr val="tx1"/>
                </a:solidFill>
                <a:round/>
                <a:headEnd/>
                <a:tailEnd/>
              </a:ln>
            </p:spPr>
            <p:txBody>
              <a:bodyPr/>
              <a:lstStyle/>
              <a:p>
                <a:endParaRPr lang="en-US" sz="1800">
                  <a:solidFill>
                    <a:schemeClr val="bg1"/>
                  </a:solidFill>
                </a:endParaRPr>
              </a:p>
            </p:txBody>
          </p:sp>
          <p:sp>
            <p:nvSpPr>
              <p:cNvPr id="207" name="Oval 423"/>
              <p:cNvSpPr>
                <a:spLocks noChangeArrowheads="1"/>
              </p:cNvSpPr>
              <p:nvPr/>
            </p:nvSpPr>
            <p:spPr bwMode="auto">
              <a:xfrm>
                <a:off x="842427" y="2506134"/>
                <a:ext cx="228600" cy="228600"/>
              </a:xfrm>
              <a:prstGeom prst="ellipse">
                <a:avLst/>
              </a:prstGeom>
              <a:solidFill>
                <a:srgbClr val="FF0000"/>
              </a:solidFill>
              <a:ln w="9525">
                <a:solidFill>
                  <a:schemeClr val="tx1"/>
                </a:solidFill>
                <a:round/>
                <a:headEnd/>
                <a:tailEnd/>
              </a:ln>
            </p:spPr>
            <p:txBody>
              <a:bodyPr/>
              <a:lstStyle/>
              <a:p>
                <a:endParaRPr lang="en-US" sz="1800">
                  <a:solidFill>
                    <a:schemeClr val="bg1"/>
                  </a:solidFill>
                </a:endParaRPr>
              </a:p>
            </p:txBody>
          </p:sp>
          <p:cxnSp>
            <p:nvCxnSpPr>
              <p:cNvPr id="208" name="Straight Connector 424"/>
              <p:cNvCxnSpPr>
                <a:cxnSpLocks noChangeShapeType="1"/>
              </p:cNvCxnSpPr>
              <p:nvPr/>
            </p:nvCxnSpPr>
            <p:spPr bwMode="auto">
              <a:xfrm rot="16200000" flipH="1">
                <a:off x="1145505" y="2385870"/>
                <a:ext cx="160480" cy="122377"/>
              </a:xfrm>
              <a:prstGeom prst="line">
                <a:avLst/>
              </a:prstGeom>
              <a:noFill/>
              <a:ln w="57150">
                <a:solidFill>
                  <a:srgbClr val="000080"/>
                </a:solidFill>
                <a:round/>
                <a:headEnd/>
                <a:tailEnd/>
              </a:ln>
              <a:extLst>
                <a:ext uri="{909E8E84-426E-40dd-AFC4-6F175D3DCCD1}">
                  <a14:hiddenFill xmlns:a14="http://schemas.microsoft.com/office/drawing/2010/main">
                    <a:noFill/>
                  </a14:hiddenFill>
                </a:ext>
              </a:extLst>
            </p:spPr>
          </p:cxnSp>
          <p:cxnSp>
            <p:nvCxnSpPr>
              <p:cNvPr id="209" name="Straight Connector 425"/>
              <p:cNvCxnSpPr>
                <a:cxnSpLocks noChangeShapeType="1"/>
              </p:cNvCxnSpPr>
              <p:nvPr/>
            </p:nvCxnSpPr>
            <p:spPr bwMode="auto">
              <a:xfrm flipV="1">
                <a:off x="1054095" y="2336802"/>
                <a:ext cx="355606" cy="228601"/>
              </a:xfrm>
              <a:prstGeom prst="line">
                <a:avLst/>
              </a:prstGeom>
              <a:noFill/>
              <a:ln w="57150">
                <a:solidFill>
                  <a:srgbClr val="000080"/>
                </a:solidFill>
                <a:round/>
                <a:headEnd/>
                <a:tailEnd/>
              </a:ln>
              <a:extLst>
                <a:ext uri="{909E8E84-426E-40dd-AFC4-6F175D3DCCD1}">
                  <a14:hiddenFill xmlns:a14="http://schemas.microsoft.com/office/drawing/2010/main">
                    <a:noFill/>
                  </a14:hiddenFill>
                </a:ext>
              </a:extLst>
            </p:spPr>
          </p:cxnSp>
          <p:cxnSp>
            <p:nvCxnSpPr>
              <p:cNvPr id="210" name="Straight Connector 426"/>
              <p:cNvCxnSpPr>
                <a:cxnSpLocks noChangeShapeType="1"/>
              </p:cNvCxnSpPr>
              <p:nvPr/>
            </p:nvCxnSpPr>
            <p:spPr bwMode="auto">
              <a:xfrm flipV="1">
                <a:off x="1464732" y="2324103"/>
                <a:ext cx="355606" cy="228601"/>
              </a:xfrm>
              <a:prstGeom prst="line">
                <a:avLst/>
              </a:prstGeom>
              <a:noFill/>
              <a:ln w="57150">
                <a:solidFill>
                  <a:srgbClr val="000080"/>
                </a:solidFill>
                <a:round/>
                <a:headEnd/>
                <a:tailEnd/>
              </a:ln>
              <a:extLst>
                <a:ext uri="{909E8E84-426E-40dd-AFC4-6F175D3DCCD1}">
                  <a14:hiddenFill xmlns:a14="http://schemas.microsoft.com/office/drawing/2010/main">
                    <a:noFill/>
                  </a14:hiddenFill>
                </a:ext>
              </a:extLst>
            </p:spPr>
          </p:cxnSp>
          <p:cxnSp>
            <p:nvCxnSpPr>
              <p:cNvPr id="211" name="Straight Connector 427"/>
              <p:cNvCxnSpPr>
                <a:cxnSpLocks noChangeAspect="1"/>
              </p:cNvCxnSpPr>
              <p:nvPr/>
            </p:nvCxnSpPr>
            <p:spPr bwMode="auto">
              <a:xfrm flipV="1">
                <a:off x="1888068" y="2328336"/>
                <a:ext cx="369830" cy="237745"/>
              </a:xfrm>
              <a:prstGeom prst="line">
                <a:avLst/>
              </a:prstGeom>
              <a:noFill/>
              <a:ln w="57150">
                <a:solidFill>
                  <a:srgbClr val="000080"/>
                </a:solidFill>
                <a:round/>
                <a:headEnd/>
                <a:tailEnd/>
              </a:ln>
              <a:extLst>
                <a:ext uri="{909E8E84-426E-40dd-AFC4-6F175D3DCCD1}">
                  <a14:hiddenFill xmlns:a14="http://schemas.microsoft.com/office/drawing/2010/main">
                    <a:noFill/>
                  </a14:hiddenFill>
                </a:ext>
              </a:extLst>
            </p:spPr>
          </p:cxnSp>
          <p:cxnSp>
            <p:nvCxnSpPr>
              <p:cNvPr id="212" name="Straight Connector 428"/>
              <p:cNvCxnSpPr>
                <a:cxnSpLocks noChangeAspect="1"/>
              </p:cNvCxnSpPr>
              <p:nvPr/>
            </p:nvCxnSpPr>
            <p:spPr bwMode="auto">
              <a:xfrm rot="16200000" flipH="1">
                <a:off x="1557515" y="2368895"/>
                <a:ext cx="184550" cy="140734"/>
              </a:xfrm>
              <a:prstGeom prst="line">
                <a:avLst/>
              </a:prstGeom>
              <a:noFill/>
              <a:ln w="57150">
                <a:solidFill>
                  <a:srgbClr val="000080"/>
                </a:solidFill>
                <a:round/>
                <a:headEnd/>
                <a:tailEnd/>
              </a:ln>
              <a:extLst>
                <a:ext uri="{909E8E84-426E-40dd-AFC4-6F175D3DCCD1}">
                  <a14:hiddenFill xmlns:a14="http://schemas.microsoft.com/office/drawing/2010/main">
                    <a:noFill/>
                  </a14:hiddenFill>
                </a:ext>
              </a:extLst>
            </p:spPr>
          </p:cxnSp>
          <p:cxnSp>
            <p:nvCxnSpPr>
              <p:cNvPr id="213" name="Straight Connector 429"/>
              <p:cNvCxnSpPr>
                <a:cxnSpLocks noChangeAspect="1"/>
              </p:cNvCxnSpPr>
              <p:nvPr/>
            </p:nvCxnSpPr>
            <p:spPr bwMode="auto">
              <a:xfrm rot="16200000" flipH="1">
                <a:off x="1971028" y="2371556"/>
                <a:ext cx="195944" cy="149422"/>
              </a:xfrm>
              <a:prstGeom prst="line">
                <a:avLst/>
              </a:prstGeom>
              <a:noFill/>
              <a:ln w="57150">
                <a:solidFill>
                  <a:srgbClr val="000080"/>
                </a:solidFill>
                <a:round/>
                <a:headEnd/>
                <a:tailEnd/>
              </a:ln>
              <a:extLst>
                <a:ext uri="{909E8E84-426E-40dd-AFC4-6F175D3DCCD1}">
                  <a14:hiddenFill xmlns:a14="http://schemas.microsoft.com/office/drawing/2010/main">
                    <a:noFill/>
                  </a14:hiddenFill>
                </a:ext>
              </a:extLst>
            </p:spPr>
          </p:cxnSp>
          <p:sp>
            <p:nvSpPr>
              <p:cNvPr id="214" name="Oval 430"/>
              <p:cNvSpPr>
                <a:spLocks noChangeArrowheads="1"/>
              </p:cNvSpPr>
              <p:nvPr/>
            </p:nvSpPr>
            <p:spPr bwMode="auto">
              <a:xfrm>
                <a:off x="1147233" y="2366439"/>
                <a:ext cx="152400" cy="152400"/>
              </a:xfrm>
              <a:prstGeom prst="ellipse">
                <a:avLst/>
              </a:prstGeom>
              <a:solidFill>
                <a:srgbClr val="000080"/>
              </a:solidFill>
              <a:ln w="9525">
                <a:solidFill>
                  <a:schemeClr val="tx1"/>
                </a:solidFill>
                <a:round/>
                <a:headEnd/>
                <a:tailEnd/>
              </a:ln>
            </p:spPr>
            <p:txBody>
              <a:bodyPr/>
              <a:lstStyle/>
              <a:p>
                <a:endParaRPr lang="en-US" sz="1800">
                  <a:solidFill>
                    <a:schemeClr val="bg1"/>
                  </a:solidFill>
                </a:endParaRPr>
              </a:p>
            </p:txBody>
          </p:sp>
          <p:sp>
            <p:nvSpPr>
              <p:cNvPr id="215" name="Oval 431"/>
              <p:cNvSpPr>
                <a:spLocks noChangeArrowheads="1"/>
              </p:cNvSpPr>
              <p:nvPr/>
            </p:nvSpPr>
            <p:spPr bwMode="auto">
              <a:xfrm>
                <a:off x="1570569" y="2362200"/>
                <a:ext cx="152400" cy="152400"/>
              </a:xfrm>
              <a:prstGeom prst="ellipse">
                <a:avLst/>
              </a:prstGeom>
              <a:solidFill>
                <a:srgbClr val="000080"/>
              </a:solidFill>
              <a:ln w="9525">
                <a:solidFill>
                  <a:schemeClr val="tx1"/>
                </a:solidFill>
                <a:round/>
                <a:headEnd/>
                <a:tailEnd/>
              </a:ln>
            </p:spPr>
            <p:txBody>
              <a:bodyPr/>
              <a:lstStyle/>
              <a:p>
                <a:endParaRPr lang="en-US" sz="1800">
                  <a:solidFill>
                    <a:schemeClr val="bg1"/>
                  </a:solidFill>
                </a:endParaRPr>
              </a:p>
            </p:txBody>
          </p:sp>
          <p:sp>
            <p:nvSpPr>
              <p:cNvPr id="216" name="Oval 432"/>
              <p:cNvSpPr>
                <a:spLocks noChangeArrowheads="1"/>
              </p:cNvSpPr>
              <p:nvPr/>
            </p:nvSpPr>
            <p:spPr bwMode="auto">
              <a:xfrm>
                <a:off x="1989672" y="2370660"/>
                <a:ext cx="152400" cy="152400"/>
              </a:xfrm>
              <a:prstGeom prst="ellipse">
                <a:avLst/>
              </a:prstGeom>
              <a:solidFill>
                <a:srgbClr val="000080"/>
              </a:solidFill>
              <a:ln w="9525">
                <a:solidFill>
                  <a:schemeClr val="tx1"/>
                </a:solidFill>
                <a:round/>
                <a:headEnd/>
                <a:tailEnd/>
              </a:ln>
            </p:spPr>
            <p:txBody>
              <a:bodyPr/>
              <a:lstStyle/>
              <a:p>
                <a:endParaRPr lang="en-US" sz="1800">
                  <a:solidFill>
                    <a:schemeClr val="bg1"/>
                  </a:solidFill>
                </a:endParaRPr>
              </a:p>
            </p:txBody>
          </p:sp>
        </p:grpSp>
        <p:grpSp>
          <p:nvGrpSpPr>
            <p:cNvPr id="146" name="Group 55"/>
            <p:cNvGrpSpPr>
              <a:grpSpLocks/>
            </p:cNvGrpSpPr>
            <p:nvPr/>
          </p:nvGrpSpPr>
          <p:grpSpPr bwMode="auto">
            <a:xfrm flipH="1">
              <a:off x="986975" y="3013677"/>
              <a:ext cx="826262" cy="298021"/>
              <a:chOff x="842427" y="2142066"/>
              <a:chExt cx="1621329" cy="601134"/>
            </a:xfrm>
          </p:grpSpPr>
          <p:sp>
            <p:nvSpPr>
              <p:cNvPr id="183" name="Oval 399"/>
              <p:cNvSpPr>
                <a:spLocks noChangeArrowheads="1"/>
              </p:cNvSpPr>
              <p:nvPr/>
            </p:nvSpPr>
            <p:spPr bwMode="auto">
              <a:xfrm>
                <a:off x="977901" y="2158998"/>
                <a:ext cx="228600" cy="228600"/>
              </a:xfrm>
              <a:prstGeom prst="ellipse">
                <a:avLst/>
              </a:prstGeom>
              <a:solidFill>
                <a:srgbClr val="FF0000"/>
              </a:solidFill>
              <a:ln w="9525">
                <a:solidFill>
                  <a:schemeClr val="tx1"/>
                </a:solidFill>
                <a:round/>
                <a:headEnd/>
                <a:tailEnd/>
              </a:ln>
            </p:spPr>
            <p:txBody>
              <a:bodyPr/>
              <a:lstStyle/>
              <a:p>
                <a:endParaRPr lang="en-US" sz="1800">
                  <a:solidFill>
                    <a:schemeClr val="bg1"/>
                  </a:solidFill>
                </a:endParaRPr>
              </a:p>
            </p:txBody>
          </p:sp>
          <p:sp>
            <p:nvSpPr>
              <p:cNvPr id="184" name="Oval 400"/>
              <p:cNvSpPr>
                <a:spLocks noChangeArrowheads="1"/>
              </p:cNvSpPr>
              <p:nvPr/>
            </p:nvSpPr>
            <p:spPr bwMode="auto">
              <a:xfrm>
                <a:off x="1388532" y="2158998"/>
                <a:ext cx="228600" cy="228600"/>
              </a:xfrm>
              <a:prstGeom prst="ellipse">
                <a:avLst/>
              </a:prstGeom>
              <a:solidFill>
                <a:srgbClr val="FF0000"/>
              </a:solidFill>
              <a:ln w="9525">
                <a:solidFill>
                  <a:schemeClr val="tx1"/>
                </a:solidFill>
                <a:round/>
                <a:headEnd/>
                <a:tailEnd/>
              </a:ln>
            </p:spPr>
            <p:txBody>
              <a:bodyPr/>
              <a:lstStyle/>
              <a:p>
                <a:endParaRPr lang="en-US" sz="1800">
                  <a:solidFill>
                    <a:schemeClr val="bg1"/>
                  </a:solidFill>
                </a:endParaRPr>
              </a:p>
            </p:txBody>
          </p:sp>
          <p:sp>
            <p:nvSpPr>
              <p:cNvPr id="185" name="Oval 401"/>
              <p:cNvSpPr>
                <a:spLocks noChangeArrowheads="1"/>
              </p:cNvSpPr>
              <p:nvPr/>
            </p:nvSpPr>
            <p:spPr bwMode="auto">
              <a:xfrm>
                <a:off x="1807611" y="2150532"/>
                <a:ext cx="228600" cy="228600"/>
              </a:xfrm>
              <a:prstGeom prst="ellipse">
                <a:avLst/>
              </a:prstGeom>
              <a:solidFill>
                <a:srgbClr val="FF0000"/>
              </a:solidFill>
              <a:ln w="9525">
                <a:solidFill>
                  <a:schemeClr val="tx1"/>
                </a:solidFill>
                <a:round/>
                <a:headEnd/>
                <a:tailEnd/>
              </a:ln>
            </p:spPr>
            <p:txBody>
              <a:bodyPr/>
              <a:lstStyle/>
              <a:p>
                <a:endParaRPr lang="en-US" sz="1800">
                  <a:solidFill>
                    <a:schemeClr val="bg1"/>
                  </a:solidFill>
                </a:endParaRPr>
              </a:p>
            </p:txBody>
          </p:sp>
          <p:sp>
            <p:nvSpPr>
              <p:cNvPr id="186" name="Oval 402"/>
              <p:cNvSpPr>
                <a:spLocks noChangeArrowheads="1"/>
              </p:cNvSpPr>
              <p:nvPr/>
            </p:nvSpPr>
            <p:spPr bwMode="auto">
              <a:xfrm>
                <a:off x="2235156" y="2142066"/>
                <a:ext cx="228600" cy="228600"/>
              </a:xfrm>
              <a:prstGeom prst="ellipse">
                <a:avLst/>
              </a:prstGeom>
              <a:solidFill>
                <a:srgbClr val="FF0000"/>
              </a:solidFill>
              <a:ln w="9525">
                <a:solidFill>
                  <a:schemeClr val="tx1"/>
                </a:solidFill>
                <a:round/>
                <a:headEnd/>
                <a:tailEnd/>
              </a:ln>
            </p:spPr>
            <p:txBody>
              <a:bodyPr/>
              <a:lstStyle/>
              <a:p>
                <a:endParaRPr lang="en-US" sz="1800">
                  <a:solidFill>
                    <a:schemeClr val="bg1"/>
                  </a:solidFill>
                </a:endParaRPr>
              </a:p>
            </p:txBody>
          </p:sp>
          <p:sp>
            <p:nvSpPr>
              <p:cNvPr id="187" name="Oval 403"/>
              <p:cNvSpPr>
                <a:spLocks noChangeArrowheads="1"/>
              </p:cNvSpPr>
              <p:nvPr/>
            </p:nvSpPr>
            <p:spPr bwMode="auto">
              <a:xfrm>
                <a:off x="2103969" y="2514600"/>
                <a:ext cx="228600" cy="228600"/>
              </a:xfrm>
              <a:prstGeom prst="ellipse">
                <a:avLst/>
              </a:prstGeom>
              <a:solidFill>
                <a:srgbClr val="FF0000"/>
              </a:solidFill>
              <a:ln w="9525">
                <a:solidFill>
                  <a:schemeClr val="tx1"/>
                </a:solidFill>
                <a:round/>
                <a:headEnd/>
                <a:tailEnd/>
              </a:ln>
            </p:spPr>
            <p:txBody>
              <a:bodyPr/>
              <a:lstStyle/>
              <a:p>
                <a:endParaRPr lang="en-US" sz="1800">
                  <a:solidFill>
                    <a:schemeClr val="bg1"/>
                  </a:solidFill>
                </a:endParaRPr>
              </a:p>
            </p:txBody>
          </p:sp>
          <p:sp>
            <p:nvSpPr>
              <p:cNvPr id="188" name="Oval 404"/>
              <p:cNvSpPr>
                <a:spLocks noChangeArrowheads="1"/>
              </p:cNvSpPr>
              <p:nvPr/>
            </p:nvSpPr>
            <p:spPr bwMode="auto">
              <a:xfrm>
                <a:off x="1676400" y="2506134"/>
                <a:ext cx="228600" cy="228600"/>
              </a:xfrm>
              <a:prstGeom prst="ellipse">
                <a:avLst/>
              </a:prstGeom>
              <a:solidFill>
                <a:srgbClr val="FF0000"/>
              </a:solidFill>
              <a:ln w="9525">
                <a:solidFill>
                  <a:schemeClr val="tx1"/>
                </a:solidFill>
                <a:round/>
                <a:headEnd/>
                <a:tailEnd/>
              </a:ln>
            </p:spPr>
            <p:txBody>
              <a:bodyPr/>
              <a:lstStyle/>
              <a:p>
                <a:endParaRPr lang="en-US" sz="1800">
                  <a:solidFill>
                    <a:schemeClr val="bg1"/>
                  </a:solidFill>
                </a:endParaRPr>
              </a:p>
            </p:txBody>
          </p:sp>
          <p:sp>
            <p:nvSpPr>
              <p:cNvPr id="189" name="Oval 405"/>
              <p:cNvSpPr>
                <a:spLocks noChangeArrowheads="1"/>
              </p:cNvSpPr>
              <p:nvPr/>
            </p:nvSpPr>
            <p:spPr bwMode="auto">
              <a:xfrm>
                <a:off x="1248831" y="2506134"/>
                <a:ext cx="228600" cy="228600"/>
              </a:xfrm>
              <a:prstGeom prst="ellipse">
                <a:avLst/>
              </a:prstGeom>
              <a:solidFill>
                <a:srgbClr val="FF0000"/>
              </a:solidFill>
              <a:ln w="9525">
                <a:solidFill>
                  <a:schemeClr val="tx1"/>
                </a:solidFill>
                <a:round/>
                <a:headEnd/>
                <a:tailEnd/>
              </a:ln>
            </p:spPr>
            <p:txBody>
              <a:bodyPr/>
              <a:lstStyle/>
              <a:p>
                <a:endParaRPr lang="en-US" sz="1800">
                  <a:solidFill>
                    <a:schemeClr val="bg1"/>
                  </a:solidFill>
                </a:endParaRPr>
              </a:p>
            </p:txBody>
          </p:sp>
          <p:sp>
            <p:nvSpPr>
              <p:cNvPr id="190" name="Oval 406"/>
              <p:cNvSpPr>
                <a:spLocks noChangeArrowheads="1"/>
              </p:cNvSpPr>
              <p:nvPr/>
            </p:nvSpPr>
            <p:spPr bwMode="auto">
              <a:xfrm>
                <a:off x="842427" y="2506134"/>
                <a:ext cx="228600" cy="228600"/>
              </a:xfrm>
              <a:prstGeom prst="ellipse">
                <a:avLst/>
              </a:prstGeom>
              <a:solidFill>
                <a:srgbClr val="FF0000"/>
              </a:solidFill>
              <a:ln w="9525">
                <a:solidFill>
                  <a:schemeClr val="tx1"/>
                </a:solidFill>
                <a:round/>
                <a:headEnd/>
                <a:tailEnd/>
              </a:ln>
            </p:spPr>
            <p:txBody>
              <a:bodyPr/>
              <a:lstStyle/>
              <a:p>
                <a:endParaRPr lang="en-US" sz="1800">
                  <a:solidFill>
                    <a:schemeClr val="bg1"/>
                  </a:solidFill>
                </a:endParaRPr>
              </a:p>
            </p:txBody>
          </p:sp>
          <p:cxnSp>
            <p:nvCxnSpPr>
              <p:cNvPr id="191" name="Straight Connector 407"/>
              <p:cNvCxnSpPr>
                <a:cxnSpLocks noChangeShapeType="1"/>
              </p:cNvCxnSpPr>
              <p:nvPr/>
            </p:nvCxnSpPr>
            <p:spPr bwMode="auto">
              <a:xfrm rot="16200000" flipH="1">
                <a:off x="1145505" y="2385870"/>
                <a:ext cx="160480" cy="122377"/>
              </a:xfrm>
              <a:prstGeom prst="line">
                <a:avLst/>
              </a:prstGeom>
              <a:noFill/>
              <a:ln w="57150">
                <a:solidFill>
                  <a:srgbClr val="000080"/>
                </a:solidFill>
                <a:round/>
                <a:headEnd/>
                <a:tailEnd/>
              </a:ln>
              <a:extLst>
                <a:ext uri="{909E8E84-426E-40dd-AFC4-6F175D3DCCD1}">
                  <a14:hiddenFill xmlns:a14="http://schemas.microsoft.com/office/drawing/2010/main">
                    <a:noFill/>
                  </a14:hiddenFill>
                </a:ext>
              </a:extLst>
            </p:spPr>
          </p:cxnSp>
          <p:cxnSp>
            <p:nvCxnSpPr>
              <p:cNvPr id="192" name="Straight Connector 408"/>
              <p:cNvCxnSpPr>
                <a:cxnSpLocks noChangeShapeType="1"/>
              </p:cNvCxnSpPr>
              <p:nvPr/>
            </p:nvCxnSpPr>
            <p:spPr bwMode="auto">
              <a:xfrm flipV="1">
                <a:off x="1054095" y="2336802"/>
                <a:ext cx="355606" cy="228601"/>
              </a:xfrm>
              <a:prstGeom prst="line">
                <a:avLst/>
              </a:prstGeom>
              <a:noFill/>
              <a:ln w="57150">
                <a:solidFill>
                  <a:srgbClr val="000080"/>
                </a:solidFill>
                <a:round/>
                <a:headEnd/>
                <a:tailEnd/>
              </a:ln>
              <a:extLst>
                <a:ext uri="{909E8E84-426E-40dd-AFC4-6F175D3DCCD1}">
                  <a14:hiddenFill xmlns:a14="http://schemas.microsoft.com/office/drawing/2010/main">
                    <a:noFill/>
                  </a14:hiddenFill>
                </a:ext>
              </a:extLst>
            </p:spPr>
          </p:cxnSp>
          <p:cxnSp>
            <p:nvCxnSpPr>
              <p:cNvPr id="193" name="Straight Connector 409"/>
              <p:cNvCxnSpPr>
                <a:cxnSpLocks noChangeShapeType="1"/>
              </p:cNvCxnSpPr>
              <p:nvPr/>
            </p:nvCxnSpPr>
            <p:spPr bwMode="auto">
              <a:xfrm flipV="1">
                <a:off x="1464732" y="2324103"/>
                <a:ext cx="355606" cy="228601"/>
              </a:xfrm>
              <a:prstGeom prst="line">
                <a:avLst/>
              </a:prstGeom>
              <a:noFill/>
              <a:ln w="57150">
                <a:solidFill>
                  <a:srgbClr val="000080"/>
                </a:solidFill>
                <a:round/>
                <a:headEnd/>
                <a:tailEnd/>
              </a:ln>
              <a:extLst>
                <a:ext uri="{909E8E84-426E-40dd-AFC4-6F175D3DCCD1}">
                  <a14:hiddenFill xmlns:a14="http://schemas.microsoft.com/office/drawing/2010/main">
                    <a:noFill/>
                  </a14:hiddenFill>
                </a:ext>
              </a:extLst>
            </p:spPr>
          </p:cxnSp>
          <p:cxnSp>
            <p:nvCxnSpPr>
              <p:cNvPr id="194" name="Straight Connector 410"/>
              <p:cNvCxnSpPr>
                <a:cxnSpLocks noChangeAspect="1"/>
              </p:cNvCxnSpPr>
              <p:nvPr/>
            </p:nvCxnSpPr>
            <p:spPr bwMode="auto">
              <a:xfrm flipV="1">
                <a:off x="1888068" y="2328336"/>
                <a:ext cx="369830" cy="237745"/>
              </a:xfrm>
              <a:prstGeom prst="line">
                <a:avLst/>
              </a:prstGeom>
              <a:noFill/>
              <a:ln w="57150">
                <a:solidFill>
                  <a:srgbClr val="000080"/>
                </a:solidFill>
                <a:round/>
                <a:headEnd/>
                <a:tailEnd/>
              </a:ln>
              <a:extLst>
                <a:ext uri="{909E8E84-426E-40dd-AFC4-6F175D3DCCD1}">
                  <a14:hiddenFill xmlns:a14="http://schemas.microsoft.com/office/drawing/2010/main">
                    <a:noFill/>
                  </a14:hiddenFill>
                </a:ext>
              </a:extLst>
            </p:spPr>
          </p:cxnSp>
          <p:cxnSp>
            <p:nvCxnSpPr>
              <p:cNvPr id="195" name="Straight Connector 411"/>
              <p:cNvCxnSpPr>
                <a:cxnSpLocks noChangeAspect="1"/>
              </p:cNvCxnSpPr>
              <p:nvPr/>
            </p:nvCxnSpPr>
            <p:spPr bwMode="auto">
              <a:xfrm rot="16200000" flipH="1">
                <a:off x="1557515" y="2368895"/>
                <a:ext cx="184550" cy="140734"/>
              </a:xfrm>
              <a:prstGeom prst="line">
                <a:avLst/>
              </a:prstGeom>
              <a:noFill/>
              <a:ln w="57150">
                <a:solidFill>
                  <a:srgbClr val="000080"/>
                </a:solidFill>
                <a:round/>
                <a:headEnd/>
                <a:tailEnd/>
              </a:ln>
              <a:extLst>
                <a:ext uri="{909E8E84-426E-40dd-AFC4-6F175D3DCCD1}">
                  <a14:hiddenFill xmlns:a14="http://schemas.microsoft.com/office/drawing/2010/main">
                    <a:noFill/>
                  </a14:hiddenFill>
                </a:ext>
              </a:extLst>
            </p:spPr>
          </p:cxnSp>
          <p:cxnSp>
            <p:nvCxnSpPr>
              <p:cNvPr id="196" name="Straight Connector 412"/>
              <p:cNvCxnSpPr>
                <a:cxnSpLocks noChangeAspect="1"/>
              </p:cNvCxnSpPr>
              <p:nvPr/>
            </p:nvCxnSpPr>
            <p:spPr bwMode="auto">
              <a:xfrm rot="16200000" flipH="1">
                <a:off x="1971028" y="2371556"/>
                <a:ext cx="195944" cy="149422"/>
              </a:xfrm>
              <a:prstGeom prst="line">
                <a:avLst/>
              </a:prstGeom>
              <a:noFill/>
              <a:ln w="57150">
                <a:solidFill>
                  <a:srgbClr val="000080"/>
                </a:solidFill>
                <a:round/>
                <a:headEnd/>
                <a:tailEnd/>
              </a:ln>
              <a:extLst>
                <a:ext uri="{909E8E84-426E-40dd-AFC4-6F175D3DCCD1}">
                  <a14:hiddenFill xmlns:a14="http://schemas.microsoft.com/office/drawing/2010/main">
                    <a:noFill/>
                  </a14:hiddenFill>
                </a:ext>
              </a:extLst>
            </p:spPr>
          </p:cxnSp>
          <p:sp>
            <p:nvSpPr>
              <p:cNvPr id="197" name="Oval 413"/>
              <p:cNvSpPr>
                <a:spLocks noChangeArrowheads="1"/>
              </p:cNvSpPr>
              <p:nvPr/>
            </p:nvSpPr>
            <p:spPr bwMode="auto">
              <a:xfrm>
                <a:off x="1147233" y="2366439"/>
                <a:ext cx="152400" cy="152400"/>
              </a:xfrm>
              <a:prstGeom prst="ellipse">
                <a:avLst/>
              </a:prstGeom>
              <a:solidFill>
                <a:srgbClr val="000080"/>
              </a:solidFill>
              <a:ln w="9525">
                <a:solidFill>
                  <a:schemeClr val="tx1"/>
                </a:solidFill>
                <a:round/>
                <a:headEnd/>
                <a:tailEnd/>
              </a:ln>
            </p:spPr>
            <p:txBody>
              <a:bodyPr/>
              <a:lstStyle/>
              <a:p>
                <a:endParaRPr lang="en-US" sz="1800">
                  <a:solidFill>
                    <a:schemeClr val="bg1"/>
                  </a:solidFill>
                </a:endParaRPr>
              </a:p>
            </p:txBody>
          </p:sp>
          <p:sp>
            <p:nvSpPr>
              <p:cNvPr id="198" name="Oval 414"/>
              <p:cNvSpPr>
                <a:spLocks noChangeArrowheads="1"/>
              </p:cNvSpPr>
              <p:nvPr/>
            </p:nvSpPr>
            <p:spPr bwMode="auto">
              <a:xfrm>
                <a:off x="1570569" y="2362200"/>
                <a:ext cx="152400" cy="152400"/>
              </a:xfrm>
              <a:prstGeom prst="ellipse">
                <a:avLst/>
              </a:prstGeom>
              <a:solidFill>
                <a:srgbClr val="000080"/>
              </a:solidFill>
              <a:ln w="9525">
                <a:solidFill>
                  <a:schemeClr val="tx1"/>
                </a:solidFill>
                <a:round/>
                <a:headEnd/>
                <a:tailEnd/>
              </a:ln>
            </p:spPr>
            <p:txBody>
              <a:bodyPr/>
              <a:lstStyle/>
              <a:p>
                <a:endParaRPr lang="en-US" sz="1800">
                  <a:solidFill>
                    <a:schemeClr val="bg1"/>
                  </a:solidFill>
                </a:endParaRPr>
              </a:p>
            </p:txBody>
          </p:sp>
          <p:sp>
            <p:nvSpPr>
              <p:cNvPr id="199" name="Oval 415"/>
              <p:cNvSpPr>
                <a:spLocks noChangeArrowheads="1"/>
              </p:cNvSpPr>
              <p:nvPr/>
            </p:nvSpPr>
            <p:spPr bwMode="auto">
              <a:xfrm>
                <a:off x="1989672" y="2370660"/>
                <a:ext cx="152400" cy="152400"/>
              </a:xfrm>
              <a:prstGeom prst="ellipse">
                <a:avLst/>
              </a:prstGeom>
              <a:solidFill>
                <a:srgbClr val="000080"/>
              </a:solidFill>
              <a:ln w="9525">
                <a:solidFill>
                  <a:schemeClr val="tx1"/>
                </a:solidFill>
                <a:round/>
                <a:headEnd/>
                <a:tailEnd/>
              </a:ln>
            </p:spPr>
            <p:txBody>
              <a:bodyPr/>
              <a:lstStyle/>
              <a:p>
                <a:endParaRPr lang="en-US" sz="1800">
                  <a:solidFill>
                    <a:schemeClr val="bg1"/>
                  </a:solidFill>
                </a:endParaRPr>
              </a:p>
            </p:txBody>
          </p:sp>
        </p:grpSp>
        <p:grpSp>
          <p:nvGrpSpPr>
            <p:cNvPr id="147" name="Group 73"/>
            <p:cNvGrpSpPr>
              <a:grpSpLocks/>
            </p:cNvGrpSpPr>
            <p:nvPr/>
          </p:nvGrpSpPr>
          <p:grpSpPr bwMode="auto">
            <a:xfrm flipH="1">
              <a:off x="984025" y="2098960"/>
              <a:ext cx="824786" cy="296545"/>
              <a:chOff x="842427" y="2142066"/>
              <a:chExt cx="1621329" cy="601134"/>
            </a:xfrm>
          </p:grpSpPr>
          <p:sp>
            <p:nvSpPr>
              <p:cNvPr id="166" name="Oval 382"/>
              <p:cNvSpPr>
                <a:spLocks noChangeArrowheads="1"/>
              </p:cNvSpPr>
              <p:nvPr/>
            </p:nvSpPr>
            <p:spPr bwMode="auto">
              <a:xfrm>
                <a:off x="977901" y="2158998"/>
                <a:ext cx="228600" cy="228600"/>
              </a:xfrm>
              <a:prstGeom prst="ellipse">
                <a:avLst/>
              </a:prstGeom>
              <a:solidFill>
                <a:srgbClr val="FF0000"/>
              </a:solidFill>
              <a:ln w="9525">
                <a:solidFill>
                  <a:schemeClr val="tx1"/>
                </a:solidFill>
                <a:round/>
                <a:headEnd/>
                <a:tailEnd/>
              </a:ln>
            </p:spPr>
            <p:txBody>
              <a:bodyPr/>
              <a:lstStyle/>
              <a:p>
                <a:endParaRPr lang="en-US" sz="1800">
                  <a:solidFill>
                    <a:schemeClr val="bg1"/>
                  </a:solidFill>
                </a:endParaRPr>
              </a:p>
            </p:txBody>
          </p:sp>
          <p:sp>
            <p:nvSpPr>
              <p:cNvPr id="167" name="Oval 383"/>
              <p:cNvSpPr>
                <a:spLocks noChangeArrowheads="1"/>
              </p:cNvSpPr>
              <p:nvPr/>
            </p:nvSpPr>
            <p:spPr bwMode="auto">
              <a:xfrm>
                <a:off x="1388532" y="2158998"/>
                <a:ext cx="228600" cy="228600"/>
              </a:xfrm>
              <a:prstGeom prst="ellipse">
                <a:avLst/>
              </a:prstGeom>
              <a:solidFill>
                <a:srgbClr val="FF0000"/>
              </a:solidFill>
              <a:ln w="9525">
                <a:solidFill>
                  <a:schemeClr val="tx1"/>
                </a:solidFill>
                <a:round/>
                <a:headEnd/>
                <a:tailEnd/>
              </a:ln>
            </p:spPr>
            <p:txBody>
              <a:bodyPr/>
              <a:lstStyle/>
              <a:p>
                <a:endParaRPr lang="en-US" sz="1800">
                  <a:solidFill>
                    <a:schemeClr val="bg1"/>
                  </a:solidFill>
                </a:endParaRPr>
              </a:p>
            </p:txBody>
          </p:sp>
          <p:sp>
            <p:nvSpPr>
              <p:cNvPr id="168" name="Oval 384"/>
              <p:cNvSpPr>
                <a:spLocks noChangeArrowheads="1"/>
              </p:cNvSpPr>
              <p:nvPr/>
            </p:nvSpPr>
            <p:spPr bwMode="auto">
              <a:xfrm>
                <a:off x="1807611" y="2150532"/>
                <a:ext cx="228600" cy="228600"/>
              </a:xfrm>
              <a:prstGeom prst="ellipse">
                <a:avLst/>
              </a:prstGeom>
              <a:solidFill>
                <a:srgbClr val="FF0000"/>
              </a:solidFill>
              <a:ln w="9525">
                <a:solidFill>
                  <a:schemeClr val="tx1"/>
                </a:solidFill>
                <a:round/>
                <a:headEnd/>
                <a:tailEnd/>
              </a:ln>
            </p:spPr>
            <p:txBody>
              <a:bodyPr/>
              <a:lstStyle/>
              <a:p>
                <a:endParaRPr lang="en-US" sz="1800">
                  <a:solidFill>
                    <a:schemeClr val="bg1"/>
                  </a:solidFill>
                </a:endParaRPr>
              </a:p>
            </p:txBody>
          </p:sp>
          <p:sp>
            <p:nvSpPr>
              <p:cNvPr id="169" name="Oval 385"/>
              <p:cNvSpPr>
                <a:spLocks noChangeArrowheads="1"/>
              </p:cNvSpPr>
              <p:nvPr/>
            </p:nvSpPr>
            <p:spPr bwMode="auto">
              <a:xfrm>
                <a:off x="2235156" y="2142066"/>
                <a:ext cx="228600" cy="228600"/>
              </a:xfrm>
              <a:prstGeom prst="ellipse">
                <a:avLst/>
              </a:prstGeom>
              <a:solidFill>
                <a:srgbClr val="FF0000"/>
              </a:solidFill>
              <a:ln w="9525">
                <a:solidFill>
                  <a:schemeClr val="tx1"/>
                </a:solidFill>
                <a:round/>
                <a:headEnd/>
                <a:tailEnd/>
              </a:ln>
            </p:spPr>
            <p:txBody>
              <a:bodyPr/>
              <a:lstStyle/>
              <a:p>
                <a:endParaRPr lang="en-US" sz="1800">
                  <a:solidFill>
                    <a:schemeClr val="bg1"/>
                  </a:solidFill>
                </a:endParaRPr>
              </a:p>
            </p:txBody>
          </p:sp>
          <p:sp>
            <p:nvSpPr>
              <p:cNvPr id="170" name="Oval 386"/>
              <p:cNvSpPr>
                <a:spLocks noChangeArrowheads="1"/>
              </p:cNvSpPr>
              <p:nvPr/>
            </p:nvSpPr>
            <p:spPr bwMode="auto">
              <a:xfrm>
                <a:off x="2103969" y="2514600"/>
                <a:ext cx="228600" cy="228600"/>
              </a:xfrm>
              <a:prstGeom prst="ellipse">
                <a:avLst/>
              </a:prstGeom>
              <a:solidFill>
                <a:srgbClr val="FF0000"/>
              </a:solidFill>
              <a:ln w="9525">
                <a:solidFill>
                  <a:schemeClr val="tx1"/>
                </a:solidFill>
                <a:round/>
                <a:headEnd/>
                <a:tailEnd/>
              </a:ln>
            </p:spPr>
            <p:txBody>
              <a:bodyPr/>
              <a:lstStyle/>
              <a:p>
                <a:endParaRPr lang="en-US" sz="1800">
                  <a:solidFill>
                    <a:schemeClr val="bg1"/>
                  </a:solidFill>
                </a:endParaRPr>
              </a:p>
            </p:txBody>
          </p:sp>
          <p:sp>
            <p:nvSpPr>
              <p:cNvPr id="171" name="Oval 387"/>
              <p:cNvSpPr>
                <a:spLocks noChangeArrowheads="1"/>
              </p:cNvSpPr>
              <p:nvPr/>
            </p:nvSpPr>
            <p:spPr bwMode="auto">
              <a:xfrm>
                <a:off x="1676400" y="2506134"/>
                <a:ext cx="228600" cy="228600"/>
              </a:xfrm>
              <a:prstGeom prst="ellipse">
                <a:avLst/>
              </a:prstGeom>
              <a:solidFill>
                <a:srgbClr val="FF0000"/>
              </a:solidFill>
              <a:ln w="9525">
                <a:solidFill>
                  <a:schemeClr val="tx1"/>
                </a:solidFill>
                <a:round/>
                <a:headEnd/>
                <a:tailEnd/>
              </a:ln>
            </p:spPr>
            <p:txBody>
              <a:bodyPr/>
              <a:lstStyle/>
              <a:p>
                <a:endParaRPr lang="en-US" sz="1800">
                  <a:solidFill>
                    <a:schemeClr val="bg1"/>
                  </a:solidFill>
                </a:endParaRPr>
              </a:p>
            </p:txBody>
          </p:sp>
          <p:sp>
            <p:nvSpPr>
              <p:cNvPr id="172" name="Oval 388"/>
              <p:cNvSpPr>
                <a:spLocks noChangeArrowheads="1"/>
              </p:cNvSpPr>
              <p:nvPr/>
            </p:nvSpPr>
            <p:spPr bwMode="auto">
              <a:xfrm>
                <a:off x="1248831" y="2506134"/>
                <a:ext cx="228600" cy="228600"/>
              </a:xfrm>
              <a:prstGeom prst="ellipse">
                <a:avLst/>
              </a:prstGeom>
              <a:solidFill>
                <a:srgbClr val="FF0000"/>
              </a:solidFill>
              <a:ln w="9525">
                <a:solidFill>
                  <a:schemeClr val="tx1"/>
                </a:solidFill>
                <a:round/>
                <a:headEnd/>
                <a:tailEnd/>
              </a:ln>
            </p:spPr>
            <p:txBody>
              <a:bodyPr/>
              <a:lstStyle/>
              <a:p>
                <a:endParaRPr lang="en-US" sz="1800">
                  <a:solidFill>
                    <a:schemeClr val="bg1"/>
                  </a:solidFill>
                </a:endParaRPr>
              </a:p>
            </p:txBody>
          </p:sp>
          <p:sp>
            <p:nvSpPr>
              <p:cNvPr id="173" name="Oval 389"/>
              <p:cNvSpPr>
                <a:spLocks noChangeArrowheads="1"/>
              </p:cNvSpPr>
              <p:nvPr/>
            </p:nvSpPr>
            <p:spPr bwMode="auto">
              <a:xfrm>
                <a:off x="842427" y="2506134"/>
                <a:ext cx="228600" cy="228600"/>
              </a:xfrm>
              <a:prstGeom prst="ellipse">
                <a:avLst/>
              </a:prstGeom>
              <a:solidFill>
                <a:srgbClr val="FF0000"/>
              </a:solidFill>
              <a:ln w="9525">
                <a:solidFill>
                  <a:schemeClr val="tx1"/>
                </a:solidFill>
                <a:round/>
                <a:headEnd/>
                <a:tailEnd/>
              </a:ln>
            </p:spPr>
            <p:txBody>
              <a:bodyPr/>
              <a:lstStyle/>
              <a:p>
                <a:endParaRPr lang="en-US" sz="1800">
                  <a:solidFill>
                    <a:schemeClr val="bg1"/>
                  </a:solidFill>
                </a:endParaRPr>
              </a:p>
            </p:txBody>
          </p:sp>
          <p:cxnSp>
            <p:nvCxnSpPr>
              <p:cNvPr id="174" name="Straight Connector 390"/>
              <p:cNvCxnSpPr>
                <a:cxnSpLocks noChangeShapeType="1"/>
              </p:cNvCxnSpPr>
              <p:nvPr/>
            </p:nvCxnSpPr>
            <p:spPr bwMode="auto">
              <a:xfrm rot="16200000" flipH="1">
                <a:off x="1145505" y="2385870"/>
                <a:ext cx="160480" cy="122377"/>
              </a:xfrm>
              <a:prstGeom prst="line">
                <a:avLst/>
              </a:prstGeom>
              <a:noFill/>
              <a:ln w="57150">
                <a:solidFill>
                  <a:srgbClr val="000080"/>
                </a:solidFill>
                <a:round/>
                <a:headEnd/>
                <a:tailEnd/>
              </a:ln>
              <a:extLst>
                <a:ext uri="{909E8E84-426E-40dd-AFC4-6F175D3DCCD1}">
                  <a14:hiddenFill xmlns:a14="http://schemas.microsoft.com/office/drawing/2010/main">
                    <a:noFill/>
                  </a14:hiddenFill>
                </a:ext>
              </a:extLst>
            </p:spPr>
          </p:cxnSp>
          <p:cxnSp>
            <p:nvCxnSpPr>
              <p:cNvPr id="175" name="Straight Connector 391"/>
              <p:cNvCxnSpPr>
                <a:cxnSpLocks noChangeShapeType="1"/>
              </p:cNvCxnSpPr>
              <p:nvPr/>
            </p:nvCxnSpPr>
            <p:spPr bwMode="auto">
              <a:xfrm flipV="1">
                <a:off x="1054095" y="2336802"/>
                <a:ext cx="355606" cy="228601"/>
              </a:xfrm>
              <a:prstGeom prst="line">
                <a:avLst/>
              </a:prstGeom>
              <a:noFill/>
              <a:ln w="57150">
                <a:solidFill>
                  <a:srgbClr val="000080"/>
                </a:solidFill>
                <a:round/>
                <a:headEnd/>
                <a:tailEnd/>
              </a:ln>
              <a:extLst>
                <a:ext uri="{909E8E84-426E-40dd-AFC4-6F175D3DCCD1}">
                  <a14:hiddenFill xmlns:a14="http://schemas.microsoft.com/office/drawing/2010/main">
                    <a:noFill/>
                  </a14:hiddenFill>
                </a:ext>
              </a:extLst>
            </p:spPr>
          </p:cxnSp>
          <p:cxnSp>
            <p:nvCxnSpPr>
              <p:cNvPr id="176" name="Straight Connector 392"/>
              <p:cNvCxnSpPr>
                <a:cxnSpLocks noChangeShapeType="1"/>
              </p:cNvCxnSpPr>
              <p:nvPr/>
            </p:nvCxnSpPr>
            <p:spPr bwMode="auto">
              <a:xfrm flipV="1">
                <a:off x="1464732" y="2324103"/>
                <a:ext cx="355606" cy="228601"/>
              </a:xfrm>
              <a:prstGeom prst="line">
                <a:avLst/>
              </a:prstGeom>
              <a:noFill/>
              <a:ln w="57150">
                <a:solidFill>
                  <a:srgbClr val="000080"/>
                </a:solidFill>
                <a:round/>
                <a:headEnd/>
                <a:tailEnd/>
              </a:ln>
              <a:extLst>
                <a:ext uri="{909E8E84-426E-40dd-AFC4-6F175D3DCCD1}">
                  <a14:hiddenFill xmlns:a14="http://schemas.microsoft.com/office/drawing/2010/main">
                    <a:noFill/>
                  </a14:hiddenFill>
                </a:ext>
              </a:extLst>
            </p:spPr>
          </p:cxnSp>
          <p:cxnSp>
            <p:nvCxnSpPr>
              <p:cNvPr id="177" name="Straight Connector 393"/>
              <p:cNvCxnSpPr>
                <a:cxnSpLocks noChangeAspect="1"/>
              </p:cNvCxnSpPr>
              <p:nvPr/>
            </p:nvCxnSpPr>
            <p:spPr bwMode="auto">
              <a:xfrm flipV="1">
                <a:off x="1888068" y="2328336"/>
                <a:ext cx="369830" cy="237745"/>
              </a:xfrm>
              <a:prstGeom prst="line">
                <a:avLst/>
              </a:prstGeom>
              <a:noFill/>
              <a:ln w="57150">
                <a:solidFill>
                  <a:srgbClr val="000080"/>
                </a:solidFill>
                <a:round/>
                <a:headEnd/>
                <a:tailEnd/>
              </a:ln>
              <a:extLst>
                <a:ext uri="{909E8E84-426E-40dd-AFC4-6F175D3DCCD1}">
                  <a14:hiddenFill xmlns:a14="http://schemas.microsoft.com/office/drawing/2010/main">
                    <a:noFill/>
                  </a14:hiddenFill>
                </a:ext>
              </a:extLst>
            </p:spPr>
          </p:cxnSp>
          <p:cxnSp>
            <p:nvCxnSpPr>
              <p:cNvPr id="178" name="Straight Connector 394"/>
              <p:cNvCxnSpPr>
                <a:cxnSpLocks noChangeAspect="1"/>
              </p:cNvCxnSpPr>
              <p:nvPr/>
            </p:nvCxnSpPr>
            <p:spPr bwMode="auto">
              <a:xfrm rot="16200000" flipH="1">
                <a:off x="1557515" y="2368895"/>
                <a:ext cx="184550" cy="140734"/>
              </a:xfrm>
              <a:prstGeom prst="line">
                <a:avLst/>
              </a:prstGeom>
              <a:noFill/>
              <a:ln w="57150">
                <a:solidFill>
                  <a:srgbClr val="000080"/>
                </a:solidFill>
                <a:round/>
                <a:headEnd/>
                <a:tailEnd/>
              </a:ln>
              <a:extLst>
                <a:ext uri="{909E8E84-426E-40dd-AFC4-6F175D3DCCD1}">
                  <a14:hiddenFill xmlns:a14="http://schemas.microsoft.com/office/drawing/2010/main">
                    <a:noFill/>
                  </a14:hiddenFill>
                </a:ext>
              </a:extLst>
            </p:spPr>
          </p:cxnSp>
          <p:cxnSp>
            <p:nvCxnSpPr>
              <p:cNvPr id="179" name="Straight Connector 395"/>
              <p:cNvCxnSpPr>
                <a:cxnSpLocks noChangeAspect="1"/>
              </p:cNvCxnSpPr>
              <p:nvPr/>
            </p:nvCxnSpPr>
            <p:spPr bwMode="auto">
              <a:xfrm rot="16200000" flipH="1">
                <a:off x="1971028" y="2371556"/>
                <a:ext cx="195944" cy="149422"/>
              </a:xfrm>
              <a:prstGeom prst="line">
                <a:avLst/>
              </a:prstGeom>
              <a:noFill/>
              <a:ln w="57150">
                <a:solidFill>
                  <a:srgbClr val="000080"/>
                </a:solidFill>
                <a:round/>
                <a:headEnd/>
                <a:tailEnd/>
              </a:ln>
              <a:extLst>
                <a:ext uri="{909E8E84-426E-40dd-AFC4-6F175D3DCCD1}">
                  <a14:hiddenFill xmlns:a14="http://schemas.microsoft.com/office/drawing/2010/main">
                    <a:noFill/>
                  </a14:hiddenFill>
                </a:ext>
              </a:extLst>
            </p:spPr>
          </p:cxnSp>
          <p:sp>
            <p:nvSpPr>
              <p:cNvPr id="180" name="Oval 396"/>
              <p:cNvSpPr>
                <a:spLocks noChangeArrowheads="1"/>
              </p:cNvSpPr>
              <p:nvPr/>
            </p:nvSpPr>
            <p:spPr bwMode="auto">
              <a:xfrm>
                <a:off x="1147233" y="2366439"/>
                <a:ext cx="152400" cy="152400"/>
              </a:xfrm>
              <a:prstGeom prst="ellipse">
                <a:avLst/>
              </a:prstGeom>
              <a:solidFill>
                <a:srgbClr val="000080"/>
              </a:solidFill>
              <a:ln w="9525">
                <a:solidFill>
                  <a:schemeClr val="tx1"/>
                </a:solidFill>
                <a:round/>
                <a:headEnd/>
                <a:tailEnd/>
              </a:ln>
            </p:spPr>
            <p:txBody>
              <a:bodyPr/>
              <a:lstStyle/>
              <a:p>
                <a:endParaRPr lang="en-US" sz="1800">
                  <a:solidFill>
                    <a:schemeClr val="bg1"/>
                  </a:solidFill>
                </a:endParaRPr>
              </a:p>
            </p:txBody>
          </p:sp>
          <p:sp>
            <p:nvSpPr>
              <p:cNvPr id="181" name="Oval 397"/>
              <p:cNvSpPr>
                <a:spLocks noChangeArrowheads="1"/>
              </p:cNvSpPr>
              <p:nvPr/>
            </p:nvSpPr>
            <p:spPr bwMode="auto">
              <a:xfrm>
                <a:off x="1570569" y="2362200"/>
                <a:ext cx="152400" cy="152400"/>
              </a:xfrm>
              <a:prstGeom prst="ellipse">
                <a:avLst/>
              </a:prstGeom>
              <a:solidFill>
                <a:srgbClr val="000080"/>
              </a:solidFill>
              <a:ln w="9525">
                <a:solidFill>
                  <a:schemeClr val="tx1"/>
                </a:solidFill>
                <a:round/>
                <a:headEnd/>
                <a:tailEnd/>
              </a:ln>
            </p:spPr>
            <p:txBody>
              <a:bodyPr/>
              <a:lstStyle/>
              <a:p>
                <a:endParaRPr lang="en-US" sz="1800">
                  <a:solidFill>
                    <a:schemeClr val="bg1"/>
                  </a:solidFill>
                </a:endParaRPr>
              </a:p>
            </p:txBody>
          </p:sp>
          <p:sp>
            <p:nvSpPr>
              <p:cNvPr id="182" name="Oval 398"/>
              <p:cNvSpPr>
                <a:spLocks noChangeArrowheads="1"/>
              </p:cNvSpPr>
              <p:nvPr/>
            </p:nvSpPr>
            <p:spPr bwMode="auto">
              <a:xfrm>
                <a:off x="1989672" y="2370660"/>
                <a:ext cx="152400" cy="152400"/>
              </a:xfrm>
              <a:prstGeom prst="ellipse">
                <a:avLst/>
              </a:prstGeom>
              <a:solidFill>
                <a:srgbClr val="000080"/>
              </a:solidFill>
              <a:ln w="9525">
                <a:solidFill>
                  <a:schemeClr val="tx1"/>
                </a:solidFill>
                <a:round/>
                <a:headEnd/>
                <a:tailEnd/>
              </a:ln>
            </p:spPr>
            <p:txBody>
              <a:bodyPr/>
              <a:lstStyle/>
              <a:p>
                <a:endParaRPr lang="en-US" sz="1800">
                  <a:solidFill>
                    <a:schemeClr val="bg1"/>
                  </a:solidFill>
                </a:endParaRPr>
              </a:p>
            </p:txBody>
          </p:sp>
        </p:grpSp>
        <p:sp>
          <p:nvSpPr>
            <p:cNvPr id="148" name="Oval 372"/>
            <p:cNvSpPr>
              <a:spLocks noChangeArrowheads="1"/>
            </p:cNvSpPr>
            <p:nvPr/>
          </p:nvSpPr>
          <p:spPr bwMode="auto">
            <a:xfrm>
              <a:off x="1146326" y="2439765"/>
              <a:ext cx="78199" cy="75243"/>
            </a:xfrm>
            <a:prstGeom prst="ellipse">
              <a:avLst/>
            </a:prstGeom>
            <a:solidFill>
              <a:srgbClr val="FFFF66"/>
            </a:solidFill>
            <a:ln w="9525">
              <a:solidFill>
                <a:schemeClr val="tx1"/>
              </a:solidFill>
              <a:round/>
              <a:headEnd/>
              <a:tailEnd/>
            </a:ln>
          </p:spPr>
          <p:txBody>
            <a:bodyPr/>
            <a:lstStyle/>
            <a:p>
              <a:endParaRPr lang="en-US" sz="1800">
                <a:solidFill>
                  <a:schemeClr val="bg1"/>
                </a:solidFill>
              </a:endParaRPr>
            </a:p>
          </p:txBody>
        </p:sp>
        <p:sp>
          <p:nvSpPr>
            <p:cNvPr id="149" name="Oval 373"/>
            <p:cNvSpPr>
              <a:spLocks noChangeArrowheads="1"/>
            </p:cNvSpPr>
            <p:nvPr/>
          </p:nvSpPr>
          <p:spPr bwMode="auto">
            <a:xfrm>
              <a:off x="1366170" y="2442716"/>
              <a:ext cx="78200" cy="75243"/>
            </a:xfrm>
            <a:prstGeom prst="ellipse">
              <a:avLst/>
            </a:prstGeom>
            <a:solidFill>
              <a:srgbClr val="FFFF66"/>
            </a:solidFill>
            <a:ln w="9525">
              <a:solidFill>
                <a:schemeClr val="tx1"/>
              </a:solidFill>
              <a:round/>
              <a:headEnd/>
              <a:tailEnd/>
            </a:ln>
          </p:spPr>
          <p:txBody>
            <a:bodyPr/>
            <a:lstStyle/>
            <a:p>
              <a:endParaRPr lang="en-US" sz="1800">
                <a:solidFill>
                  <a:schemeClr val="bg1"/>
                </a:solidFill>
              </a:endParaRPr>
            </a:p>
          </p:txBody>
        </p:sp>
        <p:sp>
          <p:nvSpPr>
            <p:cNvPr id="150" name="Oval 374"/>
            <p:cNvSpPr>
              <a:spLocks noChangeArrowheads="1"/>
            </p:cNvSpPr>
            <p:nvPr/>
          </p:nvSpPr>
          <p:spPr bwMode="auto">
            <a:xfrm>
              <a:off x="1581588" y="2442716"/>
              <a:ext cx="78200" cy="75243"/>
            </a:xfrm>
            <a:prstGeom prst="ellipse">
              <a:avLst/>
            </a:prstGeom>
            <a:solidFill>
              <a:srgbClr val="FFFF66"/>
            </a:solidFill>
            <a:ln w="9525">
              <a:solidFill>
                <a:schemeClr val="tx1"/>
              </a:solidFill>
              <a:round/>
              <a:headEnd/>
              <a:tailEnd/>
            </a:ln>
          </p:spPr>
          <p:txBody>
            <a:bodyPr/>
            <a:lstStyle/>
            <a:p>
              <a:endParaRPr lang="en-US" sz="1800">
                <a:solidFill>
                  <a:schemeClr val="bg1"/>
                </a:solidFill>
              </a:endParaRPr>
            </a:p>
          </p:txBody>
        </p:sp>
        <p:sp>
          <p:nvSpPr>
            <p:cNvPr id="151" name="Oval 375"/>
            <p:cNvSpPr>
              <a:spLocks noChangeArrowheads="1"/>
            </p:cNvSpPr>
            <p:nvPr/>
          </p:nvSpPr>
          <p:spPr bwMode="auto">
            <a:xfrm>
              <a:off x="1439944" y="2430913"/>
              <a:ext cx="78200" cy="75243"/>
            </a:xfrm>
            <a:prstGeom prst="ellipse">
              <a:avLst/>
            </a:prstGeom>
            <a:solidFill>
              <a:srgbClr val="FFFF66"/>
            </a:solidFill>
            <a:ln w="9525">
              <a:solidFill>
                <a:schemeClr val="tx1"/>
              </a:solidFill>
              <a:round/>
              <a:headEnd/>
              <a:tailEnd/>
            </a:ln>
          </p:spPr>
          <p:txBody>
            <a:bodyPr/>
            <a:lstStyle/>
            <a:p>
              <a:endParaRPr lang="en-US" sz="1800">
                <a:solidFill>
                  <a:schemeClr val="bg1"/>
                </a:solidFill>
              </a:endParaRPr>
            </a:p>
          </p:txBody>
        </p:sp>
        <p:sp>
          <p:nvSpPr>
            <p:cNvPr id="152" name="Oval 376"/>
            <p:cNvSpPr>
              <a:spLocks noChangeArrowheads="1"/>
            </p:cNvSpPr>
            <p:nvPr/>
          </p:nvSpPr>
          <p:spPr bwMode="auto">
            <a:xfrm>
              <a:off x="1574212" y="2895649"/>
              <a:ext cx="76724" cy="75242"/>
            </a:xfrm>
            <a:prstGeom prst="ellipse">
              <a:avLst/>
            </a:prstGeom>
            <a:solidFill>
              <a:srgbClr val="FFFF66"/>
            </a:solidFill>
            <a:ln w="9525">
              <a:solidFill>
                <a:schemeClr val="tx1"/>
              </a:solidFill>
              <a:round/>
              <a:headEnd/>
              <a:tailEnd/>
            </a:ln>
          </p:spPr>
          <p:txBody>
            <a:bodyPr/>
            <a:lstStyle/>
            <a:p>
              <a:endParaRPr lang="en-US" sz="1800">
                <a:solidFill>
                  <a:schemeClr val="bg1"/>
                </a:solidFill>
              </a:endParaRPr>
            </a:p>
          </p:txBody>
        </p:sp>
        <p:sp>
          <p:nvSpPr>
            <p:cNvPr id="153" name="Oval 377"/>
            <p:cNvSpPr>
              <a:spLocks noChangeArrowheads="1"/>
            </p:cNvSpPr>
            <p:nvPr/>
          </p:nvSpPr>
          <p:spPr bwMode="auto">
            <a:xfrm>
              <a:off x="1150752" y="2903025"/>
              <a:ext cx="78200" cy="75243"/>
            </a:xfrm>
            <a:prstGeom prst="ellipse">
              <a:avLst/>
            </a:prstGeom>
            <a:solidFill>
              <a:srgbClr val="FFFF66"/>
            </a:solidFill>
            <a:ln w="9525">
              <a:solidFill>
                <a:schemeClr val="tx1"/>
              </a:solidFill>
              <a:round/>
              <a:headEnd/>
              <a:tailEnd/>
            </a:ln>
          </p:spPr>
          <p:txBody>
            <a:bodyPr/>
            <a:lstStyle/>
            <a:p>
              <a:endParaRPr lang="en-US" sz="1800">
                <a:solidFill>
                  <a:schemeClr val="bg1"/>
                </a:solidFill>
              </a:endParaRPr>
            </a:p>
          </p:txBody>
        </p:sp>
        <p:sp>
          <p:nvSpPr>
            <p:cNvPr id="154" name="Oval 378"/>
            <p:cNvSpPr>
              <a:spLocks noChangeArrowheads="1"/>
            </p:cNvSpPr>
            <p:nvPr/>
          </p:nvSpPr>
          <p:spPr bwMode="auto">
            <a:xfrm>
              <a:off x="1379450" y="2891222"/>
              <a:ext cx="78199" cy="75243"/>
            </a:xfrm>
            <a:prstGeom prst="ellipse">
              <a:avLst/>
            </a:prstGeom>
            <a:solidFill>
              <a:srgbClr val="FFFF66"/>
            </a:solidFill>
            <a:ln w="9525">
              <a:solidFill>
                <a:schemeClr val="tx1"/>
              </a:solidFill>
              <a:round/>
              <a:headEnd/>
              <a:tailEnd/>
            </a:ln>
          </p:spPr>
          <p:txBody>
            <a:bodyPr/>
            <a:lstStyle/>
            <a:p>
              <a:endParaRPr lang="en-US" sz="1800">
                <a:solidFill>
                  <a:schemeClr val="bg1"/>
                </a:solidFill>
              </a:endParaRPr>
            </a:p>
          </p:txBody>
        </p:sp>
        <p:sp>
          <p:nvSpPr>
            <p:cNvPr id="155" name="Oval 379"/>
            <p:cNvSpPr>
              <a:spLocks noChangeArrowheads="1"/>
            </p:cNvSpPr>
            <p:nvPr/>
          </p:nvSpPr>
          <p:spPr bwMode="auto">
            <a:xfrm>
              <a:off x="1361744" y="2928106"/>
              <a:ext cx="78199" cy="75242"/>
            </a:xfrm>
            <a:prstGeom prst="ellipse">
              <a:avLst/>
            </a:prstGeom>
            <a:solidFill>
              <a:srgbClr val="FFFF66"/>
            </a:solidFill>
            <a:ln w="9525">
              <a:solidFill>
                <a:schemeClr val="tx1"/>
              </a:solidFill>
              <a:round/>
              <a:headEnd/>
              <a:tailEnd/>
            </a:ln>
          </p:spPr>
          <p:txBody>
            <a:bodyPr/>
            <a:lstStyle/>
            <a:p>
              <a:endParaRPr lang="en-US" sz="1800">
                <a:solidFill>
                  <a:schemeClr val="bg1"/>
                </a:solidFill>
              </a:endParaRPr>
            </a:p>
          </p:txBody>
        </p:sp>
        <p:sp>
          <p:nvSpPr>
            <p:cNvPr id="156" name="Oval 380"/>
            <p:cNvSpPr>
              <a:spLocks noChangeArrowheads="1"/>
            </p:cNvSpPr>
            <p:nvPr/>
          </p:nvSpPr>
          <p:spPr bwMode="auto">
            <a:xfrm>
              <a:off x="1295348" y="2895649"/>
              <a:ext cx="78200" cy="75242"/>
            </a:xfrm>
            <a:prstGeom prst="ellipse">
              <a:avLst/>
            </a:prstGeom>
            <a:solidFill>
              <a:srgbClr val="FFFF66"/>
            </a:solidFill>
            <a:ln w="9525">
              <a:solidFill>
                <a:schemeClr val="tx1"/>
              </a:solidFill>
              <a:round/>
              <a:headEnd/>
              <a:tailEnd/>
            </a:ln>
          </p:spPr>
          <p:txBody>
            <a:bodyPr/>
            <a:lstStyle/>
            <a:p>
              <a:endParaRPr lang="en-US" sz="1800">
                <a:solidFill>
                  <a:schemeClr val="bg1"/>
                </a:solidFill>
              </a:endParaRPr>
            </a:p>
          </p:txBody>
        </p:sp>
        <p:sp>
          <p:nvSpPr>
            <p:cNvPr id="157" name="Oval 381"/>
            <p:cNvSpPr>
              <a:spLocks noChangeArrowheads="1"/>
            </p:cNvSpPr>
            <p:nvPr/>
          </p:nvSpPr>
          <p:spPr bwMode="auto">
            <a:xfrm>
              <a:off x="1369121" y="2401406"/>
              <a:ext cx="76724" cy="75243"/>
            </a:xfrm>
            <a:prstGeom prst="ellipse">
              <a:avLst/>
            </a:prstGeom>
            <a:solidFill>
              <a:srgbClr val="FFFF66"/>
            </a:solidFill>
            <a:ln w="9525">
              <a:solidFill>
                <a:schemeClr val="tx1"/>
              </a:solidFill>
              <a:round/>
              <a:headEnd/>
              <a:tailEnd/>
            </a:ln>
          </p:spPr>
          <p:txBody>
            <a:bodyPr/>
            <a:lstStyle/>
            <a:p>
              <a:endParaRPr lang="en-US" sz="1800">
                <a:solidFill>
                  <a:schemeClr val="bg1"/>
                </a:solidFill>
              </a:endParaRPr>
            </a:p>
          </p:txBody>
        </p:sp>
        <p:cxnSp>
          <p:nvCxnSpPr>
            <p:cNvPr id="158" name="Straight Arrow Connector 437"/>
            <p:cNvCxnSpPr>
              <a:cxnSpLocks noChangeShapeType="1"/>
            </p:cNvCxnSpPr>
            <p:nvPr/>
          </p:nvCxnSpPr>
          <p:spPr bwMode="auto">
            <a:xfrm>
              <a:off x="1940128" y="2631561"/>
              <a:ext cx="554776" cy="1476"/>
            </a:xfrm>
            <a:prstGeom prst="straightConnector1">
              <a:avLst/>
            </a:prstGeom>
            <a:noFill/>
            <a:ln w="9525">
              <a:solidFill>
                <a:schemeClr val="tx1"/>
              </a:solidFill>
              <a:round/>
              <a:headEnd type="arrow" w="med" len="med"/>
              <a:tailEnd/>
            </a:ln>
            <a:extLst>
              <a:ext uri="{909E8E84-426E-40dd-AFC4-6F175D3DCCD1}">
                <a14:hiddenFill xmlns:a14="http://schemas.microsoft.com/office/drawing/2010/main">
                  <a:noFill/>
                </a14:hiddenFill>
              </a:ext>
            </a:extLst>
          </p:spPr>
        </p:cxnSp>
        <p:sp>
          <p:nvSpPr>
            <p:cNvPr id="159" name="Oval 440"/>
            <p:cNvSpPr>
              <a:spLocks noChangeArrowheads="1"/>
            </p:cNvSpPr>
            <p:nvPr/>
          </p:nvSpPr>
          <p:spPr bwMode="auto">
            <a:xfrm>
              <a:off x="2429983" y="2482551"/>
              <a:ext cx="84101" cy="81144"/>
            </a:xfrm>
            <a:prstGeom prst="ellipse">
              <a:avLst/>
            </a:prstGeom>
            <a:solidFill>
              <a:srgbClr val="FFFF66"/>
            </a:solidFill>
            <a:ln w="9525">
              <a:solidFill>
                <a:schemeClr val="tx1"/>
              </a:solidFill>
              <a:round/>
              <a:headEnd/>
              <a:tailEnd/>
            </a:ln>
          </p:spPr>
          <p:txBody>
            <a:bodyPr/>
            <a:lstStyle/>
            <a:p>
              <a:endParaRPr lang="en-US" sz="1800">
                <a:solidFill>
                  <a:schemeClr val="bg1"/>
                </a:solidFill>
              </a:endParaRPr>
            </a:p>
          </p:txBody>
        </p:sp>
        <p:sp>
          <p:nvSpPr>
            <p:cNvPr id="160" name="Oval 441"/>
            <p:cNvSpPr>
              <a:spLocks noChangeArrowheads="1"/>
            </p:cNvSpPr>
            <p:nvPr/>
          </p:nvSpPr>
          <p:spPr bwMode="auto">
            <a:xfrm>
              <a:off x="1956357" y="2405832"/>
              <a:ext cx="84102" cy="81144"/>
            </a:xfrm>
            <a:prstGeom prst="ellipse">
              <a:avLst/>
            </a:prstGeom>
            <a:solidFill>
              <a:srgbClr val="FFFF66"/>
            </a:solidFill>
            <a:ln w="9525">
              <a:solidFill>
                <a:schemeClr val="tx1"/>
              </a:solidFill>
              <a:round/>
              <a:headEnd/>
              <a:tailEnd/>
            </a:ln>
          </p:spPr>
          <p:txBody>
            <a:bodyPr/>
            <a:lstStyle/>
            <a:p>
              <a:endParaRPr lang="en-US" sz="1800">
                <a:solidFill>
                  <a:schemeClr val="bg1"/>
                </a:solidFill>
              </a:endParaRPr>
            </a:p>
          </p:txBody>
        </p:sp>
        <p:sp>
          <p:nvSpPr>
            <p:cNvPr id="161" name="Oval 438"/>
            <p:cNvSpPr>
              <a:spLocks noChangeArrowheads="1"/>
            </p:cNvSpPr>
            <p:nvPr/>
          </p:nvSpPr>
          <p:spPr bwMode="auto">
            <a:xfrm>
              <a:off x="2272107" y="2329114"/>
              <a:ext cx="84102" cy="81144"/>
            </a:xfrm>
            <a:prstGeom prst="ellipse">
              <a:avLst/>
            </a:prstGeom>
            <a:solidFill>
              <a:srgbClr val="FFFF66"/>
            </a:solidFill>
            <a:ln w="9525">
              <a:solidFill>
                <a:schemeClr val="tx1"/>
              </a:solidFill>
              <a:round/>
              <a:headEnd/>
              <a:tailEnd/>
            </a:ln>
          </p:spPr>
          <p:txBody>
            <a:bodyPr/>
            <a:lstStyle/>
            <a:p>
              <a:endParaRPr lang="en-US" sz="1800">
                <a:solidFill>
                  <a:schemeClr val="bg1"/>
                </a:solidFill>
              </a:endParaRPr>
            </a:p>
          </p:txBody>
        </p:sp>
        <p:sp>
          <p:nvSpPr>
            <p:cNvPr id="162" name="Oval 442"/>
            <p:cNvSpPr>
              <a:spLocks noChangeArrowheads="1"/>
            </p:cNvSpPr>
            <p:nvPr/>
          </p:nvSpPr>
          <p:spPr bwMode="auto">
            <a:xfrm>
              <a:off x="2109806" y="2175678"/>
              <a:ext cx="84102" cy="81144"/>
            </a:xfrm>
            <a:prstGeom prst="ellipse">
              <a:avLst/>
            </a:prstGeom>
            <a:solidFill>
              <a:srgbClr val="FFFF66"/>
            </a:solidFill>
            <a:ln w="9525">
              <a:solidFill>
                <a:schemeClr val="tx1"/>
              </a:solidFill>
              <a:round/>
              <a:headEnd/>
              <a:tailEnd/>
            </a:ln>
          </p:spPr>
          <p:txBody>
            <a:bodyPr/>
            <a:lstStyle/>
            <a:p>
              <a:endParaRPr lang="en-US" sz="1800">
                <a:solidFill>
                  <a:schemeClr val="bg1"/>
                </a:solidFill>
              </a:endParaRPr>
            </a:p>
          </p:txBody>
        </p:sp>
        <p:sp>
          <p:nvSpPr>
            <p:cNvPr id="163" name="Rectangle 987"/>
            <p:cNvSpPr>
              <a:spLocks noChangeArrowheads="1"/>
            </p:cNvSpPr>
            <p:nvPr/>
          </p:nvSpPr>
          <p:spPr bwMode="auto">
            <a:xfrm>
              <a:off x="1822090" y="1927819"/>
              <a:ext cx="100332" cy="1476825"/>
            </a:xfrm>
            <a:prstGeom prst="rect">
              <a:avLst/>
            </a:prstGeom>
            <a:solidFill>
              <a:schemeClr val="accent1"/>
            </a:solidFill>
            <a:ln w="9525">
              <a:solidFill>
                <a:schemeClr val="tx1"/>
              </a:solidFill>
              <a:round/>
              <a:headEnd/>
              <a:tailEnd/>
            </a:ln>
          </p:spPr>
          <p:txBody>
            <a:bodyPr/>
            <a:lstStyle/>
            <a:p>
              <a:endParaRPr lang="en-US" sz="1800">
                <a:solidFill>
                  <a:schemeClr val="bg1"/>
                </a:solidFill>
              </a:endParaRPr>
            </a:p>
          </p:txBody>
        </p:sp>
        <p:sp>
          <p:nvSpPr>
            <p:cNvPr id="164" name="Rectangle 988"/>
            <p:cNvSpPr>
              <a:spLocks noChangeArrowheads="1"/>
            </p:cNvSpPr>
            <p:nvPr/>
          </p:nvSpPr>
          <p:spPr bwMode="auto">
            <a:xfrm>
              <a:off x="2533265" y="1927819"/>
              <a:ext cx="107709" cy="1476825"/>
            </a:xfrm>
            <a:prstGeom prst="rect">
              <a:avLst/>
            </a:prstGeom>
            <a:solidFill>
              <a:schemeClr val="accent1"/>
            </a:solidFill>
            <a:ln w="9525">
              <a:solidFill>
                <a:schemeClr val="tx1"/>
              </a:solidFill>
              <a:round/>
              <a:headEnd/>
              <a:tailEnd/>
            </a:ln>
          </p:spPr>
          <p:txBody>
            <a:bodyPr/>
            <a:lstStyle/>
            <a:p>
              <a:endParaRPr lang="en-US" sz="1800">
                <a:solidFill>
                  <a:schemeClr val="bg1"/>
                </a:solidFill>
              </a:endParaRPr>
            </a:p>
          </p:txBody>
        </p:sp>
        <p:sp>
          <p:nvSpPr>
            <p:cNvPr id="165" name="TextBox 129"/>
            <p:cNvSpPr txBox="1">
              <a:spLocks noChangeArrowheads="1"/>
            </p:cNvSpPr>
            <p:nvPr/>
          </p:nvSpPr>
          <p:spPr bwMode="auto">
            <a:xfrm>
              <a:off x="1944553" y="2799750"/>
              <a:ext cx="643304" cy="34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sz="1600" dirty="0">
                  <a:solidFill>
                    <a:schemeClr val="bg1"/>
                  </a:solidFill>
                  <a:latin typeface="Arial" charset="0"/>
                </a:rPr>
                <a:t>ions</a:t>
              </a:r>
            </a:p>
          </p:txBody>
        </p:sp>
        <p:pic>
          <p:nvPicPr>
            <p:cNvPr id="2" name="Picture 1" descr="ChevyVolt2-20-13.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00200" y="955958"/>
              <a:ext cx="1219200" cy="809341"/>
            </a:xfrm>
            <a:prstGeom prst="rect">
              <a:avLst/>
            </a:prstGeom>
          </p:spPr>
        </p:pic>
      </p:grpSp>
      <p:sp>
        <p:nvSpPr>
          <p:cNvPr id="280" name="TextBox 132"/>
          <p:cNvSpPr txBox="1">
            <a:spLocks noChangeArrowheads="1"/>
          </p:cNvSpPr>
          <p:nvPr/>
        </p:nvSpPr>
        <p:spPr bwMode="auto">
          <a:xfrm>
            <a:off x="4864498" y="2757988"/>
            <a:ext cx="408900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1600" b="1" dirty="0" smtClean="0">
                <a:solidFill>
                  <a:schemeClr val="bg1"/>
                </a:solidFill>
                <a:latin typeface="Century Gothic"/>
                <a:cs typeface="Century Gothic"/>
              </a:rPr>
              <a:t>Non-aqueous redox flow</a:t>
            </a:r>
          </a:p>
          <a:p>
            <a:pPr eaLnBrk="1" hangingPunct="1">
              <a:spcAft>
                <a:spcPts val="300"/>
              </a:spcAft>
            </a:pPr>
            <a:r>
              <a:rPr lang="en-US" sz="1600" dirty="0" err="1">
                <a:solidFill>
                  <a:schemeClr val="bg1"/>
                </a:solidFill>
                <a:latin typeface="Century Gothic"/>
                <a:cs typeface="Century Gothic"/>
              </a:rPr>
              <a:t>Flowable</a:t>
            </a:r>
            <a:r>
              <a:rPr lang="en-US" sz="1600" dirty="0">
                <a:solidFill>
                  <a:schemeClr val="bg1"/>
                </a:solidFill>
                <a:latin typeface="Century Gothic"/>
                <a:cs typeface="Century Gothic"/>
              </a:rPr>
              <a:t> electrodes</a:t>
            </a:r>
          </a:p>
          <a:p>
            <a:pPr marL="285750" eaLnBrk="1" hangingPunct="1">
              <a:spcAft>
                <a:spcPts val="300"/>
              </a:spcAft>
              <a:buFont typeface="Arial"/>
              <a:buChar char="•"/>
            </a:pPr>
            <a:r>
              <a:rPr lang="en-US" sz="1400" dirty="0" smtClean="0">
                <a:solidFill>
                  <a:schemeClr val="bg1"/>
                </a:solidFill>
                <a:latin typeface="Century Gothic"/>
                <a:cs typeface="Century Gothic"/>
              </a:rPr>
              <a:t> solutions or suspensions </a:t>
            </a:r>
          </a:p>
          <a:p>
            <a:pPr marL="285750" eaLnBrk="1" hangingPunct="1">
              <a:spcAft>
                <a:spcPts val="300"/>
              </a:spcAft>
              <a:buFont typeface="Arial"/>
              <a:buChar char="•"/>
            </a:pPr>
            <a:r>
              <a:rPr lang="en-US" sz="1400" dirty="0" smtClean="0">
                <a:solidFill>
                  <a:schemeClr val="bg1"/>
                </a:solidFill>
                <a:latin typeface="Century Gothic"/>
                <a:cs typeface="Century Gothic"/>
              </a:rPr>
              <a:t> no </a:t>
            </a:r>
            <a:r>
              <a:rPr lang="en-US" sz="1400" dirty="0">
                <a:solidFill>
                  <a:schemeClr val="bg1"/>
                </a:solidFill>
                <a:latin typeface="Century Gothic"/>
                <a:cs typeface="Century Gothic"/>
              </a:rPr>
              <a:t>structural </a:t>
            </a:r>
            <a:r>
              <a:rPr lang="en-US" sz="1400" dirty="0" smtClean="0">
                <a:solidFill>
                  <a:schemeClr val="bg1"/>
                </a:solidFill>
                <a:latin typeface="Century Gothic"/>
                <a:cs typeface="Century Gothic"/>
              </a:rPr>
              <a:t>constraints</a:t>
            </a:r>
          </a:p>
          <a:p>
            <a:pPr marL="285750" eaLnBrk="1" hangingPunct="1">
              <a:spcAft>
                <a:spcPts val="300"/>
              </a:spcAft>
              <a:buFont typeface="Arial"/>
              <a:buChar char="•"/>
            </a:pPr>
            <a:r>
              <a:rPr lang="en-US" sz="1400" dirty="0" smtClean="0">
                <a:solidFill>
                  <a:schemeClr val="bg1"/>
                </a:solidFill>
                <a:latin typeface="Century Gothic"/>
                <a:cs typeface="Century Gothic"/>
              </a:rPr>
              <a:t> rich </a:t>
            </a:r>
            <a:r>
              <a:rPr lang="en-US" sz="1400" dirty="0">
                <a:solidFill>
                  <a:schemeClr val="bg1"/>
                </a:solidFill>
                <a:latin typeface="Century Gothic"/>
                <a:cs typeface="Century Gothic"/>
              </a:rPr>
              <a:t>horizon of unexplored redox </a:t>
            </a:r>
            <a:r>
              <a:rPr lang="en-US" sz="1400" dirty="0" smtClean="0">
                <a:solidFill>
                  <a:schemeClr val="bg1"/>
                </a:solidFill>
                <a:latin typeface="Century Gothic"/>
                <a:cs typeface="Century Gothic"/>
              </a:rPr>
              <a:t>couples</a:t>
            </a:r>
          </a:p>
          <a:p>
            <a:pPr eaLnBrk="1" hangingPunct="1">
              <a:spcAft>
                <a:spcPts val="300"/>
              </a:spcAft>
            </a:pPr>
            <a:r>
              <a:rPr lang="en-US" sz="1600" dirty="0" smtClean="0">
                <a:solidFill>
                  <a:schemeClr val="bg1"/>
                </a:solidFill>
                <a:latin typeface="Century Gothic"/>
                <a:cs typeface="Century Gothic"/>
              </a:rPr>
              <a:t>Low cost / high capacity</a:t>
            </a:r>
          </a:p>
        </p:txBody>
      </p:sp>
    </p:spTree>
    <p:extLst>
      <p:ext uri="{BB962C8B-B14F-4D97-AF65-F5344CB8AC3E}">
        <p14:creationId xmlns:p14="http://schemas.microsoft.com/office/powerpoint/2010/main" val="149087841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ontent Placeholder 54"/>
          <p:cNvSpPr>
            <a:spLocks noGrp="1"/>
          </p:cNvSpPr>
          <p:nvPr>
            <p:ph idx="1"/>
          </p:nvPr>
        </p:nvSpPr>
        <p:spPr>
          <a:xfrm>
            <a:off x="-120180" y="1631995"/>
            <a:ext cx="4654080" cy="4072831"/>
          </a:xfrm>
        </p:spPr>
        <p:txBody>
          <a:bodyPr wrap="square">
            <a:noAutofit/>
          </a:bodyPr>
          <a:lstStyle/>
          <a:p>
            <a:pPr>
              <a:spcBef>
                <a:spcPts val="0"/>
              </a:spcBef>
            </a:pPr>
            <a:r>
              <a:rPr lang="en-US" sz="2000" dirty="0" smtClean="0">
                <a:latin typeface="Century Gothic"/>
                <a:cs typeface="Century Gothic"/>
              </a:rPr>
              <a:t>Understand battery phenomena </a:t>
            </a:r>
          </a:p>
          <a:p>
            <a:pPr marL="109728" indent="0">
              <a:spcBef>
                <a:spcPts val="0"/>
              </a:spcBef>
              <a:spcAft>
                <a:spcPts val="600"/>
              </a:spcAft>
              <a:buNone/>
            </a:pPr>
            <a:r>
              <a:rPr lang="en-US" sz="2000" dirty="0" smtClean="0">
                <a:latin typeface="Century Gothic"/>
                <a:cs typeface="Century Gothic"/>
              </a:rPr>
              <a:t>    at atomic and molecular levels</a:t>
            </a:r>
          </a:p>
          <a:p>
            <a:pPr marL="109728" indent="0">
              <a:spcBef>
                <a:spcPts val="0"/>
              </a:spcBef>
              <a:buNone/>
            </a:pPr>
            <a:r>
              <a:rPr lang="en-US" sz="1600" dirty="0" smtClean="0">
                <a:latin typeface="Century Gothic"/>
                <a:cs typeface="Century Gothic"/>
                <a:sym typeface="Wingdings"/>
              </a:rPr>
              <a:t>      </a:t>
            </a:r>
            <a:r>
              <a:rPr lang="en-US" sz="1600" dirty="0" smtClean="0">
                <a:latin typeface="Century Gothic"/>
                <a:cs typeface="Century Gothic"/>
              </a:rPr>
              <a:t>Design the battery from the bottom up</a:t>
            </a:r>
          </a:p>
          <a:p>
            <a:endParaRPr lang="en-US" sz="2000" dirty="0" smtClean="0">
              <a:latin typeface="Century Gothic"/>
              <a:cs typeface="Century Gothic"/>
            </a:endParaRPr>
          </a:p>
          <a:p>
            <a:endParaRPr lang="en-US" sz="2000" dirty="0" smtClean="0">
              <a:latin typeface="Century Gothic"/>
              <a:cs typeface="Century Gothic"/>
            </a:endParaRPr>
          </a:p>
          <a:p>
            <a:pPr>
              <a:spcBef>
                <a:spcPts val="0"/>
              </a:spcBef>
            </a:pPr>
            <a:r>
              <a:rPr lang="en-US" sz="2000" dirty="0" smtClean="0">
                <a:latin typeface="Century Gothic"/>
                <a:cs typeface="Century Gothic"/>
              </a:rPr>
              <a:t>Trends in activity, </a:t>
            </a:r>
          </a:p>
          <a:p>
            <a:pPr marL="109728" indent="0">
              <a:spcBef>
                <a:spcPts val="0"/>
              </a:spcBef>
              <a:buNone/>
            </a:pPr>
            <a:r>
              <a:rPr lang="en-US" sz="2000" dirty="0" smtClean="0">
                <a:latin typeface="Century Gothic"/>
                <a:cs typeface="Century Gothic"/>
              </a:rPr>
              <a:t>    stability and selectivity</a:t>
            </a:r>
          </a:p>
          <a:p>
            <a:endParaRPr lang="en-US" sz="2000" dirty="0" smtClean="0">
              <a:latin typeface="Century Gothic"/>
              <a:cs typeface="Century Gothic"/>
            </a:endParaRPr>
          </a:p>
          <a:p>
            <a:endParaRPr lang="en-US" sz="2000" dirty="0" smtClean="0">
              <a:latin typeface="Century Gothic"/>
              <a:cs typeface="Century Gothic"/>
            </a:endParaRPr>
          </a:p>
          <a:p>
            <a:pPr>
              <a:spcBef>
                <a:spcPts val="0"/>
              </a:spcBef>
            </a:pPr>
            <a:r>
              <a:rPr lang="en-US" sz="2000" dirty="0" smtClean="0">
                <a:latin typeface="Century Gothic"/>
                <a:cs typeface="Century Gothic"/>
              </a:rPr>
              <a:t>Solve the ten fundamental </a:t>
            </a:r>
          </a:p>
          <a:p>
            <a:pPr marL="109728" indent="0">
              <a:spcBef>
                <a:spcPts val="0"/>
              </a:spcBef>
              <a:buNone/>
            </a:pPr>
            <a:r>
              <a:rPr lang="en-US" sz="2000" dirty="0" smtClean="0">
                <a:latin typeface="Century Gothic"/>
                <a:cs typeface="Century Gothic"/>
              </a:rPr>
              <a:t>    science challenges</a:t>
            </a:r>
            <a:endParaRPr lang="en-GB" sz="2400" dirty="0" smtClean="0">
              <a:latin typeface="Century Gothic"/>
              <a:cs typeface="Century Gothic"/>
            </a:endParaRPr>
          </a:p>
          <a:p>
            <a:pPr marL="393192" lvl="1" indent="0">
              <a:buNone/>
            </a:pPr>
            <a:r>
              <a:rPr lang="en-GB" sz="1600" dirty="0">
                <a:latin typeface="Century Gothic"/>
                <a:cs typeface="Century Gothic"/>
                <a:sym typeface="Wingdings"/>
              </a:rPr>
              <a:t> </a:t>
            </a:r>
            <a:r>
              <a:rPr lang="en-GB" sz="1600" dirty="0" smtClean="0">
                <a:latin typeface="Century Gothic"/>
                <a:cs typeface="Century Gothic"/>
                <a:sym typeface="Wingdings"/>
              </a:rPr>
              <a:t>     Science-based design rules</a:t>
            </a:r>
            <a:endParaRPr lang="en-US" sz="1600" dirty="0" smtClean="0">
              <a:latin typeface="Century Gothic"/>
              <a:cs typeface="Century Gothic"/>
            </a:endParaRPr>
          </a:p>
        </p:txBody>
      </p:sp>
      <p:sp>
        <p:nvSpPr>
          <p:cNvPr id="54" name="Title 53"/>
          <p:cNvSpPr>
            <a:spLocks noGrp="1"/>
          </p:cNvSpPr>
          <p:nvPr>
            <p:ph type="title"/>
          </p:nvPr>
        </p:nvSpPr>
        <p:spPr/>
        <p:txBody>
          <a:bodyPr>
            <a:noAutofit/>
          </a:bodyPr>
          <a:lstStyle/>
          <a:p>
            <a:r>
              <a:rPr lang="en-US" dirty="0" smtClean="0"/>
              <a:t>JCESR Integrated Approach</a:t>
            </a:r>
            <a:br>
              <a:rPr lang="en-US" dirty="0" smtClean="0"/>
            </a:br>
            <a:r>
              <a:rPr lang="en-US" sz="2400" b="0" i="1" cap="all" dirty="0" smtClean="0"/>
              <a:t>Resolving challenges</a:t>
            </a:r>
            <a:endParaRPr lang="en-GB" b="0" i="1" cap="all" dirty="0"/>
          </a:p>
        </p:txBody>
      </p:sp>
      <p:sp>
        <p:nvSpPr>
          <p:cNvPr id="5" name="Slide Number Placeholder 4"/>
          <p:cNvSpPr>
            <a:spLocks noGrp="1"/>
          </p:cNvSpPr>
          <p:nvPr>
            <p:ph type="sldNum" sz="quarter" idx="4"/>
          </p:nvPr>
        </p:nvSpPr>
        <p:spPr/>
        <p:txBody>
          <a:bodyPr/>
          <a:lstStyle/>
          <a:p>
            <a:fld id="{87034D8C-3CB4-402A-BC46-2AB14C0FE90A}" type="slidenum">
              <a:rPr lang="en-US" smtClean="0"/>
              <a:pPr/>
              <a:t>12</a:t>
            </a:fld>
            <a:endParaRPr lang="en-US"/>
          </a:p>
        </p:txBody>
      </p:sp>
      <p:sp>
        <p:nvSpPr>
          <p:cNvPr id="51" name="Trapezoid 50"/>
          <p:cNvSpPr/>
          <p:nvPr/>
        </p:nvSpPr>
        <p:spPr>
          <a:xfrm rot="8048260">
            <a:off x="4996153" y="2251299"/>
            <a:ext cx="1014608" cy="1252776"/>
          </a:xfrm>
          <a:prstGeom prst="trapezoid">
            <a:avLst/>
          </a:prstGeom>
          <a:gradFill flip="none" rotWithShape="1">
            <a:gsLst>
              <a:gs pos="0">
                <a:schemeClr val="bg2">
                  <a:alpha val="72000"/>
                </a:schemeClr>
              </a:gs>
              <a:gs pos="100000">
                <a:schemeClr val="bg2">
                  <a:alpha val="0"/>
                </a:schemeClr>
              </a:gs>
            </a:gsLst>
            <a:lin ang="5400000" scaled="0"/>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50" name="Trapezoid 49"/>
          <p:cNvSpPr/>
          <p:nvPr/>
        </p:nvSpPr>
        <p:spPr>
          <a:xfrm rot="13720744">
            <a:off x="6801443" y="2047937"/>
            <a:ext cx="1014608" cy="1542778"/>
          </a:xfrm>
          <a:prstGeom prst="trapezoid">
            <a:avLst/>
          </a:prstGeom>
          <a:gradFill flip="none" rotWithShape="1">
            <a:gsLst>
              <a:gs pos="0">
                <a:schemeClr val="bg2">
                  <a:alpha val="72000"/>
                </a:schemeClr>
              </a:gs>
              <a:gs pos="100000">
                <a:schemeClr val="bg2">
                  <a:alpha val="0"/>
                </a:schemeClr>
              </a:gs>
            </a:gsLst>
            <a:lin ang="5400000" scaled="0"/>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47" name="Trapezoid 46"/>
          <p:cNvSpPr/>
          <p:nvPr/>
        </p:nvSpPr>
        <p:spPr>
          <a:xfrm rot="18408284">
            <a:off x="6838300" y="3830239"/>
            <a:ext cx="1210392" cy="1542778"/>
          </a:xfrm>
          <a:prstGeom prst="trapezoid">
            <a:avLst/>
          </a:prstGeom>
          <a:gradFill flip="none" rotWithShape="1">
            <a:gsLst>
              <a:gs pos="0">
                <a:schemeClr val="bg2">
                  <a:alpha val="72000"/>
                </a:schemeClr>
              </a:gs>
              <a:gs pos="100000">
                <a:schemeClr val="bg2">
                  <a:alpha val="0"/>
                </a:schemeClr>
              </a:gs>
            </a:gsLst>
            <a:lin ang="5400000" scaled="0"/>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48" name="Trapezoid 47"/>
          <p:cNvSpPr/>
          <p:nvPr/>
        </p:nvSpPr>
        <p:spPr>
          <a:xfrm rot="15990328">
            <a:off x="7210589" y="2857644"/>
            <a:ext cx="1014608" cy="1542778"/>
          </a:xfrm>
          <a:prstGeom prst="trapezoid">
            <a:avLst/>
          </a:prstGeom>
          <a:gradFill flip="none" rotWithShape="1">
            <a:gsLst>
              <a:gs pos="0">
                <a:schemeClr val="bg2">
                  <a:alpha val="72000"/>
                </a:schemeClr>
              </a:gs>
              <a:gs pos="100000">
                <a:schemeClr val="bg2">
                  <a:alpha val="0"/>
                </a:schemeClr>
              </a:gs>
            </a:gsLst>
            <a:lin ang="5400000" scaled="0"/>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46" name="Trapezoid 45"/>
          <p:cNvSpPr/>
          <p:nvPr/>
        </p:nvSpPr>
        <p:spPr>
          <a:xfrm rot="10800000">
            <a:off x="5732290" y="1875972"/>
            <a:ext cx="1210392" cy="1542778"/>
          </a:xfrm>
          <a:prstGeom prst="trapezoid">
            <a:avLst/>
          </a:prstGeom>
          <a:gradFill flip="none" rotWithShape="1">
            <a:gsLst>
              <a:gs pos="0">
                <a:schemeClr val="bg2">
                  <a:alpha val="72000"/>
                </a:schemeClr>
              </a:gs>
              <a:gs pos="100000">
                <a:schemeClr val="bg2">
                  <a:alpha val="0"/>
                </a:schemeClr>
              </a:gs>
            </a:gsLst>
            <a:lin ang="5400000" scaled="0"/>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39" name="Trapezoid 38"/>
          <p:cNvSpPr/>
          <p:nvPr/>
        </p:nvSpPr>
        <p:spPr>
          <a:xfrm rot="5400000">
            <a:off x="4197991" y="2915806"/>
            <a:ext cx="1210392" cy="1542778"/>
          </a:xfrm>
          <a:prstGeom prst="trapezoid">
            <a:avLst/>
          </a:prstGeom>
          <a:gradFill flip="none" rotWithShape="1">
            <a:gsLst>
              <a:gs pos="0">
                <a:schemeClr val="bg2">
                  <a:alpha val="72000"/>
                </a:schemeClr>
              </a:gs>
              <a:gs pos="100000">
                <a:schemeClr val="bg2">
                  <a:alpha val="0"/>
                </a:schemeClr>
              </a:gs>
            </a:gsLst>
            <a:lin ang="5400000" scaled="0"/>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43" name="Trapezoid 42"/>
          <p:cNvSpPr/>
          <p:nvPr/>
        </p:nvSpPr>
        <p:spPr>
          <a:xfrm rot="2700000">
            <a:off x="4837281" y="3836314"/>
            <a:ext cx="1210392" cy="1542778"/>
          </a:xfrm>
          <a:prstGeom prst="trapezoid">
            <a:avLst/>
          </a:prstGeom>
          <a:gradFill flip="none" rotWithShape="1">
            <a:gsLst>
              <a:gs pos="0">
                <a:schemeClr val="bg2">
                  <a:alpha val="72000"/>
                </a:schemeClr>
              </a:gs>
              <a:gs pos="100000">
                <a:schemeClr val="bg2">
                  <a:alpha val="0"/>
                </a:schemeClr>
              </a:gs>
            </a:gsLst>
            <a:lin ang="5400000" scaled="0"/>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44" name="Trapezoid 43"/>
          <p:cNvSpPr/>
          <p:nvPr/>
        </p:nvSpPr>
        <p:spPr>
          <a:xfrm>
            <a:off x="5877196" y="4202813"/>
            <a:ext cx="1210392" cy="1542778"/>
          </a:xfrm>
          <a:prstGeom prst="trapezoid">
            <a:avLst/>
          </a:prstGeom>
          <a:gradFill flip="none" rotWithShape="1">
            <a:gsLst>
              <a:gs pos="0">
                <a:schemeClr val="bg2">
                  <a:alpha val="72000"/>
                </a:schemeClr>
              </a:gs>
              <a:gs pos="100000">
                <a:schemeClr val="bg2">
                  <a:alpha val="0"/>
                </a:schemeClr>
              </a:gs>
            </a:gsLst>
            <a:lin ang="5400000" scaled="0"/>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pic>
        <p:nvPicPr>
          <p:cNvPr id="12" name="Picture 3" descr="Fig 1"/>
          <p:cNvPicPr>
            <a:picLocks noChangeAspect="1" noChangeArrowheads="1"/>
          </p:cNvPicPr>
          <p:nvPr/>
        </p:nvPicPr>
        <p:blipFill>
          <a:blip r:embed="rId3" cstate="print"/>
          <a:srcRect l="26221" t="31172" r="25045" b="15416"/>
          <a:stretch>
            <a:fillRect/>
          </a:stretch>
        </p:blipFill>
        <p:spPr bwMode="auto">
          <a:xfrm>
            <a:off x="6105792" y="5071454"/>
            <a:ext cx="762000" cy="7669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55" descr="FTIRcellOriginal"/>
          <p:cNvPicPr>
            <a:picLocks noChangeAspect="1" noChangeArrowheads="1"/>
          </p:cNvPicPr>
          <p:nvPr/>
        </p:nvPicPr>
        <p:blipFill>
          <a:blip r:embed="rId4" cstate="print"/>
          <a:srcRect b="7420"/>
          <a:stretch>
            <a:fillRect/>
          </a:stretch>
        </p:blipFill>
        <p:spPr bwMode="auto">
          <a:xfrm>
            <a:off x="8035848" y="3053787"/>
            <a:ext cx="888661" cy="875967"/>
          </a:xfrm>
          <a:prstGeom prst="rect">
            <a:avLst/>
          </a:prstGeom>
          <a:noFill/>
          <a:ln w="9525">
            <a:noFill/>
            <a:miter lim="800000"/>
            <a:headEnd/>
            <a:tailEnd/>
          </a:ln>
        </p:spPr>
      </p:pic>
      <p:pic>
        <p:nvPicPr>
          <p:cNvPr id="14" name="Picture 6"/>
          <p:cNvPicPr>
            <a:picLocks noChangeAspect="1" noChangeArrowheads="1"/>
          </p:cNvPicPr>
          <p:nvPr/>
        </p:nvPicPr>
        <p:blipFill>
          <a:blip r:embed="rId5" cstate="print"/>
          <a:srcRect t="7069" b="22238"/>
          <a:stretch>
            <a:fillRect/>
          </a:stretch>
        </p:blipFill>
        <p:spPr bwMode="auto">
          <a:xfrm>
            <a:off x="5769472" y="1606326"/>
            <a:ext cx="1152342" cy="791973"/>
          </a:xfrm>
          <a:prstGeom prst="rect">
            <a:avLst/>
          </a:prstGeom>
          <a:noFill/>
          <a:ln w="9525">
            <a:noFill/>
            <a:miter lim="800000"/>
            <a:headEnd/>
            <a:tailEnd/>
          </a:ln>
        </p:spPr>
      </p:pic>
      <p:sp>
        <p:nvSpPr>
          <p:cNvPr id="19" name="Text Box 53"/>
          <p:cNvSpPr txBox="1">
            <a:spLocks noChangeArrowheads="1"/>
          </p:cNvSpPr>
          <p:nvPr/>
        </p:nvSpPr>
        <p:spPr bwMode="auto">
          <a:xfrm>
            <a:off x="7747025" y="1678471"/>
            <a:ext cx="1067203" cy="276999"/>
          </a:xfrm>
          <a:prstGeom prst="rect">
            <a:avLst/>
          </a:prstGeom>
          <a:noFill/>
          <a:ln w="12700">
            <a:noFill/>
            <a:miter lim="800000"/>
            <a:headEnd/>
            <a:tailEnd/>
          </a:ln>
        </p:spPr>
        <p:txBody>
          <a:bodyPr wrap="square">
            <a:spAutoFit/>
          </a:bodyPr>
          <a:lstStyle/>
          <a:p>
            <a:pPr eaLnBrk="0" hangingPunct="0">
              <a:spcBef>
                <a:spcPct val="50000"/>
              </a:spcBef>
            </a:pPr>
            <a:r>
              <a:rPr lang="en-US" sz="1200" i="1" dirty="0" smtClean="0">
                <a:solidFill>
                  <a:srgbClr val="FFFFFF"/>
                </a:solidFill>
                <a:latin typeface="Arial"/>
                <a:cs typeface="Arial"/>
              </a:rPr>
              <a:t>Computation</a:t>
            </a:r>
            <a:endParaRPr lang="en-US" sz="1200" i="1" dirty="0">
              <a:solidFill>
                <a:srgbClr val="FFFFFF"/>
              </a:solidFill>
              <a:latin typeface="Arial"/>
              <a:cs typeface="Arial"/>
            </a:endParaRPr>
          </a:p>
        </p:txBody>
      </p:sp>
      <p:pic>
        <p:nvPicPr>
          <p:cNvPr id="21" name="Picture 22"/>
          <p:cNvPicPr>
            <a:picLocks noChangeAspect="1" noChangeArrowheads="1"/>
          </p:cNvPicPr>
          <p:nvPr/>
        </p:nvPicPr>
        <p:blipFill>
          <a:blip r:embed="rId6" cstate="print"/>
          <a:srcRect l="-14939" t="-14561" r="19250" b="-7131"/>
          <a:stretch>
            <a:fillRect/>
          </a:stretch>
        </p:blipFill>
        <p:spPr bwMode="auto">
          <a:xfrm>
            <a:off x="4406849" y="4610101"/>
            <a:ext cx="1089642" cy="92663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4" name="Text Box 53"/>
          <p:cNvSpPr txBox="1">
            <a:spLocks noChangeArrowheads="1"/>
          </p:cNvSpPr>
          <p:nvPr/>
        </p:nvSpPr>
        <p:spPr bwMode="auto">
          <a:xfrm>
            <a:off x="7983293" y="3881388"/>
            <a:ext cx="834959" cy="276999"/>
          </a:xfrm>
          <a:prstGeom prst="rect">
            <a:avLst/>
          </a:prstGeom>
          <a:noFill/>
          <a:ln w="12700">
            <a:noFill/>
            <a:miter lim="800000"/>
            <a:headEnd/>
            <a:tailEnd/>
          </a:ln>
        </p:spPr>
        <p:txBody>
          <a:bodyPr wrap="square">
            <a:spAutoFit/>
          </a:bodyPr>
          <a:lstStyle/>
          <a:p>
            <a:pPr algn="r" eaLnBrk="0" hangingPunct="0">
              <a:spcBef>
                <a:spcPct val="50000"/>
              </a:spcBef>
            </a:pPr>
            <a:r>
              <a:rPr lang="en-US" sz="1200" i="1" dirty="0" smtClean="0">
                <a:solidFill>
                  <a:srgbClr val="FFFFFF"/>
                </a:solidFill>
                <a:latin typeface="Arial"/>
                <a:cs typeface="Arial"/>
              </a:rPr>
              <a:t>FTIR</a:t>
            </a:r>
            <a:endParaRPr lang="en-US" sz="1200" i="1" dirty="0">
              <a:solidFill>
                <a:srgbClr val="FFFFFF"/>
              </a:solidFill>
              <a:latin typeface="Arial"/>
              <a:cs typeface="Arial"/>
            </a:endParaRPr>
          </a:p>
        </p:txBody>
      </p:sp>
      <p:sp>
        <p:nvSpPr>
          <p:cNvPr id="25" name="Text Box 53"/>
          <p:cNvSpPr txBox="1">
            <a:spLocks noChangeArrowheads="1"/>
          </p:cNvSpPr>
          <p:nvPr/>
        </p:nvSpPr>
        <p:spPr bwMode="auto">
          <a:xfrm>
            <a:off x="4439314" y="5545254"/>
            <a:ext cx="834959" cy="276999"/>
          </a:xfrm>
          <a:prstGeom prst="rect">
            <a:avLst/>
          </a:prstGeom>
          <a:noFill/>
          <a:ln w="12700">
            <a:noFill/>
            <a:miter lim="800000"/>
            <a:headEnd/>
            <a:tailEnd/>
          </a:ln>
        </p:spPr>
        <p:txBody>
          <a:bodyPr wrap="square">
            <a:spAutoFit/>
          </a:bodyPr>
          <a:lstStyle/>
          <a:p>
            <a:pPr algn="r" eaLnBrk="0" hangingPunct="0">
              <a:spcBef>
                <a:spcPct val="50000"/>
              </a:spcBef>
            </a:pPr>
            <a:r>
              <a:rPr lang="en-US" sz="1200" i="1" dirty="0" smtClean="0">
                <a:solidFill>
                  <a:srgbClr val="FFFFFF"/>
                </a:solidFill>
                <a:latin typeface="Arial"/>
                <a:cs typeface="Arial"/>
              </a:rPr>
              <a:t>STM</a:t>
            </a:r>
            <a:endParaRPr lang="en-US" sz="1200" i="1" dirty="0">
              <a:solidFill>
                <a:srgbClr val="FFFFFF"/>
              </a:solidFill>
              <a:latin typeface="Arial"/>
              <a:cs typeface="Arial"/>
            </a:endParaRPr>
          </a:p>
        </p:txBody>
      </p:sp>
      <p:sp>
        <p:nvSpPr>
          <p:cNvPr id="27" name="Text Box 53"/>
          <p:cNvSpPr txBox="1">
            <a:spLocks noChangeArrowheads="1"/>
          </p:cNvSpPr>
          <p:nvPr/>
        </p:nvSpPr>
        <p:spPr bwMode="auto">
          <a:xfrm>
            <a:off x="6174368" y="5840002"/>
            <a:ext cx="545529" cy="276999"/>
          </a:xfrm>
          <a:prstGeom prst="rect">
            <a:avLst/>
          </a:prstGeom>
          <a:noFill/>
          <a:ln w="12700">
            <a:noFill/>
            <a:miter lim="800000"/>
            <a:headEnd/>
            <a:tailEnd/>
          </a:ln>
        </p:spPr>
        <p:txBody>
          <a:bodyPr wrap="square">
            <a:spAutoFit/>
          </a:bodyPr>
          <a:lstStyle/>
          <a:p>
            <a:pPr algn="r" eaLnBrk="0" hangingPunct="0">
              <a:spcBef>
                <a:spcPct val="50000"/>
              </a:spcBef>
            </a:pPr>
            <a:r>
              <a:rPr lang="en-US" sz="1200" i="1" dirty="0" smtClean="0">
                <a:solidFill>
                  <a:srgbClr val="FFFFFF"/>
                </a:solidFill>
                <a:latin typeface="Arial"/>
                <a:cs typeface="Arial"/>
              </a:rPr>
              <a:t>SXS</a:t>
            </a:r>
            <a:endParaRPr lang="en-US" sz="1200" i="1" dirty="0">
              <a:solidFill>
                <a:srgbClr val="FFFFFF"/>
              </a:solidFill>
              <a:latin typeface="Arial"/>
              <a:cs typeface="Arial"/>
            </a:endParaRPr>
          </a:p>
        </p:txBody>
      </p:sp>
      <p:sp>
        <p:nvSpPr>
          <p:cNvPr id="41" name="Text Box 53"/>
          <p:cNvSpPr txBox="1">
            <a:spLocks noChangeArrowheads="1"/>
          </p:cNvSpPr>
          <p:nvPr/>
        </p:nvSpPr>
        <p:spPr bwMode="auto">
          <a:xfrm>
            <a:off x="6862072" y="1543505"/>
            <a:ext cx="695449" cy="276999"/>
          </a:xfrm>
          <a:prstGeom prst="rect">
            <a:avLst/>
          </a:prstGeom>
          <a:noFill/>
          <a:ln w="12700">
            <a:noFill/>
            <a:miter lim="800000"/>
            <a:headEnd/>
            <a:tailEnd/>
          </a:ln>
        </p:spPr>
        <p:txBody>
          <a:bodyPr wrap="square">
            <a:spAutoFit/>
          </a:bodyPr>
          <a:lstStyle/>
          <a:p>
            <a:pPr eaLnBrk="0" hangingPunct="0">
              <a:spcBef>
                <a:spcPct val="50000"/>
              </a:spcBef>
            </a:pPr>
            <a:r>
              <a:rPr lang="en-US" sz="1200" i="1" dirty="0" smtClean="0">
                <a:solidFill>
                  <a:srgbClr val="FFFFFF"/>
                </a:solidFill>
                <a:latin typeface="Arial"/>
                <a:cs typeface="Arial"/>
              </a:rPr>
              <a:t>TEM</a:t>
            </a:r>
            <a:endParaRPr lang="en-US" sz="1200" i="1" dirty="0">
              <a:solidFill>
                <a:srgbClr val="FFFFFF"/>
              </a:solidFill>
              <a:latin typeface="Arial"/>
              <a:cs typeface="Arial"/>
            </a:endParaRPr>
          </a:p>
        </p:txBody>
      </p:sp>
      <p:sp>
        <p:nvSpPr>
          <p:cNvPr id="42" name="Text Box 53"/>
          <p:cNvSpPr txBox="1">
            <a:spLocks noChangeArrowheads="1"/>
          </p:cNvSpPr>
          <p:nvPr/>
        </p:nvSpPr>
        <p:spPr bwMode="auto">
          <a:xfrm>
            <a:off x="4515793" y="1654920"/>
            <a:ext cx="834959" cy="276999"/>
          </a:xfrm>
          <a:prstGeom prst="rect">
            <a:avLst/>
          </a:prstGeom>
          <a:noFill/>
          <a:ln w="12700">
            <a:noFill/>
            <a:miter lim="800000"/>
            <a:headEnd/>
            <a:tailEnd/>
          </a:ln>
        </p:spPr>
        <p:txBody>
          <a:bodyPr wrap="square">
            <a:spAutoFit/>
          </a:bodyPr>
          <a:lstStyle/>
          <a:p>
            <a:pPr algn="r" eaLnBrk="0" hangingPunct="0">
              <a:spcBef>
                <a:spcPct val="50000"/>
              </a:spcBef>
            </a:pPr>
            <a:r>
              <a:rPr lang="en-US" sz="1200" i="1" dirty="0" smtClean="0">
                <a:solidFill>
                  <a:srgbClr val="FFFFFF"/>
                </a:solidFill>
                <a:latin typeface="Arial"/>
                <a:cs typeface="Arial"/>
              </a:rPr>
              <a:t>UHV</a:t>
            </a:r>
            <a:endParaRPr lang="en-US" sz="1200" i="1" dirty="0">
              <a:solidFill>
                <a:srgbClr val="FFFFFF"/>
              </a:solidFill>
              <a:latin typeface="Arial"/>
              <a:cs typeface="Arial"/>
            </a:endParaRPr>
          </a:p>
        </p:txBody>
      </p:sp>
      <p:pic>
        <p:nvPicPr>
          <p:cNvPr id="10" name="Picture 21" descr="chamber"/>
          <p:cNvPicPr>
            <a:picLocks noChangeAspect="1" noChangeArrowheads="1"/>
          </p:cNvPicPr>
          <p:nvPr/>
        </p:nvPicPr>
        <p:blipFill>
          <a:blip r:embed="rId7" cstate="print"/>
          <a:srcRect l="25008" t="25200" r="25008" b="24815"/>
          <a:stretch>
            <a:fillRect/>
          </a:stretch>
        </p:blipFill>
        <p:spPr bwMode="auto">
          <a:xfrm>
            <a:off x="4473041" y="1885047"/>
            <a:ext cx="985705" cy="989922"/>
          </a:xfrm>
          <a:prstGeom prst="rect">
            <a:avLst/>
          </a:prstGeom>
          <a:ln>
            <a:noFill/>
          </a:ln>
          <a:effectLst/>
        </p:spPr>
      </p:pic>
      <p:pic>
        <p:nvPicPr>
          <p:cNvPr id="61" name="Picture 60" descr="Computer-Genome.png"/>
          <p:cNvPicPr>
            <a:picLocks noChangeAspect="1"/>
          </p:cNvPicPr>
          <p:nvPr/>
        </p:nvPicPr>
        <p:blipFill>
          <a:blip r:embed="rId8"/>
          <a:stretch>
            <a:fillRect/>
          </a:stretch>
        </p:blipFill>
        <p:spPr>
          <a:xfrm>
            <a:off x="7399871" y="1897981"/>
            <a:ext cx="1090110" cy="896125"/>
          </a:xfrm>
          <a:prstGeom prst="rect">
            <a:avLst/>
          </a:prstGeom>
        </p:spPr>
      </p:pic>
      <p:grpSp>
        <p:nvGrpSpPr>
          <p:cNvPr id="6" name="Group 67"/>
          <p:cNvGrpSpPr/>
          <p:nvPr/>
        </p:nvGrpSpPr>
        <p:grpSpPr>
          <a:xfrm>
            <a:off x="7355009" y="4224137"/>
            <a:ext cx="1403122" cy="1331614"/>
            <a:chOff x="6578758" y="3324182"/>
            <a:chExt cx="2046690" cy="1942383"/>
          </a:xfrm>
        </p:grpSpPr>
        <p:sp>
          <p:nvSpPr>
            <p:cNvPr id="64" name="Rounded Rectangle 63"/>
            <p:cNvSpPr/>
            <p:nvPr/>
          </p:nvSpPr>
          <p:spPr>
            <a:xfrm>
              <a:off x="6719327" y="4226578"/>
              <a:ext cx="1738873" cy="1039987"/>
            </a:xfrm>
            <a:prstGeom prst="roundRect">
              <a:avLst/>
            </a:prstGeom>
            <a:solidFill>
              <a:schemeClr val="bg1"/>
            </a:solidFill>
            <a:ln w="12700" cap="flat" cmpd="sng" algn="ctr">
              <a:noFill/>
              <a:prstDash val="solid"/>
              <a:round/>
              <a:headEnd type="none" w="med" len="med"/>
              <a:tailEnd type="triangle"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65" name="TextBox 64"/>
            <p:cNvSpPr txBox="1"/>
            <p:nvPr/>
          </p:nvSpPr>
          <p:spPr>
            <a:xfrm>
              <a:off x="6578758" y="3324182"/>
              <a:ext cx="2046690" cy="942782"/>
            </a:xfrm>
            <a:prstGeom prst="rect">
              <a:avLst/>
            </a:prstGeom>
            <a:noFill/>
          </p:spPr>
          <p:txBody>
            <a:bodyPr wrap="square" rtlCol="0">
              <a:spAutoFit/>
            </a:bodyPr>
            <a:lstStyle/>
            <a:p>
              <a:pPr algn="ctr"/>
              <a:r>
                <a:rPr lang="en-US" sz="1200" i="1" dirty="0" smtClean="0">
                  <a:solidFill>
                    <a:srgbClr val="FFFFFF"/>
                  </a:solidFill>
                  <a:latin typeface="Arial"/>
                  <a:cs typeface="Arial"/>
                </a:rPr>
                <a:t>INDUSTRY PARTNERS AND AFFILIATES</a:t>
              </a:r>
              <a:endParaRPr lang="en-US" sz="1200" i="1" dirty="0">
                <a:solidFill>
                  <a:srgbClr val="FFFFFF"/>
                </a:solidFill>
                <a:latin typeface="Arial"/>
                <a:cs typeface="Arial"/>
              </a:endParaRPr>
            </a:p>
          </p:txBody>
        </p:sp>
        <p:pic>
          <p:nvPicPr>
            <p:cNvPr id="66" name="Picture 65" descr="Ind-Dow.png"/>
            <p:cNvPicPr>
              <a:picLocks noChangeAspect="1"/>
            </p:cNvPicPr>
            <p:nvPr/>
          </p:nvPicPr>
          <p:blipFill>
            <a:blip r:embed="rId9"/>
            <a:stretch>
              <a:fillRect/>
            </a:stretch>
          </p:blipFill>
          <p:spPr>
            <a:xfrm>
              <a:off x="7047854" y="4285976"/>
              <a:ext cx="1066628" cy="378182"/>
            </a:xfrm>
            <a:prstGeom prst="rect">
              <a:avLst/>
            </a:prstGeom>
          </p:spPr>
        </p:pic>
        <p:pic>
          <p:nvPicPr>
            <p:cNvPr id="67" name="Picture 66" descr="Ind-JC.png"/>
            <p:cNvPicPr>
              <a:picLocks noChangeAspect="1"/>
            </p:cNvPicPr>
            <p:nvPr/>
          </p:nvPicPr>
          <p:blipFill>
            <a:blip r:embed="rId10"/>
            <a:stretch>
              <a:fillRect/>
            </a:stretch>
          </p:blipFill>
          <p:spPr>
            <a:xfrm>
              <a:off x="7037527" y="4692603"/>
              <a:ext cx="1081814" cy="502396"/>
            </a:xfrm>
            <a:prstGeom prst="rect">
              <a:avLst/>
            </a:prstGeom>
          </p:spPr>
        </p:pic>
      </p:grpSp>
      <p:pic>
        <p:nvPicPr>
          <p:cNvPr id="69" name="Picture 68" descr="WORDS-nenad.png"/>
          <p:cNvPicPr>
            <a:picLocks noChangeAspect="1"/>
          </p:cNvPicPr>
          <p:nvPr/>
        </p:nvPicPr>
        <p:blipFill>
          <a:blip r:embed="rId11"/>
          <a:stretch>
            <a:fillRect/>
          </a:stretch>
        </p:blipFill>
        <p:spPr>
          <a:xfrm>
            <a:off x="4622297" y="967294"/>
            <a:ext cx="3364289" cy="611335"/>
          </a:xfrm>
          <a:prstGeom prst="rect">
            <a:avLst/>
          </a:prstGeom>
        </p:spPr>
      </p:pic>
      <p:pic>
        <p:nvPicPr>
          <p:cNvPr id="71" name="Picture 70" descr="J.Caesar.jpg"/>
          <p:cNvPicPr>
            <a:picLocks noChangeAspect="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19955" t="3023" r="17778" b="2284"/>
          <a:stretch/>
        </p:blipFill>
        <p:spPr>
          <a:xfrm>
            <a:off x="5575345" y="2806376"/>
            <a:ext cx="1619204" cy="1846736"/>
          </a:xfrm>
          <a:prstGeom prst="rect">
            <a:avLst/>
          </a:prstGeom>
        </p:spPr>
      </p:pic>
      <p:grpSp>
        <p:nvGrpSpPr>
          <p:cNvPr id="68" name="Group 67"/>
          <p:cNvGrpSpPr/>
          <p:nvPr/>
        </p:nvGrpSpPr>
        <p:grpSpPr>
          <a:xfrm>
            <a:off x="7584226" y="95211"/>
            <a:ext cx="1470874" cy="1081224"/>
            <a:chOff x="7444526" y="95211"/>
            <a:chExt cx="1470874" cy="1081224"/>
          </a:xfrm>
        </p:grpSpPr>
        <p:sp>
          <p:nvSpPr>
            <p:cNvPr id="70" name="Rectangle 69"/>
            <p:cNvSpPr/>
            <p:nvPr/>
          </p:nvSpPr>
          <p:spPr>
            <a:xfrm>
              <a:off x="7444526" y="326746"/>
              <a:ext cx="1369274" cy="233172"/>
            </a:xfrm>
            <a:prstGeom prst="rect">
              <a:avLst/>
            </a:prstGeom>
            <a:gradFill flip="none" rotWithShape="1">
              <a:gsLst>
                <a:gs pos="0">
                  <a:schemeClr val="accent3">
                    <a:lumMod val="75000"/>
                  </a:schemeClr>
                </a:gs>
                <a:gs pos="50000">
                  <a:schemeClr val="accent3">
                    <a:lumMod val="60000"/>
                    <a:lumOff val="40000"/>
                  </a:schemeClr>
                </a:gs>
                <a:gs pos="100000">
                  <a:schemeClr val="accent3">
                    <a:lumMod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a:p>
          </p:txBody>
        </p:sp>
        <p:sp>
          <p:nvSpPr>
            <p:cNvPr id="72" name="Rectangle 71"/>
            <p:cNvSpPr/>
            <p:nvPr/>
          </p:nvSpPr>
          <p:spPr>
            <a:xfrm>
              <a:off x="7790115" y="356246"/>
              <a:ext cx="1080835" cy="123111"/>
            </a:xfrm>
            <a:prstGeom prst="rect">
              <a:avLst/>
            </a:prstGeom>
            <a:effectLst>
              <a:outerShdw blurRad="63500" dist="25400" dir="2700000" algn="br">
                <a:srgbClr val="000000">
                  <a:alpha val="78000"/>
                </a:srgbClr>
              </a:outerShdw>
            </a:effectLst>
          </p:spPr>
          <p:txBody>
            <a:bodyPr wrap="square" lIns="0" tIns="0" rIns="0" bIns="0">
              <a:spAutoFit/>
            </a:bodyPr>
            <a:lstStyle/>
            <a:p>
              <a:r>
                <a:rPr lang="en-US" sz="800" dirty="0" smtClean="0">
                  <a:solidFill>
                    <a:schemeClr val="bg1"/>
                  </a:solidFill>
                  <a:latin typeface="Arial" pitchFamily="34" charset="0"/>
                  <a:cs typeface="Arial" pitchFamily="34" charset="0"/>
                </a:rPr>
                <a:t>Multivalent Intercalation </a:t>
              </a:r>
              <a:endParaRPr lang="en-GB" sz="800" dirty="0">
                <a:solidFill>
                  <a:schemeClr val="bg1"/>
                </a:solidFill>
                <a:latin typeface="Arial" pitchFamily="34" charset="0"/>
                <a:cs typeface="Arial" pitchFamily="34" charset="0"/>
              </a:endParaRPr>
            </a:p>
          </p:txBody>
        </p:sp>
        <p:sp>
          <p:nvSpPr>
            <p:cNvPr id="73" name="Rectangle 72"/>
            <p:cNvSpPr/>
            <p:nvPr/>
          </p:nvSpPr>
          <p:spPr>
            <a:xfrm>
              <a:off x="7444527" y="537472"/>
              <a:ext cx="1420074" cy="197856"/>
            </a:xfrm>
            <a:prstGeom prst="rect">
              <a:avLst/>
            </a:prstGeom>
            <a:gradFill flip="none" rotWithShape="1">
              <a:gsLst>
                <a:gs pos="0">
                  <a:schemeClr val="accent3">
                    <a:lumMod val="75000"/>
                  </a:schemeClr>
                </a:gs>
                <a:gs pos="50000">
                  <a:schemeClr val="accent3">
                    <a:lumMod val="60000"/>
                    <a:lumOff val="40000"/>
                  </a:schemeClr>
                </a:gs>
                <a:gs pos="100000">
                  <a:schemeClr val="accent3">
                    <a:lumMod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a:p>
          </p:txBody>
        </p:sp>
        <p:sp>
          <p:nvSpPr>
            <p:cNvPr id="74" name="Rectangle 73"/>
            <p:cNvSpPr/>
            <p:nvPr/>
          </p:nvSpPr>
          <p:spPr>
            <a:xfrm>
              <a:off x="7790115" y="566973"/>
              <a:ext cx="1125285" cy="123111"/>
            </a:xfrm>
            <a:prstGeom prst="rect">
              <a:avLst/>
            </a:prstGeom>
            <a:effectLst>
              <a:outerShdw blurRad="63500" dist="25400" dir="2700000" algn="br">
                <a:srgbClr val="000000">
                  <a:alpha val="78000"/>
                </a:srgbClr>
              </a:outerShdw>
            </a:effectLst>
          </p:spPr>
          <p:txBody>
            <a:bodyPr wrap="square" lIns="0" tIns="0" rIns="0" bIns="0">
              <a:spAutoFit/>
            </a:bodyPr>
            <a:lstStyle/>
            <a:p>
              <a:r>
                <a:rPr lang="en-US" sz="800" dirty="0" smtClean="0">
                  <a:solidFill>
                    <a:schemeClr val="bg1"/>
                  </a:solidFill>
                  <a:latin typeface="Arial" pitchFamily="34" charset="0"/>
                  <a:cs typeface="Arial" pitchFamily="34" charset="0"/>
                </a:rPr>
                <a:t>Chemical Transformation</a:t>
              </a:r>
              <a:endParaRPr lang="en-GB" sz="800" dirty="0">
                <a:solidFill>
                  <a:schemeClr val="bg1"/>
                </a:solidFill>
                <a:latin typeface="Arial" pitchFamily="34" charset="0"/>
                <a:cs typeface="Arial" pitchFamily="34" charset="0"/>
              </a:endParaRPr>
            </a:p>
          </p:txBody>
        </p:sp>
        <p:sp>
          <p:nvSpPr>
            <p:cNvPr id="75" name="Rectangle 74"/>
            <p:cNvSpPr/>
            <p:nvPr/>
          </p:nvSpPr>
          <p:spPr>
            <a:xfrm>
              <a:off x="7444527" y="752412"/>
              <a:ext cx="1426423" cy="211516"/>
            </a:xfrm>
            <a:prstGeom prst="rect">
              <a:avLst/>
            </a:prstGeom>
            <a:gradFill flip="none" rotWithShape="1">
              <a:gsLst>
                <a:gs pos="0">
                  <a:schemeClr val="accent3">
                    <a:lumMod val="75000"/>
                  </a:schemeClr>
                </a:gs>
                <a:gs pos="50000">
                  <a:schemeClr val="accent3">
                    <a:lumMod val="60000"/>
                    <a:lumOff val="40000"/>
                  </a:schemeClr>
                </a:gs>
                <a:gs pos="100000">
                  <a:schemeClr val="accent3">
                    <a:lumMod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a:p>
          </p:txBody>
        </p:sp>
        <p:sp>
          <p:nvSpPr>
            <p:cNvPr id="76" name="Rectangle 75"/>
            <p:cNvSpPr/>
            <p:nvPr/>
          </p:nvSpPr>
          <p:spPr>
            <a:xfrm>
              <a:off x="7650415" y="788262"/>
              <a:ext cx="1182435" cy="123111"/>
            </a:xfrm>
            <a:prstGeom prst="rect">
              <a:avLst/>
            </a:prstGeom>
            <a:effectLst/>
          </p:spPr>
          <p:txBody>
            <a:bodyPr wrap="square" lIns="0" tIns="0" rIns="0" bIns="0">
              <a:spAutoFit/>
            </a:bodyPr>
            <a:lstStyle/>
            <a:p>
              <a:pPr algn="r"/>
              <a:r>
                <a:rPr lang="en-US" sz="800" dirty="0" smtClean="0">
                  <a:solidFill>
                    <a:schemeClr val="bg1"/>
                  </a:solidFill>
                  <a:latin typeface="Arial" pitchFamily="34" charset="0"/>
                  <a:cs typeface="Arial" pitchFamily="34" charset="0"/>
                </a:rPr>
                <a:t>Non-Aqueous </a:t>
              </a:r>
              <a:r>
                <a:rPr lang="en-US" sz="800" dirty="0" err="1" smtClean="0">
                  <a:solidFill>
                    <a:schemeClr val="bg1"/>
                  </a:solidFill>
                  <a:latin typeface="Arial" pitchFamily="34" charset="0"/>
                  <a:cs typeface="Arial" pitchFamily="34" charset="0"/>
                </a:rPr>
                <a:t>Redox</a:t>
              </a:r>
              <a:r>
                <a:rPr lang="en-US" sz="800" dirty="0" smtClean="0">
                  <a:solidFill>
                    <a:schemeClr val="bg1"/>
                  </a:solidFill>
                  <a:latin typeface="Arial" pitchFamily="34" charset="0"/>
                  <a:cs typeface="Arial" pitchFamily="34" charset="0"/>
                </a:rPr>
                <a:t> Flow </a:t>
              </a:r>
              <a:endParaRPr lang="en-GB" sz="800" dirty="0">
                <a:solidFill>
                  <a:schemeClr val="bg1"/>
                </a:solidFill>
                <a:latin typeface="Arial" pitchFamily="34" charset="0"/>
                <a:cs typeface="Arial" pitchFamily="34" charset="0"/>
              </a:endParaRPr>
            </a:p>
          </p:txBody>
        </p:sp>
        <p:sp>
          <p:nvSpPr>
            <p:cNvPr id="77" name="Rectangle 76"/>
            <p:cNvSpPr/>
            <p:nvPr/>
          </p:nvSpPr>
          <p:spPr>
            <a:xfrm>
              <a:off x="7444526" y="95211"/>
              <a:ext cx="287555" cy="1081224"/>
            </a:xfrm>
            <a:prstGeom prst="rect">
              <a:avLst/>
            </a:prstGeom>
            <a:gradFill flip="none" rotWithShape="1">
              <a:gsLst>
                <a:gs pos="0">
                  <a:srgbClr val="764E2F"/>
                </a:gs>
                <a:gs pos="50000">
                  <a:srgbClr val="AE9A77"/>
                </a:gs>
                <a:gs pos="100000">
                  <a:srgbClr val="764E2F"/>
                </a:gs>
              </a:gsLst>
              <a:path path="circle">
                <a:fillToRect l="50000" t="50000" r="50000" b="50000"/>
              </a:path>
              <a:tileRect/>
            </a:gradFill>
            <a:ln>
              <a:noFill/>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a:p>
          </p:txBody>
        </p:sp>
        <p:sp>
          <p:nvSpPr>
            <p:cNvPr id="82" name="TextBox 81"/>
            <p:cNvSpPr txBox="1"/>
            <p:nvPr/>
          </p:nvSpPr>
          <p:spPr>
            <a:xfrm rot="16200000">
              <a:off x="7159107" y="479219"/>
              <a:ext cx="881238" cy="307777"/>
            </a:xfrm>
            <a:prstGeom prst="rect">
              <a:avLst/>
            </a:prstGeom>
            <a:noFill/>
            <a:effectLst>
              <a:outerShdw blurRad="63500" dist="25400" dir="2700000">
                <a:srgbClr val="000000">
                  <a:alpha val="78000"/>
                </a:srgbClr>
              </a:outerShdw>
            </a:effectLst>
          </p:spPr>
          <p:txBody>
            <a:bodyPr wrap="square" rtlCol="0">
              <a:spAutoFit/>
            </a:bodyPr>
            <a:lstStyle/>
            <a:p>
              <a:pPr algn="ctr"/>
              <a:r>
                <a:rPr lang="en-GB" sz="700" dirty="0" smtClean="0">
                  <a:solidFill>
                    <a:schemeClr val="bg1"/>
                  </a:solidFill>
                  <a:latin typeface="Arial"/>
                  <a:cs typeface="Arial"/>
                </a:rPr>
                <a:t>CROSSCUTING SCIENCE</a:t>
              </a:r>
            </a:p>
          </p:txBody>
        </p:sp>
      </p:grpSp>
      <p:sp>
        <p:nvSpPr>
          <p:cNvPr id="56" name="Curved Right Arrow 55"/>
          <p:cNvSpPr/>
          <p:nvPr/>
        </p:nvSpPr>
        <p:spPr bwMode="auto">
          <a:xfrm>
            <a:off x="2179123" y="4916474"/>
            <a:ext cx="233807" cy="1260127"/>
          </a:xfrm>
          <a:prstGeom prst="curvedRight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p:txBody>
      </p:sp>
      <p:pic>
        <p:nvPicPr>
          <p:cNvPr id="57" name="Picture 4"/>
          <p:cNvPicPr>
            <a:picLocks noChangeAspect="1"/>
          </p:cNvPicPr>
          <p:nvPr/>
        </p:nvPicPr>
        <p:blipFill rotWithShape="1">
          <a:blip r:embed="rId13" cstate="print">
            <a:extLst>
              <a:ext uri="{28A0092B-C50C-407E-A947-70E740481C1C}">
                <a14:useLocalDpi xmlns:a14="http://schemas.microsoft.com/office/drawing/2010/main" val="0"/>
              </a:ext>
            </a:extLst>
          </a:blip>
          <a:srcRect l="10934" t="51667" r="53716" b="22527"/>
          <a:stretch/>
        </p:blipFill>
        <p:spPr bwMode="auto">
          <a:xfrm>
            <a:off x="3524600" y="3287556"/>
            <a:ext cx="1454986" cy="796620"/>
          </a:xfrm>
          <a:prstGeom prst="roundRect">
            <a:avLst/>
          </a:prstGeom>
          <a:noFill/>
          <a:ln>
            <a:solidFill>
              <a:srgbClr val="FFFFFF"/>
            </a:solidFill>
          </a:ln>
          <a:effectLst>
            <a:outerShdw blurRad="50800" dist="38100" dir="270000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0" name="Text Box 53"/>
          <p:cNvSpPr txBox="1">
            <a:spLocks noChangeArrowheads="1"/>
          </p:cNvSpPr>
          <p:nvPr/>
        </p:nvSpPr>
        <p:spPr bwMode="auto">
          <a:xfrm>
            <a:off x="3441701" y="4111828"/>
            <a:ext cx="1650999" cy="461665"/>
          </a:xfrm>
          <a:prstGeom prst="rect">
            <a:avLst/>
          </a:prstGeom>
          <a:noFill/>
          <a:ln w="12700">
            <a:noFill/>
            <a:miter lim="800000"/>
            <a:headEnd/>
            <a:tailEnd/>
          </a:ln>
        </p:spPr>
        <p:txBody>
          <a:bodyPr wrap="square">
            <a:spAutoFit/>
          </a:bodyPr>
          <a:lstStyle/>
          <a:p>
            <a:pPr algn="ctr" eaLnBrk="0" hangingPunct="0">
              <a:spcBef>
                <a:spcPct val="50000"/>
              </a:spcBef>
            </a:pPr>
            <a:r>
              <a:rPr lang="en-US" sz="1200" i="1" dirty="0" smtClean="0">
                <a:solidFill>
                  <a:srgbClr val="FFFFFF"/>
                </a:solidFill>
                <a:latin typeface="Arial"/>
                <a:cs typeface="Arial"/>
              </a:rPr>
              <a:t>ALS, APS, SNS, EMSL, MRL</a:t>
            </a:r>
            <a:endParaRPr lang="en-US" sz="1200" i="1" dirty="0">
              <a:solidFill>
                <a:srgbClr val="FFFFFF"/>
              </a:solidFill>
              <a:latin typeface="Arial"/>
              <a:cs typeface="Arial"/>
            </a:endParaRPr>
          </a:p>
        </p:txBody>
      </p:sp>
    </p:spTree>
    <p:extLst>
      <p:ext uri="{BB962C8B-B14F-4D97-AF65-F5344CB8AC3E}">
        <p14:creationId xmlns:p14="http://schemas.microsoft.com/office/powerpoint/2010/main" val="350377816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6D56EEAD-0332-044B-8491-07E146F0D709}" type="slidenum">
              <a:rPr lang="en-GB" smtClean="0"/>
              <a:pPr/>
              <a:t>13</a:t>
            </a:fld>
            <a:endParaRPr lang="en-GB" dirty="0"/>
          </a:p>
        </p:txBody>
      </p:sp>
      <p:sp>
        <p:nvSpPr>
          <p:cNvPr id="6" name="Title 6"/>
          <p:cNvSpPr>
            <a:spLocks noGrp="1"/>
          </p:cNvSpPr>
          <p:nvPr>
            <p:ph type="title"/>
          </p:nvPr>
        </p:nvSpPr>
        <p:spPr>
          <a:xfrm>
            <a:off x="457200" y="274638"/>
            <a:ext cx="8229600" cy="957532"/>
          </a:xfrm>
        </p:spPr>
        <p:txBody>
          <a:bodyPr/>
          <a:lstStyle/>
          <a:p>
            <a:pPr algn="l"/>
            <a:r>
              <a:rPr lang="en-US" dirty="0" smtClean="0"/>
              <a:t>What’s the Science in JCESR?</a:t>
            </a:r>
            <a:endParaRPr lang="en-US" dirty="0"/>
          </a:p>
        </p:txBody>
      </p:sp>
      <p:sp>
        <p:nvSpPr>
          <p:cNvPr id="8" name="Content Placeholder 7"/>
          <p:cNvSpPr>
            <a:spLocks noGrp="1"/>
          </p:cNvSpPr>
          <p:nvPr>
            <p:ph sz="half" idx="1"/>
          </p:nvPr>
        </p:nvSpPr>
        <p:spPr>
          <a:xfrm>
            <a:off x="309930" y="1600196"/>
            <a:ext cx="2786062" cy="4525963"/>
          </a:xfrm>
        </p:spPr>
        <p:txBody>
          <a:bodyPr/>
          <a:lstStyle/>
          <a:p>
            <a:r>
              <a:rPr lang="en-US" dirty="0" smtClean="0">
                <a:latin typeface="Century Gothic"/>
                <a:cs typeface="Century Gothic"/>
              </a:rPr>
              <a:t>Observe</a:t>
            </a:r>
          </a:p>
          <a:p>
            <a:pPr marL="0" indent="0">
              <a:buNone/>
            </a:pPr>
            <a:r>
              <a:rPr lang="en-US" sz="2000" i="1" dirty="0" smtClean="0">
                <a:latin typeface="Century Gothic"/>
                <a:cs typeface="Century Gothic"/>
              </a:rPr>
              <a:t>    </a:t>
            </a:r>
            <a:r>
              <a:rPr lang="en-US" sz="1800" i="1" dirty="0" smtClean="0">
                <a:latin typeface="Century Gothic"/>
                <a:cs typeface="Century Gothic"/>
              </a:rPr>
              <a:t> Examples</a:t>
            </a:r>
          </a:p>
          <a:p>
            <a:pPr marL="0" indent="0">
              <a:buNone/>
            </a:pPr>
            <a:endParaRPr lang="en-US" sz="2000" dirty="0" smtClean="0">
              <a:latin typeface="Century Gothic"/>
              <a:cs typeface="Century Gothic"/>
            </a:endParaRPr>
          </a:p>
          <a:p>
            <a:pPr marL="0" indent="0">
              <a:buNone/>
            </a:pPr>
            <a:r>
              <a:rPr lang="en-US" sz="2000" dirty="0" smtClean="0">
                <a:latin typeface="Century Gothic"/>
                <a:cs typeface="Century Gothic"/>
              </a:rPr>
              <a:t>Electrochemical Discovery Lab (EDL)</a:t>
            </a:r>
          </a:p>
          <a:p>
            <a:pPr marL="0" indent="0">
              <a:buNone/>
            </a:pPr>
            <a:endParaRPr lang="en-US" sz="2000" dirty="0" smtClean="0">
              <a:latin typeface="Century Gothic"/>
              <a:cs typeface="Century Gothic"/>
            </a:endParaRPr>
          </a:p>
          <a:p>
            <a:pPr marL="0" indent="0">
              <a:buNone/>
            </a:pPr>
            <a:r>
              <a:rPr lang="en-US" sz="2000" dirty="0" smtClean="0">
                <a:latin typeface="Century Gothic"/>
                <a:cs typeface="Century Gothic"/>
              </a:rPr>
              <a:t>In-situ TEM</a:t>
            </a:r>
          </a:p>
          <a:p>
            <a:pPr marL="0" indent="0">
              <a:buNone/>
            </a:pPr>
            <a:endParaRPr lang="en-US" sz="2000" dirty="0">
              <a:latin typeface="Century Gothic"/>
              <a:cs typeface="Century Gothic"/>
            </a:endParaRPr>
          </a:p>
          <a:p>
            <a:pPr marL="0" indent="0">
              <a:buNone/>
            </a:pPr>
            <a:r>
              <a:rPr lang="en-US" sz="2000" dirty="0" smtClean="0">
                <a:latin typeface="Century Gothic"/>
                <a:cs typeface="Century Gothic"/>
              </a:rPr>
              <a:t>In-situ NMR</a:t>
            </a:r>
          </a:p>
          <a:p>
            <a:pPr marL="0" indent="0">
              <a:buNone/>
            </a:pPr>
            <a:endParaRPr lang="en-US" sz="2000" dirty="0">
              <a:latin typeface="Century Gothic"/>
              <a:cs typeface="Century Gothic"/>
            </a:endParaRPr>
          </a:p>
          <a:p>
            <a:pPr marL="0" indent="0">
              <a:buNone/>
            </a:pPr>
            <a:r>
              <a:rPr lang="en-US" sz="1800" i="1" dirty="0" smtClean="0">
                <a:latin typeface="Century Gothic"/>
                <a:cs typeface="Century Gothic"/>
              </a:rPr>
              <a:t>On top of x-ray and neutron scattering…</a:t>
            </a:r>
          </a:p>
        </p:txBody>
      </p:sp>
      <p:sp>
        <p:nvSpPr>
          <p:cNvPr id="9" name="Content Placeholder 7"/>
          <p:cNvSpPr txBox="1">
            <a:spLocks/>
          </p:cNvSpPr>
          <p:nvPr/>
        </p:nvSpPr>
        <p:spPr>
          <a:xfrm>
            <a:off x="3387040" y="1574800"/>
            <a:ext cx="2594660" cy="4525963"/>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b="0" i="0" kern="1200">
                <a:solidFill>
                  <a:srgbClr val="FFFFFF"/>
                </a:solidFill>
                <a:latin typeface="Arial"/>
                <a:ea typeface="+mn-ea"/>
                <a:cs typeface="Arial"/>
              </a:defRPr>
            </a:lvl1pPr>
            <a:lvl2pPr marL="621792" indent="-228600" algn="l" rtl="0" eaLnBrk="1" latinLnBrk="0" hangingPunct="1">
              <a:spcBef>
                <a:spcPts val="324"/>
              </a:spcBef>
              <a:buClr>
                <a:schemeClr val="accent1"/>
              </a:buClr>
              <a:buFont typeface="Verdana"/>
              <a:buChar char="◦"/>
              <a:defRPr kumimoji="0" sz="2300" b="0" i="0" kern="1200">
                <a:solidFill>
                  <a:srgbClr val="FFFFFF"/>
                </a:solidFill>
                <a:latin typeface="Arial"/>
                <a:ea typeface="+mn-ea"/>
                <a:cs typeface="Arial"/>
              </a:defRPr>
            </a:lvl2pPr>
            <a:lvl3pPr marL="859536" indent="-228600" algn="l" rtl="0" eaLnBrk="1" latinLnBrk="0" hangingPunct="1">
              <a:spcBef>
                <a:spcPts val="350"/>
              </a:spcBef>
              <a:buClr>
                <a:srgbClr val="D19E3E"/>
              </a:buClr>
              <a:buSzPct val="100000"/>
              <a:buFont typeface="Wingdings 2"/>
              <a:buChar char=""/>
              <a:defRPr kumimoji="0" sz="2100" b="0" i="0" kern="1200">
                <a:solidFill>
                  <a:srgbClr val="FFFFFF"/>
                </a:solidFill>
                <a:latin typeface="Arial"/>
                <a:ea typeface="+mn-ea"/>
                <a:cs typeface="Arial"/>
              </a:defRPr>
            </a:lvl3pPr>
            <a:lvl4pPr marL="1143000" indent="-228600" algn="l" rtl="0" eaLnBrk="1" latinLnBrk="0" hangingPunct="1">
              <a:spcBef>
                <a:spcPts val="350"/>
              </a:spcBef>
              <a:buClr>
                <a:srgbClr val="D19E3E"/>
              </a:buClr>
              <a:buFont typeface="Wingdings 2"/>
              <a:buChar char=""/>
              <a:defRPr kumimoji="0" sz="1900" b="0" i="0" kern="1200">
                <a:solidFill>
                  <a:srgbClr val="FFFFFF"/>
                </a:solidFill>
                <a:latin typeface="Arial"/>
                <a:ea typeface="+mn-ea"/>
                <a:cs typeface="Arial"/>
              </a:defRPr>
            </a:lvl4pPr>
            <a:lvl5pPr marL="1371600" indent="-228600" algn="l" rtl="0" eaLnBrk="1" latinLnBrk="0" hangingPunct="1">
              <a:spcBef>
                <a:spcPts val="350"/>
              </a:spcBef>
              <a:buClr>
                <a:srgbClr val="D19E3E"/>
              </a:buClr>
              <a:buFont typeface="Wingdings 2"/>
              <a:buChar char=""/>
              <a:defRPr kumimoji="0" sz="1800" b="0" i="0" kern="1200">
                <a:solidFill>
                  <a:srgbClr val="FFFFFF"/>
                </a:solidFill>
                <a:latin typeface="Arial"/>
                <a:ea typeface="+mn-ea"/>
                <a:cs typeface="Arial"/>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lstStyle>
          <a:p>
            <a:r>
              <a:rPr lang="en-US" dirty="0" smtClean="0">
                <a:latin typeface="Century Gothic"/>
                <a:cs typeface="Century Gothic"/>
              </a:rPr>
              <a:t>Control</a:t>
            </a:r>
          </a:p>
          <a:p>
            <a:pPr marL="0" indent="0">
              <a:buFont typeface="Wingdings 3"/>
              <a:buNone/>
            </a:pPr>
            <a:r>
              <a:rPr lang="en-US" sz="2000" i="1" dirty="0" smtClean="0">
                <a:latin typeface="Century Gothic"/>
                <a:cs typeface="Century Gothic"/>
              </a:rPr>
              <a:t> </a:t>
            </a:r>
            <a:r>
              <a:rPr lang="en-US" sz="1800" i="1" dirty="0" smtClean="0">
                <a:latin typeface="Century Gothic"/>
                <a:cs typeface="Century Gothic"/>
              </a:rPr>
              <a:t>    Examples</a:t>
            </a:r>
          </a:p>
          <a:p>
            <a:pPr marL="0" indent="0">
              <a:buFont typeface="Wingdings 3"/>
              <a:buNone/>
            </a:pPr>
            <a:endParaRPr lang="en-US" sz="2000" dirty="0" smtClean="0">
              <a:latin typeface="Century Gothic"/>
              <a:cs typeface="Century Gothic"/>
            </a:endParaRPr>
          </a:p>
          <a:p>
            <a:pPr marL="0" indent="0">
              <a:buFont typeface="Wingdings 3"/>
              <a:buNone/>
            </a:pPr>
            <a:r>
              <a:rPr lang="en-US" sz="2000" dirty="0" smtClean="0">
                <a:latin typeface="Century Gothic"/>
                <a:cs typeface="Century Gothic"/>
              </a:rPr>
              <a:t>Surfaces </a:t>
            </a:r>
          </a:p>
          <a:p>
            <a:pPr marL="0" indent="0">
              <a:buFont typeface="Wingdings 3"/>
              <a:buNone/>
            </a:pPr>
            <a:endParaRPr lang="en-US" sz="2000" dirty="0" smtClean="0">
              <a:latin typeface="Century Gothic"/>
              <a:cs typeface="Century Gothic"/>
            </a:endParaRPr>
          </a:p>
          <a:p>
            <a:pPr marL="0" indent="0">
              <a:buFont typeface="Wingdings 3"/>
              <a:buNone/>
            </a:pPr>
            <a:r>
              <a:rPr lang="en-US" sz="2000" dirty="0" smtClean="0">
                <a:latin typeface="Century Gothic"/>
                <a:cs typeface="Century Gothic"/>
              </a:rPr>
              <a:t>Bulk structures </a:t>
            </a:r>
          </a:p>
          <a:p>
            <a:pPr marL="0" indent="0">
              <a:buFont typeface="Wingdings 3"/>
              <a:buNone/>
            </a:pPr>
            <a:endParaRPr lang="en-US" sz="2000" dirty="0" smtClean="0">
              <a:latin typeface="Century Gothic"/>
              <a:cs typeface="Century Gothic"/>
            </a:endParaRPr>
          </a:p>
          <a:p>
            <a:pPr marL="0" indent="0">
              <a:buFont typeface="Wingdings 3"/>
              <a:buNone/>
            </a:pPr>
            <a:r>
              <a:rPr lang="en-US" sz="2000" dirty="0" smtClean="0">
                <a:latin typeface="Century Gothic"/>
                <a:cs typeface="Century Gothic"/>
              </a:rPr>
              <a:t>Soft material</a:t>
            </a:r>
          </a:p>
          <a:p>
            <a:pPr marL="0" indent="0">
              <a:buFont typeface="Wingdings 3"/>
              <a:buNone/>
            </a:pPr>
            <a:endParaRPr lang="en-US" sz="2000" dirty="0" smtClean="0">
              <a:latin typeface="Century Gothic"/>
              <a:cs typeface="Century Gothic"/>
            </a:endParaRPr>
          </a:p>
          <a:p>
            <a:pPr marL="0" indent="0">
              <a:buFont typeface="Wingdings 3"/>
              <a:buNone/>
            </a:pPr>
            <a:endParaRPr lang="en-US" sz="2000" dirty="0">
              <a:latin typeface="Century Gothic"/>
              <a:cs typeface="Century Gothic"/>
            </a:endParaRPr>
          </a:p>
          <a:p>
            <a:pPr marL="0" indent="0">
              <a:buFont typeface="Wingdings 3"/>
              <a:buNone/>
            </a:pPr>
            <a:r>
              <a:rPr lang="en-US" sz="1800" i="1" dirty="0" smtClean="0">
                <a:latin typeface="Century Gothic"/>
                <a:cs typeface="Century Gothic"/>
              </a:rPr>
              <a:t>Spanning the three storage concepts</a:t>
            </a:r>
          </a:p>
          <a:p>
            <a:pPr marL="0" indent="0">
              <a:buFont typeface="Wingdings 3"/>
              <a:buNone/>
            </a:pPr>
            <a:endParaRPr lang="en-US" sz="2200" dirty="0">
              <a:latin typeface="Century Gothic"/>
              <a:cs typeface="Century Gothic"/>
            </a:endParaRPr>
          </a:p>
        </p:txBody>
      </p:sp>
      <p:sp>
        <p:nvSpPr>
          <p:cNvPr id="10" name="Content Placeholder 7"/>
          <p:cNvSpPr txBox="1">
            <a:spLocks/>
          </p:cNvSpPr>
          <p:nvPr/>
        </p:nvSpPr>
        <p:spPr>
          <a:xfrm>
            <a:off x="6188370" y="1611082"/>
            <a:ext cx="2786062" cy="4525963"/>
          </a:xfrm>
          <a:prstGeom prst="rect">
            <a:avLst/>
          </a:prstGeom>
        </p:spPr>
        <p:txBody>
          <a:bodyPr vert="horz">
            <a:normAutofit lnSpcReduction="1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b="0" i="0" kern="1200">
                <a:solidFill>
                  <a:srgbClr val="FFFFFF"/>
                </a:solidFill>
                <a:latin typeface="Arial"/>
                <a:ea typeface="+mn-ea"/>
                <a:cs typeface="Arial"/>
              </a:defRPr>
            </a:lvl1pPr>
            <a:lvl2pPr marL="621792" indent="-228600" algn="l" rtl="0" eaLnBrk="1" latinLnBrk="0" hangingPunct="1">
              <a:spcBef>
                <a:spcPts val="324"/>
              </a:spcBef>
              <a:buClr>
                <a:schemeClr val="accent1"/>
              </a:buClr>
              <a:buFont typeface="Verdana"/>
              <a:buChar char="◦"/>
              <a:defRPr kumimoji="0" sz="2300" b="0" i="0" kern="1200">
                <a:solidFill>
                  <a:srgbClr val="FFFFFF"/>
                </a:solidFill>
                <a:latin typeface="Arial"/>
                <a:ea typeface="+mn-ea"/>
                <a:cs typeface="Arial"/>
              </a:defRPr>
            </a:lvl2pPr>
            <a:lvl3pPr marL="859536" indent="-228600" algn="l" rtl="0" eaLnBrk="1" latinLnBrk="0" hangingPunct="1">
              <a:spcBef>
                <a:spcPts val="350"/>
              </a:spcBef>
              <a:buClr>
                <a:srgbClr val="D19E3E"/>
              </a:buClr>
              <a:buSzPct val="100000"/>
              <a:buFont typeface="Wingdings 2"/>
              <a:buChar char=""/>
              <a:defRPr kumimoji="0" sz="2100" b="0" i="0" kern="1200">
                <a:solidFill>
                  <a:srgbClr val="FFFFFF"/>
                </a:solidFill>
                <a:latin typeface="Arial"/>
                <a:ea typeface="+mn-ea"/>
                <a:cs typeface="Arial"/>
              </a:defRPr>
            </a:lvl3pPr>
            <a:lvl4pPr marL="1143000" indent="-228600" algn="l" rtl="0" eaLnBrk="1" latinLnBrk="0" hangingPunct="1">
              <a:spcBef>
                <a:spcPts val="350"/>
              </a:spcBef>
              <a:buClr>
                <a:srgbClr val="D19E3E"/>
              </a:buClr>
              <a:buFont typeface="Wingdings 2"/>
              <a:buChar char=""/>
              <a:defRPr kumimoji="0" sz="1900" b="0" i="0" kern="1200">
                <a:solidFill>
                  <a:srgbClr val="FFFFFF"/>
                </a:solidFill>
                <a:latin typeface="Arial"/>
                <a:ea typeface="+mn-ea"/>
                <a:cs typeface="Arial"/>
              </a:defRPr>
            </a:lvl4pPr>
            <a:lvl5pPr marL="1371600" indent="-228600" algn="l" rtl="0" eaLnBrk="1" latinLnBrk="0" hangingPunct="1">
              <a:spcBef>
                <a:spcPts val="350"/>
              </a:spcBef>
              <a:buClr>
                <a:srgbClr val="D19E3E"/>
              </a:buClr>
              <a:buFont typeface="Wingdings 2"/>
              <a:buChar char=""/>
              <a:defRPr kumimoji="0" sz="1800" b="0" i="0" kern="1200">
                <a:solidFill>
                  <a:srgbClr val="FFFFFF"/>
                </a:solidFill>
                <a:latin typeface="Arial"/>
                <a:ea typeface="+mn-ea"/>
                <a:cs typeface="Arial"/>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lstStyle>
          <a:p>
            <a:r>
              <a:rPr lang="en-US" dirty="0" smtClean="0">
                <a:latin typeface="Century Gothic"/>
                <a:cs typeface="Century Gothic"/>
              </a:rPr>
              <a:t>Translate</a:t>
            </a:r>
          </a:p>
          <a:p>
            <a:pPr marL="0" indent="0">
              <a:buFont typeface="Wingdings 3"/>
              <a:buNone/>
            </a:pPr>
            <a:r>
              <a:rPr lang="en-US" sz="2000" i="1" dirty="0" smtClean="0">
                <a:latin typeface="Century Gothic"/>
                <a:cs typeface="Century Gothic"/>
              </a:rPr>
              <a:t>     </a:t>
            </a:r>
            <a:r>
              <a:rPr lang="en-US" sz="1800" i="1" dirty="0" smtClean="0">
                <a:latin typeface="Century Gothic"/>
                <a:cs typeface="Century Gothic"/>
              </a:rPr>
              <a:t>Examples</a:t>
            </a:r>
          </a:p>
          <a:p>
            <a:pPr marL="0" indent="0">
              <a:buFont typeface="Wingdings 3"/>
              <a:buNone/>
            </a:pPr>
            <a:endParaRPr lang="en-US" sz="2000" dirty="0" smtClean="0">
              <a:latin typeface="Century Gothic"/>
              <a:cs typeface="Century Gothic"/>
            </a:endParaRPr>
          </a:p>
          <a:p>
            <a:pPr marL="0" indent="0">
              <a:buFont typeface="Wingdings 3"/>
              <a:buNone/>
            </a:pPr>
            <a:r>
              <a:rPr lang="en-US" sz="2000" dirty="0" smtClean="0">
                <a:latin typeface="Century Gothic"/>
                <a:cs typeface="Century Gothic"/>
              </a:rPr>
              <a:t>Techno-economic models</a:t>
            </a:r>
          </a:p>
          <a:p>
            <a:pPr marL="0" indent="0">
              <a:buFont typeface="Wingdings 3"/>
              <a:buNone/>
            </a:pPr>
            <a:endParaRPr lang="en-US" sz="2000" dirty="0" smtClean="0">
              <a:latin typeface="Century Gothic"/>
              <a:cs typeface="Century Gothic"/>
            </a:endParaRPr>
          </a:p>
          <a:p>
            <a:pPr marL="0" indent="0">
              <a:buFont typeface="Wingdings 3"/>
              <a:buNone/>
            </a:pPr>
            <a:r>
              <a:rPr lang="en-US" sz="2000" dirty="0" smtClean="0">
                <a:latin typeface="Century Gothic"/>
                <a:cs typeface="Century Gothic"/>
              </a:rPr>
              <a:t>Prototype batteries</a:t>
            </a:r>
          </a:p>
          <a:p>
            <a:pPr marL="0" indent="0">
              <a:buFont typeface="Wingdings 3"/>
              <a:buNone/>
            </a:pPr>
            <a:endParaRPr lang="en-US" sz="2000" dirty="0" smtClean="0">
              <a:latin typeface="Century Gothic"/>
              <a:cs typeface="Century Gothic"/>
            </a:endParaRPr>
          </a:p>
          <a:p>
            <a:pPr marL="0" indent="0">
              <a:buFont typeface="Wingdings 3"/>
              <a:buNone/>
            </a:pPr>
            <a:r>
              <a:rPr lang="en-US" sz="2000" dirty="0" smtClean="0">
                <a:latin typeface="Century Gothic"/>
                <a:cs typeface="Century Gothic"/>
              </a:rPr>
              <a:t>Industrial engagement</a:t>
            </a:r>
          </a:p>
          <a:p>
            <a:pPr marL="0" indent="0">
              <a:buFont typeface="Wingdings 3"/>
              <a:buNone/>
            </a:pPr>
            <a:endParaRPr lang="en-US" sz="2000" dirty="0" smtClean="0">
              <a:latin typeface="Century Gothic"/>
              <a:cs typeface="Century Gothic"/>
            </a:endParaRPr>
          </a:p>
          <a:p>
            <a:pPr marL="0" indent="0">
              <a:buFont typeface="Wingdings 3"/>
              <a:buNone/>
            </a:pPr>
            <a:r>
              <a:rPr lang="en-US" sz="1800" i="1" dirty="0" smtClean="0">
                <a:latin typeface="Century Gothic"/>
                <a:cs typeface="Century Gothic"/>
              </a:rPr>
              <a:t>Translation occurs in two directions</a:t>
            </a:r>
          </a:p>
          <a:p>
            <a:pPr marL="0" indent="0">
              <a:buFont typeface="Wingdings 3"/>
              <a:buNone/>
            </a:pPr>
            <a:endParaRPr lang="en-US" sz="2000" dirty="0">
              <a:latin typeface="Century Gothic"/>
              <a:cs typeface="Century Gothic"/>
            </a:endParaRPr>
          </a:p>
        </p:txBody>
      </p:sp>
      <p:grpSp>
        <p:nvGrpSpPr>
          <p:cNvPr id="3" name="Group 2"/>
          <p:cNvGrpSpPr/>
          <p:nvPr/>
        </p:nvGrpSpPr>
        <p:grpSpPr>
          <a:xfrm>
            <a:off x="1790700" y="3581400"/>
            <a:ext cx="1600200" cy="825500"/>
            <a:chOff x="1790700" y="3581400"/>
            <a:chExt cx="1600200" cy="825500"/>
          </a:xfrm>
        </p:grpSpPr>
        <p:sp>
          <p:nvSpPr>
            <p:cNvPr id="2" name="Oval 1"/>
            <p:cNvSpPr/>
            <p:nvPr/>
          </p:nvSpPr>
          <p:spPr>
            <a:xfrm>
              <a:off x="1790700" y="3581400"/>
              <a:ext cx="1600200" cy="825500"/>
            </a:xfrm>
            <a:prstGeom prst="ellipse">
              <a:avLst/>
            </a:prstGeom>
            <a:solidFill>
              <a:srgbClr val="66CCFF"/>
            </a:solidFill>
            <a:ln>
              <a:solidFill>
                <a:srgbClr val="800000"/>
              </a:solidFill>
            </a:ln>
            <a:effectLst>
              <a:outerShdw blurRad="63500" dist="25400" dir="2700000" algn="br">
                <a:srgbClr val="000000">
                  <a:alpha val="78000"/>
                </a:srgbClr>
              </a:outerShdw>
            </a:effectLst>
          </p:spPr>
          <p:txBody>
            <a:bodyPr wrap="square" lIns="0" tIns="0" rIns="0" bIns="0" rtlCol="0" anchor="ctr">
              <a:spAutoFit/>
            </a:bodyPr>
            <a:lstStyle/>
            <a:p>
              <a:pPr algn="ctr"/>
              <a:endParaRPr lang="en-US" dirty="0" smtClean="0">
                <a:solidFill>
                  <a:schemeClr val="bg1"/>
                </a:solidFill>
                <a:latin typeface="Arial"/>
                <a:cs typeface="Arial"/>
              </a:endParaRPr>
            </a:p>
          </p:txBody>
        </p:sp>
        <p:sp>
          <p:nvSpPr>
            <p:cNvPr id="11" name="TextBox 10"/>
            <p:cNvSpPr txBox="1"/>
            <p:nvPr/>
          </p:nvSpPr>
          <p:spPr>
            <a:xfrm>
              <a:off x="1848569" y="3661229"/>
              <a:ext cx="1479592" cy="707886"/>
            </a:xfrm>
            <a:prstGeom prst="rect">
              <a:avLst/>
            </a:prstGeom>
            <a:noFill/>
          </p:spPr>
          <p:txBody>
            <a:bodyPr wrap="none" rtlCol="0">
              <a:spAutoFit/>
            </a:bodyPr>
            <a:lstStyle/>
            <a:p>
              <a:pPr algn="ctr"/>
              <a:r>
                <a:rPr lang="en-US" sz="2000" dirty="0" smtClean="0">
                  <a:solidFill>
                    <a:srgbClr val="FFFFFF"/>
                  </a:solidFill>
                  <a:latin typeface="Century Gothic"/>
                  <a:cs typeface="Century Gothic"/>
                </a:rPr>
                <a:t>Electrolyte </a:t>
              </a:r>
            </a:p>
            <a:p>
              <a:pPr algn="ctr"/>
              <a:r>
                <a:rPr lang="en-US" sz="2000" dirty="0" smtClean="0">
                  <a:solidFill>
                    <a:srgbClr val="FFFFFF"/>
                  </a:solidFill>
                  <a:latin typeface="Century Gothic"/>
                  <a:cs typeface="Century Gothic"/>
                </a:rPr>
                <a:t>Genome</a:t>
              </a:r>
              <a:endParaRPr lang="en-US" sz="2000" dirty="0">
                <a:solidFill>
                  <a:srgbClr val="FFFFFF"/>
                </a:solidFill>
                <a:latin typeface="Century Gothic"/>
                <a:cs typeface="Century Gothic"/>
              </a:endParaRPr>
            </a:p>
          </p:txBody>
        </p:sp>
      </p:grpSp>
      <p:grpSp>
        <p:nvGrpSpPr>
          <p:cNvPr id="12" name="Group 11"/>
          <p:cNvGrpSpPr/>
          <p:nvPr/>
        </p:nvGrpSpPr>
        <p:grpSpPr>
          <a:xfrm>
            <a:off x="7584226" y="44411"/>
            <a:ext cx="1470874" cy="1081224"/>
            <a:chOff x="7444526" y="95211"/>
            <a:chExt cx="1470874" cy="1081224"/>
          </a:xfrm>
        </p:grpSpPr>
        <p:sp>
          <p:nvSpPr>
            <p:cNvPr id="13" name="Rectangle 12"/>
            <p:cNvSpPr/>
            <p:nvPr/>
          </p:nvSpPr>
          <p:spPr>
            <a:xfrm>
              <a:off x="7444526" y="326746"/>
              <a:ext cx="1369274" cy="233172"/>
            </a:xfrm>
            <a:prstGeom prst="rect">
              <a:avLst/>
            </a:prstGeom>
            <a:gradFill flip="none" rotWithShape="1">
              <a:gsLst>
                <a:gs pos="0">
                  <a:schemeClr val="accent3">
                    <a:lumMod val="75000"/>
                  </a:schemeClr>
                </a:gs>
                <a:gs pos="50000">
                  <a:schemeClr val="accent3">
                    <a:lumMod val="60000"/>
                    <a:lumOff val="40000"/>
                  </a:schemeClr>
                </a:gs>
                <a:gs pos="100000">
                  <a:schemeClr val="accent3">
                    <a:lumMod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a:p>
          </p:txBody>
        </p:sp>
        <p:sp>
          <p:nvSpPr>
            <p:cNvPr id="14" name="Rectangle 13"/>
            <p:cNvSpPr/>
            <p:nvPr/>
          </p:nvSpPr>
          <p:spPr>
            <a:xfrm>
              <a:off x="7790115" y="356246"/>
              <a:ext cx="1080835" cy="123111"/>
            </a:xfrm>
            <a:prstGeom prst="rect">
              <a:avLst/>
            </a:prstGeom>
            <a:effectLst>
              <a:outerShdw blurRad="63500" dist="25400" dir="2700000" algn="br">
                <a:srgbClr val="000000">
                  <a:alpha val="78000"/>
                </a:srgbClr>
              </a:outerShdw>
            </a:effectLst>
          </p:spPr>
          <p:txBody>
            <a:bodyPr wrap="square" lIns="0" tIns="0" rIns="0" bIns="0">
              <a:spAutoFit/>
            </a:bodyPr>
            <a:lstStyle/>
            <a:p>
              <a:r>
                <a:rPr lang="en-US" sz="800" dirty="0" smtClean="0">
                  <a:solidFill>
                    <a:schemeClr val="bg1"/>
                  </a:solidFill>
                  <a:latin typeface="Arial" pitchFamily="34" charset="0"/>
                  <a:cs typeface="Arial" pitchFamily="34" charset="0"/>
                </a:rPr>
                <a:t>Multivalent Intercalation </a:t>
              </a:r>
              <a:endParaRPr lang="en-GB" sz="800" dirty="0">
                <a:solidFill>
                  <a:schemeClr val="bg1"/>
                </a:solidFill>
                <a:latin typeface="Arial" pitchFamily="34" charset="0"/>
                <a:cs typeface="Arial" pitchFamily="34" charset="0"/>
              </a:endParaRPr>
            </a:p>
          </p:txBody>
        </p:sp>
        <p:sp>
          <p:nvSpPr>
            <p:cNvPr id="15" name="Rectangle 14"/>
            <p:cNvSpPr/>
            <p:nvPr/>
          </p:nvSpPr>
          <p:spPr>
            <a:xfrm>
              <a:off x="7444527" y="537472"/>
              <a:ext cx="1420074" cy="197856"/>
            </a:xfrm>
            <a:prstGeom prst="rect">
              <a:avLst/>
            </a:prstGeom>
            <a:gradFill flip="none" rotWithShape="1">
              <a:gsLst>
                <a:gs pos="0">
                  <a:schemeClr val="accent3">
                    <a:lumMod val="75000"/>
                  </a:schemeClr>
                </a:gs>
                <a:gs pos="50000">
                  <a:schemeClr val="accent3">
                    <a:lumMod val="60000"/>
                    <a:lumOff val="40000"/>
                  </a:schemeClr>
                </a:gs>
                <a:gs pos="100000">
                  <a:schemeClr val="accent3">
                    <a:lumMod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a:p>
          </p:txBody>
        </p:sp>
        <p:sp>
          <p:nvSpPr>
            <p:cNvPr id="16" name="Rectangle 15"/>
            <p:cNvSpPr/>
            <p:nvPr/>
          </p:nvSpPr>
          <p:spPr>
            <a:xfrm>
              <a:off x="7790115" y="566973"/>
              <a:ext cx="1125285" cy="123111"/>
            </a:xfrm>
            <a:prstGeom prst="rect">
              <a:avLst/>
            </a:prstGeom>
            <a:effectLst>
              <a:outerShdw blurRad="63500" dist="25400" dir="2700000" algn="br">
                <a:srgbClr val="000000">
                  <a:alpha val="78000"/>
                </a:srgbClr>
              </a:outerShdw>
            </a:effectLst>
          </p:spPr>
          <p:txBody>
            <a:bodyPr wrap="square" lIns="0" tIns="0" rIns="0" bIns="0">
              <a:spAutoFit/>
            </a:bodyPr>
            <a:lstStyle/>
            <a:p>
              <a:r>
                <a:rPr lang="en-US" sz="800" dirty="0" smtClean="0">
                  <a:solidFill>
                    <a:schemeClr val="bg1"/>
                  </a:solidFill>
                  <a:latin typeface="Arial" pitchFamily="34" charset="0"/>
                  <a:cs typeface="Arial" pitchFamily="34" charset="0"/>
                </a:rPr>
                <a:t>Chemical Transformation</a:t>
              </a:r>
              <a:endParaRPr lang="en-GB" sz="800" dirty="0">
                <a:solidFill>
                  <a:schemeClr val="bg1"/>
                </a:solidFill>
                <a:latin typeface="Arial" pitchFamily="34" charset="0"/>
                <a:cs typeface="Arial" pitchFamily="34" charset="0"/>
              </a:endParaRPr>
            </a:p>
          </p:txBody>
        </p:sp>
        <p:sp>
          <p:nvSpPr>
            <p:cNvPr id="17" name="Rectangle 16"/>
            <p:cNvSpPr/>
            <p:nvPr/>
          </p:nvSpPr>
          <p:spPr>
            <a:xfrm>
              <a:off x="7444527" y="752412"/>
              <a:ext cx="1426423" cy="211516"/>
            </a:xfrm>
            <a:prstGeom prst="rect">
              <a:avLst/>
            </a:prstGeom>
            <a:gradFill flip="none" rotWithShape="1">
              <a:gsLst>
                <a:gs pos="0">
                  <a:schemeClr val="accent3">
                    <a:lumMod val="75000"/>
                  </a:schemeClr>
                </a:gs>
                <a:gs pos="50000">
                  <a:schemeClr val="accent3">
                    <a:lumMod val="60000"/>
                    <a:lumOff val="40000"/>
                  </a:schemeClr>
                </a:gs>
                <a:gs pos="100000">
                  <a:schemeClr val="accent3">
                    <a:lumMod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a:p>
          </p:txBody>
        </p:sp>
        <p:sp>
          <p:nvSpPr>
            <p:cNvPr id="18" name="Rectangle 17"/>
            <p:cNvSpPr/>
            <p:nvPr/>
          </p:nvSpPr>
          <p:spPr>
            <a:xfrm>
              <a:off x="7650415" y="788262"/>
              <a:ext cx="1182435" cy="123111"/>
            </a:xfrm>
            <a:prstGeom prst="rect">
              <a:avLst/>
            </a:prstGeom>
            <a:effectLst/>
          </p:spPr>
          <p:txBody>
            <a:bodyPr wrap="square" lIns="0" tIns="0" rIns="0" bIns="0">
              <a:spAutoFit/>
            </a:bodyPr>
            <a:lstStyle/>
            <a:p>
              <a:pPr algn="r"/>
              <a:r>
                <a:rPr lang="en-US" sz="800" dirty="0" smtClean="0">
                  <a:solidFill>
                    <a:schemeClr val="bg1"/>
                  </a:solidFill>
                  <a:latin typeface="Arial" pitchFamily="34" charset="0"/>
                  <a:cs typeface="Arial" pitchFamily="34" charset="0"/>
                </a:rPr>
                <a:t>Non-Aqueous </a:t>
              </a:r>
              <a:r>
                <a:rPr lang="en-US" sz="800" dirty="0" err="1" smtClean="0">
                  <a:solidFill>
                    <a:schemeClr val="bg1"/>
                  </a:solidFill>
                  <a:latin typeface="Arial" pitchFamily="34" charset="0"/>
                  <a:cs typeface="Arial" pitchFamily="34" charset="0"/>
                </a:rPr>
                <a:t>Redox</a:t>
              </a:r>
              <a:r>
                <a:rPr lang="en-US" sz="800" dirty="0" smtClean="0">
                  <a:solidFill>
                    <a:schemeClr val="bg1"/>
                  </a:solidFill>
                  <a:latin typeface="Arial" pitchFamily="34" charset="0"/>
                  <a:cs typeface="Arial" pitchFamily="34" charset="0"/>
                </a:rPr>
                <a:t> Flow </a:t>
              </a:r>
              <a:endParaRPr lang="en-GB" sz="800" dirty="0">
                <a:solidFill>
                  <a:schemeClr val="bg1"/>
                </a:solidFill>
                <a:latin typeface="Arial" pitchFamily="34" charset="0"/>
                <a:cs typeface="Arial" pitchFamily="34" charset="0"/>
              </a:endParaRPr>
            </a:p>
          </p:txBody>
        </p:sp>
        <p:sp>
          <p:nvSpPr>
            <p:cNvPr id="19" name="Rectangle 18"/>
            <p:cNvSpPr/>
            <p:nvPr/>
          </p:nvSpPr>
          <p:spPr>
            <a:xfrm>
              <a:off x="7444526" y="95211"/>
              <a:ext cx="287555" cy="1081224"/>
            </a:xfrm>
            <a:prstGeom prst="rect">
              <a:avLst/>
            </a:prstGeom>
            <a:gradFill flip="none" rotWithShape="1">
              <a:gsLst>
                <a:gs pos="0">
                  <a:srgbClr val="764E2F"/>
                </a:gs>
                <a:gs pos="50000">
                  <a:srgbClr val="AE9A77"/>
                </a:gs>
                <a:gs pos="100000">
                  <a:srgbClr val="764E2F"/>
                </a:gs>
              </a:gsLst>
              <a:path path="circle">
                <a:fillToRect l="50000" t="50000" r="50000" b="50000"/>
              </a:path>
              <a:tileRect/>
            </a:gradFill>
            <a:ln>
              <a:noFill/>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a:p>
          </p:txBody>
        </p:sp>
        <p:sp>
          <p:nvSpPr>
            <p:cNvPr id="20" name="TextBox 19"/>
            <p:cNvSpPr txBox="1"/>
            <p:nvPr/>
          </p:nvSpPr>
          <p:spPr>
            <a:xfrm rot="16200000">
              <a:off x="7159107" y="479219"/>
              <a:ext cx="881238" cy="307777"/>
            </a:xfrm>
            <a:prstGeom prst="rect">
              <a:avLst/>
            </a:prstGeom>
            <a:noFill/>
            <a:effectLst>
              <a:outerShdw blurRad="63500" dist="25400" dir="2700000">
                <a:srgbClr val="000000">
                  <a:alpha val="78000"/>
                </a:srgbClr>
              </a:outerShdw>
            </a:effectLst>
          </p:spPr>
          <p:txBody>
            <a:bodyPr wrap="square" rtlCol="0">
              <a:spAutoFit/>
            </a:bodyPr>
            <a:lstStyle/>
            <a:p>
              <a:pPr algn="ctr"/>
              <a:r>
                <a:rPr lang="en-GB" sz="700" dirty="0" smtClean="0">
                  <a:solidFill>
                    <a:schemeClr val="bg1"/>
                  </a:solidFill>
                  <a:latin typeface="Arial"/>
                  <a:cs typeface="Arial"/>
                </a:rPr>
                <a:t>CROSSCUTING SCIENCE</a:t>
              </a:r>
            </a:p>
          </p:txBody>
        </p:sp>
      </p:grpSp>
    </p:spTree>
    <p:extLst>
      <p:ext uri="{BB962C8B-B14F-4D97-AF65-F5344CB8AC3E}">
        <p14:creationId xmlns:p14="http://schemas.microsoft.com/office/powerpoint/2010/main" val="13956496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6"/>
          <p:cNvSpPr txBox="1">
            <a:spLocks/>
          </p:cNvSpPr>
          <p:nvPr/>
        </p:nvSpPr>
        <p:spPr>
          <a:xfrm>
            <a:off x="101600" y="158167"/>
            <a:ext cx="7543800" cy="769441"/>
          </a:xfrm>
          <a:prstGeom prst="rect">
            <a:avLst/>
          </a:prstGeom>
        </p:spPr>
        <p:txBody>
          <a:bodyPr wrap="square">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srgbClr val="FFFFFF"/>
                </a:solidFill>
                <a:latin typeface="Arial"/>
                <a:cs typeface="Arial"/>
              </a:rPr>
              <a:t>The Electrochemical Discovery Laboratory</a:t>
            </a:r>
            <a:r>
              <a:rPr lang="en-US" sz="3200" dirty="0" smtClean="0">
                <a:solidFill>
                  <a:srgbClr val="FFFFFF"/>
                </a:solidFill>
                <a:latin typeface="Arial"/>
                <a:cs typeface="Arial"/>
              </a:rPr>
              <a:t/>
            </a:r>
            <a:br>
              <a:rPr lang="en-US" sz="3200" dirty="0" smtClean="0">
                <a:solidFill>
                  <a:srgbClr val="FFFFFF"/>
                </a:solidFill>
                <a:latin typeface="Arial"/>
                <a:cs typeface="Arial"/>
              </a:rPr>
            </a:br>
            <a:r>
              <a:rPr lang="en-US" sz="1600" i="1" dirty="0" smtClean="0">
                <a:solidFill>
                  <a:srgbClr val="FFFFFF"/>
                </a:solidFill>
                <a:latin typeface="Arial"/>
                <a:cs typeface="Arial"/>
              </a:rPr>
              <a:t>The Hub of the Hub</a:t>
            </a:r>
            <a:endParaRPr lang="en-GB" sz="1600" i="1" dirty="0">
              <a:solidFill>
                <a:srgbClr val="FFFFFF"/>
              </a:solidFill>
              <a:latin typeface="Arial"/>
              <a:cs typeface="Arial"/>
            </a:endParaRPr>
          </a:p>
        </p:txBody>
      </p:sp>
      <p:grpSp>
        <p:nvGrpSpPr>
          <p:cNvPr id="2" name="Group 1"/>
          <p:cNvGrpSpPr/>
          <p:nvPr/>
        </p:nvGrpSpPr>
        <p:grpSpPr>
          <a:xfrm>
            <a:off x="2338782" y="778071"/>
            <a:ext cx="4202418" cy="2896611"/>
            <a:chOff x="2770582" y="1159071"/>
            <a:chExt cx="4202418" cy="2896611"/>
          </a:xfrm>
        </p:grpSpPr>
        <p:sp>
          <p:nvSpPr>
            <p:cNvPr id="107" name="TextBox 106"/>
            <p:cNvSpPr txBox="1"/>
            <p:nvPr/>
          </p:nvSpPr>
          <p:spPr>
            <a:xfrm rot="20263125" flipH="1">
              <a:off x="2987555" y="1644498"/>
              <a:ext cx="1266035" cy="553998"/>
            </a:xfrm>
            <a:prstGeom prst="rect">
              <a:avLst/>
            </a:prstGeom>
            <a:noFill/>
          </p:spPr>
          <p:txBody>
            <a:bodyPr wrap="square" lIns="0" tIns="0" rIns="0" bIns="0" rtlCol="0">
              <a:spAutoFit/>
            </a:bodyPr>
            <a:lstStyle/>
            <a:p>
              <a:pPr algn="ctr"/>
              <a:r>
                <a:rPr lang="en-GB" sz="3600" b="1" cap="all" dirty="0" smtClean="0">
                  <a:solidFill>
                    <a:srgbClr val="FFFFFF">
                      <a:alpha val="32000"/>
                    </a:srgbClr>
                  </a:solidFill>
                  <a:latin typeface="Arial"/>
                  <a:cs typeface="Arial"/>
                </a:rPr>
                <a:t>EDL</a:t>
              </a:r>
            </a:p>
          </p:txBody>
        </p:sp>
        <p:pic>
          <p:nvPicPr>
            <p:cNvPr id="108" name="Picture 107" descr="EDL.png"/>
            <p:cNvPicPr>
              <a:picLocks noChangeAspect="1"/>
            </p:cNvPicPr>
            <p:nvPr/>
          </p:nvPicPr>
          <p:blipFill>
            <a:blip r:embed="rId3"/>
            <a:stretch>
              <a:fillRect/>
            </a:stretch>
          </p:blipFill>
          <p:spPr>
            <a:xfrm>
              <a:off x="2770582" y="1159071"/>
              <a:ext cx="4202418" cy="2896611"/>
            </a:xfrm>
            <a:prstGeom prst="rect">
              <a:avLst/>
            </a:prstGeom>
          </p:spPr>
        </p:pic>
      </p:grpSp>
      <p:sp>
        <p:nvSpPr>
          <p:cNvPr id="109" name="Rounded Rectangle 108"/>
          <p:cNvSpPr/>
          <p:nvPr/>
        </p:nvSpPr>
        <p:spPr>
          <a:xfrm>
            <a:off x="0" y="3698961"/>
            <a:ext cx="9144000" cy="2461776"/>
          </a:xfrm>
          <a:prstGeom prst="roundRect">
            <a:avLst>
              <a:gd name="adj" fmla="val 11765"/>
            </a:avLst>
          </a:prstGeom>
          <a:solidFill>
            <a:schemeClr val="bg1">
              <a:lumMod val="65000"/>
              <a:alpha val="37000"/>
            </a:schemeClr>
          </a:soli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rgbClr val="FFFFFF"/>
              </a:solidFill>
            </a:endParaRPr>
          </a:p>
        </p:txBody>
      </p:sp>
      <p:grpSp>
        <p:nvGrpSpPr>
          <p:cNvPr id="110" name="Group 61"/>
          <p:cNvGrpSpPr/>
          <p:nvPr/>
        </p:nvGrpSpPr>
        <p:grpSpPr>
          <a:xfrm>
            <a:off x="7232745" y="4319012"/>
            <a:ext cx="1451814" cy="1169023"/>
            <a:chOff x="5750711" y="3481192"/>
            <a:chExt cx="1451814" cy="1169023"/>
          </a:xfrm>
        </p:grpSpPr>
        <p:pic>
          <p:nvPicPr>
            <p:cNvPr id="111" name="Picture 110"/>
            <p:cNvPicPr>
              <a:picLocks noChangeAspect="1" noChangeArrowheads="1"/>
            </p:cNvPicPr>
            <p:nvPr/>
          </p:nvPicPr>
          <p:blipFill>
            <a:blip r:embed="rId4" cstate="print"/>
            <a:srcRect l="49091" t="10918" r="1818" b="26531"/>
            <a:stretch>
              <a:fillRect/>
            </a:stretch>
          </p:blipFill>
          <p:spPr bwMode="auto">
            <a:xfrm>
              <a:off x="5750711" y="3481192"/>
              <a:ext cx="1216198" cy="11690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2" name="TextBox 9"/>
            <p:cNvSpPr txBox="1"/>
            <p:nvPr/>
          </p:nvSpPr>
          <p:spPr>
            <a:xfrm>
              <a:off x="5777585" y="3702824"/>
              <a:ext cx="1424940"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solidFill>
                    <a:srgbClr val="FFFFFF"/>
                  </a:solidFill>
                  <a:latin typeface="Arial"/>
                  <a:cs typeface="Arial"/>
                </a:rPr>
                <a:t>1 ML of </a:t>
              </a:r>
              <a:r>
                <a:rPr lang="en-US" sz="1200" dirty="0" err="1" smtClean="0">
                  <a:solidFill>
                    <a:srgbClr val="FFFFFF"/>
                  </a:solidFill>
                  <a:latin typeface="Arial"/>
                  <a:cs typeface="Arial"/>
                </a:rPr>
                <a:t>Li</a:t>
              </a:r>
              <a:r>
                <a:rPr lang="en-US" sz="1200" baseline="-25000" dirty="0" err="1" smtClean="0">
                  <a:solidFill>
                    <a:srgbClr val="FFFFFF"/>
                  </a:solidFill>
                  <a:latin typeface="Arial"/>
                  <a:cs typeface="Arial"/>
                </a:rPr>
                <a:t>X</a:t>
              </a:r>
              <a:r>
                <a:rPr lang="en-US" sz="1200" dirty="0" err="1" smtClean="0">
                  <a:solidFill>
                    <a:srgbClr val="FFFFFF"/>
                  </a:solidFill>
                  <a:latin typeface="Arial"/>
                  <a:cs typeface="Arial"/>
                </a:rPr>
                <a:t>O</a:t>
              </a:r>
              <a:r>
                <a:rPr lang="en-US" sz="1200" baseline="-25000" dirty="0" err="1" smtClean="0">
                  <a:solidFill>
                    <a:srgbClr val="FFFFFF"/>
                  </a:solidFill>
                  <a:latin typeface="Arial"/>
                  <a:cs typeface="Arial"/>
                </a:rPr>
                <a:t>x</a:t>
              </a:r>
              <a:r>
                <a:rPr lang="en-US" sz="1200" baseline="-25000" dirty="0" smtClean="0">
                  <a:solidFill>
                    <a:srgbClr val="FFFFFF"/>
                  </a:solidFill>
                  <a:latin typeface="Arial"/>
                  <a:cs typeface="Arial"/>
                </a:rPr>
                <a:t> </a:t>
              </a:r>
              <a:endParaRPr lang="en-US" sz="1200" dirty="0">
                <a:solidFill>
                  <a:srgbClr val="FFFFFF"/>
                </a:solidFill>
                <a:latin typeface="Arial"/>
                <a:cs typeface="Arial"/>
              </a:endParaRPr>
            </a:p>
          </p:txBody>
        </p:sp>
        <p:sp>
          <p:nvSpPr>
            <p:cNvPr id="113" name="TextBox 13"/>
            <p:cNvSpPr txBox="1"/>
            <p:nvPr/>
          </p:nvSpPr>
          <p:spPr>
            <a:xfrm>
              <a:off x="6028888" y="4052968"/>
              <a:ext cx="744966"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solidFill>
                    <a:srgbClr val="FFFFFF"/>
                  </a:solidFill>
                  <a:latin typeface="Arial"/>
                  <a:cs typeface="Arial"/>
                </a:rPr>
                <a:t>Au(100)</a:t>
              </a:r>
              <a:endParaRPr lang="en-US" sz="1200" dirty="0">
                <a:solidFill>
                  <a:srgbClr val="FFFFFF"/>
                </a:solidFill>
                <a:latin typeface="Arial"/>
                <a:cs typeface="Arial"/>
              </a:endParaRPr>
            </a:p>
          </p:txBody>
        </p:sp>
      </p:grpSp>
      <p:sp>
        <p:nvSpPr>
          <p:cNvPr id="114" name="Trapezoid 113"/>
          <p:cNvSpPr/>
          <p:nvPr/>
        </p:nvSpPr>
        <p:spPr>
          <a:xfrm>
            <a:off x="1116629" y="2744361"/>
            <a:ext cx="6802062" cy="929032"/>
          </a:xfrm>
          <a:prstGeom prst="trapezoid">
            <a:avLst>
              <a:gd name="adj" fmla="val 925070"/>
            </a:avLst>
          </a:prstGeom>
          <a:solidFill>
            <a:schemeClr val="bg1">
              <a:lumMod val="65000"/>
              <a:alpha val="37000"/>
            </a:schemeClr>
          </a:soli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rgbClr val="FFFFFF"/>
              </a:solidFill>
            </a:endParaRPr>
          </a:p>
        </p:txBody>
      </p:sp>
      <p:pic>
        <p:nvPicPr>
          <p:cNvPr id="115" name="Picture 21" descr="chamber"/>
          <p:cNvPicPr>
            <a:picLocks noChangeAspect="1" noChangeArrowheads="1"/>
          </p:cNvPicPr>
          <p:nvPr/>
        </p:nvPicPr>
        <p:blipFill>
          <a:blip r:embed="rId5" cstate="print"/>
          <a:srcRect l="25008" t="25200" r="25008" b="24815"/>
          <a:stretch>
            <a:fillRect/>
          </a:stretch>
        </p:blipFill>
        <p:spPr bwMode="auto">
          <a:xfrm>
            <a:off x="579110" y="4234140"/>
            <a:ext cx="1488960" cy="1206025"/>
          </a:xfrm>
          <a:prstGeom prst="roundRect">
            <a:avLst>
              <a:gd name="adj" fmla="val 11400"/>
            </a:avLst>
          </a:prstGeom>
          <a:solidFill>
            <a:srgbClr val="FFFFFF">
              <a:shade val="85000"/>
            </a:srgbClr>
          </a:solidFill>
          <a:ln>
            <a:noFill/>
          </a:ln>
          <a:effectLst>
            <a:reflection blurRad="12700" stA="38000" endPos="28000" dist="5000" dir="5400000" sy="-100000" algn="bl" rotWithShape="0"/>
          </a:effectLst>
        </p:spPr>
      </p:pic>
      <p:sp>
        <p:nvSpPr>
          <p:cNvPr id="116" name="TextBox 115"/>
          <p:cNvSpPr txBox="1"/>
          <p:nvPr/>
        </p:nvSpPr>
        <p:spPr>
          <a:xfrm>
            <a:off x="485556" y="5480973"/>
            <a:ext cx="1709513" cy="553998"/>
          </a:xfrm>
          <a:prstGeom prst="rect">
            <a:avLst/>
          </a:prstGeom>
          <a:noFill/>
        </p:spPr>
        <p:txBody>
          <a:bodyPr wrap="square" lIns="0" tIns="0" rIns="0" bIns="0" rtlCol="0">
            <a:spAutoFit/>
          </a:bodyPr>
          <a:lstStyle/>
          <a:p>
            <a:pPr algn="ctr"/>
            <a:r>
              <a:rPr lang="en-GB" sz="1200" cap="all" dirty="0">
                <a:solidFill>
                  <a:srgbClr val="FFFFFF"/>
                </a:solidFill>
                <a:latin typeface="Arial"/>
                <a:cs typeface="Arial"/>
              </a:rPr>
              <a:t>Thin Film</a:t>
            </a:r>
          </a:p>
          <a:p>
            <a:pPr algn="ctr"/>
            <a:r>
              <a:rPr lang="en-GB" sz="1200" cap="all" dirty="0">
                <a:solidFill>
                  <a:srgbClr val="FFFFFF"/>
                </a:solidFill>
                <a:latin typeface="Arial"/>
                <a:cs typeface="Arial"/>
              </a:rPr>
              <a:t>Single Crystal</a:t>
            </a:r>
          </a:p>
          <a:p>
            <a:pPr algn="ctr"/>
            <a:r>
              <a:rPr lang="en-US" sz="1200" dirty="0" smtClean="0">
                <a:solidFill>
                  <a:srgbClr val="FFFFFF"/>
                </a:solidFill>
                <a:latin typeface="Arial"/>
                <a:cs typeface="Arial"/>
              </a:rPr>
              <a:t>MBE•CVD•PVD</a:t>
            </a:r>
            <a:endParaRPr lang="en-US" sz="1200" dirty="0">
              <a:solidFill>
                <a:srgbClr val="FFFFFF"/>
              </a:solidFill>
              <a:latin typeface="Arial"/>
              <a:cs typeface="Arial"/>
            </a:endParaRPr>
          </a:p>
        </p:txBody>
      </p:sp>
      <p:sp>
        <p:nvSpPr>
          <p:cNvPr id="117" name="TextBox 116"/>
          <p:cNvSpPr txBox="1"/>
          <p:nvPr/>
        </p:nvSpPr>
        <p:spPr>
          <a:xfrm>
            <a:off x="2490165" y="4009071"/>
            <a:ext cx="1989774" cy="184666"/>
          </a:xfrm>
          <a:prstGeom prst="rect">
            <a:avLst/>
          </a:prstGeom>
          <a:noFill/>
        </p:spPr>
        <p:txBody>
          <a:bodyPr wrap="square" lIns="0" tIns="0" rIns="0" bIns="0" rtlCol="0">
            <a:spAutoFit/>
          </a:bodyPr>
          <a:lstStyle/>
          <a:p>
            <a:pPr algn="ctr"/>
            <a:r>
              <a:rPr lang="en-GB" sz="1200" cap="all" dirty="0" smtClean="0">
                <a:solidFill>
                  <a:srgbClr val="FFFFFF"/>
                </a:solidFill>
                <a:latin typeface="Arial"/>
                <a:cs typeface="Arial"/>
              </a:rPr>
              <a:t>UHV Spectroscopy</a:t>
            </a:r>
          </a:p>
        </p:txBody>
      </p:sp>
      <p:sp>
        <p:nvSpPr>
          <p:cNvPr id="118" name="TextBox 117"/>
          <p:cNvSpPr txBox="1"/>
          <p:nvPr/>
        </p:nvSpPr>
        <p:spPr>
          <a:xfrm>
            <a:off x="6737026" y="3978293"/>
            <a:ext cx="2105400" cy="184666"/>
          </a:xfrm>
          <a:prstGeom prst="rect">
            <a:avLst/>
          </a:prstGeom>
          <a:noFill/>
        </p:spPr>
        <p:txBody>
          <a:bodyPr wrap="square" lIns="0" tIns="0" rIns="0" bIns="0" rtlCol="0">
            <a:spAutoFit/>
          </a:bodyPr>
          <a:lstStyle/>
          <a:p>
            <a:pPr algn="ctr"/>
            <a:r>
              <a:rPr lang="en-US" sz="1200" dirty="0" smtClean="0">
                <a:solidFill>
                  <a:srgbClr val="FFFFFF"/>
                </a:solidFill>
                <a:latin typeface="Arial"/>
                <a:cs typeface="Arial"/>
              </a:rPr>
              <a:t>SURFACES•INTERFACES</a:t>
            </a:r>
          </a:p>
        </p:txBody>
      </p:sp>
      <p:grpSp>
        <p:nvGrpSpPr>
          <p:cNvPr id="119" name="Group 118"/>
          <p:cNvGrpSpPr/>
          <p:nvPr/>
        </p:nvGrpSpPr>
        <p:grpSpPr>
          <a:xfrm>
            <a:off x="6726443" y="2566863"/>
            <a:ext cx="2227179" cy="1162284"/>
            <a:chOff x="6599443" y="2160463"/>
            <a:chExt cx="2227179" cy="1162284"/>
          </a:xfrm>
        </p:grpSpPr>
        <p:grpSp>
          <p:nvGrpSpPr>
            <p:cNvPr id="120" name="Group 69"/>
            <p:cNvGrpSpPr/>
            <p:nvPr/>
          </p:nvGrpSpPr>
          <p:grpSpPr>
            <a:xfrm>
              <a:off x="6599443" y="2487473"/>
              <a:ext cx="2227179" cy="835274"/>
              <a:chOff x="6599443" y="1997504"/>
              <a:chExt cx="2227179" cy="835274"/>
            </a:xfrm>
          </p:grpSpPr>
          <p:pic>
            <p:nvPicPr>
              <p:cNvPr id="122" name="Picture 78" descr="Fig 3"/>
              <p:cNvPicPr>
                <a:picLocks noChangeAspect="1" noChangeArrowheads="1"/>
              </p:cNvPicPr>
              <p:nvPr/>
            </p:nvPicPr>
            <p:blipFill>
              <a:blip r:embed="rId6" cstate="print"/>
              <a:srcRect l="7941" t="7760" r="67890" b="74071"/>
              <a:stretch>
                <a:fillRect/>
              </a:stretch>
            </p:blipFill>
            <p:spPr bwMode="auto">
              <a:xfrm>
                <a:off x="6599443" y="1997504"/>
                <a:ext cx="1048084" cy="835274"/>
              </a:xfrm>
              <a:prstGeom prst="rect">
                <a:avLst/>
              </a:prstGeom>
              <a:ln w="88900" cap="sq" cmpd="thickThin">
                <a:solidFill>
                  <a:srgbClr val="000000"/>
                </a:solidFill>
                <a:prstDash val="solid"/>
                <a:miter lim="800000"/>
              </a:ln>
              <a:effectLst>
                <a:innerShdw blurRad="76200">
                  <a:srgbClr val="000000"/>
                </a:innerShdw>
              </a:effectLst>
            </p:spPr>
          </p:pic>
          <p:pic>
            <p:nvPicPr>
              <p:cNvPr id="123" name="Picture 4"/>
              <p:cNvPicPr>
                <a:picLocks noChangeAspect="1" noChangeArrowheads="1"/>
              </p:cNvPicPr>
              <p:nvPr/>
            </p:nvPicPr>
            <p:blipFill>
              <a:blip r:embed="rId7" cstate="print"/>
              <a:srcRect l="29150" t="16919" r="38608" b="31754"/>
              <a:stretch>
                <a:fillRect/>
              </a:stretch>
            </p:blipFill>
            <p:spPr bwMode="auto">
              <a:xfrm>
                <a:off x="7844043" y="1999080"/>
                <a:ext cx="982579" cy="831221"/>
              </a:xfrm>
              <a:prstGeom prst="rect">
                <a:avLst/>
              </a:prstGeom>
              <a:ln w="88900" cap="sq" cmpd="thickThin">
                <a:solidFill>
                  <a:srgbClr val="000000"/>
                </a:solidFill>
                <a:prstDash val="solid"/>
                <a:miter lim="800000"/>
              </a:ln>
              <a:effectLst>
                <a:innerShdw blurRad="76200">
                  <a:srgbClr val="000000"/>
                </a:innerShdw>
              </a:effectLst>
            </p:spPr>
          </p:pic>
        </p:grpSp>
        <p:sp>
          <p:nvSpPr>
            <p:cNvPr id="121" name="TextBox 120"/>
            <p:cNvSpPr txBox="1"/>
            <p:nvPr/>
          </p:nvSpPr>
          <p:spPr>
            <a:xfrm>
              <a:off x="6765308" y="2160463"/>
              <a:ext cx="1916272" cy="184666"/>
            </a:xfrm>
            <a:prstGeom prst="rect">
              <a:avLst/>
            </a:prstGeom>
            <a:noFill/>
          </p:spPr>
          <p:txBody>
            <a:bodyPr wrap="square" lIns="0" tIns="0" rIns="0" bIns="0" rtlCol="0">
              <a:spAutoFit/>
            </a:bodyPr>
            <a:lstStyle/>
            <a:p>
              <a:pPr algn="ctr"/>
              <a:r>
                <a:rPr lang="en-US" sz="1200" cap="all" dirty="0" smtClean="0">
                  <a:solidFill>
                    <a:srgbClr val="FFFFFF"/>
                  </a:solidFill>
                  <a:latin typeface="Arial"/>
                  <a:cs typeface="Arial"/>
                </a:rPr>
                <a:t>COMPOSITE SYSTEMS</a:t>
              </a:r>
              <a:endParaRPr lang="en-GB" sz="1200" cap="all" dirty="0">
                <a:solidFill>
                  <a:srgbClr val="FFFFFF"/>
                </a:solidFill>
                <a:latin typeface="Arial"/>
                <a:cs typeface="Arial"/>
              </a:endParaRPr>
            </a:p>
          </p:txBody>
        </p:sp>
      </p:grpSp>
      <p:pic>
        <p:nvPicPr>
          <p:cNvPr id="12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99703" y="4320859"/>
            <a:ext cx="1834922" cy="1275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5" name="TextBox 124"/>
          <p:cNvSpPr txBox="1"/>
          <p:nvPr/>
        </p:nvSpPr>
        <p:spPr>
          <a:xfrm>
            <a:off x="6845121" y="5644951"/>
            <a:ext cx="2014259" cy="276999"/>
          </a:xfrm>
          <a:prstGeom prst="rect">
            <a:avLst/>
          </a:prstGeom>
          <a:noFill/>
        </p:spPr>
        <p:txBody>
          <a:bodyPr wrap="square" rtlCol="0">
            <a:spAutoFit/>
          </a:bodyPr>
          <a:lstStyle/>
          <a:p>
            <a:pPr algn="ctr"/>
            <a:r>
              <a:rPr lang="en-US" sz="1200" dirty="0" smtClean="0">
                <a:solidFill>
                  <a:srgbClr val="FFFFFF"/>
                </a:solidFill>
                <a:latin typeface="Arial"/>
                <a:cs typeface="Arial"/>
              </a:rPr>
              <a:t>STM•AFM</a:t>
            </a:r>
            <a:endParaRPr lang="en-US" sz="1200" baseline="-25000" dirty="0">
              <a:solidFill>
                <a:srgbClr val="FFFFFF"/>
              </a:solidFill>
              <a:latin typeface="Arial"/>
              <a:cs typeface="Arial"/>
            </a:endParaRPr>
          </a:p>
        </p:txBody>
      </p:sp>
      <p:grpSp>
        <p:nvGrpSpPr>
          <p:cNvPr id="126" name="Group 65"/>
          <p:cNvGrpSpPr/>
          <p:nvPr/>
        </p:nvGrpSpPr>
        <p:grpSpPr>
          <a:xfrm>
            <a:off x="4505204" y="3969957"/>
            <a:ext cx="1991400" cy="2001068"/>
            <a:chOff x="4540483" y="3202690"/>
            <a:chExt cx="1991400" cy="2001068"/>
          </a:xfrm>
        </p:grpSpPr>
        <p:sp>
          <p:nvSpPr>
            <p:cNvPr id="127" name="TextBox 126"/>
            <p:cNvSpPr txBox="1"/>
            <p:nvPr/>
          </p:nvSpPr>
          <p:spPr>
            <a:xfrm>
              <a:off x="4786704" y="3202690"/>
              <a:ext cx="1727200" cy="184666"/>
            </a:xfrm>
            <a:prstGeom prst="rect">
              <a:avLst/>
            </a:prstGeom>
            <a:noFill/>
          </p:spPr>
          <p:txBody>
            <a:bodyPr wrap="square" lIns="0" tIns="0" rIns="0" bIns="0" rtlCol="0">
              <a:spAutoFit/>
            </a:bodyPr>
            <a:lstStyle/>
            <a:p>
              <a:pPr algn="ctr"/>
              <a:r>
                <a:rPr lang="en-US" sz="1200" dirty="0" smtClean="0">
                  <a:solidFill>
                    <a:srgbClr val="FFFFFF"/>
                  </a:solidFill>
                  <a:latin typeface="Arial"/>
                  <a:cs typeface="Arial"/>
                </a:rPr>
                <a:t>ELECTROCHEMISTRY</a:t>
              </a:r>
            </a:p>
          </p:txBody>
        </p:sp>
        <p:grpSp>
          <p:nvGrpSpPr>
            <p:cNvPr id="128" name="Group 45"/>
            <p:cNvGrpSpPr/>
            <p:nvPr/>
          </p:nvGrpSpPr>
          <p:grpSpPr>
            <a:xfrm>
              <a:off x="4540483" y="3802264"/>
              <a:ext cx="1868415" cy="1200381"/>
              <a:chOff x="4187627" y="4593421"/>
              <a:chExt cx="2399610" cy="1588146"/>
            </a:xfrm>
          </p:grpSpPr>
          <p:sp>
            <p:nvSpPr>
              <p:cNvPr id="131" name="TextBox 130"/>
              <p:cNvSpPr txBox="1"/>
              <p:nvPr/>
            </p:nvSpPr>
            <p:spPr>
              <a:xfrm>
                <a:off x="4684888" y="5855808"/>
                <a:ext cx="1902349" cy="325759"/>
              </a:xfrm>
              <a:prstGeom prst="rect">
                <a:avLst/>
              </a:prstGeom>
              <a:noFill/>
            </p:spPr>
            <p:txBody>
              <a:bodyPr wrap="square" rtlCol="0">
                <a:spAutoFit/>
              </a:bodyPr>
              <a:lstStyle/>
              <a:p>
                <a:r>
                  <a:rPr lang="en-US" sz="1000" dirty="0" smtClean="0">
                    <a:solidFill>
                      <a:srgbClr val="FFFFFF"/>
                    </a:solidFill>
                    <a:latin typeface="Arial"/>
                    <a:cs typeface="Arial"/>
                  </a:rPr>
                  <a:t>Potential (V vs. Li)</a:t>
                </a:r>
                <a:endParaRPr lang="en-US" sz="1000" dirty="0">
                  <a:solidFill>
                    <a:srgbClr val="FFFFFF"/>
                  </a:solidFill>
                  <a:latin typeface="Arial"/>
                  <a:cs typeface="Arial"/>
                </a:endParaRPr>
              </a:p>
            </p:txBody>
          </p:sp>
          <p:sp>
            <p:nvSpPr>
              <p:cNvPr id="132" name="TextBox 131"/>
              <p:cNvSpPr txBox="1"/>
              <p:nvPr/>
            </p:nvSpPr>
            <p:spPr>
              <a:xfrm rot="16200000">
                <a:off x="3779285" y="5001763"/>
                <a:ext cx="1132906" cy="316222"/>
              </a:xfrm>
              <a:prstGeom prst="rect">
                <a:avLst/>
              </a:prstGeom>
              <a:noFill/>
            </p:spPr>
            <p:txBody>
              <a:bodyPr wrap="square" rtlCol="0">
                <a:spAutoFit/>
              </a:bodyPr>
              <a:lstStyle/>
              <a:p>
                <a:r>
                  <a:rPr lang="en-US" sz="1000" dirty="0" smtClean="0">
                    <a:solidFill>
                      <a:srgbClr val="FFFFFF"/>
                    </a:solidFill>
                    <a:latin typeface="Arial"/>
                    <a:cs typeface="Arial"/>
                  </a:rPr>
                  <a:t>Current</a:t>
                </a:r>
                <a:endParaRPr lang="en-US" sz="1000" dirty="0">
                  <a:solidFill>
                    <a:srgbClr val="FFFFFF"/>
                  </a:solidFill>
                  <a:latin typeface="Arial"/>
                  <a:cs typeface="Arial"/>
                </a:endParaRPr>
              </a:p>
            </p:txBody>
          </p:sp>
        </p:grpSp>
        <p:pic>
          <p:nvPicPr>
            <p:cNvPr id="129" name="Picture 128" descr="trends-graph.png"/>
            <p:cNvPicPr>
              <a:picLocks noChangeAspect="1"/>
            </p:cNvPicPr>
            <p:nvPr/>
          </p:nvPicPr>
          <p:blipFill>
            <a:blip r:embed="rId9"/>
            <a:stretch>
              <a:fillRect/>
            </a:stretch>
          </p:blipFill>
          <p:spPr>
            <a:xfrm>
              <a:off x="4847081" y="3541578"/>
              <a:ext cx="1666823" cy="1287599"/>
            </a:xfrm>
            <a:prstGeom prst="rect">
              <a:avLst/>
            </a:prstGeom>
          </p:spPr>
        </p:pic>
        <p:sp>
          <p:nvSpPr>
            <p:cNvPr id="130" name="TextBox 129"/>
            <p:cNvSpPr txBox="1"/>
            <p:nvPr/>
          </p:nvSpPr>
          <p:spPr>
            <a:xfrm>
              <a:off x="4804683" y="5019092"/>
              <a:ext cx="1727200" cy="184666"/>
            </a:xfrm>
            <a:prstGeom prst="rect">
              <a:avLst/>
            </a:prstGeom>
            <a:noFill/>
          </p:spPr>
          <p:txBody>
            <a:bodyPr wrap="square" lIns="0" tIns="0" rIns="0" bIns="0" rtlCol="0">
              <a:spAutoFit/>
            </a:bodyPr>
            <a:lstStyle/>
            <a:p>
              <a:pPr algn="ctr"/>
              <a:r>
                <a:rPr lang="en-US" sz="1200" dirty="0" smtClean="0">
                  <a:solidFill>
                    <a:srgbClr val="FFFFFF"/>
                  </a:solidFill>
                  <a:latin typeface="Arial"/>
                  <a:cs typeface="Arial"/>
                </a:rPr>
                <a:t>RDE•RRDE</a:t>
              </a:r>
            </a:p>
          </p:txBody>
        </p:sp>
      </p:grpSp>
      <p:sp>
        <p:nvSpPr>
          <p:cNvPr id="133" name="TextBox 132"/>
          <p:cNvSpPr txBox="1"/>
          <p:nvPr/>
        </p:nvSpPr>
        <p:spPr>
          <a:xfrm>
            <a:off x="513994" y="3919891"/>
            <a:ext cx="1644773" cy="184666"/>
          </a:xfrm>
          <a:prstGeom prst="rect">
            <a:avLst/>
          </a:prstGeom>
          <a:noFill/>
        </p:spPr>
        <p:txBody>
          <a:bodyPr wrap="square" lIns="0" tIns="0" rIns="0" bIns="0" rtlCol="0">
            <a:spAutoFit/>
          </a:bodyPr>
          <a:lstStyle/>
          <a:p>
            <a:pPr algn="ctr"/>
            <a:r>
              <a:rPr lang="en-GB" sz="1200" cap="all" dirty="0" smtClean="0">
                <a:solidFill>
                  <a:srgbClr val="FFFFFF"/>
                </a:solidFill>
                <a:latin typeface="Arial"/>
                <a:cs typeface="Arial"/>
              </a:rPr>
              <a:t>Synthesis</a:t>
            </a:r>
            <a:endParaRPr lang="en-GB" sz="1200" cap="all" dirty="0">
              <a:solidFill>
                <a:srgbClr val="FFFFFF"/>
              </a:solidFill>
              <a:latin typeface="Arial"/>
              <a:cs typeface="Arial"/>
            </a:endParaRPr>
          </a:p>
        </p:txBody>
      </p:sp>
      <p:sp>
        <p:nvSpPr>
          <p:cNvPr id="134" name="TextBox 13"/>
          <p:cNvSpPr txBox="1"/>
          <p:nvPr/>
        </p:nvSpPr>
        <p:spPr>
          <a:xfrm>
            <a:off x="5398761" y="5053378"/>
            <a:ext cx="823387"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rgbClr val="FFFFFF"/>
                </a:solidFill>
                <a:latin typeface="Arial"/>
                <a:cs typeface="Arial"/>
              </a:rPr>
              <a:t>Au(100)</a:t>
            </a:r>
            <a:endParaRPr lang="en-US" sz="1400" dirty="0">
              <a:solidFill>
                <a:srgbClr val="FFFFFF"/>
              </a:solidFill>
              <a:latin typeface="Arial"/>
              <a:cs typeface="Arial"/>
            </a:endParaRPr>
          </a:p>
        </p:txBody>
      </p:sp>
      <p:pic>
        <p:nvPicPr>
          <p:cNvPr id="135" name="Picture 134" descr="Computer-Genome.png"/>
          <p:cNvPicPr>
            <a:picLocks noChangeAspect="1"/>
          </p:cNvPicPr>
          <p:nvPr/>
        </p:nvPicPr>
        <p:blipFill>
          <a:blip r:embed="rId10"/>
          <a:stretch>
            <a:fillRect/>
          </a:stretch>
        </p:blipFill>
        <p:spPr>
          <a:xfrm>
            <a:off x="251980" y="1356053"/>
            <a:ext cx="1254571" cy="1031321"/>
          </a:xfrm>
          <a:prstGeom prst="rect">
            <a:avLst/>
          </a:prstGeom>
        </p:spPr>
      </p:pic>
      <p:cxnSp>
        <p:nvCxnSpPr>
          <p:cNvPr id="136" name="Straight Arrow Connector 135"/>
          <p:cNvCxnSpPr/>
          <p:nvPr/>
        </p:nvCxnSpPr>
        <p:spPr>
          <a:xfrm>
            <a:off x="1346887" y="2931283"/>
            <a:ext cx="0" cy="752768"/>
          </a:xfrm>
          <a:prstGeom prst="straightConnector1">
            <a:avLst/>
          </a:prstGeom>
          <a:ln w="76200" cmpd="sng">
            <a:tailEnd type="arrow"/>
          </a:ln>
          <a:effectLst/>
        </p:spPr>
        <p:style>
          <a:lnRef idx="2">
            <a:schemeClr val="accent1"/>
          </a:lnRef>
          <a:fillRef idx="0">
            <a:schemeClr val="accent1"/>
          </a:fillRef>
          <a:effectRef idx="1">
            <a:schemeClr val="accent1"/>
          </a:effectRef>
          <a:fontRef idx="minor">
            <a:schemeClr val="tx1"/>
          </a:fontRef>
        </p:style>
      </p:cxnSp>
      <p:grpSp>
        <p:nvGrpSpPr>
          <p:cNvPr id="137" name="Group 136"/>
          <p:cNvGrpSpPr>
            <a:grpSpLocks noChangeAspect="1"/>
          </p:cNvGrpSpPr>
          <p:nvPr/>
        </p:nvGrpSpPr>
        <p:grpSpPr>
          <a:xfrm>
            <a:off x="815760" y="1901399"/>
            <a:ext cx="1254570" cy="1055489"/>
            <a:chOff x="358557" y="1657855"/>
            <a:chExt cx="1482943" cy="1247622"/>
          </a:xfrm>
        </p:grpSpPr>
        <p:pic>
          <p:nvPicPr>
            <p:cNvPr id="138" name="Picture 137" descr="Computer-Genome.png"/>
            <p:cNvPicPr>
              <a:picLocks noChangeAspect="1"/>
            </p:cNvPicPr>
            <p:nvPr/>
          </p:nvPicPr>
          <p:blipFill>
            <a:blip r:embed="rId10"/>
            <a:stretch>
              <a:fillRect/>
            </a:stretch>
          </p:blipFill>
          <p:spPr>
            <a:xfrm>
              <a:off x="358557" y="1657855"/>
              <a:ext cx="1482943" cy="1247622"/>
            </a:xfrm>
            <a:prstGeom prst="rect">
              <a:avLst/>
            </a:prstGeom>
          </p:spPr>
        </p:pic>
        <p:sp>
          <p:nvSpPr>
            <p:cNvPr id="139" name="Trapezoid 138"/>
            <p:cNvSpPr/>
            <p:nvPr/>
          </p:nvSpPr>
          <p:spPr>
            <a:xfrm rot="5460000">
              <a:off x="666660" y="1587058"/>
              <a:ext cx="685667" cy="979181"/>
            </a:xfrm>
            <a:prstGeom prst="trapezoid">
              <a:avLst>
                <a:gd name="adj" fmla="val 6078"/>
              </a:avLst>
            </a:prstGeom>
            <a:solidFill>
              <a:srgbClr val="CCCC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00"/>
            </a:p>
          </p:txBody>
        </p:sp>
        <p:pic>
          <p:nvPicPr>
            <p:cNvPr id="140" name="Picture 139"/>
            <p:cNvPicPr>
              <a:picLocks noChangeAspect="1"/>
            </p:cNvPicPr>
            <p:nvPr/>
          </p:nvPicPr>
          <p:blipFill>
            <a:blip r:embed="rId11">
              <a:clrChange>
                <a:clrFrom>
                  <a:srgbClr val="FFFFFF"/>
                </a:clrFrom>
                <a:clrTo>
                  <a:srgbClr val="FFFFFF">
                    <a:alpha val="0"/>
                  </a:srgbClr>
                </a:clrTo>
              </a:clrChange>
            </a:blip>
            <a:stretch>
              <a:fillRect/>
            </a:stretch>
          </p:blipFill>
          <p:spPr>
            <a:xfrm>
              <a:off x="614251" y="1770539"/>
              <a:ext cx="330907" cy="281654"/>
            </a:xfrm>
            <a:prstGeom prst="rect">
              <a:avLst/>
            </a:prstGeom>
            <a:noFill/>
          </p:spPr>
        </p:pic>
        <p:pic>
          <p:nvPicPr>
            <p:cNvPr id="141" name="Picture 140"/>
            <p:cNvPicPr>
              <a:picLocks noChangeAspect="1"/>
            </p:cNvPicPr>
            <p:nvPr/>
          </p:nvPicPr>
          <p:blipFill>
            <a:blip r:embed="rId12">
              <a:clrChange>
                <a:clrFrom>
                  <a:srgbClr val="FFFFFF"/>
                </a:clrFrom>
                <a:clrTo>
                  <a:srgbClr val="FFFFFF">
                    <a:alpha val="0"/>
                  </a:srgbClr>
                </a:clrTo>
              </a:clrChange>
            </a:blip>
            <a:stretch>
              <a:fillRect/>
            </a:stretch>
          </p:blipFill>
          <p:spPr>
            <a:xfrm rot="16200000">
              <a:off x="1106742" y="2055532"/>
              <a:ext cx="308787" cy="370371"/>
            </a:xfrm>
            <a:prstGeom prst="rect">
              <a:avLst/>
            </a:prstGeom>
          </p:spPr>
        </p:pic>
        <p:pic>
          <p:nvPicPr>
            <p:cNvPr id="142" name="Picture 141"/>
            <p:cNvPicPr>
              <a:picLocks noChangeAspect="1"/>
            </p:cNvPicPr>
            <p:nvPr/>
          </p:nvPicPr>
          <p:blipFill>
            <a:blip r:embed="rId13"/>
            <a:stretch>
              <a:fillRect/>
            </a:stretch>
          </p:blipFill>
          <p:spPr>
            <a:xfrm>
              <a:off x="504071" y="2111723"/>
              <a:ext cx="348773" cy="267710"/>
            </a:xfrm>
            <a:prstGeom prst="rect">
              <a:avLst/>
            </a:prstGeom>
          </p:spPr>
        </p:pic>
        <p:pic>
          <p:nvPicPr>
            <p:cNvPr id="143" name="Picture 142"/>
            <p:cNvPicPr>
              <a:picLocks noChangeAspect="1"/>
            </p:cNvPicPr>
            <p:nvPr/>
          </p:nvPicPr>
          <p:blipFill>
            <a:blip r:embed="rId14"/>
            <a:stretch>
              <a:fillRect/>
            </a:stretch>
          </p:blipFill>
          <p:spPr>
            <a:xfrm>
              <a:off x="1054787" y="1816936"/>
              <a:ext cx="353433" cy="260657"/>
            </a:xfrm>
            <a:prstGeom prst="rect">
              <a:avLst/>
            </a:prstGeom>
          </p:spPr>
        </p:pic>
        <p:sp>
          <p:nvSpPr>
            <p:cNvPr id="144" name="TextBox 143"/>
            <p:cNvSpPr txBox="1"/>
            <p:nvPr/>
          </p:nvSpPr>
          <p:spPr>
            <a:xfrm>
              <a:off x="469901" y="1810431"/>
              <a:ext cx="1036906" cy="436562"/>
            </a:xfrm>
            <a:prstGeom prst="rect">
              <a:avLst/>
            </a:prstGeom>
            <a:noFill/>
          </p:spPr>
          <p:txBody>
            <a:bodyPr wrap="square" rtlCol="0">
              <a:spAutoFit/>
            </a:bodyPr>
            <a:lstStyle/>
            <a:p>
              <a:pPr algn="ctr"/>
              <a:r>
                <a:rPr lang="en-US" sz="900" dirty="0" smtClean="0">
                  <a:latin typeface="Avenir Black Oblique"/>
                  <a:cs typeface="Avenir Black Oblique"/>
                </a:rPr>
                <a:t>MATERIALS</a:t>
              </a:r>
            </a:p>
            <a:p>
              <a:pPr algn="ctr"/>
              <a:r>
                <a:rPr lang="en-US" sz="900" dirty="0" smtClean="0">
                  <a:latin typeface="Avenir Black Oblique"/>
                  <a:cs typeface="Avenir Black Oblique"/>
                </a:rPr>
                <a:t>GENOME</a:t>
              </a:r>
              <a:endParaRPr lang="en-US" sz="900" dirty="0">
                <a:latin typeface="Avenir Black Oblique"/>
                <a:cs typeface="Avenir Black Oblique"/>
              </a:endParaRPr>
            </a:p>
          </p:txBody>
        </p:sp>
      </p:grpSp>
      <p:sp>
        <p:nvSpPr>
          <p:cNvPr id="145" name="Rectangle 144"/>
          <p:cNvSpPr/>
          <p:nvPr/>
        </p:nvSpPr>
        <p:spPr>
          <a:xfrm>
            <a:off x="2425005" y="5577342"/>
            <a:ext cx="2080334" cy="461665"/>
          </a:xfrm>
          <a:prstGeom prst="rect">
            <a:avLst/>
          </a:prstGeom>
        </p:spPr>
        <p:txBody>
          <a:bodyPr wrap="square">
            <a:spAutoFit/>
          </a:bodyPr>
          <a:lstStyle/>
          <a:p>
            <a:pPr algn="ctr"/>
            <a:r>
              <a:rPr lang="en-GB" sz="1200" cap="all" dirty="0" err="1">
                <a:solidFill>
                  <a:srgbClr val="FFFFFF"/>
                </a:solidFill>
                <a:latin typeface="Arial"/>
                <a:cs typeface="Arial"/>
              </a:rPr>
              <a:t>XPS•Leed•FTIR•UPS•AES•Raman•SFG•nmr</a:t>
            </a:r>
            <a:endParaRPr lang="en-GB" sz="1200" cap="all" dirty="0">
              <a:solidFill>
                <a:srgbClr val="FFFFFF"/>
              </a:solidFill>
              <a:latin typeface="Arial"/>
              <a:cs typeface="Arial"/>
            </a:endParaRPr>
          </a:p>
        </p:txBody>
      </p:sp>
      <p:cxnSp>
        <p:nvCxnSpPr>
          <p:cNvPr id="146" name="Straight Arrow Connector 145"/>
          <p:cNvCxnSpPr/>
          <p:nvPr/>
        </p:nvCxnSpPr>
        <p:spPr>
          <a:xfrm flipV="1">
            <a:off x="7794505" y="1993900"/>
            <a:ext cx="0" cy="509463"/>
          </a:xfrm>
          <a:prstGeom prst="straightConnector1">
            <a:avLst/>
          </a:prstGeom>
          <a:ln w="76200" cmpd="sng">
            <a:tailEnd type="arrow"/>
          </a:ln>
          <a:effectLst/>
        </p:spPr>
        <p:style>
          <a:lnRef idx="2">
            <a:schemeClr val="accent1"/>
          </a:lnRef>
          <a:fillRef idx="0">
            <a:schemeClr val="accent1"/>
          </a:fillRef>
          <a:effectRef idx="1">
            <a:schemeClr val="accent1"/>
          </a:effectRef>
          <a:fontRef idx="minor">
            <a:schemeClr val="tx1"/>
          </a:fontRef>
        </p:style>
      </p:cxnSp>
      <p:sp>
        <p:nvSpPr>
          <p:cNvPr id="148" name="Slide Number Placeholder 39"/>
          <p:cNvSpPr>
            <a:spLocks noGrp="1"/>
          </p:cNvSpPr>
          <p:nvPr>
            <p:ph type="sldNum" sz="quarter" idx="4"/>
          </p:nvPr>
        </p:nvSpPr>
        <p:spPr>
          <a:xfrm>
            <a:off x="8186158" y="6442268"/>
            <a:ext cx="506272" cy="365125"/>
          </a:xfrm>
        </p:spPr>
        <p:txBody>
          <a:bodyPr/>
          <a:lstStyle/>
          <a:p>
            <a:fld id="{6D56EEAD-0332-044B-8491-07E146F0D709}" type="slidenum">
              <a:rPr lang="en-GB" smtClean="0"/>
              <a:pPr/>
              <a:t>14</a:t>
            </a:fld>
            <a:endParaRPr lang="en-GB" dirty="0"/>
          </a:p>
        </p:txBody>
      </p:sp>
      <p:grpSp>
        <p:nvGrpSpPr>
          <p:cNvPr id="149" name="Group 148"/>
          <p:cNvGrpSpPr/>
          <p:nvPr/>
        </p:nvGrpSpPr>
        <p:grpSpPr>
          <a:xfrm>
            <a:off x="7584226" y="44411"/>
            <a:ext cx="1470874" cy="1081224"/>
            <a:chOff x="7444526" y="95211"/>
            <a:chExt cx="1470874" cy="1081224"/>
          </a:xfrm>
        </p:grpSpPr>
        <p:sp>
          <p:nvSpPr>
            <p:cNvPr id="150" name="Rectangle 149"/>
            <p:cNvSpPr/>
            <p:nvPr/>
          </p:nvSpPr>
          <p:spPr>
            <a:xfrm>
              <a:off x="7444526" y="326746"/>
              <a:ext cx="1369274" cy="233172"/>
            </a:xfrm>
            <a:prstGeom prst="rect">
              <a:avLst/>
            </a:prstGeom>
            <a:gradFill flip="none" rotWithShape="1">
              <a:gsLst>
                <a:gs pos="0">
                  <a:schemeClr val="accent3">
                    <a:lumMod val="75000"/>
                  </a:schemeClr>
                </a:gs>
                <a:gs pos="50000">
                  <a:schemeClr val="accent3">
                    <a:lumMod val="60000"/>
                    <a:lumOff val="40000"/>
                  </a:schemeClr>
                </a:gs>
                <a:gs pos="100000">
                  <a:schemeClr val="accent3">
                    <a:lumMod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a:p>
          </p:txBody>
        </p:sp>
        <p:sp>
          <p:nvSpPr>
            <p:cNvPr id="151" name="Rectangle 150"/>
            <p:cNvSpPr/>
            <p:nvPr/>
          </p:nvSpPr>
          <p:spPr>
            <a:xfrm>
              <a:off x="7790115" y="356246"/>
              <a:ext cx="1080835" cy="123111"/>
            </a:xfrm>
            <a:prstGeom prst="rect">
              <a:avLst/>
            </a:prstGeom>
            <a:effectLst>
              <a:outerShdw blurRad="63500" dist="25400" dir="2700000" algn="br">
                <a:srgbClr val="000000">
                  <a:alpha val="78000"/>
                </a:srgbClr>
              </a:outerShdw>
            </a:effectLst>
          </p:spPr>
          <p:txBody>
            <a:bodyPr wrap="square" lIns="0" tIns="0" rIns="0" bIns="0">
              <a:spAutoFit/>
            </a:bodyPr>
            <a:lstStyle/>
            <a:p>
              <a:r>
                <a:rPr lang="en-US" sz="800" dirty="0" smtClean="0">
                  <a:solidFill>
                    <a:schemeClr val="bg1"/>
                  </a:solidFill>
                  <a:latin typeface="Arial" pitchFamily="34" charset="0"/>
                  <a:cs typeface="Arial" pitchFamily="34" charset="0"/>
                </a:rPr>
                <a:t>Multivalent Intercalation </a:t>
              </a:r>
              <a:endParaRPr lang="en-GB" sz="800" dirty="0">
                <a:solidFill>
                  <a:schemeClr val="bg1"/>
                </a:solidFill>
                <a:latin typeface="Arial" pitchFamily="34" charset="0"/>
                <a:cs typeface="Arial" pitchFamily="34" charset="0"/>
              </a:endParaRPr>
            </a:p>
          </p:txBody>
        </p:sp>
        <p:sp>
          <p:nvSpPr>
            <p:cNvPr id="152" name="Rectangle 151"/>
            <p:cNvSpPr/>
            <p:nvPr/>
          </p:nvSpPr>
          <p:spPr>
            <a:xfrm>
              <a:off x="7444527" y="537472"/>
              <a:ext cx="1420074" cy="197856"/>
            </a:xfrm>
            <a:prstGeom prst="rect">
              <a:avLst/>
            </a:prstGeom>
            <a:gradFill flip="none" rotWithShape="1">
              <a:gsLst>
                <a:gs pos="0">
                  <a:schemeClr val="accent3">
                    <a:lumMod val="75000"/>
                  </a:schemeClr>
                </a:gs>
                <a:gs pos="50000">
                  <a:schemeClr val="accent3">
                    <a:lumMod val="60000"/>
                    <a:lumOff val="40000"/>
                  </a:schemeClr>
                </a:gs>
                <a:gs pos="100000">
                  <a:schemeClr val="accent3">
                    <a:lumMod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a:p>
          </p:txBody>
        </p:sp>
        <p:sp>
          <p:nvSpPr>
            <p:cNvPr id="153" name="Rectangle 152"/>
            <p:cNvSpPr/>
            <p:nvPr/>
          </p:nvSpPr>
          <p:spPr>
            <a:xfrm>
              <a:off x="7790115" y="566973"/>
              <a:ext cx="1125285" cy="123111"/>
            </a:xfrm>
            <a:prstGeom prst="rect">
              <a:avLst/>
            </a:prstGeom>
            <a:effectLst>
              <a:outerShdw blurRad="63500" dist="25400" dir="2700000" algn="br">
                <a:srgbClr val="000000">
                  <a:alpha val="78000"/>
                </a:srgbClr>
              </a:outerShdw>
            </a:effectLst>
          </p:spPr>
          <p:txBody>
            <a:bodyPr wrap="square" lIns="0" tIns="0" rIns="0" bIns="0">
              <a:spAutoFit/>
            </a:bodyPr>
            <a:lstStyle/>
            <a:p>
              <a:r>
                <a:rPr lang="en-US" sz="800" dirty="0" smtClean="0">
                  <a:solidFill>
                    <a:schemeClr val="bg1"/>
                  </a:solidFill>
                  <a:latin typeface="Arial" pitchFamily="34" charset="0"/>
                  <a:cs typeface="Arial" pitchFamily="34" charset="0"/>
                </a:rPr>
                <a:t>Chemical Transformation</a:t>
              </a:r>
              <a:endParaRPr lang="en-GB" sz="800" dirty="0">
                <a:solidFill>
                  <a:schemeClr val="bg1"/>
                </a:solidFill>
                <a:latin typeface="Arial" pitchFamily="34" charset="0"/>
                <a:cs typeface="Arial" pitchFamily="34" charset="0"/>
              </a:endParaRPr>
            </a:p>
          </p:txBody>
        </p:sp>
        <p:sp>
          <p:nvSpPr>
            <p:cNvPr id="154" name="Rectangle 153"/>
            <p:cNvSpPr/>
            <p:nvPr/>
          </p:nvSpPr>
          <p:spPr>
            <a:xfrm>
              <a:off x="7444527" y="752412"/>
              <a:ext cx="1426423" cy="211516"/>
            </a:xfrm>
            <a:prstGeom prst="rect">
              <a:avLst/>
            </a:prstGeom>
            <a:gradFill flip="none" rotWithShape="1">
              <a:gsLst>
                <a:gs pos="0">
                  <a:schemeClr val="accent3">
                    <a:lumMod val="75000"/>
                  </a:schemeClr>
                </a:gs>
                <a:gs pos="50000">
                  <a:schemeClr val="accent3">
                    <a:lumMod val="60000"/>
                    <a:lumOff val="40000"/>
                  </a:schemeClr>
                </a:gs>
                <a:gs pos="100000">
                  <a:schemeClr val="accent3">
                    <a:lumMod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a:p>
          </p:txBody>
        </p:sp>
        <p:sp>
          <p:nvSpPr>
            <p:cNvPr id="155" name="Rectangle 154"/>
            <p:cNvSpPr/>
            <p:nvPr/>
          </p:nvSpPr>
          <p:spPr>
            <a:xfrm>
              <a:off x="7650415" y="788262"/>
              <a:ext cx="1182435" cy="123111"/>
            </a:xfrm>
            <a:prstGeom prst="rect">
              <a:avLst/>
            </a:prstGeom>
            <a:effectLst/>
          </p:spPr>
          <p:txBody>
            <a:bodyPr wrap="square" lIns="0" tIns="0" rIns="0" bIns="0">
              <a:spAutoFit/>
            </a:bodyPr>
            <a:lstStyle/>
            <a:p>
              <a:pPr algn="r"/>
              <a:r>
                <a:rPr lang="en-US" sz="800" dirty="0" smtClean="0">
                  <a:solidFill>
                    <a:schemeClr val="bg1"/>
                  </a:solidFill>
                  <a:latin typeface="Arial" pitchFamily="34" charset="0"/>
                  <a:cs typeface="Arial" pitchFamily="34" charset="0"/>
                </a:rPr>
                <a:t>Non-Aqueous </a:t>
              </a:r>
              <a:r>
                <a:rPr lang="en-US" sz="800" dirty="0" err="1" smtClean="0">
                  <a:solidFill>
                    <a:schemeClr val="bg1"/>
                  </a:solidFill>
                  <a:latin typeface="Arial" pitchFamily="34" charset="0"/>
                  <a:cs typeface="Arial" pitchFamily="34" charset="0"/>
                </a:rPr>
                <a:t>Redox</a:t>
              </a:r>
              <a:r>
                <a:rPr lang="en-US" sz="800" dirty="0" smtClean="0">
                  <a:solidFill>
                    <a:schemeClr val="bg1"/>
                  </a:solidFill>
                  <a:latin typeface="Arial" pitchFamily="34" charset="0"/>
                  <a:cs typeface="Arial" pitchFamily="34" charset="0"/>
                </a:rPr>
                <a:t> Flow </a:t>
              </a:r>
              <a:endParaRPr lang="en-GB" sz="800" dirty="0">
                <a:solidFill>
                  <a:schemeClr val="bg1"/>
                </a:solidFill>
                <a:latin typeface="Arial" pitchFamily="34" charset="0"/>
                <a:cs typeface="Arial" pitchFamily="34" charset="0"/>
              </a:endParaRPr>
            </a:p>
          </p:txBody>
        </p:sp>
        <p:sp>
          <p:nvSpPr>
            <p:cNvPr id="156" name="Rectangle 155"/>
            <p:cNvSpPr/>
            <p:nvPr/>
          </p:nvSpPr>
          <p:spPr>
            <a:xfrm>
              <a:off x="7444526" y="95211"/>
              <a:ext cx="287555" cy="1081224"/>
            </a:xfrm>
            <a:prstGeom prst="rect">
              <a:avLst/>
            </a:prstGeom>
            <a:gradFill flip="none" rotWithShape="1">
              <a:gsLst>
                <a:gs pos="0">
                  <a:srgbClr val="764E2F"/>
                </a:gs>
                <a:gs pos="50000">
                  <a:srgbClr val="AE9A77"/>
                </a:gs>
                <a:gs pos="100000">
                  <a:srgbClr val="764E2F"/>
                </a:gs>
              </a:gsLst>
              <a:path path="circle">
                <a:fillToRect l="50000" t="50000" r="50000" b="50000"/>
              </a:path>
              <a:tileRect/>
            </a:gradFill>
            <a:ln>
              <a:noFill/>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a:p>
          </p:txBody>
        </p:sp>
        <p:sp>
          <p:nvSpPr>
            <p:cNvPr id="157" name="TextBox 156"/>
            <p:cNvSpPr txBox="1"/>
            <p:nvPr/>
          </p:nvSpPr>
          <p:spPr>
            <a:xfrm rot="16200000">
              <a:off x="7159107" y="479219"/>
              <a:ext cx="881238" cy="307777"/>
            </a:xfrm>
            <a:prstGeom prst="rect">
              <a:avLst/>
            </a:prstGeom>
            <a:noFill/>
            <a:effectLst>
              <a:outerShdw blurRad="63500" dist="25400" dir="2700000">
                <a:srgbClr val="000000">
                  <a:alpha val="78000"/>
                </a:srgbClr>
              </a:outerShdw>
            </a:effectLst>
          </p:spPr>
          <p:txBody>
            <a:bodyPr wrap="square" rtlCol="0">
              <a:spAutoFit/>
            </a:bodyPr>
            <a:lstStyle/>
            <a:p>
              <a:pPr algn="ctr"/>
              <a:r>
                <a:rPr lang="en-GB" sz="700" dirty="0" smtClean="0">
                  <a:solidFill>
                    <a:schemeClr val="bg1"/>
                  </a:solidFill>
                  <a:latin typeface="Arial"/>
                  <a:cs typeface="Arial"/>
                </a:rPr>
                <a:t>CROSSCUTING SCIENCE</a:t>
              </a:r>
            </a:p>
          </p:txBody>
        </p:sp>
      </p:grpSp>
      <p:sp>
        <p:nvSpPr>
          <p:cNvPr id="106" name="TextBox 105"/>
          <p:cNvSpPr txBox="1"/>
          <p:nvPr/>
        </p:nvSpPr>
        <p:spPr>
          <a:xfrm>
            <a:off x="6567282" y="1250835"/>
            <a:ext cx="2576718" cy="723275"/>
          </a:xfrm>
          <a:prstGeom prst="rect">
            <a:avLst/>
          </a:prstGeom>
          <a:noFill/>
        </p:spPr>
        <p:txBody>
          <a:bodyPr wrap="square" lIns="0" tIns="0" rIns="0" bIns="0" rtlCol="0">
            <a:spAutoFit/>
          </a:bodyPr>
          <a:lstStyle/>
          <a:p>
            <a:pPr algn="ctr">
              <a:spcAft>
                <a:spcPts val="600"/>
              </a:spcAft>
            </a:pPr>
            <a:r>
              <a:rPr lang="en-US" sz="1400" dirty="0" smtClean="0">
                <a:solidFill>
                  <a:srgbClr val="FFFFFF"/>
                </a:solidFill>
                <a:latin typeface="Arial"/>
                <a:cs typeface="Arial"/>
              </a:rPr>
              <a:t>Cell Design and Prototyping</a:t>
            </a:r>
          </a:p>
          <a:p>
            <a:pPr algn="ctr"/>
            <a:r>
              <a:rPr lang="en-US" sz="1400" dirty="0" smtClean="0">
                <a:solidFill>
                  <a:srgbClr val="FFFFFF"/>
                </a:solidFill>
                <a:latin typeface="Arial"/>
                <a:cs typeface="Arial"/>
              </a:rPr>
              <a:t>Techno-economic</a:t>
            </a:r>
          </a:p>
          <a:p>
            <a:pPr algn="ctr"/>
            <a:r>
              <a:rPr lang="en-US" sz="1400" dirty="0" smtClean="0">
                <a:solidFill>
                  <a:srgbClr val="FFFFFF"/>
                </a:solidFill>
                <a:latin typeface="Arial"/>
                <a:cs typeface="Arial"/>
              </a:rPr>
              <a:t>Modeling </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rapezoid 31"/>
          <p:cNvSpPr/>
          <p:nvPr/>
        </p:nvSpPr>
        <p:spPr>
          <a:xfrm rot="5400000">
            <a:off x="603141" y="2844714"/>
            <a:ext cx="4104101" cy="1517134"/>
          </a:xfrm>
          <a:prstGeom prst="trapezoid">
            <a:avLst>
              <a:gd name="adj" fmla="val 109838"/>
            </a:avLst>
          </a:prstGeom>
          <a:solidFill>
            <a:schemeClr val="bg1">
              <a:lumMod val="65000"/>
              <a:alpha val="37000"/>
            </a:schemeClr>
          </a:soli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24" name="Slide Number Placeholder 23"/>
          <p:cNvSpPr>
            <a:spLocks noGrp="1"/>
          </p:cNvSpPr>
          <p:nvPr>
            <p:ph type="sldNum" sz="quarter" idx="4"/>
          </p:nvPr>
        </p:nvSpPr>
        <p:spPr/>
        <p:txBody>
          <a:bodyPr/>
          <a:lstStyle/>
          <a:p>
            <a:fld id="{6D56EEAD-0332-044B-8491-07E146F0D709}" type="slidenum">
              <a:rPr lang="en-GB" smtClean="0"/>
              <a:pPr/>
              <a:t>15</a:t>
            </a:fld>
            <a:endParaRPr lang="en-GB" dirty="0"/>
          </a:p>
        </p:txBody>
      </p:sp>
      <p:pic>
        <p:nvPicPr>
          <p:cNvPr id="7" name="Picture 3"/>
          <p:cNvPicPr>
            <a:picLocks noChangeAspect="1" noChangeArrowheads="1"/>
          </p:cNvPicPr>
          <p:nvPr/>
        </p:nvPicPr>
        <p:blipFill>
          <a:blip r:embed="rId4"/>
          <a:srcRect l="19818" t="9836" r="19818" b="9836"/>
          <a:stretch>
            <a:fillRect/>
          </a:stretch>
        </p:blipFill>
        <p:spPr bwMode="auto">
          <a:xfrm>
            <a:off x="5864085" y="1569809"/>
            <a:ext cx="1164698" cy="969729"/>
          </a:xfrm>
          <a:prstGeom prst="rect">
            <a:avLst/>
          </a:prstGeom>
          <a:noFill/>
          <a:ln w="9525">
            <a:noFill/>
            <a:round/>
            <a:headEnd/>
            <a:tailEnd/>
          </a:ln>
          <a:effectLst/>
        </p:spPr>
      </p:pic>
      <p:sp>
        <p:nvSpPr>
          <p:cNvPr id="8" name="Rectangle 7"/>
          <p:cNvSpPr/>
          <p:nvPr/>
        </p:nvSpPr>
        <p:spPr>
          <a:xfrm>
            <a:off x="7012189" y="1844885"/>
            <a:ext cx="2131811" cy="711251"/>
          </a:xfrm>
          <a:prstGeom prst="rect">
            <a:avLst/>
          </a:prstGeom>
        </p:spPr>
        <p:txBody>
          <a:bodyPr wrap="square" lIns="64291" tIns="32146" rIns="64291" bIns="32146">
            <a:spAutoFit/>
          </a:bodyPr>
          <a:lstStyle/>
          <a:p>
            <a:pPr algn="l"/>
            <a:r>
              <a:rPr lang="en-US" sz="1400" kern="0" dirty="0" smtClean="0">
                <a:solidFill>
                  <a:schemeClr val="bg1"/>
                </a:solidFill>
                <a:latin typeface="Arial"/>
                <a:cs typeface="Arial"/>
              </a:rPr>
              <a:t>“</a:t>
            </a:r>
            <a:r>
              <a:rPr lang="en-US" sz="1400" kern="0" dirty="0" err="1" smtClean="0">
                <a:solidFill>
                  <a:schemeClr val="bg1"/>
                </a:solidFill>
                <a:latin typeface="Arial"/>
                <a:cs typeface="Arial"/>
              </a:rPr>
              <a:t>Sidorenkites</a:t>
            </a:r>
            <a:r>
              <a:rPr lang="en-US" sz="1400" kern="0" dirty="0" smtClean="0">
                <a:solidFill>
                  <a:schemeClr val="bg1"/>
                </a:solidFill>
                <a:latin typeface="Arial"/>
                <a:cs typeface="Arial"/>
              </a:rPr>
              <a:t>”: Li</a:t>
            </a:r>
            <a:r>
              <a:rPr lang="en-US" sz="1400" kern="0" baseline="-25000" dirty="0" smtClean="0">
                <a:solidFill>
                  <a:schemeClr val="bg1"/>
                </a:solidFill>
                <a:latin typeface="Arial"/>
                <a:cs typeface="Arial"/>
              </a:rPr>
              <a:t>3</a:t>
            </a:r>
            <a:r>
              <a:rPr lang="en-US" sz="1400" kern="0" dirty="0" smtClean="0">
                <a:solidFill>
                  <a:schemeClr val="bg1"/>
                </a:solidFill>
                <a:latin typeface="Arial"/>
                <a:cs typeface="Arial"/>
              </a:rPr>
              <a:t>M(CO</a:t>
            </a:r>
            <a:r>
              <a:rPr lang="en-US" sz="1400" kern="0" baseline="-25000" dirty="0" smtClean="0">
                <a:solidFill>
                  <a:schemeClr val="bg1"/>
                </a:solidFill>
                <a:latin typeface="Arial"/>
                <a:cs typeface="Arial"/>
              </a:rPr>
              <a:t>3</a:t>
            </a:r>
            <a:r>
              <a:rPr lang="en-US" sz="1400" kern="0" dirty="0" smtClean="0">
                <a:solidFill>
                  <a:schemeClr val="bg1"/>
                </a:solidFill>
                <a:latin typeface="Arial"/>
                <a:cs typeface="Arial"/>
              </a:rPr>
              <a:t>)(PO</a:t>
            </a:r>
            <a:r>
              <a:rPr lang="en-US" sz="1400" kern="0" baseline="-25000" dirty="0" smtClean="0">
                <a:solidFill>
                  <a:schemeClr val="bg1"/>
                </a:solidFill>
                <a:latin typeface="Arial"/>
                <a:cs typeface="Arial"/>
              </a:rPr>
              <a:t>4</a:t>
            </a:r>
            <a:r>
              <a:rPr lang="en-US" sz="1400" kern="0" dirty="0" smtClean="0">
                <a:solidFill>
                  <a:schemeClr val="bg1"/>
                </a:solidFill>
                <a:latin typeface="Arial"/>
                <a:cs typeface="Arial"/>
              </a:rPr>
              <a:t>) </a:t>
            </a:r>
            <a:br>
              <a:rPr lang="en-US" sz="1400" kern="0" dirty="0" smtClean="0">
                <a:solidFill>
                  <a:schemeClr val="bg1"/>
                </a:solidFill>
                <a:latin typeface="Arial"/>
                <a:cs typeface="Arial"/>
              </a:rPr>
            </a:br>
            <a:r>
              <a:rPr lang="en-US" sz="1400" kern="0" dirty="0" smtClean="0">
                <a:solidFill>
                  <a:schemeClr val="bg1"/>
                </a:solidFill>
                <a:latin typeface="Arial"/>
                <a:cs typeface="Arial"/>
              </a:rPr>
              <a:t> (M = Fe, </a:t>
            </a:r>
            <a:r>
              <a:rPr lang="en-US" sz="1400" kern="0" dirty="0" err="1" smtClean="0">
                <a:solidFill>
                  <a:schemeClr val="bg1"/>
                </a:solidFill>
                <a:latin typeface="Arial"/>
                <a:cs typeface="Arial"/>
              </a:rPr>
              <a:t>Mn</a:t>
            </a:r>
            <a:r>
              <a:rPr lang="en-US" sz="1400" kern="0" dirty="0" smtClean="0">
                <a:solidFill>
                  <a:schemeClr val="bg1"/>
                </a:solidFill>
                <a:latin typeface="Arial"/>
                <a:cs typeface="Arial"/>
              </a:rPr>
              <a:t>, Ni, Co)</a:t>
            </a:r>
            <a:endParaRPr lang="en-US" sz="1400" dirty="0">
              <a:solidFill>
                <a:schemeClr val="bg1"/>
              </a:solidFill>
              <a:latin typeface="Arial"/>
              <a:cs typeface="Arial"/>
            </a:endParaRPr>
          </a:p>
        </p:txBody>
      </p:sp>
      <p:pic>
        <p:nvPicPr>
          <p:cNvPr id="10" name="Picture 9"/>
          <p:cNvPicPr>
            <a:picLocks noChangeAspect="1"/>
          </p:cNvPicPr>
          <p:nvPr/>
        </p:nvPicPr>
        <p:blipFill>
          <a:blip r:embed="rId5"/>
          <a:srcRect l="5882" t="9999" r="27035" b="10013"/>
          <a:stretch>
            <a:fillRect/>
          </a:stretch>
        </p:blipFill>
        <p:spPr>
          <a:xfrm>
            <a:off x="5864085" y="2853455"/>
            <a:ext cx="2290411" cy="1703028"/>
          </a:xfrm>
          <a:prstGeom prst="rect">
            <a:avLst/>
          </a:prstGeom>
        </p:spPr>
      </p:pic>
      <p:graphicFrame>
        <p:nvGraphicFramePr>
          <p:cNvPr id="11" name="Object 2"/>
          <p:cNvGraphicFramePr>
            <a:graphicFrameLocks noChangeAspect="1"/>
          </p:cNvGraphicFramePr>
          <p:nvPr>
            <p:extLst>
              <p:ext uri="{D42A27DB-BD31-4B8C-83A1-F6EECF244321}">
                <p14:modId xmlns:p14="http://schemas.microsoft.com/office/powerpoint/2010/main" val="2171033201"/>
              </p:ext>
            </p:extLst>
          </p:nvPr>
        </p:nvGraphicFramePr>
        <p:xfrm>
          <a:off x="7360490" y="3941744"/>
          <a:ext cx="1647268" cy="973544"/>
        </p:xfrm>
        <a:graphic>
          <a:graphicData uri="http://schemas.openxmlformats.org/presentationml/2006/ole">
            <mc:AlternateContent xmlns:mc="http://schemas.openxmlformats.org/markup-compatibility/2006">
              <mc:Choice xmlns:v="urn:schemas-microsoft-com:vml" Requires="v">
                <p:oleObj spid="_x0000_s50408" name="Document" r:id="rId6" imgW="2692301" imgH="2158921" progId="Word.Document.12">
                  <p:link updateAutomatic="1"/>
                </p:oleObj>
              </mc:Choice>
              <mc:Fallback>
                <p:oleObj name="Document" r:id="rId6" imgW="2692301" imgH="2158921" progId="Word.Document.12">
                  <p:link updateAutomatic="1"/>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60490" y="3941744"/>
                        <a:ext cx="1647268" cy="973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1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8046" y="1561195"/>
            <a:ext cx="1680367" cy="799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139522" y="1383392"/>
            <a:ext cx="1045298" cy="184666"/>
          </a:xfrm>
          <a:prstGeom prst="rect">
            <a:avLst/>
          </a:prstGeom>
          <a:noFill/>
          <a:ln>
            <a:noFill/>
          </a:ln>
        </p:spPr>
        <p:txBody>
          <a:bodyPr wrap="square" lIns="0" tIns="0" rIns="0" bIns="0" rtlCol="0">
            <a:spAutoFit/>
          </a:bodyPr>
          <a:lstStyle/>
          <a:p>
            <a:r>
              <a:rPr lang="en-US" sz="1200" cap="all" dirty="0" smtClean="0">
                <a:solidFill>
                  <a:srgbClr val="FFFFFF"/>
                </a:solidFill>
                <a:latin typeface="Arial"/>
                <a:cs typeface="Arial"/>
              </a:rPr>
              <a:t>Voltage</a:t>
            </a:r>
            <a:endParaRPr lang="en-US" sz="1200" cap="all" dirty="0">
              <a:solidFill>
                <a:srgbClr val="FFFFFF"/>
              </a:solidFill>
              <a:latin typeface="Arial"/>
              <a:cs typeface="Arial"/>
            </a:endParaRPr>
          </a:p>
        </p:txBody>
      </p:sp>
      <p:sp>
        <p:nvSpPr>
          <p:cNvPr id="22" name="TextBox 21"/>
          <p:cNvSpPr txBox="1"/>
          <p:nvPr/>
        </p:nvSpPr>
        <p:spPr>
          <a:xfrm>
            <a:off x="157606" y="2440997"/>
            <a:ext cx="1827048" cy="184666"/>
          </a:xfrm>
          <a:prstGeom prst="rect">
            <a:avLst/>
          </a:prstGeom>
          <a:noFill/>
          <a:ln>
            <a:noFill/>
          </a:ln>
        </p:spPr>
        <p:txBody>
          <a:bodyPr wrap="none" lIns="0" tIns="0" rIns="0" bIns="0" rtlCol="0">
            <a:spAutoFit/>
          </a:bodyPr>
          <a:lstStyle/>
          <a:p>
            <a:r>
              <a:rPr lang="en-US" sz="1200" cap="all" dirty="0" smtClean="0">
                <a:solidFill>
                  <a:srgbClr val="FFFFFF"/>
                </a:solidFill>
                <a:latin typeface="Arial"/>
                <a:cs typeface="Arial"/>
              </a:rPr>
              <a:t>Structural Stability</a:t>
            </a:r>
            <a:endParaRPr lang="en-US" sz="1200" cap="all" dirty="0">
              <a:solidFill>
                <a:srgbClr val="FFFFFF"/>
              </a:solidFill>
              <a:latin typeface="Arial"/>
              <a:cs typeface="Arial"/>
            </a:endParaRPr>
          </a:p>
        </p:txBody>
      </p:sp>
      <p:sp>
        <p:nvSpPr>
          <p:cNvPr id="23" name="TextBox 22"/>
          <p:cNvSpPr txBox="1"/>
          <p:nvPr/>
        </p:nvSpPr>
        <p:spPr>
          <a:xfrm>
            <a:off x="125651" y="4632605"/>
            <a:ext cx="1185721" cy="184666"/>
          </a:xfrm>
          <a:prstGeom prst="rect">
            <a:avLst/>
          </a:prstGeom>
          <a:noFill/>
          <a:ln>
            <a:noFill/>
          </a:ln>
        </p:spPr>
        <p:txBody>
          <a:bodyPr wrap="none" lIns="0" tIns="0" rIns="0" bIns="0" rtlCol="0">
            <a:spAutoFit/>
          </a:bodyPr>
          <a:lstStyle/>
          <a:p>
            <a:r>
              <a:rPr lang="en-US" sz="1200" cap="all" dirty="0" smtClean="0">
                <a:solidFill>
                  <a:srgbClr val="FFFFFF"/>
                </a:solidFill>
                <a:latin typeface="Arial"/>
                <a:cs typeface="Arial"/>
              </a:rPr>
              <a:t>Ionic mobility</a:t>
            </a:r>
            <a:endParaRPr lang="en-US" sz="1200" cap="all" dirty="0">
              <a:solidFill>
                <a:srgbClr val="FFFFFF"/>
              </a:solidFill>
              <a:latin typeface="Arial"/>
              <a:cs typeface="Arial"/>
            </a:endParaRPr>
          </a:p>
        </p:txBody>
      </p:sp>
      <p:pic>
        <p:nvPicPr>
          <p:cNvPr id="5"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l="4532" t="9403" r="2017" b="3694"/>
          <a:stretch>
            <a:fillRect/>
          </a:stretch>
        </p:blipFill>
        <p:spPr bwMode="auto">
          <a:xfrm>
            <a:off x="136382" y="3664985"/>
            <a:ext cx="1696254" cy="860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1" name="TextBox 20"/>
          <p:cNvSpPr txBox="1"/>
          <p:nvPr/>
        </p:nvSpPr>
        <p:spPr>
          <a:xfrm>
            <a:off x="136382" y="3459716"/>
            <a:ext cx="2062781" cy="184666"/>
          </a:xfrm>
          <a:prstGeom prst="rect">
            <a:avLst/>
          </a:prstGeom>
          <a:noFill/>
          <a:ln>
            <a:noFill/>
          </a:ln>
        </p:spPr>
        <p:txBody>
          <a:bodyPr wrap="square" lIns="0" tIns="0" rIns="0" bIns="0" rtlCol="0">
            <a:spAutoFit/>
          </a:bodyPr>
          <a:lstStyle/>
          <a:p>
            <a:r>
              <a:rPr lang="en-US" sz="1200" cap="all" dirty="0" smtClean="0">
                <a:solidFill>
                  <a:srgbClr val="FFFFFF"/>
                </a:solidFill>
                <a:latin typeface="Arial"/>
                <a:cs typeface="Arial"/>
              </a:rPr>
              <a:t>O</a:t>
            </a:r>
            <a:r>
              <a:rPr lang="en-US" sz="1200" cap="all" baseline="-25000" dirty="0" smtClean="0">
                <a:solidFill>
                  <a:srgbClr val="FFFFFF"/>
                </a:solidFill>
                <a:latin typeface="Arial"/>
                <a:cs typeface="Arial"/>
              </a:rPr>
              <a:t>2</a:t>
            </a:r>
            <a:r>
              <a:rPr lang="en-US" sz="1200" cap="all" dirty="0" smtClean="0">
                <a:solidFill>
                  <a:srgbClr val="FFFFFF"/>
                </a:solidFill>
                <a:latin typeface="Arial"/>
                <a:cs typeface="Arial"/>
              </a:rPr>
              <a:t> release: safety</a:t>
            </a:r>
            <a:endParaRPr lang="en-US" sz="1200" cap="all" dirty="0">
              <a:solidFill>
                <a:srgbClr val="FFFFFF"/>
              </a:solidFill>
              <a:latin typeface="Arial"/>
              <a:cs typeface="Arial"/>
            </a:endParaRPr>
          </a:p>
        </p:txBody>
      </p:sp>
      <p:pic>
        <p:nvPicPr>
          <p:cNvPr id="28" name="Picture 8" descr="Mo6_S8"/>
          <p:cNvPicPr>
            <a:picLocks noChangeAspect="1" noChangeArrowheads="1"/>
          </p:cNvPicPr>
          <p:nvPr/>
        </p:nvPicPr>
        <p:blipFill>
          <a:blip r:embed="rId10"/>
          <a:srcRect l="17735" t="10626" r="23855"/>
          <a:stretch>
            <a:fillRect/>
          </a:stretch>
        </p:blipFill>
        <p:spPr bwMode="auto">
          <a:xfrm>
            <a:off x="147118" y="4817271"/>
            <a:ext cx="924012" cy="892076"/>
          </a:xfrm>
          <a:prstGeom prst="rect">
            <a:avLst/>
          </a:prstGeom>
          <a:noFill/>
          <a:ln w="9525">
            <a:noFill/>
            <a:miter lim="800000"/>
            <a:headEnd/>
            <a:tailEnd/>
          </a:ln>
        </p:spPr>
      </p:pic>
      <p:pic>
        <p:nvPicPr>
          <p:cNvPr id="30"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7118" y="2627870"/>
            <a:ext cx="733955" cy="78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a:grpSpLocks noChangeAspect="1"/>
          </p:cNvGrpSpPr>
          <p:nvPr/>
        </p:nvGrpSpPr>
        <p:grpSpPr>
          <a:xfrm>
            <a:off x="1962770" y="2395335"/>
            <a:ext cx="3854366" cy="2986615"/>
            <a:chOff x="1759565" y="1988931"/>
            <a:chExt cx="4758476" cy="3687179"/>
          </a:xfrm>
        </p:grpSpPr>
        <p:pic>
          <p:nvPicPr>
            <p:cNvPr id="44" name="Picture 43" descr="Computer-Genome.png"/>
            <p:cNvPicPr>
              <a:picLocks noChangeAspect="1"/>
            </p:cNvPicPr>
            <p:nvPr/>
          </p:nvPicPr>
          <p:blipFill>
            <a:blip r:embed="rId12"/>
            <a:stretch>
              <a:fillRect/>
            </a:stretch>
          </p:blipFill>
          <p:spPr>
            <a:xfrm>
              <a:off x="1759565" y="1988931"/>
              <a:ext cx="4758476" cy="3687179"/>
            </a:xfrm>
            <a:prstGeom prst="rect">
              <a:avLst/>
            </a:prstGeom>
          </p:spPr>
        </p:pic>
        <p:sp>
          <p:nvSpPr>
            <p:cNvPr id="45" name="Trapezoid 44"/>
            <p:cNvSpPr/>
            <p:nvPr/>
          </p:nvSpPr>
          <p:spPr>
            <a:xfrm rot="5460000">
              <a:off x="2835095" y="1655618"/>
              <a:ext cx="2026397" cy="3142002"/>
            </a:xfrm>
            <a:prstGeom prst="trapezoid">
              <a:avLst>
                <a:gd name="adj" fmla="val 6078"/>
              </a:avLst>
            </a:prstGeom>
            <a:solidFill>
              <a:srgbClr val="CCCC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00"/>
            </a:p>
          </p:txBody>
        </p:sp>
        <p:pic>
          <p:nvPicPr>
            <p:cNvPr id="46" name="Picture 45"/>
            <p:cNvPicPr>
              <a:picLocks noChangeAspect="1"/>
            </p:cNvPicPr>
            <p:nvPr/>
          </p:nvPicPr>
          <p:blipFill>
            <a:blip r:embed="rId13">
              <a:clrChange>
                <a:clrFrom>
                  <a:srgbClr val="FFFFFF"/>
                </a:clrFrom>
                <a:clrTo>
                  <a:srgbClr val="FFFFFF">
                    <a:alpha val="0"/>
                  </a:srgbClr>
                </a:clrTo>
              </a:clrChange>
            </a:blip>
            <a:stretch>
              <a:fillRect/>
            </a:stretch>
          </p:blipFill>
          <p:spPr>
            <a:xfrm>
              <a:off x="3987689" y="3301125"/>
              <a:ext cx="1061816" cy="832391"/>
            </a:xfrm>
            <a:prstGeom prst="rect">
              <a:avLst/>
            </a:prstGeom>
            <a:noFill/>
          </p:spPr>
        </p:pic>
        <p:pic>
          <p:nvPicPr>
            <p:cNvPr id="47" name="Picture 46"/>
            <p:cNvPicPr>
              <a:picLocks noChangeAspect="1"/>
            </p:cNvPicPr>
            <p:nvPr/>
          </p:nvPicPr>
          <p:blipFill>
            <a:blip r:embed="rId14">
              <a:clrChange>
                <a:clrFrom>
                  <a:srgbClr val="FFFFFF"/>
                </a:clrFrom>
                <a:clrTo>
                  <a:srgbClr val="FFFFFF">
                    <a:alpha val="0"/>
                  </a:srgbClr>
                </a:clrTo>
              </a:clrChange>
            </a:blip>
            <a:stretch>
              <a:fillRect/>
            </a:stretch>
          </p:blipFill>
          <p:spPr>
            <a:xfrm rot="16200000">
              <a:off x="2470512" y="2184008"/>
              <a:ext cx="912578" cy="1188449"/>
            </a:xfrm>
            <a:prstGeom prst="rect">
              <a:avLst/>
            </a:prstGeom>
          </p:spPr>
        </p:pic>
        <p:pic>
          <p:nvPicPr>
            <p:cNvPr id="48" name="Picture 47"/>
            <p:cNvPicPr>
              <a:picLocks noChangeAspect="1"/>
            </p:cNvPicPr>
            <p:nvPr/>
          </p:nvPicPr>
          <p:blipFill>
            <a:blip r:embed="rId15"/>
            <a:stretch>
              <a:fillRect/>
            </a:stretch>
          </p:blipFill>
          <p:spPr>
            <a:xfrm>
              <a:off x="2517202" y="3345577"/>
              <a:ext cx="1119145" cy="791181"/>
            </a:xfrm>
            <a:prstGeom prst="rect">
              <a:avLst/>
            </a:prstGeom>
          </p:spPr>
        </p:pic>
        <p:pic>
          <p:nvPicPr>
            <p:cNvPr id="49" name="Picture 48"/>
            <p:cNvPicPr>
              <a:picLocks noChangeAspect="1"/>
            </p:cNvPicPr>
            <p:nvPr/>
          </p:nvPicPr>
          <p:blipFill>
            <a:blip r:embed="rId16">
              <a:clrChange>
                <a:clrFrom>
                  <a:srgbClr val="FFFFFF"/>
                </a:clrFrom>
                <a:clrTo>
                  <a:srgbClr val="FFFFFF">
                    <a:alpha val="0"/>
                  </a:srgbClr>
                </a:clrTo>
              </a:clrChange>
            </a:blip>
            <a:stretch>
              <a:fillRect/>
            </a:stretch>
          </p:blipFill>
          <p:spPr>
            <a:xfrm>
              <a:off x="3993632" y="2459073"/>
              <a:ext cx="1134098" cy="770337"/>
            </a:xfrm>
            <a:prstGeom prst="rect">
              <a:avLst/>
            </a:prstGeom>
          </p:spPr>
        </p:pic>
        <p:sp>
          <p:nvSpPr>
            <p:cNvPr id="50" name="TextBox 49"/>
            <p:cNvSpPr txBox="1"/>
            <p:nvPr/>
          </p:nvSpPr>
          <p:spPr>
            <a:xfrm>
              <a:off x="2116846" y="2454405"/>
              <a:ext cx="3327230" cy="1025922"/>
            </a:xfrm>
            <a:prstGeom prst="rect">
              <a:avLst/>
            </a:prstGeom>
            <a:noFill/>
          </p:spPr>
          <p:txBody>
            <a:bodyPr wrap="square" rtlCol="0">
              <a:spAutoFit/>
            </a:bodyPr>
            <a:lstStyle/>
            <a:p>
              <a:pPr algn="ctr"/>
              <a:r>
                <a:rPr lang="en-US" sz="2400" b="1" dirty="0" smtClean="0">
                  <a:solidFill>
                    <a:srgbClr val="474747"/>
                  </a:solidFill>
                  <a:latin typeface="Century Gothic"/>
                  <a:cs typeface="Century Gothic"/>
                </a:rPr>
                <a:t>MATERIALS</a:t>
              </a:r>
              <a:endParaRPr lang="en-US" sz="1400" b="1" dirty="0" smtClean="0">
                <a:solidFill>
                  <a:srgbClr val="474747"/>
                </a:solidFill>
                <a:latin typeface="Century Gothic"/>
                <a:cs typeface="Century Gothic"/>
              </a:endParaRPr>
            </a:p>
            <a:p>
              <a:pPr algn="ctr"/>
              <a:r>
                <a:rPr lang="en-US" sz="2400" b="1" dirty="0" smtClean="0">
                  <a:solidFill>
                    <a:srgbClr val="474747"/>
                  </a:solidFill>
                  <a:latin typeface="Century Gothic"/>
                  <a:cs typeface="Century Gothic"/>
                </a:rPr>
                <a:t>GENOME</a:t>
              </a:r>
              <a:endParaRPr lang="en-US" sz="2400" b="1" dirty="0">
                <a:solidFill>
                  <a:srgbClr val="474747"/>
                </a:solidFill>
                <a:latin typeface="Century Gothic"/>
                <a:cs typeface="Century Gothic"/>
              </a:endParaRPr>
            </a:p>
          </p:txBody>
        </p:sp>
      </p:grpSp>
      <p:sp>
        <p:nvSpPr>
          <p:cNvPr id="27" name="TextBox 26"/>
          <p:cNvSpPr txBox="1"/>
          <p:nvPr/>
        </p:nvSpPr>
        <p:spPr>
          <a:xfrm>
            <a:off x="2628900" y="5692996"/>
            <a:ext cx="5156629" cy="276999"/>
          </a:xfrm>
          <a:prstGeom prst="rect">
            <a:avLst/>
          </a:prstGeom>
          <a:noFill/>
        </p:spPr>
        <p:txBody>
          <a:bodyPr wrap="square" lIns="0" tIns="0" rIns="0" bIns="0" rtlCol="0">
            <a:spAutoFit/>
          </a:bodyPr>
          <a:lstStyle/>
          <a:p>
            <a:pPr algn="ctr"/>
            <a:r>
              <a:rPr lang="en-US" dirty="0" smtClean="0">
                <a:solidFill>
                  <a:srgbClr val="FFFFFF"/>
                </a:solidFill>
                <a:latin typeface="Arial"/>
                <a:cs typeface="Arial"/>
              </a:rPr>
              <a:t>Discovery of New Classes of Functional Materials </a:t>
            </a:r>
          </a:p>
        </p:txBody>
      </p:sp>
      <p:grpSp>
        <p:nvGrpSpPr>
          <p:cNvPr id="51" name="Group 50"/>
          <p:cNvGrpSpPr/>
          <p:nvPr/>
        </p:nvGrpSpPr>
        <p:grpSpPr>
          <a:xfrm>
            <a:off x="7584226" y="95211"/>
            <a:ext cx="1470874" cy="1081224"/>
            <a:chOff x="7444526" y="95211"/>
            <a:chExt cx="1470874" cy="1081224"/>
          </a:xfrm>
        </p:grpSpPr>
        <p:sp>
          <p:nvSpPr>
            <p:cNvPr id="52" name="Rectangle 51"/>
            <p:cNvSpPr/>
            <p:nvPr/>
          </p:nvSpPr>
          <p:spPr>
            <a:xfrm>
              <a:off x="7444526" y="326746"/>
              <a:ext cx="1369274" cy="233172"/>
            </a:xfrm>
            <a:prstGeom prst="rect">
              <a:avLst/>
            </a:prstGeom>
            <a:gradFill flip="none" rotWithShape="1">
              <a:gsLst>
                <a:gs pos="0">
                  <a:schemeClr val="accent3">
                    <a:lumMod val="75000"/>
                  </a:schemeClr>
                </a:gs>
                <a:gs pos="50000">
                  <a:schemeClr val="accent3">
                    <a:lumMod val="60000"/>
                    <a:lumOff val="40000"/>
                  </a:schemeClr>
                </a:gs>
                <a:gs pos="100000">
                  <a:schemeClr val="accent3">
                    <a:lumMod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a:p>
          </p:txBody>
        </p:sp>
        <p:sp>
          <p:nvSpPr>
            <p:cNvPr id="53" name="Rectangle 52"/>
            <p:cNvSpPr/>
            <p:nvPr/>
          </p:nvSpPr>
          <p:spPr>
            <a:xfrm>
              <a:off x="7790115" y="356246"/>
              <a:ext cx="1080835" cy="123111"/>
            </a:xfrm>
            <a:prstGeom prst="rect">
              <a:avLst/>
            </a:prstGeom>
            <a:effectLst>
              <a:outerShdw blurRad="63500" dist="25400" dir="2700000" algn="br">
                <a:srgbClr val="000000">
                  <a:alpha val="78000"/>
                </a:srgbClr>
              </a:outerShdw>
            </a:effectLst>
          </p:spPr>
          <p:txBody>
            <a:bodyPr wrap="square" lIns="0" tIns="0" rIns="0" bIns="0">
              <a:spAutoFit/>
            </a:bodyPr>
            <a:lstStyle/>
            <a:p>
              <a:r>
                <a:rPr lang="en-US" sz="800" dirty="0" smtClean="0">
                  <a:solidFill>
                    <a:schemeClr val="bg1"/>
                  </a:solidFill>
                  <a:latin typeface="Arial" pitchFamily="34" charset="0"/>
                  <a:cs typeface="Arial" pitchFamily="34" charset="0"/>
                </a:rPr>
                <a:t>Multivalent Intercalation </a:t>
              </a:r>
              <a:endParaRPr lang="en-GB" sz="800" dirty="0">
                <a:solidFill>
                  <a:schemeClr val="bg1"/>
                </a:solidFill>
                <a:latin typeface="Arial" pitchFamily="34" charset="0"/>
                <a:cs typeface="Arial" pitchFamily="34" charset="0"/>
              </a:endParaRPr>
            </a:p>
          </p:txBody>
        </p:sp>
        <p:sp>
          <p:nvSpPr>
            <p:cNvPr id="54" name="Rectangle 53"/>
            <p:cNvSpPr/>
            <p:nvPr/>
          </p:nvSpPr>
          <p:spPr>
            <a:xfrm>
              <a:off x="7444527" y="537472"/>
              <a:ext cx="1420074" cy="197856"/>
            </a:xfrm>
            <a:prstGeom prst="rect">
              <a:avLst/>
            </a:prstGeom>
            <a:gradFill flip="none" rotWithShape="1">
              <a:gsLst>
                <a:gs pos="0">
                  <a:schemeClr val="accent3">
                    <a:lumMod val="75000"/>
                  </a:schemeClr>
                </a:gs>
                <a:gs pos="50000">
                  <a:schemeClr val="accent3">
                    <a:lumMod val="60000"/>
                    <a:lumOff val="40000"/>
                  </a:schemeClr>
                </a:gs>
                <a:gs pos="100000">
                  <a:schemeClr val="accent3">
                    <a:lumMod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a:p>
          </p:txBody>
        </p:sp>
        <p:sp>
          <p:nvSpPr>
            <p:cNvPr id="55" name="Rectangle 54"/>
            <p:cNvSpPr/>
            <p:nvPr/>
          </p:nvSpPr>
          <p:spPr>
            <a:xfrm>
              <a:off x="7790115" y="566973"/>
              <a:ext cx="1125285" cy="123111"/>
            </a:xfrm>
            <a:prstGeom prst="rect">
              <a:avLst/>
            </a:prstGeom>
            <a:effectLst>
              <a:outerShdw blurRad="63500" dist="25400" dir="2700000" algn="br">
                <a:srgbClr val="000000">
                  <a:alpha val="78000"/>
                </a:srgbClr>
              </a:outerShdw>
            </a:effectLst>
          </p:spPr>
          <p:txBody>
            <a:bodyPr wrap="square" lIns="0" tIns="0" rIns="0" bIns="0">
              <a:spAutoFit/>
            </a:bodyPr>
            <a:lstStyle/>
            <a:p>
              <a:r>
                <a:rPr lang="en-US" sz="800" dirty="0" smtClean="0">
                  <a:solidFill>
                    <a:schemeClr val="bg1"/>
                  </a:solidFill>
                  <a:latin typeface="Arial" pitchFamily="34" charset="0"/>
                  <a:cs typeface="Arial" pitchFamily="34" charset="0"/>
                </a:rPr>
                <a:t>Chemical Transformation</a:t>
              </a:r>
              <a:endParaRPr lang="en-GB" sz="800" dirty="0">
                <a:solidFill>
                  <a:schemeClr val="bg1"/>
                </a:solidFill>
                <a:latin typeface="Arial" pitchFamily="34" charset="0"/>
                <a:cs typeface="Arial" pitchFamily="34" charset="0"/>
              </a:endParaRPr>
            </a:p>
          </p:txBody>
        </p:sp>
        <p:sp>
          <p:nvSpPr>
            <p:cNvPr id="56" name="Rectangle 55"/>
            <p:cNvSpPr/>
            <p:nvPr/>
          </p:nvSpPr>
          <p:spPr>
            <a:xfrm>
              <a:off x="7444527" y="752412"/>
              <a:ext cx="1426423" cy="211516"/>
            </a:xfrm>
            <a:prstGeom prst="rect">
              <a:avLst/>
            </a:prstGeom>
            <a:gradFill flip="none" rotWithShape="1">
              <a:gsLst>
                <a:gs pos="0">
                  <a:schemeClr val="accent3">
                    <a:lumMod val="75000"/>
                  </a:schemeClr>
                </a:gs>
                <a:gs pos="50000">
                  <a:schemeClr val="accent3">
                    <a:lumMod val="60000"/>
                    <a:lumOff val="40000"/>
                  </a:schemeClr>
                </a:gs>
                <a:gs pos="100000">
                  <a:schemeClr val="accent3">
                    <a:lumMod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a:p>
          </p:txBody>
        </p:sp>
        <p:sp>
          <p:nvSpPr>
            <p:cNvPr id="59" name="Rectangle 58"/>
            <p:cNvSpPr/>
            <p:nvPr/>
          </p:nvSpPr>
          <p:spPr>
            <a:xfrm>
              <a:off x="7650415" y="788262"/>
              <a:ext cx="1182435" cy="123111"/>
            </a:xfrm>
            <a:prstGeom prst="rect">
              <a:avLst/>
            </a:prstGeom>
            <a:effectLst/>
          </p:spPr>
          <p:txBody>
            <a:bodyPr wrap="square" lIns="0" tIns="0" rIns="0" bIns="0">
              <a:spAutoFit/>
            </a:bodyPr>
            <a:lstStyle/>
            <a:p>
              <a:pPr algn="r"/>
              <a:r>
                <a:rPr lang="en-US" sz="800" dirty="0" smtClean="0">
                  <a:solidFill>
                    <a:schemeClr val="bg1"/>
                  </a:solidFill>
                  <a:latin typeface="Arial" pitchFamily="34" charset="0"/>
                  <a:cs typeface="Arial" pitchFamily="34" charset="0"/>
                </a:rPr>
                <a:t>Non-Aqueous </a:t>
              </a:r>
              <a:r>
                <a:rPr lang="en-US" sz="800" dirty="0" err="1" smtClean="0">
                  <a:solidFill>
                    <a:schemeClr val="bg1"/>
                  </a:solidFill>
                  <a:latin typeface="Arial" pitchFamily="34" charset="0"/>
                  <a:cs typeface="Arial" pitchFamily="34" charset="0"/>
                </a:rPr>
                <a:t>Redox</a:t>
              </a:r>
              <a:r>
                <a:rPr lang="en-US" sz="800" dirty="0" smtClean="0">
                  <a:solidFill>
                    <a:schemeClr val="bg1"/>
                  </a:solidFill>
                  <a:latin typeface="Arial" pitchFamily="34" charset="0"/>
                  <a:cs typeface="Arial" pitchFamily="34" charset="0"/>
                </a:rPr>
                <a:t> Flow </a:t>
              </a:r>
              <a:endParaRPr lang="en-GB" sz="800" dirty="0">
                <a:solidFill>
                  <a:schemeClr val="bg1"/>
                </a:solidFill>
                <a:latin typeface="Arial" pitchFamily="34" charset="0"/>
                <a:cs typeface="Arial" pitchFamily="34" charset="0"/>
              </a:endParaRPr>
            </a:p>
          </p:txBody>
        </p:sp>
        <p:sp>
          <p:nvSpPr>
            <p:cNvPr id="62" name="Rectangle 61"/>
            <p:cNvSpPr/>
            <p:nvPr/>
          </p:nvSpPr>
          <p:spPr>
            <a:xfrm>
              <a:off x="7444526" y="95211"/>
              <a:ext cx="287555" cy="1081224"/>
            </a:xfrm>
            <a:prstGeom prst="rect">
              <a:avLst/>
            </a:prstGeom>
            <a:gradFill flip="none" rotWithShape="1">
              <a:gsLst>
                <a:gs pos="0">
                  <a:srgbClr val="764E2F"/>
                </a:gs>
                <a:gs pos="50000">
                  <a:srgbClr val="AE9A77"/>
                </a:gs>
                <a:gs pos="100000">
                  <a:srgbClr val="764E2F"/>
                </a:gs>
              </a:gsLst>
              <a:path path="circle">
                <a:fillToRect l="50000" t="50000" r="50000" b="50000"/>
              </a:path>
              <a:tileRect/>
            </a:gradFill>
            <a:ln>
              <a:noFill/>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a:p>
          </p:txBody>
        </p:sp>
        <p:sp>
          <p:nvSpPr>
            <p:cNvPr id="65" name="TextBox 64"/>
            <p:cNvSpPr txBox="1"/>
            <p:nvPr/>
          </p:nvSpPr>
          <p:spPr>
            <a:xfrm rot="16200000">
              <a:off x="7159107" y="479219"/>
              <a:ext cx="881238" cy="307777"/>
            </a:xfrm>
            <a:prstGeom prst="rect">
              <a:avLst/>
            </a:prstGeom>
            <a:noFill/>
            <a:effectLst>
              <a:outerShdw blurRad="63500" dist="25400" dir="2700000">
                <a:srgbClr val="000000">
                  <a:alpha val="78000"/>
                </a:srgbClr>
              </a:outerShdw>
            </a:effectLst>
          </p:spPr>
          <p:txBody>
            <a:bodyPr wrap="square" rtlCol="0">
              <a:spAutoFit/>
            </a:bodyPr>
            <a:lstStyle/>
            <a:p>
              <a:pPr algn="ctr"/>
              <a:r>
                <a:rPr lang="en-GB" sz="700" dirty="0" smtClean="0">
                  <a:solidFill>
                    <a:schemeClr val="bg1"/>
                  </a:solidFill>
                  <a:latin typeface="Arial"/>
                  <a:cs typeface="Arial"/>
                </a:rPr>
                <a:t>CROSSCUTING SCIENCE</a:t>
              </a:r>
            </a:p>
          </p:txBody>
        </p:sp>
      </p:grpSp>
      <p:sp>
        <p:nvSpPr>
          <p:cNvPr id="2" name="Title 1"/>
          <p:cNvSpPr>
            <a:spLocks noGrp="1"/>
          </p:cNvSpPr>
          <p:nvPr>
            <p:ph type="title"/>
          </p:nvPr>
        </p:nvSpPr>
        <p:spPr>
          <a:xfrm>
            <a:off x="177800" y="394528"/>
            <a:ext cx="8371490" cy="1029605"/>
          </a:xfrm>
        </p:spPr>
        <p:txBody>
          <a:bodyPr anchor="ctr">
            <a:normAutofit fontScale="90000"/>
          </a:bodyPr>
          <a:lstStyle/>
          <a:p>
            <a:pPr>
              <a:lnSpc>
                <a:spcPts val="2000"/>
              </a:lnSpc>
            </a:pPr>
            <a:r>
              <a:rPr lang="en-US" sz="3556" dirty="0" smtClean="0"/>
              <a:t>The Materials Genome Approach</a:t>
            </a:r>
            <a:r>
              <a:rPr lang="en-US" dirty="0" smtClean="0"/>
              <a:t/>
            </a:r>
            <a:br>
              <a:rPr lang="en-US" dirty="0" smtClean="0"/>
            </a:br>
            <a:r>
              <a:rPr lang="en-US" sz="2222" b="0" i="1" cap="all" dirty="0" smtClean="0">
                <a:solidFill>
                  <a:schemeClr val="bg1"/>
                </a:solidFill>
              </a:rPr>
              <a:t>High-throughput calculations and </a:t>
            </a:r>
            <a:r>
              <a:rPr lang="en-US" sz="2222" b="0" i="1" cap="all" dirty="0" err="1" smtClean="0">
                <a:solidFill>
                  <a:schemeClr val="bg1"/>
                </a:solidFill>
              </a:rPr>
              <a:t>datamining</a:t>
            </a:r>
            <a:r>
              <a:rPr lang="en-US" sz="2222" b="0" i="1" cap="all" dirty="0" smtClean="0">
                <a:solidFill>
                  <a:schemeClr val="bg1"/>
                </a:solidFill>
              </a:rPr>
              <a:t> of structure-property relationships for 10</a:t>
            </a:r>
            <a:r>
              <a:rPr lang="en-US" sz="2222" b="0" i="1" cap="all" baseline="30000" dirty="0" smtClean="0">
                <a:solidFill>
                  <a:schemeClr val="bg1"/>
                </a:solidFill>
              </a:rPr>
              <a:t>5</a:t>
            </a:r>
            <a:r>
              <a:rPr lang="en-US" sz="2222" b="0" i="1" cap="all" dirty="0" smtClean="0">
                <a:solidFill>
                  <a:schemeClr val="bg1"/>
                </a:solidFill>
              </a:rPr>
              <a:t> of materials</a:t>
            </a:r>
            <a:endParaRPr lang="en-US" sz="2222" b="0" dirty="0"/>
          </a:p>
        </p:txBody>
      </p:sp>
    </p:spTree>
    <p:extLst>
      <p:ext uri="{BB962C8B-B14F-4D97-AF65-F5344CB8AC3E}">
        <p14:creationId xmlns:p14="http://schemas.microsoft.com/office/powerpoint/2010/main" val="242312294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6D56EEAD-0332-044B-8491-07E146F0D709}" type="slidenum">
              <a:rPr lang="en-GB" smtClean="0"/>
              <a:pPr/>
              <a:t>16</a:t>
            </a:fld>
            <a:endParaRPr lang="en-GB" dirty="0"/>
          </a:p>
        </p:txBody>
      </p:sp>
      <p:sp>
        <p:nvSpPr>
          <p:cNvPr id="7" name="Title 1"/>
          <p:cNvSpPr txBox="1">
            <a:spLocks/>
          </p:cNvSpPr>
          <p:nvPr/>
        </p:nvSpPr>
        <p:spPr>
          <a:xfrm>
            <a:off x="303557" y="266700"/>
            <a:ext cx="8229600" cy="1029605"/>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solidFill>
                  <a:srgbClr val="FFFFFF"/>
                </a:solidFill>
              </a:rPr>
              <a:t>Building an Electrolyte Genome</a:t>
            </a:r>
            <a:endParaRPr lang="en-US" sz="2800" dirty="0">
              <a:solidFill>
                <a:srgbClr val="FFFFFF"/>
              </a:solidFill>
            </a:endParaRPr>
          </a:p>
        </p:txBody>
      </p:sp>
      <p:sp>
        <p:nvSpPr>
          <p:cNvPr id="18" name="Rectangle 17"/>
          <p:cNvSpPr/>
          <p:nvPr/>
        </p:nvSpPr>
        <p:spPr>
          <a:xfrm>
            <a:off x="606562" y="778667"/>
            <a:ext cx="6162538" cy="307777"/>
          </a:xfrm>
          <a:prstGeom prst="rect">
            <a:avLst/>
          </a:prstGeom>
        </p:spPr>
        <p:txBody>
          <a:bodyPr wrap="square">
            <a:spAutoFit/>
          </a:bodyPr>
          <a:lstStyle/>
          <a:p>
            <a:r>
              <a:rPr lang="en-US" sz="1400" i="1" dirty="0" smtClean="0">
                <a:solidFill>
                  <a:schemeClr val="bg1"/>
                </a:solidFill>
                <a:latin typeface="Arial"/>
                <a:cs typeface="Arial"/>
              </a:rPr>
              <a:t>A new horizon for designing novel electrolytes and redox-active molecules</a:t>
            </a:r>
            <a:endParaRPr lang="en-US" sz="1400" i="1" dirty="0">
              <a:solidFill>
                <a:schemeClr val="bg1"/>
              </a:solidFill>
            </a:endParaRPr>
          </a:p>
        </p:txBody>
      </p:sp>
      <p:sp>
        <p:nvSpPr>
          <p:cNvPr id="20" name="Oval 19"/>
          <p:cNvSpPr/>
          <p:nvPr/>
        </p:nvSpPr>
        <p:spPr>
          <a:xfrm>
            <a:off x="1129524" y="2986760"/>
            <a:ext cx="5952376" cy="1386095"/>
          </a:xfrm>
          <a:prstGeom prst="ellipse">
            <a:avLst/>
          </a:prstGeom>
          <a:effectLst>
            <a:outerShdw blurRad="63500" dist="25400" dir="2700000" algn="br">
              <a:srgbClr val="000000">
                <a:alpha val="78000"/>
              </a:srgbClr>
            </a:outerShdw>
          </a:effectLst>
        </p:spPr>
        <p:txBody>
          <a:bodyPr wrap="square" lIns="0" tIns="0" rIns="0" bIns="0" rtlCol="0" anchor="ctr">
            <a:spAutoFit/>
          </a:bodyPr>
          <a:lstStyle/>
          <a:p>
            <a:pPr algn="ctr"/>
            <a:endParaRPr lang="en-US" dirty="0" smtClean="0">
              <a:solidFill>
                <a:schemeClr val="bg1"/>
              </a:solidFill>
              <a:latin typeface="Arial"/>
              <a:cs typeface="Arial"/>
            </a:endParaRPr>
          </a:p>
        </p:txBody>
      </p:sp>
      <p:pic>
        <p:nvPicPr>
          <p:cNvPr id="36" name="Picture 35" descr="Computer-Genome.png"/>
          <p:cNvPicPr>
            <a:picLocks noChangeAspect="1"/>
          </p:cNvPicPr>
          <p:nvPr/>
        </p:nvPicPr>
        <p:blipFill>
          <a:blip r:embed="rId3"/>
          <a:stretch>
            <a:fillRect/>
          </a:stretch>
        </p:blipFill>
        <p:spPr>
          <a:xfrm>
            <a:off x="3632201" y="1634165"/>
            <a:ext cx="1498600" cy="1231923"/>
          </a:xfrm>
          <a:prstGeom prst="rect">
            <a:avLst/>
          </a:prstGeom>
        </p:spPr>
      </p:pic>
      <p:sp>
        <p:nvSpPr>
          <p:cNvPr id="37" name="Oval 36"/>
          <p:cNvSpPr/>
          <p:nvPr/>
        </p:nvSpPr>
        <p:spPr>
          <a:xfrm>
            <a:off x="1957294" y="3167531"/>
            <a:ext cx="5124823" cy="956235"/>
          </a:xfrm>
          <a:prstGeom prst="ellipse">
            <a:avLst/>
          </a:prstGeom>
          <a:solidFill>
            <a:srgbClr val="FFFF66"/>
          </a:solidFill>
          <a:ln>
            <a:solidFill>
              <a:srgbClr val="000000"/>
            </a:solidFill>
          </a:ln>
          <a:effectLst>
            <a:outerShdw blurRad="63500" dist="25400" dir="2700000" algn="br">
              <a:srgbClr val="000000">
                <a:alpha val="78000"/>
              </a:srgbClr>
            </a:outerShdw>
          </a:effectLst>
        </p:spPr>
        <p:txBody>
          <a:bodyPr wrap="square" lIns="0" tIns="0" rIns="0" bIns="0" rtlCol="0" anchor="ctr">
            <a:spAutoFit/>
          </a:bodyPr>
          <a:lstStyle/>
          <a:p>
            <a:pPr algn="ctr"/>
            <a:endParaRPr lang="en-US" dirty="0" smtClean="0">
              <a:solidFill>
                <a:schemeClr val="bg1"/>
              </a:solidFill>
              <a:latin typeface="Arial"/>
              <a:cs typeface="Arial"/>
            </a:endParaRPr>
          </a:p>
        </p:txBody>
      </p:sp>
      <p:sp>
        <p:nvSpPr>
          <p:cNvPr id="25" name="TextBox 24"/>
          <p:cNvSpPr txBox="1"/>
          <p:nvPr/>
        </p:nvSpPr>
        <p:spPr>
          <a:xfrm>
            <a:off x="2336053" y="3334811"/>
            <a:ext cx="4467412" cy="630942"/>
          </a:xfrm>
          <a:prstGeom prst="rect">
            <a:avLst/>
          </a:prstGeom>
          <a:noFill/>
        </p:spPr>
        <p:txBody>
          <a:bodyPr wrap="square" lIns="0" tIns="0" rIns="0" bIns="0" rtlCol="0">
            <a:spAutoFit/>
          </a:bodyPr>
          <a:lstStyle/>
          <a:p>
            <a:pPr algn="ctr">
              <a:spcAft>
                <a:spcPts val="300"/>
              </a:spcAft>
            </a:pPr>
            <a:r>
              <a:rPr lang="en-US" sz="1200" dirty="0" smtClean="0">
                <a:solidFill>
                  <a:srgbClr val="000000"/>
                </a:solidFill>
                <a:latin typeface="Century Gothic"/>
                <a:cs typeface="Century Gothic"/>
              </a:rPr>
              <a:t>Computational structure/composition/property platform </a:t>
            </a:r>
          </a:p>
          <a:p>
            <a:pPr algn="ctr">
              <a:spcAft>
                <a:spcPts val="300"/>
              </a:spcAft>
            </a:pPr>
            <a:r>
              <a:rPr lang="en-US" sz="1200" dirty="0" smtClean="0">
                <a:solidFill>
                  <a:srgbClr val="000000"/>
                </a:solidFill>
                <a:latin typeface="Century Gothic"/>
                <a:cs typeface="Century Gothic"/>
              </a:rPr>
              <a:t>10</a:t>
            </a:r>
            <a:r>
              <a:rPr lang="en-US" sz="1200" baseline="30000" dirty="0" smtClean="0">
                <a:solidFill>
                  <a:srgbClr val="000000"/>
                </a:solidFill>
                <a:latin typeface="Century Gothic"/>
                <a:cs typeface="Century Gothic"/>
              </a:rPr>
              <a:t>4</a:t>
            </a:r>
            <a:r>
              <a:rPr lang="en-US" sz="1200" dirty="0">
                <a:solidFill>
                  <a:srgbClr val="000000"/>
                </a:solidFill>
                <a:latin typeface="Century Gothic"/>
                <a:cs typeface="Century Gothic"/>
              </a:rPr>
              <a:t>-</a:t>
            </a:r>
            <a:r>
              <a:rPr lang="en-US" sz="1200" dirty="0" smtClean="0">
                <a:solidFill>
                  <a:srgbClr val="000000"/>
                </a:solidFill>
                <a:latin typeface="Century Gothic"/>
                <a:cs typeface="Century Gothic"/>
              </a:rPr>
              <a:t>10</a:t>
            </a:r>
            <a:r>
              <a:rPr lang="en-US" sz="1200" baseline="30000" dirty="0" smtClean="0">
                <a:solidFill>
                  <a:srgbClr val="000000"/>
                </a:solidFill>
                <a:latin typeface="Century Gothic"/>
                <a:cs typeface="Century Gothic"/>
              </a:rPr>
              <a:t>5</a:t>
            </a:r>
            <a:r>
              <a:rPr lang="en-US" sz="1200" dirty="0" smtClean="0">
                <a:solidFill>
                  <a:srgbClr val="000000"/>
                </a:solidFill>
                <a:latin typeface="Century Gothic"/>
                <a:cs typeface="Century Gothic"/>
              </a:rPr>
              <a:t> solvents, salts, and redox molecules;</a:t>
            </a:r>
          </a:p>
          <a:p>
            <a:pPr algn="ctr">
              <a:spcAft>
                <a:spcPts val="300"/>
              </a:spcAft>
            </a:pPr>
            <a:r>
              <a:rPr lang="en-US" sz="1200" dirty="0" smtClean="0">
                <a:solidFill>
                  <a:srgbClr val="000000"/>
                </a:solidFill>
                <a:latin typeface="Century Gothic"/>
                <a:cs typeface="Century Gothic"/>
              </a:rPr>
              <a:t> organized for interactive searching and design</a:t>
            </a:r>
          </a:p>
        </p:txBody>
      </p:sp>
      <p:grpSp>
        <p:nvGrpSpPr>
          <p:cNvPr id="39" name="Group 38"/>
          <p:cNvGrpSpPr/>
          <p:nvPr/>
        </p:nvGrpSpPr>
        <p:grpSpPr>
          <a:xfrm>
            <a:off x="7584226" y="95211"/>
            <a:ext cx="1470874" cy="1081224"/>
            <a:chOff x="7444526" y="95211"/>
            <a:chExt cx="1470874" cy="1081224"/>
          </a:xfrm>
        </p:grpSpPr>
        <p:sp>
          <p:nvSpPr>
            <p:cNvPr id="40" name="Rectangle 39"/>
            <p:cNvSpPr/>
            <p:nvPr/>
          </p:nvSpPr>
          <p:spPr>
            <a:xfrm>
              <a:off x="7444526" y="326746"/>
              <a:ext cx="1369274" cy="233172"/>
            </a:xfrm>
            <a:prstGeom prst="rect">
              <a:avLst/>
            </a:prstGeom>
            <a:gradFill flip="none" rotWithShape="1">
              <a:gsLst>
                <a:gs pos="0">
                  <a:schemeClr val="accent3">
                    <a:lumMod val="75000"/>
                  </a:schemeClr>
                </a:gs>
                <a:gs pos="50000">
                  <a:schemeClr val="accent3">
                    <a:lumMod val="60000"/>
                    <a:lumOff val="40000"/>
                  </a:schemeClr>
                </a:gs>
                <a:gs pos="100000">
                  <a:schemeClr val="accent3">
                    <a:lumMod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a:p>
          </p:txBody>
        </p:sp>
        <p:sp>
          <p:nvSpPr>
            <p:cNvPr id="41" name="Rectangle 40"/>
            <p:cNvSpPr/>
            <p:nvPr/>
          </p:nvSpPr>
          <p:spPr>
            <a:xfrm>
              <a:off x="7790115" y="356246"/>
              <a:ext cx="1080835" cy="123111"/>
            </a:xfrm>
            <a:prstGeom prst="rect">
              <a:avLst/>
            </a:prstGeom>
            <a:effectLst>
              <a:outerShdw blurRad="63500" dist="25400" dir="2700000" algn="br">
                <a:srgbClr val="000000">
                  <a:alpha val="78000"/>
                </a:srgbClr>
              </a:outerShdw>
            </a:effectLst>
          </p:spPr>
          <p:txBody>
            <a:bodyPr wrap="square" lIns="0" tIns="0" rIns="0" bIns="0">
              <a:spAutoFit/>
            </a:bodyPr>
            <a:lstStyle/>
            <a:p>
              <a:r>
                <a:rPr lang="en-US" sz="800" dirty="0" smtClean="0">
                  <a:solidFill>
                    <a:schemeClr val="bg1"/>
                  </a:solidFill>
                  <a:latin typeface="Arial" pitchFamily="34" charset="0"/>
                  <a:cs typeface="Arial" pitchFamily="34" charset="0"/>
                </a:rPr>
                <a:t>Multivalent Intercalation </a:t>
              </a:r>
              <a:endParaRPr lang="en-GB" sz="800" dirty="0">
                <a:solidFill>
                  <a:schemeClr val="bg1"/>
                </a:solidFill>
                <a:latin typeface="Arial" pitchFamily="34" charset="0"/>
                <a:cs typeface="Arial" pitchFamily="34" charset="0"/>
              </a:endParaRPr>
            </a:p>
          </p:txBody>
        </p:sp>
        <p:sp>
          <p:nvSpPr>
            <p:cNvPr id="42" name="Rectangle 41"/>
            <p:cNvSpPr/>
            <p:nvPr/>
          </p:nvSpPr>
          <p:spPr>
            <a:xfrm>
              <a:off x="7444527" y="537472"/>
              <a:ext cx="1420074" cy="197856"/>
            </a:xfrm>
            <a:prstGeom prst="rect">
              <a:avLst/>
            </a:prstGeom>
            <a:gradFill flip="none" rotWithShape="1">
              <a:gsLst>
                <a:gs pos="0">
                  <a:schemeClr val="accent3">
                    <a:lumMod val="75000"/>
                  </a:schemeClr>
                </a:gs>
                <a:gs pos="50000">
                  <a:schemeClr val="accent3">
                    <a:lumMod val="60000"/>
                    <a:lumOff val="40000"/>
                  </a:schemeClr>
                </a:gs>
                <a:gs pos="100000">
                  <a:schemeClr val="accent3">
                    <a:lumMod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a:p>
          </p:txBody>
        </p:sp>
        <p:sp>
          <p:nvSpPr>
            <p:cNvPr id="43" name="Rectangle 42"/>
            <p:cNvSpPr/>
            <p:nvPr/>
          </p:nvSpPr>
          <p:spPr>
            <a:xfrm>
              <a:off x="7790115" y="566973"/>
              <a:ext cx="1125285" cy="123111"/>
            </a:xfrm>
            <a:prstGeom prst="rect">
              <a:avLst/>
            </a:prstGeom>
            <a:effectLst>
              <a:outerShdw blurRad="63500" dist="25400" dir="2700000" algn="br">
                <a:srgbClr val="000000">
                  <a:alpha val="78000"/>
                </a:srgbClr>
              </a:outerShdw>
            </a:effectLst>
          </p:spPr>
          <p:txBody>
            <a:bodyPr wrap="square" lIns="0" tIns="0" rIns="0" bIns="0">
              <a:spAutoFit/>
            </a:bodyPr>
            <a:lstStyle/>
            <a:p>
              <a:r>
                <a:rPr lang="en-US" sz="800" dirty="0" smtClean="0">
                  <a:solidFill>
                    <a:schemeClr val="bg1"/>
                  </a:solidFill>
                  <a:latin typeface="Arial" pitchFamily="34" charset="0"/>
                  <a:cs typeface="Arial" pitchFamily="34" charset="0"/>
                </a:rPr>
                <a:t>Chemical Transformation</a:t>
              </a:r>
              <a:endParaRPr lang="en-GB" sz="800" dirty="0">
                <a:solidFill>
                  <a:schemeClr val="bg1"/>
                </a:solidFill>
                <a:latin typeface="Arial" pitchFamily="34" charset="0"/>
                <a:cs typeface="Arial" pitchFamily="34" charset="0"/>
              </a:endParaRPr>
            </a:p>
          </p:txBody>
        </p:sp>
        <p:sp>
          <p:nvSpPr>
            <p:cNvPr id="44" name="Rectangle 43"/>
            <p:cNvSpPr/>
            <p:nvPr/>
          </p:nvSpPr>
          <p:spPr>
            <a:xfrm>
              <a:off x="7444527" y="752412"/>
              <a:ext cx="1426423" cy="211516"/>
            </a:xfrm>
            <a:prstGeom prst="rect">
              <a:avLst/>
            </a:prstGeom>
            <a:gradFill flip="none" rotWithShape="1">
              <a:gsLst>
                <a:gs pos="0">
                  <a:schemeClr val="accent3">
                    <a:lumMod val="75000"/>
                  </a:schemeClr>
                </a:gs>
                <a:gs pos="50000">
                  <a:schemeClr val="accent3">
                    <a:lumMod val="60000"/>
                    <a:lumOff val="40000"/>
                  </a:schemeClr>
                </a:gs>
                <a:gs pos="100000">
                  <a:schemeClr val="accent3">
                    <a:lumMod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a:p>
          </p:txBody>
        </p:sp>
        <p:sp>
          <p:nvSpPr>
            <p:cNvPr id="45" name="Rectangle 44"/>
            <p:cNvSpPr/>
            <p:nvPr/>
          </p:nvSpPr>
          <p:spPr>
            <a:xfrm>
              <a:off x="7650415" y="788262"/>
              <a:ext cx="1182435" cy="123111"/>
            </a:xfrm>
            <a:prstGeom prst="rect">
              <a:avLst/>
            </a:prstGeom>
            <a:effectLst/>
          </p:spPr>
          <p:txBody>
            <a:bodyPr wrap="square" lIns="0" tIns="0" rIns="0" bIns="0">
              <a:spAutoFit/>
            </a:bodyPr>
            <a:lstStyle/>
            <a:p>
              <a:pPr algn="r"/>
              <a:r>
                <a:rPr lang="en-US" sz="800" dirty="0" smtClean="0">
                  <a:solidFill>
                    <a:schemeClr val="bg1"/>
                  </a:solidFill>
                  <a:latin typeface="Arial" pitchFamily="34" charset="0"/>
                  <a:cs typeface="Arial" pitchFamily="34" charset="0"/>
                </a:rPr>
                <a:t>Non-Aqueous </a:t>
              </a:r>
              <a:r>
                <a:rPr lang="en-US" sz="800" dirty="0" err="1" smtClean="0">
                  <a:solidFill>
                    <a:schemeClr val="bg1"/>
                  </a:solidFill>
                  <a:latin typeface="Arial" pitchFamily="34" charset="0"/>
                  <a:cs typeface="Arial" pitchFamily="34" charset="0"/>
                </a:rPr>
                <a:t>Redox</a:t>
              </a:r>
              <a:r>
                <a:rPr lang="en-US" sz="800" dirty="0" smtClean="0">
                  <a:solidFill>
                    <a:schemeClr val="bg1"/>
                  </a:solidFill>
                  <a:latin typeface="Arial" pitchFamily="34" charset="0"/>
                  <a:cs typeface="Arial" pitchFamily="34" charset="0"/>
                </a:rPr>
                <a:t> Flow </a:t>
              </a:r>
              <a:endParaRPr lang="en-GB" sz="800" dirty="0">
                <a:solidFill>
                  <a:schemeClr val="bg1"/>
                </a:solidFill>
                <a:latin typeface="Arial" pitchFamily="34" charset="0"/>
                <a:cs typeface="Arial" pitchFamily="34" charset="0"/>
              </a:endParaRPr>
            </a:p>
          </p:txBody>
        </p:sp>
        <p:sp>
          <p:nvSpPr>
            <p:cNvPr id="46" name="Rectangle 45"/>
            <p:cNvSpPr/>
            <p:nvPr/>
          </p:nvSpPr>
          <p:spPr>
            <a:xfrm>
              <a:off x="7444526" y="95211"/>
              <a:ext cx="287555" cy="1081224"/>
            </a:xfrm>
            <a:prstGeom prst="rect">
              <a:avLst/>
            </a:prstGeom>
            <a:gradFill flip="none" rotWithShape="1">
              <a:gsLst>
                <a:gs pos="0">
                  <a:srgbClr val="764E2F"/>
                </a:gs>
                <a:gs pos="50000">
                  <a:srgbClr val="AE9A77"/>
                </a:gs>
                <a:gs pos="100000">
                  <a:srgbClr val="764E2F"/>
                </a:gs>
              </a:gsLst>
              <a:path path="circle">
                <a:fillToRect l="50000" t="50000" r="50000" b="50000"/>
              </a:path>
              <a:tileRect/>
            </a:gradFill>
            <a:ln>
              <a:noFill/>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a:p>
          </p:txBody>
        </p:sp>
        <p:sp>
          <p:nvSpPr>
            <p:cNvPr id="47" name="TextBox 46"/>
            <p:cNvSpPr txBox="1"/>
            <p:nvPr/>
          </p:nvSpPr>
          <p:spPr>
            <a:xfrm rot="16200000">
              <a:off x="7159107" y="479219"/>
              <a:ext cx="881238" cy="307777"/>
            </a:xfrm>
            <a:prstGeom prst="rect">
              <a:avLst/>
            </a:prstGeom>
            <a:noFill/>
            <a:effectLst>
              <a:outerShdw blurRad="63500" dist="25400" dir="2700000">
                <a:srgbClr val="000000">
                  <a:alpha val="78000"/>
                </a:srgbClr>
              </a:outerShdw>
            </a:effectLst>
          </p:spPr>
          <p:txBody>
            <a:bodyPr wrap="square" rtlCol="0">
              <a:spAutoFit/>
            </a:bodyPr>
            <a:lstStyle/>
            <a:p>
              <a:pPr algn="ctr"/>
              <a:r>
                <a:rPr lang="en-GB" sz="700" dirty="0" smtClean="0">
                  <a:solidFill>
                    <a:schemeClr val="bg1"/>
                  </a:solidFill>
                  <a:latin typeface="Arial"/>
                  <a:cs typeface="Arial"/>
                </a:rPr>
                <a:t>CROSSCUTING SCIENCE</a:t>
              </a:r>
            </a:p>
          </p:txBody>
        </p:sp>
      </p:grpSp>
      <p:pic>
        <p:nvPicPr>
          <p:cNvPr id="38" name="Picture 2" descr="C:\Users\Fikile\Documents\Proposals\2012\DOE Innovation Hub - funded\Application\Images\3034_quinoxaline_offshoots_3.4.3-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7200" y="1508793"/>
            <a:ext cx="3247204" cy="147843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48" name="Group 47"/>
          <p:cNvGrpSpPr>
            <a:grpSpLocks/>
          </p:cNvGrpSpPr>
          <p:nvPr/>
        </p:nvGrpSpPr>
        <p:grpSpPr bwMode="auto">
          <a:xfrm>
            <a:off x="677969" y="1346200"/>
            <a:ext cx="2420831" cy="1864765"/>
            <a:chOff x="1234983" y="603094"/>
            <a:chExt cx="6687827" cy="4853298"/>
          </a:xfrm>
        </p:grpSpPr>
        <p:pic>
          <p:nvPicPr>
            <p:cNvPr id="4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4983" y="603094"/>
              <a:ext cx="6687827" cy="4853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0614" y="3653691"/>
              <a:ext cx="1104900" cy="675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2490" y="2572485"/>
              <a:ext cx="1417638" cy="615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3694" y="1162050"/>
              <a:ext cx="1736724" cy="61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TextBox 1"/>
            <p:cNvSpPr txBox="1">
              <a:spLocks noChangeArrowheads="1"/>
            </p:cNvSpPr>
            <p:nvPr/>
          </p:nvSpPr>
          <p:spPr bwMode="auto">
            <a:xfrm>
              <a:off x="2075269" y="777759"/>
              <a:ext cx="4568005" cy="52067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r>
                <a:rPr lang="en-US" sz="700" b="1" dirty="0">
                  <a:solidFill>
                    <a:srgbClr val="000000"/>
                  </a:solidFill>
                </a:rPr>
                <a:t>0.2 M LiBF</a:t>
              </a:r>
              <a:r>
                <a:rPr lang="en-US" sz="700" b="1" baseline="-25000" dirty="0">
                  <a:solidFill>
                    <a:srgbClr val="000000"/>
                  </a:solidFill>
                </a:rPr>
                <a:t>4</a:t>
              </a:r>
              <a:r>
                <a:rPr lang="en-US" sz="700" b="1" dirty="0">
                  <a:solidFill>
                    <a:srgbClr val="000000"/>
                  </a:solidFill>
                </a:rPr>
                <a:t> in PC, </a:t>
              </a:r>
              <a:r>
                <a:rPr lang="en-US" sz="700" b="1" dirty="0" err="1">
                  <a:solidFill>
                    <a:srgbClr val="000000"/>
                  </a:solidFill>
                </a:rPr>
                <a:t>Pt</a:t>
              </a:r>
              <a:r>
                <a:rPr lang="en-US" sz="700" b="1" dirty="0">
                  <a:solidFill>
                    <a:srgbClr val="000000"/>
                  </a:solidFill>
                </a:rPr>
                <a:t>/Li/Li cell, 20 </a:t>
              </a:r>
              <a:r>
                <a:rPr lang="en-US" sz="700" b="1" dirty="0" smtClean="0">
                  <a:solidFill>
                    <a:srgbClr val="000000"/>
                  </a:solidFill>
                </a:rPr>
                <a:t>ms</a:t>
              </a:r>
              <a:r>
                <a:rPr lang="en-US" sz="700" b="1" baseline="30000" dirty="0">
                  <a:solidFill>
                    <a:srgbClr val="000000"/>
                  </a:solidFill>
                </a:rPr>
                <a:t>-1</a:t>
              </a:r>
              <a:endParaRPr lang="en-US" sz="700" b="1" dirty="0">
                <a:solidFill>
                  <a:srgbClr val="000000"/>
                </a:solidFill>
              </a:endParaRPr>
            </a:p>
          </p:txBody>
        </p:sp>
      </p:grpSp>
      <p:grpSp>
        <p:nvGrpSpPr>
          <p:cNvPr id="67" name="Group 66"/>
          <p:cNvGrpSpPr/>
          <p:nvPr/>
        </p:nvGrpSpPr>
        <p:grpSpPr>
          <a:xfrm>
            <a:off x="5980608" y="3610569"/>
            <a:ext cx="2467556" cy="2753604"/>
            <a:chOff x="6115044" y="1864669"/>
            <a:chExt cx="2292665" cy="2753604"/>
          </a:xfrm>
        </p:grpSpPr>
        <p:grpSp>
          <p:nvGrpSpPr>
            <p:cNvPr id="68" name="Group 67"/>
            <p:cNvGrpSpPr/>
            <p:nvPr/>
          </p:nvGrpSpPr>
          <p:grpSpPr>
            <a:xfrm>
              <a:off x="6115044" y="2705683"/>
              <a:ext cx="1562104" cy="1650386"/>
              <a:chOff x="4432300" y="1728409"/>
              <a:chExt cx="2137388" cy="2258182"/>
            </a:xfrm>
          </p:grpSpPr>
          <p:pic>
            <p:nvPicPr>
              <p:cNvPr id="77" name="Picture 76" descr="SolvationShells.jpg"/>
              <p:cNvPicPr>
                <a:picLocks noChangeAspect="1"/>
              </p:cNvPicPr>
              <p:nvPr/>
            </p:nvPicPr>
            <p:blipFill rotWithShape="1">
              <a:blip r:embed="rId9">
                <a:extLst>
                  <a:ext uri="{28A0092B-C50C-407E-A947-70E740481C1C}">
                    <a14:useLocalDpi xmlns:a14="http://schemas.microsoft.com/office/drawing/2010/main" val="0"/>
                  </a:ext>
                </a:extLst>
              </a:blip>
              <a:srcRect r="50786"/>
              <a:stretch/>
            </p:blipFill>
            <p:spPr>
              <a:xfrm rot="16200000">
                <a:off x="4371903" y="1788806"/>
                <a:ext cx="2258182" cy="2137388"/>
              </a:xfrm>
              <a:prstGeom prst="rect">
                <a:avLst/>
              </a:prstGeom>
            </p:spPr>
          </p:pic>
          <p:sp>
            <p:nvSpPr>
              <p:cNvPr id="78" name="Oval 77"/>
              <p:cNvSpPr/>
              <p:nvPr/>
            </p:nvSpPr>
            <p:spPr>
              <a:xfrm>
                <a:off x="5295898" y="2680909"/>
                <a:ext cx="342900" cy="34290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79" name="TextBox 78"/>
              <p:cNvSpPr txBox="1"/>
              <p:nvPr/>
            </p:nvSpPr>
            <p:spPr>
              <a:xfrm>
                <a:off x="5181598" y="2641776"/>
                <a:ext cx="571500" cy="379011"/>
              </a:xfrm>
              <a:prstGeom prst="rect">
                <a:avLst/>
              </a:prstGeom>
              <a:noFill/>
            </p:spPr>
            <p:txBody>
              <a:bodyPr wrap="square" rtlCol="0">
                <a:spAutoFit/>
              </a:bodyPr>
              <a:lstStyle/>
              <a:p>
                <a:pPr algn="ctr"/>
                <a:r>
                  <a:rPr lang="en-US" sz="1200" b="1" dirty="0" smtClean="0"/>
                  <a:t>++</a:t>
                </a:r>
                <a:endParaRPr lang="en-US" sz="1200" b="1" dirty="0"/>
              </a:p>
            </p:txBody>
          </p:sp>
        </p:grpSp>
        <p:grpSp>
          <p:nvGrpSpPr>
            <p:cNvPr id="69" name="Group 68"/>
            <p:cNvGrpSpPr/>
            <p:nvPr/>
          </p:nvGrpSpPr>
          <p:grpSpPr>
            <a:xfrm>
              <a:off x="7287240" y="2491371"/>
              <a:ext cx="1120469" cy="2126902"/>
              <a:chOff x="5820390" y="1231900"/>
              <a:chExt cx="825500" cy="2844800"/>
            </a:xfrm>
          </p:grpSpPr>
          <p:sp>
            <p:nvSpPr>
              <p:cNvPr id="75" name="Rectangle 74"/>
              <p:cNvSpPr/>
              <p:nvPr/>
            </p:nvSpPr>
            <p:spPr>
              <a:xfrm>
                <a:off x="5820390" y="1231900"/>
                <a:ext cx="673100" cy="2844800"/>
              </a:xfrm>
              <a:prstGeom prst="rect">
                <a:avLst/>
              </a:prstGeom>
              <a:solidFill>
                <a:srgbClr val="FFFF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76" name="Rectangle 75"/>
              <p:cNvSpPr/>
              <p:nvPr/>
            </p:nvSpPr>
            <p:spPr>
              <a:xfrm>
                <a:off x="5972790" y="1231900"/>
                <a:ext cx="673100" cy="2844800"/>
              </a:xfrm>
              <a:prstGeom prst="rect">
                <a:avLst/>
              </a:prstGeom>
              <a:solidFill>
                <a:srgbClr val="7F7F7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grpSp>
          <p:nvGrpSpPr>
            <p:cNvPr id="70" name="Group 69"/>
            <p:cNvGrpSpPr>
              <a:grpSpLocks noChangeAspect="1"/>
            </p:cNvGrpSpPr>
            <p:nvPr/>
          </p:nvGrpSpPr>
          <p:grpSpPr>
            <a:xfrm>
              <a:off x="7831076" y="3402140"/>
              <a:ext cx="485775" cy="300204"/>
              <a:chOff x="7199716" y="2823027"/>
              <a:chExt cx="571500" cy="353182"/>
            </a:xfrm>
          </p:grpSpPr>
          <p:sp>
            <p:nvSpPr>
              <p:cNvPr id="73" name="Oval 72"/>
              <p:cNvSpPr/>
              <p:nvPr/>
            </p:nvSpPr>
            <p:spPr>
              <a:xfrm>
                <a:off x="7327898" y="2833309"/>
                <a:ext cx="342900" cy="34290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sp>
            <p:nvSpPr>
              <p:cNvPr id="74" name="TextBox 73"/>
              <p:cNvSpPr txBox="1"/>
              <p:nvPr/>
            </p:nvSpPr>
            <p:spPr>
              <a:xfrm>
                <a:off x="7199716" y="2823027"/>
                <a:ext cx="571500" cy="325882"/>
              </a:xfrm>
              <a:prstGeom prst="rect">
                <a:avLst/>
              </a:prstGeom>
              <a:noFill/>
            </p:spPr>
            <p:txBody>
              <a:bodyPr wrap="square" rtlCol="0">
                <a:spAutoFit/>
              </a:bodyPr>
              <a:lstStyle/>
              <a:p>
                <a:pPr algn="ctr"/>
                <a:r>
                  <a:rPr lang="en-US" sz="1200" b="1" dirty="0" smtClean="0"/>
                  <a:t>++</a:t>
                </a:r>
                <a:endParaRPr lang="en-US" sz="1200" b="1" dirty="0"/>
              </a:p>
            </p:txBody>
          </p:sp>
        </p:grpSp>
        <p:cxnSp>
          <p:nvCxnSpPr>
            <p:cNvPr id="71" name="Straight Arrow Connector 70"/>
            <p:cNvCxnSpPr/>
            <p:nvPr/>
          </p:nvCxnSpPr>
          <p:spPr>
            <a:xfrm>
              <a:off x="7131145" y="3541540"/>
              <a:ext cx="692055" cy="0"/>
            </a:xfrm>
            <a:prstGeom prst="straightConnector1">
              <a:avLst/>
            </a:prstGeom>
            <a:ln w="38100" cmpd="sng">
              <a:solidFill>
                <a:srgbClr val="000080"/>
              </a:solidFill>
              <a:tailEnd type="arrow"/>
            </a:ln>
          </p:spPr>
          <p:style>
            <a:lnRef idx="2">
              <a:schemeClr val="accent1"/>
            </a:lnRef>
            <a:fillRef idx="0">
              <a:schemeClr val="accent1"/>
            </a:fillRef>
            <a:effectRef idx="1">
              <a:schemeClr val="accent1"/>
            </a:effectRef>
            <a:fontRef idx="minor">
              <a:schemeClr val="tx1"/>
            </a:fontRef>
          </p:style>
        </p:cxnSp>
        <p:sp>
          <p:nvSpPr>
            <p:cNvPr id="72" name="Freeform 71"/>
            <p:cNvSpPr/>
            <p:nvPr/>
          </p:nvSpPr>
          <p:spPr>
            <a:xfrm flipH="1">
              <a:off x="6718202" y="1864669"/>
              <a:ext cx="1328254" cy="815031"/>
            </a:xfrm>
            <a:custGeom>
              <a:avLst/>
              <a:gdLst>
                <a:gd name="connsiteX0" fmla="*/ 0 w 1328254"/>
                <a:gd name="connsiteY0" fmla="*/ 815031 h 815031"/>
                <a:gd name="connsiteX1" fmla="*/ 190500 w 1328254"/>
                <a:gd name="connsiteY1" fmla="*/ 776931 h 815031"/>
                <a:gd name="connsiteX2" fmla="*/ 342900 w 1328254"/>
                <a:gd name="connsiteY2" fmla="*/ 751531 h 815031"/>
                <a:gd name="connsiteX3" fmla="*/ 533400 w 1328254"/>
                <a:gd name="connsiteY3" fmla="*/ 370531 h 815031"/>
                <a:gd name="connsiteX4" fmla="*/ 622300 w 1328254"/>
                <a:gd name="connsiteY4" fmla="*/ 2231 h 815031"/>
                <a:gd name="connsiteX5" fmla="*/ 800100 w 1328254"/>
                <a:gd name="connsiteY5" fmla="*/ 548331 h 815031"/>
                <a:gd name="connsiteX6" fmla="*/ 939800 w 1328254"/>
                <a:gd name="connsiteY6" fmla="*/ 700731 h 815031"/>
                <a:gd name="connsiteX7" fmla="*/ 1308100 w 1328254"/>
                <a:gd name="connsiteY7" fmla="*/ 700731 h 815031"/>
                <a:gd name="connsiteX8" fmla="*/ 1282700 w 1328254"/>
                <a:gd name="connsiteY8" fmla="*/ 688031 h 815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8254" h="815031">
                  <a:moveTo>
                    <a:pt x="0" y="815031"/>
                  </a:moveTo>
                  <a:lnTo>
                    <a:pt x="190500" y="776931"/>
                  </a:lnTo>
                  <a:cubicBezTo>
                    <a:pt x="247650" y="766348"/>
                    <a:pt x="285750" y="819264"/>
                    <a:pt x="342900" y="751531"/>
                  </a:cubicBezTo>
                  <a:cubicBezTo>
                    <a:pt x="400050" y="683798"/>
                    <a:pt x="486833" y="495414"/>
                    <a:pt x="533400" y="370531"/>
                  </a:cubicBezTo>
                  <a:cubicBezTo>
                    <a:pt x="579967" y="245648"/>
                    <a:pt x="577850" y="-27402"/>
                    <a:pt x="622300" y="2231"/>
                  </a:cubicBezTo>
                  <a:cubicBezTo>
                    <a:pt x="666750" y="31864"/>
                    <a:pt x="747183" y="431915"/>
                    <a:pt x="800100" y="548331"/>
                  </a:cubicBezTo>
                  <a:cubicBezTo>
                    <a:pt x="853017" y="664747"/>
                    <a:pt x="855133" y="675331"/>
                    <a:pt x="939800" y="700731"/>
                  </a:cubicBezTo>
                  <a:cubicBezTo>
                    <a:pt x="1024467" y="726131"/>
                    <a:pt x="1250950" y="702848"/>
                    <a:pt x="1308100" y="700731"/>
                  </a:cubicBezTo>
                  <a:cubicBezTo>
                    <a:pt x="1365250" y="698614"/>
                    <a:pt x="1282700" y="688031"/>
                    <a:pt x="1282700" y="688031"/>
                  </a:cubicBezTo>
                </a:path>
              </a:pathLst>
            </a:cu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p>
          </p:txBody>
        </p:sp>
      </p:grpSp>
      <p:sp>
        <p:nvSpPr>
          <p:cNvPr id="3" name="TextBox 2"/>
          <p:cNvSpPr txBox="1"/>
          <p:nvPr/>
        </p:nvSpPr>
        <p:spPr>
          <a:xfrm>
            <a:off x="622300" y="4279900"/>
            <a:ext cx="4191000" cy="2046714"/>
          </a:xfrm>
          <a:prstGeom prst="rect">
            <a:avLst/>
          </a:prstGeom>
          <a:noFill/>
        </p:spPr>
        <p:txBody>
          <a:bodyPr wrap="square" lIns="0" tIns="0" rIns="0" bIns="0" rtlCol="0">
            <a:spAutoFit/>
          </a:bodyPr>
          <a:lstStyle/>
          <a:p>
            <a:pPr marL="285750" indent="-285750">
              <a:spcAft>
                <a:spcPts val="600"/>
              </a:spcAft>
              <a:buFont typeface="Arial"/>
              <a:buChar char="•"/>
            </a:pPr>
            <a:r>
              <a:rPr lang="en-US" dirty="0" smtClean="0">
                <a:solidFill>
                  <a:schemeClr val="bg1"/>
                </a:solidFill>
                <a:latin typeface="Century Gothic"/>
                <a:cs typeface="Century Gothic"/>
              </a:rPr>
              <a:t>Redox activity</a:t>
            </a:r>
          </a:p>
          <a:p>
            <a:pPr marL="285750" indent="-285750">
              <a:spcAft>
                <a:spcPts val="600"/>
              </a:spcAft>
              <a:buFont typeface="Arial"/>
              <a:buChar char="•"/>
            </a:pPr>
            <a:r>
              <a:rPr lang="en-US" dirty="0" smtClean="0">
                <a:solidFill>
                  <a:schemeClr val="bg1"/>
                </a:solidFill>
                <a:latin typeface="Century Gothic"/>
                <a:cs typeface="Century Gothic"/>
              </a:rPr>
              <a:t>Stability against cathode / anode</a:t>
            </a:r>
          </a:p>
          <a:p>
            <a:pPr marL="285750" indent="-285750">
              <a:spcAft>
                <a:spcPts val="600"/>
              </a:spcAft>
              <a:buFont typeface="Arial"/>
              <a:buChar char="•"/>
            </a:pPr>
            <a:r>
              <a:rPr lang="en-US" dirty="0" smtClean="0">
                <a:solidFill>
                  <a:schemeClr val="bg1"/>
                </a:solidFill>
                <a:latin typeface="Century Gothic"/>
                <a:cs typeface="Century Gothic"/>
              </a:rPr>
              <a:t>Solvation structure and mobility</a:t>
            </a:r>
          </a:p>
          <a:p>
            <a:pPr marL="285750" indent="-285750">
              <a:spcAft>
                <a:spcPts val="600"/>
              </a:spcAft>
              <a:buFont typeface="Arial"/>
              <a:buChar char="•"/>
            </a:pPr>
            <a:r>
              <a:rPr lang="en-US" dirty="0" smtClean="0">
                <a:solidFill>
                  <a:schemeClr val="bg1"/>
                </a:solidFill>
                <a:latin typeface="Century Gothic"/>
                <a:cs typeface="Century Gothic"/>
              </a:rPr>
              <a:t>Solvation / </a:t>
            </a:r>
            <a:r>
              <a:rPr lang="en-US" dirty="0" err="1" smtClean="0">
                <a:solidFill>
                  <a:schemeClr val="bg1"/>
                </a:solidFill>
                <a:latin typeface="Century Gothic"/>
                <a:cs typeface="Century Gothic"/>
              </a:rPr>
              <a:t>desolvation</a:t>
            </a:r>
            <a:r>
              <a:rPr lang="en-US" dirty="0" smtClean="0">
                <a:solidFill>
                  <a:schemeClr val="bg1"/>
                </a:solidFill>
                <a:latin typeface="Century Gothic"/>
                <a:cs typeface="Century Gothic"/>
              </a:rPr>
              <a:t> dynamics</a:t>
            </a:r>
          </a:p>
          <a:p>
            <a:pPr marL="285750" indent="-285750">
              <a:spcAft>
                <a:spcPts val="600"/>
              </a:spcAft>
              <a:buFont typeface="Arial"/>
              <a:buChar char="•"/>
            </a:pPr>
            <a:r>
              <a:rPr lang="en-US" dirty="0" smtClean="0">
                <a:solidFill>
                  <a:schemeClr val="bg1"/>
                </a:solidFill>
                <a:latin typeface="Century Gothic"/>
                <a:cs typeface="Century Gothic"/>
              </a:rPr>
              <a:t>Solubility</a:t>
            </a:r>
          </a:p>
          <a:p>
            <a:pPr marL="285750" indent="-285750">
              <a:spcAft>
                <a:spcPts val="600"/>
              </a:spcAft>
              <a:buFont typeface="Arial"/>
              <a:buChar char="•"/>
            </a:pPr>
            <a:r>
              <a:rPr lang="en-US" dirty="0" smtClean="0">
                <a:solidFill>
                  <a:schemeClr val="bg1"/>
                </a:solidFill>
                <a:latin typeface="Century Gothic"/>
                <a:cs typeface="Century Gothic"/>
              </a:rPr>
              <a:t>Energy storage capacity</a:t>
            </a:r>
          </a:p>
        </p:txBody>
      </p:sp>
    </p:spTree>
    <p:extLst>
      <p:ext uri="{BB962C8B-B14F-4D97-AF65-F5344CB8AC3E}">
        <p14:creationId xmlns:p14="http://schemas.microsoft.com/office/powerpoint/2010/main" val="275516212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249352" y="2212217"/>
            <a:ext cx="3932296" cy="423334"/>
          </a:xfrm>
          <a:prstGeom prst="rect">
            <a:avLst/>
          </a:prstGeom>
          <a:gradFill flip="none" rotWithShape="1">
            <a:gsLst>
              <a:gs pos="0">
                <a:schemeClr val="accent3">
                  <a:lumMod val="75000"/>
                </a:schemeClr>
              </a:gs>
              <a:gs pos="50000">
                <a:schemeClr val="accent3">
                  <a:lumMod val="60000"/>
                  <a:lumOff val="40000"/>
                </a:schemeClr>
              </a:gs>
              <a:gs pos="100000">
                <a:schemeClr val="accent3">
                  <a:lumMod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7" name="Rectangle 66"/>
          <p:cNvSpPr/>
          <p:nvPr/>
        </p:nvSpPr>
        <p:spPr>
          <a:xfrm>
            <a:off x="1020758" y="2278066"/>
            <a:ext cx="2906889" cy="276999"/>
          </a:xfrm>
          <a:prstGeom prst="rect">
            <a:avLst/>
          </a:prstGeom>
          <a:effectLst>
            <a:outerShdw blurRad="63500" dist="25400" dir="2700000" algn="br">
              <a:srgbClr val="000000">
                <a:alpha val="78000"/>
              </a:srgbClr>
            </a:outerShdw>
          </a:effectLst>
        </p:spPr>
        <p:txBody>
          <a:bodyPr wrap="square" lIns="0" tIns="0" rIns="0" bIns="0">
            <a:spAutoFit/>
          </a:bodyPr>
          <a:lstStyle/>
          <a:p>
            <a:r>
              <a:rPr lang="en-US" dirty="0" smtClean="0">
                <a:solidFill>
                  <a:schemeClr val="bg1"/>
                </a:solidFill>
                <a:latin typeface="Arial" pitchFamily="34" charset="0"/>
                <a:cs typeface="Arial" pitchFamily="34" charset="0"/>
              </a:rPr>
              <a:t>Multivalent Intercalation </a:t>
            </a:r>
            <a:endParaRPr lang="en-GB" dirty="0">
              <a:solidFill>
                <a:schemeClr val="bg1"/>
              </a:solidFill>
              <a:latin typeface="Arial" pitchFamily="34" charset="0"/>
              <a:cs typeface="Arial" pitchFamily="34" charset="0"/>
            </a:endParaRPr>
          </a:p>
        </p:txBody>
      </p:sp>
      <p:sp>
        <p:nvSpPr>
          <p:cNvPr id="68" name="Rectangle 67"/>
          <p:cNvSpPr/>
          <p:nvPr/>
        </p:nvSpPr>
        <p:spPr>
          <a:xfrm>
            <a:off x="249352" y="2682586"/>
            <a:ext cx="3932296" cy="423334"/>
          </a:xfrm>
          <a:prstGeom prst="rect">
            <a:avLst/>
          </a:prstGeom>
          <a:gradFill flip="none" rotWithShape="1">
            <a:gsLst>
              <a:gs pos="0">
                <a:schemeClr val="accent3">
                  <a:lumMod val="75000"/>
                </a:schemeClr>
              </a:gs>
              <a:gs pos="50000">
                <a:schemeClr val="accent3">
                  <a:lumMod val="60000"/>
                  <a:lumOff val="40000"/>
                </a:schemeClr>
              </a:gs>
              <a:gs pos="100000">
                <a:schemeClr val="accent3">
                  <a:lumMod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9" name="Rectangle 68"/>
          <p:cNvSpPr/>
          <p:nvPr/>
        </p:nvSpPr>
        <p:spPr>
          <a:xfrm>
            <a:off x="1020758" y="2748435"/>
            <a:ext cx="2906889" cy="276999"/>
          </a:xfrm>
          <a:prstGeom prst="rect">
            <a:avLst/>
          </a:prstGeom>
          <a:effectLst>
            <a:outerShdw blurRad="63500" dist="25400" dir="2700000" algn="br">
              <a:srgbClr val="000000">
                <a:alpha val="78000"/>
              </a:srgbClr>
            </a:outerShdw>
          </a:effectLst>
        </p:spPr>
        <p:txBody>
          <a:bodyPr wrap="square" lIns="0" tIns="0" rIns="0" bIns="0">
            <a:spAutoFit/>
          </a:bodyPr>
          <a:lstStyle/>
          <a:p>
            <a:r>
              <a:rPr lang="en-US" dirty="0" smtClean="0">
                <a:solidFill>
                  <a:schemeClr val="bg1"/>
                </a:solidFill>
                <a:latin typeface="Arial" pitchFamily="34" charset="0"/>
                <a:cs typeface="Arial" pitchFamily="34" charset="0"/>
              </a:rPr>
              <a:t>Chemical Transformation</a:t>
            </a:r>
            <a:endParaRPr lang="en-GB" dirty="0">
              <a:solidFill>
                <a:schemeClr val="bg1"/>
              </a:solidFill>
              <a:latin typeface="Arial" pitchFamily="34" charset="0"/>
              <a:cs typeface="Arial" pitchFamily="34" charset="0"/>
            </a:endParaRPr>
          </a:p>
        </p:txBody>
      </p:sp>
      <p:sp>
        <p:nvSpPr>
          <p:cNvPr id="70" name="Rectangle 69"/>
          <p:cNvSpPr/>
          <p:nvPr/>
        </p:nvSpPr>
        <p:spPr>
          <a:xfrm>
            <a:off x="249352" y="3162362"/>
            <a:ext cx="3932296" cy="423334"/>
          </a:xfrm>
          <a:prstGeom prst="rect">
            <a:avLst/>
          </a:prstGeom>
          <a:gradFill flip="none" rotWithShape="1">
            <a:gsLst>
              <a:gs pos="0">
                <a:schemeClr val="accent3">
                  <a:lumMod val="75000"/>
                </a:schemeClr>
              </a:gs>
              <a:gs pos="50000">
                <a:schemeClr val="accent3">
                  <a:lumMod val="60000"/>
                  <a:lumOff val="40000"/>
                </a:schemeClr>
              </a:gs>
              <a:gs pos="100000">
                <a:schemeClr val="accent3">
                  <a:lumMod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1" name="Rectangle 70"/>
          <p:cNvSpPr/>
          <p:nvPr/>
        </p:nvSpPr>
        <p:spPr>
          <a:xfrm>
            <a:off x="1020758" y="3228211"/>
            <a:ext cx="2906889" cy="276999"/>
          </a:xfrm>
          <a:prstGeom prst="rect">
            <a:avLst/>
          </a:prstGeom>
          <a:effectLst>
            <a:outerShdw blurRad="63500" dist="25400" dir="2700000" algn="br">
              <a:srgbClr val="000000">
                <a:alpha val="78000"/>
              </a:srgbClr>
            </a:outerShdw>
          </a:effectLst>
        </p:spPr>
        <p:txBody>
          <a:bodyPr wrap="square" lIns="0" tIns="0" rIns="0" bIns="0">
            <a:spAutoFit/>
          </a:bodyPr>
          <a:lstStyle/>
          <a:p>
            <a:r>
              <a:rPr lang="en-US" dirty="0" smtClean="0">
                <a:solidFill>
                  <a:schemeClr val="bg1"/>
                </a:solidFill>
                <a:latin typeface="Arial" pitchFamily="34" charset="0"/>
                <a:cs typeface="Arial" pitchFamily="34" charset="0"/>
              </a:rPr>
              <a:t>Non-Aqueous </a:t>
            </a:r>
            <a:r>
              <a:rPr lang="en-US" dirty="0" err="1" smtClean="0">
                <a:solidFill>
                  <a:schemeClr val="bg1"/>
                </a:solidFill>
                <a:latin typeface="Arial" pitchFamily="34" charset="0"/>
                <a:cs typeface="Arial" pitchFamily="34" charset="0"/>
              </a:rPr>
              <a:t>Redox</a:t>
            </a:r>
            <a:r>
              <a:rPr lang="en-US" dirty="0" smtClean="0">
                <a:solidFill>
                  <a:schemeClr val="bg1"/>
                </a:solidFill>
                <a:latin typeface="Arial" pitchFamily="34" charset="0"/>
                <a:cs typeface="Arial" pitchFamily="34" charset="0"/>
              </a:rPr>
              <a:t> Flow </a:t>
            </a:r>
            <a:endParaRPr lang="en-GB" dirty="0">
              <a:solidFill>
                <a:schemeClr val="bg1"/>
              </a:solidFill>
              <a:latin typeface="Arial" pitchFamily="34" charset="0"/>
              <a:cs typeface="Arial" pitchFamily="34" charset="0"/>
            </a:endParaRPr>
          </a:p>
        </p:txBody>
      </p:sp>
      <p:grpSp>
        <p:nvGrpSpPr>
          <p:cNvPr id="72" name="Group 71"/>
          <p:cNvGrpSpPr/>
          <p:nvPr/>
        </p:nvGrpSpPr>
        <p:grpSpPr>
          <a:xfrm rot="260041">
            <a:off x="1041446" y="3405764"/>
            <a:ext cx="2734146" cy="1884572"/>
            <a:chOff x="1243433" y="1396802"/>
            <a:chExt cx="2734146" cy="1884572"/>
          </a:xfrm>
        </p:grpSpPr>
        <p:pic>
          <p:nvPicPr>
            <p:cNvPr id="73" name="Picture 72" descr="EDL.png"/>
            <p:cNvPicPr>
              <a:picLocks noChangeAspect="1"/>
            </p:cNvPicPr>
            <p:nvPr/>
          </p:nvPicPr>
          <p:blipFill>
            <a:blip r:embed="rId3"/>
            <a:stretch>
              <a:fillRect/>
            </a:stretch>
          </p:blipFill>
          <p:spPr>
            <a:xfrm>
              <a:off x="1243433" y="1396802"/>
              <a:ext cx="2734146" cy="1884572"/>
            </a:xfrm>
            <a:prstGeom prst="rect">
              <a:avLst/>
            </a:prstGeom>
          </p:spPr>
        </p:pic>
        <p:sp>
          <p:nvSpPr>
            <p:cNvPr id="74" name="TextBox 73"/>
            <p:cNvSpPr txBox="1"/>
            <p:nvPr/>
          </p:nvSpPr>
          <p:spPr>
            <a:xfrm rot="21339959" flipH="1">
              <a:off x="2902597" y="2495598"/>
              <a:ext cx="930095" cy="492443"/>
            </a:xfrm>
            <a:prstGeom prst="rect">
              <a:avLst/>
            </a:prstGeom>
            <a:noFill/>
          </p:spPr>
          <p:txBody>
            <a:bodyPr wrap="square" lIns="0" tIns="0" rIns="0" bIns="0" rtlCol="0">
              <a:spAutoFit/>
            </a:bodyPr>
            <a:lstStyle/>
            <a:p>
              <a:pPr algn="ctr"/>
              <a:r>
                <a:rPr lang="en-GB" sz="3200" b="1" cap="all" dirty="0" smtClean="0">
                  <a:solidFill>
                    <a:srgbClr val="FFFFFF">
                      <a:alpha val="32000"/>
                    </a:srgbClr>
                  </a:solidFill>
                  <a:latin typeface="Arial"/>
                  <a:cs typeface="Arial"/>
                </a:rPr>
                <a:t>EDL</a:t>
              </a:r>
            </a:p>
          </p:txBody>
        </p:sp>
      </p:grpSp>
      <p:pic>
        <p:nvPicPr>
          <p:cNvPr id="45" name="Picture 44" descr="glow-deployment.png"/>
          <p:cNvPicPr>
            <a:picLocks noChangeAspect="1"/>
          </p:cNvPicPr>
          <p:nvPr/>
        </p:nvPicPr>
        <p:blipFill>
          <a:blip r:embed="rId4"/>
          <a:stretch>
            <a:fillRect/>
          </a:stretch>
        </p:blipFill>
        <p:spPr>
          <a:xfrm>
            <a:off x="7118693" y="2200309"/>
            <a:ext cx="1984333" cy="1463768"/>
          </a:xfrm>
          <a:prstGeom prst="rect">
            <a:avLst/>
          </a:prstGeom>
        </p:spPr>
      </p:pic>
      <p:sp>
        <p:nvSpPr>
          <p:cNvPr id="46" name="Pentagon 45"/>
          <p:cNvSpPr/>
          <p:nvPr/>
        </p:nvSpPr>
        <p:spPr>
          <a:xfrm>
            <a:off x="5461055" y="2203396"/>
            <a:ext cx="2098631" cy="1373479"/>
          </a:xfrm>
          <a:prstGeom prst="homePlate">
            <a:avLst>
              <a:gd name="adj" fmla="val 24657"/>
            </a:avLst>
          </a:prstGeom>
          <a:gradFill flip="none" rotWithShape="1">
            <a:gsLst>
              <a:gs pos="0">
                <a:schemeClr val="accent4">
                  <a:lumMod val="75000"/>
                </a:schemeClr>
              </a:gs>
              <a:gs pos="50000">
                <a:schemeClr val="accent4">
                  <a:lumMod val="60000"/>
                  <a:lumOff val="40000"/>
                </a:schemeClr>
              </a:gs>
              <a:gs pos="100000">
                <a:schemeClr val="accent4">
                  <a:lumMod val="75000"/>
                </a:schemeClr>
              </a:gs>
            </a:gsLst>
            <a:lin ang="16200000" scaled="0"/>
            <a:tileRect/>
          </a:gra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sp>
        <p:nvSpPr>
          <p:cNvPr id="53" name="Rectangle 52"/>
          <p:cNvSpPr/>
          <p:nvPr/>
        </p:nvSpPr>
        <p:spPr>
          <a:xfrm>
            <a:off x="249352" y="1695397"/>
            <a:ext cx="641865" cy="2413445"/>
          </a:xfrm>
          <a:prstGeom prst="rect">
            <a:avLst/>
          </a:prstGeom>
          <a:gradFill flip="none" rotWithShape="1">
            <a:gsLst>
              <a:gs pos="0">
                <a:srgbClr val="764E2F"/>
              </a:gs>
              <a:gs pos="50000">
                <a:srgbClr val="AE9A77"/>
              </a:gs>
              <a:gs pos="100000">
                <a:srgbClr val="764E2F"/>
              </a:gs>
            </a:gsLst>
            <a:path path="circle">
              <a:fillToRect l="50000" t="50000" r="50000" b="50000"/>
            </a:path>
            <a:tileRect/>
          </a:gradFill>
          <a:ln>
            <a:noFill/>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4" name="TextBox 53"/>
          <p:cNvSpPr txBox="1"/>
          <p:nvPr/>
        </p:nvSpPr>
        <p:spPr>
          <a:xfrm rot="16200000">
            <a:off x="-430264" y="2572898"/>
            <a:ext cx="1967048" cy="646331"/>
          </a:xfrm>
          <a:prstGeom prst="rect">
            <a:avLst/>
          </a:prstGeom>
          <a:noFill/>
          <a:effectLst>
            <a:outerShdw blurRad="63500" dist="25400" dir="2700000">
              <a:srgbClr val="000000">
                <a:alpha val="78000"/>
              </a:srgbClr>
            </a:outerShdw>
          </a:effectLst>
        </p:spPr>
        <p:txBody>
          <a:bodyPr wrap="square" rtlCol="0">
            <a:spAutoFit/>
          </a:bodyPr>
          <a:lstStyle/>
          <a:p>
            <a:pPr algn="ctr"/>
            <a:r>
              <a:rPr lang="en-GB" dirty="0" smtClean="0">
                <a:solidFill>
                  <a:schemeClr val="bg1"/>
                </a:solidFill>
                <a:latin typeface="Arial"/>
                <a:cs typeface="Arial"/>
              </a:rPr>
              <a:t>CROSSCUTING SCIENCE</a:t>
            </a:r>
          </a:p>
        </p:txBody>
      </p:sp>
      <p:sp>
        <p:nvSpPr>
          <p:cNvPr id="55" name="Oval 54"/>
          <p:cNvSpPr/>
          <p:nvPr/>
        </p:nvSpPr>
        <p:spPr>
          <a:xfrm>
            <a:off x="3711277" y="1968209"/>
            <a:ext cx="2220148" cy="1854481"/>
          </a:xfrm>
          <a:prstGeom prst="ellipse">
            <a:avLst/>
          </a:prstGeom>
          <a:gradFill flip="none" rotWithShape="1">
            <a:gsLst>
              <a:gs pos="100000">
                <a:srgbClr val="55AD01"/>
              </a:gs>
              <a:gs pos="0">
                <a:srgbClr val="A8D672"/>
              </a:gs>
            </a:gsLst>
            <a:path path="circle">
              <a:fillToRect l="50000" t="50000" r="50000" b="50000"/>
            </a:path>
            <a:tileRect/>
          </a:gradFill>
          <a:ln w="44450" cap="flat" cmpd="sng" algn="ctr">
            <a:solidFill>
              <a:srgbClr val="FFFF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spAutoFit/>
          </a:bodyPr>
          <a:lstStyle/>
          <a:p>
            <a:pPr algn="ctr"/>
            <a:endParaRPr lang="en-GB" dirty="0" smtClean="0">
              <a:solidFill>
                <a:schemeClr val="bg1"/>
              </a:solidFill>
            </a:endParaRPr>
          </a:p>
        </p:txBody>
      </p:sp>
      <p:sp>
        <p:nvSpPr>
          <p:cNvPr id="56" name="Rectangle 55"/>
          <p:cNvSpPr/>
          <p:nvPr/>
        </p:nvSpPr>
        <p:spPr>
          <a:xfrm>
            <a:off x="3711277" y="2458655"/>
            <a:ext cx="2220148" cy="830997"/>
          </a:xfrm>
          <a:prstGeom prst="rect">
            <a:avLst/>
          </a:prstGeom>
          <a:effectLst>
            <a:outerShdw blurRad="63500" dist="25400" dir="2700000" algn="br">
              <a:srgbClr val="000000">
                <a:alpha val="78000"/>
              </a:srgbClr>
            </a:outerShdw>
          </a:effectLst>
        </p:spPr>
        <p:txBody>
          <a:bodyPr wrap="square" lIns="0" tIns="0" rIns="0" bIns="0">
            <a:spAutoFit/>
          </a:bodyPr>
          <a:lstStyle/>
          <a:p>
            <a:pPr algn="ctr"/>
            <a:r>
              <a:rPr lang="en-US" dirty="0" smtClean="0">
                <a:solidFill>
                  <a:schemeClr val="bg1"/>
                </a:solidFill>
                <a:latin typeface="Arial"/>
                <a:cs typeface="Arial"/>
              </a:rPr>
              <a:t>Systems</a:t>
            </a:r>
            <a:br>
              <a:rPr lang="en-US" dirty="0" smtClean="0">
                <a:solidFill>
                  <a:schemeClr val="bg1"/>
                </a:solidFill>
                <a:latin typeface="Arial"/>
                <a:cs typeface="Arial"/>
              </a:rPr>
            </a:br>
            <a:r>
              <a:rPr lang="en-US" dirty="0" smtClean="0">
                <a:solidFill>
                  <a:schemeClr val="bg1"/>
                </a:solidFill>
                <a:latin typeface="Arial"/>
                <a:cs typeface="Arial"/>
              </a:rPr>
              <a:t>Analysis</a:t>
            </a:r>
            <a:br>
              <a:rPr lang="en-US" dirty="0" smtClean="0">
                <a:solidFill>
                  <a:schemeClr val="bg1"/>
                </a:solidFill>
                <a:latin typeface="Arial"/>
                <a:cs typeface="Arial"/>
              </a:rPr>
            </a:br>
            <a:r>
              <a:rPr lang="en-US" dirty="0" smtClean="0">
                <a:solidFill>
                  <a:schemeClr val="bg1"/>
                </a:solidFill>
                <a:latin typeface="Arial"/>
                <a:cs typeface="Arial"/>
              </a:rPr>
              <a:t>and Translation</a:t>
            </a:r>
            <a:endParaRPr lang="en-GB" dirty="0">
              <a:solidFill>
                <a:schemeClr val="bg1"/>
              </a:solidFill>
              <a:latin typeface="Arial"/>
              <a:cs typeface="Arial"/>
            </a:endParaRPr>
          </a:p>
        </p:txBody>
      </p:sp>
      <p:sp>
        <p:nvSpPr>
          <p:cNvPr id="57" name="Rectangle 56"/>
          <p:cNvSpPr/>
          <p:nvPr/>
        </p:nvSpPr>
        <p:spPr>
          <a:xfrm>
            <a:off x="6113341" y="2487512"/>
            <a:ext cx="1172930" cy="830997"/>
          </a:xfrm>
          <a:prstGeom prst="rect">
            <a:avLst/>
          </a:prstGeom>
          <a:effectLst>
            <a:outerShdw blurRad="63500" dist="25400" dir="2700000" algn="br">
              <a:srgbClr val="000000">
                <a:alpha val="78000"/>
              </a:srgbClr>
            </a:outerShdw>
          </a:effectLst>
        </p:spPr>
        <p:txBody>
          <a:bodyPr wrap="square" lIns="0" tIns="0" rIns="0" bIns="0">
            <a:spAutoFit/>
          </a:bodyPr>
          <a:lstStyle/>
          <a:p>
            <a:pPr algn="ctr"/>
            <a:r>
              <a:rPr lang="en-US" dirty="0" smtClean="0">
                <a:solidFill>
                  <a:schemeClr val="bg1"/>
                </a:solidFill>
                <a:latin typeface="Arial"/>
                <a:cs typeface="Arial"/>
              </a:rPr>
              <a:t>Cell Design</a:t>
            </a:r>
            <a:br>
              <a:rPr lang="en-US" dirty="0" smtClean="0">
                <a:solidFill>
                  <a:schemeClr val="bg1"/>
                </a:solidFill>
                <a:latin typeface="Arial"/>
                <a:cs typeface="Arial"/>
              </a:rPr>
            </a:br>
            <a:r>
              <a:rPr lang="en-US" dirty="0" smtClean="0">
                <a:solidFill>
                  <a:schemeClr val="bg1"/>
                </a:solidFill>
                <a:latin typeface="Arial"/>
                <a:cs typeface="Arial"/>
              </a:rPr>
              <a:t>and Prototyping</a:t>
            </a:r>
            <a:endParaRPr lang="en-GB" dirty="0">
              <a:solidFill>
                <a:schemeClr val="bg1"/>
              </a:solidFill>
              <a:latin typeface="Arial"/>
              <a:cs typeface="Arial"/>
            </a:endParaRPr>
          </a:p>
        </p:txBody>
      </p:sp>
      <p:grpSp>
        <p:nvGrpSpPr>
          <p:cNvPr id="58" name="Group 46"/>
          <p:cNvGrpSpPr/>
          <p:nvPr/>
        </p:nvGrpSpPr>
        <p:grpSpPr>
          <a:xfrm>
            <a:off x="3467359" y="1801435"/>
            <a:ext cx="2717546" cy="2222722"/>
            <a:chOff x="-36386" y="2969493"/>
            <a:chExt cx="1682062" cy="1332698"/>
          </a:xfrm>
        </p:grpSpPr>
        <p:sp>
          <p:nvSpPr>
            <p:cNvPr id="59" name="Circular Arrow 58"/>
            <p:cNvSpPr/>
            <p:nvPr/>
          </p:nvSpPr>
          <p:spPr>
            <a:xfrm rot="5400000">
              <a:off x="388725" y="3045240"/>
              <a:ext cx="1332698" cy="1181204"/>
            </a:xfrm>
            <a:prstGeom prst="circularArrow">
              <a:avLst>
                <a:gd name="adj1" fmla="val 3265"/>
                <a:gd name="adj2" fmla="val 595296"/>
                <a:gd name="adj3" fmla="val 20395706"/>
                <a:gd name="adj4" fmla="val 11283006"/>
                <a:gd name="adj5" fmla="val 7332"/>
              </a:avLst>
            </a:prstGeom>
            <a:solidFill>
              <a:srgbClr val="062858">
                <a:alpha val="25000"/>
              </a:srgbClr>
            </a:solidFill>
            <a:effectLst/>
          </p:spPr>
          <p:txBody>
            <a:bodyPr wrap="square" lIns="0" tIns="0" rIns="0" bIns="0" rtlCol="0" anchor="ctr">
              <a:spAutoFit/>
            </a:bodyPr>
            <a:lstStyle/>
            <a:p>
              <a:pPr algn="ctr"/>
              <a:endParaRPr lang="en-GB" dirty="0" smtClean="0">
                <a:solidFill>
                  <a:schemeClr val="bg1"/>
                </a:solidFill>
              </a:endParaRPr>
            </a:p>
          </p:txBody>
        </p:sp>
        <p:sp>
          <p:nvSpPr>
            <p:cNvPr id="60" name="Circular Arrow 59"/>
            <p:cNvSpPr/>
            <p:nvPr/>
          </p:nvSpPr>
          <p:spPr>
            <a:xfrm rot="16200000">
              <a:off x="-112133" y="3045240"/>
              <a:ext cx="1332698" cy="1181204"/>
            </a:xfrm>
            <a:prstGeom prst="circularArrow">
              <a:avLst>
                <a:gd name="adj1" fmla="val 3265"/>
                <a:gd name="adj2" fmla="val 595296"/>
                <a:gd name="adj3" fmla="val 20395706"/>
                <a:gd name="adj4" fmla="val 11283006"/>
                <a:gd name="adj5" fmla="val 7332"/>
              </a:avLst>
            </a:prstGeom>
            <a:solidFill>
              <a:srgbClr val="062858">
                <a:alpha val="25000"/>
              </a:srgbClr>
            </a:solidFill>
            <a:effectLst/>
          </p:spPr>
          <p:txBody>
            <a:bodyPr wrap="square" lIns="0" tIns="0" rIns="0" bIns="0" rtlCol="0" anchor="ctr">
              <a:spAutoFit/>
            </a:bodyPr>
            <a:lstStyle/>
            <a:p>
              <a:pPr algn="ctr"/>
              <a:endParaRPr lang="en-GB" dirty="0" smtClean="0">
                <a:solidFill>
                  <a:schemeClr val="bg1"/>
                </a:solidFill>
              </a:endParaRPr>
            </a:p>
          </p:txBody>
        </p:sp>
      </p:grpSp>
      <p:sp>
        <p:nvSpPr>
          <p:cNvPr id="61" name="Rectangle 60"/>
          <p:cNvSpPr/>
          <p:nvPr/>
        </p:nvSpPr>
        <p:spPr>
          <a:xfrm>
            <a:off x="7586146" y="2602161"/>
            <a:ext cx="1252309" cy="553998"/>
          </a:xfrm>
          <a:prstGeom prst="rect">
            <a:avLst/>
          </a:prstGeom>
          <a:effectLst>
            <a:outerShdw blurRad="63500" dist="25400" dir="2700000" algn="br">
              <a:srgbClr val="000000">
                <a:alpha val="78000"/>
              </a:srgbClr>
            </a:outerShdw>
          </a:effectLst>
        </p:spPr>
        <p:txBody>
          <a:bodyPr wrap="square" lIns="0" tIns="0" rIns="0" bIns="0">
            <a:spAutoFit/>
          </a:bodyPr>
          <a:lstStyle/>
          <a:p>
            <a:r>
              <a:rPr lang="en-US" dirty="0" smtClean="0">
                <a:solidFill>
                  <a:schemeClr val="bg1"/>
                </a:solidFill>
                <a:latin typeface="Arial"/>
                <a:cs typeface="Arial"/>
              </a:rPr>
              <a:t>Commercial Deployment</a:t>
            </a:r>
            <a:endParaRPr lang="en-GB" dirty="0">
              <a:solidFill>
                <a:schemeClr val="bg1"/>
              </a:solidFill>
              <a:latin typeface="Arial"/>
              <a:cs typeface="Arial"/>
            </a:endParaRPr>
          </a:p>
        </p:txBody>
      </p:sp>
      <p:sp>
        <p:nvSpPr>
          <p:cNvPr id="2" name="Title 1"/>
          <p:cNvSpPr>
            <a:spLocks noGrp="1"/>
          </p:cNvSpPr>
          <p:nvPr>
            <p:ph type="title"/>
          </p:nvPr>
        </p:nvSpPr>
        <p:spPr>
          <a:xfrm>
            <a:off x="114300" y="167309"/>
            <a:ext cx="8559800" cy="1015663"/>
          </a:xfrm>
        </p:spPr>
        <p:txBody>
          <a:bodyPr wrap="square">
            <a:spAutoFit/>
          </a:bodyPr>
          <a:lstStyle/>
          <a:p>
            <a:r>
              <a:rPr lang="en-US" dirty="0" smtClean="0"/>
              <a:t>The JCESR Paradigm: Beyond Lithium Ion</a:t>
            </a:r>
            <a:r>
              <a:rPr lang="en-US" sz="2800" dirty="0" smtClean="0"/>
              <a:t>		</a:t>
            </a:r>
            <a:endParaRPr lang="en-US" sz="1800" b="0" i="1" cap="all" dirty="0"/>
          </a:p>
        </p:txBody>
      </p:sp>
      <p:grpSp>
        <p:nvGrpSpPr>
          <p:cNvPr id="41" name="Group 40"/>
          <p:cNvGrpSpPr/>
          <p:nvPr/>
        </p:nvGrpSpPr>
        <p:grpSpPr>
          <a:xfrm>
            <a:off x="235058" y="5831713"/>
            <a:ext cx="8628797" cy="307777"/>
            <a:chOff x="-328007" y="1629077"/>
            <a:chExt cx="9472007" cy="307777"/>
          </a:xfrm>
        </p:grpSpPr>
        <p:sp>
          <p:nvSpPr>
            <p:cNvPr id="42" name="TextBox 41"/>
            <p:cNvSpPr txBox="1"/>
            <p:nvPr/>
          </p:nvSpPr>
          <p:spPr>
            <a:xfrm>
              <a:off x="2814700" y="1629077"/>
              <a:ext cx="4141464" cy="307777"/>
            </a:xfrm>
            <a:prstGeom prst="rect">
              <a:avLst/>
            </a:prstGeom>
            <a:noFill/>
          </p:spPr>
          <p:txBody>
            <a:bodyPr wrap="square" lIns="0" tIns="0" rIns="0" bIns="0" rtlCol="0">
              <a:spAutoFit/>
            </a:bodyPr>
            <a:lstStyle/>
            <a:p>
              <a:pPr algn="ctr"/>
              <a:r>
                <a:rPr lang="en-US" sz="2000" i="1" cap="all" dirty="0" smtClean="0">
                  <a:solidFill>
                    <a:srgbClr val="FFFFFF"/>
                  </a:solidFill>
                  <a:latin typeface="Arial"/>
                  <a:cs typeface="Arial"/>
                </a:rPr>
                <a:t>END-TO-END INTEGRATION</a:t>
              </a:r>
              <a:endParaRPr lang="en-GB" sz="2000" i="1" dirty="0" smtClean="0">
                <a:solidFill>
                  <a:srgbClr val="FFFFFF"/>
                </a:solidFill>
                <a:latin typeface="Arial"/>
                <a:cs typeface="Arial"/>
              </a:endParaRPr>
            </a:p>
          </p:txBody>
        </p:sp>
        <p:cxnSp>
          <p:nvCxnSpPr>
            <p:cNvPr id="43" name="Straight Connector 42"/>
            <p:cNvCxnSpPr/>
            <p:nvPr/>
          </p:nvCxnSpPr>
          <p:spPr>
            <a:xfrm>
              <a:off x="6874825" y="1796334"/>
              <a:ext cx="2269175" cy="1588"/>
            </a:xfrm>
            <a:prstGeom prst="line">
              <a:avLst/>
            </a:prstGeom>
            <a:ln w="57150" cap="flat" cmpd="sng" algn="ctr">
              <a:solidFill>
                <a:schemeClr val="bg1"/>
              </a:solidFill>
              <a:prstDash val="solid"/>
              <a:round/>
              <a:headEnd type="none" w="med" len="med"/>
              <a:tailEnd type="triangle" w="lg" len="sm"/>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10800000">
              <a:off x="-328007" y="1797922"/>
              <a:ext cx="3263129" cy="1588"/>
            </a:xfrm>
            <a:prstGeom prst="line">
              <a:avLst/>
            </a:prstGeom>
            <a:ln w="57150" cap="flat" cmpd="sng" algn="ctr">
              <a:solidFill>
                <a:schemeClr val="bg1"/>
              </a:solidFill>
              <a:prstDash val="solid"/>
              <a:round/>
              <a:headEnd type="none" w="med" len="med"/>
              <a:tailEnd type="triangle" w="lg" len="sm"/>
            </a:ln>
            <a:effectLst/>
          </p:spPr>
          <p:style>
            <a:lnRef idx="2">
              <a:schemeClr val="accent1"/>
            </a:lnRef>
            <a:fillRef idx="0">
              <a:schemeClr val="accent1"/>
            </a:fillRef>
            <a:effectRef idx="1">
              <a:schemeClr val="accent1"/>
            </a:effectRef>
            <a:fontRef idx="minor">
              <a:schemeClr val="tx1"/>
            </a:fontRef>
          </p:style>
        </p:cxnSp>
      </p:grpSp>
      <p:pic>
        <p:nvPicPr>
          <p:cNvPr id="30" name="Picture 29" descr="Tools-Computer.png"/>
          <p:cNvPicPr>
            <a:picLocks noChangeAspect="1"/>
          </p:cNvPicPr>
          <p:nvPr/>
        </p:nvPicPr>
        <p:blipFill>
          <a:blip r:embed="rId5"/>
          <a:stretch>
            <a:fillRect/>
          </a:stretch>
        </p:blipFill>
        <p:spPr>
          <a:xfrm>
            <a:off x="4812624" y="3446145"/>
            <a:ext cx="1916911" cy="1642883"/>
          </a:xfrm>
          <a:prstGeom prst="rect">
            <a:avLst/>
          </a:prstGeom>
        </p:spPr>
      </p:pic>
      <p:sp>
        <p:nvSpPr>
          <p:cNvPr id="31" name="TextBox 30"/>
          <p:cNvSpPr txBox="1"/>
          <p:nvPr/>
        </p:nvSpPr>
        <p:spPr>
          <a:xfrm flipH="1">
            <a:off x="3731864" y="3858878"/>
            <a:ext cx="1102484" cy="553998"/>
          </a:xfrm>
          <a:prstGeom prst="rect">
            <a:avLst/>
          </a:prstGeom>
          <a:noFill/>
        </p:spPr>
        <p:txBody>
          <a:bodyPr wrap="square" lIns="0" tIns="0" rIns="0" bIns="0" rtlCol="0">
            <a:spAutoFit/>
          </a:bodyPr>
          <a:lstStyle/>
          <a:p>
            <a:pPr algn="r"/>
            <a:r>
              <a:rPr lang="en-GB" sz="1200" b="1" cap="all" dirty="0" smtClean="0">
                <a:solidFill>
                  <a:schemeClr val="bg2">
                    <a:alpha val="32000"/>
                  </a:schemeClr>
                </a:solidFill>
                <a:latin typeface="Arial"/>
                <a:cs typeface="Arial"/>
              </a:rPr>
              <a:t>TECHNO-ECONOMIC MODELING</a:t>
            </a:r>
          </a:p>
        </p:txBody>
      </p:sp>
      <p:pic>
        <p:nvPicPr>
          <p:cNvPr id="32" name="Picture 31" descr="TodayProduction.png"/>
          <p:cNvPicPr>
            <a:picLocks noChangeAspect="1"/>
          </p:cNvPicPr>
          <p:nvPr/>
        </p:nvPicPr>
        <p:blipFill>
          <a:blip r:embed="rId6"/>
          <a:srcRect l="4852" r="6532"/>
          <a:stretch>
            <a:fillRect/>
          </a:stretch>
        </p:blipFill>
        <p:spPr>
          <a:xfrm>
            <a:off x="6569133" y="948693"/>
            <a:ext cx="1762343" cy="1323410"/>
          </a:xfrm>
          <a:prstGeom prst="roundRect">
            <a:avLst>
              <a:gd name="adj" fmla="val 10226"/>
            </a:avLst>
          </a:prstGeom>
          <a:effectLst>
            <a:outerShdw blurRad="50800" dist="38100" dir="2700000">
              <a:srgbClr val="000000">
                <a:alpha val="43000"/>
              </a:srgbClr>
            </a:outerShdw>
          </a:effectLst>
        </p:spPr>
      </p:pic>
      <p:sp>
        <p:nvSpPr>
          <p:cNvPr id="40" name="Slide Number Placeholder 39"/>
          <p:cNvSpPr>
            <a:spLocks noGrp="1"/>
          </p:cNvSpPr>
          <p:nvPr>
            <p:ph type="sldNum" sz="quarter" idx="4"/>
          </p:nvPr>
        </p:nvSpPr>
        <p:spPr/>
        <p:txBody>
          <a:bodyPr/>
          <a:lstStyle/>
          <a:p>
            <a:fld id="{6D56EEAD-0332-044B-8491-07E146F0D709}" type="slidenum">
              <a:rPr lang="en-GB" smtClean="0"/>
              <a:pPr/>
              <a:t>17</a:t>
            </a:fld>
            <a:endParaRPr lang="en-GB" dirty="0"/>
          </a:p>
        </p:txBody>
      </p:sp>
      <p:grpSp>
        <p:nvGrpSpPr>
          <p:cNvPr id="34" name="Group 33"/>
          <p:cNvGrpSpPr/>
          <p:nvPr/>
        </p:nvGrpSpPr>
        <p:grpSpPr>
          <a:xfrm>
            <a:off x="222358" y="5234813"/>
            <a:ext cx="8628797" cy="307777"/>
            <a:chOff x="-328007" y="1629077"/>
            <a:chExt cx="9472007" cy="307777"/>
          </a:xfrm>
        </p:grpSpPr>
        <p:sp>
          <p:nvSpPr>
            <p:cNvPr id="35" name="TextBox 34"/>
            <p:cNvSpPr txBox="1"/>
            <p:nvPr/>
          </p:nvSpPr>
          <p:spPr>
            <a:xfrm>
              <a:off x="2814700" y="1629077"/>
              <a:ext cx="4141464" cy="307777"/>
            </a:xfrm>
            <a:prstGeom prst="rect">
              <a:avLst/>
            </a:prstGeom>
            <a:noFill/>
          </p:spPr>
          <p:txBody>
            <a:bodyPr wrap="square" lIns="0" tIns="0" rIns="0" bIns="0" rtlCol="0">
              <a:spAutoFit/>
            </a:bodyPr>
            <a:lstStyle/>
            <a:p>
              <a:pPr algn="ctr"/>
              <a:r>
                <a:rPr lang="en-US" sz="2000" i="1" cap="all" dirty="0" smtClean="0">
                  <a:solidFill>
                    <a:srgbClr val="FFFFFF"/>
                  </a:solidFill>
                  <a:latin typeface="Arial"/>
                  <a:cs typeface="Arial"/>
                </a:rPr>
                <a:t>Distinguishing tools</a:t>
              </a:r>
              <a:endParaRPr lang="en-GB" sz="2000" i="1" dirty="0" smtClean="0">
                <a:solidFill>
                  <a:srgbClr val="FFFFFF"/>
                </a:solidFill>
                <a:latin typeface="Arial"/>
                <a:cs typeface="Arial"/>
              </a:endParaRPr>
            </a:p>
          </p:txBody>
        </p:sp>
        <p:cxnSp>
          <p:nvCxnSpPr>
            <p:cNvPr id="36" name="Straight Connector 35"/>
            <p:cNvCxnSpPr/>
            <p:nvPr/>
          </p:nvCxnSpPr>
          <p:spPr>
            <a:xfrm>
              <a:off x="6874825" y="1796334"/>
              <a:ext cx="2269175" cy="1588"/>
            </a:xfrm>
            <a:prstGeom prst="line">
              <a:avLst/>
            </a:prstGeom>
            <a:ln w="57150" cap="flat" cmpd="sng" algn="ctr">
              <a:solidFill>
                <a:schemeClr val="bg1"/>
              </a:solidFill>
              <a:prstDash val="solid"/>
              <a:round/>
              <a:headEnd type="none" w="med" len="med"/>
              <a:tailEnd type="triangle" w="lg" len="sm"/>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10800000">
              <a:off x="-328007" y="1797922"/>
              <a:ext cx="3263129" cy="1588"/>
            </a:xfrm>
            <a:prstGeom prst="line">
              <a:avLst/>
            </a:prstGeom>
            <a:ln w="57150" cap="flat" cmpd="sng" algn="ctr">
              <a:solidFill>
                <a:schemeClr val="bg1"/>
              </a:solidFill>
              <a:prstDash val="solid"/>
              <a:round/>
              <a:headEnd type="none" w="med" len="med"/>
              <a:tailEnd type="triangle" w="lg" len="sm"/>
            </a:ln>
            <a:effectLst/>
          </p:spPr>
          <p:style>
            <a:lnRef idx="2">
              <a:schemeClr val="accent1"/>
            </a:lnRef>
            <a:fillRef idx="0">
              <a:schemeClr val="accent1"/>
            </a:fillRef>
            <a:effectRef idx="1">
              <a:schemeClr val="accent1"/>
            </a:effectRef>
            <a:fontRef idx="minor">
              <a:schemeClr val="tx1"/>
            </a:fontRef>
          </p:style>
        </p:cxnSp>
      </p:grpSp>
      <p:grpSp>
        <p:nvGrpSpPr>
          <p:cNvPr id="38" name="Group 37"/>
          <p:cNvGrpSpPr>
            <a:grpSpLocks noChangeAspect="1"/>
          </p:cNvGrpSpPr>
          <p:nvPr/>
        </p:nvGrpSpPr>
        <p:grpSpPr>
          <a:xfrm>
            <a:off x="1323758" y="961597"/>
            <a:ext cx="1393966" cy="1172765"/>
            <a:chOff x="358557" y="1657855"/>
            <a:chExt cx="1482943" cy="1247622"/>
          </a:xfrm>
        </p:grpSpPr>
        <p:pic>
          <p:nvPicPr>
            <p:cNvPr id="47" name="Picture 46" descr="Computer-Genome.png"/>
            <p:cNvPicPr>
              <a:picLocks noChangeAspect="1"/>
            </p:cNvPicPr>
            <p:nvPr/>
          </p:nvPicPr>
          <p:blipFill>
            <a:blip r:embed="rId7"/>
            <a:stretch>
              <a:fillRect/>
            </a:stretch>
          </p:blipFill>
          <p:spPr>
            <a:xfrm>
              <a:off x="358557" y="1657855"/>
              <a:ext cx="1482943" cy="1247622"/>
            </a:xfrm>
            <a:prstGeom prst="rect">
              <a:avLst/>
            </a:prstGeom>
          </p:spPr>
        </p:pic>
        <p:sp>
          <p:nvSpPr>
            <p:cNvPr id="48" name="Trapezoid 47"/>
            <p:cNvSpPr/>
            <p:nvPr/>
          </p:nvSpPr>
          <p:spPr>
            <a:xfrm rot="5460000">
              <a:off x="666660" y="1587058"/>
              <a:ext cx="685667" cy="979181"/>
            </a:xfrm>
            <a:prstGeom prst="trapezoid">
              <a:avLst>
                <a:gd name="adj" fmla="val 6078"/>
              </a:avLst>
            </a:prstGeom>
            <a:solidFill>
              <a:srgbClr val="CCCC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a:p>
          </p:txBody>
        </p:sp>
        <p:pic>
          <p:nvPicPr>
            <p:cNvPr id="49" name="Picture 48"/>
            <p:cNvPicPr>
              <a:picLocks noChangeAspect="1"/>
            </p:cNvPicPr>
            <p:nvPr/>
          </p:nvPicPr>
          <p:blipFill>
            <a:blip r:embed="rId8">
              <a:clrChange>
                <a:clrFrom>
                  <a:srgbClr val="FFFFFF"/>
                </a:clrFrom>
                <a:clrTo>
                  <a:srgbClr val="FFFFFF">
                    <a:alpha val="0"/>
                  </a:srgbClr>
                </a:clrTo>
              </a:clrChange>
            </a:blip>
            <a:stretch>
              <a:fillRect/>
            </a:stretch>
          </p:blipFill>
          <p:spPr>
            <a:xfrm>
              <a:off x="614251" y="1770539"/>
              <a:ext cx="330907" cy="281654"/>
            </a:xfrm>
            <a:prstGeom prst="rect">
              <a:avLst/>
            </a:prstGeom>
            <a:noFill/>
          </p:spPr>
        </p:pic>
        <p:pic>
          <p:nvPicPr>
            <p:cNvPr id="50" name="Picture 49"/>
            <p:cNvPicPr>
              <a:picLocks noChangeAspect="1"/>
            </p:cNvPicPr>
            <p:nvPr/>
          </p:nvPicPr>
          <p:blipFill>
            <a:blip r:embed="rId9">
              <a:clrChange>
                <a:clrFrom>
                  <a:srgbClr val="FFFFFF"/>
                </a:clrFrom>
                <a:clrTo>
                  <a:srgbClr val="FFFFFF">
                    <a:alpha val="0"/>
                  </a:srgbClr>
                </a:clrTo>
              </a:clrChange>
            </a:blip>
            <a:stretch>
              <a:fillRect/>
            </a:stretch>
          </p:blipFill>
          <p:spPr>
            <a:xfrm rot="16200000">
              <a:off x="1106742" y="2055532"/>
              <a:ext cx="308787" cy="370371"/>
            </a:xfrm>
            <a:prstGeom prst="rect">
              <a:avLst/>
            </a:prstGeom>
          </p:spPr>
        </p:pic>
        <p:pic>
          <p:nvPicPr>
            <p:cNvPr id="51" name="Picture 50"/>
            <p:cNvPicPr>
              <a:picLocks noChangeAspect="1"/>
            </p:cNvPicPr>
            <p:nvPr/>
          </p:nvPicPr>
          <p:blipFill>
            <a:blip r:embed="rId10"/>
            <a:stretch>
              <a:fillRect/>
            </a:stretch>
          </p:blipFill>
          <p:spPr>
            <a:xfrm>
              <a:off x="504071" y="2111723"/>
              <a:ext cx="348773" cy="267710"/>
            </a:xfrm>
            <a:prstGeom prst="rect">
              <a:avLst/>
            </a:prstGeom>
          </p:spPr>
        </p:pic>
        <p:pic>
          <p:nvPicPr>
            <p:cNvPr id="52" name="Picture 51"/>
            <p:cNvPicPr>
              <a:picLocks noChangeAspect="1"/>
            </p:cNvPicPr>
            <p:nvPr/>
          </p:nvPicPr>
          <p:blipFill>
            <a:blip r:embed="rId11"/>
            <a:stretch>
              <a:fillRect/>
            </a:stretch>
          </p:blipFill>
          <p:spPr>
            <a:xfrm>
              <a:off x="1054787" y="1816936"/>
              <a:ext cx="353433" cy="260657"/>
            </a:xfrm>
            <a:prstGeom prst="rect">
              <a:avLst/>
            </a:prstGeom>
          </p:spPr>
        </p:pic>
        <p:sp>
          <p:nvSpPr>
            <p:cNvPr id="62" name="TextBox 61"/>
            <p:cNvSpPr txBox="1"/>
            <p:nvPr/>
          </p:nvSpPr>
          <p:spPr>
            <a:xfrm>
              <a:off x="469901" y="1810431"/>
              <a:ext cx="1036906" cy="461665"/>
            </a:xfrm>
            <a:prstGeom prst="rect">
              <a:avLst/>
            </a:prstGeom>
            <a:noFill/>
          </p:spPr>
          <p:txBody>
            <a:bodyPr wrap="square" rtlCol="0">
              <a:spAutoFit/>
            </a:bodyPr>
            <a:lstStyle/>
            <a:p>
              <a:pPr algn="ctr"/>
              <a:r>
                <a:rPr lang="en-US" sz="1100" dirty="0" smtClean="0">
                  <a:latin typeface="Avenir Black Oblique"/>
                  <a:cs typeface="Avenir Black Oblique"/>
                </a:rPr>
                <a:t>MATERIALS</a:t>
              </a:r>
            </a:p>
            <a:p>
              <a:pPr algn="ctr"/>
              <a:r>
                <a:rPr lang="en-US" sz="1100" dirty="0" smtClean="0">
                  <a:latin typeface="Avenir Black Oblique"/>
                  <a:cs typeface="Avenir Black Oblique"/>
                </a:rPr>
                <a:t>GENOME</a:t>
              </a:r>
              <a:endParaRPr lang="en-US" sz="1100" dirty="0">
                <a:latin typeface="Avenir Black Oblique"/>
                <a:cs typeface="Avenir Black Oblique"/>
              </a:endParaRPr>
            </a:p>
          </p:txBody>
        </p:sp>
      </p:grpSp>
      <p:pic>
        <p:nvPicPr>
          <p:cNvPr id="76" name="Picture 75" descr="Computer-Genome.png"/>
          <p:cNvPicPr>
            <a:picLocks noChangeAspect="1"/>
          </p:cNvPicPr>
          <p:nvPr/>
        </p:nvPicPr>
        <p:blipFill>
          <a:blip r:embed="rId7"/>
          <a:stretch>
            <a:fillRect/>
          </a:stretch>
        </p:blipFill>
        <p:spPr>
          <a:xfrm>
            <a:off x="2164719" y="1306075"/>
            <a:ext cx="1271574" cy="1045298"/>
          </a:xfrm>
          <a:prstGeom prst="rect">
            <a:avLst/>
          </a:prstGeom>
        </p:spPr>
      </p:pic>
    </p:spTree>
    <p:extLst>
      <p:ext uri="{BB962C8B-B14F-4D97-AF65-F5344CB8AC3E}">
        <p14:creationId xmlns:p14="http://schemas.microsoft.com/office/powerpoint/2010/main" val="136980942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ox(out)">
                                      <p:cBhvr>
                                        <p:cTn id="7" dur="500"/>
                                        <p:tgtEl>
                                          <p:spTgt spid="4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ox(out)">
                                      <p:cBhvr>
                                        <p:cTn id="1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600" b="1" dirty="0" smtClean="0"/>
              <a:t>Techno-Economic Modeling</a:t>
            </a:r>
            <a:br>
              <a:rPr lang="en-US" sz="2600" b="1" dirty="0" smtClean="0"/>
            </a:br>
            <a:r>
              <a:rPr lang="en-US" sz="2400" b="0" i="1" cap="all" dirty="0" smtClean="0"/>
              <a:t>Building a Battery on the Computer</a:t>
            </a:r>
            <a:endParaRPr lang="en-US" sz="2000" b="0" i="1" cap="all" dirty="0"/>
          </a:p>
        </p:txBody>
      </p:sp>
      <p:sp>
        <p:nvSpPr>
          <p:cNvPr id="25" name="Slide Number Placeholder 24"/>
          <p:cNvSpPr>
            <a:spLocks noGrp="1"/>
          </p:cNvSpPr>
          <p:nvPr>
            <p:ph type="sldNum" sz="quarter" idx="4"/>
          </p:nvPr>
        </p:nvSpPr>
        <p:spPr/>
        <p:txBody>
          <a:bodyPr/>
          <a:lstStyle/>
          <a:p>
            <a:fld id="{6D56EEAD-0332-044B-8491-07E146F0D709}" type="slidenum">
              <a:rPr lang="en-GB" smtClean="0"/>
              <a:pPr/>
              <a:t>18</a:t>
            </a:fld>
            <a:endParaRPr lang="en-GB" dirty="0"/>
          </a:p>
        </p:txBody>
      </p:sp>
      <p:grpSp>
        <p:nvGrpSpPr>
          <p:cNvPr id="11" name="Group 10"/>
          <p:cNvGrpSpPr/>
          <p:nvPr/>
        </p:nvGrpSpPr>
        <p:grpSpPr>
          <a:xfrm>
            <a:off x="7762064" y="101618"/>
            <a:ext cx="1221082" cy="1019965"/>
            <a:chOff x="6923864" y="18"/>
            <a:chExt cx="1221082" cy="1019965"/>
          </a:xfrm>
        </p:grpSpPr>
        <p:sp>
          <p:nvSpPr>
            <p:cNvPr id="53" name="Oval 52"/>
            <p:cNvSpPr>
              <a:spLocks noChangeAspect="1"/>
            </p:cNvSpPr>
            <p:nvPr/>
          </p:nvSpPr>
          <p:spPr>
            <a:xfrm>
              <a:off x="6923864" y="18"/>
              <a:ext cx="1221082" cy="1019965"/>
            </a:xfrm>
            <a:prstGeom prst="ellipse">
              <a:avLst/>
            </a:prstGeom>
            <a:gradFill flip="none" rotWithShape="1">
              <a:gsLst>
                <a:gs pos="100000">
                  <a:srgbClr val="55AD01"/>
                </a:gs>
                <a:gs pos="0">
                  <a:srgbClr val="A8D672"/>
                </a:gs>
              </a:gsLst>
              <a:path path="circle">
                <a:fillToRect l="50000" t="50000" r="50000" b="50000"/>
              </a:path>
              <a:tileRect/>
            </a:gradFill>
            <a:ln w="44450" cap="flat" cmpd="sng" algn="ctr">
              <a:solidFill>
                <a:srgbClr val="FFFF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spAutoFit/>
            </a:bodyPr>
            <a:lstStyle/>
            <a:p>
              <a:pPr algn="ctr"/>
              <a:endParaRPr lang="en-GB" dirty="0" smtClean="0">
                <a:solidFill>
                  <a:schemeClr val="bg1"/>
                </a:solidFill>
              </a:endParaRPr>
            </a:p>
          </p:txBody>
        </p:sp>
        <p:sp>
          <p:nvSpPr>
            <p:cNvPr id="58" name="Rectangle 57"/>
            <p:cNvSpPr>
              <a:spLocks noChangeAspect="1"/>
            </p:cNvSpPr>
            <p:nvPr/>
          </p:nvSpPr>
          <p:spPr>
            <a:xfrm>
              <a:off x="6923864" y="147546"/>
              <a:ext cx="1221082" cy="553998"/>
            </a:xfrm>
            <a:prstGeom prst="rect">
              <a:avLst/>
            </a:prstGeom>
            <a:effectLst>
              <a:outerShdw blurRad="63500" dist="25400" dir="2700000" algn="br">
                <a:srgbClr val="000000">
                  <a:alpha val="78000"/>
                </a:srgbClr>
              </a:outerShdw>
            </a:effectLst>
          </p:spPr>
          <p:txBody>
            <a:bodyPr wrap="square" lIns="0" tIns="0" rIns="0" bIns="0">
              <a:spAutoFit/>
            </a:bodyPr>
            <a:lstStyle/>
            <a:p>
              <a:pPr algn="ctr"/>
              <a:r>
                <a:rPr lang="en-US" sz="1200" dirty="0" smtClean="0">
                  <a:solidFill>
                    <a:schemeClr val="bg1"/>
                  </a:solidFill>
                  <a:latin typeface="Arial"/>
                  <a:cs typeface="Arial"/>
                </a:rPr>
                <a:t>Systems</a:t>
              </a:r>
              <a:br>
                <a:rPr lang="en-US" sz="1200" dirty="0" smtClean="0">
                  <a:solidFill>
                    <a:schemeClr val="bg1"/>
                  </a:solidFill>
                  <a:latin typeface="Arial"/>
                  <a:cs typeface="Arial"/>
                </a:rPr>
              </a:br>
              <a:r>
                <a:rPr lang="en-US" sz="1200" dirty="0" smtClean="0">
                  <a:solidFill>
                    <a:schemeClr val="bg1"/>
                  </a:solidFill>
                  <a:latin typeface="Arial"/>
                  <a:cs typeface="Arial"/>
                </a:rPr>
                <a:t>Analysis</a:t>
              </a:r>
              <a:br>
                <a:rPr lang="en-US" sz="1200" dirty="0" smtClean="0">
                  <a:solidFill>
                    <a:schemeClr val="bg1"/>
                  </a:solidFill>
                  <a:latin typeface="Arial"/>
                  <a:cs typeface="Arial"/>
                </a:rPr>
              </a:br>
              <a:r>
                <a:rPr lang="en-US" sz="1200" dirty="0" smtClean="0">
                  <a:solidFill>
                    <a:schemeClr val="bg1"/>
                  </a:solidFill>
                  <a:latin typeface="Arial"/>
                  <a:cs typeface="Arial"/>
                </a:rPr>
                <a:t>and Translation</a:t>
              </a:r>
              <a:endParaRPr lang="en-GB" sz="1200" dirty="0">
                <a:solidFill>
                  <a:schemeClr val="bg1"/>
                </a:solidFill>
                <a:latin typeface="Arial"/>
                <a:cs typeface="Arial"/>
              </a:endParaRPr>
            </a:p>
          </p:txBody>
        </p:sp>
      </p:grpSp>
      <p:grpSp>
        <p:nvGrpSpPr>
          <p:cNvPr id="18" name="Group 17"/>
          <p:cNvGrpSpPr/>
          <p:nvPr/>
        </p:nvGrpSpPr>
        <p:grpSpPr>
          <a:xfrm>
            <a:off x="1244599" y="5283200"/>
            <a:ext cx="2667001" cy="774700"/>
            <a:chOff x="6121399" y="5397500"/>
            <a:chExt cx="2667001" cy="774700"/>
          </a:xfrm>
        </p:grpSpPr>
        <p:sp>
          <p:nvSpPr>
            <p:cNvPr id="7" name="Rounded Rectangle 6"/>
            <p:cNvSpPr/>
            <p:nvPr/>
          </p:nvSpPr>
          <p:spPr>
            <a:xfrm>
              <a:off x="6134100" y="5397500"/>
              <a:ext cx="2654300" cy="774700"/>
            </a:xfrm>
            <a:prstGeom prst="roundRect">
              <a:avLst/>
            </a:prstGeom>
            <a:solidFill>
              <a:srgbClr val="FFF57E"/>
            </a:solidFill>
            <a:ln w="28575" cmpd="sng">
              <a:solidFill>
                <a:srgbClr val="000000"/>
              </a:solidFill>
            </a:ln>
            <a:effectLst>
              <a:outerShdw blurRad="63500" dist="25400" dir="2700000" algn="br">
                <a:srgbClr val="000000">
                  <a:alpha val="78000"/>
                </a:srgbClr>
              </a:outerShdw>
            </a:effectLst>
          </p:spPr>
          <p:txBody>
            <a:bodyPr wrap="square" lIns="0" tIns="0" rIns="0" bIns="0" rtlCol="0" anchor="ctr">
              <a:spAutoFit/>
            </a:bodyPr>
            <a:lstStyle/>
            <a:p>
              <a:pPr algn="ctr"/>
              <a:endParaRPr lang="en-US" dirty="0" smtClean="0">
                <a:solidFill>
                  <a:schemeClr val="bg1"/>
                </a:solidFill>
                <a:latin typeface="Arial"/>
                <a:cs typeface="Arial"/>
              </a:endParaRPr>
            </a:p>
          </p:txBody>
        </p:sp>
        <p:sp>
          <p:nvSpPr>
            <p:cNvPr id="31" name="TextBox 30"/>
            <p:cNvSpPr txBox="1"/>
            <p:nvPr/>
          </p:nvSpPr>
          <p:spPr>
            <a:xfrm>
              <a:off x="6121399" y="5453672"/>
              <a:ext cx="2654301" cy="584776"/>
            </a:xfrm>
            <a:prstGeom prst="rect">
              <a:avLst/>
            </a:prstGeom>
            <a:noFill/>
          </p:spPr>
          <p:txBody>
            <a:bodyPr wrap="square" rtlCol="0">
              <a:spAutoFit/>
            </a:bodyPr>
            <a:lstStyle/>
            <a:p>
              <a:pPr algn="ctr"/>
              <a:r>
                <a:rPr lang="en-US" sz="1600" i="1" dirty="0" smtClean="0">
                  <a:solidFill>
                    <a:srgbClr val="474747"/>
                  </a:solidFill>
                  <a:latin typeface="Arial"/>
                  <a:cs typeface="Arial"/>
                </a:rPr>
                <a:t>Technical performance</a:t>
              </a:r>
            </a:p>
            <a:p>
              <a:pPr algn="ctr"/>
              <a:r>
                <a:rPr lang="en-US" sz="1600" i="1" dirty="0" smtClean="0">
                  <a:solidFill>
                    <a:srgbClr val="474747"/>
                  </a:solidFill>
                  <a:latin typeface="Arial"/>
                  <a:cs typeface="Arial"/>
                </a:rPr>
                <a:t>Manufacturing cost</a:t>
              </a:r>
              <a:endParaRPr lang="en-US" sz="1600" i="1" dirty="0">
                <a:solidFill>
                  <a:srgbClr val="474747"/>
                </a:solidFill>
                <a:latin typeface="Arial"/>
                <a:cs typeface="Arial"/>
              </a:endParaRPr>
            </a:p>
          </p:txBody>
        </p:sp>
      </p:grpSp>
      <p:sp>
        <p:nvSpPr>
          <p:cNvPr id="9" name="TextBox 8"/>
          <p:cNvSpPr txBox="1"/>
          <p:nvPr/>
        </p:nvSpPr>
        <p:spPr>
          <a:xfrm>
            <a:off x="152400" y="1574800"/>
            <a:ext cx="5194300" cy="3431709"/>
          </a:xfrm>
          <a:prstGeom prst="rect">
            <a:avLst/>
          </a:prstGeom>
          <a:noFill/>
        </p:spPr>
        <p:txBody>
          <a:bodyPr wrap="square" lIns="0" tIns="0" rIns="0" bIns="0" rtlCol="0">
            <a:spAutoFit/>
          </a:bodyPr>
          <a:lstStyle/>
          <a:p>
            <a:pPr>
              <a:spcAft>
                <a:spcPts val="600"/>
              </a:spcAft>
            </a:pPr>
            <a:r>
              <a:rPr lang="en-US" sz="1600" dirty="0" smtClean="0">
                <a:solidFill>
                  <a:srgbClr val="FFFFFF"/>
                </a:solidFill>
                <a:latin typeface="Century Gothic"/>
                <a:cs typeface="Century Gothic"/>
              </a:rPr>
              <a:t>Linking </a:t>
            </a:r>
            <a:r>
              <a:rPr lang="en-US" sz="1600" dirty="0">
                <a:solidFill>
                  <a:srgbClr val="FFFFFF"/>
                </a:solidFill>
                <a:latin typeface="Century Gothic"/>
                <a:cs typeface="Century Gothic"/>
              </a:rPr>
              <a:t>system level goals </a:t>
            </a:r>
            <a:r>
              <a:rPr lang="en-US" sz="1600" dirty="0" smtClean="0">
                <a:solidFill>
                  <a:srgbClr val="FFFFFF"/>
                </a:solidFill>
                <a:latin typeface="Century Gothic"/>
                <a:cs typeface="Century Gothic"/>
              </a:rPr>
              <a:t>to </a:t>
            </a:r>
            <a:r>
              <a:rPr lang="en-US" sz="1600" dirty="0">
                <a:solidFill>
                  <a:srgbClr val="FFFFFF"/>
                </a:solidFill>
                <a:latin typeface="Century Gothic"/>
                <a:cs typeface="Century Gothic"/>
              </a:rPr>
              <a:t>materials level values</a:t>
            </a:r>
          </a:p>
          <a:p>
            <a:pPr marL="171450" lvl="2" indent="0">
              <a:buFont typeface="Wingdings 2"/>
              <a:buNone/>
            </a:pPr>
            <a:r>
              <a:rPr lang="en-US" sz="1400" dirty="0" smtClean="0">
                <a:solidFill>
                  <a:srgbClr val="FFFFFF"/>
                </a:solidFill>
                <a:latin typeface="Century Gothic"/>
                <a:cs typeface="Century Gothic"/>
              </a:rPr>
              <a:t>What </a:t>
            </a:r>
            <a:r>
              <a:rPr lang="en-US" sz="1400" dirty="0">
                <a:solidFill>
                  <a:srgbClr val="FFFFFF"/>
                </a:solidFill>
                <a:latin typeface="Century Gothic"/>
                <a:cs typeface="Century Gothic"/>
              </a:rPr>
              <a:t>cell voltage, capacity, diffusion coefficient, ...etc… do I need to meet </a:t>
            </a:r>
            <a:r>
              <a:rPr lang="en-US" sz="1400" dirty="0" smtClean="0">
                <a:solidFill>
                  <a:srgbClr val="FFFFFF"/>
                </a:solidFill>
                <a:latin typeface="Century Gothic"/>
                <a:cs typeface="Century Gothic"/>
              </a:rPr>
              <a:t>JCESR </a:t>
            </a:r>
            <a:r>
              <a:rPr lang="en-US" sz="1400" dirty="0">
                <a:solidFill>
                  <a:srgbClr val="FFFFFF"/>
                </a:solidFill>
                <a:latin typeface="Century Gothic"/>
                <a:cs typeface="Century Gothic"/>
              </a:rPr>
              <a:t>goals?</a:t>
            </a:r>
          </a:p>
          <a:p>
            <a:pPr marL="227013" lvl="1">
              <a:buSzPct val="100000"/>
              <a:buFont typeface="Wingdings" charset="2"/>
              <a:buChar char="§"/>
            </a:pPr>
            <a:endParaRPr lang="en-US" sz="1400" dirty="0">
              <a:solidFill>
                <a:srgbClr val="FFFFFF"/>
              </a:solidFill>
              <a:latin typeface="Century Gothic"/>
              <a:cs typeface="Century Gothic"/>
            </a:endParaRPr>
          </a:p>
          <a:p>
            <a:pPr indent="-230187">
              <a:spcAft>
                <a:spcPts val="600"/>
              </a:spcAft>
              <a:buSzPct val="100000"/>
            </a:pPr>
            <a:r>
              <a:rPr lang="en-US" sz="1600" dirty="0">
                <a:solidFill>
                  <a:srgbClr val="FFFFFF"/>
                </a:solidFill>
                <a:latin typeface="Century Gothic"/>
                <a:cs typeface="Century Gothic"/>
              </a:rPr>
              <a:t>Directing research dollars to most promising approaches</a:t>
            </a:r>
          </a:p>
          <a:p>
            <a:pPr marL="171450" lvl="2" indent="0">
              <a:buFont typeface="Wingdings 2"/>
              <a:buNone/>
            </a:pPr>
            <a:r>
              <a:rPr lang="en-US" sz="1400" dirty="0" smtClean="0">
                <a:solidFill>
                  <a:srgbClr val="FFFFFF"/>
                </a:solidFill>
                <a:latin typeface="Century Gothic"/>
                <a:cs typeface="Century Gothic"/>
              </a:rPr>
              <a:t>Informing </a:t>
            </a:r>
            <a:r>
              <a:rPr lang="en-US" sz="1400" dirty="0">
                <a:solidFill>
                  <a:srgbClr val="FFFFFF"/>
                </a:solidFill>
                <a:latin typeface="Century Gothic"/>
                <a:cs typeface="Century Gothic"/>
              </a:rPr>
              <a:t>JCESR leadership, assessing most promising candidates, creating new </a:t>
            </a:r>
            <a:r>
              <a:rPr lang="en-US" sz="1400" dirty="0" smtClean="0">
                <a:solidFill>
                  <a:srgbClr val="FFFFFF"/>
                </a:solidFill>
                <a:latin typeface="Century Gothic"/>
                <a:cs typeface="Century Gothic"/>
              </a:rPr>
              <a:t>Translational Development Teams</a:t>
            </a:r>
            <a:endParaRPr lang="en-US" sz="1400" dirty="0">
              <a:solidFill>
                <a:srgbClr val="FFFFFF"/>
              </a:solidFill>
              <a:latin typeface="Century Gothic"/>
              <a:cs typeface="Century Gothic"/>
            </a:endParaRPr>
          </a:p>
          <a:p>
            <a:pPr marL="227013" lvl="1">
              <a:buSzPct val="100000"/>
              <a:buFont typeface="Wingdings" charset="2"/>
              <a:buChar char="§"/>
            </a:pPr>
            <a:endParaRPr lang="en-US" sz="1400" dirty="0">
              <a:solidFill>
                <a:srgbClr val="FFFFFF"/>
              </a:solidFill>
              <a:latin typeface="Century Gothic"/>
              <a:cs typeface="Century Gothic"/>
            </a:endParaRPr>
          </a:p>
          <a:p>
            <a:pPr indent="-230187">
              <a:spcAft>
                <a:spcPts val="600"/>
              </a:spcAft>
              <a:buSzPct val="100000"/>
            </a:pPr>
            <a:r>
              <a:rPr lang="en-US" sz="1600" dirty="0">
                <a:solidFill>
                  <a:srgbClr val="FFFFFF"/>
                </a:solidFill>
                <a:latin typeface="Century Gothic"/>
                <a:cs typeface="Century Gothic"/>
              </a:rPr>
              <a:t>Understanding the barriers to </a:t>
            </a:r>
            <a:r>
              <a:rPr lang="en-US" sz="1600" dirty="0" smtClean="0">
                <a:solidFill>
                  <a:srgbClr val="FFFFFF"/>
                </a:solidFill>
                <a:latin typeface="Century Gothic"/>
                <a:cs typeface="Century Gothic"/>
              </a:rPr>
              <a:t>transformational </a:t>
            </a:r>
            <a:r>
              <a:rPr lang="en-US" sz="1600" dirty="0">
                <a:solidFill>
                  <a:srgbClr val="FFFFFF"/>
                </a:solidFill>
                <a:latin typeface="Century Gothic"/>
                <a:cs typeface="Century Gothic"/>
              </a:rPr>
              <a:t>advances</a:t>
            </a:r>
          </a:p>
          <a:p>
            <a:pPr marL="171450" lvl="2" indent="0">
              <a:buFont typeface="Wingdings 2"/>
              <a:buNone/>
            </a:pPr>
            <a:r>
              <a:rPr lang="en-US" sz="1400" dirty="0" smtClean="0">
                <a:solidFill>
                  <a:srgbClr val="FFFFFF"/>
                </a:solidFill>
                <a:latin typeface="Century Gothic"/>
                <a:cs typeface="Century Gothic"/>
              </a:rPr>
              <a:t>Across </a:t>
            </a:r>
            <a:r>
              <a:rPr lang="en-US" sz="1400" dirty="0">
                <a:solidFill>
                  <a:srgbClr val="FFFFFF"/>
                </a:solidFill>
                <a:latin typeface="Century Gothic"/>
                <a:cs typeface="Century Gothic"/>
              </a:rPr>
              <a:t>all levels – materials, electrodes, cells, pack/stacks</a:t>
            </a:r>
          </a:p>
          <a:p>
            <a:endParaRPr lang="en-US" sz="1600" dirty="0" smtClean="0">
              <a:solidFill>
                <a:srgbClr val="FFFFFF"/>
              </a:solidFill>
              <a:latin typeface="Century Gothic"/>
              <a:cs typeface="Century Gothic"/>
            </a:endParaRPr>
          </a:p>
        </p:txBody>
      </p:sp>
      <p:grpSp>
        <p:nvGrpSpPr>
          <p:cNvPr id="17" name="Group 16"/>
          <p:cNvGrpSpPr/>
          <p:nvPr/>
        </p:nvGrpSpPr>
        <p:grpSpPr>
          <a:xfrm>
            <a:off x="5128516" y="1523833"/>
            <a:ext cx="3740302" cy="4423542"/>
            <a:chOff x="4366516" y="926933"/>
            <a:chExt cx="3740302" cy="4423542"/>
          </a:xfrm>
        </p:grpSpPr>
        <p:sp>
          <p:nvSpPr>
            <p:cNvPr id="6" name="TextBox 5"/>
            <p:cNvSpPr txBox="1"/>
            <p:nvPr/>
          </p:nvSpPr>
          <p:spPr>
            <a:xfrm>
              <a:off x="4366516" y="4611811"/>
              <a:ext cx="1335784" cy="738664"/>
            </a:xfrm>
            <a:prstGeom prst="rect">
              <a:avLst/>
            </a:prstGeom>
            <a:noFill/>
          </p:spPr>
          <p:txBody>
            <a:bodyPr wrap="square" rtlCol="0">
              <a:spAutoFit/>
            </a:bodyPr>
            <a:lstStyle/>
            <a:p>
              <a:pPr algn="ctr"/>
              <a:r>
                <a:rPr lang="en-US" sz="1050" dirty="0" smtClean="0">
                  <a:solidFill>
                    <a:srgbClr val="FFFFFF"/>
                  </a:solidFill>
                  <a:latin typeface="Arial"/>
                  <a:cs typeface="Arial"/>
                </a:rPr>
                <a:t>Diffusion coefficient rate constant </a:t>
              </a:r>
              <a:br>
                <a:rPr lang="en-US" sz="1050" dirty="0" smtClean="0">
                  <a:solidFill>
                    <a:srgbClr val="FFFFFF"/>
                  </a:solidFill>
                  <a:latin typeface="Arial"/>
                  <a:cs typeface="Arial"/>
                </a:rPr>
              </a:br>
              <a:r>
                <a:rPr lang="en-US" sz="1050" dirty="0" smtClean="0">
                  <a:solidFill>
                    <a:srgbClr val="FFFFFF"/>
                  </a:solidFill>
                  <a:latin typeface="Arial"/>
                  <a:cs typeface="Arial"/>
                </a:rPr>
                <a:t>practical capacity voltage</a:t>
              </a:r>
              <a:endParaRPr lang="en-US" sz="1050" dirty="0">
                <a:solidFill>
                  <a:srgbClr val="FFFFFF"/>
                </a:solidFill>
                <a:latin typeface="Arial"/>
                <a:cs typeface="Arial"/>
              </a:endParaRPr>
            </a:p>
          </p:txBody>
        </p:sp>
        <p:pic>
          <p:nvPicPr>
            <p:cNvPr id="29" name="Picture 28" descr="Tools-Computer.png"/>
            <p:cNvPicPr>
              <a:picLocks noChangeAspect="1"/>
            </p:cNvPicPr>
            <p:nvPr/>
          </p:nvPicPr>
          <p:blipFill>
            <a:blip r:embed="rId3"/>
            <a:stretch>
              <a:fillRect/>
            </a:stretch>
          </p:blipFill>
          <p:spPr>
            <a:xfrm>
              <a:off x="5151256" y="2009956"/>
              <a:ext cx="2853620" cy="2445687"/>
            </a:xfrm>
            <a:prstGeom prst="rect">
              <a:avLst/>
            </a:prstGeom>
          </p:spPr>
        </p:pic>
        <p:grpSp>
          <p:nvGrpSpPr>
            <p:cNvPr id="3" name="Group 32"/>
            <p:cNvGrpSpPr/>
            <p:nvPr/>
          </p:nvGrpSpPr>
          <p:grpSpPr>
            <a:xfrm>
              <a:off x="4544270" y="926933"/>
              <a:ext cx="1092913" cy="1085181"/>
              <a:chOff x="639293" y="1333316"/>
              <a:chExt cx="1807064" cy="1794279"/>
            </a:xfrm>
          </p:grpSpPr>
          <p:pic>
            <p:nvPicPr>
              <p:cNvPr id="32" name="Picture 31" descr="Tools-circle1.png"/>
              <p:cNvPicPr>
                <a:picLocks noChangeAspect="1"/>
              </p:cNvPicPr>
              <p:nvPr/>
            </p:nvPicPr>
            <p:blipFill>
              <a:blip r:embed="rId4"/>
              <a:srcRect l="15101" r="15078"/>
              <a:stretch>
                <a:fillRect/>
              </a:stretch>
            </p:blipFill>
            <p:spPr>
              <a:xfrm>
                <a:off x="639293" y="1333316"/>
                <a:ext cx="1807064" cy="1794279"/>
              </a:xfrm>
              <a:prstGeom prst="rect">
                <a:avLst/>
              </a:prstGeom>
            </p:spPr>
          </p:pic>
          <p:sp>
            <p:nvSpPr>
              <p:cNvPr id="51" name="Oval 50"/>
              <p:cNvSpPr/>
              <p:nvPr/>
            </p:nvSpPr>
            <p:spPr>
              <a:xfrm>
                <a:off x="663881" y="1356686"/>
                <a:ext cx="1751107" cy="1741562"/>
              </a:xfrm>
              <a:prstGeom prst="ellipse">
                <a:avLst/>
              </a:prstGeom>
              <a:noFill/>
              <a:ln w="73025" cap="flat" cmpd="sng" algn="ctr">
                <a:solidFill>
                  <a:srgbClr val="800000"/>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grpSp>
        <p:grpSp>
          <p:nvGrpSpPr>
            <p:cNvPr id="14" name="Group 13"/>
            <p:cNvGrpSpPr/>
            <p:nvPr/>
          </p:nvGrpSpPr>
          <p:grpSpPr>
            <a:xfrm rot="2244424">
              <a:off x="4868985" y="1924159"/>
              <a:ext cx="899085" cy="385701"/>
              <a:chOff x="5046785" y="2127359"/>
              <a:chExt cx="899085" cy="385701"/>
            </a:xfrm>
          </p:grpSpPr>
          <p:pic>
            <p:nvPicPr>
              <p:cNvPr id="37" name="Picture 36" descr="Tools-Arrow1.png"/>
              <p:cNvPicPr>
                <a:picLocks noChangeAspect="1"/>
              </p:cNvPicPr>
              <p:nvPr/>
            </p:nvPicPr>
            <p:blipFill>
              <a:blip r:embed="rId5"/>
              <a:stretch>
                <a:fillRect/>
              </a:stretch>
            </p:blipFill>
            <p:spPr>
              <a:xfrm rot="946859">
                <a:off x="5320283" y="2127359"/>
                <a:ext cx="625587" cy="228580"/>
              </a:xfrm>
              <a:prstGeom prst="rect">
                <a:avLst/>
              </a:prstGeom>
            </p:spPr>
          </p:pic>
          <p:pic>
            <p:nvPicPr>
              <p:cNvPr id="38" name="Picture 37" descr="Tools-2.png"/>
              <p:cNvPicPr>
                <a:picLocks noChangeAspect="1"/>
              </p:cNvPicPr>
              <p:nvPr/>
            </p:nvPicPr>
            <p:blipFill>
              <a:blip r:embed="rId6"/>
              <a:stretch>
                <a:fillRect/>
              </a:stretch>
            </p:blipFill>
            <p:spPr>
              <a:xfrm rot="946859">
                <a:off x="5046785" y="2284480"/>
                <a:ext cx="625587" cy="228580"/>
              </a:xfrm>
              <a:prstGeom prst="rect">
                <a:avLst/>
              </a:prstGeom>
            </p:spPr>
          </p:pic>
        </p:grpSp>
        <p:grpSp>
          <p:nvGrpSpPr>
            <p:cNvPr id="4" name="Group 57"/>
            <p:cNvGrpSpPr/>
            <p:nvPr/>
          </p:nvGrpSpPr>
          <p:grpSpPr>
            <a:xfrm>
              <a:off x="6682635" y="1125748"/>
              <a:ext cx="1107546" cy="1094032"/>
              <a:chOff x="6735027" y="3435013"/>
              <a:chExt cx="1831258" cy="1808915"/>
            </a:xfrm>
          </p:grpSpPr>
          <p:pic>
            <p:nvPicPr>
              <p:cNvPr id="43" name="Picture 42" descr="Tools-circle3.png"/>
              <p:cNvPicPr>
                <a:picLocks noChangeAspect="1"/>
              </p:cNvPicPr>
              <p:nvPr/>
            </p:nvPicPr>
            <p:blipFill>
              <a:blip r:embed="rId7"/>
              <a:srcRect l="15047" r="14770"/>
              <a:stretch>
                <a:fillRect/>
              </a:stretch>
            </p:blipFill>
            <p:spPr>
              <a:xfrm>
                <a:off x="6735027" y="3435013"/>
                <a:ext cx="1831258" cy="1808915"/>
              </a:xfrm>
              <a:prstGeom prst="rect">
                <a:avLst/>
              </a:prstGeom>
            </p:spPr>
          </p:pic>
          <p:sp>
            <p:nvSpPr>
              <p:cNvPr id="57" name="Oval 56"/>
              <p:cNvSpPr/>
              <p:nvPr/>
            </p:nvSpPr>
            <p:spPr>
              <a:xfrm>
                <a:off x="6773511" y="3473501"/>
                <a:ext cx="1751107" cy="1741562"/>
              </a:xfrm>
              <a:prstGeom prst="ellipse">
                <a:avLst/>
              </a:prstGeom>
              <a:noFill/>
              <a:ln w="73025" cap="flat" cmpd="sng" algn="ctr">
                <a:solidFill>
                  <a:srgbClr val="0000FF"/>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grpSp>
        <p:grpSp>
          <p:nvGrpSpPr>
            <p:cNvPr id="5" name="Group 60"/>
            <p:cNvGrpSpPr/>
            <p:nvPr/>
          </p:nvGrpSpPr>
          <p:grpSpPr>
            <a:xfrm>
              <a:off x="7007015" y="3234961"/>
              <a:ext cx="1099803" cy="1099573"/>
              <a:chOff x="6725405" y="1347064"/>
              <a:chExt cx="1818456" cy="1818076"/>
            </a:xfrm>
          </p:grpSpPr>
          <p:pic>
            <p:nvPicPr>
              <p:cNvPr id="50" name="Picture 49" descr="Tools-Circle4.png"/>
              <p:cNvPicPr>
                <a:picLocks noChangeAspect="1"/>
              </p:cNvPicPr>
              <p:nvPr/>
            </p:nvPicPr>
            <p:blipFill>
              <a:blip r:embed="rId8"/>
              <a:srcRect l="15257" r="15402"/>
              <a:stretch>
                <a:fillRect/>
              </a:stretch>
            </p:blipFill>
            <p:spPr>
              <a:xfrm>
                <a:off x="6725405" y="1347064"/>
                <a:ext cx="1818456" cy="1818076"/>
              </a:xfrm>
              <a:prstGeom prst="rect">
                <a:avLst/>
              </a:prstGeom>
            </p:spPr>
          </p:pic>
          <p:sp>
            <p:nvSpPr>
              <p:cNvPr id="59" name="Oval 58"/>
              <p:cNvSpPr/>
              <p:nvPr/>
            </p:nvSpPr>
            <p:spPr>
              <a:xfrm>
                <a:off x="6752725" y="1384001"/>
                <a:ext cx="1751107" cy="1741562"/>
              </a:xfrm>
              <a:prstGeom prst="ellipse">
                <a:avLst/>
              </a:prstGeom>
              <a:noFill/>
              <a:ln w="73025" cap="flat" cmpd="sng" algn="ctr">
                <a:solidFill>
                  <a:srgbClr val="8000FF"/>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grpSp>
        <p:grpSp>
          <p:nvGrpSpPr>
            <p:cNvPr id="16" name="Group 15"/>
            <p:cNvGrpSpPr/>
            <p:nvPr/>
          </p:nvGrpSpPr>
          <p:grpSpPr>
            <a:xfrm rot="3045341">
              <a:off x="6821965" y="3092146"/>
              <a:ext cx="681050" cy="478457"/>
              <a:chOff x="6775262" y="3154193"/>
              <a:chExt cx="681050" cy="478457"/>
            </a:xfrm>
          </p:grpSpPr>
          <p:pic>
            <p:nvPicPr>
              <p:cNvPr id="48" name="Picture 47" descr="Tools-Arrow1.png"/>
              <p:cNvPicPr>
                <a:picLocks noChangeAspect="1"/>
              </p:cNvPicPr>
              <p:nvPr/>
            </p:nvPicPr>
            <p:blipFill>
              <a:blip r:embed="rId9"/>
              <a:stretch>
                <a:fillRect/>
              </a:stretch>
            </p:blipFill>
            <p:spPr>
              <a:xfrm rot="946859">
                <a:off x="6775262" y="3154193"/>
                <a:ext cx="625587" cy="228580"/>
              </a:xfrm>
              <a:prstGeom prst="rect">
                <a:avLst/>
              </a:prstGeom>
            </p:spPr>
          </p:pic>
          <p:pic>
            <p:nvPicPr>
              <p:cNvPr id="49" name="Picture 48" descr="Tools-2.png"/>
              <p:cNvPicPr>
                <a:picLocks noChangeAspect="1"/>
              </p:cNvPicPr>
              <p:nvPr/>
            </p:nvPicPr>
            <p:blipFill>
              <a:blip r:embed="rId10"/>
              <a:stretch>
                <a:fillRect/>
              </a:stretch>
            </p:blipFill>
            <p:spPr>
              <a:xfrm rot="946859">
                <a:off x="6830725" y="3404070"/>
                <a:ext cx="625587" cy="228580"/>
              </a:xfrm>
              <a:prstGeom prst="rect">
                <a:avLst/>
              </a:prstGeom>
            </p:spPr>
          </p:pic>
        </p:grpSp>
        <p:grpSp>
          <p:nvGrpSpPr>
            <p:cNvPr id="13" name="Group 12"/>
            <p:cNvGrpSpPr/>
            <p:nvPr/>
          </p:nvGrpSpPr>
          <p:grpSpPr>
            <a:xfrm rot="15695560">
              <a:off x="6601284" y="2141648"/>
              <a:ext cx="899085" cy="385701"/>
              <a:chOff x="6334584" y="1900347"/>
              <a:chExt cx="899085" cy="385701"/>
            </a:xfrm>
          </p:grpSpPr>
          <p:pic>
            <p:nvPicPr>
              <p:cNvPr id="44" name="Picture 43" descr="Tools-Arrow1.png"/>
              <p:cNvPicPr>
                <a:picLocks noChangeAspect="1"/>
              </p:cNvPicPr>
              <p:nvPr/>
            </p:nvPicPr>
            <p:blipFill>
              <a:blip r:embed="rId11"/>
              <a:stretch>
                <a:fillRect/>
              </a:stretch>
            </p:blipFill>
            <p:spPr>
              <a:xfrm rot="501422">
                <a:off x="6608082" y="1900347"/>
                <a:ext cx="625587" cy="228580"/>
              </a:xfrm>
              <a:prstGeom prst="rect">
                <a:avLst/>
              </a:prstGeom>
            </p:spPr>
          </p:pic>
          <p:pic>
            <p:nvPicPr>
              <p:cNvPr id="45" name="Picture 44" descr="Tools-2.png"/>
              <p:cNvPicPr>
                <a:picLocks noChangeAspect="1"/>
              </p:cNvPicPr>
              <p:nvPr/>
            </p:nvPicPr>
            <p:blipFill>
              <a:blip r:embed="rId12"/>
              <a:stretch>
                <a:fillRect/>
              </a:stretch>
            </p:blipFill>
            <p:spPr>
              <a:xfrm rot="501422">
                <a:off x="6334584" y="2057468"/>
                <a:ext cx="625587" cy="228580"/>
              </a:xfrm>
              <a:prstGeom prst="rect">
                <a:avLst/>
              </a:prstGeom>
            </p:spPr>
          </p:pic>
        </p:grpSp>
        <p:sp>
          <p:nvSpPr>
            <p:cNvPr id="62" name="TextBox 61"/>
            <p:cNvSpPr txBox="1"/>
            <p:nvPr/>
          </p:nvSpPr>
          <p:spPr>
            <a:xfrm>
              <a:off x="7045624" y="4383211"/>
              <a:ext cx="1053251" cy="338554"/>
            </a:xfrm>
            <a:prstGeom prst="rect">
              <a:avLst/>
            </a:prstGeom>
            <a:noFill/>
          </p:spPr>
          <p:txBody>
            <a:bodyPr wrap="square" rtlCol="0">
              <a:spAutoFit/>
            </a:bodyPr>
            <a:lstStyle/>
            <a:p>
              <a:pPr algn="ctr"/>
              <a:r>
                <a:rPr lang="en-US" sz="1600" dirty="0" smtClean="0">
                  <a:solidFill>
                    <a:srgbClr val="FFFFFF"/>
                  </a:solidFill>
                  <a:latin typeface="Arial"/>
                  <a:cs typeface="Arial"/>
                </a:rPr>
                <a:t>5-5-5</a:t>
              </a:r>
              <a:endParaRPr lang="en-US" sz="1600" dirty="0">
                <a:solidFill>
                  <a:srgbClr val="FFFFFF"/>
                </a:solidFill>
                <a:latin typeface="Arial"/>
                <a:cs typeface="Arial"/>
              </a:endParaRPr>
            </a:p>
          </p:txBody>
        </p:sp>
        <p:grpSp>
          <p:nvGrpSpPr>
            <p:cNvPr id="12" name="Group 11"/>
            <p:cNvGrpSpPr/>
            <p:nvPr/>
          </p:nvGrpSpPr>
          <p:grpSpPr>
            <a:xfrm>
              <a:off x="4407120" y="3505079"/>
              <a:ext cx="1113185" cy="1070755"/>
              <a:chOff x="3848320" y="3111379"/>
              <a:chExt cx="1113185" cy="1070755"/>
            </a:xfrm>
          </p:grpSpPr>
          <p:pic>
            <p:nvPicPr>
              <p:cNvPr id="30" name="Picture 29" descr="Tools-2.png"/>
              <p:cNvPicPr>
                <a:picLocks noChangeAspect="1"/>
              </p:cNvPicPr>
              <p:nvPr/>
            </p:nvPicPr>
            <p:blipFill>
              <a:blip r:embed="rId13"/>
              <a:srcRect l="14040" r="13886"/>
              <a:stretch>
                <a:fillRect/>
              </a:stretch>
            </p:blipFill>
            <p:spPr>
              <a:xfrm>
                <a:off x="3848320" y="3111379"/>
                <a:ext cx="1113185" cy="1070755"/>
              </a:xfrm>
              <a:prstGeom prst="rect">
                <a:avLst/>
              </a:prstGeom>
            </p:spPr>
          </p:pic>
          <p:sp>
            <p:nvSpPr>
              <p:cNvPr id="55" name="Oval 54"/>
              <p:cNvSpPr/>
              <p:nvPr/>
            </p:nvSpPr>
            <p:spPr>
              <a:xfrm>
                <a:off x="3873340" y="3123018"/>
                <a:ext cx="1059070" cy="1053297"/>
              </a:xfrm>
              <a:prstGeom prst="ellipse">
                <a:avLst/>
              </a:prstGeom>
              <a:noFill/>
              <a:ln w="73025" cap="flat" cmpd="sng" algn="ctr">
                <a:solidFill>
                  <a:srgbClr val="800000"/>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grpSp>
        <p:grpSp>
          <p:nvGrpSpPr>
            <p:cNvPr id="15" name="Group 14"/>
            <p:cNvGrpSpPr/>
            <p:nvPr/>
          </p:nvGrpSpPr>
          <p:grpSpPr>
            <a:xfrm rot="6321192">
              <a:off x="4907085" y="3232552"/>
              <a:ext cx="899085" cy="385701"/>
              <a:chOff x="4602285" y="3194452"/>
              <a:chExt cx="899085" cy="385701"/>
            </a:xfrm>
          </p:grpSpPr>
          <p:pic>
            <p:nvPicPr>
              <p:cNvPr id="41" name="Picture 40" descr="Tools-Arrow1.png"/>
              <p:cNvPicPr>
                <a:picLocks noChangeAspect="1"/>
              </p:cNvPicPr>
              <p:nvPr/>
            </p:nvPicPr>
            <p:blipFill>
              <a:blip r:embed="rId5"/>
              <a:stretch>
                <a:fillRect/>
              </a:stretch>
            </p:blipFill>
            <p:spPr>
              <a:xfrm rot="501422">
                <a:off x="4875783" y="3194452"/>
                <a:ext cx="625587" cy="228580"/>
              </a:xfrm>
              <a:prstGeom prst="rect">
                <a:avLst/>
              </a:prstGeom>
            </p:spPr>
          </p:pic>
          <p:pic>
            <p:nvPicPr>
              <p:cNvPr id="42" name="Picture 41" descr="Tools-2.png"/>
              <p:cNvPicPr>
                <a:picLocks noChangeAspect="1"/>
              </p:cNvPicPr>
              <p:nvPr/>
            </p:nvPicPr>
            <p:blipFill>
              <a:blip r:embed="rId6"/>
              <a:stretch>
                <a:fillRect/>
              </a:stretch>
            </p:blipFill>
            <p:spPr>
              <a:xfrm rot="501422">
                <a:off x="4602285" y="3351573"/>
                <a:ext cx="625587" cy="228580"/>
              </a:xfrm>
              <a:prstGeom prst="rect">
                <a:avLst/>
              </a:prstGeom>
            </p:spPr>
          </p:pic>
        </p:grpSp>
      </p:grpSp>
    </p:spTree>
    <p:extLst>
      <p:ext uri="{BB962C8B-B14F-4D97-AF65-F5344CB8AC3E}">
        <p14:creationId xmlns:p14="http://schemas.microsoft.com/office/powerpoint/2010/main" val="426263735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a:xfrm>
            <a:off x="3086392" y="1356454"/>
            <a:ext cx="5327564" cy="2876329"/>
          </a:xfrm>
          <a:prstGeom prst="roundRect">
            <a:avLst/>
          </a:prstGeom>
          <a:solidFill>
            <a:schemeClr val="bg1">
              <a:lumMod val="65000"/>
              <a:alpha val="37000"/>
            </a:schemeClr>
          </a:solidFill>
          <a:ln w="38100" cap="flat" cmpd="sng" algn="ctr">
            <a:solidFill>
              <a:srgbClr val="FFFFFF"/>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5" name="Content Placeholder 2"/>
          <p:cNvSpPr>
            <a:spLocks noGrp="1"/>
          </p:cNvSpPr>
          <p:nvPr>
            <p:ph idx="1"/>
          </p:nvPr>
        </p:nvSpPr>
        <p:spPr>
          <a:xfrm>
            <a:off x="3095773" y="4390650"/>
            <a:ext cx="5362427" cy="2101589"/>
          </a:xfrm>
        </p:spPr>
        <p:txBody>
          <a:bodyPr>
            <a:noAutofit/>
          </a:bodyPr>
          <a:lstStyle/>
          <a:p>
            <a:r>
              <a:rPr lang="en-US" sz="2400" dirty="0">
                <a:latin typeface="Century Gothic"/>
                <a:cs typeface="Century Gothic"/>
              </a:rPr>
              <a:t>We kickoff two TDTs </a:t>
            </a:r>
            <a:r>
              <a:rPr lang="en-US" sz="2400" dirty="0" smtClean="0">
                <a:latin typeface="Century Gothic"/>
                <a:cs typeface="Century Gothic"/>
              </a:rPr>
              <a:t>on Day 1 to design and prototype cells</a:t>
            </a:r>
          </a:p>
          <a:p>
            <a:pPr marL="109728" indent="0">
              <a:buNone/>
            </a:pPr>
            <a:r>
              <a:rPr lang="en-US" sz="2400" dirty="0">
                <a:latin typeface="Century Gothic"/>
                <a:cs typeface="Century Gothic"/>
              </a:rPr>
              <a:t>	</a:t>
            </a:r>
            <a:r>
              <a:rPr lang="en-US" sz="2400" dirty="0" smtClean="0">
                <a:latin typeface="Century Gothic"/>
                <a:cs typeface="Century Gothic"/>
              </a:rPr>
              <a:t>• </a:t>
            </a:r>
            <a:r>
              <a:rPr lang="en-US" sz="2000" dirty="0" smtClean="0">
                <a:latin typeface="Century Gothic"/>
                <a:cs typeface="Century Gothic"/>
              </a:rPr>
              <a:t>Transportation – Mg Intercalation</a:t>
            </a:r>
            <a:endParaRPr lang="en-US" sz="2000" dirty="0">
              <a:latin typeface="Century Gothic"/>
              <a:cs typeface="Century Gothic"/>
            </a:endParaRPr>
          </a:p>
          <a:p>
            <a:pPr marL="109728" indent="0">
              <a:buNone/>
            </a:pPr>
            <a:r>
              <a:rPr lang="en-US" sz="2000" dirty="0" smtClean="0">
                <a:latin typeface="Century Gothic"/>
                <a:cs typeface="Century Gothic"/>
              </a:rPr>
              <a:t>	• Grid – Non-aqueous redox flow</a:t>
            </a:r>
            <a:endParaRPr lang="en-US" sz="2000" dirty="0">
              <a:latin typeface="Century Gothic"/>
              <a:cs typeface="Century Gothic"/>
            </a:endParaRPr>
          </a:p>
          <a:p>
            <a:pPr marL="109728" indent="0">
              <a:buNone/>
            </a:pPr>
            <a:r>
              <a:rPr lang="en-US" sz="2400" dirty="0" smtClean="0">
                <a:latin typeface="Century Gothic"/>
                <a:cs typeface="Century Gothic"/>
              </a:rPr>
              <a:t>	</a:t>
            </a:r>
            <a:endParaRPr lang="en-US" sz="2400" dirty="0">
              <a:latin typeface="Century Gothic"/>
              <a:cs typeface="Century Gothic"/>
            </a:endParaRPr>
          </a:p>
        </p:txBody>
      </p:sp>
      <p:sp>
        <p:nvSpPr>
          <p:cNvPr id="2" name="Title 1"/>
          <p:cNvSpPr>
            <a:spLocks noGrp="1"/>
          </p:cNvSpPr>
          <p:nvPr>
            <p:ph type="title"/>
          </p:nvPr>
        </p:nvSpPr>
        <p:spPr>
          <a:xfrm>
            <a:off x="457200" y="245142"/>
            <a:ext cx="8686792" cy="1029605"/>
          </a:xfrm>
        </p:spPr>
        <p:txBody>
          <a:bodyPr>
            <a:noAutofit/>
          </a:bodyPr>
          <a:lstStyle/>
          <a:p>
            <a:r>
              <a:rPr lang="en-US" dirty="0" smtClean="0"/>
              <a:t>Translational Development Teams </a:t>
            </a:r>
            <a:br>
              <a:rPr lang="en-US" dirty="0" smtClean="0"/>
            </a:br>
            <a:r>
              <a:rPr lang="en-US" sz="2400" b="0" i="1" cap="all" dirty="0" smtClean="0"/>
              <a:t>Integrating Science with Engineering</a:t>
            </a:r>
            <a:endParaRPr lang="en-US" b="0" i="1" cap="all" dirty="0"/>
          </a:p>
        </p:txBody>
      </p:sp>
      <p:pic>
        <p:nvPicPr>
          <p:cNvPr id="16" name="Picture 15" descr="Circle TeamBlowout.png"/>
          <p:cNvPicPr>
            <a:picLocks noChangeAspect="1"/>
          </p:cNvPicPr>
          <p:nvPr/>
        </p:nvPicPr>
        <p:blipFill>
          <a:blip r:embed="rId3"/>
          <a:stretch>
            <a:fillRect/>
          </a:stretch>
        </p:blipFill>
        <p:spPr>
          <a:xfrm>
            <a:off x="2743291" y="1430195"/>
            <a:ext cx="5714909" cy="2736360"/>
          </a:xfrm>
          <a:prstGeom prst="rect">
            <a:avLst/>
          </a:prstGeom>
        </p:spPr>
      </p:pic>
      <p:grpSp>
        <p:nvGrpSpPr>
          <p:cNvPr id="3" name="Group 30"/>
          <p:cNvGrpSpPr/>
          <p:nvPr/>
        </p:nvGrpSpPr>
        <p:grpSpPr>
          <a:xfrm>
            <a:off x="582561" y="1631544"/>
            <a:ext cx="2495676" cy="2355646"/>
            <a:chOff x="-36386" y="-220356"/>
            <a:chExt cx="8561775" cy="7518288"/>
          </a:xfrm>
        </p:grpSpPr>
        <p:sp>
          <p:nvSpPr>
            <p:cNvPr id="32" name="Right Arrow 31"/>
            <p:cNvSpPr/>
            <p:nvPr/>
          </p:nvSpPr>
          <p:spPr>
            <a:xfrm>
              <a:off x="415938" y="2028410"/>
              <a:ext cx="7160326" cy="1428705"/>
            </a:xfrm>
            <a:prstGeom prst="rightArrow">
              <a:avLst>
                <a:gd name="adj1" fmla="val 62346"/>
                <a:gd name="adj2" fmla="val 50000"/>
              </a:avLst>
            </a:prstGeom>
            <a:gradFill flip="none" rotWithShape="1">
              <a:gsLst>
                <a:gs pos="100000">
                  <a:schemeClr val="accent3">
                    <a:lumMod val="60000"/>
                    <a:lumOff val="40000"/>
                  </a:schemeClr>
                </a:gs>
                <a:gs pos="0">
                  <a:schemeClr val="accent3">
                    <a:lumMod val="60000"/>
                    <a:lumOff val="40000"/>
                    <a:alpha val="37000"/>
                  </a:schemeClr>
                </a:gs>
              </a:gsLst>
              <a:lin ang="0" scaled="1"/>
              <a:tileRect/>
            </a:gradFill>
            <a:effectLst/>
          </p:spPr>
          <p:txBody>
            <a:bodyPr wrap="square" lIns="0" tIns="0" rIns="0" bIns="0" rtlCol="0" anchor="ctr">
              <a:spAutoFit/>
            </a:bodyPr>
            <a:lstStyle/>
            <a:p>
              <a:pPr algn="ctr"/>
              <a:endParaRPr lang="en-GB" dirty="0" smtClean="0">
                <a:solidFill>
                  <a:schemeClr val="bg1"/>
                </a:solidFill>
              </a:endParaRPr>
            </a:p>
          </p:txBody>
        </p:sp>
        <p:sp>
          <p:nvSpPr>
            <p:cNvPr id="33" name="Right Arrow 32"/>
            <p:cNvSpPr/>
            <p:nvPr/>
          </p:nvSpPr>
          <p:spPr>
            <a:xfrm>
              <a:off x="-1" y="3721686"/>
              <a:ext cx="7576265" cy="1428705"/>
            </a:xfrm>
            <a:prstGeom prst="rightArrow">
              <a:avLst>
                <a:gd name="adj1" fmla="val 62346"/>
                <a:gd name="adj2" fmla="val 50000"/>
              </a:avLst>
            </a:prstGeom>
            <a:gradFill flip="none" rotWithShape="1">
              <a:gsLst>
                <a:gs pos="100000">
                  <a:schemeClr val="accent4">
                    <a:lumMod val="40000"/>
                    <a:lumOff val="60000"/>
                  </a:schemeClr>
                </a:gs>
                <a:gs pos="0">
                  <a:schemeClr val="accent4">
                    <a:lumMod val="40000"/>
                    <a:lumOff val="60000"/>
                    <a:alpha val="0"/>
                  </a:schemeClr>
                </a:gs>
              </a:gsLst>
              <a:lin ang="0" scaled="1"/>
              <a:tileRect/>
            </a:gradFill>
            <a:effectLst/>
          </p:spPr>
          <p:txBody>
            <a:bodyPr wrap="square" lIns="0" tIns="0" rIns="0" bIns="0" rtlCol="0" anchor="ctr">
              <a:spAutoFit/>
            </a:bodyPr>
            <a:lstStyle/>
            <a:p>
              <a:pPr algn="ctr"/>
              <a:endParaRPr lang="en-GB" dirty="0" smtClean="0">
                <a:solidFill>
                  <a:schemeClr val="bg1"/>
                </a:solidFill>
              </a:endParaRPr>
            </a:p>
          </p:txBody>
        </p:sp>
        <p:sp>
          <p:nvSpPr>
            <p:cNvPr id="35" name="Rectangle 34"/>
            <p:cNvSpPr/>
            <p:nvPr/>
          </p:nvSpPr>
          <p:spPr>
            <a:xfrm>
              <a:off x="152049" y="2470797"/>
              <a:ext cx="1301280" cy="1250891"/>
            </a:xfrm>
            <a:prstGeom prst="rect">
              <a:avLst/>
            </a:prstGeom>
            <a:gradFill flip="none" rotWithShape="1">
              <a:gsLst>
                <a:gs pos="0">
                  <a:schemeClr val="accent3">
                    <a:lumMod val="75000"/>
                  </a:schemeClr>
                </a:gs>
                <a:gs pos="50000">
                  <a:schemeClr val="accent3">
                    <a:lumMod val="60000"/>
                    <a:lumOff val="40000"/>
                  </a:schemeClr>
                </a:gs>
                <a:gs pos="100000">
                  <a:schemeClr val="accent3">
                    <a:lumMod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6" name="Rectangle 35"/>
            <p:cNvSpPr/>
            <p:nvPr/>
          </p:nvSpPr>
          <p:spPr>
            <a:xfrm>
              <a:off x="-1" y="1887235"/>
              <a:ext cx="1592010" cy="583559"/>
            </a:xfrm>
            <a:prstGeom prst="rect">
              <a:avLst/>
            </a:prstGeom>
            <a:gradFill flip="none" rotWithShape="1">
              <a:gsLst>
                <a:gs pos="0">
                  <a:srgbClr val="764E2F"/>
                </a:gs>
                <a:gs pos="50000">
                  <a:srgbClr val="AE9A77"/>
                </a:gs>
                <a:gs pos="100000">
                  <a:srgbClr val="764E2F"/>
                </a:gs>
              </a:gsLst>
              <a:path path="circle">
                <a:fillToRect l="50000" t="50000" r="50000" b="50000"/>
              </a:path>
              <a:tileRect/>
            </a:gradFill>
            <a:ln>
              <a:noFill/>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7" name="Pentagon 36"/>
            <p:cNvSpPr/>
            <p:nvPr/>
          </p:nvSpPr>
          <p:spPr>
            <a:xfrm rot="5400000">
              <a:off x="92919" y="3760124"/>
              <a:ext cx="1413191" cy="1298786"/>
            </a:xfrm>
            <a:prstGeom prst="homePlate">
              <a:avLst>
                <a:gd name="adj" fmla="val 0"/>
              </a:avLst>
            </a:prstGeom>
            <a:gradFill flip="none" rotWithShape="1">
              <a:gsLst>
                <a:gs pos="0">
                  <a:schemeClr val="accent4">
                    <a:lumMod val="75000"/>
                  </a:schemeClr>
                </a:gs>
                <a:gs pos="50000">
                  <a:schemeClr val="accent4">
                    <a:lumMod val="60000"/>
                    <a:lumOff val="40000"/>
                  </a:schemeClr>
                </a:gs>
                <a:gs pos="100000">
                  <a:schemeClr val="accent4">
                    <a:lumMod val="75000"/>
                  </a:schemeClr>
                </a:gs>
              </a:gsLst>
              <a:lin ang="16200000" scaled="0"/>
              <a:tileRect/>
            </a:gra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grpSp>
          <p:nvGrpSpPr>
            <p:cNvPr id="4" name="Group 17"/>
            <p:cNvGrpSpPr/>
            <p:nvPr/>
          </p:nvGrpSpPr>
          <p:grpSpPr>
            <a:xfrm>
              <a:off x="-36386" y="2969492"/>
              <a:ext cx="1682061" cy="1332699"/>
              <a:chOff x="-36386" y="2969493"/>
              <a:chExt cx="1682062" cy="1332698"/>
            </a:xfrm>
          </p:grpSpPr>
          <p:sp>
            <p:nvSpPr>
              <p:cNvPr id="44" name="Circular Arrow 43"/>
              <p:cNvSpPr/>
              <p:nvPr/>
            </p:nvSpPr>
            <p:spPr>
              <a:xfrm rot="5400000">
                <a:off x="388725" y="3045240"/>
                <a:ext cx="1332698" cy="1181204"/>
              </a:xfrm>
              <a:prstGeom prst="circularArrow">
                <a:avLst>
                  <a:gd name="adj1" fmla="val 3265"/>
                  <a:gd name="adj2" fmla="val 595296"/>
                  <a:gd name="adj3" fmla="val 20395706"/>
                  <a:gd name="adj4" fmla="val 11283006"/>
                  <a:gd name="adj5" fmla="val 7332"/>
                </a:avLst>
              </a:prstGeom>
              <a:solidFill>
                <a:srgbClr val="062858">
                  <a:alpha val="25000"/>
                </a:srgbClr>
              </a:solidFill>
              <a:effectLst/>
            </p:spPr>
            <p:txBody>
              <a:bodyPr wrap="square" lIns="0" tIns="0" rIns="0" bIns="0" rtlCol="0" anchor="ctr">
                <a:spAutoFit/>
              </a:bodyPr>
              <a:lstStyle/>
              <a:p>
                <a:pPr algn="ctr"/>
                <a:endParaRPr lang="en-GB" dirty="0" smtClean="0">
                  <a:solidFill>
                    <a:schemeClr val="bg1"/>
                  </a:solidFill>
                </a:endParaRPr>
              </a:p>
            </p:txBody>
          </p:sp>
          <p:sp>
            <p:nvSpPr>
              <p:cNvPr id="45" name="Circular Arrow 44"/>
              <p:cNvSpPr/>
              <p:nvPr/>
            </p:nvSpPr>
            <p:spPr>
              <a:xfrm rot="16200000">
                <a:off x="-112133" y="3045240"/>
                <a:ext cx="1332698" cy="1181204"/>
              </a:xfrm>
              <a:prstGeom prst="circularArrow">
                <a:avLst>
                  <a:gd name="adj1" fmla="val 3265"/>
                  <a:gd name="adj2" fmla="val 595296"/>
                  <a:gd name="adj3" fmla="val 20395706"/>
                  <a:gd name="adj4" fmla="val 11283006"/>
                  <a:gd name="adj5" fmla="val 7332"/>
                </a:avLst>
              </a:prstGeom>
              <a:solidFill>
                <a:srgbClr val="062858">
                  <a:alpha val="25000"/>
                </a:srgbClr>
              </a:solidFill>
              <a:effectLst/>
            </p:spPr>
            <p:txBody>
              <a:bodyPr wrap="square" lIns="0" tIns="0" rIns="0" bIns="0" rtlCol="0" anchor="ctr">
                <a:spAutoFit/>
              </a:bodyPr>
              <a:lstStyle/>
              <a:p>
                <a:pPr algn="ctr"/>
                <a:endParaRPr lang="en-GB" dirty="0" smtClean="0">
                  <a:solidFill>
                    <a:schemeClr val="bg1"/>
                  </a:solidFill>
                </a:endParaRPr>
              </a:p>
            </p:txBody>
          </p:sp>
        </p:grpSp>
        <p:sp>
          <p:nvSpPr>
            <p:cNvPr id="39" name="Oval 38"/>
            <p:cNvSpPr/>
            <p:nvPr/>
          </p:nvSpPr>
          <p:spPr>
            <a:xfrm>
              <a:off x="152049" y="3090198"/>
              <a:ext cx="1301280" cy="1086955"/>
            </a:xfrm>
            <a:prstGeom prst="ellipse">
              <a:avLst/>
            </a:prstGeom>
            <a:gradFill flip="none" rotWithShape="1">
              <a:gsLst>
                <a:gs pos="100000">
                  <a:srgbClr val="55AD01"/>
                </a:gs>
                <a:gs pos="0">
                  <a:srgbClr val="A8D672"/>
                </a:gs>
              </a:gsLst>
              <a:path path="circle">
                <a:fillToRect l="50000" t="50000" r="50000" b="50000"/>
              </a:path>
              <a:tileRect/>
            </a:gradFill>
            <a:ln w="44450" cap="flat" cmpd="sng" algn="ctr">
              <a:solidFill>
                <a:srgbClr val="FFFFFF"/>
              </a:solidFill>
              <a:prstDash val="solid"/>
              <a:round/>
              <a:headEnd type="none" w="med" len="med"/>
              <a:tailEnd type="none" w="med" len="med"/>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spAutoFit/>
            </a:bodyPr>
            <a:lstStyle/>
            <a:p>
              <a:pPr algn="ctr"/>
              <a:endParaRPr lang="en-GB" dirty="0" smtClean="0">
                <a:solidFill>
                  <a:schemeClr val="bg1"/>
                </a:solidFill>
              </a:endParaRPr>
            </a:p>
          </p:txBody>
        </p:sp>
        <p:sp>
          <p:nvSpPr>
            <p:cNvPr id="41" name="Trapezoid 40"/>
            <p:cNvSpPr/>
            <p:nvPr/>
          </p:nvSpPr>
          <p:spPr>
            <a:xfrm rot="16200000">
              <a:off x="2875135" y="1647678"/>
              <a:ext cx="7518288" cy="3782220"/>
            </a:xfrm>
            <a:prstGeom prst="trapezoid">
              <a:avLst>
                <a:gd name="adj" fmla="val 89921"/>
              </a:avLst>
            </a:prstGeom>
            <a:gradFill flip="none" rotWithShape="1">
              <a:gsLst>
                <a:gs pos="23000">
                  <a:schemeClr val="bg1">
                    <a:alpha val="72000"/>
                  </a:schemeClr>
                </a:gs>
                <a:gs pos="100000">
                  <a:schemeClr val="accent2">
                    <a:alpha val="0"/>
                  </a:schemeClr>
                </a:gs>
              </a:gsLst>
              <a:lin ang="5400000" scaled="0"/>
              <a:tileRect/>
            </a:gra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42" name="Donut 41"/>
            <p:cNvSpPr/>
            <p:nvPr/>
          </p:nvSpPr>
          <p:spPr>
            <a:xfrm>
              <a:off x="3535870" y="2725053"/>
              <a:ext cx="1658136" cy="1658137"/>
            </a:xfrm>
            <a:prstGeom prst="donut">
              <a:avLst>
                <a:gd name="adj" fmla="val 18613"/>
              </a:avLst>
            </a:prstGeom>
            <a:solidFill>
              <a:srgbClr val="FFFFFF"/>
            </a:solidFill>
            <a:ln w="38100" cap="flat" cmpd="sng" algn="ctr">
              <a:no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pic>
          <p:nvPicPr>
            <p:cNvPr id="43" name="Picture 42" descr="Circle Team-01.png"/>
            <p:cNvPicPr>
              <a:picLocks noChangeAspect="1"/>
            </p:cNvPicPr>
            <p:nvPr/>
          </p:nvPicPr>
          <p:blipFill>
            <a:blip r:embed="rId4"/>
            <a:srcRect b="9580"/>
            <a:stretch>
              <a:fillRect/>
            </a:stretch>
          </p:blipFill>
          <p:spPr>
            <a:xfrm>
              <a:off x="3550382" y="2769755"/>
              <a:ext cx="1586010" cy="1584018"/>
            </a:xfrm>
            <a:prstGeom prst="rect">
              <a:avLst/>
            </a:prstGeom>
            <a:effectLst>
              <a:outerShdw blurRad="50800" dist="38100" dir="2700000">
                <a:srgbClr val="000000">
                  <a:alpha val="43000"/>
                </a:srgbClr>
              </a:outerShdw>
            </a:effectLst>
          </p:spPr>
        </p:pic>
      </p:grpSp>
      <p:sp>
        <p:nvSpPr>
          <p:cNvPr id="29" name="Slide Number Placeholder 28"/>
          <p:cNvSpPr>
            <a:spLocks noGrp="1"/>
          </p:cNvSpPr>
          <p:nvPr>
            <p:ph type="sldNum" sz="quarter" idx="4"/>
          </p:nvPr>
        </p:nvSpPr>
        <p:spPr/>
        <p:txBody>
          <a:bodyPr/>
          <a:lstStyle/>
          <a:p>
            <a:fld id="{6D56EEAD-0332-044B-8491-07E146F0D709}" type="slidenum">
              <a:rPr lang="en-GB" smtClean="0"/>
              <a:pPr/>
              <a:t>19</a:t>
            </a:fld>
            <a:endParaRPr lang="en-GB" dirty="0"/>
          </a:p>
        </p:txBody>
      </p:sp>
      <p:grpSp>
        <p:nvGrpSpPr>
          <p:cNvPr id="10" name="Group 9"/>
          <p:cNvGrpSpPr/>
          <p:nvPr/>
        </p:nvGrpSpPr>
        <p:grpSpPr>
          <a:xfrm>
            <a:off x="7950200" y="121020"/>
            <a:ext cx="1078253" cy="824087"/>
            <a:chOff x="7150100" y="121020"/>
            <a:chExt cx="1078253" cy="824087"/>
          </a:xfrm>
        </p:grpSpPr>
        <p:sp>
          <p:nvSpPr>
            <p:cNvPr id="48" name="Pentagon 47"/>
            <p:cNvSpPr>
              <a:spLocks noChangeAspect="1"/>
            </p:cNvSpPr>
            <p:nvPr/>
          </p:nvSpPr>
          <p:spPr>
            <a:xfrm>
              <a:off x="7150100" y="121020"/>
              <a:ext cx="1078253" cy="824087"/>
            </a:xfrm>
            <a:prstGeom prst="homePlate">
              <a:avLst>
                <a:gd name="adj" fmla="val 24657"/>
              </a:avLst>
            </a:prstGeom>
            <a:gradFill flip="none" rotWithShape="1">
              <a:gsLst>
                <a:gs pos="0">
                  <a:schemeClr val="accent4">
                    <a:lumMod val="75000"/>
                  </a:schemeClr>
                </a:gs>
                <a:gs pos="50000">
                  <a:schemeClr val="accent4">
                    <a:lumMod val="60000"/>
                    <a:lumOff val="40000"/>
                  </a:schemeClr>
                </a:gs>
                <a:gs pos="100000">
                  <a:schemeClr val="accent4">
                    <a:lumMod val="75000"/>
                  </a:schemeClr>
                </a:gs>
              </a:gsLst>
              <a:lin ang="16200000" scaled="0"/>
              <a:tileRect/>
            </a:gra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sz="1050"/>
            </a:p>
          </p:txBody>
        </p:sp>
        <p:sp>
          <p:nvSpPr>
            <p:cNvPr id="51" name="Rectangle 50"/>
            <p:cNvSpPr>
              <a:spLocks noChangeAspect="1"/>
            </p:cNvSpPr>
            <p:nvPr/>
          </p:nvSpPr>
          <p:spPr>
            <a:xfrm>
              <a:off x="7200900" y="252720"/>
              <a:ext cx="921129" cy="507831"/>
            </a:xfrm>
            <a:prstGeom prst="rect">
              <a:avLst/>
            </a:prstGeom>
            <a:effectLst>
              <a:outerShdw blurRad="63500" dist="25400" dir="2700000" algn="br">
                <a:srgbClr val="000000">
                  <a:alpha val="78000"/>
                </a:srgbClr>
              </a:outerShdw>
            </a:effectLst>
          </p:spPr>
          <p:txBody>
            <a:bodyPr wrap="square" lIns="0" tIns="0" rIns="0" bIns="0">
              <a:spAutoFit/>
            </a:bodyPr>
            <a:lstStyle/>
            <a:p>
              <a:pPr algn="ctr"/>
              <a:r>
                <a:rPr lang="en-US" sz="1100" dirty="0" smtClean="0">
                  <a:solidFill>
                    <a:schemeClr val="bg1"/>
                  </a:solidFill>
                  <a:latin typeface="Arial"/>
                  <a:cs typeface="Arial"/>
                </a:rPr>
                <a:t>Cell Design</a:t>
              </a:r>
              <a:br>
                <a:rPr lang="en-US" sz="1100" dirty="0" smtClean="0">
                  <a:solidFill>
                    <a:schemeClr val="bg1"/>
                  </a:solidFill>
                  <a:latin typeface="Arial"/>
                  <a:cs typeface="Arial"/>
                </a:rPr>
              </a:br>
              <a:r>
                <a:rPr lang="en-US" sz="1100" dirty="0" smtClean="0">
                  <a:solidFill>
                    <a:schemeClr val="bg1"/>
                  </a:solidFill>
                  <a:latin typeface="Arial"/>
                  <a:cs typeface="Arial"/>
                </a:rPr>
                <a:t>and Prototyping</a:t>
              </a:r>
              <a:endParaRPr lang="en-GB" sz="1100" dirty="0">
                <a:solidFill>
                  <a:schemeClr val="bg1"/>
                </a:solidFill>
                <a:latin typeface="Arial"/>
                <a:cs typeface="Arial"/>
              </a:endParaRPr>
            </a:p>
          </p:txBody>
        </p:sp>
      </p:grpSp>
    </p:spTree>
    <p:extLst>
      <p:ext uri="{BB962C8B-B14F-4D97-AF65-F5344CB8AC3E}">
        <p14:creationId xmlns:p14="http://schemas.microsoft.com/office/powerpoint/2010/main" val="80403170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6D56EEAD-0332-044B-8491-07E146F0D709}" type="slidenum">
              <a:rPr lang="en-GB" smtClean="0"/>
              <a:pPr/>
              <a:t>2</a:t>
            </a:fld>
            <a:endParaRPr lang="en-GB" dirty="0"/>
          </a:p>
        </p:txBody>
      </p:sp>
      <p:sp>
        <p:nvSpPr>
          <p:cNvPr id="6" name="Slide Number Placeholder 3"/>
          <p:cNvSpPr txBox="1">
            <a:spLocks/>
          </p:cNvSpPr>
          <p:nvPr/>
        </p:nvSpPr>
        <p:spPr>
          <a:xfrm>
            <a:off x="8186158" y="6442268"/>
            <a:ext cx="506272" cy="365125"/>
          </a:xfrm>
          <a:prstGeom prst="rect">
            <a:avLst/>
          </a:prstGeom>
        </p:spPr>
        <p:txBody>
          <a:bodyPr vert="horz" lIns="0" rIns="0" anchor="t"/>
          <a:lstStyle>
            <a:defPPr>
              <a:defRPr lang="en-GB"/>
            </a:defPPr>
            <a:lvl1pPr marL="0" algn="r" defTabSz="457200" rtl="0" eaLnBrk="1" latinLnBrk="0" hangingPunct="1">
              <a:defRPr kumimoji="0" sz="1400" b="0" kern="1200">
                <a:solidFill>
                  <a:schemeClr val="bg1">
                    <a:lumMod val="65000"/>
                  </a:schemeClr>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56EEAD-0332-044B-8491-07E146F0D709}" type="slidenum">
              <a:rPr lang="en-GB" smtClean="0"/>
              <a:pPr/>
              <a:t>2</a:t>
            </a:fld>
            <a:endParaRPr lang="en-GB" dirty="0"/>
          </a:p>
        </p:txBody>
      </p:sp>
      <p:sp>
        <p:nvSpPr>
          <p:cNvPr id="7" name="TextBox 6"/>
          <p:cNvSpPr txBox="1"/>
          <p:nvPr/>
        </p:nvSpPr>
        <p:spPr>
          <a:xfrm>
            <a:off x="469900" y="1816100"/>
            <a:ext cx="8102600" cy="4031873"/>
          </a:xfrm>
          <a:prstGeom prst="rect">
            <a:avLst/>
          </a:prstGeom>
          <a:noFill/>
        </p:spPr>
        <p:txBody>
          <a:bodyPr wrap="square" lIns="0" tIns="0" rIns="0" bIns="0" rtlCol="0">
            <a:spAutoFit/>
          </a:bodyPr>
          <a:lstStyle/>
          <a:p>
            <a:pPr algn="ctr"/>
            <a:r>
              <a:rPr lang="en-US" sz="2000" dirty="0" smtClean="0">
                <a:solidFill>
                  <a:srgbClr val="FFFFFF"/>
                </a:solidFill>
                <a:latin typeface="Century Gothic"/>
                <a:cs typeface="Century Gothic"/>
              </a:rPr>
              <a:t>Electricity and transportation – ready for transformation</a:t>
            </a:r>
          </a:p>
          <a:p>
            <a:pPr algn="ctr">
              <a:spcAft>
                <a:spcPts val="1200"/>
              </a:spcAft>
            </a:pPr>
            <a:r>
              <a:rPr lang="en-US" sz="2000" dirty="0" smtClean="0">
                <a:solidFill>
                  <a:srgbClr val="FFFFFF"/>
                </a:solidFill>
                <a:latin typeface="Century Gothic"/>
                <a:cs typeface="Century Gothic"/>
                <a:sym typeface="Wingdings"/>
              </a:rPr>
              <a:t></a:t>
            </a:r>
            <a:r>
              <a:rPr lang="en-US" sz="2000" dirty="0" smtClean="0">
                <a:solidFill>
                  <a:srgbClr val="FFFFFF"/>
                </a:solidFill>
                <a:latin typeface="Century Gothic"/>
                <a:cs typeface="Century Gothic"/>
              </a:rPr>
              <a:t> electricity storage</a:t>
            </a:r>
            <a:endParaRPr lang="en-US" sz="2000" dirty="0">
              <a:solidFill>
                <a:srgbClr val="FFFFFF"/>
              </a:solidFill>
              <a:latin typeface="Century Gothic"/>
              <a:cs typeface="Century Gothic"/>
            </a:endParaRPr>
          </a:p>
          <a:p>
            <a:pPr algn="ctr"/>
            <a:r>
              <a:rPr lang="en-US" sz="2000" dirty="0" smtClean="0">
                <a:solidFill>
                  <a:srgbClr val="FFFFFF"/>
                </a:solidFill>
                <a:latin typeface="Century Gothic"/>
                <a:cs typeface="Century Gothic"/>
              </a:rPr>
              <a:t>JCESR challenge: 5-5-5 </a:t>
            </a:r>
          </a:p>
          <a:p>
            <a:pPr algn="ctr">
              <a:spcAft>
                <a:spcPts val="1200"/>
              </a:spcAft>
            </a:pPr>
            <a:r>
              <a:rPr lang="en-US" i="1" dirty="0">
                <a:solidFill>
                  <a:srgbClr val="FFFFFF"/>
                </a:solidFill>
                <a:latin typeface="Century Gothic"/>
                <a:cs typeface="Century Gothic"/>
              </a:rPr>
              <a:t>	</a:t>
            </a:r>
            <a:r>
              <a:rPr lang="en-US" i="1" dirty="0" smtClean="0">
                <a:solidFill>
                  <a:srgbClr val="FFFFFF"/>
                </a:solidFill>
                <a:latin typeface="Century Gothic"/>
                <a:cs typeface="Century Gothic"/>
              </a:rPr>
              <a:t>5x energy density, 1/5 cost, in 5 years</a:t>
            </a:r>
            <a:endParaRPr lang="en-US" dirty="0">
              <a:solidFill>
                <a:srgbClr val="FFFFFF"/>
              </a:solidFill>
              <a:latin typeface="Century Gothic"/>
              <a:cs typeface="Century Gothic"/>
            </a:endParaRPr>
          </a:p>
          <a:p>
            <a:pPr algn="ctr">
              <a:spcAft>
                <a:spcPts val="1200"/>
              </a:spcAft>
            </a:pPr>
            <a:r>
              <a:rPr lang="en-US" sz="2000" dirty="0" smtClean="0">
                <a:solidFill>
                  <a:srgbClr val="FFFFFF"/>
                </a:solidFill>
                <a:latin typeface="Century Gothic"/>
                <a:cs typeface="Century Gothic"/>
              </a:rPr>
              <a:t>Beyond </a:t>
            </a:r>
            <a:r>
              <a:rPr lang="en-US" sz="2000" dirty="0">
                <a:solidFill>
                  <a:srgbClr val="FFFFFF"/>
                </a:solidFill>
                <a:latin typeface="Century Gothic"/>
                <a:cs typeface="Century Gothic"/>
              </a:rPr>
              <a:t>l</a:t>
            </a:r>
            <a:r>
              <a:rPr lang="en-US" sz="2000" dirty="0" smtClean="0">
                <a:solidFill>
                  <a:srgbClr val="FFFFFF"/>
                </a:solidFill>
                <a:latin typeface="Century Gothic"/>
                <a:cs typeface="Century Gothic"/>
              </a:rPr>
              <a:t>ithium ion – three storage concepts</a:t>
            </a:r>
          </a:p>
          <a:p>
            <a:pPr algn="ctr"/>
            <a:r>
              <a:rPr lang="en-US" sz="2000" dirty="0" smtClean="0">
                <a:solidFill>
                  <a:srgbClr val="FFFFFF"/>
                </a:solidFill>
                <a:latin typeface="Century Gothic"/>
                <a:cs typeface="Century Gothic"/>
              </a:rPr>
              <a:t>Innovative tools for atomic and molecular level understanding</a:t>
            </a:r>
          </a:p>
          <a:p>
            <a:pPr algn="ctr">
              <a:spcAft>
                <a:spcPts val="1200"/>
              </a:spcAft>
            </a:pPr>
            <a:r>
              <a:rPr lang="en-US" i="1" dirty="0" smtClean="0">
                <a:solidFill>
                  <a:srgbClr val="FFFFFF"/>
                </a:solidFill>
                <a:latin typeface="Century Gothic"/>
                <a:cs typeface="Century Gothic"/>
              </a:rPr>
              <a:t>Design batteries from the bottom up</a:t>
            </a:r>
            <a:endParaRPr lang="en-US" i="1" dirty="0">
              <a:solidFill>
                <a:srgbClr val="FFFFFF"/>
              </a:solidFill>
              <a:latin typeface="Century Gothic"/>
              <a:cs typeface="Century Gothic"/>
            </a:endParaRPr>
          </a:p>
          <a:p>
            <a:pPr algn="ctr"/>
            <a:r>
              <a:rPr lang="en-US" sz="2000" dirty="0" smtClean="0">
                <a:solidFill>
                  <a:srgbClr val="FFFFFF"/>
                </a:solidFill>
                <a:latin typeface="Century Gothic"/>
                <a:cs typeface="Century Gothic"/>
              </a:rPr>
              <a:t>Prototypes ready for scale up to manufacturing </a:t>
            </a:r>
          </a:p>
          <a:p>
            <a:pPr algn="ctr">
              <a:spcAft>
                <a:spcPts val="1200"/>
              </a:spcAft>
            </a:pPr>
            <a:r>
              <a:rPr lang="en-US" i="1" dirty="0" smtClean="0">
                <a:solidFill>
                  <a:srgbClr val="FFFFFF"/>
                </a:solidFill>
                <a:latin typeface="Century Gothic"/>
                <a:cs typeface="Century Gothic"/>
              </a:rPr>
              <a:t>for the grid and transportation</a:t>
            </a:r>
            <a:endParaRPr lang="en-US" i="1" dirty="0">
              <a:solidFill>
                <a:srgbClr val="FFFFFF"/>
              </a:solidFill>
              <a:latin typeface="Century Gothic"/>
              <a:cs typeface="Century Gothic"/>
            </a:endParaRPr>
          </a:p>
          <a:p>
            <a:pPr algn="ctr"/>
            <a:r>
              <a:rPr lang="en-US" sz="2000" dirty="0" smtClean="0">
                <a:solidFill>
                  <a:srgbClr val="FFFFFF"/>
                </a:solidFill>
                <a:latin typeface="Century Gothic"/>
                <a:cs typeface="Century Gothic"/>
              </a:rPr>
              <a:t>A new paradigm for battery development </a:t>
            </a:r>
          </a:p>
          <a:p>
            <a:pPr algn="ctr">
              <a:spcAft>
                <a:spcPts val="1200"/>
              </a:spcAft>
            </a:pPr>
            <a:r>
              <a:rPr lang="en-US" i="1" dirty="0" smtClean="0">
                <a:solidFill>
                  <a:srgbClr val="FFFFFF"/>
                </a:solidFill>
                <a:latin typeface="Century Gothic"/>
                <a:cs typeface="Century Gothic"/>
              </a:rPr>
              <a:t>Integrate discovery science </a:t>
            </a:r>
            <a:r>
              <a:rPr lang="en-US" i="1" dirty="0" smtClean="0">
                <a:solidFill>
                  <a:srgbClr val="FFFFFF"/>
                </a:solidFill>
                <a:latin typeface="Century Gothic"/>
                <a:cs typeface="Century Gothic"/>
                <a:sym typeface="Wingdings"/>
              </a:rPr>
              <a:t> prototypes </a:t>
            </a:r>
            <a:r>
              <a:rPr lang="en-US" i="1" dirty="0" smtClean="0">
                <a:solidFill>
                  <a:srgbClr val="FFFFFF"/>
                </a:solidFill>
                <a:latin typeface="Century Gothic"/>
                <a:cs typeface="Century Gothic"/>
              </a:rPr>
              <a:t>in one organization</a:t>
            </a:r>
            <a:endParaRPr lang="en-US" i="1" dirty="0">
              <a:solidFill>
                <a:srgbClr val="FFFFFF"/>
              </a:solidFill>
              <a:latin typeface="Century Gothic"/>
              <a:cs typeface="Century Gothic"/>
            </a:endParaRPr>
          </a:p>
        </p:txBody>
      </p:sp>
      <p:pic>
        <p:nvPicPr>
          <p:cNvPr id="8" name="Picture 7" descr="JCESR_Logo_Reverse.ai"/>
          <p:cNvPicPr>
            <a:picLocks noChangeAspect="1"/>
          </p:cNvPicPr>
          <p:nvPr/>
        </p:nvPicPr>
        <p:blipFill>
          <a:blip r:embed="rId2"/>
          <a:stretch>
            <a:fillRect/>
          </a:stretch>
        </p:blipFill>
        <p:spPr>
          <a:xfrm>
            <a:off x="3621226" y="241300"/>
            <a:ext cx="1814374" cy="1346379"/>
          </a:xfrm>
          <a:prstGeom prst="rect">
            <a:avLst/>
          </a:prstGeom>
        </p:spPr>
      </p:pic>
    </p:spTree>
    <p:extLst>
      <p:ext uri="{BB962C8B-B14F-4D97-AF65-F5344CB8AC3E}">
        <p14:creationId xmlns:p14="http://schemas.microsoft.com/office/powerpoint/2010/main" val="21446608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0" y="427038"/>
            <a:ext cx="4064000" cy="1029605"/>
          </a:xfrm>
        </p:spPr>
        <p:txBody>
          <a:bodyPr>
            <a:noAutofit/>
          </a:bodyPr>
          <a:lstStyle/>
          <a:p>
            <a:pPr algn="ctr"/>
            <a:r>
              <a:rPr lang="en-US" sz="2400" dirty="0" smtClean="0"/>
              <a:t>TDT 2</a:t>
            </a:r>
            <a:r>
              <a:rPr lang="en-US" sz="2400" dirty="0"/>
              <a:t/>
            </a:r>
            <a:br>
              <a:rPr lang="en-US" sz="2400" dirty="0"/>
            </a:br>
            <a:r>
              <a:rPr lang="en-US" sz="2400" dirty="0" smtClean="0"/>
              <a:t>Mg intercalation</a:t>
            </a:r>
            <a:br>
              <a:rPr lang="en-US" sz="2400" dirty="0" smtClean="0"/>
            </a:br>
            <a:r>
              <a:rPr lang="en-US" sz="1800" b="0" i="1" dirty="0"/>
              <a:t>$</a:t>
            </a:r>
            <a:r>
              <a:rPr lang="en-US" sz="1800" b="0" i="1" dirty="0" smtClean="0"/>
              <a:t>100/kWh</a:t>
            </a:r>
            <a:r>
              <a:rPr lang="en-US" sz="1800" b="0" i="1" dirty="0"/>
              <a:t>, 400 </a:t>
            </a:r>
            <a:r>
              <a:rPr lang="en-US" sz="1800" b="0" i="1" dirty="0" err="1"/>
              <a:t>Wh</a:t>
            </a:r>
            <a:r>
              <a:rPr lang="en-US" sz="1800" b="0" i="1" dirty="0"/>
              <a:t>/kg and 400 </a:t>
            </a:r>
            <a:r>
              <a:rPr lang="en-US" sz="1800" b="0" i="1" dirty="0" err="1" smtClean="0"/>
              <a:t>Wh</a:t>
            </a:r>
            <a:r>
              <a:rPr lang="en-US" sz="1800" b="0" i="1" dirty="0" smtClean="0"/>
              <a:t>/L</a:t>
            </a:r>
            <a:endParaRPr lang="en-US" sz="1800" b="0" i="1" dirty="0"/>
          </a:p>
        </p:txBody>
      </p:sp>
      <p:sp>
        <p:nvSpPr>
          <p:cNvPr id="23" name="Content Placeholder 2"/>
          <p:cNvSpPr txBox="1">
            <a:spLocks/>
          </p:cNvSpPr>
          <p:nvPr/>
        </p:nvSpPr>
        <p:spPr>
          <a:xfrm>
            <a:off x="2281309" y="5873560"/>
            <a:ext cx="4874578" cy="494495"/>
          </a:xfrm>
          <a:prstGeom prst="rect">
            <a:avLst/>
          </a:prstGeom>
        </p:spPr>
        <p:txBody>
          <a:bodyPr>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b="0" i="0" kern="1200">
                <a:solidFill>
                  <a:srgbClr val="FFFFFF"/>
                </a:solidFill>
                <a:latin typeface="Arial"/>
                <a:ea typeface="+mn-ea"/>
                <a:cs typeface="Arial"/>
              </a:defRPr>
            </a:lvl1pPr>
            <a:lvl2pPr marL="621792" indent="-228600" algn="l" rtl="0" eaLnBrk="1" latinLnBrk="0" hangingPunct="1">
              <a:spcBef>
                <a:spcPts val="324"/>
              </a:spcBef>
              <a:buClr>
                <a:schemeClr val="accent1"/>
              </a:buClr>
              <a:buFont typeface="Verdana"/>
              <a:buChar char="◦"/>
              <a:defRPr kumimoji="0" sz="2300" b="0" i="0" kern="1200">
                <a:solidFill>
                  <a:srgbClr val="FFFFFF"/>
                </a:solidFill>
                <a:latin typeface="Arial"/>
                <a:ea typeface="+mn-ea"/>
                <a:cs typeface="Arial"/>
              </a:defRPr>
            </a:lvl2pPr>
            <a:lvl3pPr marL="859536" indent="-228600" algn="l" rtl="0" eaLnBrk="1" latinLnBrk="0" hangingPunct="1">
              <a:spcBef>
                <a:spcPts val="350"/>
              </a:spcBef>
              <a:buClr>
                <a:srgbClr val="D19E3E"/>
              </a:buClr>
              <a:buSzPct val="100000"/>
              <a:buFont typeface="Wingdings 2"/>
              <a:buChar char=""/>
              <a:defRPr kumimoji="0" sz="2100" b="0" i="0" kern="1200">
                <a:solidFill>
                  <a:srgbClr val="FFFFFF"/>
                </a:solidFill>
                <a:latin typeface="Arial"/>
                <a:ea typeface="+mn-ea"/>
                <a:cs typeface="Arial"/>
              </a:defRPr>
            </a:lvl3pPr>
            <a:lvl4pPr marL="1143000" indent="-228600" algn="l" rtl="0" eaLnBrk="1" latinLnBrk="0" hangingPunct="1">
              <a:spcBef>
                <a:spcPts val="350"/>
              </a:spcBef>
              <a:buClr>
                <a:srgbClr val="D19E3E"/>
              </a:buClr>
              <a:buFont typeface="Wingdings 2"/>
              <a:buChar char=""/>
              <a:defRPr kumimoji="0" sz="1900" b="0" i="0" kern="1200">
                <a:solidFill>
                  <a:srgbClr val="FFFFFF"/>
                </a:solidFill>
                <a:latin typeface="Arial"/>
                <a:ea typeface="+mn-ea"/>
                <a:cs typeface="Arial"/>
              </a:defRPr>
            </a:lvl4pPr>
            <a:lvl5pPr marL="1371600" indent="-228600" algn="l" rtl="0" eaLnBrk="1" latinLnBrk="0" hangingPunct="1">
              <a:spcBef>
                <a:spcPts val="350"/>
              </a:spcBef>
              <a:buClr>
                <a:srgbClr val="D19E3E"/>
              </a:buClr>
              <a:buFont typeface="Wingdings 2"/>
              <a:buChar char=""/>
              <a:defRPr kumimoji="0" sz="1800" b="0" i="0" kern="1200">
                <a:solidFill>
                  <a:srgbClr val="FFFFFF"/>
                </a:solidFill>
                <a:latin typeface="Arial"/>
                <a:ea typeface="+mn-ea"/>
                <a:cs typeface="Arial"/>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lstStyle>
          <a:p>
            <a:pPr marL="3175" indent="0" algn="ctr">
              <a:buNone/>
            </a:pPr>
            <a:r>
              <a:rPr lang="en-US" sz="1800" i="1" dirty="0" smtClean="0">
                <a:latin typeface="Century Gothic"/>
                <a:cs typeface="Century Gothic"/>
              </a:rPr>
              <a:t>Our Multi-Disciplinary Teams</a:t>
            </a:r>
            <a:endParaRPr lang="en-US" sz="1800" i="1" dirty="0">
              <a:latin typeface="Century Gothic"/>
              <a:cs typeface="Century Gothic"/>
            </a:endParaRPr>
          </a:p>
        </p:txBody>
      </p:sp>
      <p:sp>
        <p:nvSpPr>
          <p:cNvPr id="33" name="Slide Number Placeholder 32"/>
          <p:cNvSpPr>
            <a:spLocks noGrp="1"/>
          </p:cNvSpPr>
          <p:nvPr>
            <p:ph type="sldNum" sz="quarter" idx="4"/>
          </p:nvPr>
        </p:nvSpPr>
        <p:spPr/>
        <p:txBody>
          <a:bodyPr/>
          <a:lstStyle/>
          <a:p>
            <a:fld id="{6D56EEAD-0332-044B-8491-07E146F0D709}" type="slidenum">
              <a:rPr lang="en-GB" smtClean="0"/>
              <a:pPr/>
              <a:t>20</a:t>
            </a:fld>
            <a:endParaRPr lang="en-GB" dirty="0"/>
          </a:p>
        </p:txBody>
      </p:sp>
      <p:grpSp>
        <p:nvGrpSpPr>
          <p:cNvPr id="40" name="Group 39"/>
          <p:cNvGrpSpPr/>
          <p:nvPr/>
        </p:nvGrpSpPr>
        <p:grpSpPr>
          <a:xfrm>
            <a:off x="7950200" y="121020"/>
            <a:ext cx="1078253" cy="824087"/>
            <a:chOff x="7150100" y="121020"/>
            <a:chExt cx="1078253" cy="824087"/>
          </a:xfrm>
        </p:grpSpPr>
        <p:sp>
          <p:nvSpPr>
            <p:cNvPr id="43" name="Pentagon 42"/>
            <p:cNvSpPr>
              <a:spLocks noChangeAspect="1"/>
            </p:cNvSpPr>
            <p:nvPr/>
          </p:nvSpPr>
          <p:spPr>
            <a:xfrm>
              <a:off x="7150100" y="121020"/>
              <a:ext cx="1078253" cy="824087"/>
            </a:xfrm>
            <a:prstGeom prst="homePlate">
              <a:avLst>
                <a:gd name="adj" fmla="val 24657"/>
              </a:avLst>
            </a:prstGeom>
            <a:gradFill flip="none" rotWithShape="1">
              <a:gsLst>
                <a:gs pos="0">
                  <a:schemeClr val="accent4">
                    <a:lumMod val="75000"/>
                  </a:schemeClr>
                </a:gs>
                <a:gs pos="50000">
                  <a:schemeClr val="accent4">
                    <a:lumMod val="60000"/>
                    <a:lumOff val="40000"/>
                  </a:schemeClr>
                </a:gs>
                <a:gs pos="100000">
                  <a:schemeClr val="accent4">
                    <a:lumMod val="75000"/>
                  </a:schemeClr>
                </a:gs>
              </a:gsLst>
              <a:lin ang="16200000" scaled="0"/>
              <a:tileRect/>
            </a:gra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sz="1050"/>
            </a:p>
          </p:txBody>
        </p:sp>
        <p:sp>
          <p:nvSpPr>
            <p:cNvPr id="46" name="Rectangle 45"/>
            <p:cNvSpPr>
              <a:spLocks noChangeAspect="1"/>
            </p:cNvSpPr>
            <p:nvPr/>
          </p:nvSpPr>
          <p:spPr>
            <a:xfrm>
              <a:off x="7200900" y="252720"/>
              <a:ext cx="921129" cy="507831"/>
            </a:xfrm>
            <a:prstGeom prst="rect">
              <a:avLst/>
            </a:prstGeom>
            <a:effectLst>
              <a:outerShdw blurRad="63500" dist="25400" dir="2700000" algn="br">
                <a:srgbClr val="000000">
                  <a:alpha val="78000"/>
                </a:srgbClr>
              </a:outerShdw>
            </a:effectLst>
          </p:spPr>
          <p:txBody>
            <a:bodyPr wrap="square" lIns="0" tIns="0" rIns="0" bIns="0">
              <a:spAutoFit/>
            </a:bodyPr>
            <a:lstStyle/>
            <a:p>
              <a:pPr algn="ctr"/>
              <a:r>
                <a:rPr lang="en-US" sz="1100" dirty="0" smtClean="0">
                  <a:solidFill>
                    <a:schemeClr val="bg1"/>
                  </a:solidFill>
                  <a:latin typeface="Arial"/>
                  <a:cs typeface="Arial"/>
                </a:rPr>
                <a:t>Cell Design</a:t>
              </a:r>
              <a:br>
                <a:rPr lang="en-US" sz="1100" dirty="0" smtClean="0">
                  <a:solidFill>
                    <a:schemeClr val="bg1"/>
                  </a:solidFill>
                  <a:latin typeface="Arial"/>
                  <a:cs typeface="Arial"/>
                </a:rPr>
              </a:br>
              <a:r>
                <a:rPr lang="en-US" sz="1100" dirty="0" smtClean="0">
                  <a:solidFill>
                    <a:schemeClr val="bg1"/>
                  </a:solidFill>
                  <a:latin typeface="Arial"/>
                  <a:cs typeface="Arial"/>
                </a:rPr>
                <a:t>and Prototyping</a:t>
              </a:r>
              <a:endParaRPr lang="en-GB" sz="1100" dirty="0">
                <a:solidFill>
                  <a:schemeClr val="bg1"/>
                </a:solidFill>
                <a:latin typeface="Arial"/>
                <a:cs typeface="Arial"/>
              </a:endParaRPr>
            </a:p>
          </p:txBody>
        </p:sp>
      </p:grpSp>
      <p:pic>
        <p:nvPicPr>
          <p:cNvPr id="34" name="Picture 33" descr="Cui_Yi.jpg"/>
          <p:cNvPicPr>
            <a:picLocks noChangeAspect="1"/>
          </p:cNvPicPr>
          <p:nvPr/>
        </p:nvPicPr>
        <p:blipFill>
          <a:blip r:embed="rId3"/>
          <a:srcRect l="5769" t="5110" r="12179" b="22497"/>
          <a:stretch>
            <a:fillRect/>
          </a:stretch>
        </p:blipFill>
        <p:spPr>
          <a:xfrm>
            <a:off x="1533940" y="2978057"/>
            <a:ext cx="1081534" cy="1436457"/>
          </a:xfrm>
          <a:prstGeom prst="rect">
            <a:avLst/>
          </a:prstGeom>
          <a:noFill/>
          <a:ln w="57150" cap="flat" cmpd="sng" algn="ctr">
            <a:solidFill>
              <a:schemeClr val="bg1"/>
            </a:solidFill>
            <a:prstDash val="solid"/>
            <a:round/>
            <a:headEnd type="none" w="med" len="med"/>
            <a:tailEnd type="none" w="med" len="med"/>
          </a:ln>
          <a:effectLst>
            <a:outerShdw blurRad="50800" dist="38100" dir="2700000">
              <a:srgbClr val="000000">
                <a:alpha val="43000"/>
              </a:srgbClr>
            </a:outerShdw>
          </a:effectLst>
        </p:spPr>
      </p:pic>
      <p:pic>
        <p:nvPicPr>
          <p:cNvPr id="25" name="Picture 24" descr="Circle TeamBlowout2.png"/>
          <p:cNvPicPr>
            <a:picLocks noChangeAspect="1"/>
          </p:cNvPicPr>
          <p:nvPr/>
        </p:nvPicPr>
        <p:blipFill>
          <a:blip r:embed="rId4"/>
          <a:stretch>
            <a:fillRect/>
          </a:stretch>
        </p:blipFill>
        <p:spPr>
          <a:xfrm>
            <a:off x="937359" y="2551886"/>
            <a:ext cx="2319605" cy="2307413"/>
          </a:xfrm>
          <a:prstGeom prst="rect">
            <a:avLst/>
          </a:prstGeom>
        </p:spPr>
      </p:pic>
      <p:grpSp>
        <p:nvGrpSpPr>
          <p:cNvPr id="5" name="Group 4"/>
          <p:cNvGrpSpPr/>
          <p:nvPr/>
        </p:nvGrpSpPr>
        <p:grpSpPr>
          <a:xfrm>
            <a:off x="4678245" y="1764327"/>
            <a:ext cx="3982572" cy="4088454"/>
            <a:chOff x="4513145" y="1764327"/>
            <a:chExt cx="3982572" cy="4088454"/>
          </a:xfrm>
        </p:grpSpPr>
        <p:grpSp>
          <p:nvGrpSpPr>
            <p:cNvPr id="6" name="Group 5"/>
            <p:cNvGrpSpPr/>
            <p:nvPr/>
          </p:nvGrpSpPr>
          <p:grpSpPr>
            <a:xfrm>
              <a:off x="5858942" y="3076548"/>
              <a:ext cx="993140" cy="1295400"/>
              <a:chOff x="4017442" y="2339948"/>
              <a:chExt cx="993140" cy="1295400"/>
            </a:xfrm>
          </p:grpSpPr>
          <p:pic>
            <p:nvPicPr>
              <p:cNvPr id="14" name="Picture 13" descr="Balsara_Nitash.jpg"/>
              <p:cNvPicPr>
                <a:picLocks noChangeAspect="1"/>
              </p:cNvPicPr>
              <p:nvPr/>
            </p:nvPicPr>
            <p:blipFill>
              <a:blip r:embed="rId5"/>
              <a:stretch>
                <a:fillRect/>
              </a:stretch>
            </p:blipFill>
            <p:spPr>
              <a:xfrm>
                <a:off x="4017442" y="2339948"/>
                <a:ext cx="993140" cy="1295400"/>
              </a:xfrm>
              <a:prstGeom prst="rect">
                <a:avLst/>
              </a:prstGeom>
              <a:noFill/>
              <a:ln w="57150" cap="flat" cmpd="sng" algn="ctr">
                <a:solidFill>
                  <a:schemeClr val="bg1"/>
                </a:solidFill>
                <a:prstDash val="solid"/>
                <a:round/>
                <a:headEnd type="none" w="med" len="med"/>
                <a:tailEnd type="none" w="med" len="med"/>
              </a:ln>
              <a:effectLst>
                <a:outerShdw blurRad="50800" dist="38100" dir="2700000">
                  <a:srgbClr val="000000">
                    <a:alpha val="43000"/>
                  </a:srgbClr>
                </a:outerShdw>
              </a:effectLst>
            </p:spPr>
          </p:pic>
          <p:sp>
            <p:nvSpPr>
              <p:cNvPr id="15" name="TextBox 14"/>
              <p:cNvSpPr txBox="1"/>
              <p:nvPr/>
            </p:nvSpPr>
            <p:spPr>
              <a:xfrm>
                <a:off x="4066909" y="3296428"/>
                <a:ext cx="913045" cy="323165"/>
              </a:xfrm>
              <a:prstGeom prst="rect">
                <a:avLst/>
              </a:prstGeom>
              <a:noFill/>
            </p:spPr>
            <p:txBody>
              <a:bodyPr wrap="none" lIns="0" tIns="0" rIns="0" bIns="0" rtlCol="0">
                <a:spAutoFit/>
              </a:bodyPr>
              <a:lstStyle/>
              <a:p>
                <a:pPr algn="ctr"/>
                <a:r>
                  <a:rPr lang="en-GB" sz="1050" dirty="0" smtClean="0">
                    <a:solidFill>
                      <a:schemeClr val="bg1"/>
                    </a:solidFill>
                    <a:latin typeface="Arial"/>
                    <a:cs typeface="Arial"/>
                  </a:rPr>
                  <a:t>Nitash Balsara, </a:t>
                </a:r>
                <a:br>
                  <a:rPr lang="en-GB" sz="1050" dirty="0" smtClean="0">
                    <a:solidFill>
                      <a:schemeClr val="bg1"/>
                    </a:solidFill>
                    <a:latin typeface="Arial"/>
                    <a:cs typeface="Arial"/>
                  </a:rPr>
                </a:br>
                <a:r>
                  <a:rPr lang="en-GB" sz="1050" dirty="0" smtClean="0">
                    <a:solidFill>
                      <a:schemeClr val="bg1"/>
                    </a:solidFill>
                    <a:latin typeface="Arial"/>
                    <a:cs typeface="Arial"/>
                  </a:rPr>
                  <a:t>LBNL</a:t>
                </a:r>
              </a:p>
            </p:txBody>
          </p:sp>
        </p:grpSp>
        <p:sp>
          <p:nvSpPr>
            <p:cNvPr id="17" name="TextBox 16"/>
            <p:cNvSpPr txBox="1"/>
            <p:nvPr/>
          </p:nvSpPr>
          <p:spPr>
            <a:xfrm>
              <a:off x="7625164" y="1764327"/>
              <a:ext cx="640502" cy="484748"/>
            </a:xfrm>
            <a:prstGeom prst="rect">
              <a:avLst/>
            </a:prstGeom>
            <a:noFill/>
          </p:spPr>
          <p:txBody>
            <a:bodyPr wrap="square" lIns="0" tIns="0" rIns="0" bIns="0" rtlCol="0">
              <a:spAutoFit/>
            </a:bodyPr>
            <a:lstStyle/>
            <a:p>
              <a:pPr algn="ctr"/>
              <a:r>
                <a:rPr lang="en-GB" sz="1050" dirty="0" smtClean="0">
                  <a:solidFill>
                    <a:schemeClr val="bg1"/>
                  </a:solidFill>
                  <a:latin typeface="Arial"/>
                  <a:cs typeface="Arial"/>
                </a:rPr>
                <a:t>Kevin </a:t>
              </a:r>
              <a:r>
                <a:rPr lang="en-GB" sz="1050" dirty="0" err="1" smtClean="0">
                  <a:solidFill>
                    <a:schemeClr val="bg1"/>
                  </a:solidFill>
                  <a:latin typeface="Arial"/>
                  <a:cs typeface="Arial"/>
                </a:rPr>
                <a:t>Zavadil</a:t>
              </a:r>
              <a:r>
                <a:rPr lang="en-GB" sz="1050" dirty="0" smtClean="0">
                  <a:solidFill>
                    <a:schemeClr val="bg1"/>
                  </a:solidFill>
                  <a:latin typeface="Arial"/>
                  <a:cs typeface="Arial"/>
                </a:rPr>
                <a:t>, SNL</a:t>
              </a:r>
            </a:p>
          </p:txBody>
        </p:sp>
        <p:sp>
          <p:nvSpPr>
            <p:cNvPr id="18" name="TextBox 17"/>
            <p:cNvSpPr txBox="1"/>
            <p:nvPr/>
          </p:nvSpPr>
          <p:spPr>
            <a:xfrm>
              <a:off x="7336835" y="3664400"/>
              <a:ext cx="1158882" cy="323165"/>
            </a:xfrm>
            <a:prstGeom prst="rect">
              <a:avLst/>
            </a:prstGeom>
            <a:noFill/>
          </p:spPr>
          <p:txBody>
            <a:bodyPr wrap="square" lIns="0" tIns="0" rIns="0" bIns="0" rtlCol="0">
              <a:spAutoFit/>
            </a:bodyPr>
            <a:lstStyle/>
            <a:p>
              <a:pPr algn="ctr"/>
              <a:r>
                <a:rPr lang="en-GB" sz="1050" dirty="0" smtClean="0">
                  <a:solidFill>
                    <a:schemeClr val="bg1"/>
                  </a:solidFill>
                  <a:latin typeface="Arial"/>
                  <a:cs typeface="Arial"/>
                </a:rPr>
                <a:t>Jack </a:t>
              </a:r>
              <a:r>
                <a:rPr lang="en-GB" sz="1050" dirty="0" err="1" smtClean="0">
                  <a:solidFill>
                    <a:schemeClr val="bg1"/>
                  </a:solidFill>
                  <a:latin typeface="Arial"/>
                  <a:cs typeface="Arial"/>
                </a:rPr>
                <a:t>Vaughey</a:t>
              </a:r>
              <a:endParaRPr lang="en-GB" sz="1050" dirty="0" smtClean="0">
                <a:solidFill>
                  <a:schemeClr val="bg1"/>
                </a:solidFill>
                <a:latin typeface="Arial"/>
                <a:cs typeface="Arial"/>
              </a:endParaRPr>
            </a:p>
            <a:p>
              <a:pPr algn="ctr"/>
              <a:r>
                <a:rPr lang="en-GB" sz="1050" dirty="0" smtClean="0">
                  <a:solidFill>
                    <a:schemeClr val="bg1"/>
                  </a:solidFill>
                  <a:latin typeface="Arial"/>
                  <a:cs typeface="Arial"/>
                </a:rPr>
                <a:t>ANL</a:t>
              </a:r>
            </a:p>
          </p:txBody>
        </p:sp>
        <p:sp>
          <p:nvSpPr>
            <p:cNvPr id="19" name="TextBox 18"/>
            <p:cNvSpPr txBox="1"/>
            <p:nvPr/>
          </p:nvSpPr>
          <p:spPr>
            <a:xfrm>
              <a:off x="7205089" y="5263732"/>
              <a:ext cx="1158882" cy="323165"/>
            </a:xfrm>
            <a:prstGeom prst="rect">
              <a:avLst/>
            </a:prstGeom>
            <a:noFill/>
          </p:spPr>
          <p:txBody>
            <a:bodyPr wrap="square" lIns="0" tIns="0" rIns="0" bIns="0" rtlCol="0">
              <a:spAutoFit/>
            </a:bodyPr>
            <a:lstStyle/>
            <a:p>
              <a:pPr algn="ctr"/>
              <a:r>
                <a:rPr lang="en-GB" sz="1050" dirty="0" smtClean="0">
                  <a:solidFill>
                    <a:schemeClr val="bg1"/>
                  </a:solidFill>
                  <a:latin typeface="Arial"/>
                  <a:cs typeface="Arial"/>
                </a:rPr>
                <a:t>Andy Jansen</a:t>
              </a:r>
              <a:endParaRPr lang="en-GB" sz="1050" dirty="0">
                <a:solidFill>
                  <a:schemeClr val="bg1"/>
                </a:solidFill>
                <a:latin typeface="Arial"/>
                <a:cs typeface="Arial"/>
              </a:endParaRPr>
            </a:p>
            <a:p>
              <a:pPr algn="ctr"/>
              <a:r>
                <a:rPr lang="en-GB" sz="1050" dirty="0" smtClean="0">
                  <a:solidFill>
                    <a:schemeClr val="bg1"/>
                  </a:solidFill>
                  <a:latin typeface="Arial"/>
                  <a:cs typeface="Arial"/>
                </a:rPr>
                <a:t>ANL</a:t>
              </a:r>
            </a:p>
          </p:txBody>
        </p:sp>
        <p:pic>
          <p:nvPicPr>
            <p:cNvPr id="22" name="Picture 21" descr="Circle TeamBlowout2.png"/>
            <p:cNvPicPr>
              <a:picLocks noChangeAspect="1"/>
            </p:cNvPicPr>
            <p:nvPr/>
          </p:nvPicPr>
          <p:blipFill>
            <a:blip r:embed="rId4"/>
            <a:stretch>
              <a:fillRect/>
            </a:stretch>
          </p:blipFill>
          <p:spPr>
            <a:xfrm>
              <a:off x="5179159" y="2602686"/>
              <a:ext cx="2319605" cy="2307413"/>
            </a:xfrm>
            <a:prstGeom prst="rect">
              <a:avLst/>
            </a:prstGeom>
          </p:spPr>
        </p:pic>
        <p:pic>
          <p:nvPicPr>
            <p:cNvPr id="2054" name="Picture 6" descr="http://www.anl.gov/sites/anl.gov/files/styles/contributor_headshot_large/public/contributor/headshot/Jansen%20Andy.jpg"/>
            <p:cNvPicPr>
              <a:picLocks noChangeAspect="1" noChangeArrowheads="1"/>
            </p:cNvPicPr>
            <p:nvPr/>
          </p:nvPicPr>
          <p:blipFill>
            <a:blip r:embed="rId6">
              <a:extLst>
                <a:ext uri="{28A0092B-C50C-407E-A947-70E740481C1C}">
                  <a14:useLocalDpi xmlns:a14="http://schemas.microsoft.com/office/drawing/2010/main" val="0"/>
                </a:ext>
              </a:extLst>
            </a:blip>
            <a:srcRect l="7117" r="15236"/>
            <a:stretch>
              <a:fillRect/>
            </a:stretch>
          </p:blipFill>
          <p:spPr bwMode="auto">
            <a:xfrm>
              <a:off x="7347518" y="4156729"/>
              <a:ext cx="829408" cy="1068177"/>
            </a:xfrm>
            <a:prstGeom prst="rect">
              <a:avLst/>
            </a:prstGeom>
            <a:solidFill>
              <a:srgbClr val="FFFFFF"/>
            </a:solidFill>
            <a:ln w="57150" cap="flat" cmpd="sng" algn="ctr">
              <a:solidFill>
                <a:srgbClr val="FFFFFF"/>
              </a:solidFill>
              <a:prstDash val="solid"/>
              <a:round/>
              <a:headEnd type="none" w="med" len="med"/>
              <a:tailEnd type="none" w="med" len="med"/>
            </a:ln>
            <a:extLst/>
          </p:spPr>
        </p:pic>
        <p:pic>
          <p:nvPicPr>
            <p:cNvPr id="2056" name="Picture 8" descr="http://www-chimie.u-strasbg.fr/facsXIII/photos%20conferenciers/MelanieSanford-3.jpg"/>
            <p:cNvPicPr>
              <a:picLocks noChangeAspect="1" noChangeArrowheads="1"/>
            </p:cNvPicPr>
            <p:nvPr/>
          </p:nvPicPr>
          <p:blipFill>
            <a:blip r:embed="rId7">
              <a:extLst>
                <a:ext uri="{28A0092B-C50C-407E-A947-70E740481C1C}">
                  <a14:useLocalDpi xmlns:a14="http://schemas.microsoft.com/office/drawing/2010/main" val="0"/>
                </a:ext>
              </a:extLst>
            </a:blip>
            <a:srcRect b="6147"/>
            <a:stretch>
              <a:fillRect/>
            </a:stretch>
          </p:blipFill>
          <p:spPr bwMode="auto">
            <a:xfrm>
              <a:off x="4579600" y="2422097"/>
              <a:ext cx="837238" cy="1092035"/>
            </a:xfrm>
            <a:prstGeom prst="rect">
              <a:avLst/>
            </a:prstGeom>
            <a:noFill/>
            <a:ln w="57150" cap="flat" cmpd="sng" algn="ctr">
              <a:solidFill>
                <a:schemeClr val="bg1"/>
              </a:solidFill>
              <a:prstDash val="solid"/>
              <a:round/>
              <a:headEnd type="none" w="med" len="med"/>
              <a:tailEnd type="none" w="med" len="med"/>
            </a:ln>
            <a:effectLst>
              <a:outerShdw blurRad="50800" dist="38100" dir="270000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l="37383" t="5388" r="41487" b="76706"/>
            <a:stretch/>
          </p:blipFill>
          <p:spPr>
            <a:xfrm>
              <a:off x="6782946" y="1815399"/>
              <a:ext cx="848219" cy="1082066"/>
            </a:xfrm>
            <a:prstGeom prst="rect">
              <a:avLst/>
            </a:prstGeom>
            <a:noFill/>
            <a:ln w="57150" cap="flat" cmpd="sng" algn="ctr">
              <a:solidFill>
                <a:schemeClr val="bg1"/>
              </a:solidFill>
              <a:prstDash val="solid"/>
              <a:round/>
              <a:headEnd type="none" w="med" len="med"/>
              <a:tailEnd type="none" w="med" len="med"/>
            </a:ln>
            <a:effectLst>
              <a:outerShdw blurRad="50800" dist="38100" dir="2700000">
                <a:srgbClr val="000000">
                  <a:alpha val="43000"/>
                </a:srgbClr>
              </a:outerShdw>
            </a:effectLst>
          </p:spPr>
        </p:pic>
        <p:pic>
          <p:nvPicPr>
            <p:cNvPr id="2050" name="Picture 2" descr="http://www.electrochem.org/ecs/tia/batt/support/vaughey_j.png"/>
            <p:cNvPicPr>
              <a:picLocks noChangeAspect="1" noChangeArrowheads="1"/>
            </p:cNvPicPr>
            <p:nvPr/>
          </p:nvPicPr>
          <p:blipFill>
            <a:blip r:embed="rId9">
              <a:extLst>
                <a:ext uri="{28A0092B-C50C-407E-A947-70E740481C1C}">
                  <a14:useLocalDpi xmlns:a14="http://schemas.microsoft.com/office/drawing/2010/main" val="0"/>
                </a:ext>
              </a:extLst>
            </a:blip>
            <a:srcRect b="5863"/>
            <a:stretch>
              <a:fillRect/>
            </a:stretch>
          </p:blipFill>
          <p:spPr bwMode="auto">
            <a:xfrm>
              <a:off x="7493186" y="2561797"/>
              <a:ext cx="842782" cy="1068841"/>
            </a:xfrm>
            <a:prstGeom prst="rect">
              <a:avLst/>
            </a:prstGeom>
            <a:noFill/>
            <a:ln w="57150" cap="flat" cmpd="sng" algn="ctr">
              <a:solidFill>
                <a:schemeClr val="bg1"/>
              </a:solidFill>
              <a:prstDash val="solid"/>
              <a:round/>
              <a:headEnd type="none" w="med" len="med"/>
              <a:tailEnd type="none" w="med" len="med"/>
            </a:ln>
            <a:effectLst>
              <a:outerShdw blurRad="50800" dist="38100" dir="270000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4643660" y="5529616"/>
              <a:ext cx="860539" cy="323165"/>
            </a:xfrm>
            <a:prstGeom prst="rect">
              <a:avLst/>
            </a:prstGeom>
            <a:noFill/>
          </p:spPr>
          <p:txBody>
            <a:bodyPr wrap="square" lIns="0" tIns="0" rIns="0" bIns="0" rtlCol="0">
              <a:spAutoFit/>
            </a:bodyPr>
            <a:lstStyle/>
            <a:p>
              <a:pPr algn="ctr"/>
              <a:r>
                <a:rPr lang="en-GB" sz="1050" dirty="0" smtClean="0">
                  <a:solidFill>
                    <a:schemeClr val="bg1"/>
                  </a:solidFill>
                  <a:latin typeface="Arial"/>
                  <a:cs typeface="Arial"/>
                </a:rPr>
                <a:t>Pat Hurley </a:t>
              </a:r>
            </a:p>
            <a:p>
              <a:pPr algn="ctr"/>
              <a:r>
                <a:rPr lang="en-GB" sz="1050" dirty="0" smtClean="0">
                  <a:solidFill>
                    <a:schemeClr val="bg1"/>
                  </a:solidFill>
                  <a:latin typeface="Arial"/>
                  <a:cs typeface="Arial"/>
                </a:rPr>
                <a:t>JCI</a:t>
              </a:r>
            </a:p>
          </p:txBody>
        </p:sp>
        <p:pic>
          <p:nvPicPr>
            <p:cNvPr id="31" name="Picture 30" descr="Apblett_Chris.jpg"/>
            <p:cNvPicPr>
              <a:picLocks noChangeAspect="1"/>
            </p:cNvPicPr>
            <p:nvPr/>
          </p:nvPicPr>
          <p:blipFill>
            <a:blip r:embed="rId10"/>
            <a:srcRect l="18994" t="1662" r="18150" b="6328"/>
            <a:stretch>
              <a:fillRect/>
            </a:stretch>
          </p:blipFill>
          <p:spPr>
            <a:xfrm>
              <a:off x="4656327" y="4298345"/>
              <a:ext cx="805561" cy="1087094"/>
            </a:xfrm>
            <a:prstGeom prst="rect">
              <a:avLst/>
            </a:prstGeom>
            <a:noFill/>
            <a:ln w="57150" cap="flat" cmpd="sng" algn="ctr">
              <a:solidFill>
                <a:schemeClr val="bg1"/>
              </a:solidFill>
              <a:prstDash val="solid"/>
              <a:round/>
              <a:headEnd type="none" w="med" len="med"/>
              <a:tailEnd type="none" w="med" len="med"/>
            </a:ln>
            <a:effectLst>
              <a:outerShdw blurRad="50800" dist="38100" dir="2700000">
                <a:srgbClr val="000000">
                  <a:alpha val="43000"/>
                </a:srgbClr>
              </a:outerShdw>
            </a:effectLst>
          </p:spPr>
        </p:pic>
        <p:sp>
          <p:nvSpPr>
            <p:cNvPr id="16" name="TextBox 15"/>
            <p:cNvSpPr txBox="1"/>
            <p:nvPr/>
          </p:nvSpPr>
          <p:spPr>
            <a:xfrm>
              <a:off x="4513145" y="3569920"/>
              <a:ext cx="980568" cy="323165"/>
            </a:xfrm>
            <a:prstGeom prst="rect">
              <a:avLst/>
            </a:prstGeom>
            <a:noFill/>
          </p:spPr>
          <p:txBody>
            <a:bodyPr wrap="none" lIns="0" tIns="0" rIns="0" bIns="0" rtlCol="0">
              <a:spAutoFit/>
            </a:bodyPr>
            <a:lstStyle/>
            <a:p>
              <a:pPr algn="ctr"/>
              <a:r>
                <a:rPr lang="en-GB" sz="1050" dirty="0" smtClean="0">
                  <a:solidFill>
                    <a:schemeClr val="bg1"/>
                  </a:solidFill>
                  <a:latin typeface="Arial"/>
                  <a:cs typeface="Arial"/>
                </a:rPr>
                <a:t>Melanie Sanford</a:t>
              </a:r>
              <a:endParaRPr lang="en-GB" sz="1050" dirty="0">
                <a:solidFill>
                  <a:schemeClr val="bg1"/>
                </a:solidFill>
                <a:latin typeface="Arial"/>
                <a:cs typeface="Arial"/>
              </a:endParaRPr>
            </a:p>
            <a:p>
              <a:pPr algn="ctr"/>
              <a:r>
                <a:rPr lang="en-GB" sz="1050" dirty="0" smtClean="0">
                  <a:solidFill>
                    <a:schemeClr val="bg1"/>
                  </a:solidFill>
                  <a:latin typeface="Arial"/>
                  <a:cs typeface="Arial"/>
                </a:rPr>
                <a:t>U-M</a:t>
              </a:r>
            </a:p>
          </p:txBody>
        </p:sp>
      </p:grpSp>
      <p:grpSp>
        <p:nvGrpSpPr>
          <p:cNvPr id="9" name="Group 8"/>
          <p:cNvGrpSpPr/>
          <p:nvPr/>
        </p:nvGrpSpPr>
        <p:grpSpPr>
          <a:xfrm>
            <a:off x="375284" y="4208168"/>
            <a:ext cx="822960" cy="1439834"/>
            <a:chOff x="375284" y="4208168"/>
            <a:chExt cx="822960" cy="1439834"/>
          </a:xfrm>
        </p:grpSpPr>
        <p:pic>
          <p:nvPicPr>
            <p:cNvPr id="4" name="Picture 3"/>
            <p:cNvPicPr>
              <a:picLocks noChangeAspect="1"/>
            </p:cNvPicPr>
            <p:nvPr/>
          </p:nvPicPr>
          <p:blipFill rotWithShape="1">
            <a:blip r:embed="rId11">
              <a:extLst>
                <a:ext uri="{28A0092B-C50C-407E-A947-70E740481C1C}">
                  <a14:useLocalDpi xmlns:a14="http://schemas.microsoft.com/office/drawing/2010/main" val="0"/>
                </a:ext>
              </a:extLst>
            </a:blip>
            <a:srcRect l="23099" r="10806" b="16916"/>
            <a:stretch/>
          </p:blipFill>
          <p:spPr>
            <a:xfrm>
              <a:off x="375284" y="4208168"/>
              <a:ext cx="822960" cy="1029779"/>
            </a:xfrm>
            <a:prstGeom prst="rect">
              <a:avLst/>
            </a:prstGeom>
            <a:solidFill>
              <a:srgbClr val="FFFFFF"/>
            </a:solidFill>
            <a:ln w="57150" cap="flat" cmpd="sng" algn="ctr">
              <a:solidFill>
                <a:srgbClr val="FFFFFF"/>
              </a:solidFill>
              <a:prstDash val="solid"/>
              <a:round/>
              <a:headEnd type="none" w="med" len="med"/>
              <a:tailEnd type="none" w="med" len="med"/>
            </a:ln>
          </p:spPr>
        </p:pic>
        <p:sp>
          <p:nvSpPr>
            <p:cNvPr id="28" name="TextBox 27"/>
            <p:cNvSpPr txBox="1"/>
            <p:nvPr/>
          </p:nvSpPr>
          <p:spPr>
            <a:xfrm>
              <a:off x="415624" y="5324837"/>
              <a:ext cx="763402" cy="323165"/>
            </a:xfrm>
            <a:prstGeom prst="rect">
              <a:avLst/>
            </a:prstGeom>
            <a:noFill/>
          </p:spPr>
          <p:txBody>
            <a:bodyPr wrap="none" lIns="0" tIns="0" rIns="0" bIns="0" rtlCol="0">
              <a:spAutoFit/>
            </a:bodyPr>
            <a:lstStyle/>
            <a:p>
              <a:pPr algn="ctr"/>
              <a:r>
                <a:rPr lang="en-GB" sz="1050" dirty="0" smtClean="0">
                  <a:solidFill>
                    <a:schemeClr val="bg1"/>
                  </a:solidFill>
                  <a:latin typeface="Arial"/>
                  <a:cs typeface="Arial"/>
                </a:rPr>
                <a:t>Chris </a:t>
              </a:r>
              <a:r>
                <a:rPr lang="en-GB" sz="1050" dirty="0" err="1" smtClean="0">
                  <a:solidFill>
                    <a:schemeClr val="bg1"/>
                  </a:solidFill>
                  <a:latin typeface="Arial"/>
                  <a:cs typeface="Arial"/>
                </a:rPr>
                <a:t>Apblett</a:t>
              </a:r>
              <a:endParaRPr lang="en-GB" sz="1050" dirty="0" smtClean="0">
                <a:solidFill>
                  <a:schemeClr val="bg1"/>
                </a:solidFill>
                <a:latin typeface="Arial"/>
                <a:cs typeface="Arial"/>
              </a:endParaRPr>
            </a:p>
            <a:p>
              <a:pPr algn="ctr"/>
              <a:r>
                <a:rPr lang="en-GB" sz="1050" dirty="0" smtClean="0">
                  <a:solidFill>
                    <a:schemeClr val="bg1"/>
                  </a:solidFill>
                  <a:latin typeface="Arial"/>
                  <a:cs typeface="Arial"/>
                </a:rPr>
                <a:t> SNL</a:t>
              </a:r>
            </a:p>
          </p:txBody>
        </p:sp>
      </p:grpSp>
      <p:grpSp>
        <p:nvGrpSpPr>
          <p:cNvPr id="10" name="Group 9"/>
          <p:cNvGrpSpPr/>
          <p:nvPr/>
        </p:nvGrpSpPr>
        <p:grpSpPr>
          <a:xfrm>
            <a:off x="382566" y="2076412"/>
            <a:ext cx="808348" cy="1464959"/>
            <a:chOff x="382566" y="2076412"/>
            <a:chExt cx="808348" cy="1464959"/>
          </a:xfrm>
        </p:grpSpPr>
        <p:sp>
          <p:nvSpPr>
            <p:cNvPr id="26" name="TextBox 25"/>
            <p:cNvSpPr txBox="1"/>
            <p:nvPr/>
          </p:nvSpPr>
          <p:spPr>
            <a:xfrm>
              <a:off x="536512" y="3218206"/>
              <a:ext cx="434201" cy="323165"/>
            </a:xfrm>
            <a:prstGeom prst="rect">
              <a:avLst/>
            </a:prstGeom>
            <a:noFill/>
          </p:spPr>
          <p:txBody>
            <a:bodyPr wrap="none" lIns="0" tIns="0" rIns="0" bIns="0" rtlCol="0">
              <a:spAutoFit/>
            </a:bodyPr>
            <a:lstStyle/>
            <a:p>
              <a:pPr algn="ctr"/>
              <a:r>
                <a:rPr lang="en-GB" sz="1050" dirty="0" smtClean="0">
                  <a:solidFill>
                    <a:schemeClr val="bg1"/>
                  </a:solidFill>
                  <a:latin typeface="Arial"/>
                  <a:cs typeface="Arial"/>
                </a:rPr>
                <a:t>Jun Liu</a:t>
              </a:r>
              <a:endParaRPr lang="en-GB" sz="1050" dirty="0">
                <a:solidFill>
                  <a:schemeClr val="bg1"/>
                </a:solidFill>
                <a:latin typeface="Arial"/>
                <a:cs typeface="Arial"/>
              </a:endParaRPr>
            </a:p>
            <a:p>
              <a:pPr algn="ctr"/>
              <a:r>
                <a:rPr lang="en-GB" sz="1050" dirty="0" smtClean="0">
                  <a:solidFill>
                    <a:schemeClr val="bg1"/>
                  </a:solidFill>
                  <a:latin typeface="Arial"/>
                  <a:cs typeface="Arial"/>
                </a:rPr>
                <a:t>PNNL</a:t>
              </a:r>
            </a:p>
          </p:txBody>
        </p:sp>
        <p:pic>
          <p:nvPicPr>
            <p:cNvPr id="29" name="Picture 10" descr="http://t2.gstatic.com/images?q=tbn:ANd9GcQRy7Ogz5kPSm0uE3XCuvsiRpg9o1cDqpgobOPTVXMk58z_miRLIg"/>
            <p:cNvPicPr>
              <a:picLocks noChangeAspect="1" noChangeArrowheads="1"/>
            </p:cNvPicPr>
            <p:nvPr/>
          </p:nvPicPr>
          <p:blipFill>
            <a:blip r:embed="rId12">
              <a:extLst>
                <a:ext uri="{28A0092B-C50C-407E-A947-70E740481C1C}">
                  <a14:useLocalDpi xmlns:a14="http://schemas.microsoft.com/office/drawing/2010/main" val="0"/>
                </a:ext>
              </a:extLst>
            </a:blip>
            <a:srcRect l="16040" t="8057" r="14362" b="26446"/>
            <a:stretch>
              <a:fillRect/>
            </a:stretch>
          </p:blipFill>
          <p:spPr bwMode="auto">
            <a:xfrm>
              <a:off x="382566" y="2076412"/>
              <a:ext cx="808348" cy="1065009"/>
            </a:xfrm>
            <a:prstGeom prst="rect">
              <a:avLst/>
            </a:prstGeom>
            <a:noFill/>
            <a:ln w="57150" cap="flat" cmpd="sng" algn="ctr">
              <a:solidFill>
                <a:schemeClr val="bg1"/>
              </a:solidFill>
              <a:prstDash val="solid"/>
              <a:round/>
              <a:headEnd type="none" w="med" len="med"/>
              <a:tailEnd type="none" w="med" len="med"/>
            </a:ln>
            <a:effectLst>
              <a:outerShdw blurRad="50800" dist="38100" dir="2700000">
                <a:srgbClr val="000000">
                  <a:alpha val="43000"/>
                </a:srgbClr>
              </a:outerShdw>
            </a:effectLst>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3130743" y="2989743"/>
            <a:ext cx="788932" cy="1489453"/>
            <a:chOff x="3130743" y="2989743"/>
            <a:chExt cx="788932" cy="1489453"/>
          </a:xfrm>
        </p:grpSpPr>
        <p:sp>
          <p:nvSpPr>
            <p:cNvPr id="27" name="TextBox 26"/>
            <p:cNvSpPr txBox="1"/>
            <p:nvPr/>
          </p:nvSpPr>
          <p:spPr>
            <a:xfrm>
              <a:off x="3185725" y="4156031"/>
              <a:ext cx="718364" cy="323165"/>
            </a:xfrm>
            <a:prstGeom prst="rect">
              <a:avLst/>
            </a:prstGeom>
            <a:noFill/>
          </p:spPr>
          <p:txBody>
            <a:bodyPr wrap="none" lIns="0" tIns="0" rIns="0" bIns="0" rtlCol="0">
              <a:spAutoFit/>
            </a:bodyPr>
            <a:lstStyle/>
            <a:p>
              <a:pPr algn="ctr"/>
              <a:r>
                <a:rPr lang="en-GB" sz="1050" dirty="0" err="1" smtClean="0">
                  <a:solidFill>
                    <a:schemeClr val="bg1"/>
                  </a:solidFill>
                  <a:latin typeface="Arial"/>
                  <a:cs typeface="Arial"/>
                </a:rPr>
                <a:t>Fik</a:t>
              </a:r>
              <a:r>
                <a:rPr lang="en-GB" sz="1050" dirty="0" smtClean="0">
                  <a:solidFill>
                    <a:schemeClr val="bg1"/>
                  </a:solidFill>
                  <a:latin typeface="Arial"/>
                  <a:cs typeface="Arial"/>
                </a:rPr>
                <a:t> </a:t>
              </a:r>
              <a:r>
                <a:rPr lang="en-GB" sz="1050" dirty="0" err="1" smtClean="0">
                  <a:solidFill>
                    <a:schemeClr val="bg1"/>
                  </a:solidFill>
                  <a:latin typeface="Arial"/>
                  <a:cs typeface="Arial"/>
                </a:rPr>
                <a:t>Brushett</a:t>
              </a:r>
              <a:endParaRPr lang="en-GB" sz="1050" dirty="0" smtClean="0">
                <a:solidFill>
                  <a:schemeClr val="bg1"/>
                </a:solidFill>
                <a:latin typeface="Arial"/>
                <a:cs typeface="Arial"/>
              </a:endParaRPr>
            </a:p>
            <a:p>
              <a:pPr algn="ctr"/>
              <a:r>
                <a:rPr lang="en-GB" sz="1050" dirty="0" smtClean="0">
                  <a:solidFill>
                    <a:schemeClr val="bg1"/>
                  </a:solidFill>
                  <a:latin typeface="Arial"/>
                  <a:cs typeface="Arial"/>
                </a:rPr>
                <a:t>MIT</a:t>
              </a:r>
            </a:p>
          </p:txBody>
        </p:sp>
        <p:pic>
          <p:nvPicPr>
            <p:cNvPr id="30" name="Picture 29" descr="Brushett_Fik.jpg"/>
            <p:cNvPicPr>
              <a:picLocks noChangeAspect="1"/>
            </p:cNvPicPr>
            <p:nvPr/>
          </p:nvPicPr>
          <p:blipFill>
            <a:blip r:embed="rId13"/>
            <a:srcRect l="14689" r="14124" b="602"/>
            <a:stretch>
              <a:fillRect/>
            </a:stretch>
          </p:blipFill>
          <p:spPr>
            <a:xfrm>
              <a:off x="3130743" y="2989743"/>
              <a:ext cx="788932" cy="1087094"/>
            </a:xfrm>
            <a:prstGeom prst="rect">
              <a:avLst/>
            </a:prstGeom>
            <a:noFill/>
            <a:ln w="57150" cap="flat" cmpd="sng" algn="ctr">
              <a:solidFill>
                <a:schemeClr val="bg1"/>
              </a:solidFill>
              <a:prstDash val="solid"/>
              <a:round/>
              <a:headEnd type="none" w="med" len="med"/>
              <a:tailEnd type="none" w="med" len="med"/>
            </a:ln>
            <a:effectLst>
              <a:outerShdw blurRad="50800" dist="38100" dir="2700000">
                <a:srgbClr val="000000">
                  <a:alpha val="43000"/>
                </a:srgbClr>
              </a:outerShdw>
            </a:effectLst>
          </p:spPr>
        </p:pic>
      </p:grpSp>
      <p:sp>
        <p:nvSpPr>
          <p:cNvPr id="35" name="TextBox 34"/>
          <p:cNvSpPr txBox="1"/>
          <p:nvPr/>
        </p:nvSpPr>
        <p:spPr>
          <a:xfrm>
            <a:off x="1722514" y="4094656"/>
            <a:ext cx="830186" cy="161583"/>
          </a:xfrm>
          <a:prstGeom prst="rect">
            <a:avLst/>
          </a:prstGeom>
          <a:solidFill>
            <a:srgbClr val="FF0000"/>
          </a:solidFill>
        </p:spPr>
        <p:txBody>
          <a:bodyPr wrap="square" lIns="0" tIns="0" rIns="0" bIns="0" rtlCol="0">
            <a:spAutoFit/>
          </a:bodyPr>
          <a:lstStyle/>
          <a:p>
            <a:pPr algn="ctr"/>
            <a:r>
              <a:rPr lang="en-GB" sz="1050" dirty="0" smtClean="0">
                <a:solidFill>
                  <a:schemeClr val="bg1"/>
                </a:solidFill>
                <a:latin typeface="Arial"/>
                <a:cs typeface="Arial"/>
              </a:rPr>
              <a:t>Yi Cui</a:t>
            </a:r>
            <a:r>
              <a:rPr lang="en-GB" sz="1050" dirty="0">
                <a:solidFill>
                  <a:schemeClr val="bg1"/>
                </a:solidFill>
                <a:latin typeface="Arial"/>
                <a:cs typeface="Arial"/>
              </a:rPr>
              <a:t> </a:t>
            </a:r>
            <a:r>
              <a:rPr lang="en-GB" sz="1050" dirty="0" smtClean="0">
                <a:solidFill>
                  <a:schemeClr val="bg1"/>
                </a:solidFill>
                <a:latin typeface="Arial"/>
                <a:cs typeface="Arial"/>
              </a:rPr>
              <a:t>SLAC</a:t>
            </a:r>
          </a:p>
        </p:txBody>
      </p:sp>
      <p:sp>
        <p:nvSpPr>
          <p:cNvPr id="36" name="Title 2"/>
          <p:cNvSpPr txBox="1">
            <a:spLocks/>
          </p:cNvSpPr>
          <p:nvPr/>
        </p:nvSpPr>
        <p:spPr>
          <a:xfrm>
            <a:off x="139700" y="452438"/>
            <a:ext cx="4381500" cy="1029605"/>
          </a:xfrm>
          <a:prstGeom prst="rect">
            <a:avLst/>
          </a:prstGeom>
        </p:spPr>
        <p:txBody>
          <a:bodyPr vert="horz" rtlCol="0" anchor="ctr">
            <a:normAutofit fontScale="92500" lnSpcReduction="20000"/>
            <a:scene3d>
              <a:camera prst="orthographicFront"/>
              <a:lightRig rig="soft" dir="t"/>
            </a:scene3d>
            <a:sp3d prstMaterial="softEdge">
              <a:bevelT w="25400" h="25400"/>
            </a:sp3d>
          </a:bodyPr>
          <a:lstStyle>
            <a:lvl1pPr algn="l" rtl="0" eaLnBrk="1" latinLnBrk="0" hangingPunct="1">
              <a:spcBef>
                <a:spcPct val="0"/>
              </a:spcBef>
              <a:buNone/>
              <a:defRPr kumimoji="0" sz="3200" b="1" i="0" kern="1200">
                <a:solidFill>
                  <a:srgbClr val="FFFFFF"/>
                </a:solidFill>
                <a:effectLst>
                  <a:outerShdw blurRad="31750" dist="25400" dir="5400000" algn="tl" rotWithShape="0">
                    <a:srgbClr val="000000">
                      <a:alpha val="25000"/>
                    </a:srgbClr>
                  </a:outerShdw>
                </a:effectLst>
                <a:latin typeface="Arial"/>
                <a:ea typeface="+mj-ea"/>
                <a:cs typeface="Arial"/>
              </a:defRPr>
            </a:lvl1pPr>
          </a:lstStyle>
          <a:p>
            <a:pPr algn="ctr">
              <a:lnSpc>
                <a:spcPct val="110000"/>
              </a:lnSpc>
            </a:pPr>
            <a:r>
              <a:rPr lang="en-US" sz="2600" dirty="0" smtClean="0"/>
              <a:t>TDT 1</a:t>
            </a:r>
          </a:p>
          <a:p>
            <a:pPr algn="ctr">
              <a:lnSpc>
                <a:spcPct val="110000"/>
              </a:lnSpc>
            </a:pPr>
            <a:r>
              <a:rPr lang="en-US" sz="2600" dirty="0" smtClean="0"/>
              <a:t>Non-aqueous Redox Flow</a:t>
            </a:r>
            <a:r>
              <a:rPr lang="en-US" sz="2400" dirty="0" smtClean="0"/>
              <a:t/>
            </a:r>
            <a:br>
              <a:rPr lang="en-US" sz="2400" dirty="0" smtClean="0"/>
            </a:br>
            <a:r>
              <a:rPr lang="en-US" sz="1800" b="0" i="1" cap="all" dirty="0" smtClean="0"/>
              <a:t>$100/kWh, 95% efficiency at C/5</a:t>
            </a:r>
            <a:endParaRPr lang="en-US" sz="2400" dirty="0"/>
          </a:p>
        </p:txBody>
      </p:sp>
    </p:spTree>
    <p:extLst>
      <p:ext uri="{BB962C8B-B14F-4D97-AF65-F5344CB8AC3E}">
        <p14:creationId xmlns:p14="http://schemas.microsoft.com/office/powerpoint/2010/main" val="369458521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6D56EEAD-0332-044B-8491-07E146F0D709}" type="slidenum">
              <a:rPr lang="en-GB" smtClean="0"/>
              <a:pPr/>
              <a:t>21</a:t>
            </a:fld>
            <a:endParaRPr lang="en-GB" dirty="0"/>
          </a:p>
        </p:txBody>
      </p:sp>
      <p:sp>
        <p:nvSpPr>
          <p:cNvPr id="6" name="Title 1"/>
          <p:cNvSpPr>
            <a:spLocks noGrp="1"/>
          </p:cNvSpPr>
          <p:nvPr>
            <p:ph type="title"/>
          </p:nvPr>
        </p:nvSpPr>
        <p:spPr>
          <a:xfrm>
            <a:off x="457200" y="274638"/>
            <a:ext cx="8229600" cy="1143000"/>
          </a:xfrm>
        </p:spPr>
        <p:txBody>
          <a:bodyPr>
            <a:normAutofit/>
          </a:bodyPr>
          <a:lstStyle/>
          <a:p>
            <a:pPr algn="l"/>
            <a:r>
              <a:rPr lang="en-US" sz="3200" dirty="0" smtClean="0"/>
              <a:t>Unveiling New </a:t>
            </a:r>
            <a:r>
              <a:rPr lang="en-US" sz="3200" dirty="0"/>
              <a:t>C</a:t>
            </a:r>
            <a:r>
              <a:rPr lang="en-US" sz="3200" dirty="0" smtClean="0"/>
              <a:t>hallenges through </a:t>
            </a:r>
            <a:br>
              <a:rPr lang="en-US" sz="3200" dirty="0" smtClean="0"/>
            </a:br>
            <a:r>
              <a:rPr lang="en-US" sz="3200" dirty="0" smtClean="0"/>
              <a:t>Cell Design and Prototyping</a:t>
            </a:r>
            <a:endParaRPr lang="en-US" sz="3200" dirty="0"/>
          </a:p>
        </p:txBody>
      </p:sp>
      <p:sp>
        <p:nvSpPr>
          <p:cNvPr id="8" name="Content Placeholder 3"/>
          <p:cNvSpPr txBox="1">
            <a:spLocks/>
          </p:cNvSpPr>
          <p:nvPr/>
        </p:nvSpPr>
        <p:spPr>
          <a:xfrm>
            <a:off x="5066826" y="1411266"/>
            <a:ext cx="3955426" cy="2315675"/>
          </a:xfrm>
          <a:prstGeom prst="rect">
            <a:avLst/>
          </a:prstGeom>
        </p:spPr>
        <p:txBody>
          <a:bodyPr vert="horz" lIns="0" tIns="0" rIns="0" bIns="0" rtlCol="0">
            <a:noAutofit/>
          </a:bodyPr>
          <a:lstStyle>
            <a:lvl1pPr marL="227013" indent="-227013" algn="l" defTabSz="457200" rtl="0" eaLnBrk="1" latinLnBrk="0" hangingPunct="1">
              <a:spcBef>
                <a:spcPct val="20000"/>
              </a:spcBef>
              <a:buClr>
                <a:srgbClr val="1D3C81"/>
              </a:buClr>
              <a:buSzPct val="100000"/>
              <a:buFont typeface="Wingdings" charset="2"/>
              <a:buChar char="§"/>
              <a:tabLst/>
              <a:defRPr sz="2000" kern="1200">
                <a:solidFill>
                  <a:schemeClr val="tx1"/>
                </a:solidFill>
                <a:latin typeface="+mn-lt"/>
                <a:ea typeface="+mn-ea"/>
                <a:cs typeface="+mn-cs"/>
              </a:defRPr>
            </a:lvl1pPr>
            <a:lvl2pPr marL="627063" indent="-287338" algn="l" defTabSz="457200" rtl="0" eaLnBrk="1" latinLnBrk="0" hangingPunct="1">
              <a:spcBef>
                <a:spcPct val="20000"/>
              </a:spcBef>
              <a:buClr>
                <a:srgbClr val="1D3C81"/>
              </a:buClr>
              <a:buSzPct val="80000"/>
              <a:buFont typeface="Wingdings" charset="2"/>
              <a:buChar char="−"/>
              <a:defRPr sz="1800" kern="1200">
                <a:solidFill>
                  <a:schemeClr val="tx1"/>
                </a:solidFill>
                <a:latin typeface="+mn-lt"/>
                <a:ea typeface="+mn-ea"/>
                <a:cs typeface="+mn-cs"/>
              </a:defRPr>
            </a:lvl2pPr>
            <a:lvl3pPr marL="800100" indent="-227013" algn="l" defTabSz="457200" rtl="0" eaLnBrk="1" latinLnBrk="0" hangingPunct="1">
              <a:spcBef>
                <a:spcPct val="20000"/>
              </a:spcBef>
              <a:buClr>
                <a:srgbClr val="1D3C81"/>
              </a:buClr>
              <a:buFont typeface="Lucida Grande"/>
              <a:buChar char="●"/>
              <a:defRPr sz="1600" kern="1200">
                <a:solidFill>
                  <a:schemeClr val="tx1"/>
                </a:solidFill>
                <a:latin typeface="+mn-lt"/>
                <a:ea typeface="+mn-ea"/>
                <a:cs typeface="+mn-cs"/>
              </a:defRPr>
            </a:lvl3pPr>
            <a:lvl4pPr marL="973138" indent="-173038" algn="l" defTabSz="457200" rtl="0" eaLnBrk="1" latinLnBrk="0" hangingPunct="1">
              <a:spcBef>
                <a:spcPct val="20000"/>
              </a:spcBef>
              <a:buClr>
                <a:srgbClr val="1D3C81"/>
              </a:buClr>
              <a:buFont typeface="Arial"/>
              <a:buChar char="•"/>
              <a:defRPr sz="1400" kern="1200">
                <a:solidFill>
                  <a:schemeClr val="tx1"/>
                </a:solidFill>
                <a:latin typeface="+mn-lt"/>
                <a:ea typeface="+mn-ea"/>
                <a:cs typeface="+mn-cs"/>
              </a:defRPr>
            </a:lvl4pPr>
            <a:lvl5pPr marL="1146175" indent="-173038" algn="l" defTabSz="457200" rtl="0" eaLnBrk="1" latinLnBrk="0" hangingPunct="1">
              <a:spcBef>
                <a:spcPct val="20000"/>
              </a:spcBef>
              <a:buClr>
                <a:srgbClr val="1D3C81"/>
              </a:buClr>
              <a:buFont typeface="Wingdings"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bg1"/>
              </a:buClr>
            </a:pPr>
            <a:r>
              <a:rPr lang="en-US" sz="1800" dirty="0" smtClean="0">
                <a:solidFill>
                  <a:srgbClr val="FFFFFF"/>
                </a:solidFill>
                <a:latin typeface="Century Gothic"/>
                <a:cs typeface="Century Gothic"/>
              </a:rPr>
              <a:t>10x energy density,1/5 cost of benchmark flow batteries</a:t>
            </a:r>
          </a:p>
          <a:p>
            <a:pPr>
              <a:buClr>
                <a:schemeClr val="bg1"/>
              </a:buClr>
            </a:pPr>
            <a:r>
              <a:rPr lang="en-US" sz="1800" dirty="0" smtClean="0">
                <a:solidFill>
                  <a:srgbClr val="FFFFFF"/>
                </a:solidFill>
                <a:latin typeface="Century Gothic"/>
                <a:cs typeface="Century Gothic"/>
              </a:rPr>
              <a:t>Low cost materials</a:t>
            </a:r>
          </a:p>
          <a:p>
            <a:pPr>
              <a:buClr>
                <a:schemeClr val="bg1"/>
              </a:buClr>
            </a:pPr>
            <a:r>
              <a:rPr lang="en-US" sz="1800" dirty="0" smtClean="0">
                <a:solidFill>
                  <a:srgbClr val="FFFFFF"/>
                </a:solidFill>
                <a:latin typeface="Century Gothic"/>
                <a:cs typeface="Century Gothic"/>
              </a:rPr>
              <a:t>Simplified system architecture</a:t>
            </a:r>
          </a:p>
          <a:p>
            <a:pPr>
              <a:buClr>
                <a:schemeClr val="bg1"/>
              </a:buClr>
            </a:pPr>
            <a:r>
              <a:rPr lang="en-US" sz="1800" dirty="0" smtClean="0">
                <a:solidFill>
                  <a:srgbClr val="FFFFFF"/>
                </a:solidFill>
                <a:latin typeface="Century Gothic"/>
                <a:cs typeface="Century Gothic"/>
              </a:rPr>
              <a:t>Scalable low-cost manufacturing</a:t>
            </a:r>
            <a:endParaRPr lang="en-US" sz="1800" dirty="0">
              <a:solidFill>
                <a:srgbClr val="FFFFFF"/>
              </a:solidFill>
              <a:latin typeface="Century Gothic"/>
              <a:cs typeface="Century Gothic"/>
            </a:endParaRPr>
          </a:p>
        </p:txBody>
      </p:sp>
      <p:pic>
        <p:nvPicPr>
          <p:cNvPr id="9" name="Picture 2" descr="3053x_cost-schedule_3"/>
          <p:cNvPicPr>
            <a:picLocks noChangeAspect="1" noChangeArrowheads="1"/>
          </p:cNvPicPr>
          <p:nvPr/>
        </p:nvPicPr>
        <p:blipFill>
          <a:blip r:embed="rId2"/>
          <a:srcRect/>
          <a:stretch>
            <a:fillRect/>
          </a:stretch>
        </p:blipFill>
        <p:spPr bwMode="auto">
          <a:xfrm>
            <a:off x="800100" y="3121720"/>
            <a:ext cx="3441700" cy="2941089"/>
          </a:xfrm>
          <a:prstGeom prst="rect">
            <a:avLst/>
          </a:prstGeom>
          <a:noFill/>
          <a:ln w="9525">
            <a:noFill/>
            <a:miter lim="800000"/>
            <a:headEnd/>
            <a:tailEnd/>
          </a:ln>
          <a:effectLst/>
        </p:spPr>
      </p:pic>
      <p:pic>
        <p:nvPicPr>
          <p:cNvPr id="10" name="Picture 2" descr="GIFCell_Power_Schematic_condensed_04-24-12.tiff"/>
          <p:cNvPicPr>
            <a:picLocks noChangeAspect="1"/>
          </p:cNvPicPr>
          <p:nvPr/>
        </p:nvPicPr>
        <p:blipFill>
          <a:blip r:embed="rId3"/>
          <a:srcRect/>
          <a:stretch>
            <a:fillRect/>
          </a:stretch>
        </p:blipFill>
        <p:spPr bwMode="auto">
          <a:xfrm>
            <a:off x="5019159" y="3333048"/>
            <a:ext cx="3645869" cy="2431688"/>
          </a:xfrm>
          <a:prstGeom prst="rect">
            <a:avLst/>
          </a:prstGeom>
          <a:noFill/>
          <a:ln w="9525">
            <a:noFill/>
            <a:miter lim="800000"/>
            <a:headEnd/>
            <a:tailEnd/>
          </a:ln>
          <a:effectLst/>
        </p:spPr>
      </p:pic>
      <p:sp>
        <p:nvSpPr>
          <p:cNvPr id="11" name="TextBox 10"/>
          <p:cNvSpPr txBox="1"/>
          <p:nvPr/>
        </p:nvSpPr>
        <p:spPr>
          <a:xfrm>
            <a:off x="749300" y="1324574"/>
            <a:ext cx="3987799" cy="400110"/>
          </a:xfrm>
          <a:prstGeom prst="rect">
            <a:avLst/>
          </a:prstGeom>
          <a:noFill/>
        </p:spPr>
        <p:txBody>
          <a:bodyPr wrap="square" rtlCol="0">
            <a:spAutoFit/>
          </a:bodyPr>
          <a:lstStyle/>
          <a:p>
            <a:pPr algn="ctr"/>
            <a:r>
              <a:rPr lang="en-US" sz="2000" i="1" dirty="0" smtClean="0">
                <a:solidFill>
                  <a:srgbClr val="FFFFFF"/>
                </a:solidFill>
                <a:latin typeface="Century Gothic"/>
                <a:cs typeface="Century Gothic"/>
              </a:rPr>
              <a:t>Example:</a:t>
            </a:r>
            <a:r>
              <a:rPr lang="en-US" sz="2000" dirty="0" smtClean="0">
                <a:solidFill>
                  <a:srgbClr val="FFFFFF"/>
                </a:solidFill>
                <a:latin typeface="Century Gothic"/>
                <a:cs typeface="Century Gothic"/>
              </a:rPr>
              <a:t> </a:t>
            </a:r>
            <a:r>
              <a:rPr lang="en-US" sz="2000" dirty="0" err="1" smtClean="0">
                <a:solidFill>
                  <a:srgbClr val="FFFFFF"/>
                </a:solidFill>
                <a:latin typeface="Century Gothic"/>
                <a:cs typeface="Century Gothic"/>
              </a:rPr>
              <a:t>flowable</a:t>
            </a:r>
            <a:r>
              <a:rPr lang="en-US" sz="2000" dirty="0" smtClean="0">
                <a:solidFill>
                  <a:srgbClr val="FFFFFF"/>
                </a:solidFill>
                <a:latin typeface="Century Gothic"/>
                <a:cs typeface="Century Gothic"/>
              </a:rPr>
              <a:t> electrodes </a:t>
            </a:r>
            <a:endParaRPr lang="en-US" sz="2000" dirty="0">
              <a:solidFill>
                <a:srgbClr val="FFFFFF"/>
              </a:solidFill>
              <a:latin typeface="Century Gothic"/>
              <a:cs typeface="Century Gothic"/>
            </a:endParaRPr>
          </a:p>
        </p:txBody>
      </p:sp>
      <p:sp>
        <p:nvSpPr>
          <p:cNvPr id="12" name="TextBox 11"/>
          <p:cNvSpPr txBox="1"/>
          <p:nvPr/>
        </p:nvSpPr>
        <p:spPr>
          <a:xfrm>
            <a:off x="241300" y="1941844"/>
            <a:ext cx="4527137" cy="646331"/>
          </a:xfrm>
          <a:prstGeom prst="rect">
            <a:avLst/>
          </a:prstGeom>
          <a:noFill/>
        </p:spPr>
        <p:txBody>
          <a:bodyPr wrap="square" rtlCol="0">
            <a:spAutoFit/>
          </a:bodyPr>
          <a:lstStyle/>
          <a:p>
            <a:pPr algn="ctr"/>
            <a:r>
              <a:rPr lang="en-US" dirty="0" smtClean="0">
                <a:solidFill>
                  <a:srgbClr val="FFFFFF"/>
                </a:solidFill>
                <a:latin typeface="Century Gothic"/>
                <a:cs typeface="Century Gothic"/>
              </a:rPr>
              <a:t>New chemistry plus new architecture presents enormous opportunity…</a:t>
            </a:r>
            <a:endParaRPr lang="en-US" dirty="0">
              <a:solidFill>
                <a:srgbClr val="FFFFFF"/>
              </a:solidFill>
              <a:latin typeface="Century Gothic"/>
              <a:cs typeface="Century Gothic"/>
            </a:endParaRPr>
          </a:p>
        </p:txBody>
      </p:sp>
    </p:spTree>
    <p:extLst>
      <p:ext uri="{BB962C8B-B14F-4D97-AF65-F5344CB8AC3E}">
        <p14:creationId xmlns:p14="http://schemas.microsoft.com/office/powerpoint/2010/main" val="119521211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6D56EEAD-0332-044B-8491-07E146F0D709}" type="slidenum">
              <a:rPr lang="en-GB" smtClean="0"/>
              <a:pPr/>
              <a:t>22</a:t>
            </a:fld>
            <a:endParaRPr lang="en-GB" dirty="0"/>
          </a:p>
        </p:txBody>
      </p:sp>
      <p:sp>
        <p:nvSpPr>
          <p:cNvPr id="7" name="Title 1"/>
          <p:cNvSpPr>
            <a:spLocks noGrp="1"/>
          </p:cNvSpPr>
          <p:nvPr>
            <p:ph type="title"/>
          </p:nvPr>
        </p:nvSpPr>
        <p:spPr>
          <a:xfrm>
            <a:off x="457200" y="274638"/>
            <a:ext cx="8229600" cy="957532"/>
          </a:xfrm>
        </p:spPr>
        <p:txBody>
          <a:bodyPr>
            <a:noAutofit/>
          </a:bodyPr>
          <a:lstStyle/>
          <a:p>
            <a:pPr algn="l"/>
            <a:r>
              <a:rPr lang="en-US" sz="3200" dirty="0" smtClean="0">
                <a:solidFill>
                  <a:schemeClr val="bg1"/>
                </a:solidFill>
              </a:rPr>
              <a:t>Unveiling New </a:t>
            </a:r>
            <a:r>
              <a:rPr lang="en-US" sz="3200" dirty="0">
                <a:solidFill>
                  <a:schemeClr val="bg1"/>
                </a:solidFill>
              </a:rPr>
              <a:t>C</a:t>
            </a:r>
            <a:r>
              <a:rPr lang="en-US" sz="3200" dirty="0" smtClean="0">
                <a:solidFill>
                  <a:schemeClr val="bg1"/>
                </a:solidFill>
              </a:rPr>
              <a:t>hallenges through </a:t>
            </a:r>
            <a:br>
              <a:rPr lang="en-US" sz="3200" dirty="0" smtClean="0">
                <a:solidFill>
                  <a:schemeClr val="bg1"/>
                </a:solidFill>
              </a:rPr>
            </a:br>
            <a:r>
              <a:rPr lang="en-US" sz="3200" dirty="0" smtClean="0">
                <a:solidFill>
                  <a:schemeClr val="bg1"/>
                </a:solidFill>
              </a:rPr>
              <a:t>Cell Design and Prototyping</a:t>
            </a:r>
            <a:endParaRPr lang="en-US" sz="3200" dirty="0">
              <a:solidFill>
                <a:schemeClr val="bg1"/>
              </a:solidFill>
            </a:endParaRPr>
          </a:p>
        </p:txBody>
      </p:sp>
      <p:sp>
        <p:nvSpPr>
          <p:cNvPr id="8" name="TextBox 7"/>
          <p:cNvSpPr txBox="1"/>
          <p:nvPr/>
        </p:nvSpPr>
        <p:spPr>
          <a:xfrm>
            <a:off x="1191559" y="1324574"/>
            <a:ext cx="3990041" cy="400110"/>
          </a:xfrm>
          <a:prstGeom prst="rect">
            <a:avLst/>
          </a:prstGeom>
          <a:noFill/>
        </p:spPr>
        <p:txBody>
          <a:bodyPr wrap="square" rtlCol="0">
            <a:spAutoFit/>
          </a:bodyPr>
          <a:lstStyle/>
          <a:p>
            <a:pPr algn="ctr"/>
            <a:r>
              <a:rPr lang="en-US" sz="2000" i="1" dirty="0" smtClean="0">
                <a:solidFill>
                  <a:schemeClr val="bg1"/>
                </a:solidFill>
                <a:latin typeface="Century Gothic"/>
                <a:cs typeface="Century Gothic"/>
              </a:rPr>
              <a:t>Example:</a:t>
            </a:r>
            <a:r>
              <a:rPr lang="en-US" sz="2000" dirty="0" smtClean="0">
                <a:solidFill>
                  <a:schemeClr val="bg1"/>
                </a:solidFill>
                <a:latin typeface="Century Gothic"/>
                <a:cs typeface="Century Gothic"/>
              </a:rPr>
              <a:t> </a:t>
            </a:r>
            <a:r>
              <a:rPr lang="en-US" sz="2000" dirty="0" err="1" smtClean="0">
                <a:solidFill>
                  <a:schemeClr val="bg1"/>
                </a:solidFill>
                <a:latin typeface="Century Gothic"/>
                <a:cs typeface="Century Gothic"/>
              </a:rPr>
              <a:t>flowable</a:t>
            </a:r>
            <a:r>
              <a:rPr lang="en-US" sz="2000" dirty="0" smtClean="0">
                <a:solidFill>
                  <a:schemeClr val="bg1"/>
                </a:solidFill>
                <a:latin typeface="Century Gothic"/>
                <a:cs typeface="Century Gothic"/>
              </a:rPr>
              <a:t> electrodes </a:t>
            </a:r>
            <a:endParaRPr lang="en-US" sz="2000" dirty="0">
              <a:solidFill>
                <a:schemeClr val="bg1"/>
              </a:solidFill>
              <a:latin typeface="Century Gothic"/>
              <a:cs typeface="Century Gothic"/>
            </a:endParaRPr>
          </a:p>
        </p:txBody>
      </p:sp>
      <p:sp>
        <p:nvSpPr>
          <p:cNvPr id="9" name="TextBox 8"/>
          <p:cNvSpPr txBox="1"/>
          <p:nvPr/>
        </p:nvSpPr>
        <p:spPr>
          <a:xfrm>
            <a:off x="762003" y="1876530"/>
            <a:ext cx="4457697" cy="584776"/>
          </a:xfrm>
          <a:prstGeom prst="rect">
            <a:avLst/>
          </a:prstGeom>
          <a:noFill/>
        </p:spPr>
        <p:txBody>
          <a:bodyPr wrap="square" rtlCol="0">
            <a:spAutoFit/>
          </a:bodyPr>
          <a:lstStyle/>
          <a:p>
            <a:pPr algn="ctr"/>
            <a:r>
              <a:rPr lang="en-US" sz="1600" dirty="0" smtClean="0">
                <a:solidFill>
                  <a:schemeClr val="bg1"/>
                </a:solidFill>
                <a:latin typeface="Century Gothic"/>
                <a:cs typeface="Century Gothic"/>
              </a:rPr>
              <a:t>… we need early prototypes to validate and explore materials behavior</a:t>
            </a:r>
            <a:endParaRPr lang="en-US" sz="1600" dirty="0">
              <a:solidFill>
                <a:schemeClr val="bg1"/>
              </a:solidFill>
              <a:latin typeface="Century Gothic"/>
              <a:cs typeface="Century Gothic"/>
            </a:endParaRPr>
          </a:p>
        </p:txBody>
      </p:sp>
      <p:sp>
        <p:nvSpPr>
          <p:cNvPr id="11" name="TextBox 10"/>
          <p:cNvSpPr txBox="1"/>
          <p:nvPr/>
        </p:nvSpPr>
        <p:spPr>
          <a:xfrm>
            <a:off x="1953579" y="5951397"/>
            <a:ext cx="4085303" cy="276999"/>
          </a:xfrm>
          <a:prstGeom prst="rect">
            <a:avLst/>
          </a:prstGeom>
          <a:noFill/>
        </p:spPr>
        <p:txBody>
          <a:bodyPr wrap="square" rtlCol="0">
            <a:spAutoFit/>
          </a:bodyPr>
          <a:lstStyle/>
          <a:p>
            <a:pPr algn="ctr"/>
            <a:r>
              <a:rPr lang="en-US" sz="1200" i="1" dirty="0" smtClean="0">
                <a:solidFill>
                  <a:schemeClr val="bg1"/>
                </a:solidFill>
              </a:rPr>
              <a:t>Lewis et al., Colloid and Interface Science, 2011</a:t>
            </a:r>
            <a:endParaRPr lang="en-US" sz="1200" i="1" dirty="0">
              <a:solidFill>
                <a:schemeClr val="bg1"/>
              </a:solidFill>
            </a:endParaRPr>
          </a:p>
        </p:txBody>
      </p:sp>
      <p:sp>
        <p:nvSpPr>
          <p:cNvPr id="12" name="TextBox 11"/>
          <p:cNvSpPr txBox="1"/>
          <p:nvPr/>
        </p:nvSpPr>
        <p:spPr>
          <a:xfrm>
            <a:off x="5965368" y="2390149"/>
            <a:ext cx="2984095" cy="3416320"/>
          </a:xfrm>
          <a:prstGeom prst="rect">
            <a:avLst/>
          </a:prstGeom>
          <a:noFill/>
        </p:spPr>
        <p:txBody>
          <a:bodyPr wrap="square" rtlCol="0">
            <a:spAutoFit/>
          </a:bodyPr>
          <a:lstStyle/>
          <a:p>
            <a:r>
              <a:rPr lang="en-US" dirty="0" smtClean="0">
                <a:solidFill>
                  <a:schemeClr val="bg1"/>
                </a:solidFill>
                <a:latin typeface="Century Gothic"/>
                <a:cs typeface="Century Gothic"/>
              </a:rPr>
              <a:t>Jamming flow in non-Newtonian fluids can result in unplanned bulk effects and undesirable side-reactions at colloid surfaces.</a:t>
            </a:r>
          </a:p>
          <a:p>
            <a:r>
              <a:rPr lang="en-US" dirty="0" smtClean="0">
                <a:solidFill>
                  <a:schemeClr val="bg1"/>
                </a:solidFill>
                <a:latin typeface="Century Gothic"/>
                <a:cs typeface="Century Gothic"/>
              </a:rPr>
              <a:t/>
            </a:r>
            <a:br>
              <a:rPr lang="en-US" dirty="0" smtClean="0">
                <a:solidFill>
                  <a:schemeClr val="bg1"/>
                </a:solidFill>
                <a:latin typeface="Century Gothic"/>
                <a:cs typeface="Century Gothic"/>
              </a:rPr>
            </a:br>
            <a:r>
              <a:rPr lang="en-US" dirty="0" smtClean="0">
                <a:solidFill>
                  <a:schemeClr val="bg1"/>
                </a:solidFill>
                <a:latin typeface="Century Gothic"/>
                <a:cs typeface="Century Gothic"/>
              </a:rPr>
              <a:t>Early testing of prototypes will unveil challenges not necessarily predicted in the </a:t>
            </a:r>
            <a:r>
              <a:rPr lang="en-US" dirty="0" err="1" smtClean="0">
                <a:solidFill>
                  <a:schemeClr val="bg1"/>
                </a:solidFill>
                <a:latin typeface="Century Gothic"/>
                <a:cs typeface="Century Gothic"/>
              </a:rPr>
              <a:t>nanoscale</a:t>
            </a:r>
            <a:r>
              <a:rPr lang="en-US" dirty="0" smtClean="0">
                <a:solidFill>
                  <a:schemeClr val="bg1"/>
                </a:solidFill>
                <a:latin typeface="Century Gothic"/>
                <a:cs typeface="Century Gothic"/>
              </a:rPr>
              <a:t> efforts</a:t>
            </a:r>
            <a:endParaRPr lang="en-US" dirty="0">
              <a:solidFill>
                <a:schemeClr val="bg1"/>
              </a:solidFill>
              <a:latin typeface="Century Gothic"/>
              <a:cs typeface="Century Gothic"/>
            </a:endParaRPr>
          </a:p>
        </p:txBody>
      </p:sp>
      <p:pic>
        <p:nvPicPr>
          <p:cNvPr id="13"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538" y="2612336"/>
            <a:ext cx="5470915" cy="3026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68788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6D56EEAD-0332-044B-8491-07E146F0D709}" type="slidenum">
              <a:rPr lang="en-GB" smtClean="0"/>
              <a:pPr/>
              <a:t>23</a:t>
            </a:fld>
            <a:endParaRPr lang="en-GB" dirty="0"/>
          </a:p>
        </p:txBody>
      </p:sp>
      <p:sp>
        <p:nvSpPr>
          <p:cNvPr id="5" name="Content Placeholder 13"/>
          <p:cNvSpPr txBox="1">
            <a:spLocks/>
          </p:cNvSpPr>
          <p:nvPr/>
        </p:nvSpPr>
        <p:spPr>
          <a:xfrm>
            <a:off x="457200" y="1402080"/>
            <a:ext cx="4852362" cy="487887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65760" lvl="1" indent="-256032">
              <a:spcBef>
                <a:spcPts val="400"/>
              </a:spcBef>
              <a:spcAft>
                <a:spcPts val="600"/>
              </a:spcAft>
              <a:buSzPct val="68000"/>
              <a:buFont typeface="Wingdings 3"/>
              <a:buChar char=""/>
            </a:pPr>
            <a:r>
              <a:rPr lang="en-US" sz="2000" dirty="0" smtClean="0">
                <a:solidFill>
                  <a:schemeClr val="bg1"/>
                </a:solidFill>
              </a:rPr>
              <a:t>Agreement signed and in place to operate under single IP</a:t>
            </a:r>
            <a:br>
              <a:rPr lang="en-US" sz="2000" dirty="0" smtClean="0">
                <a:solidFill>
                  <a:schemeClr val="bg1"/>
                </a:solidFill>
              </a:rPr>
            </a:br>
            <a:r>
              <a:rPr lang="en-US" sz="2000" dirty="0" smtClean="0">
                <a:solidFill>
                  <a:schemeClr val="bg1"/>
                </a:solidFill>
              </a:rPr>
              <a:t>Management Plan</a:t>
            </a:r>
          </a:p>
          <a:p>
            <a:pPr marL="365760" lvl="1" indent="-256032">
              <a:spcBef>
                <a:spcPts val="400"/>
              </a:spcBef>
              <a:spcAft>
                <a:spcPts val="600"/>
              </a:spcAft>
              <a:buSzPct val="68000"/>
              <a:buFont typeface="Wingdings 3"/>
              <a:buChar char=""/>
            </a:pPr>
            <a:r>
              <a:rPr lang="en-US" sz="2000" dirty="0" smtClean="0">
                <a:solidFill>
                  <a:schemeClr val="bg1"/>
                </a:solidFill>
              </a:rPr>
              <a:t>All foreground IP pooled,</a:t>
            </a:r>
            <a:br>
              <a:rPr lang="en-US" sz="2000" dirty="0" smtClean="0">
                <a:solidFill>
                  <a:schemeClr val="bg1"/>
                </a:solidFill>
              </a:rPr>
            </a:br>
            <a:r>
              <a:rPr lang="en-US" sz="2000" dirty="0" smtClean="0">
                <a:solidFill>
                  <a:schemeClr val="bg1"/>
                </a:solidFill>
              </a:rPr>
              <a:t>with centralized licensing</a:t>
            </a:r>
          </a:p>
          <a:p>
            <a:pPr lvl="1">
              <a:spcAft>
                <a:spcPts val="600"/>
              </a:spcAft>
            </a:pPr>
            <a:r>
              <a:rPr lang="en-US" sz="1600" dirty="0" smtClean="0">
                <a:solidFill>
                  <a:schemeClr val="bg1"/>
                </a:solidFill>
              </a:rPr>
              <a:t>Allows industrial concerns to</a:t>
            </a:r>
            <a:br>
              <a:rPr lang="en-US" sz="1600" dirty="0" smtClean="0">
                <a:solidFill>
                  <a:schemeClr val="bg1"/>
                </a:solidFill>
              </a:rPr>
            </a:br>
            <a:r>
              <a:rPr lang="en-US" sz="1600" dirty="0" smtClean="0">
                <a:solidFill>
                  <a:schemeClr val="bg1"/>
                </a:solidFill>
              </a:rPr>
              <a:t>see a clear path to</a:t>
            </a:r>
            <a:br>
              <a:rPr lang="en-US" sz="1600" dirty="0" smtClean="0">
                <a:solidFill>
                  <a:schemeClr val="bg1"/>
                </a:solidFill>
              </a:rPr>
            </a:br>
            <a:r>
              <a:rPr lang="en-US" sz="1600" dirty="0" smtClean="0">
                <a:solidFill>
                  <a:schemeClr val="bg1"/>
                </a:solidFill>
              </a:rPr>
              <a:t>commercialization</a:t>
            </a:r>
          </a:p>
          <a:p>
            <a:pPr lvl="1">
              <a:spcAft>
                <a:spcPts val="600"/>
              </a:spcAft>
            </a:pPr>
            <a:r>
              <a:rPr lang="en-US" sz="1600" dirty="0" smtClean="0">
                <a:solidFill>
                  <a:schemeClr val="bg1"/>
                </a:solidFill>
              </a:rPr>
              <a:t>One stop shopping</a:t>
            </a:r>
          </a:p>
          <a:p>
            <a:pPr marL="365760" lvl="1" indent="-256032">
              <a:spcBef>
                <a:spcPts val="400"/>
              </a:spcBef>
              <a:spcAft>
                <a:spcPts val="600"/>
              </a:spcAft>
              <a:buSzPct val="68000"/>
              <a:buFont typeface="Wingdings 3"/>
              <a:buChar char=""/>
            </a:pPr>
            <a:r>
              <a:rPr lang="en-US" sz="2000" dirty="0" smtClean="0">
                <a:solidFill>
                  <a:schemeClr val="bg1"/>
                </a:solidFill>
              </a:rPr>
              <a:t>Some Background IP pooled</a:t>
            </a:r>
          </a:p>
          <a:p>
            <a:pPr marL="365760" lvl="1" indent="-256032">
              <a:spcBef>
                <a:spcPts val="400"/>
              </a:spcBef>
              <a:spcAft>
                <a:spcPts val="600"/>
              </a:spcAft>
              <a:buSzPct val="68000"/>
              <a:buFont typeface="Wingdings 3"/>
              <a:buChar char=""/>
            </a:pPr>
            <a:r>
              <a:rPr lang="en-US" sz="2000" dirty="0" smtClean="0">
                <a:solidFill>
                  <a:schemeClr val="bg1"/>
                </a:solidFill>
              </a:rPr>
              <a:t>Portion of IP revenues reinvested in JCESR</a:t>
            </a:r>
          </a:p>
          <a:p>
            <a:pPr>
              <a:spcAft>
                <a:spcPts val="600"/>
              </a:spcAft>
            </a:pPr>
            <a:endParaRPr lang="en-US" sz="2800" dirty="0" smtClean="0">
              <a:solidFill>
                <a:schemeClr val="bg1"/>
              </a:solidFill>
            </a:endParaRPr>
          </a:p>
          <a:p>
            <a:pPr>
              <a:spcAft>
                <a:spcPts val="600"/>
              </a:spcAft>
            </a:pPr>
            <a:endParaRPr lang="en-GB" sz="2800" dirty="0">
              <a:solidFill>
                <a:schemeClr val="bg1"/>
              </a:solidFill>
            </a:endParaRPr>
          </a:p>
        </p:txBody>
      </p:sp>
      <p:sp>
        <p:nvSpPr>
          <p:cNvPr id="6" name="Title 1"/>
          <p:cNvSpPr txBox="1">
            <a:spLocks/>
          </p:cNvSpPr>
          <p:nvPr/>
        </p:nvSpPr>
        <p:spPr>
          <a:xfrm>
            <a:off x="457200" y="274638"/>
            <a:ext cx="8229600" cy="102960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solidFill>
                  <a:schemeClr val="bg1"/>
                </a:solidFill>
              </a:rPr>
              <a:t>Intellectual Property Plan</a:t>
            </a:r>
            <a:br>
              <a:rPr lang="en-US" sz="3600" dirty="0" smtClean="0">
                <a:solidFill>
                  <a:schemeClr val="bg1"/>
                </a:solidFill>
              </a:rPr>
            </a:br>
            <a:r>
              <a:rPr lang="en-US" sz="1800" i="1" cap="all" dirty="0" smtClean="0">
                <a:solidFill>
                  <a:schemeClr val="bg1"/>
                </a:solidFill>
              </a:rPr>
              <a:t>Facilitates Open Collaboration</a:t>
            </a:r>
            <a:endParaRPr lang="en-US" sz="1800" i="1" cap="all" dirty="0">
              <a:solidFill>
                <a:schemeClr val="bg1"/>
              </a:solidFill>
            </a:endParaRPr>
          </a:p>
        </p:txBody>
      </p:sp>
      <p:grpSp>
        <p:nvGrpSpPr>
          <p:cNvPr id="7" name="Group 6"/>
          <p:cNvGrpSpPr/>
          <p:nvPr/>
        </p:nvGrpSpPr>
        <p:grpSpPr>
          <a:xfrm>
            <a:off x="4218721" y="1465580"/>
            <a:ext cx="4855429" cy="3633494"/>
            <a:chOff x="4218721" y="1465580"/>
            <a:chExt cx="4855429" cy="3633494"/>
          </a:xfrm>
        </p:grpSpPr>
        <p:pic>
          <p:nvPicPr>
            <p:cNvPr id="8" name="Picture 7" descr="Appendix.png"/>
            <p:cNvPicPr>
              <a:picLocks noChangeAspect="1"/>
            </p:cNvPicPr>
            <p:nvPr/>
          </p:nvPicPr>
          <p:blipFill>
            <a:blip r:embed="rId3"/>
            <a:srcRect l="8488" t="12250" r="17317" b="7941"/>
            <a:stretch>
              <a:fillRect/>
            </a:stretch>
          </p:blipFill>
          <p:spPr>
            <a:xfrm>
              <a:off x="4218721" y="1465580"/>
              <a:ext cx="4810979" cy="3633494"/>
            </a:xfrm>
            <a:prstGeom prst="rect">
              <a:avLst/>
            </a:prstGeom>
          </p:spPr>
        </p:pic>
        <p:sp>
          <p:nvSpPr>
            <p:cNvPr id="9" name="Parallelogram 8"/>
            <p:cNvSpPr/>
            <p:nvPr/>
          </p:nvSpPr>
          <p:spPr>
            <a:xfrm flipH="1">
              <a:off x="7721600" y="2336800"/>
              <a:ext cx="1352550" cy="387350"/>
            </a:xfrm>
            <a:prstGeom prst="parallelogram">
              <a:avLst>
                <a:gd name="adj" fmla="val 99419"/>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grpSp>
      <p:grpSp>
        <p:nvGrpSpPr>
          <p:cNvPr id="2" name="Group 1"/>
          <p:cNvGrpSpPr/>
          <p:nvPr/>
        </p:nvGrpSpPr>
        <p:grpSpPr>
          <a:xfrm>
            <a:off x="7614007" y="168318"/>
            <a:ext cx="1301393" cy="959990"/>
            <a:chOff x="7614007" y="168318"/>
            <a:chExt cx="1301393" cy="959990"/>
          </a:xfrm>
        </p:grpSpPr>
        <p:pic>
          <p:nvPicPr>
            <p:cNvPr id="10" name="Picture 9" descr="glow-deployment.png"/>
            <p:cNvPicPr>
              <a:picLocks noChangeAspect="1"/>
            </p:cNvPicPr>
            <p:nvPr/>
          </p:nvPicPr>
          <p:blipFill>
            <a:blip r:embed="rId4"/>
            <a:stretch>
              <a:fillRect/>
            </a:stretch>
          </p:blipFill>
          <p:spPr>
            <a:xfrm>
              <a:off x="7614007" y="168318"/>
              <a:ext cx="1301393" cy="959990"/>
            </a:xfrm>
            <a:prstGeom prst="rect">
              <a:avLst/>
            </a:prstGeom>
          </p:spPr>
        </p:pic>
        <p:sp>
          <p:nvSpPr>
            <p:cNvPr id="11" name="Rectangle 10"/>
            <p:cNvSpPr>
              <a:spLocks noChangeAspect="1"/>
            </p:cNvSpPr>
            <p:nvPr/>
          </p:nvSpPr>
          <p:spPr>
            <a:xfrm>
              <a:off x="7721598" y="406054"/>
              <a:ext cx="996897" cy="430887"/>
            </a:xfrm>
            <a:prstGeom prst="rect">
              <a:avLst/>
            </a:prstGeom>
            <a:effectLst>
              <a:outerShdw blurRad="63500" dist="25400" dir="2700000" algn="br">
                <a:srgbClr val="000000">
                  <a:alpha val="78000"/>
                </a:srgbClr>
              </a:outerShdw>
            </a:effectLst>
          </p:spPr>
          <p:txBody>
            <a:bodyPr wrap="square" lIns="0" tIns="0" rIns="0" bIns="0">
              <a:spAutoFit/>
            </a:bodyPr>
            <a:lstStyle/>
            <a:p>
              <a:r>
                <a:rPr lang="en-US" sz="1400" dirty="0" smtClean="0">
                  <a:solidFill>
                    <a:schemeClr val="bg1"/>
                  </a:solidFill>
                  <a:latin typeface="Arial"/>
                  <a:cs typeface="Arial"/>
                </a:rPr>
                <a:t>Commercial Deployment</a:t>
              </a:r>
              <a:endParaRPr lang="en-GB" sz="1400" dirty="0">
                <a:solidFill>
                  <a:schemeClr val="bg1"/>
                </a:solidFill>
                <a:latin typeface="Arial"/>
                <a:cs typeface="Arial"/>
              </a:endParaRPr>
            </a:p>
          </p:txBody>
        </p:sp>
      </p:grpSp>
    </p:spTree>
    <p:extLst>
      <p:ext uri="{BB962C8B-B14F-4D97-AF65-F5344CB8AC3E}">
        <p14:creationId xmlns:p14="http://schemas.microsoft.com/office/powerpoint/2010/main" val="93087222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rmAutofit/>
          </a:bodyPr>
          <a:lstStyle/>
          <a:p>
            <a:r>
              <a:rPr lang="en-US" dirty="0" smtClean="0"/>
              <a:t>JCESR Organizational Structure</a:t>
            </a:r>
            <a:br>
              <a:rPr lang="en-US" dirty="0" smtClean="0"/>
            </a:br>
            <a:r>
              <a:rPr lang="en-US" sz="2400" b="0" i="1" cap="all" dirty="0" smtClean="0"/>
              <a:t>Synergistic, Integrated, Mission-Focused </a:t>
            </a:r>
            <a:endParaRPr lang="en-US" sz="2667" b="0" i="1" cap="all" dirty="0"/>
          </a:p>
        </p:txBody>
      </p:sp>
      <p:sp>
        <p:nvSpPr>
          <p:cNvPr id="5" name="Slide Number Placeholder 4"/>
          <p:cNvSpPr>
            <a:spLocks noGrp="1"/>
          </p:cNvSpPr>
          <p:nvPr>
            <p:ph type="sldNum" sz="quarter" idx="4"/>
          </p:nvPr>
        </p:nvSpPr>
        <p:spPr/>
        <p:txBody>
          <a:bodyPr/>
          <a:lstStyle/>
          <a:p>
            <a:fld id="{6D56EEAD-0332-044B-8491-07E146F0D709}" type="slidenum">
              <a:rPr lang="en-GB" smtClean="0"/>
              <a:pPr/>
              <a:t>24</a:t>
            </a:fld>
            <a:endParaRPr lang="en-GB" dirty="0"/>
          </a:p>
        </p:txBody>
      </p:sp>
      <p:pic>
        <p:nvPicPr>
          <p:cNvPr id="29" name="Picture 28" descr="Org-top-no pics.png"/>
          <p:cNvPicPr>
            <a:picLocks noChangeAspect="1"/>
          </p:cNvPicPr>
          <p:nvPr/>
        </p:nvPicPr>
        <p:blipFill>
          <a:blip r:embed="rId3"/>
          <a:stretch>
            <a:fillRect/>
          </a:stretch>
        </p:blipFill>
        <p:spPr>
          <a:xfrm>
            <a:off x="108295" y="1434398"/>
            <a:ext cx="8930457" cy="2474677"/>
          </a:xfrm>
          <a:prstGeom prst="rect">
            <a:avLst/>
          </a:prstGeom>
        </p:spPr>
      </p:pic>
      <p:pic>
        <p:nvPicPr>
          <p:cNvPr id="28" name="Picture 27" descr="Org-bottom-no pics.png"/>
          <p:cNvPicPr>
            <a:picLocks noChangeAspect="1"/>
          </p:cNvPicPr>
          <p:nvPr/>
        </p:nvPicPr>
        <p:blipFill>
          <a:blip r:embed="rId4"/>
          <a:stretch>
            <a:fillRect/>
          </a:stretch>
        </p:blipFill>
        <p:spPr>
          <a:xfrm>
            <a:off x="261594" y="3287432"/>
            <a:ext cx="8399330" cy="2723789"/>
          </a:xfrm>
          <a:prstGeom prst="rect">
            <a:avLst/>
          </a:prstGeom>
        </p:spPr>
      </p:pic>
      <p:grpSp>
        <p:nvGrpSpPr>
          <p:cNvPr id="2" name="Group 25"/>
          <p:cNvGrpSpPr/>
          <p:nvPr/>
        </p:nvGrpSpPr>
        <p:grpSpPr>
          <a:xfrm>
            <a:off x="3827822" y="5582528"/>
            <a:ext cx="5316177" cy="652618"/>
            <a:chOff x="3827822" y="5582528"/>
            <a:chExt cx="5316177" cy="652618"/>
          </a:xfrm>
        </p:grpSpPr>
        <p:sp>
          <p:nvSpPr>
            <p:cNvPr id="24" name="Snip Single Corner Rectangle 23"/>
            <p:cNvSpPr/>
            <p:nvPr/>
          </p:nvSpPr>
          <p:spPr>
            <a:xfrm flipH="1">
              <a:off x="3827822" y="5582528"/>
              <a:ext cx="5316171" cy="652618"/>
            </a:xfrm>
            <a:prstGeom prst="snip1Rect">
              <a:avLst>
                <a:gd name="adj" fmla="val 27144"/>
              </a:avLst>
            </a:prstGeom>
            <a:solidFill>
              <a:schemeClr val="tx1">
                <a:alpha val="16000"/>
              </a:schemeClr>
            </a:solidFill>
            <a:effectLst/>
          </p:spPr>
          <p:txBody>
            <a:bodyPr wrap="square" lIns="0" tIns="0" rIns="0" bIns="0" rtlCol="0" anchor="ctr">
              <a:spAutoFit/>
            </a:bodyPr>
            <a:lstStyle/>
            <a:p>
              <a:pPr algn="ctr"/>
              <a:endParaRPr lang="en-GB" dirty="0" smtClean="0">
                <a:solidFill>
                  <a:schemeClr val="bg1"/>
                </a:solidFill>
                <a:latin typeface="Arial"/>
                <a:cs typeface="Arial"/>
              </a:endParaRPr>
            </a:p>
          </p:txBody>
        </p:sp>
        <p:sp>
          <p:nvSpPr>
            <p:cNvPr id="25" name="TextBox 24"/>
            <p:cNvSpPr txBox="1"/>
            <p:nvPr/>
          </p:nvSpPr>
          <p:spPr>
            <a:xfrm>
              <a:off x="3827822" y="5603774"/>
              <a:ext cx="5316177" cy="613735"/>
            </a:xfrm>
            <a:prstGeom prst="rect">
              <a:avLst/>
            </a:prstGeom>
            <a:noFill/>
          </p:spPr>
          <p:txBody>
            <a:bodyPr wrap="square" lIns="0" tIns="0" rIns="0" bIns="0" rtlCol="0" anchor="ctr">
              <a:noAutofit/>
            </a:bodyPr>
            <a:lstStyle/>
            <a:p>
              <a:pPr algn="ctr"/>
              <a:r>
                <a:rPr lang="en-US" sz="1600" dirty="0" smtClean="0">
                  <a:solidFill>
                    <a:schemeClr val="bg1">
                      <a:lumMod val="85000"/>
                    </a:schemeClr>
                  </a:solidFill>
                  <a:latin typeface="Arial"/>
                  <a:cs typeface="Arial"/>
                </a:rPr>
                <a:t> Outcome Driven, Constant Communication, </a:t>
              </a:r>
            </a:p>
            <a:p>
              <a:pPr algn="ctr"/>
              <a:r>
                <a:rPr lang="en-US" sz="1600" dirty="0" smtClean="0">
                  <a:solidFill>
                    <a:schemeClr val="bg1">
                      <a:lumMod val="85000"/>
                    </a:schemeClr>
                  </a:solidFill>
                  <a:latin typeface="Arial"/>
                  <a:cs typeface="Arial"/>
                </a:rPr>
                <a:t>Formal and Informal Evaluations, Rapid Reconfiguration</a:t>
              </a:r>
            </a:p>
          </p:txBody>
        </p:sp>
      </p:grpSp>
    </p:spTree>
    <p:extLst>
      <p:ext uri="{BB962C8B-B14F-4D97-AF65-F5344CB8AC3E}">
        <p14:creationId xmlns:p14="http://schemas.microsoft.com/office/powerpoint/2010/main" val="62103173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00" y="71438"/>
            <a:ext cx="8801100" cy="1029605"/>
          </a:xfrm>
        </p:spPr>
        <p:txBody>
          <a:bodyPr/>
          <a:lstStyle/>
          <a:p>
            <a:pPr algn="l"/>
            <a:r>
              <a:rPr lang="en-US" dirty="0" smtClean="0"/>
              <a:t>Communication – Enabling the Operation </a:t>
            </a:r>
            <a:endParaRPr lang="en-US" dirty="0"/>
          </a:p>
        </p:txBody>
      </p:sp>
      <p:sp>
        <p:nvSpPr>
          <p:cNvPr id="3" name="Content Placeholder 2"/>
          <p:cNvSpPr>
            <a:spLocks noGrp="1"/>
          </p:cNvSpPr>
          <p:nvPr>
            <p:ph idx="1"/>
          </p:nvPr>
        </p:nvSpPr>
        <p:spPr>
          <a:xfrm>
            <a:off x="457200" y="1119188"/>
            <a:ext cx="8229600" cy="4525962"/>
          </a:xfrm>
        </p:spPr>
        <p:txBody>
          <a:bodyPr>
            <a:noAutofit/>
          </a:bodyPr>
          <a:lstStyle/>
          <a:p>
            <a:r>
              <a:rPr lang="en-US" sz="2000" i="1" dirty="0" smtClean="0">
                <a:latin typeface="Century Gothic"/>
                <a:cs typeface="Century Gothic"/>
              </a:rPr>
              <a:t>Informal communications</a:t>
            </a:r>
          </a:p>
          <a:p>
            <a:pPr lvl="1"/>
            <a:r>
              <a:rPr lang="en-US" sz="1600" dirty="0" smtClean="0">
                <a:latin typeface="Century Gothic"/>
                <a:cs typeface="Century Gothic"/>
              </a:rPr>
              <a:t>Constant, using all tools at our disposal (cell phones, adobe connect, Skype, travel, etc.)</a:t>
            </a:r>
          </a:p>
          <a:p>
            <a:pPr lvl="1"/>
            <a:r>
              <a:rPr lang="en-US" sz="1600" dirty="0" smtClean="0">
                <a:latin typeface="Century Gothic"/>
                <a:cs typeface="Century Gothic"/>
              </a:rPr>
              <a:t>Within working teams</a:t>
            </a:r>
          </a:p>
          <a:p>
            <a:pPr lvl="1"/>
            <a:r>
              <a:rPr lang="en-US" sz="1600" dirty="0" smtClean="0">
                <a:latin typeface="Century Gothic"/>
                <a:cs typeface="Century Gothic"/>
              </a:rPr>
              <a:t>Across working teams, via specific cross-cutting working groups</a:t>
            </a:r>
          </a:p>
          <a:p>
            <a:pPr lvl="1"/>
            <a:r>
              <a:rPr lang="en-US" sz="1600" dirty="0" smtClean="0">
                <a:latin typeface="Century Gothic"/>
                <a:cs typeface="Century Gothic"/>
              </a:rPr>
              <a:t>This is where the action is! Remember graduate school…</a:t>
            </a:r>
          </a:p>
          <a:p>
            <a:endParaRPr lang="en-US" sz="2000" dirty="0">
              <a:latin typeface="Century Gothic"/>
              <a:cs typeface="Century Gothic"/>
            </a:endParaRPr>
          </a:p>
          <a:p>
            <a:r>
              <a:rPr lang="en-US" sz="2000" i="1" dirty="0" smtClean="0">
                <a:latin typeface="Century Gothic"/>
                <a:cs typeface="Century Gothic"/>
              </a:rPr>
              <a:t>Formal communications</a:t>
            </a:r>
          </a:p>
          <a:p>
            <a:pPr lvl="1"/>
            <a:r>
              <a:rPr lang="en-US" sz="1600" dirty="0" smtClean="0">
                <a:latin typeface="Century Gothic"/>
                <a:cs typeface="Century Gothic"/>
              </a:rPr>
              <a:t>Twice monthly conference calls between team leads and PI</a:t>
            </a:r>
          </a:p>
          <a:p>
            <a:pPr lvl="1"/>
            <a:r>
              <a:rPr lang="en-US" sz="1600" dirty="0" smtClean="0">
                <a:latin typeface="Century Gothic"/>
                <a:cs typeface="Century Gothic"/>
              </a:rPr>
              <a:t>Twice monthly conference calls between PIs and </a:t>
            </a:r>
            <a:r>
              <a:rPr lang="en-US" sz="1600" dirty="0" err="1" smtClean="0">
                <a:latin typeface="Century Gothic"/>
                <a:cs typeface="Century Gothic"/>
              </a:rPr>
              <a:t>ExCom</a:t>
            </a:r>
            <a:endParaRPr lang="en-US" sz="1600" dirty="0" smtClean="0">
              <a:latin typeface="Century Gothic"/>
              <a:cs typeface="Century Gothic"/>
            </a:endParaRPr>
          </a:p>
          <a:p>
            <a:pPr lvl="1"/>
            <a:r>
              <a:rPr lang="en-US" sz="1600" dirty="0" smtClean="0">
                <a:latin typeface="Century Gothic"/>
                <a:cs typeface="Century Gothic"/>
              </a:rPr>
              <a:t>Once/month Quad chart reports</a:t>
            </a:r>
          </a:p>
          <a:p>
            <a:pPr lvl="1"/>
            <a:r>
              <a:rPr lang="en-US" sz="1600" dirty="0" smtClean="0">
                <a:latin typeface="Century Gothic"/>
                <a:cs typeface="Century Gothic"/>
              </a:rPr>
              <a:t>Once/quarter Quad chart + written reports</a:t>
            </a:r>
          </a:p>
          <a:p>
            <a:pPr lvl="1"/>
            <a:r>
              <a:rPr lang="en-US" sz="1600" dirty="0" smtClean="0">
                <a:latin typeface="Century Gothic"/>
                <a:cs typeface="Century Gothic"/>
              </a:rPr>
              <a:t>Once/quarter Directorate meeting</a:t>
            </a:r>
          </a:p>
          <a:p>
            <a:pPr lvl="1"/>
            <a:r>
              <a:rPr lang="en-US" sz="1600" dirty="0" smtClean="0">
                <a:latin typeface="Century Gothic"/>
                <a:cs typeface="Century Gothic"/>
              </a:rPr>
              <a:t>Annual all-hands meeting, minimum</a:t>
            </a:r>
            <a:endParaRPr lang="en-US" sz="1600" dirty="0">
              <a:latin typeface="Century Gothic"/>
              <a:cs typeface="Century Gothic"/>
            </a:endParaRPr>
          </a:p>
          <a:p>
            <a:pPr lvl="1"/>
            <a:r>
              <a:rPr lang="en-US" sz="1600" dirty="0" smtClean="0">
                <a:latin typeface="Century Gothic"/>
                <a:cs typeface="Century Gothic"/>
              </a:rPr>
              <a:t>Regular calls between JCESR </a:t>
            </a:r>
            <a:r>
              <a:rPr lang="en-US" sz="1600" dirty="0" err="1" smtClean="0">
                <a:latin typeface="Century Gothic"/>
                <a:cs typeface="Century Gothic"/>
              </a:rPr>
              <a:t>ExCom</a:t>
            </a:r>
            <a:r>
              <a:rPr lang="en-US" sz="1600" dirty="0" smtClean="0">
                <a:latin typeface="Century Gothic"/>
                <a:cs typeface="Century Gothic"/>
              </a:rPr>
              <a:t> and DOE, as well as Governance Committee</a:t>
            </a:r>
          </a:p>
          <a:p>
            <a:pPr lvl="1"/>
            <a:r>
              <a:rPr lang="en-US" sz="1600" dirty="0" smtClean="0">
                <a:latin typeface="Century Gothic"/>
                <a:cs typeface="Century Gothic"/>
              </a:rPr>
              <a:t>Quarterly reports to DOE</a:t>
            </a:r>
          </a:p>
          <a:p>
            <a:pPr lvl="1"/>
            <a:r>
              <a:rPr lang="en-US" sz="1600" dirty="0" smtClean="0">
                <a:latin typeface="Century Gothic"/>
                <a:cs typeface="Century Gothic"/>
              </a:rPr>
              <a:t>Annual review by DOE</a:t>
            </a:r>
            <a:endParaRPr lang="en-US" sz="1600" dirty="0">
              <a:latin typeface="Century Gothic"/>
              <a:cs typeface="Century Gothic"/>
            </a:endParaRPr>
          </a:p>
        </p:txBody>
      </p:sp>
      <p:sp>
        <p:nvSpPr>
          <p:cNvPr id="4" name="Slide Number Placeholder 4"/>
          <p:cNvSpPr>
            <a:spLocks noGrp="1"/>
          </p:cNvSpPr>
          <p:nvPr>
            <p:ph type="sldNum" sz="quarter" idx="4"/>
          </p:nvPr>
        </p:nvSpPr>
        <p:spPr>
          <a:xfrm>
            <a:off x="8186158" y="6442268"/>
            <a:ext cx="506272" cy="365125"/>
          </a:xfrm>
        </p:spPr>
        <p:txBody>
          <a:bodyPr/>
          <a:lstStyle/>
          <a:p>
            <a:fld id="{6D56EEAD-0332-044B-8491-07E146F0D709}" type="slidenum">
              <a:rPr lang="en-GB" smtClean="0"/>
              <a:pPr/>
              <a:t>25</a:t>
            </a:fld>
            <a:endParaRPr lang="en-GB" dirty="0"/>
          </a:p>
        </p:txBody>
      </p:sp>
    </p:spTree>
    <p:extLst>
      <p:ext uri="{BB962C8B-B14F-4D97-AF65-F5344CB8AC3E}">
        <p14:creationId xmlns:p14="http://schemas.microsoft.com/office/powerpoint/2010/main" val="332558829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dirty="0" smtClean="0"/>
              <a:t>JCESR Launch and Operation:</a:t>
            </a:r>
            <a:br>
              <a:rPr lang="en-US" sz="3600" dirty="0" smtClean="0"/>
            </a:br>
            <a:r>
              <a:rPr lang="en-US" sz="1600" dirty="0" smtClean="0"/>
              <a:t>Enabling Three Legacies, Outcomes-Driven Program, Communication Excellence</a:t>
            </a:r>
            <a:endParaRPr lang="en-US" sz="1600" dirty="0"/>
          </a:p>
        </p:txBody>
      </p:sp>
      <p:sp>
        <p:nvSpPr>
          <p:cNvPr id="3" name="Content Placeholder 2"/>
          <p:cNvSpPr>
            <a:spLocks noGrp="1"/>
          </p:cNvSpPr>
          <p:nvPr>
            <p:ph idx="1"/>
          </p:nvPr>
        </p:nvSpPr>
        <p:spPr>
          <a:xfrm>
            <a:off x="457200" y="1457325"/>
            <a:ext cx="8420100" cy="4425950"/>
          </a:xfrm>
        </p:spPr>
        <p:txBody>
          <a:bodyPr>
            <a:normAutofit lnSpcReduction="10000"/>
          </a:bodyPr>
          <a:lstStyle/>
          <a:p>
            <a:r>
              <a:rPr lang="en-US" sz="2000" dirty="0" smtClean="0">
                <a:latin typeface="Century Gothic"/>
                <a:cs typeface="Century Gothic"/>
              </a:rPr>
              <a:t>Launching and operating JCESR is a multi-dimensional effort</a:t>
            </a:r>
          </a:p>
          <a:p>
            <a:r>
              <a:rPr lang="en-US" sz="2000" dirty="0" smtClean="0">
                <a:latin typeface="Century Gothic"/>
                <a:cs typeface="Century Gothic"/>
              </a:rPr>
              <a:t>Core idea: liberate the scientists and engineers to perform the research</a:t>
            </a:r>
          </a:p>
          <a:p>
            <a:r>
              <a:rPr lang="en-US" sz="2000" dirty="0" smtClean="0">
                <a:latin typeface="Century Gothic"/>
                <a:cs typeface="Century Gothic"/>
              </a:rPr>
              <a:t>However, we need excellence in reporting and communication across the Hub</a:t>
            </a:r>
          </a:p>
          <a:p>
            <a:endParaRPr lang="en-US" sz="500" dirty="0">
              <a:latin typeface="Century Gothic"/>
              <a:cs typeface="Century Gothic"/>
            </a:endParaRPr>
          </a:p>
          <a:p>
            <a:r>
              <a:rPr lang="en-US" sz="2000" dirty="0" smtClean="0">
                <a:latin typeface="Century Gothic"/>
                <a:cs typeface="Century Gothic"/>
              </a:rPr>
              <a:t>Working groups include:</a:t>
            </a:r>
          </a:p>
          <a:p>
            <a:pPr lvl="1"/>
            <a:r>
              <a:rPr lang="en-US" sz="1400" dirty="0" smtClean="0">
                <a:latin typeface="Century Gothic"/>
                <a:cs typeface="Century Gothic"/>
              </a:rPr>
              <a:t>ESH&amp;QA</a:t>
            </a:r>
          </a:p>
          <a:p>
            <a:pPr lvl="1"/>
            <a:r>
              <a:rPr lang="en-US" sz="1400" dirty="0" smtClean="0">
                <a:latin typeface="Century Gothic"/>
                <a:cs typeface="Century Gothic"/>
              </a:rPr>
              <a:t>R&amp;D</a:t>
            </a:r>
          </a:p>
          <a:p>
            <a:pPr lvl="1"/>
            <a:r>
              <a:rPr lang="en-US" sz="1400" dirty="0" smtClean="0">
                <a:latin typeface="Century Gothic"/>
                <a:cs typeface="Century Gothic"/>
              </a:rPr>
              <a:t>Project Management</a:t>
            </a:r>
          </a:p>
          <a:p>
            <a:pPr lvl="1"/>
            <a:r>
              <a:rPr lang="en-US" sz="1400" dirty="0" smtClean="0">
                <a:latin typeface="Century Gothic"/>
                <a:cs typeface="Century Gothic"/>
              </a:rPr>
              <a:t>HR</a:t>
            </a:r>
          </a:p>
          <a:p>
            <a:pPr lvl="1"/>
            <a:r>
              <a:rPr lang="en-US" sz="1400" dirty="0" smtClean="0">
                <a:latin typeface="Century Gothic"/>
                <a:cs typeface="Century Gothic"/>
              </a:rPr>
              <a:t>Procurement</a:t>
            </a:r>
          </a:p>
          <a:p>
            <a:pPr lvl="1"/>
            <a:r>
              <a:rPr lang="en-US" sz="1400" dirty="0" smtClean="0">
                <a:latin typeface="Century Gothic"/>
                <a:cs typeface="Century Gothic"/>
              </a:rPr>
              <a:t>Communications</a:t>
            </a:r>
          </a:p>
          <a:p>
            <a:pPr lvl="1"/>
            <a:r>
              <a:rPr lang="en-US" sz="1400" dirty="0" smtClean="0">
                <a:latin typeface="Century Gothic"/>
                <a:cs typeface="Century Gothic"/>
              </a:rPr>
              <a:t>IT</a:t>
            </a:r>
          </a:p>
          <a:p>
            <a:pPr lvl="1"/>
            <a:r>
              <a:rPr lang="en-US" sz="1400" dirty="0" smtClean="0">
                <a:latin typeface="Century Gothic"/>
                <a:cs typeface="Century Gothic"/>
              </a:rPr>
              <a:t>Education</a:t>
            </a:r>
          </a:p>
          <a:p>
            <a:pPr lvl="1"/>
            <a:r>
              <a:rPr lang="en-US" sz="1400" dirty="0" smtClean="0">
                <a:latin typeface="Century Gothic"/>
                <a:cs typeface="Century Gothic"/>
              </a:rPr>
              <a:t>Advocacy</a:t>
            </a:r>
          </a:p>
          <a:p>
            <a:pPr lvl="1"/>
            <a:r>
              <a:rPr lang="en-US" sz="1400" dirty="0" smtClean="0">
                <a:latin typeface="Century Gothic"/>
                <a:cs typeface="Century Gothic"/>
              </a:rPr>
              <a:t>Institutional Leadership</a:t>
            </a:r>
          </a:p>
          <a:p>
            <a:pPr lvl="1"/>
            <a:endParaRPr lang="en-US" sz="2000" dirty="0" smtClean="0">
              <a:latin typeface="Century Gothic"/>
              <a:cs typeface="Century Gothic"/>
            </a:endParaRPr>
          </a:p>
          <a:p>
            <a:pPr lvl="1"/>
            <a:endParaRPr lang="en-US" sz="2000" dirty="0" smtClean="0">
              <a:latin typeface="Century Gothic"/>
              <a:cs typeface="Century Gothic"/>
            </a:endParaRPr>
          </a:p>
          <a:p>
            <a:pPr lvl="1"/>
            <a:endParaRPr lang="en-US" sz="2000" dirty="0" smtClean="0">
              <a:latin typeface="Century Gothic"/>
              <a:cs typeface="Century Gothic"/>
            </a:endParaRPr>
          </a:p>
          <a:p>
            <a:endParaRPr lang="en-US" sz="2400" dirty="0">
              <a:latin typeface="Century Gothic"/>
              <a:cs typeface="Century Gothic"/>
            </a:endParaRPr>
          </a:p>
          <a:p>
            <a:endParaRPr lang="en-US" sz="2400" dirty="0">
              <a:latin typeface="Century Gothic"/>
              <a:cs typeface="Century Gothic"/>
            </a:endParaRPr>
          </a:p>
        </p:txBody>
      </p:sp>
      <p:sp>
        <p:nvSpPr>
          <p:cNvPr id="5" name="Slide Number Placeholder 4"/>
          <p:cNvSpPr>
            <a:spLocks noGrp="1"/>
          </p:cNvSpPr>
          <p:nvPr>
            <p:ph type="sldNum" sz="quarter" idx="4"/>
          </p:nvPr>
        </p:nvSpPr>
        <p:spPr>
          <a:xfrm>
            <a:off x="8186158" y="6442268"/>
            <a:ext cx="506272" cy="365125"/>
          </a:xfrm>
        </p:spPr>
        <p:txBody>
          <a:bodyPr/>
          <a:lstStyle/>
          <a:p>
            <a:fld id="{6D56EEAD-0332-044B-8491-07E146F0D709}" type="slidenum">
              <a:rPr lang="en-GB" smtClean="0"/>
              <a:pPr/>
              <a:t>26</a:t>
            </a:fld>
            <a:endParaRPr lang="en-GB" dirty="0"/>
          </a:p>
        </p:txBody>
      </p:sp>
    </p:spTree>
    <p:extLst>
      <p:ext uri="{BB962C8B-B14F-4D97-AF65-F5344CB8AC3E}">
        <p14:creationId xmlns:p14="http://schemas.microsoft.com/office/powerpoint/2010/main" val="98640022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6D56EEAD-0332-044B-8491-07E146F0D709}" type="slidenum">
              <a:rPr lang="en-GB" smtClean="0"/>
              <a:pPr/>
              <a:t>27</a:t>
            </a:fld>
            <a:endParaRPr lang="en-GB" dirty="0"/>
          </a:p>
        </p:txBody>
      </p:sp>
      <p:sp>
        <p:nvSpPr>
          <p:cNvPr id="20" name="TextBox 19"/>
          <p:cNvSpPr txBox="1"/>
          <p:nvPr/>
        </p:nvSpPr>
        <p:spPr>
          <a:xfrm>
            <a:off x="342900" y="1117600"/>
            <a:ext cx="4762500" cy="984885"/>
          </a:xfrm>
          <a:prstGeom prst="rect">
            <a:avLst/>
          </a:prstGeom>
          <a:noFill/>
        </p:spPr>
        <p:txBody>
          <a:bodyPr wrap="square" lIns="0" tIns="0" rIns="0" bIns="0" rtlCol="0">
            <a:spAutoFit/>
          </a:bodyPr>
          <a:lstStyle/>
          <a:p>
            <a:pPr>
              <a:spcAft>
                <a:spcPts val="600"/>
              </a:spcAft>
            </a:pPr>
            <a:r>
              <a:rPr lang="en-US" dirty="0" smtClean="0">
                <a:solidFill>
                  <a:srgbClr val="FFFFFF"/>
                </a:solidFill>
                <a:latin typeface="Century Gothic"/>
                <a:cs typeface="Century Gothic"/>
              </a:rPr>
              <a:t>Multivalent metal anode</a:t>
            </a:r>
          </a:p>
          <a:p>
            <a:pPr>
              <a:spcAft>
                <a:spcPts val="600"/>
              </a:spcAft>
            </a:pPr>
            <a:r>
              <a:rPr lang="en-US" dirty="0" smtClean="0">
                <a:solidFill>
                  <a:srgbClr val="FFFFFF"/>
                </a:solidFill>
                <a:latin typeface="Century Gothic"/>
                <a:cs typeface="Century Gothic"/>
              </a:rPr>
              <a:t>High mobility in stable electrolyte</a:t>
            </a:r>
          </a:p>
          <a:p>
            <a:pPr>
              <a:spcAft>
                <a:spcPts val="600"/>
              </a:spcAft>
            </a:pPr>
            <a:r>
              <a:rPr lang="en-US" dirty="0" smtClean="0">
                <a:solidFill>
                  <a:srgbClr val="FFFFFF"/>
                </a:solidFill>
                <a:latin typeface="Century Gothic"/>
                <a:cs typeface="Century Gothic"/>
              </a:rPr>
              <a:t>Chemical reaction with </a:t>
            </a:r>
            <a:r>
              <a:rPr lang="en-US" dirty="0" err="1" smtClean="0">
                <a:solidFill>
                  <a:srgbClr val="FFFFFF"/>
                </a:solidFill>
                <a:latin typeface="Century Gothic"/>
                <a:cs typeface="Century Gothic"/>
              </a:rPr>
              <a:t>flowable</a:t>
            </a:r>
            <a:r>
              <a:rPr lang="en-US" dirty="0" smtClean="0">
                <a:solidFill>
                  <a:srgbClr val="FFFFFF"/>
                </a:solidFill>
                <a:latin typeface="Century Gothic"/>
                <a:cs typeface="Century Gothic"/>
              </a:rPr>
              <a:t> cathode</a:t>
            </a:r>
          </a:p>
        </p:txBody>
      </p:sp>
      <p:sp>
        <p:nvSpPr>
          <p:cNvPr id="23" name="TextBox 22"/>
          <p:cNvSpPr txBox="1"/>
          <p:nvPr/>
        </p:nvSpPr>
        <p:spPr>
          <a:xfrm>
            <a:off x="152400" y="203200"/>
            <a:ext cx="8458200" cy="430887"/>
          </a:xfrm>
          <a:prstGeom prst="rect">
            <a:avLst/>
          </a:prstGeom>
          <a:noFill/>
        </p:spPr>
        <p:txBody>
          <a:bodyPr wrap="square" lIns="0" tIns="0" rIns="0" bIns="0" rtlCol="0">
            <a:spAutoFit/>
          </a:bodyPr>
          <a:lstStyle/>
          <a:p>
            <a:r>
              <a:rPr lang="en-US" sz="2800" dirty="0" smtClean="0">
                <a:solidFill>
                  <a:srgbClr val="FFFFFF"/>
                </a:solidFill>
              </a:rPr>
              <a:t>Ultimate Battery May Combine Storage Concepts</a:t>
            </a:r>
          </a:p>
        </p:txBody>
      </p:sp>
      <p:grpSp>
        <p:nvGrpSpPr>
          <p:cNvPr id="9" name="Group 8"/>
          <p:cNvGrpSpPr/>
          <p:nvPr/>
        </p:nvGrpSpPr>
        <p:grpSpPr>
          <a:xfrm>
            <a:off x="2399944" y="1100330"/>
            <a:ext cx="5723116" cy="4981818"/>
            <a:chOff x="2399944" y="1100330"/>
            <a:chExt cx="5723116" cy="4981818"/>
          </a:xfrm>
        </p:grpSpPr>
        <p:pic>
          <p:nvPicPr>
            <p:cNvPr id="7" name="Picture 6" descr="Discharg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9944" y="1100330"/>
              <a:ext cx="5723116" cy="4981818"/>
            </a:xfrm>
            <a:prstGeom prst="rect">
              <a:avLst/>
            </a:prstGeom>
          </p:spPr>
        </p:pic>
        <p:grpSp>
          <p:nvGrpSpPr>
            <p:cNvPr id="14" name="Group 13"/>
            <p:cNvGrpSpPr/>
            <p:nvPr/>
          </p:nvGrpSpPr>
          <p:grpSpPr>
            <a:xfrm>
              <a:off x="2541392" y="2726273"/>
              <a:ext cx="679746" cy="1826492"/>
              <a:chOff x="2541392" y="2726273"/>
              <a:chExt cx="679746" cy="1826492"/>
            </a:xfrm>
          </p:grpSpPr>
          <p:pic>
            <p:nvPicPr>
              <p:cNvPr id="15" name="Picture 14"/>
              <p:cNvPicPr>
                <a:picLocks noChangeAspect="1"/>
              </p:cNvPicPr>
              <p:nvPr/>
            </p:nvPicPr>
            <p:blipFill>
              <a:blip r:embed="rId4"/>
              <a:stretch>
                <a:fillRect/>
              </a:stretch>
            </p:blipFill>
            <p:spPr>
              <a:xfrm>
                <a:off x="2541392" y="2726273"/>
                <a:ext cx="679746" cy="1826492"/>
              </a:xfrm>
              <a:prstGeom prst="rect">
                <a:avLst/>
              </a:prstGeom>
              <a:scene3d>
                <a:camera prst="orthographicFront"/>
                <a:lightRig rig="threePt" dir="t"/>
              </a:scene3d>
              <a:sp3d>
                <a:bevelT w="127000" h="127000"/>
                <a:bevelB w="127000" h="127000"/>
              </a:sp3d>
            </p:spPr>
          </p:pic>
          <p:sp>
            <p:nvSpPr>
              <p:cNvPr id="16" name="TextBox 15"/>
              <p:cNvSpPr txBox="1"/>
              <p:nvPr/>
            </p:nvSpPr>
            <p:spPr>
              <a:xfrm>
                <a:off x="2788931" y="3005796"/>
                <a:ext cx="184666" cy="461665"/>
              </a:xfrm>
              <a:prstGeom prst="rect">
                <a:avLst/>
              </a:prstGeom>
              <a:noFill/>
            </p:spPr>
            <p:txBody>
              <a:bodyPr wrap="none" rtlCol="0">
                <a:spAutoFit/>
              </a:bodyPr>
              <a:lstStyle/>
              <a:p>
                <a:pPr algn="ctr"/>
                <a:endParaRPr lang="en-US" sz="2400" dirty="0" smtClean="0"/>
              </a:p>
            </p:txBody>
          </p:sp>
        </p:grpSp>
        <p:sp>
          <p:nvSpPr>
            <p:cNvPr id="25" name="Rectangle 24"/>
            <p:cNvSpPr/>
            <p:nvPr/>
          </p:nvSpPr>
          <p:spPr>
            <a:xfrm>
              <a:off x="4737100" y="2781300"/>
              <a:ext cx="914400" cy="1447800"/>
            </a:xfrm>
            <a:prstGeom prst="rect">
              <a:avLst/>
            </a:prstGeom>
            <a:blipFill rotWithShape="1">
              <a:blip r:embed="rId5"/>
              <a:tile tx="0" ty="0" sx="100000" sy="100000" flip="none" algn="tl"/>
            </a:blipFill>
            <a:effectLst>
              <a:outerShdw blurRad="63500" dist="25400" dir="2700000" algn="br">
                <a:srgbClr val="000000">
                  <a:alpha val="78000"/>
                </a:srgbClr>
              </a:outerShdw>
            </a:effectLst>
          </p:spPr>
          <p:txBody>
            <a:bodyPr wrap="square" lIns="0" tIns="0" rIns="0" bIns="0" rtlCol="0" anchor="ctr">
              <a:spAutoFit/>
            </a:bodyPr>
            <a:lstStyle/>
            <a:p>
              <a:pPr algn="ctr"/>
              <a:endParaRPr lang="en-US" dirty="0" smtClean="0">
                <a:solidFill>
                  <a:schemeClr val="bg1"/>
                </a:solidFill>
                <a:latin typeface="Arial"/>
                <a:cs typeface="Arial"/>
              </a:endParaRPr>
            </a:p>
          </p:txBody>
        </p:sp>
        <p:sp>
          <p:nvSpPr>
            <p:cNvPr id="24" name="TextBox 23"/>
            <p:cNvSpPr txBox="1"/>
            <p:nvPr/>
          </p:nvSpPr>
          <p:spPr>
            <a:xfrm rot="16200000">
              <a:off x="4584700" y="3204291"/>
              <a:ext cx="1219200" cy="615553"/>
            </a:xfrm>
            <a:prstGeom prst="rect">
              <a:avLst/>
            </a:prstGeom>
            <a:noFill/>
          </p:spPr>
          <p:txBody>
            <a:bodyPr wrap="square" lIns="0" tIns="0" rIns="0" bIns="0" rtlCol="0">
              <a:spAutoFit/>
            </a:bodyPr>
            <a:lstStyle/>
            <a:p>
              <a:pPr algn="ctr"/>
              <a:r>
                <a:rPr lang="en-US" sz="2000" dirty="0" err="1" smtClean="0">
                  <a:solidFill>
                    <a:schemeClr val="bg1"/>
                  </a:solidFill>
                  <a:latin typeface="Century Gothic"/>
                  <a:cs typeface="Century Gothic"/>
                </a:rPr>
                <a:t>Flowable</a:t>
              </a:r>
              <a:r>
                <a:rPr lang="en-US" sz="2000" dirty="0" smtClean="0">
                  <a:solidFill>
                    <a:schemeClr val="bg1"/>
                  </a:solidFill>
                  <a:latin typeface="Century Gothic"/>
                  <a:cs typeface="Century Gothic"/>
                </a:rPr>
                <a:t> electrode</a:t>
              </a:r>
            </a:p>
          </p:txBody>
        </p:sp>
        <p:sp>
          <p:nvSpPr>
            <p:cNvPr id="2" name="TextBox 1"/>
            <p:cNvSpPr txBox="1"/>
            <p:nvPr/>
          </p:nvSpPr>
          <p:spPr>
            <a:xfrm rot="16200000">
              <a:off x="2082800" y="3296623"/>
              <a:ext cx="1612900" cy="615553"/>
            </a:xfrm>
            <a:prstGeom prst="rect">
              <a:avLst/>
            </a:prstGeom>
            <a:noFill/>
          </p:spPr>
          <p:txBody>
            <a:bodyPr wrap="square" lIns="0" tIns="0" rIns="0" bIns="0" rtlCol="0">
              <a:spAutoFit/>
            </a:bodyPr>
            <a:lstStyle/>
            <a:p>
              <a:pPr algn="ctr"/>
              <a:r>
                <a:rPr lang="en-US" sz="2000" dirty="0">
                  <a:solidFill>
                    <a:srgbClr val="FFFFFF"/>
                  </a:solidFill>
                  <a:latin typeface="Century Gothic"/>
                  <a:cs typeface="Century Gothic"/>
                </a:rPr>
                <a:t>Multivalent metal</a:t>
              </a:r>
              <a:endParaRPr lang="en-US" sz="2000" dirty="0" smtClean="0"/>
            </a:p>
          </p:txBody>
        </p:sp>
        <p:sp>
          <p:nvSpPr>
            <p:cNvPr id="8" name="Rounded Rectangle 7"/>
            <p:cNvSpPr/>
            <p:nvPr/>
          </p:nvSpPr>
          <p:spPr>
            <a:xfrm>
              <a:off x="4403725" y="2927350"/>
              <a:ext cx="117475" cy="161925"/>
            </a:xfrm>
            <a:prstGeom prst="roundRect">
              <a:avLst/>
            </a:prstGeom>
            <a:solidFill>
              <a:srgbClr val="B3B3B3"/>
            </a:solidFill>
            <a:effectLst/>
          </p:spPr>
          <p:txBody>
            <a:bodyPr wrap="square" lIns="0" tIns="0" rIns="0" bIns="0" rtlCol="0" anchor="ctr">
              <a:spAutoFit/>
            </a:bodyPr>
            <a:lstStyle/>
            <a:p>
              <a:pPr algn="ctr"/>
              <a:endParaRPr lang="en-US" dirty="0" smtClean="0">
                <a:solidFill>
                  <a:schemeClr val="bg1"/>
                </a:solidFill>
                <a:latin typeface="Arial"/>
                <a:cs typeface="Arial"/>
              </a:endParaRPr>
            </a:p>
          </p:txBody>
        </p:sp>
        <p:sp>
          <p:nvSpPr>
            <p:cNvPr id="17" name="Rounded Rectangle 16"/>
            <p:cNvSpPr/>
            <p:nvPr/>
          </p:nvSpPr>
          <p:spPr>
            <a:xfrm>
              <a:off x="4521200" y="2946400"/>
              <a:ext cx="171450" cy="161925"/>
            </a:xfrm>
            <a:prstGeom prst="roundRect">
              <a:avLst/>
            </a:prstGeom>
            <a:solidFill>
              <a:srgbClr val="B3B3B3"/>
            </a:solidFill>
            <a:effectLst/>
          </p:spPr>
          <p:txBody>
            <a:bodyPr wrap="square" lIns="0" tIns="0" rIns="0" bIns="0" rtlCol="0" anchor="ctr">
              <a:spAutoFit/>
            </a:bodyPr>
            <a:lstStyle/>
            <a:p>
              <a:pPr algn="ctr"/>
              <a:endParaRPr lang="en-US" dirty="0" smtClean="0">
                <a:solidFill>
                  <a:schemeClr val="bg1"/>
                </a:solidFill>
                <a:latin typeface="Arial"/>
                <a:cs typeface="Arial"/>
              </a:endParaRPr>
            </a:p>
          </p:txBody>
        </p:sp>
      </p:grpSp>
    </p:spTree>
    <p:extLst>
      <p:ext uri="{BB962C8B-B14F-4D97-AF65-F5344CB8AC3E}">
        <p14:creationId xmlns:p14="http://schemas.microsoft.com/office/powerpoint/2010/main" val="327742094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low-deployment.png"/>
          <p:cNvPicPr>
            <a:picLocks noChangeAspect="1"/>
          </p:cNvPicPr>
          <p:nvPr/>
        </p:nvPicPr>
        <p:blipFill>
          <a:blip r:embed="rId3"/>
          <a:stretch>
            <a:fillRect/>
          </a:stretch>
        </p:blipFill>
        <p:spPr>
          <a:xfrm>
            <a:off x="7144093" y="2222424"/>
            <a:ext cx="1984333" cy="1463768"/>
          </a:xfrm>
          <a:prstGeom prst="rect">
            <a:avLst/>
          </a:prstGeom>
        </p:spPr>
      </p:pic>
      <p:sp>
        <p:nvSpPr>
          <p:cNvPr id="4" name="Slide Number Placeholder 2"/>
          <p:cNvSpPr txBox="1">
            <a:spLocks/>
          </p:cNvSpPr>
          <p:nvPr/>
        </p:nvSpPr>
        <p:spPr>
          <a:xfrm>
            <a:off x="8186158" y="6442268"/>
            <a:ext cx="506272" cy="365125"/>
          </a:xfrm>
          <a:prstGeom prst="rect">
            <a:avLst/>
          </a:prstGeom>
        </p:spPr>
        <p:txBody>
          <a:bodyPr/>
          <a:lstStyle>
            <a:defPPr>
              <a:defRPr lang="en-GB"/>
            </a:defPPr>
            <a:lvl1pPr algn="l" defTabSz="457200" rtl="0" fontAlgn="base">
              <a:spcBef>
                <a:spcPct val="0"/>
              </a:spcBef>
              <a:spcAft>
                <a:spcPct val="0"/>
              </a:spcAft>
              <a:defRPr kern="1200">
                <a:solidFill>
                  <a:schemeClr val="tx1"/>
                </a:solidFill>
                <a:latin typeface="Calibri" pitchFamily="34" charset="0"/>
                <a:ea typeface="ヒラギノ角ゴ Pro W3" charset="-128"/>
                <a:cs typeface="+mn-cs"/>
              </a:defRPr>
            </a:lvl1pPr>
            <a:lvl2pPr marL="457200" algn="l" defTabSz="457200" rtl="0" fontAlgn="base">
              <a:spcBef>
                <a:spcPct val="0"/>
              </a:spcBef>
              <a:spcAft>
                <a:spcPct val="0"/>
              </a:spcAft>
              <a:defRPr kern="1200">
                <a:solidFill>
                  <a:schemeClr val="tx1"/>
                </a:solidFill>
                <a:latin typeface="Calibri" pitchFamily="34" charset="0"/>
                <a:ea typeface="ヒラギノ角ゴ Pro W3" charset="-128"/>
                <a:cs typeface="+mn-cs"/>
              </a:defRPr>
            </a:lvl2pPr>
            <a:lvl3pPr marL="914400" algn="l" defTabSz="457200" rtl="0" fontAlgn="base">
              <a:spcBef>
                <a:spcPct val="0"/>
              </a:spcBef>
              <a:spcAft>
                <a:spcPct val="0"/>
              </a:spcAft>
              <a:defRPr kern="1200">
                <a:solidFill>
                  <a:schemeClr val="tx1"/>
                </a:solidFill>
                <a:latin typeface="Calibri" pitchFamily="34" charset="0"/>
                <a:ea typeface="ヒラギノ角ゴ Pro W3" charset="-128"/>
                <a:cs typeface="+mn-cs"/>
              </a:defRPr>
            </a:lvl3pPr>
            <a:lvl4pPr marL="1371600" algn="l" defTabSz="457200" rtl="0" fontAlgn="base">
              <a:spcBef>
                <a:spcPct val="0"/>
              </a:spcBef>
              <a:spcAft>
                <a:spcPct val="0"/>
              </a:spcAft>
              <a:defRPr kern="1200">
                <a:solidFill>
                  <a:schemeClr val="tx1"/>
                </a:solidFill>
                <a:latin typeface="Calibri" pitchFamily="34" charset="0"/>
                <a:ea typeface="ヒラギノ角ゴ Pro W3" charset="-128"/>
                <a:cs typeface="+mn-cs"/>
              </a:defRPr>
            </a:lvl4pPr>
            <a:lvl5pPr marL="1828800" algn="l" defTabSz="457200" rtl="0" fontAlgn="base">
              <a:spcBef>
                <a:spcPct val="0"/>
              </a:spcBef>
              <a:spcAft>
                <a:spcPct val="0"/>
              </a:spcAft>
              <a:defRPr kern="1200">
                <a:solidFill>
                  <a:schemeClr val="tx1"/>
                </a:solidFill>
                <a:latin typeface="Calibri" pitchFamily="34" charset="0"/>
                <a:ea typeface="ヒラギノ角ゴ Pro W3" charset="-128"/>
                <a:cs typeface="+mn-cs"/>
              </a:defRPr>
            </a:lvl5pPr>
            <a:lvl6pPr marL="2286000" algn="l" defTabSz="914400" rtl="0" eaLnBrk="1" latinLnBrk="0" hangingPunct="1">
              <a:defRPr kern="1200">
                <a:solidFill>
                  <a:schemeClr val="tx1"/>
                </a:solidFill>
                <a:latin typeface="Calibri" pitchFamily="34" charset="0"/>
                <a:ea typeface="ヒラギノ角ゴ Pro W3" charset="-128"/>
                <a:cs typeface="+mn-cs"/>
              </a:defRPr>
            </a:lvl6pPr>
            <a:lvl7pPr marL="2743200" algn="l" defTabSz="914400" rtl="0" eaLnBrk="1" latinLnBrk="0" hangingPunct="1">
              <a:defRPr kern="1200">
                <a:solidFill>
                  <a:schemeClr val="tx1"/>
                </a:solidFill>
                <a:latin typeface="Calibri" pitchFamily="34" charset="0"/>
                <a:ea typeface="ヒラギノ角ゴ Pro W3" charset="-128"/>
                <a:cs typeface="+mn-cs"/>
              </a:defRPr>
            </a:lvl7pPr>
            <a:lvl8pPr marL="3200400" algn="l" defTabSz="914400" rtl="0" eaLnBrk="1" latinLnBrk="0" hangingPunct="1">
              <a:defRPr kern="1200">
                <a:solidFill>
                  <a:schemeClr val="tx1"/>
                </a:solidFill>
                <a:latin typeface="Calibri" pitchFamily="34" charset="0"/>
                <a:ea typeface="ヒラギノ角ゴ Pro W3" charset="-128"/>
                <a:cs typeface="+mn-cs"/>
              </a:defRPr>
            </a:lvl8pPr>
            <a:lvl9pPr marL="3657600" algn="l" defTabSz="914400" rtl="0" eaLnBrk="1" latinLnBrk="0" hangingPunct="1">
              <a:defRPr kern="1200">
                <a:solidFill>
                  <a:schemeClr val="tx1"/>
                </a:solidFill>
                <a:latin typeface="Calibri" pitchFamily="34" charset="0"/>
                <a:ea typeface="ヒラギノ角ゴ Pro W3" charset="-128"/>
                <a:cs typeface="+mn-cs"/>
              </a:defRPr>
            </a:lvl9pPr>
          </a:lstStyle>
          <a:p>
            <a:fld id="{6D56EEAD-0332-044B-8491-07E146F0D709}" type="slidenum">
              <a:rPr lang="en-GB" smtClean="0"/>
              <a:pPr/>
              <a:t>28</a:t>
            </a:fld>
            <a:endParaRPr lang="en-GB"/>
          </a:p>
        </p:txBody>
      </p:sp>
      <p:sp>
        <p:nvSpPr>
          <p:cNvPr id="5" name="Title 3"/>
          <p:cNvSpPr>
            <a:spLocks noGrp="1"/>
          </p:cNvSpPr>
          <p:nvPr>
            <p:ph type="title"/>
          </p:nvPr>
        </p:nvSpPr>
        <p:spPr>
          <a:xfrm>
            <a:off x="457200" y="274638"/>
            <a:ext cx="8229600" cy="1029605"/>
          </a:xfrm>
        </p:spPr>
        <p:txBody>
          <a:bodyPr>
            <a:normAutofit fontScale="90000"/>
          </a:bodyPr>
          <a:lstStyle/>
          <a:p>
            <a:r>
              <a:rPr lang="en-US" dirty="0" smtClean="0"/>
              <a:t>JCESR Maps onto DOE’s RDD&amp;D Spectrum</a:t>
            </a:r>
            <a:endParaRPr lang="en-GB" dirty="0"/>
          </a:p>
        </p:txBody>
      </p:sp>
      <p:grpSp>
        <p:nvGrpSpPr>
          <p:cNvPr id="6" name="Group 65"/>
          <p:cNvGrpSpPr/>
          <p:nvPr/>
        </p:nvGrpSpPr>
        <p:grpSpPr>
          <a:xfrm>
            <a:off x="0" y="3932429"/>
            <a:ext cx="9144000" cy="1735279"/>
            <a:chOff x="0" y="3932429"/>
            <a:chExt cx="9144000" cy="1735279"/>
          </a:xfrm>
        </p:grpSpPr>
        <p:sp>
          <p:nvSpPr>
            <p:cNvPr id="7" name="Rectangle 6"/>
            <p:cNvSpPr/>
            <p:nvPr/>
          </p:nvSpPr>
          <p:spPr>
            <a:xfrm>
              <a:off x="0" y="4709962"/>
              <a:ext cx="9144000" cy="625630"/>
            </a:xfrm>
            <a:prstGeom prst="rect">
              <a:avLst/>
            </a:prstGeom>
            <a:gradFill flip="none" rotWithShape="1">
              <a:gsLst>
                <a:gs pos="87000">
                  <a:srgbClr val="FFC800"/>
                </a:gs>
                <a:gs pos="65000">
                  <a:schemeClr val="accent4">
                    <a:lumMod val="75000"/>
                  </a:schemeClr>
                </a:gs>
                <a:gs pos="46000">
                  <a:srgbClr val="7EC23A"/>
                </a:gs>
                <a:gs pos="37000">
                  <a:schemeClr val="accent3">
                    <a:lumMod val="75000"/>
                  </a:schemeClr>
                </a:gs>
                <a:gs pos="0">
                  <a:schemeClr val="accent3">
                    <a:lumMod val="75000"/>
                  </a:schemeClr>
                </a:gs>
                <a:gs pos="59000">
                  <a:srgbClr val="7EC23A"/>
                </a:gs>
                <a:gs pos="100000">
                  <a:srgbClr val="FFC800"/>
                </a:gs>
                <a:gs pos="81000">
                  <a:schemeClr val="accent4">
                    <a:lumMod val="75000"/>
                  </a:schemeClr>
                </a:gs>
              </a:gsLst>
              <a:lin ang="0" scaled="1"/>
              <a:tileRect/>
            </a:gradFill>
            <a:ln>
              <a:noFill/>
            </a:ln>
            <a:effectLst/>
          </p:spPr>
          <p:txBody>
            <a:bodyPr wrap="square" lIns="0" tIns="0" rIns="0" bIns="0" rtlCol="0" anchor="ctr">
              <a:spAutoFit/>
            </a:bodyPr>
            <a:lstStyle/>
            <a:p>
              <a:pPr algn="ctr"/>
              <a:endParaRPr lang="en-GB" dirty="0" smtClean="0">
                <a:solidFill>
                  <a:schemeClr val="bg1"/>
                </a:solidFill>
              </a:endParaRPr>
            </a:p>
          </p:txBody>
        </p:sp>
        <p:sp>
          <p:nvSpPr>
            <p:cNvPr id="8" name="TextBox 7"/>
            <p:cNvSpPr txBox="1"/>
            <p:nvPr/>
          </p:nvSpPr>
          <p:spPr>
            <a:xfrm>
              <a:off x="87866" y="5390709"/>
              <a:ext cx="9056134" cy="276999"/>
            </a:xfrm>
            <a:prstGeom prst="rect">
              <a:avLst/>
            </a:prstGeom>
            <a:noFill/>
          </p:spPr>
          <p:txBody>
            <a:bodyPr wrap="square" lIns="0" tIns="0" rIns="0" bIns="0" rtlCol="0">
              <a:spAutoFit/>
            </a:bodyPr>
            <a:lstStyle/>
            <a:p>
              <a:pPr algn="ctr"/>
              <a:r>
                <a:rPr lang="en-GB" dirty="0" smtClean="0">
                  <a:solidFill>
                    <a:schemeClr val="bg1">
                      <a:lumMod val="85000"/>
                    </a:schemeClr>
                  </a:solidFill>
                  <a:latin typeface="Arial"/>
                  <a:cs typeface="Arial"/>
                </a:rPr>
                <a:t>Matches DOEs Discovery Deployment Spectrum </a:t>
              </a:r>
            </a:p>
          </p:txBody>
        </p:sp>
        <p:cxnSp>
          <p:nvCxnSpPr>
            <p:cNvPr id="9" name="Straight Connector 8"/>
            <p:cNvCxnSpPr/>
            <p:nvPr/>
          </p:nvCxnSpPr>
          <p:spPr>
            <a:xfrm rot="5400000">
              <a:off x="1701858" y="4321843"/>
              <a:ext cx="780416" cy="1588"/>
            </a:xfrm>
            <a:prstGeom prst="line">
              <a:avLst/>
            </a:prstGeom>
            <a:ln w="3175" cap="flat" cmpd="sng" algn="ctr">
              <a:solidFill>
                <a:srgbClr val="BFBFBF"/>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a:off x="3464113" y="4321844"/>
              <a:ext cx="780416" cy="1588"/>
            </a:xfrm>
            <a:prstGeom prst="line">
              <a:avLst/>
            </a:prstGeom>
            <a:ln w="3175" cap="flat" cmpd="sng" algn="ctr">
              <a:solidFill>
                <a:srgbClr val="BFBFBF"/>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a:off x="5584736" y="4321845"/>
              <a:ext cx="780416" cy="1588"/>
            </a:xfrm>
            <a:prstGeom prst="line">
              <a:avLst/>
            </a:prstGeom>
            <a:ln w="3175" cap="flat" cmpd="sng" algn="ctr">
              <a:solidFill>
                <a:srgbClr val="BFBFBF"/>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492258" y="4814044"/>
              <a:ext cx="1238111" cy="430887"/>
            </a:xfrm>
            <a:prstGeom prst="rect">
              <a:avLst/>
            </a:prstGeom>
            <a:noFill/>
            <a:effectLst>
              <a:outerShdw blurRad="50800" dist="25400" dir="2700000">
                <a:srgbClr val="000000">
                  <a:alpha val="43000"/>
                </a:srgbClr>
              </a:outerShdw>
            </a:effectLst>
          </p:spPr>
          <p:txBody>
            <a:bodyPr wrap="square" lIns="0" tIns="0" rIns="0" bIns="0" rtlCol="0">
              <a:spAutoFit/>
            </a:bodyPr>
            <a:lstStyle/>
            <a:p>
              <a:pPr algn="ctr"/>
              <a:r>
                <a:rPr lang="en-GB" sz="1400" cap="all" dirty="0" smtClean="0">
                  <a:solidFill>
                    <a:schemeClr val="bg1"/>
                  </a:solidFill>
                  <a:latin typeface="Arial"/>
                  <a:cs typeface="Arial"/>
                </a:rPr>
                <a:t>Discovery Science</a:t>
              </a:r>
              <a:endParaRPr lang="en-GB" sz="1400" cap="all" dirty="0">
                <a:solidFill>
                  <a:schemeClr val="bg1"/>
                </a:solidFill>
                <a:latin typeface="Arial"/>
                <a:cs typeface="Arial"/>
              </a:endParaRPr>
            </a:p>
          </p:txBody>
        </p:sp>
        <p:sp>
          <p:nvSpPr>
            <p:cNvPr id="13" name="TextBox 12"/>
            <p:cNvSpPr txBox="1"/>
            <p:nvPr/>
          </p:nvSpPr>
          <p:spPr>
            <a:xfrm>
              <a:off x="3144411" y="4814044"/>
              <a:ext cx="1705415" cy="430887"/>
            </a:xfrm>
            <a:prstGeom prst="rect">
              <a:avLst/>
            </a:prstGeom>
            <a:noFill/>
            <a:effectLst>
              <a:outerShdw blurRad="50800" dist="25400" dir="2700000">
                <a:srgbClr val="000000">
                  <a:alpha val="43000"/>
                </a:srgbClr>
              </a:outerShdw>
            </a:effectLst>
          </p:spPr>
          <p:txBody>
            <a:bodyPr wrap="square" lIns="0" tIns="0" rIns="0" bIns="0" rtlCol="0">
              <a:spAutoFit/>
            </a:bodyPr>
            <a:lstStyle/>
            <a:p>
              <a:pPr algn="ctr"/>
              <a:r>
                <a:rPr lang="en-GB" sz="1400" cap="all" dirty="0" smtClean="0">
                  <a:solidFill>
                    <a:schemeClr val="bg1"/>
                  </a:solidFill>
                  <a:latin typeface="Arial"/>
                  <a:cs typeface="Arial"/>
                </a:rPr>
                <a:t>Use-inspired Basic Research</a:t>
              </a:r>
              <a:endParaRPr lang="en-GB" sz="1400" cap="all" dirty="0">
                <a:solidFill>
                  <a:schemeClr val="bg1"/>
                </a:solidFill>
                <a:latin typeface="Arial"/>
                <a:cs typeface="Arial"/>
              </a:endParaRPr>
            </a:p>
          </p:txBody>
        </p:sp>
        <p:sp>
          <p:nvSpPr>
            <p:cNvPr id="14" name="TextBox 13"/>
            <p:cNvSpPr txBox="1"/>
            <p:nvPr/>
          </p:nvSpPr>
          <p:spPr>
            <a:xfrm>
              <a:off x="5459500" y="4814044"/>
              <a:ext cx="1545260" cy="430887"/>
            </a:xfrm>
            <a:prstGeom prst="rect">
              <a:avLst/>
            </a:prstGeom>
            <a:noFill/>
            <a:effectLst>
              <a:outerShdw blurRad="50800" dist="25400" dir="2700000">
                <a:srgbClr val="000000">
                  <a:alpha val="43000"/>
                </a:srgbClr>
              </a:outerShdw>
            </a:effectLst>
          </p:spPr>
          <p:txBody>
            <a:bodyPr wrap="square" lIns="0" tIns="0" rIns="0" bIns="0" rtlCol="0">
              <a:spAutoFit/>
            </a:bodyPr>
            <a:lstStyle/>
            <a:p>
              <a:pPr algn="ctr"/>
              <a:r>
                <a:rPr lang="en-GB" sz="1400" cap="all" dirty="0" smtClean="0">
                  <a:solidFill>
                    <a:schemeClr val="bg1"/>
                  </a:solidFill>
                  <a:latin typeface="Arial"/>
                  <a:cs typeface="Arial"/>
                </a:rPr>
                <a:t>Applied Research</a:t>
              </a:r>
              <a:endParaRPr lang="en-GB" sz="1400" cap="all" dirty="0">
                <a:solidFill>
                  <a:schemeClr val="bg1"/>
                </a:solidFill>
                <a:latin typeface="Arial"/>
                <a:cs typeface="Arial"/>
              </a:endParaRPr>
            </a:p>
          </p:txBody>
        </p:sp>
        <p:sp>
          <p:nvSpPr>
            <p:cNvPr id="15" name="TextBox 14"/>
            <p:cNvSpPr txBox="1"/>
            <p:nvPr/>
          </p:nvSpPr>
          <p:spPr>
            <a:xfrm>
              <a:off x="7382230" y="4754974"/>
              <a:ext cx="1761769" cy="544594"/>
            </a:xfrm>
            <a:prstGeom prst="rect">
              <a:avLst/>
            </a:prstGeom>
            <a:noFill/>
            <a:effectLst>
              <a:outerShdw blurRad="50800" dist="25400" dir="2700000">
                <a:srgbClr val="000000">
                  <a:alpha val="43000"/>
                </a:srgbClr>
              </a:outerShdw>
            </a:effectLst>
          </p:spPr>
          <p:txBody>
            <a:bodyPr wrap="square" lIns="0" tIns="0" rIns="0" bIns="0" rtlCol="0">
              <a:spAutoFit/>
            </a:bodyPr>
            <a:lstStyle/>
            <a:p>
              <a:pPr algn="ctr">
                <a:lnSpc>
                  <a:spcPts val="1380"/>
                </a:lnSpc>
              </a:pPr>
              <a:r>
                <a:rPr lang="en-GB" sz="1400" cap="all" dirty="0" smtClean="0">
                  <a:solidFill>
                    <a:schemeClr val="bg1"/>
                  </a:solidFill>
                  <a:latin typeface="Arial"/>
                  <a:cs typeface="Arial"/>
                </a:rPr>
                <a:t>Technology Maturation and Deployment</a:t>
              </a:r>
              <a:endParaRPr lang="en-GB" sz="1400" cap="all" dirty="0">
                <a:solidFill>
                  <a:schemeClr val="bg1"/>
                </a:solidFill>
                <a:latin typeface="Arial"/>
                <a:cs typeface="Arial"/>
              </a:endParaRPr>
            </a:p>
          </p:txBody>
        </p:sp>
        <p:cxnSp>
          <p:nvCxnSpPr>
            <p:cNvPr id="16" name="Straight Connector 15"/>
            <p:cNvCxnSpPr/>
            <p:nvPr/>
          </p:nvCxnSpPr>
          <p:spPr>
            <a:xfrm rot="5400000">
              <a:off x="7463124" y="4321845"/>
              <a:ext cx="780416" cy="1588"/>
            </a:xfrm>
            <a:prstGeom prst="line">
              <a:avLst/>
            </a:prstGeom>
            <a:ln w="3175" cap="flat" cmpd="sng" algn="ctr">
              <a:solidFill>
                <a:srgbClr val="BFBFBF"/>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0" y="4814044"/>
              <a:ext cx="1238111" cy="430887"/>
            </a:xfrm>
            <a:prstGeom prst="rect">
              <a:avLst/>
            </a:prstGeom>
            <a:noFill/>
            <a:effectLst>
              <a:outerShdw blurRad="50800" dist="25400" dir="2700000">
                <a:srgbClr val="000000">
                  <a:alpha val="43000"/>
                </a:srgbClr>
              </a:outerShdw>
            </a:effectLst>
          </p:spPr>
          <p:txBody>
            <a:bodyPr wrap="square" lIns="0" tIns="0" rIns="0" bIns="0" rtlCol="0">
              <a:spAutoFit/>
            </a:bodyPr>
            <a:lstStyle/>
            <a:p>
              <a:pPr algn="ctr"/>
              <a:r>
                <a:rPr lang="en-GB" sz="1400" cap="all" dirty="0" smtClean="0">
                  <a:solidFill>
                    <a:schemeClr val="bg1"/>
                  </a:solidFill>
                  <a:latin typeface="Arial"/>
                  <a:cs typeface="Arial"/>
                </a:rPr>
                <a:t>Grand Challenges</a:t>
              </a:r>
              <a:endParaRPr lang="en-GB" sz="1400" cap="all" dirty="0">
                <a:solidFill>
                  <a:schemeClr val="bg1"/>
                </a:solidFill>
                <a:latin typeface="Arial"/>
                <a:cs typeface="Arial"/>
              </a:endParaRPr>
            </a:p>
          </p:txBody>
        </p:sp>
      </p:grpSp>
      <p:sp>
        <p:nvSpPr>
          <p:cNvPr id="18" name="Rectangle 17"/>
          <p:cNvSpPr/>
          <p:nvPr/>
        </p:nvSpPr>
        <p:spPr>
          <a:xfrm>
            <a:off x="7611546" y="2624276"/>
            <a:ext cx="1252309" cy="553998"/>
          </a:xfrm>
          <a:prstGeom prst="rect">
            <a:avLst/>
          </a:prstGeom>
          <a:effectLst>
            <a:outerShdw blurRad="63500" dist="25400" dir="2700000" algn="br">
              <a:srgbClr val="000000">
                <a:alpha val="78000"/>
              </a:srgbClr>
            </a:outerShdw>
          </a:effectLst>
        </p:spPr>
        <p:txBody>
          <a:bodyPr wrap="square" lIns="0" tIns="0" rIns="0" bIns="0">
            <a:spAutoFit/>
          </a:bodyPr>
          <a:lstStyle/>
          <a:p>
            <a:r>
              <a:rPr lang="en-US" dirty="0" smtClean="0">
                <a:solidFill>
                  <a:schemeClr val="bg1"/>
                </a:solidFill>
                <a:latin typeface="Arial"/>
                <a:cs typeface="Arial"/>
              </a:rPr>
              <a:t>Commercial Deployment</a:t>
            </a:r>
            <a:endParaRPr lang="en-GB" dirty="0">
              <a:solidFill>
                <a:schemeClr val="bg1"/>
              </a:solidFill>
              <a:latin typeface="Arial"/>
              <a:cs typeface="Arial"/>
            </a:endParaRPr>
          </a:p>
        </p:txBody>
      </p:sp>
      <p:sp>
        <p:nvSpPr>
          <p:cNvPr id="19" name="Rectangle 18"/>
          <p:cNvSpPr/>
          <p:nvPr/>
        </p:nvSpPr>
        <p:spPr>
          <a:xfrm>
            <a:off x="379254" y="3863323"/>
            <a:ext cx="8764746" cy="265510"/>
          </a:xfrm>
          <a:prstGeom prst="rect">
            <a:avLst/>
          </a:prstGeom>
          <a:gradFill flip="none" rotWithShape="1">
            <a:gsLst>
              <a:gs pos="86000">
                <a:srgbClr val="FFC800"/>
              </a:gs>
              <a:gs pos="63000">
                <a:schemeClr val="accent4">
                  <a:lumMod val="75000"/>
                </a:schemeClr>
              </a:gs>
              <a:gs pos="43000">
                <a:srgbClr val="7EC23A"/>
              </a:gs>
              <a:gs pos="35000">
                <a:schemeClr val="accent3">
                  <a:lumMod val="75000"/>
                </a:schemeClr>
              </a:gs>
              <a:gs pos="0">
                <a:schemeClr val="accent3">
                  <a:lumMod val="75000"/>
                </a:schemeClr>
              </a:gs>
              <a:gs pos="57000">
                <a:srgbClr val="7EC23A"/>
              </a:gs>
              <a:gs pos="100000">
                <a:srgbClr val="FFC800"/>
              </a:gs>
              <a:gs pos="80000">
                <a:schemeClr val="accent4">
                  <a:lumMod val="75000"/>
                </a:schemeClr>
              </a:gs>
            </a:gsLst>
            <a:lin ang="0" scaled="1"/>
            <a:tileRect/>
          </a:gradFill>
          <a:ln>
            <a:noFill/>
          </a:ln>
          <a:effectLst/>
        </p:spPr>
        <p:txBody>
          <a:bodyPr wrap="square" lIns="0" tIns="0" rIns="0" bIns="0" rtlCol="0" anchor="ctr">
            <a:spAutoFit/>
          </a:bodyPr>
          <a:lstStyle/>
          <a:p>
            <a:pPr algn="ctr"/>
            <a:endParaRPr lang="en-GB" dirty="0" smtClean="0">
              <a:solidFill>
                <a:schemeClr val="bg1"/>
              </a:solidFill>
            </a:endParaRPr>
          </a:p>
        </p:txBody>
      </p:sp>
      <p:sp>
        <p:nvSpPr>
          <p:cNvPr id="20" name="Pentagon 19"/>
          <p:cNvSpPr/>
          <p:nvPr/>
        </p:nvSpPr>
        <p:spPr>
          <a:xfrm>
            <a:off x="5486455" y="2225511"/>
            <a:ext cx="2098631" cy="1373479"/>
          </a:xfrm>
          <a:prstGeom prst="homePlate">
            <a:avLst>
              <a:gd name="adj" fmla="val 24657"/>
            </a:avLst>
          </a:prstGeom>
          <a:gradFill flip="none" rotWithShape="1">
            <a:gsLst>
              <a:gs pos="0">
                <a:schemeClr val="accent4">
                  <a:lumMod val="75000"/>
                </a:schemeClr>
              </a:gs>
              <a:gs pos="50000">
                <a:schemeClr val="accent4">
                  <a:lumMod val="60000"/>
                  <a:lumOff val="40000"/>
                </a:schemeClr>
              </a:gs>
              <a:gs pos="100000">
                <a:schemeClr val="accent4">
                  <a:lumMod val="75000"/>
                </a:schemeClr>
              </a:gs>
            </a:gsLst>
            <a:lin ang="16200000" scaled="0"/>
            <a:tileRect/>
          </a:gra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sp>
        <p:nvSpPr>
          <p:cNvPr id="21" name="Rectangle 20"/>
          <p:cNvSpPr/>
          <p:nvPr/>
        </p:nvSpPr>
        <p:spPr>
          <a:xfrm>
            <a:off x="274752" y="2225512"/>
            <a:ext cx="3932296" cy="423334"/>
          </a:xfrm>
          <a:prstGeom prst="rect">
            <a:avLst/>
          </a:prstGeom>
          <a:gradFill flip="none" rotWithShape="1">
            <a:gsLst>
              <a:gs pos="0">
                <a:schemeClr val="accent3">
                  <a:lumMod val="75000"/>
                </a:schemeClr>
              </a:gs>
              <a:gs pos="50000">
                <a:schemeClr val="accent3">
                  <a:lumMod val="60000"/>
                  <a:lumOff val="40000"/>
                </a:schemeClr>
              </a:gs>
              <a:gs pos="100000">
                <a:schemeClr val="accent3">
                  <a:lumMod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Rectangle 21"/>
          <p:cNvSpPr/>
          <p:nvPr/>
        </p:nvSpPr>
        <p:spPr>
          <a:xfrm>
            <a:off x="1046158" y="2291361"/>
            <a:ext cx="2906889" cy="276999"/>
          </a:xfrm>
          <a:prstGeom prst="rect">
            <a:avLst/>
          </a:prstGeom>
          <a:effectLst>
            <a:outerShdw blurRad="63500" dist="25400" dir="2700000" algn="br">
              <a:srgbClr val="000000">
                <a:alpha val="78000"/>
              </a:srgbClr>
            </a:outerShdw>
          </a:effectLst>
        </p:spPr>
        <p:txBody>
          <a:bodyPr wrap="square" lIns="0" tIns="0" rIns="0" bIns="0">
            <a:spAutoFit/>
          </a:bodyPr>
          <a:lstStyle/>
          <a:p>
            <a:r>
              <a:rPr lang="en-US" dirty="0" smtClean="0">
                <a:solidFill>
                  <a:schemeClr val="bg1"/>
                </a:solidFill>
                <a:latin typeface="Arial"/>
                <a:cs typeface="Arial"/>
              </a:rPr>
              <a:t>Multivalent Intercalation </a:t>
            </a:r>
            <a:endParaRPr lang="en-GB" dirty="0">
              <a:solidFill>
                <a:schemeClr val="bg1"/>
              </a:solidFill>
              <a:latin typeface="Arial"/>
              <a:cs typeface="Arial"/>
            </a:endParaRPr>
          </a:p>
        </p:txBody>
      </p:sp>
      <p:sp>
        <p:nvSpPr>
          <p:cNvPr id="23" name="Rectangle 22"/>
          <p:cNvSpPr/>
          <p:nvPr/>
        </p:nvSpPr>
        <p:spPr>
          <a:xfrm>
            <a:off x="274752" y="2695881"/>
            <a:ext cx="3932296" cy="423334"/>
          </a:xfrm>
          <a:prstGeom prst="rect">
            <a:avLst/>
          </a:prstGeom>
          <a:gradFill flip="none" rotWithShape="1">
            <a:gsLst>
              <a:gs pos="0">
                <a:schemeClr val="accent3">
                  <a:lumMod val="75000"/>
                </a:schemeClr>
              </a:gs>
              <a:gs pos="50000">
                <a:schemeClr val="accent3">
                  <a:lumMod val="60000"/>
                  <a:lumOff val="40000"/>
                </a:schemeClr>
              </a:gs>
              <a:gs pos="100000">
                <a:schemeClr val="accent3">
                  <a:lumMod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Rectangle 23"/>
          <p:cNvSpPr/>
          <p:nvPr/>
        </p:nvSpPr>
        <p:spPr>
          <a:xfrm>
            <a:off x="1046158" y="2761730"/>
            <a:ext cx="2906889" cy="276999"/>
          </a:xfrm>
          <a:prstGeom prst="rect">
            <a:avLst/>
          </a:prstGeom>
          <a:effectLst>
            <a:outerShdw blurRad="63500" dist="25400" dir="2700000" algn="br">
              <a:srgbClr val="000000">
                <a:alpha val="78000"/>
              </a:srgbClr>
            </a:outerShdw>
          </a:effectLst>
        </p:spPr>
        <p:txBody>
          <a:bodyPr wrap="square" lIns="0" tIns="0" rIns="0" bIns="0">
            <a:spAutoFit/>
          </a:bodyPr>
          <a:lstStyle/>
          <a:p>
            <a:r>
              <a:rPr lang="en-US" dirty="0" smtClean="0">
                <a:solidFill>
                  <a:schemeClr val="bg1"/>
                </a:solidFill>
                <a:latin typeface="Arial"/>
                <a:cs typeface="Arial"/>
              </a:rPr>
              <a:t>Chemical Transformation</a:t>
            </a:r>
            <a:endParaRPr lang="en-GB" dirty="0">
              <a:solidFill>
                <a:schemeClr val="bg1"/>
              </a:solidFill>
              <a:latin typeface="Arial"/>
              <a:cs typeface="Arial"/>
            </a:endParaRPr>
          </a:p>
        </p:txBody>
      </p:sp>
      <p:sp>
        <p:nvSpPr>
          <p:cNvPr id="25" name="Rectangle 24"/>
          <p:cNvSpPr/>
          <p:nvPr/>
        </p:nvSpPr>
        <p:spPr>
          <a:xfrm>
            <a:off x="274752" y="3175657"/>
            <a:ext cx="3932296" cy="423334"/>
          </a:xfrm>
          <a:prstGeom prst="rect">
            <a:avLst/>
          </a:prstGeom>
          <a:gradFill flip="none" rotWithShape="1">
            <a:gsLst>
              <a:gs pos="0">
                <a:schemeClr val="accent3">
                  <a:lumMod val="75000"/>
                </a:schemeClr>
              </a:gs>
              <a:gs pos="50000">
                <a:schemeClr val="accent3">
                  <a:lumMod val="60000"/>
                  <a:lumOff val="40000"/>
                </a:schemeClr>
              </a:gs>
              <a:gs pos="100000">
                <a:schemeClr val="accent3">
                  <a:lumMod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Rectangle 25"/>
          <p:cNvSpPr/>
          <p:nvPr/>
        </p:nvSpPr>
        <p:spPr>
          <a:xfrm>
            <a:off x="1046158" y="3241506"/>
            <a:ext cx="2906889" cy="276999"/>
          </a:xfrm>
          <a:prstGeom prst="rect">
            <a:avLst/>
          </a:prstGeom>
          <a:effectLst>
            <a:outerShdw blurRad="63500" dist="25400" dir="2700000" algn="br">
              <a:srgbClr val="000000">
                <a:alpha val="78000"/>
              </a:srgbClr>
            </a:outerShdw>
          </a:effectLst>
        </p:spPr>
        <p:txBody>
          <a:bodyPr wrap="square" lIns="0" tIns="0" rIns="0" bIns="0">
            <a:spAutoFit/>
          </a:bodyPr>
          <a:lstStyle/>
          <a:p>
            <a:r>
              <a:rPr lang="en-US" dirty="0" smtClean="0">
                <a:solidFill>
                  <a:schemeClr val="bg1"/>
                </a:solidFill>
                <a:latin typeface="Arial"/>
                <a:cs typeface="Arial"/>
              </a:rPr>
              <a:t>Non-Aqueous </a:t>
            </a:r>
            <a:r>
              <a:rPr lang="en-US" dirty="0" err="1" smtClean="0">
                <a:solidFill>
                  <a:schemeClr val="bg1"/>
                </a:solidFill>
                <a:latin typeface="Arial"/>
                <a:cs typeface="Arial"/>
              </a:rPr>
              <a:t>Redox</a:t>
            </a:r>
            <a:r>
              <a:rPr lang="en-US" dirty="0" smtClean="0">
                <a:solidFill>
                  <a:schemeClr val="bg1"/>
                </a:solidFill>
                <a:latin typeface="Arial"/>
                <a:cs typeface="Arial"/>
              </a:rPr>
              <a:t> Flow </a:t>
            </a:r>
            <a:endParaRPr lang="en-GB" dirty="0">
              <a:solidFill>
                <a:schemeClr val="bg1"/>
              </a:solidFill>
              <a:latin typeface="Arial"/>
              <a:cs typeface="Arial"/>
            </a:endParaRPr>
          </a:p>
        </p:txBody>
      </p:sp>
      <p:sp>
        <p:nvSpPr>
          <p:cNvPr id="27" name="Rectangle 26"/>
          <p:cNvSpPr/>
          <p:nvPr/>
        </p:nvSpPr>
        <p:spPr>
          <a:xfrm>
            <a:off x="274752" y="1717512"/>
            <a:ext cx="641865" cy="2413445"/>
          </a:xfrm>
          <a:prstGeom prst="rect">
            <a:avLst/>
          </a:prstGeom>
          <a:gradFill flip="none" rotWithShape="1">
            <a:gsLst>
              <a:gs pos="0">
                <a:srgbClr val="764E2F"/>
              </a:gs>
              <a:gs pos="50000">
                <a:srgbClr val="AE9A77"/>
              </a:gs>
              <a:gs pos="100000">
                <a:srgbClr val="764E2F"/>
              </a:gs>
            </a:gsLst>
            <a:path path="circle">
              <a:fillToRect l="50000" t="50000" r="50000" b="50000"/>
            </a:path>
            <a:tileRect/>
          </a:gradFill>
          <a:ln>
            <a:noFill/>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TextBox 27"/>
          <p:cNvSpPr txBox="1"/>
          <p:nvPr/>
        </p:nvSpPr>
        <p:spPr>
          <a:xfrm rot="16200000">
            <a:off x="-404864" y="2595013"/>
            <a:ext cx="1967048" cy="646331"/>
          </a:xfrm>
          <a:prstGeom prst="rect">
            <a:avLst/>
          </a:prstGeom>
          <a:noFill/>
          <a:effectLst>
            <a:outerShdw blurRad="63500" dist="25400" dir="2700000">
              <a:srgbClr val="000000">
                <a:alpha val="78000"/>
              </a:srgbClr>
            </a:outerShdw>
          </a:effectLst>
        </p:spPr>
        <p:txBody>
          <a:bodyPr wrap="square" rtlCol="0">
            <a:spAutoFit/>
          </a:bodyPr>
          <a:lstStyle/>
          <a:p>
            <a:pPr algn="ctr"/>
            <a:r>
              <a:rPr lang="en-GB" dirty="0" smtClean="0">
                <a:solidFill>
                  <a:schemeClr val="bg1"/>
                </a:solidFill>
                <a:latin typeface="Arial"/>
                <a:cs typeface="Arial"/>
              </a:rPr>
              <a:t>CROSSCUTING SCIENCE</a:t>
            </a:r>
          </a:p>
        </p:txBody>
      </p:sp>
      <p:sp>
        <p:nvSpPr>
          <p:cNvPr id="29" name="Oval 28"/>
          <p:cNvSpPr/>
          <p:nvPr/>
        </p:nvSpPr>
        <p:spPr>
          <a:xfrm>
            <a:off x="3736677" y="1990324"/>
            <a:ext cx="2220148" cy="1854481"/>
          </a:xfrm>
          <a:prstGeom prst="ellipse">
            <a:avLst/>
          </a:prstGeom>
          <a:gradFill flip="none" rotWithShape="1">
            <a:gsLst>
              <a:gs pos="100000">
                <a:srgbClr val="55AD01"/>
              </a:gs>
              <a:gs pos="0">
                <a:srgbClr val="A8D672"/>
              </a:gs>
            </a:gsLst>
            <a:path path="circle">
              <a:fillToRect l="50000" t="50000" r="50000" b="50000"/>
            </a:path>
            <a:tileRect/>
          </a:gradFill>
          <a:ln w="44450" cap="flat" cmpd="sng" algn="ctr">
            <a:solidFill>
              <a:srgbClr val="FFFF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spAutoFit/>
          </a:bodyPr>
          <a:lstStyle/>
          <a:p>
            <a:pPr algn="ctr"/>
            <a:endParaRPr lang="en-GB" dirty="0" smtClean="0">
              <a:solidFill>
                <a:schemeClr val="bg1"/>
              </a:solidFill>
            </a:endParaRPr>
          </a:p>
        </p:txBody>
      </p:sp>
      <p:sp>
        <p:nvSpPr>
          <p:cNvPr id="30" name="Rectangle 29"/>
          <p:cNvSpPr/>
          <p:nvPr/>
        </p:nvSpPr>
        <p:spPr>
          <a:xfrm>
            <a:off x="3736677" y="2473120"/>
            <a:ext cx="2220148" cy="830997"/>
          </a:xfrm>
          <a:prstGeom prst="rect">
            <a:avLst/>
          </a:prstGeom>
          <a:effectLst>
            <a:outerShdw blurRad="63500" dist="25400" dir="2700000" algn="br">
              <a:srgbClr val="000000">
                <a:alpha val="78000"/>
              </a:srgbClr>
            </a:outerShdw>
          </a:effectLst>
        </p:spPr>
        <p:txBody>
          <a:bodyPr wrap="square" lIns="0" tIns="0" rIns="0" bIns="0">
            <a:spAutoFit/>
          </a:bodyPr>
          <a:lstStyle/>
          <a:p>
            <a:pPr algn="ctr"/>
            <a:r>
              <a:rPr lang="en-US" dirty="0" smtClean="0">
                <a:solidFill>
                  <a:schemeClr val="bg1"/>
                </a:solidFill>
                <a:latin typeface="Arial"/>
                <a:cs typeface="Arial"/>
              </a:rPr>
              <a:t>Systems</a:t>
            </a:r>
            <a:br>
              <a:rPr lang="en-US" dirty="0" smtClean="0">
                <a:solidFill>
                  <a:schemeClr val="bg1"/>
                </a:solidFill>
                <a:latin typeface="Arial"/>
                <a:cs typeface="Arial"/>
              </a:rPr>
            </a:br>
            <a:r>
              <a:rPr lang="en-US" dirty="0" smtClean="0">
                <a:solidFill>
                  <a:schemeClr val="bg1"/>
                </a:solidFill>
                <a:latin typeface="Arial"/>
                <a:cs typeface="Arial"/>
              </a:rPr>
              <a:t>Analysis</a:t>
            </a:r>
            <a:br>
              <a:rPr lang="en-US" dirty="0" smtClean="0">
                <a:solidFill>
                  <a:schemeClr val="bg1"/>
                </a:solidFill>
                <a:latin typeface="Arial"/>
                <a:cs typeface="Arial"/>
              </a:rPr>
            </a:br>
            <a:r>
              <a:rPr lang="en-US" dirty="0" smtClean="0">
                <a:solidFill>
                  <a:schemeClr val="bg1"/>
                </a:solidFill>
                <a:latin typeface="Arial"/>
                <a:cs typeface="Arial"/>
              </a:rPr>
              <a:t>and Translation</a:t>
            </a:r>
            <a:endParaRPr lang="en-GB" dirty="0">
              <a:solidFill>
                <a:schemeClr val="bg1"/>
              </a:solidFill>
              <a:latin typeface="Arial"/>
              <a:cs typeface="Arial"/>
            </a:endParaRPr>
          </a:p>
        </p:txBody>
      </p:sp>
      <p:sp>
        <p:nvSpPr>
          <p:cNvPr id="31" name="Rectangle 30"/>
          <p:cNvSpPr/>
          <p:nvPr/>
        </p:nvSpPr>
        <p:spPr>
          <a:xfrm>
            <a:off x="6138741" y="2509627"/>
            <a:ext cx="1172930" cy="830997"/>
          </a:xfrm>
          <a:prstGeom prst="rect">
            <a:avLst/>
          </a:prstGeom>
          <a:effectLst>
            <a:outerShdw blurRad="63500" dist="25400" dir="2700000" algn="br">
              <a:srgbClr val="000000">
                <a:alpha val="78000"/>
              </a:srgbClr>
            </a:outerShdw>
          </a:effectLst>
        </p:spPr>
        <p:txBody>
          <a:bodyPr wrap="square" lIns="0" tIns="0" rIns="0" bIns="0">
            <a:spAutoFit/>
          </a:bodyPr>
          <a:lstStyle/>
          <a:p>
            <a:pPr algn="ctr"/>
            <a:r>
              <a:rPr lang="en-US" dirty="0" smtClean="0">
                <a:solidFill>
                  <a:schemeClr val="bg1"/>
                </a:solidFill>
                <a:latin typeface="Arial"/>
                <a:cs typeface="Arial"/>
              </a:rPr>
              <a:t>Cell Design</a:t>
            </a:r>
            <a:br>
              <a:rPr lang="en-US" dirty="0" smtClean="0">
                <a:solidFill>
                  <a:schemeClr val="bg1"/>
                </a:solidFill>
                <a:latin typeface="Arial"/>
                <a:cs typeface="Arial"/>
              </a:rPr>
            </a:br>
            <a:r>
              <a:rPr lang="en-US" dirty="0" smtClean="0">
                <a:solidFill>
                  <a:schemeClr val="bg1"/>
                </a:solidFill>
                <a:latin typeface="Arial"/>
                <a:cs typeface="Arial"/>
              </a:rPr>
              <a:t>and Prototyping</a:t>
            </a:r>
            <a:endParaRPr lang="en-GB" dirty="0">
              <a:solidFill>
                <a:schemeClr val="bg1"/>
              </a:solidFill>
              <a:latin typeface="Arial"/>
              <a:cs typeface="Arial"/>
            </a:endParaRPr>
          </a:p>
        </p:txBody>
      </p:sp>
      <p:grpSp>
        <p:nvGrpSpPr>
          <p:cNvPr id="32" name="Group 46"/>
          <p:cNvGrpSpPr/>
          <p:nvPr/>
        </p:nvGrpSpPr>
        <p:grpSpPr>
          <a:xfrm>
            <a:off x="3492759" y="1823550"/>
            <a:ext cx="2717546" cy="2222722"/>
            <a:chOff x="-36386" y="2969493"/>
            <a:chExt cx="1682062" cy="1332698"/>
          </a:xfrm>
        </p:grpSpPr>
        <p:sp>
          <p:nvSpPr>
            <p:cNvPr id="33" name="Circular Arrow 32"/>
            <p:cNvSpPr/>
            <p:nvPr/>
          </p:nvSpPr>
          <p:spPr>
            <a:xfrm rot="5400000">
              <a:off x="388725" y="3045240"/>
              <a:ext cx="1332698" cy="1181204"/>
            </a:xfrm>
            <a:prstGeom prst="circularArrow">
              <a:avLst>
                <a:gd name="adj1" fmla="val 3265"/>
                <a:gd name="adj2" fmla="val 595296"/>
                <a:gd name="adj3" fmla="val 20395706"/>
                <a:gd name="adj4" fmla="val 11283006"/>
                <a:gd name="adj5" fmla="val 7332"/>
              </a:avLst>
            </a:prstGeom>
            <a:solidFill>
              <a:srgbClr val="062858">
                <a:alpha val="25000"/>
              </a:srgbClr>
            </a:solidFill>
            <a:effectLst/>
          </p:spPr>
          <p:txBody>
            <a:bodyPr wrap="square" lIns="0" tIns="0" rIns="0" bIns="0" rtlCol="0" anchor="ctr">
              <a:spAutoFit/>
            </a:bodyPr>
            <a:lstStyle/>
            <a:p>
              <a:pPr algn="ctr"/>
              <a:endParaRPr lang="en-GB" dirty="0" smtClean="0">
                <a:solidFill>
                  <a:schemeClr val="bg1"/>
                </a:solidFill>
              </a:endParaRPr>
            </a:p>
          </p:txBody>
        </p:sp>
        <p:sp>
          <p:nvSpPr>
            <p:cNvPr id="34" name="Circular Arrow 33"/>
            <p:cNvSpPr/>
            <p:nvPr/>
          </p:nvSpPr>
          <p:spPr>
            <a:xfrm rot="16200000">
              <a:off x="-112133" y="3045240"/>
              <a:ext cx="1332698" cy="1181204"/>
            </a:xfrm>
            <a:prstGeom prst="circularArrow">
              <a:avLst>
                <a:gd name="adj1" fmla="val 3265"/>
                <a:gd name="adj2" fmla="val 595296"/>
                <a:gd name="adj3" fmla="val 20395706"/>
                <a:gd name="adj4" fmla="val 11283006"/>
                <a:gd name="adj5" fmla="val 7332"/>
              </a:avLst>
            </a:prstGeom>
            <a:solidFill>
              <a:srgbClr val="062858">
                <a:alpha val="25000"/>
              </a:srgbClr>
            </a:solidFill>
            <a:effectLst/>
          </p:spPr>
          <p:txBody>
            <a:bodyPr wrap="square" lIns="0" tIns="0" rIns="0" bIns="0" rtlCol="0" anchor="ctr">
              <a:spAutoFit/>
            </a:bodyPr>
            <a:lstStyle/>
            <a:p>
              <a:pPr algn="ctr"/>
              <a:endParaRPr lang="en-GB" dirty="0" smtClean="0">
                <a:solidFill>
                  <a:schemeClr val="bg1"/>
                </a:solidFill>
              </a:endParaRPr>
            </a:p>
          </p:txBody>
        </p:sp>
      </p:grpSp>
      <p:sp>
        <p:nvSpPr>
          <p:cNvPr id="35" name="TextBox 34"/>
          <p:cNvSpPr txBox="1"/>
          <p:nvPr/>
        </p:nvSpPr>
        <p:spPr>
          <a:xfrm>
            <a:off x="1355964" y="3893671"/>
            <a:ext cx="1146602" cy="215444"/>
          </a:xfrm>
          <a:prstGeom prst="rect">
            <a:avLst/>
          </a:prstGeom>
          <a:noFill/>
          <a:ln>
            <a:noFill/>
          </a:ln>
          <a:effectLst>
            <a:outerShdw blurRad="50800" dist="38100" dir="2700000">
              <a:srgbClr val="000000">
                <a:alpha val="43000"/>
              </a:srgbClr>
            </a:outerShdw>
          </a:effectLst>
        </p:spPr>
        <p:txBody>
          <a:bodyPr wrap="square" lIns="0" tIns="0" rIns="0" bIns="0" rtlCol="0">
            <a:spAutoFit/>
          </a:bodyPr>
          <a:lstStyle/>
          <a:p>
            <a:pPr algn="ctr"/>
            <a:r>
              <a:rPr lang="en-GB" sz="1400" cap="all" dirty="0" smtClean="0">
                <a:solidFill>
                  <a:schemeClr val="bg1"/>
                </a:solidFill>
                <a:latin typeface="Arial"/>
                <a:cs typeface="Arial"/>
              </a:rPr>
              <a:t>Research</a:t>
            </a:r>
            <a:endParaRPr lang="en-GB" sz="1400" cap="all" dirty="0">
              <a:solidFill>
                <a:schemeClr val="bg1"/>
              </a:solidFill>
              <a:latin typeface="Arial"/>
              <a:cs typeface="Arial"/>
            </a:endParaRPr>
          </a:p>
        </p:txBody>
      </p:sp>
      <p:sp>
        <p:nvSpPr>
          <p:cNvPr id="36" name="TextBox 35"/>
          <p:cNvSpPr txBox="1"/>
          <p:nvPr/>
        </p:nvSpPr>
        <p:spPr>
          <a:xfrm>
            <a:off x="3271935" y="3893671"/>
            <a:ext cx="1450367" cy="215444"/>
          </a:xfrm>
          <a:prstGeom prst="rect">
            <a:avLst/>
          </a:prstGeom>
          <a:noFill/>
          <a:ln>
            <a:noFill/>
          </a:ln>
          <a:effectLst>
            <a:outerShdw blurRad="50800" dist="38100" dir="2700000">
              <a:srgbClr val="000000">
                <a:alpha val="43000"/>
              </a:srgbClr>
            </a:outerShdw>
          </a:effectLst>
        </p:spPr>
        <p:txBody>
          <a:bodyPr wrap="square" lIns="0" tIns="0" rIns="0" bIns="0" rtlCol="0">
            <a:spAutoFit/>
          </a:bodyPr>
          <a:lstStyle/>
          <a:p>
            <a:pPr algn="ctr"/>
            <a:r>
              <a:rPr lang="en-GB" sz="1400" cap="all" dirty="0" smtClean="0">
                <a:solidFill>
                  <a:schemeClr val="bg1"/>
                </a:solidFill>
                <a:latin typeface="Arial"/>
                <a:cs typeface="Arial"/>
              </a:rPr>
              <a:t>Development</a:t>
            </a:r>
            <a:endParaRPr lang="en-GB" sz="1400" cap="all" dirty="0">
              <a:solidFill>
                <a:schemeClr val="bg1"/>
              </a:solidFill>
              <a:latin typeface="Arial"/>
              <a:cs typeface="Arial"/>
            </a:endParaRPr>
          </a:p>
        </p:txBody>
      </p:sp>
      <p:sp>
        <p:nvSpPr>
          <p:cNvPr id="37" name="TextBox 36"/>
          <p:cNvSpPr txBox="1"/>
          <p:nvPr/>
        </p:nvSpPr>
        <p:spPr>
          <a:xfrm>
            <a:off x="5421350" y="3893671"/>
            <a:ext cx="1793495" cy="215444"/>
          </a:xfrm>
          <a:prstGeom prst="rect">
            <a:avLst/>
          </a:prstGeom>
          <a:noFill/>
          <a:ln>
            <a:noFill/>
          </a:ln>
          <a:effectLst>
            <a:outerShdw blurRad="50800" dist="38100" dir="2700000">
              <a:srgbClr val="000000">
                <a:alpha val="43000"/>
              </a:srgbClr>
            </a:outerShdw>
          </a:effectLst>
        </p:spPr>
        <p:txBody>
          <a:bodyPr wrap="square" lIns="0" tIns="0" rIns="0" bIns="0" rtlCol="0">
            <a:spAutoFit/>
          </a:bodyPr>
          <a:lstStyle/>
          <a:p>
            <a:pPr algn="ctr"/>
            <a:r>
              <a:rPr lang="en-GB" sz="1400" cap="all" dirty="0" smtClean="0">
                <a:solidFill>
                  <a:schemeClr val="bg1"/>
                </a:solidFill>
                <a:latin typeface="Arial"/>
                <a:cs typeface="Arial"/>
              </a:rPr>
              <a:t>Demonstration</a:t>
            </a:r>
            <a:endParaRPr lang="en-GB" sz="1400" cap="all" dirty="0">
              <a:solidFill>
                <a:schemeClr val="bg1"/>
              </a:solidFill>
              <a:latin typeface="Arial"/>
              <a:cs typeface="Arial"/>
            </a:endParaRPr>
          </a:p>
        </p:txBody>
      </p:sp>
      <p:sp>
        <p:nvSpPr>
          <p:cNvPr id="38" name="TextBox 37"/>
          <p:cNvSpPr txBox="1"/>
          <p:nvPr/>
        </p:nvSpPr>
        <p:spPr>
          <a:xfrm>
            <a:off x="7350505" y="3893671"/>
            <a:ext cx="1793495" cy="215444"/>
          </a:xfrm>
          <a:prstGeom prst="rect">
            <a:avLst/>
          </a:prstGeom>
          <a:noFill/>
          <a:ln>
            <a:noFill/>
          </a:ln>
          <a:effectLst>
            <a:outerShdw blurRad="50800" dist="38100" dir="2700000">
              <a:srgbClr val="000000">
                <a:alpha val="43000"/>
              </a:srgbClr>
            </a:outerShdw>
          </a:effectLst>
        </p:spPr>
        <p:txBody>
          <a:bodyPr wrap="square" lIns="0" tIns="0" rIns="0" bIns="0" rtlCol="0">
            <a:spAutoFit/>
          </a:bodyPr>
          <a:lstStyle/>
          <a:p>
            <a:pPr algn="ctr"/>
            <a:r>
              <a:rPr lang="en-GB" sz="1400" cap="all" dirty="0" smtClean="0">
                <a:solidFill>
                  <a:schemeClr val="bg1"/>
                </a:solidFill>
                <a:latin typeface="Arial"/>
                <a:cs typeface="Arial"/>
              </a:rPr>
              <a:t>Deployment</a:t>
            </a:r>
            <a:endParaRPr lang="en-GB" sz="1400" cap="all" dirty="0">
              <a:solidFill>
                <a:schemeClr val="bg1"/>
              </a:solidFill>
              <a:latin typeface="Arial"/>
              <a:cs typeface="Arial"/>
            </a:endParaRPr>
          </a:p>
        </p:txBody>
      </p:sp>
      <p:sp>
        <p:nvSpPr>
          <p:cNvPr id="39" name="Slide Number Placeholder 4"/>
          <p:cNvSpPr>
            <a:spLocks noGrp="1"/>
          </p:cNvSpPr>
          <p:nvPr>
            <p:ph type="sldNum" sz="quarter" idx="4"/>
          </p:nvPr>
        </p:nvSpPr>
        <p:spPr>
          <a:xfrm>
            <a:off x="8338558" y="6480368"/>
            <a:ext cx="506272" cy="365125"/>
          </a:xfrm>
        </p:spPr>
        <p:txBody>
          <a:bodyPr/>
          <a:lstStyle/>
          <a:p>
            <a:fld id="{6D56EEAD-0332-044B-8491-07E146F0D709}" type="slidenum">
              <a:rPr lang="en-GB" smtClean="0"/>
              <a:pPr/>
              <a:t>28</a:t>
            </a:fld>
            <a:endParaRPr lang="en-GB" dirty="0"/>
          </a:p>
        </p:txBody>
      </p:sp>
    </p:spTree>
    <p:extLst>
      <p:ext uri="{BB962C8B-B14F-4D97-AF65-F5344CB8AC3E}">
        <p14:creationId xmlns:p14="http://schemas.microsoft.com/office/powerpoint/2010/main" val="5510836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6D56EEAD-0332-044B-8491-07E146F0D709}" type="slidenum">
              <a:rPr lang="en-GB" smtClean="0"/>
              <a:pPr/>
              <a:t>29</a:t>
            </a:fld>
            <a:endParaRPr lang="en-GB" dirty="0"/>
          </a:p>
        </p:txBody>
      </p:sp>
      <p:pic>
        <p:nvPicPr>
          <p:cNvPr id="5" name="Picture 4" descr="JCESR_Logo_Reverse.ai"/>
          <p:cNvPicPr>
            <a:picLocks noChangeAspect="1"/>
          </p:cNvPicPr>
          <p:nvPr/>
        </p:nvPicPr>
        <p:blipFill>
          <a:blip r:embed="rId2"/>
          <a:stretch>
            <a:fillRect/>
          </a:stretch>
        </p:blipFill>
        <p:spPr>
          <a:xfrm>
            <a:off x="2109926" y="1577915"/>
            <a:ext cx="4748062" cy="3523359"/>
          </a:xfrm>
          <a:prstGeom prst="rect">
            <a:avLst/>
          </a:prstGeom>
        </p:spPr>
      </p:pic>
    </p:spTree>
    <p:extLst>
      <p:ext uri="{BB962C8B-B14F-4D97-AF65-F5344CB8AC3E}">
        <p14:creationId xmlns:p14="http://schemas.microsoft.com/office/powerpoint/2010/main" val="168236108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6D56EEAD-0332-044B-8491-07E146F0D709}" type="slidenum">
              <a:rPr lang="en-GB" smtClean="0"/>
              <a:pPr/>
              <a:t>3</a:t>
            </a:fld>
            <a:endParaRPr lang="en-GB" dirty="0"/>
          </a:p>
        </p:txBody>
      </p:sp>
      <p:graphicFrame>
        <p:nvGraphicFramePr>
          <p:cNvPr id="5" name="Object 2"/>
          <p:cNvGraphicFramePr>
            <a:graphicFrameLocks noChangeAspect="1"/>
          </p:cNvGraphicFramePr>
          <p:nvPr>
            <p:extLst>
              <p:ext uri="{D42A27DB-BD31-4B8C-83A1-F6EECF244321}">
                <p14:modId xmlns:p14="http://schemas.microsoft.com/office/powerpoint/2010/main" val="2193605528"/>
              </p:ext>
            </p:extLst>
          </p:nvPr>
        </p:nvGraphicFramePr>
        <p:xfrm>
          <a:off x="4876800" y="1358900"/>
          <a:ext cx="4483100" cy="4122621"/>
        </p:xfrm>
        <a:graphic>
          <a:graphicData uri="http://schemas.openxmlformats.org/presentationml/2006/ole">
            <mc:AlternateContent xmlns:mc="http://schemas.openxmlformats.org/markup-compatibility/2006">
              <mc:Choice xmlns:v="urn:schemas-microsoft-com:vml" Requires="v">
                <p:oleObj spid="_x0000_s1147" name="Chart" r:id="rId4" imgW="8639139" imgH="7934396" progId="MSGraph.Chart.8">
                  <p:embed followColorScheme="full"/>
                </p:oleObj>
              </mc:Choice>
              <mc:Fallback>
                <p:oleObj name="Chart" r:id="rId4" imgW="8639139" imgH="7934396" progId="MSGraph.Chart.8">
                  <p:embed followColorScheme="full"/>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1358900"/>
                        <a:ext cx="4483100" cy="4122621"/>
                      </a:xfrm>
                      <a:prstGeom prst="rect">
                        <a:avLst/>
                      </a:prstGeom>
                      <a:noFill/>
                      <a:ln>
                        <a:noFill/>
                      </a:ln>
                      <a:effectLst/>
                    </p:spPr>
                  </p:pic>
                </p:oleObj>
              </mc:Fallback>
            </mc:AlternateContent>
          </a:graphicData>
        </a:graphic>
      </p:graphicFrame>
      <p:sp>
        <p:nvSpPr>
          <p:cNvPr id="7" name="TextBox 6"/>
          <p:cNvSpPr txBox="1"/>
          <p:nvPr/>
        </p:nvSpPr>
        <p:spPr>
          <a:xfrm>
            <a:off x="7480300" y="2806700"/>
            <a:ext cx="1270000" cy="430887"/>
          </a:xfrm>
          <a:prstGeom prst="rect">
            <a:avLst/>
          </a:prstGeom>
          <a:noFill/>
        </p:spPr>
        <p:txBody>
          <a:bodyPr wrap="square" lIns="0" tIns="0" rIns="0" bIns="0" rtlCol="0">
            <a:spAutoFit/>
          </a:bodyPr>
          <a:lstStyle/>
          <a:p>
            <a:pPr algn="ctr"/>
            <a:r>
              <a:rPr lang="en-US" sz="1400" dirty="0" smtClean="0">
                <a:latin typeface="Century Gothic"/>
                <a:cs typeface="Century Gothic"/>
              </a:rPr>
              <a:t>Transportation 29%</a:t>
            </a:r>
          </a:p>
        </p:txBody>
      </p:sp>
      <p:sp>
        <p:nvSpPr>
          <p:cNvPr id="8" name="TextBox 7"/>
          <p:cNvSpPr txBox="1"/>
          <p:nvPr/>
        </p:nvSpPr>
        <p:spPr>
          <a:xfrm rot="1560852">
            <a:off x="7425095" y="3884523"/>
            <a:ext cx="1115549" cy="800219"/>
          </a:xfrm>
          <a:prstGeom prst="rect">
            <a:avLst/>
          </a:prstGeom>
          <a:noFill/>
        </p:spPr>
        <p:txBody>
          <a:bodyPr wrap="square" lIns="0" tIns="0" rIns="0" bIns="0" rtlCol="0">
            <a:spAutoFit/>
          </a:bodyPr>
          <a:lstStyle/>
          <a:p>
            <a:pPr algn="ctr"/>
            <a:r>
              <a:rPr lang="en-US" sz="1200" dirty="0" smtClean="0">
                <a:solidFill>
                  <a:srgbClr val="FFFFFF"/>
                </a:solidFill>
                <a:latin typeface="Century Gothic"/>
                <a:cs typeface="Century Gothic"/>
              </a:rPr>
              <a:t>Residential &amp; Commercial</a:t>
            </a:r>
          </a:p>
          <a:p>
            <a:pPr algn="ctr"/>
            <a:r>
              <a:rPr lang="en-US" sz="1200" dirty="0" smtClean="0">
                <a:solidFill>
                  <a:srgbClr val="FFFFFF"/>
                </a:solidFill>
                <a:latin typeface="Century Gothic"/>
                <a:cs typeface="Century Gothic"/>
              </a:rPr>
              <a:t>Non-electric</a:t>
            </a:r>
            <a:r>
              <a:rPr lang="en-US" sz="1400" dirty="0" smtClean="0">
                <a:solidFill>
                  <a:srgbClr val="FFFFFF"/>
                </a:solidFill>
                <a:latin typeface="Century Gothic"/>
                <a:cs typeface="Century Gothic"/>
              </a:rPr>
              <a:t> 11%</a:t>
            </a:r>
          </a:p>
        </p:txBody>
      </p:sp>
      <p:sp>
        <p:nvSpPr>
          <p:cNvPr id="9" name="TextBox 8"/>
          <p:cNvSpPr txBox="1"/>
          <p:nvPr/>
        </p:nvSpPr>
        <p:spPr>
          <a:xfrm>
            <a:off x="6523396" y="4253567"/>
            <a:ext cx="1115549" cy="615553"/>
          </a:xfrm>
          <a:prstGeom prst="rect">
            <a:avLst/>
          </a:prstGeom>
          <a:noFill/>
        </p:spPr>
        <p:txBody>
          <a:bodyPr wrap="square" lIns="0" tIns="0" rIns="0" bIns="0" rtlCol="0">
            <a:spAutoFit/>
          </a:bodyPr>
          <a:lstStyle/>
          <a:p>
            <a:pPr algn="ctr"/>
            <a:r>
              <a:rPr lang="en-US" sz="1400" dirty="0" smtClean="0">
                <a:solidFill>
                  <a:srgbClr val="000000"/>
                </a:solidFill>
                <a:latin typeface="Century Gothic"/>
                <a:cs typeface="Century Gothic"/>
              </a:rPr>
              <a:t>Electricity</a:t>
            </a:r>
          </a:p>
          <a:p>
            <a:pPr algn="ctr"/>
            <a:r>
              <a:rPr lang="en-US" sz="1200" dirty="0" smtClean="0">
                <a:solidFill>
                  <a:srgbClr val="000000"/>
                </a:solidFill>
                <a:latin typeface="Century Gothic"/>
                <a:cs typeface="Century Gothic"/>
              </a:rPr>
              <a:t>Residential</a:t>
            </a:r>
          </a:p>
          <a:p>
            <a:pPr algn="ctr"/>
            <a:r>
              <a:rPr lang="en-US" sz="1400" dirty="0" smtClean="0">
                <a:solidFill>
                  <a:srgbClr val="000000"/>
                </a:solidFill>
                <a:latin typeface="Century Gothic"/>
                <a:cs typeface="Century Gothic"/>
              </a:rPr>
              <a:t>15%</a:t>
            </a:r>
          </a:p>
        </p:txBody>
      </p:sp>
      <p:sp>
        <p:nvSpPr>
          <p:cNvPr id="10" name="TextBox 9"/>
          <p:cNvSpPr txBox="1"/>
          <p:nvPr/>
        </p:nvSpPr>
        <p:spPr>
          <a:xfrm>
            <a:off x="5545496" y="3783667"/>
            <a:ext cx="1115549" cy="615553"/>
          </a:xfrm>
          <a:prstGeom prst="rect">
            <a:avLst/>
          </a:prstGeom>
          <a:noFill/>
        </p:spPr>
        <p:txBody>
          <a:bodyPr wrap="square" lIns="0" tIns="0" rIns="0" bIns="0" rtlCol="0">
            <a:spAutoFit/>
          </a:bodyPr>
          <a:lstStyle/>
          <a:p>
            <a:pPr algn="ctr"/>
            <a:r>
              <a:rPr lang="en-US" sz="1400" dirty="0" smtClean="0">
                <a:solidFill>
                  <a:srgbClr val="000000"/>
                </a:solidFill>
                <a:latin typeface="Century Gothic"/>
                <a:cs typeface="Century Gothic"/>
              </a:rPr>
              <a:t>Electricity</a:t>
            </a:r>
          </a:p>
          <a:p>
            <a:pPr algn="ctr"/>
            <a:r>
              <a:rPr lang="en-US" sz="1200" dirty="0" smtClean="0">
                <a:solidFill>
                  <a:srgbClr val="000000"/>
                </a:solidFill>
                <a:latin typeface="Century Gothic"/>
                <a:cs typeface="Century Gothic"/>
              </a:rPr>
              <a:t>Commercial</a:t>
            </a:r>
          </a:p>
          <a:p>
            <a:pPr algn="ctr"/>
            <a:r>
              <a:rPr lang="en-US" sz="1400" dirty="0" smtClean="0">
                <a:solidFill>
                  <a:srgbClr val="000000"/>
                </a:solidFill>
                <a:latin typeface="Century Gothic"/>
                <a:cs typeface="Century Gothic"/>
              </a:rPr>
              <a:t>15%</a:t>
            </a:r>
          </a:p>
        </p:txBody>
      </p:sp>
      <p:sp>
        <p:nvSpPr>
          <p:cNvPr id="11" name="TextBox 10"/>
          <p:cNvSpPr txBox="1"/>
          <p:nvPr/>
        </p:nvSpPr>
        <p:spPr>
          <a:xfrm>
            <a:off x="5380396" y="2920067"/>
            <a:ext cx="1115549" cy="615553"/>
          </a:xfrm>
          <a:prstGeom prst="rect">
            <a:avLst/>
          </a:prstGeom>
          <a:noFill/>
        </p:spPr>
        <p:txBody>
          <a:bodyPr wrap="square" lIns="0" tIns="0" rIns="0" bIns="0" rtlCol="0">
            <a:spAutoFit/>
          </a:bodyPr>
          <a:lstStyle/>
          <a:p>
            <a:pPr algn="ctr"/>
            <a:r>
              <a:rPr lang="en-US" sz="1400" dirty="0" smtClean="0">
                <a:solidFill>
                  <a:srgbClr val="000000"/>
                </a:solidFill>
                <a:latin typeface="Century Gothic"/>
                <a:cs typeface="Century Gothic"/>
              </a:rPr>
              <a:t>Electricity</a:t>
            </a:r>
          </a:p>
          <a:p>
            <a:pPr algn="ctr"/>
            <a:r>
              <a:rPr lang="en-US" sz="1200" dirty="0" smtClean="0">
                <a:solidFill>
                  <a:srgbClr val="000000"/>
                </a:solidFill>
                <a:latin typeface="Century Gothic"/>
                <a:cs typeface="Century Gothic"/>
              </a:rPr>
              <a:t>Industrial</a:t>
            </a:r>
          </a:p>
          <a:p>
            <a:pPr algn="ctr"/>
            <a:r>
              <a:rPr lang="en-US" sz="1400" dirty="0" smtClean="0">
                <a:solidFill>
                  <a:srgbClr val="000000"/>
                </a:solidFill>
                <a:latin typeface="Century Gothic"/>
                <a:cs typeface="Century Gothic"/>
              </a:rPr>
              <a:t>10%</a:t>
            </a:r>
          </a:p>
        </p:txBody>
      </p:sp>
      <p:sp>
        <p:nvSpPr>
          <p:cNvPr id="12" name="TextBox 11"/>
          <p:cNvSpPr txBox="1"/>
          <p:nvPr/>
        </p:nvSpPr>
        <p:spPr>
          <a:xfrm>
            <a:off x="6070600" y="2019300"/>
            <a:ext cx="1270000" cy="615553"/>
          </a:xfrm>
          <a:prstGeom prst="rect">
            <a:avLst/>
          </a:prstGeom>
          <a:noFill/>
        </p:spPr>
        <p:txBody>
          <a:bodyPr wrap="square" lIns="0" tIns="0" rIns="0" bIns="0" rtlCol="0">
            <a:spAutoFit/>
          </a:bodyPr>
          <a:lstStyle/>
          <a:p>
            <a:pPr algn="ctr"/>
            <a:r>
              <a:rPr lang="en-US" sz="1400" dirty="0" smtClean="0">
                <a:solidFill>
                  <a:schemeClr val="bg1"/>
                </a:solidFill>
                <a:latin typeface="Century Gothic"/>
                <a:cs typeface="Century Gothic"/>
              </a:rPr>
              <a:t>Industrial</a:t>
            </a:r>
          </a:p>
          <a:p>
            <a:pPr algn="ctr"/>
            <a:r>
              <a:rPr lang="en-US" sz="1200" dirty="0" smtClean="0">
                <a:solidFill>
                  <a:schemeClr val="bg1"/>
                </a:solidFill>
                <a:latin typeface="Century Gothic"/>
                <a:cs typeface="Century Gothic"/>
              </a:rPr>
              <a:t>Non-electric</a:t>
            </a:r>
          </a:p>
          <a:p>
            <a:pPr algn="ctr"/>
            <a:r>
              <a:rPr lang="en-US" sz="1400" dirty="0" smtClean="0">
                <a:solidFill>
                  <a:schemeClr val="bg1"/>
                </a:solidFill>
                <a:latin typeface="Century Gothic"/>
                <a:cs typeface="Century Gothic"/>
              </a:rPr>
              <a:t>20%</a:t>
            </a:r>
          </a:p>
        </p:txBody>
      </p:sp>
      <p:sp>
        <p:nvSpPr>
          <p:cNvPr id="13" name="TextBox 12"/>
          <p:cNvSpPr txBox="1"/>
          <p:nvPr/>
        </p:nvSpPr>
        <p:spPr>
          <a:xfrm>
            <a:off x="6019800" y="5257800"/>
            <a:ext cx="2273300" cy="153888"/>
          </a:xfrm>
          <a:prstGeom prst="rect">
            <a:avLst/>
          </a:prstGeom>
          <a:noFill/>
        </p:spPr>
        <p:txBody>
          <a:bodyPr wrap="square" lIns="0" tIns="0" rIns="0" bIns="0" rtlCol="0">
            <a:spAutoFit/>
          </a:bodyPr>
          <a:lstStyle/>
          <a:p>
            <a:pPr algn="ctr"/>
            <a:r>
              <a:rPr lang="en-US" sz="1000" dirty="0" smtClean="0">
                <a:solidFill>
                  <a:srgbClr val="FFFFFF"/>
                </a:solidFill>
                <a:latin typeface="Century Gothic"/>
                <a:cs typeface="Century Gothic"/>
              </a:rPr>
              <a:t>EIA Annual Energy Review 2009</a:t>
            </a:r>
          </a:p>
        </p:txBody>
      </p:sp>
      <p:sp>
        <p:nvSpPr>
          <p:cNvPr id="14" name="TextBox 13"/>
          <p:cNvSpPr txBox="1"/>
          <p:nvPr/>
        </p:nvSpPr>
        <p:spPr>
          <a:xfrm>
            <a:off x="685800" y="393700"/>
            <a:ext cx="6438900" cy="430887"/>
          </a:xfrm>
          <a:prstGeom prst="rect">
            <a:avLst/>
          </a:prstGeom>
          <a:noFill/>
        </p:spPr>
        <p:txBody>
          <a:bodyPr wrap="square" lIns="0" tIns="0" rIns="0" bIns="0" rtlCol="0">
            <a:spAutoFit/>
          </a:bodyPr>
          <a:lstStyle/>
          <a:p>
            <a:pPr lvl="0"/>
            <a:r>
              <a:rPr lang="en-GB" sz="2800" b="1" dirty="0">
                <a:solidFill>
                  <a:srgbClr val="FFFFFF"/>
                </a:solidFill>
                <a:effectLst>
                  <a:outerShdw blurRad="31750" dist="25400" dir="5400000" algn="tl" rotWithShape="0">
                    <a:srgbClr val="000000">
                      <a:alpha val="25000"/>
                    </a:srgbClr>
                  </a:outerShdw>
                </a:effectLst>
                <a:latin typeface="Century Gothic"/>
                <a:cs typeface="Century Gothic"/>
              </a:rPr>
              <a:t>The Battery Development </a:t>
            </a:r>
            <a:r>
              <a:rPr lang="en-GB" sz="2800" b="1" dirty="0" smtClean="0">
                <a:solidFill>
                  <a:srgbClr val="FFFFFF"/>
                </a:solidFill>
                <a:effectLst>
                  <a:outerShdw blurRad="31750" dist="25400" dir="5400000" algn="tl" rotWithShape="0">
                    <a:srgbClr val="000000">
                      <a:alpha val="25000"/>
                    </a:srgbClr>
                  </a:outerShdw>
                </a:effectLst>
                <a:latin typeface="Century Gothic"/>
                <a:cs typeface="Century Gothic"/>
              </a:rPr>
              <a:t>Challenge</a:t>
            </a:r>
            <a:endParaRPr lang="en-GB" sz="2800" b="1" dirty="0">
              <a:solidFill>
                <a:srgbClr val="FFFFFF"/>
              </a:solidFill>
              <a:effectLst>
                <a:outerShdw blurRad="31750" dist="25400" dir="5400000" algn="tl" rotWithShape="0">
                  <a:srgbClr val="000000">
                    <a:alpha val="25000"/>
                  </a:srgbClr>
                </a:outerShdw>
              </a:effectLst>
              <a:latin typeface="Century Gothic"/>
              <a:cs typeface="Century Gothic"/>
            </a:endParaRPr>
          </a:p>
        </p:txBody>
      </p:sp>
      <p:sp>
        <p:nvSpPr>
          <p:cNvPr id="15" name="TextBox 14"/>
          <p:cNvSpPr txBox="1"/>
          <p:nvPr/>
        </p:nvSpPr>
        <p:spPr>
          <a:xfrm>
            <a:off x="355600" y="1651000"/>
            <a:ext cx="4851400" cy="3570208"/>
          </a:xfrm>
          <a:prstGeom prst="rect">
            <a:avLst/>
          </a:prstGeom>
          <a:noFill/>
        </p:spPr>
        <p:txBody>
          <a:bodyPr wrap="square" lIns="0" tIns="0" rIns="0" bIns="0" rtlCol="0">
            <a:spAutoFit/>
          </a:bodyPr>
          <a:lstStyle/>
          <a:p>
            <a:r>
              <a:rPr lang="en-US" sz="2400" dirty="0" smtClean="0">
                <a:solidFill>
                  <a:srgbClr val="FFFFFF"/>
                </a:solidFill>
                <a:latin typeface="Century Gothic"/>
                <a:cs typeface="Century Gothic"/>
              </a:rPr>
              <a:t>Two biggest energy uses poised </a:t>
            </a:r>
          </a:p>
          <a:p>
            <a:r>
              <a:rPr lang="en-US" sz="2400" dirty="0" smtClean="0">
                <a:solidFill>
                  <a:srgbClr val="FFFFFF"/>
                </a:solidFill>
                <a:latin typeface="Century Gothic"/>
                <a:cs typeface="Century Gothic"/>
              </a:rPr>
              <a:t>for transformational change</a:t>
            </a:r>
          </a:p>
          <a:p>
            <a:endParaRPr lang="en-US" dirty="0">
              <a:solidFill>
                <a:srgbClr val="FFFFFF"/>
              </a:solidFill>
              <a:latin typeface="Century Gothic"/>
              <a:cs typeface="Century Gothic"/>
            </a:endParaRPr>
          </a:p>
          <a:p>
            <a:r>
              <a:rPr lang="en-US" sz="2000" dirty="0" smtClean="0">
                <a:solidFill>
                  <a:srgbClr val="FFFFFF"/>
                </a:solidFill>
                <a:latin typeface="Century Gothic"/>
                <a:cs typeface="Century Gothic"/>
              </a:rPr>
              <a:t>Transportation  29%</a:t>
            </a:r>
          </a:p>
          <a:p>
            <a:pPr lvl="1"/>
            <a:r>
              <a:rPr lang="en-US" dirty="0" smtClean="0">
                <a:solidFill>
                  <a:srgbClr val="FFFFFF"/>
                </a:solidFill>
                <a:latin typeface="Century Gothic"/>
                <a:cs typeface="Century Gothic"/>
              </a:rPr>
              <a:t>Oil </a:t>
            </a:r>
            <a:r>
              <a:rPr lang="en-US" dirty="0" smtClean="0">
                <a:solidFill>
                  <a:srgbClr val="FFFFFF"/>
                </a:solidFill>
                <a:latin typeface="Century Gothic"/>
                <a:cs typeface="Century Gothic"/>
                <a:sym typeface="Wingdings"/>
              </a:rPr>
              <a:t> Electricity</a:t>
            </a:r>
          </a:p>
          <a:p>
            <a:pPr lvl="1"/>
            <a:r>
              <a:rPr lang="en-US" dirty="0" smtClean="0">
                <a:solidFill>
                  <a:srgbClr val="FFFFFF"/>
                </a:solidFill>
                <a:latin typeface="Century Gothic"/>
                <a:cs typeface="Century Gothic"/>
                <a:sym typeface="Wingdings"/>
              </a:rPr>
              <a:t>Reduce foreign oil dependence</a:t>
            </a:r>
          </a:p>
          <a:p>
            <a:pPr lvl="1"/>
            <a:r>
              <a:rPr lang="en-US" dirty="0" smtClean="0">
                <a:solidFill>
                  <a:srgbClr val="FFFFFF"/>
                </a:solidFill>
                <a:latin typeface="Century Gothic"/>
                <a:cs typeface="Century Gothic"/>
                <a:sym typeface="Wingdings"/>
              </a:rPr>
              <a:t>Reduce carbon emissions</a:t>
            </a:r>
          </a:p>
          <a:p>
            <a:endParaRPr lang="en-US" dirty="0">
              <a:solidFill>
                <a:srgbClr val="FFFFFF"/>
              </a:solidFill>
              <a:latin typeface="Century Gothic"/>
              <a:cs typeface="Century Gothic"/>
              <a:sym typeface="Wingdings"/>
            </a:endParaRPr>
          </a:p>
          <a:p>
            <a:r>
              <a:rPr lang="en-US" sz="2000" dirty="0" smtClean="0">
                <a:solidFill>
                  <a:srgbClr val="FFFFFF"/>
                </a:solidFill>
                <a:latin typeface="Century Gothic"/>
                <a:cs typeface="Century Gothic"/>
                <a:sym typeface="Wingdings"/>
              </a:rPr>
              <a:t>Electricity  40%</a:t>
            </a:r>
          </a:p>
          <a:p>
            <a:pPr lvl="1"/>
            <a:r>
              <a:rPr lang="en-US" dirty="0" smtClean="0">
                <a:solidFill>
                  <a:srgbClr val="FFFFFF"/>
                </a:solidFill>
                <a:latin typeface="Century Gothic"/>
                <a:cs typeface="Century Gothic"/>
                <a:sym typeface="Wingdings"/>
              </a:rPr>
              <a:t>Coal  Gas  Wind and Solar</a:t>
            </a:r>
          </a:p>
          <a:p>
            <a:pPr lvl="1"/>
            <a:r>
              <a:rPr lang="en-US" dirty="0" smtClean="0">
                <a:solidFill>
                  <a:srgbClr val="FFFFFF"/>
                </a:solidFill>
                <a:latin typeface="Century Gothic"/>
                <a:cs typeface="Century Gothic"/>
                <a:sym typeface="Wingdings"/>
              </a:rPr>
              <a:t>Reduce carbon emissions</a:t>
            </a:r>
          </a:p>
          <a:p>
            <a:pPr lvl="1"/>
            <a:r>
              <a:rPr lang="en-US" dirty="0" smtClean="0">
                <a:solidFill>
                  <a:srgbClr val="FFFFFF"/>
                </a:solidFill>
                <a:latin typeface="Century Gothic"/>
                <a:cs typeface="Century Gothic"/>
                <a:sym typeface="Wingdings"/>
              </a:rPr>
              <a:t>Sustainable energy supply</a:t>
            </a:r>
            <a:r>
              <a:rPr lang="en-US" dirty="0" smtClean="0">
                <a:solidFill>
                  <a:srgbClr val="FFFFFF"/>
                </a:solidFill>
                <a:latin typeface="Century Gothic"/>
                <a:cs typeface="Century Gothic"/>
              </a:rPr>
              <a:t>  </a:t>
            </a:r>
          </a:p>
        </p:txBody>
      </p:sp>
      <p:sp>
        <p:nvSpPr>
          <p:cNvPr id="16" name="TextBox 15"/>
          <p:cNvSpPr txBox="1"/>
          <p:nvPr/>
        </p:nvSpPr>
        <p:spPr>
          <a:xfrm>
            <a:off x="5956300" y="1295400"/>
            <a:ext cx="2273300" cy="276999"/>
          </a:xfrm>
          <a:prstGeom prst="rect">
            <a:avLst/>
          </a:prstGeom>
          <a:noFill/>
        </p:spPr>
        <p:txBody>
          <a:bodyPr wrap="square" lIns="0" tIns="0" rIns="0" bIns="0" rtlCol="0">
            <a:spAutoFit/>
          </a:bodyPr>
          <a:lstStyle/>
          <a:p>
            <a:pPr algn="ctr"/>
            <a:r>
              <a:rPr lang="en-US" dirty="0" smtClean="0">
                <a:solidFill>
                  <a:srgbClr val="FFFFFF"/>
                </a:solidFill>
                <a:latin typeface="Century Gothic"/>
                <a:cs typeface="Century Gothic"/>
              </a:rPr>
              <a:t>Energy Demand</a:t>
            </a:r>
          </a:p>
        </p:txBody>
      </p:sp>
      <p:sp>
        <p:nvSpPr>
          <p:cNvPr id="18" name="TextBox 17"/>
          <p:cNvSpPr txBox="1"/>
          <p:nvPr/>
        </p:nvSpPr>
        <p:spPr>
          <a:xfrm>
            <a:off x="1270000" y="5511800"/>
            <a:ext cx="6070600" cy="553998"/>
          </a:xfrm>
          <a:prstGeom prst="rect">
            <a:avLst/>
          </a:prstGeom>
          <a:noFill/>
        </p:spPr>
        <p:txBody>
          <a:bodyPr wrap="square" lIns="0" tIns="0" rIns="0" bIns="0" rtlCol="0">
            <a:spAutoFit/>
          </a:bodyPr>
          <a:lstStyle/>
          <a:p>
            <a:pPr algn="ctr"/>
            <a:r>
              <a:rPr lang="en-US" i="1" dirty="0" smtClean="0">
                <a:solidFill>
                  <a:srgbClr val="FFFFFF"/>
                </a:solidFill>
                <a:latin typeface="Century Gothic"/>
                <a:cs typeface="Century Gothic"/>
              </a:rPr>
              <a:t>The bottleneck for both transitions is</a:t>
            </a:r>
          </a:p>
          <a:p>
            <a:pPr algn="ctr"/>
            <a:r>
              <a:rPr lang="en-US" i="1" dirty="0" smtClean="0">
                <a:solidFill>
                  <a:srgbClr val="FFFFFF"/>
                </a:solidFill>
                <a:latin typeface="Century Gothic"/>
                <a:cs typeface="Century Gothic"/>
              </a:rPr>
              <a:t>inexpensive, high density electrical energy storage</a:t>
            </a:r>
          </a:p>
        </p:txBody>
      </p:sp>
    </p:spTree>
    <p:extLst>
      <p:ext uri="{BB962C8B-B14F-4D97-AF65-F5344CB8AC3E}">
        <p14:creationId xmlns:p14="http://schemas.microsoft.com/office/powerpoint/2010/main" val="357664379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54905" y="1362237"/>
            <a:ext cx="6331895" cy="1509644"/>
          </a:xfrm>
        </p:spPr>
        <p:txBody>
          <a:bodyPr>
            <a:spAutoFit/>
          </a:bodyPr>
          <a:lstStyle/>
          <a:p>
            <a:r>
              <a:rPr lang="en-US" sz="2400" dirty="0" smtClean="0">
                <a:latin typeface="Century Gothic"/>
                <a:cs typeface="Century Gothic"/>
              </a:rPr>
              <a:t>Transformational goals: 5-5-5 </a:t>
            </a:r>
          </a:p>
          <a:p>
            <a:pPr lvl="1"/>
            <a:r>
              <a:rPr lang="en-US" sz="2000" dirty="0" smtClean="0">
                <a:latin typeface="Century Gothic"/>
                <a:cs typeface="Century Gothic"/>
              </a:rPr>
              <a:t>5 times greater energy density </a:t>
            </a:r>
          </a:p>
          <a:p>
            <a:pPr lvl="1"/>
            <a:r>
              <a:rPr lang="en-US" sz="2000" dirty="0" smtClean="0">
                <a:latin typeface="Century Gothic"/>
                <a:cs typeface="Century Gothic"/>
              </a:rPr>
              <a:t>1/5 cost</a:t>
            </a:r>
          </a:p>
          <a:p>
            <a:pPr lvl="1"/>
            <a:r>
              <a:rPr lang="en-US" sz="2000" dirty="0" smtClean="0">
                <a:latin typeface="Century Gothic"/>
                <a:cs typeface="Century Gothic"/>
              </a:rPr>
              <a:t>within 5 years</a:t>
            </a:r>
          </a:p>
        </p:txBody>
      </p:sp>
      <p:sp>
        <p:nvSpPr>
          <p:cNvPr id="3" name="Title 2"/>
          <p:cNvSpPr>
            <a:spLocks noGrp="1"/>
          </p:cNvSpPr>
          <p:nvPr>
            <p:ph type="title"/>
          </p:nvPr>
        </p:nvSpPr>
        <p:spPr/>
        <p:txBody>
          <a:bodyPr/>
          <a:lstStyle/>
          <a:p>
            <a:r>
              <a:rPr lang="en-US" dirty="0" smtClean="0"/>
              <a:t>JCESR Targeted Outcomes </a:t>
            </a:r>
            <a:br>
              <a:rPr lang="en-US" dirty="0" smtClean="0"/>
            </a:br>
            <a:r>
              <a:rPr lang="en-US" sz="2400" b="0" i="1" cap="all" dirty="0" smtClean="0"/>
              <a:t>Achieving Goals For Lasting Legacies </a:t>
            </a:r>
            <a:endParaRPr lang="en-US" sz="2400" b="0" i="1" cap="all" dirty="0"/>
          </a:p>
        </p:txBody>
      </p:sp>
      <p:grpSp>
        <p:nvGrpSpPr>
          <p:cNvPr id="34" name="Group 33"/>
          <p:cNvGrpSpPr/>
          <p:nvPr/>
        </p:nvGrpSpPr>
        <p:grpSpPr>
          <a:xfrm>
            <a:off x="0" y="1446342"/>
            <a:ext cx="2346084" cy="4559508"/>
            <a:chOff x="0" y="1446342"/>
            <a:chExt cx="2346084" cy="4559508"/>
          </a:xfrm>
        </p:grpSpPr>
        <p:sp>
          <p:nvSpPr>
            <p:cNvPr id="18" name="Rectangle 17"/>
            <p:cNvSpPr/>
            <p:nvPr/>
          </p:nvSpPr>
          <p:spPr>
            <a:xfrm>
              <a:off x="0" y="3853972"/>
              <a:ext cx="2169688" cy="2151878"/>
            </a:xfrm>
            <a:prstGeom prst="rect">
              <a:avLst/>
            </a:prstGeom>
            <a:solidFill>
              <a:schemeClr val="bg1">
                <a:alpha val="10000"/>
              </a:schemeClr>
            </a:solidFill>
            <a:effectLst/>
          </p:spPr>
          <p:txBody>
            <a:bodyPr wrap="square" lIns="0" tIns="0" rIns="0" bIns="0" rtlCol="0" anchor="ctr">
              <a:spAutoFit/>
            </a:bodyPr>
            <a:lstStyle/>
            <a:p>
              <a:pPr algn="ctr"/>
              <a:endParaRPr lang="en-GB" dirty="0" smtClean="0">
                <a:solidFill>
                  <a:schemeClr val="bg1"/>
                </a:solidFill>
                <a:latin typeface="Arial"/>
                <a:cs typeface="Arial"/>
              </a:endParaRPr>
            </a:p>
          </p:txBody>
        </p:sp>
        <p:sp>
          <p:nvSpPr>
            <p:cNvPr id="17" name="Rectangle 16"/>
            <p:cNvSpPr/>
            <p:nvPr/>
          </p:nvSpPr>
          <p:spPr>
            <a:xfrm>
              <a:off x="0" y="1446342"/>
              <a:ext cx="2169688" cy="2310620"/>
            </a:xfrm>
            <a:prstGeom prst="rect">
              <a:avLst/>
            </a:prstGeom>
            <a:solidFill>
              <a:schemeClr val="bg1">
                <a:alpha val="10000"/>
              </a:schemeClr>
            </a:solidFill>
            <a:effectLst/>
          </p:spPr>
          <p:txBody>
            <a:bodyPr wrap="square" lIns="0" tIns="0" rIns="0" bIns="0" rtlCol="0" anchor="ctr">
              <a:spAutoFit/>
            </a:bodyPr>
            <a:lstStyle/>
            <a:p>
              <a:pPr algn="ctr"/>
              <a:endParaRPr lang="en-GB" dirty="0" smtClean="0">
                <a:solidFill>
                  <a:schemeClr val="bg1"/>
                </a:solidFill>
                <a:latin typeface="Arial"/>
                <a:cs typeface="Arial"/>
              </a:endParaRPr>
            </a:p>
          </p:txBody>
        </p:sp>
        <p:sp>
          <p:nvSpPr>
            <p:cNvPr id="37" name="TextBox 36"/>
            <p:cNvSpPr txBox="1"/>
            <p:nvPr/>
          </p:nvSpPr>
          <p:spPr>
            <a:xfrm rot="16200000" flipH="1">
              <a:off x="-1002849" y="2641166"/>
              <a:ext cx="2470995" cy="276999"/>
            </a:xfrm>
            <a:prstGeom prst="rect">
              <a:avLst/>
            </a:prstGeom>
            <a:noFill/>
          </p:spPr>
          <p:txBody>
            <a:bodyPr wrap="square" lIns="0" tIns="0" rIns="0" bIns="0" rtlCol="0">
              <a:spAutoFit/>
            </a:bodyPr>
            <a:lstStyle/>
            <a:p>
              <a:pPr algn="r"/>
              <a:r>
                <a:rPr lang="en-GB" b="1" cap="all" dirty="0" smtClean="0">
                  <a:solidFill>
                    <a:srgbClr val="F2E6C9">
                      <a:alpha val="66000"/>
                    </a:srgbClr>
                  </a:solidFill>
                  <a:latin typeface="Arial"/>
                  <a:cs typeface="Arial"/>
                </a:rPr>
                <a:t>Transportation</a:t>
              </a:r>
            </a:p>
          </p:txBody>
        </p:sp>
        <p:sp>
          <p:nvSpPr>
            <p:cNvPr id="38" name="TextBox 37"/>
            <p:cNvSpPr txBox="1"/>
            <p:nvPr/>
          </p:nvSpPr>
          <p:spPr>
            <a:xfrm rot="16200000" flipH="1">
              <a:off x="-312812" y="4409402"/>
              <a:ext cx="1090925" cy="276999"/>
            </a:xfrm>
            <a:prstGeom prst="rect">
              <a:avLst/>
            </a:prstGeom>
            <a:noFill/>
          </p:spPr>
          <p:txBody>
            <a:bodyPr wrap="square" lIns="0" tIns="0" rIns="0" bIns="0" rtlCol="0">
              <a:spAutoFit/>
            </a:bodyPr>
            <a:lstStyle/>
            <a:p>
              <a:pPr algn="r"/>
              <a:r>
                <a:rPr lang="en-GB" b="1" cap="all" dirty="0" smtClean="0">
                  <a:solidFill>
                    <a:srgbClr val="F2E6C9">
                      <a:alpha val="66000"/>
                    </a:srgbClr>
                  </a:solidFill>
                  <a:latin typeface="Arial"/>
                  <a:cs typeface="Arial"/>
                </a:rPr>
                <a:t>GRID</a:t>
              </a:r>
            </a:p>
          </p:txBody>
        </p:sp>
        <p:sp>
          <p:nvSpPr>
            <p:cNvPr id="42" name="TextBox 41"/>
            <p:cNvSpPr txBox="1"/>
            <p:nvPr/>
          </p:nvSpPr>
          <p:spPr>
            <a:xfrm>
              <a:off x="481143" y="1544168"/>
              <a:ext cx="1864941" cy="2123658"/>
            </a:xfrm>
            <a:prstGeom prst="rect">
              <a:avLst/>
            </a:prstGeom>
            <a:noFill/>
          </p:spPr>
          <p:txBody>
            <a:bodyPr wrap="square" lIns="0" tIns="0" rIns="0" bIns="0" rtlCol="0">
              <a:spAutoFit/>
            </a:bodyPr>
            <a:lstStyle/>
            <a:p>
              <a:pPr>
                <a:spcAft>
                  <a:spcPts val="600"/>
                </a:spcAft>
              </a:pPr>
              <a:r>
                <a:rPr lang="en-GB" sz="2400" b="1" dirty="0" smtClean="0">
                  <a:solidFill>
                    <a:srgbClr val="F2E6C9"/>
                  </a:solidFill>
                  <a:latin typeface="Arial"/>
                  <a:cs typeface="Arial"/>
                </a:rPr>
                <a:t>$100/</a:t>
              </a:r>
              <a:r>
                <a:rPr lang="en-GB" sz="1200" dirty="0" smtClean="0">
                  <a:solidFill>
                    <a:srgbClr val="F2E6C9"/>
                  </a:solidFill>
                  <a:latin typeface="Arial"/>
                  <a:cs typeface="Arial"/>
                </a:rPr>
                <a:t>kWh</a:t>
              </a:r>
            </a:p>
            <a:p>
              <a:pPr>
                <a:spcAft>
                  <a:spcPts val="600"/>
                </a:spcAft>
              </a:pPr>
              <a:r>
                <a:rPr lang="en-GB" sz="1200" b="1" dirty="0" smtClean="0">
                  <a:solidFill>
                    <a:srgbClr val="F2E6C9"/>
                  </a:solidFill>
                  <a:latin typeface="Arial"/>
                  <a:cs typeface="Arial"/>
                </a:rPr>
                <a:t>400</a:t>
              </a:r>
              <a:r>
                <a:rPr lang="en-GB" sz="1200" dirty="0" smtClean="0">
                  <a:solidFill>
                    <a:srgbClr val="F2E6C9"/>
                  </a:solidFill>
                  <a:latin typeface="Arial"/>
                  <a:cs typeface="Arial"/>
                </a:rPr>
                <a:t> </a:t>
              </a:r>
              <a:r>
                <a:rPr lang="en-GB" sz="1200" dirty="0" err="1" smtClean="0">
                  <a:solidFill>
                    <a:srgbClr val="F2E6C9"/>
                  </a:solidFill>
                  <a:latin typeface="Arial"/>
                  <a:cs typeface="Arial"/>
                </a:rPr>
                <a:t>Wh</a:t>
              </a:r>
              <a:r>
                <a:rPr lang="en-GB" sz="1200" dirty="0" smtClean="0">
                  <a:solidFill>
                    <a:srgbClr val="F2E6C9"/>
                  </a:solidFill>
                  <a:latin typeface="Arial"/>
                  <a:cs typeface="Arial"/>
                </a:rPr>
                <a:t>/kg </a:t>
              </a:r>
              <a:r>
                <a:rPr lang="en-GB" sz="1200" b="1" dirty="0" smtClean="0">
                  <a:solidFill>
                    <a:srgbClr val="F2E6C9"/>
                  </a:solidFill>
                  <a:latin typeface="Arial"/>
                  <a:cs typeface="Arial"/>
                </a:rPr>
                <a:t>400</a:t>
              </a:r>
              <a:r>
                <a:rPr lang="en-GB" sz="1200" dirty="0" smtClean="0">
                  <a:solidFill>
                    <a:srgbClr val="F2E6C9"/>
                  </a:solidFill>
                  <a:latin typeface="Arial"/>
                  <a:cs typeface="Arial"/>
                </a:rPr>
                <a:t> </a:t>
              </a:r>
              <a:r>
                <a:rPr lang="en-GB" sz="1200" dirty="0" err="1" smtClean="0">
                  <a:solidFill>
                    <a:srgbClr val="F2E6C9"/>
                  </a:solidFill>
                  <a:latin typeface="Arial"/>
                  <a:cs typeface="Arial"/>
                </a:rPr>
                <a:t>Wh</a:t>
              </a:r>
              <a:r>
                <a:rPr lang="en-GB" sz="1200" dirty="0" smtClean="0">
                  <a:solidFill>
                    <a:srgbClr val="F2E6C9"/>
                  </a:solidFill>
                  <a:latin typeface="Arial"/>
                  <a:cs typeface="Arial"/>
                </a:rPr>
                <a:t>/L</a:t>
              </a:r>
            </a:p>
            <a:p>
              <a:pPr>
                <a:spcAft>
                  <a:spcPts val="600"/>
                </a:spcAft>
              </a:pPr>
              <a:r>
                <a:rPr lang="en-GB" sz="1200" b="1" dirty="0" smtClean="0">
                  <a:solidFill>
                    <a:srgbClr val="F2E6C9"/>
                  </a:solidFill>
                  <a:latin typeface="Arial"/>
                  <a:cs typeface="Arial"/>
                </a:rPr>
                <a:t>800</a:t>
              </a:r>
              <a:r>
                <a:rPr lang="en-GB" sz="1200" dirty="0" smtClean="0">
                  <a:solidFill>
                    <a:srgbClr val="F2E6C9"/>
                  </a:solidFill>
                  <a:latin typeface="Arial"/>
                  <a:cs typeface="Arial"/>
                </a:rPr>
                <a:t> W/kg  </a:t>
              </a:r>
              <a:r>
                <a:rPr lang="en-GB" sz="1200" b="1" dirty="0" smtClean="0">
                  <a:solidFill>
                    <a:srgbClr val="F2E6C9"/>
                  </a:solidFill>
                  <a:latin typeface="Arial"/>
                  <a:cs typeface="Arial"/>
                </a:rPr>
                <a:t>800</a:t>
              </a:r>
              <a:r>
                <a:rPr lang="en-GB" sz="1200" dirty="0" smtClean="0">
                  <a:solidFill>
                    <a:srgbClr val="F2E6C9"/>
                  </a:solidFill>
                  <a:latin typeface="Arial"/>
                  <a:cs typeface="Arial"/>
                </a:rPr>
                <a:t> W/L</a:t>
              </a:r>
            </a:p>
            <a:p>
              <a:pPr>
                <a:spcAft>
                  <a:spcPts val="600"/>
                </a:spcAft>
              </a:pPr>
              <a:r>
                <a:rPr lang="en-GB" sz="1200" b="1" dirty="0" smtClean="0">
                  <a:solidFill>
                    <a:srgbClr val="F2E6C9"/>
                  </a:solidFill>
                  <a:latin typeface="Arial"/>
                  <a:cs typeface="Arial"/>
                </a:rPr>
                <a:t>1000</a:t>
              </a:r>
              <a:r>
                <a:rPr lang="en-GB" sz="1200" dirty="0" smtClean="0">
                  <a:solidFill>
                    <a:srgbClr val="F2E6C9"/>
                  </a:solidFill>
                  <a:latin typeface="Arial"/>
                  <a:cs typeface="Arial"/>
                </a:rPr>
                <a:t> cycles</a:t>
              </a:r>
            </a:p>
            <a:p>
              <a:pPr>
                <a:spcAft>
                  <a:spcPts val="600"/>
                </a:spcAft>
              </a:pPr>
              <a:r>
                <a:rPr lang="en-GB" sz="1200" b="1" dirty="0" smtClean="0">
                  <a:solidFill>
                    <a:srgbClr val="F2E6C9"/>
                  </a:solidFill>
                  <a:latin typeface="Arial"/>
                  <a:cs typeface="Arial"/>
                </a:rPr>
                <a:t>80% </a:t>
              </a:r>
              <a:r>
                <a:rPr lang="en-GB" sz="1200" dirty="0" err="1" smtClean="0">
                  <a:solidFill>
                    <a:srgbClr val="F2E6C9"/>
                  </a:solidFill>
                  <a:latin typeface="Arial"/>
                  <a:cs typeface="Arial"/>
                </a:rPr>
                <a:t>DoD</a:t>
              </a:r>
              <a:r>
                <a:rPr lang="en-GB" sz="1200" dirty="0" smtClean="0">
                  <a:solidFill>
                    <a:srgbClr val="F2E6C9"/>
                  </a:solidFill>
                  <a:latin typeface="Arial"/>
                  <a:cs typeface="Arial"/>
                </a:rPr>
                <a:t> C/5</a:t>
              </a:r>
            </a:p>
            <a:p>
              <a:pPr>
                <a:spcAft>
                  <a:spcPts val="600"/>
                </a:spcAft>
              </a:pPr>
              <a:r>
                <a:rPr lang="en-GB" sz="2400" b="1" dirty="0" smtClean="0">
                  <a:solidFill>
                    <a:srgbClr val="F2E6C9"/>
                  </a:solidFill>
                  <a:latin typeface="Arial"/>
                  <a:cs typeface="Arial"/>
                </a:rPr>
                <a:t>15 </a:t>
              </a:r>
              <a:r>
                <a:rPr lang="en-GB" sz="2400" b="1" dirty="0" err="1" smtClean="0">
                  <a:solidFill>
                    <a:srgbClr val="F2E6C9"/>
                  </a:solidFill>
                  <a:latin typeface="Arial"/>
                  <a:cs typeface="Arial"/>
                </a:rPr>
                <a:t>yr</a:t>
              </a:r>
              <a:r>
                <a:rPr lang="en-GB" sz="2400" b="1" dirty="0" smtClean="0">
                  <a:solidFill>
                    <a:srgbClr val="F2E6C9"/>
                  </a:solidFill>
                  <a:latin typeface="Arial"/>
                  <a:cs typeface="Arial"/>
                </a:rPr>
                <a:t> </a:t>
              </a:r>
              <a:r>
                <a:rPr lang="en-GB" sz="1200" dirty="0" smtClean="0">
                  <a:solidFill>
                    <a:srgbClr val="F2E6C9"/>
                  </a:solidFill>
                  <a:latin typeface="Arial"/>
                  <a:cs typeface="Arial"/>
                </a:rPr>
                <a:t>calendar life</a:t>
              </a:r>
            </a:p>
            <a:p>
              <a:pPr>
                <a:spcAft>
                  <a:spcPts val="600"/>
                </a:spcAft>
              </a:pPr>
              <a:r>
                <a:rPr lang="en-GB" sz="1200" b="1" dirty="0" smtClean="0">
                  <a:solidFill>
                    <a:srgbClr val="F2E6C9"/>
                  </a:solidFill>
                  <a:latin typeface="Arial"/>
                  <a:cs typeface="Arial"/>
                </a:rPr>
                <a:t>EUCAR</a:t>
              </a:r>
            </a:p>
          </p:txBody>
        </p:sp>
        <p:sp>
          <p:nvSpPr>
            <p:cNvPr id="47" name="TextBox 46"/>
            <p:cNvSpPr txBox="1"/>
            <p:nvPr/>
          </p:nvSpPr>
          <p:spPr>
            <a:xfrm>
              <a:off x="481144" y="3942556"/>
              <a:ext cx="1662084" cy="1969770"/>
            </a:xfrm>
            <a:prstGeom prst="rect">
              <a:avLst/>
            </a:prstGeom>
            <a:noFill/>
          </p:spPr>
          <p:txBody>
            <a:bodyPr wrap="square" lIns="0" tIns="0" rIns="0" bIns="0" rtlCol="0">
              <a:spAutoFit/>
            </a:bodyPr>
            <a:lstStyle/>
            <a:p>
              <a:pPr>
                <a:spcAft>
                  <a:spcPts val="600"/>
                </a:spcAft>
              </a:pPr>
              <a:r>
                <a:rPr lang="en-GB" sz="2400" b="1" dirty="0" smtClean="0">
                  <a:solidFill>
                    <a:srgbClr val="F2E6C9"/>
                  </a:solidFill>
                  <a:latin typeface="Arial"/>
                  <a:cs typeface="Arial"/>
                </a:rPr>
                <a:t>$100/</a:t>
              </a:r>
              <a:r>
                <a:rPr lang="en-GB" sz="1200" dirty="0" smtClean="0">
                  <a:solidFill>
                    <a:srgbClr val="F2E6C9"/>
                  </a:solidFill>
                  <a:latin typeface="Arial"/>
                  <a:cs typeface="Arial"/>
                </a:rPr>
                <a:t>kWh</a:t>
              </a:r>
            </a:p>
            <a:p>
              <a:pPr>
                <a:spcAft>
                  <a:spcPts val="600"/>
                </a:spcAft>
              </a:pPr>
              <a:r>
                <a:rPr lang="en-GB" sz="1200" b="1" dirty="0" smtClean="0">
                  <a:solidFill>
                    <a:srgbClr val="F2E6C9"/>
                  </a:solidFill>
                  <a:latin typeface="Arial"/>
                  <a:cs typeface="Arial"/>
                </a:rPr>
                <a:t>95% </a:t>
              </a:r>
              <a:r>
                <a:rPr lang="en-GB" sz="1200" dirty="0" smtClean="0">
                  <a:solidFill>
                    <a:srgbClr val="F2E6C9"/>
                  </a:solidFill>
                  <a:latin typeface="Arial"/>
                  <a:cs typeface="Arial"/>
                </a:rPr>
                <a:t>round-trip efficiency at C/5 rate</a:t>
              </a:r>
            </a:p>
            <a:p>
              <a:pPr>
                <a:spcAft>
                  <a:spcPts val="600"/>
                </a:spcAft>
              </a:pPr>
              <a:r>
                <a:rPr lang="en-GB" sz="1200" b="1" dirty="0" smtClean="0">
                  <a:solidFill>
                    <a:srgbClr val="F2E6C9"/>
                  </a:solidFill>
                  <a:latin typeface="Arial"/>
                  <a:cs typeface="Arial"/>
                </a:rPr>
                <a:t>7000 </a:t>
              </a:r>
              <a:r>
                <a:rPr lang="en-GB" sz="1200" dirty="0" smtClean="0">
                  <a:solidFill>
                    <a:srgbClr val="F2E6C9"/>
                  </a:solidFill>
                  <a:latin typeface="Arial"/>
                  <a:cs typeface="Arial"/>
                </a:rPr>
                <a:t>cycles C/5</a:t>
              </a:r>
            </a:p>
            <a:p>
              <a:pPr>
                <a:spcAft>
                  <a:spcPts val="600"/>
                </a:spcAft>
              </a:pPr>
              <a:r>
                <a:rPr lang="en-GB" sz="2400" b="1" dirty="0" smtClean="0">
                  <a:solidFill>
                    <a:srgbClr val="F2E6C9"/>
                  </a:solidFill>
                  <a:latin typeface="Arial"/>
                  <a:cs typeface="Arial"/>
                </a:rPr>
                <a:t>20 </a:t>
              </a:r>
              <a:r>
                <a:rPr lang="en-GB" sz="2400" b="1" dirty="0" err="1" smtClean="0">
                  <a:solidFill>
                    <a:srgbClr val="F2E6C9"/>
                  </a:solidFill>
                  <a:latin typeface="Arial"/>
                  <a:cs typeface="Arial"/>
                </a:rPr>
                <a:t>yr</a:t>
              </a:r>
              <a:r>
                <a:rPr lang="en-GB" sz="2400" b="1" dirty="0" smtClean="0">
                  <a:solidFill>
                    <a:srgbClr val="F2E6C9"/>
                  </a:solidFill>
                  <a:latin typeface="Arial"/>
                  <a:cs typeface="Arial"/>
                </a:rPr>
                <a:t> </a:t>
              </a:r>
              <a:r>
                <a:rPr lang="en-GB" sz="1200" dirty="0" smtClean="0">
                  <a:solidFill>
                    <a:srgbClr val="F2E6C9"/>
                  </a:solidFill>
                  <a:latin typeface="Arial"/>
                  <a:cs typeface="Arial"/>
                </a:rPr>
                <a:t>calendar life</a:t>
              </a:r>
            </a:p>
            <a:p>
              <a:pPr>
                <a:spcAft>
                  <a:spcPts val="600"/>
                </a:spcAft>
              </a:pPr>
              <a:r>
                <a:rPr lang="en-GB" sz="1200" b="1" dirty="0" smtClean="0">
                  <a:solidFill>
                    <a:srgbClr val="F2E6C9"/>
                  </a:solidFill>
                  <a:latin typeface="Arial"/>
                  <a:cs typeface="Arial"/>
                </a:rPr>
                <a:t>Safety</a:t>
              </a:r>
              <a:r>
                <a:rPr lang="en-GB" sz="1200" dirty="0" smtClean="0">
                  <a:solidFill>
                    <a:srgbClr val="F2E6C9"/>
                  </a:solidFill>
                  <a:latin typeface="Arial"/>
                  <a:cs typeface="Arial"/>
                </a:rPr>
                <a:t> equivalent to a natural gas turbine</a:t>
              </a:r>
            </a:p>
          </p:txBody>
        </p:sp>
      </p:grpSp>
      <p:sp>
        <p:nvSpPr>
          <p:cNvPr id="19" name="Slide Number Placeholder 18"/>
          <p:cNvSpPr>
            <a:spLocks noGrp="1"/>
          </p:cNvSpPr>
          <p:nvPr>
            <p:ph type="sldNum" sz="quarter" idx="4"/>
          </p:nvPr>
        </p:nvSpPr>
        <p:spPr/>
        <p:txBody>
          <a:bodyPr/>
          <a:lstStyle/>
          <a:p>
            <a:fld id="{6D56EEAD-0332-044B-8491-07E146F0D709}" type="slidenum">
              <a:rPr lang="en-GB" smtClean="0"/>
              <a:pPr/>
              <a:t>4</a:t>
            </a:fld>
            <a:endParaRPr lang="en-GB" dirty="0"/>
          </a:p>
        </p:txBody>
      </p:sp>
      <p:sp>
        <p:nvSpPr>
          <p:cNvPr id="39" name="Content Placeholder 1"/>
          <p:cNvSpPr txBox="1">
            <a:spLocks/>
          </p:cNvSpPr>
          <p:nvPr/>
        </p:nvSpPr>
        <p:spPr>
          <a:xfrm>
            <a:off x="2354905" y="3077885"/>
            <a:ext cx="6649395" cy="3381952"/>
          </a:xfrm>
          <a:prstGeom prst="rect">
            <a:avLst/>
          </a:prstGeom>
        </p:spPr>
        <p:txBody>
          <a:bodyPr vert="horz" wrap="square">
            <a:spAutoFit/>
          </a:bodyPr>
          <a:lstStyle/>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kumimoji="0" lang="en-US" sz="2400" b="0" i="0" u="none" strike="noStrike" kern="1200" cap="none" spc="0" normalizeH="0" baseline="0" noProof="0" dirty="0" smtClean="0">
                <a:ln>
                  <a:noFill/>
                </a:ln>
                <a:solidFill>
                  <a:srgbClr val="FFFFFF"/>
                </a:solidFill>
                <a:effectLst/>
                <a:uLnTx/>
                <a:uFillTx/>
                <a:latin typeface="Century Gothic"/>
                <a:cs typeface="Century Gothic"/>
              </a:rPr>
              <a:t>Legacies</a:t>
            </a:r>
          </a:p>
          <a:p>
            <a:pPr marL="621792" lvl="1" indent="-228600" defTabSz="914400">
              <a:spcBef>
                <a:spcPts val="324"/>
              </a:spcBef>
              <a:buClr>
                <a:schemeClr val="accent1"/>
              </a:buClr>
              <a:buFont typeface="Verdana"/>
              <a:buChar char="◦"/>
              <a:defRPr/>
            </a:pPr>
            <a:r>
              <a:rPr lang="en-US" sz="2000" dirty="0">
                <a:solidFill>
                  <a:srgbClr val="FFFFFF"/>
                </a:solidFill>
                <a:latin typeface="Century Gothic"/>
                <a:cs typeface="Century Gothic"/>
              </a:rPr>
              <a:t>Library of fundamental knowledge</a:t>
            </a:r>
          </a:p>
          <a:p>
            <a:pPr marL="859536" lvl="2" indent="-228600" defTabSz="914400">
              <a:spcBef>
                <a:spcPts val="350"/>
              </a:spcBef>
              <a:buClr>
                <a:srgbClr val="D19E3E"/>
              </a:buClr>
              <a:buSzPct val="100000"/>
              <a:buFont typeface="Wingdings 2"/>
              <a:buChar char=""/>
              <a:defRPr/>
            </a:pPr>
            <a:r>
              <a:rPr lang="en-US" i="1" dirty="0">
                <a:solidFill>
                  <a:srgbClr val="FFFFFF"/>
                </a:solidFill>
                <a:latin typeface="Century Gothic"/>
                <a:cs typeface="Century Gothic"/>
              </a:rPr>
              <a:t>Atomic and molecular understanding of battery phenomena</a:t>
            </a:r>
          </a:p>
          <a:p>
            <a:pPr marL="621792" marR="0" lvl="1" indent="-228600" algn="l" defTabSz="914400" rtl="0" eaLnBrk="1" fontAlgn="auto" latinLnBrk="0" hangingPunct="1">
              <a:lnSpc>
                <a:spcPct val="100000"/>
              </a:lnSpc>
              <a:spcBef>
                <a:spcPts val="324"/>
              </a:spcBef>
              <a:spcAft>
                <a:spcPts val="0"/>
              </a:spcAft>
              <a:buClr>
                <a:schemeClr val="accent1"/>
              </a:buClr>
              <a:buSzTx/>
              <a:buFont typeface="Verdana"/>
              <a:buChar char="◦"/>
              <a:tabLst/>
              <a:defRPr/>
            </a:pPr>
            <a:r>
              <a:rPr kumimoji="0" lang="en-US" sz="2000" b="0" i="0" u="none" strike="noStrike" kern="1200" cap="none" spc="0" normalizeH="0" baseline="0" noProof="0" dirty="0" smtClean="0">
                <a:ln>
                  <a:noFill/>
                </a:ln>
                <a:solidFill>
                  <a:srgbClr val="FFFFFF"/>
                </a:solidFill>
                <a:effectLst/>
                <a:uLnTx/>
                <a:uFillTx/>
                <a:latin typeface="Century Gothic"/>
                <a:cs typeface="Century Gothic"/>
              </a:rPr>
              <a:t>Pre-commercial prototypes for grid and transportation</a:t>
            </a:r>
          </a:p>
          <a:p>
            <a:pPr marL="621792" marR="0" lvl="1" indent="-228600" algn="l" defTabSz="914400" rtl="0" eaLnBrk="1" fontAlgn="auto" latinLnBrk="0" hangingPunct="1">
              <a:lnSpc>
                <a:spcPct val="100000"/>
              </a:lnSpc>
              <a:spcBef>
                <a:spcPts val="324"/>
              </a:spcBef>
              <a:spcAft>
                <a:spcPts val="0"/>
              </a:spcAft>
              <a:buClr>
                <a:schemeClr val="accent1"/>
              </a:buClr>
              <a:buSzTx/>
              <a:buFont typeface="Verdana"/>
              <a:buChar char="◦"/>
              <a:tabLst/>
              <a:defRPr/>
            </a:pPr>
            <a:r>
              <a:rPr kumimoji="0" lang="en-US" sz="2000" b="0" i="0" u="none" strike="noStrike" kern="1200" cap="none" spc="0" normalizeH="0" baseline="0" noProof="0" dirty="0" smtClean="0">
                <a:ln>
                  <a:noFill/>
                </a:ln>
                <a:solidFill>
                  <a:srgbClr val="FFFFFF"/>
                </a:solidFill>
                <a:effectLst/>
                <a:uLnTx/>
                <a:uFillTx/>
                <a:latin typeface="Century Gothic"/>
                <a:cs typeface="Century Gothic"/>
              </a:rPr>
              <a:t>New paradigm of battery development</a:t>
            </a:r>
          </a:p>
          <a:p>
            <a:pPr marL="859536" marR="0" lvl="2" indent="-228600" algn="l" defTabSz="914400" rtl="0" eaLnBrk="1" fontAlgn="auto" latinLnBrk="0" hangingPunct="1">
              <a:lnSpc>
                <a:spcPct val="100000"/>
              </a:lnSpc>
              <a:spcBef>
                <a:spcPts val="350"/>
              </a:spcBef>
              <a:spcAft>
                <a:spcPts val="0"/>
              </a:spcAft>
              <a:buClr>
                <a:srgbClr val="D19E3E"/>
              </a:buClr>
              <a:buSzPct val="100000"/>
              <a:buFont typeface="Wingdings 2"/>
              <a:buChar char=""/>
              <a:tabLst/>
              <a:defRPr/>
            </a:pPr>
            <a:r>
              <a:rPr kumimoji="0" lang="en-US" b="0" i="1" u="none" strike="noStrike" kern="1200" cap="none" spc="0" normalizeH="0" baseline="0" noProof="0" dirty="0" smtClean="0">
                <a:ln>
                  <a:noFill/>
                </a:ln>
                <a:solidFill>
                  <a:srgbClr val="FFFFFF"/>
                </a:solidFill>
                <a:effectLst/>
                <a:uLnTx/>
                <a:uFillTx/>
                <a:latin typeface="Century Gothic"/>
                <a:cs typeface="Century Gothic"/>
              </a:rPr>
              <a:t>Build the battery from the bottom up</a:t>
            </a:r>
          </a:p>
          <a:p>
            <a:pPr marL="859536" marR="0" lvl="2" indent="-228600" algn="l" defTabSz="914400" rtl="0" eaLnBrk="1" fontAlgn="auto" latinLnBrk="0" hangingPunct="1">
              <a:lnSpc>
                <a:spcPct val="100000"/>
              </a:lnSpc>
              <a:spcBef>
                <a:spcPts val="350"/>
              </a:spcBef>
              <a:spcAft>
                <a:spcPts val="0"/>
              </a:spcAft>
              <a:buClr>
                <a:srgbClr val="D19E3E"/>
              </a:buClr>
              <a:buSzPct val="100000"/>
              <a:buFont typeface="Wingdings 2"/>
              <a:buChar char=""/>
              <a:tabLst/>
              <a:defRPr/>
            </a:pPr>
            <a:r>
              <a:rPr kumimoji="0" lang="en-US" b="0" i="1" u="none" strike="noStrike" kern="1200" cap="none" spc="0" normalizeH="0" baseline="0" noProof="0" dirty="0" smtClean="0">
                <a:ln>
                  <a:noFill/>
                </a:ln>
                <a:solidFill>
                  <a:srgbClr val="FFFFFF"/>
                </a:solidFill>
                <a:effectLst/>
                <a:uLnTx/>
                <a:uFillTx/>
                <a:latin typeface="Century Gothic"/>
                <a:cs typeface="Century Gothic"/>
              </a:rPr>
              <a:t>Systems-centric </a:t>
            </a:r>
          </a:p>
          <a:p>
            <a:pPr marL="859536" marR="0" lvl="2" indent="-228600" algn="l" defTabSz="914400" rtl="0" eaLnBrk="1" fontAlgn="auto" latinLnBrk="0" hangingPunct="1">
              <a:lnSpc>
                <a:spcPct val="100000"/>
              </a:lnSpc>
              <a:spcBef>
                <a:spcPts val="350"/>
              </a:spcBef>
              <a:spcAft>
                <a:spcPts val="0"/>
              </a:spcAft>
              <a:buClr>
                <a:srgbClr val="D19E3E"/>
              </a:buClr>
              <a:buSzPct val="100000"/>
              <a:buFont typeface="Wingdings 2"/>
              <a:buChar char=""/>
              <a:tabLst/>
              <a:defRPr/>
            </a:pPr>
            <a:r>
              <a:rPr kumimoji="0" lang="en-US" b="0" i="1" u="none" strike="noStrike" kern="1200" cap="none" spc="0" normalizeH="0" baseline="0" noProof="0" dirty="0" smtClean="0">
                <a:ln>
                  <a:noFill/>
                </a:ln>
                <a:solidFill>
                  <a:srgbClr val="FFFFFF"/>
                </a:solidFill>
                <a:effectLst/>
                <a:uLnTx/>
                <a:uFillTx/>
                <a:latin typeface="Century Gothic"/>
                <a:cs typeface="Century Gothic"/>
              </a:rPr>
              <a:t>End-to-end integration</a:t>
            </a:r>
          </a:p>
        </p:txBody>
      </p:sp>
    </p:spTree>
    <p:extLst>
      <p:ext uri="{BB962C8B-B14F-4D97-AF65-F5344CB8AC3E}">
        <p14:creationId xmlns:p14="http://schemas.microsoft.com/office/powerpoint/2010/main" val="169125887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slide(fromLeft)">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9">
                                            <p:txEl>
                                              <p:pRg st="0" end="0"/>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9">
                                            <p:txEl>
                                              <p:pRg st="1" end="1"/>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9">
                                            <p:txEl>
                                              <p:pRg st="2" end="2"/>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9">
                                            <p:txEl>
                                              <p:pRg st="3" end="3"/>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9">
                                            <p:txEl>
                                              <p:pRg st="4" end="4"/>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9">
                                            <p:txEl>
                                              <p:pRg st="5" end="5"/>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9">
                                            <p:txEl>
                                              <p:pRg st="6" end="6"/>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Arrow 5"/>
          <p:cNvSpPr/>
          <p:nvPr/>
        </p:nvSpPr>
        <p:spPr>
          <a:xfrm>
            <a:off x="152400" y="1723608"/>
            <a:ext cx="7258381" cy="1428704"/>
          </a:xfrm>
          <a:prstGeom prst="rightArrow">
            <a:avLst>
              <a:gd name="adj1" fmla="val 62346"/>
              <a:gd name="adj2" fmla="val 50000"/>
            </a:avLst>
          </a:prstGeom>
          <a:gradFill flip="none" rotWithShape="1">
            <a:gsLst>
              <a:gs pos="100000">
                <a:schemeClr val="accent3">
                  <a:lumMod val="60000"/>
                  <a:lumOff val="40000"/>
                </a:schemeClr>
              </a:gs>
              <a:gs pos="0">
                <a:schemeClr val="accent3">
                  <a:lumMod val="60000"/>
                  <a:lumOff val="40000"/>
                  <a:alpha val="37000"/>
                </a:schemeClr>
              </a:gs>
            </a:gsLst>
            <a:lin ang="0" scaled="1"/>
            <a:tileRect/>
          </a:gradFill>
          <a:effectLst/>
        </p:spPr>
        <p:txBody>
          <a:bodyPr wrap="square" lIns="0" tIns="0" rIns="0" bIns="0" rtlCol="0" anchor="ctr">
            <a:spAutoFit/>
          </a:bodyPr>
          <a:lstStyle/>
          <a:p>
            <a:pPr algn="ctr"/>
            <a:endParaRPr lang="en-GB" dirty="0" smtClean="0">
              <a:solidFill>
                <a:schemeClr val="bg1"/>
              </a:solidFill>
            </a:endParaRPr>
          </a:p>
        </p:txBody>
      </p:sp>
      <p:sp>
        <p:nvSpPr>
          <p:cNvPr id="7" name="Right Arrow 6"/>
          <p:cNvSpPr/>
          <p:nvPr/>
        </p:nvSpPr>
        <p:spPr>
          <a:xfrm>
            <a:off x="152400" y="3416887"/>
            <a:ext cx="7271474" cy="1428704"/>
          </a:xfrm>
          <a:prstGeom prst="rightArrow">
            <a:avLst>
              <a:gd name="adj1" fmla="val 62346"/>
              <a:gd name="adj2" fmla="val 50000"/>
            </a:avLst>
          </a:prstGeom>
          <a:gradFill flip="none" rotWithShape="1">
            <a:gsLst>
              <a:gs pos="100000">
                <a:schemeClr val="accent4">
                  <a:lumMod val="40000"/>
                  <a:lumOff val="60000"/>
                </a:schemeClr>
              </a:gs>
              <a:gs pos="0">
                <a:schemeClr val="accent4">
                  <a:lumMod val="40000"/>
                  <a:lumOff val="60000"/>
                  <a:alpha val="0"/>
                </a:schemeClr>
              </a:gs>
            </a:gsLst>
            <a:lin ang="0" scaled="1"/>
            <a:tileRect/>
          </a:gradFill>
          <a:effectLst/>
        </p:spPr>
        <p:txBody>
          <a:bodyPr wrap="square" lIns="0" tIns="0" rIns="0" bIns="0" rtlCol="0" anchor="ctr">
            <a:spAutoFit/>
          </a:bodyPr>
          <a:lstStyle/>
          <a:p>
            <a:pPr algn="ctr"/>
            <a:endParaRPr lang="en-GB" dirty="0" smtClean="0">
              <a:solidFill>
                <a:schemeClr val="bg1"/>
              </a:solidFill>
            </a:endParaRPr>
          </a:p>
        </p:txBody>
      </p:sp>
      <p:cxnSp>
        <p:nvCxnSpPr>
          <p:cNvPr id="8" name="Straight Connector 7"/>
          <p:cNvCxnSpPr/>
          <p:nvPr/>
        </p:nvCxnSpPr>
        <p:spPr>
          <a:xfrm>
            <a:off x="619410" y="3283010"/>
            <a:ext cx="6729561" cy="1588"/>
          </a:xfrm>
          <a:prstGeom prst="line">
            <a:avLst/>
          </a:prstGeom>
          <a:ln w="127000" cap="flat" cmpd="sng" algn="ctr">
            <a:solidFill>
              <a:srgbClr val="FFC800"/>
            </a:solidFill>
            <a:prstDash val="solid"/>
            <a:round/>
            <a:headEnd type="oval" w="sm" len="sm"/>
            <a:tailEnd type="oval" w="sm" len="sm"/>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176975" y="2281458"/>
            <a:ext cx="2300843" cy="307777"/>
          </a:xfrm>
          <a:prstGeom prst="rect">
            <a:avLst/>
          </a:prstGeom>
          <a:noFill/>
        </p:spPr>
        <p:txBody>
          <a:bodyPr wrap="square" lIns="0" tIns="0" rIns="0" bIns="0" rtlCol="0">
            <a:spAutoFit/>
          </a:bodyPr>
          <a:lstStyle/>
          <a:p>
            <a:r>
              <a:rPr lang="en-GB" sz="2000" dirty="0" smtClean="0">
                <a:latin typeface="Arial"/>
                <a:cs typeface="Arial"/>
              </a:rPr>
              <a:t>Science Community</a:t>
            </a:r>
          </a:p>
        </p:txBody>
      </p:sp>
      <p:sp>
        <p:nvSpPr>
          <p:cNvPr id="10" name="TextBox 9"/>
          <p:cNvSpPr txBox="1"/>
          <p:nvPr/>
        </p:nvSpPr>
        <p:spPr>
          <a:xfrm>
            <a:off x="4176975" y="3990495"/>
            <a:ext cx="3081459" cy="307777"/>
          </a:xfrm>
          <a:prstGeom prst="rect">
            <a:avLst/>
          </a:prstGeom>
          <a:noFill/>
        </p:spPr>
        <p:txBody>
          <a:bodyPr wrap="square" lIns="0" tIns="0" rIns="0" bIns="0" rtlCol="0">
            <a:spAutoFit/>
          </a:bodyPr>
          <a:lstStyle/>
          <a:p>
            <a:r>
              <a:rPr lang="en-GB" sz="2000" dirty="0" smtClean="0">
                <a:latin typeface="Arial"/>
                <a:cs typeface="Arial"/>
              </a:rPr>
              <a:t>Engineering Community</a:t>
            </a:r>
          </a:p>
        </p:txBody>
      </p:sp>
      <p:grpSp>
        <p:nvGrpSpPr>
          <p:cNvPr id="11" name="Group 14"/>
          <p:cNvGrpSpPr/>
          <p:nvPr/>
        </p:nvGrpSpPr>
        <p:grpSpPr>
          <a:xfrm>
            <a:off x="7548304" y="1212097"/>
            <a:ext cx="1475387" cy="1875142"/>
            <a:chOff x="7670857" y="1516897"/>
            <a:chExt cx="1475387" cy="1875142"/>
          </a:xfrm>
        </p:grpSpPr>
        <p:sp>
          <p:nvSpPr>
            <p:cNvPr id="12" name="TextBox 11"/>
            <p:cNvSpPr txBox="1"/>
            <p:nvPr/>
          </p:nvSpPr>
          <p:spPr>
            <a:xfrm>
              <a:off x="7670857" y="1516897"/>
              <a:ext cx="1475387" cy="738664"/>
            </a:xfrm>
            <a:prstGeom prst="rect">
              <a:avLst/>
            </a:prstGeom>
            <a:noFill/>
          </p:spPr>
          <p:txBody>
            <a:bodyPr wrap="square" lIns="0" tIns="0" rIns="0" bIns="0" rtlCol="0">
              <a:spAutoFit/>
            </a:bodyPr>
            <a:lstStyle/>
            <a:p>
              <a:pPr algn="ctr"/>
              <a:r>
                <a:rPr lang="en-GB" sz="2000" dirty="0" smtClean="0">
                  <a:solidFill>
                    <a:srgbClr val="FFFFFF"/>
                  </a:solidFill>
                  <a:latin typeface="Arial"/>
                  <a:cs typeface="Arial"/>
                </a:rPr>
                <a:t>Science</a:t>
              </a:r>
              <a:r>
                <a:rPr lang="en-GB" sz="1400" dirty="0" smtClean="0">
                  <a:solidFill>
                    <a:srgbClr val="FFFFFF"/>
                  </a:solidFill>
                  <a:latin typeface="Arial"/>
                  <a:cs typeface="Arial"/>
                </a:rPr>
                <a:t/>
              </a:r>
              <a:br>
                <a:rPr lang="en-GB" sz="1400" dirty="0" smtClean="0">
                  <a:solidFill>
                    <a:srgbClr val="FFFFFF"/>
                  </a:solidFill>
                  <a:latin typeface="Arial"/>
                  <a:cs typeface="Arial"/>
                </a:rPr>
              </a:br>
              <a:r>
                <a:rPr lang="en-GB" sz="1400" dirty="0" smtClean="0">
                  <a:solidFill>
                    <a:srgbClr val="FFFFFF"/>
                  </a:solidFill>
                  <a:latin typeface="Arial"/>
                  <a:cs typeface="Arial"/>
                </a:rPr>
                <a:t>Journal Articles/Patents</a:t>
              </a:r>
            </a:p>
          </p:txBody>
        </p:sp>
        <p:pic>
          <p:nvPicPr>
            <p:cNvPr id="13" name="Picture 12" descr="iStock_000000749904Small.jpg"/>
            <p:cNvPicPr>
              <a:picLocks noChangeAspect="1"/>
            </p:cNvPicPr>
            <p:nvPr/>
          </p:nvPicPr>
          <p:blipFill>
            <a:blip r:embed="rId3"/>
            <a:stretch>
              <a:fillRect/>
            </a:stretch>
          </p:blipFill>
          <p:spPr>
            <a:xfrm>
              <a:off x="7670857" y="2288573"/>
              <a:ext cx="1475386" cy="1103466"/>
            </a:xfrm>
            <a:prstGeom prst="rect">
              <a:avLst/>
            </a:prstGeom>
          </p:spPr>
        </p:pic>
      </p:grpSp>
      <p:sp>
        <p:nvSpPr>
          <p:cNvPr id="14" name="Title 3"/>
          <p:cNvSpPr txBox="1">
            <a:spLocks/>
          </p:cNvSpPr>
          <p:nvPr/>
        </p:nvSpPr>
        <p:spPr>
          <a:xfrm>
            <a:off x="330200" y="388938"/>
            <a:ext cx="8229600" cy="1029605"/>
          </a:xfrm>
          <a:prstGeom prst="rect">
            <a:avLst/>
          </a:prstGeom>
        </p:spPr>
        <p:txBody>
          <a:bodyPr vert="horz" rtlCol="0" anchor="ctr">
            <a:normAutofit/>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smtClean="0">
                <a:ln>
                  <a:noFill/>
                </a:ln>
                <a:solidFill>
                  <a:srgbClr val="FFFFFF"/>
                </a:solidFill>
                <a:effectLst>
                  <a:outerShdw blurRad="31750" dist="25400" dir="5400000" algn="tl" rotWithShape="0">
                    <a:srgbClr val="000000">
                      <a:alpha val="25000"/>
                    </a:srgbClr>
                  </a:outerShdw>
                </a:effectLst>
                <a:uLnTx/>
                <a:uFillTx/>
                <a:latin typeface="Arial"/>
                <a:ea typeface="+mj-ea"/>
                <a:cs typeface="Arial"/>
              </a:rPr>
              <a:t>Conventional Battery R&amp;D</a:t>
            </a:r>
            <a:endParaRPr kumimoji="0" lang="en-GB" sz="3200" b="1" i="0" u="none" strike="noStrike" kern="1200" cap="none" spc="0" normalizeH="0" baseline="0" noProof="0" dirty="0">
              <a:ln>
                <a:noFill/>
              </a:ln>
              <a:solidFill>
                <a:srgbClr val="FFFFFF"/>
              </a:solidFill>
              <a:effectLst>
                <a:outerShdw blurRad="31750" dist="25400" dir="5400000" algn="tl" rotWithShape="0">
                  <a:srgbClr val="000000">
                    <a:alpha val="25000"/>
                  </a:srgbClr>
                </a:outerShdw>
              </a:effectLst>
              <a:uLnTx/>
              <a:uFillTx/>
              <a:latin typeface="Arial"/>
              <a:ea typeface="+mj-ea"/>
              <a:cs typeface="Arial"/>
            </a:endParaRPr>
          </a:p>
        </p:txBody>
      </p:sp>
      <p:grpSp>
        <p:nvGrpSpPr>
          <p:cNvPr id="15" name="Group 15"/>
          <p:cNvGrpSpPr/>
          <p:nvPr/>
        </p:nvGrpSpPr>
        <p:grpSpPr>
          <a:xfrm>
            <a:off x="7466808" y="3462648"/>
            <a:ext cx="1569976" cy="2038783"/>
            <a:chOff x="7576268" y="3767448"/>
            <a:chExt cx="1569976" cy="2038783"/>
          </a:xfrm>
        </p:grpSpPr>
        <p:sp>
          <p:nvSpPr>
            <p:cNvPr id="16" name="TextBox 15"/>
            <p:cNvSpPr txBox="1"/>
            <p:nvPr/>
          </p:nvSpPr>
          <p:spPr>
            <a:xfrm>
              <a:off x="7670857" y="5184693"/>
              <a:ext cx="1475387" cy="621538"/>
            </a:xfrm>
            <a:prstGeom prst="rect">
              <a:avLst/>
            </a:prstGeom>
            <a:noFill/>
          </p:spPr>
          <p:txBody>
            <a:bodyPr wrap="square" lIns="0" tIns="0" rIns="0" bIns="0" rtlCol="0">
              <a:spAutoFit/>
            </a:bodyPr>
            <a:lstStyle/>
            <a:p>
              <a:pPr algn="ctr">
                <a:lnSpc>
                  <a:spcPts val="1400"/>
                </a:lnSpc>
                <a:spcAft>
                  <a:spcPts val="600"/>
                </a:spcAft>
              </a:pPr>
              <a:r>
                <a:rPr lang="en-US" sz="2000" dirty="0" smtClean="0">
                  <a:solidFill>
                    <a:srgbClr val="FFFFFF"/>
                  </a:solidFill>
                  <a:latin typeface="Arial"/>
                  <a:cs typeface="Arial"/>
                </a:rPr>
                <a:t>Technology</a:t>
              </a:r>
              <a:endParaRPr lang="en-US" sz="1400" dirty="0" smtClean="0">
                <a:solidFill>
                  <a:srgbClr val="FFFFFF"/>
                </a:solidFill>
                <a:latin typeface="Arial"/>
                <a:cs typeface="Arial"/>
              </a:endParaRPr>
            </a:p>
            <a:p>
              <a:pPr algn="ctr">
                <a:lnSpc>
                  <a:spcPts val="1400"/>
                </a:lnSpc>
                <a:spcAft>
                  <a:spcPts val="600"/>
                </a:spcAft>
              </a:pPr>
              <a:r>
                <a:rPr lang="en-US" sz="1400" dirty="0" smtClean="0">
                  <a:solidFill>
                    <a:srgbClr val="FFFFFF"/>
                  </a:solidFill>
                  <a:latin typeface="Arial"/>
                  <a:cs typeface="Arial"/>
                </a:rPr>
                <a:t>5% Improvement per year</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6268" y="3767448"/>
              <a:ext cx="1549759" cy="1103808"/>
            </a:xfrm>
            <a:prstGeom prst="rect">
              <a:avLst/>
            </a:prstGeom>
          </p:spPr>
        </p:pic>
      </p:grpSp>
      <p:sp>
        <p:nvSpPr>
          <p:cNvPr id="18" name="Rectangle 17"/>
          <p:cNvSpPr/>
          <p:nvPr/>
        </p:nvSpPr>
        <p:spPr>
          <a:xfrm>
            <a:off x="4176975" y="2911518"/>
            <a:ext cx="1834054" cy="369332"/>
          </a:xfrm>
          <a:prstGeom prst="rect">
            <a:avLst/>
          </a:prstGeom>
        </p:spPr>
        <p:txBody>
          <a:bodyPr wrap="square" lIns="0" tIns="0" rIns="0" bIns="0">
            <a:spAutoFit/>
          </a:bodyPr>
          <a:lstStyle/>
          <a:p>
            <a:r>
              <a:rPr lang="en-GB" sz="2400" b="1" cap="all" dirty="0" smtClean="0">
                <a:solidFill>
                  <a:srgbClr val="FFC800"/>
                </a:solidFill>
                <a:latin typeface="Arial"/>
                <a:cs typeface="Arial"/>
              </a:rPr>
              <a:t>Isolated</a:t>
            </a:r>
            <a:endParaRPr lang="en-GB" sz="2400" b="1" cap="all" dirty="0">
              <a:solidFill>
                <a:srgbClr val="FFC800"/>
              </a:solidFill>
              <a:latin typeface="Arial"/>
              <a:cs typeface="Arial"/>
            </a:endParaRPr>
          </a:p>
        </p:txBody>
      </p:sp>
      <p:sp>
        <p:nvSpPr>
          <p:cNvPr id="19" name="Rectangle 18"/>
          <p:cNvSpPr/>
          <p:nvPr/>
        </p:nvSpPr>
        <p:spPr>
          <a:xfrm>
            <a:off x="4176975" y="3257039"/>
            <a:ext cx="1834054" cy="369332"/>
          </a:xfrm>
          <a:prstGeom prst="rect">
            <a:avLst/>
          </a:prstGeom>
        </p:spPr>
        <p:txBody>
          <a:bodyPr wrap="square" lIns="0" tIns="0" rIns="0" bIns="0">
            <a:spAutoFit/>
          </a:bodyPr>
          <a:lstStyle/>
          <a:p>
            <a:r>
              <a:rPr lang="en-GB" sz="2400" b="1" cap="all" dirty="0" smtClean="0">
                <a:solidFill>
                  <a:srgbClr val="FFC800"/>
                </a:solidFill>
                <a:latin typeface="Arial"/>
                <a:cs typeface="Arial"/>
              </a:rPr>
              <a:t>Isolated</a:t>
            </a:r>
            <a:endParaRPr lang="en-GB" sz="2400" b="1" cap="all" dirty="0">
              <a:solidFill>
                <a:srgbClr val="FFC800"/>
              </a:solidFill>
              <a:latin typeface="Arial"/>
              <a:cs typeface="Arial"/>
            </a:endParaRPr>
          </a:p>
        </p:txBody>
      </p:sp>
      <p:sp>
        <p:nvSpPr>
          <p:cNvPr id="20" name="TextBox 19"/>
          <p:cNvSpPr txBox="1"/>
          <p:nvPr/>
        </p:nvSpPr>
        <p:spPr>
          <a:xfrm>
            <a:off x="609950" y="5295887"/>
            <a:ext cx="6162921" cy="553998"/>
          </a:xfrm>
          <a:prstGeom prst="rect">
            <a:avLst/>
          </a:prstGeom>
          <a:noFill/>
        </p:spPr>
        <p:txBody>
          <a:bodyPr wrap="square" lIns="0" tIns="0" rIns="0" bIns="0" rtlCol="0">
            <a:spAutoFit/>
          </a:bodyPr>
          <a:lstStyle/>
          <a:p>
            <a:r>
              <a:rPr lang="en-US" dirty="0" smtClean="0">
                <a:solidFill>
                  <a:schemeClr val="bg1"/>
                </a:solidFill>
                <a:latin typeface="Arial"/>
                <a:cs typeface="Arial"/>
              </a:rPr>
              <a:t>• Component-centric • Sequentially organized •</a:t>
            </a:r>
            <a:br>
              <a:rPr lang="en-US" dirty="0" smtClean="0">
                <a:solidFill>
                  <a:schemeClr val="bg1"/>
                </a:solidFill>
                <a:latin typeface="Arial"/>
                <a:cs typeface="Arial"/>
              </a:rPr>
            </a:br>
            <a:r>
              <a:rPr lang="en-US" dirty="0" smtClean="0">
                <a:solidFill>
                  <a:schemeClr val="bg1"/>
                </a:solidFill>
                <a:latin typeface="Arial"/>
                <a:cs typeface="Arial"/>
              </a:rPr>
              <a:t>• Hunt-and-try approach • Incremental improvement •</a:t>
            </a:r>
          </a:p>
        </p:txBody>
      </p:sp>
      <p:sp>
        <p:nvSpPr>
          <p:cNvPr id="21" name="Slide Number Placeholder 3"/>
          <p:cNvSpPr txBox="1">
            <a:spLocks/>
          </p:cNvSpPr>
          <p:nvPr/>
        </p:nvSpPr>
        <p:spPr>
          <a:xfrm>
            <a:off x="8186158" y="6442268"/>
            <a:ext cx="506272" cy="365125"/>
          </a:xfrm>
          <a:prstGeom prst="rect">
            <a:avLst/>
          </a:prstGeom>
        </p:spPr>
        <p:txBody>
          <a:bodyPr vert="horz" lIns="0" rIns="0" anchor="t"/>
          <a:lstStyle>
            <a:defPPr>
              <a:defRPr lang="en-GB"/>
            </a:defPPr>
            <a:lvl1pPr marL="0" algn="r" defTabSz="457200" rtl="0" eaLnBrk="1" latinLnBrk="0" hangingPunct="1">
              <a:defRPr kumimoji="0" sz="1400" b="0" kern="1200">
                <a:solidFill>
                  <a:schemeClr val="bg1">
                    <a:lumMod val="65000"/>
                  </a:schemeClr>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56EEAD-0332-044B-8491-07E146F0D709}" type="slidenum">
              <a:rPr lang="en-GB" smtClean="0"/>
              <a:pPr/>
              <a:t>5</a:t>
            </a:fld>
            <a:endParaRPr lang="en-GB" dirty="0"/>
          </a:p>
        </p:txBody>
      </p:sp>
    </p:spTree>
    <p:extLst>
      <p:ext uri="{BB962C8B-B14F-4D97-AF65-F5344CB8AC3E}">
        <p14:creationId xmlns:p14="http://schemas.microsoft.com/office/powerpoint/2010/main" val="118258877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249352" y="2212217"/>
            <a:ext cx="3932296" cy="423334"/>
          </a:xfrm>
          <a:prstGeom prst="rect">
            <a:avLst/>
          </a:prstGeom>
          <a:gradFill flip="none" rotWithShape="1">
            <a:gsLst>
              <a:gs pos="0">
                <a:schemeClr val="accent3">
                  <a:lumMod val="75000"/>
                </a:schemeClr>
              </a:gs>
              <a:gs pos="50000">
                <a:schemeClr val="accent3">
                  <a:lumMod val="60000"/>
                  <a:lumOff val="40000"/>
                </a:schemeClr>
              </a:gs>
              <a:gs pos="100000">
                <a:schemeClr val="accent3">
                  <a:lumMod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7" name="Rectangle 66"/>
          <p:cNvSpPr/>
          <p:nvPr/>
        </p:nvSpPr>
        <p:spPr>
          <a:xfrm>
            <a:off x="1020758" y="2278066"/>
            <a:ext cx="2906889" cy="276999"/>
          </a:xfrm>
          <a:prstGeom prst="rect">
            <a:avLst/>
          </a:prstGeom>
          <a:effectLst>
            <a:outerShdw blurRad="63500" dist="25400" dir="2700000" algn="br">
              <a:srgbClr val="000000">
                <a:alpha val="78000"/>
              </a:srgbClr>
            </a:outerShdw>
          </a:effectLst>
        </p:spPr>
        <p:txBody>
          <a:bodyPr wrap="square" lIns="0" tIns="0" rIns="0" bIns="0">
            <a:spAutoFit/>
          </a:bodyPr>
          <a:lstStyle/>
          <a:p>
            <a:r>
              <a:rPr lang="en-US" dirty="0" smtClean="0">
                <a:solidFill>
                  <a:schemeClr val="bg1"/>
                </a:solidFill>
                <a:latin typeface="Arial" pitchFamily="34" charset="0"/>
                <a:cs typeface="Arial" pitchFamily="34" charset="0"/>
              </a:rPr>
              <a:t>Multivalent Intercalation </a:t>
            </a:r>
            <a:endParaRPr lang="en-GB" dirty="0">
              <a:solidFill>
                <a:schemeClr val="bg1"/>
              </a:solidFill>
              <a:latin typeface="Arial" pitchFamily="34" charset="0"/>
              <a:cs typeface="Arial" pitchFamily="34" charset="0"/>
            </a:endParaRPr>
          </a:p>
        </p:txBody>
      </p:sp>
      <p:sp>
        <p:nvSpPr>
          <p:cNvPr id="68" name="Rectangle 67"/>
          <p:cNvSpPr/>
          <p:nvPr/>
        </p:nvSpPr>
        <p:spPr>
          <a:xfrm>
            <a:off x="249352" y="2682586"/>
            <a:ext cx="3932296" cy="423334"/>
          </a:xfrm>
          <a:prstGeom prst="rect">
            <a:avLst/>
          </a:prstGeom>
          <a:gradFill flip="none" rotWithShape="1">
            <a:gsLst>
              <a:gs pos="0">
                <a:schemeClr val="accent3">
                  <a:lumMod val="75000"/>
                </a:schemeClr>
              </a:gs>
              <a:gs pos="50000">
                <a:schemeClr val="accent3">
                  <a:lumMod val="60000"/>
                  <a:lumOff val="40000"/>
                </a:schemeClr>
              </a:gs>
              <a:gs pos="100000">
                <a:schemeClr val="accent3">
                  <a:lumMod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9" name="Rectangle 68"/>
          <p:cNvSpPr/>
          <p:nvPr/>
        </p:nvSpPr>
        <p:spPr>
          <a:xfrm>
            <a:off x="1020758" y="2748435"/>
            <a:ext cx="2906889" cy="276999"/>
          </a:xfrm>
          <a:prstGeom prst="rect">
            <a:avLst/>
          </a:prstGeom>
          <a:effectLst>
            <a:outerShdw blurRad="63500" dist="25400" dir="2700000" algn="br">
              <a:srgbClr val="000000">
                <a:alpha val="78000"/>
              </a:srgbClr>
            </a:outerShdw>
          </a:effectLst>
        </p:spPr>
        <p:txBody>
          <a:bodyPr wrap="square" lIns="0" tIns="0" rIns="0" bIns="0">
            <a:spAutoFit/>
          </a:bodyPr>
          <a:lstStyle/>
          <a:p>
            <a:r>
              <a:rPr lang="en-US" dirty="0" smtClean="0">
                <a:solidFill>
                  <a:schemeClr val="bg1"/>
                </a:solidFill>
                <a:latin typeface="Arial" pitchFamily="34" charset="0"/>
                <a:cs typeface="Arial" pitchFamily="34" charset="0"/>
              </a:rPr>
              <a:t>Chemical Transformation</a:t>
            </a:r>
            <a:endParaRPr lang="en-GB" dirty="0">
              <a:solidFill>
                <a:schemeClr val="bg1"/>
              </a:solidFill>
              <a:latin typeface="Arial" pitchFamily="34" charset="0"/>
              <a:cs typeface="Arial" pitchFamily="34" charset="0"/>
            </a:endParaRPr>
          </a:p>
        </p:txBody>
      </p:sp>
      <p:sp>
        <p:nvSpPr>
          <p:cNvPr id="70" name="Rectangle 69"/>
          <p:cNvSpPr/>
          <p:nvPr/>
        </p:nvSpPr>
        <p:spPr>
          <a:xfrm>
            <a:off x="249352" y="3162362"/>
            <a:ext cx="3932296" cy="423334"/>
          </a:xfrm>
          <a:prstGeom prst="rect">
            <a:avLst/>
          </a:prstGeom>
          <a:gradFill flip="none" rotWithShape="1">
            <a:gsLst>
              <a:gs pos="0">
                <a:schemeClr val="accent3">
                  <a:lumMod val="75000"/>
                </a:schemeClr>
              </a:gs>
              <a:gs pos="50000">
                <a:schemeClr val="accent3">
                  <a:lumMod val="60000"/>
                  <a:lumOff val="40000"/>
                </a:schemeClr>
              </a:gs>
              <a:gs pos="100000">
                <a:schemeClr val="accent3">
                  <a:lumMod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1" name="Rectangle 70"/>
          <p:cNvSpPr/>
          <p:nvPr/>
        </p:nvSpPr>
        <p:spPr>
          <a:xfrm>
            <a:off x="1020758" y="3228211"/>
            <a:ext cx="2906889" cy="276999"/>
          </a:xfrm>
          <a:prstGeom prst="rect">
            <a:avLst/>
          </a:prstGeom>
          <a:effectLst>
            <a:outerShdw blurRad="63500" dist="25400" dir="2700000" algn="br">
              <a:srgbClr val="000000">
                <a:alpha val="78000"/>
              </a:srgbClr>
            </a:outerShdw>
          </a:effectLst>
        </p:spPr>
        <p:txBody>
          <a:bodyPr wrap="square" lIns="0" tIns="0" rIns="0" bIns="0">
            <a:spAutoFit/>
          </a:bodyPr>
          <a:lstStyle/>
          <a:p>
            <a:r>
              <a:rPr lang="en-US" dirty="0" smtClean="0">
                <a:solidFill>
                  <a:schemeClr val="bg1"/>
                </a:solidFill>
                <a:latin typeface="Arial" pitchFamily="34" charset="0"/>
                <a:cs typeface="Arial" pitchFamily="34" charset="0"/>
              </a:rPr>
              <a:t>Non-Aqueous </a:t>
            </a:r>
            <a:r>
              <a:rPr lang="en-US" dirty="0" err="1" smtClean="0">
                <a:solidFill>
                  <a:schemeClr val="bg1"/>
                </a:solidFill>
                <a:latin typeface="Arial" pitchFamily="34" charset="0"/>
                <a:cs typeface="Arial" pitchFamily="34" charset="0"/>
              </a:rPr>
              <a:t>Redox</a:t>
            </a:r>
            <a:r>
              <a:rPr lang="en-US" dirty="0" smtClean="0">
                <a:solidFill>
                  <a:schemeClr val="bg1"/>
                </a:solidFill>
                <a:latin typeface="Arial" pitchFamily="34" charset="0"/>
                <a:cs typeface="Arial" pitchFamily="34" charset="0"/>
              </a:rPr>
              <a:t> Flow </a:t>
            </a:r>
            <a:endParaRPr lang="en-GB" dirty="0">
              <a:solidFill>
                <a:schemeClr val="bg1"/>
              </a:solidFill>
              <a:latin typeface="Arial" pitchFamily="34" charset="0"/>
              <a:cs typeface="Arial" pitchFamily="34" charset="0"/>
            </a:endParaRPr>
          </a:p>
        </p:txBody>
      </p:sp>
      <p:grpSp>
        <p:nvGrpSpPr>
          <p:cNvPr id="72" name="Group 71"/>
          <p:cNvGrpSpPr/>
          <p:nvPr/>
        </p:nvGrpSpPr>
        <p:grpSpPr>
          <a:xfrm rot="260041">
            <a:off x="1041446" y="3405764"/>
            <a:ext cx="2734146" cy="1884572"/>
            <a:chOff x="1243433" y="1396802"/>
            <a:chExt cx="2734146" cy="1884572"/>
          </a:xfrm>
        </p:grpSpPr>
        <p:pic>
          <p:nvPicPr>
            <p:cNvPr id="73" name="Picture 72" descr="EDL.png"/>
            <p:cNvPicPr>
              <a:picLocks noChangeAspect="1"/>
            </p:cNvPicPr>
            <p:nvPr/>
          </p:nvPicPr>
          <p:blipFill>
            <a:blip r:embed="rId3"/>
            <a:stretch>
              <a:fillRect/>
            </a:stretch>
          </p:blipFill>
          <p:spPr>
            <a:xfrm>
              <a:off x="1243433" y="1396802"/>
              <a:ext cx="2734146" cy="1884572"/>
            </a:xfrm>
            <a:prstGeom prst="rect">
              <a:avLst/>
            </a:prstGeom>
          </p:spPr>
        </p:pic>
        <p:sp>
          <p:nvSpPr>
            <p:cNvPr id="74" name="TextBox 73"/>
            <p:cNvSpPr txBox="1"/>
            <p:nvPr/>
          </p:nvSpPr>
          <p:spPr>
            <a:xfrm rot="21339959" flipH="1">
              <a:off x="2902597" y="2495598"/>
              <a:ext cx="930095" cy="492443"/>
            </a:xfrm>
            <a:prstGeom prst="rect">
              <a:avLst/>
            </a:prstGeom>
            <a:noFill/>
          </p:spPr>
          <p:txBody>
            <a:bodyPr wrap="square" lIns="0" tIns="0" rIns="0" bIns="0" rtlCol="0">
              <a:spAutoFit/>
            </a:bodyPr>
            <a:lstStyle/>
            <a:p>
              <a:pPr algn="ctr"/>
              <a:r>
                <a:rPr lang="en-GB" sz="3200" b="1" cap="all" dirty="0" smtClean="0">
                  <a:solidFill>
                    <a:srgbClr val="FFFFFF">
                      <a:alpha val="32000"/>
                    </a:srgbClr>
                  </a:solidFill>
                  <a:latin typeface="Arial"/>
                  <a:cs typeface="Arial"/>
                </a:rPr>
                <a:t>EDL</a:t>
              </a:r>
            </a:p>
          </p:txBody>
        </p:sp>
      </p:grpSp>
      <p:pic>
        <p:nvPicPr>
          <p:cNvPr id="45" name="Picture 44" descr="glow-deployment.png"/>
          <p:cNvPicPr>
            <a:picLocks noChangeAspect="1"/>
          </p:cNvPicPr>
          <p:nvPr/>
        </p:nvPicPr>
        <p:blipFill>
          <a:blip r:embed="rId4"/>
          <a:stretch>
            <a:fillRect/>
          </a:stretch>
        </p:blipFill>
        <p:spPr>
          <a:xfrm>
            <a:off x="7118693" y="2200309"/>
            <a:ext cx="1984333" cy="1463768"/>
          </a:xfrm>
          <a:prstGeom prst="rect">
            <a:avLst/>
          </a:prstGeom>
        </p:spPr>
      </p:pic>
      <p:sp>
        <p:nvSpPr>
          <p:cNvPr id="46" name="Pentagon 45"/>
          <p:cNvSpPr/>
          <p:nvPr/>
        </p:nvSpPr>
        <p:spPr>
          <a:xfrm>
            <a:off x="5461055" y="2203396"/>
            <a:ext cx="2098631" cy="1373479"/>
          </a:xfrm>
          <a:prstGeom prst="homePlate">
            <a:avLst>
              <a:gd name="adj" fmla="val 24657"/>
            </a:avLst>
          </a:prstGeom>
          <a:gradFill flip="none" rotWithShape="1">
            <a:gsLst>
              <a:gs pos="0">
                <a:schemeClr val="accent4">
                  <a:lumMod val="75000"/>
                </a:schemeClr>
              </a:gs>
              <a:gs pos="50000">
                <a:schemeClr val="accent4">
                  <a:lumMod val="60000"/>
                  <a:lumOff val="40000"/>
                </a:schemeClr>
              </a:gs>
              <a:gs pos="100000">
                <a:schemeClr val="accent4">
                  <a:lumMod val="75000"/>
                </a:schemeClr>
              </a:gs>
            </a:gsLst>
            <a:lin ang="16200000" scaled="0"/>
            <a:tileRect/>
          </a:gra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sp>
        <p:nvSpPr>
          <p:cNvPr id="53" name="Rectangle 52"/>
          <p:cNvSpPr/>
          <p:nvPr/>
        </p:nvSpPr>
        <p:spPr>
          <a:xfrm>
            <a:off x="249352" y="1695397"/>
            <a:ext cx="641865" cy="2413445"/>
          </a:xfrm>
          <a:prstGeom prst="rect">
            <a:avLst/>
          </a:prstGeom>
          <a:gradFill flip="none" rotWithShape="1">
            <a:gsLst>
              <a:gs pos="0">
                <a:srgbClr val="764E2F"/>
              </a:gs>
              <a:gs pos="50000">
                <a:srgbClr val="AE9A77"/>
              </a:gs>
              <a:gs pos="100000">
                <a:srgbClr val="764E2F"/>
              </a:gs>
            </a:gsLst>
            <a:path path="circle">
              <a:fillToRect l="50000" t="50000" r="50000" b="50000"/>
            </a:path>
            <a:tileRect/>
          </a:gradFill>
          <a:ln>
            <a:noFill/>
          </a:ln>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4" name="TextBox 53"/>
          <p:cNvSpPr txBox="1"/>
          <p:nvPr/>
        </p:nvSpPr>
        <p:spPr>
          <a:xfrm rot="16200000">
            <a:off x="-430264" y="2572898"/>
            <a:ext cx="1967048" cy="646331"/>
          </a:xfrm>
          <a:prstGeom prst="rect">
            <a:avLst/>
          </a:prstGeom>
          <a:noFill/>
          <a:effectLst>
            <a:outerShdw blurRad="63500" dist="25400" dir="2700000">
              <a:srgbClr val="000000">
                <a:alpha val="78000"/>
              </a:srgbClr>
            </a:outerShdw>
          </a:effectLst>
        </p:spPr>
        <p:txBody>
          <a:bodyPr wrap="square" rtlCol="0">
            <a:spAutoFit/>
          </a:bodyPr>
          <a:lstStyle/>
          <a:p>
            <a:pPr algn="ctr"/>
            <a:r>
              <a:rPr lang="en-GB" dirty="0" smtClean="0">
                <a:solidFill>
                  <a:schemeClr val="bg1"/>
                </a:solidFill>
                <a:latin typeface="Arial"/>
                <a:cs typeface="Arial"/>
              </a:rPr>
              <a:t>CROSSCUTING SCIENCE</a:t>
            </a:r>
          </a:p>
        </p:txBody>
      </p:sp>
      <p:sp>
        <p:nvSpPr>
          <p:cNvPr id="55" name="Oval 54"/>
          <p:cNvSpPr/>
          <p:nvPr/>
        </p:nvSpPr>
        <p:spPr>
          <a:xfrm>
            <a:off x="3711277" y="1968209"/>
            <a:ext cx="2220148" cy="1854481"/>
          </a:xfrm>
          <a:prstGeom prst="ellipse">
            <a:avLst/>
          </a:prstGeom>
          <a:gradFill flip="none" rotWithShape="1">
            <a:gsLst>
              <a:gs pos="100000">
                <a:srgbClr val="55AD01"/>
              </a:gs>
              <a:gs pos="0">
                <a:srgbClr val="A8D672"/>
              </a:gs>
            </a:gsLst>
            <a:path path="circle">
              <a:fillToRect l="50000" t="50000" r="50000" b="50000"/>
            </a:path>
            <a:tileRect/>
          </a:gradFill>
          <a:ln w="44450" cap="flat" cmpd="sng" algn="ctr">
            <a:solidFill>
              <a:srgbClr val="FFFF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spAutoFit/>
          </a:bodyPr>
          <a:lstStyle/>
          <a:p>
            <a:pPr algn="ctr"/>
            <a:endParaRPr lang="en-GB" dirty="0" smtClean="0">
              <a:solidFill>
                <a:schemeClr val="bg1"/>
              </a:solidFill>
            </a:endParaRPr>
          </a:p>
        </p:txBody>
      </p:sp>
      <p:sp>
        <p:nvSpPr>
          <p:cNvPr id="56" name="Rectangle 55"/>
          <p:cNvSpPr/>
          <p:nvPr/>
        </p:nvSpPr>
        <p:spPr>
          <a:xfrm>
            <a:off x="3711277" y="2458655"/>
            <a:ext cx="2220148" cy="830997"/>
          </a:xfrm>
          <a:prstGeom prst="rect">
            <a:avLst/>
          </a:prstGeom>
          <a:effectLst>
            <a:outerShdw blurRad="63500" dist="25400" dir="2700000" algn="br">
              <a:srgbClr val="000000">
                <a:alpha val="78000"/>
              </a:srgbClr>
            </a:outerShdw>
          </a:effectLst>
        </p:spPr>
        <p:txBody>
          <a:bodyPr wrap="square" lIns="0" tIns="0" rIns="0" bIns="0">
            <a:spAutoFit/>
          </a:bodyPr>
          <a:lstStyle/>
          <a:p>
            <a:pPr algn="ctr"/>
            <a:r>
              <a:rPr lang="en-US" dirty="0" smtClean="0">
                <a:solidFill>
                  <a:schemeClr val="bg1"/>
                </a:solidFill>
                <a:latin typeface="Arial"/>
                <a:cs typeface="Arial"/>
              </a:rPr>
              <a:t>Systems</a:t>
            </a:r>
            <a:br>
              <a:rPr lang="en-US" dirty="0" smtClean="0">
                <a:solidFill>
                  <a:schemeClr val="bg1"/>
                </a:solidFill>
                <a:latin typeface="Arial"/>
                <a:cs typeface="Arial"/>
              </a:rPr>
            </a:br>
            <a:r>
              <a:rPr lang="en-US" dirty="0" smtClean="0">
                <a:solidFill>
                  <a:schemeClr val="bg1"/>
                </a:solidFill>
                <a:latin typeface="Arial"/>
                <a:cs typeface="Arial"/>
              </a:rPr>
              <a:t>Analysis</a:t>
            </a:r>
            <a:br>
              <a:rPr lang="en-US" dirty="0" smtClean="0">
                <a:solidFill>
                  <a:schemeClr val="bg1"/>
                </a:solidFill>
                <a:latin typeface="Arial"/>
                <a:cs typeface="Arial"/>
              </a:rPr>
            </a:br>
            <a:r>
              <a:rPr lang="en-US" dirty="0" smtClean="0">
                <a:solidFill>
                  <a:schemeClr val="bg1"/>
                </a:solidFill>
                <a:latin typeface="Arial"/>
                <a:cs typeface="Arial"/>
              </a:rPr>
              <a:t>and Translation</a:t>
            </a:r>
            <a:endParaRPr lang="en-GB" dirty="0">
              <a:solidFill>
                <a:schemeClr val="bg1"/>
              </a:solidFill>
              <a:latin typeface="Arial"/>
              <a:cs typeface="Arial"/>
            </a:endParaRPr>
          </a:p>
        </p:txBody>
      </p:sp>
      <p:sp>
        <p:nvSpPr>
          <p:cNvPr id="57" name="Rectangle 56"/>
          <p:cNvSpPr/>
          <p:nvPr/>
        </p:nvSpPr>
        <p:spPr>
          <a:xfrm>
            <a:off x="6113341" y="2487512"/>
            <a:ext cx="1172930" cy="830997"/>
          </a:xfrm>
          <a:prstGeom prst="rect">
            <a:avLst/>
          </a:prstGeom>
          <a:effectLst>
            <a:outerShdw blurRad="63500" dist="25400" dir="2700000" algn="br">
              <a:srgbClr val="000000">
                <a:alpha val="78000"/>
              </a:srgbClr>
            </a:outerShdw>
          </a:effectLst>
        </p:spPr>
        <p:txBody>
          <a:bodyPr wrap="square" lIns="0" tIns="0" rIns="0" bIns="0">
            <a:spAutoFit/>
          </a:bodyPr>
          <a:lstStyle/>
          <a:p>
            <a:pPr algn="ctr"/>
            <a:r>
              <a:rPr lang="en-US" dirty="0" smtClean="0">
                <a:solidFill>
                  <a:schemeClr val="bg1"/>
                </a:solidFill>
                <a:latin typeface="Arial"/>
                <a:cs typeface="Arial"/>
              </a:rPr>
              <a:t>Cell Design</a:t>
            </a:r>
            <a:br>
              <a:rPr lang="en-US" dirty="0" smtClean="0">
                <a:solidFill>
                  <a:schemeClr val="bg1"/>
                </a:solidFill>
                <a:latin typeface="Arial"/>
                <a:cs typeface="Arial"/>
              </a:rPr>
            </a:br>
            <a:r>
              <a:rPr lang="en-US" dirty="0" smtClean="0">
                <a:solidFill>
                  <a:schemeClr val="bg1"/>
                </a:solidFill>
                <a:latin typeface="Arial"/>
                <a:cs typeface="Arial"/>
              </a:rPr>
              <a:t>and Prototyping</a:t>
            </a:r>
            <a:endParaRPr lang="en-GB" dirty="0">
              <a:solidFill>
                <a:schemeClr val="bg1"/>
              </a:solidFill>
              <a:latin typeface="Arial"/>
              <a:cs typeface="Arial"/>
            </a:endParaRPr>
          </a:p>
        </p:txBody>
      </p:sp>
      <p:grpSp>
        <p:nvGrpSpPr>
          <p:cNvPr id="58" name="Group 46"/>
          <p:cNvGrpSpPr/>
          <p:nvPr/>
        </p:nvGrpSpPr>
        <p:grpSpPr>
          <a:xfrm>
            <a:off x="3467359" y="1801435"/>
            <a:ext cx="2717546" cy="2222722"/>
            <a:chOff x="-36386" y="2969493"/>
            <a:chExt cx="1682062" cy="1332698"/>
          </a:xfrm>
        </p:grpSpPr>
        <p:sp>
          <p:nvSpPr>
            <p:cNvPr id="59" name="Circular Arrow 58"/>
            <p:cNvSpPr/>
            <p:nvPr/>
          </p:nvSpPr>
          <p:spPr>
            <a:xfrm rot="5400000">
              <a:off x="388725" y="3045240"/>
              <a:ext cx="1332698" cy="1181204"/>
            </a:xfrm>
            <a:prstGeom prst="circularArrow">
              <a:avLst>
                <a:gd name="adj1" fmla="val 3265"/>
                <a:gd name="adj2" fmla="val 595296"/>
                <a:gd name="adj3" fmla="val 20395706"/>
                <a:gd name="adj4" fmla="val 11283006"/>
                <a:gd name="adj5" fmla="val 7332"/>
              </a:avLst>
            </a:prstGeom>
            <a:solidFill>
              <a:srgbClr val="062858">
                <a:alpha val="25000"/>
              </a:srgbClr>
            </a:solidFill>
            <a:effectLst/>
          </p:spPr>
          <p:txBody>
            <a:bodyPr wrap="square" lIns="0" tIns="0" rIns="0" bIns="0" rtlCol="0" anchor="ctr">
              <a:spAutoFit/>
            </a:bodyPr>
            <a:lstStyle/>
            <a:p>
              <a:pPr algn="ctr"/>
              <a:endParaRPr lang="en-GB" dirty="0" smtClean="0">
                <a:solidFill>
                  <a:schemeClr val="bg1"/>
                </a:solidFill>
              </a:endParaRPr>
            </a:p>
          </p:txBody>
        </p:sp>
        <p:sp>
          <p:nvSpPr>
            <p:cNvPr id="60" name="Circular Arrow 59"/>
            <p:cNvSpPr/>
            <p:nvPr/>
          </p:nvSpPr>
          <p:spPr>
            <a:xfrm rot="16200000">
              <a:off x="-112133" y="3045240"/>
              <a:ext cx="1332698" cy="1181204"/>
            </a:xfrm>
            <a:prstGeom prst="circularArrow">
              <a:avLst>
                <a:gd name="adj1" fmla="val 3265"/>
                <a:gd name="adj2" fmla="val 595296"/>
                <a:gd name="adj3" fmla="val 20395706"/>
                <a:gd name="adj4" fmla="val 11283006"/>
                <a:gd name="adj5" fmla="val 7332"/>
              </a:avLst>
            </a:prstGeom>
            <a:solidFill>
              <a:srgbClr val="062858">
                <a:alpha val="25000"/>
              </a:srgbClr>
            </a:solidFill>
            <a:effectLst/>
          </p:spPr>
          <p:txBody>
            <a:bodyPr wrap="square" lIns="0" tIns="0" rIns="0" bIns="0" rtlCol="0" anchor="ctr">
              <a:spAutoFit/>
            </a:bodyPr>
            <a:lstStyle/>
            <a:p>
              <a:pPr algn="ctr"/>
              <a:endParaRPr lang="en-GB" dirty="0" smtClean="0">
                <a:solidFill>
                  <a:schemeClr val="bg1"/>
                </a:solidFill>
              </a:endParaRPr>
            </a:p>
          </p:txBody>
        </p:sp>
      </p:grpSp>
      <p:sp>
        <p:nvSpPr>
          <p:cNvPr id="61" name="Rectangle 60"/>
          <p:cNvSpPr/>
          <p:nvPr/>
        </p:nvSpPr>
        <p:spPr>
          <a:xfrm>
            <a:off x="7586146" y="2602161"/>
            <a:ext cx="1252309" cy="553998"/>
          </a:xfrm>
          <a:prstGeom prst="rect">
            <a:avLst/>
          </a:prstGeom>
          <a:effectLst>
            <a:outerShdw blurRad="63500" dist="25400" dir="2700000" algn="br">
              <a:srgbClr val="000000">
                <a:alpha val="78000"/>
              </a:srgbClr>
            </a:outerShdw>
          </a:effectLst>
        </p:spPr>
        <p:txBody>
          <a:bodyPr wrap="square" lIns="0" tIns="0" rIns="0" bIns="0">
            <a:spAutoFit/>
          </a:bodyPr>
          <a:lstStyle/>
          <a:p>
            <a:r>
              <a:rPr lang="en-US" dirty="0" smtClean="0">
                <a:solidFill>
                  <a:schemeClr val="bg1"/>
                </a:solidFill>
                <a:latin typeface="Arial"/>
                <a:cs typeface="Arial"/>
              </a:rPr>
              <a:t>Commercial Deployment</a:t>
            </a:r>
            <a:endParaRPr lang="en-GB" dirty="0">
              <a:solidFill>
                <a:schemeClr val="bg1"/>
              </a:solidFill>
              <a:latin typeface="Arial"/>
              <a:cs typeface="Arial"/>
            </a:endParaRPr>
          </a:p>
        </p:txBody>
      </p:sp>
      <p:sp>
        <p:nvSpPr>
          <p:cNvPr id="2" name="Title 1"/>
          <p:cNvSpPr>
            <a:spLocks noGrp="1"/>
          </p:cNvSpPr>
          <p:nvPr>
            <p:ph type="title"/>
          </p:nvPr>
        </p:nvSpPr>
        <p:spPr>
          <a:xfrm>
            <a:off x="114300" y="167309"/>
            <a:ext cx="8559800" cy="1015663"/>
          </a:xfrm>
        </p:spPr>
        <p:txBody>
          <a:bodyPr wrap="square">
            <a:spAutoFit/>
          </a:bodyPr>
          <a:lstStyle/>
          <a:p>
            <a:r>
              <a:rPr lang="en-US" dirty="0" smtClean="0"/>
              <a:t>The JCESR Paradigm: Beyond Lithium Ion</a:t>
            </a:r>
            <a:r>
              <a:rPr lang="en-US" sz="2800" dirty="0" smtClean="0"/>
              <a:t>		</a:t>
            </a:r>
            <a:endParaRPr lang="en-US" sz="1800" b="0" i="1" cap="all" dirty="0"/>
          </a:p>
        </p:txBody>
      </p:sp>
      <p:grpSp>
        <p:nvGrpSpPr>
          <p:cNvPr id="41" name="Group 40"/>
          <p:cNvGrpSpPr/>
          <p:nvPr/>
        </p:nvGrpSpPr>
        <p:grpSpPr>
          <a:xfrm>
            <a:off x="235058" y="5831713"/>
            <a:ext cx="8628797" cy="307777"/>
            <a:chOff x="-328007" y="1629077"/>
            <a:chExt cx="9472007" cy="307777"/>
          </a:xfrm>
        </p:grpSpPr>
        <p:sp>
          <p:nvSpPr>
            <p:cNvPr id="42" name="TextBox 41"/>
            <p:cNvSpPr txBox="1"/>
            <p:nvPr/>
          </p:nvSpPr>
          <p:spPr>
            <a:xfrm>
              <a:off x="2814700" y="1629077"/>
              <a:ext cx="4141464" cy="307777"/>
            </a:xfrm>
            <a:prstGeom prst="rect">
              <a:avLst/>
            </a:prstGeom>
            <a:noFill/>
          </p:spPr>
          <p:txBody>
            <a:bodyPr wrap="square" lIns="0" tIns="0" rIns="0" bIns="0" rtlCol="0">
              <a:spAutoFit/>
            </a:bodyPr>
            <a:lstStyle/>
            <a:p>
              <a:pPr algn="ctr"/>
              <a:r>
                <a:rPr lang="en-US" sz="2000" i="1" cap="all" dirty="0" smtClean="0">
                  <a:solidFill>
                    <a:srgbClr val="FFFFFF"/>
                  </a:solidFill>
                  <a:latin typeface="Arial"/>
                  <a:cs typeface="Arial"/>
                </a:rPr>
                <a:t>END-TO-END INTEGRATION</a:t>
              </a:r>
              <a:endParaRPr lang="en-GB" sz="2000" i="1" dirty="0" smtClean="0">
                <a:solidFill>
                  <a:srgbClr val="FFFFFF"/>
                </a:solidFill>
                <a:latin typeface="Arial"/>
                <a:cs typeface="Arial"/>
              </a:endParaRPr>
            </a:p>
          </p:txBody>
        </p:sp>
        <p:cxnSp>
          <p:nvCxnSpPr>
            <p:cNvPr id="43" name="Straight Connector 42"/>
            <p:cNvCxnSpPr/>
            <p:nvPr/>
          </p:nvCxnSpPr>
          <p:spPr>
            <a:xfrm>
              <a:off x="6874825" y="1796334"/>
              <a:ext cx="2269175" cy="1588"/>
            </a:xfrm>
            <a:prstGeom prst="line">
              <a:avLst/>
            </a:prstGeom>
            <a:ln w="57150" cap="flat" cmpd="sng" algn="ctr">
              <a:solidFill>
                <a:schemeClr val="bg1"/>
              </a:solidFill>
              <a:prstDash val="solid"/>
              <a:round/>
              <a:headEnd type="none" w="med" len="med"/>
              <a:tailEnd type="triangle" w="lg" len="sm"/>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10800000">
              <a:off x="-328007" y="1797922"/>
              <a:ext cx="3263129" cy="1588"/>
            </a:xfrm>
            <a:prstGeom prst="line">
              <a:avLst/>
            </a:prstGeom>
            <a:ln w="57150" cap="flat" cmpd="sng" algn="ctr">
              <a:solidFill>
                <a:schemeClr val="bg1"/>
              </a:solidFill>
              <a:prstDash val="solid"/>
              <a:round/>
              <a:headEnd type="none" w="med" len="med"/>
              <a:tailEnd type="triangle" w="lg" len="sm"/>
            </a:ln>
            <a:effectLst/>
          </p:spPr>
          <p:style>
            <a:lnRef idx="2">
              <a:schemeClr val="accent1"/>
            </a:lnRef>
            <a:fillRef idx="0">
              <a:schemeClr val="accent1"/>
            </a:fillRef>
            <a:effectRef idx="1">
              <a:schemeClr val="accent1"/>
            </a:effectRef>
            <a:fontRef idx="minor">
              <a:schemeClr val="tx1"/>
            </a:fontRef>
          </p:style>
        </p:cxnSp>
      </p:grpSp>
      <p:pic>
        <p:nvPicPr>
          <p:cNvPr id="30" name="Picture 29" descr="Tools-Computer.png"/>
          <p:cNvPicPr>
            <a:picLocks noChangeAspect="1"/>
          </p:cNvPicPr>
          <p:nvPr/>
        </p:nvPicPr>
        <p:blipFill>
          <a:blip r:embed="rId5"/>
          <a:stretch>
            <a:fillRect/>
          </a:stretch>
        </p:blipFill>
        <p:spPr>
          <a:xfrm>
            <a:off x="4812624" y="3446145"/>
            <a:ext cx="1916911" cy="1642883"/>
          </a:xfrm>
          <a:prstGeom prst="rect">
            <a:avLst/>
          </a:prstGeom>
        </p:spPr>
      </p:pic>
      <p:sp>
        <p:nvSpPr>
          <p:cNvPr id="31" name="TextBox 30"/>
          <p:cNvSpPr txBox="1"/>
          <p:nvPr/>
        </p:nvSpPr>
        <p:spPr>
          <a:xfrm flipH="1">
            <a:off x="3731864" y="3858878"/>
            <a:ext cx="1102484" cy="553998"/>
          </a:xfrm>
          <a:prstGeom prst="rect">
            <a:avLst/>
          </a:prstGeom>
          <a:noFill/>
        </p:spPr>
        <p:txBody>
          <a:bodyPr wrap="square" lIns="0" tIns="0" rIns="0" bIns="0" rtlCol="0">
            <a:spAutoFit/>
          </a:bodyPr>
          <a:lstStyle/>
          <a:p>
            <a:pPr algn="r"/>
            <a:r>
              <a:rPr lang="en-GB" sz="1200" b="1" cap="all" dirty="0" smtClean="0">
                <a:solidFill>
                  <a:schemeClr val="bg2">
                    <a:alpha val="32000"/>
                  </a:schemeClr>
                </a:solidFill>
                <a:latin typeface="Arial"/>
                <a:cs typeface="Arial"/>
              </a:rPr>
              <a:t>TECHNO-ECONOMIC MODELING</a:t>
            </a:r>
          </a:p>
        </p:txBody>
      </p:sp>
      <p:pic>
        <p:nvPicPr>
          <p:cNvPr id="32" name="Picture 31" descr="TodayProduction.png"/>
          <p:cNvPicPr>
            <a:picLocks noChangeAspect="1"/>
          </p:cNvPicPr>
          <p:nvPr/>
        </p:nvPicPr>
        <p:blipFill>
          <a:blip r:embed="rId6"/>
          <a:srcRect l="4852" r="6532"/>
          <a:stretch>
            <a:fillRect/>
          </a:stretch>
        </p:blipFill>
        <p:spPr>
          <a:xfrm>
            <a:off x="6569133" y="948693"/>
            <a:ext cx="1762343" cy="1323410"/>
          </a:xfrm>
          <a:prstGeom prst="roundRect">
            <a:avLst>
              <a:gd name="adj" fmla="val 10226"/>
            </a:avLst>
          </a:prstGeom>
          <a:effectLst>
            <a:outerShdw blurRad="50800" dist="38100" dir="2700000">
              <a:srgbClr val="000000">
                <a:alpha val="43000"/>
              </a:srgbClr>
            </a:outerShdw>
          </a:effectLst>
        </p:spPr>
      </p:pic>
      <p:sp>
        <p:nvSpPr>
          <p:cNvPr id="40" name="Slide Number Placeholder 39"/>
          <p:cNvSpPr>
            <a:spLocks noGrp="1"/>
          </p:cNvSpPr>
          <p:nvPr>
            <p:ph type="sldNum" sz="quarter" idx="4"/>
          </p:nvPr>
        </p:nvSpPr>
        <p:spPr/>
        <p:txBody>
          <a:bodyPr/>
          <a:lstStyle/>
          <a:p>
            <a:fld id="{6D56EEAD-0332-044B-8491-07E146F0D709}" type="slidenum">
              <a:rPr lang="en-GB" smtClean="0"/>
              <a:pPr/>
              <a:t>6</a:t>
            </a:fld>
            <a:endParaRPr lang="en-GB" dirty="0"/>
          </a:p>
        </p:txBody>
      </p:sp>
      <p:grpSp>
        <p:nvGrpSpPr>
          <p:cNvPr id="34" name="Group 33"/>
          <p:cNvGrpSpPr/>
          <p:nvPr/>
        </p:nvGrpSpPr>
        <p:grpSpPr>
          <a:xfrm>
            <a:off x="222358" y="5234813"/>
            <a:ext cx="8628797" cy="307777"/>
            <a:chOff x="-328007" y="1629077"/>
            <a:chExt cx="9472007" cy="307777"/>
          </a:xfrm>
        </p:grpSpPr>
        <p:sp>
          <p:nvSpPr>
            <p:cNvPr id="35" name="TextBox 34"/>
            <p:cNvSpPr txBox="1"/>
            <p:nvPr/>
          </p:nvSpPr>
          <p:spPr>
            <a:xfrm>
              <a:off x="2814700" y="1629077"/>
              <a:ext cx="4141464" cy="307777"/>
            </a:xfrm>
            <a:prstGeom prst="rect">
              <a:avLst/>
            </a:prstGeom>
            <a:noFill/>
          </p:spPr>
          <p:txBody>
            <a:bodyPr wrap="square" lIns="0" tIns="0" rIns="0" bIns="0" rtlCol="0">
              <a:spAutoFit/>
            </a:bodyPr>
            <a:lstStyle/>
            <a:p>
              <a:pPr algn="ctr"/>
              <a:r>
                <a:rPr lang="en-US" sz="2000" i="1" cap="all" dirty="0" smtClean="0">
                  <a:solidFill>
                    <a:srgbClr val="FFFFFF"/>
                  </a:solidFill>
                  <a:latin typeface="Arial"/>
                  <a:cs typeface="Arial"/>
                </a:rPr>
                <a:t>Distinguishing tools</a:t>
              </a:r>
              <a:endParaRPr lang="en-GB" sz="2000" i="1" dirty="0" smtClean="0">
                <a:solidFill>
                  <a:srgbClr val="FFFFFF"/>
                </a:solidFill>
                <a:latin typeface="Arial"/>
                <a:cs typeface="Arial"/>
              </a:endParaRPr>
            </a:p>
          </p:txBody>
        </p:sp>
        <p:cxnSp>
          <p:nvCxnSpPr>
            <p:cNvPr id="36" name="Straight Connector 35"/>
            <p:cNvCxnSpPr/>
            <p:nvPr/>
          </p:nvCxnSpPr>
          <p:spPr>
            <a:xfrm>
              <a:off x="6874825" y="1796334"/>
              <a:ext cx="2269175" cy="1588"/>
            </a:xfrm>
            <a:prstGeom prst="line">
              <a:avLst/>
            </a:prstGeom>
            <a:ln w="57150" cap="flat" cmpd="sng" algn="ctr">
              <a:solidFill>
                <a:schemeClr val="bg1"/>
              </a:solidFill>
              <a:prstDash val="solid"/>
              <a:round/>
              <a:headEnd type="none" w="med" len="med"/>
              <a:tailEnd type="triangle" w="lg" len="sm"/>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10800000">
              <a:off x="-328007" y="1797922"/>
              <a:ext cx="3263129" cy="1588"/>
            </a:xfrm>
            <a:prstGeom prst="line">
              <a:avLst/>
            </a:prstGeom>
            <a:ln w="57150" cap="flat" cmpd="sng" algn="ctr">
              <a:solidFill>
                <a:schemeClr val="bg1"/>
              </a:solidFill>
              <a:prstDash val="solid"/>
              <a:round/>
              <a:headEnd type="none" w="med" len="med"/>
              <a:tailEnd type="triangle" w="lg" len="sm"/>
            </a:ln>
            <a:effectLst/>
          </p:spPr>
          <p:style>
            <a:lnRef idx="2">
              <a:schemeClr val="accent1"/>
            </a:lnRef>
            <a:fillRef idx="0">
              <a:schemeClr val="accent1"/>
            </a:fillRef>
            <a:effectRef idx="1">
              <a:schemeClr val="accent1"/>
            </a:effectRef>
            <a:fontRef idx="minor">
              <a:schemeClr val="tx1"/>
            </a:fontRef>
          </p:style>
        </p:cxnSp>
      </p:grpSp>
      <p:grpSp>
        <p:nvGrpSpPr>
          <p:cNvPr id="38" name="Group 37"/>
          <p:cNvGrpSpPr>
            <a:grpSpLocks noChangeAspect="1"/>
          </p:cNvGrpSpPr>
          <p:nvPr/>
        </p:nvGrpSpPr>
        <p:grpSpPr>
          <a:xfrm>
            <a:off x="1323758" y="961597"/>
            <a:ext cx="1393966" cy="1172765"/>
            <a:chOff x="358557" y="1657855"/>
            <a:chExt cx="1482943" cy="1247622"/>
          </a:xfrm>
        </p:grpSpPr>
        <p:pic>
          <p:nvPicPr>
            <p:cNvPr id="47" name="Picture 46" descr="Computer-Genome.png"/>
            <p:cNvPicPr>
              <a:picLocks noChangeAspect="1"/>
            </p:cNvPicPr>
            <p:nvPr/>
          </p:nvPicPr>
          <p:blipFill>
            <a:blip r:embed="rId7"/>
            <a:stretch>
              <a:fillRect/>
            </a:stretch>
          </p:blipFill>
          <p:spPr>
            <a:xfrm>
              <a:off x="358557" y="1657855"/>
              <a:ext cx="1482943" cy="1247622"/>
            </a:xfrm>
            <a:prstGeom prst="rect">
              <a:avLst/>
            </a:prstGeom>
          </p:spPr>
        </p:pic>
        <p:sp>
          <p:nvSpPr>
            <p:cNvPr id="48" name="Trapezoid 47"/>
            <p:cNvSpPr/>
            <p:nvPr/>
          </p:nvSpPr>
          <p:spPr>
            <a:xfrm rot="5460000">
              <a:off x="666660" y="1587058"/>
              <a:ext cx="685667" cy="979181"/>
            </a:xfrm>
            <a:prstGeom prst="trapezoid">
              <a:avLst>
                <a:gd name="adj" fmla="val 6078"/>
              </a:avLst>
            </a:prstGeom>
            <a:solidFill>
              <a:srgbClr val="CCCC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
            </a:p>
          </p:txBody>
        </p:sp>
        <p:pic>
          <p:nvPicPr>
            <p:cNvPr id="49" name="Picture 48"/>
            <p:cNvPicPr>
              <a:picLocks noChangeAspect="1"/>
            </p:cNvPicPr>
            <p:nvPr/>
          </p:nvPicPr>
          <p:blipFill>
            <a:blip r:embed="rId8">
              <a:clrChange>
                <a:clrFrom>
                  <a:srgbClr val="FFFFFF"/>
                </a:clrFrom>
                <a:clrTo>
                  <a:srgbClr val="FFFFFF">
                    <a:alpha val="0"/>
                  </a:srgbClr>
                </a:clrTo>
              </a:clrChange>
            </a:blip>
            <a:stretch>
              <a:fillRect/>
            </a:stretch>
          </p:blipFill>
          <p:spPr>
            <a:xfrm>
              <a:off x="614251" y="1770539"/>
              <a:ext cx="330907" cy="281654"/>
            </a:xfrm>
            <a:prstGeom prst="rect">
              <a:avLst/>
            </a:prstGeom>
            <a:noFill/>
          </p:spPr>
        </p:pic>
        <p:pic>
          <p:nvPicPr>
            <p:cNvPr id="50" name="Picture 49"/>
            <p:cNvPicPr>
              <a:picLocks noChangeAspect="1"/>
            </p:cNvPicPr>
            <p:nvPr/>
          </p:nvPicPr>
          <p:blipFill>
            <a:blip r:embed="rId9">
              <a:clrChange>
                <a:clrFrom>
                  <a:srgbClr val="FFFFFF"/>
                </a:clrFrom>
                <a:clrTo>
                  <a:srgbClr val="FFFFFF">
                    <a:alpha val="0"/>
                  </a:srgbClr>
                </a:clrTo>
              </a:clrChange>
            </a:blip>
            <a:stretch>
              <a:fillRect/>
            </a:stretch>
          </p:blipFill>
          <p:spPr>
            <a:xfrm rot="16200000">
              <a:off x="1106742" y="2055532"/>
              <a:ext cx="308787" cy="370371"/>
            </a:xfrm>
            <a:prstGeom prst="rect">
              <a:avLst/>
            </a:prstGeom>
          </p:spPr>
        </p:pic>
        <p:pic>
          <p:nvPicPr>
            <p:cNvPr id="51" name="Picture 50"/>
            <p:cNvPicPr>
              <a:picLocks noChangeAspect="1"/>
            </p:cNvPicPr>
            <p:nvPr/>
          </p:nvPicPr>
          <p:blipFill>
            <a:blip r:embed="rId10"/>
            <a:stretch>
              <a:fillRect/>
            </a:stretch>
          </p:blipFill>
          <p:spPr>
            <a:xfrm>
              <a:off x="504071" y="2111723"/>
              <a:ext cx="348773" cy="267710"/>
            </a:xfrm>
            <a:prstGeom prst="rect">
              <a:avLst/>
            </a:prstGeom>
          </p:spPr>
        </p:pic>
        <p:pic>
          <p:nvPicPr>
            <p:cNvPr id="52" name="Picture 51"/>
            <p:cNvPicPr>
              <a:picLocks noChangeAspect="1"/>
            </p:cNvPicPr>
            <p:nvPr/>
          </p:nvPicPr>
          <p:blipFill>
            <a:blip r:embed="rId11"/>
            <a:stretch>
              <a:fillRect/>
            </a:stretch>
          </p:blipFill>
          <p:spPr>
            <a:xfrm>
              <a:off x="1054787" y="1816936"/>
              <a:ext cx="353433" cy="260657"/>
            </a:xfrm>
            <a:prstGeom prst="rect">
              <a:avLst/>
            </a:prstGeom>
          </p:spPr>
        </p:pic>
        <p:sp>
          <p:nvSpPr>
            <p:cNvPr id="62" name="TextBox 61"/>
            <p:cNvSpPr txBox="1"/>
            <p:nvPr/>
          </p:nvSpPr>
          <p:spPr>
            <a:xfrm>
              <a:off x="469901" y="1810431"/>
              <a:ext cx="1036906" cy="461665"/>
            </a:xfrm>
            <a:prstGeom prst="rect">
              <a:avLst/>
            </a:prstGeom>
            <a:noFill/>
          </p:spPr>
          <p:txBody>
            <a:bodyPr wrap="square" rtlCol="0">
              <a:spAutoFit/>
            </a:bodyPr>
            <a:lstStyle/>
            <a:p>
              <a:pPr algn="ctr"/>
              <a:r>
                <a:rPr lang="en-US" sz="1100" dirty="0" smtClean="0">
                  <a:latin typeface="Avenir Black Oblique"/>
                  <a:cs typeface="Avenir Black Oblique"/>
                </a:rPr>
                <a:t>MATERIALS</a:t>
              </a:r>
            </a:p>
            <a:p>
              <a:pPr algn="ctr"/>
              <a:r>
                <a:rPr lang="en-US" sz="1100" dirty="0" smtClean="0">
                  <a:latin typeface="Avenir Black Oblique"/>
                  <a:cs typeface="Avenir Black Oblique"/>
                </a:rPr>
                <a:t>GENOME</a:t>
              </a:r>
              <a:endParaRPr lang="en-US" sz="1100" dirty="0">
                <a:latin typeface="Avenir Black Oblique"/>
                <a:cs typeface="Avenir Black Oblique"/>
              </a:endParaRPr>
            </a:p>
          </p:txBody>
        </p:sp>
      </p:grpSp>
      <p:pic>
        <p:nvPicPr>
          <p:cNvPr id="63" name="Picture 62" descr="Computer-Genome.png"/>
          <p:cNvPicPr>
            <a:picLocks noChangeAspect="1"/>
          </p:cNvPicPr>
          <p:nvPr/>
        </p:nvPicPr>
        <p:blipFill>
          <a:blip r:embed="rId7"/>
          <a:stretch>
            <a:fillRect/>
          </a:stretch>
        </p:blipFill>
        <p:spPr>
          <a:xfrm>
            <a:off x="2164719" y="1306075"/>
            <a:ext cx="1271574" cy="1045298"/>
          </a:xfrm>
          <a:prstGeom prst="rect">
            <a:avLst/>
          </a:prstGeom>
        </p:spPr>
      </p:pic>
    </p:spTree>
    <p:extLst>
      <p:ext uri="{BB962C8B-B14F-4D97-AF65-F5344CB8AC3E}">
        <p14:creationId xmlns:p14="http://schemas.microsoft.com/office/powerpoint/2010/main" val="381465697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ox(out)">
                                      <p:cBhvr>
                                        <p:cTn id="7" dur="500"/>
                                        <p:tgtEl>
                                          <p:spTgt spid="4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ox(out)">
                                      <p:cBhvr>
                                        <p:cTn id="1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p:cNvSpPr>
            <a:spLocks noGrp="1"/>
          </p:cNvSpPr>
          <p:nvPr>
            <p:ph type="title"/>
          </p:nvPr>
        </p:nvSpPr>
        <p:spPr>
          <a:xfrm>
            <a:off x="457200" y="3710"/>
            <a:ext cx="8229600" cy="1029605"/>
          </a:xfrm>
        </p:spPr>
        <p:txBody>
          <a:bodyPr>
            <a:normAutofit/>
          </a:bodyPr>
          <a:lstStyle/>
          <a:p>
            <a:pPr algn="ctr"/>
            <a:r>
              <a:rPr lang="en-US" dirty="0" smtClean="0"/>
              <a:t>The JCESR Team</a:t>
            </a:r>
            <a:br>
              <a:rPr lang="en-US" dirty="0" smtClean="0"/>
            </a:br>
            <a:endParaRPr lang="en-US" sz="2400" b="0" i="1" cap="all" dirty="0" smtClean="0"/>
          </a:p>
        </p:txBody>
      </p:sp>
      <p:sp>
        <p:nvSpPr>
          <p:cNvPr id="37" name="TextBox 36"/>
          <p:cNvSpPr txBox="1"/>
          <p:nvPr/>
        </p:nvSpPr>
        <p:spPr>
          <a:xfrm>
            <a:off x="224886" y="3543840"/>
            <a:ext cx="2264310" cy="2785378"/>
          </a:xfrm>
          <a:prstGeom prst="rect">
            <a:avLst/>
          </a:prstGeom>
          <a:noFill/>
        </p:spPr>
        <p:txBody>
          <a:bodyPr wrap="square" lIns="0" tIns="0" rIns="0" bIns="0" rtlCol="0">
            <a:spAutoFit/>
          </a:bodyPr>
          <a:lstStyle/>
          <a:p>
            <a:pPr algn="ctr"/>
            <a:r>
              <a:rPr lang="en-GB" sz="2400" b="1" dirty="0">
                <a:solidFill>
                  <a:srgbClr val="FFFFFF"/>
                </a:solidFill>
                <a:latin typeface="Arial"/>
                <a:cs typeface="Arial"/>
              </a:rPr>
              <a:t>5</a:t>
            </a:r>
          </a:p>
          <a:p>
            <a:pPr algn="ctr" defTabSz="457200" fontAlgn="auto">
              <a:spcBef>
                <a:spcPts val="0"/>
              </a:spcBef>
              <a:spcAft>
                <a:spcPts val="600"/>
              </a:spcAft>
            </a:pPr>
            <a:r>
              <a:rPr lang="en-GB" sz="2000" dirty="0" smtClean="0">
                <a:solidFill>
                  <a:srgbClr val="FFFFFF"/>
                </a:solidFill>
                <a:latin typeface="Arial"/>
                <a:cs typeface="Arial"/>
              </a:rPr>
              <a:t>Universities</a:t>
            </a:r>
          </a:p>
          <a:p>
            <a:pPr algn="ctr" defTabSz="457200" fontAlgn="auto">
              <a:spcBef>
                <a:spcPts val="0"/>
              </a:spcBef>
              <a:spcAft>
                <a:spcPts val="600"/>
              </a:spcAft>
            </a:pPr>
            <a:r>
              <a:rPr lang="en-GB" sz="1600" i="1" dirty="0" smtClean="0">
                <a:solidFill>
                  <a:srgbClr val="FFFFFF"/>
                </a:solidFill>
                <a:latin typeface="Arial"/>
                <a:cs typeface="Arial"/>
              </a:rPr>
              <a:t>University of Illinois at Chicago</a:t>
            </a:r>
            <a:endParaRPr lang="en-GB" sz="1600" i="1" dirty="0">
              <a:solidFill>
                <a:srgbClr val="FFFFFF"/>
              </a:solidFill>
              <a:latin typeface="Arial"/>
              <a:cs typeface="Arial"/>
            </a:endParaRPr>
          </a:p>
          <a:p>
            <a:pPr algn="ctr" defTabSz="457200" fontAlgn="auto">
              <a:spcBef>
                <a:spcPts val="0"/>
              </a:spcBef>
              <a:spcAft>
                <a:spcPts val="600"/>
              </a:spcAft>
            </a:pPr>
            <a:r>
              <a:rPr lang="en-GB" sz="1600" i="1" dirty="0" smtClean="0">
                <a:solidFill>
                  <a:srgbClr val="FFFFFF"/>
                </a:solidFill>
                <a:latin typeface="Arial"/>
                <a:cs typeface="Arial"/>
              </a:rPr>
              <a:t>University of Chicago</a:t>
            </a:r>
          </a:p>
          <a:p>
            <a:pPr algn="ctr" defTabSz="457200" fontAlgn="auto">
              <a:spcBef>
                <a:spcPts val="0"/>
              </a:spcBef>
              <a:spcAft>
                <a:spcPts val="600"/>
              </a:spcAft>
            </a:pPr>
            <a:r>
              <a:rPr lang="en-GB" sz="1600" i="1" dirty="0" err="1" smtClean="0">
                <a:solidFill>
                  <a:srgbClr val="FFFFFF"/>
                </a:solidFill>
                <a:latin typeface="Arial"/>
                <a:cs typeface="Arial"/>
              </a:rPr>
              <a:t>Northwestern</a:t>
            </a:r>
            <a:r>
              <a:rPr lang="en-GB" sz="1600" i="1" dirty="0" smtClean="0">
                <a:solidFill>
                  <a:srgbClr val="FFFFFF"/>
                </a:solidFill>
                <a:latin typeface="Arial"/>
                <a:cs typeface="Arial"/>
              </a:rPr>
              <a:t> University</a:t>
            </a:r>
          </a:p>
          <a:p>
            <a:pPr algn="ctr" defTabSz="457200" fontAlgn="auto">
              <a:spcBef>
                <a:spcPts val="0"/>
              </a:spcBef>
              <a:spcAft>
                <a:spcPts val="600"/>
              </a:spcAft>
            </a:pPr>
            <a:r>
              <a:rPr lang="en-GB" sz="1600" i="1" dirty="0" smtClean="0">
                <a:solidFill>
                  <a:srgbClr val="FFFFFF"/>
                </a:solidFill>
                <a:latin typeface="Arial"/>
                <a:cs typeface="Arial"/>
              </a:rPr>
              <a:t>University of Illinois at Urbana-Champaign</a:t>
            </a:r>
          </a:p>
          <a:p>
            <a:pPr algn="ctr" defTabSz="457200" fontAlgn="auto">
              <a:spcBef>
                <a:spcPts val="0"/>
              </a:spcBef>
              <a:spcAft>
                <a:spcPts val="0"/>
              </a:spcAft>
            </a:pPr>
            <a:r>
              <a:rPr lang="en-GB" sz="1600" i="1" dirty="0" smtClean="0">
                <a:solidFill>
                  <a:srgbClr val="FFFFFF"/>
                </a:solidFill>
                <a:latin typeface="Arial"/>
                <a:cs typeface="Arial"/>
              </a:rPr>
              <a:t>University of Michigan</a:t>
            </a:r>
          </a:p>
        </p:txBody>
      </p:sp>
      <p:sp>
        <p:nvSpPr>
          <p:cNvPr id="38" name="TextBox 37"/>
          <p:cNvSpPr txBox="1"/>
          <p:nvPr/>
        </p:nvSpPr>
        <p:spPr>
          <a:xfrm>
            <a:off x="372531" y="588188"/>
            <a:ext cx="1959037" cy="2562240"/>
          </a:xfrm>
          <a:prstGeom prst="rect">
            <a:avLst/>
          </a:prstGeom>
          <a:noFill/>
        </p:spPr>
        <p:txBody>
          <a:bodyPr wrap="square" lIns="0" tIns="0" rIns="0" bIns="0" rtlCol="0">
            <a:spAutoFit/>
          </a:bodyPr>
          <a:lstStyle/>
          <a:p>
            <a:pPr algn="ctr"/>
            <a:r>
              <a:rPr lang="en-GB" sz="2400" b="1" dirty="0">
                <a:solidFill>
                  <a:srgbClr val="FFFFFF"/>
                </a:solidFill>
                <a:latin typeface="Arial"/>
                <a:cs typeface="Arial"/>
              </a:rPr>
              <a:t>5</a:t>
            </a:r>
          </a:p>
          <a:p>
            <a:pPr algn="ctr" defTabSz="457200" fontAlgn="auto">
              <a:spcBef>
                <a:spcPts val="0"/>
              </a:spcBef>
              <a:spcAft>
                <a:spcPts val="300"/>
              </a:spcAft>
            </a:pPr>
            <a:r>
              <a:rPr lang="en-GB" sz="2000" dirty="0" smtClean="0">
                <a:solidFill>
                  <a:srgbClr val="FFFFFF"/>
                </a:solidFill>
                <a:latin typeface="Arial"/>
                <a:cs typeface="Arial"/>
              </a:rPr>
              <a:t>National Laboratories</a:t>
            </a:r>
          </a:p>
          <a:p>
            <a:pPr algn="ctr">
              <a:spcAft>
                <a:spcPts val="600"/>
              </a:spcAft>
            </a:pPr>
            <a:r>
              <a:rPr lang="en-GB" sz="1600" i="1" dirty="0" smtClean="0">
                <a:solidFill>
                  <a:srgbClr val="FFFFFF"/>
                </a:solidFill>
                <a:latin typeface="Arial"/>
                <a:cs typeface="Arial"/>
              </a:rPr>
              <a:t>Argonne</a:t>
            </a:r>
          </a:p>
          <a:p>
            <a:pPr algn="ctr">
              <a:spcAft>
                <a:spcPts val="600"/>
              </a:spcAft>
            </a:pPr>
            <a:r>
              <a:rPr lang="en-GB" sz="1600" i="1" dirty="0" smtClean="0">
                <a:solidFill>
                  <a:srgbClr val="FFFFFF"/>
                </a:solidFill>
                <a:latin typeface="Arial"/>
                <a:cs typeface="Arial"/>
              </a:rPr>
              <a:t>Lawrence Berkeley</a:t>
            </a:r>
          </a:p>
          <a:p>
            <a:pPr algn="ctr">
              <a:spcAft>
                <a:spcPts val="600"/>
              </a:spcAft>
            </a:pPr>
            <a:r>
              <a:rPr lang="en-GB" sz="1600" i="1" dirty="0" smtClean="0">
                <a:solidFill>
                  <a:srgbClr val="FFFFFF"/>
                </a:solidFill>
                <a:latin typeface="Arial"/>
                <a:cs typeface="Arial"/>
              </a:rPr>
              <a:t>Sandia</a:t>
            </a:r>
          </a:p>
          <a:p>
            <a:pPr algn="ctr">
              <a:spcAft>
                <a:spcPts val="600"/>
              </a:spcAft>
            </a:pPr>
            <a:r>
              <a:rPr lang="en-GB" sz="1600" i="1" dirty="0" smtClean="0">
                <a:solidFill>
                  <a:srgbClr val="FFFFFF"/>
                </a:solidFill>
                <a:latin typeface="Arial"/>
                <a:cs typeface="Arial"/>
              </a:rPr>
              <a:t>Pacific Northwest </a:t>
            </a:r>
          </a:p>
          <a:p>
            <a:pPr algn="ctr"/>
            <a:r>
              <a:rPr lang="en-GB" sz="1600" i="1" dirty="0" smtClean="0">
                <a:solidFill>
                  <a:srgbClr val="FFFFFF"/>
                </a:solidFill>
                <a:latin typeface="Arial"/>
                <a:cs typeface="Arial"/>
              </a:rPr>
              <a:t>SLAC</a:t>
            </a:r>
            <a:endParaRPr lang="en-GB" sz="1600" i="1" dirty="0">
              <a:solidFill>
                <a:srgbClr val="FFFFFF"/>
              </a:solidFill>
              <a:latin typeface="Arial"/>
              <a:cs typeface="Arial"/>
            </a:endParaRPr>
          </a:p>
        </p:txBody>
      </p:sp>
      <p:sp>
        <p:nvSpPr>
          <p:cNvPr id="39" name="TextBox 38"/>
          <p:cNvSpPr txBox="1"/>
          <p:nvPr/>
        </p:nvSpPr>
        <p:spPr>
          <a:xfrm>
            <a:off x="7349067" y="603247"/>
            <a:ext cx="1626233" cy="2523768"/>
          </a:xfrm>
          <a:prstGeom prst="rect">
            <a:avLst/>
          </a:prstGeom>
          <a:noFill/>
        </p:spPr>
        <p:txBody>
          <a:bodyPr wrap="square" lIns="0" tIns="0" rIns="0" bIns="0" rtlCol="0">
            <a:spAutoFit/>
          </a:bodyPr>
          <a:lstStyle/>
          <a:p>
            <a:pPr algn="ctr"/>
            <a:r>
              <a:rPr lang="en-GB" sz="2400" b="1" dirty="0">
                <a:solidFill>
                  <a:srgbClr val="FFFFFF"/>
                </a:solidFill>
                <a:latin typeface="Arial"/>
                <a:cs typeface="Arial"/>
              </a:rPr>
              <a:t>4</a:t>
            </a:r>
          </a:p>
          <a:p>
            <a:pPr algn="ctr" defTabSz="457200" fontAlgn="auto">
              <a:spcBef>
                <a:spcPts val="0"/>
              </a:spcBef>
              <a:spcAft>
                <a:spcPts val="600"/>
              </a:spcAft>
            </a:pPr>
            <a:r>
              <a:rPr lang="en-GB" sz="2000" dirty="0" smtClean="0">
                <a:solidFill>
                  <a:srgbClr val="FFFFFF"/>
                </a:solidFill>
                <a:latin typeface="Arial"/>
                <a:cs typeface="Arial"/>
              </a:rPr>
              <a:t>Private</a:t>
            </a:r>
            <a:r>
              <a:rPr lang="en-GB" sz="2000" dirty="0">
                <a:solidFill>
                  <a:srgbClr val="FFFFFF"/>
                </a:solidFill>
                <a:latin typeface="Arial"/>
                <a:cs typeface="Arial"/>
              </a:rPr>
              <a:t> </a:t>
            </a:r>
            <a:r>
              <a:rPr lang="en-GB" sz="2000" dirty="0" smtClean="0">
                <a:solidFill>
                  <a:srgbClr val="FFFFFF"/>
                </a:solidFill>
                <a:latin typeface="Arial"/>
                <a:cs typeface="Arial"/>
              </a:rPr>
              <a:t>Sector Partners</a:t>
            </a:r>
          </a:p>
          <a:p>
            <a:pPr algn="ctr" defTabSz="457200" fontAlgn="auto">
              <a:spcBef>
                <a:spcPts val="0"/>
              </a:spcBef>
              <a:spcAft>
                <a:spcPts val="600"/>
              </a:spcAft>
            </a:pPr>
            <a:r>
              <a:rPr lang="en-GB" sz="1600" i="1" dirty="0" smtClean="0">
                <a:solidFill>
                  <a:srgbClr val="FFFFFF"/>
                </a:solidFill>
                <a:latin typeface="Arial"/>
                <a:cs typeface="Arial"/>
              </a:rPr>
              <a:t>Dow</a:t>
            </a:r>
            <a:endParaRPr lang="en-GB" sz="1600" i="1" dirty="0">
              <a:solidFill>
                <a:srgbClr val="FFFFFF"/>
              </a:solidFill>
              <a:latin typeface="Arial"/>
              <a:cs typeface="Arial"/>
            </a:endParaRPr>
          </a:p>
          <a:p>
            <a:pPr algn="ctr" defTabSz="457200" fontAlgn="auto">
              <a:spcBef>
                <a:spcPts val="0"/>
              </a:spcBef>
              <a:spcAft>
                <a:spcPts val="600"/>
              </a:spcAft>
            </a:pPr>
            <a:r>
              <a:rPr lang="en-GB" sz="1600" i="1" dirty="0" smtClean="0">
                <a:solidFill>
                  <a:srgbClr val="FFFFFF"/>
                </a:solidFill>
                <a:latin typeface="Arial"/>
                <a:cs typeface="Arial"/>
              </a:rPr>
              <a:t>JCI</a:t>
            </a:r>
          </a:p>
          <a:p>
            <a:pPr algn="ctr" defTabSz="457200" fontAlgn="auto">
              <a:spcBef>
                <a:spcPts val="0"/>
              </a:spcBef>
              <a:spcAft>
                <a:spcPts val="600"/>
              </a:spcAft>
            </a:pPr>
            <a:r>
              <a:rPr lang="en-GB" sz="1600" i="1" dirty="0" smtClean="0">
                <a:solidFill>
                  <a:srgbClr val="FFFFFF"/>
                </a:solidFill>
                <a:latin typeface="Arial"/>
                <a:cs typeface="Arial"/>
              </a:rPr>
              <a:t>Applied Materials</a:t>
            </a:r>
          </a:p>
          <a:p>
            <a:pPr algn="ctr" defTabSz="457200" fontAlgn="auto">
              <a:spcBef>
                <a:spcPts val="0"/>
              </a:spcBef>
              <a:spcAft>
                <a:spcPts val="300"/>
              </a:spcAft>
            </a:pPr>
            <a:r>
              <a:rPr lang="en-GB" sz="1600" i="1" dirty="0" smtClean="0">
                <a:solidFill>
                  <a:srgbClr val="FFFFFF"/>
                </a:solidFill>
                <a:latin typeface="Arial"/>
                <a:cs typeface="Arial"/>
              </a:rPr>
              <a:t>Clean Energy Trust</a:t>
            </a:r>
          </a:p>
        </p:txBody>
      </p:sp>
      <p:grpSp>
        <p:nvGrpSpPr>
          <p:cNvPr id="40" name="Group 39"/>
          <p:cNvGrpSpPr>
            <a:grpSpLocks noChangeAspect="1"/>
          </p:cNvGrpSpPr>
          <p:nvPr/>
        </p:nvGrpSpPr>
        <p:grpSpPr>
          <a:xfrm>
            <a:off x="2197337" y="945650"/>
            <a:ext cx="5081778" cy="5081778"/>
            <a:chOff x="1926408" y="403793"/>
            <a:chExt cx="5943600" cy="5943600"/>
          </a:xfrm>
        </p:grpSpPr>
        <p:sp>
          <p:nvSpPr>
            <p:cNvPr id="41" name="Oval 40"/>
            <p:cNvSpPr>
              <a:spLocks noChangeAspect="1"/>
            </p:cNvSpPr>
            <p:nvPr/>
          </p:nvSpPr>
          <p:spPr>
            <a:xfrm>
              <a:off x="1926408" y="403793"/>
              <a:ext cx="5943600" cy="5943600"/>
            </a:xfrm>
            <a:prstGeom prst="ellipse">
              <a:avLst/>
            </a:prstGeom>
            <a:solidFill>
              <a:srgbClr val="FFE282">
                <a:alpha val="6000"/>
              </a:srgbClr>
            </a:solidFill>
            <a:ln w="12700" cap="flat" cmpd="sng" algn="ctr">
              <a:solidFill>
                <a:srgbClr val="C59C3F"/>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GB">
                <a:solidFill>
                  <a:prstClr val="black"/>
                </a:solidFill>
                <a:latin typeface="Lucida Sans Unicode"/>
              </a:endParaRPr>
            </a:p>
          </p:txBody>
        </p:sp>
        <p:grpSp>
          <p:nvGrpSpPr>
            <p:cNvPr id="42" name="Group 41"/>
            <p:cNvGrpSpPr/>
            <p:nvPr/>
          </p:nvGrpSpPr>
          <p:grpSpPr>
            <a:xfrm>
              <a:off x="1992946" y="1517324"/>
              <a:ext cx="5524305" cy="2856404"/>
              <a:chOff x="2012626" y="1940640"/>
              <a:chExt cx="4989180" cy="2487016"/>
            </a:xfrm>
          </p:grpSpPr>
          <p:pic>
            <p:nvPicPr>
              <p:cNvPr id="57" name="Picture 56" descr="Uni-UIC.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56243" y="3446970"/>
                <a:ext cx="645563" cy="702524"/>
              </a:xfrm>
              <a:prstGeom prst="rect">
                <a:avLst/>
              </a:prstGeom>
            </p:spPr>
          </p:pic>
          <p:pic>
            <p:nvPicPr>
              <p:cNvPr id="58" name="Picture 57" descr="Uni-UofC.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12626" y="3068017"/>
                <a:ext cx="1836025" cy="499851"/>
              </a:xfrm>
              <a:prstGeom prst="rect">
                <a:avLst/>
              </a:prstGeom>
            </p:spPr>
          </p:pic>
          <p:pic>
            <p:nvPicPr>
              <p:cNvPr id="59" name="Picture 58" descr="Uni-UofM.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479745" y="2161708"/>
                <a:ext cx="1053930" cy="670483"/>
              </a:xfrm>
              <a:prstGeom prst="rect">
                <a:avLst/>
              </a:prstGeom>
            </p:spPr>
          </p:pic>
          <p:pic>
            <p:nvPicPr>
              <p:cNvPr id="60" name="Picture 59" descr="Uni-Illinois.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419460" y="3964321"/>
                <a:ext cx="1391495" cy="463335"/>
              </a:xfrm>
              <a:prstGeom prst="rect">
                <a:avLst/>
              </a:prstGeom>
            </p:spPr>
          </p:pic>
          <p:grpSp>
            <p:nvGrpSpPr>
              <p:cNvPr id="61" name="Group 60"/>
              <p:cNvGrpSpPr/>
              <p:nvPr/>
            </p:nvGrpSpPr>
            <p:grpSpPr>
              <a:xfrm>
                <a:off x="5187692" y="1940640"/>
                <a:ext cx="1315721" cy="763713"/>
                <a:chOff x="4930944" y="1581426"/>
                <a:chExt cx="1504326" cy="873189"/>
              </a:xfrm>
            </p:grpSpPr>
            <p:pic>
              <p:nvPicPr>
                <p:cNvPr id="62" name="Picture 61" descr="Uni-NWU.pn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4930944" y="1581426"/>
                  <a:ext cx="1504326" cy="552053"/>
                </a:xfrm>
                <a:prstGeom prst="rect">
                  <a:avLst/>
                </a:prstGeom>
              </p:spPr>
            </p:pic>
            <p:pic>
              <p:nvPicPr>
                <p:cNvPr id="63" name="Picture 62" descr="Uni-NWU.png"/>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4930944" y="2133480"/>
                  <a:ext cx="1504326" cy="321135"/>
                </a:xfrm>
                <a:prstGeom prst="rect">
                  <a:avLst/>
                </a:prstGeom>
              </p:spPr>
            </p:pic>
          </p:grpSp>
        </p:grpSp>
        <p:grpSp>
          <p:nvGrpSpPr>
            <p:cNvPr id="43" name="Group 42"/>
            <p:cNvGrpSpPr/>
            <p:nvPr/>
          </p:nvGrpSpPr>
          <p:grpSpPr>
            <a:xfrm>
              <a:off x="2097086" y="2546001"/>
              <a:ext cx="5532048" cy="2844102"/>
              <a:chOff x="2097086" y="2546001"/>
              <a:chExt cx="4785442" cy="2844102"/>
            </a:xfrm>
          </p:grpSpPr>
          <p:pic>
            <p:nvPicPr>
              <p:cNvPr id="53" name="Picture 52" descr="Ind-AM.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097086" y="3515347"/>
                <a:ext cx="1377944" cy="392168"/>
              </a:xfrm>
              <a:prstGeom prst="rect">
                <a:avLst/>
              </a:prstGeom>
            </p:spPr>
          </p:pic>
          <p:pic>
            <p:nvPicPr>
              <p:cNvPr id="54" name="Picture 53" descr="Ind-CET.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227872" y="4082442"/>
                <a:ext cx="1022736" cy="782936"/>
              </a:xfrm>
              <a:prstGeom prst="rect">
                <a:avLst/>
              </a:prstGeom>
            </p:spPr>
          </p:pic>
          <p:pic>
            <p:nvPicPr>
              <p:cNvPr id="55" name="Picture 54" descr="Ind-Dow.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514219" y="2546001"/>
                <a:ext cx="1368309" cy="485144"/>
              </a:xfrm>
              <a:prstGeom prst="rect">
                <a:avLst/>
              </a:prstGeom>
            </p:spPr>
          </p:pic>
          <p:pic>
            <p:nvPicPr>
              <p:cNvPr id="56" name="Picture 55" descr="Ind-JC.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018094" y="4802126"/>
                <a:ext cx="1266097" cy="587977"/>
              </a:xfrm>
              <a:prstGeom prst="rect">
                <a:avLst/>
              </a:prstGeom>
            </p:spPr>
          </p:pic>
        </p:grpSp>
        <p:pic>
          <p:nvPicPr>
            <p:cNvPr id="44" name="Picture 43" descr="JCESR_Logo_Reverse.ai"/>
            <p:cNvPicPr>
              <a:picLocks noChangeAspect="1"/>
            </p:cNvPicPr>
            <p:nvPr/>
          </p:nvPicPr>
          <p:blipFill>
            <a:blip r:embed="rId13"/>
            <a:stretch>
              <a:fillRect/>
            </a:stretch>
          </p:blipFill>
          <p:spPr>
            <a:xfrm>
              <a:off x="3945663" y="2668744"/>
              <a:ext cx="1905090" cy="1413698"/>
            </a:xfrm>
            <a:prstGeom prst="rect">
              <a:avLst/>
            </a:prstGeom>
          </p:spPr>
        </p:pic>
        <p:grpSp>
          <p:nvGrpSpPr>
            <p:cNvPr id="45" name="Group 44"/>
            <p:cNvGrpSpPr/>
            <p:nvPr/>
          </p:nvGrpSpPr>
          <p:grpSpPr>
            <a:xfrm>
              <a:off x="3589473" y="611065"/>
              <a:ext cx="3287246" cy="5296158"/>
              <a:chOff x="3520072" y="1364280"/>
              <a:chExt cx="2769450" cy="4542942"/>
            </a:xfrm>
          </p:grpSpPr>
          <p:pic>
            <p:nvPicPr>
              <p:cNvPr id="46" name="Picture 45" descr="Argonne.png"/>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740805" y="1364280"/>
                <a:ext cx="1883166" cy="709156"/>
              </a:xfrm>
              <a:prstGeom prst="rect">
                <a:avLst/>
              </a:prstGeom>
            </p:spPr>
          </p:pic>
          <p:pic>
            <p:nvPicPr>
              <p:cNvPr id="47" name="Picture 46" descr="BerkleyLab.png"/>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3983147" y="2160095"/>
                <a:ext cx="861040" cy="870008"/>
              </a:xfrm>
              <a:prstGeom prst="rect">
                <a:avLst/>
              </a:prstGeom>
            </p:spPr>
          </p:pic>
          <p:pic>
            <p:nvPicPr>
              <p:cNvPr id="48" name="Picture 47" descr="PNNL.png"/>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4759945" y="4826750"/>
                <a:ext cx="1529577" cy="636897"/>
              </a:xfrm>
              <a:prstGeom prst="rect">
                <a:avLst/>
              </a:prstGeom>
            </p:spPr>
          </p:pic>
          <p:pic>
            <p:nvPicPr>
              <p:cNvPr id="49" name="Picture 48" descr="Sandia.png"/>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3520072" y="5568502"/>
                <a:ext cx="2230482" cy="338720"/>
              </a:xfrm>
              <a:prstGeom prst="rect">
                <a:avLst/>
              </a:prstGeom>
            </p:spPr>
          </p:pic>
          <p:grpSp>
            <p:nvGrpSpPr>
              <p:cNvPr id="50" name="Group 49"/>
              <p:cNvGrpSpPr/>
              <p:nvPr/>
            </p:nvGrpSpPr>
            <p:grpSpPr>
              <a:xfrm>
                <a:off x="3692637" y="4425886"/>
                <a:ext cx="1632583" cy="376141"/>
                <a:chOff x="3709570" y="4662953"/>
                <a:chExt cx="1632583" cy="376141"/>
              </a:xfrm>
            </p:grpSpPr>
            <p:pic>
              <p:nvPicPr>
                <p:cNvPr id="51" name="Picture 50" descr="SLAC.png"/>
                <p:cNvPicPr>
                  <a:picLocks noChangeAspect="1"/>
                </p:cNvPicPr>
                <p:nvPr/>
              </p:nvPicPr>
              <p:blipFill>
                <a:blip r:embed="rId18" cstate="print">
                  <a:extLst>
                    <a:ext uri="{28A0092B-C50C-407E-A947-70E740481C1C}">
                      <a14:useLocalDpi xmlns:a14="http://schemas.microsoft.com/office/drawing/2010/main"/>
                    </a:ext>
                  </a:extLst>
                </a:blip>
                <a:srcRect/>
                <a:stretch>
                  <a:fillRect/>
                </a:stretch>
              </p:blipFill>
              <p:spPr>
                <a:xfrm>
                  <a:off x="4299062" y="4982633"/>
                  <a:ext cx="1043091" cy="56461"/>
                </a:xfrm>
                <a:prstGeom prst="rect">
                  <a:avLst/>
                </a:prstGeom>
              </p:spPr>
            </p:pic>
            <p:pic>
              <p:nvPicPr>
                <p:cNvPr id="52" name="Picture 51" descr="SLAC.png"/>
                <p:cNvPicPr>
                  <a:picLocks noChangeAspect="1"/>
                </p:cNvPicPr>
                <p:nvPr/>
              </p:nvPicPr>
              <p:blipFill>
                <a:blip r:embed="rId19" cstate="print">
                  <a:extLst>
                    <a:ext uri="{28A0092B-C50C-407E-A947-70E740481C1C}">
                      <a14:useLocalDpi xmlns:a14="http://schemas.microsoft.com/office/drawing/2010/main"/>
                    </a:ext>
                  </a:extLst>
                </a:blip>
                <a:srcRect/>
                <a:stretch>
                  <a:fillRect/>
                </a:stretch>
              </p:blipFill>
              <p:spPr>
                <a:xfrm>
                  <a:off x="3709570" y="4662953"/>
                  <a:ext cx="1043091" cy="317490"/>
                </a:xfrm>
                <a:prstGeom prst="rect">
                  <a:avLst/>
                </a:prstGeom>
              </p:spPr>
            </p:pic>
          </p:grpSp>
        </p:grpSp>
      </p:grpSp>
      <p:sp>
        <p:nvSpPr>
          <p:cNvPr id="64" name="Slide Number Placeholder 1"/>
          <p:cNvSpPr>
            <a:spLocks noGrp="1"/>
          </p:cNvSpPr>
          <p:nvPr>
            <p:ph type="sldNum" sz="quarter" idx="4"/>
          </p:nvPr>
        </p:nvSpPr>
        <p:spPr>
          <a:xfrm>
            <a:off x="8186158" y="6442268"/>
            <a:ext cx="506272" cy="365125"/>
          </a:xfrm>
        </p:spPr>
        <p:txBody>
          <a:bodyPr/>
          <a:lstStyle/>
          <a:p>
            <a:fld id="{6D56EEAD-0332-044B-8491-07E146F0D709}" type="slidenum">
              <a:rPr lang="en-GB" smtClean="0"/>
              <a:pPr/>
              <a:t>7</a:t>
            </a:fld>
            <a:endParaRPr lang="en-GB" dirty="0"/>
          </a:p>
        </p:txBody>
      </p:sp>
    </p:spTree>
    <p:extLst>
      <p:ext uri="{BB962C8B-B14F-4D97-AF65-F5344CB8AC3E}">
        <p14:creationId xmlns:p14="http://schemas.microsoft.com/office/powerpoint/2010/main" val="185870633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6D56EEAD-0332-044B-8491-07E146F0D709}" type="slidenum">
              <a:rPr lang="en-GB" smtClean="0"/>
              <a:pPr/>
              <a:t>8</a:t>
            </a:fld>
            <a:endParaRPr lang="en-GB" dirty="0"/>
          </a:p>
        </p:txBody>
      </p:sp>
      <p:sp>
        <p:nvSpPr>
          <p:cNvPr id="5" name="Title 1"/>
          <p:cNvSpPr>
            <a:spLocks noGrp="1"/>
          </p:cNvSpPr>
          <p:nvPr>
            <p:ph type="title"/>
          </p:nvPr>
        </p:nvSpPr>
        <p:spPr>
          <a:xfrm>
            <a:off x="609600" y="160338"/>
            <a:ext cx="8229600" cy="1029605"/>
          </a:xfrm>
        </p:spPr>
        <p:txBody>
          <a:bodyPr>
            <a:normAutofit/>
          </a:bodyPr>
          <a:lstStyle/>
          <a:p>
            <a:r>
              <a:rPr lang="en-US" b="1" dirty="0" smtClean="0"/>
              <a:t>The JCESR Team</a:t>
            </a:r>
            <a:endParaRPr lang="en-US" dirty="0"/>
          </a:p>
        </p:txBody>
      </p:sp>
      <p:sp>
        <p:nvSpPr>
          <p:cNvPr id="6" name="Content Placeholder 2"/>
          <p:cNvSpPr txBox="1">
            <a:spLocks/>
          </p:cNvSpPr>
          <p:nvPr/>
        </p:nvSpPr>
        <p:spPr>
          <a:xfrm>
            <a:off x="609600" y="1425736"/>
            <a:ext cx="8229600" cy="4753621"/>
          </a:xfrm>
          <a:prstGeom prst="rect">
            <a:avLst/>
          </a:prstGeom>
        </p:spPr>
        <p:txBody>
          <a:bodyPr>
            <a:normAutofit fontScale="925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b="0" i="0" kern="1200">
                <a:solidFill>
                  <a:srgbClr val="FFFFFF"/>
                </a:solidFill>
                <a:latin typeface="Arial"/>
                <a:ea typeface="+mn-ea"/>
                <a:cs typeface="Arial"/>
              </a:defRPr>
            </a:lvl1pPr>
            <a:lvl2pPr marL="621792" indent="-228600" algn="l" rtl="0" eaLnBrk="1" latinLnBrk="0" hangingPunct="1">
              <a:spcBef>
                <a:spcPts val="324"/>
              </a:spcBef>
              <a:buClr>
                <a:schemeClr val="accent1"/>
              </a:buClr>
              <a:buFont typeface="Verdana"/>
              <a:buChar char="◦"/>
              <a:defRPr kumimoji="0" sz="2300" b="0" i="0" kern="1200">
                <a:solidFill>
                  <a:srgbClr val="FFFFFF"/>
                </a:solidFill>
                <a:latin typeface="Arial"/>
                <a:ea typeface="+mn-ea"/>
                <a:cs typeface="Arial"/>
              </a:defRPr>
            </a:lvl2pPr>
            <a:lvl3pPr marL="859536" indent="-228600" algn="l" rtl="0" eaLnBrk="1" latinLnBrk="0" hangingPunct="1">
              <a:spcBef>
                <a:spcPts val="350"/>
              </a:spcBef>
              <a:buClr>
                <a:srgbClr val="D19E3E"/>
              </a:buClr>
              <a:buSzPct val="100000"/>
              <a:buFont typeface="Wingdings 2"/>
              <a:buChar char=""/>
              <a:defRPr kumimoji="0" sz="2100" b="0" i="0" kern="1200">
                <a:solidFill>
                  <a:srgbClr val="FFFFFF"/>
                </a:solidFill>
                <a:latin typeface="Arial"/>
                <a:ea typeface="+mn-ea"/>
                <a:cs typeface="Arial"/>
              </a:defRPr>
            </a:lvl3pPr>
            <a:lvl4pPr marL="1143000" indent="-228600" algn="l" rtl="0" eaLnBrk="1" latinLnBrk="0" hangingPunct="1">
              <a:spcBef>
                <a:spcPts val="350"/>
              </a:spcBef>
              <a:buClr>
                <a:srgbClr val="D19E3E"/>
              </a:buClr>
              <a:buFont typeface="Wingdings 2"/>
              <a:buChar char=""/>
              <a:defRPr kumimoji="0" sz="1900" b="0" i="0" kern="1200">
                <a:solidFill>
                  <a:srgbClr val="FFFFFF"/>
                </a:solidFill>
                <a:latin typeface="Arial"/>
                <a:ea typeface="+mn-ea"/>
                <a:cs typeface="Arial"/>
              </a:defRPr>
            </a:lvl4pPr>
            <a:lvl5pPr marL="1371600" indent="-228600" algn="l" rtl="0" eaLnBrk="1" latinLnBrk="0" hangingPunct="1">
              <a:spcBef>
                <a:spcPts val="350"/>
              </a:spcBef>
              <a:buClr>
                <a:srgbClr val="D19E3E"/>
              </a:buClr>
              <a:buFont typeface="Wingdings 2"/>
              <a:buChar char=""/>
              <a:defRPr kumimoji="0" sz="1800" b="0" i="0" kern="1200">
                <a:solidFill>
                  <a:srgbClr val="FFFFFF"/>
                </a:solidFill>
                <a:latin typeface="Arial"/>
                <a:ea typeface="+mn-ea"/>
                <a:cs typeface="Arial"/>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lstStyle>
          <a:p>
            <a:pPr>
              <a:lnSpc>
                <a:spcPct val="110000"/>
              </a:lnSpc>
            </a:pPr>
            <a:r>
              <a:rPr lang="en-US" dirty="0" smtClean="0"/>
              <a:t>206 R&amp;D 100 awards, 15 for batteries </a:t>
            </a:r>
          </a:p>
          <a:p>
            <a:pPr>
              <a:lnSpc>
                <a:spcPct val="110000"/>
              </a:lnSpc>
            </a:pPr>
            <a:r>
              <a:rPr lang="en-US" dirty="0" smtClean="0"/>
              <a:t>142 startups in last decade, </a:t>
            </a:r>
            <a:r>
              <a:rPr lang="en-US" sz="3500" b="1" dirty="0" smtClean="0">
                <a:solidFill>
                  <a:srgbClr val="FDFFD2"/>
                </a:solidFill>
                <a:effectLst>
                  <a:outerShdw blurRad="50800" dist="38100" dir="2700000">
                    <a:srgbClr val="000000">
                      <a:alpha val="43000"/>
                    </a:srgbClr>
                  </a:outerShdw>
                </a:effectLst>
              </a:rPr>
              <a:t>12 battery startups</a:t>
            </a:r>
          </a:p>
          <a:p>
            <a:pPr>
              <a:lnSpc>
                <a:spcPct val="110000"/>
              </a:lnSpc>
            </a:pPr>
            <a:r>
              <a:rPr lang="en-US" dirty="0" smtClean="0"/>
              <a:t>$1.3B in licensing revenues, 320 companies licensed</a:t>
            </a:r>
          </a:p>
          <a:p>
            <a:pPr>
              <a:lnSpc>
                <a:spcPct val="110000"/>
              </a:lnSpc>
            </a:pPr>
            <a:r>
              <a:rPr lang="en-US" sz="3500" b="1" dirty="0" smtClean="0">
                <a:solidFill>
                  <a:srgbClr val="FDFFD2"/>
                </a:solidFill>
                <a:effectLst>
                  <a:outerShdw blurRad="50800" dist="38100" dir="2700000">
                    <a:srgbClr val="000000">
                      <a:alpha val="43000"/>
                    </a:srgbClr>
                  </a:outerShdw>
                </a:effectLst>
              </a:rPr>
              <a:t>3 U.S. plants built </a:t>
            </a:r>
            <a:r>
              <a:rPr lang="en-US" dirty="0" smtClean="0"/>
              <a:t>from battery licenses </a:t>
            </a:r>
          </a:p>
          <a:p>
            <a:pPr>
              <a:lnSpc>
                <a:spcPct val="110000"/>
              </a:lnSpc>
            </a:pPr>
            <a:r>
              <a:rPr lang="en-US" dirty="0" smtClean="0"/>
              <a:t>2 of 3 America’s </a:t>
            </a:r>
            <a:r>
              <a:rPr lang="en-US" sz="3459" dirty="0" smtClean="0">
                <a:solidFill>
                  <a:srgbClr val="FDFFD2"/>
                </a:solidFill>
                <a:effectLst>
                  <a:outerShdw blurRad="50800" dist="38100" dir="2700000">
                    <a:srgbClr val="000000">
                      <a:alpha val="43000"/>
                    </a:srgbClr>
                  </a:outerShdw>
                </a:effectLst>
              </a:rPr>
              <a:t>“</a:t>
            </a:r>
            <a:r>
              <a:rPr lang="en-US" sz="3459" b="1" dirty="0" smtClean="0">
                <a:solidFill>
                  <a:srgbClr val="FDFFD2"/>
                </a:solidFill>
                <a:effectLst>
                  <a:outerShdw blurRad="50800" dist="38100" dir="2700000">
                    <a:srgbClr val="000000">
                      <a:alpha val="43000"/>
                    </a:srgbClr>
                  </a:outerShdw>
                </a:effectLst>
              </a:rPr>
              <a:t>Top Energy Innovator</a:t>
            </a:r>
            <a:r>
              <a:rPr lang="en-US" sz="3459" dirty="0" smtClean="0">
                <a:solidFill>
                  <a:srgbClr val="FDFFD2"/>
                </a:solidFill>
                <a:effectLst>
                  <a:outerShdw blurRad="50800" dist="38100" dir="2700000">
                    <a:srgbClr val="000000">
                      <a:alpha val="43000"/>
                    </a:srgbClr>
                  </a:outerShdw>
                </a:effectLst>
              </a:rPr>
              <a:t>” </a:t>
            </a:r>
            <a:r>
              <a:rPr lang="en-US" dirty="0" smtClean="0"/>
              <a:t>Award recipients (ANL, PNNL)</a:t>
            </a:r>
          </a:p>
          <a:p>
            <a:pPr>
              <a:lnSpc>
                <a:spcPct val="110000"/>
              </a:lnSpc>
            </a:pPr>
            <a:r>
              <a:rPr lang="en-US" dirty="0" smtClean="0"/>
              <a:t>25,000+ patents </a:t>
            </a:r>
            <a:r>
              <a:rPr lang="en-US" dirty="0" err="1" smtClean="0"/>
              <a:t>teamwide</a:t>
            </a:r>
            <a:r>
              <a:rPr lang="en-US" dirty="0" smtClean="0"/>
              <a:t>; </a:t>
            </a:r>
            <a:r>
              <a:rPr lang="en-US" sz="3500" b="1" dirty="0" smtClean="0">
                <a:solidFill>
                  <a:srgbClr val="FDFFD2"/>
                </a:solidFill>
                <a:effectLst>
                  <a:outerShdw blurRad="50800" dist="38100" dir="2700000">
                    <a:srgbClr val="000000">
                      <a:alpha val="43000"/>
                    </a:srgbClr>
                  </a:outerShdw>
                </a:effectLst>
              </a:rPr>
              <a:t>718 battery patents</a:t>
            </a:r>
            <a:endParaRPr lang="en-US" b="1" dirty="0" smtClean="0">
              <a:solidFill>
                <a:srgbClr val="FDFFD2"/>
              </a:solidFill>
              <a:effectLst>
                <a:outerShdw blurRad="50800" dist="38100" dir="2700000">
                  <a:srgbClr val="000000">
                    <a:alpha val="43000"/>
                  </a:srgbClr>
                </a:outerShdw>
              </a:effectLst>
            </a:endParaRPr>
          </a:p>
          <a:p>
            <a:pPr>
              <a:lnSpc>
                <a:spcPct val="110000"/>
              </a:lnSpc>
            </a:pPr>
            <a:r>
              <a:rPr lang="en-US" dirty="0" smtClean="0"/>
              <a:t>38 “Award of Excellence in Technology Transfer” by Federal Laboratory Consortium</a:t>
            </a:r>
          </a:p>
          <a:p>
            <a:endParaRPr lang="en-US" dirty="0" smtClean="0"/>
          </a:p>
        </p:txBody>
      </p:sp>
    </p:spTree>
    <p:extLst>
      <p:ext uri="{BB962C8B-B14F-4D97-AF65-F5344CB8AC3E}">
        <p14:creationId xmlns:p14="http://schemas.microsoft.com/office/powerpoint/2010/main" val="86347299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6D56EEAD-0332-044B-8491-07E146F0D709}" type="slidenum">
              <a:rPr lang="en-GB" smtClean="0"/>
              <a:pPr/>
              <a:t>9</a:t>
            </a:fld>
            <a:endParaRPr lang="en-GB" dirty="0"/>
          </a:p>
        </p:txBody>
      </p:sp>
      <p:sp>
        <p:nvSpPr>
          <p:cNvPr id="6" name="Slide Number Placeholder 3"/>
          <p:cNvSpPr txBox="1">
            <a:spLocks/>
          </p:cNvSpPr>
          <p:nvPr/>
        </p:nvSpPr>
        <p:spPr>
          <a:xfrm>
            <a:off x="8186158" y="6442268"/>
            <a:ext cx="506272" cy="365125"/>
          </a:xfrm>
          <a:prstGeom prst="rect">
            <a:avLst/>
          </a:prstGeom>
        </p:spPr>
        <p:txBody>
          <a:bodyPr vert="horz" lIns="0" rIns="0" anchor="t"/>
          <a:lstStyle>
            <a:defPPr>
              <a:defRPr lang="en-GB"/>
            </a:defPPr>
            <a:lvl1pPr marL="0" algn="r" defTabSz="457200" rtl="0" eaLnBrk="1" latinLnBrk="0" hangingPunct="1">
              <a:defRPr kumimoji="0" sz="1400" b="0" kern="1200">
                <a:solidFill>
                  <a:schemeClr val="bg1">
                    <a:lumMod val="65000"/>
                  </a:schemeClr>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56EEAD-0332-044B-8491-07E146F0D709}" type="slidenum">
              <a:rPr lang="en-GB" smtClean="0"/>
              <a:pPr/>
              <a:t>9</a:t>
            </a:fld>
            <a:endParaRPr lang="en-GB" dirty="0"/>
          </a:p>
        </p:txBody>
      </p:sp>
      <p:sp>
        <p:nvSpPr>
          <p:cNvPr id="8" name="Slide Number Placeholder 3"/>
          <p:cNvSpPr txBox="1">
            <a:spLocks/>
          </p:cNvSpPr>
          <p:nvPr/>
        </p:nvSpPr>
        <p:spPr>
          <a:xfrm>
            <a:off x="8186158" y="6442268"/>
            <a:ext cx="506272" cy="365125"/>
          </a:xfrm>
          <a:prstGeom prst="rect">
            <a:avLst/>
          </a:prstGeom>
        </p:spPr>
        <p:txBody>
          <a:bodyPr vert="horz" lIns="0" rIns="0" anchor="t"/>
          <a:lstStyle>
            <a:defPPr>
              <a:defRPr lang="en-GB"/>
            </a:defPPr>
            <a:lvl1pPr marL="0" algn="r" defTabSz="457200" rtl="0" eaLnBrk="1" latinLnBrk="0" hangingPunct="1">
              <a:defRPr kumimoji="0" sz="1400" b="0" kern="1200">
                <a:solidFill>
                  <a:schemeClr val="bg1">
                    <a:lumMod val="65000"/>
                  </a:schemeClr>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56EEAD-0332-044B-8491-07E146F0D709}" type="slidenum">
              <a:rPr lang="en-GB" smtClean="0"/>
              <a:pPr/>
              <a:t>9</a:t>
            </a:fld>
            <a:endParaRPr lang="en-GB" dirty="0"/>
          </a:p>
        </p:txBody>
      </p:sp>
      <p:sp>
        <p:nvSpPr>
          <p:cNvPr id="9" name="Title 1"/>
          <p:cNvSpPr>
            <a:spLocks noGrp="1"/>
          </p:cNvSpPr>
          <p:nvPr>
            <p:ph type="title"/>
          </p:nvPr>
        </p:nvSpPr>
        <p:spPr>
          <a:xfrm>
            <a:off x="457200" y="274638"/>
            <a:ext cx="8229600" cy="1029605"/>
          </a:xfrm>
        </p:spPr>
        <p:txBody>
          <a:bodyPr>
            <a:noAutofit/>
          </a:bodyPr>
          <a:lstStyle/>
          <a:p>
            <a:r>
              <a:rPr lang="en-GB" dirty="0" smtClean="0"/>
              <a:t>JCESR Affiliates</a:t>
            </a:r>
            <a:br>
              <a:rPr lang="en-GB" dirty="0" smtClean="0"/>
            </a:br>
            <a:r>
              <a:rPr lang="en-GB" sz="2400" b="0" i="1" cap="all" dirty="0" smtClean="0"/>
              <a:t>Centralizing force for battery field</a:t>
            </a:r>
            <a:endParaRPr lang="en-GB" sz="2400" b="0" i="1" cap="all" dirty="0"/>
          </a:p>
        </p:txBody>
      </p:sp>
      <p:sp>
        <p:nvSpPr>
          <p:cNvPr id="10" name="Slide Number Placeholder 3"/>
          <p:cNvSpPr txBox="1">
            <a:spLocks/>
          </p:cNvSpPr>
          <p:nvPr/>
        </p:nvSpPr>
        <p:spPr>
          <a:xfrm>
            <a:off x="8186158" y="6442268"/>
            <a:ext cx="506272" cy="365125"/>
          </a:xfrm>
          <a:prstGeom prst="rect">
            <a:avLst/>
          </a:prstGeom>
        </p:spPr>
        <p:txBody>
          <a:bodyPr vert="horz" lIns="0" rIns="0" anchor="t"/>
          <a:lstStyle>
            <a:defPPr>
              <a:defRPr lang="en-GB"/>
            </a:defPPr>
            <a:lvl1pPr marL="0" algn="r" defTabSz="457200" rtl="0" eaLnBrk="1" latinLnBrk="0" hangingPunct="1">
              <a:defRPr kumimoji="0" sz="1400" b="0" kern="1200">
                <a:solidFill>
                  <a:schemeClr val="bg1">
                    <a:lumMod val="65000"/>
                  </a:schemeClr>
                </a:solidFill>
                <a:latin typeface="Arial Narrow"/>
                <a:ea typeface="+mn-ea"/>
                <a:cs typeface="Arial Narrow"/>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56EEAD-0332-044B-8491-07E146F0D709}" type="slidenum">
              <a:rPr lang="en-GB" smtClean="0"/>
              <a:pPr/>
              <a:t>9</a:t>
            </a:fld>
            <a:endParaRPr lang="en-GB" dirty="0"/>
          </a:p>
        </p:txBody>
      </p:sp>
      <p:pic>
        <p:nvPicPr>
          <p:cNvPr id="11" name="Picture 10" descr="Affiliates.png"/>
          <p:cNvPicPr>
            <a:picLocks noChangeAspect="1"/>
          </p:cNvPicPr>
          <p:nvPr/>
        </p:nvPicPr>
        <p:blipFill>
          <a:blip r:embed="rId2"/>
          <a:srcRect l="11112" t="10674" r="10823" b="11011"/>
          <a:stretch>
            <a:fillRect/>
          </a:stretch>
        </p:blipFill>
        <p:spPr>
          <a:xfrm>
            <a:off x="3676844" y="1288235"/>
            <a:ext cx="4971861" cy="4987842"/>
          </a:xfrm>
          <a:prstGeom prst="rect">
            <a:avLst/>
          </a:prstGeom>
        </p:spPr>
      </p:pic>
      <p:sp>
        <p:nvSpPr>
          <p:cNvPr id="12" name="TextBox 11"/>
          <p:cNvSpPr txBox="1"/>
          <p:nvPr/>
        </p:nvSpPr>
        <p:spPr>
          <a:xfrm>
            <a:off x="266705" y="1811887"/>
            <a:ext cx="3771895" cy="3447098"/>
          </a:xfrm>
          <a:prstGeom prst="rect">
            <a:avLst/>
          </a:prstGeom>
          <a:noFill/>
        </p:spPr>
        <p:txBody>
          <a:bodyPr wrap="square" lIns="0" tIns="0" rIns="0" bIns="0" rtlCol="0">
            <a:spAutoFit/>
          </a:bodyPr>
          <a:lstStyle/>
          <a:p>
            <a:pPr algn="ctr">
              <a:spcAft>
                <a:spcPts val="1200"/>
              </a:spcAft>
            </a:pPr>
            <a:r>
              <a:rPr lang="en-US" sz="2000" i="1" dirty="0" smtClean="0">
                <a:solidFill>
                  <a:schemeClr val="bg1"/>
                </a:solidFill>
                <a:latin typeface="Century Gothic"/>
                <a:cs typeface="Century Gothic"/>
              </a:rPr>
              <a:t>40 organizations</a:t>
            </a:r>
          </a:p>
          <a:p>
            <a:pPr algn="ctr">
              <a:spcAft>
                <a:spcPts val="1200"/>
              </a:spcAft>
            </a:pPr>
            <a:r>
              <a:rPr lang="en-US" sz="2400" dirty="0" smtClean="0">
                <a:solidFill>
                  <a:schemeClr val="bg1"/>
                </a:solidFill>
                <a:latin typeface="Century Gothic"/>
                <a:cs typeface="Century Gothic"/>
              </a:rPr>
              <a:t>Communicating </a:t>
            </a:r>
          </a:p>
          <a:p>
            <a:pPr algn="ctr">
              <a:spcAft>
                <a:spcPts val="1200"/>
              </a:spcAft>
            </a:pPr>
            <a:r>
              <a:rPr lang="en-US" sz="2400" dirty="0" smtClean="0">
                <a:solidFill>
                  <a:schemeClr val="bg1"/>
                </a:solidFill>
                <a:latin typeface="Century Gothic"/>
                <a:cs typeface="Century Gothic"/>
              </a:rPr>
              <a:t>and </a:t>
            </a:r>
          </a:p>
          <a:p>
            <a:pPr algn="ctr">
              <a:spcAft>
                <a:spcPts val="1200"/>
              </a:spcAft>
            </a:pPr>
            <a:r>
              <a:rPr lang="en-US" sz="2400" dirty="0">
                <a:solidFill>
                  <a:schemeClr val="bg1"/>
                </a:solidFill>
                <a:latin typeface="Century Gothic"/>
                <a:cs typeface="Century Gothic"/>
              </a:rPr>
              <a:t>c</a:t>
            </a:r>
            <a:r>
              <a:rPr lang="en-US" sz="2400" dirty="0" smtClean="0">
                <a:solidFill>
                  <a:schemeClr val="bg1"/>
                </a:solidFill>
                <a:latin typeface="Century Gothic"/>
                <a:cs typeface="Century Gothic"/>
              </a:rPr>
              <a:t>ollaborating </a:t>
            </a:r>
          </a:p>
          <a:p>
            <a:pPr algn="ctr">
              <a:spcAft>
                <a:spcPts val="1200"/>
              </a:spcAft>
            </a:pPr>
            <a:r>
              <a:rPr lang="en-US" sz="2400" dirty="0" smtClean="0">
                <a:solidFill>
                  <a:schemeClr val="bg1"/>
                </a:solidFill>
                <a:latin typeface="Century Gothic"/>
                <a:cs typeface="Century Gothic"/>
              </a:rPr>
              <a:t>with the </a:t>
            </a:r>
          </a:p>
          <a:p>
            <a:pPr algn="ctr">
              <a:spcAft>
                <a:spcPts val="1200"/>
              </a:spcAft>
            </a:pPr>
            <a:r>
              <a:rPr lang="en-US" sz="2400" dirty="0">
                <a:solidFill>
                  <a:schemeClr val="bg1"/>
                </a:solidFill>
                <a:latin typeface="Century Gothic"/>
                <a:cs typeface="Century Gothic"/>
              </a:rPr>
              <a:t>e</a:t>
            </a:r>
            <a:r>
              <a:rPr lang="en-US" sz="2400" dirty="0" smtClean="0">
                <a:solidFill>
                  <a:schemeClr val="bg1"/>
                </a:solidFill>
                <a:latin typeface="Century Gothic"/>
                <a:cs typeface="Century Gothic"/>
              </a:rPr>
              <a:t>nergy storage </a:t>
            </a:r>
          </a:p>
          <a:p>
            <a:pPr algn="ctr">
              <a:spcAft>
                <a:spcPts val="1200"/>
              </a:spcAft>
            </a:pPr>
            <a:r>
              <a:rPr lang="en-US" sz="2400" dirty="0" smtClean="0">
                <a:solidFill>
                  <a:schemeClr val="bg1"/>
                </a:solidFill>
                <a:latin typeface="Century Gothic"/>
                <a:cs typeface="Century Gothic"/>
              </a:rPr>
              <a:t>community</a:t>
            </a:r>
          </a:p>
        </p:txBody>
      </p:sp>
      <p:sp>
        <p:nvSpPr>
          <p:cNvPr id="13" name="Oval 12"/>
          <p:cNvSpPr/>
          <p:nvPr/>
        </p:nvSpPr>
        <p:spPr>
          <a:xfrm>
            <a:off x="3822700" y="1460500"/>
            <a:ext cx="4660900" cy="4660900"/>
          </a:xfrm>
          <a:prstGeom prst="ellipse">
            <a:avLst/>
          </a:prstGeom>
          <a:blipFill rotWithShape="1">
            <a:blip r:embed="rId3"/>
            <a:tile tx="0" ty="0" sx="100000" sy="100000" flip="none" algn="tl"/>
          </a:blipFill>
          <a:ln>
            <a:solidFill>
              <a:srgbClr val="800000"/>
            </a:solidFill>
          </a:ln>
          <a:effectLst/>
        </p:spPr>
        <p:txBody>
          <a:bodyPr wrap="square" lIns="0" tIns="0" rIns="0" bIns="0" rtlCol="0" anchor="ctr">
            <a:spAutoFit/>
          </a:bodyPr>
          <a:lstStyle/>
          <a:p>
            <a:pPr algn="ctr"/>
            <a:endParaRPr lang="en-US" dirty="0" smtClean="0">
              <a:solidFill>
                <a:schemeClr val="bg1"/>
              </a:solidFill>
              <a:latin typeface="Arial"/>
              <a:cs typeface="Arial"/>
            </a:endParaRPr>
          </a:p>
        </p:txBody>
      </p:sp>
      <p:sp>
        <p:nvSpPr>
          <p:cNvPr id="14" name="Oval 5"/>
          <p:cNvSpPr/>
          <p:nvPr/>
        </p:nvSpPr>
        <p:spPr>
          <a:xfrm>
            <a:off x="5078628" y="2739665"/>
            <a:ext cx="2129628" cy="2129627"/>
          </a:xfrm>
          <a:prstGeom prst="ellipse">
            <a:avLst/>
          </a:prstGeom>
          <a:gradFill>
            <a:gsLst>
              <a:gs pos="0">
                <a:srgbClr val="0E224D"/>
              </a:gs>
              <a:gs pos="100000">
                <a:srgbClr val="2A75A4"/>
              </a:gs>
            </a:gsLst>
          </a:gradFill>
          <a:ln>
            <a:headEnd type="none" w="med" len="med"/>
            <a:tailEnd type="triangle" w="med" len="med"/>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a:p>
        </p:txBody>
      </p:sp>
      <p:grpSp>
        <p:nvGrpSpPr>
          <p:cNvPr id="15" name="Group 35"/>
          <p:cNvGrpSpPr/>
          <p:nvPr/>
        </p:nvGrpSpPr>
        <p:grpSpPr>
          <a:xfrm>
            <a:off x="5143152" y="2834952"/>
            <a:ext cx="1974000" cy="1884523"/>
            <a:chOff x="2097086" y="1364280"/>
            <a:chExt cx="4758644" cy="4542942"/>
          </a:xfrm>
        </p:grpSpPr>
        <p:grpSp>
          <p:nvGrpSpPr>
            <p:cNvPr id="16" name="Group 10"/>
            <p:cNvGrpSpPr/>
            <p:nvPr/>
          </p:nvGrpSpPr>
          <p:grpSpPr>
            <a:xfrm>
              <a:off x="2196147" y="2316518"/>
              <a:ext cx="4659583" cy="2474172"/>
              <a:chOff x="2196147" y="2316518"/>
              <a:chExt cx="4659583" cy="2474172"/>
            </a:xfrm>
          </p:grpSpPr>
          <p:pic>
            <p:nvPicPr>
              <p:cNvPr id="31" name="Picture 12" descr="Uni-UIC.png"/>
              <p:cNvPicPr>
                <a:picLocks noChangeAspect="1"/>
              </p:cNvPicPr>
              <p:nvPr/>
            </p:nvPicPr>
            <p:blipFill>
              <a:blip r:embed="rId4"/>
              <a:stretch>
                <a:fillRect/>
              </a:stretch>
            </p:blipFill>
            <p:spPr>
              <a:xfrm>
                <a:off x="2542623" y="4088166"/>
                <a:ext cx="645563" cy="702524"/>
              </a:xfrm>
              <a:prstGeom prst="rect">
                <a:avLst/>
              </a:prstGeom>
            </p:spPr>
          </p:pic>
          <p:pic>
            <p:nvPicPr>
              <p:cNvPr id="32" name="Picture 31" descr="Uni-UofC.png"/>
              <p:cNvPicPr>
                <a:picLocks noChangeAspect="1"/>
              </p:cNvPicPr>
              <p:nvPr/>
            </p:nvPicPr>
            <p:blipFill>
              <a:blip r:embed="rId5"/>
              <a:stretch>
                <a:fillRect/>
              </a:stretch>
            </p:blipFill>
            <p:spPr>
              <a:xfrm>
                <a:off x="2196147" y="3143192"/>
                <a:ext cx="1384720" cy="376984"/>
              </a:xfrm>
              <a:prstGeom prst="rect">
                <a:avLst/>
              </a:prstGeom>
            </p:spPr>
          </p:pic>
          <p:pic>
            <p:nvPicPr>
              <p:cNvPr id="33" name="Picture 32" descr="Uni-UofM.png"/>
              <p:cNvPicPr>
                <a:picLocks noChangeAspect="1"/>
              </p:cNvPicPr>
              <p:nvPr/>
            </p:nvPicPr>
            <p:blipFill>
              <a:blip r:embed="rId6"/>
              <a:stretch>
                <a:fillRect/>
              </a:stretch>
            </p:blipFill>
            <p:spPr>
              <a:xfrm>
                <a:off x="2365046" y="2482854"/>
                <a:ext cx="792467" cy="504147"/>
              </a:xfrm>
              <a:prstGeom prst="rect">
                <a:avLst/>
              </a:prstGeom>
            </p:spPr>
          </p:pic>
          <p:pic>
            <p:nvPicPr>
              <p:cNvPr id="34" name="Picture 33" descr="Uni-Illinois.png"/>
              <p:cNvPicPr>
                <a:picLocks noChangeAspect="1"/>
              </p:cNvPicPr>
              <p:nvPr/>
            </p:nvPicPr>
            <p:blipFill>
              <a:blip r:embed="rId7"/>
              <a:stretch>
                <a:fillRect/>
              </a:stretch>
            </p:blipFill>
            <p:spPr>
              <a:xfrm>
                <a:off x="5115523" y="2316518"/>
                <a:ext cx="1391495" cy="463335"/>
              </a:xfrm>
              <a:prstGeom prst="rect">
                <a:avLst/>
              </a:prstGeom>
            </p:spPr>
          </p:pic>
          <p:grpSp>
            <p:nvGrpSpPr>
              <p:cNvPr id="35" name="Group 16"/>
              <p:cNvGrpSpPr/>
              <p:nvPr/>
            </p:nvGrpSpPr>
            <p:grpSpPr>
              <a:xfrm>
                <a:off x="5540009" y="3892799"/>
                <a:ext cx="1315721" cy="763712"/>
                <a:chOff x="5333765" y="3813431"/>
                <a:chExt cx="1504326" cy="873189"/>
              </a:xfrm>
            </p:grpSpPr>
            <p:pic>
              <p:nvPicPr>
                <p:cNvPr id="36" name="Picture 35" descr="Uni-NWU.png"/>
                <p:cNvPicPr>
                  <a:picLocks noChangeAspect="1"/>
                </p:cNvPicPr>
                <p:nvPr/>
              </p:nvPicPr>
              <p:blipFill>
                <a:blip r:embed="rId8"/>
                <a:srcRect b="38637"/>
                <a:stretch>
                  <a:fillRect/>
                </a:stretch>
              </p:blipFill>
              <p:spPr>
                <a:xfrm>
                  <a:off x="5333765" y="3813431"/>
                  <a:ext cx="1504326" cy="552053"/>
                </a:xfrm>
                <a:prstGeom prst="rect">
                  <a:avLst/>
                </a:prstGeom>
              </p:spPr>
            </p:pic>
            <p:pic>
              <p:nvPicPr>
                <p:cNvPr id="37" name="Picture 36" descr="Uni-NWU.png"/>
                <p:cNvPicPr>
                  <a:picLocks noChangeAspect="1"/>
                </p:cNvPicPr>
                <p:nvPr/>
              </p:nvPicPr>
              <p:blipFill>
                <a:blip r:embed="rId9"/>
                <a:srcRect t="64304"/>
                <a:stretch>
                  <a:fillRect/>
                </a:stretch>
              </p:blipFill>
              <p:spPr>
                <a:xfrm>
                  <a:off x="5333765" y="4365485"/>
                  <a:ext cx="1504326" cy="321135"/>
                </a:xfrm>
                <a:prstGeom prst="rect">
                  <a:avLst/>
                </a:prstGeom>
              </p:spPr>
            </p:pic>
          </p:grpSp>
        </p:grpSp>
        <p:grpSp>
          <p:nvGrpSpPr>
            <p:cNvPr id="17" name="Group 20"/>
            <p:cNvGrpSpPr/>
            <p:nvPr/>
          </p:nvGrpSpPr>
          <p:grpSpPr>
            <a:xfrm>
              <a:off x="2097086" y="1949037"/>
              <a:ext cx="4694215" cy="3362468"/>
              <a:chOff x="2097086" y="1949037"/>
              <a:chExt cx="4694215" cy="3362468"/>
            </a:xfrm>
          </p:grpSpPr>
          <p:pic>
            <p:nvPicPr>
              <p:cNvPr id="27" name="Picture 26" descr="Ind-AM.png"/>
              <p:cNvPicPr>
                <a:picLocks noChangeAspect="1"/>
              </p:cNvPicPr>
              <p:nvPr/>
            </p:nvPicPr>
            <p:blipFill>
              <a:blip r:embed="rId10"/>
              <a:stretch>
                <a:fillRect/>
              </a:stretch>
            </p:blipFill>
            <p:spPr>
              <a:xfrm>
                <a:off x="2097086" y="3596349"/>
                <a:ext cx="1377944" cy="392168"/>
              </a:xfrm>
              <a:prstGeom prst="rect">
                <a:avLst/>
              </a:prstGeom>
            </p:spPr>
          </p:pic>
          <p:pic>
            <p:nvPicPr>
              <p:cNvPr id="28" name="Picture 27" descr="Ind-CET.png"/>
              <p:cNvPicPr>
                <a:picLocks noChangeAspect="1"/>
              </p:cNvPicPr>
              <p:nvPr/>
            </p:nvPicPr>
            <p:blipFill>
              <a:blip r:embed="rId11"/>
              <a:stretch>
                <a:fillRect/>
              </a:stretch>
            </p:blipFill>
            <p:spPr>
              <a:xfrm>
                <a:off x="5768565" y="2937684"/>
                <a:ext cx="1022736" cy="782936"/>
              </a:xfrm>
              <a:prstGeom prst="rect">
                <a:avLst/>
              </a:prstGeom>
            </p:spPr>
          </p:pic>
          <p:pic>
            <p:nvPicPr>
              <p:cNvPr id="29" name="Picture 28" descr="Ind-Dow.png"/>
              <p:cNvPicPr>
                <a:picLocks noChangeAspect="1"/>
              </p:cNvPicPr>
              <p:nvPr/>
            </p:nvPicPr>
            <p:blipFill>
              <a:blip r:embed="rId12"/>
              <a:stretch>
                <a:fillRect/>
              </a:stretch>
            </p:blipFill>
            <p:spPr>
              <a:xfrm>
                <a:off x="5124075" y="1949037"/>
                <a:ext cx="768317" cy="272411"/>
              </a:xfrm>
              <a:prstGeom prst="rect">
                <a:avLst/>
              </a:prstGeom>
            </p:spPr>
          </p:pic>
          <p:pic>
            <p:nvPicPr>
              <p:cNvPr id="30" name="Picture 29" descr="Ind-JC.png"/>
              <p:cNvPicPr>
                <a:picLocks noChangeAspect="1"/>
              </p:cNvPicPr>
              <p:nvPr/>
            </p:nvPicPr>
            <p:blipFill>
              <a:blip r:embed="rId13"/>
              <a:stretch>
                <a:fillRect/>
              </a:stretch>
            </p:blipFill>
            <p:spPr>
              <a:xfrm>
                <a:off x="2875277" y="4802127"/>
                <a:ext cx="1096849" cy="509378"/>
              </a:xfrm>
              <a:prstGeom prst="rect">
                <a:avLst/>
              </a:prstGeom>
            </p:spPr>
          </p:pic>
        </p:grpSp>
        <p:pic>
          <p:nvPicPr>
            <p:cNvPr id="18" name="Picture 17" descr="JCESR_Logo_Reverse.ai"/>
            <p:cNvPicPr>
              <a:picLocks noChangeAspect="1"/>
            </p:cNvPicPr>
            <p:nvPr/>
          </p:nvPicPr>
          <p:blipFill>
            <a:blip r:embed="rId14"/>
            <a:stretch>
              <a:fillRect/>
            </a:stretch>
          </p:blipFill>
          <p:spPr>
            <a:xfrm>
              <a:off x="3607327" y="2843050"/>
              <a:ext cx="1905090" cy="1413698"/>
            </a:xfrm>
            <a:prstGeom prst="rect">
              <a:avLst/>
            </a:prstGeom>
          </p:spPr>
        </p:pic>
        <p:grpSp>
          <p:nvGrpSpPr>
            <p:cNvPr id="19" name="Group 27"/>
            <p:cNvGrpSpPr/>
            <p:nvPr/>
          </p:nvGrpSpPr>
          <p:grpSpPr>
            <a:xfrm>
              <a:off x="3148877" y="1364280"/>
              <a:ext cx="3140645" cy="4542942"/>
              <a:chOff x="3148877" y="1364280"/>
              <a:chExt cx="3140645" cy="4542942"/>
            </a:xfrm>
          </p:grpSpPr>
          <p:pic>
            <p:nvPicPr>
              <p:cNvPr id="20" name="Picture 19" descr="Argonne.png"/>
              <p:cNvPicPr>
                <a:picLocks noChangeAspect="1"/>
              </p:cNvPicPr>
              <p:nvPr/>
            </p:nvPicPr>
            <p:blipFill>
              <a:blip r:embed="rId15"/>
              <a:stretch>
                <a:fillRect/>
              </a:stretch>
            </p:blipFill>
            <p:spPr>
              <a:xfrm>
                <a:off x="3801363" y="1364280"/>
                <a:ext cx="1307789" cy="492483"/>
              </a:xfrm>
              <a:prstGeom prst="rect">
                <a:avLst/>
              </a:prstGeom>
            </p:spPr>
          </p:pic>
          <p:pic>
            <p:nvPicPr>
              <p:cNvPr id="21" name="Picture 20" descr="BerkleyLab.png"/>
              <p:cNvPicPr>
                <a:picLocks noChangeAspect="1"/>
              </p:cNvPicPr>
              <p:nvPr/>
            </p:nvPicPr>
            <p:blipFill>
              <a:blip r:embed="rId16"/>
              <a:stretch>
                <a:fillRect/>
              </a:stretch>
            </p:blipFill>
            <p:spPr>
              <a:xfrm>
                <a:off x="3148877" y="1805828"/>
                <a:ext cx="687768" cy="694932"/>
              </a:xfrm>
              <a:prstGeom prst="rect">
                <a:avLst/>
              </a:prstGeom>
            </p:spPr>
          </p:pic>
          <p:pic>
            <p:nvPicPr>
              <p:cNvPr id="22" name="Picture 21" descr="PNNL.png"/>
              <p:cNvPicPr>
                <a:picLocks noChangeAspect="1"/>
              </p:cNvPicPr>
              <p:nvPr/>
            </p:nvPicPr>
            <p:blipFill>
              <a:blip r:embed="rId17"/>
              <a:stretch>
                <a:fillRect/>
              </a:stretch>
            </p:blipFill>
            <p:spPr>
              <a:xfrm>
                <a:off x="4759945" y="4826750"/>
                <a:ext cx="1529577" cy="636897"/>
              </a:xfrm>
              <a:prstGeom prst="rect">
                <a:avLst/>
              </a:prstGeom>
            </p:spPr>
          </p:pic>
          <p:pic>
            <p:nvPicPr>
              <p:cNvPr id="23" name="Picture 22" descr="Sandia.png"/>
              <p:cNvPicPr>
                <a:picLocks noChangeAspect="1"/>
              </p:cNvPicPr>
              <p:nvPr/>
            </p:nvPicPr>
            <p:blipFill>
              <a:blip r:embed="rId18"/>
              <a:stretch>
                <a:fillRect/>
              </a:stretch>
            </p:blipFill>
            <p:spPr>
              <a:xfrm>
                <a:off x="3520072" y="5568502"/>
                <a:ext cx="2230482" cy="338720"/>
              </a:xfrm>
              <a:prstGeom prst="rect">
                <a:avLst/>
              </a:prstGeom>
            </p:spPr>
          </p:pic>
          <p:grpSp>
            <p:nvGrpSpPr>
              <p:cNvPr id="24" name="Group 35"/>
              <p:cNvGrpSpPr/>
              <p:nvPr/>
            </p:nvGrpSpPr>
            <p:grpSpPr>
              <a:xfrm>
                <a:off x="4282129" y="4427218"/>
                <a:ext cx="1043091" cy="374809"/>
                <a:chOff x="4299062" y="4664285"/>
                <a:chExt cx="1043091" cy="374809"/>
              </a:xfrm>
            </p:grpSpPr>
            <p:pic>
              <p:nvPicPr>
                <p:cNvPr id="25" name="Picture 24" descr="SLAC.png"/>
                <p:cNvPicPr>
                  <a:picLocks noChangeAspect="1"/>
                </p:cNvPicPr>
                <p:nvPr/>
              </p:nvPicPr>
              <p:blipFill>
                <a:blip r:embed="rId19"/>
                <a:srcRect t="84894"/>
                <a:stretch>
                  <a:fillRect/>
                </a:stretch>
              </p:blipFill>
              <p:spPr>
                <a:xfrm>
                  <a:off x="4299062" y="4982633"/>
                  <a:ext cx="1043091" cy="56461"/>
                </a:xfrm>
                <a:prstGeom prst="rect">
                  <a:avLst/>
                </a:prstGeom>
              </p:spPr>
            </p:pic>
            <p:pic>
              <p:nvPicPr>
                <p:cNvPr id="26" name="Picture 25" descr="SLAC.png"/>
                <p:cNvPicPr>
                  <a:picLocks noChangeAspect="1"/>
                </p:cNvPicPr>
                <p:nvPr/>
              </p:nvPicPr>
              <p:blipFill>
                <a:blip r:embed="rId20"/>
                <a:srcRect b="15055"/>
                <a:stretch>
                  <a:fillRect/>
                </a:stretch>
              </p:blipFill>
              <p:spPr>
                <a:xfrm>
                  <a:off x="4299062" y="4664285"/>
                  <a:ext cx="1043091" cy="317490"/>
                </a:xfrm>
                <a:prstGeom prst="rect">
                  <a:avLst/>
                </a:prstGeom>
              </p:spPr>
            </p:pic>
          </p:grpSp>
        </p:grpSp>
      </p:grpSp>
      <p:sp>
        <p:nvSpPr>
          <p:cNvPr id="38" name="TextBox 37"/>
          <p:cNvSpPr txBox="1"/>
          <p:nvPr/>
        </p:nvSpPr>
        <p:spPr>
          <a:xfrm>
            <a:off x="3682999" y="3162300"/>
            <a:ext cx="1601141" cy="553998"/>
          </a:xfrm>
          <a:prstGeom prst="rect">
            <a:avLst/>
          </a:prstGeom>
          <a:noFill/>
        </p:spPr>
        <p:txBody>
          <a:bodyPr wrap="square" lIns="0" tIns="0" rIns="0" bIns="0" rtlCol="0">
            <a:spAutoFit/>
          </a:bodyPr>
          <a:lstStyle/>
          <a:p>
            <a:pPr algn="ctr"/>
            <a:r>
              <a:rPr lang="en-US" b="1" i="1" dirty="0" smtClean="0">
                <a:solidFill>
                  <a:srgbClr val="000000"/>
                </a:solidFill>
                <a:latin typeface="Century Gothic"/>
                <a:cs typeface="Century Gothic"/>
              </a:rPr>
              <a:t>Research Universities</a:t>
            </a:r>
          </a:p>
        </p:txBody>
      </p:sp>
      <p:sp>
        <p:nvSpPr>
          <p:cNvPr id="39" name="TextBox 38"/>
          <p:cNvSpPr txBox="1"/>
          <p:nvPr/>
        </p:nvSpPr>
        <p:spPr>
          <a:xfrm>
            <a:off x="4699000" y="1790700"/>
            <a:ext cx="1935292" cy="553998"/>
          </a:xfrm>
          <a:prstGeom prst="rect">
            <a:avLst/>
          </a:prstGeom>
          <a:noFill/>
        </p:spPr>
        <p:txBody>
          <a:bodyPr wrap="square" lIns="0" tIns="0" rIns="0" bIns="0" rtlCol="0">
            <a:spAutoFit/>
          </a:bodyPr>
          <a:lstStyle/>
          <a:p>
            <a:pPr algn="ctr"/>
            <a:r>
              <a:rPr lang="en-US" b="1" i="1" dirty="0" smtClean="0">
                <a:solidFill>
                  <a:srgbClr val="000000"/>
                </a:solidFill>
                <a:latin typeface="Century Gothic"/>
                <a:cs typeface="Century Gothic"/>
              </a:rPr>
              <a:t>Private </a:t>
            </a:r>
          </a:p>
          <a:p>
            <a:pPr algn="ctr"/>
            <a:r>
              <a:rPr lang="en-US" b="1" i="1" dirty="0">
                <a:solidFill>
                  <a:srgbClr val="000000"/>
                </a:solidFill>
                <a:latin typeface="Century Gothic"/>
                <a:cs typeface="Century Gothic"/>
              </a:rPr>
              <a:t>C</a:t>
            </a:r>
            <a:r>
              <a:rPr lang="en-US" b="1" i="1" dirty="0" smtClean="0">
                <a:solidFill>
                  <a:srgbClr val="000000"/>
                </a:solidFill>
                <a:latin typeface="Century Gothic"/>
                <a:cs typeface="Century Gothic"/>
              </a:rPr>
              <a:t>ompanies</a:t>
            </a:r>
          </a:p>
        </p:txBody>
      </p:sp>
      <p:sp>
        <p:nvSpPr>
          <p:cNvPr id="40" name="TextBox 39"/>
          <p:cNvSpPr txBox="1"/>
          <p:nvPr/>
        </p:nvSpPr>
        <p:spPr>
          <a:xfrm>
            <a:off x="4368799" y="4927600"/>
            <a:ext cx="2352981" cy="553998"/>
          </a:xfrm>
          <a:prstGeom prst="rect">
            <a:avLst/>
          </a:prstGeom>
          <a:noFill/>
        </p:spPr>
        <p:txBody>
          <a:bodyPr wrap="square" lIns="0" tIns="0" rIns="0" bIns="0" rtlCol="0">
            <a:spAutoFit/>
          </a:bodyPr>
          <a:lstStyle/>
          <a:p>
            <a:pPr algn="ctr"/>
            <a:r>
              <a:rPr lang="en-US" b="1" i="1" dirty="0" smtClean="0">
                <a:solidFill>
                  <a:srgbClr val="000000"/>
                </a:solidFill>
                <a:latin typeface="Century Gothic"/>
                <a:cs typeface="Century Gothic"/>
              </a:rPr>
              <a:t>Energy Frontier</a:t>
            </a:r>
          </a:p>
          <a:p>
            <a:pPr algn="ctr"/>
            <a:r>
              <a:rPr lang="en-US" b="1" i="1" dirty="0" smtClean="0">
                <a:solidFill>
                  <a:srgbClr val="000000"/>
                </a:solidFill>
                <a:latin typeface="Century Gothic"/>
                <a:cs typeface="Century Gothic"/>
              </a:rPr>
              <a:t>Research Centers</a:t>
            </a:r>
          </a:p>
        </p:txBody>
      </p:sp>
      <p:sp>
        <p:nvSpPr>
          <p:cNvPr id="41" name="TextBox 40"/>
          <p:cNvSpPr txBox="1"/>
          <p:nvPr/>
        </p:nvSpPr>
        <p:spPr>
          <a:xfrm>
            <a:off x="6578599" y="4318000"/>
            <a:ext cx="1841501" cy="553998"/>
          </a:xfrm>
          <a:prstGeom prst="rect">
            <a:avLst/>
          </a:prstGeom>
          <a:noFill/>
        </p:spPr>
        <p:txBody>
          <a:bodyPr wrap="square" lIns="0" tIns="0" rIns="0" bIns="0" rtlCol="0">
            <a:spAutoFit/>
          </a:bodyPr>
          <a:lstStyle/>
          <a:p>
            <a:pPr algn="ctr"/>
            <a:r>
              <a:rPr lang="en-US" b="1" i="1" dirty="0" smtClean="0">
                <a:solidFill>
                  <a:srgbClr val="000000"/>
                </a:solidFill>
                <a:latin typeface="Century Gothic"/>
                <a:cs typeface="Century Gothic"/>
              </a:rPr>
              <a:t>Trade </a:t>
            </a:r>
          </a:p>
          <a:p>
            <a:pPr algn="ctr"/>
            <a:r>
              <a:rPr lang="en-US" b="1" i="1" dirty="0">
                <a:solidFill>
                  <a:srgbClr val="000000"/>
                </a:solidFill>
                <a:latin typeface="Century Gothic"/>
                <a:cs typeface="Century Gothic"/>
              </a:rPr>
              <a:t>O</a:t>
            </a:r>
            <a:r>
              <a:rPr lang="en-US" b="1" i="1" dirty="0" smtClean="0">
                <a:solidFill>
                  <a:srgbClr val="000000"/>
                </a:solidFill>
                <a:latin typeface="Century Gothic"/>
                <a:cs typeface="Century Gothic"/>
              </a:rPr>
              <a:t>rganizations</a:t>
            </a:r>
          </a:p>
        </p:txBody>
      </p:sp>
      <p:sp>
        <p:nvSpPr>
          <p:cNvPr id="42" name="TextBox 41"/>
          <p:cNvSpPr txBox="1"/>
          <p:nvPr/>
        </p:nvSpPr>
        <p:spPr>
          <a:xfrm>
            <a:off x="6273800" y="2501900"/>
            <a:ext cx="1879600" cy="553998"/>
          </a:xfrm>
          <a:prstGeom prst="rect">
            <a:avLst/>
          </a:prstGeom>
          <a:noFill/>
        </p:spPr>
        <p:txBody>
          <a:bodyPr wrap="square" lIns="0" tIns="0" rIns="0" bIns="0" rtlCol="0">
            <a:spAutoFit/>
          </a:bodyPr>
          <a:lstStyle/>
          <a:p>
            <a:pPr algn="ctr"/>
            <a:r>
              <a:rPr lang="en-US" b="1" i="1" dirty="0" smtClean="0">
                <a:solidFill>
                  <a:srgbClr val="000000"/>
                </a:solidFill>
                <a:latin typeface="Century Gothic"/>
                <a:cs typeface="Century Gothic"/>
              </a:rPr>
              <a:t>Venture Capital </a:t>
            </a:r>
          </a:p>
          <a:p>
            <a:pPr algn="ctr"/>
            <a:r>
              <a:rPr lang="en-US" b="1" i="1" dirty="0">
                <a:solidFill>
                  <a:srgbClr val="000000"/>
                </a:solidFill>
                <a:latin typeface="Century Gothic"/>
                <a:cs typeface="Century Gothic"/>
              </a:rPr>
              <a:t>F</a:t>
            </a:r>
            <a:r>
              <a:rPr lang="en-US" b="1" i="1" dirty="0" smtClean="0">
                <a:solidFill>
                  <a:srgbClr val="000000"/>
                </a:solidFill>
                <a:latin typeface="Century Gothic"/>
                <a:cs typeface="Century Gothic"/>
              </a:rPr>
              <a:t>irms</a:t>
            </a:r>
          </a:p>
        </p:txBody>
      </p:sp>
    </p:spTree>
    <p:extLst>
      <p:ext uri="{BB962C8B-B14F-4D97-AF65-F5344CB8AC3E}">
        <p14:creationId xmlns:p14="http://schemas.microsoft.com/office/powerpoint/2010/main" val="1903333618"/>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spDef>
      <a:spPr>
        <a:effectLst>
          <a:outerShdw blurRad="63500" dist="25400" dir="2700000" algn="br">
            <a:srgbClr val="000000">
              <a:alpha val="78000"/>
            </a:srgbClr>
          </a:outerShdw>
        </a:effectLst>
      </a:spPr>
      <a:bodyPr wrap="square" lIns="0" tIns="0" rIns="0" bIns="0">
        <a:spAutoFit/>
      </a:bodyPr>
      <a:lstStyle>
        <a:defPPr>
          <a:defRPr dirty="0" smtClean="0">
            <a:solidFill>
              <a:schemeClr val="bg1"/>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Concourse.thmx</Template>
  <TotalTime>56931</TotalTime>
  <Words>3989</Words>
  <Application>Microsoft Macintosh PowerPoint</Application>
  <PresentationFormat>On-screen Show (4:3)</PresentationFormat>
  <Paragraphs>573</Paragraphs>
  <Slides>29</Slides>
  <Notes>21</Notes>
  <HiddenSlides>0</HiddenSlides>
  <MMClips>0</MMClips>
  <ScaleCrop>false</ScaleCrop>
  <HeadingPairs>
    <vt:vector size="8" baseType="variant">
      <vt:variant>
        <vt:lpstr>Theme</vt:lpstr>
      </vt:variant>
      <vt:variant>
        <vt:i4>1</vt:i4>
      </vt:variant>
      <vt:variant>
        <vt:lpstr>Links</vt:lpstr>
      </vt:variant>
      <vt:variant>
        <vt:i4>1</vt:i4>
      </vt:variant>
      <vt:variant>
        <vt:lpstr>Embedded OLE Servers</vt:lpstr>
      </vt:variant>
      <vt:variant>
        <vt:i4>1</vt:i4>
      </vt:variant>
      <vt:variant>
        <vt:lpstr>Slide Titles</vt:lpstr>
      </vt:variant>
      <vt:variant>
        <vt:i4>29</vt:i4>
      </vt:variant>
    </vt:vector>
  </HeadingPairs>
  <TitlesOfParts>
    <vt:vector size="32" baseType="lpstr">
      <vt:lpstr>Concourse</vt:lpstr>
      <vt:lpstr>???</vt:lpstr>
      <vt:lpstr>Chart</vt:lpstr>
      <vt:lpstr>Joint Center for Energy Storage Research: an Overview</vt:lpstr>
      <vt:lpstr>PowerPoint Presentation</vt:lpstr>
      <vt:lpstr>PowerPoint Presentation</vt:lpstr>
      <vt:lpstr>JCESR Targeted Outcomes  Achieving Goals For Lasting Legacies </vt:lpstr>
      <vt:lpstr>PowerPoint Presentation</vt:lpstr>
      <vt:lpstr>The JCESR Paradigm: Beyond Lithium Ion  </vt:lpstr>
      <vt:lpstr>The JCESR Team </vt:lpstr>
      <vt:lpstr>The JCESR Team</vt:lpstr>
      <vt:lpstr>JCESR Affiliates Centralizing force for battery field</vt:lpstr>
      <vt:lpstr>PowerPoint Presentation</vt:lpstr>
      <vt:lpstr>PowerPoint Presentation</vt:lpstr>
      <vt:lpstr>JCESR Integrated Approach Resolving challenges</vt:lpstr>
      <vt:lpstr>What’s the Science in JCESR?</vt:lpstr>
      <vt:lpstr>PowerPoint Presentation</vt:lpstr>
      <vt:lpstr>The Materials Genome Approach High-throughput calculations and datamining of structure-property relationships for 105 of materials</vt:lpstr>
      <vt:lpstr>PowerPoint Presentation</vt:lpstr>
      <vt:lpstr>The JCESR Paradigm: Beyond Lithium Ion  </vt:lpstr>
      <vt:lpstr>Techno-Economic Modeling Building a Battery on the Computer</vt:lpstr>
      <vt:lpstr>Translational Development Teams  Integrating Science with Engineering</vt:lpstr>
      <vt:lpstr>TDT 2 Mg intercalation $100/kWh, 400 Wh/kg and 400 Wh/L</vt:lpstr>
      <vt:lpstr>Unveiling New Challenges through  Cell Design and Prototyping</vt:lpstr>
      <vt:lpstr>Unveiling New Challenges through  Cell Design and Prototyping</vt:lpstr>
      <vt:lpstr>PowerPoint Presentation</vt:lpstr>
      <vt:lpstr>JCESR Organizational Structure Synergistic, Integrated, Mission-Focused </vt:lpstr>
      <vt:lpstr>Communication – Enabling the Operation </vt:lpstr>
      <vt:lpstr>JCESR Launch and Operation: Enabling Three Legacies, Outcomes-Driven Program, Communication Excellence</vt:lpstr>
      <vt:lpstr>PowerPoint Presentation</vt:lpstr>
      <vt:lpstr>JCESR Maps onto DOE’s RDD&amp;D Spectrum</vt:lpstr>
      <vt:lpstr>PowerPoint Presentation</vt:lpstr>
    </vt:vector>
  </TitlesOfParts>
  <Company>Agility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The Proposal Center</dc:creator>
  <cp:lastModifiedBy>George W Crabtree</cp:lastModifiedBy>
  <cp:revision>401</cp:revision>
  <dcterms:created xsi:type="dcterms:W3CDTF">2012-07-16T19:40:13Z</dcterms:created>
  <dcterms:modified xsi:type="dcterms:W3CDTF">2013-02-28T03:49:15Z</dcterms:modified>
</cp:coreProperties>
</file>