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87" r:id="rId2"/>
    <p:sldId id="337" r:id="rId3"/>
    <p:sldId id="344" r:id="rId4"/>
    <p:sldId id="338" r:id="rId5"/>
    <p:sldId id="346" r:id="rId6"/>
    <p:sldId id="341" r:id="rId7"/>
    <p:sldId id="342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FF99CC"/>
    <a:srgbClr val="FFFF99"/>
    <a:srgbClr val="0066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5" autoAdjust="0"/>
    <p:restoredTop sz="89076" autoAdjust="0"/>
  </p:normalViewPr>
  <p:slideViewPr>
    <p:cSldViewPr>
      <p:cViewPr>
        <p:scale>
          <a:sx n="70" d="100"/>
          <a:sy n="70" d="100"/>
        </p:scale>
        <p:origin x="-1282" y="-1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1326"/>
    </p:cViewPr>
  </p:sorterViewPr>
  <p:notesViewPr>
    <p:cSldViewPr>
      <p:cViewPr>
        <p:scale>
          <a:sx n="100" d="100"/>
          <a:sy n="100" d="100"/>
        </p:scale>
        <p:origin x="-1506" y="49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65" tIns="46583" rIns="93165" bIns="4658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65" tIns="46583" rIns="93165" bIns="46583" rtlCol="0"/>
          <a:lstStyle>
            <a:lvl1pPr algn="r">
              <a:defRPr sz="1200"/>
            </a:lvl1pPr>
          </a:lstStyle>
          <a:p>
            <a:fld id="{276FE357-7B1C-4BCD-B669-C23B6EA1BC52}" type="datetime7">
              <a:rPr lang="en-US" smtClean="0"/>
              <a:pPr/>
              <a:t>Feb-13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65" tIns="46583" rIns="93165" bIns="4658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65" tIns="46583" rIns="93165" bIns="46583" rtlCol="0" anchor="b"/>
          <a:lstStyle>
            <a:lvl1pPr algn="r">
              <a:defRPr sz="1200"/>
            </a:lvl1pPr>
          </a:lstStyle>
          <a:p>
            <a:fld id="{0577AAAE-EFD1-46CE-9D9A-4839238439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522359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65" tIns="46583" rIns="93165" bIns="4658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65" tIns="46583" rIns="93165" bIns="46583" rtlCol="0"/>
          <a:lstStyle>
            <a:lvl1pPr algn="r">
              <a:defRPr sz="1200"/>
            </a:lvl1pPr>
          </a:lstStyle>
          <a:p>
            <a:fld id="{27E999F8-6EC8-4AEC-8F87-8F228D511C06}" type="datetime7">
              <a:rPr lang="en-US" smtClean="0"/>
              <a:pPr/>
              <a:t>Feb-13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5" tIns="46583" rIns="93165" bIns="4658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65" tIns="46583" rIns="93165" bIns="4658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65" tIns="46583" rIns="93165" bIns="4658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65" tIns="46583" rIns="93165" bIns="46583" rtlCol="0" anchor="b"/>
          <a:lstStyle>
            <a:lvl1pPr algn="r">
              <a:defRPr sz="1200"/>
            </a:lvl1pPr>
          </a:lstStyle>
          <a:p>
            <a:fld id="{038FE3A6-A945-4FF6-AA32-24C96799F7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8648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FE3A6-A945-4FF6-AA32-24C96799F79F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FA68C524-5607-4E83-891F-1E2AC38EA2D6}" type="datetime7">
              <a:rPr lang="en-US" smtClean="0"/>
              <a:pPr/>
              <a:t>Feb-13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FE3A6-A945-4FF6-AA32-24C96799F79F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55863A54-8C77-4A5D-8382-1BB4DAE3F06F}" type="datetime7">
              <a:rPr lang="en-US" smtClean="0"/>
              <a:pPr/>
              <a:t>Feb-13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27E999F8-6EC8-4AEC-8F87-8F228D511C06}" type="datetime7">
              <a:rPr lang="en-US" smtClean="0"/>
              <a:pPr/>
              <a:t>Feb-13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8FE3A6-A945-4FF6-AA32-24C96799F79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6239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FE3A6-A945-4FF6-AA32-24C96799F79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55863A54-8C77-4A5D-8382-1BB4DAE3F06F}" type="datetime7">
              <a:rPr lang="en-US" smtClean="0"/>
              <a:pPr/>
              <a:t>Feb-13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304800" y="6248400"/>
            <a:ext cx="26670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5" name="Picture 8" descr="horizontal-logo-green-text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04800"/>
            <a:ext cx="5334000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6400800" cy="1752600"/>
          </a:xfrm>
        </p:spPr>
        <p:txBody>
          <a:bodyPr/>
          <a:lstStyle>
            <a:lvl1pPr marL="0" indent="0" algn="ctr">
              <a:buNone/>
              <a:defRPr b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0" name="Title 6"/>
          <p:cNvSpPr>
            <a:spLocks noGrp="1"/>
          </p:cNvSpPr>
          <p:nvPr>
            <p:ph type="title"/>
          </p:nvPr>
        </p:nvSpPr>
        <p:spPr>
          <a:xfrm>
            <a:off x="457200" y="198120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200" b="1">
                <a:solidFill>
                  <a:srgbClr val="146737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-219075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52425" y="866775"/>
            <a:ext cx="8410575" cy="525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533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10663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Office of Science FY 2011 Budget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3750" y="6351588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10663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AAD86A7-DF98-4833-9A9E-353DA9F97E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0" name="Picture 9" descr="horizontal-logo-green-text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" y="6354763"/>
            <a:ext cx="2438400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kern="1200">
          <a:solidFill>
            <a:srgbClr val="106636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b="1" kern="1200">
          <a:solidFill>
            <a:srgbClr val="146737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200" kern="1200">
          <a:solidFill>
            <a:srgbClr val="404040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ience.doe.gov/bes/archives/COVs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228600" y="1752600"/>
            <a:ext cx="8763000" cy="384329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164041" tIns="123030" rIns="164041" bIns="123030">
            <a:spAutoFit/>
          </a:bodyPr>
          <a:lstStyle/>
          <a:p>
            <a:pPr marL="206522" indent="-206522" algn="ctr" eaLnBrk="0" hangingPunct="0">
              <a:spcAft>
                <a:spcPct val="25000"/>
              </a:spcAft>
              <a:defRPr/>
            </a:pPr>
            <a:r>
              <a:rPr lang="en-US" sz="32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Committee of Visitors Review of EFRC/Hub</a:t>
            </a:r>
          </a:p>
          <a:p>
            <a:pPr marL="206522" indent="-206522" algn="ctr" eaLnBrk="0" hangingPunct="0">
              <a:spcAft>
                <a:spcPct val="25000"/>
              </a:spcAft>
              <a:defRPr/>
            </a:pPr>
            <a:endParaRPr lang="en-US" sz="3200" dirty="0" smtClean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  <a:p>
            <a:pPr marL="206522" indent="-206522" algn="ctr" eaLnBrk="0" hangingPunct="0">
              <a:spcAft>
                <a:spcPct val="25000"/>
              </a:spcAft>
              <a:defRPr/>
            </a:pPr>
            <a:r>
              <a:rPr lang="en-US" sz="2400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Update for BESAC</a:t>
            </a:r>
          </a:p>
          <a:p>
            <a:pPr marL="206522" indent="-206522" algn="ctr" eaLnBrk="0" hangingPunct="0">
              <a:spcAft>
                <a:spcPct val="25000"/>
              </a:spcAft>
              <a:defRPr/>
            </a:pPr>
            <a:r>
              <a:rPr lang="en-US" sz="2400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March 1, 2013</a:t>
            </a:r>
          </a:p>
          <a:p>
            <a:pPr marL="206522" indent="-206522" algn="ctr" eaLnBrk="0" hangingPunct="0">
              <a:lnSpc>
                <a:spcPct val="110000"/>
              </a:lnSpc>
              <a:defRPr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206522" indent="-206522" algn="ctr" eaLnBrk="0" hangingPunct="0">
              <a:lnSpc>
                <a:spcPct val="110000"/>
              </a:lnSpc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Harriet Kung</a:t>
            </a:r>
          </a:p>
          <a:p>
            <a:pPr marL="206522" indent="-206522" algn="ctr" eaLnBrk="0" hangingPunct="0">
              <a:spcAft>
                <a:spcPct val="25000"/>
              </a:spcAft>
              <a:defRPr/>
            </a:pPr>
            <a:endParaRPr lang="en-US" sz="3200" dirty="0" smtClean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6600"/>
                </a:solidFill>
              </a:rPr>
              <a:t>History of COVs in SC/BES</a:t>
            </a:r>
            <a:endParaRPr lang="en-US" dirty="0">
              <a:solidFill>
                <a:srgbClr val="006600"/>
              </a:solidFill>
            </a:endParaRPr>
          </a:p>
        </p:txBody>
      </p:sp>
      <p:sp>
        <p:nvSpPr>
          <p:cNvPr id="9" name="Title 4"/>
          <p:cNvSpPr txBox="1">
            <a:spLocks/>
          </p:cNvSpPr>
          <p:nvPr/>
        </p:nvSpPr>
        <p:spPr bwMode="auto">
          <a:xfrm>
            <a:off x="4343400" y="6400800"/>
            <a:ext cx="3429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06636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4400" y="838201"/>
            <a:ext cx="7315200" cy="5327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 defTabSz="865188" eaLnBrk="0" hangingPunct="0">
              <a:spcAft>
                <a:spcPts val="1200"/>
              </a:spcAft>
              <a:buClr>
                <a:schemeClr val="tx1"/>
              </a:buClr>
              <a:buSzPct val="75000"/>
              <a:buFont typeface="Wingdings" pitchFamily="2" charset="2"/>
              <a:buChar char="Ø"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The very first COV in SC was the review of the chemical sciences portion of the CSGB division in 2002.</a:t>
            </a:r>
          </a:p>
          <a:p>
            <a:pPr marL="228600" indent="-228600" defTabSz="865188" eaLnBrk="0" hangingPunct="0">
              <a:spcAft>
                <a:spcPts val="1200"/>
              </a:spcAft>
              <a:buClr>
                <a:schemeClr val="tx1"/>
              </a:buClr>
              <a:buSzPct val="75000"/>
              <a:buFont typeface="Wingdings" pitchFamily="2" charset="2"/>
              <a:buChar char="Ø"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All previous COV reports and BES responses can be found at:  </a:t>
            </a:r>
            <a:r>
              <a:rPr lang="en-US" b="1" dirty="0" smtClean="0">
                <a:latin typeface="Arial" pitchFamily="34" charset="0"/>
                <a:cs typeface="Arial" pitchFamily="34" charset="0"/>
                <a:hlinkClick r:id="rId3"/>
              </a:rPr>
              <a:t>http://www.science.doe.gov/bes/archives/COVs.html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228600" indent="-228600" defTabSz="865188" eaLnBrk="0" hangingPunct="0">
              <a:spcAft>
                <a:spcPts val="1200"/>
              </a:spcAft>
              <a:buClr>
                <a:schemeClr val="tx1"/>
              </a:buClr>
              <a:buSzPct val="75000"/>
              <a:buFont typeface="Wingdings" pitchFamily="2" charset="2"/>
              <a:buChar char="Ø"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 COVs are now a standard part of BES practice.  COV recommendations are taken very seriously by BES and have resulted in substantive changes.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228600" indent="-228600">
              <a:buFont typeface="Wingdings" pitchFamily="2" charset="2"/>
              <a:buChar char="Ø"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The response to this recommendation, and similar recommendations for improved information management made by other COVs, has been the development of a new system for SC:  Portfolio Analysis and Management System (PAMS).</a:t>
            </a:r>
          </a:p>
          <a:p>
            <a:pPr marL="228600" indent="-228600">
              <a:buFont typeface="Wingdings" pitchFamily="2" charset="2"/>
              <a:buChar char="Ø"/>
            </a:pPr>
            <a:endParaRPr lang="en-US" sz="1600" b="1" dirty="0">
              <a:latin typeface="Arial" pitchFamily="34" charset="0"/>
              <a:cs typeface="Arial" pitchFamily="34" charset="0"/>
            </a:endParaRPr>
          </a:p>
          <a:p>
            <a:pPr marL="228600" indent="-228600">
              <a:buFont typeface="Wingdings" pitchFamily="2" charset="2"/>
              <a:buChar char="Ø"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will be the first review of the EFRCs and the Hub (JCAP) in BES.</a:t>
            </a:r>
          </a:p>
          <a:p>
            <a:pPr marL="228600" indent="-228600"/>
            <a:endParaRPr lang="en-US" sz="1600" b="1" dirty="0" smtClean="0">
              <a:latin typeface="Arial" pitchFamily="34" charset="0"/>
              <a:cs typeface="Arial" pitchFamily="34" charset="0"/>
            </a:endParaRPr>
          </a:p>
          <a:p>
            <a:pPr defTabSz="865188" eaLnBrk="0" hangingPunct="0">
              <a:spcAft>
                <a:spcPts val="500"/>
              </a:spcAft>
              <a:buClr>
                <a:schemeClr val="tx1"/>
              </a:buClr>
              <a:buSzPct val="75000"/>
            </a:pPr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pPr defTabSz="865188" eaLnBrk="0" hangingPunct="0">
              <a:spcAft>
                <a:spcPts val="500"/>
              </a:spcAft>
              <a:buClr>
                <a:schemeClr val="tx1"/>
              </a:buClr>
              <a:buSzPct val="75000"/>
            </a:pPr>
            <a:endParaRPr lang="en-US" sz="20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 Charge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838200"/>
            <a:ext cx="75438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itchFamily="34" charset="0"/>
                <a:cs typeface="Arial" pitchFamily="34" charset="0"/>
              </a:rPr>
              <a:t>The Basic Energy Sciences Advisory Committee has given the panel the following charge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n-US" sz="800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(1) For the EFRCs and JCAP, assess the efficacy and quality of the processes used to:</a:t>
            </a:r>
          </a:p>
          <a:p>
            <a:pPr lvl="1"/>
            <a:r>
              <a:rPr lang="en-US" dirty="0">
                <a:latin typeface="Arial" pitchFamily="34" charset="0"/>
                <a:cs typeface="Arial" pitchFamily="34" charset="0"/>
              </a:rPr>
              <a:t>(a) solicit, review, recommend, and document proposal actions and</a:t>
            </a:r>
          </a:p>
          <a:p>
            <a:pPr lvl="1"/>
            <a:r>
              <a:rPr lang="en-US" dirty="0">
                <a:latin typeface="Arial" pitchFamily="34" charset="0"/>
                <a:cs typeface="Arial" pitchFamily="34" charset="0"/>
              </a:rPr>
              <a:t>(b) monitor active projects.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(2) Within the boundaries defined by DOE missions and available funding, comment on how the award process has affected:</a:t>
            </a:r>
          </a:p>
          <a:p>
            <a:pPr lvl="1"/>
            <a:r>
              <a:rPr lang="en-US" dirty="0">
                <a:latin typeface="Arial" pitchFamily="34" charset="0"/>
                <a:cs typeface="Arial" pitchFamily="34" charset="0"/>
              </a:rPr>
              <a:t>(a) the breadth and depth of portfolio elements, and</a:t>
            </a:r>
          </a:p>
          <a:p>
            <a:pPr lvl="1"/>
            <a:r>
              <a:rPr lang="en-US" dirty="0">
                <a:latin typeface="Arial" pitchFamily="34" charset="0"/>
                <a:cs typeface="Arial" pitchFamily="34" charset="0"/>
              </a:rPr>
              <a:t>(b) the national and international standing of the portfolio elements.</a:t>
            </a:r>
          </a:p>
          <a:p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38200" y="4531519"/>
            <a:ext cx="78486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The review will be structured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into the following groups:</a:t>
            </a:r>
          </a:p>
          <a:p>
            <a:endParaRPr lang="en-US" sz="800" dirty="0" smtClean="0">
              <a:latin typeface="Arial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dirty="0">
                <a:latin typeface="Arial" pitchFamily="34" charset="0"/>
                <a:cs typeface="Arial" pitchFamily="34" charset="0"/>
              </a:rPr>
              <a:t>1)  EFRC Procurement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Arial" pitchFamily="34" charset="0"/>
                <a:cs typeface="Arial" pitchFamily="34" charset="0"/>
              </a:rPr>
              <a:t>(2)  EFRC Management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Arial" pitchFamily="34" charset="0"/>
                <a:cs typeface="Arial" pitchFamily="34" charset="0"/>
              </a:rPr>
              <a:t>(3)  JCAP Procurement and Management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6600"/>
                </a:solidFill>
              </a:rPr>
              <a:t>COV Details</a:t>
            </a:r>
            <a:endParaRPr lang="en-US" dirty="0">
              <a:solidFill>
                <a:srgbClr val="006600"/>
              </a:solidFill>
            </a:endParaRPr>
          </a:p>
        </p:txBody>
      </p:sp>
      <p:sp>
        <p:nvSpPr>
          <p:cNvPr id="9" name="Title 4"/>
          <p:cNvSpPr txBox="1">
            <a:spLocks/>
          </p:cNvSpPr>
          <p:nvPr/>
        </p:nvSpPr>
        <p:spPr bwMode="auto">
          <a:xfrm>
            <a:off x="4343400" y="6400800"/>
            <a:ext cx="3429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06636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838201"/>
            <a:ext cx="876300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65188" eaLnBrk="0" hangingPunct="0">
              <a:spcAft>
                <a:spcPts val="1200"/>
              </a:spcAft>
              <a:buClr>
                <a:schemeClr val="tx1"/>
              </a:buClr>
              <a:buSzPct val="75000"/>
              <a:buFont typeface="Wingdings" pitchFamily="2" charset="2"/>
              <a:buChar char="Ø"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 Persis Drell, SLAC National Accelerator Laboratory, Chair.</a:t>
            </a:r>
          </a:p>
          <a:p>
            <a:pPr lvl="1" defTabSz="865188" eaLnBrk="0" hangingPunct="0">
              <a:spcAft>
                <a:spcPts val="1200"/>
              </a:spcAft>
              <a:buClr>
                <a:schemeClr val="tx1"/>
              </a:buClr>
              <a:buSzPct val="75000"/>
              <a:buFont typeface="Wingdings" pitchFamily="2" charset="2"/>
              <a:buChar char="Ø"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EFRC Panel Co-Chairs:  </a:t>
            </a:r>
          </a:p>
          <a:p>
            <a:pPr lvl="2" defTabSz="865188" eaLnBrk="0" hangingPunct="0">
              <a:spcAft>
                <a:spcPts val="1200"/>
              </a:spcAft>
              <a:buClr>
                <a:schemeClr val="tx1"/>
              </a:buClr>
              <a:buSzPct val="75000"/>
              <a:buFont typeface="Wingdings" pitchFamily="2" charset="2"/>
              <a:buChar char="Ø"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Marc Kastner, Massachusetts Institute of Technology</a:t>
            </a:r>
          </a:p>
          <a:p>
            <a:pPr lvl="2" defTabSz="865188" eaLnBrk="0" hangingPunct="0">
              <a:spcAft>
                <a:spcPts val="1200"/>
              </a:spcAft>
              <a:buClr>
                <a:schemeClr val="tx1"/>
              </a:buClr>
              <a:buSzPct val="75000"/>
              <a:buFont typeface="Wingdings" pitchFamily="2" charset="2"/>
              <a:buChar char="Ø"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Cynthia Friend, Harvard University</a:t>
            </a:r>
          </a:p>
          <a:p>
            <a:pPr lvl="1" defTabSz="865188" eaLnBrk="0" hangingPunct="0">
              <a:spcAft>
                <a:spcPts val="1200"/>
              </a:spcAft>
              <a:buClr>
                <a:schemeClr val="tx1"/>
              </a:buClr>
              <a:buSzPct val="75000"/>
              <a:buFont typeface="Wingdings" pitchFamily="2" charset="2"/>
              <a:buChar char="Ø"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JCAP Panel Chair:</a:t>
            </a:r>
          </a:p>
          <a:p>
            <a:pPr lvl="2" defTabSz="865188" eaLnBrk="0" hangingPunct="0">
              <a:spcAft>
                <a:spcPts val="1200"/>
              </a:spcAft>
              <a:buClr>
                <a:schemeClr val="tx1"/>
              </a:buClr>
              <a:buSzPct val="75000"/>
              <a:buFont typeface="Wingdings" pitchFamily="2" charset="2"/>
              <a:buChar char="Ø"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Michelle Buchanan, Oak Ridge National Laboratory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defTabSz="865188" eaLnBrk="0" hangingPunct="0">
              <a:spcAft>
                <a:spcPts val="1200"/>
              </a:spcAft>
              <a:buClr>
                <a:schemeClr val="tx1"/>
              </a:buClr>
              <a:buSzPct val="75000"/>
              <a:buFont typeface="Wingdings" pitchFamily="2" charset="2"/>
              <a:buChar char="Ø"/>
            </a:pPr>
            <a:r>
              <a:rPr lang="en-US" sz="2000" b="1" dirty="0">
                <a:latin typeface="Arial" pitchFamily="34" charset="0"/>
                <a:cs typeface="Arial" pitchFamily="34" charset="0"/>
              </a:rPr>
              <a:t> May 29 - 31, 2013 at DOE Germantown. </a:t>
            </a:r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pPr defTabSz="865188" eaLnBrk="0" hangingPunct="0">
              <a:spcAft>
                <a:spcPts val="1200"/>
              </a:spcAft>
              <a:buClr>
                <a:schemeClr val="tx1"/>
              </a:buClr>
              <a:buSzPct val="75000"/>
              <a:buFont typeface="Wingdings" pitchFamily="2" charset="2"/>
              <a:buChar char="Ø"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228600" indent="-228600" defTabSz="865188" eaLnBrk="0" hangingPunct="0">
              <a:spcAft>
                <a:spcPts val="1200"/>
              </a:spcAft>
              <a:buClr>
                <a:schemeClr val="tx1"/>
              </a:buClr>
              <a:buSzPct val="75000"/>
              <a:buFont typeface="Wingdings" pitchFamily="2" charset="2"/>
              <a:buChar char="Ø"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Aiming for up to 10 members for the EFRC Panel and 5 members for the JCAP Panel. </a:t>
            </a:r>
          </a:p>
          <a:p>
            <a:pPr lvl="1" defTabSz="865188" eaLnBrk="0" hangingPunct="0">
              <a:buClr>
                <a:schemeClr val="tx1"/>
              </a:buClr>
              <a:buSzPct val="75000"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defTabSz="865188" eaLnBrk="0" hangingPunct="0">
              <a:buClr>
                <a:schemeClr val="tx1"/>
              </a:buClr>
              <a:buSzPct val="75000"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 Preparations</a:t>
            </a:r>
            <a:endParaRPr lang="en-US" dirty="0"/>
          </a:p>
        </p:txBody>
      </p:sp>
      <p:pic>
        <p:nvPicPr>
          <p:cNvPr id="137219" name="Picture 3"/>
          <p:cNvPicPr>
            <a:picLocks noChangeAspect="1" noChangeArrowheads="1"/>
          </p:cNvPicPr>
          <p:nvPr/>
        </p:nvPicPr>
        <p:blipFill rotWithShape="1">
          <a:blip r:embed="rId2" cstate="print"/>
          <a:srcRect t="16416" b="25137"/>
          <a:stretch/>
        </p:blipFill>
        <p:spPr bwMode="auto">
          <a:xfrm>
            <a:off x="2895600" y="3581399"/>
            <a:ext cx="5861706" cy="2438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0" y="914400"/>
            <a:ext cx="8534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 Chair will visit BES on during the week of March 11, 2013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Will meet with Linda Horton (interim EFRC Lead), John Miller (acting CSGB Director), and the EFRC/JCAP Program Managers.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Will inform chair of the EFRC and JCAP programs and agenda for COV.</a:t>
            </a:r>
          </a:p>
          <a:p>
            <a:pPr lvl="1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 Conference calls – chair, panel leads/members, BES management team.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After initial COV recruitment to explain roles and responsibilities of panel leads and members.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Prior to COV (May 29) to go over agenda, discuss process, and address concerns.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3962400"/>
            <a:ext cx="3048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 COV Website: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(Under Construction)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To provide read ahead materials for COV panelists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71800" y="3860800"/>
            <a:ext cx="5638800" cy="369332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2013 Committee of Visitors Review of the EFRC and JCAP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29466" y="4255533"/>
            <a:ext cx="1257300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336699"/>
                </a:solidFill>
                <a:latin typeface="+mj-lt"/>
              </a:rPr>
              <a:t>May 29-31, 2013</a:t>
            </a:r>
            <a:endParaRPr lang="en-US" sz="800" dirty="0">
              <a:solidFill>
                <a:srgbClr val="336699"/>
              </a:solidFill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 rot="900000">
            <a:off x="3810000" y="5005288"/>
            <a:ext cx="4332853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COV Website Under Construction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 Agenda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013732"/>
              </p:ext>
            </p:extLst>
          </p:nvPr>
        </p:nvGraphicFramePr>
        <p:xfrm>
          <a:off x="1066802" y="762000"/>
          <a:ext cx="7010398" cy="5535566"/>
        </p:xfrm>
        <a:graphic>
          <a:graphicData uri="http://schemas.openxmlformats.org/drawingml/2006/table">
            <a:tbl>
              <a:tblPr/>
              <a:tblGrid>
                <a:gridCol w="475705"/>
                <a:gridCol w="525529"/>
                <a:gridCol w="2805672"/>
                <a:gridCol w="2502074"/>
                <a:gridCol w="701418"/>
              </a:tblGrid>
              <a:tr h="244055">
                <a:tc gridSpan="5">
                  <a:txBody>
                    <a:bodyPr/>
                    <a:lstStyle/>
                    <a:p>
                      <a:pPr algn="ctr" fontAlgn="t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Wednesday, May 29, 2013</a:t>
                      </a:r>
                    </a:p>
                  </a:txBody>
                  <a:tcPr marL="4881" marR="4881" marT="488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7447">
                <a:tc gridSpan="2">
                  <a:txBody>
                    <a:bodyPr/>
                    <a:lstStyle/>
                    <a:p>
                      <a:pPr algn="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Time</a:t>
                      </a:r>
                    </a:p>
                  </a:txBody>
                  <a:tcPr marL="4881" marR="58573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Activity</a:t>
                      </a:r>
                    </a:p>
                  </a:txBody>
                  <a:tcPr marL="4881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Participants/Lead</a:t>
                      </a:r>
                    </a:p>
                  </a:txBody>
                  <a:tcPr marL="4881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Location</a:t>
                      </a:r>
                    </a:p>
                  </a:txBody>
                  <a:tcPr marL="4881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24405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7:50am</a:t>
                      </a:r>
                    </a:p>
                  </a:txBody>
                  <a:tcPr marL="58573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4881" marR="58573" marT="488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Pick-up  via bus</a:t>
                      </a:r>
                    </a:p>
                  </a:txBody>
                  <a:tcPr marL="58573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COV Members/Kerry Gorey</a:t>
                      </a:r>
                    </a:p>
                  </a:txBody>
                  <a:tcPr marL="58573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Front of Hotel</a:t>
                      </a:r>
                    </a:p>
                  </a:txBody>
                  <a:tcPr marL="4881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05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8:00am</a:t>
                      </a:r>
                    </a:p>
                  </a:txBody>
                  <a:tcPr marL="58573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8:50am</a:t>
                      </a:r>
                    </a:p>
                  </a:txBody>
                  <a:tcPr marL="4881" marR="58573" marT="488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Check-in Germantown Facility</a:t>
                      </a:r>
                    </a:p>
                  </a:txBody>
                  <a:tcPr marL="58573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COV Members/BES Staff</a:t>
                      </a:r>
                    </a:p>
                  </a:txBody>
                  <a:tcPr marL="58573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North Lobby</a:t>
                      </a:r>
                    </a:p>
                  </a:txBody>
                  <a:tcPr marL="4881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24405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8:55 am</a:t>
                      </a:r>
                    </a:p>
                  </a:txBody>
                  <a:tcPr marL="58573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9:15am</a:t>
                      </a:r>
                    </a:p>
                  </a:txBody>
                  <a:tcPr marL="4881" marR="58573" marT="488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Welcome and Charge to the Committee</a:t>
                      </a:r>
                    </a:p>
                  </a:txBody>
                  <a:tcPr marL="58573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John Hemminger, BESAC Chair </a:t>
                      </a:r>
                    </a:p>
                  </a:txBody>
                  <a:tcPr marL="58573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A-410</a:t>
                      </a:r>
                    </a:p>
                  </a:txBody>
                  <a:tcPr marL="4881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05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9:15 am</a:t>
                      </a:r>
                    </a:p>
                  </a:txBody>
                  <a:tcPr marL="58573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9:45am</a:t>
                      </a:r>
                    </a:p>
                  </a:txBody>
                  <a:tcPr marL="4881" marR="58573" marT="488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Welcome and SC-BES Overview, including EFRCs and Hubs</a:t>
                      </a:r>
                    </a:p>
                  </a:txBody>
                  <a:tcPr marL="58573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Harriet Kung, BES Associate Director </a:t>
                      </a:r>
                    </a:p>
                  </a:txBody>
                  <a:tcPr marL="58573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A-410</a:t>
                      </a:r>
                    </a:p>
                  </a:txBody>
                  <a:tcPr marL="4881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24405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9:45am</a:t>
                      </a:r>
                    </a:p>
                  </a:txBody>
                  <a:tcPr marL="58573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10:15am</a:t>
                      </a:r>
                    </a:p>
                  </a:txBody>
                  <a:tcPr marL="4881" marR="58573" marT="488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Instructions, procedures, and schedule</a:t>
                      </a:r>
                    </a:p>
                  </a:txBody>
                  <a:tcPr marL="58573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Persis Drell, COV Chair</a:t>
                      </a:r>
                    </a:p>
                  </a:txBody>
                  <a:tcPr marL="58573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A-410</a:t>
                      </a:r>
                    </a:p>
                  </a:txBody>
                  <a:tcPr marL="4881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05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10:15am</a:t>
                      </a:r>
                    </a:p>
                  </a:txBody>
                  <a:tcPr marL="58573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10:30am</a:t>
                      </a:r>
                    </a:p>
                  </a:txBody>
                  <a:tcPr marL="4881" marR="58573" marT="488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Refreshment Break  </a:t>
                      </a:r>
                    </a:p>
                  </a:txBody>
                  <a:tcPr marL="4881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A-410</a:t>
                      </a:r>
                    </a:p>
                  </a:txBody>
                  <a:tcPr marL="4881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24405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10:30am</a:t>
                      </a:r>
                    </a:p>
                  </a:txBody>
                  <a:tcPr marL="58573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11:00am</a:t>
                      </a:r>
                    </a:p>
                  </a:txBody>
                  <a:tcPr marL="4881" marR="58573" marT="488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Overview of EFRCs:  Procurement</a:t>
                      </a:r>
                    </a:p>
                  </a:txBody>
                  <a:tcPr marL="58573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Eric Rohlfing, Division Director- Chemical Sciences, Geosciences and Biosciences</a:t>
                      </a:r>
                    </a:p>
                  </a:txBody>
                  <a:tcPr marL="58573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A-410</a:t>
                      </a:r>
                    </a:p>
                  </a:txBody>
                  <a:tcPr marL="4881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05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11:00am</a:t>
                      </a:r>
                    </a:p>
                  </a:txBody>
                  <a:tcPr marL="58573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11:30am</a:t>
                      </a:r>
                    </a:p>
                  </a:txBody>
                  <a:tcPr marL="4881" marR="58573" marT="488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Overview of EFRCs:  Management</a:t>
                      </a:r>
                    </a:p>
                  </a:txBody>
                  <a:tcPr marL="58573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Linda Horton, Materials Sciences Division Director and Interim Lead, EFRC Management Team</a:t>
                      </a:r>
                    </a:p>
                  </a:txBody>
                  <a:tcPr marL="58573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A-410</a:t>
                      </a:r>
                    </a:p>
                  </a:txBody>
                  <a:tcPr marL="4881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24405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11:30am</a:t>
                      </a:r>
                    </a:p>
                  </a:txBody>
                  <a:tcPr marL="58573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12:00pm</a:t>
                      </a:r>
                    </a:p>
                  </a:txBody>
                  <a:tcPr marL="4881" marR="58573" marT="488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Overview of Fuels from Sunlight Hub:  Procurement and Management</a:t>
                      </a:r>
                    </a:p>
                  </a:txBody>
                  <a:tcPr marL="58573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Eric Rohlfing, Division Director- Chemical Sciences, Geosciences and Biosciences</a:t>
                      </a:r>
                    </a:p>
                  </a:txBody>
                  <a:tcPr marL="58573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A-410</a:t>
                      </a:r>
                    </a:p>
                  </a:txBody>
                  <a:tcPr marL="4881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25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12:00pm</a:t>
                      </a:r>
                    </a:p>
                  </a:txBody>
                  <a:tcPr marL="58573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1:15PM</a:t>
                      </a:r>
                    </a:p>
                  </a:txBody>
                  <a:tcPr marL="4881" marR="58573" marT="488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Working Lunch:  Discussion of initial questions from overviews and process</a:t>
                      </a:r>
                      <a:b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Move to panel rooms</a:t>
                      </a:r>
                    </a:p>
                  </a:txBody>
                  <a:tcPr marL="4881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BES/COV members</a:t>
                      </a:r>
                    </a:p>
                  </a:txBody>
                  <a:tcPr marL="58573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A-410</a:t>
                      </a:r>
                    </a:p>
                  </a:txBody>
                  <a:tcPr marL="4881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61013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Panel Breakouts</a:t>
                      </a:r>
                      <a:b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1:15pm - 5:00pm</a:t>
                      </a:r>
                    </a:p>
                  </a:txBody>
                  <a:tcPr marL="4881" marR="4881" marT="48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EFRC Panel:  Review EFRC folders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881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EFRC Panel Lead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BES Rep: Linda Horton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BES Staff: Dawn Adin, Robin Hayes, Craig Henderson, Jeff Krause, Gail McLean, Thiyaga Thiyagarajan, and John Vetrano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Admin Support: Kerry Gorey</a:t>
                      </a:r>
                    </a:p>
                  </a:txBody>
                  <a:tcPr marL="58573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A-410</a:t>
                      </a:r>
                    </a:p>
                  </a:txBody>
                  <a:tcPr marL="4881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2516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881" marR="4881" marT="488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881" marR="4881" marT="4881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Hub Panel:  Review Hub folders</a:t>
                      </a:r>
                    </a:p>
                  </a:txBody>
                  <a:tcPr marL="4881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Hub Panel Lead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BES Rep:  Eric Rohlfing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BES Staff:  Rich Greene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Admin Support: Diane Marceau</a:t>
                      </a:r>
                    </a:p>
                  </a:txBody>
                  <a:tcPr marL="58573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E-301</a:t>
                      </a:r>
                    </a:p>
                  </a:txBody>
                  <a:tcPr marL="4881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05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5:00pm</a:t>
                      </a:r>
                    </a:p>
                  </a:txBody>
                  <a:tcPr marL="58573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5:30pm</a:t>
                      </a:r>
                    </a:p>
                  </a:txBody>
                  <a:tcPr marL="4881" marR="58573" marT="488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COV Executive Session - preliminary assessment</a:t>
                      </a:r>
                    </a:p>
                  </a:txBody>
                  <a:tcPr marL="58573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COV</a:t>
                      </a:r>
                    </a:p>
                  </a:txBody>
                  <a:tcPr marL="58573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A-410</a:t>
                      </a:r>
                    </a:p>
                  </a:txBody>
                  <a:tcPr marL="4881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24405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5:30pm</a:t>
                      </a:r>
                    </a:p>
                  </a:txBody>
                  <a:tcPr marL="58573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6:00pm</a:t>
                      </a:r>
                    </a:p>
                  </a:txBody>
                  <a:tcPr marL="4881" marR="58573" marT="488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COV and BES Discussion - respond to questions and provide additional information</a:t>
                      </a:r>
                    </a:p>
                  </a:txBody>
                  <a:tcPr marL="58573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COV with BES Management</a:t>
                      </a:r>
                    </a:p>
                  </a:txBody>
                  <a:tcPr marL="58573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A-410</a:t>
                      </a:r>
                    </a:p>
                  </a:txBody>
                  <a:tcPr marL="4881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05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6:00pm</a:t>
                      </a:r>
                    </a:p>
                  </a:txBody>
                  <a:tcPr marL="58573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6:15pm</a:t>
                      </a:r>
                    </a:p>
                  </a:txBody>
                  <a:tcPr marL="4881" marR="58573" marT="488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Check-out Germantown Facility</a:t>
                      </a:r>
                    </a:p>
                  </a:txBody>
                  <a:tcPr marL="58573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COV Members/Kerry Gorey</a:t>
                      </a:r>
                    </a:p>
                  </a:txBody>
                  <a:tcPr marL="58573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North Lobby</a:t>
                      </a:r>
                    </a:p>
                  </a:txBody>
                  <a:tcPr marL="4881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24405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6:30pm</a:t>
                      </a:r>
                    </a:p>
                  </a:txBody>
                  <a:tcPr marL="58573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8:00pm</a:t>
                      </a:r>
                    </a:p>
                  </a:txBody>
                  <a:tcPr marL="4881" marR="58573" marT="488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Dinner (optional)</a:t>
                      </a:r>
                    </a:p>
                  </a:txBody>
                  <a:tcPr marL="58573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BES/COV members</a:t>
                      </a:r>
                    </a:p>
                  </a:txBody>
                  <a:tcPr marL="58573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Carrabba's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881" marR="4881" marT="4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 Agenda, cont’d.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7921437"/>
              </p:ext>
            </p:extLst>
          </p:nvPr>
        </p:nvGraphicFramePr>
        <p:xfrm>
          <a:off x="990600" y="762000"/>
          <a:ext cx="7086600" cy="5414213"/>
        </p:xfrm>
        <a:graphic>
          <a:graphicData uri="http://schemas.openxmlformats.org/drawingml/2006/table">
            <a:tbl>
              <a:tblPr/>
              <a:tblGrid>
                <a:gridCol w="548435"/>
                <a:gridCol w="78706"/>
                <a:gridCol w="30662"/>
                <a:gridCol w="48044"/>
                <a:gridCol w="399109"/>
                <a:gridCol w="114244"/>
                <a:gridCol w="2667000"/>
                <a:gridCol w="2438400"/>
                <a:gridCol w="762000"/>
              </a:tblGrid>
              <a:tr h="61875">
                <a:tc gridSpan="9">
                  <a:txBody>
                    <a:bodyPr/>
                    <a:lstStyle/>
                    <a:p>
                      <a:pPr algn="ctr" fontAlgn="t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Thursday, May 30, 2013</a:t>
                      </a:r>
                    </a:p>
                  </a:txBody>
                  <a:tcPr marL="4286" marR="4286" marT="428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134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Time</a:t>
                      </a: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Activity</a:t>
                      </a: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Participants/Lead</a:t>
                      </a: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Location</a:t>
                      </a: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28939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7:50am</a:t>
                      </a: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4286" marR="4286" marT="428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endParaRPr lang="en-US"/>
                    </a:p>
                  </a:txBody>
                  <a:tcPr marL="4286" marR="51426" marT="428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Pick-up  via bus</a:t>
                      </a: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COV Members/Kerry Gorey</a:t>
                      </a: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Front of Hotel</a:t>
                      </a: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13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8:00am</a:t>
                      </a: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marL="4286" marR="4286" marT="428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8:30am</a:t>
                      </a:r>
                    </a:p>
                  </a:txBody>
                  <a:tcPr marL="4286" marR="51426" marT="428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Check-in Germantown Facility</a:t>
                      </a: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COV Members/BES Staff</a:t>
                      </a: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North Lobby</a:t>
                      </a: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357840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Panel Breakouts, cont'd</a:t>
                      </a:r>
                      <a:b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8:30am - 12:00pm</a:t>
                      </a:r>
                    </a:p>
                  </a:txBody>
                  <a:tcPr marL="4286" marR="4286" marT="4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EFRC Panel:  Continued review of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folders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As above</a:t>
                      </a: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A-410</a:t>
                      </a: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840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4286" marR="4286" marT="428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4286" marR="4286" marT="428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4286" marR="4286" marT="4286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t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86" marR="4286" marT="4286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Hub Panel:  Continued review of folders</a:t>
                      </a: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As above</a:t>
                      </a: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E-301</a:t>
                      </a: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77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12:00pm</a:t>
                      </a: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marL="4286" marR="4286" marT="428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1:00pm</a:t>
                      </a:r>
                    </a:p>
                  </a:txBody>
                  <a:tcPr marL="4286" marR="51426" marT="428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ctr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86" marR="51426" marT="428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Lunch in DOE Cafeteria</a:t>
                      </a: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3994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Second</a:t>
                      </a:r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Read Panels</a:t>
                      </a:r>
                      <a:b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1:00pm - 4:00pm</a:t>
                      </a:r>
                    </a:p>
                  </a:txBody>
                  <a:tcPr marL="4286" marR="4286" marT="4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EFRC Panel:  Second read by Hub Panel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(Some members of EFRC panel continue reading </a:t>
                      </a:r>
                      <a:r>
                        <a:rPr lang="en-US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EFRC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folders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As above</a:t>
                      </a: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A-410</a:t>
                      </a: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840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4286" marR="4286" marT="428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4286" marR="4286" marT="428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86" marR="4286" marT="428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4286" marR="4286" marT="4286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t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86" marR="4286" marT="4286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Hub Panel:  Second read by selected members of EFRC panel</a:t>
                      </a: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As above</a:t>
                      </a: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E-301</a:t>
                      </a: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2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4:00pm</a:t>
                      </a: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marL="4286" marR="4286" marT="428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86" marR="4286" marT="428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4:30pm</a:t>
                      </a:r>
                    </a:p>
                  </a:txBody>
                  <a:tcPr marL="4286" marR="51426" marT="428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86" marR="51426" marT="428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Break and opportunity for discussion with BES representatives in both panel rooms</a:t>
                      </a: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As above</a:t>
                      </a: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2142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4:30pm</a:t>
                      </a: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marL="4286" marR="4286" marT="428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86" marR="4286" marT="428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5:30pm</a:t>
                      </a:r>
                    </a:p>
                  </a:txBody>
                  <a:tcPr marL="4286" marR="51426" marT="428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86" marR="51426" marT="428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COV Executive Session - preliminary assessment for panel assignments</a:t>
                      </a: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COV</a:t>
                      </a: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A-410</a:t>
                      </a: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2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5:30pm</a:t>
                      </a: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marL="4286" marR="4286" marT="428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86" marR="4286" marT="428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6:00pm</a:t>
                      </a:r>
                    </a:p>
                  </a:txBody>
                  <a:tcPr marL="4286" marR="51426" marT="428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86" marR="51426" marT="428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COV and BES Discussion - respond to questions</a:t>
                      </a: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COV with BES Management</a:t>
                      </a: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A-410</a:t>
                      </a: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2142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6:00pm</a:t>
                      </a: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marL="4286" marR="4286" marT="428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86" marR="4286" marT="428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6:15pm</a:t>
                      </a:r>
                    </a:p>
                  </a:txBody>
                  <a:tcPr marL="4286" marR="51426" marT="428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86" marR="51426" marT="428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Check-out Germantown Facility</a:t>
                      </a: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COV Members/Kerry Gorey</a:t>
                      </a: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North Lobby</a:t>
                      </a: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2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4286" marR="4286" marT="428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86" marR="4286" marT="428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4286" marR="51426" marT="428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86" marR="51426" marT="428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Dinner on your own</a:t>
                      </a: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214275">
                <a:tc gridSpan="9">
                  <a:txBody>
                    <a:bodyPr/>
                    <a:lstStyle/>
                    <a:p>
                      <a:pPr algn="ctr" fontAlgn="t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Friday, May 31, 2013</a:t>
                      </a:r>
                    </a:p>
                  </a:txBody>
                  <a:tcPr marL="4286" marR="4286" marT="428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134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Time</a:t>
                      </a: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Activity</a:t>
                      </a: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Participants/Lead</a:t>
                      </a: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Location</a:t>
                      </a: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21427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7:50am</a:t>
                      </a: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4286" marR="4286" marT="428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86" marR="51426" marT="428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Pick-up  via bus</a:t>
                      </a: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COV Members/Kerry Gorey</a:t>
                      </a: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Front of Hotel</a:t>
                      </a: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27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8:00am</a:t>
                      </a: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marL="4286" marR="4286" marT="428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8:30am</a:t>
                      </a:r>
                    </a:p>
                  </a:txBody>
                  <a:tcPr marL="4286" marR="51426" marT="428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Check-in Germantown Facility</a:t>
                      </a: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COV/BES Staff</a:t>
                      </a: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North Lobby</a:t>
                      </a: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21427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8:30am</a:t>
                      </a: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marL="4286" marR="4286" marT="428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10:30am</a:t>
                      </a:r>
                    </a:p>
                  </a:txBody>
                  <a:tcPr marL="4286" marR="51426" marT="428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Breakout Panels - Writing of Report</a:t>
                      </a: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COV </a:t>
                      </a: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A-410</a:t>
                      </a: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27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10:30am</a:t>
                      </a: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marL="4286" marR="4286" marT="428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11:15am</a:t>
                      </a:r>
                    </a:p>
                  </a:txBody>
                  <a:tcPr marL="4286" marR="51426" marT="428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COV Executive Session</a:t>
                      </a: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COV / BES Management</a:t>
                      </a: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A-410</a:t>
                      </a: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246417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11:15am</a:t>
                      </a: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marL="4286" marR="4286" marT="428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12:00pm</a:t>
                      </a:r>
                    </a:p>
                  </a:txBody>
                  <a:tcPr marL="4286" marR="51426" marT="428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Closeout Session</a:t>
                      </a: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COV  / BES Staff</a:t>
                      </a: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A-410</a:t>
                      </a: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417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12:00pm</a:t>
                      </a:r>
                    </a:p>
                  </a:txBody>
                  <a:tcPr marL="5142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4286" marR="4286" marT="428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4286" marR="51426" marT="428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Adjourn - Thank You! </a:t>
                      </a: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2353</TotalTime>
  <Words>900</Words>
  <Application>Microsoft Office PowerPoint</Application>
  <PresentationFormat>On-screen Show (4:3)</PresentationFormat>
  <Paragraphs>253</Paragraphs>
  <Slides>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1_Office Theme</vt:lpstr>
      <vt:lpstr>PowerPoint Presentation</vt:lpstr>
      <vt:lpstr>History of COVs in SC/BES</vt:lpstr>
      <vt:lpstr>COV Charge</vt:lpstr>
      <vt:lpstr>COV Details</vt:lpstr>
      <vt:lpstr>COV Preparations</vt:lpstr>
      <vt:lpstr>COV Agenda</vt:lpstr>
      <vt:lpstr>COV Agenda, cont’d.</vt:lpstr>
    </vt:vector>
  </TitlesOfParts>
  <Company>Office of Science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Multi-scale Simulation of Internal Combustion Engines A new initiative to develop the science base for computational design of advanced engines</dc:title>
  <dc:creator>Ben Brown</dc:creator>
  <cp:lastModifiedBy>kung</cp:lastModifiedBy>
  <cp:revision>481</cp:revision>
  <dcterms:created xsi:type="dcterms:W3CDTF">2010-02-05T18:57:20Z</dcterms:created>
  <dcterms:modified xsi:type="dcterms:W3CDTF">2013-02-26T20:09:12Z</dcterms:modified>
</cp:coreProperties>
</file>