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701" r:id="rId2"/>
    <p:sldMasterId id="2147483698" r:id="rId3"/>
    <p:sldMasterId id="2147483715" r:id="rId4"/>
    <p:sldMasterId id="2147483780" r:id="rId5"/>
    <p:sldMasterId id="2147483806" r:id="rId6"/>
    <p:sldMasterId id="2147483814" r:id="rId7"/>
    <p:sldMasterId id="2147483820" r:id="rId8"/>
    <p:sldMasterId id="2147483826" r:id="rId9"/>
  </p:sldMasterIdLst>
  <p:notesMasterIdLst>
    <p:notesMasterId r:id="rId35"/>
  </p:notesMasterIdLst>
  <p:handoutMasterIdLst>
    <p:handoutMasterId r:id="rId36"/>
  </p:handoutMasterIdLst>
  <p:sldIdLst>
    <p:sldId id="2152" r:id="rId10"/>
    <p:sldId id="2171" r:id="rId11"/>
    <p:sldId id="2172" r:id="rId12"/>
    <p:sldId id="2181" r:id="rId13"/>
    <p:sldId id="2182" r:id="rId14"/>
    <p:sldId id="2183" r:id="rId15"/>
    <p:sldId id="2203" r:id="rId16"/>
    <p:sldId id="2185" r:id="rId17"/>
    <p:sldId id="2113" r:id="rId18"/>
    <p:sldId id="2053" r:id="rId19"/>
    <p:sldId id="2186" r:id="rId20"/>
    <p:sldId id="2190" r:id="rId21"/>
    <p:sldId id="2200" r:id="rId22"/>
    <p:sldId id="2201" r:id="rId23"/>
    <p:sldId id="2131" r:id="rId24"/>
    <p:sldId id="2202" r:id="rId25"/>
    <p:sldId id="2061" r:id="rId26"/>
    <p:sldId id="2191" r:id="rId27"/>
    <p:sldId id="2192" r:id="rId28"/>
    <p:sldId id="2193" r:id="rId29"/>
    <p:sldId id="2194" r:id="rId30"/>
    <p:sldId id="2208" r:id="rId31"/>
    <p:sldId id="2197" r:id="rId32"/>
    <p:sldId id="2204" r:id="rId33"/>
    <p:sldId id="2205" r:id="rId34"/>
  </p:sldIdLst>
  <p:sldSz cx="10058400" cy="7772400"/>
  <p:notesSz cx="7010400" cy="9296400"/>
  <p:defaultTextStyle>
    <a:defPPr>
      <a:defRPr lang="en-US"/>
    </a:defPPr>
    <a:lvl1pPr algn="l" rtl="0" fontAlgn="base">
      <a:spcBef>
        <a:spcPct val="0"/>
      </a:spcBef>
      <a:spcAft>
        <a:spcPct val="0"/>
      </a:spcAft>
      <a:defRPr sz="1200" b="1" u="sng" kern="1200">
        <a:solidFill>
          <a:schemeClr val="tx1"/>
        </a:solidFill>
        <a:latin typeface="Arial Narrow" pitchFamily="34" charset="0"/>
        <a:ea typeface="+mn-ea"/>
        <a:cs typeface="+mn-cs"/>
      </a:defRPr>
    </a:lvl1pPr>
    <a:lvl2pPr marL="453463" algn="l" rtl="0" fontAlgn="base">
      <a:spcBef>
        <a:spcPct val="0"/>
      </a:spcBef>
      <a:spcAft>
        <a:spcPct val="0"/>
      </a:spcAft>
      <a:defRPr sz="1200" b="1" u="sng" kern="1200">
        <a:solidFill>
          <a:schemeClr val="tx1"/>
        </a:solidFill>
        <a:latin typeface="Arial Narrow" pitchFamily="34" charset="0"/>
        <a:ea typeface="+mn-ea"/>
        <a:cs typeface="+mn-cs"/>
      </a:defRPr>
    </a:lvl2pPr>
    <a:lvl3pPr marL="906930" algn="l" rtl="0" fontAlgn="base">
      <a:spcBef>
        <a:spcPct val="0"/>
      </a:spcBef>
      <a:spcAft>
        <a:spcPct val="0"/>
      </a:spcAft>
      <a:defRPr sz="1200" b="1" u="sng" kern="1200">
        <a:solidFill>
          <a:schemeClr val="tx1"/>
        </a:solidFill>
        <a:latin typeface="Arial Narrow" pitchFamily="34" charset="0"/>
        <a:ea typeface="+mn-ea"/>
        <a:cs typeface="+mn-cs"/>
      </a:defRPr>
    </a:lvl3pPr>
    <a:lvl4pPr marL="1360417" algn="l" rtl="0" fontAlgn="base">
      <a:spcBef>
        <a:spcPct val="0"/>
      </a:spcBef>
      <a:spcAft>
        <a:spcPct val="0"/>
      </a:spcAft>
      <a:defRPr sz="1200" b="1" u="sng" kern="1200">
        <a:solidFill>
          <a:schemeClr val="tx1"/>
        </a:solidFill>
        <a:latin typeface="Arial Narrow" pitchFamily="34" charset="0"/>
        <a:ea typeface="+mn-ea"/>
        <a:cs typeface="+mn-cs"/>
      </a:defRPr>
    </a:lvl4pPr>
    <a:lvl5pPr marL="1813885" algn="l" rtl="0" fontAlgn="base">
      <a:spcBef>
        <a:spcPct val="0"/>
      </a:spcBef>
      <a:spcAft>
        <a:spcPct val="0"/>
      </a:spcAft>
      <a:defRPr sz="1200" b="1" u="sng" kern="1200">
        <a:solidFill>
          <a:schemeClr val="tx1"/>
        </a:solidFill>
        <a:latin typeface="Arial Narrow" pitchFamily="34" charset="0"/>
        <a:ea typeface="+mn-ea"/>
        <a:cs typeface="+mn-cs"/>
      </a:defRPr>
    </a:lvl5pPr>
    <a:lvl6pPr marL="2267370" algn="l" defTabSz="906930" rtl="0" eaLnBrk="1" latinLnBrk="0" hangingPunct="1">
      <a:defRPr sz="1200" b="1" u="sng" kern="1200">
        <a:solidFill>
          <a:schemeClr val="tx1"/>
        </a:solidFill>
        <a:latin typeface="Arial Narrow" pitchFamily="34" charset="0"/>
        <a:ea typeface="+mn-ea"/>
        <a:cs typeface="+mn-cs"/>
      </a:defRPr>
    </a:lvl6pPr>
    <a:lvl7pPr marL="2720837" algn="l" defTabSz="906930" rtl="0" eaLnBrk="1" latinLnBrk="0" hangingPunct="1">
      <a:defRPr sz="1200" b="1" u="sng" kern="1200">
        <a:solidFill>
          <a:schemeClr val="tx1"/>
        </a:solidFill>
        <a:latin typeface="Arial Narrow" pitchFamily="34" charset="0"/>
        <a:ea typeface="+mn-ea"/>
        <a:cs typeface="+mn-cs"/>
      </a:defRPr>
    </a:lvl7pPr>
    <a:lvl8pPr marL="3174316" algn="l" defTabSz="906930" rtl="0" eaLnBrk="1" latinLnBrk="0" hangingPunct="1">
      <a:defRPr sz="1200" b="1" u="sng" kern="1200">
        <a:solidFill>
          <a:schemeClr val="tx1"/>
        </a:solidFill>
        <a:latin typeface="Arial Narrow" pitchFamily="34" charset="0"/>
        <a:ea typeface="+mn-ea"/>
        <a:cs typeface="+mn-cs"/>
      </a:defRPr>
    </a:lvl8pPr>
    <a:lvl9pPr marL="3627784" algn="l" defTabSz="906930" rtl="0" eaLnBrk="1" latinLnBrk="0" hangingPunct="1">
      <a:defRPr sz="1200" b="1" u="sng"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3333FF"/>
    <a:srgbClr val="106636"/>
    <a:srgbClr val="0000CC"/>
    <a:srgbClr val="003399"/>
    <a:srgbClr val="FF3399"/>
    <a:srgbClr val="00FF00"/>
    <a:srgbClr val="FF99FF"/>
    <a:srgbClr val="FFFF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7" autoAdjust="0"/>
    <p:restoredTop sz="87934" autoAdjust="0"/>
  </p:normalViewPr>
  <p:slideViewPr>
    <p:cSldViewPr snapToGrid="0">
      <p:cViewPr>
        <p:scale>
          <a:sx n="65" d="100"/>
          <a:sy n="65" d="100"/>
        </p:scale>
        <p:origin x="-2232" y="-648"/>
      </p:cViewPr>
      <p:guideLst>
        <p:guide orient="horz" pos="359"/>
        <p:guide pos="31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2184" y="204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Home\kung\My%20Documents\BESAC\Feb13\All%20users%201996_2012%20one%20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0268118778479"/>
          <c:y val="2.1919943366700632E-2"/>
          <c:w val="0.87386215864759464"/>
          <c:h val="0.7763496143958909"/>
        </c:manualLayout>
      </c:layout>
      <c:barChart>
        <c:barDir val="col"/>
        <c:grouping val="stacked"/>
        <c:varyColors val="0"/>
        <c:ser>
          <c:idx val="0"/>
          <c:order val="0"/>
          <c:tx>
            <c:strRef>
              <c:f>'FY96-FY12 Chart'!$A$4</c:f>
              <c:strCache>
                <c:ptCount val="1"/>
                <c:pt idx="0">
                  <c:v>NSLS</c:v>
                </c:pt>
              </c:strCache>
            </c:strRef>
          </c:tx>
          <c:spPr>
            <a:solidFill>
              <a:srgbClr val="0070C0"/>
            </a:solidFill>
            <a:ln w="12700">
              <a:solidFill>
                <a:srgbClr val="000000"/>
              </a:solidFill>
              <a:prstDash val="solid"/>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Chart'!$B$4:$R$4</c:f>
              <c:numCache>
                <c:formatCode>_(* #,##0_);_(* \(#,##0\);_(* "-"??_);_(@_)</c:formatCode>
                <c:ptCount val="17"/>
                <c:pt idx="0">
                  <c:v>2261</c:v>
                </c:pt>
                <c:pt idx="1">
                  <c:v>2320</c:v>
                </c:pt>
                <c:pt idx="2">
                  <c:v>2380</c:v>
                </c:pt>
                <c:pt idx="3">
                  <c:v>2416</c:v>
                </c:pt>
                <c:pt idx="4">
                  <c:v>2551</c:v>
                </c:pt>
                <c:pt idx="5">
                  <c:v>2523</c:v>
                </c:pt>
                <c:pt idx="6">
                  <c:v>2413</c:v>
                </c:pt>
                <c:pt idx="7">
                  <c:v>2206</c:v>
                </c:pt>
                <c:pt idx="8">
                  <c:v>2299</c:v>
                </c:pt>
                <c:pt idx="9">
                  <c:v>2256</c:v>
                </c:pt>
                <c:pt idx="10">
                  <c:v>2105</c:v>
                </c:pt>
                <c:pt idx="11">
                  <c:v>2219</c:v>
                </c:pt>
                <c:pt idx="12">
                  <c:v>2128</c:v>
                </c:pt>
                <c:pt idx="13">
                  <c:v>2214</c:v>
                </c:pt>
                <c:pt idx="14">
                  <c:v>2229</c:v>
                </c:pt>
                <c:pt idx="15">
                  <c:v>2313</c:v>
                </c:pt>
                <c:pt idx="16">
                  <c:v>2453</c:v>
                </c:pt>
              </c:numCache>
            </c:numRef>
          </c:val>
        </c:ser>
        <c:ser>
          <c:idx val="1"/>
          <c:order val="1"/>
          <c:tx>
            <c:strRef>
              <c:f>'FY96-FY12 Chart'!$A$5</c:f>
              <c:strCache>
                <c:ptCount val="1"/>
                <c:pt idx="0">
                  <c:v>SSRL</c:v>
                </c:pt>
              </c:strCache>
            </c:strRef>
          </c:tx>
          <c:spPr>
            <a:solidFill>
              <a:srgbClr val="FFFF00"/>
            </a:solidFill>
            <a:ln w="12700">
              <a:solidFill>
                <a:srgbClr val="000000"/>
              </a:solidFill>
              <a:prstDash val="solid"/>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Chart'!$B$5:$R$5</c:f>
              <c:numCache>
                <c:formatCode>_(* #,##0_);_(* \(#,##0\);_(* "-"??_);_(@_)</c:formatCode>
                <c:ptCount val="17"/>
                <c:pt idx="0">
                  <c:v>647</c:v>
                </c:pt>
                <c:pt idx="1">
                  <c:v>721</c:v>
                </c:pt>
                <c:pt idx="2">
                  <c:v>763</c:v>
                </c:pt>
                <c:pt idx="3">
                  <c:v>782</c:v>
                </c:pt>
                <c:pt idx="4">
                  <c:v>895</c:v>
                </c:pt>
                <c:pt idx="5">
                  <c:v>907</c:v>
                </c:pt>
                <c:pt idx="6">
                  <c:v>1023</c:v>
                </c:pt>
                <c:pt idx="7">
                  <c:v>867</c:v>
                </c:pt>
                <c:pt idx="8">
                  <c:v>741</c:v>
                </c:pt>
                <c:pt idx="9">
                  <c:v>1007</c:v>
                </c:pt>
                <c:pt idx="10">
                  <c:v>1124</c:v>
                </c:pt>
                <c:pt idx="11">
                  <c:v>1151</c:v>
                </c:pt>
                <c:pt idx="12">
                  <c:v>1147</c:v>
                </c:pt>
                <c:pt idx="13">
                  <c:v>1361</c:v>
                </c:pt>
                <c:pt idx="14">
                  <c:v>1436</c:v>
                </c:pt>
                <c:pt idx="15">
                  <c:v>1515</c:v>
                </c:pt>
                <c:pt idx="16">
                  <c:v>1597</c:v>
                </c:pt>
              </c:numCache>
            </c:numRef>
          </c:val>
        </c:ser>
        <c:ser>
          <c:idx val="2"/>
          <c:order val="2"/>
          <c:tx>
            <c:strRef>
              <c:f>'FY96-FY12 Chart'!$A$6</c:f>
              <c:strCache>
                <c:ptCount val="1"/>
                <c:pt idx="0">
                  <c:v>ALS</c:v>
                </c:pt>
              </c:strCache>
            </c:strRef>
          </c:tx>
          <c:spPr>
            <a:solidFill>
              <a:srgbClr val="FF0000"/>
            </a:solidFill>
            <a:ln w="12700">
              <a:solidFill>
                <a:srgbClr val="000000"/>
              </a:solidFill>
              <a:prstDash val="solid"/>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Chart'!$B$6:$R$6</c:f>
              <c:numCache>
                <c:formatCode>_(* #,##0_);_(* \(#,##0\);_(* "-"??_);_(@_)</c:formatCode>
                <c:ptCount val="17"/>
                <c:pt idx="0">
                  <c:v>184</c:v>
                </c:pt>
                <c:pt idx="1">
                  <c:v>295</c:v>
                </c:pt>
                <c:pt idx="2">
                  <c:v>659</c:v>
                </c:pt>
                <c:pt idx="3">
                  <c:v>805</c:v>
                </c:pt>
                <c:pt idx="4">
                  <c:v>1036</c:v>
                </c:pt>
                <c:pt idx="5">
                  <c:v>1163</c:v>
                </c:pt>
                <c:pt idx="6">
                  <c:v>1385</c:v>
                </c:pt>
                <c:pt idx="7">
                  <c:v>1662</c:v>
                </c:pt>
                <c:pt idx="8">
                  <c:v>1898</c:v>
                </c:pt>
                <c:pt idx="9">
                  <c:v>2003</c:v>
                </c:pt>
                <c:pt idx="10">
                  <c:v>2158</c:v>
                </c:pt>
                <c:pt idx="11">
                  <c:v>1748</c:v>
                </c:pt>
                <c:pt idx="12">
                  <c:v>1938</c:v>
                </c:pt>
                <c:pt idx="13">
                  <c:v>1918</c:v>
                </c:pt>
                <c:pt idx="14">
                  <c:v>2032</c:v>
                </c:pt>
                <c:pt idx="15">
                  <c:v>1931</c:v>
                </c:pt>
                <c:pt idx="16">
                  <c:v>1995</c:v>
                </c:pt>
              </c:numCache>
            </c:numRef>
          </c:val>
        </c:ser>
        <c:ser>
          <c:idx val="3"/>
          <c:order val="3"/>
          <c:tx>
            <c:strRef>
              <c:f>'FY96-FY12 Chart'!$A$7</c:f>
              <c:strCache>
                <c:ptCount val="1"/>
                <c:pt idx="0">
                  <c:v>APS</c:v>
                </c:pt>
              </c:strCache>
            </c:strRef>
          </c:tx>
          <c:spPr>
            <a:solidFill>
              <a:srgbClr val="16DF07"/>
            </a:solidFill>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Chart'!$B$7:$R$7</c:f>
              <c:numCache>
                <c:formatCode>_(* #,##0_);_(* \(#,##0\);_(* "-"??_);_(@_)</c:formatCode>
                <c:ptCount val="17"/>
                <c:pt idx="0">
                  <c:v>0</c:v>
                </c:pt>
                <c:pt idx="1">
                  <c:v>536</c:v>
                </c:pt>
                <c:pt idx="2">
                  <c:v>734</c:v>
                </c:pt>
                <c:pt idx="3">
                  <c:v>1222</c:v>
                </c:pt>
                <c:pt idx="4">
                  <c:v>1527</c:v>
                </c:pt>
                <c:pt idx="5">
                  <c:v>1989</c:v>
                </c:pt>
                <c:pt idx="6">
                  <c:v>2299</c:v>
                </c:pt>
                <c:pt idx="7">
                  <c:v>2767</c:v>
                </c:pt>
                <c:pt idx="8">
                  <c:v>2773</c:v>
                </c:pt>
                <c:pt idx="9">
                  <c:v>3215</c:v>
                </c:pt>
                <c:pt idx="10">
                  <c:v>3274</c:v>
                </c:pt>
                <c:pt idx="11">
                  <c:v>3420</c:v>
                </c:pt>
                <c:pt idx="12">
                  <c:v>3279</c:v>
                </c:pt>
                <c:pt idx="13">
                  <c:v>3537</c:v>
                </c:pt>
                <c:pt idx="14">
                  <c:v>3796</c:v>
                </c:pt>
                <c:pt idx="15">
                  <c:v>3986</c:v>
                </c:pt>
                <c:pt idx="16">
                  <c:v>4360</c:v>
                </c:pt>
              </c:numCache>
            </c:numRef>
          </c:val>
        </c:ser>
        <c:ser>
          <c:idx val="4"/>
          <c:order val="4"/>
          <c:tx>
            <c:strRef>
              <c:f>'FY96-FY12 Chart'!$A$8</c:f>
              <c:strCache>
                <c:ptCount val="1"/>
                <c:pt idx="0">
                  <c:v>LCLS</c:v>
                </c:pt>
              </c:strCache>
            </c:strRef>
          </c:tx>
          <c:spPr>
            <a:solidFill>
              <a:srgbClr val="7030A0"/>
            </a:solidFill>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Chart'!$B$8:$R$8</c:f>
              <c:numCache>
                <c:formatCode>General</c:formatCode>
                <c:ptCount val="17"/>
                <c:pt idx="14">
                  <c:v>359</c:v>
                </c:pt>
                <c:pt idx="15" formatCode="_(* #,##0_);_(* \(#,##0\);_(* &quot;-&quot;??_);_(@_)">
                  <c:v>516</c:v>
                </c:pt>
                <c:pt idx="16" formatCode="_(* #,##0_);_(* \(#,##0\);_(* &quot;-&quot;??_);_(@_)">
                  <c:v>571</c:v>
                </c:pt>
              </c:numCache>
            </c:numRef>
          </c:val>
        </c:ser>
        <c:ser>
          <c:idx val="6"/>
          <c:order val="5"/>
          <c:tx>
            <c:strRef>
              <c:f>'FY96-FY12 Chart'!$A$9</c:f>
              <c:strCache>
                <c:ptCount val="1"/>
                <c:pt idx="0">
                  <c:v>HFBR</c:v>
                </c:pt>
              </c:strCache>
            </c:strRef>
          </c:tx>
          <c:spPr>
            <a:solidFill>
              <a:schemeClr val="accent1">
                <a:lumMod val="50000"/>
              </a:schemeClr>
            </a:solidFill>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Chart'!$B$9:$R$9</c:f>
              <c:numCache>
                <c:formatCode>General</c:formatCode>
                <c:ptCount val="17"/>
                <c:pt idx="0">
                  <c:v>280</c:v>
                </c:pt>
                <c:pt idx="1">
                  <c:v>89</c:v>
                </c:pt>
              </c:numCache>
            </c:numRef>
          </c:val>
        </c:ser>
        <c:ser>
          <c:idx val="7"/>
          <c:order val="6"/>
          <c:tx>
            <c:strRef>
              <c:f>'FY96-FY12 Chart'!$A$10</c:f>
              <c:strCache>
                <c:ptCount val="1"/>
                <c:pt idx="0">
                  <c:v>SNS</c:v>
                </c:pt>
              </c:strCache>
            </c:strRef>
          </c:tx>
          <c:spPr>
            <a:solidFill>
              <a:schemeClr val="accent6">
                <a:lumMod val="50000"/>
              </a:schemeClr>
            </a:solidFill>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Chart'!$B$10:$R$10</c:f>
              <c:numCache>
                <c:formatCode>General</c:formatCode>
                <c:ptCount val="17"/>
                <c:pt idx="11" formatCode="_(* #,##0_);_(* \(#,##0\);_(* &quot;-&quot;??_);_(@_)">
                  <c:v>24</c:v>
                </c:pt>
                <c:pt idx="12" formatCode="_(* #,##0_);_(* \(#,##0\);_(* &quot;-&quot;??_);_(@_)">
                  <c:v>165</c:v>
                </c:pt>
                <c:pt idx="13" formatCode="_(* #,##0_);_(* \(#,##0\);_(* &quot;-&quot;??_);_(@_)">
                  <c:v>307</c:v>
                </c:pt>
                <c:pt idx="14" formatCode="_(* #,##0_);_(* \(#,##0\);_(* &quot;-&quot;??_);_(@_)">
                  <c:v>430</c:v>
                </c:pt>
                <c:pt idx="15" formatCode="_(* #,##0_);_(* \(#,##0\);_(* &quot;-&quot;??_);_(@_)">
                  <c:v>890</c:v>
                </c:pt>
                <c:pt idx="16" formatCode="_(* #,##0_);_(* \(#,##0\);_(* &quot;-&quot;??_);_(@_)">
                  <c:v>799</c:v>
                </c:pt>
              </c:numCache>
            </c:numRef>
          </c:val>
        </c:ser>
        <c:ser>
          <c:idx val="8"/>
          <c:order val="7"/>
          <c:tx>
            <c:strRef>
              <c:f>'FY96-FY12 Chart'!$A$11</c:f>
              <c:strCache>
                <c:ptCount val="1"/>
                <c:pt idx="0">
                  <c:v>HFIR</c:v>
                </c:pt>
              </c:strCache>
            </c:strRef>
          </c:tx>
          <c:spPr>
            <a:solidFill>
              <a:schemeClr val="accent6">
                <a:lumMod val="75000"/>
              </a:schemeClr>
            </a:solidFill>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Chart'!$B$11:$R$11</c:f>
              <c:numCache>
                <c:formatCode>_(* #,##0_);_(* \(#,##0\);_(* "-"??_);_(@_)</c:formatCode>
                <c:ptCount val="17"/>
                <c:pt idx="0">
                  <c:v>258</c:v>
                </c:pt>
                <c:pt idx="1">
                  <c:v>258</c:v>
                </c:pt>
                <c:pt idx="2">
                  <c:v>258</c:v>
                </c:pt>
                <c:pt idx="3">
                  <c:v>258</c:v>
                </c:pt>
                <c:pt idx="4">
                  <c:v>153</c:v>
                </c:pt>
                <c:pt idx="5">
                  <c:v>0</c:v>
                </c:pt>
                <c:pt idx="6">
                  <c:v>22</c:v>
                </c:pt>
                <c:pt idx="7">
                  <c:v>51</c:v>
                </c:pt>
                <c:pt idx="8">
                  <c:v>48</c:v>
                </c:pt>
                <c:pt idx="9">
                  <c:v>96</c:v>
                </c:pt>
                <c:pt idx="10">
                  <c:v>42</c:v>
                </c:pt>
                <c:pt idx="11">
                  <c:v>72</c:v>
                </c:pt>
                <c:pt idx="12">
                  <c:v>258</c:v>
                </c:pt>
                <c:pt idx="13">
                  <c:v>358</c:v>
                </c:pt>
                <c:pt idx="14">
                  <c:v>375</c:v>
                </c:pt>
                <c:pt idx="15">
                  <c:v>477</c:v>
                </c:pt>
                <c:pt idx="16">
                  <c:v>442</c:v>
                </c:pt>
              </c:numCache>
            </c:numRef>
          </c:val>
        </c:ser>
        <c:ser>
          <c:idx val="9"/>
          <c:order val="8"/>
          <c:tx>
            <c:strRef>
              <c:f>'FY96-FY12 Chart'!$A$12</c:f>
              <c:strCache>
                <c:ptCount val="1"/>
                <c:pt idx="0">
                  <c:v>Lujan</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Chart'!$B$12:$R$12</c:f>
              <c:numCache>
                <c:formatCode>_(* #,##0_);_(* \(#,##0\);_(* "-"??_);_(@_)</c:formatCode>
                <c:ptCount val="17"/>
                <c:pt idx="0">
                  <c:v>261</c:v>
                </c:pt>
                <c:pt idx="1">
                  <c:v>261</c:v>
                </c:pt>
                <c:pt idx="2">
                  <c:v>261</c:v>
                </c:pt>
                <c:pt idx="3">
                  <c:v>261</c:v>
                </c:pt>
                <c:pt idx="4">
                  <c:v>25</c:v>
                </c:pt>
                <c:pt idx="5">
                  <c:v>122</c:v>
                </c:pt>
                <c:pt idx="6">
                  <c:v>164</c:v>
                </c:pt>
                <c:pt idx="7">
                  <c:v>269</c:v>
                </c:pt>
                <c:pt idx="8">
                  <c:v>339</c:v>
                </c:pt>
                <c:pt idx="9">
                  <c:v>221</c:v>
                </c:pt>
                <c:pt idx="10">
                  <c:v>297</c:v>
                </c:pt>
                <c:pt idx="11">
                  <c:v>272</c:v>
                </c:pt>
                <c:pt idx="12">
                  <c:v>261</c:v>
                </c:pt>
                <c:pt idx="13">
                  <c:v>416</c:v>
                </c:pt>
                <c:pt idx="14">
                  <c:v>325</c:v>
                </c:pt>
                <c:pt idx="15">
                  <c:v>308</c:v>
                </c:pt>
                <c:pt idx="16">
                  <c:v>249</c:v>
                </c:pt>
              </c:numCache>
            </c:numRef>
          </c:val>
        </c:ser>
        <c:ser>
          <c:idx val="10"/>
          <c:order val="9"/>
          <c:tx>
            <c:strRef>
              <c:f>'FY96-FY12 Chart'!$A$13</c:f>
              <c:strCache>
                <c:ptCount val="1"/>
                <c:pt idx="0">
                  <c:v>EMC</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Chart'!$B$13:$R$13</c:f>
              <c:numCache>
                <c:formatCode>_(* #,##0_);_(* \(#,##0\);_(* "-"??_);_(@_)</c:formatCode>
                <c:ptCount val="17"/>
                <c:pt idx="0">
                  <c:v>130</c:v>
                </c:pt>
                <c:pt idx="1">
                  <c:v>131</c:v>
                </c:pt>
                <c:pt idx="2">
                  <c:v>73</c:v>
                </c:pt>
                <c:pt idx="3">
                  <c:v>81</c:v>
                </c:pt>
                <c:pt idx="4">
                  <c:v>83</c:v>
                </c:pt>
                <c:pt idx="5">
                  <c:v>88</c:v>
                </c:pt>
                <c:pt idx="6">
                  <c:v>103</c:v>
                </c:pt>
                <c:pt idx="7">
                  <c:v>95</c:v>
                </c:pt>
                <c:pt idx="8">
                  <c:v>128</c:v>
                </c:pt>
                <c:pt idx="9">
                  <c:v>154</c:v>
                </c:pt>
                <c:pt idx="10">
                  <c:v>140</c:v>
                </c:pt>
                <c:pt idx="11">
                  <c:v>199</c:v>
                </c:pt>
                <c:pt idx="12">
                  <c:v>153</c:v>
                </c:pt>
                <c:pt idx="13">
                  <c:v>155</c:v>
                </c:pt>
                <c:pt idx="14">
                  <c:v>190</c:v>
                </c:pt>
                <c:pt idx="15">
                  <c:v>220</c:v>
                </c:pt>
                <c:pt idx="16">
                  <c:v>206</c:v>
                </c:pt>
              </c:numCache>
            </c:numRef>
          </c:val>
        </c:ser>
        <c:ser>
          <c:idx val="11"/>
          <c:order val="10"/>
          <c:tx>
            <c:strRef>
              <c:f>'FY96-FY12 Chart'!$A$14</c:f>
              <c:strCache>
                <c:ptCount val="1"/>
                <c:pt idx="0">
                  <c:v>NCEM</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Chart'!$B$14:$R$14</c:f>
              <c:numCache>
                <c:formatCode>_(* #,##0_);_(* \(#,##0\);_(* "-"??_);_(@_)</c:formatCode>
                <c:ptCount val="17"/>
                <c:pt idx="0">
                  <c:v>178</c:v>
                </c:pt>
                <c:pt idx="1">
                  <c:v>195</c:v>
                </c:pt>
                <c:pt idx="2">
                  <c:v>216</c:v>
                </c:pt>
                <c:pt idx="3">
                  <c:v>188</c:v>
                </c:pt>
                <c:pt idx="4">
                  <c:v>201</c:v>
                </c:pt>
                <c:pt idx="5">
                  <c:v>212</c:v>
                </c:pt>
                <c:pt idx="6">
                  <c:v>232</c:v>
                </c:pt>
                <c:pt idx="7">
                  <c:v>253</c:v>
                </c:pt>
                <c:pt idx="8">
                  <c:v>241</c:v>
                </c:pt>
                <c:pt idx="9">
                  <c:v>232</c:v>
                </c:pt>
                <c:pt idx="10">
                  <c:v>205</c:v>
                </c:pt>
                <c:pt idx="11">
                  <c:v>183</c:v>
                </c:pt>
                <c:pt idx="12">
                  <c:v>152</c:v>
                </c:pt>
                <c:pt idx="13">
                  <c:v>149</c:v>
                </c:pt>
                <c:pt idx="14">
                  <c:v>164</c:v>
                </c:pt>
                <c:pt idx="15">
                  <c:v>188</c:v>
                </c:pt>
                <c:pt idx="16">
                  <c:v>184</c:v>
                </c:pt>
              </c:numCache>
            </c:numRef>
          </c:val>
        </c:ser>
        <c:ser>
          <c:idx val="12"/>
          <c:order val="11"/>
          <c:tx>
            <c:strRef>
              <c:f>'FY96-FY12 Chart'!$A$15</c:f>
              <c:strCache>
                <c:ptCount val="1"/>
                <c:pt idx="0">
                  <c:v>ShaRE</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Chart'!$B$15:$R$15</c:f>
              <c:numCache>
                <c:formatCode>_(* #,##0_);_(* \(#,##0\);_(* "-"??_);_(@_)</c:formatCode>
                <c:ptCount val="17"/>
                <c:pt idx="0">
                  <c:v>95</c:v>
                </c:pt>
                <c:pt idx="1">
                  <c:v>85</c:v>
                </c:pt>
                <c:pt idx="2">
                  <c:v>95</c:v>
                </c:pt>
                <c:pt idx="3">
                  <c:v>108</c:v>
                </c:pt>
                <c:pt idx="4">
                  <c:v>99</c:v>
                </c:pt>
                <c:pt idx="5">
                  <c:v>97</c:v>
                </c:pt>
                <c:pt idx="6">
                  <c:v>111</c:v>
                </c:pt>
                <c:pt idx="7">
                  <c:v>112</c:v>
                </c:pt>
                <c:pt idx="8">
                  <c:v>109</c:v>
                </c:pt>
                <c:pt idx="9">
                  <c:v>150</c:v>
                </c:pt>
                <c:pt idx="10">
                  <c:v>132</c:v>
                </c:pt>
                <c:pt idx="11">
                  <c:v>159</c:v>
                </c:pt>
                <c:pt idx="12">
                  <c:v>144</c:v>
                </c:pt>
                <c:pt idx="13">
                  <c:v>161</c:v>
                </c:pt>
                <c:pt idx="14">
                  <c:v>165</c:v>
                </c:pt>
                <c:pt idx="15">
                  <c:v>210</c:v>
                </c:pt>
                <c:pt idx="16">
                  <c:v>209</c:v>
                </c:pt>
              </c:numCache>
            </c:numRef>
          </c:val>
        </c:ser>
        <c:ser>
          <c:idx val="13"/>
          <c:order val="12"/>
          <c:tx>
            <c:strRef>
              <c:f>'FY96-FY12 Chart'!$A$16</c:f>
              <c:strCache>
                <c:ptCount val="1"/>
                <c:pt idx="0">
                  <c:v>CNMS</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Chart'!$B$16:$R$16</c:f>
              <c:numCache>
                <c:formatCode>General</c:formatCode>
                <c:ptCount val="17"/>
                <c:pt idx="10" formatCode="_(* #,##0_);_(* \(#,##0\);_(* &quot;-&quot;??_);_(@_)">
                  <c:v>139</c:v>
                </c:pt>
                <c:pt idx="11" formatCode="_(* #,##0_);_(* \(#,##0\);_(* &quot;-&quot;??_);_(@_)">
                  <c:v>309</c:v>
                </c:pt>
                <c:pt idx="12" formatCode="_(* #,##0_);_(* \(#,##0\);_(* &quot;-&quot;??_);_(@_)">
                  <c:v>404</c:v>
                </c:pt>
                <c:pt idx="13" formatCode="_(* #,##0_);_(* \(#,##0\);_(* &quot;-&quot;??_);_(@_)">
                  <c:v>317</c:v>
                </c:pt>
                <c:pt idx="14" formatCode="_(* #,##0_);_(* \(#,##0\);_(* &quot;-&quot;??_);_(@_)">
                  <c:v>360</c:v>
                </c:pt>
                <c:pt idx="15" formatCode="_(* #,##0_);_(* \(#,##0\);_(* &quot;-&quot;??_);_(@_)">
                  <c:v>374</c:v>
                </c:pt>
                <c:pt idx="16" formatCode="_(* #,##0_);_(* \(#,##0\);_(* &quot;-&quot;??_);_(@_)">
                  <c:v>409</c:v>
                </c:pt>
              </c:numCache>
            </c:numRef>
          </c:val>
        </c:ser>
        <c:ser>
          <c:idx val="14"/>
          <c:order val="13"/>
          <c:tx>
            <c:strRef>
              <c:f>'FY96-FY12 Chart'!$A$17</c:f>
              <c:strCache>
                <c:ptCount val="1"/>
                <c:pt idx="0">
                  <c:v>MF</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Chart'!$B$17:$R$17</c:f>
              <c:numCache>
                <c:formatCode>General</c:formatCode>
                <c:ptCount val="17"/>
                <c:pt idx="11" formatCode="_(* #,##0_);_(* \(#,##0\);_(* &quot;-&quot;??_);_(@_)">
                  <c:v>164</c:v>
                </c:pt>
                <c:pt idx="12" formatCode="_(* #,##0_);_(* \(#,##0\);_(* &quot;-&quot;??_);_(@_)">
                  <c:v>303</c:v>
                </c:pt>
                <c:pt idx="13" formatCode="_(* #,##0_);_(* \(#,##0\);_(* &quot;-&quot;??_);_(@_)">
                  <c:v>209</c:v>
                </c:pt>
                <c:pt idx="14" formatCode="_(* #,##0_);_(* \(#,##0\);_(* &quot;-&quot;??_);_(@_)">
                  <c:v>274</c:v>
                </c:pt>
                <c:pt idx="15" formatCode="_(* #,##0_);_(* \(#,##0\);_(* &quot;-&quot;??_);_(@_)">
                  <c:v>327</c:v>
                </c:pt>
                <c:pt idx="16" formatCode="_(* #,##0_);_(* \(#,##0\);_(* &quot;-&quot;??_);_(@_)">
                  <c:v>434</c:v>
                </c:pt>
              </c:numCache>
            </c:numRef>
          </c:val>
        </c:ser>
        <c:ser>
          <c:idx val="15"/>
          <c:order val="14"/>
          <c:tx>
            <c:strRef>
              <c:f>'FY96-FY12 Chart'!$A$18</c:f>
              <c:strCache>
                <c:ptCount val="1"/>
                <c:pt idx="0">
                  <c:v>CINT</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Chart'!$B$18:$R$18</c:f>
              <c:numCache>
                <c:formatCode>General</c:formatCode>
                <c:ptCount val="17"/>
                <c:pt idx="11" formatCode="_(* #,##0_);_(* \(#,##0\);_(* &quot;-&quot;??_);_(@_)">
                  <c:v>189</c:v>
                </c:pt>
                <c:pt idx="12" formatCode="_(* #,##0_);_(* \(#,##0\);_(* &quot;-&quot;??_);_(@_)">
                  <c:v>272</c:v>
                </c:pt>
                <c:pt idx="13" formatCode="_(* #,##0_);_(* \(#,##0\);_(* &quot;-&quot;??_);_(@_)">
                  <c:v>354</c:v>
                </c:pt>
                <c:pt idx="14" formatCode="_(* #,##0_);_(* \(#,##0\);_(* &quot;-&quot;??_);_(@_)">
                  <c:v>358</c:v>
                </c:pt>
                <c:pt idx="15" formatCode="_(* #,##0_);_(* \(#,##0\);_(* &quot;-&quot;??_);_(@_)">
                  <c:v>348</c:v>
                </c:pt>
                <c:pt idx="16" formatCode="_(* #,##0_);_(* \(#,##0\);_(* &quot;-&quot;??_);_(@_)">
                  <c:v>356</c:v>
                </c:pt>
              </c:numCache>
            </c:numRef>
          </c:val>
        </c:ser>
        <c:ser>
          <c:idx val="16"/>
          <c:order val="15"/>
          <c:tx>
            <c:strRef>
              <c:f>'FY96-FY12 Chart'!$A$19</c:f>
              <c:strCache>
                <c:ptCount val="1"/>
                <c:pt idx="0">
                  <c:v>CNM</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Chart'!$B$19:$R$19</c:f>
              <c:numCache>
                <c:formatCode>General</c:formatCode>
                <c:ptCount val="17"/>
                <c:pt idx="11" formatCode="_(* #,##0_);_(* \(#,##0\);_(* &quot;-&quot;??_);_(@_)">
                  <c:v>112</c:v>
                </c:pt>
                <c:pt idx="12" formatCode="_(* #,##0_);_(* \(#,##0\);_(* &quot;-&quot;??_);_(@_)">
                  <c:v>196</c:v>
                </c:pt>
                <c:pt idx="13" formatCode="_(* #,##0_);_(* \(#,##0\);_(* &quot;-&quot;??_);_(@_)">
                  <c:v>305</c:v>
                </c:pt>
                <c:pt idx="14" formatCode="_(* #,##0_);_(* \(#,##0\);_(* &quot;-&quot;??_);_(@_)">
                  <c:v>377</c:v>
                </c:pt>
                <c:pt idx="15" formatCode="_(* #,##0_);_(* \(#,##0\);_(* &quot;-&quot;??_);_(@_)">
                  <c:v>368</c:v>
                </c:pt>
                <c:pt idx="16" formatCode="_(* #,##0_);_(* \(#,##0\);_(* &quot;-&quot;??_);_(@_)">
                  <c:v>444</c:v>
                </c:pt>
              </c:numCache>
            </c:numRef>
          </c:val>
        </c:ser>
        <c:ser>
          <c:idx val="17"/>
          <c:order val="16"/>
          <c:tx>
            <c:strRef>
              <c:f>'FY96-FY12 Chart'!$A$20</c:f>
              <c:strCache>
                <c:ptCount val="1"/>
                <c:pt idx="0">
                  <c:v>CFN</c:v>
                </c:pt>
              </c:strCache>
            </c:strRef>
          </c:tx>
          <c:spPr>
            <a:ln>
              <a:solidFill>
                <a:srgbClr val="000000"/>
              </a:solidFill>
            </a:ln>
          </c:spPr>
          <c:invertIfNegative val="0"/>
          <c:cat>
            <c:strRef>
              <c:f>'FY96-FY12 Chart'!$B$3:$R$3</c:f>
              <c:strCache>
                <c:ptCount val="17"/>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strCache>
            </c:strRef>
          </c:cat>
          <c:val>
            <c:numRef>
              <c:f>'FY96-FY12 Chart'!$B$20:$R$20</c:f>
              <c:numCache>
                <c:formatCode>General</c:formatCode>
                <c:ptCount val="17"/>
                <c:pt idx="12" formatCode="_(* #,##0_);_(* \(#,##0\);_(* &quot;-&quot;??_);_(@_)">
                  <c:v>106</c:v>
                </c:pt>
                <c:pt idx="13" formatCode="_(* #,##0_);_(* \(#,##0\);_(* &quot;-&quot;??_);_(@_)">
                  <c:v>213</c:v>
                </c:pt>
                <c:pt idx="14" formatCode="_(* #,##0_);_(* \(#,##0\);_(* &quot;-&quot;??_);_(@_)">
                  <c:v>281</c:v>
                </c:pt>
                <c:pt idx="15" formatCode="_(* #,##0_);_(* \(#,##0\);_(* &quot;-&quot;??_);_(@_)">
                  <c:v>363</c:v>
                </c:pt>
                <c:pt idx="16" formatCode="_(* #,##0_);_(* \(#,##0\);_(* &quot;-&quot;??_);_(@_)">
                  <c:v>446</c:v>
                </c:pt>
              </c:numCache>
            </c:numRef>
          </c:val>
        </c:ser>
        <c:dLbls>
          <c:showLegendKey val="0"/>
          <c:showVal val="0"/>
          <c:showCatName val="0"/>
          <c:showSerName val="0"/>
          <c:showPercent val="0"/>
          <c:showBubbleSize val="0"/>
        </c:dLbls>
        <c:gapWidth val="110"/>
        <c:overlap val="100"/>
        <c:axId val="99755904"/>
        <c:axId val="99762176"/>
      </c:barChart>
      <c:catAx>
        <c:axId val="99755904"/>
        <c:scaling>
          <c:orientation val="minMax"/>
        </c:scaling>
        <c:delete val="0"/>
        <c:axPos val="b"/>
        <c:title>
          <c:tx>
            <c:rich>
              <a:bodyPr/>
              <a:lstStyle/>
              <a:p>
                <a:pPr>
                  <a:defRPr sz="2000" b="1" i="0" u="none" strike="noStrike" baseline="0">
                    <a:solidFill>
                      <a:srgbClr val="000000"/>
                    </a:solidFill>
                    <a:latin typeface="Arial Narrow" pitchFamily="34" charset="0"/>
                    <a:ea typeface="Arial"/>
                    <a:cs typeface="Arial"/>
                  </a:defRPr>
                </a:pPr>
                <a:r>
                  <a:rPr lang="en-US" sz="2000" baseline="0">
                    <a:latin typeface="Arial Narrow" pitchFamily="34" charset="0"/>
                  </a:rPr>
                  <a:t>Fiscal Year</a:t>
                </a:r>
              </a:p>
            </c:rich>
          </c:tx>
          <c:layout>
            <c:manualLayout>
              <c:xMode val="edge"/>
              <c:yMode val="edge"/>
              <c:x val="0.49436691053552423"/>
              <c:y val="0.84996199607541234"/>
            </c:manualLayout>
          </c:layout>
          <c:overlay val="0"/>
          <c:spPr>
            <a:noFill/>
            <a:ln w="25400">
              <a:noFill/>
            </a:ln>
          </c:spPr>
        </c:title>
        <c:numFmt formatCode="@" sourceLinked="0"/>
        <c:majorTickMark val="none"/>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99762176"/>
        <c:crossesAt val="0"/>
        <c:auto val="0"/>
        <c:lblAlgn val="ctr"/>
        <c:lblOffset val="100"/>
        <c:tickLblSkip val="1"/>
        <c:tickMarkSkip val="1"/>
        <c:noMultiLvlLbl val="0"/>
      </c:catAx>
      <c:valAx>
        <c:axId val="99762176"/>
        <c:scaling>
          <c:orientation val="minMax"/>
          <c:max val="16000"/>
          <c:min val="0"/>
        </c:scaling>
        <c:delete val="0"/>
        <c:axPos val="l"/>
        <c:majorGridlines>
          <c:spPr>
            <a:ln w="12700">
              <a:solidFill>
                <a:srgbClr val="C0C0C0"/>
              </a:solidFill>
              <a:prstDash val="sysDash"/>
            </a:ln>
          </c:spPr>
        </c:majorGridlines>
        <c:title>
          <c:tx>
            <c:rich>
              <a:bodyPr/>
              <a:lstStyle/>
              <a:p>
                <a:pPr>
                  <a:defRPr sz="1800" b="1" i="0" u="none" strike="noStrike" baseline="0">
                    <a:solidFill>
                      <a:srgbClr val="000000"/>
                    </a:solidFill>
                    <a:latin typeface="Arial Narrow" pitchFamily="34" charset="0"/>
                    <a:ea typeface="Arial"/>
                    <a:cs typeface="Arial"/>
                  </a:defRPr>
                </a:pPr>
                <a:r>
                  <a:rPr lang="en-US" sz="1800" baseline="0">
                    <a:latin typeface="Arial Narrow" pitchFamily="34" charset="0"/>
                  </a:rPr>
                  <a:t>Number of Users</a:t>
                </a:r>
              </a:p>
            </c:rich>
          </c:tx>
          <c:layout>
            <c:manualLayout>
              <c:xMode val="edge"/>
              <c:yMode val="edge"/>
              <c:x val="1.5051069728615718E-2"/>
              <c:y val="0.28605032415112125"/>
            </c:manualLayout>
          </c:layout>
          <c:overlay val="0"/>
          <c:spPr>
            <a:noFill/>
            <a:ln w="25400">
              <a:noFill/>
            </a:ln>
          </c:spPr>
        </c:title>
        <c:numFmt formatCode="#,##0" sourceLinked="0"/>
        <c:majorTickMark val="in"/>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99755904"/>
        <c:crosses val="autoZero"/>
        <c:crossBetween val="between"/>
        <c:majorUnit val="1000"/>
      </c:valAx>
      <c:spPr>
        <a:noFill/>
        <a:ln w="25400">
          <a:noFill/>
        </a:ln>
      </c:spPr>
    </c:plotArea>
    <c:legend>
      <c:legendPos val="r"/>
      <c:layout>
        <c:manualLayout>
          <c:xMode val="edge"/>
          <c:yMode val="edge"/>
          <c:x val="0.12080768673484606"/>
          <c:y val="1.7350157728706645E-2"/>
          <c:w val="0.222716385473791"/>
          <c:h val="0.41652475222931556"/>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1800" b="0" i="0" u="none" strike="noStrike" baseline="0">
              <a:solidFill>
                <a:srgbClr val="000000"/>
              </a:solidFill>
              <a:latin typeface="Arial Narrow" pitchFamily="34" charset="0"/>
              <a:ea typeface="Arial"/>
              <a:cs typeface="Arial"/>
            </a:defRPr>
          </a:pPr>
          <a:endParaRPr lang="en-US"/>
        </a:p>
      </c:tx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2" y="2"/>
            <a:ext cx="3005820" cy="463229"/>
          </a:xfrm>
          <a:prstGeom prst="rect">
            <a:avLst/>
          </a:prstGeom>
          <a:noFill/>
          <a:ln w="9525">
            <a:noFill/>
            <a:miter lim="800000"/>
            <a:headEnd/>
            <a:tailEnd/>
          </a:ln>
          <a:effectLst/>
        </p:spPr>
        <p:txBody>
          <a:bodyPr vert="horz" wrap="square" lIns="92365" tIns="46182" rIns="92365" bIns="46182" numCol="1" anchor="t" anchorCtr="0" compatLnSpc="1">
            <a:prstTxWarp prst="textNoShape">
              <a:avLst/>
            </a:prstTxWarp>
          </a:bodyPr>
          <a:lstStyle>
            <a:lvl1pPr defTabSz="922635"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5" name="Rectangle 3"/>
          <p:cNvSpPr>
            <a:spLocks noGrp="1" noChangeArrowheads="1"/>
          </p:cNvSpPr>
          <p:nvPr>
            <p:ph type="dt" sz="quarter" idx="1"/>
          </p:nvPr>
        </p:nvSpPr>
        <p:spPr bwMode="auto">
          <a:xfrm>
            <a:off x="4004580" y="2"/>
            <a:ext cx="3005820" cy="463229"/>
          </a:xfrm>
          <a:prstGeom prst="rect">
            <a:avLst/>
          </a:prstGeom>
          <a:noFill/>
          <a:ln w="9525">
            <a:noFill/>
            <a:miter lim="800000"/>
            <a:headEnd/>
            <a:tailEnd/>
          </a:ln>
          <a:effectLst/>
        </p:spPr>
        <p:txBody>
          <a:bodyPr vert="horz" wrap="square" lIns="92365" tIns="46182" rIns="92365" bIns="46182" numCol="1" anchor="t" anchorCtr="0" compatLnSpc="1">
            <a:prstTxWarp prst="textNoShape">
              <a:avLst/>
            </a:prstTxWarp>
          </a:bodyPr>
          <a:lstStyle>
            <a:lvl1pPr algn="r" defTabSz="922635"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6" name="Rectangle 4"/>
          <p:cNvSpPr>
            <a:spLocks noGrp="1" noChangeArrowheads="1"/>
          </p:cNvSpPr>
          <p:nvPr>
            <p:ph type="ftr" sz="quarter" idx="2"/>
          </p:nvPr>
        </p:nvSpPr>
        <p:spPr bwMode="auto">
          <a:xfrm>
            <a:off x="2" y="8794968"/>
            <a:ext cx="3005820" cy="463228"/>
          </a:xfrm>
          <a:prstGeom prst="rect">
            <a:avLst/>
          </a:prstGeom>
          <a:noFill/>
          <a:ln w="9525">
            <a:noFill/>
            <a:miter lim="800000"/>
            <a:headEnd/>
            <a:tailEnd/>
          </a:ln>
          <a:effectLst/>
        </p:spPr>
        <p:txBody>
          <a:bodyPr vert="horz" wrap="square" lIns="92365" tIns="46182" rIns="92365" bIns="46182" numCol="1" anchor="b" anchorCtr="0" compatLnSpc="1">
            <a:prstTxWarp prst="textNoShape">
              <a:avLst/>
            </a:prstTxWarp>
          </a:bodyPr>
          <a:lstStyle>
            <a:lvl1pPr defTabSz="922635"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7" name="Rectangle 5"/>
          <p:cNvSpPr>
            <a:spLocks noGrp="1" noChangeArrowheads="1"/>
          </p:cNvSpPr>
          <p:nvPr>
            <p:ph type="sldNum" sz="quarter" idx="3"/>
          </p:nvPr>
        </p:nvSpPr>
        <p:spPr bwMode="auto">
          <a:xfrm>
            <a:off x="4004580" y="8794968"/>
            <a:ext cx="3005820" cy="463228"/>
          </a:xfrm>
          <a:prstGeom prst="rect">
            <a:avLst/>
          </a:prstGeom>
          <a:noFill/>
          <a:ln w="9525">
            <a:noFill/>
            <a:miter lim="800000"/>
            <a:headEnd/>
            <a:tailEnd/>
          </a:ln>
          <a:effectLst/>
        </p:spPr>
        <p:txBody>
          <a:bodyPr vert="horz" wrap="square" lIns="92365" tIns="46182" rIns="92365" bIns="46182" numCol="1" anchor="b" anchorCtr="0" compatLnSpc="1">
            <a:prstTxWarp prst="textNoShape">
              <a:avLst/>
            </a:prstTxWarp>
          </a:bodyPr>
          <a:lstStyle>
            <a:lvl1pPr algn="r" defTabSz="922635" eaLnBrk="0" hangingPunct="0">
              <a:defRPr b="0" u="none">
                <a:effectLst>
                  <a:outerShdw blurRad="38100" dist="38100" dir="2700000" algn="tl">
                    <a:srgbClr val="C0C0C0"/>
                  </a:outerShdw>
                </a:effectLst>
                <a:latin typeface="Arial" pitchFamily="34" charset="0"/>
              </a:defRPr>
            </a:lvl1pPr>
          </a:lstStyle>
          <a:p>
            <a:pPr>
              <a:defRPr/>
            </a:pPr>
            <a:fld id="{2E779E8E-11D9-4C8C-B140-651D35B150F7}" type="slidenum">
              <a:rPr lang="en-US"/>
              <a:pPr>
                <a:defRPr/>
              </a:pPr>
              <a:t>‹#›</a:t>
            </a:fld>
            <a:endParaRPr lang="en-US"/>
          </a:p>
        </p:txBody>
      </p:sp>
    </p:spTree>
    <p:extLst>
      <p:ext uri="{BB962C8B-B14F-4D97-AF65-F5344CB8AC3E}">
        <p14:creationId xmlns:p14="http://schemas.microsoft.com/office/powerpoint/2010/main" val="22705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2"/>
            <a:ext cx="3005820" cy="463229"/>
          </a:xfrm>
          <a:prstGeom prst="rect">
            <a:avLst/>
          </a:prstGeom>
          <a:noFill/>
          <a:ln w="9525">
            <a:noFill/>
            <a:miter lim="800000"/>
            <a:headEnd/>
            <a:tailEnd/>
          </a:ln>
          <a:effectLst/>
        </p:spPr>
        <p:txBody>
          <a:bodyPr vert="horz" wrap="square" lIns="91781" tIns="45885" rIns="91781" bIns="45885" numCol="1" anchor="t" anchorCtr="0" compatLnSpc="1">
            <a:prstTxWarp prst="textNoShape">
              <a:avLst/>
            </a:prstTxWarp>
          </a:bodyPr>
          <a:lstStyle>
            <a:lvl1pPr defTabSz="919454" eaLnBrk="0" hangingPunct="0">
              <a:defRPr b="0" u="none">
                <a:effectLst/>
                <a:latin typeface="Arial" pitchFamily="34" charset="0"/>
              </a:defRPr>
            </a:lvl1pPr>
          </a:lstStyle>
          <a:p>
            <a:pPr>
              <a:defRPr/>
            </a:pPr>
            <a:endParaRPr lang="en-US"/>
          </a:p>
        </p:txBody>
      </p:sp>
      <p:sp>
        <p:nvSpPr>
          <p:cNvPr id="18435" name="Rectangle 3"/>
          <p:cNvSpPr>
            <a:spLocks noGrp="1" noChangeArrowheads="1"/>
          </p:cNvSpPr>
          <p:nvPr>
            <p:ph type="dt" idx="1"/>
          </p:nvPr>
        </p:nvSpPr>
        <p:spPr bwMode="auto">
          <a:xfrm>
            <a:off x="4004580" y="2"/>
            <a:ext cx="3005820" cy="463229"/>
          </a:xfrm>
          <a:prstGeom prst="rect">
            <a:avLst/>
          </a:prstGeom>
          <a:noFill/>
          <a:ln w="9525">
            <a:noFill/>
            <a:miter lim="800000"/>
            <a:headEnd/>
            <a:tailEnd/>
          </a:ln>
          <a:effectLst/>
        </p:spPr>
        <p:txBody>
          <a:bodyPr vert="horz" wrap="square" lIns="91781" tIns="45885" rIns="91781" bIns="45885" numCol="1" anchor="t" anchorCtr="0" compatLnSpc="1">
            <a:prstTxWarp prst="textNoShape">
              <a:avLst/>
            </a:prstTxWarp>
          </a:bodyPr>
          <a:lstStyle>
            <a:lvl1pPr algn="r" defTabSz="919454" eaLnBrk="0" hangingPunct="0">
              <a:defRPr b="0" u="none">
                <a:effectLst/>
                <a:latin typeface="Arial" pitchFamily="34"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8888" y="693738"/>
            <a:ext cx="4492625" cy="3471862"/>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4014" y="4396688"/>
            <a:ext cx="5162377" cy="4164278"/>
          </a:xfrm>
          <a:prstGeom prst="rect">
            <a:avLst/>
          </a:prstGeom>
          <a:noFill/>
          <a:ln w="9525">
            <a:noFill/>
            <a:miter lim="800000"/>
            <a:headEnd/>
            <a:tailEnd/>
          </a:ln>
          <a:effectLst/>
        </p:spPr>
        <p:txBody>
          <a:bodyPr vert="horz" wrap="square" lIns="91781" tIns="45885" rIns="91781" bIns="458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2" y="8794968"/>
            <a:ext cx="3005820" cy="464820"/>
          </a:xfrm>
          <a:prstGeom prst="rect">
            <a:avLst/>
          </a:prstGeom>
          <a:noFill/>
          <a:ln w="9525">
            <a:noFill/>
            <a:miter lim="800000"/>
            <a:headEnd/>
            <a:tailEnd/>
          </a:ln>
          <a:effectLst/>
        </p:spPr>
        <p:txBody>
          <a:bodyPr vert="horz" wrap="square" lIns="91781" tIns="45885" rIns="91781" bIns="45885" numCol="1" anchor="b" anchorCtr="0" compatLnSpc="1">
            <a:prstTxWarp prst="textNoShape">
              <a:avLst/>
            </a:prstTxWarp>
          </a:bodyPr>
          <a:lstStyle>
            <a:lvl1pPr defTabSz="919454" eaLnBrk="0" hangingPunct="0">
              <a:defRPr b="0" u="none">
                <a:effectLst/>
                <a:latin typeface="Arial"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4004580" y="8794968"/>
            <a:ext cx="3005820" cy="464820"/>
          </a:xfrm>
          <a:prstGeom prst="rect">
            <a:avLst/>
          </a:prstGeom>
          <a:noFill/>
          <a:ln w="9525">
            <a:noFill/>
            <a:miter lim="800000"/>
            <a:headEnd/>
            <a:tailEnd/>
          </a:ln>
          <a:effectLst/>
        </p:spPr>
        <p:txBody>
          <a:bodyPr vert="horz" wrap="square" lIns="91781" tIns="45885" rIns="91781" bIns="45885" numCol="1" anchor="b" anchorCtr="0" compatLnSpc="1">
            <a:prstTxWarp prst="textNoShape">
              <a:avLst/>
            </a:prstTxWarp>
          </a:bodyPr>
          <a:lstStyle>
            <a:lvl1pPr algn="r" defTabSz="919454" eaLnBrk="0" hangingPunct="0">
              <a:defRPr b="0" u="none">
                <a:effectLst/>
                <a:latin typeface="Arial" pitchFamily="34" charset="0"/>
              </a:defRPr>
            </a:lvl1pPr>
          </a:lstStyle>
          <a:p>
            <a:pPr>
              <a:defRPr/>
            </a:pPr>
            <a:fld id="{7474D98F-827F-4973-A656-24645666CF0A}" type="slidenum">
              <a:rPr lang="en-US"/>
              <a:pPr>
                <a:defRPr/>
              </a:pPr>
              <a:t>‹#›</a:t>
            </a:fld>
            <a:endParaRPr lang="en-US"/>
          </a:p>
        </p:txBody>
      </p:sp>
    </p:spTree>
    <p:extLst>
      <p:ext uri="{BB962C8B-B14F-4D97-AF65-F5344CB8AC3E}">
        <p14:creationId xmlns:p14="http://schemas.microsoft.com/office/powerpoint/2010/main" val="18694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346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693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0417"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3885"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67370" algn="l" defTabSz="906930" rtl="0" eaLnBrk="1" latinLnBrk="0" hangingPunct="1">
      <a:defRPr sz="1200" kern="1200">
        <a:solidFill>
          <a:schemeClr val="tx1"/>
        </a:solidFill>
        <a:latin typeface="+mn-lt"/>
        <a:ea typeface="+mn-ea"/>
        <a:cs typeface="+mn-cs"/>
      </a:defRPr>
    </a:lvl6pPr>
    <a:lvl7pPr marL="2720837" algn="l" defTabSz="906930" rtl="0" eaLnBrk="1" latinLnBrk="0" hangingPunct="1">
      <a:defRPr sz="1200" kern="1200">
        <a:solidFill>
          <a:schemeClr val="tx1"/>
        </a:solidFill>
        <a:latin typeface="+mn-lt"/>
        <a:ea typeface="+mn-ea"/>
        <a:cs typeface="+mn-cs"/>
      </a:defRPr>
    </a:lvl7pPr>
    <a:lvl8pPr marL="3174316" algn="l" defTabSz="906930" rtl="0" eaLnBrk="1" latinLnBrk="0" hangingPunct="1">
      <a:defRPr sz="1200" kern="1200">
        <a:solidFill>
          <a:schemeClr val="tx1"/>
        </a:solidFill>
        <a:latin typeface="+mn-lt"/>
        <a:ea typeface="+mn-ea"/>
        <a:cs typeface="+mn-cs"/>
      </a:defRPr>
    </a:lvl8pPr>
    <a:lvl9pPr marL="3627784" algn="l" defTabSz="9069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00088"/>
            <a:ext cx="4508500"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First Light from the First High-Energy Superconducting </a:t>
            </a:r>
            <a:r>
              <a:rPr lang="en-US" sz="1200" b="1" kern="1200" dirty="0" err="1" smtClean="0">
                <a:solidFill>
                  <a:schemeClr val="tx1"/>
                </a:solidFill>
                <a:effectLst/>
                <a:latin typeface="Times New Roman" pitchFamily="18" charset="0"/>
                <a:ea typeface="+mn-ea"/>
                <a:cs typeface="+mn-cs"/>
              </a:rPr>
              <a:t>Undulator</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More than eight years of effort by Advanced Photon Source (APS) physicists, engineers, and technicians culminated on January 21, 2013, with the production of the first x-rays from the prototype of a novel superconducting </a:t>
            </a:r>
            <a:r>
              <a:rPr lang="en-US" sz="1200" kern="1200" dirty="0" err="1" smtClean="0">
                <a:solidFill>
                  <a:schemeClr val="tx1"/>
                </a:solidFill>
                <a:effectLst/>
                <a:latin typeface="Times New Roman" pitchFamily="18" charset="0"/>
                <a:ea typeface="+mn-ea"/>
                <a:cs typeface="+mn-cs"/>
              </a:rPr>
              <a:t>undulator</a:t>
            </a:r>
            <a:r>
              <a:rPr lang="en-US" sz="1200" kern="1200" dirty="0" smtClean="0">
                <a:solidFill>
                  <a:schemeClr val="tx1"/>
                </a:solidFill>
                <a:effectLst/>
                <a:latin typeface="Times New Roman" pitchFamily="18" charset="0"/>
                <a:ea typeface="+mn-ea"/>
                <a:cs typeface="+mn-cs"/>
              </a:rPr>
              <a:t> (SCU), which has been installed in the APS electron accelerator and storage ring at Argonne National Laboratory. It is the first such SCU operated at a third-generation synchrotron x-ray facility. </a:t>
            </a:r>
          </a:p>
          <a:p>
            <a:r>
              <a:rPr lang="en-US" sz="1200" kern="1200" dirty="0" smtClean="0">
                <a:solidFill>
                  <a:schemeClr val="tx1"/>
                </a:solidFill>
                <a:effectLst/>
                <a:latin typeface="Times New Roman" pitchFamily="18" charset="0"/>
                <a:ea typeface="+mn-ea"/>
                <a:cs typeface="+mn-cs"/>
              </a:rPr>
              <a:t>Superconducting technology has been utilized before at synchrotron radiation facilities for building powerful wigglers or bending magnets, which are other types of synchrotron-x-ray-producing devices. But making small-period, strong-magnetic-field </a:t>
            </a:r>
            <a:r>
              <a:rPr lang="en-US" sz="1200" kern="1200" dirty="0" err="1" smtClean="0">
                <a:solidFill>
                  <a:schemeClr val="tx1"/>
                </a:solidFill>
                <a:effectLst/>
                <a:latin typeface="Times New Roman" pitchFamily="18" charset="0"/>
                <a:ea typeface="+mn-ea"/>
                <a:cs typeface="+mn-cs"/>
              </a:rPr>
              <a:t>undulators</a:t>
            </a:r>
            <a:r>
              <a:rPr lang="en-US" sz="1200" kern="1200" dirty="0" smtClean="0">
                <a:solidFill>
                  <a:schemeClr val="tx1"/>
                </a:solidFill>
                <a:effectLst/>
                <a:latin typeface="Times New Roman" pitchFamily="18" charset="0"/>
                <a:ea typeface="+mn-ea"/>
                <a:cs typeface="+mn-cs"/>
              </a:rPr>
              <a:t> that meet stringent field quality requirements has been a long-standing objective for accelerator science. </a:t>
            </a:r>
          </a:p>
          <a:p>
            <a:r>
              <a:rPr lang="en-US" sz="1200" kern="1200" dirty="0" smtClean="0">
                <a:solidFill>
                  <a:schemeClr val="tx1"/>
                </a:solidFill>
                <a:effectLst/>
                <a:latin typeface="Times New Roman" pitchFamily="18" charset="0"/>
                <a:ea typeface="+mn-ea"/>
                <a:cs typeface="+mn-cs"/>
              </a:rPr>
              <a:t>Original designs and technological solutions implemented in collaboration with the </a:t>
            </a:r>
            <a:r>
              <a:rPr lang="en-US" sz="1200" kern="1200" dirty="0" err="1" smtClean="0">
                <a:solidFill>
                  <a:schemeClr val="tx1"/>
                </a:solidFill>
                <a:effectLst/>
                <a:latin typeface="Times New Roman" pitchFamily="18" charset="0"/>
                <a:ea typeface="+mn-ea"/>
                <a:cs typeface="+mn-cs"/>
              </a:rPr>
              <a:t>Budker</a:t>
            </a:r>
            <a:r>
              <a:rPr lang="en-US" sz="1200" kern="1200" dirty="0" smtClean="0">
                <a:solidFill>
                  <a:schemeClr val="tx1"/>
                </a:solidFill>
                <a:effectLst/>
                <a:latin typeface="Times New Roman" pitchFamily="18" charset="0"/>
                <a:ea typeface="+mn-ea"/>
                <a:cs typeface="+mn-cs"/>
              </a:rPr>
              <a:t> Institute of Nuclear Physics in Russia led to the compact and efficient SCU device that has been installed and tested at Sector 6 of the APS.  This device, approximately 0.35 m long, serves as the prototype for future 1-m- and 2-m-long SCUs that will be fabricated as critical components of the APS Upgrade project, which is supported by the U.S. Department of Energy Office of Science. </a:t>
            </a:r>
          </a:p>
          <a:p>
            <a:r>
              <a:rPr lang="en-US" sz="1200" kern="1200" dirty="0" smtClean="0">
                <a:solidFill>
                  <a:schemeClr val="tx1"/>
                </a:solidFill>
                <a:effectLst/>
                <a:latin typeface="Times New Roman" pitchFamily="18" charset="0"/>
                <a:ea typeface="+mn-ea"/>
                <a:cs typeface="+mn-cs"/>
              </a:rPr>
              <a:t>The immediate goal of developing novel SCUs is to significantly boost the brightness of high-energy x-ray beams that will be one of the important features of enhanced capabilities of the upgraded APS source. The deployment of innovative superconducting materials and technology will allow the APS to deliver unsurpassed x-ray brightness at  energies between 50 and100 </a:t>
            </a:r>
            <a:r>
              <a:rPr lang="en-US" sz="1200" kern="1200" dirty="0" err="1" smtClean="0">
                <a:solidFill>
                  <a:schemeClr val="tx1"/>
                </a:solidFill>
                <a:effectLst/>
                <a:latin typeface="Times New Roman" pitchFamily="18" charset="0"/>
                <a:ea typeface="+mn-ea"/>
                <a:cs typeface="+mn-cs"/>
              </a:rPr>
              <a:t>keV</a:t>
            </a:r>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new superconducting device was tested in a laboratory prior to installation in the APS accelerator. Its performance as a superconducting magnet exceeded design parameters in several areas. For example, the magnet delivers a field that is 20% stronger than the specification, which translates into a significantly wider tuning range and higher x-ray flux. After successful installation and operation in the APS ring, measurements of x-rays produced by the superconducting </a:t>
            </a:r>
            <a:r>
              <a:rPr lang="en-US" sz="1200" kern="1200" dirty="0" err="1" smtClean="0">
                <a:solidFill>
                  <a:schemeClr val="tx1"/>
                </a:solidFill>
                <a:effectLst/>
                <a:latin typeface="Times New Roman" pitchFamily="18" charset="0"/>
                <a:ea typeface="+mn-ea"/>
                <a:cs typeface="+mn-cs"/>
              </a:rPr>
              <a:t>undulator</a:t>
            </a:r>
            <a:r>
              <a:rPr lang="en-US" sz="1200" kern="1200" dirty="0" smtClean="0">
                <a:solidFill>
                  <a:schemeClr val="tx1"/>
                </a:solidFill>
                <a:effectLst/>
                <a:latin typeface="Times New Roman" pitchFamily="18" charset="0"/>
                <a:ea typeface="+mn-ea"/>
                <a:cs typeface="+mn-cs"/>
              </a:rPr>
              <a:t> had begun.</a:t>
            </a:r>
          </a:p>
          <a:p>
            <a:r>
              <a:rPr lang="en-US" sz="1200" kern="1200" dirty="0" smtClean="0">
                <a:solidFill>
                  <a:schemeClr val="tx1"/>
                </a:solidFill>
                <a:effectLst/>
                <a:latin typeface="Times New Roman" pitchFamily="18" charset="0"/>
                <a:ea typeface="+mn-ea"/>
                <a:cs typeface="+mn-cs"/>
              </a:rPr>
              <a:t>"This result makes me very excited about the future impact of superconducting </a:t>
            </a:r>
            <a:r>
              <a:rPr lang="en-US" sz="1200" kern="1200" dirty="0" err="1" smtClean="0">
                <a:solidFill>
                  <a:schemeClr val="tx1"/>
                </a:solidFill>
                <a:effectLst/>
                <a:latin typeface="Times New Roman" pitchFamily="18" charset="0"/>
                <a:ea typeface="+mn-ea"/>
                <a:cs typeface="+mn-cs"/>
              </a:rPr>
              <a:t>undulators</a:t>
            </a:r>
            <a:r>
              <a:rPr lang="en-US" sz="1200" kern="1200" dirty="0" smtClean="0">
                <a:solidFill>
                  <a:schemeClr val="tx1"/>
                </a:solidFill>
                <a:effectLst/>
                <a:latin typeface="Times New Roman" pitchFamily="18" charset="0"/>
                <a:ea typeface="+mn-ea"/>
                <a:cs typeface="+mn-cs"/>
              </a:rPr>
              <a:t> on research using hard x-rays," said APS Director Brian Stephenson. "The success of this novel device is a testimony to the ingenuity and dedication of the APS staff in developing new technology to enable the frontier science carried out by our users."</a:t>
            </a:r>
          </a:p>
          <a:p>
            <a:r>
              <a:rPr lang="en-US" sz="1200" kern="1200" dirty="0" smtClean="0">
                <a:solidFill>
                  <a:schemeClr val="tx1"/>
                </a:solidFill>
                <a:effectLst/>
                <a:latin typeface="Times New Roman" pitchFamily="18" charset="0"/>
                <a:ea typeface="+mn-ea"/>
                <a:cs typeface="+mn-cs"/>
              </a:rPr>
              <a:t>The APS is the premier high-energy synchrotron x-ray facility in U.S. The implementation of superconducting </a:t>
            </a:r>
            <a:r>
              <a:rPr lang="en-US" sz="1200" kern="1200" dirty="0" err="1" smtClean="0">
                <a:solidFill>
                  <a:schemeClr val="tx1"/>
                </a:solidFill>
                <a:effectLst/>
                <a:latin typeface="Times New Roman" pitchFamily="18" charset="0"/>
                <a:ea typeface="+mn-ea"/>
                <a:cs typeface="+mn-cs"/>
              </a:rPr>
              <a:t>undulator</a:t>
            </a:r>
            <a:r>
              <a:rPr lang="en-US" sz="1200" kern="1200" dirty="0" smtClean="0">
                <a:solidFill>
                  <a:schemeClr val="tx1"/>
                </a:solidFill>
                <a:effectLst/>
                <a:latin typeface="Times New Roman" pitchFamily="18" charset="0"/>
                <a:ea typeface="+mn-ea"/>
                <a:cs typeface="+mn-cs"/>
              </a:rPr>
              <a:t> technology, together with other aspects of the revolutionary APS Upgrade project, will ensure that the facility maintains its leadership in the future. The APS Upgrade will support the scientific breakthroughs needed to meet present and future challenges in energy, the environment, health, and our national security.  </a:t>
            </a:r>
          </a:p>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12</a:t>
            </a:fld>
            <a:endParaRPr lang="en-US"/>
          </a:p>
        </p:txBody>
      </p:sp>
    </p:spTree>
    <p:extLst>
      <p:ext uri="{BB962C8B-B14F-4D97-AF65-F5344CB8AC3E}">
        <p14:creationId xmlns:p14="http://schemas.microsoft.com/office/powerpoint/2010/main" val="312938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endParaRPr lang="en-US" dirty="0" smtClean="0">
              <a:ea typeface="Osak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15</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Mar-13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16</a:t>
            </a:fld>
            <a:endParaRPr lang="en-US"/>
          </a:p>
        </p:txBody>
      </p:sp>
    </p:spTree>
    <p:extLst>
      <p:ext uri="{BB962C8B-B14F-4D97-AF65-F5344CB8AC3E}">
        <p14:creationId xmlns:p14="http://schemas.microsoft.com/office/powerpoint/2010/main" val="208877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17</a:t>
            </a:fld>
            <a:endParaRPr lang="en-US"/>
          </a:p>
        </p:txBody>
      </p:sp>
    </p:spTree>
    <p:extLst>
      <p:ext uri="{BB962C8B-B14F-4D97-AF65-F5344CB8AC3E}">
        <p14:creationId xmlns:p14="http://schemas.microsoft.com/office/powerpoint/2010/main" val="53020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19</a:t>
            </a:fld>
            <a:endParaRPr lang="en-US" smtClean="0"/>
          </a:p>
        </p:txBody>
      </p:sp>
      <p:sp>
        <p:nvSpPr>
          <p:cNvPr id="87043" name="Rectangle 2"/>
          <p:cNvSpPr>
            <a:spLocks noGrp="1" noRot="1" noChangeAspect="1" noChangeArrowheads="1" noTextEdit="1"/>
          </p:cNvSpPr>
          <p:nvPr>
            <p:ph type="sldImg"/>
          </p:nvPr>
        </p:nvSpPr>
        <p:spPr>
          <a:xfrm>
            <a:off x="950913" y="465138"/>
            <a:ext cx="5111750" cy="3951287"/>
          </a:xfrm>
          <a:ln/>
        </p:spPr>
      </p:sp>
      <p:sp>
        <p:nvSpPr>
          <p:cNvPr id="87044" name="Rectangle 3"/>
          <p:cNvSpPr>
            <a:spLocks noGrp="1" noChangeArrowheads="1"/>
          </p:cNvSpPr>
          <p:nvPr>
            <p:ph type="body" idx="1"/>
          </p:nvPr>
        </p:nvSpPr>
        <p:spPr>
          <a:xfrm>
            <a:off x="933556" y="4415790"/>
            <a:ext cx="5143293" cy="4184972"/>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20</a:t>
            </a:fld>
            <a:endParaRPr lang="en-US"/>
          </a:p>
        </p:txBody>
      </p:sp>
    </p:spTree>
    <p:extLst>
      <p:ext uri="{BB962C8B-B14F-4D97-AF65-F5344CB8AC3E}">
        <p14:creationId xmlns:p14="http://schemas.microsoft.com/office/powerpoint/2010/main" val="317439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21</a:t>
            </a:fld>
            <a:endParaRPr lang="en-US"/>
          </a:p>
        </p:txBody>
      </p:sp>
    </p:spTree>
    <p:extLst>
      <p:ext uri="{BB962C8B-B14F-4D97-AF65-F5344CB8AC3E}">
        <p14:creationId xmlns:p14="http://schemas.microsoft.com/office/powerpoint/2010/main" val="3174398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22</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949325" y="463550"/>
            <a:ext cx="5114925" cy="3952875"/>
          </a:xfrm>
          <a:ln/>
        </p:spPr>
      </p:sp>
      <p:sp>
        <p:nvSpPr>
          <p:cNvPr id="87044" name="Rectangle 3"/>
          <p:cNvSpPr>
            <a:spLocks noGrp="1" noChangeArrowheads="1"/>
          </p:cNvSpPr>
          <p:nvPr>
            <p:ph type="body" idx="1"/>
          </p:nvPr>
        </p:nvSpPr>
        <p:spPr>
          <a:xfrm>
            <a:off x="933556" y="4415790"/>
            <a:ext cx="5143293" cy="4184972"/>
          </a:xfrm>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08500"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4</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949325" y="463550"/>
            <a:ext cx="5116513" cy="3952875"/>
          </a:xfrm>
          <a:ln/>
        </p:spPr>
      </p:sp>
      <p:sp>
        <p:nvSpPr>
          <p:cNvPr id="87044" name="Rectangle 3"/>
          <p:cNvSpPr>
            <a:spLocks noGrp="1" noChangeArrowheads="1"/>
          </p:cNvSpPr>
          <p:nvPr>
            <p:ph type="body" idx="1"/>
          </p:nvPr>
        </p:nvSpPr>
        <p:spPr>
          <a:xfrm>
            <a:off x="933557" y="4415791"/>
            <a:ext cx="5143293" cy="4184973"/>
          </a:xfrm>
          <a:noFill/>
          <a:ln/>
        </p:spPr>
        <p:txBody>
          <a:bodyPr>
            <a:normAutofit fontScale="40000" lnSpcReduction="20000"/>
          </a:bodyPr>
          <a:lstStyle/>
          <a:p>
            <a:pPr eaLnBrk="1" hangingPunct="1"/>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A822D49-C0BB-40C6-B122-379B9014843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377C86-9AA9-4188-8B4E-7ED7CBBE0E0E}"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08500" cy="3484562"/>
          </a:xfrm>
        </p:spPr>
      </p:sp>
      <p:sp>
        <p:nvSpPr>
          <p:cNvPr id="3" name="Notes Placeholder 2"/>
          <p:cNvSpPr>
            <a:spLocks noGrp="1"/>
          </p:cNvSpPr>
          <p:nvPr>
            <p:ph type="body" idx="1"/>
          </p:nvPr>
        </p:nvSpPr>
        <p:spPr/>
        <p:txBody>
          <a:bodyPr>
            <a:normAutofit/>
          </a:bodyPr>
          <a:lstStyle/>
          <a:p>
            <a:r>
              <a:rPr lang="en-US" dirty="0" smtClean="0">
                <a:effectLst/>
              </a:rPr>
              <a:t>Leadership in Energy and Environmental Design (LEED)  U.S. Green Building Council</a:t>
            </a:r>
          </a:p>
          <a:p>
            <a:endParaRPr lang="en-US" dirty="0" smtClean="0">
              <a:effectLst/>
            </a:endParaRPr>
          </a:p>
          <a:p>
            <a:r>
              <a:rPr lang="en-US" dirty="0" smtClean="0"/>
              <a:t>Jorgensen Laboratory</a:t>
            </a:r>
            <a:r>
              <a:rPr lang="en-US" baseline="0" dirty="0" smtClean="0"/>
              <a:t> Building renovation total cost was $19.5 million; DOE contribution was $8 million from FY10 funds.  The remainder came from the </a:t>
            </a:r>
            <a:r>
              <a:rPr lang="en-US" baseline="0" dirty="0" err="1" smtClean="0"/>
              <a:t>Resnick</a:t>
            </a:r>
            <a:r>
              <a:rPr lang="en-US" baseline="0" dirty="0" smtClean="0"/>
              <a:t> Sustainability Institute, private donors, and Caltech.  JCAP South occupies over 2/3 of building.  The renovation resulted in the Jorgensen Laboratory being awarded the Leadership in Energy and Environmental Design (LEED) Platinum Certification….a prestigious honor.</a:t>
            </a:r>
          </a:p>
          <a:p>
            <a:endParaRPr lang="en-US" baseline="0" dirty="0" smtClean="0"/>
          </a:p>
          <a:p>
            <a:r>
              <a:rPr lang="en-US" baseline="0" dirty="0" smtClean="0"/>
              <a:t>Staff breakdown: 41 senior staff; 24 research staff; 30 post-docs; 26 grad students; 15 administrative staff.</a:t>
            </a:r>
            <a:br>
              <a:rPr lang="en-US" baseline="0" dirty="0" smtClean="0"/>
            </a:br>
            <a:endParaRPr lang="en-US" baseline="0" dirty="0" smtClean="0"/>
          </a:p>
          <a:p>
            <a:r>
              <a:rPr lang="en-US" baseline="0" dirty="0" smtClean="0"/>
              <a:t>As JCAP transitions into a fully operational phase, it has evolved into a large, complex research enterprise….requiring a full-time director.  Accordingly,  a new directorate was recently formed.  Carl </a:t>
            </a:r>
            <a:r>
              <a:rPr lang="en-US" baseline="0" dirty="0" err="1" smtClean="0"/>
              <a:t>Koval</a:t>
            </a:r>
            <a:r>
              <a:rPr lang="en-US" baseline="0" dirty="0" smtClean="0"/>
              <a:t> becomes the full-time Director.  Nate Lewis - who always was and remains at 50% time on JCAP – moves into the role of Chief Scientist, which better utilizes his world-class technical expertise.</a:t>
            </a:r>
          </a:p>
          <a:p>
            <a:endParaRPr lang="en-US" baseline="0" dirty="0" smtClean="0"/>
          </a:p>
          <a:p>
            <a:r>
              <a:rPr lang="en-US" baseline="0" dirty="0" smtClean="0"/>
              <a:t>After “Output” section, you could segue into next slide by stating, “The next slide is one example of the ever-increasing productivity of JCAP as it becomes fully operational”.</a:t>
            </a:r>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7</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Mar-13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210A8A-16C0-4562-AD3A-B1BC2569C64A}" type="slidenum">
              <a:rPr lang="en-US" smtClean="0"/>
              <a:pPr/>
              <a:t>8</a:t>
            </a:fld>
            <a:endParaRPr lang="en-US"/>
          </a:p>
        </p:txBody>
      </p:sp>
    </p:spTree>
    <p:extLst>
      <p:ext uri="{BB962C8B-B14F-4D97-AF65-F5344CB8AC3E}">
        <p14:creationId xmlns:p14="http://schemas.microsoft.com/office/powerpoint/2010/main" val="20059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39" y="2414667"/>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201" y="4403726"/>
            <a:ext cx="7042151" cy="1987550"/>
          </a:xfrm>
        </p:spPr>
        <p:txBody>
          <a:bodyPr/>
          <a:lstStyle>
            <a:lvl1pPr marL="0" indent="0" algn="ctr">
              <a:buNone/>
              <a:defRPr/>
            </a:lvl1pPr>
            <a:lvl2pPr marL="453463" indent="0" algn="ctr">
              <a:buNone/>
              <a:defRPr/>
            </a:lvl2pPr>
            <a:lvl3pPr marL="906930" indent="0" algn="ctr">
              <a:buNone/>
              <a:defRPr/>
            </a:lvl3pPr>
            <a:lvl4pPr marL="1360417" indent="0" algn="ctr">
              <a:buNone/>
              <a:defRPr/>
            </a:lvl4pPr>
            <a:lvl5pPr marL="1813885" indent="0" algn="ctr">
              <a:buNone/>
              <a:defRPr/>
            </a:lvl5pPr>
            <a:lvl6pPr marL="2267370" indent="0" algn="ctr">
              <a:buNone/>
              <a:defRPr/>
            </a:lvl6pPr>
            <a:lvl7pPr marL="2720837" indent="0" algn="ctr">
              <a:buNone/>
              <a:defRPr/>
            </a:lvl7pPr>
            <a:lvl8pPr marL="3174316" indent="0" algn="ctr">
              <a:buNone/>
              <a:defRPr/>
            </a:lvl8pPr>
            <a:lvl9pPr marL="3627784"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51"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81"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95" y="2414646"/>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57" y="4403726"/>
            <a:ext cx="7042151" cy="1987550"/>
          </a:xfrm>
        </p:spPr>
        <p:txBody>
          <a:bodyPr/>
          <a:lstStyle>
            <a:lvl1pPr marL="0" indent="0" algn="ctr">
              <a:buNone/>
              <a:defRPr>
                <a:solidFill>
                  <a:schemeClr val="tx1">
                    <a:tint val="75000"/>
                  </a:schemeClr>
                </a:solidFill>
              </a:defRPr>
            </a:lvl1pPr>
            <a:lvl2pPr marL="454475" indent="0" algn="ctr">
              <a:buNone/>
              <a:defRPr>
                <a:solidFill>
                  <a:schemeClr val="tx1">
                    <a:tint val="75000"/>
                  </a:schemeClr>
                </a:solidFill>
              </a:defRPr>
            </a:lvl2pPr>
            <a:lvl3pPr marL="908953" indent="0" algn="ctr">
              <a:buNone/>
              <a:defRPr>
                <a:solidFill>
                  <a:schemeClr val="tx1">
                    <a:tint val="75000"/>
                  </a:schemeClr>
                </a:solidFill>
              </a:defRPr>
            </a:lvl3pPr>
            <a:lvl4pPr marL="1363444" indent="0" algn="ctr">
              <a:buNone/>
              <a:defRPr>
                <a:solidFill>
                  <a:schemeClr val="tx1">
                    <a:tint val="75000"/>
                  </a:schemeClr>
                </a:solidFill>
              </a:defRPr>
            </a:lvl4pPr>
            <a:lvl5pPr marL="1817922" indent="0" algn="ctr">
              <a:buNone/>
              <a:defRPr>
                <a:solidFill>
                  <a:schemeClr val="tx1">
                    <a:tint val="75000"/>
                  </a:schemeClr>
                </a:solidFill>
              </a:defRPr>
            </a:lvl5pPr>
            <a:lvl6pPr marL="2272411" indent="0" algn="ctr">
              <a:buNone/>
              <a:defRPr>
                <a:solidFill>
                  <a:schemeClr val="tx1">
                    <a:tint val="75000"/>
                  </a:schemeClr>
                </a:solidFill>
              </a:defRPr>
            </a:lvl6pPr>
            <a:lvl7pPr marL="2726889" indent="0" algn="ctr">
              <a:buNone/>
              <a:defRPr>
                <a:solidFill>
                  <a:schemeClr val="tx1">
                    <a:tint val="75000"/>
                  </a:schemeClr>
                </a:solidFill>
              </a:defRPr>
            </a:lvl7pPr>
            <a:lvl8pPr marL="3181371" indent="0" algn="ctr">
              <a:buNone/>
              <a:defRPr>
                <a:solidFill>
                  <a:schemeClr val="tx1">
                    <a:tint val="75000"/>
                  </a:schemeClr>
                </a:solidFill>
              </a:defRPr>
            </a:lvl8pPr>
            <a:lvl9pPr marL="36358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solidFill>
                  <a:schemeClr val="tx1">
                    <a:tint val="75000"/>
                  </a:schemeClr>
                </a:solidFill>
              </a:defRPr>
            </a:lvl1pPr>
            <a:lvl2pPr marL="454475" indent="0">
              <a:buNone/>
              <a:defRPr sz="1800">
                <a:solidFill>
                  <a:schemeClr val="tx1">
                    <a:tint val="75000"/>
                  </a:schemeClr>
                </a:solidFill>
              </a:defRPr>
            </a:lvl2pPr>
            <a:lvl3pPr marL="908953" indent="0">
              <a:buNone/>
              <a:defRPr sz="1600">
                <a:solidFill>
                  <a:schemeClr val="tx1">
                    <a:tint val="75000"/>
                  </a:schemeClr>
                </a:solidFill>
              </a:defRPr>
            </a:lvl3pPr>
            <a:lvl4pPr marL="1363444" indent="0">
              <a:buNone/>
              <a:defRPr sz="1400">
                <a:solidFill>
                  <a:schemeClr val="tx1">
                    <a:tint val="75000"/>
                  </a:schemeClr>
                </a:solidFill>
              </a:defRPr>
            </a:lvl4pPr>
            <a:lvl5pPr marL="1817922" indent="0">
              <a:buNone/>
              <a:defRPr sz="1400">
                <a:solidFill>
                  <a:schemeClr val="tx1">
                    <a:tint val="75000"/>
                  </a:schemeClr>
                </a:solidFill>
              </a:defRPr>
            </a:lvl5pPr>
            <a:lvl6pPr marL="2272411" indent="0">
              <a:buNone/>
              <a:defRPr sz="1400">
                <a:solidFill>
                  <a:schemeClr val="tx1">
                    <a:tint val="75000"/>
                  </a:schemeClr>
                </a:solidFill>
              </a:defRPr>
            </a:lvl6pPr>
            <a:lvl7pPr marL="2726889" indent="0">
              <a:buNone/>
              <a:defRPr sz="1400">
                <a:solidFill>
                  <a:schemeClr val="tx1">
                    <a:tint val="75000"/>
                  </a:schemeClr>
                </a:solidFill>
              </a:defRPr>
            </a:lvl7pPr>
            <a:lvl8pPr marL="3181371" indent="0">
              <a:buNone/>
              <a:defRPr sz="1400">
                <a:solidFill>
                  <a:schemeClr val="tx1">
                    <a:tint val="75000"/>
                  </a:schemeClr>
                </a:solidFill>
              </a:defRPr>
            </a:lvl8pPr>
            <a:lvl9pPr marL="36358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F0ACC-94BE-4344-BD67-789FB46694B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56"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F0ACC-94BE-4344-BD67-789FB46694B7}"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4475" indent="0">
              <a:buNone/>
              <a:defRPr sz="2000" b="1"/>
            </a:lvl2pPr>
            <a:lvl3pPr marL="908953" indent="0">
              <a:buNone/>
              <a:defRPr sz="1800" b="1"/>
            </a:lvl3pPr>
            <a:lvl4pPr marL="1363444" indent="0">
              <a:buNone/>
              <a:defRPr sz="1600" b="1"/>
            </a:lvl4pPr>
            <a:lvl5pPr marL="1817922" indent="0">
              <a:buNone/>
              <a:defRPr sz="1600" b="1"/>
            </a:lvl5pPr>
            <a:lvl6pPr marL="2272411" indent="0">
              <a:buNone/>
              <a:defRPr sz="1600" b="1"/>
            </a:lvl6pPr>
            <a:lvl7pPr marL="2726889" indent="0">
              <a:buNone/>
              <a:defRPr sz="1600" b="1"/>
            </a:lvl7pPr>
            <a:lvl8pPr marL="3181371" indent="0">
              <a:buNone/>
              <a:defRPr sz="1600" b="1"/>
            </a:lvl8pPr>
            <a:lvl9pPr marL="36358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4475" indent="0">
              <a:buNone/>
              <a:defRPr sz="2000" b="1"/>
            </a:lvl2pPr>
            <a:lvl3pPr marL="908953" indent="0">
              <a:buNone/>
              <a:defRPr sz="1800" b="1"/>
            </a:lvl3pPr>
            <a:lvl4pPr marL="1363444" indent="0">
              <a:buNone/>
              <a:defRPr sz="1600" b="1"/>
            </a:lvl4pPr>
            <a:lvl5pPr marL="1817922" indent="0">
              <a:buNone/>
              <a:defRPr sz="1600" b="1"/>
            </a:lvl5pPr>
            <a:lvl6pPr marL="2272411" indent="0">
              <a:buNone/>
              <a:defRPr sz="1600" b="1"/>
            </a:lvl6pPr>
            <a:lvl7pPr marL="2726889" indent="0">
              <a:buNone/>
              <a:defRPr sz="1600" b="1"/>
            </a:lvl7pPr>
            <a:lvl8pPr marL="3181371" indent="0">
              <a:buNone/>
              <a:defRPr sz="1600" b="1"/>
            </a:lvl8pPr>
            <a:lvl9pPr marL="36358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F0ACC-94BE-4344-BD67-789FB46694B7}"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F0ACC-94BE-4344-BD67-789FB46694B7}"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4475" indent="0">
              <a:buNone/>
              <a:defRPr sz="1200"/>
            </a:lvl2pPr>
            <a:lvl3pPr marL="908953" indent="0">
              <a:buNone/>
              <a:defRPr sz="1000"/>
            </a:lvl3pPr>
            <a:lvl4pPr marL="1363444" indent="0">
              <a:buNone/>
              <a:defRPr sz="900"/>
            </a:lvl4pPr>
            <a:lvl5pPr marL="1817922" indent="0">
              <a:buNone/>
              <a:defRPr sz="900"/>
            </a:lvl5pPr>
            <a:lvl6pPr marL="2272411" indent="0">
              <a:buNone/>
              <a:defRPr sz="900"/>
            </a:lvl6pPr>
            <a:lvl7pPr marL="2726889" indent="0">
              <a:buNone/>
              <a:defRPr sz="900"/>
            </a:lvl7pPr>
            <a:lvl8pPr marL="3181371" indent="0">
              <a:buNone/>
              <a:defRPr sz="900"/>
            </a:lvl8pPr>
            <a:lvl9pPr marL="36358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07" y="5440421"/>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07" y="693738"/>
            <a:ext cx="6035675" cy="4664075"/>
          </a:xfrm>
        </p:spPr>
        <p:txBody>
          <a:bodyPr/>
          <a:lstStyle>
            <a:lvl1pPr marL="0" indent="0">
              <a:buNone/>
              <a:defRPr sz="3200"/>
            </a:lvl1pPr>
            <a:lvl2pPr marL="454475" indent="0">
              <a:buNone/>
              <a:defRPr sz="2800"/>
            </a:lvl2pPr>
            <a:lvl3pPr marL="908953" indent="0">
              <a:buNone/>
              <a:defRPr sz="2500"/>
            </a:lvl3pPr>
            <a:lvl4pPr marL="1363444" indent="0">
              <a:buNone/>
              <a:defRPr sz="2000"/>
            </a:lvl4pPr>
            <a:lvl5pPr marL="1817922" indent="0">
              <a:buNone/>
              <a:defRPr sz="2000"/>
            </a:lvl5pPr>
            <a:lvl6pPr marL="2272411" indent="0">
              <a:buNone/>
              <a:defRPr sz="2000"/>
            </a:lvl6pPr>
            <a:lvl7pPr marL="2726889" indent="0">
              <a:buNone/>
              <a:defRPr sz="2000"/>
            </a:lvl7pPr>
            <a:lvl8pPr marL="3181371" indent="0">
              <a:buNone/>
              <a:defRPr sz="2000"/>
            </a:lvl8pPr>
            <a:lvl9pPr marL="3635851" indent="0">
              <a:buNone/>
              <a:defRPr sz="2000"/>
            </a:lvl9pPr>
          </a:lstStyle>
          <a:p>
            <a:endParaRPr lang="en-US"/>
          </a:p>
        </p:txBody>
      </p:sp>
      <p:sp>
        <p:nvSpPr>
          <p:cNvPr id="4" name="Text Placeholder 3"/>
          <p:cNvSpPr>
            <a:spLocks noGrp="1"/>
          </p:cNvSpPr>
          <p:nvPr>
            <p:ph type="body" sz="half" idx="2"/>
          </p:nvPr>
        </p:nvSpPr>
        <p:spPr>
          <a:xfrm>
            <a:off x="1971707" y="6083300"/>
            <a:ext cx="6035675" cy="911225"/>
          </a:xfrm>
        </p:spPr>
        <p:txBody>
          <a:bodyPr/>
          <a:lstStyle>
            <a:lvl1pPr marL="0" indent="0">
              <a:buNone/>
              <a:defRPr sz="1400"/>
            </a:lvl1pPr>
            <a:lvl2pPr marL="454475" indent="0">
              <a:buNone/>
              <a:defRPr sz="1200"/>
            </a:lvl2pPr>
            <a:lvl3pPr marL="908953" indent="0">
              <a:buNone/>
              <a:defRPr sz="1000"/>
            </a:lvl3pPr>
            <a:lvl4pPr marL="1363444" indent="0">
              <a:buNone/>
              <a:defRPr sz="900"/>
            </a:lvl4pPr>
            <a:lvl5pPr marL="1817922" indent="0">
              <a:buNone/>
              <a:defRPr sz="900"/>
            </a:lvl5pPr>
            <a:lvl6pPr marL="2272411" indent="0">
              <a:buNone/>
              <a:defRPr sz="900"/>
            </a:lvl6pPr>
            <a:lvl7pPr marL="2726889" indent="0">
              <a:buNone/>
              <a:defRPr sz="900"/>
            </a:lvl7pPr>
            <a:lvl8pPr marL="3181371" indent="0">
              <a:buNone/>
              <a:defRPr sz="900"/>
            </a:lvl8pPr>
            <a:lvl9pPr marL="36358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30"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5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95" y="2414646"/>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57" y="4403726"/>
            <a:ext cx="7042151" cy="1987550"/>
          </a:xfrm>
        </p:spPr>
        <p:txBody>
          <a:bodyPr/>
          <a:lstStyle>
            <a:lvl1pPr marL="0" indent="0" algn="ctr">
              <a:buNone/>
              <a:defRPr>
                <a:solidFill>
                  <a:schemeClr val="tx1">
                    <a:tint val="75000"/>
                  </a:schemeClr>
                </a:solidFill>
              </a:defRPr>
            </a:lvl1pPr>
            <a:lvl2pPr marL="454475" indent="0" algn="ctr">
              <a:buNone/>
              <a:defRPr>
                <a:solidFill>
                  <a:schemeClr val="tx1">
                    <a:tint val="75000"/>
                  </a:schemeClr>
                </a:solidFill>
              </a:defRPr>
            </a:lvl2pPr>
            <a:lvl3pPr marL="908953" indent="0" algn="ctr">
              <a:buNone/>
              <a:defRPr>
                <a:solidFill>
                  <a:schemeClr val="tx1">
                    <a:tint val="75000"/>
                  </a:schemeClr>
                </a:solidFill>
              </a:defRPr>
            </a:lvl3pPr>
            <a:lvl4pPr marL="1363444" indent="0" algn="ctr">
              <a:buNone/>
              <a:defRPr>
                <a:solidFill>
                  <a:schemeClr val="tx1">
                    <a:tint val="75000"/>
                  </a:schemeClr>
                </a:solidFill>
              </a:defRPr>
            </a:lvl4pPr>
            <a:lvl5pPr marL="1817922" indent="0" algn="ctr">
              <a:buNone/>
              <a:defRPr>
                <a:solidFill>
                  <a:schemeClr val="tx1">
                    <a:tint val="75000"/>
                  </a:schemeClr>
                </a:solidFill>
              </a:defRPr>
            </a:lvl5pPr>
            <a:lvl6pPr marL="2272411" indent="0" algn="ctr">
              <a:buNone/>
              <a:defRPr>
                <a:solidFill>
                  <a:schemeClr val="tx1">
                    <a:tint val="75000"/>
                  </a:schemeClr>
                </a:solidFill>
              </a:defRPr>
            </a:lvl6pPr>
            <a:lvl7pPr marL="2726889" indent="0" algn="ctr">
              <a:buNone/>
              <a:defRPr>
                <a:solidFill>
                  <a:schemeClr val="tx1">
                    <a:tint val="75000"/>
                  </a:schemeClr>
                </a:solidFill>
              </a:defRPr>
            </a:lvl7pPr>
            <a:lvl8pPr marL="3181371" indent="0" algn="ctr">
              <a:buNone/>
              <a:defRPr>
                <a:solidFill>
                  <a:schemeClr val="tx1">
                    <a:tint val="75000"/>
                  </a:schemeClr>
                </a:solidFill>
              </a:defRPr>
            </a:lvl8pPr>
            <a:lvl9pPr marL="36358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solidFill>
                  <a:schemeClr val="tx1">
                    <a:tint val="75000"/>
                  </a:schemeClr>
                </a:solidFill>
              </a:defRPr>
            </a:lvl1pPr>
            <a:lvl2pPr marL="454475" indent="0">
              <a:buNone/>
              <a:defRPr sz="1800">
                <a:solidFill>
                  <a:schemeClr val="tx1">
                    <a:tint val="75000"/>
                  </a:schemeClr>
                </a:solidFill>
              </a:defRPr>
            </a:lvl2pPr>
            <a:lvl3pPr marL="908953" indent="0">
              <a:buNone/>
              <a:defRPr sz="1600">
                <a:solidFill>
                  <a:schemeClr val="tx1">
                    <a:tint val="75000"/>
                  </a:schemeClr>
                </a:solidFill>
              </a:defRPr>
            </a:lvl3pPr>
            <a:lvl4pPr marL="1363444" indent="0">
              <a:buNone/>
              <a:defRPr sz="1400">
                <a:solidFill>
                  <a:schemeClr val="tx1">
                    <a:tint val="75000"/>
                  </a:schemeClr>
                </a:solidFill>
              </a:defRPr>
            </a:lvl4pPr>
            <a:lvl5pPr marL="1817922" indent="0">
              <a:buNone/>
              <a:defRPr sz="1400">
                <a:solidFill>
                  <a:schemeClr val="tx1">
                    <a:tint val="75000"/>
                  </a:schemeClr>
                </a:solidFill>
              </a:defRPr>
            </a:lvl5pPr>
            <a:lvl6pPr marL="2272411" indent="0">
              <a:buNone/>
              <a:defRPr sz="1400">
                <a:solidFill>
                  <a:schemeClr val="tx1">
                    <a:tint val="75000"/>
                  </a:schemeClr>
                </a:solidFill>
              </a:defRPr>
            </a:lvl6pPr>
            <a:lvl7pPr marL="2726889" indent="0">
              <a:buNone/>
              <a:defRPr sz="1400">
                <a:solidFill>
                  <a:schemeClr val="tx1">
                    <a:tint val="75000"/>
                  </a:schemeClr>
                </a:solidFill>
              </a:defRPr>
            </a:lvl7pPr>
            <a:lvl8pPr marL="3181371" indent="0">
              <a:buNone/>
              <a:defRPr sz="1400">
                <a:solidFill>
                  <a:schemeClr val="tx1">
                    <a:tint val="75000"/>
                  </a:schemeClr>
                </a:solidFill>
              </a:defRPr>
            </a:lvl8pPr>
            <a:lvl9pPr marL="36358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E6906-639B-493D-AB32-089CD5A3FD9D}"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3463" indent="0">
              <a:buNone/>
              <a:defRPr sz="1800"/>
            </a:lvl2pPr>
            <a:lvl3pPr marL="906930" indent="0">
              <a:buNone/>
              <a:defRPr sz="1600"/>
            </a:lvl3pPr>
            <a:lvl4pPr marL="1360417" indent="0">
              <a:buNone/>
              <a:defRPr sz="1400"/>
            </a:lvl4pPr>
            <a:lvl5pPr marL="1813885" indent="0">
              <a:buNone/>
              <a:defRPr sz="1400"/>
            </a:lvl5pPr>
            <a:lvl6pPr marL="2267370" indent="0">
              <a:buNone/>
              <a:defRPr sz="1400"/>
            </a:lvl6pPr>
            <a:lvl7pPr marL="2720837" indent="0">
              <a:buNone/>
              <a:defRPr sz="1400"/>
            </a:lvl7pPr>
            <a:lvl8pPr marL="3174316" indent="0">
              <a:buNone/>
              <a:defRPr sz="1400"/>
            </a:lvl8pPr>
            <a:lvl9pPr marL="3627784"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56"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E6906-639B-493D-AB32-089CD5A3FD9D}"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4475" indent="0">
              <a:buNone/>
              <a:defRPr sz="2000" b="1"/>
            </a:lvl2pPr>
            <a:lvl3pPr marL="908953" indent="0">
              <a:buNone/>
              <a:defRPr sz="1800" b="1"/>
            </a:lvl3pPr>
            <a:lvl4pPr marL="1363444" indent="0">
              <a:buNone/>
              <a:defRPr sz="1600" b="1"/>
            </a:lvl4pPr>
            <a:lvl5pPr marL="1817922" indent="0">
              <a:buNone/>
              <a:defRPr sz="1600" b="1"/>
            </a:lvl5pPr>
            <a:lvl6pPr marL="2272411" indent="0">
              <a:buNone/>
              <a:defRPr sz="1600" b="1"/>
            </a:lvl6pPr>
            <a:lvl7pPr marL="2726889" indent="0">
              <a:buNone/>
              <a:defRPr sz="1600" b="1"/>
            </a:lvl7pPr>
            <a:lvl8pPr marL="3181371" indent="0">
              <a:buNone/>
              <a:defRPr sz="1600" b="1"/>
            </a:lvl8pPr>
            <a:lvl9pPr marL="36358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4475" indent="0">
              <a:buNone/>
              <a:defRPr sz="2000" b="1"/>
            </a:lvl2pPr>
            <a:lvl3pPr marL="908953" indent="0">
              <a:buNone/>
              <a:defRPr sz="1800" b="1"/>
            </a:lvl3pPr>
            <a:lvl4pPr marL="1363444" indent="0">
              <a:buNone/>
              <a:defRPr sz="1600" b="1"/>
            </a:lvl4pPr>
            <a:lvl5pPr marL="1817922" indent="0">
              <a:buNone/>
              <a:defRPr sz="1600" b="1"/>
            </a:lvl5pPr>
            <a:lvl6pPr marL="2272411" indent="0">
              <a:buNone/>
              <a:defRPr sz="1600" b="1"/>
            </a:lvl6pPr>
            <a:lvl7pPr marL="2726889" indent="0">
              <a:buNone/>
              <a:defRPr sz="1600" b="1"/>
            </a:lvl7pPr>
            <a:lvl8pPr marL="3181371" indent="0">
              <a:buNone/>
              <a:defRPr sz="1600" b="1"/>
            </a:lvl8pPr>
            <a:lvl9pPr marL="36358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E6906-639B-493D-AB32-089CD5A3FD9D}"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E6906-639B-493D-AB32-089CD5A3FD9D}"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E6906-639B-493D-AB32-089CD5A3FD9D}"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4475" indent="0">
              <a:buNone/>
              <a:defRPr sz="1200"/>
            </a:lvl2pPr>
            <a:lvl3pPr marL="908953" indent="0">
              <a:buNone/>
              <a:defRPr sz="1000"/>
            </a:lvl3pPr>
            <a:lvl4pPr marL="1363444" indent="0">
              <a:buNone/>
              <a:defRPr sz="900"/>
            </a:lvl4pPr>
            <a:lvl5pPr marL="1817922" indent="0">
              <a:buNone/>
              <a:defRPr sz="900"/>
            </a:lvl5pPr>
            <a:lvl6pPr marL="2272411" indent="0">
              <a:buNone/>
              <a:defRPr sz="900"/>
            </a:lvl6pPr>
            <a:lvl7pPr marL="2726889" indent="0">
              <a:buNone/>
              <a:defRPr sz="900"/>
            </a:lvl7pPr>
            <a:lvl8pPr marL="3181371" indent="0">
              <a:buNone/>
              <a:defRPr sz="900"/>
            </a:lvl8pPr>
            <a:lvl9pPr marL="36358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07" y="5440421"/>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07" y="693738"/>
            <a:ext cx="6035675" cy="4664075"/>
          </a:xfrm>
        </p:spPr>
        <p:txBody>
          <a:bodyPr/>
          <a:lstStyle>
            <a:lvl1pPr marL="0" indent="0">
              <a:buNone/>
              <a:defRPr sz="3200"/>
            </a:lvl1pPr>
            <a:lvl2pPr marL="454475" indent="0">
              <a:buNone/>
              <a:defRPr sz="2800"/>
            </a:lvl2pPr>
            <a:lvl3pPr marL="908953" indent="0">
              <a:buNone/>
              <a:defRPr sz="2500"/>
            </a:lvl3pPr>
            <a:lvl4pPr marL="1363444" indent="0">
              <a:buNone/>
              <a:defRPr sz="2000"/>
            </a:lvl4pPr>
            <a:lvl5pPr marL="1817922" indent="0">
              <a:buNone/>
              <a:defRPr sz="2000"/>
            </a:lvl5pPr>
            <a:lvl6pPr marL="2272411" indent="0">
              <a:buNone/>
              <a:defRPr sz="2000"/>
            </a:lvl6pPr>
            <a:lvl7pPr marL="2726889" indent="0">
              <a:buNone/>
              <a:defRPr sz="2000"/>
            </a:lvl7pPr>
            <a:lvl8pPr marL="3181371" indent="0">
              <a:buNone/>
              <a:defRPr sz="2000"/>
            </a:lvl8pPr>
            <a:lvl9pPr marL="3635851" indent="0">
              <a:buNone/>
              <a:defRPr sz="2000"/>
            </a:lvl9pPr>
          </a:lstStyle>
          <a:p>
            <a:endParaRPr lang="en-US"/>
          </a:p>
        </p:txBody>
      </p:sp>
      <p:sp>
        <p:nvSpPr>
          <p:cNvPr id="4" name="Text Placeholder 3"/>
          <p:cNvSpPr>
            <a:spLocks noGrp="1"/>
          </p:cNvSpPr>
          <p:nvPr>
            <p:ph type="body" sz="half" idx="2"/>
          </p:nvPr>
        </p:nvSpPr>
        <p:spPr>
          <a:xfrm>
            <a:off x="1971707" y="6083300"/>
            <a:ext cx="6035675" cy="911225"/>
          </a:xfrm>
        </p:spPr>
        <p:txBody>
          <a:bodyPr/>
          <a:lstStyle>
            <a:lvl1pPr marL="0" indent="0">
              <a:buNone/>
              <a:defRPr sz="1400"/>
            </a:lvl1pPr>
            <a:lvl2pPr marL="454475" indent="0">
              <a:buNone/>
              <a:defRPr sz="1200"/>
            </a:lvl2pPr>
            <a:lvl3pPr marL="908953" indent="0">
              <a:buNone/>
              <a:defRPr sz="1000"/>
            </a:lvl3pPr>
            <a:lvl4pPr marL="1363444" indent="0">
              <a:buNone/>
              <a:defRPr sz="900"/>
            </a:lvl4pPr>
            <a:lvl5pPr marL="1817922" indent="0">
              <a:buNone/>
              <a:defRPr sz="900"/>
            </a:lvl5pPr>
            <a:lvl6pPr marL="2272411" indent="0">
              <a:buNone/>
              <a:defRPr sz="900"/>
            </a:lvl6pPr>
            <a:lvl7pPr marL="2726889" indent="0">
              <a:buNone/>
              <a:defRPr sz="900"/>
            </a:lvl7pPr>
            <a:lvl8pPr marL="3181371" indent="0">
              <a:buNone/>
              <a:defRPr sz="900"/>
            </a:lvl8pPr>
            <a:lvl9pPr marL="36358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30"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5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35280" y="7081520"/>
            <a:ext cx="29337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799" tIns="50900" rIns="101799" bIns="50900" anchor="ctr"/>
          <a:lstStyle/>
          <a:p>
            <a:pPr algn="ctr" fontAlgn="auto">
              <a:spcBef>
                <a:spcPts val="0"/>
              </a:spcBef>
              <a:spcAft>
                <a:spcPts val="0"/>
              </a:spcAft>
              <a:defRPr/>
            </a:pPr>
            <a:endParaRPr lang="en-US" sz="2000" b="0" u="none"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2095500" y="345440"/>
            <a:ext cx="5867400" cy="1011132"/>
          </a:xfrm>
          <a:prstGeom prst="rect">
            <a:avLst/>
          </a:prstGeom>
          <a:noFill/>
          <a:ln w="9525">
            <a:noFill/>
            <a:miter lim="800000"/>
            <a:headEnd/>
            <a:tailEnd/>
          </a:ln>
        </p:spPr>
      </p:pic>
      <p:sp>
        <p:nvSpPr>
          <p:cNvPr id="9" name="Subtitle 2"/>
          <p:cNvSpPr>
            <a:spLocks noGrp="1"/>
          </p:cNvSpPr>
          <p:nvPr>
            <p:ph type="subTitle" idx="1"/>
          </p:nvPr>
        </p:nvSpPr>
        <p:spPr>
          <a:xfrm>
            <a:off x="1508760" y="3627120"/>
            <a:ext cx="7040880" cy="198628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508997" indent="0" algn="ctr">
              <a:buNone/>
              <a:defRPr>
                <a:solidFill>
                  <a:schemeClr val="tx1">
                    <a:tint val="75000"/>
                  </a:schemeClr>
                </a:solidFill>
              </a:defRPr>
            </a:lvl2pPr>
            <a:lvl3pPr marL="1017990" indent="0" algn="ctr">
              <a:buNone/>
              <a:defRPr>
                <a:solidFill>
                  <a:schemeClr val="tx1">
                    <a:tint val="75000"/>
                  </a:schemeClr>
                </a:solidFill>
              </a:defRPr>
            </a:lvl3pPr>
            <a:lvl4pPr marL="1526988" indent="0" algn="ctr">
              <a:buNone/>
              <a:defRPr>
                <a:solidFill>
                  <a:schemeClr val="tx1">
                    <a:tint val="75000"/>
                  </a:schemeClr>
                </a:solidFill>
              </a:defRPr>
            </a:lvl4pPr>
            <a:lvl5pPr marL="2035981" indent="0" algn="ctr">
              <a:buNone/>
              <a:defRPr>
                <a:solidFill>
                  <a:schemeClr val="tx1">
                    <a:tint val="75000"/>
                  </a:schemeClr>
                </a:solidFill>
              </a:defRPr>
            </a:lvl5pPr>
            <a:lvl6pPr marL="2544979" indent="0" algn="ctr">
              <a:buNone/>
              <a:defRPr>
                <a:solidFill>
                  <a:schemeClr val="tx1">
                    <a:tint val="75000"/>
                  </a:schemeClr>
                </a:solidFill>
              </a:defRPr>
            </a:lvl6pPr>
            <a:lvl7pPr marL="3053972" indent="0" algn="ctr">
              <a:buNone/>
              <a:defRPr>
                <a:solidFill>
                  <a:schemeClr val="tx1">
                    <a:tint val="75000"/>
                  </a:schemeClr>
                </a:solidFill>
              </a:defRPr>
            </a:lvl7pPr>
            <a:lvl8pPr marL="3562969" indent="0" algn="ctr">
              <a:buNone/>
              <a:defRPr>
                <a:solidFill>
                  <a:schemeClr val="tx1">
                    <a:tint val="75000"/>
                  </a:schemeClr>
                </a:solidFill>
              </a:defRPr>
            </a:lvl8pPr>
            <a:lvl9pPr marL="407196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502920" y="2245360"/>
            <a:ext cx="9052560" cy="1295400"/>
          </a:xfrm>
          <a:prstGeom prst="rect">
            <a:avLst/>
          </a:prstGeom>
        </p:spPr>
        <p:txBody>
          <a:bodyPr>
            <a:normAutofit/>
          </a:bodyPr>
          <a:lstStyle>
            <a:lvl1pPr algn="ctr">
              <a:defRPr sz="36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77"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Office of Science FY 2011 Budget</a:t>
            </a: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35280" y="7081520"/>
            <a:ext cx="29337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56" tIns="50781" rIns="101556" bIns="50781" anchor="ctr"/>
          <a:lstStyle/>
          <a:p>
            <a:pPr algn="ctr" fontAlgn="auto">
              <a:spcBef>
                <a:spcPts val="0"/>
              </a:spcBef>
              <a:spcAft>
                <a:spcPts val="0"/>
              </a:spcAft>
              <a:defRPr/>
            </a:pPr>
            <a:endParaRPr lang="en-US" sz="1800" b="0" u="none" dirty="0">
              <a:solidFill>
                <a:prstClr val="white"/>
              </a:solidFill>
            </a:endParaRPr>
          </a:p>
        </p:txBody>
      </p:sp>
      <p:pic>
        <p:nvPicPr>
          <p:cNvPr id="5" name="Picture 8" descr="horizontal-logo-green-tex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5500" y="345440"/>
            <a:ext cx="5867400" cy="101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08760" y="3627120"/>
            <a:ext cx="7040880" cy="198628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507796" indent="0" algn="ctr">
              <a:buNone/>
              <a:defRPr>
                <a:solidFill>
                  <a:schemeClr val="tx1">
                    <a:tint val="75000"/>
                  </a:schemeClr>
                </a:solidFill>
              </a:defRPr>
            </a:lvl2pPr>
            <a:lvl3pPr marL="1015590" indent="0" algn="ctr">
              <a:buNone/>
              <a:defRPr>
                <a:solidFill>
                  <a:schemeClr val="tx1">
                    <a:tint val="75000"/>
                  </a:schemeClr>
                </a:solidFill>
              </a:defRPr>
            </a:lvl3pPr>
            <a:lvl4pPr marL="1523379" indent="0" algn="ctr">
              <a:buNone/>
              <a:defRPr>
                <a:solidFill>
                  <a:schemeClr val="tx1">
                    <a:tint val="75000"/>
                  </a:schemeClr>
                </a:solidFill>
              </a:defRPr>
            </a:lvl4pPr>
            <a:lvl5pPr marL="2031180" indent="0" algn="ctr">
              <a:buNone/>
              <a:defRPr>
                <a:solidFill>
                  <a:schemeClr val="tx1">
                    <a:tint val="75000"/>
                  </a:schemeClr>
                </a:solidFill>
              </a:defRPr>
            </a:lvl5pPr>
            <a:lvl6pPr marL="2538973" indent="0" algn="ctr">
              <a:buNone/>
              <a:defRPr>
                <a:solidFill>
                  <a:schemeClr val="tx1">
                    <a:tint val="75000"/>
                  </a:schemeClr>
                </a:solidFill>
              </a:defRPr>
            </a:lvl6pPr>
            <a:lvl7pPr marL="3046768" indent="0" algn="ctr">
              <a:buNone/>
              <a:defRPr>
                <a:solidFill>
                  <a:schemeClr val="tx1">
                    <a:tint val="75000"/>
                  </a:schemeClr>
                </a:solidFill>
              </a:defRPr>
            </a:lvl7pPr>
            <a:lvl8pPr marL="3554567" indent="0" algn="ctr">
              <a:buNone/>
              <a:defRPr>
                <a:solidFill>
                  <a:schemeClr val="tx1">
                    <a:tint val="75000"/>
                  </a:schemeClr>
                </a:solidFill>
              </a:defRPr>
            </a:lvl8pPr>
            <a:lvl9pPr marL="4062361"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502920" y="2245360"/>
            <a:ext cx="9052560" cy="12954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8FBC21CD-C11B-4A57-AFFC-86E2B61027AC}" type="slidenum">
              <a:rPr lang="en-US"/>
              <a:pPr>
                <a:defRPr/>
              </a:pPr>
              <a:t>‹#›</a:t>
            </a:fld>
            <a:endParaRPr lang="en-US"/>
          </a:p>
        </p:txBody>
      </p:sp>
    </p:spTree>
    <p:extLst>
      <p:ext uri="{BB962C8B-B14F-4D97-AF65-F5344CB8AC3E}">
        <p14:creationId xmlns:p14="http://schemas.microsoft.com/office/powerpoint/2010/main" val="343317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9" descr="horizontal-logo-green-tex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7202068"/>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520440" y="7203864"/>
            <a:ext cx="5783580" cy="413808"/>
          </a:xfrm>
          <a:prstGeom prst="rect">
            <a:avLst/>
          </a:prstGeom>
        </p:spPr>
        <p:txBody>
          <a:bodyPr lIns="101775" tIns="50888" rIns="101775" bIns="50888"/>
          <a:lstStyle>
            <a:lvl1pPr algn="r" fontAlgn="auto">
              <a:spcBef>
                <a:spcPts val="0"/>
              </a:spcBef>
              <a:spcAft>
                <a:spcPts val="0"/>
              </a:spcAft>
              <a:defRPr b="0">
                <a:solidFill>
                  <a:srgbClr val="146737"/>
                </a:solidFill>
                <a:latin typeface="+mn-lt"/>
                <a:ea typeface="+mn-ea"/>
                <a:cs typeface="+mn-cs"/>
              </a:defRPr>
            </a:lvl1pPr>
          </a:lstStyle>
          <a:p>
            <a:pPr>
              <a:defRPr/>
            </a:pPr>
            <a:endParaRPr lang="en-US" sz="1800" u="none" dirty="0"/>
          </a:p>
        </p:txBody>
      </p:sp>
      <p:sp>
        <p:nvSpPr>
          <p:cNvPr id="7"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C387E6AE-9025-4AF2-8ADF-D67330785080}" type="slidenum">
              <a:rPr lang="en-US"/>
              <a:pPr>
                <a:defRPr/>
              </a:pPr>
              <a:t>‹#›</a:t>
            </a:fld>
            <a:endParaRPr lang="en-US"/>
          </a:p>
        </p:txBody>
      </p:sp>
    </p:spTree>
    <p:extLst>
      <p:ext uri="{BB962C8B-B14F-4D97-AF65-F5344CB8AC3E}">
        <p14:creationId xmlns:p14="http://schemas.microsoft.com/office/powerpoint/2010/main" val="397150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36620" y="7203864"/>
            <a:ext cx="5867400" cy="413808"/>
          </a:xfrm>
          <a:prstGeom prst="rect">
            <a:avLst/>
          </a:prstGeom>
        </p:spPr>
        <p:txBody>
          <a:bodyPr lIns="101858" tIns="50929" rIns="101858" bIns="50929"/>
          <a:lstStyle/>
          <a:p>
            <a:pPr>
              <a:defRPr/>
            </a:pPr>
            <a:endParaRPr lang="en-US" sz="1800" b="0" u="none" dirty="0">
              <a:solidFill>
                <a:prstClr val="black"/>
              </a:solidFill>
              <a:latin typeface="Arial" charset="0"/>
            </a:endParaRP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214613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815238"/>
          </a:xfrm>
        </p:spPr>
        <p:txBody>
          <a:bodyPr/>
          <a:lstStyle/>
          <a:p>
            <a:r>
              <a:rPr lang="en-US" dirty="0" smtClean="0"/>
              <a:t>Click to edit Master title style</a:t>
            </a:r>
            <a:endParaRPr lang="en-US" dirty="0"/>
          </a:p>
        </p:txBody>
      </p:sp>
      <p:sp>
        <p:nvSpPr>
          <p:cNvPr id="5" name="TextBox 4"/>
          <p:cNvSpPr txBox="1"/>
          <p:nvPr userDrawn="1"/>
        </p:nvSpPr>
        <p:spPr>
          <a:xfrm>
            <a:off x="254813" y="1111807"/>
            <a:ext cx="5203546" cy="2398079"/>
          </a:xfrm>
          <a:prstGeom prst="rect">
            <a:avLst/>
          </a:prstGeom>
          <a:noFill/>
        </p:spPr>
        <p:txBody>
          <a:bodyPr wrap="square" lIns="101858" tIns="50929" rIns="101858" bIns="50929" rtlCol="0">
            <a:spAutoFit/>
          </a:bodyPr>
          <a:lstStyle/>
          <a:p>
            <a:r>
              <a:rPr lang="en-US" sz="2200" u="none" dirty="0" smtClean="0">
                <a:solidFill>
                  <a:srgbClr val="106636"/>
                </a:solidFill>
                <a:latin typeface="Arial" charset="0"/>
              </a:rPr>
              <a:t>Scientific Achievement</a:t>
            </a:r>
          </a:p>
          <a:p>
            <a:pPr marL="264832"/>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Significance and Impact</a:t>
            </a:r>
          </a:p>
          <a:p>
            <a:pPr marL="264832"/>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Research Details</a:t>
            </a:r>
          </a:p>
          <a:p>
            <a:pPr marL="427806" indent="-203717">
              <a:spcBef>
                <a:spcPts val="0"/>
              </a:spcBef>
              <a:spcAft>
                <a:spcPts val="334"/>
              </a:spcAft>
              <a:buFont typeface="Arial" pitchFamily="34" charset="0"/>
              <a:buChar char="-"/>
            </a:pPr>
            <a:r>
              <a:rPr lang="en-US" sz="1800" u="none" dirty="0" smtClean="0">
                <a:solidFill>
                  <a:prstClr val="black"/>
                </a:solidFill>
                <a:latin typeface="Calibri"/>
              </a:rPr>
              <a:t>Details</a:t>
            </a:r>
          </a:p>
          <a:p>
            <a:pPr marL="427806" indent="-203717">
              <a:spcBef>
                <a:spcPts val="0"/>
              </a:spcBef>
              <a:spcAft>
                <a:spcPts val="334"/>
              </a:spcAft>
              <a:buFont typeface="Arial" pitchFamily="34" charset="0"/>
              <a:buChar char="-"/>
            </a:pPr>
            <a:r>
              <a:rPr lang="en-US" sz="1800" u="none" dirty="0" smtClean="0">
                <a:solidFill>
                  <a:prstClr val="black"/>
                </a:solidFill>
                <a:latin typeface="Calibri"/>
              </a:rPr>
              <a:t>Details</a:t>
            </a:r>
          </a:p>
        </p:txBody>
      </p:sp>
      <p:sp>
        <p:nvSpPr>
          <p:cNvPr id="7" name="TextBox 6"/>
          <p:cNvSpPr txBox="1"/>
          <p:nvPr userDrawn="1"/>
        </p:nvSpPr>
        <p:spPr>
          <a:xfrm>
            <a:off x="388927" y="6729171"/>
            <a:ext cx="3038525" cy="296491"/>
          </a:xfrm>
          <a:prstGeom prst="rect">
            <a:avLst/>
          </a:prstGeom>
          <a:noFill/>
        </p:spPr>
        <p:txBody>
          <a:bodyPr wrap="none" lIns="101858" tIns="50929" rIns="101858" bIns="50929" rtlCol="0">
            <a:spAutoFit/>
          </a:bodyPr>
          <a:lstStyle/>
          <a:p>
            <a:r>
              <a:rPr lang="en-US" b="0" u="none" dirty="0" smtClean="0">
                <a:solidFill>
                  <a:prstClr val="black"/>
                </a:solidFill>
                <a:latin typeface="Calibri"/>
              </a:rPr>
              <a:t>References, captions, where work conducted</a:t>
            </a:r>
            <a:endParaRPr lang="en-US" b="0" u="none" dirty="0">
              <a:solidFill>
                <a:prstClr val="black"/>
              </a:solidFill>
              <a:latin typeface="Calibri"/>
            </a:endParaRPr>
          </a:p>
        </p:txBody>
      </p:sp>
    </p:spTree>
    <p:extLst>
      <p:ext uri="{BB962C8B-B14F-4D97-AF65-F5344CB8AC3E}">
        <p14:creationId xmlns:p14="http://schemas.microsoft.com/office/powerpoint/2010/main" val="868838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35280" y="7081520"/>
            <a:ext cx="29337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56" tIns="50781" rIns="101556" bIns="50781" anchor="ctr"/>
          <a:lstStyle/>
          <a:p>
            <a:pPr algn="ctr" fontAlgn="auto">
              <a:spcBef>
                <a:spcPts val="0"/>
              </a:spcBef>
              <a:spcAft>
                <a:spcPts val="0"/>
              </a:spcAft>
              <a:defRPr/>
            </a:pPr>
            <a:endParaRPr lang="en-US" sz="1800" b="0" u="none" dirty="0">
              <a:solidFill>
                <a:prstClr val="white"/>
              </a:solidFill>
            </a:endParaRPr>
          </a:p>
        </p:txBody>
      </p:sp>
      <p:pic>
        <p:nvPicPr>
          <p:cNvPr id="5" name="Picture 8" descr="horizontal-logo-green-tex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5500" y="345440"/>
            <a:ext cx="5867400" cy="101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08760" y="3627120"/>
            <a:ext cx="7040880" cy="198628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507796" indent="0" algn="ctr">
              <a:buNone/>
              <a:defRPr>
                <a:solidFill>
                  <a:schemeClr val="tx1">
                    <a:tint val="75000"/>
                  </a:schemeClr>
                </a:solidFill>
              </a:defRPr>
            </a:lvl2pPr>
            <a:lvl3pPr marL="1015590" indent="0" algn="ctr">
              <a:buNone/>
              <a:defRPr>
                <a:solidFill>
                  <a:schemeClr val="tx1">
                    <a:tint val="75000"/>
                  </a:schemeClr>
                </a:solidFill>
              </a:defRPr>
            </a:lvl3pPr>
            <a:lvl4pPr marL="1523379" indent="0" algn="ctr">
              <a:buNone/>
              <a:defRPr>
                <a:solidFill>
                  <a:schemeClr val="tx1">
                    <a:tint val="75000"/>
                  </a:schemeClr>
                </a:solidFill>
              </a:defRPr>
            </a:lvl4pPr>
            <a:lvl5pPr marL="2031180" indent="0" algn="ctr">
              <a:buNone/>
              <a:defRPr>
                <a:solidFill>
                  <a:schemeClr val="tx1">
                    <a:tint val="75000"/>
                  </a:schemeClr>
                </a:solidFill>
              </a:defRPr>
            </a:lvl5pPr>
            <a:lvl6pPr marL="2538973" indent="0" algn="ctr">
              <a:buNone/>
              <a:defRPr>
                <a:solidFill>
                  <a:schemeClr val="tx1">
                    <a:tint val="75000"/>
                  </a:schemeClr>
                </a:solidFill>
              </a:defRPr>
            </a:lvl6pPr>
            <a:lvl7pPr marL="3046768" indent="0" algn="ctr">
              <a:buNone/>
              <a:defRPr>
                <a:solidFill>
                  <a:schemeClr val="tx1">
                    <a:tint val="75000"/>
                  </a:schemeClr>
                </a:solidFill>
              </a:defRPr>
            </a:lvl7pPr>
            <a:lvl8pPr marL="3554567" indent="0" algn="ctr">
              <a:buNone/>
              <a:defRPr>
                <a:solidFill>
                  <a:schemeClr val="tx1">
                    <a:tint val="75000"/>
                  </a:schemeClr>
                </a:solidFill>
              </a:defRPr>
            </a:lvl8pPr>
            <a:lvl9pPr marL="4062361"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502920" y="2245360"/>
            <a:ext cx="9052560" cy="12954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8FBC21CD-C11B-4A57-AFFC-86E2B61027AC}" type="slidenum">
              <a:rPr lang="en-US"/>
              <a:pPr>
                <a:defRPr/>
              </a:pPr>
              <a:t>‹#›</a:t>
            </a:fld>
            <a:endParaRPr lang="en-US"/>
          </a:p>
        </p:txBody>
      </p:sp>
    </p:spTree>
    <p:extLst>
      <p:ext uri="{BB962C8B-B14F-4D97-AF65-F5344CB8AC3E}">
        <p14:creationId xmlns:p14="http://schemas.microsoft.com/office/powerpoint/2010/main" val="95134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9" descr="horizontal-logo-green-tex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7202068"/>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520440" y="7203864"/>
            <a:ext cx="5783580" cy="413808"/>
          </a:xfrm>
          <a:prstGeom prst="rect">
            <a:avLst/>
          </a:prstGeom>
        </p:spPr>
        <p:txBody>
          <a:bodyPr lIns="101775" tIns="50888" rIns="101775" bIns="50888"/>
          <a:lstStyle>
            <a:lvl1pPr algn="r" fontAlgn="auto">
              <a:spcBef>
                <a:spcPts val="0"/>
              </a:spcBef>
              <a:spcAft>
                <a:spcPts val="0"/>
              </a:spcAft>
              <a:defRPr b="0">
                <a:solidFill>
                  <a:srgbClr val="146737"/>
                </a:solidFill>
                <a:latin typeface="+mn-lt"/>
                <a:ea typeface="+mn-ea"/>
                <a:cs typeface="+mn-cs"/>
              </a:defRPr>
            </a:lvl1pPr>
          </a:lstStyle>
          <a:p>
            <a:pPr>
              <a:defRPr/>
            </a:pPr>
            <a:endParaRPr lang="en-US" sz="1800" u="none" dirty="0"/>
          </a:p>
        </p:txBody>
      </p:sp>
      <p:sp>
        <p:nvSpPr>
          <p:cNvPr id="7"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C387E6AE-9025-4AF2-8ADF-D67330785080}" type="slidenum">
              <a:rPr lang="en-US"/>
              <a:pPr>
                <a:defRPr/>
              </a:pPr>
              <a:t>‹#›</a:t>
            </a:fld>
            <a:endParaRPr lang="en-US"/>
          </a:p>
        </p:txBody>
      </p:sp>
    </p:spTree>
    <p:extLst>
      <p:ext uri="{BB962C8B-B14F-4D97-AF65-F5344CB8AC3E}">
        <p14:creationId xmlns:p14="http://schemas.microsoft.com/office/powerpoint/2010/main" val="4079835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36620" y="7203864"/>
            <a:ext cx="5867400" cy="413808"/>
          </a:xfrm>
          <a:prstGeom prst="rect">
            <a:avLst/>
          </a:prstGeom>
        </p:spPr>
        <p:txBody>
          <a:bodyPr lIns="101858" tIns="50929" rIns="101858" bIns="50929"/>
          <a:lstStyle/>
          <a:p>
            <a:pPr>
              <a:defRPr/>
            </a:pPr>
            <a:endParaRPr lang="en-US" sz="1800" b="0" u="none" dirty="0">
              <a:solidFill>
                <a:prstClr val="black"/>
              </a:solidFill>
              <a:latin typeface="Arial" charset="0"/>
            </a:endParaRP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341404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3463" indent="0">
              <a:buNone/>
              <a:defRPr sz="2000" b="1"/>
            </a:lvl2pPr>
            <a:lvl3pPr marL="906930" indent="0">
              <a:buNone/>
              <a:defRPr sz="1800" b="1"/>
            </a:lvl3pPr>
            <a:lvl4pPr marL="1360417" indent="0">
              <a:buNone/>
              <a:defRPr sz="1600" b="1"/>
            </a:lvl4pPr>
            <a:lvl5pPr marL="1813885" indent="0">
              <a:buNone/>
              <a:defRPr sz="1600" b="1"/>
            </a:lvl5pPr>
            <a:lvl6pPr marL="2267370" indent="0">
              <a:buNone/>
              <a:defRPr sz="1600" b="1"/>
            </a:lvl6pPr>
            <a:lvl7pPr marL="2720837" indent="0">
              <a:buNone/>
              <a:defRPr sz="1600" b="1"/>
            </a:lvl7pPr>
            <a:lvl8pPr marL="3174316" indent="0">
              <a:buNone/>
              <a:defRPr sz="1600" b="1"/>
            </a:lvl8pPr>
            <a:lvl9pPr marL="36277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3463" indent="0">
              <a:buNone/>
              <a:defRPr sz="2000" b="1"/>
            </a:lvl2pPr>
            <a:lvl3pPr marL="906930" indent="0">
              <a:buNone/>
              <a:defRPr sz="1800" b="1"/>
            </a:lvl3pPr>
            <a:lvl4pPr marL="1360417" indent="0">
              <a:buNone/>
              <a:defRPr sz="1600" b="1"/>
            </a:lvl4pPr>
            <a:lvl5pPr marL="1813885" indent="0">
              <a:buNone/>
              <a:defRPr sz="1600" b="1"/>
            </a:lvl5pPr>
            <a:lvl6pPr marL="2267370" indent="0">
              <a:buNone/>
              <a:defRPr sz="1600" b="1"/>
            </a:lvl6pPr>
            <a:lvl7pPr marL="2720837" indent="0">
              <a:buNone/>
              <a:defRPr sz="1600" b="1"/>
            </a:lvl7pPr>
            <a:lvl8pPr marL="3174316" indent="0">
              <a:buNone/>
              <a:defRPr sz="1600" b="1"/>
            </a:lvl8pPr>
            <a:lvl9pPr marL="36277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771900" y="7254243"/>
            <a:ext cx="5867400" cy="413808"/>
          </a:xfrm>
          <a:prstGeom prst="rect">
            <a:avLst/>
          </a:prstGeom>
        </p:spPr>
        <p:txBody>
          <a:bodyPr lIns="101858" tIns="50929" rIns="101858" bIns="50929"/>
          <a:lstStyle>
            <a:lvl1pPr>
              <a:defRPr/>
            </a:lvl1pPr>
          </a:lstStyle>
          <a:p>
            <a:pPr>
              <a:defRPr/>
            </a:pPr>
            <a:endParaRPr lang="en-US" sz="1800" b="0" u="none" dirty="0">
              <a:solidFill>
                <a:prstClr val="black"/>
              </a:solidFill>
              <a:latin typeface="Arial" charset="0"/>
            </a:endParaRPr>
          </a:p>
        </p:txBody>
      </p:sp>
    </p:spTree>
    <p:extLst>
      <p:ext uri="{BB962C8B-B14F-4D97-AF65-F5344CB8AC3E}">
        <p14:creationId xmlns:p14="http://schemas.microsoft.com/office/powerpoint/2010/main" val="301195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815238"/>
          </a:xfrm>
        </p:spPr>
        <p:txBody>
          <a:bodyPr/>
          <a:lstStyle/>
          <a:p>
            <a:r>
              <a:rPr lang="en-US" dirty="0" smtClean="0"/>
              <a:t>Click to edit Master title style</a:t>
            </a:r>
            <a:endParaRPr lang="en-US" dirty="0"/>
          </a:p>
        </p:txBody>
      </p:sp>
      <p:sp>
        <p:nvSpPr>
          <p:cNvPr id="5" name="TextBox 4"/>
          <p:cNvSpPr txBox="1"/>
          <p:nvPr userDrawn="1"/>
        </p:nvSpPr>
        <p:spPr>
          <a:xfrm>
            <a:off x="254813" y="1111807"/>
            <a:ext cx="5203546" cy="2398079"/>
          </a:xfrm>
          <a:prstGeom prst="rect">
            <a:avLst/>
          </a:prstGeom>
          <a:noFill/>
        </p:spPr>
        <p:txBody>
          <a:bodyPr wrap="square" lIns="101858" tIns="50929" rIns="101858" bIns="50929" rtlCol="0">
            <a:spAutoFit/>
          </a:bodyPr>
          <a:lstStyle/>
          <a:p>
            <a:r>
              <a:rPr lang="en-US" sz="2200" u="none" dirty="0" smtClean="0">
                <a:solidFill>
                  <a:srgbClr val="106636"/>
                </a:solidFill>
                <a:latin typeface="Arial" charset="0"/>
              </a:rPr>
              <a:t>Scientific Achievement</a:t>
            </a:r>
          </a:p>
          <a:p>
            <a:pPr marL="264832"/>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Significance and Impact</a:t>
            </a:r>
          </a:p>
          <a:p>
            <a:pPr marL="264832"/>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Research Details</a:t>
            </a:r>
          </a:p>
          <a:p>
            <a:pPr marL="427806" indent="-203717">
              <a:spcBef>
                <a:spcPts val="0"/>
              </a:spcBef>
              <a:spcAft>
                <a:spcPts val="334"/>
              </a:spcAft>
              <a:buFont typeface="Arial" pitchFamily="34" charset="0"/>
              <a:buChar char="-"/>
            </a:pPr>
            <a:r>
              <a:rPr lang="en-US" sz="1800" u="none" dirty="0" smtClean="0">
                <a:solidFill>
                  <a:prstClr val="black"/>
                </a:solidFill>
                <a:latin typeface="Calibri"/>
              </a:rPr>
              <a:t>Details</a:t>
            </a:r>
          </a:p>
          <a:p>
            <a:pPr marL="427806" indent="-203717">
              <a:spcBef>
                <a:spcPts val="0"/>
              </a:spcBef>
              <a:spcAft>
                <a:spcPts val="334"/>
              </a:spcAft>
              <a:buFont typeface="Arial" pitchFamily="34" charset="0"/>
              <a:buChar char="-"/>
            </a:pPr>
            <a:r>
              <a:rPr lang="en-US" sz="1800" u="none" dirty="0" smtClean="0">
                <a:solidFill>
                  <a:prstClr val="black"/>
                </a:solidFill>
                <a:latin typeface="Calibri"/>
              </a:rPr>
              <a:t>Details</a:t>
            </a:r>
          </a:p>
        </p:txBody>
      </p:sp>
      <p:sp>
        <p:nvSpPr>
          <p:cNvPr id="7" name="TextBox 6"/>
          <p:cNvSpPr txBox="1"/>
          <p:nvPr userDrawn="1"/>
        </p:nvSpPr>
        <p:spPr>
          <a:xfrm>
            <a:off x="388927" y="6729171"/>
            <a:ext cx="3038525" cy="296491"/>
          </a:xfrm>
          <a:prstGeom prst="rect">
            <a:avLst/>
          </a:prstGeom>
          <a:noFill/>
        </p:spPr>
        <p:txBody>
          <a:bodyPr wrap="none" lIns="101858" tIns="50929" rIns="101858" bIns="50929" rtlCol="0">
            <a:spAutoFit/>
          </a:bodyPr>
          <a:lstStyle/>
          <a:p>
            <a:r>
              <a:rPr lang="en-US" b="0" u="none" dirty="0" smtClean="0">
                <a:solidFill>
                  <a:prstClr val="black"/>
                </a:solidFill>
                <a:latin typeface="Calibri"/>
              </a:rPr>
              <a:t>References, captions, where work conducted</a:t>
            </a:r>
            <a:endParaRPr lang="en-US" b="0" u="none" dirty="0">
              <a:solidFill>
                <a:prstClr val="black"/>
              </a:solidFill>
              <a:latin typeface="Calibri"/>
            </a:endParaRPr>
          </a:p>
        </p:txBody>
      </p:sp>
    </p:spTree>
    <p:extLst>
      <p:ext uri="{BB962C8B-B14F-4D97-AF65-F5344CB8AC3E}">
        <p14:creationId xmlns:p14="http://schemas.microsoft.com/office/powerpoint/2010/main" val="1657028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520440" y="7203864"/>
            <a:ext cx="5783580" cy="413808"/>
          </a:xfrm>
          <a:prstGeom prst="rect">
            <a:avLst/>
          </a:prstGeo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58B6EF8E-3424-4A55-9DA8-B65C41790E06}" type="slidenum">
              <a:rPr lang="en-US"/>
              <a:pPr>
                <a:defRPr/>
              </a:pPr>
              <a:t>‹#›</a:t>
            </a:fld>
            <a:endParaRPr lang="en-US" dirty="0"/>
          </a:p>
        </p:txBody>
      </p:sp>
    </p:spTree>
    <p:extLst>
      <p:ext uri="{BB962C8B-B14F-4D97-AF65-F5344CB8AC3E}">
        <p14:creationId xmlns:p14="http://schemas.microsoft.com/office/powerpoint/2010/main" val="1025338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35280" y="7081520"/>
            <a:ext cx="29337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68" tIns="50787" rIns="101568" bIns="50787" anchor="ctr"/>
          <a:lstStyle/>
          <a:p>
            <a:pPr algn="ctr" fontAlgn="auto">
              <a:spcBef>
                <a:spcPts val="0"/>
              </a:spcBef>
              <a:spcAft>
                <a:spcPts val="0"/>
              </a:spcAft>
              <a:defRPr/>
            </a:pPr>
            <a:endParaRPr lang="en-US" sz="1800" b="0" u="none" dirty="0">
              <a:solidFill>
                <a:prstClr val="white"/>
              </a:solidFill>
            </a:endParaRPr>
          </a:p>
        </p:txBody>
      </p:sp>
      <p:pic>
        <p:nvPicPr>
          <p:cNvPr id="5" name="Picture 8" descr="horizontal-logo-green-tex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5500" y="345440"/>
            <a:ext cx="5867400" cy="101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08760" y="3627120"/>
            <a:ext cx="7040880" cy="198628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507855" indent="0" algn="ctr">
              <a:buNone/>
              <a:defRPr>
                <a:solidFill>
                  <a:schemeClr val="tx1">
                    <a:tint val="75000"/>
                  </a:schemeClr>
                </a:solidFill>
              </a:defRPr>
            </a:lvl2pPr>
            <a:lvl3pPr marL="1015709" indent="0" algn="ctr">
              <a:buNone/>
              <a:defRPr>
                <a:solidFill>
                  <a:schemeClr val="tx1">
                    <a:tint val="75000"/>
                  </a:schemeClr>
                </a:solidFill>
              </a:defRPr>
            </a:lvl3pPr>
            <a:lvl4pPr marL="1523557" indent="0" algn="ctr">
              <a:buNone/>
              <a:defRPr>
                <a:solidFill>
                  <a:schemeClr val="tx1">
                    <a:tint val="75000"/>
                  </a:schemeClr>
                </a:solidFill>
              </a:defRPr>
            </a:lvl4pPr>
            <a:lvl5pPr marL="2031417" indent="0" algn="ctr">
              <a:buNone/>
              <a:defRPr>
                <a:solidFill>
                  <a:schemeClr val="tx1">
                    <a:tint val="75000"/>
                  </a:schemeClr>
                </a:solidFill>
              </a:defRPr>
            </a:lvl5pPr>
            <a:lvl6pPr marL="2539270" indent="0" algn="ctr">
              <a:buNone/>
              <a:defRPr>
                <a:solidFill>
                  <a:schemeClr val="tx1">
                    <a:tint val="75000"/>
                  </a:schemeClr>
                </a:solidFill>
              </a:defRPr>
            </a:lvl6pPr>
            <a:lvl7pPr marL="3047124" indent="0" algn="ctr">
              <a:buNone/>
              <a:defRPr>
                <a:solidFill>
                  <a:schemeClr val="tx1">
                    <a:tint val="75000"/>
                  </a:schemeClr>
                </a:solidFill>
              </a:defRPr>
            </a:lvl7pPr>
            <a:lvl8pPr marL="3554982" indent="0" algn="ctr">
              <a:buNone/>
              <a:defRPr>
                <a:solidFill>
                  <a:schemeClr val="tx1">
                    <a:tint val="75000"/>
                  </a:schemeClr>
                </a:solidFill>
              </a:defRPr>
            </a:lvl8pPr>
            <a:lvl9pPr marL="4062836"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502920" y="2245360"/>
            <a:ext cx="9052560" cy="12954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8FBC21CD-C11B-4A57-AFFC-86E2B61027AC}" type="slidenum">
              <a:rPr lang="en-US"/>
              <a:pPr>
                <a:defRPr/>
              </a:pPr>
              <a:t>‹#›</a:t>
            </a:fld>
            <a:endParaRPr lang="en-US"/>
          </a:p>
        </p:txBody>
      </p:sp>
    </p:spTree>
    <p:extLst>
      <p:ext uri="{BB962C8B-B14F-4D97-AF65-F5344CB8AC3E}">
        <p14:creationId xmlns:p14="http://schemas.microsoft.com/office/powerpoint/2010/main" val="95134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9" descr="horizontal-logo-green-tex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7202067"/>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520440" y="7203864"/>
            <a:ext cx="5783580" cy="413808"/>
          </a:xfrm>
          <a:prstGeom prst="rect">
            <a:avLst/>
          </a:prstGeom>
        </p:spPr>
        <p:txBody>
          <a:bodyPr lIns="101787" tIns="50894" rIns="101787" bIns="50894"/>
          <a:lstStyle>
            <a:lvl1pPr algn="r" fontAlgn="auto">
              <a:spcBef>
                <a:spcPts val="0"/>
              </a:spcBef>
              <a:spcAft>
                <a:spcPts val="0"/>
              </a:spcAft>
              <a:defRPr b="0">
                <a:solidFill>
                  <a:srgbClr val="146737"/>
                </a:solidFill>
                <a:latin typeface="+mn-lt"/>
                <a:ea typeface="+mn-ea"/>
                <a:cs typeface="+mn-cs"/>
              </a:defRPr>
            </a:lvl1pPr>
          </a:lstStyle>
          <a:p>
            <a:pPr>
              <a:defRPr/>
            </a:pPr>
            <a:endParaRPr lang="en-US" sz="1800" u="none" dirty="0"/>
          </a:p>
        </p:txBody>
      </p:sp>
      <p:sp>
        <p:nvSpPr>
          <p:cNvPr id="7"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C387E6AE-9025-4AF2-8ADF-D67330785080}" type="slidenum">
              <a:rPr lang="en-US"/>
              <a:pPr>
                <a:defRPr/>
              </a:pPr>
              <a:t>‹#›</a:t>
            </a:fld>
            <a:endParaRPr lang="en-US"/>
          </a:p>
        </p:txBody>
      </p:sp>
    </p:spTree>
    <p:extLst>
      <p:ext uri="{BB962C8B-B14F-4D97-AF65-F5344CB8AC3E}">
        <p14:creationId xmlns:p14="http://schemas.microsoft.com/office/powerpoint/2010/main" val="4079835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36620" y="7203864"/>
            <a:ext cx="5867400" cy="413808"/>
          </a:xfrm>
          <a:prstGeom prst="rect">
            <a:avLst/>
          </a:prstGeom>
        </p:spPr>
        <p:txBody>
          <a:bodyPr lIns="101870" tIns="50935" rIns="101870" bIns="50935"/>
          <a:lstStyle/>
          <a:p>
            <a:pPr>
              <a:defRPr/>
            </a:pPr>
            <a:endParaRPr lang="en-US" sz="1800" b="0" u="none" dirty="0">
              <a:solidFill>
                <a:prstClr val="black"/>
              </a:solidFill>
              <a:latin typeface="Arial" charset="0"/>
            </a:endParaRP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34140471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815238"/>
          </a:xfrm>
        </p:spPr>
        <p:txBody>
          <a:bodyPr/>
          <a:lstStyle/>
          <a:p>
            <a:r>
              <a:rPr lang="en-US" dirty="0" smtClean="0"/>
              <a:t>Click to edit Master title style</a:t>
            </a:r>
            <a:endParaRPr lang="en-US" dirty="0"/>
          </a:p>
        </p:txBody>
      </p:sp>
      <p:sp>
        <p:nvSpPr>
          <p:cNvPr id="5" name="TextBox 4"/>
          <p:cNvSpPr txBox="1"/>
          <p:nvPr userDrawn="1"/>
        </p:nvSpPr>
        <p:spPr>
          <a:xfrm>
            <a:off x="254813" y="1111806"/>
            <a:ext cx="5203546" cy="2341939"/>
          </a:xfrm>
          <a:prstGeom prst="rect">
            <a:avLst/>
          </a:prstGeom>
          <a:noFill/>
        </p:spPr>
        <p:txBody>
          <a:bodyPr wrap="square" lIns="101870" tIns="50935" rIns="101870" bIns="50935" rtlCol="0">
            <a:spAutoFit/>
          </a:bodyPr>
          <a:lstStyle/>
          <a:p>
            <a:r>
              <a:rPr lang="en-US" sz="2200" u="none" dirty="0" smtClean="0">
                <a:solidFill>
                  <a:srgbClr val="106636"/>
                </a:solidFill>
                <a:latin typeface="Arial" charset="0"/>
              </a:rPr>
              <a:t>Scientific Achievement</a:t>
            </a:r>
          </a:p>
          <a:p>
            <a:pPr marL="264863"/>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Significance and Impact</a:t>
            </a:r>
          </a:p>
          <a:p>
            <a:pPr marL="264863"/>
            <a:r>
              <a:rPr lang="en-US" sz="1800" u="none" dirty="0" smtClean="0">
                <a:solidFill>
                  <a:prstClr val="black"/>
                </a:solidFill>
                <a:latin typeface="Calibri"/>
              </a:rPr>
              <a:t>Text</a:t>
            </a:r>
          </a:p>
          <a:p>
            <a:pPr>
              <a:spcBef>
                <a:spcPts val="334"/>
              </a:spcBef>
            </a:pPr>
            <a:r>
              <a:rPr lang="en-US" sz="2200" u="none" dirty="0" smtClean="0">
                <a:solidFill>
                  <a:srgbClr val="106636"/>
                </a:solidFill>
                <a:latin typeface="Arial" charset="0"/>
              </a:rPr>
              <a:t>Research Details</a:t>
            </a:r>
          </a:p>
          <a:p>
            <a:pPr marL="427856" indent="-203741">
              <a:spcBef>
                <a:spcPts val="0"/>
              </a:spcBef>
              <a:spcAft>
                <a:spcPts val="334"/>
              </a:spcAft>
              <a:buFont typeface="Arial" pitchFamily="34" charset="0"/>
              <a:buChar char="-"/>
            </a:pPr>
            <a:r>
              <a:rPr lang="en-US" sz="1800" u="none" dirty="0" smtClean="0">
                <a:solidFill>
                  <a:prstClr val="black"/>
                </a:solidFill>
                <a:latin typeface="Calibri"/>
              </a:rPr>
              <a:t>Details</a:t>
            </a:r>
          </a:p>
          <a:p>
            <a:pPr marL="427856" indent="-203741">
              <a:spcBef>
                <a:spcPts val="0"/>
              </a:spcBef>
              <a:spcAft>
                <a:spcPts val="334"/>
              </a:spcAft>
              <a:buFont typeface="Arial" pitchFamily="34" charset="0"/>
              <a:buChar char="-"/>
            </a:pPr>
            <a:r>
              <a:rPr lang="en-US" sz="1800" u="none" dirty="0" smtClean="0">
                <a:solidFill>
                  <a:prstClr val="black"/>
                </a:solidFill>
                <a:latin typeface="Calibri"/>
              </a:rPr>
              <a:t>Details</a:t>
            </a:r>
          </a:p>
        </p:txBody>
      </p:sp>
      <p:sp>
        <p:nvSpPr>
          <p:cNvPr id="7" name="TextBox 6"/>
          <p:cNvSpPr txBox="1"/>
          <p:nvPr userDrawn="1"/>
        </p:nvSpPr>
        <p:spPr>
          <a:xfrm>
            <a:off x="388926" y="6729171"/>
            <a:ext cx="3038525" cy="296491"/>
          </a:xfrm>
          <a:prstGeom prst="rect">
            <a:avLst/>
          </a:prstGeom>
          <a:noFill/>
        </p:spPr>
        <p:txBody>
          <a:bodyPr wrap="none" lIns="101870" tIns="50935" rIns="101870" bIns="50935" rtlCol="0">
            <a:spAutoFit/>
          </a:bodyPr>
          <a:lstStyle/>
          <a:p>
            <a:r>
              <a:rPr lang="en-US" b="0" u="none" dirty="0" smtClean="0">
                <a:solidFill>
                  <a:prstClr val="black"/>
                </a:solidFill>
                <a:latin typeface="Calibri"/>
              </a:rPr>
              <a:t>References, captions, where work conducted</a:t>
            </a:r>
            <a:endParaRPr lang="en-US" b="0" u="none" dirty="0">
              <a:solidFill>
                <a:prstClr val="black"/>
              </a:solidFill>
              <a:latin typeface="Calibri"/>
            </a:endParaRPr>
          </a:p>
        </p:txBody>
      </p:sp>
    </p:spTree>
    <p:extLst>
      <p:ext uri="{BB962C8B-B14F-4D97-AF65-F5344CB8AC3E}">
        <p14:creationId xmlns:p14="http://schemas.microsoft.com/office/powerpoint/2010/main" val="165702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3463" indent="0">
              <a:buNone/>
              <a:defRPr sz="1200"/>
            </a:lvl2pPr>
            <a:lvl3pPr marL="906930" indent="0">
              <a:buNone/>
              <a:defRPr sz="1000"/>
            </a:lvl3pPr>
            <a:lvl4pPr marL="1360417" indent="0">
              <a:buNone/>
              <a:defRPr sz="900"/>
            </a:lvl4pPr>
            <a:lvl5pPr marL="1813885" indent="0">
              <a:buNone/>
              <a:defRPr sz="900"/>
            </a:lvl5pPr>
            <a:lvl6pPr marL="2267370" indent="0">
              <a:buNone/>
              <a:defRPr sz="900"/>
            </a:lvl6pPr>
            <a:lvl7pPr marL="2720837" indent="0">
              <a:buNone/>
              <a:defRPr sz="900"/>
            </a:lvl7pPr>
            <a:lvl8pPr marL="3174316" indent="0">
              <a:buNone/>
              <a:defRPr sz="900"/>
            </a:lvl8pPr>
            <a:lvl9pPr marL="3627784"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29" y="5440442"/>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29" y="693738"/>
            <a:ext cx="6035675" cy="4664075"/>
          </a:xfrm>
        </p:spPr>
        <p:txBody>
          <a:bodyPr/>
          <a:lstStyle>
            <a:lvl1pPr marL="0" indent="0">
              <a:buNone/>
              <a:defRPr sz="3200"/>
            </a:lvl1pPr>
            <a:lvl2pPr marL="453463" indent="0">
              <a:buNone/>
              <a:defRPr sz="2800"/>
            </a:lvl2pPr>
            <a:lvl3pPr marL="906930" indent="0">
              <a:buNone/>
              <a:defRPr sz="2500"/>
            </a:lvl3pPr>
            <a:lvl4pPr marL="1360417" indent="0">
              <a:buNone/>
              <a:defRPr sz="2000"/>
            </a:lvl4pPr>
            <a:lvl5pPr marL="1813885" indent="0">
              <a:buNone/>
              <a:defRPr sz="2000"/>
            </a:lvl5pPr>
            <a:lvl6pPr marL="2267370" indent="0">
              <a:buNone/>
              <a:defRPr sz="2000"/>
            </a:lvl6pPr>
            <a:lvl7pPr marL="2720837" indent="0">
              <a:buNone/>
              <a:defRPr sz="2000"/>
            </a:lvl7pPr>
            <a:lvl8pPr marL="3174316" indent="0">
              <a:buNone/>
              <a:defRPr sz="2000"/>
            </a:lvl8pPr>
            <a:lvl9pPr marL="3627784" indent="0">
              <a:buNone/>
              <a:defRPr sz="2000"/>
            </a:lvl9pPr>
          </a:lstStyle>
          <a:p>
            <a:pPr lvl="0"/>
            <a:endParaRPr lang="en-US" noProof="0"/>
          </a:p>
        </p:txBody>
      </p:sp>
      <p:sp>
        <p:nvSpPr>
          <p:cNvPr id="4" name="Text Placeholder 3"/>
          <p:cNvSpPr>
            <a:spLocks noGrp="1"/>
          </p:cNvSpPr>
          <p:nvPr>
            <p:ph type="body" sz="half" idx="2"/>
          </p:nvPr>
        </p:nvSpPr>
        <p:spPr>
          <a:xfrm>
            <a:off x="1971729" y="6083300"/>
            <a:ext cx="6035675" cy="911225"/>
          </a:xfrm>
        </p:spPr>
        <p:txBody>
          <a:bodyPr/>
          <a:lstStyle>
            <a:lvl1pPr marL="0" indent="0">
              <a:buNone/>
              <a:defRPr sz="1400"/>
            </a:lvl1pPr>
            <a:lvl2pPr marL="453463" indent="0">
              <a:buNone/>
              <a:defRPr sz="1200"/>
            </a:lvl2pPr>
            <a:lvl3pPr marL="906930" indent="0">
              <a:buNone/>
              <a:defRPr sz="1000"/>
            </a:lvl3pPr>
            <a:lvl4pPr marL="1360417" indent="0">
              <a:buNone/>
              <a:defRPr sz="900"/>
            </a:lvl4pPr>
            <a:lvl5pPr marL="1813885" indent="0">
              <a:buNone/>
              <a:defRPr sz="900"/>
            </a:lvl5pPr>
            <a:lvl6pPr marL="2267370" indent="0">
              <a:buNone/>
              <a:defRPr sz="900"/>
            </a:lvl6pPr>
            <a:lvl7pPr marL="2720837" indent="0">
              <a:buNone/>
              <a:defRPr sz="900"/>
            </a:lvl7pPr>
            <a:lvl8pPr marL="3174316" indent="0">
              <a:buNone/>
              <a:defRPr sz="900"/>
            </a:lvl8pPr>
            <a:lvl9pPr marL="3627784"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2.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3281" y="311150"/>
            <a:ext cx="9051925" cy="1295400"/>
          </a:xfrm>
          <a:prstGeom prst="rect">
            <a:avLst/>
          </a:prstGeom>
          <a:noFill/>
          <a:ln w="9525">
            <a:noFill/>
            <a:miter lim="800000"/>
            <a:headEnd/>
            <a:tailEnd/>
          </a:ln>
        </p:spPr>
        <p:txBody>
          <a:bodyPr vert="horz" wrap="square" lIns="90700" tIns="45345" rIns="90700" bIns="45345"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03281" y="1812929"/>
            <a:ext cx="9051925" cy="5130799"/>
          </a:xfrm>
          <a:prstGeom prst="rect">
            <a:avLst/>
          </a:prstGeom>
          <a:noFill/>
          <a:ln w="9525">
            <a:noFill/>
            <a:miter lim="800000"/>
            <a:headEnd/>
            <a:tailEnd/>
          </a:ln>
        </p:spPr>
        <p:txBody>
          <a:bodyPr vert="horz" wrap="square" lIns="90700" tIns="45345" rIns="90700" bIns="453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pitchFamily="34" charset="0"/>
        </a:defRPr>
      </a:lvl2pPr>
      <a:lvl3pPr algn="ctr" rtl="0" eaLnBrk="0" fontAlgn="base" hangingPunct="0">
        <a:spcBef>
          <a:spcPct val="0"/>
        </a:spcBef>
        <a:spcAft>
          <a:spcPct val="0"/>
        </a:spcAft>
        <a:defRPr sz="4300">
          <a:solidFill>
            <a:schemeClr val="tx2"/>
          </a:solidFill>
          <a:latin typeface="Arial" pitchFamily="34" charset="0"/>
        </a:defRPr>
      </a:lvl3pPr>
      <a:lvl4pPr algn="ctr" rtl="0" eaLnBrk="0" fontAlgn="base" hangingPunct="0">
        <a:spcBef>
          <a:spcPct val="0"/>
        </a:spcBef>
        <a:spcAft>
          <a:spcPct val="0"/>
        </a:spcAft>
        <a:defRPr sz="4300">
          <a:solidFill>
            <a:schemeClr val="tx2"/>
          </a:solidFill>
          <a:latin typeface="Arial" pitchFamily="34" charset="0"/>
        </a:defRPr>
      </a:lvl4pPr>
      <a:lvl5pPr algn="ctr" rtl="0" eaLnBrk="0" fontAlgn="base" hangingPunct="0">
        <a:spcBef>
          <a:spcPct val="0"/>
        </a:spcBef>
        <a:spcAft>
          <a:spcPct val="0"/>
        </a:spcAft>
        <a:defRPr sz="4300">
          <a:solidFill>
            <a:schemeClr val="tx2"/>
          </a:solidFill>
          <a:latin typeface="Arial" pitchFamily="34" charset="0"/>
        </a:defRPr>
      </a:lvl5pPr>
      <a:lvl6pPr marL="453463" algn="ctr" rtl="0" fontAlgn="base">
        <a:spcBef>
          <a:spcPct val="0"/>
        </a:spcBef>
        <a:spcAft>
          <a:spcPct val="0"/>
        </a:spcAft>
        <a:defRPr sz="4300">
          <a:solidFill>
            <a:schemeClr val="tx2"/>
          </a:solidFill>
          <a:latin typeface="Arial" pitchFamily="34" charset="0"/>
        </a:defRPr>
      </a:lvl6pPr>
      <a:lvl7pPr marL="906930" algn="ctr" rtl="0" fontAlgn="base">
        <a:spcBef>
          <a:spcPct val="0"/>
        </a:spcBef>
        <a:spcAft>
          <a:spcPct val="0"/>
        </a:spcAft>
        <a:defRPr sz="4300">
          <a:solidFill>
            <a:schemeClr val="tx2"/>
          </a:solidFill>
          <a:latin typeface="Arial" pitchFamily="34" charset="0"/>
        </a:defRPr>
      </a:lvl7pPr>
      <a:lvl8pPr marL="1360417" algn="ctr" rtl="0" fontAlgn="base">
        <a:spcBef>
          <a:spcPct val="0"/>
        </a:spcBef>
        <a:spcAft>
          <a:spcPct val="0"/>
        </a:spcAft>
        <a:defRPr sz="4300">
          <a:solidFill>
            <a:schemeClr val="tx2"/>
          </a:solidFill>
          <a:latin typeface="Arial" pitchFamily="34" charset="0"/>
        </a:defRPr>
      </a:lvl8pPr>
      <a:lvl9pPr marL="1813885" algn="ctr" rtl="0" fontAlgn="base">
        <a:spcBef>
          <a:spcPct val="0"/>
        </a:spcBef>
        <a:spcAft>
          <a:spcPct val="0"/>
        </a:spcAft>
        <a:defRPr sz="4300">
          <a:solidFill>
            <a:schemeClr val="tx2"/>
          </a:solidFill>
          <a:latin typeface="Arial" pitchFamily="34" charset="0"/>
        </a:defRPr>
      </a:lvl9pPr>
    </p:titleStyle>
    <p:bodyStyle>
      <a:lvl1pPr marL="231458" indent="-231458" algn="l" rtl="0" eaLnBrk="0" fontAlgn="base" hangingPunct="0">
        <a:spcBef>
          <a:spcPct val="20000"/>
        </a:spcBef>
        <a:spcAft>
          <a:spcPct val="0"/>
        </a:spcAft>
        <a:buAutoNum type="arabicPeriod"/>
        <a:defRPr>
          <a:solidFill>
            <a:schemeClr val="tx1"/>
          </a:solidFill>
          <a:latin typeface="+mn-lt"/>
          <a:ea typeface="+mn-ea"/>
          <a:cs typeface="+mn-cs"/>
        </a:defRPr>
      </a:lvl1pPr>
      <a:lvl2pPr marL="788859" indent="-338580" algn="l" rtl="0" eaLnBrk="0" fontAlgn="base" hangingPunct="0">
        <a:spcBef>
          <a:spcPct val="20000"/>
        </a:spcBef>
        <a:spcAft>
          <a:spcPct val="0"/>
        </a:spcAft>
        <a:buAutoNum type="romanLcPeriod"/>
        <a:defRPr>
          <a:solidFill>
            <a:schemeClr val="tx1"/>
          </a:solidFill>
          <a:latin typeface="+mn-lt"/>
        </a:defRPr>
      </a:lvl2pPr>
      <a:lvl3pPr marL="1248640" indent="-233028" algn="l" rtl="0" eaLnBrk="0" fontAlgn="base" hangingPunct="0">
        <a:spcBef>
          <a:spcPct val="20000"/>
        </a:spcBef>
        <a:spcAft>
          <a:spcPct val="0"/>
        </a:spcAft>
        <a:buChar char="•"/>
        <a:defRPr>
          <a:solidFill>
            <a:schemeClr val="tx1"/>
          </a:solidFill>
          <a:latin typeface="+mn-lt"/>
        </a:defRPr>
      </a:lvl3pPr>
      <a:lvl4pPr marL="1703675" indent="-233028" algn="l" rtl="0" eaLnBrk="0" fontAlgn="base" hangingPunct="0">
        <a:spcBef>
          <a:spcPct val="20000"/>
        </a:spcBef>
        <a:spcAft>
          <a:spcPct val="0"/>
        </a:spcAft>
        <a:buChar char="–"/>
        <a:defRPr>
          <a:solidFill>
            <a:schemeClr val="tx1"/>
          </a:solidFill>
          <a:latin typeface="+mn-lt"/>
        </a:defRPr>
      </a:lvl4pPr>
      <a:lvl5pPr marL="2155565" indent="-231458" algn="l" rtl="0" eaLnBrk="0" fontAlgn="base" hangingPunct="0">
        <a:spcBef>
          <a:spcPct val="20000"/>
        </a:spcBef>
        <a:spcAft>
          <a:spcPct val="0"/>
        </a:spcAft>
        <a:buChar char="»"/>
        <a:defRPr>
          <a:solidFill>
            <a:schemeClr val="tx1"/>
          </a:solidFill>
          <a:latin typeface="+mn-lt"/>
        </a:defRPr>
      </a:lvl5pPr>
      <a:lvl6pPr marL="2609044" indent="-231458" algn="l" rtl="0" fontAlgn="base">
        <a:spcBef>
          <a:spcPct val="20000"/>
        </a:spcBef>
        <a:spcAft>
          <a:spcPct val="0"/>
        </a:spcAft>
        <a:buChar char="»"/>
        <a:defRPr>
          <a:solidFill>
            <a:schemeClr val="tx1"/>
          </a:solidFill>
          <a:latin typeface="+mn-lt"/>
        </a:defRPr>
      </a:lvl6pPr>
      <a:lvl7pPr marL="3062512" indent="-231458" algn="l" rtl="0" fontAlgn="base">
        <a:spcBef>
          <a:spcPct val="20000"/>
        </a:spcBef>
        <a:spcAft>
          <a:spcPct val="0"/>
        </a:spcAft>
        <a:buChar char="»"/>
        <a:defRPr>
          <a:solidFill>
            <a:schemeClr val="tx1"/>
          </a:solidFill>
          <a:latin typeface="+mn-lt"/>
        </a:defRPr>
      </a:lvl7pPr>
      <a:lvl8pPr marL="3515995" indent="-231458" algn="l" rtl="0" fontAlgn="base">
        <a:spcBef>
          <a:spcPct val="20000"/>
        </a:spcBef>
        <a:spcAft>
          <a:spcPct val="0"/>
        </a:spcAft>
        <a:buChar char="»"/>
        <a:defRPr>
          <a:solidFill>
            <a:schemeClr val="tx1"/>
          </a:solidFill>
          <a:latin typeface="+mn-lt"/>
        </a:defRPr>
      </a:lvl8pPr>
      <a:lvl9pPr marL="3969460" indent="-231458" algn="l" rtl="0" fontAlgn="base">
        <a:spcBef>
          <a:spcPct val="20000"/>
        </a:spcBef>
        <a:spcAft>
          <a:spcPct val="0"/>
        </a:spcAft>
        <a:buChar char="»"/>
        <a:defRPr>
          <a:solidFill>
            <a:schemeClr val="tx1"/>
          </a:solidFill>
          <a:latin typeface="+mn-lt"/>
        </a:defRPr>
      </a:lvl9pPr>
    </p:bodyStyle>
    <p:otherStyle>
      <a:defPPr>
        <a:defRPr lang="en-US"/>
      </a:defPPr>
      <a:lvl1pPr marL="0" algn="l" defTabSz="906930" rtl="0" eaLnBrk="1" latinLnBrk="0" hangingPunct="1">
        <a:defRPr sz="1800" kern="1200">
          <a:solidFill>
            <a:schemeClr val="tx1"/>
          </a:solidFill>
          <a:latin typeface="+mn-lt"/>
          <a:ea typeface="+mn-ea"/>
          <a:cs typeface="+mn-cs"/>
        </a:defRPr>
      </a:lvl1pPr>
      <a:lvl2pPr marL="453463" algn="l" defTabSz="906930" rtl="0" eaLnBrk="1" latinLnBrk="0" hangingPunct="1">
        <a:defRPr sz="1800" kern="1200">
          <a:solidFill>
            <a:schemeClr val="tx1"/>
          </a:solidFill>
          <a:latin typeface="+mn-lt"/>
          <a:ea typeface="+mn-ea"/>
          <a:cs typeface="+mn-cs"/>
        </a:defRPr>
      </a:lvl2pPr>
      <a:lvl3pPr marL="906930" algn="l" defTabSz="906930" rtl="0" eaLnBrk="1" latinLnBrk="0" hangingPunct="1">
        <a:defRPr sz="1800" kern="1200">
          <a:solidFill>
            <a:schemeClr val="tx1"/>
          </a:solidFill>
          <a:latin typeface="+mn-lt"/>
          <a:ea typeface="+mn-ea"/>
          <a:cs typeface="+mn-cs"/>
        </a:defRPr>
      </a:lvl3pPr>
      <a:lvl4pPr marL="1360417" algn="l" defTabSz="906930" rtl="0" eaLnBrk="1" latinLnBrk="0" hangingPunct="1">
        <a:defRPr sz="1800" kern="1200">
          <a:solidFill>
            <a:schemeClr val="tx1"/>
          </a:solidFill>
          <a:latin typeface="+mn-lt"/>
          <a:ea typeface="+mn-ea"/>
          <a:cs typeface="+mn-cs"/>
        </a:defRPr>
      </a:lvl4pPr>
      <a:lvl5pPr marL="1813885" algn="l" defTabSz="906930" rtl="0" eaLnBrk="1" latinLnBrk="0" hangingPunct="1">
        <a:defRPr sz="1800" kern="1200">
          <a:solidFill>
            <a:schemeClr val="tx1"/>
          </a:solidFill>
          <a:latin typeface="+mn-lt"/>
          <a:ea typeface="+mn-ea"/>
          <a:cs typeface="+mn-cs"/>
        </a:defRPr>
      </a:lvl5pPr>
      <a:lvl6pPr marL="2267370" algn="l" defTabSz="906930" rtl="0" eaLnBrk="1" latinLnBrk="0" hangingPunct="1">
        <a:defRPr sz="1800" kern="1200">
          <a:solidFill>
            <a:schemeClr val="tx1"/>
          </a:solidFill>
          <a:latin typeface="+mn-lt"/>
          <a:ea typeface="+mn-ea"/>
          <a:cs typeface="+mn-cs"/>
        </a:defRPr>
      </a:lvl6pPr>
      <a:lvl7pPr marL="2720837" algn="l" defTabSz="906930" rtl="0" eaLnBrk="1" latinLnBrk="0" hangingPunct="1">
        <a:defRPr sz="1800" kern="1200">
          <a:solidFill>
            <a:schemeClr val="tx1"/>
          </a:solidFill>
          <a:latin typeface="+mn-lt"/>
          <a:ea typeface="+mn-ea"/>
          <a:cs typeface="+mn-cs"/>
        </a:defRPr>
      </a:lvl7pPr>
      <a:lvl8pPr marL="3174316" algn="l" defTabSz="906930" rtl="0" eaLnBrk="1" latinLnBrk="0" hangingPunct="1">
        <a:defRPr sz="1800" kern="1200">
          <a:solidFill>
            <a:schemeClr val="tx1"/>
          </a:solidFill>
          <a:latin typeface="+mn-lt"/>
          <a:ea typeface="+mn-ea"/>
          <a:cs typeface="+mn-cs"/>
        </a:defRPr>
      </a:lvl8pPr>
      <a:lvl9pPr marL="3627784" algn="l" defTabSz="9069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70" y="311150"/>
            <a:ext cx="9051925" cy="1295400"/>
          </a:xfrm>
          <a:prstGeom prst="rect">
            <a:avLst/>
          </a:prstGeom>
        </p:spPr>
        <p:txBody>
          <a:bodyPr vert="horz" lIns="90916" tIns="45455" rIns="90916" bIns="454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70" y="1812929"/>
            <a:ext cx="9051925" cy="5130799"/>
          </a:xfrm>
          <a:prstGeom prst="rect">
            <a:avLst/>
          </a:prstGeom>
        </p:spPr>
        <p:txBody>
          <a:bodyPr vert="horz" lIns="90916" tIns="45455" rIns="90916" bIns="454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59" y="7204075"/>
            <a:ext cx="2346325" cy="414338"/>
          </a:xfrm>
          <a:prstGeom prst="rect">
            <a:avLst/>
          </a:prstGeom>
        </p:spPr>
        <p:txBody>
          <a:bodyPr vert="horz" lIns="90916" tIns="45455" rIns="90916" bIns="45455" rtlCol="0" anchor="ctr"/>
          <a:lstStyle>
            <a:lvl1pPr algn="l">
              <a:defRPr sz="1200">
                <a:solidFill>
                  <a:schemeClr val="tx1">
                    <a:tint val="75000"/>
                  </a:schemeClr>
                </a:solidFill>
              </a:defRPr>
            </a:lvl1pPr>
          </a:lstStyle>
          <a:p>
            <a:fld id="{31CF0ACC-94BE-4344-BD67-789FB46694B7}" type="datetimeFigureOut">
              <a:rPr lang="en-US" smtClean="0"/>
              <a:pPr/>
              <a:t>3/4/2013</a:t>
            </a:fld>
            <a:endParaRPr lang="en-US"/>
          </a:p>
        </p:txBody>
      </p:sp>
      <p:sp>
        <p:nvSpPr>
          <p:cNvPr id="5" name="Footer Placeholder 4"/>
          <p:cNvSpPr>
            <a:spLocks noGrp="1"/>
          </p:cNvSpPr>
          <p:nvPr>
            <p:ph type="ftr" sz="quarter" idx="3"/>
          </p:nvPr>
        </p:nvSpPr>
        <p:spPr>
          <a:xfrm>
            <a:off x="3436970" y="7204075"/>
            <a:ext cx="3184525" cy="414338"/>
          </a:xfrm>
          <a:prstGeom prst="rect">
            <a:avLst/>
          </a:prstGeom>
        </p:spPr>
        <p:txBody>
          <a:bodyPr vert="horz" lIns="90916" tIns="45455" rIns="90916" bIns="4545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92" y="7204075"/>
            <a:ext cx="2346325" cy="414338"/>
          </a:xfrm>
          <a:prstGeom prst="rect">
            <a:avLst/>
          </a:prstGeom>
        </p:spPr>
        <p:txBody>
          <a:bodyPr vert="horz" lIns="90916" tIns="45455" rIns="90916" bIns="45455" rtlCol="0" anchor="ctr"/>
          <a:lstStyle>
            <a:lvl1pPr algn="r">
              <a:defRPr sz="1200">
                <a:solidFill>
                  <a:schemeClr val="tx1">
                    <a:tint val="75000"/>
                  </a:schemeClr>
                </a:solidFill>
              </a:defRPr>
            </a:lvl1pPr>
          </a:lstStyle>
          <a:p>
            <a:fld id="{CE9D77E8-1876-448E-AB18-0AA2320D43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08953" rtl="0" eaLnBrk="1" latinLnBrk="0" hangingPunct="1">
        <a:spcBef>
          <a:spcPct val="0"/>
        </a:spcBef>
        <a:buNone/>
        <a:defRPr sz="4300" kern="1200">
          <a:solidFill>
            <a:schemeClr val="tx1"/>
          </a:solidFill>
          <a:latin typeface="+mj-lt"/>
          <a:ea typeface="+mj-ea"/>
          <a:cs typeface="+mj-cs"/>
        </a:defRPr>
      </a:lvl1pPr>
    </p:titleStyle>
    <p:bodyStyle>
      <a:lvl1pPr marL="340891" indent="-340891" algn="l" defTabSz="9089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527" indent="-284046" algn="l" defTabSz="9089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204" indent="-227238" algn="l" defTabSz="90895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0693"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169"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9654"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130"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619"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091"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8953" rtl="0" eaLnBrk="1" latinLnBrk="0" hangingPunct="1">
        <a:defRPr sz="1800" kern="1200">
          <a:solidFill>
            <a:schemeClr val="tx1"/>
          </a:solidFill>
          <a:latin typeface="+mn-lt"/>
          <a:ea typeface="+mn-ea"/>
          <a:cs typeface="+mn-cs"/>
        </a:defRPr>
      </a:lvl1pPr>
      <a:lvl2pPr marL="454475" algn="l" defTabSz="908953" rtl="0" eaLnBrk="1" latinLnBrk="0" hangingPunct="1">
        <a:defRPr sz="1800" kern="1200">
          <a:solidFill>
            <a:schemeClr val="tx1"/>
          </a:solidFill>
          <a:latin typeface="+mn-lt"/>
          <a:ea typeface="+mn-ea"/>
          <a:cs typeface="+mn-cs"/>
        </a:defRPr>
      </a:lvl2pPr>
      <a:lvl3pPr marL="908953" algn="l" defTabSz="908953" rtl="0" eaLnBrk="1" latinLnBrk="0" hangingPunct="1">
        <a:defRPr sz="1800" kern="1200">
          <a:solidFill>
            <a:schemeClr val="tx1"/>
          </a:solidFill>
          <a:latin typeface="+mn-lt"/>
          <a:ea typeface="+mn-ea"/>
          <a:cs typeface="+mn-cs"/>
        </a:defRPr>
      </a:lvl3pPr>
      <a:lvl4pPr marL="1363444" algn="l" defTabSz="908953" rtl="0" eaLnBrk="1" latinLnBrk="0" hangingPunct="1">
        <a:defRPr sz="1800" kern="1200">
          <a:solidFill>
            <a:schemeClr val="tx1"/>
          </a:solidFill>
          <a:latin typeface="+mn-lt"/>
          <a:ea typeface="+mn-ea"/>
          <a:cs typeface="+mn-cs"/>
        </a:defRPr>
      </a:lvl4pPr>
      <a:lvl5pPr marL="1817922" algn="l" defTabSz="908953" rtl="0" eaLnBrk="1" latinLnBrk="0" hangingPunct="1">
        <a:defRPr sz="1800" kern="1200">
          <a:solidFill>
            <a:schemeClr val="tx1"/>
          </a:solidFill>
          <a:latin typeface="+mn-lt"/>
          <a:ea typeface="+mn-ea"/>
          <a:cs typeface="+mn-cs"/>
        </a:defRPr>
      </a:lvl5pPr>
      <a:lvl6pPr marL="2272411" algn="l" defTabSz="908953" rtl="0" eaLnBrk="1" latinLnBrk="0" hangingPunct="1">
        <a:defRPr sz="1800" kern="1200">
          <a:solidFill>
            <a:schemeClr val="tx1"/>
          </a:solidFill>
          <a:latin typeface="+mn-lt"/>
          <a:ea typeface="+mn-ea"/>
          <a:cs typeface="+mn-cs"/>
        </a:defRPr>
      </a:lvl6pPr>
      <a:lvl7pPr marL="2726889" algn="l" defTabSz="908953" rtl="0" eaLnBrk="1" latinLnBrk="0" hangingPunct="1">
        <a:defRPr sz="1800" kern="1200">
          <a:solidFill>
            <a:schemeClr val="tx1"/>
          </a:solidFill>
          <a:latin typeface="+mn-lt"/>
          <a:ea typeface="+mn-ea"/>
          <a:cs typeface="+mn-cs"/>
        </a:defRPr>
      </a:lvl7pPr>
      <a:lvl8pPr marL="3181371" algn="l" defTabSz="908953" rtl="0" eaLnBrk="1" latinLnBrk="0" hangingPunct="1">
        <a:defRPr sz="1800" kern="1200">
          <a:solidFill>
            <a:schemeClr val="tx1"/>
          </a:solidFill>
          <a:latin typeface="+mn-lt"/>
          <a:ea typeface="+mn-ea"/>
          <a:cs typeface="+mn-cs"/>
        </a:defRPr>
      </a:lvl8pPr>
      <a:lvl9pPr marL="3635851" algn="l" defTabSz="9089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099" tIns="50555" rIns="101099" bIns="5055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719" y="982345"/>
            <a:ext cx="9251633" cy="5960640"/>
          </a:xfrm>
          <a:prstGeom prst="rect">
            <a:avLst/>
          </a:prstGeom>
          <a:noFill/>
          <a:ln w="9525">
            <a:noFill/>
            <a:miter lim="800000"/>
            <a:headEnd/>
            <a:tailEnd/>
          </a:ln>
        </p:spPr>
        <p:txBody>
          <a:bodyPr vert="horz" wrap="square" lIns="101099" tIns="50555" rIns="101099" bIns="505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099" tIns="50555" rIns="101099" bIns="50555"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099" tIns="50555" rIns="101099" bIns="50555"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D1C3E240-9EB6-4604-A43D-9910B3F588EA}" type="slidenum">
              <a:rPr lang="en-US" b="0" u="none"/>
              <a:pPr>
                <a:defRPr/>
              </a:pPr>
              <a:t>‹#›</a:t>
            </a:fld>
            <a:endParaRPr lang="en-US" b="0" u="none" dirty="0"/>
          </a:p>
        </p:txBody>
      </p:sp>
      <p:pic>
        <p:nvPicPr>
          <p:cNvPr id="1030" name="Picture 9" descr="horizontal-logo-green-text.jpg"/>
          <p:cNvPicPr>
            <a:picLocks noChangeAspect="1"/>
          </p:cNvPicPr>
          <p:nvPr/>
        </p:nvPicPr>
        <p:blipFill>
          <a:blip r:embed="rId6" cstate="print"/>
          <a:srcRect/>
          <a:stretch>
            <a:fillRect/>
          </a:stretch>
        </p:blipFill>
        <p:spPr bwMode="auto">
          <a:xfrm>
            <a:off x="502920" y="7202140"/>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41" r:id="rId2"/>
    <p:sldLayoutId id="2147483743" r:id="rId3"/>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5504" algn="ctr" rtl="0" fontAlgn="base">
        <a:spcBef>
          <a:spcPct val="0"/>
        </a:spcBef>
        <a:spcAft>
          <a:spcPct val="0"/>
        </a:spcAft>
        <a:defRPr sz="2700">
          <a:solidFill>
            <a:srgbClr val="106636"/>
          </a:solidFill>
          <a:latin typeface="Arial" charset="0"/>
          <a:cs typeface="Arial" charset="0"/>
        </a:defRPr>
      </a:lvl6pPr>
      <a:lvl7pPr marL="1010995" algn="ctr" rtl="0" fontAlgn="base">
        <a:spcBef>
          <a:spcPct val="0"/>
        </a:spcBef>
        <a:spcAft>
          <a:spcPct val="0"/>
        </a:spcAft>
        <a:defRPr sz="2700">
          <a:solidFill>
            <a:srgbClr val="106636"/>
          </a:solidFill>
          <a:latin typeface="Arial" charset="0"/>
          <a:cs typeface="Arial" charset="0"/>
        </a:defRPr>
      </a:lvl7pPr>
      <a:lvl8pPr marL="1516491" algn="ctr" rtl="0" fontAlgn="base">
        <a:spcBef>
          <a:spcPct val="0"/>
        </a:spcBef>
        <a:spcAft>
          <a:spcPct val="0"/>
        </a:spcAft>
        <a:defRPr sz="2700">
          <a:solidFill>
            <a:srgbClr val="106636"/>
          </a:solidFill>
          <a:latin typeface="Arial" charset="0"/>
          <a:cs typeface="Arial" charset="0"/>
        </a:defRPr>
      </a:lvl8pPr>
      <a:lvl9pPr marL="2021984" algn="ctr" rtl="0" fontAlgn="base">
        <a:spcBef>
          <a:spcPct val="0"/>
        </a:spcBef>
        <a:spcAft>
          <a:spcPct val="0"/>
        </a:spcAft>
        <a:defRPr sz="2700">
          <a:solidFill>
            <a:srgbClr val="106636"/>
          </a:solidFill>
          <a:latin typeface="Arial" charset="0"/>
          <a:cs typeface="Arial" charset="0"/>
        </a:defRPr>
      </a:lvl9pPr>
    </p:titleStyle>
    <p:bodyStyle>
      <a:lvl1pPr marL="379122" indent="-379122"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mn-ea"/>
          <a:cs typeface="Arial" pitchFamily="34" charset="0"/>
        </a:defRPr>
      </a:lvl1pPr>
      <a:lvl2pPr marL="821421" indent="-315933" algn="l" rtl="0" eaLnBrk="0" fontAlgn="base" hangingPunct="0">
        <a:spcBef>
          <a:spcPct val="20000"/>
        </a:spcBef>
        <a:spcAft>
          <a:spcPct val="0"/>
        </a:spcAft>
        <a:buFont typeface="Arial" pitchFamily="34" charset="0"/>
        <a:buChar char="–"/>
        <a:defRPr sz="2500" kern="1200">
          <a:solidFill>
            <a:srgbClr val="404040"/>
          </a:solidFill>
          <a:latin typeface="Arial" pitchFamily="34" charset="0"/>
          <a:ea typeface="+mn-ea"/>
          <a:cs typeface="Arial" pitchFamily="34" charset="0"/>
        </a:defRPr>
      </a:lvl2pPr>
      <a:lvl3pPr marL="1263745" indent="-252773"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769236" indent="-252773"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274732" indent="-252773"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780228" indent="-252773" algn="l" defTabSz="10109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85728" indent="-252773" algn="l" defTabSz="10109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1218" indent="-252773" algn="l" defTabSz="10109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96715" indent="-252773" algn="l" defTabSz="101099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0995" rtl="0" eaLnBrk="1" latinLnBrk="0" hangingPunct="1">
        <a:defRPr sz="2000" kern="1200">
          <a:solidFill>
            <a:schemeClr val="tx1"/>
          </a:solidFill>
          <a:latin typeface="+mn-lt"/>
          <a:ea typeface="+mn-ea"/>
          <a:cs typeface="+mn-cs"/>
        </a:defRPr>
      </a:lvl1pPr>
      <a:lvl2pPr marL="505504" algn="l" defTabSz="1010995" rtl="0" eaLnBrk="1" latinLnBrk="0" hangingPunct="1">
        <a:defRPr sz="2000" kern="1200">
          <a:solidFill>
            <a:schemeClr val="tx1"/>
          </a:solidFill>
          <a:latin typeface="+mn-lt"/>
          <a:ea typeface="+mn-ea"/>
          <a:cs typeface="+mn-cs"/>
        </a:defRPr>
      </a:lvl2pPr>
      <a:lvl3pPr marL="1010995" algn="l" defTabSz="1010995" rtl="0" eaLnBrk="1" latinLnBrk="0" hangingPunct="1">
        <a:defRPr sz="2000" kern="1200">
          <a:solidFill>
            <a:schemeClr val="tx1"/>
          </a:solidFill>
          <a:latin typeface="+mn-lt"/>
          <a:ea typeface="+mn-ea"/>
          <a:cs typeface="+mn-cs"/>
        </a:defRPr>
      </a:lvl3pPr>
      <a:lvl4pPr marL="1516491" algn="l" defTabSz="1010995" rtl="0" eaLnBrk="1" latinLnBrk="0" hangingPunct="1">
        <a:defRPr sz="2000" kern="1200">
          <a:solidFill>
            <a:schemeClr val="tx1"/>
          </a:solidFill>
          <a:latin typeface="+mn-lt"/>
          <a:ea typeface="+mn-ea"/>
          <a:cs typeface="+mn-cs"/>
        </a:defRPr>
      </a:lvl4pPr>
      <a:lvl5pPr marL="2021984" algn="l" defTabSz="1010995" rtl="0" eaLnBrk="1" latinLnBrk="0" hangingPunct="1">
        <a:defRPr sz="2000" kern="1200">
          <a:solidFill>
            <a:schemeClr val="tx1"/>
          </a:solidFill>
          <a:latin typeface="+mn-lt"/>
          <a:ea typeface="+mn-ea"/>
          <a:cs typeface="+mn-cs"/>
        </a:defRPr>
      </a:lvl5pPr>
      <a:lvl6pPr marL="2527481" algn="l" defTabSz="1010995" rtl="0" eaLnBrk="1" latinLnBrk="0" hangingPunct="1">
        <a:defRPr sz="2000" kern="1200">
          <a:solidFill>
            <a:schemeClr val="tx1"/>
          </a:solidFill>
          <a:latin typeface="+mn-lt"/>
          <a:ea typeface="+mn-ea"/>
          <a:cs typeface="+mn-cs"/>
        </a:defRPr>
      </a:lvl6pPr>
      <a:lvl7pPr marL="3032973" algn="l" defTabSz="1010995" rtl="0" eaLnBrk="1" latinLnBrk="0" hangingPunct="1">
        <a:defRPr sz="2000" kern="1200">
          <a:solidFill>
            <a:schemeClr val="tx1"/>
          </a:solidFill>
          <a:latin typeface="+mn-lt"/>
          <a:ea typeface="+mn-ea"/>
          <a:cs typeface="+mn-cs"/>
        </a:defRPr>
      </a:lvl7pPr>
      <a:lvl8pPr marL="3538471" algn="l" defTabSz="1010995" rtl="0" eaLnBrk="1" latinLnBrk="0" hangingPunct="1">
        <a:defRPr sz="2000" kern="1200">
          <a:solidFill>
            <a:schemeClr val="tx1"/>
          </a:solidFill>
          <a:latin typeface="+mn-lt"/>
          <a:ea typeface="+mn-ea"/>
          <a:cs typeface="+mn-cs"/>
        </a:defRPr>
      </a:lvl8pPr>
      <a:lvl9pPr marL="4043968" algn="l" defTabSz="101099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70" y="311150"/>
            <a:ext cx="9051925" cy="1295400"/>
          </a:xfrm>
          <a:prstGeom prst="rect">
            <a:avLst/>
          </a:prstGeom>
        </p:spPr>
        <p:txBody>
          <a:bodyPr vert="horz" lIns="90916" tIns="45455" rIns="90916" bIns="454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70" y="1812929"/>
            <a:ext cx="9051925" cy="5130799"/>
          </a:xfrm>
          <a:prstGeom prst="rect">
            <a:avLst/>
          </a:prstGeom>
        </p:spPr>
        <p:txBody>
          <a:bodyPr vert="horz" lIns="90916" tIns="45455" rIns="90916" bIns="454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59" y="7204075"/>
            <a:ext cx="2346325" cy="414338"/>
          </a:xfrm>
          <a:prstGeom prst="rect">
            <a:avLst/>
          </a:prstGeom>
        </p:spPr>
        <p:txBody>
          <a:bodyPr vert="horz" lIns="90916" tIns="45455" rIns="90916" bIns="45455" rtlCol="0" anchor="ctr"/>
          <a:lstStyle>
            <a:lvl1pPr algn="l">
              <a:defRPr sz="1200">
                <a:solidFill>
                  <a:schemeClr val="tx1">
                    <a:tint val="75000"/>
                  </a:schemeClr>
                </a:solidFill>
              </a:defRPr>
            </a:lvl1pPr>
          </a:lstStyle>
          <a:p>
            <a:fld id="{848E6906-639B-493D-AB32-089CD5A3FD9D}" type="datetimeFigureOut">
              <a:rPr lang="en-US" smtClean="0"/>
              <a:pPr/>
              <a:t>3/4/2013</a:t>
            </a:fld>
            <a:endParaRPr lang="en-US"/>
          </a:p>
        </p:txBody>
      </p:sp>
      <p:sp>
        <p:nvSpPr>
          <p:cNvPr id="5" name="Footer Placeholder 4"/>
          <p:cNvSpPr>
            <a:spLocks noGrp="1"/>
          </p:cNvSpPr>
          <p:nvPr>
            <p:ph type="ftr" sz="quarter" idx="3"/>
          </p:nvPr>
        </p:nvSpPr>
        <p:spPr>
          <a:xfrm>
            <a:off x="3436970" y="7204075"/>
            <a:ext cx="3184525" cy="414338"/>
          </a:xfrm>
          <a:prstGeom prst="rect">
            <a:avLst/>
          </a:prstGeom>
        </p:spPr>
        <p:txBody>
          <a:bodyPr vert="horz" lIns="90916" tIns="45455" rIns="90916" bIns="4545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92" y="7204075"/>
            <a:ext cx="2346325" cy="414338"/>
          </a:xfrm>
          <a:prstGeom prst="rect">
            <a:avLst/>
          </a:prstGeom>
        </p:spPr>
        <p:txBody>
          <a:bodyPr vert="horz" lIns="90916" tIns="45455" rIns="90916" bIns="45455" rtlCol="0" anchor="ctr"/>
          <a:lstStyle>
            <a:lvl1pPr algn="r">
              <a:defRPr sz="1200">
                <a:solidFill>
                  <a:schemeClr val="tx1">
                    <a:tint val="75000"/>
                  </a:schemeClr>
                </a:solidFill>
              </a:defRPr>
            </a:lvl1pPr>
          </a:lstStyle>
          <a:p>
            <a:fld id="{F80C3EFC-D70F-4A86-A8D5-E3022D922D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08953" rtl="0" eaLnBrk="1" latinLnBrk="0" hangingPunct="1">
        <a:spcBef>
          <a:spcPct val="0"/>
        </a:spcBef>
        <a:buNone/>
        <a:defRPr sz="4300" kern="1200">
          <a:solidFill>
            <a:schemeClr val="tx1"/>
          </a:solidFill>
          <a:latin typeface="+mj-lt"/>
          <a:ea typeface="+mj-ea"/>
          <a:cs typeface="+mj-cs"/>
        </a:defRPr>
      </a:lvl1pPr>
    </p:titleStyle>
    <p:bodyStyle>
      <a:lvl1pPr marL="340891" indent="-340891" algn="l" defTabSz="9089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527" indent="-284046" algn="l" defTabSz="9089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204" indent="-227238" algn="l" defTabSz="90895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0693"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169"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9654"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130"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619"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091" indent="-227238" algn="l" defTabSz="9089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8953" rtl="0" eaLnBrk="1" latinLnBrk="0" hangingPunct="1">
        <a:defRPr sz="1800" kern="1200">
          <a:solidFill>
            <a:schemeClr val="tx1"/>
          </a:solidFill>
          <a:latin typeface="+mn-lt"/>
          <a:ea typeface="+mn-ea"/>
          <a:cs typeface="+mn-cs"/>
        </a:defRPr>
      </a:lvl1pPr>
      <a:lvl2pPr marL="454475" algn="l" defTabSz="908953" rtl="0" eaLnBrk="1" latinLnBrk="0" hangingPunct="1">
        <a:defRPr sz="1800" kern="1200">
          <a:solidFill>
            <a:schemeClr val="tx1"/>
          </a:solidFill>
          <a:latin typeface="+mn-lt"/>
          <a:ea typeface="+mn-ea"/>
          <a:cs typeface="+mn-cs"/>
        </a:defRPr>
      </a:lvl2pPr>
      <a:lvl3pPr marL="908953" algn="l" defTabSz="908953" rtl="0" eaLnBrk="1" latinLnBrk="0" hangingPunct="1">
        <a:defRPr sz="1800" kern="1200">
          <a:solidFill>
            <a:schemeClr val="tx1"/>
          </a:solidFill>
          <a:latin typeface="+mn-lt"/>
          <a:ea typeface="+mn-ea"/>
          <a:cs typeface="+mn-cs"/>
        </a:defRPr>
      </a:lvl3pPr>
      <a:lvl4pPr marL="1363444" algn="l" defTabSz="908953" rtl="0" eaLnBrk="1" latinLnBrk="0" hangingPunct="1">
        <a:defRPr sz="1800" kern="1200">
          <a:solidFill>
            <a:schemeClr val="tx1"/>
          </a:solidFill>
          <a:latin typeface="+mn-lt"/>
          <a:ea typeface="+mn-ea"/>
          <a:cs typeface="+mn-cs"/>
        </a:defRPr>
      </a:lvl4pPr>
      <a:lvl5pPr marL="1817922" algn="l" defTabSz="908953" rtl="0" eaLnBrk="1" latinLnBrk="0" hangingPunct="1">
        <a:defRPr sz="1800" kern="1200">
          <a:solidFill>
            <a:schemeClr val="tx1"/>
          </a:solidFill>
          <a:latin typeface="+mn-lt"/>
          <a:ea typeface="+mn-ea"/>
          <a:cs typeface="+mn-cs"/>
        </a:defRPr>
      </a:lvl5pPr>
      <a:lvl6pPr marL="2272411" algn="l" defTabSz="908953" rtl="0" eaLnBrk="1" latinLnBrk="0" hangingPunct="1">
        <a:defRPr sz="1800" kern="1200">
          <a:solidFill>
            <a:schemeClr val="tx1"/>
          </a:solidFill>
          <a:latin typeface="+mn-lt"/>
          <a:ea typeface="+mn-ea"/>
          <a:cs typeface="+mn-cs"/>
        </a:defRPr>
      </a:lvl6pPr>
      <a:lvl7pPr marL="2726889" algn="l" defTabSz="908953" rtl="0" eaLnBrk="1" latinLnBrk="0" hangingPunct="1">
        <a:defRPr sz="1800" kern="1200">
          <a:solidFill>
            <a:schemeClr val="tx1"/>
          </a:solidFill>
          <a:latin typeface="+mn-lt"/>
          <a:ea typeface="+mn-ea"/>
          <a:cs typeface="+mn-cs"/>
        </a:defRPr>
      </a:lvl7pPr>
      <a:lvl8pPr marL="3181371" algn="l" defTabSz="908953" rtl="0" eaLnBrk="1" latinLnBrk="0" hangingPunct="1">
        <a:defRPr sz="1800" kern="1200">
          <a:solidFill>
            <a:schemeClr val="tx1"/>
          </a:solidFill>
          <a:latin typeface="+mn-lt"/>
          <a:ea typeface="+mn-ea"/>
          <a:cs typeface="+mn-cs"/>
        </a:defRPr>
      </a:lvl8pPr>
      <a:lvl9pPr marL="3635851" algn="l" defTabSz="9089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372" tIns="50689" rIns="101372" bIns="5068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97" y="982345"/>
            <a:ext cx="9251633" cy="5960640"/>
          </a:xfrm>
          <a:prstGeom prst="rect">
            <a:avLst/>
          </a:prstGeom>
          <a:noFill/>
          <a:ln w="9525">
            <a:noFill/>
            <a:miter lim="800000"/>
            <a:headEnd/>
            <a:tailEnd/>
          </a:ln>
        </p:spPr>
        <p:txBody>
          <a:bodyPr vert="horz" wrap="square" lIns="101372" tIns="50689" rIns="101372" bIns="506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372" tIns="50689" rIns="101372" bIns="50689"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372" tIns="50689" rIns="101372" bIns="50689"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BAAD86A7-DF98-4833-9A9E-353DA9F97E65}" type="slidenum">
              <a:rPr lang="en-US" b="0" u="none"/>
              <a:pPr>
                <a:defRPr/>
              </a:pPr>
              <a:t>‹#›</a:t>
            </a:fld>
            <a:endParaRPr lang="en-US" b="0" u="none" dirty="0"/>
          </a:p>
        </p:txBody>
      </p:sp>
      <p:pic>
        <p:nvPicPr>
          <p:cNvPr id="1030" name="Picture 9" descr="horizontal-logo-green-text.jpg"/>
          <p:cNvPicPr>
            <a:picLocks noChangeAspect="1"/>
          </p:cNvPicPr>
          <p:nvPr/>
        </p:nvPicPr>
        <p:blipFill>
          <a:blip r:embed="rId4" cstate="print"/>
          <a:srcRect/>
          <a:stretch>
            <a:fillRect/>
          </a:stretch>
        </p:blipFill>
        <p:spPr bwMode="auto">
          <a:xfrm>
            <a:off x="502920" y="7202114"/>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6863" algn="ctr" rtl="0" fontAlgn="base">
        <a:spcBef>
          <a:spcPct val="0"/>
        </a:spcBef>
        <a:spcAft>
          <a:spcPct val="0"/>
        </a:spcAft>
        <a:defRPr sz="2700">
          <a:solidFill>
            <a:srgbClr val="106636"/>
          </a:solidFill>
          <a:latin typeface="Arial" charset="0"/>
          <a:cs typeface="Arial" charset="0"/>
        </a:defRPr>
      </a:lvl6pPr>
      <a:lvl7pPr marL="1013716" algn="ctr" rtl="0" fontAlgn="base">
        <a:spcBef>
          <a:spcPct val="0"/>
        </a:spcBef>
        <a:spcAft>
          <a:spcPct val="0"/>
        </a:spcAft>
        <a:defRPr sz="2700">
          <a:solidFill>
            <a:srgbClr val="106636"/>
          </a:solidFill>
          <a:latin typeface="Arial" charset="0"/>
          <a:cs typeface="Arial" charset="0"/>
        </a:defRPr>
      </a:lvl7pPr>
      <a:lvl8pPr marL="1520574" algn="ctr" rtl="0" fontAlgn="base">
        <a:spcBef>
          <a:spcPct val="0"/>
        </a:spcBef>
        <a:spcAft>
          <a:spcPct val="0"/>
        </a:spcAft>
        <a:defRPr sz="2700">
          <a:solidFill>
            <a:srgbClr val="106636"/>
          </a:solidFill>
          <a:latin typeface="Arial" charset="0"/>
          <a:cs typeface="Arial" charset="0"/>
        </a:defRPr>
      </a:lvl8pPr>
      <a:lvl9pPr marL="2027428" algn="ctr" rtl="0" fontAlgn="base">
        <a:spcBef>
          <a:spcPct val="0"/>
        </a:spcBef>
        <a:spcAft>
          <a:spcPct val="0"/>
        </a:spcAft>
        <a:defRPr sz="2700">
          <a:solidFill>
            <a:srgbClr val="106636"/>
          </a:solidFill>
          <a:latin typeface="Arial" charset="0"/>
          <a:cs typeface="Arial" charset="0"/>
        </a:defRPr>
      </a:lvl9pPr>
    </p:titleStyle>
    <p:bodyStyle>
      <a:lvl1pPr marL="380142" indent="-380142" algn="l" rtl="0" eaLnBrk="0" fontAlgn="base" hangingPunct="0">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3634" indent="-316782" algn="l" rtl="0" eaLnBrk="0" fontAlgn="base" hangingPunct="0">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67145" indent="-25344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74001" indent="-25344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80857" indent="-25344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787715" indent="-253445" algn="l" defTabSz="10137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4575" indent="-253445" algn="l" defTabSz="10137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1430" indent="-253445" algn="l" defTabSz="10137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8286" indent="-253445" algn="l" defTabSz="101371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3716" rtl="0" eaLnBrk="1" latinLnBrk="0" hangingPunct="1">
        <a:defRPr sz="2000" kern="1200">
          <a:solidFill>
            <a:schemeClr val="tx1"/>
          </a:solidFill>
          <a:latin typeface="+mn-lt"/>
          <a:ea typeface="+mn-ea"/>
          <a:cs typeface="+mn-cs"/>
        </a:defRPr>
      </a:lvl1pPr>
      <a:lvl2pPr marL="506863" algn="l" defTabSz="1013716" rtl="0" eaLnBrk="1" latinLnBrk="0" hangingPunct="1">
        <a:defRPr sz="2000" kern="1200">
          <a:solidFill>
            <a:schemeClr val="tx1"/>
          </a:solidFill>
          <a:latin typeface="+mn-lt"/>
          <a:ea typeface="+mn-ea"/>
          <a:cs typeface="+mn-cs"/>
        </a:defRPr>
      </a:lvl2pPr>
      <a:lvl3pPr marL="1013716" algn="l" defTabSz="1013716" rtl="0" eaLnBrk="1" latinLnBrk="0" hangingPunct="1">
        <a:defRPr sz="2000" kern="1200">
          <a:solidFill>
            <a:schemeClr val="tx1"/>
          </a:solidFill>
          <a:latin typeface="+mn-lt"/>
          <a:ea typeface="+mn-ea"/>
          <a:cs typeface="+mn-cs"/>
        </a:defRPr>
      </a:lvl3pPr>
      <a:lvl4pPr marL="1520574" algn="l" defTabSz="1013716" rtl="0" eaLnBrk="1" latinLnBrk="0" hangingPunct="1">
        <a:defRPr sz="2000" kern="1200">
          <a:solidFill>
            <a:schemeClr val="tx1"/>
          </a:solidFill>
          <a:latin typeface="+mn-lt"/>
          <a:ea typeface="+mn-ea"/>
          <a:cs typeface="+mn-cs"/>
        </a:defRPr>
      </a:lvl4pPr>
      <a:lvl5pPr marL="2027428" algn="l" defTabSz="1013716" rtl="0" eaLnBrk="1" latinLnBrk="0" hangingPunct="1">
        <a:defRPr sz="2000" kern="1200">
          <a:solidFill>
            <a:schemeClr val="tx1"/>
          </a:solidFill>
          <a:latin typeface="+mn-lt"/>
          <a:ea typeface="+mn-ea"/>
          <a:cs typeface="+mn-cs"/>
        </a:defRPr>
      </a:lvl5pPr>
      <a:lvl6pPr marL="2534287" algn="l" defTabSz="1013716" rtl="0" eaLnBrk="1" latinLnBrk="0" hangingPunct="1">
        <a:defRPr sz="2000" kern="1200">
          <a:solidFill>
            <a:schemeClr val="tx1"/>
          </a:solidFill>
          <a:latin typeface="+mn-lt"/>
          <a:ea typeface="+mn-ea"/>
          <a:cs typeface="+mn-cs"/>
        </a:defRPr>
      </a:lvl6pPr>
      <a:lvl7pPr marL="3041141" algn="l" defTabSz="1013716" rtl="0" eaLnBrk="1" latinLnBrk="0" hangingPunct="1">
        <a:defRPr sz="2000" kern="1200">
          <a:solidFill>
            <a:schemeClr val="tx1"/>
          </a:solidFill>
          <a:latin typeface="+mn-lt"/>
          <a:ea typeface="+mn-ea"/>
          <a:cs typeface="+mn-cs"/>
        </a:defRPr>
      </a:lvl7pPr>
      <a:lvl8pPr marL="3548002" algn="l" defTabSz="1013716" rtl="0" eaLnBrk="1" latinLnBrk="0" hangingPunct="1">
        <a:defRPr sz="2000" kern="1200">
          <a:solidFill>
            <a:schemeClr val="tx1"/>
          </a:solidFill>
          <a:latin typeface="+mn-lt"/>
          <a:ea typeface="+mn-ea"/>
          <a:cs typeface="+mn-cs"/>
        </a:defRPr>
      </a:lvl8pPr>
      <a:lvl9pPr marL="4054856" algn="l" defTabSz="1013716"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811" tIns="50906" rIns="101811" bIns="509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74" y="982345"/>
            <a:ext cx="9251633" cy="5960640"/>
          </a:xfrm>
          <a:prstGeom prst="rect">
            <a:avLst/>
          </a:prstGeom>
          <a:noFill/>
          <a:ln w="9525">
            <a:noFill/>
            <a:miter lim="800000"/>
            <a:headEnd/>
            <a:tailEnd/>
          </a:ln>
        </p:spPr>
        <p:txBody>
          <a:bodyPr vert="horz" wrap="square" lIns="101811" tIns="50906" rIns="101811" bIns="509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811" tIns="50906" rIns="101811" bIns="50906"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811" tIns="50906" rIns="101811" bIns="50906"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BAAD86A7-DF98-4833-9A9E-353DA9F97E65}" type="slidenum">
              <a:rPr lang="en-US" b="0" u="none"/>
              <a:pPr>
                <a:defRPr/>
              </a:pPr>
              <a:t>‹#›</a:t>
            </a:fld>
            <a:endParaRPr lang="en-US" b="0" u="none" dirty="0"/>
          </a:p>
        </p:txBody>
      </p:sp>
      <p:pic>
        <p:nvPicPr>
          <p:cNvPr id="1030" name="Picture 9" descr="horizontal-logo-green-text.jpg"/>
          <p:cNvPicPr>
            <a:picLocks noChangeAspect="1"/>
          </p:cNvPicPr>
          <p:nvPr/>
        </p:nvPicPr>
        <p:blipFill>
          <a:blip r:embed="rId7" cstate="print"/>
          <a:srcRect/>
          <a:stretch>
            <a:fillRect/>
          </a:stretch>
        </p:blipFill>
        <p:spPr bwMode="auto">
          <a:xfrm>
            <a:off x="502920" y="7202072"/>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9056" algn="ctr" rtl="0" fontAlgn="base">
        <a:spcBef>
          <a:spcPct val="0"/>
        </a:spcBef>
        <a:spcAft>
          <a:spcPct val="0"/>
        </a:spcAft>
        <a:defRPr sz="2700">
          <a:solidFill>
            <a:srgbClr val="106636"/>
          </a:solidFill>
          <a:latin typeface="Arial" charset="0"/>
          <a:cs typeface="Arial" charset="0"/>
        </a:defRPr>
      </a:lvl6pPr>
      <a:lvl7pPr marL="1018109" algn="ctr" rtl="0" fontAlgn="base">
        <a:spcBef>
          <a:spcPct val="0"/>
        </a:spcBef>
        <a:spcAft>
          <a:spcPct val="0"/>
        </a:spcAft>
        <a:defRPr sz="2700">
          <a:solidFill>
            <a:srgbClr val="106636"/>
          </a:solidFill>
          <a:latin typeface="Arial" charset="0"/>
          <a:cs typeface="Arial" charset="0"/>
        </a:defRPr>
      </a:lvl7pPr>
      <a:lvl8pPr marL="1527166" algn="ctr" rtl="0" fontAlgn="base">
        <a:spcBef>
          <a:spcPct val="0"/>
        </a:spcBef>
        <a:spcAft>
          <a:spcPct val="0"/>
        </a:spcAft>
        <a:defRPr sz="2700">
          <a:solidFill>
            <a:srgbClr val="106636"/>
          </a:solidFill>
          <a:latin typeface="Arial" charset="0"/>
          <a:cs typeface="Arial" charset="0"/>
        </a:defRPr>
      </a:lvl8pPr>
      <a:lvl9pPr marL="2036219" algn="ctr" rtl="0" fontAlgn="base">
        <a:spcBef>
          <a:spcPct val="0"/>
        </a:spcBef>
        <a:spcAft>
          <a:spcPct val="0"/>
        </a:spcAft>
        <a:defRPr sz="2700">
          <a:solidFill>
            <a:srgbClr val="106636"/>
          </a:solidFill>
          <a:latin typeface="Arial" charset="0"/>
          <a:cs typeface="Arial" charset="0"/>
        </a:defRPr>
      </a:lvl9pPr>
    </p:titleStyle>
    <p:bodyStyle>
      <a:lvl1pPr marL="381791" indent="-381791" algn="l" rtl="0" eaLnBrk="0" fontAlgn="base" hangingPunct="0">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7213" indent="-318158" algn="l" rtl="0" eaLnBrk="0" fontAlgn="base" hangingPunct="0">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72638" indent="-254527"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81692" indent="-254527"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90747" indent="-254527"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799802"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8858"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7912"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6965"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109" rtl="0" eaLnBrk="1" latinLnBrk="0" hangingPunct="1">
        <a:defRPr sz="2000" kern="1200">
          <a:solidFill>
            <a:schemeClr val="tx1"/>
          </a:solidFill>
          <a:latin typeface="+mn-lt"/>
          <a:ea typeface="+mn-ea"/>
          <a:cs typeface="+mn-cs"/>
        </a:defRPr>
      </a:lvl1pPr>
      <a:lvl2pPr marL="509056" algn="l" defTabSz="1018109" rtl="0" eaLnBrk="1" latinLnBrk="0" hangingPunct="1">
        <a:defRPr sz="2000" kern="1200">
          <a:solidFill>
            <a:schemeClr val="tx1"/>
          </a:solidFill>
          <a:latin typeface="+mn-lt"/>
          <a:ea typeface="+mn-ea"/>
          <a:cs typeface="+mn-cs"/>
        </a:defRPr>
      </a:lvl2pPr>
      <a:lvl3pPr marL="1018109" algn="l" defTabSz="1018109" rtl="0" eaLnBrk="1" latinLnBrk="0" hangingPunct="1">
        <a:defRPr sz="2000" kern="1200">
          <a:solidFill>
            <a:schemeClr val="tx1"/>
          </a:solidFill>
          <a:latin typeface="+mn-lt"/>
          <a:ea typeface="+mn-ea"/>
          <a:cs typeface="+mn-cs"/>
        </a:defRPr>
      </a:lvl3pPr>
      <a:lvl4pPr marL="1527166" algn="l" defTabSz="1018109" rtl="0" eaLnBrk="1" latinLnBrk="0" hangingPunct="1">
        <a:defRPr sz="2000" kern="1200">
          <a:solidFill>
            <a:schemeClr val="tx1"/>
          </a:solidFill>
          <a:latin typeface="+mn-lt"/>
          <a:ea typeface="+mn-ea"/>
          <a:cs typeface="+mn-cs"/>
        </a:defRPr>
      </a:lvl4pPr>
      <a:lvl5pPr marL="2036219" algn="l" defTabSz="1018109" rtl="0" eaLnBrk="1" latinLnBrk="0" hangingPunct="1">
        <a:defRPr sz="2000" kern="1200">
          <a:solidFill>
            <a:schemeClr val="tx1"/>
          </a:solidFill>
          <a:latin typeface="+mn-lt"/>
          <a:ea typeface="+mn-ea"/>
          <a:cs typeface="+mn-cs"/>
        </a:defRPr>
      </a:lvl5pPr>
      <a:lvl6pPr marL="2545276" algn="l" defTabSz="1018109" rtl="0" eaLnBrk="1" latinLnBrk="0" hangingPunct="1">
        <a:defRPr sz="2000" kern="1200">
          <a:solidFill>
            <a:schemeClr val="tx1"/>
          </a:solidFill>
          <a:latin typeface="+mn-lt"/>
          <a:ea typeface="+mn-ea"/>
          <a:cs typeface="+mn-cs"/>
        </a:defRPr>
      </a:lvl6pPr>
      <a:lvl7pPr marL="3054329" algn="l" defTabSz="1018109" rtl="0" eaLnBrk="1" latinLnBrk="0" hangingPunct="1">
        <a:defRPr sz="2000" kern="1200">
          <a:solidFill>
            <a:schemeClr val="tx1"/>
          </a:solidFill>
          <a:latin typeface="+mn-lt"/>
          <a:ea typeface="+mn-ea"/>
          <a:cs typeface="+mn-cs"/>
        </a:defRPr>
      </a:lvl7pPr>
      <a:lvl8pPr marL="3563385" algn="l" defTabSz="1018109" rtl="0" eaLnBrk="1" latinLnBrk="0" hangingPunct="1">
        <a:defRPr sz="2000" kern="1200">
          <a:solidFill>
            <a:schemeClr val="tx1"/>
          </a:solidFill>
          <a:latin typeface="+mn-lt"/>
          <a:ea typeface="+mn-ea"/>
          <a:cs typeface="+mn-cs"/>
        </a:defRPr>
      </a:lvl8pPr>
      <a:lvl9pPr marL="4072438" algn="l" defTabSz="101810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
            <a:ext cx="10058400"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81" rIns="101556" bIns="50781"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87670" y="982345"/>
            <a:ext cx="9251633" cy="59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81" rIns="101556" bIns="5078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wrap="square" lIns="101556" tIns="50781" rIns="101556" bIns="50781" numCol="1" anchor="ctr" anchorCtr="0" compatLnSpc="1">
            <a:prstTxWarp prst="textNoShape">
              <a:avLst/>
            </a:prstTxWarp>
          </a:bodyPr>
          <a:lstStyle>
            <a:lvl1pPr algn="r">
              <a:defRPr sz="1300">
                <a:solidFill>
                  <a:srgbClr val="106636"/>
                </a:solidFill>
                <a:ea typeface="ＭＳ Ｐゴシック" charset="-128"/>
              </a:defRPr>
            </a:lvl1pPr>
          </a:lstStyle>
          <a:p>
            <a:pPr>
              <a:defRPr/>
            </a:pPr>
            <a:fld id="{62EA5C42-8DED-435A-A02B-813AB90FB3B9}" type="slidenum">
              <a:rPr lang="en-US" b="0" u="none">
                <a:latin typeface="Arial" pitchFamily="34" charset="0"/>
              </a:rPr>
              <a:pPr>
                <a:defRPr/>
              </a:pPr>
              <a:t>‹#›</a:t>
            </a:fld>
            <a:endParaRPr lang="en-US" b="0" u="none">
              <a:latin typeface="Arial" pitchFamily="34" charset="0"/>
            </a:endParaRPr>
          </a:p>
        </p:txBody>
      </p:sp>
      <p:pic>
        <p:nvPicPr>
          <p:cNvPr id="2053" name="Picture 9" descr="horizontal-logo-green-tex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 y="7202068"/>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50137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9" r:id="rId4"/>
  </p:sldLayoutIdLst>
  <p:hf hdr="0" dt="0"/>
  <p:txStyles>
    <p:titleStyle>
      <a:lvl1pPr algn="ctr" rtl="0" eaLnBrk="0" fontAlgn="base" hangingPunct="0">
        <a:spcBef>
          <a:spcPct val="0"/>
        </a:spcBef>
        <a:spcAft>
          <a:spcPct val="0"/>
        </a:spcAft>
        <a:defRPr sz="2700" b="1" kern="1200">
          <a:solidFill>
            <a:srgbClr val="106636"/>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2pPr>
      <a:lvl3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3pPr>
      <a:lvl4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4pPr>
      <a:lvl5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5pPr>
      <a:lvl6pPr marL="507796" algn="ctr" rtl="0" eaLnBrk="1" fontAlgn="base" hangingPunct="1">
        <a:spcBef>
          <a:spcPct val="0"/>
        </a:spcBef>
        <a:spcAft>
          <a:spcPct val="0"/>
        </a:spcAft>
        <a:defRPr sz="2700">
          <a:solidFill>
            <a:srgbClr val="106636"/>
          </a:solidFill>
          <a:latin typeface="Arial" charset="0"/>
          <a:cs typeface="Arial" charset="0"/>
        </a:defRPr>
      </a:lvl6pPr>
      <a:lvl7pPr marL="1015590" algn="ctr" rtl="0" eaLnBrk="1" fontAlgn="base" hangingPunct="1">
        <a:spcBef>
          <a:spcPct val="0"/>
        </a:spcBef>
        <a:spcAft>
          <a:spcPct val="0"/>
        </a:spcAft>
        <a:defRPr sz="2700">
          <a:solidFill>
            <a:srgbClr val="106636"/>
          </a:solidFill>
          <a:latin typeface="Arial" charset="0"/>
          <a:cs typeface="Arial" charset="0"/>
        </a:defRPr>
      </a:lvl7pPr>
      <a:lvl8pPr marL="1523379" algn="ctr" rtl="0" eaLnBrk="1" fontAlgn="base" hangingPunct="1">
        <a:spcBef>
          <a:spcPct val="0"/>
        </a:spcBef>
        <a:spcAft>
          <a:spcPct val="0"/>
        </a:spcAft>
        <a:defRPr sz="2700">
          <a:solidFill>
            <a:srgbClr val="106636"/>
          </a:solidFill>
          <a:latin typeface="Arial" charset="0"/>
          <a:cs typeface="Arial" charset="0"/>
        </a:defRPr>
      </a:lvl8pPr>
      <a:lvl9pPr marL="2031180" algn="ctr" rtl="0" eaLnBrk="1" fontAlgn="base" hangingPunct="1">
        <a:spcBef>
          <a:spcPct val="0"/>
        </a:spcBef>
        <a:spcAft>
          <a:spcPct val="0"/>
        </a:spcAft>
        <a:defRPr sz="2700">
          <a:solidFill>
            <a:srgbClr val="106636"/>
          </a:solidFill>
          <a:latin typeface="Arial" charset="0"/>
          <a:cs typeface="Arial" charset="0"/>
        </a:defRPr>
      </a:lvl9pPr>
    </p:titleStyle>
    <p:bodyStyle>
      <a:lvl1pPr marL="378434" indent="-378434"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ＭＳ Ｐゴシック" charset="0"/>
          <a:cs typeface="Arial" pitchFamily="34" charset="0"/>
        </a:defRPr>
      </a:lvl1pPr>
      <a:lvl2pPr marL="824063" indent="-314772" algn="l" rtl="0" eaLnBrk="0" fontAlgn="base" hangingPunct="0">
        <a:spcBef>
          <a:spcPct val="20000"/>
        </a:spcBef>
        <a:spcAft>
          <a:spcPct val="0"/>
        </a:spcAft>
        <a:buFont typeface="Arial" pitchFamily="34" charset="0"/>
        <a:buChar char="–"/>
        <a:defRPr sz="2500" kern="1200">
          <a:solidFill>
            <a:schemeClr val="tx1"/>
          </a:solidFill>
          <a:latin typeface="Arial" pitchFamily="34" charset="0"/>
          <a:ea typeface="Arial" charset="0"/>
          <a:cs typeface="Arial" pitchFamily="34" charset="0"/>
        </a:defRPr>
      </a:lvl2pPr>
      <a:lvl3pPr marL="1266159"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3pPr>
      <a:lvl4pPr marL="1775452"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4pPr>
      <a:lvl5pPr marL="2284746"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5pPr>
      <a:lvl6pPr marL="2792875"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669"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463"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258"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590" rtl="0" eaLnBrk="1" latinLnBrk="0" hangingPunct="1">
        <a:defRPr sz="2000" kern="1200">
          <a:solidFill>
            <a:schemeClr val="tx1"/>
          </a:solidFill>
          <a:latin typeface="+mn-lt"/>
          <a:ea typeface="+mn-ea"/>
          <a:cs typeface="+mn-cs"/>
        </a:defRPr>
      </a:lvl1pPr>
      <a:lvl2pPr marL="507796" algn="l" defTabSz="1015590" rtl="0" eaLnBrk="1" latinLnBrk="0" hangingPunct="1">
        <a:defRPr sz="2000" kern="1200">
          <a:solidFill>
            <a:schemeClr val="tx1"/>
          </a:solidFill>
          <a:latin typeface="+mn-lt"/>
          <a:ea typeface="+mn-ea"/>
          <a:cs typeface="+mn-cs"/>
        </a:defRPr>
      </a:lvl2pPr>
      <a:lvl3pPr marL="1015590" algn="l" defTabSz="1015590" rtl="0" eaLnBrk="1" latinLnBrk="0" hangingPunct="1">
        <a:defRPr sz="2000" kern="1200">
          <a:solidFill>
            <a:schemeClr val="tx1"/>
          </a:solidFill>
          <a:latin typeface="+mn-lt"/>
          <a:ea typeface="+mn-ea"/>
          <a:cs typeface="+mn-cs"/>
        </a:defRPr>
      </a:lvl3pPr>
      <a:lvl4pPr marL="1523379" algn="l" defTabSz="1015590" rtl="0" eaLnBrk="1" latinLnBrk="0" hangingPunct="1">
        <a:defRPr sz="2000" kern="1200">
          <a:solidFill>
            <a:schemeClr val="tx1"/>
          </a:solidFill>
          <a:latin typeface="+mn-lt"/>
          <a:ea typeface="+mn-ea"/>
          <a:cs typeface="+mn-cs"/>
        </a:defRPr>
      </a:lvl4pPr>
      <a:lvl5pPr marL="2031180" algn="l" defTabSz="1015590" rtl="0" eaLnBrk="1" latinLnBrk="0" hangingPunct="1">
        <a:defRPr sz="2000" kern="1200">
          <a:solidFill>
            <a:schemeClr val="tx1"/>
          </a:solidFill>
          <a:latin typeface="+mn-lt"/>
          <a:ea typeface="+mn-ea"/>
          <a:cs typeface="+mn-cs"/>
        </a:defRPr>
      </a:lvl5pPr>
      <a:lvl6pPr marL="2538973" algn="l" defTabSz="1015590" rtl="0" eaLnBrk="1" latinLnBrk="0" hangingPunct="1">
        <a:defRPr sz="2000" kern="1200">
          <a:solidFill>
            <a:schemeClr val="tx1"/>
          </a:solidFill>
          <a:latin typeface="+mn-lt"/>
          <a:ea typeface="+mn-ea"/>
          <a:cs typeface="+mn-cs"/>
        </a:defRPr>
      </a:lvl6pPr>
      <a:lvl7pPr marL="3046768" algn="l" defTabSz="1015590" rtl="0" eaLnBrk="1" latinLnBrk="0" hangingPunct="1">
        <a:defRPr sz="2000" kern="1200">
          <a:solidFill>
            <a:schemeClr val="tx1"/>
          </a:solidFill>
          <a:latin typeface="+mn-lt"/>
          <a:ea typeface="+mn-ea"/>
          <a:cs typeface="+mn-cs"/>
        </a:defRPr>
      </a:lvl7pPr>
      <a:lvl8pPr marL="3554567" algn="l" defTabSz="1015590" rtl="0" eaLnBrk="1" latinLnBrk="0" hangingPunct="1">
        <a:defRPr sz="2000" kern="1200">
          <a:solidFill>
            <a:schemeClr val="tx1"/>
          </a:solidFill>
          <a:latin typeface="+mn-lt"/>
          <a:ea typeface="+mn-ea"/>
          <a:cs typeface="+mn-cs"/>
        </a:defRPr>
      </a:lvl8pPr>
      <a:lvl9pPr marL="4062361" algn="l" defTabSz="101559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
            <a:ext cx="10058400"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81" rIns="101556" bIns="50781"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87670" y="982345"/>
            <a:ext cx="9251633" cy="59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81" rIns="101556" bIns="5078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wrap="square" lIns="101556" tIns="50781" rIns="101556" bIns="50781" numCol="1" anchor="ctr" anchorCtr="0" compatLnSpc="1">
            <a:prstTxWarp prst="textNoShape">
              <a:avLst/>
            </a:prstTxWarp>
          </a:bodyPr>
          <a:lstStyle>
            <a:lvl1pPr algn="r">
              <a:defRPr sz="1300">
                <a:solidFill>
                  <a:srgbClr val="106636"/>
                </a:solidFill>
                <a:ea typeface="ＭＳ Ｐゴシック" charset="-128"/>
              </a:defRPr>
            </a:lvl1pPr>
          </a:lstStyle>
          <a:p>
            <a:pPr>
              <a:defRPr/>
            </a:pPr>
            <a:fld id="{62EA5C42-8DED-435A-A02B-813AB90FB3B9}" type="slidenum">
              <a:rPr lang="en-US" b="0" u="none">
                <a:latin typeface="Arial" pitchFamily="34" charset="0"/>
              </a:rPr>
              <a:pPr>
                <a:defRPr/>
              </a:pPr>
              <a:t>‹#›</a:t>
            </a:fld>
            <a:endParaRPr lang="en-US" b="0" u="none">
              <a:latin typeface="Arial" pitchFamily="34" charset="0"/>
            </a:endParaRPr>
          </a:p>
        </p:txBody>
      </p:sp>
      <p:pic>
        <p:nvPicPr>
          <p:cNvPr id="2053" name="Picture 9" descr="horizontal-logo-green-tex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920" y="7202068"/>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45555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32" r:id="rId6"/>
  </p:sldLayoutIdLst>
  <p:hf hdr="0" dt="0"/>
  <p:txStyles>
    <p:titleStyle>
      <a:lvl1pPr algn="ctr" rtl="0" eaLnBrk="0" fontAlgn="base" hangingPunct="0">
        <a:spcBef>
          <a:spcPct val="0"/>
        </a:spcBef>
        <a:spcAft>
          <a:spcPct val="0"/>
        </a:spcAft>
        <a:defRPr sz="2700" b="1" kern="1200">
          <a:solidFill>
            <a:srgbClr val="106636"/>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2pPr>
      <a:lvl3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3pPr>
      <a:lvl4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4pPr>
      <a:lvl5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5pPr>
      <a:lvl6pPr marL="507796" algn="ctr" rtl="0" eaLnBrk="1" fontAlgn="base" hangingPunct="1">
        <a:spcBef>
          <a:spcPct val="0"/>
        </a:spcBef>
        <a:spcAft>
          <a:spcPct val="0"/>
        </a:spcAft>
        <a:defRPr sz="2700">
          <a:solidFill>
            <a:srgbClr val="106636"/>
          </a:solidFill>
          <a:latin typeface="Arial" charset="0"/>
          <a:cs typeface="Arial" charset="0"/>
        </a:defRPr>
      </a:lvl6pPr>
      <a:lvl7pPr marL="1015590" algn="ctr" rtl="0" eaLnBrk="1" fontAlgn="base" hangingPunct="1">
        <a:spcBef>
          <a:spcPct val="0"/>
        </a:spcBef>
        <a:spcAft>
          <a:spcPct val="0"/>
        </a:spcAft>
        <a:defRPr sz="2700">
          <a:solidFill>
            <a:srgbClr val="106636"/>
          </a:solidFill>
          <a:latin typeface="Arial" charset="0"/>
          <a:cs typeface="Arial" charset="0"/>
        </a:defRPr>
      </a:lvl7pPr>
      <a:lvl8pPr marL="1523379" algn="ctr" rtl="0" eaLnBrk="1" fontAlgn="base" hangingPunct="1">
        <a:spcBef>
          <a:spcPct val="0"/>
        </a:spcBef>
        <a:spcAft>
          <a:spcPct val="0"/>
        </a:spcAft>
        <a:defRPr sz="2700">
          <a:solidFill>
            <a:srgbClr val="106636"/>
          </a:solidFill>
          <a:latin typeface="Arial" charset="0"/>
          <a:cs typeface="Arial" charset="0"/>
        </a:defRPr>
      </a:lvl8pPr>
      <a:lvl9pPr marL="2031180" algn="ctr" rtl="0" eaLnBrk="1" fontAlgn="base" hangingPunct="1">
        <a:spcBef>
          <a:spcPct val="0"/>
        </a:spcBef>
        <a:spcAft>
          <a:spcPct val="0"/>
        </a:spcAft>
        <a:defRPr sz="2700">
          <a:solidFill>
            <a:srgbClr val="106636"/>
          </a:solidFill>
          <a:latin typeface="Arial" charset="0"/>
          <a:cs typeface="Arial" charset="0"/>
        </a:defRPr>
      </a:lvl9pPr>
    </p:titleStyle>
    <p:bodyStyle>
      <a:lvl1pPr marL="378434" indent="-378434"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ＭＳ Ｐゴシック" charset="0"/>
          <a:cs typeface="Arial" pitchFamily="34" charset="0"/>
        </a:defRPr>
      </a:lvl1pPr>
      <a:lvl2pPr marL="824063" indent="-314772" algn="l" rtl="0" eaLnBrk="0" fontAlgn="base" hangingPunct="0">
        <a:spcBef>
          <a:spcPct val="20000"/>
        </a:spcBef>
        <a:spcAft>
          <a:spcPct val="0"/>
        </a:spcAft>
        <a:buFont typeface="Arial" pitchFamily="34" charset="0"/>
        <a:buChar char="–"/>
        <a:defRPr sz="2500" kern="1200">
          <a:solidFill>
            <a:schemeClr val="tx1"/>
          </a:solidFill>
          <a:latin typeface="Arial" pitchFamily="34" charset="0"/>
          <a:ea typeface="Arial" charset="0"/>
          <a:cs typeface="Arial" pitchFamily="34" charset="0"/>
        </a:defRPr>
      </a:lvl2pPr>
      <a:lvl3pPr marL="1266159"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3pPr>
      <a:lvl4pPr marL="1775452"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4pPr>
      <a:lvl5pPr marL="2284746" indent="-251111"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5pPr>
      <a:lvl6pPr marL="2792875"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669"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463"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258" indent="-253903" algn="l" defTabSz="10155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590" rtl="0" eaLnBrk="1" latinLnBrk="0" hangingPunct="1">
        <a:defRPr sz="2000" kern="1200">
          <a:solidFill>
            <a:schemeClr val="tx1"/>
          </a:solidFill>
          <a:latin typeface="+mn-lt"/>
          <a:ea typeface="+mn-ea"/>
          <a:cs typeface="+mn-cs"/>
        </a:defRPr>
      </a:lvl1pPr>
      <a:lvl2pPr marL="507796" algn="l" defTabSz="1015590" rtl="0" eaLnBrk="1" latinLnBrk="0" hangingPunct="1">
        <a:defRPr sz="2000" kern="1200">
          <a:solidFill>
            <a:schemeClr val="tx1"/>
          </a:solidFill>
          <a:latin typeface="+mn-lt"/>
          <a:ea typeface="+mn-ea"/>
          <a:cs typeface="+mn-cs"/>
        </a:defRPr>
      </a:lvl2pPr>
      <a:lvl3pPr marL="1015590" algn="l" defTabSz="1015590" rtl="0" eaLnBrk="1" latinLnBrk="0" hangingPunct="1">
        <a:defRPr sz="2000" kern="1200">
          <a:solidFill>
            <a:schemeClr val="tx1"/>
          </a:solidFill>
          <a:latin typeface="+mn-lt"/>
          <a:ea typeface="+mn-ea"/>
          <a:cs typeface="+mn-cs"/>
        </a:defRPr>
      </a:lvl3pPr>
      <a:lvl4pPr marL="1523379" algn="l" defTabSz="1015590" rtl="0" eaLnBrk="1" latinLnBrk="0" hangingPunct="1">
        <a:defRPr sz="2000" kern="1200">
          <a:solidFill>
            <a:schemeClr val="tx1"/>
          </a:solidFill>
          <a:latin typeface="+mn-lt"/>
          <a:ea typeface="+mn-ea"/>
          <a:cs typeface="+mn-cs"/>
        </a:defRPr>
      </a:lvl4pPr>
      <a:lvl5pPr marL="2031180" algn="l" defTabSz="1015590" rtl="0" eaLnBrk="1" latinLnBrk="0" hangingPunct="1">
        <a:defRPr sz="2000" kern="1200">
          <a:solidFill>
            <a:schemeClr val="tx1"/>
          </a:solidFill>
          <a:latin typeface="+mn-lt"/>
          <a:ea typeface="+mn-ea"/>
          <a:cs typeface="+mn-cs"/>
        </a:defRPr>
      </a:lvl5pPr>
      <a:lvl6pPr marL="2538973" algn="l" defTabSz="1015590" rtl="0" eaLnBrk="1" latinLnBrk="0" hangingPunct="1">
        <a:defRPr sz="2000" kern="1200">
          <a:solidFill>
            <a:schemeClr val="tx1"/>
          </a:solidFill>
          <a:latin typeface="+mn-lt"/>
          <a:ea typeface="+mn-ea"/>
          <a:cs typeface="+mn-cs"/>
        </a:defRPr>
      </a:lvl6pPr>
      <a:lvl7pPr marL="3046768" algn="l" defTabSz="1015590" rtl="0" eaLnBrk="1" latinLnBrk="0" hangingPunct="1">
        <a:defRPr sz="2000" kern="1200">
          <a:solidFill>
            <a:schemeClr val="tx1"/>
          </a:solidFill>
          <a:latin typeface="+mn-lt"/>
          <a:ea typeface="+mn-ea"/>
          <a:cs typeface="+mn-cs"/>
        </a:defRPr>
      </a:lvl7pPr>
      <a:lvl8pPr marL="3554567" algn="l" defTabSz="1015590" rtl="0" eaLnBrk="1" latinLnBrk="0" hangingPunct="1">
        <a:defRPr sz="2000" kern="1200">
          <a:solidFill>
            <a:schemeClr val="tx1"/>
          </a:solidFill>
          <a:latin typeface="+mn-lt"/>
          <a:ea typeface="+mn-ea"/>
          <a:cs typeface="+mn-cs"/>
        </a:defRPr>
      </a:lvl8pPr>
      <a:lvl9pPr marL="4062361" algn="l" defTabSz="1015590"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1"/>
            <a:ext cx="10058400"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68" tIns="50787" rIns="101568" bIns="507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87669" y="982345"/>
            <a:ext cx="9251633" cy="59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68" tIns="50787" rIns="101568" bIns="507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wrap="square" lIns="101568" tIns="50787" rIns="101568" bIns="50787" numCol="1" anchor="ctr" anchorCtr="0" compatLnSpc="1">
            <a:prstTxWarp prst="textNoShape">
              <a:avLst/>
            </a:prstTxWarp>
          </a:bodyPr>
          <a:lstStyle>
            <a:lvl1pPr algn="r">
              <a:defRPr sz="1300">
                <a:solidFill>
                  <a:srgbClr val="106636"/>
                </a:solidFill>
                <a:ea typeface="ＭＳ Ｐゴシック" charset="-128"/>
              </a:defRPr>
            </a:lvl1pPr>
          </a:lstStyle>
          <a:p>
            <a:pPr>
              <a:defRPr/>
            </a:pPr>
            <a:fld id="{62EA5C42-8DED-435A-A02B-813AB90FB3B9}" type="slidenum">
              <a:rPr lang="en-US" b="0" u="none">
                <a:latin typeface="Arial" pitchFamily="34" charset="0"/>
              </a:rPr>
              <a:pPr>
                <a:defRPr/>
              </a:pPr>
              <a:t>‹#›</a:t>
            </a:fld>
            <a:endParaRPr lang="en-US" b="0" u="none">
              <a:latin typeface="Arial" pitchFamily="34" charset="0"/>
            </a:endParaRPr>
          </a:p>
        </p:txBody>
      </p:sp>
      <p:pic>
        <p:nvPicPr>
          <p:cNvPr id="2053" name="Picture 9" descr="horizontal-logo-green-tex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 y="7202067"/>
            <a:ext cx="2682240" cy="4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4555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Lst>
  <p:hf hdr="0" dt="0"/>
  <p:txStyles>
    <p:titleStyle>
      <a:lvl1pPr algn="ctr" rtl="0" eaLnBrk="0" fontAlgn="base" hangingPunct="0">
        <a:spcBef>
          <a:spcPct val="0"/>
        </a:spcBef>
        <a:spcAft>
          <a:spcPct val="0"/>
        </a:spcAft>
        <a:defRPr sz="2700" b="1" kern="1200">
          <a:solidFill>
            <a:srgbClr val="106636"/>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2pPr>
      <a:lvl3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3pPr>
      <a:lvl4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4pPr>
      <a:lvl5pPr algn="ctr" rtl="0" eaLnBrk="0" fontAlgn="base" hangingPunct="0">
        <a:spcBef>
          <a:spcPct val="0"/>
        </a:spcBef>
        <a:spcAft>
          <a:spcPct val="0"/>
        </a:spcAft>
        <a:defRPr sz="2700">
          <a:solidFill>
            <a:srgbClr val="106636"/>
          </a:solidFill>
          <a:latin typeface="Arial" charset="0"/>
          <a:ea typeface="ＭＳ Ｐゴシック" charset="0"/>
          <a:cs typeface="Arial" charset="0"/>
        </a:defRPr>
      </a:lvl5pPr>
      <a:lvl6pPr marL="507855" algn="ctr" rtl="0" eaLnBrk="1" fontAlgn="base" hangingPunct="1">
        <a:spcBef>
          <a:spcPct val="0"/>
        </a:spcBef>
        <a:spcAft>
          <a:spcPct val="0"/>
        </a:spcAft>
        <a:defRPr sz="2700">
          <a:solidFill>
            <a:srgbClr val="106636"/>
          </a:solidFill>
          <a:latin typeface="Arial" charset="0"/>
          <a:cs typeface="Arial" charset="0"/>
        </a:defRPr>
      </a:lvl6pPr>
      <a:lvl7pPr marL="1015709" algn="ctr" rtl="0" eaLnBrk="1" fontAlgn="base" hangingPunct="1">
        <a:spcBef>
          <a:spcPct val="0"/>
        </a:spcBef>
        <a:spcAft>
          <a:spcPct val="0"/>
        </a:spcAft>
        <a:defRPr sz="2700">
          <a:solidFill>
            <a:srgbClr val="106636"/>
          </a:solidFill>
          <a:latin typeface="Arial" charset="0"/>
          <a:cs typeface="Arial" charset="0"/>
        </a:defRPr>
      </a:lvl7pPr>
      <a:lvl8pPr marL="1523557" algn="ctr" rtl="0" eaLnBrk="1" fontAlgn="base" hangingPunct="1">
        <a:spcBef>
          <a:spcPct val="0"/>
        </a:spcBef>
        <a:spcAft>
          <a:spcPct val="0"/>
        </a:spcAft>
        <a:defRPr sz="2700">
          <a:solidFill>
            <a:srgbClr val="106636"/>
          </a:solidFill>
          <a:latin typeface="Arial" charset="0"/>
          <a:cs typeface="Arial" charset="0"/>
        </a:defRPr>
      </a:lvl8pPr>
      <a:lvl9pPr marL="2031417" algn="ctr" rtl="0" eaLnBrk="1" fontAlgn="base" hangingPunct="1">
        <a:spcBef>
          <a:spcPct val="0"/>
        </a:spcBef>
        <a:spcAft>
          <a:spcPct val="0"/>
        </a:spcAft>
        <a:defRPr sz="2700">
          <a:solidFill>
            <a:srgbClr val="106636"/>
          </a:solidFill>
          <a:latin typeface="Arial" charset="0"/>
          <a:cs typeface="Arial" charset="0"/>
        </a:defRPr>
      </a:lvl9pPr>
    </p:titleStyle>
    <p:bodyStyle>
      <a:lvl1pPr marL="378478" indent="-378478"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ＭＳ Ｐゴシック" charset="0"/>
          <a:cs typeface="Arial" pitchFamily="34" charset="0"/>
        </a:defRPr>
      </a:lvl1pPr>
      <a:lvl2pPr marL="824160" indent="-314808" algn="l" rtl="0" eaLnBrk="0" fontAlgn="base" hangingPunct="0">
        <a:spcBef>
          <a:spcPct val="20000"/>
        </a:spcBef>
        <a:spcAft>
          <a:spcPct val="0"/>
        </a:spcAft>
        <a:buFont typeface="Arial" pitchFamily="34" charset="0"/>
        <a:buChar char="–"/>
        <a:defRPr sz="2500" kern="1200">
          <a:solidFill>
            <a:schemeClr val="tx1"/>
          </a:solidFill>
          <a:latin typeface="Arial" pitchFamily="34" charset="0"/>
          <a:ea typeface="Arial" charset="0"/>
          <a:cs typeface="Arial" pitchFamily="34" charset="0"/>
        </a:defRPr>
      </a:lvl2pPr>
      <a:lvl3pPr marL="1266307" indent="-25114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3pPr>
      <a:lvl4pPr marL="1775660" indent="-25114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4pPr>
      <a:lvl5pPr marL="2285013" indent="-25114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Arial" charset="0"/>
          <a:cs typeface="Arial" pitchFamily="34" charset="0"/>
        </a:defRPr>
      </a:lvl5pPr>
      <a:lvl6pPr marL="2793201" indent="-253932" algn="l" defTabSz="10157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055" indent="-253932" algn="l" defTabSz="10157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908" indent="-253932" algn="l" defTabSz="10157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763" indent="-253932" algn="l" defTabSz="10157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709" rtl="0" eaLnBrk="1" latinLnBrk="0" hangingPunct="1">
        <a:defRPr sz="2000" kern="1200">
          <a:solidFill>
            <a:schemeClr val="tx1"/>
          </a:solidFill>
          <a:latin typeface="+mn-lt"/>
          <a:ea typeface="+mn-ea"/>
          <a:cs typeface="+mn-cs"/>
        </a:defRPr>
      </a:lvl1pPr>
      <a:lvl2pPr marL="507855" algn="l" defTabSz="1015709" rtl="0" eaLnBrk="1" latinLnBrk="0" hangingPunct="1">
        <a:defRPr sz="2000" kern="1200">
          <a:solidFill>
            <a:schemeClr val="tx1"/>
          </a:solidFill>
          <a:latin typeface="+mn-lt"/>
          <a:ea typeface="+mn-ea"/>
          <a:cs typeface="+mn-cs"/>
        </a:defRPr>
      </a:lvl2pPr>
      <a:lvl3pPr marL="1015709" algn="l" defTabSz="1015709" rtl="0" eaLnBrk="1" latinLnBrk="0" hangingPunct="1">
        <a:defRPr sz="2000" kern="1200">
          <a:solidFill>
            <a:schemeClr val="tx1"/>
          </a:solidFill>
          <a:latin typeface="+mn-lt"/>
          <a:ea typeface="+mn-ea"/>
          <a:cs typeface="+mn-cs"/>
        </a:defRPr>
      </a:lvl3pPr>
      <a:lvl4pPr marL="1523557" algn="l" defTabSz="1015709" rtl="0" eaLnBrk="1" latinLnBrk="0" hangingPunct="1">
        <a:defRPr sz="2000" kern="1200">
          <a:solidFill>
            <a:schemeClr val="tx1"/>
          </a:solidFill>
          <a:latin typeface="+mn-lt"/>
          <a:ea typeface="+mn-ea"/>
          <a:cs typeface="+mn-cs"/>
        </a:defRPr>
      </a:lvl4pPr>
      <a:lvl5pPr marL="2031417" algn="l" defTabSz="1015709" rtl="0" eaLnBrk="1" latinLnBrk="0" hangingPunct="1">
        <a:defRPr sz="2000" kern="1200">
          <a:solidFill>
            <a:schemeClr val="tx1"/>
          </a:solidFill>
          <a:latin typeface="+mn-lt"/>
          <a:ea typeface="+mn-ea"/>
          <a:cs typeface="+mn-cs"/>
        </a:defRPr>
      </a:lvl5pPr>
      <a:lvl6pPr marL="2539270" algn="l" defTabSz="1015709" rtl="0" eaLnBrk="1" latinLnBrk="0" hangingPunct="1">
        <a:defRPr sz="2000" kern="1200">
          <a:solidFill>
            <a:schemeClr val="tx1"/>
          </a:solidFill>
          <a:latin typeface="+mn-lt"/>
          <a:ea typeface="+mn-ea"/>
          <a:cs typeface="+mn-cs"/>
        </a:defRPr>
      </a:lvl6pPr>
      <a:lvl7pPr marL="3047124" algn="l" defTabSz="1015709" rtl="0" eaLnBrk="1" latinLnBrk="0" hangingPunct="1">
        <a:defRPr sz="2000" kern="1200">
          <a:solidFill>
            <a:schemeClr val="tx1"/>
          </a:solidFill>
          <a:latin typeface="+mn-lt"/>
          <a:ea typeface="+mn-ea"/>
          <a:cs typeface="+mn-cs"/>
        </a:defRPr>
      </a:lvl7pPr>
      <a:lvl8pPr marL="3554982" algn="l" defTabSz="1015709" rtl="0" eaLnBrk="1" latinLnBrk="0" hangingPunct="1">
        <a:defRPr sz="2000" kern="1200">
          <a:solidFill>
            <a:schemeClr val="tx1"/>
          </a:solidFill>
          <a:latin typeface="+mn-lt"/>
          <a:ea typeface="+mn-ea"/>
          <a:cs typeface="+mn-cs"/>
        </a:defRPr>
      </a:lvl8pPr>
      <a:lvl9pPr marL="4062836" algn="l" defTabSz="10157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8.em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41.jpe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cience.energy.gov/bes/news-and-resources/reports/" TargetMode="Externa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7.jpeg"/><Relationship Id="rId4" Type="http://schemas.openxmlformats.org/officeDocument/2006/relationships/hyperlink" Target="http://science.energy.gov/bes/efr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oleObject" Target="Macintosh%20HD:Users:echandler:Desktop:JCAP:JCAP%20%20Hub%20sections:Appendix_5_Site_Plan_S&amp;N+JA.doc!OLE_LINK1" TargetMode="External"/><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875699" y="6238599"/>
            <a:ext cx="6365875" cy="1241696"/>
          </a:xfrm>
          <a:prstGeom prst="rect">
            <a:avLst/>
          </a:prstGeom>
          <a:noFill/>
          <a:ln w="12700">
            <a:noFill/>
            <a:miter lim="800000"/>
            <a:headEnd/>
            <a:tailEnd/>
          </a:ln>
          <a:effectLst/>
        </p:spPr>
        <p:txBody>
          <a:bodyPr lIns="89749" tIns="44083" rIns="89749" bIns="44083">
            <a:spAutoFit/>
          </a:bodyPr>
          <a:lstStyle/>
          <a:p>
            <a:pPr algn="ctr" eaLnBrk="0" hangingPunct="0">
              <a:defRPr/>
            </a:pPr>
            <a:r>
              <a:rPr lang="en-US" sz="2000" u="none" dirty="0">
                <a:solidFill>
                  <a:srgbClr val="006600"/>
                </a:solidFill>
                <a:latin typeface="Arial" pitchFamily="34" charset="0"/>
                <a:cs typeface="Arial" pitchFamily="34" charset="0"/>
              </a:rPr>
              <a:t>Harriet Kung</a:t>
            </a:r>
          </a:p>
          <a:p>
            <a:pPr algn="ctr" eaLnBrk="0" hangingPunct="0">
              <a:defRPr/>
            </a:pPr>
            <a:r>
              <a:rPr lang="en-US" sz="1800" u="none" dirty="0">
                <a:solidFill>
                  <a:srgbClr val="006600"/>
                </a:solidFill>
                <a:latin typeface="Arial" pitchFamily="34" charset="0"/>
                <a:cs typeface="Arial" pitchFamily="34" charset="0"/>
              </a:rPr>
              <a:t>Director, Basic Energy Sciences</a:t>
            </a:r>
          </a:p>
          <a:p>
            <a:pPr algn="ctr" eaLnBrk="0" hangingPunct="0">
              <a:defRPr/>
            </a:pPr>
            <a:r>
              <a:rPr lang="en-US" sz="1800" u="none" dirty="0">
                <a:solidFill>
                  <a:srgbClr val="006600"/>
                </a:solidFill>
                <a:latin typeface="Arial" pitchFamily="34" charset="0"/>
                <a:cs typeface="Arial" pitchFamily="34" charset="0"/>
              </a:rPr>
              <a:t>Office of Science</a:t>
            </a:r>
          </a:p>
          <a:p>
            <a:pPr algn="ctr" eaLnBrk="0" hangingPunct="0">
              <a:defRPr/>
            </a:pPr>
            <a:r>
              <a:rPr lang="en-US" sz="1800" u="none" dirty="0">
                <a:solidFill>
                  <a:srgbClr val="006600"/>
                </a:solidFill>
                <a:latin typeface="Arial" pitchFamily="34" charset="0"/>
                <a:cs typeface="Arial" pitchFamily="34" charset="0"/>
              </a:rPr>
              <a:t>Department of Energy</a:t>
            </a:r>
          </a:p>
        </p:txBody>
      </p:sp>
      <p:sp>
        <p:nvSpPr>
          <p:cNvPr id="6" name="Subtitle 2"/>
          <p:cNvSpPr txBox="1">
            <a:spLocks/>
          </p:cNvSpPr>
          <p:nvPr/>
        </p:nvSpPr>
        <p:spPr bwMode="auto">
          <a:xfrm>
            <a:off x="1324829" y="4834237"/>
            <a:ext cx="7467600" cy="1371600"/>
          </a:xfrm>
          <a:prstGeom prst="rect">
            <a:avLst/>
          </a:prstGeom>
          <a:noFill/>
          <a:ln w="9525">
            <a:noFill/>
            <a:miter lim="800000"/>
            <a:headEnd/>
            <a:tailEnd/>
          </a:ln>
        </p:spPr>
        <p:txBody>
          <a:bodyPr vert="horz" wrap="square" lIns="101040" tIns="50526" rIns="101040" bIns="50526" numCol="1" anchor="t" anchorCtr="0" compatLnSpc="1">
            <a:prstTxWarp prst="textNoShape">
              <a:avLst/>
            </a:prstTxWarp>
          </a:bodyPr>
          <a:lstStyle/>
          <a:p>
            <a:pPr marL="251954" indent="-251954" algn="ctr" defTabSz="1010872">
              <a:spcBef>
                <a:spcPct val="20000"/>
              </a:spcBef>
            </a:pPr>
            <a:r>
              <a:rPr lang="en-US" sz="2800" u="none" kern="0" dirty="0">
                <a:solidFill>
                  <a:srgbClr val="006600"/>
                </a:solidFill>
                <a:latin typeface="Arial" pitchFamily="34" charset="0"/>
                <a:cs typeface="Arial" pitchFamily="34" charset="0"/>
              </a:rPr>
              <a:t>February 28, 2013</a:t>
            </a:r>
          </a:p>
        </p:txBody>
      </p:sp>
      <p:sp>
        <p:nvSpPr>
          <p:cNvPr id="7" name="Title 1"/>
          <p:cNvSpPr>
            <a:spLocks noGrp="1"/>
          </p:cNvSpPr>
          <p:nvPr>
            <p:ph type="title"/>
          </p:nvPr>
        </p:nvSpPr>
        <p:spPr>
          <a:xfrm>
            <a:off x="1172429" y="2325103"/>
            <a:ext cx="7772400" cy="1470025"/>
          </a:xfrm>
        </p:spPr>
        <p:txBody>
          <a:bodyPr/>
          <a:lstStyle/>
          <a:p>
            <a:pPr eaLnBrk="1" hangingPunct="1"/>
            <a:r>
              <a:rPr lang="en-US" sz="3200" dirty="0">
                <a:solidFill>
                  <a:srgbClr val="006600"/>
                </a:solidFill>
              </a:rPr>
              <a:t>Basic Energy Sciences Update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2" y="1003300"/>
          <a:ext cx="9826307" cy="57861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334358" y="6231313"/>
            <a:ext cx="9449722" cy="876868"/>
          </a:xfrm>
          <a:prstGeom prst="rect">
            <a:avLst/>
          </a:prstGeom>
          <a:noFill/>
          <a:ln w="9525">
            <a:noFill/>
            <a:miter lim="800000"/>
            <a:headEnd/>
            <a:tailEnd/>
          </a:ln>
        </p:spPr>
        <p:txBody>
          <a:bodyPr wrap="square" lIns="91089" tIns="45543" rIns="91089" bIns="45543">
            <a:spAutoFit/>
          </a:bodyPr>
          <a:lstStyle/>
          <a:p>
            <a:r>
              <a:rPr lang="en-US" sz="1700" u="none" dirty="0">
                <a:latin typeface="Arial" pitchFamily="34" charset="0"/>
                <a:cs typeface="Arial" pitchFamily="34" charset="0"/>
              </a:rPr>
              <a:t>More than 300 companies from various sectors of the manufacturing, chemical, and pharmaceutical industries conducted research at BES scientific user facilities.  Over 30 companies were Fortune 500 companies.</a:t>
            </a:r>
          </a:p>
        </p:txBody>
      </p:sp>
      <p:sp>
        <p:nvSpPr>
          <p:cNvPr id="5" name="Rectangle 7"/>
          <p:cNvSpPr>
            <a:spLocks noChangeArrowheads="1"/>
          </p:cNvSpPr>
          <p:nvPr/>
        </p:nvSpPr>
        <p:spPr bwMode="auto">
          <a:xfrm rot="10800000" flipV="1">
            <a:off x="-1" y="165037"/>
            <a:ext cx="10058400" cy="529915"/>
          </a:xfrm>
          <a:prstGeom prst="rect">
            <a:avLst/>
          </a:prstGeom>
          <a:noFill/>
          <a:ln w="9525">
            <a:noFill/>
            <a:miter lim="800000"/>
            <a:headEnd/>
            <a:tailEnd/>
          </a:ln>
        </p:spPr>
        <p:txBody>
          <a:bodyPr wrap="square" lIns="91089" tIns="45543" rIns="91089" bIns="45543">
            <a:spAutoFit/>
          </a:bodyPr>
          <a:lstStyle/>
          <a:p>
            <a:pPr algn="ctr" defTabSz="910767" fontAlgn="auto">
              <a:spcBef>
                <a:spcPts val="0"/>
              </a:spcBef>
              <a:spcAft>
                <a:spcPts val="0"/>
              </a:spcAft>
            </a:pPr>
            <a:r>
              <a:rPr lang="en-US" sz="2800" b="0" u="none" kern="0" dirty="0">
                <a:solidFill>
                  <a:srgbClr val="006600"/>
                </a:solidFill>
                <a:latin typeface="Arial" pitchFamily="34" charset="0"/>
                <a:cs typeface="Arial" pitchFamily="34" charset="0"/>
              </a:rPr>
              <a:t>BES User Facilities Hosted Over 15,000 Users in FY 2012</a:t>
            </a:r>
          </a:p>
        </p:txBody>
      </p:sp>
      <p:sp>
        <p:nvSpPr>
          <p:cNvPr id="6"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360" tIns="50683" rIns="101360" bIns="50683" numCol="1" rtlCol="0" anchor="ctr" anchorCtr="0" compatLnSpc="1">
            <a:prstTxWarp prst="textNoShape">
              <a:avLst/>
            </a:prstTxWarp>
          </a:bodyPr>
          <a:lstStyle/>
          <a:p>
            <a:fld id="{90944929-F3F1-48F8-BC26-BA0BFE417CEF}" type="slidenum">
              <a:rPr lang="en-US" b="0" u="none" smtClean="0"/>
              <a:pPr/>
              <a:t>10</a:t>
            </a:fld>
            <a:endParaRPr lang="en-US" b="0" u="non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3254" y="1052512"/>
            <a:ext cx="6286500" cy="5840095"/>
          </a:xfrm>
        </p:spPr>
        <p:txBody>
          <a:bodyPr/>
          <a:lstStyle/>
          <a:p>
            <a:pPr marL="265319" lvl="1" indent="0">
              <a:spcBef>
                <a:spcPts val="0"/>
              </a:spcBef>
              <a:buNone/>
            </a:pPr>
            <a:r>
              <a:rPr lang="en-US" sz="1800" dirty="0">
                <a:solidFill>
                  <a:schemeClr val="tx1"/>
                </a:solidFill>
              </a:rPr>
              <a:t>Previously, LCLS has performed one experiment at a time due to the difficulty of splitting the beam</a:t>
            </a:r>
          </a:p>
          <a:p>
            <a:pPr marL="265319" lvl="1" indent="0">
              <a:spcBef>
                <a:spcPts val="0"/>
              </a:spcBef>
              <a:buNone/>
            </a:pPr>
            <a:endParaRPr lang="en-US" sz="1800" dirty="0">
              <a:solidFill>
                <a:schemeClr val="tx1"/>
              </a:solidFill>
            </a:endParaRPr>
          </a:p>
          <a:p>
            <a:pPr marL="265319" lvl="1" indent="0">
              <a:spcBef>
                <a:spcPts val="0"/>
              </a:spcBef>
              <a:buNone/>
            </a:pPr>
            <a:r>
              <a:rPr lang="en-US" sz="1800" dirty="0">
                <a:solidFill>
                  <a:schemeClr val="tx1"/>
                </a:solidFill>
              </a:rPr>
              <a:t>A novel beam splitting scheme now allows two experiments to be performed simultaneously</a:t>
            </a:r>
          </a:p>
          <a:p>
            <a:pPr marL="265319" lvl="1" indent="0">
              <a:spcBef>
                <a:spcPts val="0"/>
              </a:spcBef>
              <a:buNone/>
            </a:pPr>
            <a:endParaRPr lang="en-US" sz="1800" dirty="0">
              <a:solidFill>
                <a:schemeClr val="tx1"/>
              </a:solidFill>
            </a:endParaRPr>
          </a:p>
          <a:p>
            <a:pPr marL="452811" lvl="1" indent="-201642">
              <a:spcBef>
                <a:spcPts val="0"/>
              </a:spcBef>
            </a:pPr>
            <a:r>
              <a:rPr lang="en-US" sz="1800" dirty="0">
                <a:solidFill>
                  <a:schemeClr val="tx1"/>
                </a:solidFill>
              </a:rPr>
              <a:t>A thin diamond crystal transmits 70% of the incident broad </a:t>
            </a:r>
            <a:r>
              <a:rPr lang="en-US" sz="1800" dirty="0" err="1">
                <a:solidFill>
                  <a:schemeClr val="tx1"/>
                </a:solidFill>
              </a:rPr>
              <a:t>bandpass</a:t>
            </a:r>
            <a:r>
              <a:rPr lang="en-US" sz="1800" dirty="0">
                <a:solidFill>
                  <a:schemeClr val="tx1"/>
                </a:solidFill>
              </a:rPr>
              <a:t> beam and the transmitted beam is used for </a:t>
            </a:r>
            <a:r>
              <a:rPr lang="en-US" sz="1800" dirty="0" err="1">
                <a:solidFill>
                  <a:schemeClr val="tx1"/>
                </a:solidFill>
              </a:rPr>
              <a:t>nano</a:t>
            </a:r>
            <a:r>
              <a:rPr lang="en-US" sz="1800" dirty="0">
                <a:solidFill>
                  <a:schemeClr val="tx1"/>
                </a:solidFill>
              </a:rPr>
              <a:t>-crystallography experiments at the CXI station</a:t>
            </a:r>
          </a:p>
          <a:p>
            <a:pPr marL="452811" lvl="1" indent="-201642">
              <a:spcBef>
                <a:spcPts val="0"/>
              </a:spcBef>
              <a:buNone/>
            </a:pPr>
            <a:r>
              <a:rPr lang="en-US" sz="1800" dirty="0">
                <a:solidFill>
                  <a:schemeClr val="tx1"/>
                </a:solidFill>
              </a:rPr>
              <a:t>    </a:t>
            </a:r>
          </a:p>
          <a:p>
            <a:pPr marL="452811" lvl="1" indent="-201642">
              <a:spcBef>
                <a:spcPts val="0"/>
              </a:spcBef>
            </a:pPr>
            <a:r>
              <a:rPr lang="en-US" sz="1800" dirty="0">
                <a:solidFill>
                  <a:schemeClr val="tx1"/>
                </a:solidFill>
              </a:rPr>
              <a:t>The thin diamond crystal also reflects a monochromatic slice out of the incident beam and this is redirected by a second diamond crystal  into the XPP station for pump-probe studies</a:t>
            </a:r>
          </a:p>
          <a:p>
            <a:pPr marL="452811" lvl="1" indent="-201642">
              <a:spcBef>
                <a:spcPts val="0"/>
              </a:spcBef>
            </a:pPr>
            <a:endParaRPr lang="en-US" sz="1800" dirty="0">
              <a:solidFill>
                <a:schemeClr val="tx1"/>
              </a:solidFill>
            </a:endParaRPr>
          </a:p>
          <a:p>
            <a:pPr marL="452811" lvl="1" indent="-201642">
              <a:spcBef>
                <a:spcPts val="0"/>
              </a:spcBef>
            </a:pPr>
            <a:r>
              <a:rPr lang="en-US" sz="1800" dirty="0">
                <a:solidFill>
                  <a:schemeClr val="tx1"/>
                </a:solidFill>
              </a:rPr>
              <a:t>The data for both CXI and XPP is of the same quality as when the experiments are performed  one at a time</a:t>
            </a:r>
          </a:p>
        </p:txBody>
      </p:sp>
      <p:sp>
        <p:nvSpPr>
          <p:cNvPr id="3" name="Title 2"/>
          <p:cNvSpPr>
            <a:spLocks noGrp="1"/>
          </p:cNvSpPr>
          <p:nvPr>
            <p:ph type="title"/>
          </p:nvPr>
        </p:nvSpPr>
        <p:spPr>
          <a:xfrm>
            <a:off x="0" y="-259080"/>
            <a:ext cx="10058400" cy="1295400"/>
          </a:xfrm>
        </p:spPr>
        <p:txBody>
          <a:bodyPr/>
          <a:lstStyle/>
          <a:p>
            <a:r>
              <a:rPr lang="en-US" dirty="0" smtClean="0"/>
              <a:t>Simultaneous Hard X-ray Experiments at LCLS</a:t>
            </a:r>
            <a:endParaRPr lang="en-US" dirty="0"/>
          </a:p>
        </p:txBody>
      </p:sp>
      <p:sp>
        <p:nvSpPr>
          <p:cNvPr id="11" name="TextBox 10"/>
          <p:cNvSpPr txBox="1"/>
          <p:nvPr/>
        </p:nvSpPr>
        <p:spPr>
          <a:xfrm>
            <a:off x="251460" y="6045200"/>
            <a:ext cx="3939540" cy="841541"/>
          </a:xfrm>
          <a:prstGeom prst="rect">
            <a:avLst/>
          </a:prstGeom>
          <a:noFill/>
        </p:spPr>
        <p:txBody>
          <a:bodyPr wrap="square" lIns="101882" tIns="50941" rIns="101882" bIns="50941" rtlCol="0">
            <a:spAutoFit/>
          </a:bodyPr>
          <a:lstStyle/>
          <a:p>
            <a:r>
              <a:rPr lang="en-US" sz="1600" b="0" u="none" dirty="0">
                <a:latin typeface="Arial" pitchFamily="34" charset="0"/>
                <a:cs typeface="Arial" pitchFamily="34" charset="0"/>
              </a:rPr>
              <a:t>X-ray beam profiles in CXI showing minimal effects of the thin diamond crystal</a:t>
            </a:r>
          </a:p>
        </p:txBody>
      </p:sp>
      <p:pic>
        <p:nvPicPr>
          <p:cNvPr id="22" name="Picture 47" descr="http://inside.anl.gov/resources/standards/images/logos/ANL_H_Black.jpg"/>
          <p:cNvPicPr>
            <a:picLocks noChangeAspect="1" noChangeArrowheads="1"/>
          </p:cNvPicPr>
          <p:nvPr/>
        </p:nvPicPr>
        <p:blipFill>
          <a:blip r:embed="rId3" cstate="print"/>
          <a:srcRect/>
          <a:stretch>
            <a:fillRect/>
          </a:stretch>
        </p:blipFill>
        <p:spPr bwMode="auto">
          <a:xfrm>
            <a:off x="6038389" y="7167900"/>
            <a:ext cx="1079912" cy="518140"/>
          </a:xfrm>
          <a:prstGeom prst="rect">
            <a:avLst/>
          </a:prstGeom>
          <a:noFill/>
          <a:ln w="9525">
            <a:solidFill>
              <a:srgbClr val="FFFF00"/>
            </a:solidFill>
            <a:miter lim="800000"/>
            <a:headEnd/>
            <a:tailEnd/>
          </a:ln>
          <a:effectLst>
            <a:outerShdw blurRad="50800" dist="38100" dir="2700000" algn="tl" rotWithShape="0">
              <a:prstClr val="black">
                <a:alpha val="40000"/>
              </a:prstClr>
            </a:outerShdw>
          </a:effectLst>
        </p:spPr>
      </p:pic>
      <p:pic>
        <p:nvPicPr>
          <p:cNvPr id="23" name="Picture 5"/>
          <p:cNvPicPr>
            <a:picLocks noChangeAspect="1" noChangeArrowheads="1"/>
          </p:cNvPicPr>
          <p:nvPr/>
        </p:nvPicPr>
        <p:blipFill>
          <a:blip r:embed="rId4" cstate="print"/>
          <a:srcRect/>
          <a:stretch>
            <a:fillRect/>
          </a:stretch>
        </p:blipFill>
        <p:spPr bwMode="auto">
          <a:xfrm>
            <a:off x="4274820" y="7184934"/>
            <a:ext cx="1405309" cy="495854"/>
          </a:xfrm>
          <a:prstGeom prst="rect">
            <a:avLst/>
          </a:prstGeom>
          <a:noFill/>
          <a:ln w="9525">
            <a:solidFill>
              <a:srgbClr val="C00000"/>
            </a:solidFill>
            <a:miter lim="800000"/>
            <a:headEnd/>
            <a:tailEnd/>
          </a:ln>
          <a:effectLst>
            <a:outerShdw blurRad="50800" dist="38100" dir="2700000" algn="tl" rotWithShape="0">
              <a:prstClr val="black">
                <a:alpha val="40000"/>
              </a:prstClr>
            </a:outerShdw>
          </a:effectLst>
        </p:spPr>
      </p:pic>
      <p:pic>
        <p:nvPicPr>
          <p:cNvPr id="24" name="Picture 2"/>
          <p:cNvPicPr>
            <a:picLocks noChangeAspect="1" noChangeArrowheads="1"/>
          </p:cNvPicPr>
          <p:nvPr/>
        </p:nvPicPr>
        <p:blipFill>
          <a:blip r:embed="rId5" cstate="print"/>
          <a:srcRect/>
          <a:stretch>
            <a:fillRect/>
          </a:stretch>
        </p:blipFill>
        <p:spPr bwMode="auto">
          <a:xfrm>
            <a:off x="7548439" y="7184553"/>
            <a:ext cx="1732123" cy="49247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8" name="Group 27"/>
          <p:cNvGrpSpPr/>
          <p:nvPr/>
        </p:nvGrpSpPr>
        <p:grpSpPr>
          <a:xfrm>
            <a:off x="251460" y="3972560"/>
            <a:ext cx="3520440" cy="1899920"/>
            <a:chOff x="4251960" y="2887942"/>
            <a:chExt cx="2849741" cy="1996479"/>
          </a:xfrm>
        </p:grpSpPr>
        <p:grpSp>
          <p:nvGrpSpPr>
            <p:cNvPr id="29" name="Group 28"/>
            <p:cNvGrpSpPr/>
            <p:nvPr/>
          </p:nvGrpSpPr>
          <p:grpSpPr>
            <a:xfrm>
              <a:off x="4251960" y="2887942"/>
              <a:ext cx="2849741" cy="1996479"/>
              <a:chOff x="4251960" y="2887942"/>
              <a:chExt cx="2849741" cy="1996479"/>
            </a:xfrm>
          </p:grpSpPr>
          <p:pic>
            <p:nvPicPr>
              <p:cNvPr id="33" name="Picture 32" descr="Z:\Private\LCLS_experiments\Diamond_effect\CXI80410\r1445.pn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366" r="21641" b="9869"/>
              <a:stretch/>
            </p:blipFill>
            <p:spPr bwMode="auto">
              <a:xfrm>
                <a:off x="5375840" y="2887942"/>
                <a:ext cx="1725861" cy="19964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Z:\Private\LCLS_experiments\Diamond_effect\CXI80410\r1441.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97" r="20756" b="10164"/>
              <a:stretch/>
            </p:blipFill>
            <p:spPr bwMode="auto">
              <a:xfrm>
                <a:off x="4251960" y="2887943"/>
                <a:ext cx="1518162" cy="199647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755890" y="4253724"/>
              <a:ext cx="880037" cy="388102"/>
            </a:xfrm>
            <a:prstGeom prst="rect">
              <a:avLst/>
            </a:prstGeom>
            <a:noFill/>
          </p:spPr>
          <p:txBody>
            <a:bodyPr wrap="none" rtlCol="0">
              <a:spAutoFit/>
            </a:bodyPr>
            <a:lstStyle/>
            <a:p>
              <a:r>
                <a:rPr lang="en-US" sz="1800" dirty="0">
                  <a:solidFill>
                    <a:prstClr val="white"/>
                  </a:solidFill>
                </a:rPr>
                <a:t>Mono out </a:t>
              </a:r>
            </a:p>
          </p:txBody>
        </p:sp>
        <p:sp>
          <p:nvSpPr>
            <p:cNvPr id="31" name="TextBox 30"/>
            <p:cNvSpPr txBox="1"/>
            <p:nvPr/>
          </p:nvSpPr>
          <p:spPr>
            <a:xfrm>
              <a:off x="4345956" y="4253724"/>
              <a:ext cx="778823" cy="388102"/>
            </a:xfrm>
            <a:prstGeom prst="rect">
              <a:avLst/>
            </a:prstGeom>
            <a:noFill/>
          </p:spPr>
          <p:txBody>
            <a:bodyPr wrap="none" rtlCol="0">
              <a:spAutoFit/>
            </a:bodyPr>
            <a:lstStyle/>
            <a:p>
              <a:r>
                <a:rPr lang="en-US" sz="1800" dirty="0">
                  <a:solidFill>
                    <a:srgbClr val="FFFFFF"/>
                  </a:solidFill>
                </a:rPr>
                <a:t>Mono In </a:t>
              </a:r>
            </a:p>
          </p:txBody>
        </p:sp>
      </p:grpSp>
      <p:grpSp>
        <p:nvGrpSpPr>
          <p:cNvPr id="18" name="Group 17"/>
          <p:cNvGrpSpPr/>
          <p:nvPr/>
        </p:nvGrpSpPr>
        <p:grpSpPr>
          <a:xfrm>
            <a:off x="335280" y="1295400"/>
            <a:ext cx="3078502" cy="1313319"/>
            <a:chOff x="304800" y="1475512"/>
            <a:chExt cx="2798638" cy="1158811"/>
          </a:xfrm>
        </p:grpSpPr>
        <p:cxnSp>
          <p:nvCxnSpPr>
            <p:cNvPr id="19" name="Straight Connector 18"/>
            <p:cNvCxnSpPr/>
            <p:nvPr/>
          </p:nvCxnSpPr>
          <p:spPr>
            <a:xfrm flipV="1">
              <a:off x="304800" y="2542312"/>
              <a:ext cx="2438400" cy="17682"/>
            </a:xfrm>
            <a:prstGeom prst="line">
              <a:avLst/>
            </a:prstGeom>
            <a:ln>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rot="19556332">
              <a:off x="785639" y="2537135"/>
              <a:ext cx="762000" cy="4571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19486027">
              <a:off x="1213613" y="1549426"/>
              <a:ext cx="762000" cy="12191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20" idx="0"/>
              <a:endCxn id="21" idx="2"/>
            </p:cNvCxnSpPr>
            <p:nvPr/>
          </p:nvCxnSpPr>
          <p:spPr>
            <a:xfrm flipV="1">
              <a:off x="1153836" y="1660178"/>
              <a:ext cx="475945" cy="88087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1" idx="2"/>
            </p:cNvCxnSpPr>
            <p:nvPr/>
          </p:nvCxnSpPr>
          <p:spPr>
            <a:xfrm>
              <a:off x="1629781" y="1660178"/>
              <a:ext cx="732419"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362200" y="1475512"/>
              <a:ext cx="399585" cy="244411"/>
            </a:xfrm>
            <a:prstGeom prst="rect">
              <a:avLst/>
            </a:prstGeom>
            <a:noFill/>
          </p:spPr>
          <p:txBody>
            <a:bodyPr wrap="none" rtlCol="0">
              <a:spAutoFit/>
            </a:bodyPr>
            <a:lstStyle/>
            <a:p>
              <a:r>
                <a:rPr lang="en-US" dirty="0" smtClean="0"/>
                <a:t>XPP</a:t>
              </a:r>
              <a:endParaRPr lang="en-US" dirty="0"/>
            </a:p>
          </p:txBody>
        </p:sp>
        <p:sp>
          <p:nvSpPr>
            <p:cNvPr id="37" name="TextBox 36"/>
            <p:cNvSpPr txBox="1"/>
            <p:nvPr/>
          </p:nvSpPr>
          <p:spPr>
            <a:xfrm>
              <a:off x="2743200" y="2389912"/>
              <a:ext cx="360238" cy="244411"/>
            </a:xfrm>
            <a:prstGeom prst="rect">
              <a:avLst/>
            </a:prstGeom>
            <a:noFill/>
          </p:spPr>
          <p:txBody>
            <a:bodyPr wrap="none" rtlCol="0">
              <a:spAutoFit/>
            </a:bodyPr>
            <a:lstStyle/>
            <a:p>
              <a:r>
                <a:rPr lang="en-US" dirty="0" smtClean="0"/>
                <a:t>CXI</a:t>
              </a:r>
              <a:endParaRPr lang="en-US" dirty="0"/>
            </a:p>
          </p:txBody>
        </p:sp>
      </p:grpSp>
      <p:sp>
        <p:nvSpPr>
          <p:cNvPr id="38" name="TextBox 37"/>
          <p:cNvSpPr txBox="1"/>
          <p:nvPr/>
        </p:nvSpPr>
        <p:spPr>
          <a:xfrm>
            <a:off x="251460" y="2849881"/>
            <a:ext cx="3268980" cy="472209"/>
          </a:xfrm>
          <a:prstGeom prst="rect">
            <a:avLst/>
          </a:prstGeom>
          <a:noFill/>
        </p:spPr>
        <p:txBody>
          <a:bodyPr wrap="square" lIns="101882" tIns="50941" rIns="101882" bIns="50941" rtlCol="0">
            <a:spAutoFit/>
          </a:bodyPr>
          <a:lstStyle/>
          <a:p>
            <a:pPr algn="ctr"/>
            <a:r>
              <a:rPr lang="en-US" dirty="0" smtClean="0"/>
              <a:t>Two diamond(111) crystals</a:t>
            </a:r>
          </a:p>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First </a:t>
            </a:r>
            <a:r>
              <a:rPr lang="en-US" sz="2400" dirty="0"/>
              <a:t>High-Energy Superconducting </a:t>
            </a:r>
            <a:r>
              <a:rPr lang="en-US" sz="2400" dirty="0" err="1" smtClean="0"/>
              <a:t>Undulator</a:t>
            </a:r>
            <a:r>
              <a:rPr lang="en-US" sz="2400" dirty="0" smtClean="0"/>
              <a:t> Installed at APS</a:t>
            </a:r>
            <a:endParaRPr lang="en-US" sz="2400" dirty="0"/>
          </a:p>
        </p:txBody>
      </p:sp>
      <p:sp>
        <p:nvSpPr>
          <p:cNvPr id="5" name="Slide Number Placeholder 4"/>
          <p:cNvSpPr>
            <a:spLocks noGrp="1"/>
          </p:cNvSpPr>
          <p:nvPr>
            <p:ph type="sldNum" sz="quarter" idx="11"/>
          </p:nvPr>
        </p:nvSpPr>
        <p:spPr/>
        <p:txBody>
          <a:bodyPr/>
          <a:lstStyle/>
          <a:p>
            <a:pPr>
              <a:defRPr/>
            </a:pPr>
            <a:fld id="{21722FF3-B2FF-4B9D-A1FC-2641F0BD8CF1}" type="slidenum">
              <a:rPr lang="en-US" smtClean="0"/>
              <a:pPr>
                <a:defRPr/>
              </a:pPr>
              <a:t>12</a:t>
            </a:fld>
            <a:endParaRPr lang="en-US" dirty="0"/>
          </a:p>
        </p:txBody>
      </p:sp>
      <p:sp>
        <p:nvSpPr>
          <p:cNvPr id="22" name="Slide Number Placeholder 4"/>
          <p:cNvSpPr txBox="1">
            <a:spLocks/>
          </p:cNvSpPr>
          <p:nvPr/>
        </p:nvSpPr>
        <p:spPr>
          <a:xfrm>
            <a:off x="9471660" y="7354994"/>
            <a:ext cx="422593" cy="4138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742950" indent="-28575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514600" indent="-228600" algn="l" defTabSz="914079" rtl="0" eaLnBrk="0" fontAlgn="base" latinLnBrk="0" hangingPunct="0">
              <a:spcBef>
                <a:spcPct val="0"/>
              </a:spcBef>
              <a:spcAft>
                <a:spcPct val="0"/>
              </a:spcAft>
              <a:defRPr kern="1200">
                <a:solidFill>
                  <a:schemeClr val="tx1"/>
                </a:solidFill>
                <a:latin typeface="Calibri" charset="0"/>
                <a:ea typeface="ＭＳ Ｐゴシック" charset="0"/>
                <a:cs typeface="+mn-cs"/>
              </a:defRPr>
            </a:lvl6pPr>
            <a:lvl7pPr marL="2971800" indent="-228600" algn="l" defTabSz="914079" rtl="0" eaLnBrk="0" fontAlgn="base" latinLnBrk="0" hangingPunct="0">
              <a:spcBef>
                <a:spcPct val="0"/>
              </a:spcBef>
              <a:spcAft>
                <a:spcPct val="0"/>
              </a:spcAft>
              <a:defRPr kern="1200">
                <a:solidFill>
                  <a:schemeClr val="tx1"/>
                </a:solidFill>
                <a:latin typeface="Calibri" charset="0"/>
                <a:ea typeface="ＭＳ Ｐゴシック" charset="0"/>
                <a:cs typeface="+mn-cs"/>
              </a:defRPr>
            </a:lvl7pPr>
            <a:lvl8pPr marL="3429000" indent="-228600" algn="l" defTabSz="914079" rtl="0" eaLnBrk="0" fontAlgn="base" latinLnBrk="0" hangingPunct="0">
              <a:spcBef>
                <a:spcPct val="0"/>
              </a:spcBef>
              <a:spcAft>
                <a:spcPct val="0"/>
              </a:spcAft>
              <a:defRPr kern="1200">
                <a:solidFill>
                  <a:schemeClr val="tx1"/>
                </a:solidFill>
                <a:latin typeface="Calibri" charset="0"/>
                <a:ea typeface="ＭＳ Ｐゴシック" charset="0"/>
                <a:cs typeface="+mn-cs"/>
              </a:defRPr>
            </a:lvl8pPr>
            <a:lvl9pPr marL="3886200" indent="-228600" algn="l" defTabSz="914079" rtl="0" eaLnBrk="0" fontAlgn="base" latinLnBrk="0" hangingPunct="0">
              <a:spcBef>
                <a:spcPct val="0"/>
              </a:spcBef>
              <a:spcAft>
                <a:spcPct val="0"/>
              </a:spcAft>
              <a:defRPr kern="1200">
                <a:solidFill>
                  <a:schemeClr val="tx1"/>
                </a:solidFill>
                <a:latin typeface="Calibri" charset="0"/>
                <a:ea typeface="ＭＳ Ｐゴシック" charset="0"/>
                <a:cs typeface="+mn-cs"/>
              </a:defRPr>
            </a:lvl9pPr>
          </a:lstStyle>
          <a:p>
            <a:pPr eaLnBrk="1" hangingPunct="1"/>
            <a:fld id="{79BCA425-E812-424A-A7E8-67FCB8C85894}" type="slidenum">
              <a:rPr lang="en-US" smtClean="0"/>
              <a:pPr eaLnBrk="1" hangingPunct="1"/>
              <a:t>12</a:t>
            </a:fld>
            <a:endParaRPr lang="en-US"/>
          </a:p>
        </p:txBody>
      </p:sp>
      <p:pic>
        <p:nvPicPr>
          <p:cNvPr id="23" name="Picture 2" descr="\\OXYGEN\doose\APS-U\PDR\acceleratorSystems\SCU\figure\SCU0Magnet.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2920" y="1063307"/>
            <a:ext cx="4313238" cy="250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
          <p:cNvSpPr txBox="1">
            <a:spLocks noChangeArrowheads="1"/>
          </p:cNvSpPr>
          <p:nvPr/>
        </p:nvSpPr>
        <p:spPr bwMode="auto">
          <a:xfrm>
            <a:off x="1466851" y="1063308"/>
            <a:ext cx="2861930" cy="349098"/>
          </a:xfrm>
          <a:prstGeom prst="rect">
            <a:avLst/>
          </a:prstGeom>
          <a:solidFill>
            <a:srgbClr val="C6D9F1"/>
          </a:solidFill>
          <a:ln>
            <a:noFill/>
          </a:ln>
        </p:spPr>
        <p:txBody>
          <a:bodyPr wrap="none" lIns="101882" tIns="50941" rIns="101882" bIns="50941">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1600" b="0" u="none" dirty="0">
                <a:solidFill>
                  <a:srgbClr val="000000"/>
                </a:solidFill>
                <a:latin typeface="Arial" pitchFamily="34" charset="0"/>
                <a:cs typeface="Arial" pitchFamily="34" charset="0"/>
              </a:rPr>
              <a:t>Completed magnet assembly</a:t>
            </a:r>
          </a:p>
        </p:txBody>
      </p:sp>
      <p:sp>
        <p:nvSpPr>
          <p:cNvPr id="27" name="Rectangle 3"/>
          <p:cNvSpPr txBox="1">
            <a:spLocks noChangeArrowheads="1"/>
          </p:cNvSpPr>
          <p:nvPr/>
        </p:nvSpPr>
        <p:spPr bwMode="auto">
          <a:xfrm>
            <a:off x="5113020" y="1063307"/>
            <a:ext cx="4945380" cy="1527492"/>
          </a:xfrm>
          <a:prstGeom prst="rect">
            <a:avLst/>
          </a:prstGeom>
          <a:extLst>
            <a:ext uri="{FAA26D3D-D897-4be2-8F04-BA451C77F1D7}">
              <ma14:placeholder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vert="horz" wrap="square" lIns="101882" tIns="50941" rIns="101882" bIns="50941" numCol="1" anchor="t" anchorCtr="0" compatLnSpc="1">
            <a:prstTxWarp prst="textNoShape">
              <a:avLst/>
            </a:prstTxWarp>
          </a:bodyPr>
          <a:lstStyle>
            <a:lvl1pPr marL="342900" indent="-342900" algn="l" rtl="0" eaLnBrk="0" fontAlgn="base" hangingPunct="0">
              <a:spcBef>
                <a:spcPct val="20000"/>
              </a:spcBef>
              <a:spcAft>
                <a:spcPct val="0"/>
              </a:spcAft>
              <a:buClr>
                <a:srgbClr val="1F497D"/>
              </a:buClr>
              <a:buFont typeface="Wingdings" charset="0"/>
              <a:buChar char="§"/>
              <a:defRPr sz="1800">
                <a:solidFill>
                  <a:schemeClr val="dk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dk1"/>
                </a:solidFill>
                <a:latin typeface="+mn-lt"/>
                <a:ea typeface="+mn-ea"/>
                <a:cs typeface="+mn-cs"/>
              </a:defRPr>
            </a:lvl2pPr>
            <a:lvl3pPr marL="1143000" indent="-228600" algn="l" rtl="0" eaLnBrk="0" fontAlgn="base" hangingPunct="0">
              <a:spcBef>
                <a:spcPct val="20000"/>
              </a:spcBef>
              <a:spcAft>
                <a:spcPct val="0"/>
              </a:spcAft>
              <a:buClr>
                <a:srgbClr val="1F497D"/>
              </a:buClr>
              <a:buChar char="•"/>
              <a:defRPr sz="1400">
                <a:solidFill>
                  <a:schemeClr val="dk1"/>
                </a:solidFill>
                <a:latin typeface="+mn-lt"/>
                <a:ea typeface="+mn-ea"/>
                <a:cs typeface="+mn-cs"/>
              </a:defRPr>
            </a:lvl3pPr>
            <a:lvl4pPr marL="1600200" indent="-228600" algn="l" rtl="0" eaLnBrk="0" fontAlgn="base" hangingPunct="0">
              <a:spcBef>
                <a:spcPct val="20000"/>
              </a:spcBef>
              <a:spcAft>
                <a:spcPct val="0"/>
              </a:spcAft>
              <a:buClr>
                <a:srgbClr val="1F497D"/>
              </a:buClr>
              <a:buChar char="–"/>
              <a:defRPr sz="1400">
                <a:solidFill>
                  <a:schemeClr val="dk1"/>
                </a:solidFill>
                <a:latin typeface="+mn-lt"/>
                <a:ea typeface="+mn-ea"/>
                <a:cs typeface="+mn-cs"/>
              </a:defRPr>
            </a:lvl4pPr>
            <a:lvl5pPr marL="2057400" indent="-228600" algn="l" rtl="0" eaLnBrk="0" fontAlgn="base" hangingPunct="0">
              <a:spcBef>
                <a:spcPct val="20000"/>
              </a:spcBef>
              <a:spcAft>
                <a:spcPct val="0"/>
              </a:spcAft>
              <a:buClr>
                <a:srgbClr val="1F497D"/>
              </a:buClr>
              <a:buFont typeface="Arial" charset="0"/>
              <a:buChar char="»"/>
              <a:defRPr sz="1400">
                <a:solidFill>
                  <a:schemeClr val="dk1"/>
                </a:solidFill>
                <a:latin typeface="+mn-lt"/>
                <a:ea typeface="+mn-ea"/>
                <a:cs typeface="+mn-cs"/>
              </a:defRPr>
            </a:lvl5pPr>
            <a:lvl6pPr marL="25146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6pPr>
            <a:lvl7pPr marL="29718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7pPr>
            <a:lvl8pPr marL="34290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8pPr>
            <a:lvl9pPr marL="38862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9pPr>
          </a:lstStyle>
          <a:p>
            <a:pPr eaLnBrk="1" hangingPunct="1">
              <a:buFont typeface="Wingdings" charset="0"/>
              <a:buNone/>
            </a:pPr>
            <a:r>
              <a:rPr lang="en-US" b="0" u="none" dirty="0" smtClean="0">
                <a:solidFill>
                  <a:schemeClr val="tx1">
                    <a:lumMod val="50000"/>
                  </a:schemeClr>
                </a:solidFill>
                <a:latin typeface="Arial" pitchFamily="34" charset="0"/>
                <a:ea typeface="ＭＳ Ｐゴシック" charset="0"/>
                <a:cs typeface="Arial" pitchFamily="34" charset="0"/>
              </a:rPr>
              <a:t>FEATURES</a:t>
            </a:r>
          </a:p>
          <a:p>
            <a:pPr eaLnBrk="1" hangingPunct="1"/>
            <a:r>
              <a:rPr lang="en-US" b="0" u="none" dirty="0" smtClean="0">
                <a:solidFill>
                  <a:schemeClr val="tx1">
                    <a:lumMod val="50000"/>
                  </a:schemeClr>
                </a:solidFill>
                <a:latin typeface="Arial" pitchFamily="34" charset="0"/>
                <a:ea typeface="ＭＳ Ｐゴシック" charset="0"/>
                <a:cs typeface="Arial" pitchFamily="34" charset="0"/>
              </a:rPr>
              <a:t>First hard x-ray superconducting </a:t>
            </a:r>
            <a:r>
              <a:rPr lang="en-US" b="0" u="none" dirty="0" err="1" smtClean="0">
                <a:solidFill>
                  <a:schemeClr val="tx1">
                    <a:lumMod val="50000"/>
                  </a:schemeClr>
                </a:solidFill>
                <a:latin typeface="Arial" pitchFamily="34" charset="0"/>
                <a:ea typeface="ＭＳ Ｐゴシック" charset="0"/>
                <a:cs typeface="Arial" pitchFamily="34" charset="0"/>
              </a:rPr>
              <a:t>undulator</a:t>
            </a:r>
            <a:endParaRPr lang="en-US" b="0" u="none" dirty="0" smtClean="0">
              <a:solidFill>
                <a:schemeClr val="tx1">
                  <a:lumMod val="50000"/>
                </a:schemeClr>
              </a:solidFill>
              <a:latin typeface="Arial" pitchFamily="34" charset="0"/>
              <a:ea typeface="ＭＳ Ｐゴシック" charset="0"/>
              <a:cs typeface="Arial" pitchFamily="34" charset="0"/>
            </a:endParaRPr>
          </a:p>
          <a:p>
            <a:pPr eaLnBrk="1" hangingPunct="1"/>
            <a:r>
              <a:rPr lang="en-US" b="0" u="none" dirty="0" smtClean="0">
                <a:solidFill>
                  <a:schemeClr val="tx1">
                    <a:lumMod val="50000"/>
                  </a:schemeClr>
                </a:solidFill>
                <a:latin typeface="Arial" pitchFamily="34" charset="0"/>
                <a:ea typeface="ＭＳ Ｐゴシック" charset="0"/>
                <a:cs typeface="Arial" pitchFamily="34" charset="0"/>
              </a:rPr>
              <a:t>Designed at the APS (except cryostat)</a:t>
            </a:r>
          </a:p>
          <a:p>
            <a:pPr eaLnBrk="1" hangingPunct="1"/>
            <a:r>
              <a:rPr lang="en-US" b="0" u="none" dirty="0" smtClean="0">
                <a:solidFill>
                  <a:schemeClr val="tx1">
                    <a:lumMod val="50000"/>
                  </a:schemeClr>
                </a:solidFill>
                <a:latin typeface="Arial" pitchFamily="34" charset="0"/>
                <a:ea typeface="ＭＳ Ｐゴシック" charset="0"/>
                <a:cs typeface="Arial" pitchFamily="34" charset="0"/>
              </a:rPr>
              <a:t>Successfully installed in APS ring</a:t>
            </a:r>
          </a:p>
          <a:p>
            <a:pPr eaLnBrk="1" hangingPunct="1"/>
            <a:endParaRPr lang="en-US" b="0" u="none" dirty="0" smtClean="0">
              <a:solidFill>
                <a:schemeClr val="tx1">
                  <a:lumMod val="50000"/>
                </a:schemeClr>
              </a:solidFill>
              <a:latin typeface="Arial" pitchFamily="34" charset="0"/>
              <a:ea typeface="ＭＳ Ｐゴシック" charset="0"/>
              <a:cs typeface="Arial" pitchFamily="34"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643" y="3693332"/>
            <a:ext cx="4023792" cy="3101323"/>
          </a:xfrm>
          <a:prstGeom prst="rect">
            <a:avLst/>
          </a:prstGeom>
        </p:spPr>
      </p:pic>
      <p:sp>
        <p:nvSpPr>
          <p:cNvPr id="29" name="TextBox 7"/>
          <p:cNvSpPr txBox="1">
            <a:spLocks noChangeArrowheads="1"/>
          </p:cNvSpPr>
          <p:nvPr/>
        </p:nvSpPr>
        <p:spPr bwMode="auto">
          <a:xfrm>
            <a:off x="714074" y="6314327"/>
            <a:ext cx="3890930" cy="349098"/>
          </a:xfrm>
          <a:prstGeom prst="rect">
            <a:avLst/>
          </a:prstGeom>
          <a:solidFill>
            <a:srgbClr val="C6D9F1"/>
          </a:solidFill>
          <a:ln>
            <a:noFill/>
          </a:ln>
        </p:spPr>
        <p:txBody>
          <a:bodyPr wrap="none" lIns="101882" tIns="50941" rIns="101882" bIns="50941">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1600" b="0" u="none" dirty="0">
                <a:solidFill>
                  <a:srgbClr val="000000"/>
                </a:solidFill>
                <a:latin typeface="Arial" pitchFamily="34" charset="0"/>
                <a:cs typeface="Arial" pitchFamily="34" charset="0"/>
              </a:rPr>
              <a:t>Magnet in a cryostat installed at the APS</a:t>
            </a:r>
          </a:p>
        </p:txBody>
      </p:sp>
      <p:pic>
        <p:nvPicPr>
          <p:cNvPr id="30" name="Picture 29" descr="SCU-plot.pdf"/>
          <p:cNvPicPr>
            <a:picLocks noChangeAspect="1"/>
          </p:cNvPicPr>
          <p:nvPr/>
        </p:nvPicPr>
        <p:blipFill rotWithShape="1">
          <a:blip r:embed="rId5" cstate="print">
            <a:extLst>
              <a:ext uri="{28A0092B-C50C-407E-A947-70E740481C1C}">
                <a14:useLocalDpi xmlns:a14="http://schemas.microsoft.com/office/drawing/2010/main"/>
              </a:ext>
            </a:extLst>
          </a:blip>
          <a:srcRect l="5487" t="6838" r="3659" b="1363"/>
          <a:stretch/>
        </p:blipFill>
        <p:spPr>
          <a:xfrm>
            <a:off x="5451463" y="2772632"/>
            <a:ext cx="4285628" cy="3301354"/>
          </a:xfrm>
          <a:prstGeom prst="rect">
            <a:avLst/>
          </a:prstGeom>
          <a:ln w="19050" cmpd="sng"/>
        </p:spPr>
        <p:style>
          <a:lnRef idx="1">
            <a:schemeClr val="dk1"/>
          </a:lnRef>
          <a:fillRef idx="3">
            <a:schemeClr val="dk1"/>
          </a:fillRef>
          <a:effectRef idx="2">
            <a:schemeClr val="dk1"/>
          </a:effectRef>
          <a:fontRef idx="minor">
            <a:schemeClr val="lt1"/>
          </a:fontRef>
        </p:style>
      </p:pic>
      <p:sp>
        <p:nvSpPr>
          <p:cNvPr id="31" name="Rectangle 3"/>
          <p:cNvSpPr txBox="1">
            <a:spLocks noChangeArrowheads="1"/>
          </p:cNvSpPr>
          <p:nvPr/>
        </p:nvSpPr>
        <p:spPr bwMode="auto">
          <a:xfrm>
            <a:off x="5113020" y="6192736"/>
            <a:ext cx="4781233" cy="1464518"/>
          </a:xfrm>
          <a:prstGeom prst="rect">
            <a:avLst/>
          </a:prstGeom>
          <a:extLst>
            <a:ext uri="{FAA26D3D-D897-4be2-8F04-BA451C77F1D7}">
              <ma14:placeholderFlag xmlns="" xmlns:ma14="http://schemas.microsoft.com/office/mac/drawingml/2011/main" val="1"/>
            </a:ext>
          </a:extLst>
        </p:spPr>
        <p:style>
          <a:lnRef idx="1">
            <a:schemeClr val="accent3"/>
          </a:lnRef>
          <a:fillRef idx="2">
            <a:schemeClr val="accent3"/>
          </a:fillRef>
          <a:effectRef idx="1">
            <a:schemeClr val="accent3"/>
          </a:effectRef>
          <a:fontRef idx="minor">
            <a:schemeClr val="dk1"/>
          </a:fontRef>
        </p:style>
        <p:txBody>
          <a:bodyPr vert="horz" wrap="square" lIns="101882" tIns="50941" rIns="101882" bIns="50941" numCol="1" anchor="t" anchorCtr="0" compatLnSpc="1">
            <a:prstTxWarp prst="textNoShape">
              <a:avLst/>
            </a:prstTxWarp>
          </a:bodyPr>
          <a:lstStyle>
            <a:lvl1pPr marL="342900" indent="-342900" algn="l" rtl="0" eaLnBrk="0" fontAlgn="base" hangingPunct="0">
              <a:spcBef>
                <a:spcPct val="20000"/>
              </a:spcBef>
              <a:spcAft>
                <a:spcPct val="0"/>
              </a:spcAft>
              <a:buClr>
                <a:srgbClr val="1F497D"/>
              </a:buClr>
              <a:buFont typeface="Wingdings" charset="0"/>
              <a:buChar char="§"/>
              <a:defRPr sz="1800">
                <a:solidFill>
                  <a:schemeClr val="dk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dk1"/>
                </a:solidFill>
                <a:latin typeface="+mn-lt"/>
                <a:ea typeface="+mn-ea"/>
                <a:cs typeface="+mn-cs"/>
              </a:defRPr>
            </a:lvl2pPr>
            <a:lvl3pPr marL="1143000" indent="-228600" algn="l" rtl="0" eaLnBrk="0" fontAlgn="base" hangingPunct="0">
              <a:spcBef>
                <a:spcPct val="20000"/>
              </a:spcBef>
              <a:spcAft>
                <a:spcPct val="0"/>
              </a:spcAft>
              <a:buClr>
                <a:srgbClr val="1F497D"/>
              </a:buClr>
              <a:buChar char="•"/>
              <a:defRPr sz="1400">
                <a:solidFill>
                  <a:schemeClr val="dk1"/>
                </a:solidFill>
                <a:latin typeface="+mn-lt"/>
                <a:ea typeface="+mn-ea"/>
                <a:cs typeface="+mn-cs"/>
              </a:defRPr>
            </a:lvl3pPr>
            <a:lvl4pPr marL="1600200" indent="-228600" algn="l" rtl="0" eaLnBrk="0" fontAlgn="base" hangingPunct="0">
              <a:spcBef>
                <a:spcPct val="20000"/>
              </a:spcBef>
              <a:spcAft>
                <a:spcPct val="0"/>
              </a:spcAft>
              <a:buClr>
                <a:srgbClr val="1F497D"/>
              </a:buClr>
              <a:buChar char="–"/>
              <a:defRPr sz="1400">
                <a:solidFill>
                  <a:schemeClr val="dk1"/>
                </a:solidFill>
                <a:latin typeface="+mn-lt"/>
                <a:ea typeface="+mn-ea"/>
                <a:cs typeface="+mn-cs"/>
              </a:defRPr>
            </a:lvl4pPr>
            <a:lvl5pPr marL="2057400" indent="-228600" algn="l" rtl="0" eaLnBrk="0" fontAlgn="base" hangingPunct="0">
              <a:spcBef>
                <a:spcPct val="20000"/>
              </a:spcBef>
              <a:spcAft>
                <a:spcPct val="0"/>
              </a:spcAft>
              <a:buClr>
                <a:srgbClr val="1F497D"/>
              </a:buClr>
              <a:buFont typeface="Arial" charset="0"/>
              <a:buChar char="»"/>
              <a:defRPr sz="1400">
                <a:solidFill>
                  <a:schemeClr val="dk1"/>
                </a:solidFill>
                <a:latin typeface="+mn-lt"/>
                <a:ea typeface="+mn-ea"/>
                <a:cs typeface="+mn-cs"/>
              </a:defRPr>
            </a:lvl5pPr>
            <a:lvl6pPr marL="25146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6pPr>
            <a:lvl7pPr marL="29718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7pPr>
            <a:lvl8pPr marL="34290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8pPr>
            <a:lvl9pPr marL="3886200" indent="-228600" algn="l" rtl="0" eaLnBrk="1" fontAlgn="base" hangingPunct="1">
              <a:spcBef>
                <a:spcPct val="20000"/>
              </a:spcBef>
              <a:spcAft>
                <a:spcPct val="0"/>
              </a:spcAft>
              <a:buClr>
                <a:srgbClr val="1F497D"/>
              </a:buClr>
              <a:buFont typeface="Arial" charset="0"/>
              <a:buChar char="»"/>
              <a:defRPr sz="1400">
                <a:solidFill>
                  <a:schemeClr val="dk1"/>
                </a:solidFill>
                <a:latin typeface="+mn-lt"/>
                <a:ea typeface="+mn-ea"/>
                <a:cs typeface="+mn-cs"/>
              </a:defRPr>
            </a:lvl9pPr>
          </a:lstStyle>
          <a:p>
            <a:pPr eaLnBrk="1" hangingPunct="1">
              <a:buFont typeface="Wingdings" charset="2"/>
              <a:buChar char="§"/>
            </a:pPr>
            <a:r>
              <a:rPr lang="en-US" b="0" u="none" dirty="0" smtClean="0">
                <a:solidFill>
                  <a:schemeClr val="tx1">
                    <a:lumMod val="50000"/>
                  </a:schemeClr>
                </a:solidFill>
                <a:latin typeface="Arial" pitchFamily="34" charset="0"/>
                <a:ea typeface="ＭＳ Ｐゴシック" charset="0"/>
                <a:cs typeface="Arial" pitchFamily="34" charset="0"/>
              </a:rPr>
              <a:t>First x-rays detected on January 21, 2013 during machine studies</a:t>
            </a:r>
          </a:p>
          <a:p>
            <a:pPr eaLnBrk="1" hangingPunct="1"/>
            <a:r>
              <a:rPr lang="en-US" b="0" u="none" dirty="0" smtClean="0">
                <a:solidFill>
                  <a:schemeClr val="tx1">
                    <a:lumMod val="50000"/>
                  </a:schemeClr>
                </a:solidFill>
                <a:latin typeface="Arial" pitchFamily="34" charset="0"/>
                <a:ea typeface="ＭＳ Ｐゴシック" charset="0"/>
                <a:cs typeface="Arial" pitchFamily="34" charset="0"/>
              </a:rPr>
              <a:t>Initial measurements agree with a theoretical prediction</a:t>
            </a:r>
          </a:p>
          <a:p>
            <a:pPr eaLnBrk="1" hangingPunct="1"/>
            <a:endParaRPr lang="en-US" b="0" u="none" dirty="0" smtClean="0">
              <a:solidFill>
                <a:schemeClr val="tx1">
                  <a:lumMod val="50000"/>
                </a:schemeClr>
              </a:solidFill>
              <a:latin typeface="Arial" pitchFamily="34" charset="0"/>
              <a:ea typeface="ＭＳ Ｐゴシック" charset="0"/>
              <a:cs typeface="Arial" pitchFamily="34" charset="0"/>
            </a:endParaRPr>
          </a:p>
        </p:txBody>
      </p:sp>
      <p:cxnSp>
        <p:nvCxnSpPr>
          <p:cNvPr id="32" name="Straight Arrow Connector 31"/>
          <p:cNvCxnSpPr/>
          <p:nvPr/>
        </p:nvCxnSpPr>
        <p:spPr bwMode="auto">
          <a:xfrm flipH="1">
            <a:off x="7990840" y="4142401"/>
            <a:ext cx="520384" cy="607399"/>
          </a:xfrm>
          <a:prstGeom prst="straightConnector1">
            <a:avLst/>
          </a:prstGeom>
          <a:noFill/>
          <a:ln w="9525" cap="flat" cmpd="sng" algn="ctr">
            <a:solidFill>
              <a:srgbClr val="660066"/>
            </a:solidFill>
            <a:prstDash val="solid"/>
            <a:round/>
            <a:headEnd type="none" w="med" len="med"/>
            <a:tailEnd type="arrow"/>
          </a:ln>
          <a:effectLst/>
        </p:spPr>
      </p:cxnSp>
      <p:sp>
        <p:nvSpPr>
          <p:cNvPr id="33" name="Rectangle 32"/>
          <p:cNvSpPr/>
          <p:nvPr/>
        </p:nvSpPr>
        <p:spPr>
          <a:xfrm>
            <a:off x="8377387" y="3424256"/>
            <a:ext cx="1774773" cy="1087762"/>
          </a:xfrm>
          <a:prstGeom prst="rect">
            <a:avLst/>
          </a:prstGeom>
        </p:spPr>
        <p:txBody>
          <a:bodyPr wrap="square" lIns="101882" tIns="50941" rIns="101882" bIns="50941">
            <a:spAutoFit/>
          </a:bodyPr>
          <a:lstStyle/>
          <a:p>
            <a:pPr eaLnBrk="1" hangingPunct="1"/>
            <a:r>
              <a:rPr lang="en-US" sz="1600" b="0" u="none" dirty="0">
                <a:solidFill>
                  <a:schemeClr val="tx1">
                    <a:lumMod val="50000"/>
                  </a:schemeClr>
                </a:solidFill>
                <a:latin typeface="Arial" pitchFamily="34" charset="0"/>
                <a:cs typeface="Arial" pitchFamily="34" charset="0"/>
              </a:rPr>
              <a:t>SCU0, 1</a:t>
            </a:r>
            <a:r>
              <a:rPr lang="en-US" sz="1600" b="0" u="none" baseline="30000" dirty="0">
                <a:solidFill>
                  <a:schemeClr val="tx1">
                    <a:lumMod val="50000"/>
                  </a:schemeClr>
                </a:solidFill>
                <a:latin typeface="Arial" pitchFamily="34" charset="0"/>
                <a:cs typeface="Arial" pitchFamily="34" charset="0"/>
              </a:rPr>
              <a:t>st</a:t>
            </a:r>
            <a:r>
              <a:rPr lang="en-US" sz="1600" b="0" u="none" dirty="0">
                <a:solidFill>
                  <a:schemeClr val="tx1">
                    <a:lumMod val="50000"/>
                  </a:schemeClr>
                </a:solidFill>
                <a:latin typeface="Arial" pitchFamily="34" charset="0"/>
                <a:cs typeface="Arial" pitchFamily="34" charset="0"/>
              </a:rPr>
              <a:t> harmonic</a:t>
            </a:r>
          </a:p>
          <a:p>
            <a:pPr eaLnBrk="1" hangingPunct="1"/>
            <a:r>
              <a:rPr lang="en-US" sz="1600" b="0" u="none" dirty="0">
                <a:solidFill>
                  <a:schemeClr val="tx1">
                    <a:lumMod val="50000"/>
                  </a:schemeClr>
                </a:solidFill>
                <a:latin typeface="Arial" pitchFamily="34" charset="0"/>
                <a:cs typeface="Arial" pitchFamily="34" charset="0"/>
              </a:rPr>
              <a:t>1.6cm, 20 periods</a:t>
            </a:r>
          </a:p>
        </p:txBody>
      </p:sp>
      <p:sp>
        <p:nvSpPr>
          <p:cNvPr id="34" name="Rectangle 33"/>
          <p:cNvSpPr/>
          <p:nvPr/>
        </p:nvSpPr>
        <p:spPr>
          <a:xfrm>
            <a:off x="5878751" y="2856492"/>
            <a:ext cx="2268378" cy="841541"/>
          </a:xfrm>
          <a:prstGeom prst="rect">
            <a:avLst/>
          </a:prstGeom>
        </p:spPr>
        <p:txBody>
          <a:bodyPr wrap="square" lIns="101882" tIns="50941" rIns="101882" bIns="50941">
            <a:spAutoFit/>
          </a:bodyPr>
          <a:lstStyle/>
          <a:p>
            <a:pPr eaLnBrk="1" hangingPunct="1"/>
            <a:r>
              <a:rPr lang="en-US" sz="1600" b="0" u="none" dirty="0" err="1">
                <a:solidFill>
                  <a:schemeClr val="tx1">
                    <a:lumMod val="50000"/>
                  </a:schemeClr>
                </a:solidFill>
                <a:latin typeface="Arial" pitchFamily="34" charset="0"/>
                <a:cs typeface="Arial" pitchFamily="34" charset="0"/>
              </a:rPr>
              <a:t>Undulator</a:t>
            </a:r>
            <a:r>
              <a:rPr lang="en-US" sz="1600" b="0" u="none" dirty="0">
                <a:solidFill>
                  <a:schemeClr val="tx1">
                    <a:lumMod val="50000"/>
                  </a:schemeClr>
                </a:solidFill>
                <a:latin typeface="Arial" pitchFamily="34" charset="0"/>
                <a:cs typeface="Arial" pitchFamily="34" charset="0"/>
              </a:rPr>
              <a:t> A,3</a:t>
            </a:r>
            <a:r>
              <a:rPr lang="en-US" sz="1600" b="0" u="none" baseline="30000" dirty="0">
                <a:solidFill>
                  <a:schemeClr val="tx1">
                    <a:lumMod val="50000"/>
                  </a:schemeClr>
                </a:solidFill>
                <a:latin typeface="Arial" pitchFamily="34" charset="0"/>
                <a:cs typeface="Arial" pitchFamily="34" charset="0"/>
              </a:rPr>
              <a:t>rd</a:t>
            </a:r>
            <a:r>
              <a:rPr lang="en-US" sz="1600" b="0" u="none" dirty="0">
                <a:solidFill>
                  <a:schemeClr val="tx1">
                    <a:lumMod val="50000"/>
                  </a:schemeClr>
                </a:solidFill>
                <a:latin typeface="Arial" pitchFamily="34" charset="0"/>
                <a:cs typeface="Arial" pitchFamily="34" charset="0"/>
              </a:rPr>
              <a:t>  harmonic</a:t>
            </a:r>
          </a:p>
          <a:p>
            <a:pPr eaLnBrk="1" hangingPunct="1"/>
            <a:r>
              <a:rPr lang="en-US" sz="1600" b="0" u="none" dirty="0">
                <a:solidFill>
                  <a:schemeClr val="tx1">
                    <a:lumMod val="50000"/>
                  </a:schemeClr>
                </a:solidFill>
                <a:latin typeface="Arial" pitchFamily="34" charset="0"/>
                <a:cs typeface="Arial" pitchFamily="34" charset="0"/>
              </a:rPr>
              <a:t>3.3cm, 70periods</a:t>
            </a:r>
          </a:p>
        </p:txBody>
      </p:sp>
      <p:cxnSp>
        <p:nvCxnSpPr>
          <p:cNvPr id="35" name="Straight Arrow Connector 34"/>
          <p:cNvCxnSpPr/>
          <p:nvPr/>
        </p:nvCxnSpPr>
        <p:spPr bwMode="auto">
          <a:xfrm>
            <a:off x="6593840" y="3489999"/>
            <a:ext cx="838200" cy="303588"/>
          </a:xfrm>
          <a:prstGeom prst="straightConnector1">
            <a:avLst/>
          </a:prstGeom>
          <a:noFill/>
          <a:ln w="9525" cap="flat" cmpd="sng" algn="ctr">
            <a:solidFill>
              <a:schemeClr val="tx2">
                <a:lumMod val="60000"/>
                <a:lumOff val="40000"/>
              </a:schemeClr>
            </a:solidFill>
            <a:prstDash val="solid"/>
            <a:round/>
            <a:headEnd type="none" w="med" len="med"/>
            <a:tailEnd type="arrow"/>
          </a:ln>
          <a:effectLst/>
        </p:spPr>
      </p:cxnSp>
      <p:sp>
        <p:nvSpPr>
          <p:cNvPr id="2" name="Rectangle 1"/>
          <p:cNvSpPr/>
          <p:nvPr/>
        </p:nvSpPr>
        <p:spPr>
          <a:xfrm>
            <a:off x="8054258" y="2856492"/>
            <a:ext cx="1744637" cy="379876"/>
          </a:xfrm>
          <a:prstGeom prst="rect">
            <a:avLst/>
          </a:prstGeom>
        </p:spPr>
        <p:style>
          <a:lnRef idx="1">
            <a:schemeClr val="accent2"/>
          </a:lnRef>
          <a:fillRef idx="2">
            <a:schemeClr val="accent2"/>
          </a:fillRef>
          <a:effectRef idx="1">
            <a:schemeClr val="accent2"/>
          </a:effectRef>
          <a:fontRef idx="minor">
            <a:schemeClr val="dk1"/>
          </a:fontRef>
        </p:style>
        <p:txBody>
          <a:bodyPr wrap="none" lIns="101882" tIns="50941" rIns="101882" bIns="50941">
            <a:spAutoFit/>
          </a:bodyPr>
          <a:lstStyle/>
          <a:p>
            <a:pPr eaLnBrk="1" hangingPunct="1"/>
            <a:r>
              <a:rPr lang="en-US" sz="1800" b="0" u="none" dirty="0">
                <a:solidFill>
                  <a:schemeClr val="tx1">
                    <a:lumMod val="50000"/>
                  </a:schemeClr>
                </a:solidFill>
                <a:latin typeface="Arial" pitchFamily="34" charset="0"/>
                <a:cs typeface="Arial" pitchFamily="34" charset="0"/>
              </a:rPr>
              <a:t>Measured data</a:t>
            </a:r>
          </a:p>
        </p:txBody>
      </p:sp>
    </p:spTree>
    <p:extLst>
      <p:ext uri="{BB962C8B-B14F-4D97-AF65-F5344CB8AC3E}">
        <p14:creationId xmlns:p14="http://schemas.microsoft.com/office/powerpoint/2010/main" val="249261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1119" y="0"/>
            <a:ext cx="10058400" cy="1295400"/>
          </a:xfrm>
        </p:spPr>
        <p:txBody>
          <a:bodyPr/>
          <a:lstStyle/>
          <a:p>
            <a:pPr eaLnBrk="1" hangingPunct="1"/>
            <a:r>
              <a:rPr lang="en-US" sz="2400" dirty="0" smtClean="0"/>
              <a:t>National </a:t>
            </a:r>
            <a:r>
              <a:rPr lang="en-US" sz="2400" dirty="0"/>
              <a:t>Synchrotron Light </a:t>
            </a:r>
            <a:r>
              <a:rPr lang="en-US" sz="2400" dirty="0" smtClean="0"/>
              <a:t>Source-II</a:t>
            </a:r>
            <a:r>
              <a:rPr lang="en-US" sz="2000" dirty="0" smtClean="0"/>
              <a:t/>
            </a:r>
            <a:br>
              <a:rPr lang="en-US" sz="2000" dirty="0" smtClean="0"/>
            </a:br>
            <a:r>
              <a:rPr lang="en-US" sz="2000" dirty="0" smtClean="0"/>
              <a:t>85% Complete</a:t>
            </a:r>
            <a:r>
              <a:rPr lang="en-US" dirty="0"/>
              <a:t/>
            </a:r>
            <a:br>
              <a:rPr lang="en-US" dirty="0"/>
            </a:br>
            <a:endParaRPr lang="en-US" dirty="0" smtClean="0"/>
          </a:p>
        </p:txBody>
      </p:sp>
      <p:pic>
        <p:nvPicPr>
          <p:cNvPr id="11269" name="Picture 5"/>
          <p:cNvPicPr>
            <a:picLocks noChangeAspect="1" noChangeArrowheads="1"/>
          </p:cNvPicPr>
          <p:nvPr/>
        </p:nvPicPr>
        <p:blipFill>
          <a:blip r:embed="rId3"/>
          <a:srcRect/>
          <a:stretch>
            <a:fillRect/>
          </a:stretch>
        </p:blipFill>
        <p:spPr bwMode="auto">
          <a:xfrm>
            <a:off x="5025707" y="3787247"/>
            <a:ext cx="8732" cy="197908"/>
          </a:xfrm>
          <a:prstGeom prst="rect">
            <a:avLst/>
          </a:prstGeom>
          <a:noFill/>
          <a:ln w="12700">
            <a:noFill/>
            <a:miter lim="800000"/>
            <a:headEnd/>
            <a:tailEnd/>
          </a:ln>
        </p:spPr>
      </p:pic>
      <p:pic>
        <p:nvPicPr>
          <p:cNvPr id="11270" name="Picture 6"/>
          <p:cNvPicPr>
            <a:picLocks noChangeAspect="1" noChangeArrowheads="1"/>
          </p:cNvPicPr>
          <p:nvPr/>
        </p:nvPicPr>
        <p:blipFill>
          <a:blip r:embed="rId3"/>
          <a:srcRect/>
          <a:stretch>
            <a:fillRect/>
          </a:stretch>
        </p:blipFill>
        <p:spPr bwMode="auto">
          <a:xfrm>
            <a:off x="5025707" y="3787247"/>
            <a:ext cx="8732" cy="197908"/>
          </a:xfrm>
          <a:prstGeom prst="rect">
            <a:avLst/>
          </a:prstGeom>
          <a:noFill/>
          <a:ln w="12700">
            <a:noFill/>
            <a:miter lim="800000"/>
            <a:headEnd/>
            <a:tailEnd/>
          </a:ln>
        </p:spPr>
      </p:pic>
      <p:pic>
        <p:nvPicPr>
          <p:cNvPr id="11271" name="Picture 8"/>
          <p:cNvPicPr>
            <a:picLocks noChangeAspect="1" noChangeArrowheads="1"/>
          </p:cNvPicPr>
          <p:nvPr/>
        </p:nvPicPr>
        <p:blipFill>
          <a:blip r:embed="rId3"/>
          <a:srcRect/>
          <a:stretch>
            <a:fillRect/>
          </a:stretch>
        </p:blipFill>
        <p:spPr bwMode="auto">
          <a:xfrm>
            <a:off x="5025707" y="3787247"/>
            <a:ext cx="8732" cy="197908"/>
          </a:xfrm>
          <a:prstGeom prst="rect">
            <a:avLst/>
          </a:prstGeom>
          <a:noFill/>
          <a:ln w="12700">
            <a:noFill/>
            <a:miter lim="800000"/>
            <a:headEnd/>
            <a:tailEnd/>
          </a:ln>
        </p:spPr>
      </p:pic>
      <p:sp>
        <p:nvSpPr>
          <p:cNvPr id="11272" name="TextBox 34"/>
          <p:cNvSpPr txBox="1">
            <a:spLocks noChangeArrowheads="1"/>
          </p:cNvSpPr>
          <p:nvPr/>
        </p:nvSpPr>
        <p:spPr bwMode="auto">
          <a:xfrm>
            <a:off x="0" y="4513083"/>
            <a:ext cx="3431969" cy="1648685"/>
          </a:xfrm>
          <a:prstGeom prst="rect">
            <a:avLst/>
          </a:prstGeom>
          <a:noFill/>
          <a:ln w="9525">
            <a:noFill/>
            <a:miter lim="800000"/>
            <a:headEnd/>
            <a:tailEnd/>
          </a:ln>
        </p:spPr>
        <p:txBody>
          <a:bodyPr wrap="square" lIns="101882" tIns="50941" rIns="101882" bIns="50941">
            <a:spAutoFit/>
          </a:bodyPr>
          <a:lstStyle/>
          <a:p>
            <a:pPr marL="192799" indent="-192799">
              <a:lnSpc>
                <a:spcPct val="93000"/>
              </a:lnSpc>
              <a:buClr>
                <a:srgbClr val="FF0000"/>
              </a:buClr>
              <a:buFont typeface="Arial" pitchFamily="34" charset="0"/>
              <a:buChar char="•"/>
            </a:pPr>
            <a:r>
              <a:rPr lang="en-US" sz="1800" b="0" u="none" dirty="0">
                <a:latin typeface="Arial" pitchFamily="34" charset="0"/>
                <a:cs typeface="Arial" pitchFamily="34" charset="0"/>
              </a:rPr>
              <a:t>Ring Bldg </a:t>
            </a:r>
            <a:r>
              <a:rPr lang="en-US" sz="1800" b="0" u="none" dirty="0" smtClean="0">
                <a:latin typeface="Arial" pitchFamily="34" charset="0"/>
                <a:cs typeface="Arial" pitchFamily="34" charset="0"/>
              </a:rPr>
              <a:t>complete</a:t>
            </a:r>
            <a:endParaRPr lang="en-US" sz="1800" b="0" u="none" dirty="0">
              <a:latin typeface="Arial" pitchFamily="34" charset="0"/>
              <a:cs typeface="Arial" pitchFamily="34" charset="0"/>
            </a:endParaRPr>
          </a:p>
          <a:p>
            <a:pPr marL="192799" indent="-192799">
              <a:lnSpc>
                <a:spcPct val="93000"/>
              </a:lnSpc>
              <a:buClr>
                <a:srgbClr val="FF0000"/>
              </a:buClr>
              <a:buFont typeface="Arial" pitchFamily="34" charset="0"/>
              <a:buChar char="•"/>
            </a:pPr>
            <a:r>
              <a:rPr lang="en-US" sz="1800" b="0" u="none" dirty="0" smtClean="0">
                <a:latin typeface="Arial" pitchFamily="34" charset="0"/>
                <a:cs typeface="Arial" pitchFamily="34" charset="0"/>
              </a:rPr>
              <a:t>LOB 1-5 complete</a:t>
            </a:r>
            <a:endParaRPr lang="en-US" sz="1800" b="0" u="none" dirty="0">
              <a:latin typeface="Arial" pitchFamily="34" charset="0"/>
              <a:cs typeface="Arial" pitchFamily="34" charset="0"/>
            </a:endParaRPr>
          </a:p>
          <a:p>
            <a:pPr marL="192799" indent="-192799">
              <a:lnSpc>
                <a:spcPct val="93000"/>
              </a:lnSpc>
              <a:buClr>
                <a:srgbClr val="FF0000"/>
              </a:buClr>
              <a:buFont typeface="Arial" pitchFamily="34" charset="0"/>
              <a:buChar char="•"/>
            </a:pPr>
            <a:r>
              <a:rPr lang="en-US" sz="1800" b="0" u="none" dirty="0" smtClean="0">
                <a:latin typeface="Arial" pitchFamily="34" charset="0"/>
                <a:cs typeface="Arial" pitchFamily="34" charset="0"/>
              </a:rPr>
              <a:t>LOB 3 occupied</a:t>
            </a:r>
            <a:endParaRPr lang="en-US" sz="1800" b="0" u="none" dirty="0">
              <a:latin typeface="Arial" pitchFamily="34" charset="0"/>
              <a:cs typeface="Arial" pitchFamily="34" charset="0"/>
            </a:endParaRPr>
          </a:p>
          <a:p>
            <a:pPr marL="192799" indent="-192799">
              <a:lnSpc>
                <a:spcPct val="93000"/>
              </a:lnSpc>
              <a:buClr>
                <a:srgbClr val="FF0000"/>
              </a:buClr>
              <a:buFont typeface="Arial" pitchFamily="34" charset="0"/>
              <a:buChar char="•"/>
            </a:pPr>
            <a:r>
              <a:rPr lang="en-US" sz="1800" b="0" u="none" dirty="0" smtClean="0">
                <a:latin typeface="Arial" pitchFamily="34" charset="0"/>
                <a:cs typeface="Arial" pitchFamily="34" charset="0"/>
              </a:rPr>
              <a:t>LOB 4-5 fit-out underway</a:t>
            </a:r>
            <a:endParaRPr lang="en-US" sz="1800" b="0" u="none" dirty="0">
              <a:latin typeface="Arial" pitchFamily="34" charset="0"/>
              <a:cs typeface="Arial" pitchFamily="34" charset="0"/>
            </a:endParaRPr>
          </a:p>
          <a:p>
            <a:pPr marL="192799" indent="-192799">
              <a:lnSpc>
                <a:spcPct val="93000"/>
              </a:lnSpc>
              <a:buClr>
                <a:srgbClr val="FF0000"/>
              </a:buClr>
              <a:buFont typeface="Arial" pitchFamily="34" charset="0"/>
              <a:buChar char="•"/>
            </a:pPr>
            <a:r>
              <a:rPr lang="en-US" sz="1800" b="0" u="none" dirty="0">
                <a:latin typeface="Arial" pitchFamily="34" charset="0"/>
                <a:cs typeface="Arial" pitchFamily="34" charset="0"/>
              </a:rPr>
              <a:t>LOB </a:t>
            </a:r>
            <a:r>
              <a:rPr lang="en-US" sz="1800" b="0" u="none" dirty="0" smtClean="0">
                <a:latin typeface="Arial" pitchFamily="34" charset="0"/>
                <a:cs typeface="Arial" pitchFamily="34" charset="0"/>
              </a:rPr>
              <a:t>4-5 occupancy by April</a:t>
            </a:r>
          </a:p>
          <a:p>
            <a:pPr marL="192799" indent="-192799">
              <a:lnSpc>
                <a:spcPct val="93000"/>
              </a:lnSpc>
              <a:buClr>
                <a:srgbClr val="FF0000"/>
              </a:buClr>
              <a:buFont typeface="Arial" pitchFamily="34" charset="0"/>
              <a:buChar char="•"/>
            </a:pPr>
            <a:r>
              <a:rPr lang="en-US" sz="1800" b="0" u="none" dirty="0" smtClean="0">
                <a:latin typeface="Arial" pitchFamily="34" charset="0"/>
                <a:cs typeface="Arial" pitchFamily="34" charset="0"/>
              </a:rPr>
              <a:t>Contract closeout May</a:t>
            </a:r>
            <a:endParaRPr lang="en-US" sz="1800" b="0" u="none" dirty="0">
              <a:latin typeface="Arial" pitchFamily="34" charset="0"/>
              <a:cs typeface="Arial" pitchFamily="34" charset="0"/>
            </a:endParaRPr>
          </a:p>
        </p:txBody>
      </p:sp>
      <p:sp>
        <p:nvSpPr>
          <p:cNvPr id="11273" name="TextBox 24"/>
          <p:cNvSpPr txBox="1">
            <a:spLocks noChangeArrowheads="1"/>
          </p:cNvSpPr>
          <p:nvPr/>
        </p:nvSpPr>
        <p:spPr bwMode="auto">
          <a:xfrm>
            <a:off x="5252720" y="7266835"/>
            <a:ext cx="4805680" cy="352176"/>
          </a:xfrm>
          <a:prstGeom prst="rect">
            <a:avLst/>
          </a:prstGeom>
          <a:solidFill>
            <a:schemeClr val="bg1"/>
          </a:solidFill>
          <a:ln w="9525">
            <a:noFill/>
            <a:miter lim="800000"/>
            <a:headEnd/>
            <a:tailEnd/>
          </a:ln>
        </p:spPr>
        <p:txBody>
          <a:bodyPr wrap="square" lIns="101882" tIns="50941" rIns="101882" bIns="50941">
            <a:spAutoFit/>
          </a:bodyPr>
          <a:lstStyle/>
          <a:p>
            <a:pPr eaLnBrk="0" hangingPunct="0">
              <a:lnSpc>
                <a:spcPct val="90000"/>
              </a:lnSpc>
              <a:spcBef>
                <a:spcPct val="50000"/>
              </a:spcBef>
              <a:buClr>
                <a:schemeClr val="folHlink"/>
              </a:buClr>
              <a:buSzPct val="135000"/>
            </a:pPr>
            <a:endParaRPr lang="en-US" sz="1800" b="0" u="none" dirty="0">
              <a:solidFill>
                <a:srgbClr val="C00000"/>
              </a:solidFill>
              <a:latin typeface="Arial" pitchFamily="34" charset="0"/>
              <a:cs typeface="Arial" pitchFamily="34" charset="0"/>
            </a:endParaRPr>
          </a:p>
        </p:txBody>
      </p:sp>
      <p:sp>
        <p:nvSpPr>
          <p:cNvPr id="11274" name="TextBox 24"/>
          <p:cNvSpPr txBox="1">
            <a:spLocks noChangeArrowheads="1"/>
          </p:cNvSpPr>
          <p:nvPr/>
        </p:nvSpPr>
        <p:spPr bwMode="auto">
          <a:xfrm>
            <a:off x="7793373" y="4426465"/>
            <a:ext cx="1695683" cy="352176"/>
          </a:xfrm>
          <a:prstGeom prst="rect">
            <a:avLst/>
          </a:prstGeom>
          <a:solidFill>
            <a:schemeClr val="bg1"/>
          </a:solidFill>
          <a:ln w="9525">
            <a:noFill/>
            <a:miter lim="800000"/>
            <a:headEnd/>
            <a:tailEnd/>
          </a:ln>
        </p:spPr>
        <p:txBody>
          <a:bodyPr wrap="square" lIns="101882" tIns="50941" rIns="0" bIns="50941">
            <a:spAutoFit/>
          </a:bodyPr>
          <a:lstStyle/>
          <a:p>
            <a:pPr eaLnBrk="0" hangingPunct="0">
              <a:lnSpc>
                <a:spcPct val="90000"/>
              </a:lnSpc>
              <a:spcBef>
                <a:spcPct val="50000"/>
              </a:spcBef>
              <a:buClr>
                <a:schemeClr val="folHlink"/>
              </a:buClr>
              <a:buSzPct val="135000"/>
            </a:pPr>
            <a:endParaRPr lang="en-US" sz="1800" b="0" u="none" dirty="0">
              <a:solidFill>
                <a:srgbClr val="C00000"/>
              </a:solidFill>
              <a:latin typeface="Arial" pitchFamily="34" charset="0"/>
              <a:cs typeface="Arial" pitchFamily="34" charset="0"/>
            </a:endParaRPr>
          </a:p>
        </p:txBody>
      </p:sp>
      <p:sp>
        <p:nvSpPr>
          <p:cNvPr id="11275" name="TextBox 14"/>
          <p:cNvSpPr txBox="1">
            <a:spLocks noChangeArrowheads="1"/>
          </p:cNvSpPr>
          <p:nvPr/>
        </p:nvSpPr>
        <p:spPr bwMode="auto">
          <a:xfrm>
            <a:off x="7435970" y="516682"/>
            <a:ext cx="2622430" cy="669290"/>
          </a:xfrm>
          <a:prstGeom prst="rect">
            <a:avLst/>
          </a:prstGeom>
          <a:noFill/>
          <a:ln w="9525">
            <a:noFill/>
            <a:miter lim="800000"/>
            <a:headEnd/>
            <a:tailEnd/>
          </a:ln>
        </p:spPr>
        <p:txBody>
          <a:bodyPr lIns="0" tIns="0" rIns="0" bIns="101882"/>
          <a:lstStyle/>
          <a:p>
            <a:pPr algn="ctr" eaLnBrk="0" hangingPunct="0">
              <a:lnSpc>
                <a:spcPct val="90000"/>
              </a:lnSpc>
              <a:spcBef>
                <a:spcPct val="50000"/>
              </a:spcBef>
              <a:buClr>
                <a:schemeClr val="folHlink"/>
              </a:buClr>
              <a:buSzPct val="135000"/>
            </a:pPr>
            <a:r>
              <a:rPr lang="en-US" sz="1800" b="0" u="none" dirty="0">
                <a:latin typeface="Arial" pitchFamily="34" charset="0"/>
                <a:cs typeface="Arial" pitchFamily="34" charset="0"/>
              </a:rPr>
              <a:t>Photo From </a:t>
            </a:r>
            <a:r>
              <a:rPr lang="en-US" sz="1800" b="0" u="none" dirty="0" smtClean="0">
                <a:latin typeface="Arial" pitchFamily="34" charset="0"/>
                <a:cs typeface="Arial" pitchFamily="34" charset="0"/>
              </a:rPr>
              <a:t>2-18-13</a:t>
            </a:r>
            <a:endParaRPr lang="en-US" sz="1800" b="0" u="none"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9" y="858248"/>
            <a:ext cx="10058400" cy="347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968" y="4349608"/>
            <a:ext cx="6626431" cy="342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54548" y="4501642"/>
            <a:ext cx="1330814" cy="276999"/>
          </a:xfrm>
          <a:prstGeom prst="rect">
            <a:avLst/>
          </a:prstGeom>
        </p:spPr>
        <p:txBody>
          <a:bodyPr wrap="none">
            <a:spAutoFit/>
          </a:bodyPr>
          <a:lstStyle/>
          <a:p>
            <a:r>
              <a:rPr lang="en-US" u="none" dirty="0">
                <a:solidFill>
                  <a:schemeClr val="bg1"/>
                </a:solidFill>
              </a:rPr>
              <a:t>Experimental Floor</a:t>
            </a:r>
          </a:p>
        </p:txBody>
      </p:sp>
      <p:sp>
        <p:nvSpPr>
          <p:cNvPr id="17" name="Rectangle 16"/>
          <p:cNvSpPr/>
          <p:nvPr/>
        </p:nvSpPr>
        <p:spPr>
          <a:xfrm>
            <a:off x="3554548" y="7266835"/>
            <a:ext cx="1547218" cy="276999"/>
          </a:xfrm>
          <a:prstGeom prst="rect">
            <a:avLst/>
          </a:prstGeom>
        </p:spPr>
        <p:txBody>
          <a:bodyPr wrap="none">
            <a:spAutoFit/>
          </a:bodyPr>
          <a:lstStyle/>
          <a:p>
            <a:r>
              <a:rPr lang="en-US" u="none" dirty="0" smtClean="0">
                <a:solidFill>
                  <a:schemeClr val="bg1"/>
                </a:solidFill>
              </a:rPr>
              <a:t>HXN Hutch Installation</a:t>
            </a:r>
            <a:endParaRPr lang="en-US" u="none"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p:txBody>
          <a:bodyPr/>
          <a:lstStyle/>
          <a:p>
            <a:pPr eaLnBrk="1" hangingPunct="1"/>
            <a:r>
              <a:rPr lang="en-US" dirty="0" smtClean="0"/>
              <a:t>NSLS-II Accelerator Systems Installation Progress</a:t>
            </a:r>
          </a:p>
        </p:txBody>
      </p:sp>
      <p:sp>
        <p:nvSpPr>
          <p:cNvPr id="10247" name="Rectangle 3"/>
          <p:cNvSpPr>
            <a:spLocks noGrp="1" noChangeArrowheads="1"/>
          </p:cNvSpPr>
          <p:nvPr>
            <p:ph type="body" idx="1"/>
          </p:nvPr>
        </p:nvSpPr>
        <p:spPr>
          <a:xfrm>
            <a:off x="695387" y="6526397"/>
            <a:ext cx="1685504" cy="1246003"/>
          </a:xfrm>
        </p:spPr>
        <p:txBody>
          <a:bodyPr/>
          <a:lstStyle/>
          <a:p>
            <a:pPr marL="0" indent="0" algn="ctr" eaLnBrk="1" hangingPunct="1">
              <a:lnSpc>
                <a:spcPct val="80000"/>
              </a:lnSpc>
              <a:buNone/>
            </a:pPr>
            <a:r>
              <a:rPr lang="en-US" sz="2000" b="0" dirty="0" smtClean="0">
                <a:solidFill>
                  <a:schemeClr val="bg1"/>
                </a:solidFill>
              </a:rPr>
              <a:t>Storage Ring in </a:t>
            </a:r>
            <a:r>
              <a:rPr lang="en-US" sz="2000" b="0" dirty="0" err="1" smtClean="0">
                <a:solidFill>
                  <a:schemeClr val="bg1"/>
                </a:solidFill>
              </a:rPr>
              <a:t>Pt</a:t>
            </a:r>
            <a:r>
              <a:rPr lang="en-US" sz="2000" b="0" dirty="0" smtClean="0">
                <a:solidFill>
                  <a:schemeClr val="bg1"/>
                </a:solidFill>
              </a:rPr>
              <a:t> 1</a:t>
            </a:r>
            <a:endParaRPr lang="en-US" sz="2800" b="0" dirty="0" smtClean="0">
              <a:solidFill>
                <a:schemeClr val="bg1"/>
              </a:solidFill>
            </a:endParaRPr>
          </a:p>
        </p:txBody>
      </p:sp>
      <p:sp>
        <p:nvSpPr>
          <p:cNvPr id="10248" name="Rectangle 3"/>
          <p:cNvSpPr txBox="1">
            <a:spLocks noChangeArrowheads="1"/>
          </p:cNvSpPr>
          <p:nvPr/>
        </p:nvSpPr>
        <p:spPr bwMode="auto">
          <a:xfrm>
            <a:off x="5507716" y="1393349"/>
            <a:ext cx="802182" cy="304060"/>
          </a:xfrm>
          <a:prstGeom prst="rect">
            <a:avLst/>
          </a:prstGeom>
          <a:solidFill>
            <a:schemeClr val="bg1"/>
          </a:solidFill>
          <a:ln w="9525">
            <a:noFill/>
            <a:miter lim="800000"/>
            <a:headEnd/>
            <a:tailEnd/>
          </a:ln>
        </p:spPr>
        <p:txBody>
          <a:bodyPr lIns="0" tIns="30565" rIns="0" bIns="0" anchor="ctr" anchorCtr="1"/>
          <a:lstStyle/>
          <a:p>
            <a:pPr eaLnBrk="0" hangingPunct="0">
              <a:lnSpc>
                <a:spcPct val="80000"/>
              </a:lnSpc>
              <a:spcBef>
                <a:spcPct val="20000"/>
              </a:spcBef>
              <a:buClr>
                <a:schemeClr val="folHlink"/>
              </a:buClr>
              <a:buSzPct val="135000"/>
            </a:pPr>
            <a:r>
              <a:rPr lang="en-US" sz="2200" b="0" u="none" dirty="0">
                <a:latin typeface="Arial" pitchFamily="34" charset="0"/>
                <a:cs typeface="Arial" pitchFamily="34" charset="0"/>
              </a:rPr>
              <a:t>RF</a:t>
            </a:r>
            <a:endParaRPr lang="en-US" sz="2700" b="0" u="none" dirty="0">
              <a:latin typeface="Arial" pitchFamily="34" charset="0"/>
              <a:cs typeface="Arial" pitchFamily="34" charset="0"/>
            </a:endParaRPr>
          </a:p>
        </p:txBody>
      </p:sp>
      <p:sp>
        <p:nvSpPr>
          <p:cNvPr id="10249" name="Rectangle 3"/>
          <p:cNvSpPr txBox="1">
            <a:spLocks noChangeArrowheads="1"/>
          </p:cNvSpPr>
          <p:nvPr/>
        </p:nvSpPr>
        <p:spPr bwMode="auto">
          <a:xfrm>
            <a:off x="2042555" y="2989798"/>
            <a:ext cx="1787573" cy="549049"/>
          </a:xfrm>
          <a:prstGeom prst="rect">
            <a:avLst/>
          </a:prstGeom>
          <a:noFill/>
          <a:ln w="12700">
            <a:noFill/>
            <a:miter lim="800000"/>
            <a:headEnd/>
            <a:tailEnd/>
          </a:ln>
        </p:spPr>
        <p:txBody>
          <a:bodyPr lIns="100822" tIns="49526" rIns="100822" bIns="49526"/>
          <a:lstStyle/>
          <a:p>
            <a:pPr algn="ctr" eaLnBrk="0" hangingPunct="0">
              <a:lnSpc>
                <a:spcPct val="80000"/>
              </a:lnSpc>
              <a:spcBef>
                <a:spcPct val="20000"/>
              </a:spcBef>
              <a:buClr>
                <a:schemeClr val="folHlink"/>
              </a:buClr>
              <a:buSzPct val="135000"/>
            </a:pPr>
            <a:r>
              <a:rPr lang="en-US" sz="2800" b="0" u="none" dirty="0" smtClean="0">
                <a:solidFill>
                  <a:schemeClr val="bg1"/>
                </a:solidFill>
                <a:latin typeface="Arial" pitchFamily="34" charset="0"/>
                <a:cs typeface="Arial" pitchFamily="34" charset="0"/>
              </a:rPr>
              <a:t>t</a:t>
            </a:r>
            <a:endParaRPr lang="en-US" sz="2800" b="0" u="none" dirty="0">
              <a:solidFill>
                <a:schemeClr val="bg1"/>
              </a:solidFill>
              <a:latin typeface="Arial" pitchFamily="34" charset="0"/>
              <a:cs typeface="Arial" pitchFamily="34" charset="0"/>
            </a:endParaRPr>
          </a:p>
        </p:txBody>
      </p:sp>
      <p:sp>
        <p:nvSpPr>
          <p:cNvPr id="10250" name="Rectangle 3"/>
          <p:cNvSpPr txBox="1">
            <a:spLocks noChangeArrowheads="1"/>
          </p:cNvSpPr>
          <p:nvPr/>
        </p:nvSpPr>
        <p:spPr bwMode="auto">
          <a:xfrm>
            <a:off x="5477828" y="6539553"/>
            <a:ext cx="1645749" cy="381423"/>
          </a:xfrm>
          <a:prstGeom prst="rect">
            <a:avLst/>
          </a:prstGeom>
          <a:noFill/>
          <a:ln w="12700">
            <a:noFill/>
            <a:miter lim="800000"/>
            <a:headEnd/>
            <a:tailEnd/>
          </a:ln>
        </p:spPr>
        <p:txBody>
          <a:bodyPr lIns="100822" tIns="49526" rIns="100822" bIns="49526"/>
          <a:lstStyle/>
          <a:p>
            <a:pPr>
              <a:lnSpc>
                <a:spcPct val="80000"/>
              </a:lnSpc>
              <a:spcBef>
                <a:spcPct val="20000"/>
              </a:spcBef>
              <a:buClr>
                <a:schemeClr val="folHlink"/>
              </a:buClr>
              <a:buSzPct val="135000"/>
            </a:pPr>
            <a:r>
              <a:rPr lang="en-US" sz="2200" b="0" u="none" dirty="0">
                <a:solidFill>
                  <a:schemeClr val="bg1"/>
                </a:solidFill>
                <a:latin typeface="Arial" pitchFamily="34" charset="0"/>
                <a:cs typeface="Arial" pitchFamily="34" charset="0"/>
              </a:rPr>
              <a:t>LINAC</a:t>
            </a:r>
            <a:endParaRPr lang="en-US" sz="3100" b="0" u="none" dirty="0">
              <a:solidFill>
                <a:schemeClr val="bg1"/>
              </a:solidFill>
              <a:latin typeface="Arial" pitchFamily="34" charset="0"/>
              <a:cs typeface="Arial" pitchFamily="34" charset="0"/>
            </a:endParaRPr>
          </a:p>
        </p:txBody>
      </p:sp>
      <p:sp>
        <p:nvSpPr>
          <p:cNvPr id="11" name="Slide Number Placeholder 1"/>
          <p:cNvSpPr txBox="1">
            <a:spLocks/>
          </p:cNvSpPr>
          <p:nvPr/>
        </p:nvSpPr>
        <p:spPr>
          <a:xfrm>
            <a:off x="9255125" y="7198467"/>
            <a:ext cx="419100" cy="413808"/>
          </a:xfrm>
          <a:prstGeom prst="rect">
            <a:avLst/>
          </a:prstGeom>
        </p:spPr>
        <p:txBody>
          <a:bodyPr/>
          <a:lstStyle/>
          <a:p>
            <a:pPr marL="0" marR="0" lvl="0" indent="0" algn="r" defTabSz="1011581" rtl="0" eaLnBrk="1" fontAlgn="base" latinLnBrk="0" hangingPunct="1">
              <a:lnSpc>
                <a:spcPct val="100000"/>
              </a:lnSpc>
              <a:spcBef>
                <a:spcPct val="0"/>
              </a:spcBef>
              <a:spcAft>
                <a:spcPct val="0"/>
              </a:spcAft>
              <a:buClrTx/>
              <a:buSzTx/>
              <a:buFontTx/>
              <a:buNone/>
              <a:tabLst/>
              <a:defRPr/>
            </a:pPr>
            <a:fld id="{82D784F8-2C31-4E5F-BBAB-E95E7532A856}" type="slidenum">
              <a:rPr kumimoji="0" lang="en-US" sz="1300" b="0" i="0" u="none" strike="noStrike" kern="1200" cap="none" spc="0" normalizeH="0" baseline="0" noProof="0" smtClean="0">
                <a:ln>
                  <a:noFill/>
                </a:ln>
                <a:solidFill>
                  <a:srgbClr val="106636"/>
                </a:solidFill>
                <a:effectLst/>
                <a:uLnTx/>
                <a:uFillTx/>
                <a:latin typeface="Arial" pitchFamily="34" charset="0"/>
                <a:cs typeface="Arial" pitchFamily="34" charset="0"/>
              </a:rPr>
              <a:pPr marL="0" marR="0" lvl="0" indent="0" algn="r" defTabSz="1011581"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srgbClr val="106636"/>
              </a:solidFill>
              <a:effectLst/>
              <a:uLnTx/>
              <a:uFillTx/>
              <a:latin typeface="Arial" pitchFamily="34" charset="0"/>
              <a:cs typeface="Arial" pitchFamily="34" charset="0"/>
            </a:endParaRPr>
          </a:p>
        </p:txBody>
      </p:sp>
      <p:pic>
        <p:nvPicPr>
          <p:cNvPr id="12" name="Picture 11" descr="H:\BAO_PMD\PMD\NSLS II\PICTURES\FY 2013\2012 12 06\Cell 25 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15" y="3863447"/>
            <a:ext cx="4946073" cy="3335020"/>
          </a:xfrm>
          <a:prstGeom prst="rect">
            <a:avLst/>
          </a:prstGeom>
          <a:noFill/>
          <a:ln>
            <a:noFill/>
          </a:ln>
        </p:spPr>
      </p:pic>
      <p:pic>
        <p:nvPicPr>
          <p:cNvPr id="13" name="Picture 12" descr="H:\BAO_PMD\PMD\NSLS II\PICTURES\FY 2013\2013 02 13\IMG_21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888" y="3876788"/>
            <a:ext cx="4999512" cy="3321680"/>
          </a:xfrm>
          <a:prstGeom prst="rect">
            <a:avLst/>
          </a:prstGeom>
          <a:noFill/>
          <a:ln>
            <a:noFill/>
          </a:ln>
        </p:spPr>
      </p:pic>
      <p:pic>
        <p:nvPicPr>
          <p:cNvPr id="2050" name="Picture 2" descr="H:\BAO_PMD\PMD\NSLS II\PICTURES\FY 2013\2013 01 16\IMG_20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888" y="874628"/>
            <a:ext cx="4999512" cy="30021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58888" y="3400347"/>
            <a:ext cx="1531876" cy="400110"/>
          </a:xfrm>
          <a:prstGeom prst="rect">
            <a:avLst/>
          </a:prstGeom>
          <a:noFill/>
        </p:spPr>
        <p:txBody>
          <a:bodyPr wrap="square" rtlCol="0">
            <a:spAutoFit/>
          </a:bodyPr>
          <a:lstStyle/>
          <a:p>
            <a:r>
              <a:rPr lang="en-US" sz="2000" u="none" dirty="0" smtClean="0">
                <a:solidFill>
                  <a:schemeClr val="bg1"/>
                </a:solidFill>
              </a:rPr>
              <a:t>LOB 3</a:t>
            </a:r>
            <a:endParaRPr lang="en-US" sz="2000" u="none" dirty="0">
              <a:solidFill>
                <a:schemeClr val="bg1"/>
              </a:solidFill>
            </a:endParaRPr>
          </a:p>
        </p:txBody>
      </p:sp>
      <p:sp>
        <p:nvSpPr>
          <p:cNvPr id="4" name="TextBox 3"/>
          <p:cNvSpPr txBox="1"/>
          <p:nvPr/>
        </p:nvSpPr>
        <p:spPr>
          <a:xfrm>
            <a:off x="5141974" y="6730264"/>
            <a:ext cx="2897579" cy="400110"/>
          </a:xfrm>
          <a:prstGeom prst="rect">
            <a:avLst/>
          </a:prstGeom>
          <a:noFill/>
        </p:spPr>
        <p:txBody>
          <a:bodyPr wrap="square" rtlCol="0">
            <a:spAutoFit/>
          </a:bodyPr>
          <a:lstStyle/>
          <a:p>
            <a:r>
              <a:rPr lang="en-US" sz="2000" u="none" dirty="0" smtClean="0">
                <a:solidFill>
                  <a:schemeClr val="bg1"/>
                </a:solidFill>
              </a:rPr>
              <a:t>Booster Transfer Lines</a:t>
            </a:r>
            <a:endParaRPr lang="en-US" sz="2000" u="none" dirty="0">
              <a:solidFill>
                <a:schemeClr val="bg1"/>
              </a:solidFill>
            </a:endParaRPr>
          </a:p>
        </p:txBody>
      </p:sp>
      <p:sp>
        <p:nvSpPr>
          <p:cNvPr id="18" name="TextBox 17"/>
          <p:cNvSpPr txBox="1"/>
          <p:nvPr/>
        </p:nvSpPr>
        <p:spPr>
          <a:xfrm>
            <a:off x="2741223" y="6639622"/>
            <a:ext cx="1771402" cy="400110"/>
          </a:xfrm>
          <a:prstGeom prst="rect">
            <a:avLst/>
          </a:prstGeom>
          <a:noFill/>
        </p:spPr>
        <p:txBody>
          <a:bodyPr wrap="square" rtlCol="0">
            <a:spAutoFit/>
          </a:bodyPr>
          <a:lstStyle/>
          <a:p>
            <a:r>
              <a:rPr lang="en-US" sz="2000" u="none" dirty="0" smtClean="0">
                <a:solidFill>
                  <a:schemeClr val="bg1"/>
                </a:solidFill>
              </a:rPr>
              <a:t>Pentant 1</a:t>
            </a:r>
            <a:endParaRPr lang="en-US" sz="2000" u="none" dirty="0">
              <a:solidFill>
                <a:schemeClr val="bg1"/>
              </a:solidFill>
            </a:endParaRPr>
          </a:p>
        </p:txBody>
      </p:sp>
      <p:sp>
        <p:nvSpPr>
          <p:cNvPr id="5" name="Rectangle 4"/>
          <p:cNvSpPr/>
          <p:nvPr/>
        </p:nvSpPr>
        <p:spPr>
          <a:xfrm>
            <a:off x="197271" y="3046404"/>
            <a:ext cx="1738406" cy="707886"/>
          </a:xfrm>
          <a:prstGeom prst="rect">
            <a:avLst/>
          </a:prstGeom>
        </p:spPr>
        <p:txBody>
          <a:bodyPr wrap="square">
            <a:spAutoFit/>
          </a:bodyPr>
          <a:lstStyle/>
          <a:p>
            <a:r>
              <a:rPr lang="en-US" sz="2000" u="none" dirty="0" smtClean="0">
                <a:solidFill>
                  <a:schemeClr val="bg1"/>
                </a:solidFill>
              </a:rPr>
              <a:t>Experimental Floor</a:t>
            </a:r>
            <a:endParaRPr lang="en-US" sz="2000" u="none" dirty="0">
              <a:solidFill>
                <a:schemeClr val="bg1"/>
              </a:solidFil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815" y="879222"/>
            <a:ext cx="4946073" cy="29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6941" y="3461902"/>
            <a:ext cx="899384" cy="400110"/>
          </a:xfrm>
          <a:prstGeom prst="rect">
            <a:avLst/>
          </a:prstGeom>
        </p:spPr>
        <p:txBody>
          <a:bodyPr wrap="square">
            <a:spAutoFit/>
          </a:bodyPr>
          <a:lstStyle/>
          <a:p>
            <a:r>
              <a:rPr lang="en-US" sz="2000" u="none" dirty="0" smtClean="0">
                <a:solidFill>
                  <a:schemeClr val="bg1"/>
                </a:solidFill>
              </a:rPr>
              <a:t>RF</a:t>
            </a:r>
            <a:endParaRPr lang="en-US" sz="2000" u="none"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l="13000" t="14531" r="14125" b="13882"/>
          <a:stretch>
            <a:fillRect/>
          </a:stretch>
        </p:blipFill>
        <p:spPr bwMode="auto">
          <a:xfrm>
            <a:off x="481819" y="1051561"/>
            <a:ext cx="7345680" cy="5772637"/>
          </a:xfrm>
          <a:prstGeom prst="rect">
            <a:avLst/>
          </a:prstGeom>
          <a:noFill/>
          <a:ln w="9525">
            <a:solidFill>
              <a:schemeClr val="tx1"/>
            </a:solidFill>
            <a:miter lim="800000"/>
            <a:headEnd/>
            <a:tailEnd/>
          </a:ln>
        </p:spPr>
      </p:pic>
      <p:sp>
        <p:nvSpPr>
          <p:cNvPr id="5" name="Title 4"/>
          <p:cNvSpPr>
            <a:spLocks noGrp="1"/>
          </p:cNvSpPr>
          <p:nvPr>
            <p:ph type="title"/>
          </p:nvPr>
        </p:nvSpPr>
        <p:spPr>
          <a:xfrm>
            <a:off x="0" y="-1"/>
            <a:ext cx="10058400" cy="840572"/>
          </a:xfrm>
        </p:spPr>
        <p:txBody>
          <a:bodyPr/>
          <a:lstStyle/>
          <a:p>
            <a:r>
              <a:rPr lang="en-US" dirty="0" smtClean="0"/>
              <a:t>BES Publications for Improved Communication</a:t>
            </a:r>
            <a:endParaRPr lang="en-US" dirty="0"/>
          </a:p>
        </p:txBody>
      </p:sp>
      <p:sp>
        <p:nvSpPr>
          <p:cNvPr id="9" name="Title 4"/>
          <p:cNvSpPr txBox="1">
            <a:spLocks/>
          </p:cNvSpPr>
          <p:nvPr/>
        </p:nvSpPr>
        <p:spPr bwMode="auto">
          <a:xfrm>
            <a:off x="4777740" y="7254240"/>
            <a:ext cx="3771900" cy="345440"/>
          </a:xfrm>
          <a:prstGeom prst="rect">
            <a:avLst/>
          </a:prstGeom>
          <a:noFill/>
          <a:ln w="9525">
            <a:noFill/>
            <a:miter lim="800000"/>
            <a:headEnd/>
            <a:tailEnd/>
          </a:ln>
        </p:spPr>
        <p:txBody>
          <a:bodyPr vert="horz" wrap="square" lIns="101775" tIns="50888" rIns="101775" bIns="50888" numCol="1" anchor="ctr" anchorCtr="0" compatLnSpc="1">
            <a:prstTxWarp prst="textNoShape">
              <a:avLst/>
            </a:prstTxWarp>
          </a:bodyPr>
          <a:lstStyle/>
          <a:p>
            <a:pPr algn="ctr" defTabSz="1017752" eaLnBrk="0" hangingPunct="0">
              <a:defRPr/>
            </a:pPr>
            <a:endParaRPr lang="en-US" sz="1600" b="0" u="none" dirty="0">
              <a:solidFill>
                <a:srgbClr val="106636"/>
              </a:solidFill>
              <a:latin typeface="Arial" pitchFamily="34" charset="0"/>
              <a:ea typeface="+mj-ea"/>
              <a:cs typeface="Arial" pitchFamily="34" charset="0"/>
            </a:endParaRPr>
          </a:p>
        </p:txBody>
      </p:sp>
      <p:pic>
        <p:nvPicPr>
          <p:cNvPr id="10" name="Picture 9" descr="BES_summaries_frontcover.jpg"/>
          <p:cNvPicPr>
            <a:picLocks noChangeAspect="1"/>
          </p:cNvPicPr>
          <p:nvPr/>
        </p:nvPicPr>
        <p:blipFill>
          <a:blip r:embed="rId4" cstate="print"/>
          <a:stretch>
            <a:fillRect/>
          </a:stretch>
        </p:blipFill>
        <p:spPr>
          <a:xfrm>
            <a:off x="8023666" y="2993445"/>
            <a:ext cx="1542869" cy="2072640"/>
          </a:xfrm>
          <a:prstGeom prst="rect">
            <a:avLst/>
          </a:prstGeom>
        </p:spPr>
      </p:pic>
      <p:pic>
        <p:nvPicPr>
          <p:cNvPr id="11" name="Picture 10" descr="BES FrontCover_FINAL.jpg"/>
          <p:cNvPicPr>
            <a:picLocks noChangeAspect="1"/>
          </p:cNvPicPr>
          <p:nvPr/>
        </p:nvPicPr>
        <p:blipFill>
          <a:blip r:embed="rId5" cstate="print"/>
          <a:stretch>
            <a:fillRect/>
          </a:stretch>
        </p:blipFill>
        <p:spPr>
          <a:xfrm>
            <a:off x="8023668" y="866837"/>
            <a:ext cx="1552716" cy="2054495"/>
          </a:xfrm>
          <a:prstGeom prst="rect">
            <a:avLst/>
          </a:prstGeom>
        </p:spPr>
      </p:pic>
      <p:sp>
        <p:nvSpPr>
          <p:cNvPr id="13" name="Slide Number Placeholder 2"/>
          <p:cNvSpPr>
            <a:spLocks noGrp="1"/>
          </p:cNvSpPr>
          <p:nvPr>
            <p:ph type="sldNum" sz="quarter" idx="4294967295"/>
          </p:nvPr>
        </p:nvSpPr>
        <p:spPr>
          <a:xfrm>
            <a:off x="9304405" y="7200252"/>
            <a:ext cx="419100" cy="413808"/>
          </a:xfrm>
          <a:prstGeom prst="rect">
            <a:avLst/>
          </a:prstGeom>
        </p:spPr>
        <p:txBody>
          <a:bodyPr/>
          <a:lstStyle/>
          <a:p>
            <a:pPr algn="r">
              <a:defRPr/>
            </a:pPr>
            <a:fld id="{894C652A-1437-4DEE-BE20-1D8E4CBD3D73}" type="slidenum">
              <a:rPr lang="en-US" b="0" u="none" smtClean="0"/>
              <a:pPr algn="r">
                <a:defRPr/>
              </a:pPr>
              <a:t>15</a:t>
            </a:fld>
            <a:endParaRPr lang="en-US" b="0" u="none" dirty="0"/>
          </a:p>
        </p:txBody>
      </p:sp>
      <p:pic>
        <p:nvPicPr>
          <p:cNvPr id="2050" name="Picture 2"/>
          <p:cNvPicPr>
            <a:picLocks noChangeAspect="1" noChangeArrowheads="1"/>
          </p:cNvPicPr>
          <p:nvPr/>
        </p:nvPicPr>
        <p:blipFill>
          <a:blip r:embed="rId6" cstate="print"/>
          <a:srcRect/>
          <a:stretch>
            <a:fillRect/>
          </a:stretch>
        </p:blipFill>
        <p:spPr bwMode="auto">
          <a:xfrm>
            <a:off x="8021003" y="5087308"/>
            <a:ext cx="1545306" cy="1984058"/>
          </a:xfrm>
          <a:prstGeom prst="rect">
            <a:avLst/>
          </a:prstGeom>
          <a:noFill/>
          <a:ln w="9525">
            <a:solidFill>
              <a:schemeClr val="tx1"/>
            </a:solidFill>
            <a:miter lim="800000"/>
            <a:headEnd/>
            <a:tailEnd/>
          </a:ln>
        </p:spPr>
      </p:pic>
      <p:sp>
        <p:nvSpPr>
          <p:cNvPr id="12" name="Rectangle 11"/>
          <p:cNvSpPr/>
          <p:nvPr/>
        </p:nvSpPr>
        <p:spPr>
          <a:xfrm>
            <a:off x="6583680" y="7126665"/>
            <a:ext cx="3474720" cy="268314"/>
          </a:xfrm>
          <a:prstGeom prst="rect">
            <a:avLst/>
          </a:prstGeom>
        </p:spPr>
        <p:txBody>
          <a:bodyPr wrap="square" lIns="91378" tIns="45688" rIns="91378" bIns="45688">
            <a:spAutoFit/>
          </a:bodyPr>
          <a:lstStyle/>
          <a:p>
            <a:pPr lvl="1" defTabSz="962979" eaLnBrk="0" hangingPunct="0">
              <a:spcAft>
                <a:spcPts val="669"/>
              </a:spcAft>
              <a:buClr>
                <a:prstClr val="black"/>
              </a:buClr>
              <a:buSzPct val="75000"/>
            </a:pPr>
            <a:r>
              <a:rPr lang="en-US" sz="1100" dirty="0">
                <a:solidFill>
                  <a:srgbClr val="0000FF"/>
                </a:solidFill>
                <a:latin typeface="Arial" pitchFamily="34" charset="0"/>
                <a:cs typeface="Arial" pitchFamily="34" charset="0"/>
              </a:rPr>
              <a:t>http://science.energy.gov/bes/research</a:t>
            </a:r>
            <a:r>
              <a:rPr lang="en-US" sz="1100" u="none" dirty="0">
                <a:solidFill>
                  <a:prstClr val="black"/>
                </a:solidFill>
                <a:latin typeface="Arial" pitchFamily="34" charset="0"/>
                <a:cs typeface="Arial" pitchFamily="34" charset="0"/>
                <a:hlinkClick r:id="rId7"/>
              </a:rPr>
              <a:t>/</a:t>
            </a:r>
            <a:endParaRPr lang="en-US" sz="1100" u="none" dirty="0">
              <a:solidFill>
                <a:prstClr val="black"/>
              </a:solidFill>
              <a:latin typeface="Arial" pitchFamily="34" charset="0"/>
              <a:cs typeface="Arial" pitchFamily="34" charset="0"/>
            </a:endParaRPr>
          </a:p>
        </p:txBody>
      </p:sp>
      <p:sp>
        <p:nvSpPr>
          <p:cNvPr id="15" name="Rectangle 14"/>
          <p:cNvSpPr/>
          <p:nvPr/>
        </p:nvSpPr>
        <p:spPr>
          <a:xfrm>
            <a:off x="2908269" y="1644582"/>
            <a:ext cx="3846377" cy="369267"/>
          </a:xfrm>
          <a:prstGeom prst="rect">
            <a:avLst/>
          </a:prstGeom>
        </p:spPr>
        <p:txBody>
          <a:bodyPr wrap="none" lIns="91378" tIns="45688" rIns="91378" bIns="45688">
            <a:spAutoFit/>
          </a:bodyPr>
          <a:lstStyle/>
          <a:p>
            <a:r>
              <a:rPr lang="en-US" sz="1800" dirty="0">
                <a:solidFill>
                  <a:srgbClr val="3333FF"/>
                </a:solidFill>
              </a:rPr>
              <a:t>http://science.energy.gov/bes/highlights/</a:t>
            </a:r>
          </a:p>
        </p:txBody>
      </p:sp>
      <p:sp>
        <p:nvSpPr>
          <p:cNvPr id="17" name="Oval 16"/>
          <p:cNvSpPr/>
          <p:nvPr/>
        </p:nvSpPr>
        <p:spPr>
          <a:xfrm>
            <a:off x="269631" y="3307085"/>
            <a:ext cx="179832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2013 – An Unusual Year of Budget Planning and Execution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27290993"/>
              </p:ext>
            </p:extLst>
          </p:nvPr>
        </p:nvGraphicFramePr>
        <p:xfrm>
          <a:off x="316524" y="1085322"/>
          <a:ext cx="9237784" cy="2466770"/>
        </p:xfrm>
        <a:graphic>
          <a:graphicData uri="http://schemas.openxmlformats.org/drawingml/2006/table">
            <a:tbl>
              <a:tblPr>
                <a:tableStyleId>{5C22544A-7EE6-4342-B048-85BDC9FD1C3A}</a:tableStyleId>
              </a:tblPr>
              <a:tblGrid>
                <a:gridCol w="2428840"/>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gridCol w="283706"/>
              </a:tblGrid>
              <a:tr h="338403">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b"/>
                      <a:r>
                        <a:rPr lang="en-US" sz="1600" b="1" u="none" strike="noStrike" dirty="0">
                          <a:effectLst/>
                          <a:latin typeface="Arial Narrow" pitchFamily="34" charset="0"/>
                        </a:rPr>
                        <a:t>FY 2012</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600" b="1" u="none" strike="noStrike" dirty="0">
                          <a:effectLst/>
                          <a:latin typeface="Arial Narrow" pitchFamily="34" charset="0"/>
                        </a:rPr>
                        <a:t>FY 2013</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482">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O</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N</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D</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J</a:t>
                      </a:r>
                      <a:endParaRPr lang="en-US" sz="1600" b="1" i="0" u="none" strike="noStrike">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F</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M</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A</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M</a:t>
                      </a:r>
                      <a:endParaRPr lang="en-US" sz="1600" b="1" i="0" u="none" strike="noStrike">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J</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J</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A</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S</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O</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N</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D</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J</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F</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M</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A</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M</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J</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J</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A</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S</a:t>
                      </a:r>
                      <a:endParaRPr lang="en-US" sz="1600" b="1" i="0" u="none" strike="noStrike" dirty="0">
                        <a:solidFill>
                          <a:srgbClr val="000000"/>
                        </a:solidFill>
                        <a:effectLst/>
                        <a:latin typeface="Arial Narrow"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r h="354482">
                <a:tc>
                  <a:txBody>
                    <a:bodyPr/>
                    <a:lstStyle/>
                    <a:p>
                      <a:pPr algn="l" fontAlgn="b"/>
                      <a:r>
                        <a:rPr lang="en-US" sz="1600" b="1" u="none" strike="noStrike" dirty="0">
                          <a:effectLst/>
                          <a:latin typeface="Arial Narrow" pitchFamily="34" charset="0"/>
                        </a:rPr>
                        <a:t>FY 2013 Budget Release</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solidFill>
                            <a:schemeClr val="tx1"/>
                          </a:solidFill>
                          <a:effectLst/>
                          <a:latin typeface="Arial Narrow" pitchFamily="34" charset="0"/>
                        </a:rPr>
                        <a:t>◊</a:t>
                      </a:r>
                      <a:endParaRPr lang="en-US" sz="1800" b="1" i="0" u="none" strike="noStrike" dirty="0">
                        <a:solidFill>
                          <a:schemeClr val="tx1"/>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r h="354482">
                <a:tc>
                  <a:txBody>
                    <a:bodyPr/>
                    <a:lstStyle/>
                    <a:p>
                      <a:pPr algn="l" fontAlgn="b"/>
                      <a:r>
                        <a:rPr lang="en-US" sz="1600" b="1" u="none" strike="noStrike" dirty="0">
                          <a:effectLst/>
                          <a:latin typeface="Arial Narrow" pitchFamily="34" charset="0"/>
                        </a:rPr>
                        <a:t>Congressional Hearings</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r h="355957">
                <a:tc>
                  <a:txBody>
                    <a:bodyPr/>
                    <a:lstStyle/>
                    <a:p>
                      <a:pPr algn="l" fontAlgn="b"/>
                      <a:r>
                        <a:rPr lang="en-US" sz="1600" b="1" u="none" strike="noStrike" dirty="0" smtClean="0">
                          <a:effectLst/>
                          <a:latin typeface="Arial Narrow" pitchFamily="34" charset="0"/>
                        </a:rPr>
                        <a:t>Congressional </a:t>
                      </a:r>
                      <a:r>
                        <a:rPr lang="en-US" sz="1600" b="1" u="none" strike="noStrike" dirty="0">
                          <a:effectLst/>
                          <a:latin typeface="Arial Narrow" pitchFamily="34" charset="0"/>
                        </a:rPr>
                        <a:t>Appropriation</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r h="354482">
                <a:tc>
                  <a:txBody>
                    <a:bodyPr/>
                    <a:lstStyle/>
                    <a:p>
                      <a:pPr algn="l" fontAlgn="b"/>
                      <a:r>
                        <a:rPr lang="en-US" sz="1600" b="1" u="none" strike="noStrike" dirty="0">
                          <a:effectLst/>
                          <a:latin typeface="Arial Narrow" pitchFamily="34" charset="0"/>
                        </a:rPr>
                        <a:t>Initial </a:t>
                      </a:r>
                      <a:r>
                        <a:rPr lang="en-US" sz="1600" b="1" u="none" strike="noStrike" dirty="0" smtClean="0">
                          <a:effectLst/>
                          <a:latin typeface="Arial Narrow" pitchFamily="34" charset="0"/>
                        </a:rPr>
                        <a:t>Financial Plan</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r h="354482">
                <a:tc>
                  <a:txBody>
                    <a:bodyPr/>
                    <a:lstStyle/>
                    <a:p>
                      <a:pPr algn="l" fontAlgn="b"/>
                      <a:r>
                        <a:rPr lang="en-US" sz="1600" b="1" u="none" strike="noStrike" dirty="0">
                          <a:effectLst/>
                          <a:latin typeface="Arial Narrow" pitchFamily="34" charset="0"/>
                        </a:rPr>
                        <a:t>Monthly AFP Changes</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marL="0" marR="0" indent="0" algn="l" defTabSz="1013716" rtl="0" eaLnBrk="1" fontAlgn="b" latinLnBrk="0" hangingPunct="1">
                        <a:lnSpc>
                          <a:spcPct val="100000"/>
                        </a:lnSpc>
                        <a:spcBef>
                          <a:spcPts val="0"/>
                        </a:spcBef>
                        <a:spcAft>
                          <a:spcPts val="0"/>
                        </a:spcAft>
                        <a:buClrTx/>
                        <a:buSzTx/>
                        <a:buFontTx/>
                        <a:buNone/>
                        <a:tabLst/>
                        <a:defRPr/>
                      </a:pPr>
                      <a:r>
                        <a:rPr lang="en-US" sz="1800" b="1" u="none" strike="noStrike" dirty="0">
                          <a:effectLst/>
                          <a:latin typeface="Arial Narrow" pitchFamily="34" charset="0"/>
                        </a:rPr>
                        <a:t> </a:t>
                      </a:r>
                      <a:r>
                        <a:rPr lang="en-US" sz="1800" b="1" u="none" strike="noStrike" dirty="0" smtClean="0">
                          <a:effectLst/>
                          <a:latin typeface="Arial Narrow" pitchFamily="34" charset="0"/>
                        </a:rPr>
                        <a:t>◊</a:t>
                      </a:r>
                      <a:endParaRPr lang="en-US" sz="1800" b="1" i="0" u="none" strike="noStrike" dirty="0" smtClean="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fontAlgn="b"/>
                      <a:r>
                        <a:rPr lang="en-US" sz="1800" b="1" u="none" strike="noStrike" dirty="0">
                          <a:effectLst/>
                          <a:latin typeface="Arial Narrow" pitchFamily="34" charset="0"/>
                        </a:rPr>
                        <a:t> </a:t>
                      </a:r>
                      <a:r>
                        <a:rPr lang="en-US" sz="1800" b="1" u="none" strike="noStrike" dirty="0" smtClean="0">
                          <a:effectLst/>
                          <a:latin typeface="Arial Narrow" pitchFamily="34" charset="0"/>
                        </a:rPr>
                        <a:t>◊</a:t>
                      </a:r>
                      <a:endParaRPr lang="en-US" sz="18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marL="0" marR="0" indent="0" algn="l" defTabSz="1013716" rtl="0" eaLnBrk="1" fontAlgn="b" latinLnBrk="0" hangingPunct="1">
                        <a:lnSpc>
                          <a:spcPct val="100000"/>
                        </a:lnSpc>
                        <a:spcBef>
                          <a:spcPts val="0"/>
                        </a:spcBef>
                        <a:spcAft>
                          <a:spcPts val="0"/>
                        </a:spcAft>
                        <a:buClrTx/>
                        <a:buSzTx/>
                        <a:buFontTx/>
                        <a:buNone/>
                        <a:tabLst/>
                        <a:defRPr/>
                      </a:pPr>
                      <a:r>
                        <a:rPr lang="en-US" sz="1800" b="1" u="none" strike="noStrike" dirty="0">
                          <a:effectLst/>
                          <a:latin typeface="Arial Narrow" pitchFamily="34" charset="0"/>
                        </a:rPr>
                        <a:t> </a:t>
                      </a:r>
                      <a:r>
                        <a:rPr lang="en-US" sz="1800" b="1" u="none" strike="noStrike" dirty="0" smtClean="0">
                          <a:effectLst/>
                          <a:latin typeface="Arial Narrow" pitchFamily="34" charset="0"/>
                        </a:rPr>
                        <a:t>◊</a:t>
                      </a:r>
                      <a:endParaRPr lang="en-US" sz="1800" b="1" i="0" u="none" strike="noStrike" dirty="0" smtClean="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marL="0" marR="0" indent="0" algn="l" defTabSz="1013716" rtl="0" eaLnBrk="1" fontAlgn="b" latinLnBrk="0" hangingPunct="1">
                        <a:lnSpc>
                          <a:spcPct val="100000"/>
                        </a:lnSpc>
                        <a:spcBef>
                          <a:spcPts val="0"/>
                        </a:spcBef>
                        <a:spcAft>
                          <a:spcPts val="0"/>
                        </a:spcAft>
                        <a:buClrTx/>
                        <a:buSzTx/>
                        <a:buFontTx/>
                        <a:buNone/>
                        <a:tabLst/>
                        <a:defRPr/>
                      </a:pPr>
                      <a:r>
                        <a:rPr lang="en-US" sz="1800" b="1" u="none" strike="noStrike" dirty="0">
                          <a:effectLst/>
                          <a:latin typeface="Arial Narrow" pitchFamily="34" charset="0"/>
                        </a:rPr>
                        <a:t> </a:t>
                      </a:r>
                      <a:r>
                        <a:rPr lang="en-US" sz="1800" b="1" u="none" strike="noStrike" dirty="0" smtClean="0">
                          <a:effectLst/>
                          <a:latin typeface="Arial Narrow" pitchFamily="34" charset="0"/>
                        </a:rPr>
                        <a:t>◊</a:t>
                      </a:r>
                      <a:endParaRPr lang="en-US" sz="1800" b="1" i="0" u="none" strike="noStrike" dirty="0" smtClean="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marL="0" marR="0" indent="0" algn="l" defTabSz="1013716" rtl="0" eaLnBrk="1" fontAlgn="b" latinLnBrk="0" hangingPunct="1">
                        <a:lnSpc>
                          <a:spcPct val="100000"/>
                        </a:lnSpc>
                        <a:spcBef>
                          <a:spcPts val="0"/>
                        </a:spcBef>
                        <a:spcAft>
                          <a:spcPts val="0"/>
                        </a:spcAft>
                        <a:buClrTx/>
                        <a:buSzTx/>
                        <a:buFontTx/>
                        <a:buNone/>
                        <a:tabLst/>
                        <a:defRPr/>
                      </a:pPr>
                      <a:r>
                        <a:rPr lang="en-US" sz="1800" b="1" u="none" strike="noStrike" dirty="0">
                          <a:effectLst/>
                          <a:latin typeface="Arial Narrow" pitchFamily="34" charset="0"/>
                        </a:rPr>
                        <a:t> </a:t>
                      </a:r>
                      <a:r>
                        <a:rPr lang="en-US" sz="1800" b="1" u="none" strike="noStrike" dirty="0" smtClean="0">
                          <a:effectLst/>
                          <a:latin typeface="Arial Narrow" pitchFamily="34" charset="0"/>
                        </a:rPr>
                        <a:t>◊</a:t>
                      </a:r>
                      <a:endParaRPr lang="en-US" sz="1800" b="1" i="0" u="none" strike="noStrike" dirty="0" smtClean="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marL="0" marR="0" indent="0" algn="l" defTabSz="1013716" rtl="0" eaLnBrk="1" fontAlgn="b" latinLnBrk="0" hangingPunct="1">
                        <a:lnSpc>
                          <a:spcPct val="100000"/>
                        </a:lnSpc>
                        <a:spcBef>
                          <a:spcPts val="0"/>
                        </a:spcBef>
                        <a:spcAft>
                          <a:spcPts val="0"/>
                        </a:spcAft>
                        <a:buClrTx/>
                        <a:buSzTx/>
                        <a:buFontTx/>
                        <a:buNone/>
                        <a:tabLst/>
                        <a:defRPr/>
                      </a:pPr>
                      <a:r>
                        <a:rPr lang="en-US" sz="1600" b="1" u="none" strike="noStrike" dirty="0">
                          <a:effectLst/>
                          <a:latin typeface="Arial Narrow" pitchFamily="34" charset="0"/>
                        </a:rPr>
                        <a:t> </a:t>
                      </a:r>
                      <a:endParaRPr lang="en-US" sz="1600" b="1" i="0" u="none" strike="noStrike" dirty="0" smtClean="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a:effectLst/>
                          <a:latin typeface="Arial Narrow" pitchFamily="34" charset="0"/>
                        </a:rPr>
                        <a:t> </a:t>
                      </a:r>
                      <a:endParaRPr lang="en-US" sz="1600" b="1" i="0" u="none" strike="noStrike">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l" fontAlgn="b"/>
                      <a:r>
                        <a:rPr lang="en-US" sz="1600" b="1" u="none" strike="noStrike" dirty="0">
                          <a:effectLst/>
                          <a:latin typeface="Arial Narrow" pitchFamily="34" charset="0"/>
                        </a:rPr>
                        <a:t> </a:t>
                      </a:r>
                      <a:endParaRPr lang="en-US" sz="1600" b="1" i="0" u="none" strike="noStrike" dirty="0">
                        <a:solidFill>
                          <a:srgbClr val="000000"/>
                        </a:solidFill>
                        <a:effectLst/>
                        <a:latin typeface="Arial Narrow"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r>
            </a:tbl>
          </a:graphicData>
        </a:graphic>
      </p:graphicFrame>
      <p:sp>
        <p:nvSpPr>
          <p:cNvPr id="6" name="Rectangle 5"/>
          <p:cNvSpPr/>
          <p:nvPr/>
        </p:nvSpPr>
        <p:spPr>
          <a:xfrm>
            <a:off x="322384" y="3917856"/>
            <a:ext cx="9360877" cy="2554545"/>
          </a:xfrm>
          <a:prstGeom prst="rect">
            <a:avLst/>
          </a:prstGeom>
        </p:spPr>
        <p:txBody>
          <a:bodyPr wrap="square">
            <a:spAutoFit/>
          </a:bodyPr>
          <a:lstStyle/>
          <a:p>
            <a:pPr marL="398463" lvl="0" indent="-396875" defTabSz="1016516">
              <a:spcBef>
                <a:spcPts val="600"/>
              </a:spcBef>
              <a:spcAft>
                <a:spcPts val="0"/>
              </a:spcAft>
              <a:buFont typeface="Wingdings" pitchFamily="2" charset="2"/>
              <a:buChar char="§"/>
            </a:pPr>
            <a:r>
              <a:rPr lang="en-US" sz="2000" b="0" u="none" dirty="0" smtClean="0">
                <a:solidFill>
                  <a:srgbClr val="006600"/>
                </a:solidFill>
                <a:latin typeface="Arial" pitchFamily="34" charset="0"/>
                <a:cs typeface="Arial" pitchFamily="34" charset="0"/>
              </a:rPr>
              <a:t>February 13, 2012 – FY 2013 Budget Release</a:t>
            </a:r>
            <a:endParaRPr lang="en-US" sz="2000" b="0" u="none" dirty="0">
              <a:solidFill>
                <a:srgbClr val="006600"/>
              </a:solidFill>
              <a:latin typeface="Arial" pitchFamily="34" charset="0"/>
              <a:cs typeface="Arial" pitchFamily="34" charset="0"/>
            </a:endParaRPr>
          </a:p>
          <a:p>
            <a:pPr marL="398463" lvl="0" indent="-396875" defTabSz="1016516">
              <a:spcBef>
                <a:spcPts val="600"/>
              </a:spcBef>
              <a:spcAft>
                <a:spcPts val="0"/>
              </a:spcAft>
              <a:buFont typeface="Wingdings" pitchFamily="2" charset="2"/>
              <a:buChar char="§"/>
            </a:pPr>
            <a:r>
              <a:rPr lang="en-US" sz="2000" b="0" u="none" dirty="0" smtClean="0">
                <a:solidFill>
                  <a:srgbClr val="006600"/>
                </a:solidFill>
                <a:latin typeface="Arial" pitchFamily="34" charset="0"/>
                <a:cs typeface="Arial" pitchFamily="34" charset="0"/>
              </a:rPr>
              <a:t>September 28, 2012 – 6 months CR (P.L. 112-175) passed through March 27, 2013 </a:t>
            </a:r>
            <a:endParaRPr lang="en-US" sz="2000" b="0" u="none" dirty="0">
              <a:solidFill>
                <a:srgbClr val="006600"/>
              </a:solidFill>
              <a:latin typeface="Arial" pitchFamily="34" charset="0"/>
              <a:cs typeface="Arial" pitchFamily="34" charset="0"/>
            </a:endParaRPr>
          </a:p>
          <a:p>
            <a:pPr marL="398463" lvl="0" indent="-396875" defTabSz="1016516">
              <a:spcBef>
                <a:spcPts val="600"/>
              </a:spcBef>
              <a:spcAft>
                <a:spcPts val="0"/>
              </a:spcAft>
              <a:buFont typeface="Wingdings" pitchFamily="2" charset="2"/>
              <a:buChar char="§"/>
            </a:pPr>
            <a:r>
              <a:rPr lang="en-US" sz="2000" b="0" u="none" dirty="0" smtClean="0">
                <a:solidFill>
                  <a:srgbClr val="006600"/>
                </a:solidFill>
                <a:latin typeface="Arial" pitchFamily="34" charset="0"/>
                <a:cs typeface="Arial" pitchFamily="34" charset="0"/>
              </a:rPr>
              <a:t>October 1, </a:t>
            </a:r>
            <a:r>
              <a:rPr lang="en-US" sz="2000" b="0" u="none" dirty="0">
                <a:solidFill>
                  <a:srgbClr val="006600"/>
                </a:solidFill>
                <a:latin typeface="Arial" pitchFamily="34" charset="0"/>
                <a:cs typeface="Arial" pitchFamily="34" charset="0"/>
              </a:rPr>
              <a:t>2012 – BES </a:t>
            </a:r>
            <a:r>
              <a:rPr lang="en-US" sz="2000" b="0" u="none" dirty="0" smtClean="0">
                <a:solidFill>
                  <a:srgbClr val="006600"/>
                </a:solidFill>
                <a:latin typeface="Arial" pitchFamily="34" charset="0"/>
                <a:cs typeface="Arial" pitchFamily="34" charset="0"/>
              </a:rPr>
              <a:t>Initial Fin Plan set operating at ~47% of FY12 level</a:t>
            </a:r>
          </a:p>
          <a:p>
            <a:pPr marL="398463" lvl="0" indent="-396875" defTabSz="1016516">
              <a:spcBef>
                <a:spcPts val="600"/>
              </a:spcBef>
              <a:spcAft>
                <a:spcPts val="0"/>
              </a:spcAft>
              <a:buFont typeface="Wingdings" pitchFamily="2" charset="2"/>
              <a:buChar char="§"/>
            </a:pPr>
            <a:r>
              <a:rPr lang="en-US" sz="2000" b="0" u="none" dirty="0" smtClean="0">
                <a:solidFill>
                  <a:srgbClr val="006600"/>
                </a:solidFill>
                <a:latin typeface="Arial" pitchFamily="34" charset="0"/>
                <a:cs typeface="Arial" pitchFamily="34" charset="0"/>
              </a:rPr>
              <a:t>March 1, </a:t>
            </a:r>
            <a:r>
              <a:rPr lang="en-US" sz="2000" b="0" u="none" dirty="0">
                <a:solidFill>
                  <a:srgbClr val="006600"/>
                </a:solidFill>
                <a:latin typeface="Arial" pitchFamily="34" charset="0"/>
                <a:cs typeface="Arial" pitchFamily="34" charset="0"/>
              </a:rPr>
              <a:t>2013 – </a:t>
            </a:r>
            <a:r>
              <a:rPr lang="en-US" sz="2000" b="0" u="none" dirty="0" smtClean="0">
                <a:solidFill>
                  <a:srgbClr val="006600"/>
                </a:solidFill>
                <a:latin typeface="Arial" pitchFamily="34" charset="0"/>
                <a:cs typeface="Arial" pitchFamily="34" charset="0"/>
              </a:rPr>
              <a:t>Sequestration </a:t>
            </a:r>
            <a:r>
              <a:rPr lang="en-US" sz="2000" b="0" u="none" dirty="0">
                <a:solidFill>
                  <a:srgbClr val="006600"/>
                </a:solidFill>
                <a:latin typeface="Arial" pitchFamily="34" charset="0"/>
                <a:cs typeface="Arial" pitchFamily="34" charset="0"/>
              </a:rPr>
              <a:t>set to occur </a:t>
            </a:r>
            <a:r>
              <a:rPr lang="en-US" sz="2000" b="0" u="none" dirty="0" smtClean="0">
                <a:solidFill>
                  <a:srgbClr val="006600"/>
                </a:solidFill>
                <a:latin typeface="Arial" pitchFamily="34" charset="0"/>
                <a:cs typeface="Arial" pitchFamily="34" charset="0"/>
              </a:rPr>
              <a:t>(intense scenario planning on-going)</a:t>
            </a:r>
          </a:p>
          <a:p>
            <a:pPr marL="398463" lvl="0" indent="-396875" defTabSz="1016516">
              <a:spcBef>
                <a:spcPts val="600"/>
              </a:spcBef>
              <a:spcAft>
                <a:spcPts val="0"/>
              </a:spcAft>
              <a:buFont typeface="Wingdings" pitchFamily="2" charset="2"/>
              <a:buChar char="§"/>
            </a:pPr>
            <a:r>
              <a:rPr lang="en-US" sz="2000" b="0" u="none" dirty="0" smtClean="0">
                <a:solidFill>
                  <a:srgbClr val="006600"/>
                </a:solidFill>
                <a:latin typeface="Arial" pitchFamily="34" charset="0"/>
                <a:cs typeface="Arial" pitchFamily="34" charset="0"/>
              </a:rPr>
              <a:t>March 27, 2013 – a CR for the partial/full year or an omnibus bill??</a:t>
            </a:r>
            <a:endParaRPr lang="en-US" sz="2000" b="0" u="none"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125906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0" y="16"/>
            <a:ext cx="10058400" cy="735504"/>
          </a:xfrm>
          <a:prstGeom prst="rect">
            <a:avLst/>
          </a:prstGeom>
          <a:noFill/>
          <a:ln w="9525">
            <a:noFill/>
            <a:miter lim="800000"/>
            <a:headEnd/>
            <a:tailEnd/>
          </a:ln>
          <a:effectLst/>
        </p:spPr>
        <p:txBody>
          <a:bodyPr wrap="square" lIns="101455" tIns="145689" rIns="101455" bIns="145689">
            <a:spAutoFit/>
          </a:bodyPr>
          <a:lstStyle/>
          <a:p>
            <a:pPr algn="ctr"/>
            <a:r>
              <a:rPr lang="en-US" sz="2800" b="0" u="none" dirty="0">
                <a:solidFill>
                  <a:srgbClr val="006600"/>
                </a:solidFill>
                <a:latin typeface="Arial" pitchFamily="34" charset="0"/>
                <a:cs typeface="Arial" pitchFamily="34" charset="0"/>
              </a:rPr>
              <a:t>History of BES Request vs. Appropriation </a:t>
            </a:r>
          </a:p>
        </p:txBody>
      </p:sp>
      <p:sp>
        <p:nvSpPr>
          <p:cNvPr id="7" name="Slide Number Placeholder 3"/>
          <p:cNvSpPr>
            <a:spLocks noGrp="1"/>
          </p:cNvSpPr>
          <p:nvPr>
            <p:ph type="sldNum" sz="quarter" idx="11"/>
          </p:nvPr>
        </p:nvSpPr>
        <p:spPr>
          <a:xfrm>
            <a:off x="9255125" y="7198467"/>
            <a:ext cx="419100" cy="413808"/>
          </a:xfrm>
        </p:spPr>
        <p:txBody>
          <a:bodyPr/>
          <a:lstStyle/>
          <a:p>
            <a:pPr>
              <a:defRPr/>
            </a:pPr>
            <a:fld id="{970AA921-4423-419F-989D-ABD5BD36FEB1}" type="slidenum">
              <a:rPr lang="en-US" b="0" u="none" smtClean="0"/>
              <a:pPr>
                <a:defRPr/>
              </a:pPr>
              <a:t>17</a:t>
            </a:fld>
            <a:endParaRPr lang="en-US" b="0" u="none"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439"/>
          <a:stretch/>
        </p:blipFill>
        <p:spPr bwMode="auto">
          <a:xfrm>
            <a:off x="324093" y="1148860"/>
            <a:ext cx="9204409" cy="560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0" y="1024724"/>
            <a:ext cx="9136480" cy="7417676"/>
          </a:xfrm>
          <a:prstGeom prst="rect">
            <a:avLst/>
          </a:prstGeom>
        </p:spPr>
        <p:txBody>
          <a:bodyPr wrap="square" lIns="101858" tIns="50929" rIns="101858" bIns="50929">
            <a:spAutoFit/>
          </a:bodyPr>
          <a:lstStyle/>
          <a:p>
            <a:pPr marL="699962" indent="-697998"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December 20, 2012 – Bill Brinkman charged each Office of Science Federal Advisory Committee to help with the prioritization of proposed scientific user facilities with the goal to ensure optimal benefit from Federal investments.</a:t>
            </a:r>
          </a:p>
          <a:p>
            <a:pPr marL="699962" indent="-697998"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This charge is derived from the administration efforts to improve the efficiency, effectiveness, and accountability of government programs and will provide input to SC to formulate a 10-year prioritization of scientific facilities across SC. </a:t>
            </a:r>
          </a:p>
          <a:p>
            <a:pPr marL="699962" indent="-697998"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BES has assembled a list and developed material that described the nature of existing and proposed new scientific user facilities or major upgrades that could contribute to world leading science in their respective programs from 2014 – 2024.</a:t>
            </a:r>
          </a:p>
          <a:p>
            <a:pPr marL="699962" indent="-697998"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This BESAC Subcommittee is formed in January 2013 in response to the charge.  A final report is due by March 22, 2013 to Office of Science, which by September 30, 2013 will formulate a 10-year prioritization of scientific facilities.</a:t>
            </a:r>
          </a:p>
          <a:p>
            <a:pPr marL="699962" indent="-697998" defTabSz="1016516">
              <a:spcBef>
                <a:spcPts val="1337"/>
              </a:spcBef>
              <a:spcAft>
                <a:spcPts val="1337"/>
              </a:spcAft>
              <a:buFont typeface="Wingdings" pitchFamily="2" charset="2"/>
              <a:buChar char="§"/>
            </a:pPr>
            <a:endParaRPr lang="en-US" sz="2000" b="0" u="none" dirty="0" smtClean="0">
              <a:solidFill>
                <a:srgbClr val="006600"/>
              </a:solidFill>
              <a:latin typeface="Arial" pitchFamily="34" charset="0"/>
              <a:cs typeface="Arial" pitchFamily="34" charset="0"/>
            </a:endParaRPr>
          </a:p>
          <a:p>
            <a:pPr marL="699962" indent="-697998" defTabSz="1016516">
              <a:spcBef>
                <a:spcPts val="1337"/>
              </a:spcBef>
              <a:spcAft>
                <a:spcPts val="1337"/>
              </a:spcAft>
              <a:buFont typeface="Wingdings" pitchFamily="2" charset="2"/>
              <a:buChar char="§"/>
            </a:pPr>
            <a:endParaRPr lang="en-US" sz="2700" dirty="0" smtClean="0">
              <a:solidFill>
                <a:srgbClr val="006600"/>
              </a:solidFill>
              <a:cs typeface="Arial" pitchFamily="34" charset="0"/>
            </a:endParaRPr>
          </a:p>
        </p:txBody>
      </p:sp>
      <p:sp>
        <p:nvSpPr>
          <p:cNvPr id="4" name="Rectangle 3"/>
          <p:cNvSpPr>
            <a:spLocks noChangeArrowheads="1"/>
          </p:cNvSpPr>
          <p:nvPr/>
        </p:nvSpPr>
        <p:spPr bwMode="auto">
          <a:xfrm>
            <a:off x="0" y="130524"/>
            <a:ext cx="10058400" cy="819700"/>
          </a:xfrm>
          <a:prstGeom prst="rect">
            <a:avLst/>
          </a:prstGeom>
          <a:noFill/>
          <a:ln w="9525">
            <a:noFill/>
            <a:miter lim="800000"/>
            <a:headEnd/>
            <a:tailEnd/>
          </a:ln>
        </p:spPr>
        <p:txBody>
          <a:bodyPr lIns="113239" tIns="56620" rIns="113239" bIns="56620"/>
          <a:lstStyle/>
          <a:p>
            <a:pPr algn="ctr" defTabSz="1018586" fontAlgn="auto">
              <a:spcBef>
                <a:spcPts val="0"/>
              </a:spcBef>
              <a:spcAft>
                <a:spcPts val="0"/>
              </a:spcAft>
              <a:tabLst>
                <a:tab pos="2101854" algn="l"/>
              </a:tabLst>
              <a:defRPr/>
            </a:pPr>
            <a:r>
              <a:rPr lang="en-US" sz="3200" b="0" u="none" kern="0" dirty="0" smtClean="0">
                <a:solidFill>
                  <a:srgbClr val="006600"/>
                </a:solidFill>
                <a:latin typeface="Arial" pitchFamily="34" charset="0"/>
                <a:cs typeface="Arial" pitchFamily="34" charset="0"/>
              </a:rPr>
              <a:t>BESAC FACA Charge</a:t>
            </a:r>
            <a:endParaRPr lang="en-US" sz="3200" b="0" u="none" kern="0" dirty="0">
              <a:solidFill>
                <a:srgbClr val="006600"/>
              </a:solidFill>
              <a:latin typeface="Arial" pitchFamily="34" charset="0"/>
              <a:cs typeface="Arial" pitchFamily="34" charset="0"/>
            </a:endParaRPr>
          </a:p>
        </p:txBody>
      </p:sp>
      <p:sp>
        <p:nvSpPr>
          <p:cNvPr id="5" name="Slide Number Placeholder 1"/>
          <p:cNvSpPr>
            <a:spLocks noGrp="1"/>
          </p:cNvSpPr>
          <p:nvPr>
            <p:ph type="sldNum" sz="quarter" idx="11"/>
          </p:nvPr>
        </p:nvSpPr>
        <p:spPr>
          <a:xfrm>
            <a:off x="9255125" y="7198467"/>
            <a:ext cx="419100" cy="413808"/>
          </a:xfrm>
        </p:spPr>
        <p:txBody>
          <a:bodyPr/>
          <a:lstStyle/>
          <a:p>
            <a:pPr defTabSz="1011581">
              <a:defRPr/>
            </a:pPr>
            <a:fld id="{82D784F8-2C31-4E5F-BBAB-E95E7532A856}" type="slidenum">
              <a:rPr lang="en-US" b="0" u="none"/>
              <a:pPr defTabSz="1011581">
                <a:defRPr/>
              </a:pPr>
              <a:t>18</a:t>
            </a:fld>
            <a:endParaRPr lang="en-US" b="0" u="none" dirty="0"/>
          </a:p>
        </p:txBody>
      </p:sp>
    </p:spTree>
    <p:extLst>
      <p:ext uri="{BB962C8B-B14F-4D97-AF65-F5344CB8AC3E}">
        <p14:creationId xmlns:p14="http://schemas.microsoft.com/office/powerpoint/2010/main" val="33333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a:spLocks noChangeArrowheads="1"/>
          </p:cNvSpPr>
          <p:nvPr/>
        </p:nvSpPr>
        <p:spPr bwMode="auto">
          <a:xfrm>
            <a:off x="8243842" y="1170805"/>
            <a:ext cx="1814558" cy="809235"/>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1400" u="none" dirty="0"/>
          </a:p>
        </p:txBody>
      </p:sp>
      <p:sp>
        <p:nvSpPr>
          <p:cNvPr id="57" name="Slide Number Placeholder 1"/>
          <p:cNvSpPr>
            <a:spLocks noGrp="1"/>
          </p:cNvSpPr>
          <p:nvPr>
            <p:ph type="sldNum" sz="quarter" idx="11"/>
          </p:nvPr>
        </p:nvSpPr>
        <p:spPr/>
        <p:txBody>
          <a:bodyPr/>
          <a:lstStyle/>
          <a:p>
            <a:pPr defTabSz="1011581">
              <a:defRPr/>
            </a:pPr>
            <a:fld id="{82D784F8-2C31-4E5F-BBAB-E95E7532A856}" type="slidenum">
              <a:rPr lang="en-US" b="0" u="none"/>
              <a:pPr defTabSz="1011581">
                <a:defRPr/>
              </a:pPr>
              <a:t>19</a:t>
            </a:fld>
            <a:endParaRPr lang="en-US" b="0" u="none" dirty="0"/>
          </a:p>
        </p:txBody>
      </p:sp>
      <p:sp>
        <p:nvSpPr>
          <p:cNvPr id="3292165" name="Rectangle 5"/>
          <p:cNvSpPr>
            <a:spLocks noChangeArrowheads="1"/>
          </p:cNvSpPr>
          <p:nvPr/>
        </p:nvSpPr>
        <p:spPr bwMode="auto">
          <a:xfrm>
            <a:off x="0" y="175677"/>
            <a:ext cx="10058400" cy="696912"/>
          </a:xfrm>
          <a:prstGeom prst="rect">
            <a:avLst/>
          </a:prstGeom>
          <a:noFill/>
          <a:ln w="9525" cap="flat" cmpd="sng">
            <a:noFill/>
            <a:prstDash val="solid"/>
            <a:miter lim="800000"/>
            <a:headEnd/>
            <a:tailEnd/>
          </a:ln>
          <a:effectLst/>
        </p:spPr>
        <p:txBody>
          <a:bodyPr lIns="101099" tIns="50555" rIns="101099" bIns="50555"/>
          <a:lstStyle/>
          <a:p>
            <a:pPr algn="ctr" defTabSz="1011581">
              <a:defRPr/>
            </a:pPr>
            <a:r>
              <a:rPr lang="en-US" sz="2400" b="0" u="none" dirty="0" smtClean="0">
                <a:solidFill>
                  <a:srgbClr val="006600"/>
                </a:solidFill>
                <a:latin typeface="Arial" pitchFamily="34" charset="0"/>
                <a:cs typeface="Arial" pitchFamily="34" charset="0"/>
              </a:rPr>
              <a:t>Included in the BES list are 18 Existing/New/Upgraded Facilities</a:t>
            </a:r>
            <a:endParaRPr lang="en-US" sz="2400" b="0" u="none" dirty="0">
              <a:solidFill>
                <a:srgbClr val="006600"/>
              </a:solidFill>
              <a:latin typeface="Arial" pitchFamily="34" charset="0"/>
              <a:cs typeface="Arial" pitchFamily="34" charset="0"/>
            </a:endParaRPr>
          </a:p>
        </p:txBody>
      </p:sp>
      <p:sp>
        <p:nvSpPr>
          <p:cNvPr id="7" name="TextBox 6"/>
          <p:cNvSpPr txBox="1"/>
          <p:nvPr/>
        </p:nvSpPr>
        <p:spPr>
          <a:xfrm>
            <a:off x="1009403" y="1721922"/>
            <a:ext cx="3975768" cy="5201424"/>
          </a:xfrm>
          <a:prstGeom prst="rect">
            <a:avLst/>
          </a:prstGeom>
          <a:noFill/>
        </p:spPr>
        <p:txBody>
          <a:bodyPr wrap="none" rtlCol="0">
            <a:spAutoFit/>
          </a:bodyPr>
          <a:lstStyle/>
          <a:p>
            <a:pPr>
              <a:buFont typeface="Wingdings" pitchFamily="2" charset="2"/>
              <a:buChar char="§"/>
            </a:pPr>
            <a:r>
              <a:rPr lang="en-US" sz="2000" b="0" u="none" dirty="0" smtClean="0"/>
              <a:t>  Light Source Facilities</a:t>
            </a:r>
          </a:p>
          <a:p>
            <a:pPr lvl="1">
              <a:buFont typeface="Wingdings" pitchFamily="2" charset="2"/>
              <a:buChar char="Ø"/>
              <a:tabLst>
                <a:tab pos="225425" algn="l"/>
                <a:tab pos="795338" algn="l"/>
              </a:tabLst>
            </a:pPr>
            <a:r>
              <a:rPr lang="en-US" sz="1400" b="0" u="none" dirty="0" smtClean="0"/>
              <a:t>	</a:t>
            </a:r>
            <a:r>
              <a:rPr lang="en-US" sz="1600" b="0" u="none" dirty="0" smtClean="0"/>
              <a:t>ALS (LBNL)</a:t>
            </a:r>
          </a:p>
          <a:p>
            <a:pPr lvl="1">
              <a:buFont typeface="Wingdings" pitchFamily="2" charset="2"/>
              <a:buChar char="Ø"/>
              <a:tabLst>
                <a:tab pos="225425" algn="l"/>
                <a:tab pos="795338" algn="l"/>
              </a:tabLst>
            </a:pPr>
            <a:r>
              <a:rPr lang="en-US" sz="1600" b="0" u="none" dirty="0" smtClean="0"/>
              <a:t>	APS (ANL)</a:t>
            </a:r>
          </a:p>
          <a:p>
            <a:pPr lvl="1">
              <a:buFont typeface="Wingdings" pitchFamily="2" charset="2"/>
              <a:buChar char="Ø"/>
              <a:tabLst>
                <a:tab pos="225425" algn="l"/>
                <a:tab pos="795338" algn="l"/>
              </a:tabLst>
            </a:pPr>
            <a:r>
              <a:rPr lang="en-US" sz="1600" b="0" u="none" dirty="0" smtClean="0"/>
              <a:t>	NSLS (BNL)</a:t>
            </a:r>
          </a:p>
          <a:p>
            <a:pPr lvl="1">
              <a:buFont typeface="Wingdings" pitchFamily="2" charset="2"/>
              <a:buChar char="Ø"/>
              <a:tabLst>
                <a:tab pos="225425" algn="l"/>
                <a:tab pos="795338" algn="l"/>
              </a:tabLst>
            </a:pPr>
            <a:r>
              <a:rPr lang="en-US" sz="1600" b="0" u="none" dirty="0" smtClean="0"/>
              <a:t>	NSLS-II (BNL)</a:t>
            </a:r>
          </a:p>
          <a:p>
            <a:pPr lvl="1">
              <a:buFont typeface="Wingdings" pitchFamily="2" charset="2"/>
              <a:buChar char="Ø"/>
              <a:tabLst>
                <a:tab pos="225425" algn="l"/>
                <a:tab pos="795338" algn="l"/>
              </a:tabLst>
            </a:pPr>
            <a:r>
              <a:rPr lang="en-US" sz="1600" b="0" u="none" dirty="0" smtClean="0"/>
              <a:t>	LCLS (SLAC)</a:t>
            </a:r>
          </a:p>
          <a:p>
            <a:pPr lvl="1">
              <a:buFont typeface="Wingdings" pitchFamily="2" charset="2"/>
              <a:buChar char="Ø"/>
              <a:tabLst>
                <a:tab pos="225425" algn="l"/>
                <a:tab pos="795338" algn="l"/>
              </a:tabLst>
            </a:pPr>
            <a:r>
              <a:rPr lang="en-US" sz="1600" b="0" u="none" dirty="0" smtClean="0"/>
              <a:t>	SSRL (SLAC)</a:t>
            </a:r>
          </a:p>
          <a:p>
            <a:pPr>
              <a:tabLst>
                <a:tab pos="225425" algn="l"/>
              </a:tabLst>
            </a:pPr>
            <a:endParaRPr lang="en-US" b="0" u="none" dirty="0" smtClean="0"/>
          </a:p>
          <a:p>
            <a:pPr>
              <a:buFont typeface="Wingdings" pitchFamily="2" charset="2"/>
              <a:buChar char="§"/>
              <a:tabLst>
                <a:tab pos="225425" algn="l"/>
              </a:tabLst>
            </a:pPr>
            <a:r>
              <a:rPr lang="en-US" sz="2000" b="0" u="none" dirty="0" smtClean="0"/>
              <a:t>  Neutron Source Facilities</a:t>
            </a:r>
          </a:p>
          <a:p>
            <a:pPr lvl="1">
              <a:buFont typeface="Wingdings" pitchFamily="2" charset="2"/>
              <a:buChar char="Ø"/>
              <a:tabLst>
                <a:tab pos="225425" algn="l"/>
                <a:tab pos="796925" algn="l"/>
              </a:tabLst>
            </a:pPr>
            <a:r>
              <a:rPr lang="en-US" sz="1600" b="0" u="none" dirty="0" smtClean="0"/>
              <a:t>	HFIR (ORNL)</a:t>
            </a:r>
          </a:p>
          <a:p>
            <a:pPr lvl="1">
              <a:buFont typeface="Wingdings" pitchFamily="2" charset="2"/>
              <a:buChar char="Ø"/>
              <a:tabLst>
                <a:tab pos="225425" algn="l"/>
                <a:tab pos="796925" algn="l"/>
              </a:tabLst>
            </a:pPr>
            <a:r>
              <a:rPr lang="en-US" sz="1600" b="0" u="none" dirty="0" smtClean="0"/>
              <a:t>	SNS (ORNL)</a:t>
            </a:r>
          </a:p>
          <a:p>
            <a:pPr lvl="1">
              <a:buFont typeface="Wingdings" pitchFamily="2" charset="2"/>
              <a:buChar char="Ø"/>
              <a:tabLst>
                <a:tab pos="225425" algn="l"/>
                <a:tab pos="796925" algn="l"/>
              </a:tabLst>
            </a:pPr>
            <a:r>
              <a:rPr lang="en-US" sz="1600" b="0" u="none" dirty="0" smtClean="0"/>
              <a:t>	Lujan (LANL)</a:t>
            </a:r>
          </a:p>
          <a:p>
            <a:pPr>
              <a:tabLst>
                <a:tab pos="225425" algn="l"/>
              </a:tabLst>
            </a:pPr>
            <a:endParaRPr lang="en-US" b="0" u="none" dirty="0" smtClean="0"/>
          </a:p>
          <a:p>
            <a:pPr>
              <a:buFont typeface="Wingdings" pitchFamily="2" charset="2"/>
              <a:buChar char="§"/>
              <a:tabLst>
                <a:tab pos="225425" algn="l"/>
              </a:tabLst>
            </a:pPr>
            <a:r>
              <a:rPr lang="en-US" sz="2000" b="0" u="none" dirty="0" smtClean="0"/>
              <a:t>  Nanoscale Science Research Centers</a:t>
            </a:r>
          </a:p>
          <a:p>
            <a:pPr lvl="1">
              <a:buFont typeface="Wingdings" pitchFamily="2" charset="2"/>
              <a:buChar char="Ø"/>
              <a:tabLst>
                <a:tab pos="225425" algn="l"/>
                <a:tab pos="796925" algn="l"/>
              </a:tabLst>
            </a:pPr>
            <a:r>
              <a:rPr lang="en-US" sz="1600" b="0" u="none" dirty="0" smtClean="0"/>
              <a:t>	CNM (ANL)	</a:t>
            </a:r>
          </a:p>
          <a:p>
            <a:pPr lvl="1">
              <a:buFont typeface="Wingdings" pitchFamily="2" charset="2"/>
              <a:buChar char="Ø"/>
              <a:tabLst>
                <a:tab pos="225425" algn="l"/>
                <a:tab pos="796925" algn="l"/>
              </a:tabLst>
            </a:pPr>
            <a:r>
              <a:rPr lang="en-US" sz="1600" b="0" u="none" dirty="0" smtClean="0"/>
              <a:t>	CFN (BNL)</a:t>
            </a:r>
          </a:p>
          <a:p>
            <a:pPr lvl="1">
              <a:buFont typeface="Wingdings" pitchFamily="2" charset="2"/>
              <a:buChar char="Ø"/>
              <a:tabLst>
                <a:tab pos="225425" algn="l"/>
                <a:tab pos="796925" algn="l"/>
              </a:tabLst>
            </a:pPr>
            <a:r>
              <a:rPr lang="en-US" sz="1600" b="0" u="none" dirty="0" smtClean="0"/>
              <a:t>	Foundry (LBNL)</a:t>
            </a:r>
          </a:p>
          <a:p>
            <a:pPr lvl="1">
              <a:buFont typeface="Wingdings" pitchFamily="2" charset="2"/>
              <a:buChar char="Ø"/>
              <a:tabLst>
                <a:tab pos="225425" algn="l"/>
                <a:tab pos="796925" algn="l"/>
              </a:tabLst>
            </a:pPr>
            <a:r>
              <a:rPr lang="en-US" sz="1600" b="0" u="none" dirty="0" smtClean="0"/>
              <a:t>	CNMS (ORNL)</a:t>
            </a:r>
          </a:p>
          <a:p>
            <a:pPr lvl="1">
              <a:buFont typeface="Wingdings" pitchFamily="2" charset="2"/>
              <a:buChar char="Ø"/>
              <a:tabLst>
                <a:tab pos="225425" algn="l"/>
                <a:tab pos="796925" algn="l"/>
              </a:tabLst>
            </a:pPr>
            <a:r>
              <a:rPr lang="en-US" sz="1600" b="0" u="none" dirty="0" smtClean="0"/>
              <a:t>	CINT (SNL/LANL)</a:t>
            </a:r>
          </a:p>
          <a:p>
            <a:pPr>
              <a:tabLst>
                <a:tab pos="225425" algn="l"/>
              </a:tabLst>
            </a:pPr>
            <a:endParaRPr lang="en-US" b="0" u="none" dirty="0" smtClean="0"/>
          </a:p>
          <a:p>
            <a:pPr>
              <a:tabLst>
                <a:tab pos="225425" algn="l"/>
              </a:tabLst>
            </a:pPr>
            <a:endParaRPr lang="en-US" b="0" u="none" dirty="0"/>
          </a:p>
        </p:txBody>
      </p:sp>
      <p:sp>
        <p:nvSpPr>
          <p:cNvPr id="8" name="Rectangle 7"/>
          <p:cNvSpPr/>
          <p:nvPr/>
        </p:nvSpPr>
        <p:spPr>
          <a:xfrm>
            <a:off x="724395" y="1710047"/>
            <a:ext cx="4417621" cy="4940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43798" y="1719943"/>
            <a:ext cx="3653180" cy="2431435"/>
          </a:xfrm>
          <a:prstGeom prst="rect">
            <a:avLst/>
          </a:prstGeom>
          <a:noFill/>
        </p:spPr>
        <p:txBody>
          <a:bodyPr wrap="none" rtlCol="0">
            <a:spAutoFit/>
          </a:bodyPr>
          <a:lstStyle/>
          <a:p>
            <a:pPr>
              <a:buFont typeface="Wingdings" pitchFamily="2" charset="2"/>
              <a:buChar char="§"/>
            </a:pPr>
            <a:r>
              <a:rPr lang="en-US" sz="2000" b="0" u="none" dirty="0" smtClean="0"/>
              <a:t>  Light Source Facilities</a:t>
            </a:r>
          </a:p>
          <a:p>
            <a:pPr lvl="1">
              <a:buFont typeface="Wingdings" pitchFamily="2" charset="2"/>
              <a:buChar char="Ø"/>
              <a:tabLst>
                <a:tab pos="225425" algn="l"/>
                <a:tab pos="795338" algn="l"/>
              </a:tabLst>
            </a:pPr>
            <a:r>
              <a:rPr lang="en-US" sz="1600" b="0" u="none" dirty="0" smtClean="0"/>
              <a:t>	APS Upgrade (ANL)</a:t>
            </a:r>
          </a:p>
          <a:p>
            <a:pPr lvl="1">
              <a:buFont typeface="Wingdings" pitchFamily="2" charset="2"/>
              <a:buChar char="Ø"/>
              <a:tabLst>
                <a:tab pos="225425" algn="l"/>
                <a:tab pos="795338" algn="l"/>
              </a:tabLst>
            </a:pPr>
            <a:r>
              <a:rPr lang="en-US" sz="1600" b="0" u="none" dirty="0" smtClean="0"/>
              <a:t>	LCLS-II (SLAC)</a:t>
            </a:r>
          </a:p>
          <a:p>
            <a:pPr lvl="1">
              <a:buFont typeface="Wingdings" pitchFamily="2" charset="2"/>
              <a:buChar char="Ø"/>
              <a:tabLst>
                <a:tab pos="225425" algn="l"/>
                <a:tab pos="795338" algn="l"/>
              </a:tabLst>
            </a:pPr>
            <a:r>
              <a:rPr lang="en-US" sz="1600" b="0" u="none" dirty="0" smtClean="0"/>
              <a:t>	NGLS (LBNL)</a:t>
            </a:r>
          </a:p>
          <a:p>
            <a:pPr>
              <a:tabLst>
                <a:tab pos="225425" algn="l"/>
              </a:tabLst>
            </a:pPr>
            <a:endParaRPr lang="en-US" b="0" u="none" dirty="0" smtClean="0"/>
          </a:p>
          <a:p>
            <a:pPr>
              <a:buFont typeface="Wingdings" pitchFamily="2" charset="2"/>
              <a:buChar char="§"/>
              <a:tabLst>
                <a:tab pos="225425" algn="l"/>
              </a:tabLst>
            </a:pPr>
            <a:r>
              <a:rPr lang="en-US" sz="2000" b="0" u="none" dirty="0" smtClean="0"/>
              <a:t>  Neutron Source Facilities</a:t>
            </a:r>
          </a:p>
          <a:p>
            <a:pPr lvl="1">
              <a:buFont typeface="Wingdings" pitchFamily="2" charset="2"/>
              <a:buChar char="Ø"/>
              <a:tabLst>
                <a:tab pos="225425" algn="l"/>
                <a:tab pos="795338" algn="l"/>
              </a:tabLst>
            </a:pPr>
            <a:r>
              <a:rPr lang="en-US" sz="1600" b="0" u="none" dirty="0" smtClean="0"/>
              <a:t>	SNS Second Target Station (ORNL)</a:t>
            </a:r>
          </a:p>
          <a:p>
            <a:pPr>
              <a:tabLst>
                <a:tab pos="225425" algn="l"/>
              </a:tabLst>
            </a:pPr>
            <a:endParaRPr lang="en-US" b="0" u="none" dirty="0" smtClean="0"/>
          </a:p>
          <a:p>
            <a:pPr>
              <a:tabLst>
                <a:tab pos="225425" algn="l"/>
              </a:tabLst>
            </a:pPr>
            <a:endParaRPr lang="en-US" b="0" u="none" dirty="0" smtClean="0"/>
          </a:p>
          <a:p>
            <a:pPr>
              <a:tabLst>
                <a:tab pos="225425" algn="l"/>
              </a:tabLst>
            </a:pPr>
            <a:endParaRPr lang="en-US" b="0" u="none" dirty="0"/>
          </a:p>
        </p:txBody>
      </p:sp>
      <p:sp>
        <p:nvSpPr>
          <p:cNvPr id="10" name="Rectangle 9"/>
          <p:cNvSpPr/>
          <p:nvPr/>
        </p:nvSpPr>
        <p:spPr>
          <a:xfrm>
            <a:off x="5425045" y="1672442"/>
            <a:ext cx="4098966" cy="2721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91293" y="1175657"/>
            <a:ext cx="2249334" cy="400110"/>
          </a:xfrm>
          <a:prstGeom prst="rect">
            <a:avLst/>
          </a:prstGeom>
          <a:noFill/>
        </p:spPr>
        <p:txBody>
          <a:bodyPr wrap="none" rtlCol="0">
            <a:spAutoFit/>
          </a:bodyPr>
          <a:lstStyle/>
          <a:p>
            <a:r>
              <a:rPr lang="en-US" sz="2000" u="none" dirty="0" smtClean="0"/>
              <a:t>14 Existing Facilities</a:t>
            </a:r>
            <a:endParaRPr lang="en-US" sz="2000" u="none" dirty="0"/>
          </a:p>
        </p:txBody>
      </p:sp>
      <p:sp>
        <p:nvSpPr>
          <p:cNvPr id="12" name="TextBox 11"/>
          <p:cNvSpPr txBox="1"/>
          <p:nvPr/>
        </p:nvSpPr>
        <p:spPr>
          <a:xfrm>
            <a:off x="5508171" y="1149927"/>
            <a:ext cx="3802644" cy="400110"/>
          </a:xfrm>
          <a:prstGeom prst="rect">
            <a:avLst/>
          </a:prstGeom>
          <a:noFill/>
        </p:spPr>
        <p:txBody>
          <a:bodyPr wrap="none" rtlCol="0">
            <a:spAutoFit/>
          </a:bodyPr>
          <a:lstStyle/>
          <a:p>
            <a:r>
              <a:rPr lang="en-US" sz="2000" u="none" dirty="0" smtClean="0"/>
              <a:t>4 Proposed Upgrades/New Facilities</a:t>
            </a:r>
            <a:endParaRPr lang="en-US" sz="2000" u="none" dirty="0"/>
          </a:p>
        </p:txBody>
      </p:sp>
    </p:spTree>
    <p:extLst>
      <p:ext uri="{BB962C8B-B14F-4D97-AF65-F5344CB8AC3E}">
        <p14:creationId xmlns:p14="http://schemas.microsoft.com/office/powerpoint/2010/main" val="16592561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932" y="1584287"/>
            <a:ext cx="8161974" cy="4378311"/>
          </a:xfrm>
          <a:prstGeom prst="rect">
            <a:avLst/>
          </a:prstGeom>
        </p:spPr>
        <p:txBody>
          <a:bodyPr wrap="square" lIns="101787" tIns="50894" rIns="101787" bIns="50894">
            <a:spAutoFit/>
          </a:bodyPr>
          <a:lstStyle/>
          <a:p>
            <a:pPr marL="699471" indent="-697509" defTabSz="1015803">
              <a:spcBef>
                <a:spcPts val="1200"/>
              </a:spcBef>
              <a:spcAft>
                <a:spcPts val="600"/>
              </a:spcAft>
              <a:buFont typeface="Wingdings" pitchFamily="2" charset="2"/>
              <a:buChar char="§"/>
            </a:pPr>
            <a:r>
              <a:rPr lang="en-US" sz="2800" b="0" u="none" dirty="0">
                <a:solidFill>
                  <a:srgbClr val="006600"/>
                </a:solidFill>
                <a:latin typeface="Arial" pitchFamily="34" charset="0"/>
                <a:cs typeface="Arial" pitchFamily="34" charset="0"/>
              </a:rPr>
              <a:t>BES Staffing Update</a:t>
            </a:r>
          </a:p>
          <a:p>
            <a:pPr marL="699471" indent="-697509" defTabSz="1015803">
              <a:spcBef>
                <a:spcPts val="1200"/>
              </a:spcBef>
              <a:spcAft>
                <a:spcPts val="600"/>
              </a:spcAft>
              <a:buFont typeface="Wingdings" pitchFamily="2" charset="2"/>
              <a:buChar char="§"/>
            </a:pPr>
            <a:r>
              <a:rPr lang="en-US" sz="2800" b="0" u="none" dirty="0">
                <a:solidFill>
                  <a:srgbClr val="006600"/>
                </a:solidFill>
                <a:latin typeface="Arial" pitchFamily="34" charset="0"/>
                <a:cs typeface="Arial" pitchFamily="34" charset="0"/>
              </a:rPr>
              <a:t>Program Highlights</a:t>
            </a:r>
          </a:p>
          <a:p>
            <a:pPr marL="699471" indent="-697509" defTabSz="1015803">
              <a:spcBef>
                <a:spcPts val="1200"/>
              </a:spcBef>
              <a:spcAft>
                <a:spcPts val="600"/>
              </a:spcAft>
              <a:buFont typeface="Wingdings" pitchFamily="2" charset="2"/>
              <a:buChar char="§"/>
            </a:pPr>
            <a:r>
              <a:rPr lang="en-US" sz="2800" b="0" u="none" strike="sngStrike" dirty="0">
                <a:solidFill>
                  <a:srgbClr val="006600"/>
                </a:solidFill>
                <a:latin typeface="Arial" pitchFamily="34" charset="0"/>
                <a:cs typeface="Arial" pitchFamily="34" charset="0"/>
              </a:rPr>
              <a:t>FY 2014 Budget Request </a:t>
            </a:r>
          </a:p>
          <a:p>
            <a:pPr marL="1963" defTabSz="1015803">
              <a:spcBef>
                <a:spcPts val="600"/>
              </a:spcBef>
              <a:spcAft>
                <a:spcPts val="600"/>
              </a:spcAft>
            </a:pPr>
            <a:r>
              <a:rPr lang="en-US" sz="2000" b="0" u="none" dirty="0">
                <a:solidFill>
                  <a:srgbClr val="006600"/>
                </a:solidFill>
                <a:latin typeface="Arial" pitchFamily="34" charset="0"/>
                <a:cs typeface="Arial" pitchFamily="34" charset="0"/>
              </a:rPr>
              <a:t>	(~ late </a:t>
            </a:r>
            <a:r>
              <a:rPr lang="en-US" sz="2000" b="0" u="none" dirty="0" smtClean="0">
                <a:solidFill>
                  <a:srgbClr val="006600"/>
                </a:solidFill>
                <a:latin typeface="Arial" pitchFamily="34" charset="0"/>
                <a:cs typeface="Arial" pitchFamily="34" charset="0"/>
              </a:rPr>
              <a:t>March, </a:t>
            </a:r>
            <a:r>
              <a:rPr lang="en-US" sz="2000" b="0" u="none" dirty="0">
                <a:solidFill>
                  <a:srgbClr val="006600"/>
                </a:solidFill>
                <a:latin typeface="Arial" pitchFamily="34" charset="0"/>
                <a:cs typeface="Arial" pitchFamily="34" charset="0"/>
              </a:rPr>
              <a:t>see BES website for update)</a:t>
            </a:r>
            <a:endParaRPr lang="en-US" sz="2800" b="0" u="none" strike="sngStrike" dirty="0">
              <a:solidFill>
                <a:srgbClr val="006600"/>
              </a:solidFill>
              <a:latin typeface="Arial" pitchFamily="34" charset="0"/>
              <a:cs typeface="Arial" pitchFamily="34" charset="0"/>
            </a:endParaRPr>
          </a:p>
          <a:p>
            <a:pPr marL="699471" indent="-697509" defTabSz="1015803">
              <a:spcBef>
                <a:spcPts val="1200"/>
              </a:spcBef>
              <a:spcAft>
                <a:spcPts val="600"/>
              </a:spcAft>
              <a:buFont typeface="Wingdings" pitchFamily="2" charset="2"/>
              <a:buChar char="§"/>
            </a:pPr>
            <a:r>
              <a:rPr lang="en-US" sz="2800" b="0" u="none" dirty="0">
                <a:solidFill>
                  <a:srgbClr val="006600"/>
                </a:solidFill>
                <a:latin typeface="Arial" pitchFamily="34" charset="0"/>
                <a:cs typeface="Arial" pitchFamily="34" charset="0"/>
              </a:rPr>
              <a:t>FY 2013  Appropriation (??)</a:t>
            </a:r>
          </a:p>
          <a:p>
            <a:pPr marL="699471" indent="-697509" defTabSz="1015803">
              <a:spcBef>
                <a:spcPts val="1200"/>
              </a:spcBef>
              <a:spcAft>
                <a:spcPts val="600"/>
              </a:spcAft>
              <a:buFont typeface="Wingdings" pitchFamily="2" charset="2"/>
              <a:buChar char="§"/>
            </a:pPr>
            <a:r>
              <a:rPr lang="en-US" sz="2800" b="0" u="none" dirty="0">
                <a:solidFill>
                  <a:srgbClr val="006600"/>
                </a:solidFill>
                <a:latin typeface="Arial" pitchFamily="34" charset="0"/>
                <a:cs typeface="Arial" pitchFamily="34" charset="0"/>
              </a:rPr>
              <a:t>BESAC Activities</a:t>
            </a:r>
          </a:p>
          <a:p>
            <a:pPr marL="699471" indent="-697509" defTabSz="1015803">
              <a:spcBef>
                <a:spcPts val="1337"/>
              </a:spcBef>
              <a:spcAft>
                <a:spcPts val="1337"/>
              </a:spcAft>
              <a:buFont typeface="Wingdings" pitchFamily="2" charset="2"/>
              <a:buChar char="§"/>
            </a:pPr>
            <a:endParaRPr lang="en-US" sz="2700" dirty="0">
              <a:solidFill>
                <a:srgbClr val="006600"/>
              </a:solidFill>
              <a:cs typeface="Arial" pitchFamily="34" charset="0"/>
            </a:endParaRPr>
          </a:p>
        </p:txBody>
      </p:sp>
      <p:sp>
        <p:nvSpPr>
          <p:cNvPr id="4" name="Rectangle 3"/>
          <p:cNvSpPr>
            <a:spLocks noChangeArrowheads="1"/>
          </p:cNvSpPr>
          <p:nvPr/>
        </p:nvSpPr>
        <p:spPr bwMode="auto">
          <a:xfrm>
            <a:off x="0" y="130524"/>
            <a:ext cx="10058400" cy="819700"/>
          </a:xfrm>
          <a:prstGeom prst="rect">
            <a:avLst/>
          </a:prstGeom>
          <a:noFill/>
          <a:ln w="9525">
            <a:noFill/>
            <a:miter lim="800000"/>
            <a:headEnd/>
            <a:tailEnd/>
          </a:ln>
        </p:spPr>
        <p:txBody>
          <a:bodyPr lIns="113159" tIns="56580" rIns="113159" bIns="56580"/>
          <a:lstStyle/>
          <a:p>
            <a:pPr algn="ctr" defTabSz="1017871" fontAlgn="auto">
              <a:spcBef>
                <a:spcPts val="0"/>
              </a:spcBef>
              <a:spcAft>
                <a:spcPts val="0"/>
              </a:spcAft>
              <a:tabLst>
                <a:tab pos="2100380" algn="l"/>
              </a:tabLst>
              <a:defRPr/>
            </a:pPr>
            <a:r>
              <a:rPr lang="en-US" sz="3200" b="0" u="none" kern="0" dirty="0">
                <a:solidFill>
                  <a:srgbClr val="006600"/>
                </a:solidFill>
                <a:latin typeface="Arial" pitchFamily="34" charset="0"/>
                <a:cs typeface="Arial" pitchFamily="34" charset="0"/>
              </a:rPr>
              <a:t>Outline</a:t>
            </a:r>
          </a:p>
        </p:txBody>
      </p:sp>
      <p:sp>
        <p:nvSpPr>
          <p:cNvPr id="5" name="Slide Number Placeholder 1"/>
          <p:cNvSpPr>
            <a:spLocks noGrp="1"/>
          </p:cNvSpPr>
          <p:nvPr>
            <p:ph type="sldNum" sz="quarter" idx="11"/>
          </p:nvPr>
        </p:nvSpPr>
        <p:spPr>
          <a:xfrm>
            <a:off x="9255125" y="7198467"/>
            <a:ext cx="419100" cy="413808"/>
          </a:xfrm>
        </p:spPr>
        <p:txBody>
          <a:bodyPr/>
          <a:lstStyle/>
          <a:p>
            <a:pPr defTabSz="1010872">
              <a:defRPr/>
            </a:pPr>
            <a:fld id="{82D784F8-2C31-4E5F-BBAB-E95E7532A856}" type="slidenum">
              <a:rPr lang="en-US" b="0" u="none"/>
              <a:pPr defTabSz="1010872">
                <a:defRPr/>
              </a:pPr>
              <a:t>2</a:t>
            </a:fld>
            <a:endParaRPr lang="en-US" b="0" u="non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EEA275D-5A49-48A8-817D-44C3EA0A3A2F}" type="slidenum">
              <a:rPr lang="en-US" b="0" u="none" smtClean="0"/>
              <a:pPr>
                <a:defRPr/>
              </a:pPr>
              <a:t>20</a:t>
            </a:fld>
            <a:endParaRPr lang="en-US" b="0" u="none" dirty="0"/>
          </a:p>
        </p:txBody>
      </p:sp>
      <p:sp>
        <p:nvSpPr>
          <p:cNvPr id="2" name="Title 1"/>
          <p:cNvSpPr>
            <a:spLocks noGrp="1"/>
          </p:cNvSpPr>
          <p:nvPr>
            <p:ph type="title" idx="4294967295"/>
          </p:nvPr>
        </p:nvSpPr>
        <p:spPr>
          <a:xfrm>
            <a:off x="246063" y="0"/>
            <a:ext cx="9812337" cy="690563"/>
          </a:xfrm>
        </p:spPr>
        <p:txBody>
          <a:bodyPr>
            <a:noAutofit/>
          </a:bodyPr>
          <a:lstStyle/>
          <a:p>
            <a:r>
              <a:rPr lang="en-US" sz="2400" dirty="0" smtClean="0"/>
              <a:t>The Charge to This Panel</a:t>
            </a:r>
            <a:endParaRPr lang="en-US" sz="2400" dirty="0"/>
          </a:p>
        </p:txBody>
      </p:sp>
      <p:sp>
        <p:nvSpPr>
          <p:cNvPr id="8" name="TextBox 7"/>
          <p:cNvSpPr txBox="1"/>
          <p:nvPr/>
        </p:nvSpPr>
        <p:spPr>
          <a:xfrm>
            <a:off x="408918" y="1014405"/>
            <a:ext cx="9349232" cy="1026207"/>
          </a:xfrm>
          <a:prstGeom prst="rect">
            <a:avLst/>
          </a:prstGeom>
          <a:noFill/>
          <a:ln>
            <a:noFill/>
          </a:ln>
        </p:spPr>
        <p:txBody>
          <a:bodyPr wrap="square" lIns="101882" tIns="50941" rIns="101882" bIns="50941" rtlCol="0">
            <a:spAutoFit/>
          </a:bodyPr>
          <a:lstStyle/>
          <a:p>
            <a:pPr>
              <a:lnSpc>
                <a:spcPts val="2400"/>
              </a:lnSpc>
              <a:spcAft>
                <a:spcPts val="334"/>
              </a:spcAft>
            </a:pPr>
            <a:r>
              <a:rPr lang="en-US" sz="2000" b="0" u="none" dirty="0" smtClean="0">
                <a:latin typeface="Arial" pitchFamily="34" charset="0"/>
                <a:cs typeface="Arial" pitchFamily="34" charset="0"/>
              </a:rPr>
              <a:t>Although there are other criteria, such as expected funding levels, important when considering a possible portfolio of future facilities, the subcommittee report should focus on the two criteria listed in the charge letter.</a:t>
            </a:r>
            <a:endParaRPr lang="en-US" sz="2000" b="0" u="none" dirty="0">
              <a:latin typeface="Arial" pitchFamily="34" charset="0"/>
              <a:cs typeface="Arial" pitchFamily="34" charset="0"/>
            </a:endParaRPr>
          </a:p>
        </p:txBody>
      </p:sp>
      <p:sp>
        <p:nvSpPr>
          <p:cNvPr id="13" name="TextBox 12"/>
          <p:cNvSpPr txBox="1"/>
          <p:nvPr/>
        </p:nvSpPr>
        <p:spPr>
          <a:xfrm>
            <a:off x="259308" y="2129705"/>
            <a:ext cx="9444251" cy="5081163"/>
          </a:xfrm>
          <a:prstGeom prst="rect">
            <a:avLst/>
          </a:prstGeom>
          <a:noFill/>
          <a:ln>
            <a:noFill/>
          </a:ln>
        </p:spPr>
        <p:txBody>
          <a:bodyPr wrap="square" lIns="101882" tIns="50941" rIns="101882" bIns="50941" rtlCol="0">
            <a:spAutoFit/>
          </a:bodyPr>
          <a:lstStyle/>
          <a:p>
            <a:pPr marL="318383" indent="-318383">
              <a:spcAft>
                <a:spcPts val="334"/>
              </a:spcAft>
              <a:buFont typeface="Wingdings" pitchFamily="2" charset="2"/>
              <a:buChar char="§"/>
            </a:pPr>
            <a:r>
              <a:rPr lang="en-US" sz="1800" u="none" dirty="0" smtClean="0">
                <a:latin typeface="Arial" pitchFamily="34" charset="0"/>
                <a:cs typeface="Arial" pitchFamily="34" charset="0"/>
              </a:rPr>
              <a:t>The ability of the facility to contribute to world-leading science in the next decade (2014 – </a:t>
            </a:r>
            <a:r>
              <a:rPr lang="en-US" sz="1800" u="none" dirty="0" smtClean="0">
                <a:latin typeface="Arial" pitchFamily="34" charset="0"/>
                <a:cs typeface="Arial" pitchFamily="34" charset="0"/>
              </a:rPr>
              <a:t>2024</a:t>
            </a:r>
            <a:r>
              <a:rPr lang="en-US" sz="1800" u="none" dirty="0" smtClean="0">
                <a:latin typeface="Arial" pitchFamily="34" charset="0"/>
                <a:cs typeface="Arial" pitchFamily="34" charset="0"/>
              </a:rPr>
              <a:t>).</a:t>
            </a:r>
          </a:p>
          <a:p>
            <a:pPr marL="772165" lvl="1" indent="-318383">
              <a:spcAft>
                <a:spcPts val="334"/>
              </a:spcAft>
              <a:buFont typeface="Arial"/>
              <a:buChar char="•"/>
            </a:pPr>
            <a:r>
              <a:rPr lang="en-US" sz="1800" b="0" u="none" dirty="0" smtClean="0">
                <a:latin typeface="Arial" pitchFamily="34" charset="0"/>
                <a:cs typeface="Arial" pitchFamily="34" charset="0"/>
              </a:rPr>
              <a:t>Include both existing and proposed facilities/upgrades and consider, for example, the extent to which the proposed or exiting facility or upgrade would answer the most important scientific questions;</a:t>
            </a:r>
          </a:p>
          <a:p>
            <a:pPr marL="772165" lvl="1" indent="-318383">
              <a:spcAft>
                <a:spcPts val="334"/>
              </a:spcAft>
              <a:buFont typeface="Arial"/>
              <a:buChar char="•"/>
            </a:pPr>
            <a:r>
              <a:rPr lang="en-US" sz="1800" b="0" u="none" dirty="0" smtClean="0">
                <a:latin typeface="Arial" pitchFamily="34" charset="0"/>
                <a:cs typeface="Arial" pitchFamily="34" charset="0"/>
              </a:rPr>
              <a:t>Whether there are other ways or other facilities that would be able to answer these questions;</a:t>
            </a:r>
          </a:p>
          <a:p>
            <a:pPr marL="772165" lvl="1" indent="-318383">
              <a:spcAft>
                <a:spcPts val="334"/>
              </a:spcAft>
              <a:buFont typeface="Arial"/>
              <a:buChar char="•"/>
            </a:pPr>
            <a:r>
              <a:rPr lang="en-US" sz="1800" b="0" u="none" dirty="0" smtClean="0">
                <a:latin typeface="Arial" pitchFamily="34" charset="0"/>
                <a:cs typeface="Arial" pitchFamily="34" charset="0"/>
              </a:rPr>
              <a:t>Whether the facility would contribute to many or few areas of research and especially whether the facility will address needs of the broad community of users including those supported by other Federal agencies;</a:t>
            </a:r>
          </a:p>
          <a:p>
            <a:pPr marL="772165" lvl="1" indent="-318383">
              <a:spcAft>
                <a:spcPts val="334"/>
              </a:spcAft>
              <a:buFont typeface="Arial"/>
              <a:buChar char="•"/>
            </a:pPr>
            <a:r>
              <a:rPr lang="en-US" sz="1800" b="0" u="none" dirty="0" smtClean="0">
                <a:latin typeface="Arial" pitchFamily="34" charset="0"/>
                <a:cs typeface="Arial" pitchFamily="34" charset="0"/>
              </a:rPr>
              <a:t>Whether construction of the facility will create new synergies within a field or among fields of research; and what level of demand exists within the (sometimes many) scientific communities that use the facility.</a:t>
            </a:r>
          </a:p>
          <a:p>
            <a:pPr marL="796682" lvl="1" indent="-342900">
              <a:spcAft>
                <a:spcPts val="334"/>
              </a:spcAft>
            </a:pPr>
            <a:endParaRPr lang="en-US" sz="800" b="0" u="none" dirty="0" smtClean="0">
              <a:latin typeface="Arial" pitchFamily="34" charset="0"/>
              <a:cs typeface="Arial" pitchFamily="34" charset="0"/>
            </a:endParaRPr>
          </a:p>
          <a:p>
            <a:pPr marL="772165" lvl="1" indent="-318383">
              <a:spcAft>
                <a:spcPts val="334"/>
              </a:spcAft>
            </a:pPr>
            <a:r>
              <a:rPr lang="en-US" sz="1800" u="none" dirty="0" smtClean="0">
                <a:latin typeface="Arial" pitchFamily="34" charset="0"/>
                <a:cs typeface="Arial" pitchFamily="34" charset="0"/>
              </a:rPr>
              <a:t>Place each facility or upgrade in one of four categories:</a:t>
            </a:r>
          </a:p>
          <a:p>
            <a:pPr marL="772165" lvl="1" indent="-318383">
              <a:spcAft>
                <a:spcPts val="334"/>
              </a:spcAft>
            </a:pPr>
            <a:r>
              <a:rPr lang="en-US" sz="1800" u="none" dirty="0" smtClean="0">
                <a:latin typeface="Arial" pitchFamily="34" charset="0"/>
                <a:cs typeface="Arial" pitchFamily="34" charset="0"/>
              </a:rPr>
              <a:t>(a) absolutely central; (b) important; (c) lower priority; and (d) don’t know enough yet.</a:t>
            </a:r>
          </a:p>
        </p:txBody>
      </p:sp>
    </p:spTree>
    <p:extLst>
      <p:ext uri="{BB962C8B-B14F-4D97-AF65-F5344CB8AC3E}">
        <p14:creationId xmlns:p14="http://schemas.microsoft.com/office/powerpoint/2010/main" val="1214534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EEA275D-5A49-48A8-817D-44C3EA0A3A2F}" type="slidenum">
              <a:rPr lang="en-US" b="0" u="none" smtClean="0"/>
              <a:pPr>
                <a:defRPr/>
              </a:pPr>
              <a:t>21</a:t>
            </a:fld>
            <a:endParaRPr lang="en-US" b="0" u="none" dirty="0"/>
          </a:p>
        </p:txBody>
      </p:sp>
      <p:sp>
        <p:nvSpPr>
          <p:cNvPr id="2" name="Title 1"/>
          <p:cNvSpPr>
            <a:spLocks noGrp="1"/>
          </p:cNvSpPr>
          <p:nvPr>
            <p:ph type="title" idx="4294967295"/>
          </p:nvPr>
        </p:nvSpPr>
        <p:spPr>
          <a:xfrm>
            <a:off x="246063" y="175846"/>
            <a:ext cx="9812337" cy="690563"/>
          </a:xfrm>
        </p:spPr>
        <p:txBody>
          <a:bodyPr>
            <a:noAutofit/>
          </a:bodyPr>
          <a:lstStyle/>
          <a:p>
            <a:r>
              <a:rPr lang="en-US" sz="2400" dirty="0" smtClean="0"/>
              <a:t>The Charge to This Panel </a:t>
            </a:r>
            <a:br>
              <a:rPr lang="en-US" sz="2400" dirty="0" smtClean="0"/>
            </a:br>
            <a:r>
              <a:rPr lang="en-US" sz="2000" dirty="0" smtClean="0"/>
              <a:t>( -- Continued --)</a:t>
            </a:r>
            <a:endParaRPr lang="en-US" sz="2400" dirty="0"/>
          </a:p>
        </p:txBody>
      </p:sp>
      <p:sp>
        <p:nvSpPr>
          <p:cNvPr id="20" name="Rectangle 19"/>
          <p:cNvSpPr/>
          <p:nvPr/>
        </p:nvSpPr>
        <p:spPr>
          <a:xfrm>
            <a:off x="576617" y="1480404"/>
            <a:ext cx="8908577" cy="4401205"/>
          </a:xfrm>
          <a:prstGeom prst="rect">
            <a:avLst/>
          </a:prstGeom>
        </p:spPr>
        <p:txBody>
          <a:bodyPr wrap="square">
            <a:spAutoFit/>
          </a:bodyPr>
          <a:lstStyle/>
          <a:p>
            <a:pPr marL="318383" indent="-318383">
              <a:spcAft>
                <a:spcPts val="334"/>
              </a:spcAft>
              <a:buFont typeface="Wingdings" pitchFamily="2" charset="2"/>
              <a:buChar char="§"/>
            </a:pPr>
            <a:r>
              <a:rPr lang="en-US" sz="1800" u="none" dirty="0" smtClean="0">
                <a:latin typeface="Arial" pitchFamily="34" charset="0"/>
                <a:cs typeface="Arial" pitchFamily="34" charset="0"/>
              </a:rPr>
              <a:t>The readiness of the facility for construction.  For proposed facilities and major upgrades, please consider:</a:t>
            </a:r>
          </a:p>
          <a:p>
            <a:pPr marL="772165" lvl="1" indent="-318383">
              <a:spcAft>
                <a:spcPts val="334"/>
              </a:spcAft>
              <a:buFont typeface="Arial"/>
              <a:buChar char="•"/>
            </a:pPr>
            <a:r>
              <a:rPr lang="en-US" sz="1800" b="0" u="none" dirty="0" smtClean="0">
                <a:latin typeface="Arial" pitchFamily="34" charset="0"/>
                <a:cs typeface="Arial" pitchFamily="34" charset="0"/>
              </a:rPr>
              <a:t>Whether the concept of the facility has been formally studied;</a:t>
            </a:r>
          </a:p>
          <a:p>
            <a:pPr marL="772165" lvl="1" indent="-318383">
              <a:spcAft>
                <a:spcPts val="334"/>
              </a:spcAft>
              <a:buFont typeface="Arial"/>
              <a:buChar char="•"/>
            </a:pPr>
            <a:r>
              <a:rPr lang="en-US" sz="1800" b="0" u="none" dirty="0" smtClean="0">
                <a:latin typeface="Arial" pitchFamily="34" charset="0"/>
                <a:cs typeface="Arial" pitchFamily="34" charset="0"/>
              </a:rPr>
              <a:t>The level of confidence that the technical challenges involved in building the facility can be met;</a:t>
            </a:r>
          </a:p>
          <a:p>
            <a:pPr marL="772165" lvl="1" indent="-318383">
              <a:spcAft>
                <a:spcPts val="334"/>
              </a:spcAft>
              <a:buFont typeface="Arial"/>
              <a:buChar char="•"/>
            </a:pPr>
            <a:r>
              <a:rPr lang="en-US" sz="1800" b="0" u="none" dirty="0" smtClean="0">
                <a:latin typeface="Arial" pitchFamily="34" charset="0"/>
                <a:cs typeface="Arial" pitchFamily="34" charset="0"/>
              </a:rPr>
              <a:t>The sufficiency of R&amp;D performed to-date to assure technical feasibility of the facility;</a:t>
            </a:r>
          </a:p>
          <a:p>
            <a:pPr marL="772165" lvl="1" indent="-318383">
              <a:spcAft>
                <a:spcPts val="334"/>
              </a:spcAft>
              <a:buFont typeface="Arial"/>
              <a:buChar char="•"/>
            </a:pPr>
            <a:r>
              <a:rPr lang="en-US" sz="1800" b="0" u="none" dirty="0" smtClean="0">
                <a:latin typeface="Arial" pitchFamily="34" charset="0"/>
                <a:cs typeface="Arial" pitchFamily="34" charset="0"/>
              </a:rPr>
              <a:t>The extent to which the cost to build and operate the facility is understood.</a:t>
            </a:r>
          </a:p>
          <a:p>
            <a:pPr marL="772165" lvl="1" indent="-318383">
              <a:spcAft>
                <a:spcPts val="334"/>
              </a:spcAft>
              <a:buFont typeface="Arial"/>
              <a:buChar char="•"/>
            </a:pPr>
            <a:endParaRPr lang="en-US" sz="1800" b="0" u="none" dirty="0" smtClean="0">
              <a:latin typeface="Arial" pitchFamily="34" charset="0"/>
              <a:cs typeface="Arial" pitchFamily="34" charset="0"/>
            </a:endParaRPr>
          </a:p>
          <a:p>
            <a:pPr marL="772165" lvl="1" indent="-318383">
              <a:lnSpc>
                <a:spcPts val="2400"/>
              </a:lnSpc>
              <a:spcAft>
                <a:spcPts val="334"/>
              </a:spcAft>
            </a:pPr>
            <a:r>
              <a:rPr lang="en-US" sz="1800" u="none" dirty="0" smtClean="0">
                <a:latin typeface="Arial" pitchFamily="34" charset="0"/>
                <a:cs typeface="Arial" pitchFamily="34" charset="0"/>
              </a:rPr>
              <a:t>Place each facility or upgrade in one of three categories:</a:t>
            </a:r>
          </a:p>
          <a:p>
            <a:pPr marL="463550" lvl="1" indent="-9525">
              <a:lnSpc>
                <a:spcPts val="2400"/>
              </a:lnSpc>
              <a:spcAft>
                <a:spcPts val="334"/>
              </a:spcAft>
            </a:pPr>
            <a:r>
              <a:rPr lang="en-US" sz="1800" u="none" dirty="0" smtClean="0">
                <a:latin typeface="Arial" pitchFamily="34" charset="0"/>
                <a:cs typeface="Arial" pitchFamily="34" charset="0"/>
              </a:rPr>
              <a:t>(a) ready to initiate construction; (b) significant scientific/engineering challenges to resolve before imitating construction; and (c) mission and technical requirements not yet fully defined.  </a:t>
            </a:r>
          </a:p>
          <a:p>
            <a:pPr marL="772165" lvl="1" indent="-318383">
              <a:spcAft>
                <a:spcPts val="334"/>
              </a:spcAft>
              <a:buFont typeface="Arial"/>
              <a:buChar char="•"/>
            </a:pPr>
            <a:endParaRPr lang="en-US" sz="1800" b="0" u="none" dirty="0" smtClean="0">
              <a:latin typeface="Arial" pitchFamily="34" charset="0"/>
              <a:cs typeface="Arial" pitchFamily="34" charset="0"/>
            </a:endParaRPr>
          </a:p>
        </p:txBody>
      </p:sp>
    </p:spTree>
    <p:extLst>
      <p:ext uri="{BB962C8B-B14F-4D97-AF65-F5344CB8AC3E}">
        <p14:creationId xmlns:p14="http://schemas.microsoft.com/office/powerpoint/2010/main" val="113910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8"/>
            <a:ext cx="10058400" cy="855375"/>
          </a:xfrm>
          <a:prstGeom prst="rect">
            <a:avLst/>
          </a:prstGeom>
          <a:noFill/>
          <a:ln w="9525" cap="flat" cmpd="sng">
            <a:noFill/>
            <a:prstDash val="solid"/>
            <a:miter lim="800000"/>
            <a:headEnd/>
            <a:tailEnd/>
          </a:ln>
          <a:effectLst/>
        </p:spPr>
        <p:txBody>
          <a:bodyPr lIns="101277" tIns="50643" rIns="101277" bIns="50643"/>
          <a:lstStyle/>
          <a:p>
            <a:pPr algn="ctr" defTabSz="1013355">
              <a:defRPr/>
            </a:pPr>
            <a:endParaRPr lang="en-US" sz="2700" i="1" dirty="0">
              <a:solidFill>
                <a:srgbClr val="006600"/>
              </a:solidFill>
              <a:effectLst>
                <a:outerShdw blurRad="38100" dist="38100" dir="2700000" algn="tl">
                  <a:srgbClr val="000000">
                    <a:alpha val="43137"/>
                  </a:srgbClr>
                </a:outerShdw>
              </a:effectLst>
              <a:cs typeface="Arial" pitchFamily="34" charset="0"/>
            </a:endParaRPr>
          </a:p>
        </p:txBody>
      </p:sp>
      <p:sp>
        <p:nvSpPr>
          <p:cNvPr id="41" name="TextBox 5"/>
          <p:cNvSpPr txBox="1">
            <a:spLocks noChangeArrowheads="1"/>
          </p:cNvSpPr>
          <p:nvPr/>
        </p:nvSpPr>
        <p:spPr bwMode="auto">
          <a:xfrm>
            <a:off x="804102" y="1219571"/>
            <a:ext cx="8173644" cy="5134751"/>
          </a:xfrm>
          <a:prstGeom prst="rect">
            <a:avLst/>
          </a:prstGeom>
          <a:noFill/>
          <a:ln w="9525">
            <a:noFill/>
            <a:miter lim="800000"/>
            <a:headEnd/>
            <a:tailEnd/>
          </a:ln>
        </p:spPr>
        <p:txBody>
          <a:bodyPr wrap="square" lIns="101609" tIns="50806" rIns="101609" bIns="50806">
            <a:spAutoFit/>
          </a:bodyPr>
          <a:lstStyle/>
          <a:p>
            <a:pPr marL="344488" indent="-344488">
              <a:lnSpc>
                <a:spcPts val="2400"/>
              </a:lnSpc>
              <a:spcAft>
                <a:spcPts val="1200"/>
              </a:spcAft>
              <a:buFont typeface="Wingdings" pitchFamily="2" charset="2"/>
              <a:buChar char="§"/>
            </a:pPr>
            <a:r>
              <a:rPr lang="en-US" sz="2000" b="0" u="none" dirty="0" smtClean="0">
                <a:latin typeface="Arial" pitchFamily="34" charset="0"/>
                <a:cs typeface="Arial" pitchFamily="34" charset="0"/>
              </a:rPr>
              <a:t>Each set of presenters has provided a white paper and a copy of the presentation material.  Presenters have been asked to address the points in the charge letter.</a:t>
            </a:r>
          </a:p>
          <a:p>
            <a:pPr marL="344488" indent="-344488">
              <a:spcAft>
                <a:spcPts val="1200"/>
              </a:spcAft>
              <a:buFont typeface="Wingdings" pitchFamily="2" charset="2"/>
              <a:buChar char="§"/>
            </a:pPr>
            <a:r>
              <a:rPr lang="en-US" sz="2000" b="0" u="none" dirty="0" smtClean="0">
                <a:latin typeface="Arial" pitchFamily="34" charset="0"/>
                <a:cs typeface="Arial" pitchFamily="34" charset="0"/>
              </a:rPr>
              <a:t>Evaluators (you) must be sensitive to the overall sense of the criteria in the charge letter.</a:t>
            </a:r>
          </a:p>
          <a:p>
            <a:pPr marL="344488" lvl="2" indent="-344488">
              <a:spcAft>
                <a:spcPts val="1200"/>
              </a:spcAft>
              <a:buFont typeface="Wingdings" pitchFamily="2" charset="2"/>
              <a:buChar char="§"/>
            </a:pPr>
            <a:r>
              <a:rPr lang="en-US" sz="2000" b="0" u="none" dirty="0" smtClean="0">
                <a:latin typeface="Arial" pitchFamily="34" charset="0"/>
                <a:cs typeface="Arial" pitchFamily="34" charset="0"/>
              </a:rPr>
              <a:t>An evaluation matrix has been developed that maps the charge questions onto the table form.</a:t>
            </a:r>
          </a:p>
          <a:p>
            <a:pPr marL="344488" lvl="2" indent="-344488">
              <a:spcAft>
                <a:spcPts val="1200"/>
              </a:spcAft>
              <a:buFont typeface="Wingdings" pitchFamily="2" charset="2"/>
              <a:buChar char="§"/>
            </a:pPr>
            <a:r>
              <a:rPr lang="en-US" sz="2000" b="0" u="none" dirty="0" smtClean="0">
                <a:latin typeface="Arial" pitchFamily="34" charset="0"/>
                <a:cs typeface="Arial" pitchFamily="34" charset="0"/>
              </a:rPr>
              <a:t>Evaluators are asked to “grade” each project using this matrix, and also, to write a narrative giving any other information you may wish to provide.</a:t>
            </a:r>
          </a:p>
          <a:p>
            <a:pPr marL="344488" lvl="2" indent="-344488">
              <a:spcAft>
                <a:spcPts val="1200"/>
              </a:spcAft>
              <a:buFont typeface="Wingdings" pitchFamily="2" charset="2"/>
              <a:buChar char="§"/>
            </a:pPr>
            <a:r>
              <a:rPr lang="en-US" sz="2000" b="0" u="none" dirty="0" smtClean="0">
                <a:latin typeface="Arial" pitchFamily="34" charset="0"/>
                <a:cs typeface="Arial" pitchFamily="34" charset="0"/>
              </a:rPr>
              <a:t>You may also add any overall summary comments you wish to provide.</a:t>
            </a:r>
          </a:p>
          <a:p>
            <a:pPr marL="344488" lvl="2" indent="-344488">
              <a:spcAft>
                <a:spcPts val="1200"/>
              </a:spcAft>
              <a:buFont typeface="Wingdings" pitchFamily="2" charset="2"/>
              <a:buChar char="§"/>
            </a:pPr>
            <a:endParaRPr lang="en-US" sz="2000" b="0" u="none" dirty="0" smtClean="0">
              <a:latin typeface="Arial" pitchFamily="34" charset="0"/>
              <a:cs typeface="Arial" pitchFamily="34" charset="0"/>
            </a:endParaRPr>
          </a:p>
          <a:p>
            <a:pPr marL="439249" lvl="2" indent="-178172">
              <a:spcAft>
                <a:spcPts val="334"/>
              </a:spcAft>
              <a:buFont typeface="Wingdings" pitchFamily="2" charset="2"/>
              <a:buChar char="§"/>
            </a:pPr>
            <a:endParaRPr lang="en-US" sz="700" u="none" dirty="0" smtClean="0">
              <a:latin typeface="Arial" pitchFamily="34" charset="0"/>
              <a:cs typeface="Arial" pitchFamily="34" charset="0"/>
            </a:endParaRPr>
          </a:p>
        </p:txBody>
      </p:sp>
      <p:sp>
        <p:nvSpPr>
          <p:cNvPr id="15" name="Title 14"/>
          <p:cNvSpPr>
            <a:spLocks noGrp="1"/>
          </p:cNvSpPr>
          <p:nvPr>
            <p:ph type="title"/>
          </p:nvPr>
        </p:nvSpPr>
        <p:spPr>
          <a:xfrm>
            <a:off x="0" y="43183"/>
            <a:ext cx="10058400" cy="821910"/>
          </a:xfrm>
          <a:noFill/>
          <a:ln w="9525">
            <a:noFill/>
            <a:miter lim="800000"/>
            <a:headEnd/>
            <a:tailEnd/>
          </a:ln>
        </p:spPr>
        <p:txBody>
          <a:bodyPr vert="horz" wrap="square" lIns="101799" tIns="50900" rIns="101799" bIns="50900" numCol="1" anchor="ctr" anchorCtr="0" compatLnSpc="1">
            <a:prstTxWarp prst="textNoShape">
              <a:avLst/>
            </a:prstTxWarp>
            <a:normAutofit/>
          </a:bodyPr>
          <a:lstStyle/>
          <a:p>
            <a:r>
              <a:rPr lang="en-US" dirty="0" smtClean="0"/>
              <a:t>How We Will Address the Charge</a:t>
            </a:r>
            <a:endParaRPr lang="en-US" dirty="0"/>
          </a:p>
        </p:txBody>
      </p:sp>
      <p:sp>
        <p:nvSpPr>
          <p:cNvPr id="16" name="Slide Number Placeholder 2"/>
          <p:cNvSpPr>
            <a:spLocks noGrp="1"/>
          </p:cNvSpPr>
          <p:nvPr>
            <p:ph type="sldNum" sz="quarter" idx="4294967295"/>
          </p:nvPr>
        </p:nvSpPr>
        <p:spPr>
          <a:xfrm>
            <a:off x="9209405" y="7152747"/>
            <a:ext cx="419100" cy="413808"/>
          </a:xfrm>
          <a:prstGeom prst="rect">
            <a:avLst/>
          </a:prstGeom>
        </p:spPr>
        <p:txBody>
          <a:bodyPr/>
          <a:lstStyle/>
          <a:p>
            <a:pPr algn="r">
              <a:defRPr/>
            </a:pPr>
            <a:fld id="{894C652A-1437-4DEE-BE20-1D8E4CBD3D73}" type="slidenum">
              <a:rPr lang="en-US" b="0" u="none" smtClean="0"/>
              <a:pPr algn="r">
                <a:defRPr/>
              </a:pPr>
              <a:t>22</a:t>
            </a:fld>
            <a:endParaRPr lang="en-US" b="0" u="none"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0" y="943317"/>
            <a:ext cx="9136480" cy="5714645"/>
          </a:xfrm>
          <a:prstGeom prst="rect">
            <a:avLst/>
          </a:prstGeom>
        </p:spPr>
        <p:txBody>
          <a:bodyPr wrap="square" lIns="101858" tIns="50929" rIns="101858" bIns="50929">
            <a:spAutoFit/>
          </a:bodyPr>
          <a:lstStyle/>
          <a:p>
            <a:pPr marL="457200" indent="-455613"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January 2, 2013– Bill Brinkman charged BESAC to provide advice on the future of photon sources and science, which will require formation of a panel of experts and a workshop and will consider both new science opportunities and new photon source technologies in parallel. The specific charge includes:</a:t>
            </a:r>
          </a:p>
          <a:p>
            <a:pPr marL="796925" lvl="1" indent="-222250" defTabSz="1016516">
              <a:spcBef>
                <a:spcPts val="0"/>
              </a:spcBef>
              <a:spcAft>
                <a:spcPts val="600"/>
              </a:spcAft>
              <a:buFont typeface="Wingdings" pitchFamily="2" charset="2"/>
              <a:buChar char="Ø"/>
            </a:pPr>
            <a:r>
              <a:rPr lang="en-US" sz="1800" b="0" u="none" dirty="0" smtClean="0">
                <a:solidFill>
                  <a:srgbClr val="006600"/>
                </a:solidFill>
                <a:latin typeface="Arial" pitchFamily="34" charset="0"/>
                <a:cs typeface="Arial" pitchFamily="34" charset="0"/>
              </a:rPr>
              <a:t>Assessment of the grand science challenges that could best be explored with the current and possible future SC light sources.  </a:t>
            </a:r>
          </a:p>
          <a:p>
            <a:pPr marL="796925" lvl="1" indent="-222250" defTabSz="1016516">
              <a:spcBef>
                <a:spcPts val="0"/>
              </a:spcBef>
              <a:spcAft>
                <a:spcPts val="600"/>
              </a:spcAft>
              <a:buFont typeface="Wingdings" pitchFamily="2" charset="2"/>
              <a:buChar char="Ø"/>
            </a:pPr>
            <a:r>
              <a:rPr lang="en-US" sz="1800" b="0" u="none" dirty="0" smtClean="0">
                <a:solidFill>
                  <a:srgbClr val="006600"/>
                </a:solidFill>
                <a:latin typeface="Arial" pitchFamily="34" charset="0"/>
                <a:cs typeface="Arial" pitchFamily="34" charset="0"/>
              </a:rPr>
              <a:t>Evaluate effectiveness of the present SC light source portfolio to meet these grand science challenges.</a:t>
            </a:r>
          </a:p>
          <a:p>
            <a:pPr marL="796925" lvl="1" indent="-222250" defTabSz="1016516">
              <a:spcBef>
                <a:spcPts val="0"/>
              </a:spcBef>
              <a:spcAft>
                <a:spcPts val="600"/>
              </a:spcAft>
              <a:buFont typeface="Wingdings" pitchFamily="2" charset="2"/>
              <a:buChar char="Ø"/>
            </a:pPr>
            <a:r>
              <a:rPr lang="en-US" sz="1800" b="0" u="none" dirty="0" smtClean="0">
                <a:solidFill>
                  <a:srgbClr val="006600"/>
                </a:solidFill>
                <a:latin typeface="Arial" pitchFamily="34" charset="0"/>
                <a:cs typeface="Arial" pitchFamily="34" charset="0"/>
              </a:rPr>
              <a:t>Enumerate future light source performance specifications that maximize the impact on grand science challenges.</a:t>
            </a:r>
          </a:p>
          <a:p>
            <a:pPr marL="796925" lvl="1" indent="-222250" defTabSz="1016516">
              <a:spcBef>
                <a:spcPts val="0"/>
              </a:spcBef>
              <a:spcAft>
                <a:spcPts val="600"/>
              </a:spcAft>
              <a:buFont typeface="Wingdings" pitchFamily="2" charset="2"/>
              <a:buChar char="Ø"/>
            </a:pPr>
            <a:r>
              <a:rPr lang="en-US" sz="1800" b="0" u="none" dirty="0" smtClean="0">
                <a:solidFill>
                  <a:srgbClr val="006600"/>
                </a:solidFill>
                <a:latin typeface="Arial" pitchFamily="34" charset="0"/>
                <a:cs typeface="Arial" pitchFamily="34" charset="0"/>
              </a:rPr>
              <a:t>Prioritized recommendations on which future light source concepts and the technology behind them are best suited to achieve these performance specifications.</a:t>
            </a:r>
          </a:p>
          <a:p>
            <a:pPr marL="796925" lvl="1" indent="-222250" defTabSz="1016516">
              <a:spcBef>
                <a:spcPts val="0"/>
              </a:spcBef>
              <a:spcAft>
                <a:spcPts val="600"/>
              </a:spcAft>
              <a:buFont typeface="Wingdings" pitchFamily="2" charset="2"/>
              <a:buChar char="Ø"/>
            </a:pPr>
            <a:r>
              <a:rPr lang="en-US" sz="1800" b="0" u="none" dirty="0" smtClean="0">
                <a:solidFill>
                  <a:srgbClr val="006600"/>
                </a:solidFill>
                <a:latin typeface="Arial" pitchFamily="34" charset="0"/>
                <a:cs typeface="Arial" pitchFamily="34" charset="0"/>
              </a:rPr>
              <a:t>Identify prioritized R&amp;D initiatives to accelerate the realization of these future light sources in a cost effective manner. </a:t>
            </a:r>
          </a:p>
          <a:p>
            <a:pPr marL="457200" indent="-455613" defTabSz="1016516">
              <a:spcBef>
                <a:spcPts val="1337"/>
              </a:spcBef>
              <a:spcAft>
                <a:spcPts val="1337"/>
              </a:spcAft>
              <a:buFont typeface="Wingdings" pitchFamily="2" charset="2"/>
              <a:buChar char="§"/>
            </a:pPr>
            <a:r>
              <a:rPr lang="en-US" sz="2000" b="0" u="none" dirty="0" smtClean="0">
                <a:solidFill>
                  <a:srgbClr val="006600"/>
                </a:solidFill>
                <a:latin typeface="Arial" pitchFamily="34" charset="0"/>
                <a:cs typeface="Arial" pitchFamily="34" charset="0"/>
              </a:rPr>
              <a:t>This BESAC report should be delivered by July 15, 2013.</a:t>
            </a:r>
          </a:p>
        </p:txBody>
      </p:sp>
      <p:sp>
        <p:nvSpPr>
          <p:cNvPr id="4" name="Rectangle 3"/>
          <p:cNvSpPr>
            <a:spLocks noChangeArrowheads="1"/>
          </p:cNvSpPr>
          <p:nvPr/>
        </p:nvSpPr>
        <p:spPr bwMode="auto">
          <a:xfrm>
            <a:off x="0" y="212586"/>
            <a:ext cx="10058400" cy="819700"/>
          </a:xfrm>
          <a:prstGeom prst="rect">
            <a:avLst/>
          </a:prstGeom>
          <a:noFill/>
          <a:ln w="9525">
            <a:noFill/>
            <a:miter lim="800000"/>
            <a:headEnd/>
            <a:tailEnd/>
          </a:ln>
        </p:spPr>
        <p:txBody>
          <a:bodyPr lIns="113239" tIns="56620" rIns="113239" bIns="56620"/>
          <a:lstStyle/>
          <a:p>
            <a:pPr algn="ctr" defTabSz="1018586" fontAlgn="auto">
              <a:spcBef>
                <a:spcPts val="0"/>
              </a:spcBef>
              <a:spcAft>
                <a:spcPts val="0"/>
              </a:spcAft>
              <a:tabLst>
                <a:tab pos="2101854" algn="l"/>
              </a:tabLst>
              <a:defRPr/>
            </a:pPr>
            <a:r>
              <a:rPr lang="en-US" sz="2400" b="0" u="none" kern="0" dirty="0" smtClean="0">
                <a:solidFill>
                  <a:srgbClr val="006600"/>
                </a:solidFill>
                <a:latin typeface="Arial" pitchFamily="34" charset="0"/>
                <a:cs typeface="Arial" pitchFamily="34" charset="0"/>
              </a:rPr>
              <a:t>BESAC Light Sources Charge</a:t>
            </a:r>
            <a:endParaRPr lang="en-US" sz="2400" b="0" u="none" kern="0" dirty="0">
              <a:solidFill>
                <a:srgbClr val="006600"/>
              </a:solidFill>
              <a:latin typeface="Arial" pitchFamily="34" charset="0"/>
              <a:cs typeface="Arial" pitchFamily="34" charset="0"/>
            </a:endParaRPr>
          </a:p>
        </p:txBody>
      </p:sp>
      <p:sp>
        <p:nvSpPr>
          <p:cNvPr id="5" name="Slide Number Placeholder 1"/>
          <p:cNvSpPr>
            <a:spLocks noGrp="1"/>
          </p:cNvSpPr>
          <p:nvPr>
            <p:ph type="sldNum" sz="quarter" idx="11"/>
          </p:nvPr>
        </p:nvSpPr>
        <p:spPr>
          <a:xfrm>
            <a:off x="9255125" y="7198467"/>
            <a:ext cx="419100" cy="413808"/>
          </a:xfrm>
        </p:spPr>
        <p:txBody>
          <a:bodyPr/>
          <a:lstStyle/>
          <a:p>
            <a:pPr defTabSz="1011581">
              <a:defRPr/>
            </a:pPr>
            <a:fld id="{82D784F8-2C31-4E5F-BBAB-E95E7532A856}" type="slidenum">
              <a:rPr lang="en-US" b="0" u="none"/>
              <a:pPr defTabSz="1011581">
                <a:defRPr/>
              </a:pPr>
              <a:t>23</a:t>
            </a:fld>
            <a:endParaRPr lang="en-US" b="0" u="none" dirty="0"/>
          </a:p>
        </p:txBody>
      </p:sp>
    </p:spTree>
    <p:extLst>
      <p:ext uri="{BB962C8B-B14F-4D97-AF65-F5344CB8AC3E}">
        <p14:creationId xmlns:p14="http://schemas.microsoft.com/office/powerpoint/2010/main" val="9598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50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5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par>
                          <p:cTn id="19" fill="hold">
                            <p:stCondLst>
                              <p:cond delay="5500"/>
                            </p:stCondLst>
                            <p:childTnLst>
                              <p:par>
                                <p:cTn id="20" presetID="2" presetClass="entr" presetSubtype="4" fill="hold" nodeType="afterEffect">
                                  <p:stCondLst>
                                    <p:cond delay="150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additive="base">
                                        <p:cTn id="2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30524"/>
            <a:ext cx="10058400" cy="819700"/>
          </a:xfrm>
          <a:prstGeom prst="rect">
            <a:avLst/>
          </a:prstGeom>
          <a:noFill/>
          <a:ln w="9525">
            <a:noFill/>
            <a:miter lim="800000"/>
            <a:headEnd/>
            <a:tailEnd/>
          </a:ln>
        </p:spPr>
        <p:txBody>
          <a:bodyPr lIns="113239" tIns="56620" rIns="113239" bIns="56620"/>
          <a:lstStyle/>
          <a:p>
            <a:pPr algn="ctr" defTabSz="1018586" fontAlgn="auto">
              <a:spcBef>
                <a:spcPts val="0"/>
              </a:spcBef>
              <a:spcAft>
                <a:spcPts val="0"/>
              </a:spcAft>
              <a:tabLst>
                <a:tab pos="2101854" algn="l"/>
              </a:tabLst>
              <a:defRPr/>
            </a:pPr>
            <a:r>
              <a:rPr lang="en-US" sz="2800" b="0" u="none" kern="0" dirty="0" smtClean="0">
                <a:solidFill>
                  <a:srgbClr val="006600"/>
                </a:solidFill>
                <a:latin typeface="Arial" pitchFamily="34" charset="0"/>
                <a:cs typeface="Arial" pitchFamily="34" charset="0"/>
              </a:rPr>
              <a:t>International Landscape of Free Electron Laser</a:t>
            </a:r>
            <a:endParaRPr lang="en-US" sz="2800" b="0" u="none" kern="0" dirty="0">
              <a:solidFill>
                <a:srgbClr val="006600"/>
              </a:solidFill>
              <a:latin typeface="Arial" pitchFamily="34" charset="0"/>
              <a:cs typeface="Arial" pitchFamily="34" charset="0"/>
            </a:endParaRPr>
          </a:p>
        </p:txBody>
      </p:sp>
      <p:sp>
        <p:nvSpPr>
          <p:cNvPr id="5" name="Slide Number Placeholder 1"/>
          <p:cNvSpPr>
            <a:spLocks noGrp="1"/>
          </p:cNvSpPr>
          <p:nvPr>
            <p:ph type="sldNum" sz="quarter" idx="11"/>
          </p:nvPr>
        </p:nvSpPr>
        <p:spPr>
          <a:xfrm>
            <a:off x="9255125" y="7198467"/>
            <a:ext cx="419100" cy="413808"/>
          </a:xfrm>
        </p:spPr>
        <p:txBody>
          <a:bodyPr/>
          <a:lstStyle/>
          <a:p>
            <a:pPr defTabSz="1011581">
              <a:defRPr/>
            </a:pPr>
            <a:fld id="{82D784F8-2C31-4E5F-BBAB-E95E7532A856}" type="slidenum">
              <a:rPr lang="en-US" b="0" u="none"/>
              <a:pPr defTabSz="1011581">
                <a:defRPr/>
              </a:pPr>
              <a:t>24</a:t>
            </a:fld>
            <a:endParaRPr lang="en-US" b="0" u="none" dirty="0"/>
          </a:p>
        </p:txBody>
      </p:sp>
      <p:graphicFrame>
        <p:nvGraphicFramePr>
          <p:cNvPr id="7" name="Table 6"/>
          <p:cNvGraphicFramePr>
            <a:graphicFrameLocks noGrp="1"/>
          </p:cNvGraphicFramePr>
          <p:nvPr>
            <p:extLst>
              <p:ext uri="{D42A27DB-BD31-4B8C-83A1-F6EECF244321}">
                <p14:modId xmlns:p14="http://schemas.microsoft.com/office/powerpoint/2010/main" val="1732198796"/>
              </p:ext>
            </p:extLst>
          </p:nvPr>
        </p:nvGraphicFramePr>
        <p:xfrm>
          <a:off x="81888" y="955343"/>
          <a:ext cx="9801368" cy="4969421"/>
        </p:xfrm>
        <a:graphic>
          <a:graphicData uri="http://schemas.openxmlformats.org/drawingml/2006/table">
            <a:tbl>
              <a:tblPr/>
              <a:tblGrid>
                <a:gridCol w="1886599"/>
                <a:gridCol w="908873"/>
                <a:gridCol w="898545"/>
                <a:gridCol w="898545"/>
                <a:gridCol w="826248"/>
                <a:gridCol w="868413"/>
                <a:gridCol w="948748"/>
                <a:gridCol w="835465"/>
                <a:gridCol w="948748"/>
                <a:gridCol w="781184"/>
              </a:tblGrid>
              <a:tr h="220433">
                <a:tc>
                  <a:txBody>
                    <a:bodyPr/>
                    <a:lstStyle/>
                    <a:p>
                      <a:pPr algn="ctr" fontAlgn="b"/>
                      <a:r>
                        <a:rPr lang="en-US" sz="1400" b="1" i="0" u="none" strike="noStrike" dirty="0">
                          <a:solidFill>
                            <a:srgbClr val="3366FF"/>
                          </a:solidFill>
                          <a:latin typeface="Arial Narrow"/>
                        </a:rPr>
                        <a:t>FEL Facility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3366FF"/>
                          </a:solidFill>
                          <a:latin typeface="Arial Narrow"/>
                        </a:rPr>
                        <a:t>LCLS/LUSI</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3366FF"/>
                          </a:solidFill>
                          <a:latin typeface="Arial Narrow"/>
                        </a:rPr>
                        <a:t>LCLS-II</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3366FF"/>
                          </a:solidFill>
                          <a:latin typeface="Arial Narrow"/>
                        </a:rPr>
                        <a:t>NGLS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3366FF"/>
                          </a:solidFill>
                          <a:latin typeface="Arial Narrow"/>
                        </a:rPr>
                        <a:t>FLASH</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3366FF"/>
                          </a:solidFill>
                          <a:latin typeface="Arial Narrow"/>
                        </a:rPr>
                        <a:t>FLASH-II</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3366FF"/>
                          </a:solidFill>
                          <a:latin typeface="Arial Narrow"/>
                        </a:rPr>
                        <a:t>XFEL</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3366FF"/>
                          </a:solidFill>
                          <a:latin typeface="Arial Narrow"/>
                        </a:rPr>
                        <a:t>SACLA</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3366FF"/>
                          </a:solidFill>
                          <a:latin typeface="Arial Narrow"/>
                        </a:rPr>
                        <a:t>SWISS FEL</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3366FF"/>
                          </a:solidFill>
                          <a:latin typeface="Arial Narrow"/>
                        </a:rPr>
                        <a:t>PAL FEL</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4796">
                <a:tc>
                  <a:txBody>
                    <a:bodyPr/>
                    <a:lstStyle/>
                    <a:p>
                      <a:pPr algn="l" fontAlgn="b"/>
                      <a:r>
                        <a:rPr lang="en-US" sz="1400" b="1" i="0" u="none" strike="noStrike">
                          <a:solidFill>
                            <a:srgbClr val="000000"/>
                          </a:solidFill>
                          <a:latin typeface="Arial Narrow"/>
                        </a:rPr>
                        <a:t>Laboratory, Country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SLAC, USA</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SLAC, USA</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LBNL, USA</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DESY, FRG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DESY, FRG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DESY, FRG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SPring8, JPN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PSI, CH</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PAL, ROK</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42893">
                <a:tc>
                  <a:txBody>
                    <a:bodyPr/>
                    <a:lstStyle/>
                    <a:p>
                      <a:pPr algn="l" fontAlgn="b"/>
                      <a:r>
                        <a:rPr lang="en-US" sz="1400" b="1" i="0" u="none" strike="noStrike">
                          <a:solidFill>
                            <a:srgbClr val="000000"/>
                          </a:solidFill>
                          <a:latin typeface="Arial Narrow"/>
                        </a:rPr>
                        <a:t>First Operation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Sep 2009</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~2018</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Jun 2006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Jun 2011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974">
                <a:tc>
                  <a:txBody>
                    <a:bodyPr/>
                    <a:lstStyle/>
                    <a:p>
                      <a:pPr algn="l" fontAlgn="b"/>
                      <a:r>
                        <a:rPr lang="en-US" sz="1400" b="1" i="0" u="none" strike="noStrike" dirty="0">
                          <a:solidFill>
                            <a:srgbClr val="000000"/>
                          </a:solidFill>
                          <a:latin typeface="Arial Narrow"/>
                        </a:rPr>
                        <a:t>Status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Operating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Construction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Design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Operating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Construction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Construction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Operating</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Construction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0" i="0" u="none" strike="noStrike" dirty="0">
                          <a:solidFill>
                            <a:srgbClr val="000000"/>
                          </a:solidFill>
                          <a:latin typeface="Arial Narrow"/>
                        </a:rPr>
                        <a:t>Construction</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42893">
                <a:tc>
                  <a:txBody>
                    <a:bodyPr/>
                    <a:lstStyle/>
                    <a:p>
                      <a:pPr algn="l" fontAlgn="b"/>
                      <a:r>
                        <a:rPr lang="en-US" sz="1400" b="1" i="0" u="none" strike="noStrike">
                          <a:solidFill>
                            <a:srgbClr val="000000"/>
                          </a:solidFill>
                          <a:latin typeface="Arial Narrow"/>
                        </a:rPr>
                        <a:t>E-Beam Energy [GeV]</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2.2-15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7-13.5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0.5-1.25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0.5-1.25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17.5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8.5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2.1-5.8</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3, 10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893">
                <a:tc>
                  <a:txBody>
                    <a:bodyPr/>
                    <a:lstStyle/>
                    <a:p>
                      <a:pPr algn="l" fontAlgn="b"/>
                      <a:r>
                        <a:rPr lang="en-US" sz="1400" b="1" i="0" u="none" strike="noStrike">
                          <a:solidFill>
                            <a:srgbClr val="000000"/>
                          </a:solidFill>
                          <a:latin typeface="Arial Narrow"/>
                        </a:rPr>
                        <a:t>Peak Brightness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1.0E+33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1.9E+33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3.0E+32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2.0E+30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1.0E+31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8.7E+33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2.0E+32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5.0E+31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42893">
                <a:tc>
                  <a:txBody>
                    <a:bodyPr/>
                    <a:lstStyle/>
                    <a:p>
                      <a:pPr algn="l" fontAlgn="b"/>
                      <a:r>
                        <a:rPr lang="en-US" sz="1400" b="1" i="0" u="none" strike="noStrike">
                          <a:solidFill>
                            <a:srgbClr val="000000"/>
                          </a:solidFill>
                          <a:latin typeface="Arial Narrow"/>
                        </a:rPr>
                        <a:t>Average Brightness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3.00E+21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5.80E+21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8.00E+24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3E+24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2.00E+21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934">
                <a:tc>
                  <a:txBody>
                    <a:bodyPr/>
                    <a:lstStyle/>
                    <a:p>
                      <a:pPr algn="l" fontAlgn="b"/>
                      <a:r>
                        <a:rPr lang="en-US" sz="1400" b="1" i="0" u="none" strike="noStrike">
                          <a:solidFill>
                            <a:srgbClr val="000000"/>
                          </a:solidFill>
                          <a:latin typeface="Arial Narrow"/>
                        </a:rPr>
                        <a:t>Wavelength Range [Å]</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1.3-50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0.7-50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10-120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41-450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40-800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0.5-10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0.63-2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7-70, 1-7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10-100, 0.6-7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3934">
                <a:tc>
                  <a:txBody>
                    <a:bodyPr/>
                    <a:lstStyle/>
                    <a:p>
                      <a:pPr algn="l" fontAlgn="b"/>
                      <a:r>
                        <a:rPr lang="en-US" sz="1400" b="1" i="0" u="none" strike="noStrike">
                          <a:solidFill>
                            <a:srgbClr val="000000"/>
                          </a:solidFill>
                          <a:latin typeface="Arial Narrow"/>
                        </a:rPr>
                        <a:t>Photon Energy Emphasis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Soft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latin typeface="Arial Narrow"/>
                        </a:rPr>
                        <a:t>Soft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latin typeface="Arial Narrow"/>
                        </a:rPr>
                        <a:t>Soft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Hard X-Ray</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53934">
                <a:tc>
                  <a:txBody>
                    <a:bodyPr/>
                    <a:lstStyle/>
                    <a:p>
                      <a:pPr algn="l" fontAlgn="b"/>
                      <a:r>
                        <a:rPr lang="en-US" sz="1400" b="1" i="0" u="none" strike="noStrike">
                          <a:solidFill>
                            <a:srgbClr val="000000"/>
                          </a:solidFill>
                          <a:latin typeface="Arial Narrow"/>
                        </a:rPr>
                        <a:t>Peak Power [GW]</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90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190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0.3-3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40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42893">
                <a:tc>
                  <a:txBody>
                    <a:bodyPr/>
                    <a:lstStyle/>
                    <a:p>
                      <a:pPr algn="l" fontAlgn="b"/>
                      <a:r>
                        <a:rPr lang="en-US" sz="1400" b="1" i="0" u="none" strike="noStrike">
                          <a:solidFill>
                            <a:srgbClr val="000000"/>
                          </a:solidFill>
                          <a:latin typeface="Arial Narrow"/>
                        </a:rPr>
                        <a:t>Pulse Energy [mJ]</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0.1-6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0.1-12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0.002-1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0.5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0.005-0.2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893">
                <a:tc>
                  <a:txBody>
                    <a:bodyPr/>
                    <a:lstStyle/>
                    <a:p>
                      <a:pPr algn="l" fontAlgn="b"/>
                      <a:r>
                        <a:rPr lang="en-US" sz="1400" b="1" i="0" u="none" strike="noStrike">
                          <a:solidFill>
                            <a:srgbClr val="000000"/>
                          </a:solidFill>
                          <a:latin typeface="Arial Narrow"/>
                        </a:rPr>
                        <a:t>Pulse Duration FWHM [fs]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1-500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1-500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1-300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50-200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10-200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&lt;20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5-50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42893">
                <a:tc>
                  <a:txBody>
                    <a:bodyPr/>
                    <a:lstStyle/>
                    <a:p>
                      <a:pPr algn="l" fontAlgn="b"/>
                      <a:r>
                        <a:rPr lang="en-US" sz="1400" b="1" i="0" u="none" strike="noStrike">
                          <a:solidFill>
                            <a:srgbClr val="000000"/>
                          </a:solidFill>
                          <a:latin typeface="Arial Narrow"/>
                        </a:rPr>
                        <a:t>Linac Type, Freq [GHz]</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NC, 2.856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NC, 2.856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SC, 1.3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SC, 1.3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SC, 1.3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SC, 1.3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NC, 5.7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NC, 5.7</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NC, 2.856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893">
                <a:tc>
                  <a:txBody>
                    <a:bodyPr/>
                    <a:lstStyle/>
                    <a:p>
                      <a:pPr algn="l" fontAlgn="b"/>
                      <a:r>
                        <a:rPr lang="en-US" sz="1400" b="1" i="0" u="none" strike="noStrike">
                          <a:solidFill>
                            <a:srgbClr val="000000"/>
                          </a:solidFill>
                          <a:latin typeface="Arial Narrow"/>
                        </a:rPr>
                        <a:t>Rep Rate [Hz]</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120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120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Calibri"/>
                        </a:rPr>
                        <a:t>≥</a:t>
                      </a:r>
                      <a:r>
                        <a:rPr lang="en-US" sz="1400" b="0" i="0" u="none" strike="noStrike">
                          <a:solidFill>
                            <a:srgbClr val="000000"/>
                          </a:solidFill>
                          <a:latin typeface="Arial Narrow"/>
                        </a:rPr>
                        <a:t>1E6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10-60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100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60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4796">
                <a:tc>
                  <a:txBody>
                    <a:bodyPr/>
                    <a:lstStyle/>
                    <a:p>
                      <a:pPr algn="l" fontAlgn="b"/>
                      <a:r>
                        <a:rPr lang="en-US" sz="1400" b="1" i="0" u="none" strike="noStrike">
                          <a:solidFill>
                            <a:srgbClr val="000000"/>
                          </a:solidFill>
                          <a:latin typeface="Arial Narrow"/>
                        </a:rPr>
                        <a:t>Bunches per Cycle</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 now, 2 later</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 now, 2 later</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CW</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500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4000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2700</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 or 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934">
                <a:tc>
                  <a:txBody>
                    <a:bodyPr/>
                    <a:lstStyle/>
                    <a:p>
                      <a:pPr algn="l" fontAlgn="b"/>
                      <a:r>
                        <a:rPr lang="en-US" sz="1400" b="1" i="0" u="none" strike="noStrike">
                          <a:solidFill>
                            <a:srgbClr val="000000"/>
                          </a:solidFill>
                          <a:latin typeface="Arial Narrow"/>
                        </a:rPr>
                        <a:t>Number of Undulators</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 now, 10 later</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 now, 5 later</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96827">
                <a:tc>
                  <a:txBody>
                    <a:bodyPr/>
                    <a:lstStyle/>
                    <a:p>
                      <a:pPr algn="l" fontAlgn="b"/>
                      <a:r>
                        <a:rPr lang="en-US" sz="1400" b="1" i="0" u="none" strike="noStrike">
                          <a:solidFill>
                            <a:srgbClr val="000000"/>
                          </a:solidFill>
                          <a:latin typeface="Arial Narrow"/>
                        </a:rPr>
                        <a:t>Number of Instruments  per Undulator</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6</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a:t>
                      </a:r>
                      <a:r>
                        <a:rPr lang="en-US" sz="1400" b="0" i="0" u="none" strike="noStrike">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5</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1-2, 2-4</a:t>
                      </a:r>
                    </a:p>
                  </a:txBody>
                  <a:tcPr marL="7073" marR="7073" marT="70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30524"/>
            <a:ext cx="10058400" cy="819700"/>
          </a:xfrm>
          <a:prstGeom prst="rect">
            <a:avLst/>
          </a:prstGeom>
          <a:noFill/>
          <a:ln w="9525">
            <a:noFill/>
            <a:miter lim="800000"/>
            <a:headEnd/>
            <a:tailEnd/>
          </a:ln>
        </p:spPr>
        <p:txBody>
          <a:bodyPr lIns="113239" tIns="56620" rIns="113239" bIns="56620"/>
          <a:lstStyle/>
          <a:p>
            <a:pPr algn="ctr" defTabSz="1018586" fontAlgn="auto">
              <a:spcBef>
                <a:spcPts val="0"/>
              </a:spcBef>
              <a:spcAft>
                <a:spcPts val="0"/>
              </a:spcAft>
              <a:tabLst>
                <a:tab pos="2101854" algn="l"/>
              </a:tabLst>
              <a:defRPr/>
            </a:pPr>
            <a:r>
              <a:rPr lang="en-US" sz="2800" b="0" u="none" kern="0" dirty="0" smtClean="0">
                <a:solidFill>
                  <a:srgbClr val="006600"/>
                </a:solidFill>
                <a:latin typeface="Arial" pitchFamily="34" charset="0"/>
                <a:cs typeface="Arial" pitchFamily="34" charset="0"/>
              </a:rPr>
              <a:t>International Landscape of Storage Ring Light Sources</a:t>
            </a:r>
            <a:endParaRPr lang="en-US" sz="2800" b="0" u="none" kern="0" dirty="0">
              <a:solidFill>
                <a:srgbClr val="006600"/>
              </a:solidFill>
              <a:latin typeface="Arial" pitchFamily="34" charset="0"/>
              <a:cs typeface="Arial" pitchFamily="34" charset="0"/>
            </a:endParaRPr>
          </a:p>
        </p:txBody>
      </p:sp>
      <p:sp>
        <p:nvSpPr>
          <p:cNvPr id="5" name="Slide Number Placeholder 1"/>
          <p:cNvSpPr>
            <a:spLocks noGrp="1"/>
          </p:cNvSpPr>
          <p:nvPr>
            <p:ph type="sldNum" sz="quarter" idx="11"/>
          </p:nvPr>
        </p:nvSpPr>
        <p:spPr>
          <a:xfrm>
            <a:off x="9255125" y="7198467"/>
            <a:ext cx="419100" cy="413808"/>
          </a:xfrm>
        </p:spPr>
        <p:txBody>
          <a:bodyPr/>
          <a:lstStyle/>
          <a:p>
            <a:pPr defTabSz="1011581">
              <a:defRPr/>
            </a:pPr>
            <a:fld id="{82D784F8-2C31-4E5F-BBAB-E95E7532A856}" type="slidenum">
              <a:rPr lang="en-US" b="0" u="none"/>
              <a:pPr defTabSz="1011581">
                <a:defRPr/>
              </a:pPr>
              <a:t>25</a:t>
            </a:fld>
            <a:endParaRPr lang="en-US" b="0" u="none" dirty="0"/>
          </a:p>
        </p:txBody>
      </p:sp>
      <p:graphicFrame>
        <p:nvGraphicFramePr>
          <p:cNvPr id="6" name="Table 5"/>
          <p:cNvGraphicFramePr>
            <a:graphicFrameLocks noGrp="1"/>
          </p:cNvGraphicFramePr>
          <p:nvPr>
            <p:extLst>
              <p:ext uri="{D42A27DB-BD31-4B8C-83A1-F6EECF244321}">
                <p14:modId xmlns:p14="http://schemas.microsoft.com/office/powerpoint/2010/main" val="3091199795"/>
              </p:ext>
            </p:extLst>
          </p:nvPr>
        </p:nvGraphicFramePr>
        <p:xfrm>
          <a:off x="101222" y="1211723"/>
          <a:ext cx="9855955" cy="4856698"/>
        </p:xfrm>
        <a:graphic>
          <a:graphicData uri="http://schemas.openxmlformats.org/drawingml/2006/table">
            <a:tbl>
              <a:tblPr/>
              <a:tblGrid>
                <a:gridCol w="1177502"/>
                <a:gridCol w="548303"/>
                <a:gridCol w="665154"/>
                <a:gridCol w="597901"/>
                <a:gridCol w="797573"/>
                <a:gridCol w="629199"/>
                <a:gridCol w="629199"/>
                <a:gridCol w="602234"/>
                <a:gridCol w="557290"/>
                <a:gridCol w="615093"/>
                <a:gridCol w="555667"/>
                <a:gridCol w="620210"/>
                <a:gridCol w="620210"/>
                <a:gridCol w="620210"/>
                <a:gridCol w="620210"/>
              </a:tblGrid>
              <a:tr h="535001">
                <a:tc>
                  <a:txBody>
                    <a:bodyPr/>
                    <a:lstStyle/>
                    <a:p>
                      <a:pPr algn="l" fontAlgn="b"/>
                      <a:r>
                        <a:rPr lang="en-US" sz="1400" b="1" i="0" u="none" strike="noStrike" dirty="0">
                          <a:solidFill>
                            <a:srgbClr val="0000FF"/>
                          </a:solidFill>
                          <a:latin typeface="Arial Narrow"/>
                        </a:rPr>
                        <a:t>Storage Ring Facility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FF"/>
                          </a:solidFill>
                          <a:latin typeface="Arial Narrow"/>
                        </a:rPr>
                        <a:t>ALS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FF"/>
                          </a:solidFill>
                          <a:latin typeface="Arial Narrow"/>
                        </a:rPr>
                        <a:t>NSLS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FF"/>
                          </a:solidFill>
                          <a:latin typeface="Arial Narrow"/>
                        </a:rPr>
                        <a:t>NSLS-II w/DW</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FF"/>
                          </a:solidFill>
                          <a:latin typeface="Arial Narrow"/>
                        </a:rPr>
                        <a:t>SSRL</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FF"/>
                          </a:solidFill>
                          <a:latin typeface="Arial Narrow"/>
                        </a:rPr>
                        <a:t>APS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FF"/>
                          </a:solidFill>
                          <a:latin typeface="Arial Narrow"/>
                        </a:rPr>
                        <a:t>APS-U</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FF"/>
                          </a:solidFill>
                          <a:latin typeface="Arial Narrow"/>
                        </a:rPr>
                        <a:t>SLS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FF"/>
                          </a:solidFill>
                          <a:latin typeface="Arial Narrow"/>
                        </a:rPr>
                        <a:t>MAX IV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FF"/>
                          </a:solidFill>
                          <a:latin typeface="Arial Narrow"/>
                        </a:rPr>
                        <a:t>SIRIUS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FF"/>
                          </a:solidFill>
                          <a:latin typeface="Arial Narrow"/>
                        </a:rPr>
                        <a:t>ESRF</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FF"/>
                          </a:solidFill>
                          <a:latin typeface="Arial Narrow"/>
                        </a:rPr>
                        <a:t>SPring-8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FF"/>
                          </a:solidFill>
                          <a:latin typeface="Arial Narrow"/>
                        </a:rPr>
                        <a:t>PETRA-III</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FF"/>
                          </a:solidFill>
                          <a:latin typeface="Arial Narrow"/>
                        </a:rPr>
                        <a:t>ESRF Phase </a:t>
                      </a:r>
                      <a:r>
                        <a:rPr lang="en-US" sz="1400" b="1" i="0" u="none" strike="noStrike" dirty="0" smtClean="0">
                          <a:solidFill>
                            <a:srgbClr val="0000FF"/>
                          </a:solidFill>
                          <a:latin typeface="Arial Narrow"/>
                        </a:rPr>
                        <a:t>I&amp;II</a:t>
                      </a:r>
                      <a:endParaRPr lang="en-US" sz="1400" b="1" i="0" u="none" strike="noStrike" dirty="0">
                        <a:solidFill>
                          <a:srgbClr val="0000FF"/>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FF"/>
                          </a:solidFill>
                          <a:latin typeface="Arial Narrow"/>
                        </a:rPr>
                        <a:t>Spring-6 Upgrade</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61962">
                <a:tc>
                  <a:txBody>
                    <a:bodyPr/>
                    <a:lstStyle/>
                    <a:p>
                      <a:pPr algn="l" fontAlgn="b"/>
                      <a:r>
                        <a:rPr lang="en-US" sz="1400" b="1" i="0" u="none" strike="noStrike">
                          <a:solidFill>
                            <a:srgbClr val="000000"/>
                          </a:solidFill>
                          <a:latin typeface="Arial Narrow"/>
                        </a:rPr>
                        <a:t>Laboratory, Country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LBNL,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BNL,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BNL,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SLAC,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ANL,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ANL, USA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PSI, CH</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MAX, SWE</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LNLS, FRB</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ESRF, FRA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SPring8, JPN</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DESY, FRG</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ESRF, FRA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SPring8, JPN</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0571">
                <a:tc>
                  <a:txBody>
                    <a:bodyPr/>
                    <a:lstStyle/>
                    <a:p>
                      <a:pPr algn="l" fontAlgn="b"/>
                      <a:r>
                        <a:rPr lang="en-US" sz="1400" b="1" i="0" u="none" strike="noStrike">
                          <a:solidFill>
                            <a:srgbClr val="000000"/>
                          </a:solidFill>
                          <a:latin typeface="Arial Narrow"/>
                        </a:rPr>
                        <a:t>First Operation</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1993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1984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1974(2004)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1996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2001</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1992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1997</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~2019</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~2019</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793">
                <a:tc>
                  <a:txBody>
                    <a:bodyPr/>
                    <a:lstStyle/>
                    <a:p>
                      <a:pPr algn="l" fontAlgn="b"/>
                      <a:r>
                        <a:rPr lang="en-US" sz="1400" b="1" i="0" u="none" strike="noStrike" dirty="0">
                          <a:solidFill>
                            <a:srgbClr val="000000"/>
                          </a:solidFill>
                          <a:latin typeface="Arial Narrow"/>
                        </a:rPr>
                        <a:t>Status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smtClean="0">
                          <a:solidFill>
                            <a:srgbClr val="000000"/>
                          </a:solidFill>
                          <a:latin typeface="Arial Narrow"/>
                        </a:rPr>
                        <a:t>Const</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smtClean="0">
                          <a:solidFill>
                            <a:srgbClr val="000000"/>
                          </a:solidFill>
                          <a:latin typeface="Arial Narrow"/>
                        </a:rPr>
                        <a:t>Const</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smtClean="0">
                          <a:solidFill>
                            <a:srgbClr val="000000"/>
                          </a:solidFill>
                          <a:latin typeface="Arial Narrow"/>
                        </a:rPr>
                        <a:t>Const</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smtClean="0">
                          <a:solidFill>
                            <a:srgbClr val="000000"/>
                          </a:solidFill>
                          <a:latin typeface="Arial Narrow"/>
                        </a:rPr>
                        <a:t>Const</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err="1" smtClean="0">
                          <a:solidFill>
                            <a:srgbClr val="000000"/>
                          </a:solidFill>
                          <a:latin typeface="Arial Narrow"/>
                        </a:rPr>
                        <a:t>Oper</a:t>
                      </a:r>
                      <a:endParaRPr lang="en-US" sz="11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a:solidFill>
                            <a:srgbClr val="000000"/>
                          </a:solidFill>
                          <a:latin typeface="Arial Narrow"/>
                        </a:rPr>
                        <a:t>Design</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0" i="0" u="none" strike="noStrike" dirty="0">
                          <a:solidFill>
                            <a:srgbClr val="000000"/>
                          </a:solidFill>
                          <a:latin typeface="Arial Narrow"/>
                        </a:rPr>
                        <a:t>Design</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0571">
                <a:tc>
                  <a:txBody>
                    <a:bodyPr/>
                    <a:lstStyle/>
                    <a:p>
                      <a:pPr algn="l" fontAlgn="b"/>
                      <a:r>
                        <a:rPr lang="en-US" sz="1400" b="1" i="0" u="none" strike="noStrike">
                          <a:solidFill>
                            <a:srgbClr val="000000"/>
                          </a:solidFill>
                          <a:latin typeface="Arial Narrow"/>
                        </a:rPr>
                        <a:t>E-Beam Energy [GeV]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1.9</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7</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7</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2.4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71">
                <a:tc>
                  <a:txBody>
                    <a:bodyPr/>
                    <a:lstStyle/>
                    <a:p>
                      <a:pPr algn="l" fontAlgn="b"/>
                      <a:r>
                        <a:rPr lang="en-US" sz="1400" b="1" i="0" u="none" strike="noStrike">
                          <a:solidFill>
                            <a:srgbClr val="000000"/>
                          </a:solidFill>
                          <a:latin typeface="Arial Narrow"/>
                        </a:rPr>
                        <a:t>Emittance [nm]</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59</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9.6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3.1</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3.1</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0.33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0.28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0.13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0.0675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0571">
                <a:tc>
                  <a:txBody>
                    <a:bodyPr/>
                    <a:lstStyle/>
                    <a:p>
                      <a:pPr algn="l" fontAlgn="b"/>
                      <a:r>
                        <a:rPr lang="en-US" sz="1400" b="1" i="0" u="none" strike="noStrike">
                          <a:solidFill>
                            <a:srgbClr val="000000"/>
                          </a:solidFill>
                          <a:latin typeface="Arial Narrow"/>
                        </a:rPr>
                        <a:t>Average Brightness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4E19@1 </a:t>
                      </a:r>
                      <a:r>
                        <a:rPr lang="en-US" sz="1200" b="0" i="0" u="none" strike="noStrike" dirty="0" err="1">
                          <a:solidFill>
                            <a:srgbClr val="000000"/>
                          </a:solidFill>
                          <a:latin typeface="Arial Narrow"/>
                        </a:rPr>
                        <a:t>keV</a:t>
                      </a:r>
                      <a:endParaRPr lang="en-US" sz="1200" b="0"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Narrow"/>
                        </a:rPr>
                        <a:t>2E+17@3keV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3E+21@3keV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1.1E19@12keV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1.4E20@8keV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4E20@8keV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4E19@1keV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4E21@10keV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2E21@10keV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3E20@8keV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8E20@10keV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1E21@10keV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1E22@8keV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Narrow"/>
                        </a:rPr>
                        <a:t>4E22@10keV</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71">
                <a:tc>
                  <a:txBody>
                    <a:bodyPr/>
                    <a:lstStyle/>
                    <a:p>
                      <a:pPr algn="l" fontAlgn="b"/>
                      <a:r>
                        <a:rPr lang="en-US" sz="1400" b="1" i="0" u="none" strike="noStrike">
                          <a:solidFill>
                            <a:srgbClr val="000000"/>
                          </a:solidFill>
                          <a:latin typeface="Arial Narrow"/>
                        </a:rPr>
                        <a:t>Circumference [m]</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197</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170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792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234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1104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1104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288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528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518.2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844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1436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2304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844</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1436</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0571">
                <a:tc>
                  <a:txBody>
                    <a:bodyPr/>
                    <a:lstStyle/>
                    <a:p>
                      <a:pPr algn="l" fontAlgn="b"/>
                      <a:r>
                        <a:rPr lang="en-US" sz="1400" b="1" i="0" u="none" strike="noStrike">
                          <a:solidFill>
                            <a:srgbClr val="000000"/>
                          </a:solidFill>
                          <a:latin typeface="Arial Narrow"/>
                        </a:rPr>
                        <a:t>Photon Energy Emphasis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Soft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latin typeface="Arial Narrow"/>
                        </a:rPr>
                        <a:t>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Soft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latin typeface="Arial Narrow"/>
                        </a:rPr>
                        <a:t>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000000"/>
                          </a:solidFill>
                          <a:latin typeface="Arial Narrow"/>
                        </a:rPr>
                        <a:t>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0" i="0" u="none" strike="noStrike">
                          <a:solidFill>
                            <a:srgbClr val="000000"/>
                          </a:solidFill>
                          <a:latin typeface="Arial Narrow"/>
                        </a:rPr>
                        <a:t>Very Hard X-ray</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0571">
                <a:tc>
                  <a:txBody>
                    <a:bodyPr/>
                    <a:lstStyle/>
                    <a:p>
                      <a:pPr algn="l" fontAlgn="b"/>
                      <a:r>
                        <a:rPr lang="en-US" sz="1400" b="1" i="0" u="none" strike="noStrike">
                          <a:solidFill>
                            <a:srgbClr val="000000"/>
                          </a:solidFill>
                          <a:latin typeface="Arial Narrow"/>
                        </a:rPr>
                        <a:t>Beam Current [ma]</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450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150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500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500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200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100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0571">
                <a:tc>
                  <a:txBody>
                    <a:bodyPr/>
                    <a:lstStyle/>
                    <a:p>
                      <a:pPr algn="l" fontAlgn="b"/>
                      <a:r>
                        <a:rPr lang="en-US" sz="1400" b="1" i="0" u="none" strike="noStrike">
                          <a:solidFill>
                            <a:srgbClr val="000000"/>
                          </a:solidFill>
                          <a:latin typeface="Arial Narrow"/>
                        </a:rPr>
                        <a:t>RMS Pulse Duration [ps]</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145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15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3-21</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33</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0.9</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0.1-35</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71">
                <a:tc>
                  <a:txBody>
                    <a:bodyPr/>
                    <a:lstStyle/>
                    <a:p>
                      <a:pPr algn="l" fontAlgn="b"/>
                      <a:r>
                        <a:rPr lang="en-US" sz="1400" b="1" i="0" u="none" strike="noStrike" dirty="0" smtClean="0">
                          <a:solidFill>
                            <a:srgbClr val="000000"/>
                          </a:solidFill>
                          <a:latin typeface="Arial Narrow"/>
                        </a:rPr>
                        <a:t>#</a:t>
                      </a:r>
                      <a:r>
                        <a:rPr lang="en-US" sz="1400" b="1" i="0" u="none" strike="noStrike" baseline="0" dirty="0" smtClean="0">
                          <a:solidFill>
                            <a:srgbClr val="000000"/>
                          </a:solidFill>
                          <a:latin typeface="Arial Narrow"/>
                        </a:rPr>
                        <a:t> of </a:t>
                      </a:r>
                      <a:r>
                        <a:rPr lang="en-US" sz="1400" b="1" i="0" u="none" strike="noStrike" dirty="0" smtClean="0">
                          <a:solidFill>
                            <a:srgbClr val="000000"/>
                          </a:solidFill>
                          <a:latin typeface="Arial Narrow"/>
                        </a:rPr>
                        <a:t>Straights</a:t>
                      </a:r>
                      <a:endParaRPr lang="en-US" sz="1400" b="1" i="0" u="none" strike="noStrike" dirty="0">
                        <a:solidFill>
                          <a:srgbClr val="000000"/>
                        </a:solidFill>
                        <a:latin typeface="Arial Narrow"/>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40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12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20</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48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 </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Arial Narrow"/>
                        </a:rPr>
                        <a:t>32</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Arial Narrow"/>
                        </a:rPr>
                        <a:t>48</a:t>
                      </a: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0195" y="6812310"/>
            <a:ext cx="1848178" cy="644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1828" tIns="40912" rIns="81828" bIns="40912" rtlCol="0" anchor="ctr"/>
          <a:lstStyle/>
          <a:p>
            <a:pPr algn="ctr"/>
            <a:endParaRPr lang="en-US"/>
          </a:p>
        </p:txBody>
      </p:sp>
      <p:grpSp>
        <p:nvGrpSpPr>
          <p:cNvPr id="11" name="Group 18"/>
          <p:cNvGrpSpPr/>
          <p:nvPr/>
        </p:nvGrpSpPr>
        <p:grpSpPr>
          <a:xfrm>
            <a:off x="2841792" y="6810703"/>
            <a:ext cx="839746" cy="649681"/>
            <a:chOff x="2583444" y="6040102"/>
            <a:chExt cx="763405" cy="969266"/>
          </a:xfrm>
        </p:grpSpPr>
        <p:sp>
          <p:nvSpPr>
            <p:cNvPr id="8" name="TextBox 7"/>
            <p:cNvSpPr txBox="1"/>
            <p:nvPr/>
          </p:nvSpPr>
          <p:spPr>
            <a:xfrm>
              <a:off x="2583444" y="6040102"/>
              <a:ext cx="466748" cy="504093"/>
            </a:xfrm>
            <a:prstGeom prst="rect">
              <a:avLst/>
            </a:prstGeom>
            <a:noFill/>
          </p:spPr>
          <p:txBody>
            <a:bodyPr wrap="none" lIns="81892" tIns="40945" rIns="81892" bIns="40945" rtlCol="0">
              <a:spAutoFit/>
            </a:bodyPr>
            <a:lstStyle/>
            <a:p>
              <a:r>
                <a:rPr lang="en-US" sz="1600" u="none" dirty="0"/>
                <a:t>New</a:t>
              </a:r>
            </a:p>
          </p:txBody>
        </p:sp>
        <p:sp>
          <p:nvSpPr>
            <p:cNvPr id="9" name="TextBox 8"/>
            <p:cNvSpPr txBox="1"/>
            <p:nvPr/>
          </p:nvSpPr>
          <p:spPr>
            <a:xfrm>
              <a:off x="2593228" y="6505275"/>
              <a:ext cx="753621" cy="504093"/>
            </a:xfrm>
            <a:prstGeom prst="rect">
              <a:avLst/>
            </a:prstGeom>
            <a:noFill/>
          </p:spPr>
          <p:txBody>
            <a:bodyPr wrap="none" lIns="81892" tIns="40945" rIns="81892" bIns="40945" rtlCol="0">
              <a:spAutoFit/>
            </a:bodyPr>
            <a:lstStyle/>
            <a:p>
              <a:r>
                <a:rPr lang="en-US" sz="1600" u="none" dirty="0"/>
                <a:t>Vacancy</a:t>
              </a:r>
            </a:p>
          </p:txBody>
        </p:sp>
      </p:grpSp>
      <p:pic>
        <p:nvPicPr>
          <p:cNvPr id="1026" name="Picture 2"/>
          <p:cNvPicPr>
            <a:picLocks noChangeAspect="1" noChangeArrowheads="1"/>
          </p:cNvPicPr>
          <p:nvPr/>
        </p:nvPicPr>
        <p:blipFill>
          <a:blip r:embed="rId3" cstate="print"/>
          <a:srcRect/>
          <a:stretch>
            <a:fillRect/>
          </a:stretch>
        </p:blipFill>
        <p:spPr bwMode="auto">
          <a:xfrm>
            <a:off x="6046" y="93785"/>
            <a:ext cx="10048927" cy="7678615"/>
          </a:xfrm>
          <a:prstGeom prst="rect">
            <a:avLst/>
          </a:prstGeom>
          <a:noFill/>
          <a:ln w="9525">
            <a:noFill/>
            <a:miter lim="800000"/>
            <a:headEnd/>
            <a:tailEnd/>
          </a:ln>
        </p:spPr>
      </p:pic>
      <p:sp>
        <p:nvSpPr>
          <p:cNvPr id="5" name="Oval 4"/>
          <p:cNvSpPr/>
          <p:nvPr/>
        </p:nvSpPr>
        <p:spPr>
          <a:xfrm>
            <a:off x="4145479" y="6985951"/>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40" tIns="36718" rIns="73440" bIns="36718" rtlCol="0" anchor="ctr"/>
          <a:lstStyle/>
          <a:p>
            <a:pPr algn="ctr"/>
            <a:endParaRPr lang="en-US"/>
          </a:p>
        </p:txBody>
      </p:sp>
      <p:sp>
        <p:nvSpPr>
          <p:cNvPr id="6" name="Oval 5"/>
          <p:cNvSpPr/>
          <p:nvPr/>
        </p:nvSpPr>
        <p:spPr>
          <a:xfrm>
            <a:off x="4171126" y="7258222"/>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40" tIns="36718" rIns="73440" bIns="36718" rtlCol="0" anchor="ctr"/>
          <a:lstStyle/>
          <a:p>
            <a:pPr algn="ctr"/>
            <a:endParaRPr lang="en-US"/>
          </a:p>
        </p:txBody>
      </p:sp>
      <p:sp>
        <p:nvSpPr>
          <p:cNvPr id="15" name="Oval 14"/>
          <p:cNvSpPr/>
          <p:nvPr/>
        </p:nvSpPr>
        <p:spPr>
          <a:xfrm>
            <a:off x="3873615" y="2224949"/>
            <a:ext cx="2487929" cy="306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40" tIns="36718" rIns="73440" bIns="36718" rtlCol="0" anchor="ctr"/>
          <a:lstStyle/>
          <a:p>
            <a:pPr algn="ctr"/>
            <a:endParaRPr lang="en-US"/>
          </a:p>
        </p:txBody>
      </p:sp>
      <p:sp>
        <p:nvSpPr>
          <p:cNvPr id="17" name="Oval 16"/>
          <p:cNvSpPr/>
          <p:nvPr/>
        </p:nvSpPr>
        <p:spPr>
          <a:xfrm>
            <a:off x="4002073" y="4948620"/>
            <a:ext cx="945346" cy="9351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40" tIns="36718" rIns="73440" bIns="36718" rtlCol="0" anchor="ctr"/>
          <a:lstStyle/>
          <a:p>
            <a:pPr algn="ctr"/>
            <a:endParaRPr lang="en-US"/>
          </a:p>
        </p:txBody>
      </p:sp>
      <p:sp>
        <p:nvSpPr>
          <p:cNvPr id="21" name="Oval 20"/>
          <p:cNvSpPr/>
          <p:nvPr/>
        </p:nvSpPr>
        <p:spPr>
          <a:xfrm>
            <a:off x="3979965" y="4348717"/>
            <a:ext cx="945120" cy="17860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40" tIns="36718" rIns="73440" bIns="36718" rtlCol="0" anchor="ctr"/>
          <a:lstStyle/>
          <a:p>
            <a:pPr algn="ctr"/>
            <a:endParaRPr lang="en-US"/>
          </a:p>
        </p:txBody>
      </p:sp>
      <p:sp>
        <p:nvSpPr>
          <p:cNvPr id="18" name="TextBox 17"/>
          <p:cNvSpPr txBox="1"/>
          <p:nvPr/>
        </p:nvSpPr>
        <p:spPr>
          <a:xfrm>
            <a:off x="7052930" y="2241125"/>
            <a:ext cx="2468880" cy="584711"/>
          </a:xfrm>
          <a:prstGeom prst="rect">
            <a:avLst/>
          </a:prstGeom>
          <a:solidFill>
            <a:schemeClr val="bg1"/>
          </a:solidFill>
        </p:spPr>
        <p:txBody>
          <a:bodyPr wrap="square" lIns="91378" tIns="45688" rIns="91378" bIns="45688" rtlCol="0">
            <a:spAutoFit/>
          </a:bodyPr>
          <a:lstStyle/>
          <a:p>
            <a:pPr algn="ctr"/>
            <a:r>
              <a:rPr lang="en-US" sz="1600" u="none" dirty="0">
                <a:solidFill>
                  <a:srgbClr val="0000CC"/>
                </a:solidFill>
                <a:cs typeface="Arial" pitchFamily="34" charset="0"/>
              </a:rPr>
              <a:t>John  Miller, Director (Acting)</a:t>
            </a:r>
          </a:p>
        </p:txBody>
      </p:sp>
      <p:sp>
        <p:nvSpPr>
          <p:cNvPr id="19" name="TextBox 18"/>
          <p:cNvSpPr txBox="1"/>
          <p:nvPr/>
        </p:nvSpPr>
        <p:spPr>
          <a:xfrm>
            <a:off x="3429000" y="6858001"/>
            <a:ext cx="664237" cy="620034"/>
          </a:xfrm>
          <a:prstGeom prst="rect">
            <a:avLst/>
          </a:prstGeom>
          <a:noFill/>
        </p:spPr>
        <p:txBody>
          <a:bodyPr wrap="none" lIns="91378" tIns="45688" rIns="91378" bIns="45688" rtlCol="0">
            <a:spAutoFit/>
          </a:bodyPr>
          <a:lstStyle/>
          <a:p>
            <a:pPr>
              <a:spcAft>
                <a:spcPts val="599"/>
              </a:spcAft>
            </a:pPr>
            <a:r>
              <a:rPr lang="en-US" sz="1400" u="none" dirty="0">
                <a:cs typeface="Arial" pitchFamily="34" charset="0"/>
              </a:rPr>
              <a:t>New</a:t>
            </a:r>
          </a:p>
          <a:p>
            <a:r>
              <a:rPr lang="en-US" sz="1400" u="none" dirty="0">
                <a:cs typeface="Arial" pitchFamily="34" charset="0"/>
              </a:rPr>
              <a:t>Vacant</a:t>
            </a:r>
          </a:p>
        </p:txBody>
      </p:sp>
      <p:sp>
        <p:nvSpPr>
          <p:cNvPr id="20" name="TextBox 19"/>
          <p:cNvSpPr txBox="1"/>
          <p:nvPr/>
        </p:nvSpPr>
        <p:spPr>
          <a:xfrm>
            <a:off x="4110244" y="4316270"/>
            <a:ext cx="705642" cy="215444"/>
          </a:xfrm>
          <a:prstGeom prst="rect">
            <a:avLst/>
          </a:prstGeom>
          <a:noFill/>
        </p:spPr>
        <p:txBody>
          <a:bodyPr wrap="none" lIns="91378" tIns="45688" rIns="91378" bIns="45688" rtlCol="0">
            <a:spAutoFit/>
          </a:bodyPr>
          <a:lstStyle/>
          <a:p>
            <a:pPr>
              <a:spcAft>
                <a:spcPts val="599"/>
              </a:spcAft>
            </a:pPr>
            <a:r>
              <a:rPr lang="en-US" sz="800" u="none" dirty="0">
                <a:solidFill>
                  <a:srgbClr val="0000CC"/>
                </a:solidFill>
                <a:latin typeface="Arial" pitchFamily="34" charset="0"/>
                <a:cs typeface="Arial" pitchFamily="34" charset="0"/>
              </a:rPr>
              <a:t>Jim </a:t>
            </a:r>
            <a:r>
              <a:rPr lang="en-US" sz="800" u="none" dirty="0" err="1">
                <a:solidFill>
                  <a:srgbClr val="0000CC"/>
                </a:solidFill>
                <a:latin typeface="Arial" pitchFamily="34" charset="0"/>
                <a:cs typeface="Arial" pitchFamily="34" charset="0"/>
              </a:rPr>
              <a:t>Rhyne</a:t>
            </a:r>
            <a:endParaRPr lang="en-US" sz="800" u="none" dirty="0">
              <a:solidFill>
                <a:srgbClr val="0000CC"/>
              </a:solidFill>
              <a:latin typeface="Arial" pitchFamily="34" charset="0"/>
              <a:cs typeface="Arial" pitchFamily="34" charset="0"/>
            </a:endParaRPr>
          </a:p>
        </p:txBody>
      </p:sp>
      <p:sp>
        <p:nvSpPr>
          <p:cNvPr id="23" name="Rectangle 22"/>
          <p:cNvSpPr/>
          <p:nvPr/>
        </p:nvSpPr>
        <p:spPr>
          <a:xfrm>
            <a:off x="3317358" y="6794206"/>
            <a:ext cx="1637414" cy="712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35" t="4867" r="6244"/>
          <a:stretch/>
        </p:blipFill>
        <p:spPr>
          <a:xfrm>
            <a:off x="5757571" y="920534"/>
            <a:ext cx="4023360" cy="3279133"/>
          </a:xfrm>
          <a:prstGeom prst="rect">
            <a:avLst/>
          </a:prstGeom>
        </p:spPr>
      </p:pic>
      <p:sp>
        <p:nvSpPr>
          <p:cNvPr id="3292165" name="Rectangle 5"/>
          <p:cNvSpPr>
            <a:spLocks noChangeArrowheads="1"/>
          </p:cNvSpPr>
          <p:nvPr/>
        </p:nvSpPr>
        <p:spPr bwMode="auto">
          <a:xfrm>
            <a:off x="0" y="6"/>
            <a:ext cx="10058400" cy="855375"/>
          </a:xfrm>
          <a:prstGeom prst="rect">
            <a:avLst/>
          </a:prstGeom>
          <a:noFill/>
          <a:ln w="9525" cap="flat" cmpd="sng">
            <a:noFill/>
            <a:prstDash val="solid"/>
            <a:miter lim="800000"/>
            <a:headEnd/>
            <a:tailEnd/>
          </a:ln>
          <a:effectLst/>
        </p:spPr>
        <p:txBody>
          <a:bodyPr lIns="101289" tIns="50648" rIns="101289" bIns="50648"/>
          <a:lstStyle/>
          <a:p>
            <a:pPr algn="ctr" defTabSz="1013473">
              <a:defRPr/>
            </a:pPr>
            <a:r>
              <a:rPr lang="en-US" sz="2700" b="0" u="none" dirty="0">
                <a:solidFill>
                  <a:srgbClr val="106636"/>
                </a:solidFill>
                <a:latin typeface="Arial" pitchFamily="34" charset="0"/>
                <a:cs typeface="Arial" pitchFamily="34" charset="0"/>
              </a:rPr>
              <a:t>Energy Frontier Research Centers</a:t>
            </a:r>
          </a:p>
          <a:p>
            <a:pPr algn="ctr" defTabSz="1017990">
              <a:defRPr/>
            </a:pPr>
            <a:r>
              <a:rPr lang="en-US" sz="1800" b="0" u="none" dirty="0">
                <a:solidFill>
                  <a:srgbClr val="106636"/>
                </a:solidFill>
                <a:latin typeface="Arial" pitchFamily="34" charset="0"/>
                <a:cs typeface="Arial" pitchFamily="34" charset="0"/>
              </a:rPr>
              <a:t>46 EFRCs were launched in late FY 2009; $777M for 5 Years</a:t>
            </a:r>
          </a:p>
          <a:p>
            <a:pPr algn="ctr" defTabSz="1013473">
              <a:defRPr/>
            </a:pPr>
            <a:endParaRPr lang="en-US" sz="2700" b="0" i="1" u="none" dirty="0">
              <a:solidFill>
                <a:srgbClr val="106636"/>
              </a:solidFill>
              <a:effectLst>
                <a:outerShdw blurRad="38100" dist="38100" dir="2700000" algn="tl">
                  <a:srgbClr val="000000">
                    <a:alpha val="43137"/>
                  </a:srgbClr>
                </a:outerShdw>
              </a:effectLst>
              <a:cs typeface="Arial" pitchFamily="34" charset="0"/>
            </a:endParaRPr>
          </a:p>
        </p:txBody>
      </p:sp>
      <p:sp>
        <p:nvSpPr>
          <p:cNvPr id="41" name="TextBox 5"/>
          <p:cNvSpPr txBox="1">
            <a:spLocks noChangeArrowheads="1"/>
          </p:cNvSpPr>
          <p:nvPr/>
        </p:nvSpPr>
        <p:spPr bwMode="auto">
          <a:xfrm>
            <a:off x="249793" y="1134369"/>
            <a:ext cx="7137142" cy="5659292"/>
          </a:xfrm>
          <a:prstGeom prst="rect">
            <a:avLst/>
          </a:prstGeom>
          <a:noFill/>
          <a:ln w="9525">
            <a:noFill/>
            <a:miter lim="800000"/>
            <a:headEnd/>
            <a:tailEnd/>
          </a:ln>
        </p:spPr>
        <p:txBody>
          <a:bodyPr wrap="square" lIns="101621" tIns="50812" rIns="101621" bIns="50812">
            <a:spAutoFit/>
          </a:bodyPr>
          <a:lstStyle/>
          <a:p>
            <a:pPr>
              <a:spcAft>
                <a:spcPts val="334"/>
              </a:spcAft>
            </a:pPr>
            <a:r>
              <a:rPr lang="en-US" sz="2000" dirty="0">
                <a:solidFill>
                  <a:prstClr val="black"/>
                </a:solidFill>
                <a:latin typeface="Arial" pitchFamily="34" charset="0"/>
                <a:cs typeface="Arial" pitchFamily="34" charset="0"/>
              </a:rPr>
              <a:t>Participants:</a:t>
            </a:r>
          </a:p>
          <a:p>
            <a:pPr marL="319926" lvl="2" indent="-176757">
              <a:spcAft>
                <a:spcPts val="334"/>
              </a:spcAft>
              <a:buFont typeface="Wingdings" pitchFamily="2" charset="2"/>
              <a:buChar char="§"/>
            </a:pPr>
            <a:r>
              <a:rPr lang="en-US" sz="1800" b="0" u="none" dirty="0">
                <a:solidFill>
                  <a:prstClr val="black"/>
                </a:solidFill>
                <a:latin typeface="Arial" pitchFamily="34" charset="0"/>
                <a:cs typeface="Arial" pitchFamily="34" charset="0"/>
              </a:rPr>
              <a:t>46 EFRCs in 35 States + Washington D.C.</a:t>
            </a:r>
          </a:p>
          <a:p>
            <a:pPr marL="319926" lvl="2" indent="-185595">
              <a:spcAft>
                <a:spcPts val="334"/>
              </a:spcAft>
              <a:buFont typeface="Wingdings" pitchFamily="2" charset="2"/>
              <a:buChar char="§"/>
            </a:pPr>
            <a:r>
              <a:rPr lang="en-US" sz="1800" b="0" u="none" dirty="0">
                <a:solidFill>
                  <a:prstClr val="black"/>
                </a:solidFill>
                <a:latin typeface="Arial" pitchFamily="34" charset="0"/>
                <a:cs typeface="Arial" pitchFamily="34" charset="0"/>
              </a:rPr>
              <a:t>~850 senior investigators and </a:t>
            </a:r>
            <a:br>
              <a:rPr lang="en-US" sz="1800" b="0" u="none" dirty="0">
                <a:solidFill>
                  <a:prstClr val="black"/>
                </a:solidFill>
                <a:latin typeface="Arial" pitchFamily="34" charset="0"/>
                <a:cs typeface="Arial" pitchFamily="34" charset="0"/>
              </a:rPr>
            </a:br>
            <a:r>
              <a:rPr lang="en-US" sz="1800" b="0" u="none" dirty="0">
                <a:solidFill>
                  <a:prstClr val="black"/>
                </a:solidFill>
                <a:latin typeface="Arial" pitchFamily="34" charset="0"/>
                <a:cs typeface="Arial" pitchFamily="34" charset="0"/>
              </a:rPr>
              <a:t>~2,000 students, postdoctoral fellows, and </a:t>
            </a:r>
            <a:br>
              <a:rPr lang="en-US" sz="1800" b="0" u="none" dirty="0">
                <a:solidFill>
                  <a:prstClr val="black"/>
                </a:solidFill>
                <a:latin typeface="Arial" pitchFamily="34" charset="0"/>
                <a:cs typeface="Arial" pitchFamily="34" charset="0"/>
              </a:rPr>
            </a:br>
            <a:r>
              <a:rPr lang="en-US" sz="1800" b="0" u="none" dirty="0">
                <a:solidFill>
                  <a:prstClr val="black"/>
                </a:solidFill>
                <a:latin typeface="Arial" pitchFamily="34" charset="0"/>
                <a:cs typeface="Arial" pitchFamily="34" charset="0"/>
              </a:rPr>
              <a:t>technical staff at ~115 institutions</a:t>
            </a:r>
          </a:p>
          <a:p>
            <a:pPr marL="319926" lvl="2" indent="-176757">
              <a:spcAft>
                <a:spcPts val="334"/>
              </a:spcAft>
              <a:buFont typeface="Wingdings" pitchFamily="2" charset="2"/>
              <a:buChar char="§"/>
            </a:pPr>
            <a:r>
              <a:rPr lang="en-US" sz="1800" b="0" u="none" dirty="0">
                <a:solidFill>
                  <a:prstClr val="black"/>
                </a:solidFill>
                <a:latin typeface="Arial" pitchFamily="34" charset="0"/>
                <a:cs typeface="Arial" pitchFamily="34" charset="0"/>
              </a:rPr>
              <a:t>&gt; 250 scientific advisory board members </a:t>
            </a:r>
          </a:p>
          <a:p>
            <a:pPr marL="319926" lvl="2" indent="-176757">
              <a:spcAft>
                <a:spcPts val="334"/>
              </a:spcAft>
            </a:pPr>
            <a:r>
              <a:rPr lang="en-US" sz="1800" b="0" u="none" dirty="0">
                <a:solidFill>
                  <a:prstClr val="black"/>
                </a:solidFill>
                <a:latin typeface="Arial" pitchFamily="34" charset="0"/>
                <a:cs typeface="Arial" pitchFamily="34" charset="0"/>
              </a:rPr>
              <a:t>	from 13 countries and &gt; 40 companies</a:t>
            </a:r>
          </a:p>
          <a:p>
            <a:pPr marL="319926" lvl="2" indent="-176757">
              <a:spcAft>
                <a:spcPts val="334"/>
              </a:spcAft>
            </a:pPr>
            <a:endParaRPr lang="en-US" b="0" u="none" dirty="0">
              <a:solidFill>
                <a:prstClr val="black"/>
              </a:solidFill>
              <a:latin typeface="Arial" pitchFamily="34" charset="0"/>
              <a:cs typeface="Arial" pitchFamily="34" charset="0"/>
            </a:endParaRPr>
          </a:p>
          <a:p>
            <a:pPr>
              <a:spcAft>
                <a:spcPts val="334"/>
              </a:spcAft>
            </a:pPr>
            <a:r>
              <a:rPr lang="en-US" sz="2000" dirty="0">
                <a:solidFill>
                  <a:prstClr val="black"/>
                </a:solidFill>
                <a:latin typeface="Arial" pitchFamily="34" charset="0"/>
                <a:cs typeface="Arial" pitchFamily="34" charset="0"/>
              </a:rPr>
              <a:t>Progress to-date (~3.5 years funding):</a:t>
            </a:r>
          </a:p>
          <a:p>
            <a:pPr marL="316392" lvl="2" indent="-189129">
              <a:spcAft>
                <a:spcPts val="334"/>
              </a:spcAft>
              <a:buFont typeface="Wingdings" pitchFamily="2" charset="2"/>
              <a:buChar char="§"/>
            </a:pPr>
            <a:r>
              <a:rPr lang="en-US" sz="1800" dirty="0">
                <a:solidFill>
                  <a:prstClr val="black"/>
                </a:solidFill>
                <a:latin typeface="Arial" pitchFamily="34" charset="0"/>
                <a:cs typeface="Arial" pitchFamily="34" charset="0"/>
              </a:rPr>
              <a:t>&gt;</a:t>
            </a:r>
            <a:r>
              <a:rPr lang="en-US" sz="1800" b="0" u="none" dirty="0">
                <a:solidFill>
                  <a:prstClr val="black"/>
                </a:solidFill>
                <a:latin typeface="Arial" pitchFamily="34" charset="0"/>
                <a:cs typeface="Arial" pitchFamily="34" charset="0"/>
              </a:rPr>
              <a:t>3,400 peer-reviewed papers including </a:t>
            </a:r>
            <a:br>
              <a:rPr lang="en-US" sz="1800" b="0" u="none" dirty="0">
                <a:solidFill>
                  <a:prstClr val="black"/>
                </a:solidFill>
                <a:latin typeface="Arial" pitchFamily="34" charset="0"/>
                <a:cs typeface="Arial" pitchFamily="34" charset="0"/>
              </a:rPr>
            </a:br>
            <a:r>
              <a:rPr lang="en-US" sz="1800" b="0" u="none" dirty="0">
                <a:solidFill>
                  <a:prstClr val="black"/>
                </a:solidFill>
                <a:latin typeface="Arial" pitchFamily="34" charset="0"/>
                <a:cs typeface="Arial" pitchFamily="34" charset="0"/>
              </a:rPr>
              <a:t>&gt;110 publications in </a:t>
            </a:r>
            <a:r>
              <a:rPr lang="en-US" sz="1800" b="0" i="1" u="none" dirty="0">
                <a:solidFill>
                  <a:prstClr val="black"/>
                </a:solidFill>
                <a:latin typeface="Arial" pitchFamily="34" charset="0"/>
                <a:cs typeface="Arial" pitchFamily="34" charset="0"/>
              </a:rPr>
              <a:t>Science</a:t>
            </a:r>
            <a:r>
              <a:rPr lang="en-US" sz="1800" b="0" u="none" dirty="0">
                <a:solidFill>
                  <a:prstClr val="black"/>
                </a:solidFill>
                <a:latin typeface="Arial" pitchFamily="34" charset="0"/>
                <a:cs typeface="Arial" pitchFamily="34" charset="0"/>
              </a:rPr>
              <a:t> and </a:t>
            </a:r>
            <a:r>
              <a:rPr lang="en-US" sz="1800" b="0" i="1" u="none" dirty="0">
                <a:solidFill>
                  <a:prstClr val="black"/>
                </a:solidFill>
                <a:latin typeface="Arial" pitchFamily="34" charset="0"/>
                <a:cs typeface="Arial" pitchFamily="34" charset="0"/>
              </a:rPr>
              <a:t>Nature</a:t>
            </a:r>
            <a:endParaRPr lang="en-US" sz="1800" b="0" u="none" dirty="0">
              <a:solidFill>
                <a:prstClr val="black"/>
              </a:solidFill>
              <a:latin typeface="Arial" pitchFamily="34" charset="0"/>
              <a:cs typeface="Arial" pitchFamily="34" charset="0"/>
            </a:endParaRPr>
          </a:p>
          <a:p>
            <a:pPr marL="316392" lvl="2" indent="-189129">
              <a:spcAft>
                <a:spcPts val="334"/>
              </a:spcAft>
              <a:buFont typeface="Wingdings" pitchFamily="2" charset="2"/>
              <a:buChar char="§"/>
            </a:pPr>
            <a:r>
              <a:rPr lang="en-US" sz="1800" b="0" u="none" dirty="0">
                <a:solidFill>
                  <a:prstClr val="black"/>
                </a:solidFill>
                <a:latin typeface="Arial" pitchFamily="34" charset="0"/>
                <a:cs typeface="Arial" pitchFamily="34" charset="0"/>
              </a:rPr>
              <a:t>19 PECASE and 11 DOE Early Career Awards</a:t>
            </a:r>
          </a:p>
          <a:p>
            <a:pPr marL="316392" lvl="2" indent="-189129">
              <a:spcAft>
                <a:spcPts val="334"/>
              </a:spcAft>
              <a:buFont typeface="Wingdings" pitchFamily="2" charset="2"/>
              <a:buChar char="§"/>
            </a:pPr>
            <a:r>
              <a:rPr lang="en-US" sz="1800" b="0" u="none" dirty="0">
                <a:solidFill>
                  <a:prstClr val="black"/>
                </a:solidFill>
                <a:latin typeface="Arial" pitchFamily="34" charset="0"/>
                <a:cs typeface="Arial" pitchFamily="34" charset="0"/>
              </a:rPr>
              <a:t>over 200 patent applications, over 60 patent/invention disclosures, and at least 30 licenses by 34 of the EFRCs</a:t>
            </a:r>
          </a:p>
          <a:p>
            <a:pPr marL="316392" lvl="2" indent="-189129">
              <a:spcAft>
                <a:spcPts val="334"/>
              </a:spcAft>
              <a:buFont typeface="Wingdings" pitchFamily="2" charset="2"/>
              <a:buChar char="§"/>
            </a:pPr>
            <a:r>
              <a:rPr lang="en-US" sz="1800" b="0" u="none" dirty="0">
                <a:solidFill>
                  <a:prstClr val="black"/>
                </a:solidFill>
                <a:latin typeface="Arial" pitchFamily="34" charset="0"/>
                <a:cs typeface="Arial" pitchFamily="34" charset="0"/>
              </a:rPr>
              <a:t>at least 60 companies have benefited from EFRC research</a:t>
            </a:r>
          </a:p>
          <a:p>
            <a:pPr marL="316392" lvl="2" indent="-189129">
              <a:spcAft>
                <a:spcPts val="334"/>
              </a:spcAft>
              <a:buFont typeface="Wingdings" pitchFamily="2" charset="2"/>
              <a:buChar char="§"/>
            </a:pPr>
            <a:r>
              <a:rPr lang="en-US" sz="1800" b="0" u="none" dirty="0">
                <a:solidFill>
                  <a:prstClr val="black"/>
                </a:solidFill>
                <a:latin typeface="Arial" pitchFamily="34" charset="0"/>
                <a:cs typeface="Arial" pitchFamily="34" charset="0"/>
              </a:rPr>
              <a:t>EFRC students and staff now work in : &gt; 195 university faculty and staff positions; &gt; 290 industrial positions; </a:t>
            </a:r>
            <a:br>
              <a:rPr lang="en-US" sz="1800" b="0" u="none" dirty="0">
                <a:solidFill>
                  <a:prstClr val="black"/>
                </a:solidFill>
                <a:latin typeface="Arial" pitchFamily="34" charset="0"/>
                <a:cs typeface="Arial" pitchFamily="34" charset="0"/>
              </a:rPr>
            </a:br>
            <a:r>
              <a:rPr lang="en-US" sz="1800" b="0" u="none" dirty="0">
                <a:solidFill>
                  <a:prstClr val="black"/>
                </a:solidFill>
                <a:latin typeface="Arial" pitchFamily="34" charset="0"/>
                <a:cs typeface="Arial" pitchFamily="34" charset="0"/>
              </a:rPr>
              <a:t>&gt; 115 national labs, government, and non-profit positions</a:t>
            </a:r>
          </a:p>
        </p:txBody>
      </p:sp>
      <p:sp>
        <p:nvSpPr>
          <p:cNvPr id="12" name="TextBox 11"/>
          <p:cNvSpPr txBox="1"/>
          <p:nvPr/>
        </p:nvSpPr>
        <p:spPr>
          <a:xfrm>
            <a:off x="7213658" y="6793661"/>
            <a:ext cx="2481719" cy="313919"/>
          </a:xfrm>
          <a:prstGeom prst="rect">
            <a:avLst/>
          </a:prstGeom>
          <a:noFill/>
        </p:spPr>
        <p:txBody>
          <a:bodyPr wrap="none" lIns="101811" tIns="50906" rIns="101811" bIns="50906" rtlCol="0">
            <a:spAutoFit/>
          </a:bodyPr>
          <a:lstStyle/>
          <a:p>
            <a:pPr fontAlgn="base">
              <a:spcBef>
                <a:spcPct val="0"/>
              </a:spcBef>
              <a:spcAft>
                <a:spcPct val="0"/>
              </a:spcAft>
            </a:pPr>
            <a:r>
              <a:rPr lang="en-US" sz="1300" dirty="0">
                <a:solidFill>
                  <a:prstClr val="black"/>
                </a:solidFill>
                <a:hlinkClick r:id="rId4"/>
              </a:rPr>
              <a:t>http://science.energy.gov/bes/efrc/</a:t>
            </a:r>
            <a:endParaRPr lang="en-US" sz="1300" dirty="0">
              <a:solidFill>
                <a:prstClr val="black"/>
              </a:solidFill>
            </a:endParaRPr>
          </a:p>
        </p:txBody>
      </p:sp>
      <p:pic>
        <p:nvPicPr>
          <p:cNvPr id="7" name="Picture 6" descr="efrc_tech_report_cover_2012_v3_sm.jpg"/>
          <p:cNvPicPr>
            <a:picLocks noChangeAspect="1"/>
          </p:cNvPicPr>
          <p:nvPr/>
        </p:nvPicPr>
        <p:blipFill>
          <a:blip r:embed="rId5" cstate="print"/>
          <a:stretch>
            <a:fillRect/>
          </a:stretch>
        </p:blipFill>
        <p:spPr>
          <a:xfrm>
            <a:off x="7386935" y="4227523"/>
            <a:ext cx="1948124" cy="2590800"/>
          </a:xfrm>
          <a:prstGeom prst="rect">
            <a:avLst/>
          </a:prstGeom>
          <a:ln w="9525">
            <a:solidFill>
              <a:schemeClr val="tx1"/>
            </a:solidFill>
          </a:ln>
        </p:spPr>
      </p:pic>
    </p:spTree>
    <p:extLst>
      <p:ext uri="{BB962C8B-B14F-4D97-AF65-F5344CB8AC3E}">
        <p14:creationId xmlns:p14="http://schemas.microsoft.com/office/powerpoint/2010/main" val="18709361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0058400" cy="690880"/>
          </a:xfrm>
        </p:spPr>
        <p:txBody>
          <a:bodyPr>
            <a:normAutofit/>
          </a:bodyPr>
          <a:lstStyle/>
          <a:p>
            <a:r>
              <a:rPr lang="en-US" b="0" dirty="0">
                <a:solidFill>
                  <a:schemeClr val="accent3"/>
                </a:solidFill>
              </a:rPr>
              <a:t>Autonomic Shutdown of Overheated Li-ion Batteries</a:t>
            </a:r>
          </a:p>
        </p:txBody>
      </p:sp>
      <p:sp>
        <p:nvSpPr>
          <p:cNvPr id="1028" name="Rectangle 4"/>
          <p:cNvSpPr>
            <a:spLocks noChangeArrowheads="1"/>
          </p:cNvSpPr>
          <p:nvPr/>
        </p:nvSpPr>
        <p:spPr bwMode="auto">
          <a:xfrm>
            <a:off x="2947152" y="1052448"/>
            <a:ext cx="7004120" cy="4660486"/>
          </a:xfrm>
          <a:prstGeom prst="rect">
            <a:avLst/>
          </a:prstGeom>
          <a:noFill/>
          <a:ln w="9525">
            <a:noFill/>
            <a:miter lim="800000"/>
            <a:headEnd/>
            <a:tailEnd/>
          </a:ln>
          <a:effectLst/>
        </p:spPr>
        <p:txBody>
          <a:bodyPr vert="horz" wrap="square" lIns="101835" tIns="50917" rIns="101835" bIns="50917" numCol="1" anchor="ctr" anchorCtr="0" compatLnSpc="1">
            <a:prstTxWarp prst="textNoShape">
              <a:avLst/>
            </a:prstTxWarp>
            <a:spAutoFit/>
          </a:bodyPr>
          <a:lstStyle/>
          <a:p>
            <a:pPr marL="203670" indent="-203670">
              <a:spcAft>
                <a:spcPts val="0"/>
              </a:spcAft>
            </a:pPr>
            <a:r>
              <a:rPr lang="en-US" sz="2000" u="none" dirty="0">
                <a:solidFill>
                  <a:srgbClr val="106636"/>
                </a:solidFill>
                <a:latin typeface="Arial" pitchFamily="34" charset="0"/>
                <a:ea typeface="Cambria" pitchFamily="18" charset="0"/>
                <a:cs typeface="Arial" pitchFamily="34" charset="0"/>
              </a:rPr>
              <a:t>Scientific Achievement</a:t>
            </a:r>
          </a:p>
          <a:p>
            <a:pPr marL="264801">
              <a:spcAft>
                <a:spcPts val="669"/>
              </a:spcAft>
            </a:pPr>
            <a:r>
              <a:rPr lang="en-US" sz="1800" b="0" u="none" dirty="0">
                <a:solidFill>
                  <a:prstClr val="black"/>
                </a:solidFill>
                <a:latin typeface="Arial" pitchFamily="34" charset="0"/>
                <a:ea typeface="Cambria" pitchFamily="18" charset="0"/>
                <a:cs typeface="Arial" pitchFamily="34" charset="0"/>
              </a:rPr>
              <a:t>Thermally-triggered shutdown of lithium-ion batteries was achieved through design and integration of </a:t>
            </a:r>
            <a:r>
              <a:rPr lang="en-US" sz="1800" b="0" u="none" dirty="0" err="1">
                <a:solidFill>
                  <a:prstClr val="black"/>
                </a:solidFill>
                <a:latin typeface="Arial" pitchFamily="34" charset="0"/>
                <a:ea typeface="Cambria" pitchFamily="18" charset="0"/>
                <a:cs typeface="Arial" pitchFamily="34" charset="0"/>
              </a:rPr>
              <a:t>thermoresponsive</a:t>
            </a:r>
            <a:r>
              <a:rPr lang="en-US" sz="1800" b="0" u="none" dirty="0">
                <a:solidFill>
                  <a:prstClr val="black"/>
                </a:solidFill>
                <a:latin typeface="Arial" pitchFamily="34" charset="0"/>
                <a:ea typeface="Cambria" pitchFamily="18" charset="0"/>
                <a:cs typeface="Arial" pitchFamily="34" charset="0"/>
              </a:rPr>
              <a:t> microcapsules.</a:t>
            </a:r>
          </a:p>
          <a:p>
            <a:pPr marL="203670" indent="-203670">
              <a:spcAft>
                <a:spcPts val="0"/>
              </a:spcAft>
            </a:pPr>
            <a:r>
              <a:rPr lang="en-US" sz="2000" u="none" dirty="0">
                <a:solidFill>
                  <a:srgbClr val="106636"/>
                </a:solidFill>
                <a:latin typeface="Arial" pitchFamily="34" charset="0"/>
                <a:ea typeface="Cambria" pitchFamily="18" charset="0"/>
                <a:cs typeface="Arial" pitchFamily="34" charset="0"/>
              </a:rPr>
              <a:t>Significance and Impact</a:t>
            </a:r>
          </a:p>
          <a:p>
            <a:pPr marL="264801">
              <a:spcAft>
                <a:spcPts val="669"/>
              </a:spcAft>
            </a:pPr>
            <a:r>
              <a:rPr lang="en-US" sz="1800" b="0" u="none" dirty="0">
                <a:solidFill>
                  <a:prstClr val="black"/>
                </a:solidFill>
                <a:latin typeface="Arial" pitchFamily="34" charset="0"/>
                <a:ea typeface="Cambria" pitchFamily="18" charset="0"/>
                <a:cs typeface="Arial" pitchFamily="34" charset="0"/>
              </a:rPr>
              <a:t>First demonstration that adding engineered microcapsules does not harm performance, but does prevent fires through autonomous shutdown of overheated lithium ion batteries. </a:t>
            </a:r>
          </a:p>
          <a:p>
            <a:pPr marL="203670" indent="-203670">
              <a:spcAft>
                <a:spcPts val="0"/>
              </a:spcAft>
            </a:pPr>
            <a:r>
              <a:rPr lang="en-US" sz="2000" u="none" dirty="0">
                <a:solidFill>
                  <a:srgbClr val="106636"/>
                </a:solidFill>
                <a:latin typeface="Arial" pitchFamily="34" charset="0"/>
                <a:ea typeface="Cambria" pitchFamily="18" charset="0"/>
                <a:cs typeface="Arial" pitchFamily="34" charset="0"/>
              </a:rPr>
              <a:t>Research Details</a:t>
            </a:r>
          </a:p>
          <a:p>
            <a:pPr marL="448126" lvl="1" indent="-203694">
              <a:spcAft>
                <a:spcPts val="334"/>
              </a:spcAft>
              <a:buFont typeface="Arial" pitchFamily="34" charset="0"/>
              <a:buChar char="–"/>
            </a:pPr>
            <a:r>
              <a:rPr lang="en-US" sz="1800" b="0" u="none" dirty="0">
                <a:solidFill>
                  <a:prstClr val="black"/>
                </a:solidFill>
                <a:latin typeface="Arial" pitchFamily="34" charset="0"/>
                <a:ea typeface="Cambria" pitchFamily="18" charset="0"/>
                <a:cs typeface="Arial" pitchFamily="34" charset="0"/>
              </a:rPr>
              <a:t>Developed novel fabrication of ca. 4 </a:t>
            </a:r>
            <a:r>
              <a:rPr lang="en-US" sz="1800" b="0" u="none" dirty="0" err="1">
                <a:solidFill>
                  <a:prstClr val="black"/>
                </a:solidFill>
                <a:latin typeface="Arial" pitchFamily="34" charset="0"/>
                <a:ea typeface="Cambria" pitchFamily="18" charset="0"/>
                <a:cs typeface="Arial" pitchFamily="34" charset="0"/>
              </a:rPr>
              <a:t>μm</a:t>
            </a:r>
            <a:r>
              <a:rPr lang="en-US" sz="1800" b="0" u="none" dirty="0">
                <a:solidFill>
                  <a:prstClr val="black"/>
                </a:solidFill>
                <a:latin typeface="Arial" pitchFamily="34" charset="0"/>
                <a:ea typeface="Cambria" pitchFamily="18" charset="0"/>
                <a:cs typeface="Arial" pitchFamily="34" charset="0"/>
              </a:rPr>
              <a:t> </a:t>
            </a:r>
            <a:r>
              <a:rPr lang="en-US" sz="1800" b="0" u="none" dirty="0" err="1">
                <a:solidFill>
                  <a:prstClr val="black"/>
                </a:solidFill>
                <a:latin typeface="Arial" pitchFamily="34" charset="0"/>
                <a:ea typeface="Cambria" pitchFamily="18" charset="0"/>
                <a:cs typeface="Arial" pitchFamily="34" charset="0"/>
              </a:rPr>
              <a:t>thermoresponsive</a:t>
            </a:r>
            <a:r>
              <a:rPr lang="en-US" sz="1800" b="0" u="none" dirty="0">
                <a:solidFill>
                  <a:prstClr val="black"/>
                </a:solidFill>
                <a:latin typeface="Arial" pitchFamily="34" charset="0"/>
                <a:ea typeface="Cambria" pitchFamily="18" charset="0"/>
                <a:cs typeface="Arial" pitchFamily="34" charset="0"/>
              </a:rPr>
              <a:t> poly(ethylene) core-shell microspheres, which were deposited onto battery anodes or separators of coin cell type batteries with no impact on normal operation.</a:t>
            </a:r>
          </a:p>
          <a:p>
            <a:pPr marL="448126" lvl="1" indent="-203694">
              <a:spcAft>
                <a:spcPts val="334"/>
              </a:spcAft>
              <a:buFont typeface="Arial" pitchFamily="34" charset="0"/>
              <a:buChar char="–"/>
            </a:pPr>
            <a:r>
              <a:rPr lang="en-US" sz="1800" b="0" u="none" dirty="0">
                <a:solidFill>
                  <a:prstClr val="black"/>
                </a:solidFill>
                <a:latin typeface="Arial" pitchFamily="34" charset="0"/>
                <a:ea typeface="Cambria" pitchFamily="18" charset="0"/>
                <a:cs typeface="Arial" pitchFamily="34" charset="0"/>
              </a:rPr>
              <a:t>Coin cells were cycled at 110 °C to activate microspheres, which promptly and safely terminated cell operation.</a:t>
            </a:r>
          </a:p>
        </p:txBody>
      </p:sp>
      <p:sp>
        <p:nvSpPr>
          <p:cNvPr id="12" name="Rectangle 11"/>
          <p:cNvSpPr/>
          <p:nvPr/>
        </p:nvSpPr>
        <p:spPr bwMode="auto">
          <a:xfrm>
            <a:off x="3322306" y="6691924"/>
            <a:ext cx="6369382" cy="261533"/>
          </a:xfrm>
          <a:prstGeom prst="rect">
            <a:avLst/>
          </a:prstGeom>
          <a:noFill/>
          <a:ln w="9525" cap="flat" cmpd="sng" algn="ctr">
            <a:noFill/>
            <a:prstDash val="solid"/>
            <a:round/>
            <a:headEnd type="none" w="med" len="med"/>
            <a:tailEnd type="none" w="med" len="med"/>
          </a:ln>
          <a:effectLst/>
        </p:spPr>
        <p:txBody>
          <a:bodyPr vert="horz" wrap="square" lIns="101835" tIns="50917" rIns="101835" bIns="50917" numCol="1" rtlCol="0" anchor="t" anchorCtr="0" compatLnSpc="1">
            <a:prstTxWarp prst="textNoShape">
              <a:avLst/>
            </a:prstTxWarp>
          </a:bodyPr>
          <a:lstStyle/>
          <a:p>
            <a:pPr algn="ctr"/>
            <a:r>
              <a:rPr lang="en-US" b="0" u="none" dirty="0">
                <a:solidFill>
                  <a:srgbClr val="106636"/>
                </a:solidFill>
                <a:latin typeface="Calibri"/>
                <a:ea typeface="Cambria" pitchFamily="18" charset="0"/>
                <a:cs typeface="Arial" pitchFamily="34" charset="0"/>
              </a:rPr>
              <a:t>Work was performed at the University of Illinois, Urbana-Champaign.</a:t>
            </a:r>
          </a:p>
        </p:txBody>
      </p:sp>
      <p:pic>
        <p:nvPicPr>
          <p:cNvPr id="16" name="Picture 19" descr="NU_Logo"/>
          <p:cNvPicPr>
            <a:picLocks noChangeAspect="1" noChangeArrowheads="1"/>
          </p:cNvPicPr>
          <p:nvPr/>
        </p:nvPicPr>
        <p:blipFill>
          <a:blip r:embed="rId3" cstate="print"/>
          <a:srcRect/>
          <a:stretch>
            <a:fillRect/>
          </a:stretch>
        </p:blipFill>
        <p:spPr bwMode="auto">
          <a:xfrm>
            <a:off x="9092550" y="7141956"/>
            <a:ext cx="894297" cy="550735"/>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t="10204" b="10884"/>
          <a:stretch>
            <a:fillRect/>
          </a:stretch>
        </p:blipFill>
        <p:spPr bwMode="auto">
          <a:xfrm>
            <a:off x="5598271" y="7135495"/>
            <a:ext cx="1505437" cy="569976"/>
          </a:xfrm>
          <a:prstGeom prst="rect">
            <a:avLst/>
          </a:prstGeom>
          <a:noFill/>
          <a:ln w="9525">
            <a:noFill/>
            <a:miter lim="800000"/>
            <a:headEnd/>
            <a:tailEnd/>
          </a:ln>
        </p:spPr>
      </p:pic>
      <p:pic>
        <p:nvPicPr>
          <p:cNvPr id="19" name="Picture 22" descr="UIC logo"/>
          <p:cNvPicPr>
            <a:picLocks noChangeAspect="1" noChangeArrowheads="1"/>
          </p:cNvPicPr>
          <p:nvPr/>
        </p:nvPicPr>
        <p:blipFill>
          <a:blip r:embed="rId5" cstate="print"/>
          <a:srcRect/>
          <a:stretch>
            <a:fillRect/>
          </a:stretch>
        </p:blipFill>
        <p:spPr bwMode="auto">
          <a:xfrm>
            <a:off x="7157929" y="7286708"/>
            <a:ext cx="1800195" cy="307831"/>
          </a:xfrm>
          <a:prstGeom prst="rect">
            <a:avLst/>
          </a:prstGeom>
          <a:noFill/>
          <a:ln w="9525">
            <a:noFill/>
            <a:miter lim="800000"/>
            <a:headEnd/>
            <a:tailEnd/>
          </a:ln>
        </p:spPr>
      </p:pic>
      <p:sp>
        <p:nvSpPr>
          <p:cNvPr id="14" name="Rectangle 13"/>
          <p:cNvSpPr/>
          <p:nvPr/>
        </p:nvSpPr>
        <p:spPr>
          <a:xfrm>
            <a:off x="4061962" y="6213462"/>
            <a:ext cx="5245089" cy="488314"/>
          </a:xfrm>
          <a:prstGeom prst="rect">
            <a:avLst/>
          </a:prstGeom>
        </p:spPr>
        <p:txBody>
          <a:bodyPr wrap="square" lIns="101846" tIns="50923" rIns="101846" bIns="50923">
            <a:spAutoFit/>
          </a:bodyPr>
          <a:lstStyle/>
          <a:p>
            <a:pPr algn="ctr"/>
            <a:r>
              <a:rPr lang="en-US" b="0" u="none" dirty="0">
                <a:solidFill>
                  <a:srgbClr val="106636"/>
                </a:solidFill>
                <a:latin typeface="Calibri"/>
                <a:ea typeface="Cambria" pitchFamily="18" charset="0"/>
                <a:cs typeface="Arial" pitchFamily="34" charset="0"/>
              </a:rPr>
              <a:t>M. </a:t>
            </a:r>
            <a:r>
              <a:rPr lang="en-US" b="0" u="none" dirty="0" err="1">
                <a:solidFill>
                  <a:srgbClr val="106636"/>
                </a:solidFill>
                <a:latin typeface="Calibri"/>
                <a:ea typeface="Cambria" pitchFamily="18" charset="0"/>
                <a:cs typeface="Arial" pitchFamily="34" charset="0"/>
              </a:rPr>
              <a:t>Baginska</a:t>
            </a:r>
            <a:r>
              <a:rPr lang="en-US" b="0" u="none" dirty="0">
                <a:solidFill>
                  <a:srgbClr val="106636"/>
                </a:solidFill>
                <a:latin typeface="Calibri"/>
                <a:ea typeface="Cambria" pitchFamily="18" charset="0"/>
                <a:cs typeface="Arial" pitchFamily="34" charset="0"/>
              </a:rPr>
              <a:t>, B.J. </a:t>
            </a:r>
            <a:r>
              <a:rPr lang="en-US" b="0" u="none" dirty="0" err="1">
                <a:solidFill>
                  <a:srgbClr val="106636"/>
                </a:solidFill>
                <a:latin typeface="Calibri"/>
                <a:ea typeface="Cambria" pitchFamily="18" charset="0"/>
                <a:cs typeface="Arial" pitchFamily="34" charset="0"/>
              </a:rPr>
              <a:t>Blaiszik</a:t>
            </a:r>
            <a:r>
              <a:rPr lang="en-US" b="0" u="none" dirty="0">
                <a:solidFill>
                  <a:srgbClr val="106636"/>
                </a:solidFill>
                <a:latin typeface="Calibri"/>
                <a:ea typeface="Cambria" pitchFamily="18" charset="0"/>
                <a:cs typeface="Arial" pitchFamily="34" charset="0"/>
              </a:rPr>
              <a:t>, R.J. Merriman, N.R. </a:t>
            </a:r>
            <a:r>
              <a:rPr lang="en-US" b="0" u="none" dirty="0" err="1">
                <a:solidFill>
                  <a:srgbClr val="106636"/>
                </a:solidFill>
                <a:latin typeface="Calibri"/>
                <a:ea typeface="Cambria" pitchFamily="18" charset="0"/>
                <a:cs typeface="Arial" pitchFamily="34" charset="0"/>
              </a:rPr>
              <a:t>Sottos</a:t>
            </a:r>
            <a:r>
              <a:rPr lang="en-US" b="0" u="none" dirty="0">
                <a:solidFill>
                  <a:srgbClr val="106636"/>
                </a:solidFill>
                <a:latin typeface="Calibri"/>
                <a:ea typeface="Cambria" pitchFamily="18" charset="0"/>
                <a:cs typeface="Arial" pitchFamily="34" charset="0"/>
              </a:rPr>
              <a:t>, J.S. Moore, and S.R. White, Advanced Energy Materials 2(5), 583–590 (2012)</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047" y="957418"/>
            <a:ext cx="2745105" cy="463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1089" y="5487210"/>
            <a:ext cx="3130740" cy="1447551"/>
          </a:xfrm>
          <a:prstGeom prst="rect">
            <a:avLst/>
          </a:prstGeom>
        </p:spPr>
        <p:txBody>
          <a:bodyPr wrap="square" lIns="101846" tIns="50923" rIns="101846" bIns="50923">
            <a:spAutoFit/>
          </a:bodyPr>
          <a:lstStyle/>
          <a:p>
            <a:r>
              <a:rPr lang="en-US" b="0" u="none" dirty="0">
                <a:solidFill>
                  <a:prstClr val="black"/>
                </a:solidFill>
                <a:latin typeface="Calibri"/>
              </a:rPr>
              <a:t>Cross section (left) and top-down (right) views of:</a:t>
            </a:r>
          </a:p>
          <a:p>
            <a:r>
              <a:rPr lang="en-US" u="none" dirty="0">
                <a:solidFill>
                  <a:prstClr val="black"/>
                </a:solidFill>
                <a:latin typeface="Calibri"/>
              </a:rPr>
              <a:t>Top</a:t>
            </a:r>
            <a:r>
              <a:rPr lang="en-US" b="0" u="none" dirty="0">
                <a:solidFill>
                  <a:prstClr val="black"/>
                </a:solidFill>
                <a:latin typeface="Calibri"/>
              </a:rPr>
              <a:t>: a graphite (MCMB) anode.</a:t>
            </a:r>
          </a:p>
          <a:p>
            <a:r>
              <a:rPr lang="en-US" u="none" dirty="0">
                <a:solidFill>
                  <a:prstClr val="black"/>
                </a:solidFill>
                <a:latin typeface="Calibri"/>
              </a:rPr>
              <a:t>Middle</a:t>
            </a:r>
            <a:r>
              <a:rPr lang="en-US" b="0" u="none" dirty="0">
                <a:solidFill>
                  <a:prstClr val="black"/>
                </a:solidFill>
                <a:latin typeface="Calibri"/>
              </a:rPr>
              <a:t>: an MCMB anode coated with </a:t>
            </a:r>
            <a:r>
              <a:rPr lang="en-US" b="0" u="none" dirty="0" err="1">
                <a:solidFill>
                  <a:prstClr val="black"/>
                </a:solidFill>
                <a:latin typeface="Calibri"/>
              </a:rPr>
              <a:t>thermoresponsive</a:t>
            </a:r>
            <a:r>
              <a:rPr lang="en-US" b="0" u="none" dirty="0">
                <a:solidFill>
                  <a:prstClr val="black"/>
                </a:solidFill>
                <a:latin typeface="Calibri"/>
              </a:rPr>
              <a:t> PE microspheres.</a:t>
            </a:r>
          </a:p>
          <a:p>
            <a:r>
              <a:rPr lang="en-US" u="none" dirty="0">
                <a:solidFill>
                  <a:prstClr val="black"/>
                </a:solidFill>
                <a:latin typeface="Calibri"/>
              </a:rPr>
              <a:t>Bottom: </a:t>
            </a:r>
            <a:r>
              <a:rPr lang="en-US" b="0" u="none" dirty="0">
                <a:solidFill>
                  <a:prstClr val="black"/>
                </a:solidFill>
                <a:latin typeface="Calibri"/>
              </a:rPr>
              <a:t>a coated MCMB anode that has undergone autonomic shutdown (110°C).</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532" y="7176008"/>
            <a:ext cx="2391215" cy="50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20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513" t="48872" r="58114" b="-187"/>
          <a:stretch>
            <a:fillRect/>
          </a:stretch>
        </p:blipFill>
        <p:spPr bwMode="auto">
          <a:xfrm>
            <a:off x="5796534" y="2809824"/>
            <a:ext cx="3675125" cy="2547954"/>
          </a:xfrm>
          <a:prstGeom prst="rect">
            <a:avLst/>
          </a:prstGeom>
          <a:noFill/>
          <a:ln w="9525">
            <a:noFill/>
            <a:miter lim="800000"/>
            <a:headEnd/>
            <a:tailEnd/>
          </a:ln>
        </p:spPr>
      </p:pic>
      <p:sp>
        <p:nvSpPr>
          <p:cNvPr id="2" name="Title 1"/>
          <p:cNvSpPr>
            <a:spLocks noGrp="1"/>
          </p:cNvSpPr>
          <p:nvPr>
            <p:ph type="title"/>
          </p:nvPr>
        </p:nvSpPr>
        <p:spPr>
          <a:xfrm>
            <a:off x="0" y="98700"/>
            <a:ext cx="10058400" cy="518160"/>
          </a:xfrm>
        </p:spPr>
        <p:txBody>
          <a:bodyPr/>
          <a:lstStyle/>
          <a:p>
            <a:r>
              <a:rPr lang="en-US" b="0" dirty="0" smtClean="0"/>
              <a:t>Nanoparticles Enable Ultrasensitive Detection of Toxic Metals</a:t>
            </a:r>
            <a:endParaRPr lang="en-US" b="0" dirty="0">
              <a:latin typeface="Arial Narrow" pitchFamily="34" charset="0"/>
            </a:endParaRPr>
          </a:p>
        </p:txBody>
      </p:sp>
      <p:sp>
        <p:nvSpPr>
          <p:cNvPr id="4" name="Content Placeholder 1"/>
          <p:cNvSpPr txBox="1">
            <a:spLocks/>
          </p:cNvSpPr>
          <p:nvPr/>
        </p:nvSpPr>
        <p:spPr>
          <a:xfrm>
            <a:off x="81873" y="839499"/>
            <a:ext cx="5338201" cy="6217920"/>
          </a:xfrm>
          <a:prstGeom prst="rect">
            <a:avLst/>
          </a:prstGeom>
        </p:spPr>
        <p:txBody>
          <a:bodyPr lIns="101846" tIns="50923" rIns="101846" bIns="50923"/>
          <a:lstStyle/>
          <a:p>
            <a:pPr indent="-381925" defTabSz="1018467" eaLnBrk="0" hangingPunct="0">
              <a:spcBef>
                <a:spcPts val="0"/>
              </a:spcBef>
              <a:defRPr/>
            </a:pPr>
            <a:r>
              <a:rPr lang="en-US" sz="2000" u="none" dirty="0">
                <a:solidFill>
                  <a:srgbClr val="146737"/>
                </a:solidFill>
                <a:latin typeface="Arial" pitchFamily="34" charset="0"/>
                <a:cs typeface="Arial" pitchFamily="34" charset="0"/>
              </a:rPr>
              <a:t>Scientific Achievement</a:t>
            </a:r>
          </a:p>
          <a:p>
            <a:pPr marL="203694" indent="-203694" eaLnBrk="0" hangingPunct="0">
              <a:spcBef>
                <a:spcPts val="334"/>
              </a:spcBef>
              <a:defRPr/>
            </a:pPr>
            <a:r>
              <a:rPr lang="en-US" sz="1800" u="none" dirty="0">
                <a:solidFill>
                  <a:prstClr val="black"/>
                </a:solidFill>
                <a:latin typeface="Arial" pitchFamily="34" charset="0"/>
                <a:cs typeface="Arial" pitchFamily="34" charset="0"/>
              </a:rPr>
              <a:t>	</a:t>
            </a:r>
            <a:r>
              <a:rPr lang="en-US" sz="1800" b="0" u="none" dirty="0">
                <a:solidFill>
                  <a:prstClr val="black"/>
                </a:solidFill>
                <a:latin typeface="Arial" pitchFamily="34" charset="0"/>
                <a:cs typeface="Arial" pitchFamily="34" charset="0"/>
              </a:rPr>
              <a:t>Discovery that the surface of a gold nanoparticle (NP) can be decorated with specific organic molecules to produce a film that recognizes and selectively binds metals such as mercury (Hg</a:t>
            </a:r>
            <a:r>
              <a:rPr lang="en-US" sz="1800" b="0" u="none" baseline="30000" dirty="0">
                <a:solidFill>
                  <a:prstClr val="black"/>
                </a:solidFill>
                <a:latin typeface="Arial" pitchFamily="34" charset="0"/>
                <a:cs typeface="Arial" pitchFamily="34" charset="0"/>
              </a:rPr>
              <a:t>+</a:t>
            </a:r>
            <a:r>
              <a:rPr lang="en-US" sz="1800" b="0" u="none" dirty="0">
                <a:solidFill>
                  <a:prstClr val="black"/>
                </a:solidFill>
                <a:latin typeface="Arial" pitchFamily="34" charset="0"/>
                <a:cs typeface="Arial" pitchFamily="34" charset="0"/>
              </a:rPr>
              <a:t>) or cadmium (Cd</a:t>
            </a:r>
            <a:r>
              <a:rPr lang="en-US" sz="1800" b="0" u="none" baseline="30000" dirty="0">
                <a:solidFill>
                  <a:prstClr val="black"/>
                </a:solidFill>
                <a:latin typeface="Arial" pitchFamily="34" charset="0"/>
                <a:cs typeface="Arial" pitchFamily="34" charset="0"/>
              </a:rPr>
              <a:t>2+</a:t>
            </a:r>
            <a:r>
              <a:rPr lang="en-US" sz="1800" b="0" u="none" dirty="0">
                <a:solidFill>
                  <a:prstClr val="black"/>
                </a:solidFill>
                <a:latin typeface="Arial" pitchFamily="34" charset="0"/>
                <a:cs typeface="Arial" pitchFamily="34" charset="0"/>
              </a:rPr>
              <a:t>)</a:t>
            </a:r>
            <a:r>
              <a:rPr lang="en-US" sz="1800" b="0" u="none" baseline="30000" dirty="0">
                <a:solidFill>
                  <a:prstClr val="black"/>
                </a:solidFill>
                <a:latin typeface="Arial" pitchFamily="34" charset="0"/>
                <a:cs typeface="Arial" pitchFamily="34" charset="0"/>
              </a:rPr>
              <a:t> </a:t>
            </a:r>
            <a:r>
              <a:rPr lang="en-US" sz="1800" b="0" u="none" dirty="0">
                <a:solidFill>
                  <a:prstClr val="black"/>
                </a:solidFill>
                <a:latin typeface="Arial" pitchFamily="34" charset="0"/>
                <a:cs typeface="Arial" pitchFamily="34" charset="0"/>
              </a:rPr>
              <a:t>.</a:t>
            </a:r>
            <a:endParaRPr lang="en-US" sz="1800" b="0" u="none" dirty="0">
              <a:solidFill>
                <a:srgbClr val="146737"/>
              </a:solidFill>
              <a:latin typeface="Arial" pitchFamily="34" charset="0"/>
              <a:cs typeface="Arial" pitchFamily="34" charset="0"/>
            </a:endParaRPr>
          </a:p>
          <a:p>
            <a:pPr marL="0" lvl="1" indent="-387017" eaLnBrk="0" hangingPunct="0">
              <a:spcBef>
                <a:spcPts val="334"/>
              </a:spcBef>
            </a:pPr>
            <a:r>
              <a:rPr lang="en-US" sz="2000" u="none" dirty="0">
                <a:solidFill>
                  <a:srgbClr val="146737"/>
                </a:solidFill>
                <a:latin typeface="Arial" pitchFamily="34" charset="0"/>
                <a:cs typeface="Arial" pitchFamily="34" charset="0"/>
              </a:rPr>
              <a:t>Significance and Impact</a:t>
            </a:r>
          </a:p>
          <a:p>
            <a:pPr marL="203694" lvl="1" indent="-203694" eaLnBrk="0" hangingPunct="0">
              <a:spcBef>
                <a:spcPts val="334"/>
              </a:spcBef>
            </a:pPr>
            <a:r>
              <a:rPr lang="en-US" sz="1800" b="0" u="none" dirty="0">
                <a:solidFill>
                  <a:prstClr val="black"/>
                </a:solidFill>
                <a:latin typeface="Arial" pitchFamily="34" charset="0"/>
                <a:cs typeface="Arial" pitchFamily="34" charset="0"/>
              </a:rPr>
              <a:t>	The binding of metal ions by the NPs can be designed to result in electrical conductivity in the NP film, providing an inexpensive and ultrasensitive way to detect the presence of toxic metals.</a:t>
            </a:r>
          </a:p>
          <a:p>
            <a:pPr marL="0" lvl="1" eaLnBrk="0" hangingPunct="0">
              <a:spcBef>
                <a:spcPts val="334"/>
              </a:spcBef>
            </a:pPr>
            <a:r>
              <a:rPr lang="en-US" sz="2000" u="none" dirty="0">
                <a:solidFill>
                  <a:srgbClr val="146737"/>
                </a:solidFill>
                <a:latin typeface="Arial" pitchFamily="34" charset="0"/>
                <a:cs typeface="Arial" pitchFamily="34" charset="0"/>
              </a:rPr>
              <a:t>Research Details</a:t>
            </a:r>
          </a:p>
          <a:p>
            <a:pPr marL="452653" lvl="1" indent="-201572" eaLnBrk="0" hangingPunct="0">
              <a:spcBef>
                <a:spcPts val="334"/>
              </a:spcBef>
              <a:buFont typeface="Arial" charset="0"/>
              <a:buChar char="–"/>
            </a:pPr>
            <a:r>
              <a:rPr lang="en-US" sz="1800" b="0" u="none" dirty="0">
                <a:solidFill>
                  <a:prstClr val="black"/>
                </a:solidFill>
                <a:latin typeface="Arial" pitchFamily="34" charset="0"/>
                <a:cs typeface="Arial" pitchFamily="34" charset="0"/>
              </a:rPr>
              <a:t>The ratio of NP film conductivity after binding to the conductivity before binding can be used to detect very low concentrations of specific metal ions.</a:t>
            </a:r>
          </a:p>
          <a:p>
            <a:pPr marL="452653" lvl="1" indent="-201572" eaLnBrk="0" hangingPunct="0">
              <a:spcBef>
                <a:spcPts val="334"/>
              </a:spcBef>
              <a:buFont typeface="Arial" charset="0"/>
              <a:buChar char="–"/>
            </a:pPr>
            <a:r>
              <a:rPr lang="en-US" sz="1800" b="0" u="none" dirty="0">
                <a:solidFill>
                  <a:prstClr val="black"/>
                </a:solidFill>
                <a:latin typeface="Arial" pitchFamily="34" charset="0"/>
                <a:cs typeface="Arial" pitchFamily="34" charset="0"/>
              </a:rPr>
              <a:t>Solid-state sensors with unmatched sensitivity include NP films with detection limit of ~10</a:t>
            </a:r>
            <a:r>
              <a:rPr lang="en-US" sz="1800" b="0" u="none" baseline="30000" dirty="0">
                <a:solidFill>
                  <a:prstClr val="black"/>
                </a:solidFill>
                <a:latin typeface="Arial" pitchFamily="34" charset="0"/>
                <a:cs typeface="Arial" pitchFamily="34" charset="0"/>
              </a:rPr>
              <a:t>-18</a:t>
            </a:r>
            <a:r>
              <a:rPr lang="en-US" sz="1800" b="0" u="none" dirty="0">
                <a:solidFill>
                  <a:prstClr val="black"/>
                </a:solidFill>
                <a:latin typeface="Arial" pitchFamily="34" charset="0"/>
                <a:cs typeface="Arial" pitchFamily="34" charset="0"/>
              </a:rPr>
              <a:t> moles/liter for methyl Hg</a:t>
            </a:r>
            <a:r>
              <a:rPr lang="en-US" sz="1800" b="0" u="none" baseline="30000" dirty="0">
                <a:solidFill>
                  <a:prstClr val="black"/>
                </a:solidFill>
                <a:latin typeface="Arial" pitchFamily="34" charset="0"/>
                <a:cs typeface="Arial" pitchFamily="34" charset="0"/>
              </a:rPr>
              <a:t>+</a:t>
            </a:r>
            <a:r>
              <a:rPr lang="en-US" sz="1800" b="0" u="none" dirty="0">
                <a:solidFill>
                  <a:prstClr val="black"/>
                </a:solidFill>
                <a:latin typeface="Arial" pitchFamily="34" charset="0"/>
                <a:cs typeface="Arial" pitchFamily="34" charset="0"/>
              </a:rPr>
              <a:t> or ~10</a:t>
            </a:r>
            <a:r>
              <a:rPr lang="en-US" sz="1800" b="0" u="none" baseline="30000" dirty="0">
                <a:solidFill>
                  <a:prstClr val="black"/>
                </a:solidFill>
                <a:latin typeface="Arial" pitchFamily="34" charset="0"/>
                <a:cs typeface="Arial" pitchFamily="34" charset="0"/>
              </a:rPr>
              <a:t>-12</a:t>
            </a:r>
            <a:r>
              <a:rPr lang="en-US" sz="1800" b="0" u="none" dirty="0">
                <a:solidFill>
                  <a:prstClr val="black"/>
                </a:solidFill>
                <a:latin typeface="Arial" pitchFamily="34" charset="0"/>
                <a:cs typeface="Arial" pitchFamily="34" charset="0"/>
              </a:rPr>
              <a:t> moles/liter for Cd</a:t>
            </a:r>
            <a:r>
              <a:rPr lang="en-US" sz="1800" u="none" baseline="30000" dirty="0">
                <a:solidFill>
                  <a:prstClr val="black"/>
                </a:solidFill>
                <a:latin typeface="Arial" pitchFamily="34" charset="0"/>
                <a:cs typeface="Arial" pitchFamily="34" charset="0"/>
              </a:rPr>
              <a:t>2+</a:t>
            </a:r>
            <a:r>
              <a:rPr lang="en-US" sz="1800" b="0" u="none" dirty="0">
                <a:solidFill>
                  <a:prstClr val="black"/>
                </a:solidFill>
                <a:latin typeface="Arial" pitchFamily="34" charset="0"/>
                <a:cs typeface="Arial" pitchFamily="34" charset="0"/>
              </a:rPr>
              <a:t>. </a:t>
            </a:r>
          </a:p>
        </p:txBody>
      </p:sp>
      <p:sp>
        <p:nvSpPr>
          <p:cNvPr id="13" name="Rectangle 12"/>
          <p:cNvSpPr/>
          <p:nvPr/>
        </p:nvSpPr>
        <p:spPr>
          <a:xfrm>
            <a:off x="5398009" y="6459728"/>
            <a:ext cx="4511637" cy="680186"/>
          </a:xfrm>
          <a:prstGeom prst="rect">
            <a:avLst/>
          </a:prstGeom>
        </p:spPr>
        <p:txBody>
          <a:bodyPr wrap="square" lIns="101846" tIns="50923" rIns="101846" bIns="50923">
            <a:spAutoFit/>
          </a:bodyPr>
          <a:lstStyle/>
          <a:p>
            <a:r>
              <a:rPr lang="en-US" b="0" u="none" dirty="0">
                <a:solidFill>
                  <a:srgbClr val="106636"/>
                </a:solidFill>
                <a:latin typeface="Calibri"/>
              </a:rPr>
              <a:t>E. S. Cho, J. Kim, D. </a:t>
            </a:r>
            <a:r>
              <a:rPr lang="en-US" b="0" u="none" dirty="0" err="1">
                <a:solidFill>
                  <a:srgbClr val="106636"/>
                </a:solidFill>
                <a:latin typeface="Calibri"/>
              </a:rPr>
              <a:t>Tejerina</a:t>
            </a:r>
            <a:r>
              <a:rPr lang="en-US" b="0" u="none" dirty="0">
                <a:solidFill>
                  <a:srgbClr val="106636"/>
                </a:solidFill>
                <a:latin typeface="Calibri"/>
              </a:rPr>
              <a:t>, T. M. </a:t>
            </a:r>
            <a:r>
              <a:rPr lang="en-US" b="0" u="none" dirty="0" err="1">
                <a:solidFill>
                  <a:srgbClr val="106636"/>
                </a:solidFill>
                <a:latin typeface="Calibri"/>
              </a:rPr>
              <a:t>Hermans</a:t>
            </a:r>
            <a:r>
              <a:rPr lang="en-US" b="0" u="none" dirty="0">
                <a:solidFill>
                  <a:srgbClr val="106636"/>
                </a:solidFill>
                <a:latin typeface="Calibri"/>
              </a:rPr>
              <a:t>, H. Jiang, H. Nakanishi, M. Yu, A. </a:t>
            </a:r>
            <a:r>
              <a:rPr lang="en-US" b="0" u="none" dirty="0" err="1">
                <a:solidFill>
                  <a:srgbClr val="106636"/>
                </a:solidFill>
                <a:latin typeface="Calibri"/>
              </a:rPr>
              <a:t>Patashinski</a:t>
            </a:r>
            <a:r>
              <a:rPr lang="en-US" b="0" u="none" dirty="0">
                <a:solidFill>
                  <a:srgbClr val="106636"/>
                </a:solidFill>
                <a:latin typeface="Calibri"/>
              </a:rPr>
              <a:t>, S. C. </a:t>
            </a:r>
            <a:r>
              <a:rPr lang="en-US" b="0" u="none" dirty="0" err="1">
                <a:solidFill>
                  <a:srgbClr val="106636"/>
                </a:solidFill>
                <a:latin typeface="Calibri"/>
              </a:rPr>
              <a:t>Glotzer</a:t>
            </a:r>
            <a:r>
              <a:rPr lang="en-US" b="0" u="none" dirty="0">
                <a:solidFill>
                  <a:srgbClr val="106636"/>
                </a:solidFill>
                <a:latin typeface="Calibri"/>
              </a:rPr>
              <a:t>, F.  </a:t>
            </a:r>
            <a:r>
              <a:rPr lang="en-US" b="0" u="none" dirty="0" err="1">
                <a:solidFill>
                  <a:srgbClr val="106636"/>
                </a:solidFill>
                <a:latin typeface="Calibri"/>
              </a:rPr>
              <a:t>Stellacci</a:t>
            </a:r>
            <a:r>
              <a:rPr lang="en-US" b="0" u="none" dirty="0">
                <a:solidFill>
                  <a:srgbClr val="106636"/>
                </a:solidFill>
                <a:latin typeface="Calibri"/>
              </a:rPr>
              <a:t>, and B. A. </a:t>
            </a:r>
            <a:r>
              <a:rPr lang="en-US" b="0" u="none" dirty="0" err="1">
                <a:solidFill>
                  <a:srgbClr val="106636"/>
                </a:solidFill>
                <a:latin typeface="Calibri"/>
              </a:rPr>
              <a:t>Grzybowski</a:t>
            </a:r>
            <a:r>
              <a:rPr lang="en-US" b="0" u="none" dirty="0">
                <a:solidFill>
                  <a:srgbClr val="106636"/>
                </a:solidFill>
                <a:latin typeface="Calibri"/>
              </a:rPr>
              <a:t>, </a:t>
            </a:r>
            <a:r>
              <a:rPr lang="en-US" i="1" u="none" dirty="0">
                <a:solidFill>
                  <a:srgbClr val="106636"/>
                </a:solidFill>
                <a:latin typeface="Calibri"/>
              </a:rPr>
              <a:t>Nat. Mater.</a:t>
            </a:r>
            <a:r>
              <a:rPr lang="en-US" b="0" u="none" dirty="0">
                <a:solidFill>
                  <a:srgbClr val="106636"/>
                </a:solidFill>
                <a:latin typeface="Calibri"/>
              </a:rPr>
              <a:t>, </a:t>
            </a:r>
            <a:r>
              <a:rPr lang="en-US" u="none" dirty="0">
                <a:solidFill>
                  <a:srgbClr val="106636"/>
                </a:solidFill>
                <a:latin typeface="Calibri"/>
              </a:rPr>
              <a:t>2012</a:t>
            </a:r>
            <a:r>
              <a:rPr lang="en-US" b="0" u="none" dirty="0">
                <a:solidFill>
                  <a:srgbClr val="106636"/>
                </a:solidFill>
                <a:latin typeface="Calibri"/>
              </a:rPr>
              <a:t>, online 10</a:t>
            </a:r>
            <a:r>
              <a:rPr lang="en-US" u="none" dirty="0">
                <a:solidFill>
                  <a:srgbClr val="106636"/>
                </a:solidFill>
                <a:latin typeface="Calibri"/>
              </a:rPr>
              <a:t>.</a:t>
            </a:r>
            <a:r>
              <a:rPr lang="en-US" b="0" u="none" dirty="0">
                <a:solidFill>
                  <a:srgbClr val="106636"/>
                </a:solidFill>
                <a:latin typeface="Calibri"/>
              </a:rPr>
              <a:t>1038/NMAT3406.</a:t>
            </a:r>
          </a:p>
        </p:txBody>
      </p:sp>
      <p:sp>
        <p:nvSpPr>
          <p:cNvPr id="59" name="TextBox 58"/>
          <p:cNvSpPr txBox="1"/>
          <p:nvPr/>
        </p:nvSpPr>
        <p:spPr>
          <a:xfrm>
            <a:off x="5384597" y="5357778"/>
            <a:ext cx="4610100" cy="1063855"/>
          </a:xfrm>
          <a:prstGeom prst="rect">
            <a:avLst/>
          </a:prstGeom>
          <a:noFill/>
        </p:spPr>
        <p:txBody>
          <a:bodyPr wrap="square" lIns="101846" tIns="50923" rIns="101846" bIns="50923" rtlCol="0">
            <a:spAutoFit/>
          </a:bodyPr>
          <a:lstStyle/>
          <a:p>
            <a:pPr marL="254616" indent="-254616">
              <a:buFontTx/>
              <a:buAutoNum type="alphaLcPeriod"/>
            </a:pPr>
            <a:r>
              <a:rPr lang="en-US" b="0" u="none" dirty="0">
                <a:solidFill>
                  <a:prstClr val="black"/>
                </a:solidFill>
                <a:latin typeface="Calibri"/>
              </a:rPr>
              <a:t>Gold nanoparticle (Au NP) coated with alternating stripes of ligands (HT and </a:t>
            </a:r>
            <a:r>
              <a:rPr lang="en-US" b="0" u="none" dirty="0" err="1">
                <a:solidFill>
                  <a:prstClr val="black"/>
                </a:solidFill>
                <a:latin typeface="Calibri"/>
              </a:rPr>
              <a:t>EG</a:t>
            </a:r>
            <a:r>
              <a:rPr lang="en-US" b="0" u="none" baseline="-25000" dirty="0" err="1">
                <a:solidFill>
                  <a:prstClr val="black"/>
                </a:solidFill>
                <a:latin typeface="Calibri"/>
              </a:rPr>
              <a:t>n</a:t>
            </a:r>
            <a:r>
              <a:rPr lang="en-US" b="0" u="none" dirty="0">
                <a:solidFill>
                  <a:prstClr val="black"/>
                </a:solidFill>
                <a:latin typeface="Calibri"/>
              </a:rPr>
              <a:t>) via a self-assembly process; </a:t>
            </a:r>
          </a:p>
          <a:p>
            <a:pPr marL="254616" indent="-254616">
              <a:buFontTx/>
              <a:buAutoNum type="alphaLcPeriod"/>
            </a:pPr>
            <a:r>
              <a:rPr lang="en-US" b="0" u="none" dirty="0">
                <a:solidFill>
                  <a:prstClr val="black"/>
                </a:solidFill>
                <a:latin typeface="Calibri"/>
              </a:rPr>
              <a:t>On binding of metal cations (blue spheres), such as Cd</a:t>
            </a:r>
            <a:r>
              <a:rPr lang="en-US" b="0" u="none" baseline="30000" dirty="0">
                <a:solidFill>
                  <a:prstClr val="black"/>
                </a:solidFill>
                <a:latin typeface="Calibri"/>
              </a:rPr>
              <a:t>2+</a:t>
            </a:r>
            <a:r>
              <a:rPr lang="en-US" u="none" dirty="0">
                <a:solidFill>
                  <a:prstClr val="black"/>
                </a:solidFill>
                <a:latin typeface="Calibri"/>
              </a:rPr>
              <a:t>,</a:t>
            </a:r>
            <a:r>
              <a:rPr lang="en-US" b="0" u="none" dirty="0">
                <a:solidFill>
                  <a:prstClr val="black"/>
                </a:solidFill>
                <a:latin typeface="Calibri"/>
              </a:rPr>
              <a:t> conductive paths (blue line) percolate the film and connect two electrodes. </a:t>
            </a:r>
          </a:p>
        </p:txBody>
      </p:sp>
      <p:pic>
        <p:nvPicPr>
          <p:cNvPr id="1026" name="Picture 2"/>
          <p:cNvPicPr>
            <a:picLocks noChangeAspect="1" noChangeArrowheads="1"/>
          </p:cNvPicPr>
          <p:nvPr/>
        </p:nvPicPr>
        <p:blipFill>
          <a:blip r:embed="rId4" cstate="print"/>
          <a:srcRect l="3571" t="2229" b="28803"/>
          <a:stretch>
            <a:fillRect/>
          </a:stretch>
        </p:blipFill>
        <p:spPr bwMode="auto">
          <a:xfrm>
            <a:off x="5384597" y="882487"/>
            <a:ext cx="2914334" cy="1946221"/>
          </a:xfrm>
          <a:prstGeom prst="rect">
            <a:avLst/>
          </a:prstGeom>
          <a:noFill/>
          <a:ln w="9525">
            <a:noFill/>
            <a:miter lim="800000"/>
            <a:headEnd/>
            <a:tailEnd/>
          </a:ln>
        </p:spPr>
      </p:pic>
      <p:sp>
        <p:nvSpPr>
          <p:cNvPr id="19" name="TextBox 18"/>
          <p:cNvSpPr txBox="1"/>
          <p:nvPr/>
        </p:nvSpPr>
        <p:spPr>
          <a:xfrm>
            <a:off x="7580839" y="1225101"/>
            <a:ext cx="1602098" cy="349098"/>
          </a:xfrm>
          <a:prstGeom prst="rect">
            <a:avLst/>
          </a:prstGeom>
          <a:noFill/>
        </p:spPr>
        <p:txBody>
          <a:bodyPr wrap="none" lIns="101846" tIns="50923" rIns="101846" bIns="50923" rtlCol="0">
            <a:spAutoFit/>
          </a:bodyPr>
          <a:lstStyle/>
          <a:p>
            <a:r>
              <a:rPr lang="en-US" sz="1600" b="0" u="none" dirty="0" err="1">
                <a:solidFill>
                  <a:prstClr val="black"/>
                </a:solidFill>
                <a:latin typeface="Calibri"/>
              </a:rPr>
              <a:t>Hexanethiol</a:t>
            </a:r>
            <a:r>
              <a:rPr lang="en-US" sz="1600" b="0" u="none" dirty="0">
                <a:solidFill>
                  <a:prstClr val="black"/>
                </a:solidFill>
                <a:latin typeface="Calibri"/>
              </a:rPr>
              <a:t> (HT)</a:t>
            </a:r>
          </a:p>
        </p:txBody>
      </p:sp>
      <p:pic>
        <p:nvPicPr>
          <p:cNvPr id="23" name="Picture 2"/>
          <p:cNvPicPr>
            <a:picLocks noChangeAspect="1" noChangeArrowheads="1"/>
          </p:cNvPicPr>
          <p:nvPr/>
        </p:nvPicPr>
        <p:blipFill>
          <a:blip r:embed="rId5" cstate="print"/>
          <a:srcRect/>
          <a:stretch>
            <a:fillRect/>
          </a:stretch>
        </p:blipFill>
        <p:spPr bwMode="auto">
          <a:xfrm>
            <a:off x="3342933" y="7157181"/>
            <a:ext cx="1065009" cy="513622"/>
          </a:xfrm>
          <a:prstGeom prst="rect">
            <a:avLst/>
          </a:prstGeom>
          <a:noFill/>
          <a:ln w="9525">
            <a:noFill/>
            <a:miter lim="800000"/>
            <a:headEnd/>
            <a:tailEnd/>
          </a:ln>
        </p:spPr>
      </p:pic>
      <p:sp>
        <p:nvSpPr>
          <p:cNvPr id="25" name="TextBox 24"/>
          <p:cNvSpPr txBox="1"/>
          <p:nvPr/>
        </p:nvSpPr>
        <p:spPr>
          <a:xfrm>
            <a:off x="4384472" y="7095338"/>
            <a:ext cx="3461080" cy="680186"/>
          </a:xfrm>
          <a:prstGeom prst="rect">
            <a:avLst/>
          </a:prstGeom>
          <a:noFill/>
        </p:spPr>
        <p:txBody>
          <a:bodyPr wrap="square" lIns="101846" tIns="50923" rIns="101846" bIns="50923" rtlCol="0">
            <a:spAutoFit/>
          </a:bodyPr>
          <a:lstStyle/>
          <a:p>
            <a:r>
              <a:rPr lang="en-US" b="0" u="none" dirty="0">
                <a:solidFill>
                  <a:prstClr val="black"/>
                </a:solidFill>
                <a:latin typeface="Calibri"/>
              </a:rPr>
              <a:t>Work supported by the Non-Equilibrium Energy Research Center (NERC) at NERC institutions Northwestern University and University of Michigan</a:t>
            </a:r>
          </a:p>
        </p:txBody>
      </p:sp>
      <p:pic>
        <p:nvPicPr>
          <p:cNvPr id="26" name="Picture 25" descr="northWest.png"/>
          <p:cNvPicPr>
            <a:picLocks noChangeAspect="1"/>
          </p:cNvPicPr>
          <p:nvPr/>
        </p:nvPicPr>
        <p:blipFill>
          <a:blip r:embed="rId6" cstate="print"/>
          <a:stretch>
            <a:fillRect/>
          </a:stretch>
        </p:blipFill>
        <p:spPr>
          <a:xfrm>
            <a:off x="7763509" y="7175045"/>
            <a:ext cx="754380" cy="469474"/>
          </a:xfrm>
          <a:prstGeom prst="rect">
            <a:avLst/>
          </a:prstGeom>
        </p:spPr>
      </p:pic>
      <p:pic>
        <p:nvPicPr>
          <p:cNvPr id="1028" name="Picture 4"/>
          <p:cNvPicPr>
            <a:picLocks noChangeAspect="1" noChangeArrowheads="1"/>
          </p:cNvPicPr>
          <p:nvPr/>
        </p:nvPicPr>
        <p:blipFill>
          <a:blip r:embed="rId7" cstate="print"/>
          <a:srcRect/>
          <a:stretch>
            <a:fillRect/>
          </a:stretch>
        </p:blipFill>
        <p:spPr bwMode="auto">
          <a:xfrm>
            <a:off x="8536823" y="7278629"/>
            <a:ext cx="1424940" cy="222839"/>
          </a:xfrm>
          <a:prstGeom prst="rect">
            <a:avLst/>
          </a:prstGeom>
          <a:noFill/>
          <a:ln w="9525">
            <a:noFill/>
            <a:miter lim="800000"/>
            <a:headEnd/>
            <a:tailEnd/>
          </a:ln>
        </p:spPr>
      </p:pic>
      <p:pic>
        <p:nvPicPr>
          <p:cNvPr id="3" name="Picture 2"/>
          <p:cNvPicPr>
            <a:picLocks noChangeAspect="1" noChangeArrowheads="1"/>
          </p:cNvPicPr>
          <p:nvPr/>
        </p:nvPicPr>
        <p:blipFill>
          <a:blip r:embed="rId8" cstate="print"/>
          <a:srcRect b="51020"/>
          <a:stretch>
            <a:fillRect/>
          </a:stretch>
        </p:blipFill>
        <p:spPr bwMode="auto">
          <a:xfrm>
            <a:off x="7635660" y="1484180"/>
            <a:ext cx="2399348" cy="259080"/>
          </a:xfrm>
          <a:prstGeom prst="rect">
            <a:avLst/>
          </a:prstGeom>
          <a:noFill/>
          <a:ln w="9525">
            <a:noFill/>
            <a:miter lim="800000"/>
            <a:headEnd/>
            <a:tailEnd/>
          </a:ln>
        </p:spPr>
      </p:pic>
      <p:pic>
        <p:nvPicPr>
          <p:cNvPr id="16" name="Picture 15"/>
          <p:cNvPicPr>
            <a:picLocks noChangeAspect="1" noChangeArrowheads="1"/>
          </p:cNvPicPr>
          <p:nvPr/>
        </p:nvPicPr>
        <p:blipFill>
          <a:blip r:embed="rId8" cstate="print"/>
          <a:srcRect t="32653"/>
          <a:stretch>
            <a:fillRect/>
          </a:stretch>
        </p:blipFill>
        <p:spPr bwMode="auto">
          <a:xfrm>
            <a:off x="7635660" y="2291562"/>
            <a:ext cx="2399348" cy="356235"/>
          </a:xfrm>
          <a:prstGeom prst="rect">
            <a:avLst/>
          </a:prstGeom>
          <a:noFill/>
          <a:ln w="9525">
            <a:noFill/>
            <a:miter lim="800000"/>
            <a:headEnd/>
            <a:tailEnd/>
          </a:ln>
        </p:spPr>
      </p:pic>
      <p:sp>
        <p:nvSpPr>
          <p:cNvPr id="20" name="TextBox 19"/>
          <p:cNvSpPr txBox="1"/>
          <p:nvPr/>
        </p:nvSpPr>
        <p:spPr>
          <a:xfrm>
            <a:off x="7604227" y="1813561"/>
            <a:ext cx="1951253" cy="841504"/>
          </a:xfrm>
          <a:prstGeom prst="rect">
            <a:avLst/>
          </a:prstGeom>
          <a:noFill/>
        </p:spPr>
        <p:txBody>
          <a:bodyPr wrap="square" lIns="101846" tIns="50923" rIns="101846" bIns="50923" rtlCol="0">
            <a:spAutoFit/>
          </a:bodyPr>
          <a:lstStyle/>
          <a:p>
            <a:r>
              <a:rPr lang="en-US" sz="1600" b="0" u="none" dirty="0">
                <a:solidFill>
                  <a:prstClr val="black"/>
                </a:solidFill>
                <a:latin typeface="Calibri"/>
              </a:rPr>
              <a:t>Ethylene glycol-terminated </a:t>
            </a:r>
            <a:r>
              <a:rPr lang="en-US" sz="1600" b="0" u="none" dirty="0" err="1">
                <a:solidFill>
                  <a:prstClr val="black"/>
                </a:solidFill>
                <a:latin typeface="Calibri"/>
              </a:rPr>
              <a:t>thiol</a:t>
            </a:r>
            <a:r>
              <a:rPr lang="en-US" sz="1600" b="0" u="none" dirty="0">
                <a:solidFill>
                  <a:prstClr val="black"/>
                </a:solidFill>
                <a:latin typeface="Calibri"/>
              </a:rPr>
              <a:t> (EG)</a:t>
            </a:r>
            <a:r>
              <a:rPr lang="en-US" sz="1600" b="0" u="none" baseline="-25000" dirty="0">
                <a:solidFill>
                  <a:prstClr val="black"/>
                </a:solidFill>
                <a:latin typeface="Calibri"/>
              </a:rPr>
              <a:t>n</a:t>
            </a:r>
          </a:p>
        </p:txBody>
      </p:sp>
      <p:sp>
        <p:nvSpPr>
          <p:cNvPr id="17" name="TextBox 16"/>
          <p:cNvSpPr txBox="1"/>
          <p:nvPr/>
        </p:nvSpPr>
        <p:spPr>
          <a:xfrm>
            <a:off x="5439458" y="1226665"/>
            <a:ext cx="485236" cy="418563"/>
          </a:xfrm>
          <a:prstGeom prst="rect">
            <a:avLst/>
          </a:prstGeom>
          <a:noFill/>
        </p:spPr>
        <p:txBody>
          <a:bodyPr wrap="none" lIns="101846" tIns="50923" rIns="101846" bIns="50923" rtlCol="0">
            <a:spAutoFit/>
          </a:bodyPr>
          <a:lstStyle/>
          <a:p>
            <a:r>
              <a:rPr lang="en-US" sz="2000" b="0" u="none" dirty="0">
                <a:solidFill>
                  <a:prstClr val="black"/>
                </a:solidFill>
                <a:latin typeface="Arial" charset="0"/>
              </a:rPr>
              <a:t>a. </a:t>
            </a:r>
          </a:p>
        </p:txBody>
      </p:sp>
      <p:sp>
        <p:nvSpPr>
          <p:cNvPr id="18" name="TextBox 17"/>
          <p:cNvSpPr txBox="1"/>
          <p:nvPr/>
        </p:nvSpPr>
        <p:spPr>
          <a:xfrm>
            <a:off x="5474547" y="2761054"/>
            <a:ext cx="485236" cy="418563"/>
          </a:xfrm>
          <a:prstGeom prst="rect">
            <a:avLst/>
          </a:prstGeom>
          <a:noFill/>
        </p:spPr>
        <p:txBody>
          <a:bodyPr wrap="none" lIns="101846" tIns="50923" rIns="101846" bIns="50923" rtlCol="0">
            <a:spAutoFit/>
          </a:bodyPr>
          <a:lstStyle/>
          <a:p>
            <a:r>
              <a:rPr lang="en-US" sz="2000" b="0" u="none" dirty="0">
                <a:solidFill>
                  <a:prstClr val="black"/>
                </a:solidFill>
                <a:latin typeface="Arial" charset="0"/>
              </a:rPr>
              <a:t>b. </a:t>
            </a:r>
          </a:p>
        </p:txBody>
      </p:sp>
    </p:spTree>
    <p:extLst>
      <p:ext uri="{BB962C8B-B14F-4D97-AF65-F5344CB8AC3E}">
        <p14:creationId xmlns:p14="http://schemas.microsoft.com/office/powerpoint/2010/main" val="49474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6457" y="2"/>
            <a:ext cx="8659473" cy="833821"/>
          </a:xfrm>
          <a:noFill/>
          <a:ln w="9525">
            <a:noFill/>
            <a:miter lim="800000"/>
            <a:headEnd/>
            <a:tailEnd/>
          </a:ln>
        </p:spPr>
        <p:txBody>
          <a:bodyPr vert="horz" wrap="square" lIns="101799" tIns="50900" rIns="101799" bIns="50900" numCol="1" anchor="ctr" anchorCtr="0" compatLnSpc="1">
            <a:prstTxWarp prst="textNoShape">
              <a:avLst/>
            </a:prstTxWarp>
            <a:normAutofit/>
          </a:bodyPr>
          <a:lstStyle/>
          <a:p>
            <a:r>
              <a:rPr lang="en-US" sz="2400" b="0" dirty="0" smtClean="0"/>
              <a:t>Fuels from Sunlight Hub:  Project Update</a:t>
            </a:r>
            <a:endParaRPr lang="en-US" sz="2400" b="0" dirty="0"/>
          </a:p>
        </p:txBody>
      </p:sp>
      <p:sp>
        <p:nvSpPr>
          <p:cNvPr id="7" name="TextBox 6"/>
          <p:cNvSpPr txBox="1"/>
          <p:nvPr/>
        </p:nvSpPr>
        <p:spPr>
          <a:xfrm>
            <a:off x="-1" y="933105"/>
            <a:ext cx="5997039" cy="6396364"/>
          </a:xfrm>
          <a:prstGeom prst="rect">
            <a:avLst/>
          </a:prstGeom>
          <a:noFill/>
        </p:spPr>
        <p:txBody>
          <a:bodyPr wrap="square" lIns="101787" tIns="50894" rIns="101787" bIns="50894" rtlCol="0">
            <a:spAutoFit/>
          </a:bodyPr>
          <a:lstStyle/>
          <a:p>
            <a:pPr defTabSz="963091" eaLnBrk="0" hangingPunct="0">
              <a:lnSpc>
                <a:spcPct val="105000"/>
              </a:lnSpc>
              <a:spcBef>
                <a:spcPts val="0"/>
              </a:spcBef>
              <a:spcAft>
                <a:spcPts val="0"/>
              </a:spcAft>
              <a:buClr>
                <a:schemeClr val="tx1"/>
              </a:buClr>
              <a:buSzPct val="100000"/>
            </a:pPr>
            <a:r>
              <a:rPr lang="en-US" sz="1800" u="none" dirty="0" smtClean="0">
                <a:latin typeface="Arial" pitchFamily="34" charset="0"/>
                <a:cs typeface="Arial" pitchFamily="34" charset="0"/>
              </a:rPr>
              <a:t>Space:  </a:t>
            </a:r>
          </a:p>
          <a:p>
            <a:pPr marL="285750" indent="-285750" defTabSz="963091" eaLnBrk="0" hangingPunct="0">
              <a:lnSpc>
                <a:spcPct val="101000"/>
              </a:lnSpc>
              <a:spcBef>
                <a:spcPts val="0"/>
              </a:spcBef>
              <a:spcAft>
                <a:spcPts val="300"/>
              </a:spcAft>
              <a:buClr>
                <a:schemeClr val="tx1"/>
              </a:buClr>
              <a:buSzPct val="100000"/>
              <a:buFont typeface="Wingdings" pitchFamily="2" charset="2"/>
              <a:buChar char="§"/>
            </a:pPr>
            <a:r>
              <a:rPr lang="en-US" sz="1600" b="0" u="none" dirty="0" smtClean="0">
                <a:latin typeface="Arial" pitchFamily="34" charset="0"/>
                <a:cs typeface="Arial" pitchFamily="34" charset="0"/>
              </a:rPr>
              <a:t>The Joint Center for Artificial Photosynthesis (JCAP) North (LBNL) occupies 14,000 sq. ft. leased space. </a:t>
            </a:r>
          </a:p>
          <a:p>
            <a:pPr marL="731520" lvl="1" indent="-274320" defTabSz="963091" eaLnBrk="0" hangingPunct="0">
              <a:lnSpc>
                <a:spcPct val="101000"/>
              </a:lnSpc>
              <a:spcBef>
                <a:spcPts val="0"/>
              </a:spcBef>
              <a:spcAft>
                <a:spcPts val="600"/>
              </a:spcAft>
              <a:buClr>
                <a:schemeClr val="tx1"/>
              </a:buClr>
              <a:buSzPct val="100000"/>
              <a:buFont typeface="Wingdings" pitchFamily="2" charset="2"/>
              <a:buChar char="Ø"/>
            </a:pPr>
            <a:r>
              <a:rPr lang="en-US" sz="1600" b="0" u="none" dirty="0" smtClean="0">
                <a:latin typeface="Arial" pitchFamily="34" charset="0"/>
                <a:cs typeface="Arial" pitchFamily="34" charset="0"/>
              </a:rPr>
              <a:t>Future occupancy planned for Solar Energy Research Center (Oct. 2012 groundbreaking) and General Purpose Laboratory (under construction).</a:t>
            </a:r>
          </a:p>
          <a:p>
            <a:pPr marL="285750" indent="-285750" defTabSz="963091" eaLnBrk="0" hangingPunct="0">
              <a:lnSpc>
                <a:spcPct val="101000"/>
              </a:lnSpc>
              <a:spcBef>
                <a:spcPts val="0"/>
              </a:spcBef>
              <a:spcAft>
                <a:spcPts val="300"/>
              </a:spcAft>
              <a:buClr>
                <a:schemeClr val="tx1"/>
              </a:buClr>
              <a:buSzPct val="100000"/>
              <a:buFont typeface="Wingdings" pitchFamily="2" charset="2"/>
              <a:buChar char="§"/>
            </a:pPr>
            <a:r>
              <a:rPr lang="en-US" sz="1600" b="0" u="none" dirty="0" smtClean="0">
                <a:latin typeface="Arial" pitchFamily="34" charset="0"/>
                <a:cs typeface="Arial" pitchFamily="34" charset="0"/>
              </a:rPr>
              <a:t>JCAP South (Caltech) occupies 18,500 sq. ft. in newly renovated Jorgensen Laboratory Building.</a:t>
            </a:r>
          </a:p>
          <a:p>
            <a:pPr marL="731520" lvl="1" indent="-274320" defTabSz="963091" eaLnBrk="0" hangingPunct="0">
              <a:lnSpc>
                <a:spcPct val="101000"/>
              </a:lnSpc>
              <a:spcBef>
                <a:spcPts val="0"/>
              </a:spcBef>
              <a:spcAft>
                <a:spcPts val="600"/>
              </a:spcAft>
              <a:buClr>
                <a:schemeClr val="tx1"/>
              </a:buClr>
              <a:buSzPct val="100000"/>
              <a:buFont typeface="Wingdings" pitchFamily="2" charset="2"/>
              <a:buChar char="Ø"/>
            </a:pPr>
            <a:r>
              <a:rPr lang="en-US" sz="1600" b="0" u="none" dirty="0" smtClean="0">
                <a:latin typeface="Arial" pitchFamily="34" charset="0"/>
                <a:cs typeface="Arial" pitchFamily="34" charset="0"/>
              </a:rPr>
              <a:t>Renovation resulted in LEED Platinum Certification.</a:t>
            </a:r>
          </a:p>
          <a:p>
            <a:pPr marL="274320" indent="-274320" defTabSz="963091" eaLnBrk="0" hangingPunct="0">
              <a:lnSpc>
                <a:spcPct val="101000"/>
              </a:lnSpc>
              <a:spcBef>
                <a:spcPts val="0"/>
              </a:spcBef>
              <a:spcAft>
                <a:spcPts val="600"/>
              </a:spcAft>
              <a:buClr>
                <a:schemeClr val="tx1"/>
              </a:buClr>
              <a:buSzPct val="100000"/>
            </a:pPr>
            <a:r>
              <a:rPr lang="en-US" sz="2000" u="none" dirty="0" smtClean="0">
                <a:latin typeface="Arial" pitchFamily="34" charset="0"/>
                <a:cs typeface="Arial" pitchFamily="34" charset="0"/>
              </a:rPr>
              <a:t>Equipment</a:t>
            </a:r>
            <a:r>
              <a:rPr lang="en-US" sz="2000" u="none" dirty="0">
                <a:latin typeface="Arial" pitchFamily="34" charset="0"/>
                <a:cs typeface="Arial" pitchFamily="34" charset="0"/>
              </a:rPr>
              <a:t>:  </a:t>
            </a:r>
            <a:r>
              <a:rPr lang="en-US" sz="1600" b="0" u="none" dirty="0">
                <a:latin typeface="Arial" pitchFamily="34" charset="0"/>
                <a:cs typeface="Arial" pitchFamily="34" charset="0"/>
              </a:rPr>
              <a:t>Major equipment acquired;  project year 3 purchases on schedule</a:t>
            </a:r>
            <a:r>
              <a:rPr lang="en-US" sz="1600" b="0" u="none" dirty="0" smtClean="0">
                <a:latin typeface="Arial" pitchFamily="34" charset="0"/>
                <a:cs typeface="Arial" pitchFamily="34" charset="0"/>
              </a:rPr>
              <a:t>.</a:t>
            </a:r>
          </a:p>
          <a:p>
            <a:pPr defTabSz="963091" eaLnBrk="0" hangingPunct="0">
              <a:lnSpc>
                <a:spcPct val="101000"/>
              </a:lnSpc>
              <a:spcBef>
                <a:spcPts val="0"/>
              </a:spcBef>
              <a:spcAft>
                <a:spcPts val="600"/>
              </a:spcAft>
              <a:buClr>
                <a:schemeClr val="tx1"/>
              </a:buClr>
              <a:buSzPct val="100000"/>
            </a:pPr>
            <a:r>
              <a:rPr lang="en-US" sz="1800" u="none" dirty="0" smtClean="0">
                <a:latin typeface="Arial" pitchFamily="34" charset="0"/>
                <a:cs typeface="Arial" pitchFamily="34" charset="0"/>
              </a:rPr>
              <a:t>Jan. 2013 Staffing Update:</a:t>
            </a:r>
            <a:r>
              <a:rPr lang="en-US" sz="1600" u="none" dirty="0" smtClean="0">
                <a:latin typeface="Arial" pitchFamily="34" charset="0"/>
                <a:cs typeface="Arial" pitchFamily="34" charset="0"/>
              </a:rPr>
              <a:t>  </a:t>
            </a:r>
          </a:p>
          <a:p>
            <a:pPr marL="285750" indent="-285750" defTabSz="963091" eaLnBrk="0" hangingPunct="0">
              <a:lnSpc>
                <a:spcPct val="101000"/>
              </a:lnSpc>
              <a:spcBef>
                <a:spcPts val="0"/>
              </a:spcBef>
              <a:spcAft>
                <a:spcPts val="600"/>
              </a:spcAft>
              <a:buClr>
                <a:schemeClr val="tx1"/>
              </a:buClr>
              <a:buSzPct val="100000"/>
              <a:buFont typeface="Wingdings" pitchFamily="2" charset="2"/>
              <a:buChar char="§"/>
            </a:pPr>
            <a:r>
              <a:rPr lang="en-US" sz="1600" b="0" u="none" dirty="0" smtClean="0">
                <a:latin typeface="Arial" pitchFamily="34" charset="0"/>
                <a:cs typeface="Arial" pitchFamily="34" charset="0"/>
              </a:rPr>
              <a:t>About 150 total staff; approaching steady state level. </a:t>
            </a:r>
          </a:p>
          <a:p>
            <a:pPr marL="285750" indent="-285750" defTabSz="963091" eaLnBrk="0" hangingPunct="0">
              <a:lnSpc>
                <a:spcPct val="101000"/>
              </a:lnSpc>
              <a:spcBef>
                <a:spcPts val="0"/>
              </a:spcBef>
              <a:spcAft>
                <a:spcPts val="600"/>
              </a:spcAft>
              <a:buClr>
                <a:schemeClr val="tx1"/>
              </a:buClr>
              <a:buSzPct val="100000"/>
              <a:buFont typeface="Wingdings" pitchFamily="2" charset="2"/>
              <a:buChar char="§"/>
            </a:pPr>
            <a:r>
              <a:rPr lang="en-US" sz="1600" b="0" u="none" dirty="0" smtClean="0">
                <a:latin typeface="Arial" pitchFamily="34" charset="0"/>
                <a:cs typeface="Arial" pitchFamily="34" charset="0"/>
              </a:rPr>
              <a:t>New directorate established. Includes: Fulltime Director, Founding Director/Chief Scientist, and two Assistant Directors.</a:t>
            </a:r>
          </a:p>
          <a:p>
            <a:pPr marL="274320" indent="-274320" defTabSz="963091" eaLnBrk="0" hangingPunct="0">
              <a:lnSpc>
                <a:spcPct val="101000"/>
              </a:lnSpc>
              <a:spcBef>
                <a:spcPts val="0"/>
              </a:spcBef>
              <a:spcAft>
                <a:spcPts val="600"/>
              </a:spcAft>
              <a:buClr>
                <a:schemeClr val="tx1"/>
              </a:buClr>
              <a:buSzPct val="100000"/>
            </a:pPr>
            <a:r>
              <a:rPr lang="en-US" sz="1800" u="none" dirty="0" smtClean="0">
                <a:latin typeface="Arial" pitchFamily="34" charset="0"/>
                <a:cs typeface="Arial" pitchFamily="34" charset="0"/>
              </a:rPr>
              <a:t>Oversight:</a:t>
            </a:r>
            <a:r>
              <a:rPr lang="en-US" sz="1600" u="none" dirty="0" smtClean="0">
                <a:latin typeface="Arial" pitchFamily="34" charset="0"/>
                <a:cs typeface="Arial" pitchFamily="34" charset="0"/>
              </a:rPr>
              <a:t> </a:t>
            </a:r>
            <a:r>
              <a:rPr lang="en-US" sz="1600" b="0" u="none" dirty="0" smtClean="0">
                <a:latin typeface="Arial" pitchFamily="34" charset="0"/>
                <a:cs typeface="Arial" pitchFamily="34" charset="0"/>
              </a:rPr>
              <a:t>SC/BES will conduct an on-site scientific review April 2013; both sites will be visited.</a:t>
            </a:r>
            <a:endParaRPr lang="en-US" sz="1600" b="0" u="none" dirty="0">
              <a:latin typeface="Arial" pitchFamily="34" charset="0"/>
              <a:cs typeface="Arial" pitchFamily="34" charset="0"/>
            </a:endParaRPr>
          </a:p>
          <a:p>
            <a:pPr marL="274320" indent="-274320" defTabSz="963091" eaLnBrk="0" hangingPunct="0">
              <a:lnSpc>
                <a:spcPct val="101000"/>
              </a:lnSpc>
              <a:spcBef>
                <a:spcPts val="0"/>
              </a:spcBef>
              <a:spcAft>
                <a:spcPts val="0"/>
              </a:spcAft>
              <a:buClr>
                <a:schemeClr val="tx1"/>
              </a:buClr>
              <a:buSzPct val="100000"/>
            </a:pPr>
            <a:r>
              <a:rPr lang="en-US" sz="1800" u="none" dirty="0" smtClean="0">
                <a:latin typeface="Arial" pitchFamily="34" charset="0"/>
                <a:cs typeface="Arial" pitchFamily="34" charset="0"/>
              </a:rPr>
              <a:t>Output</a:t>
            </a:r>
            <a:r>
              <a:rPr lang="en-US" sz="1800" u="none" dirty="0">
                <a:latin typeface="Arial" pitchFamily="34" charset="0"/>
                <a:cs typeface="Arial" pitchFamily="34" charset="0"/>
              </a:rPr>
              <a:t>:</a:t>
            </a:r>
            <a:r>
              <a:rPr lang="en-US" sz="1600" u="none" dirty="0">
                <a:latin typeface="Arial" pitchFamily="34" charset="0"/>
                <a:cs typeface="Arial" pitchFamily="34" charset="0"/>
              </a:rPr>
              <a:t>  </a:t>
            </a:r>
            <a:r>
              <a:rPr lang="en-US" sz="1600" b="0" u="none" dirty="0" smtClean="0">
                <a:latin typeface="Arial" pitchFamily="34" charset="0"/>
                <a:cs typeface="Arial" pitchFamily="34" charset="0"/>
              </a:rPr>
              <a:t>Scientific productivity  (publications, invention disclosures, etc) accelerating as JCAP enters 3</a:t>
            </a:r>
            <a:r>
              <a:rPr lang="en-US" sz="1600" b="0" u="none" baseline="30000" dirty="0" smtClean="0">
                <a:latin typeface="Arial" pitchFamily="34" charset="0"/>
                <a:cs typeface="Arial" pitchFamily="34" charset="0"/>
              </a:rPr>
              <a:t>rd</a:t>
            </a:r>
            <a:r>
              <a:rPr lang="en-US" sz="1600" b="0" u="none" dirty="0" smtClean="0">
                <a:latin typeface="Arial" pitchFamily="34" charset="0"/>
                <a:cs typeface="Arial" pitchFamily="34" charset="0"/>
              </a:rPr>
              <a:t> year of operations.</a:t>
            </a:r>
            <a:endParaRPr lang="en-US" sz="1600" b="0" u="none" dirty="0">
              <a:latin typeface="Arial" pitchFamily="34" charset="0"/>
              <a:cs typeface="Arial" pitchFamily="34" charset="0"/>
            </a:endParaRPr>
          </a:p>
          <a:p>
            <a:pPr defTabSz="963091" eaLnBrk="0" hangingPunct="0">
              <a:lnSpc>
                <a:spcPct val="105000"/>
              </a:lnSpc>
              <a:spcBef>
                <a:spcPts val="0"/>
              </a:spcBef>
              <a:spcAft>
                <a:spcPts val="0"/>
              </a:spcAft>
              <a:buClr>
                <a:schemeClr val="tx1"/>
              </a:buClr>
              <a:buSzPct val="100000"/>
            </a:pPr>
            <a:endParaRPr lang="en-US" sz="1600" u="none" dirty="0">
              <a:latin typeface="Arial" pitchFamily="34" charset="0"/>
              <a:cs typeface="Arial" pitchFamily="34" charset="0"/>
            </a:endParaRPr>
          </a:p>
        </p:txBody>
      </p:sp>
      <p:pic>
        <p:nvPicPr>
          <p:cNvPr id="14" name="Picture 13" descr="JCAP Brochure leaf to pump.jpg"/>
          <p:cNvPicPr/>
          <p:nvPr/>
        </p:nvPicPr>
        <p:blipFill>
          <a:blip r:embed="rId4" cstate="print"/>
          <a:stretch>
            <a:fillRect/>
          </a:stretch>
        </p:blipFill>
        <p:spPr>
          <a:xfrm>
            <a:off x="5826570" y="6068290"/>
            <a:ext cx="4169183" cy="950025"/>
          </a:xfrm>
          <a:prstGeom prst="rect">
            <a:avLst/>
          </a:prstGeom>
        </p:spPr>
      </p:pic>
      <p:sp>
        <p:nvSpPr>
          <p:cNvPr id="17" name="TextBox 16"/>
          <p:cNvSpPr txBox="1"/>
          <p:nvPr/>
        </p:nvSpPr>
        <p:spPr>
          <a:xfrm>
            <a:off x="5751858" y="921230"/>
            <a:ext cx="4318417" cy="379781"/>
          </a:xfrm>
          <a:prstGeom prst="rect">
            <a:avLst/>
          </a:prstGeom>
          <a:noFill/>
        </p:spPr>
        <p:txBody>
          <a:bodyPr wrap="square" lIns="101787" tIns="50894" rIns="101787" bIns="50894" rtlCol="0">
            <a:spAutoFit/>
          </a:bodyPr>
          <a:lstStyle/>
          <a:p>
            <a:pPr algn="ctr"/>
            <a:r>
              <a:rPr lang="en-US" sz="1800" u="none" dirty="0">
                <a:cs typeface="Arial" pitchFamily="34" charset="0"/>
              </a:rPr>
              <a:t>Renovation of Jorgensen Laboratory </a:t>
            </a:r>
            <a:r>
              <a:rPr lang="en-US" sz="1800" u="none" dirty="0" smtClean="0">
                <a:cs typeface="Arial" pitchFamily="34" charset="0"/>
              </a:rPr>
              <a:t>Building</a:t>
            </a:r>
            <a:endParaRPr lang="en-US" sz="1800" u="none" dirty="0">
              <a:cs typeface="Arial"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6880055" y="7095780"/>
            <a:ext cx="2060752" cy="676624"/>
          </a:xfrm>
          <a:prstGeom prst="rect">
            <a:avLst/>
          </a:prstGeom>
          <a:noFill/>
          <a:ln w="9525">
            <a:noFill/>
            <a:miter lim="800000"/>
            <a:headEnd/>
            <a:tailEnd/>
          </a:ln>
        </p:spPr>
      </p:pic>
      <p:sp>
        <p:nvSpPr>
          <p:cNvPr id="12" name="Slide Number Placeholder 3"/>
          <p:cNvSpPr>
            <a:spLocks noGrp="1"/>
          </p:cNvSpPr>
          <p:nvPr>
            <p:ph type="sldNum" sz="quarter" idx="4294967295"/>
          </p:nvPr>
        </p:nvSpPr>
        <p:spPr>
          <a:xfrm>
            <a:off x="9255125" y="7198467"/>
            <a:ext cx="419100" cy="413808"/>
          </a:xfrm>
          <a:prstGeom prst="rect">
            <a:avLst/>
          </a:prstGeom>
        </p:spPr>
        <p:txBody>
          <a:bodyPr lIns="101799" tIns="50900" rIns="101799" bIns="50900"/>
          <a:lstStyle/>
          <a:p>
            <a:pPr>
              <a:defRPr/>
            </a:pPr>
            <a:fld id="{6EEA275D-5A49-48A8-817D-44C3EA0A3A2F}" type="slidenum">
              <a:rPr lang="en-US" sz="1300" b="0" u="none" smtClean="0">
                <a:solidFill>
                  <a:srgbClr val="106636"/>
                </a:solidFill>
              </a:rPr>
              <a:pPr>
                <a:defRPr/>
              </a:pPr>
              <a:t>7</a:t>
            </a:fld>
            <a:endParaRPr lang="en-US" sz="1300" b="0" u="none" dirty="0">
              <a:solidFill>
                <a:srgbClr val="106636"/>
              </a:solidFill>
            </a:endParaRPr>
          </a:p>
        </p:txBody>
      </p:sp>
      <p:pic>
        <p:nvPicPr>
          <p:cNvPr id="13" name="Picture 2" descr="C:\Users\greenri\Desktop\Fuels from Sunlight HUB\Jorgensen_MG_9611-13-NEWS-WE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324" b="15582"/>
          <a:stretch/>
        </p:blipFill>
        <p:spPr bwMode="auto">
          <a:xfrm>
            <a:off x="5818908" y="3682656"/>
            <a:ext cx="4176845" cy="22906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74855" y="3702563"/>
            <a:ext cx="675185" cy="307777"/>
          </a:xfrm>
          <a:prstGeom prst="rect">
            <a:avLst/>
          </a:prstGeom>
          <a:noFill/>
        </p:spPr>
        <p:txBody>
          <a:bodyPr wrap="none" rtlCol="0">
            <a:spAutoFit/>
          </a:bodyPr>
          <a:lstStyle/>
          <a:p>
            <a:pPr algn="ctr" defTabSz="912813" fontAlgn="base">
              <a:spcBef>
                <a:spcPct val="0"/>
              </a:spcBef>
              <a:spcAft>
                <a:spcPct val="0"/>
              </a:spcAft>
            </a:pPr>
            <a:r>
              <a:rPr lang="en-US" sz="1400" b="1" u="none" dirty="0" smtClean="0">
                <a:latin typeface="Arial Black" pitchFamily="34" charset="0"/>
              </a:rPr>
              <a:t>After</a:t>
            </a:r>
            <a:endParaRPr lang="en-US" sz="1400" b="1" u="none" dirty="0">
              <a:latin typeface="Arial Black" pitchFamily="34" charset="0"/>
            </a:endParaRPr>
          </a:p>
        </p:txBody>
      </p:sp>
      <p:graphicFrame>
        <p:nvGraphicFramePr>
          <p:cNvPr id="20" name="Object 1"/>
          <p:cNvGraphicFramePr>
            <a:graphicFrameLocks noChangeAspect="1"/>
          </p:cNvGraphicFramePr>
          <p:nvPr>
            <p:extLst>
              <p:ext uri="{D42A27DB-BD31-4B8C-83A1-F6EECF244321}">
                <p14:modId xmlns:p14="http://schemas.microsoft.com/office/powerpoint/2010/main" val="247104979"/>
              </p:ext>
            </p:extLst>
          </p:nvPr>
        </p:nvGraphicFramePr>
        <p:xfrm>
          <a:off x="5813768" y="1332332"/>
          <a:ext cx="4176844" cy="2135594"/>
        </p:xfrm>
        <a:graphic>
          <a:graphicData uri="http://schemas.openxmlformats.org/presentationml/2006/ole">
            <mc:AlternateContent xmlns:mc="http://schemas.openxmlformats.org/markup-compatibility/2006">
              <mc:Choice xmlns:v="urn:schemas-microsoft-com:vml" Requires="v">
                <p:oleObj spid="_x0000_s1047" name="Document" r:id="rId7" imgW="3657465" imgH="1689038" progId="Word.Document.12">
                  <p:link updateAutomatic="1"/>
                </p:oleObj>
              </mc:Choice>
              <mc:Fallback>
                <p:oleObj name="Document" r:id="rId7" imgW="3657465" imgH="1689038" progId="Word.Document.12">
                  <p:link updateAutomatic="1"/>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3768" y="1332332"/>
                        <a:ext cx="4176844" cy="2135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7497872" y="1327428"/>
            <a:ext cx="835293" cy="307777"/>
          </a:xfrm>
          <a:prstGeom prst="rect">
            <a:avLst/>
          </a:prstGeom>
          <a:noFill/>
        </p:spPr>
        <p:txBody>
          <a:bodyPr wrap="none" rtlCol="0">
            <a:spAutoFit/>
          </a:bodyPr>
          <a:lstStyle/>
          <a:p>
            <a:pPr defTabSz="912813" fontAlgn="base">
              <a:spcBef>
                <a:spcPct val="0"/>
              </a:spcBef>
              <a:spcAft>
                <a:spcPct val="0"/>
              </a:spcAft>
            </a:pPr>
            <a:r>
              <a:rPr lang="en-US" sz="1400" b="1" u="none" dirty="0" smtClean="0">
                <a:latin typeface="Arial Black" pitchFamily="34" charset="0"/>
              </a:rPr>
              <a:t>Before</a:t>
            </a:r>
            <a:endParaRPr lang="en-US" sz="1400" b="1" u="none" dirty="0">
              <a:latin typeface="Arial Black" pitchFamily="34" charset="0"/>
            </a:endParaRPr>
          </a:p>
        </p:txBody>
      </p:sp>
    </p:spTree>
    <p:extLst>
      <p:ext uri="{BB962C8B-B14F-4D97-AF65-F5344CB8AC3E}">
        <p14:creationId xmlns:p14="http://schemas.microsoft.com/office/powerpoint/2010/main" val="13949787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JCAP-HTE/SSRL High Throughput X-Ray Diffraction </a:t>
            </a:r>
            <a:endParaRPr lang="en-US" dirty="0"/>
          </a:p>
        </p:txBody>
      </p:sp>
      <p:grpSp>
        <p:nvGrpSpPr>
          <p:cNvPr id="6" name="Group 5"/>
          <p:cNvGrpSpPr/>
          <p:nvPr/>
        </p:nvGrpSpPr>
        <p:grpSpPr>
          <a:xfrm>
            <a:off x="3604260" y="7099059"/>
            <a:ext cx="6370320" cy="673341"/>
            <a:chOff x="3276600" y="6263876"/>
            <a:chExt cx="5791200" cy="594124"/>
          </a:xfrm>
        </p:grpSpPr>
        <p:pic>
          <p:nvPicPr>
            <p:cNvPr id="7" name="Picture 4"/>
            <p:cNvPicPr>
              <a:picLocks noChangeAspect="1"/>
            </p:cNvPicPr>
            <p:nvPr/>
          </p:nvPicPr>
          <p:blipFill>
            <a:blip r:embed="rId3" cstate="print">
              <a:alphaModFix/>
              <a:lum/>
            </a:blip>
            <a:srcRect/>
            <a:stretch>
              <a:fillRect/>
            </a:stretch>
          </p:blipFill>
          <p:spPr>
            <a:xfrm>
              <a:off x="3276600" y="6295785"/>
              <a:ext cx="1726547" cy="548640"/>
            </a:xfrm>
            <a:prstGeom prst="rect">
              <a:avLst/>
            </a:prstGeom>
            <a:noFill/>
            <a:ln>
              <a:noFill/>
            </a:ln>
          </p:spPr>
        </p:pic>
        <p:grpSp>
          <p:nvGrpSpPr>
            <p:cNvPr id="8" name="Group 7"/>
            <p:cNvGrpSpPr>
              <a:grpSpLocks noChangeAspect="1"/>
            </p:cNvGrpSpPr>
            <p:nvPr/>
          </p:nvGrpSpPr>
          <p:grpSpPr>
            <a:xfrm>
              <a:off x="5140414" y="6263876"/>
              <a:ext cx="3927386" cy="594124"/>
              <a:chOff x="404833" y="3855954"/>
              <a:chExt cx="8763000" cy="1325646"/>
            </a:xfrm>
          </p:grpSpPr>
          <p:pic>
            <p:nvPicPr>
              <p:cNvPr id="9" name="Picture 8" descr="slac no backgr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6633" y="4191000"/>
                <a:ext cx="2133600" cy="913988"/>
              </a:xfrm>
              <a:prstGeom prst="rect">
                <a:avLst/>
              </a:prstGeom>
            </p:spPr>
          </p:pic>
          <p:pic>
            <p:nvPicPr>
              <p:cNvPr id="10" name="Picture 9" descr="univ_calif_vt_sol_seal_28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4833" y="3855954"/>
                <a:ext cx="1143000" cy="1249446"/>
              </a:xfrm>
              <a:prstGeom prst="rect">
                <a:avLst/>
              </a:prstGeom>
            </p:spPr>
          </p:pic>
          <p:pic>
            <p:nvPicPr>
              <p:cNvPr id="11" name="Picture 10" descr="157-primaryorange20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833" y="3962400"/>
                <a:ext cx="1219200" cy="1219200"/>
              </a:xfrm>
              <a:prstGeom prst="rect">
                <a:avLst/>
              </a:prstGeom>
            </p:spPr>
          </p:pic>
          <p:pic>
            <p:nvPicPr>
              <p:cNvPr id="12" name="Picture 11" descr="LBNL_Full_Logo_Final-3 no bkgr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2633" y="4038600"/>
                <a:ext cx="1250156" cy="1066800"/>
              </a:xfrm>
              <a:prstGeom prst="rect">
                <a:avLst/>
              </a:prstGeom>
            </p:spPr>
          </p:pic>
          <p:pic>
            <p:nvPicPr>
              <p:cNvPr id="13" name="Picture 12" descr="UC San Diego cmyk blue gol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6433" y="4450279"/>
                <a:ext cx="2286000" cy="426521"/>
              </a:xfrm>
              <a:prstGeom prst="rect">
                <a:avLst/>
              </a:prstGeom>
            </p:spPr>
          </p:pic>
        </p:grpSp>
      </p:grpSp>
      <p:sp>
        <p:nvSpPr>
          <p:cNvPr id="14" name="Content Placeholder 1"/>
          <p:cNvSpPr>
            <a:spLocks noGrp="1"/>
          </p:cNvSpPr>
          <p:nvPr>
            <p:ph idx="1"/>
          </p:nvPr>
        </p:nvSpPr>
        <p:spPr>
          <a:xfrm>
            <a:off x="83818" y="840430"/>
            <a:ext cx="9806942" cy="3650291"/>
          </a:xfrm>
        </p:spPr>
        <p:txBody>
          <a:bodyPr/>
          <a:lstStyle/>
          <a:p>
            <a:pPr marL="0" algn="just">
              <a:spcBef>
                <a:spcPts val="0"/>
              </a:spcBef>
              <a:buNone/>
            </a:pPr>
            <a:r>
              <a:rPr lang="en-US" sz="1600" dirty="0"/>
              <a:t>Scientific Achievement</a:t>
            </a:r>
          </a:p>
          <a:p>
            <a:pPr marL="265319" lvl="1" indent="0" algn="just">
              <a:spcBef>
                <a:spcPts val="0"/>
              </a:spcBef>
              <a:buNone/>
            </a:pPr>
            <a:r>
              <a:rPr lang="en-US" sz="1400" dirty="0">
                <a:solidFill>
                  <a:schemeClr val="tx1"/>
                </a:solidFill>
              </a:rPr>
              <a:t>Collaborating with </a:t>
            </a:r>
            <a:r>
              <a:rPr lang="en-US" sz="1400" dirty="0" smtClean="0">
                <a:solidFill>
                  <a:schemeClr val="tx1"/>
                </a:solidFill>
              </a:rPr>
              <a:t>the </a:t>
            </a:r>
            <a:r>
              <a:rPr lang="en-US" sz="1400" dirty="0">
                <a:solidFill>
                  <a:schemeClr val="tx1"/>
                </a:solidFill>
              </a:rPr>
              <a:t>Stanford Synchrotron Radiation Facility (SSRL), the JCAP-HTE group has developed a new high throughput x-ray diffraction (HT-XRD) experiment. Using the bright x-ray source and automated scanning, XRD measurements can be acquired for material libraries at a throughput of 30s per 1mm x 1mm x 200nm sample. The 2,000 catalysts on the plate shown below can be measured in approximately 1 day. </a:t>
            </a:r>
          </a:p>
          <a:p>
            <a:pPr algn="just">
              <a:spcBef>
                <a:spcPts val="223"/>
              </a:spcBef>
              <a:buNone/>
            </a:pPr>
            <a:r>
              <a:rPr lang="en-US" sz="1600" dirty="0"/>
              <a:t>Significance and Impact</a:t>
            </a:r>
          </a:p>
          <a:p>
            <a:pPr marL="265319" lvl="1" indent="0" algn="just">
              <a:spcBef>
                <a:spcPts val="0"/>
              </a:spcBef>
              <a:buNone/>
            </a:pPr>
            <a:r>
              <a:rPr lang="en-US" sz="1400" dirty="0">
                <a:solidFill>
                  <a:schemeClr val="tx1"/>
                </a:solidFill>
              </a:rPr>
              <a:t>A prevalent objective in materials science research is the establishment of structure-property relationships. For JCAP-HTE, the “property” could be photocurrent or water splitting catalytic activity. The “structure” is the crystallographic arrangement of atoms in the sample and is most readily measured by XRD. JCAP-HTE and SSRL have prototyped a state of the art high throughput XRD experiment that will impact the entire combinatorial materials science community.</a:t>
            </a:r>
          </a:p>
          <a:p>
            <a:pPr algn="just">
              <a:spcBef>
                <a:spcPts val="223"/>
              </a:spcBef>
              <a:buNone/>
            </a:pPr>
            <a:r>
              <a:rPr lang="en-US" sz="1600" dirty="0"/>
              <a:t>Research Details</a:t>
            </a:r>
          </a:p>
          <a:p>
            <a:pPr marL="305647" lvl="1" indent="-152824" algn="just">
              <a:spcBef>
                <a:spcPts val="223"/>
              </a:spcBef>
              <a:buFont typeface="Wingdings" pitchFamily="2" charset="2"/>
              <a:buChar char="§"/>
            </a:pPr>
            <a:r>
              <a:rPr lang="en-US" sz="1400" dirty="0">
                <a:solidFill>
                  <a:schemeClr val="tx1"/>
                </a:solidFill>
              </a:rPr>
              <a:t>A carefully tailored geometry maximizes the information content of each XRD image, especially for textured films.</a:t>
            </a:r>
          </a:p>
          <a:p>
            <a:pPr marL="305647" lvl="1" indent="-152824" algn="just">
              <a:spcBef>
                <a:spcPts val="223"/>
              </a:spcBef>
              <a:buFont typeface="Wingdings" pitchFamily="2" charset="2"/>
              <a:buChar char="§"/>
            </a:pPr>
            <a:r>
              <a:rPr lang="en-US" sz="1400" dirty="0">
                <a:solidFill>
                  <a:schemeClr val="tx1"/>
                </a:solidFill>
              </a:rPr>
              <a:t>Future generations of this experiment will exceed 10,000 samples per day, enabling rapid determination of phase diagrams.</a:t>
            </a:r>
          </a:p>
          <a:p>
            <a:pPr marL="305647" lvl="1" indent="-152824" algn="just">
              <a:spcBef>
                <a:spcPts val="223"/>
              </a:spcBef>
              <a:buFont typeface="Wingdings" pitchFamily="2" charset="2"/>
              <a:buChar char="§"/>
            </a:pPr>
            <a:r>
              <a:rPr lang="en-US" sz="1400" dirty="0">
                <a:solidFill>
                  <a:schemeClr val="tx1"/>
                </a:solidFill>
              </a:rPr>
              <a:t>The 1mm</a:t>
            </a:r>
            <a:r>
              <a:rPr lang="en-US" sz="1400" baseline="30000" dirty="0">
                <a:solidFill>
                  <a:schemeClr val="tx1"/>
                </a:solidFill>
              </a:rPr>
              <a:t>2</a:t>
            </a:r>
            <a:r>
              <a:rPr lang="en-US" sz="1400" dirty="0">
                <a:solidFill>
                  <a:schemeClr val="tx1"/>
                </a:solidFill>
              </a:rPr>
              <a:t> measurement area is well suited for many combinatorial efforts, enabling rapid leverage of this technology.</a:t>
            </a:r>
          </a:p>
          <a:p>
            <a:pPr marL="265319" lvl="1" indent="0" algn="just">
              <a:spcBef>
                <a:spcPts val="223"/>
              </a:spcBef>
              <a:buNone/>
            </a:pPr>
            <a:endParaRPr lang="en-US" sz="1400" dirty="0">
              <a:solidFill>
                <a:schemeClr val="tx1"/>
              </a:solidFill>
            </a:endParaRPr>
          </a:p>
        </p:txBody>
      </p:sp>
      <p:pic>
        <p:nvPicPr>
          <p:cNvPr id="15" name="Picture 2" descr="C:\Users\Gregoire\Documents\CaltechWork\SLAC\Aug2012pics\20120809_09194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274" t="21443" r="10976" b="5678"/>
          <a:stretch/>
        </p:blipFill>
        <p:spPr bwMode="auto">
          <a:xfrm>
            <a:off x="1023322" y="4588794"/>
            <a:ext cx="2275710" cy="18640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LACAug2012\figs\Hf_13keV_reforma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4766" y="4519340"/>
            <a:ext cx="4712341" cy="2193184"/>
          </a:xfrm>
          <a:prstGeom prst="rect">
            <a:avLst/>
          </a:prstGeom>
          <a:noFill/>
          <a:extLst>
            <a:ext uri="{909E8E84-426E-40DD-AFC4-6F175D3DCCD1}">
              <a14:hiddenFill xmlns:a14="http://schemas.microsoft.com/office/drawing/2010/main">
                <a:solidFill>
                  <a:srgbClr val="FFFFFF"/>
                </a:solidFill>
              </a14:hiddenFill>
            </a:ext>
          </a:extLst>
        </p:spPr>
      </p:pic>
      <p:sp>
        <p:nvSpPr>
          <p:cNvPr id="16" name="Arc 15"/>
          <p:cNvSpPr/>
          <p:nvPr/>
        </p:nvSpPr>
        <p:spPr>
          <a:xfrm rot="10360616">
            <a:off x="2924375" y="4743882"/>
            <a:ext cx="1557881" cy="814430"/>
          </a:xfrm>
          <a:prstGeom prst="arc">
            <a:avLst>
              <a:gd name="adj1" fmla="val 14597438"/>
              <a:gd name="adj2" fmla="val 0"/>
            </a:avLst>
          </a:prstGeom>
          <a:ln w="28575">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txBody>
          <a:bodyPr lIns="101882" tIns="50941" rIns="101882" bIns="50941" rtlCol="0" anchor="ctr"/>
          <a:lstStyle/>
          <a:p>
            <a:pPr algn="ctr"/>
            <a:endParaRPr lang="en-US"/>
          </a:p>
        </p:txBody>
      </p:sp>
      <p:sp>
        <p:nvSpPr>
          <p:cNvPr id="17" name="TextBox 16"/>
          <p:cNvSpPr txBox="1"/>
          <p:nvPr/>
        </p:nvSpPr>
        <p:spPr>
          <a:xfrm>
            <a:off x="661775" y="6477000"/>
            <a:ext cx="2774846" cy="592983"/>
          </a:xfrm>
          <a:prstGeom prst="rect">
            <a:avLst/>
          </a:prstGeom>
          <a:noFill/>
        </p:spPr>
        <p:txBody>
          <a:bodyPr wrap="square" lIns="101882" tIns="50941" rIns="101882" bIns="50941" rtlCol="0">
            <a:spAutoFit/>
          </a:bodyPr>
          <a:lstStyle/>
          <a:p>
            <a:pPr algn="ctr"/>
            <a:r>
              <a:rPr lang="en-US" sz="1600" b="0" u="none" dirty="0"/>
              <a:t>An HTE library is shown in the XRD experiment at SSRL</a:t>
            </a:r>
          </a:p>
        </p:txBody>
      </p:sp>
      <p:sp>
        <p:nvSpPr>
          <p:cNvPr id="20" name="TextBox 19"/>
          <p:cNvSpPr txBox="1"/>
          <p:nvPr/>
        </p:nvSpPr>
        <p:spPr>
          <a:xfrm>
            <a:off x="3771900" y="6732707"/>
            <a:ext cx="6118860" cy="348814"/>
          </a:xfrm>
          <a:prstGeom prst="rect">
            <a:avLst/>
          </a:prstGeom>
          <a:noFill/>
        </p:spPr>
        <p:txBody>
          <a:bodyPr wrap="square" lIns="101882" tIns="50941" rIns="101882" bIns="50941" rtlCol="0">
            <a:spAutoFit/>
          </a:bodyPr>
          <a:lstStyle/>
          <a:p>
            <a:pPr algn="ctr"/>
            <a:r>
              <a:rPr lang="en-US" sz="1600" b="0" u="none" dirty="0"/>
              <a:t>Examples of XRD measurement and processing of a Hafnium thin film</a:t>
            </a:r>
          </a:p>
        </p:txBody>
      </p:sp>
    </p:spTree>
    <p:extLst>
      <p:ext uri="{BB962C8B-B14F-4D97-AF65-F5344CB8AC3E}">
        <p14:creationId xmlns:p14="http://schemas.microsoft.com/office/powerpoint/2010/main" val="218350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idx="4294967295"/>
          </p:nvPr>
        </p:nvSpPr>
        <p:spPr>
          <a:xfrm>
            <a:off x="0" y="1"/>
            <a:ext cx="10058400" cy="840571"/>
          </a:xfrm>
        </p:spPr>
        <p:txBody>
          <a:bodyPr/>
          <a:lstStyle/>
          <a:p>
            <a:pPr>
              <a:lnSpc>
                <a:spcPct val="90000"/>
              </a:lnSpc>
            </a:pPr>
            <a:r>
              <a:rPr lang="en-US" b="0" dirty="0" smtClean="0"/>
              <a:t>Batteries and Energy Storage Energy Innovation Hub</a:t>
            </a:r>
            <a:br>
              <a:rPr lang="en-US" b="0" dirty="0" smtClean="0"/>
            </a:br>
            <a:r>
              <a:rPr lang="en-US" sz="2000" dirty="0"/>
              <a:t> Transform the Grid and Electrify Transportation</a:t>
            </a:r>
            <a:r>
              <a:rPr lang="en-US" sz="2000" dirty="0">
                <a:latin typeface="Arial" charset="0"/>
                <a:cs typeface="Arial" charset="0"/>
              </a:rPr>
              <a:t> </a:t>
            </a:r>
            <a:endParaRPr lang="en-US" dirty="0" smtClean="0">
              <a:latin typeface="Arial" charset="0"/>
              <a:cs typeface="Arial" charset="0"/>
            </a:endParaRPr>
          </a:p>
        </p:txBody>
      </p:sp>
      <p:sp>
        <p:nvSpPr>
          <p:cNvPr id="7" name="Text Box 4"/>
          <p:cNvSpPr txBox="1">
            <a:spLocks noChangeArrowheads="1"/>
          </p:cNvSpPr>
          <p:nvPr/>
        </p:nvSpPr>
        <p:spPr bwMode="auto">
          <a:xfrm>
            <a:off x="444601" y="1114047"/>
            <a:ext cx="9111776" cy="5955584"/>
          </a:xfrm>
          <a:prstGeom prst="rect">
            <a:avLst/>
          </a:prstGeom>
          <a:noFill/>
          <a:ln w="9525" algn="ctr">
            <a:noFill/>
            <a:miter lim="800000"/>
            <a:headEnd/>
            <a:tailEnd/>
          </a:ln>
          <a:effectLst/>
        </p:spPr>
        <p:txBody>
          <a:bodyPr wrap="square" lIns="101704" tIns="50853" rIns="101704" bIns="50853">
            <a:spAutoFit/>
          </a:bodyPr>
          <a:lstStyle/>
          <a:p>
            <a:pPr marL="257853" indent="-257853">
              <a:spcAft>
                <a:spcPts val="669"/>
              </a:spcAft>
              <a:buFont typeface="Wingdings" pitchFamily="2" charset="2"/>
              <a:buChar char="§"/>
            </a:pPr>
            <a:r>
              <a:rPr lang="en-US" sz="1800" b="0" u="none" dirty="0">
                <a:solidFill>
                  <a:prstClr val="black"/>
                </a:solidFill>
                <a:latin typeface="Arial" pitchFamily="34" charset="0"/>
                <a:cs typeface="Arial" pitchFamily="34" charset="0"/>
              </a:rPr>
              <a:t>Funding Opportunity Announcement that opened on February 1</a:t>
            </a:r>
          </a:p>
          <a:p>
            <a:pPr marL="831837" lvl="1" indent="-323197">
              <a:spcAft>
                <a:spcPts val="0"/>
              </a:spcAft>
              <a:buFont typeface="Wingdings" pitchFamily="2" charset="2"/>
              <a:buChar char="Ø"/>
            </a:pPr>
            <a:r>
              <a:rPr lang="en-US" sz="1800" b="0" u="none" dirty="0">
                <a:solidFill>
                  <a:prstClr val="black"/>
                </a:solidFill>
                <a:latin typeface="Arial" pitchFamily="34" charset="0"/>
                <a:cs typeface="Arial" pitchFamily="34" charset="0"/>
              </a:rPr>
              <a:t>Letters of Intent </a:t>
            </a:r>
            <a:r>
              <a:rPr lang="en-US" sz="1800" b="0" u="none" dirty="0" smtClean="0">
                <a:solidFill>
                  <a:prstClr val="black"/>
                </a:solidFill>
                <a:latin typeface="Arial" pitchFamily="34" charset="0"/>
                <a:cs typeface="Arial" pitchFamily="34" charset="0"/>
              </a:rPr>
              <a:t>due </a:t>
            </a:r>
            <a:r>
              <a:rPr lang="en-US" sz="1800" b="0" u="none" dirty="0">
                <a:solidFill>
                  <a:prstClr val="black"/>
                </a:solidFill>
                <a:latin typeface="Arial" pitchFamily="34" charset="0"/>
                <a:cs typeface="Arial" pitchFamily="34" charset="0"/>
              </a:rPr>
              <a:t>on March 1</a:t>
            </a:r>
          </a:p>
          <a:p>
            <a:pPr marL="831837" lvl="1" indent="-323197">
              <a:spcAft>
                <a:spcPts val="0"/>
              </a:spcAft>
              <a:buFont typeface="Wingdings" pitchFamily="2" charset="2"/>
              <a:buChar char="Ø"/>
            </a:pPr>
            <a:r>
              <a:rPr lang="en-US" sz="1800" b="0" u="none" dirty="0">
                <a:solidFill>
                  <a:prstClr val="black"/>
                </a:solidFill>
                <a:latin typeface="Arial" pitchFamily="34" charset="0"/>
                <a:cs typeface="Arial" pitchFamily="34" charset="0"/>
              </a:rPr>
              <a:t>Full proposals </a:t>
            </a:r>
            <a:r>
              <a:rPr lang="en-US" sz="1800" b="0" u="none" dirty="0" smtClean="0">
                <a:solidFill>
                  <a:prstClr val="black"/>
                </a:solidFill>
                <a:latin typeface="Arial" pitchFamily="34" charset="0"/>
                <a:cs typeface="Arial" pitchFamily="34" charset="0"/>
              </a:rPr>
              <a:t>due </a:t>
            </a:r>
            <a:r>
              <a:rPr lang="en-US" sz="1800" b="0" u="none" dirty="0">
                <a:solidFill>
                  <a:prstClr val="black"/>
                </a:solidFill>
                <a:latin typeface="Arial" pitchFamily="34" charset="0"/>
                <a:cs typeface="Arial" pitchFamily="34" charset="0"/>
              </a:rPr>
              <a:t>on May 31</a:t>
            </a:r>
          </a:p>
          <a:p>
            <a:pPr marL="831837" lvl="1" indent="-323197">
              <a:spcAft>
                <a:spcPts val="0"/>
              </a:spcAft>
              <a:buFont typeface="Wingdings" pitchFamily="2" charset="2"/>
              <a:buChar char="Ø"/>
            </a:pPr>
            <a:r>
              <a:rPr lang="en-US" sz="1800" b="0" u="none" dirty="0">
                <a:solidFill>
                  <a:prstClr val="black"/>
                </a:solidFill>
                <a:latin typeface="Arial" pitchFamily="34" charset="0"/>
                <a:cs typeface="Arial" pitchFamily="34" charset="0"/>
              </a:rPr>
              <a:t>Award announced on November 30</a:t>
            </a:r>
          </a:p>
          <a:p>
            <a:pPr marL="831837" lvl="1" indent="-323197">
              <a:spcAft>
                <a:spcPts val="0"/>
              </a:spcAft>
              <a:buFont typeface="Wingdings" pitchFamily="2" charset="2"/>
              <a:buChar char="Ø"/>
            </a:pPr>
            <a:endParaRPr lang="en-US" sz="1800" b="0" u="none" dirty="0">
              <a:solidFill>
                <a:prstClr val="black"/>
              </a:solidFill>
              <a:latin typeface="Arial" pitchFamily="34" charset="0"/>
              <a:cs typeface="Arial" pitchFamily="34" charset="0"/>
            </a:endParaRPr>
          </a:p>
          <a:p>
            <a:pPr marL="257853" indent="-257853">
              <a:spcAft>
                <a:spcPts val="1337"/>
              </a:spcAft>
              <a:buFont typeface="Wingdings" pitchFamily="2" charset="2"/>
              <a:buChar char="§"/>
            </a:pPr>
            <a:r>
              <a:rPr lang="en-US" sz="1800" b="0" u="none" dirty="0">
                <a:latin typeface="Arial" pitchFamily="34" charset="0"/>
                <a:cs typeface="Arial" pitchFamily="34" charset="0"/>
              </a:rPr>
              <a:t>The Joint Center for Energy Storage Research (JCESR) is a multi-partner team led by Argonne National Laboratory that combines the R&amp;D firepower of five DOE national laboratories, five universities, and four private firms </a:t>
            </a:r>
            <a:r>
              <a:rPr lang="en-US" sz="1800" b="0" u="none" dirty="0" smtClean="0">
                <a:latin typeface="Arial" pitchFamily="34" charset="0"/>
                <a:cs typeface="Arial" pitchFamily="34" charset="0"/>
              </a:rPr>
              <a:t>with the aim to </a:t>
            </a:r>
            <a:r>
              <a:rPr lang="en-US" sz="1800" b="0" u="none" dirty="0">
                <a:latin typeface="Arial" pitchFamily="34" charset="0"/>
                <a:cs typeface="Arial" pitchFamily="34" charset="0"/>
              </a:rPr>
              <a:t>achieve revolutionary advances in battery performance.  </a:t>
            </a:r>
          </a:p>
          <a:p>
            <a:pPr marL="257853" indent="-257853">
              <a:spcAft>
                <a:spcPts val="1337"/>
              </a:spcAft>
              <a:buFont typeface="Wingdings" pitchFamily="2" charset="2"/>
              <a:buChar char="§"/>
            </a:pPr>
            <a:r>
              <a:rPr lang="en-US" sz="1800" b="0" u="none" dirty="0">
                <a:latin typeface="Arial" pitchFamily="34" charset="0"/>
                <a:cs typeface="Arial" pitchFamily="34" charset="0"/>
              </a:rPr>
              <a:t>The Department of Energy awarded the Hub up to $120 million over five years, and the State of Illinois is providing $5 million through its </a:t>
            </a:r>
            <a:r>
              <a:rPr lang="en-US" sz="1800" b="0" i="1" u="none" dirty="0">
                <a:latin typeface="Arial" pitchFamily="34" charset="0"/>
                <a:cs typeface="Arial" pitchFamily="34" charset="0"/>
              </a:rPr>
              <a:t>Jobs Now!</a:t>
            </a:r>
            <a:r>
              <a:rPr lang="en-US" sz="1800" b="0" u="none" dirty="0">
                <a:latin typeface="Arial" pitchFamily="34" charset="0"/>
                <a:cs typeface="Arial" pitchFamily="34" charset="0"/>
              </a:rPr>
              <a:t> capital construction plan to help build the state-of-the-art JCESR facility. Additionally, the Governor Quinn has committed to working with the Illinois General Assembly to provide additional capital funding for the building in the future. </a:t>
            </a:r>
          </a:p>
          <a:p>
            <a:pPr marL="257853" indent="-257853">
              <a:spcAft>
                <a:spcPts val="1337"/>
              </a:spcAft>
              <a:buFont typeface="Wingdings" pitchFamily="2" charset="2"/>
              <a:buChar char="§"/>
            </a:pPr>
            <a:r>
              <a:rPr lang="en-US" sz="1800" b="0" u="none" dirty="0">
                <a:latin typeface="Arial" pitchFamily="34" charset="0"/>
                <a:cs typeface="Arial" pitchFamily="34" charset="0"/>
              </a:rPr>
              <a:t>The new Hub will integrate efforts at several successful independent research programs into a larger, coordinated effort designed to push the limits on battery advances. </a:t>
            </a:r>
            <a:r>
              <a:rPr lang="en-US" sz="1800" b="0" u="none" dirty="0" smtClean="0">
                <a:solidFill>
                  <a:prstClr val="black"/>
                </a:solidFill>
                <a:latin typeface="Arial" pitchFamily="34" charset="0"/>
                <a:cs typeface="Arial" pitchFamily="34" charset="0"/>
              </a:rPr>
              <a:t>It will coordinate </a:t>
            </a:r>
            <a:r>
              <a:rPr lang="en-US" sz="1800" b="0" u="none" dirty="0">
                <a:solidFill>
                  <a:prstClr val="black"/>
                </a:solidFill>
                <a:latin typeface="Arial" pitchFamily="34" charset="0"/>
                <a:cs typeface="Arial" pitchFamily="34" charset="0"/>
              </a:rPr>
              <a:t>with relevant </a:t>
            </a:r>
            <a:r>
              <a:rPr lang="en-US" sz="1800" b="0" u="none" dirty="0" smtClean="0">
                <a:solidFill>
                  <a:prstClr val="black"/>
                </a:solidFill>
                <a:latin typeface="Arial" pitchFamily="34" charset="0"/>
                <a:cs typeface="Arial" pitchFamily="34" charset="0"/>
              </a:rPr>
              <a:t>BES (including the EFRCs), ARPA-E, </a:t>
            </a:r>
            <a:r>
              <a:rPr lang="en-US" sz="1800" b="0" u="none" dirty="0">
                <a:solidFill>
                  <a:prstClr val="black"/>
                </a:solidFill>
                <a:latin typeface="Arial" pitchFamily="34" charset="0"/>
                <a:cs typeface="Arial" pitchFamily="34" charset="0"/>
              </a:rPr>
              <a:t>EERE, and OE </a:t>
            </a:r>
            <a:r>
              <a:rPr lang="en-US" sz="1800" b="0" u="none" dirty="0" smtClean="0">
                <a:solidFill>
                  <a:prstClr val="black"/>
                </a:solidFill>
                <a:latin typeface="Arial" pitchFamily="34" charset="0"/>
                <a:cs typeface="Arial" pitchFamily="34" charset="0"/>
              </a:rPr>
              <a:t>activities.</a:t>
            </a:r>
            <a:endParaRPr lang="en-US" sz="1800" b="0" u="none" dirty="0">
              <a:solidFill>
                <a:srgbClr val="000000"/>
              </a:solidFill>
              <a:latin typeface="Arial" pitchFamily="34" charset="0"/>
              <a:cs typeface="Arial" pitchFamily="34" charset="0"/>
            </a:endParaRPr>
          </a:p>
          <a:p>
            <a:pPr marL="257853" indent="-257853">
              <a:spcAft>
                <a:spcPts val="1337"/>
              </a:spcAft>
              <a:buFont typeface="Wingdings" pitchFamily="2" charset="2"/>
              <a:buChar char="§"/>
            </a:pPr>
            <a:endParaRPr lang="en-US" sz="1800" b="0" u="none" dirty="0">
              <a:latin typeface="Arial" pitchFamily="34" charset="0"/>
              <a:cs typeface="Arial" pitchFamily="34" charset="0"/>
            </a:endParaRPr>
          </a:p>
        </p:txBody>
      </p:sp>
      <p:sp>
        <p:nvSpPr>
          <p:cNvPr id="6" name="Slide Number Placeholder 2"/>
          <p:cNvSpPr txBox="1">
            <a:spLocks/>
          </p:cNvSpPr>
          <p:nvPr/>
        </p:nvSpPr>
        <p:spPr>
          <a:xfrm>
            <a:off x="9209405" y="7152747"/>
            <a:ext cx="419100" cy="413808"/>
          </a:xfrm>
          <a:prstGeom prst="rect">
            <a:avLst/>
          </a:prstGeom>
        </p:spPr>
        <p:txBody>
          <a:bodyPr vert="horz" lIns="101099" tIns="50555" rIns="101099" bIns="50555" rtlCol="0" anchor="ctr"/>
          <a:lstStyle/>
          <a:p>
            <a:pPr algn="r" defTabSz="913759" fontAlgn="auto">
              <a:spcBef>
                <a:spcPts val="0"/>
              </a:spcBef>
              <a:spcAft>
                <a:spcPts val="0"/>
              </a:spcAft>
              <a:defRPr/>
            </a:pPr>
            <a:fld id="{894C652A-1437-4DEE-BE20-1D8E4CBD3D73}" type="slidenum">
              <a:rPr lang="en-US" sz="1300" b="0" u="none">
                <a:solidFill>
                  <a:srgbClr val="106636"/>
                </a:solidFill>
                <a:latin typeface="Arial" pitchFamily="34" charset="0"/>
                <a:cs typeface="Arial" pitchFamily="34" charset="0"/>
              </a:rPr>
              <a:pPr algn="r" defTabSz="913759" fontAlgn="auto">
                <a:spcBef>
                  <a:spcPts val="0"/>
                </a:spcBef>
                <a:spcAft>
                  <a:spcPts val="0"/>
                </a:spcAft>
                <a:defRPr/>
              </a:pPr>
              <a:t>9</a:t>
            </a:fld>
            <a:endParaRPr lang="en-US" sz="1300" b="0" u="none" dirty="0">
              <a:solidFill>
                <a:srgbClr val="10663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57307</TotalTime>
  <Words>3030</Words>
  <Application>Microsoft Office PowerPoint</Application>
  <PresentationFormat>Custom</PresentationFormat>
  <Paragraphs>795</Paragraphs>
  <Slides>25</Slides>
  <Notes>25</Notes>
  <HiddenSlides>0</HiddenSlides>
  <MMClips>0</MMClips>
  <ScaleCrop>false</ScaleCrop>
  <HeadingPairs>
    <vt:vector size="6" baseType="variant">
      <vt:variant>
        <vt:lpstr>Theme</vt:lpstr>
      </vt:variant>
      <vt:variant>
        <vt:i4>9</vt:i4>
      </vt:variant>
      <vt:variant>
        <vt:lpstr>Links</vt:lpstr>
      </vt:variant>
      <vt:variant>
        <vt:i4>1</vt:i4>
      </vt:variant>
      <vt:variant>
        <vt:lpstr>Slide Titles</vt:lpstr>
      </vt:variant>
      <vt:variant>
        <vt:i4>25</vt:i4>
      </vt:variant>
    </vt:vector>
  </HeadingPairs>
  <TitlesOfParts>
    <vt:vector size="35" baseType="lpstr">
      <vt:lpstr>Custom Design</vt:lpstr>
      <vt:lpstr>1_Custom Design</vt:lpstr>
      <vt:lpstr>3_Office Theme</vt:lpstr>
      <vt:lpstr>2_Custom Design</vt:lpstr>
      <vt:lpstr>Office Theme</vt:lpstr>
      <vt:lpstr>1_Office Theme</vt:lpstr>
      <vt:lpstr>7_Office Theme</vt:lpstr>
      <vt:lpstr>9_Office Theme</vt:lpstr>
      <vt:lpstr>10_Office Theme</vt:lpstr>
      <vt:lpstr>Macintosh HD:Users:echandler:Desktop:JCAP:JCAP  Hub sections:Appendix_5_Site_Plan_S&amp;N+JA.doc!OLE_LINK1</vt:lpstr>
      <vt:lpstr>Basic Energy Sciences Update</vt:lpstr>
      <vt:lpstr>PowerPoint Presentation</vt:lpstr>
      <vt:lpstr>PowerPoint Presentation</vt:lpstr>
      <vt:lpstr>PowerPoint Presentation</vt:lpstr>
      <vt:lpstr>Autonomic Shutdown of Overheated Li-ion Batteries</vt:lpstr>
      <vt:lpstr>Nanoparticles Enable Ultrasensitive Detection of Toxic Metals</vt:lpstr>
      <vt:lpstr>Fuels from Sunlight Hub:  Project Update</vt:lpstr>
      <vt:lpstr>JCAP-HTE/SSRL High Throughput X-Ray Diffraction </vt:lpstr>
      <vt:lpstr>Batteries and Energy Storage Energy Innovation Hub  Transform the Grid and Electrify Transportation </vt:lpstr>
      <vt:lpstr>PowerPoint Presentation</vt:lpstr>
      <vt:lpstr>Simultaneous Hard X-ray Experiments at LCLS</vt:lpstr>
      <vt:lpstr>First High-Energy Superconducting Undulator Installed at APS</vt:lpstr>
      <vt:lpstr>National Synchrotron Light Source-II 85% Complete </vt:lpstr>
      <vt:lpstr>NSLS-II Accelerator Systems Installation Progress</vt:lpstr>
      <vt:lpstr>BES Publications for Improved Communication</vt:lpstr>
      <vt:lpstr>FY 2013 – An Unusual Year of Budget Planning and Execution</vt:lpstr>
      <vt:lpstr>PowerPoint Presentation</vt:lpstr>
      <vt:lpstr>PowerPoint Presentation</vt:lpstr>
      <vt:lpstr>PowerPoint Presentation</vt:lpstr>
      <vt:lpstr>The Charge to This Panel</vt:lpstr>
      <vt:lpstr>The Charge to This Panel  ( -- Continued --)</vt:lpstr>
      <vt:lpstr>How We Will Address the Charge</vt:lpstr>
      <vt:lpstr>PowerPoint Presentation</vt:lpstr>
      <vt:lpstr>PowerPoint Presentation</vt:lpstr>
      <vt:lpstr>PowerPoint Presentation</vt:lpstr>
    </vt:vector>
  </TitlesOfParts>
  <Company>Dept.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kung</dc:creator>
  <cp:lastModifiedBy>kPerine</cp:lastModifiedBy>
  <cp:revision>5053</cp:revision>
  <cp:lastPrinted>2013-02-26T22:16:10Z</cp:lastPrinted>
  <dcterms:created xsi:type="dcterms:W3CDTF">2000-07-20T12:07:15Z</dcterms:created>
  <dcterms:modified xsi:type="dcterms:W3CDTF">2013-03-04T18:16:45Z</dcterms:modified>
</cp:coreProperties>
</file>