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24"/>
  </p:notesMasterIdLst>
  <p:handoutMasterIdLst>
    <p:handoutMasterId r:id="rId25"/>
  </p:handoutMasterIdLst>
  <p:sldIdLst>
    <p:sldId id="350" r:id="rId2"/>
    <p:sldId id="476" r:id="rId3"/>
    <p:sldId id="455" r:id="rId4"/>
    <p:sldId id="461" r:id="rId5"/>
    <p:sldId id="462" r:id="rId6"/>
    <p:sldId id="456" r:id="rId7"/>
    <p:sldId id="435" r:id="rId8"/>
    <p:sldId id="416" r:id="rId9"/>
    <p:sldId id="445" r:id="rId10"/>
    <p:sldId id="467" r:id="rId11"/>
    <p:sldId id="499" r:id="rId12"/>
    <p:sldId id="505" r:id="rId13"/>
    <p:sldId id="506" r:id="rId14"/>
    <p:sldId id="508" r:id="rId15"/>
    <p:sldId id="443" r:id="rId16"/>
    <p:sldId id="463" r:id="rId17"/>
    <p:sldId id="464" r:id="rId18"/>
    <p:sldId id="497" r:id="rId19"/>
    <p:sldId id="511" r:id="rId20"/>
    <p:sldId id="510" r:id="rId21"/>
    <p:sldId id="509" r:id="rId22"/>
    <p:sldId id="507" r:id="rId23"/>
  </p:sldIdLst>
  <p:sldSz cx="9601200" cy="73152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5492" indent="1588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2569" indent="1588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68059" indent="3172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5137" indent="3172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5388" algn="l" defTabSz="914156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2466" algn="l" defTabSz="914156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199544" algn="l" defTabSz="914156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6622" algn="l" defTabSz="914156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FFFF"/>
    <a:srgbClr val="66FF66"/>
    <a:srgbClr val="800080"/>
    <a:srgbClr val="008000"/>
    <a:srgbClr val="146737"/>
    <a:srgbClr val="FFFF99"/>
    <a:srgbClr val="000099"/>
    <a:srgbClr val="0000CC"/>
    <a:srgbClr val="FF99FF"/>
    <a:srgbClr val="FF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4" autoAdjust="0"/>
    <p:restoredTop sz="93407" autoAdjust="0"/>
  </p:normalViewPr>
  <p:slideViewPr>
    <p:cSldViewPr>
      <p:cViewPr varScale="1">
        <p:scale>
          <a:sx n="68" d="100"/>
          <a:sy n="68" d="100"/>
        </p:scale>
        <p:origin x="-1116" y="-108"/>
      </p:cViewPr>
      <p:guideLst>
        <p:guide orient="horz" pos="1380"/>
        <p:guide pos="1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2272"/>
    </p:cViewPr>
  </p:sorterViewPr>
  <p:notesViewPr>
    <p:cSldViewPr snapToGrid="0">
      <p:cViewPr>
        <p:scale>
          <a:sx n="150" d="100"/>
          <a:sy n="150" d="100"/>
        </p:scale>
        <p:origin x="516" y="-78"/>
      </p:cViewPr>
      <p:guideLst>
        <p:guide orient="horz" pos="2929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bm99:Documents:My%20Documents:BES%20SUFD:BES%20SUFD%20FY13:BESAC%20Feb%202013:Lightsource_users_FY82-FY1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11745631796025502"/>
          <c:y val="2.65638223793454E-2"/>
          <c:w val="0.87386271351206501"/>
          <c:h val="0.77634961439588723"/>
        </c:manualLayout>
      </c:layout>
      <c:barChart>
        <c:barDir val="col"/>
        <c:grouping val="stacked"/>
        <c:ser>
          <c:idx val="0"/>
          <c:order val="0"/>
          <c:tx>
            <c:strRef>
              <c:f>'FY82-FY12 Chart'!$A$4</c:f>
              <c:strCache>
                <c:ptCount val="1"/>
                <c:pt idx="0">
                  <c:v>NSLS</c:v>
                </c:pt>
              </c:strCache>
            </c:strRef>
          </c:tx>
          <c:spPr>
            <a:solidFill>
              <a:srgbClr val="3366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'FY82-FY12 Chart'!$B$3:$AF$3</c:f>
              <c:strCache>
                <c:ptCount val="31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</c:strCache>
            </c:strRef>
          </c:cat>
          <c:val>
            <c:numRef>
              <c:f>'FY82-FY12 Chart'!$B$4:$AF$4</c:f>
              <c:numCache>
                <c:formatCode>_(* #,##0_);_(* \(#,##0\);_(* "-"??_);_(@_)</c:formatCode>
                <c:ptCount val="31"/>
                <c:pt idx="0">
                  <c:v>90</c:v>
                </c:pt>
                <c:pt idx="1">
                  <c:v>124</c:v>
                </c:pt>
                <c:pt idx="2">
                  <c:v>210</c:v>
                </c:pt>
                <c:pt idx="3">
                  <c:v>276</c:v>
                </c:pt>
                <c:pt idx="4">
                  <c:v>507</c:v>
                </c:pt>
                <c:pt idx="5">
                  <c:v>670</c:v>
                </c:pt>
                <c:pt idx="6">
                  <c:v>828</c:v>
                </c:pt>
                <c:pt idx="7">
                  <c:v>1215</c:v>
                </c:pt>
                <c:pt idx="8">
                  <c:v>1550</c:v>
                </c:pt>
                <c:pt idx="9">
                  <c:v>1725</c:v>
                </c:pt>
                <c:pt idx="10">
                  <c:v>1897</c:v>
                </c:pt>
                <c:pt idx="11">
                  <c:v>2193</c:v>
                </c:pt>
                <c:pt idx="12">
                  <c:v>2228</c:v>
                </c:pt>
                <c:pt idx="13">
                  <c:v>2206</c:v>
                </c:pt>
                <c:pt idx="14">
                  <c:v>2261</c:v>
                </c:pt>
                <c:pt idx="15">
                  <c:v>2320</c:v>
                </c:pt>
                <c:pt idx="16">
                  <c:v>2380</c:v>
                </c:pt>
                <c:pt idx="17">
                  <c:v>2416</c:v>
                </c:pt>
                <c:pt idx="18">
                  <c:v>2551</c:v>
                </c:pt>
                <c:pt idx="19">
                  <c:v>2523</c:v>
                </c:pt>
                <c:pt idx="20">
                  <c:v>2413</c:v>
                </c:pt>
                <c:pt idx="21">
                  <c:v>2206</c:v>
                </c:pt>
                <c:pt idx="22">
                  <c:v>2299</c:v>
                </c:pt>
                <c:pt idx="23">
                  <c:v>2256</c:v>
                </c:pt>
                <c:pt idx="24">
                  <c:v>2105</c:v>
                </c:pt>
                <c:pt idx="25">
                  <c:v>2219</c:v>
                </c:pt>
                <c:pt idx="26">
                  <c:v>2128</c:v>
                </c:pt>
                <c:pt idx="27">
                  <c:v>2214</c:v>
                </c:pt>
                <c:pt idx="28">
                  <c:v>2229</c:v>
                </c:pt>
                <c:pt idx="29">
                  <c:v>2313</c:v>
                </c:pt>
                <c:pt idx="30">
                  <c:v>2453</c:v>
                </c:pt>
              </c:numCache>
            </c:numRef>
          </c:val>
        </c:ser>
        <c:ser>
          <c:idx val="1"/>
          <c:order val="1"/>
          <c:tx>
            <c:strRef>
              <c:f>'FY82-FY12 Chart'!$A$5</c:f>
              <c:strCache>
                <c:ptCount val="1"/>
                <c:pt idx="0">
                  <c:v>SSRL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'FY82-FY12 Chart'!$B$3:$AF$3</c:f>
              <c:strCache>
                <c:ptCount val="31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</c:strCache>
            </c:strRef>
          </c:cat>
          <c:val>
            <c:numRef>
              <c:f>'FY82-FY12 Chart'!$B$5:$AF$5</c:f>
              <c:numCache>
                <c:formatCode>_(* #,##0_);_(* \(#,##0\);_(* "-"??_);_(@_)</c:formatCode>
                <c:ptCount val="31"/>
                <c:pt idx="0">
                  <c:v>148</c:v>
                </c:pt>
                <c:pt idx="1">
                  <c:v>177</c:v>
                </c:pt>
                <c:pt idx="2">
                  <c:v>189</c:v>
                </c:pt>
                <c:pt idx="3">
                  <c:v>189</c:v>
                </c:pt>
                <c:pt idx="4">
                  <c:v>191</c:v>
                </c:pt>
                <c:pt idx="5">
                  <c:v>191</c:v>
                </c:pt>
                <c:pt idx="6">
                  <c:v>146</c:v>
                </c:pt>
                <c:pt idx="7">
                  <c:v>144</c:v>
                </c:pt>
                <c:pt idx="8">
                  <c:v>107</c:v>
                </c:pt>
                <c:pt idx="9">
                  <c:v>250</c:v>
                </c:pt>
                <c:pt idx="10">
                  <c:v>240</c:v>
                </c:pt>
                <c:pt idx="11">
                  <c:v>292</c:v>
                </c:pt>
                <c:pt idx="12">
                  <c:v>387</c:v>
                </c:pt>
                <c:pt idx="13">
                  <c:v>493</c:v>
                </c:pt>
                <c:pt idx="14">
                  <c:v>647</c:v>
                </c:pt>
                <c:pt idx="15">
                  <c:v>721</c:v>
                </c:pt>
                <c:pt idx="16">
                  <c:v>763</c:v>
                </c:pt>
                <c:pt idx="17">
                  <c:v>782</c:v>
                </c:pt>
                <c:pt idx="18">
                  <c:v>895</c:v>
                </c:pt>
                <c:pt idx="19">
                  <c:v>907</c:v>
                </c:pt>
                <c:pt idx="20">
                  <c:v>1023</c:v>
                </c:pt>
                <c:pt idx="21">
                  <c:v>867</c:v>
                </c:pt>
                <c:pt idx="22">
                  <c:v>741</c:v>
                </c:pt>
                <c:pt idx="23">
                  <c:v>1007</c:v>
                </c:pt>
                <c:pt idx="24">
                  <c:v>1124</c:v>
                </c:pt>
                <c:pt idx="25">
                  <c:v>1151</c:v>
                </c:pt>
                <c:pt idx="26">
                  <c:v>1147</c:v>
                </c:pt>
                <c:pt idx="27">
                  <c:v>1361</c:v>
                </c:pt>
                <c:pt idx="28">
                  <c:v>1436</c:v>
                </c:pt>
                <c:pt idx="29">
                  <c:v>1515</c:v>
                </c:pt>
                <c:pt idx="30">
                  <c:v>1597</c:v>
                </c:pt>
              </c:numCache>
            </c:numRef>
          </c:val>
        </c:ser>
        <c:ser>
          <c:idx val="2"/>
          <c:order val="2"/>
          <c:tx>
            <c:strRef>
              <c:f>'FY82-FY12 Chart'!$A$6</c:f>
              <c:strCache>
                <c:ptCount val="1"/>
                <c:pt idx="0">
                  <c:v>ALS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'FY82-FY12 Chart'!$B$3:$AF$3</c:f>
              <c:strCache>
                <c:ptCount val="31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</c:strCache>
            </c:strRef>
          </c:cat>
          <c:val>
            <c:numRef>
              <c:f>'FY82-FY12 Chart'!$B$6:$AF$6</c:f>
              <c:numCache>
                <c:formatCode>_(* #,##0_);_(* \(#,##0\);_(* "-"??_);_(@_)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91</c:v>
                </c:pt>
                <c:pt idx="13">
                  <c:v>182</c:v>
                </c:pt>
                <c:pt idx="14">
                  <c:v>184</c:v>
                </c:pt>
                <c:pt idx="15">
                  <c:v>295</c:v>
                </c:pt>
                <c:pt idx="16">
                  <c:v>659</c:v>
                </c:pt>
                <c:pt idx="17">
                  <c:v>805</c:v>
                </c:pt>
                <c:pt idx="18">
                  <c:v>1036</c:v>
                </c:pt>
                <c:pt idx="19">
                  <c:v>1163</c:v>
                </c:pt>
                <c:pt idx="20">
                  <c:v>1385</c:v>
                </c:pt>
                <c:pt idx="21">
                  <c:v>1662</c:v>
                </c:pt>
                <c:pt idx="22">
                  <c:v>1898</c:v>
                </c:pt>
                <c:pt idx="23">
                  <c:v>2003</c:v>
                </c:pt>
                <c:pt idx="24">
                  <c:v>2158</c:v>
                </c:pt>
                <c:pt idx="25">
                  <c:v>1748</c:v>
                </c:pt>
                <c:pt idx="26">
                  <c:v>1938</c:v>
                </c:pt>
                <c:pt idx="27">
                  <c:v>1918</c:v>
                </c:pt>
                <c:pt idx="28">
                  <c:v>2032</c:v>
                </c:pt>
                <c:pt idx="29">
                  <c:v>1931</c:v>
                </c:pt>
                <c:pt idx="30">
                  <c:v>1995</c:v>
                </c:pt>
              </c:numCache>
            </c:numRef>
          </c:val>
        </c:ser>
        <c:ser>
          <c:idx val="3"/>
          <c:order val="3"/>
          <c:tx>
            <c:strRef>
              <c:f>'FY82-FY12 Chart'!$A$7</c:f>
              <c:strCache>
                <c:ptCount val="1"/>
                <c:pt idx="0">
                  <c:v>APS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'FY82-FY12 Chart'!$B$3:$AF$3</c:f>
              <c:strCache>
                <c:ptCount val="31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</c:strCache>
            </c:strRef>
          </c:cat>
          <c:val>
            <c:numRef>
              <c:f>'FY82-FY12 Chart'!$B$7:$AF$7</c:f>
              <c:numCache>
                <c:formatCode>_(* #,##0_);_(* \(#,##0\);_(* "-"??_);_(@_)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536</c:v>
                </c:pt>
                <c:pt idx="16">
                  <c:v>734</c:v>
                </c:pt>
                <c:pt idx="17">
                  <c:v>1222</c:v>
                </c:pt>
                <c:pt idx="18">
                  <c:v>1527</c:v>
                </c:pt>
                <c:pt idx="19">
                  <c:v>1989</c:v>
                </c:pt>
                <c:pt idx="20">
                  <c:v>2299</c:v>
                </c:pt>
                <c:pt idx="21">
                  <c:v>2767</c:v>
                </c:pt>
                <c:pt idx="22">
                  <c:v>2773</c:v>
                </c:pt>
                <c:pt idx="23">
                  <c:v>3215</c:v>
                </c:pt>
                <c:pt idx="24">
                  <c:v>3274</c:v>
                </c:pt>
                <c:pt idx="25">
                  <c:v>3420</c:v>
                </c:pt>
                <c:pt idx="26">
                  <c:v>3279</c:v>
                </c:pt>
                <c:pt idx="27">
                  <c:v>3537</c:v>
                </c:pt>
                <c:pt idx="28">
                  <c:v>3796</c:v>
                </c:pt>
                <c:pt idx="29">
                  <c:v>3986</c:v>
                </c:pt>
                <c:pt idx="30">
                  <c:v>4360</c:v>
                </c:pt>
              </c:numCache>
            </c:numRef>
          </c:val>
        </c:ser>
        <c:ser>
          <c:idx val="4"/>
          <c:order val="4"/>
          <c:tx>
            <c:strRef>
              <c:f>'FY82-FY12 Chart'!$A$8</c:f>
              <c:strCache>
                <c:ptCount val="1"/>
                <c:pt idx="0">
                  <c:v>LCLS</c:v>
                </c:pt>
              </c:strCache>
            </c:strRef>
          </c:tx>
          <c:spPr>
            <a:solidFill>
              <a:srgbClr val="00336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'FY82-FY12 Chart'!$B$3:$AF$3</c:f>
              <c:strCache>
                <c:ptCount val="31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</c:strCache>
            </c:strRef>
          </c:cat>
          <c:val>
            <c:numRef>
              <c:f>'FY82-FY12 Chart'!$B$8:$AF$8</c:f>
              <c:numCache>
                <c:formatCode>General</c:formatCode>
                <c:ptCount val="31"/>
                <c:pt idx="28" formatCode="_(* #,##0_);_(* \(#,##0\);_(* &quot;-&quot;??_);_(@_)">
                  <c:v>359</c:v>
                </c:pt>
                <c:pt idx="29" formatCode="_(* #,##0_);_(* \(#,##0\);_(* &quot;-&quot;??_);_(@_)">
                  <c:v>516</c:v>
                </c:pt>
                <c:pt idx="30" formatCode="_(* #,##0_);_(* \(#,##0\);_(* &quot;-&quot;??_);_(@_)">
                  <c:v>571</c:v>
                </c:pt>
              </c:numCache>
            </c:numRef>
          </c:val>
        </c:ser>
        <c:dLbls/>
        <c:gapWidth val="60"/>
        <c:overlap val="100"/>
        <c:axId val="54440320"/>
        <c:axId val="54442240"/>
      </c:barChart>
      <c:catAx>
        <c:axId val="5444032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Fiscal Year</a:t>
                </a:r>
              </a:p>
            </c:rich>
          </c:tx>
          <c:layout>
            <c:manualLayout>
              <c:xMode val="edge"/>
              <c:yMode val="edge"/>
              <c:x val="0.50325124007076194"/>
              <c:y val="0.91516710411198587"/>
            </c:manualLayout>
          </c:layout>
          <c:spPr>
            <a:noFill/>
            <a:ln w="25400">
              <a:noFill/>
            </a:ln>
          </c:spPr>
        </c:title>
        <c:numFmt formatCode="@" sourceLinked="0"/>
        <c:maj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4442240"/>
        <c:crossesAt val="0"/>
        <c:lblAlgn val="ctr"/>
        <c:lblOffset val="100"/>
        <c:tickLblSkip val="1"/>
        <c:tickMarkSkip val="1"/>
      </c:catAx>
      <c:valAx>
        <c:axId val="54442240"/>
        <c:scaling>
          <c:orientation val="minMax"/>
          <c:max val="12000"/>
          <c:min val="0"/>
        </c:scaling>
        <c:axPos val="l"/>
        <c:majorGridlines>
          <c:spPr>
            <a:ln w="12700">
              <a:solidFill>
                <a:srgbClr val="C0C0C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600"/>
                  <a:t>Number of Users</a:t>
                </a:r>
              </a:p>
            </c:rich>
          </c:tx>
          <c:layout>
            <c:manualLayout>
              <c:xMode val="edge"/>
              <c:yMode val="edge"/>
              <c:x val="1.3003804039913504E-2"/>
              <c:y val="0.28534706238643204"/>
            </c:manualLayout>
          </c:layout>
          <c:spPr>
            <a:noFill/>
            <a:ln w="25400">
              <a:noFill/>
            </a:ln>
          </c:spPr>
        </c:title>
        <c:numFmt formatCode="#,##0" sourceLinked="0"/>
        <c:majorTickMark val="in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4440320"/>
        <c:crosses val="autoZero"/>
        <c:crossBetween val="between"/>
        <c:majorUnit val="1000"/>
        <c:minorUnit val="200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6347386961764102"/>
          <c:y val="0.177535661303207"/>
          <c:w val="9.1954022988505732E-2"/>
          <c:h val="0.46014435695538097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  <a:effectLst>
          <a:outerShdw dist="35921" dir="2700000" algn="br">
            <a:srgbClr val="000000"/>
          </a:outerShdw>
        </a:effectLst>
      </c:spPr>
      <c:txPr>
        <a:bodyPr/>
        <a:lstStyle/>
        <a:p>
          <a:pPr>
            <a:defRPr sz="16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4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0376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l" defTabSz="922338" eaLnBrk="0" hangingPunct="0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6639" y="0"/>
            <a:ext cx="3003761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 eaLnBrk="0" hangingPunct="0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5388"/>
            <a:ext cx="3003762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l" defTabSz="922338" eaLnBrk="0" hangingPunct="0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6639" y="8815388"/>
            <a:ext cx="3003761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 eaLnBrk="0" hangingPunct="0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2960E589-BEE1-49E3-866D-0C06B935B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2365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037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l" defTabSz="922338" eaLnBrk="0" hangingPunct="0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6639" y="0"/>
            <a:ext cx="3003761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 eaLnBrk="0" hangingPunct="0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5550" y="693738"/>
            <a:ext cx="4559300" cy="3473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362" y="4397375"/>
            <a:ext cx="5163679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94750"/>
            <a:ext cx="30037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l" defTabSz="922338" eaLnBrk="0" hangingPunct="0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6639" y="8794750"/>
            <a:ext cx="3003761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 eaLnBrk="0" hangingPunct="0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24EBD1F4-43C7-4E26-967B-723BACFD4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69417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49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56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680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513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2135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559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985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412" algn="l" defTabSz="912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7138" y="693738"/>
            <a:ext cx="4556125" cy="3471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C815CE-594B-44AB-BC3C-68E8EAF5333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BD1F4-43C7-4E26-967B-723BACFD442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9142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53F9D4-F60E-8A4D-A01E-2285974A02E8}" type="slidenum">
              <a:rPr lang="en-US"/>
              <a:pPr/>
              <a:t>18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5550" y="693738"/>
            <a:ext cx="4559300" cy="347345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9B013-5109-47CF-A39D-BBF8BD223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0675" y="6664328"/>
            <a:ext cx="2800350" cy="650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00" tIns="48300" rIns="96600" bIns="483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8" descr="horizontal-logo-green-text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325438"/>
            <a:ext cx="5600700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" y="6780110"/>
            <a:ext cx="2240280" cy="389467"/>
          </a:xfrm>
          <a:prstGeom prst="rect">
            <a:avLst/>
          </a:prstGeom>
        </p:spPr>
        <p:txBody>
          <a:bodyPr lIns="96636" tIns="48318" rIns="96636" bIns="48318"/>
          <a:lstStyle/>
          <a:p>
            <a:fld id="{4B5B78A1-46FF-435D-8A27-7AF9B0D86579}" type="datetimeFigureOut">
              <a:rPr lang="en-US" smtClean="0"/>
              <a:pPr/>
              <a:t>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4CE79-C9C2-4282-A1CA-716553B33C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5981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706880"/>
            <a:ext cx="4240530" cy="482769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706880"/>
            <a:ext cx="4240530" cy="482769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0060" y="6780110"/>
            <a:ext cx="2240280" cy="389467"/>
          </a:xfrm>
          <a:prstGeom prst="rect">
            <a:avLst/>
          </a:prstGeom>
        </p:spPr>
        <p:txBody>
          <a:bodyPr lIns="96636" tIns="48318" rIns="96636" bIns="48318"/>
          <a:lstStyle/>
          <a:p>
            <a:fld id="{69D15D4E-FB5E-4A79-8370-65351F5B3B6D}" type="datetimeFigureOut">
              <a:rPr lang="en-US" smtClean="0"/>
              <a:pPr/>
              <a:t>2/28/2013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FED5C-E969-4FD7-9BB9-0F8A0D3407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117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272454"/>
            <a:ext cx="816102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145280"/>
            <a:ext cx="672084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3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6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9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3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6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99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66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" y="6780107"/>
            <a:ext cx="2240280" cy="389467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D76C7974-8A2B-4A9E-90C9-E10EBACA2D6A}" type="datetimeFigureOut">
              <a:rPr lang="en-US" smtClean="0"/>
              <a:pPr/>
              <a:t>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E33B0-54C5-4354-9305-CD107B76E4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5092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33361"/>
            <a:ext cx="9601200" cy="121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57" tIns="48179" rIns="96357" bIns="481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9888" y="923925"/>
            <a:ext cx="8831262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357" tIns="48179" rIns="96357" bIns="481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775" y="6780213"/>
            <a:ext cx="5600700" cy="388937"/>
          </a:xfrm>
          <a:prstGeom prst="rect">
            <a:avLst/>
          </a:prstGeom>
        </p:spPr>
        <p:txBody>
          <a:bodyPr vert="horz" lIns="96357" tIns="48179" rIns="96357" bIns="48179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300">
                <a:solidFill>
                  <a:srgbClr val="106636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Office of Science FY 2011 Budget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4438" y="6775452"/>
            <a:ext cx="400050" cy="388938"/>
          </a:xfrm>
          <a:prstGeom prst="rect">
            <a:avLst/>
          </a:prstGeom>
        </p:spPr>
        <p:txBody>
          <a:bodyPr vert="horz" lIns="96357" tIns="48179" rIns="96357" bIns="48179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3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B4BF021-B529-42DD-BE58-DA72EC138A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9425" y="6778628"/>
            <a:ext cx="2560638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3" r:id="rId2"/>
    <p:sldLayoutId id="2147484315" r:id="rId3"/>
    <p:sldLayoutId id="2147484323" r:id="rId4"/>
    <p:sldLayoutId id="2147484324" r:id="rId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00" kern="1200">
          <a:solidFill>
            <a:srgbClr val="106636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5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5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5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500">
          <a:solidFill>
            <a:srgbClr val="106636"/>
          </a:solidFill>
          <a:latin typeface="Arial" charset="0"/>
          <a:cs typeface="Arial" charset="0"/>
        </a:defRPr>
      </a:lvl5pPr>
      <a:lvl6pPr marL="481799" algn="ctr" rtl="0" fontAlgn="base">
        <a:spcBef>
          <a:spcPct val="0"/>
        </a:spcBef>
        <a:spcAft>
          <a:spcPct val="0"/>
        </a:spcAft>
        <a:defRPr sz="2500">
          <a:solidFill>
            <a:srgbClr val="106636"/>
          </a:solidFill>
          <a:latin typeface="Arial" charset="0"/>
          <a:cs typeface="Arial" charset="0"/>
        </a:defRPr>
      </a:lvl6pPr>
      <a:lvl7pPr marL="963601" algn="ctr" rtl="0" fontAlgn="base">
        <a:spcBef>
          <a:spcPct val="0"/>
        </a:spcBef>
        <a:spcAft>
          <a:spcPct val="0"/>
        </a:spcAft>
        <a:defRPr sz="2500">
          <a:solidFill>
            <a:srgbClr val="106636"/>
          </a:solidFill>
          <a:latin typeface="Arial" charset="0"/>
          <a:cs typeface="Arial" charset="0"/>
        </a:defRPr>
      </a:lvl7pPr>
      <a:lvl8pPr marL="1445396" algn="ctr" rtl="0" fontAlgn="base">
        <a:spcBef>
          <a:spcPct val="0"/>
        </a:spcBef>
        <a:spcAft>
          <a:spcPct val="0"/>
        </a:spcAft>
        <a:defRPr sz="2500">
          <a:solidFill>
            <a:srgbClr val="106636"/>
          </a:solidFill>
          <a:latin typeface="Arial" charset="0"/>
          <a:cs typeface="Arial" charset="0"/>
        </a:defRPr>
      </a:lvl8pPr>
      <a:lvl9pPr marL="1927202" algn="ctr" rtl="0" fontAlgn="base">
        <a:spcBef>
          <a:spcPct val="0"/>
        </a:spcBef>
        <a:spcAft>
          <a:spcPct val="0"/>
        </a:spcAft>
        <a:defRPr sz="25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60267" indent="-36026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b="1" kern="1200">
          <a:solidFill>
            <a:srgbClr val="146737"/>
          </a:solidFill>
          <a:latin typeface="+mj-lt"/>
          <a:ea typeface="+mn-ea"/>
          <a:cs typeface="Arial" pitchFamily="34" charset="0"/>
        </a:defRPr>
      </a:lvl1pPr>
      <a:lvl2pPr marL="782428" indent="-29995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rgbClr val="404040"/>
          </a:solidFill>
          <a:latin typeface="+mj-lt"/>
          <a:ea typeface="+mn-ea"/>
          <a:cs typeface="Arial" pitchFamily="34" charset="0"/>
        </a:defRPr>
      </a:lvl2pPr>
      <a:lvl3pPr marL="1203004" indent="-2396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j-lt"/>
          <a:ea typeface="+mn-ea"/>
          <a:cs typeface="Arial" pitchFamily="34" charset="0"/>
        </a:defRPr>
      </a:lvl3pPr>
      <a:lvl4pPr marL="1685474" indent="-2396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j-lt"/>
          <a:ea typeface="+mn-ea"/>
          <a:cs typeface="Arial" pitchFamily="34" charset="0"/>
        </a:defRPr>
      </a:lvl4pPr>
      <a:lvl5pPr marL="2167946" indent="-2396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j-lt"/>
          <a:ea typeface="+mn-ea"/>
          <a:cs typeface="Arial" pitchFamily="34" charset="0"/>
        </a:defRPr>
      </a:lvl5pPr>
      <a:lvl6pPr marL="2649906" indent="-240903" algn="l" defTabSz="9636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31709" indent="-240903" algn="l" defTabSz="9636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13508" indent="-240903" algn="l" defTabSz="9636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309" indent="-240903" algn="l" defTabSz="9636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36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799" algn="l" defTabSz="9636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3601" algn="l" defTabSz="9636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5396" algn="l" defTabSz="9636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7202" algn="l" defTabSz="9636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9006" algn="l" defTabSz="9636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0801" algn="l" defTabSz="9636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2607" algn="l" defTabSz="9636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4410" algn="l" defTabSz="9636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14.bin"/><Relationship Id="rId4" Type="http://schemas.openxmlformats.org/officeDocument/2006/relationships/image" Target="../media/image5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file:///\\localhost\upload.wikimedia.org\wikipedia\commons\9\9f\Undulator.png" TargetMode="External"/><Relationship Id="rId13" Type="http://schemas.openxmlformats.org/officeDocument/2006/relationships/oleObject" Target="../embeddings/oleObject7.bin"/><Relationship Id="rId3" Type="http://schemas.openxmlformats.org/officeDocument/2006/relationships/hyperlink" Target="file:///\\localhost\upload.wikimedia.org\wikipedia\commons\5\58\Syncrotron.png" TargetMode="External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2.png"/><Relationship Id="rId9" Type="http://schemas.openxmlformats.org/officeDocument/2006/relationships/image" Target="../media/image13.png"/><Relationship Id="rId14" Type="http://schemas.openxmlformats.org/officeDocument/2006/relationships/oleObject" Target="../embeddings/oleObject8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chart" Target="../charts/chart1.xm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hyperlink" Target="http://www.flickr.com/photos/advancedphotonsource/5941503644/in/photostrea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9.bin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image" Target="../media/image33.png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32.jpeg"/><Relationship Id="rId9" Type="http://schemas.openxmlformats.org/officeDocument/2006/relationships/oleObject" Target="../embeddings/oleObject1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ia.gov/library/publications/the-world-factbook/flags/flagtemplate_gm.html" TargetMode="External"/><Relationship Id="rId13" Type="http://schemas.openxmlformats.org/officeDocument/2006/relationships/image" Target="../media/image45.gif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12" Type="http://schemas.openxmlformats.org/officeDocument/2006/relationships/hyperlink" Target="https://www.cia.gov/library/publications/the-world-factbook/flags/flagtemplate_ja.html" TargetMode="External"/><Relationship Id="rId17" Type="http://schemas.openxmlformats.org/officeDocument/2006/relationships/image" Target="../media/image48.png"/><Relationship Id="rId2" Type="http://schemas.openxmlformats.org/officeDocument/2006/relationships/image" Target="../media/image38.png"/><Relationship Id="rId16" Type="http://schemas.openxmlformats.org/officeDocument/2006/relationships/image" Target="../media/image4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4.gif"/><Relationship Id="rId5" Type="http://schemas.openxmlformats.org/officeDocument/2006/relationships/image" Target="../media/image40.jpeg"/><Relationship Id="rId15" Type="http://schemas.openxmlformats.org/officeDocument/2006/relationships/image" Target="../media/image46.gif"/><Relationship Id="rId10" Type="http://schemas.openxmlformats.org/officeDocument/2006/relationships/hyperlink" Target="https://www.cia.gov/library/publications/the-world-factbook/flags/flagtemplate_ks.html" TargetMode="External"/><Relationship Id="rId4" Type="http://schemas.openxmlformats.org/officeDocument/2006/relationships/hyperlink" Target="http://bilder.desy.de:9080/XFELmediabank/ConvertAssets/european-xfel-site-schenefeld-visualization-1.jpg" TargetMode="External"/><Relationship Id="rId9" Type="http://schemas.openxmlformats.org/officeDocument/2006/relationships/image" Target="../media/image43.gif"/><Relationship Id="rId14" Type="http://schemas.openxmlformats.org/officeDocument/2006/relationships/hyperlink" Target="https://www.cia.gov/library/publications/the-world-factbook/flags/flagtemplate_sz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4"/>
          <p:cNvSpPr>
            <a:spLocks noGrp="1"/>
          </p:cNvSpPr>
          <p:nvPr>
            <p:ph type="subTitle" idx="4294967295"/>
          </p:nvPr>
        </p:nvSpPr>
        <p:spPr>
          <a:xfrm>
            <a:off x="1524000" y="5486400"/>
            <a:ext cx="6721475" cy="1045495"/>
          </a:xfrm>
        </p:spPr>
        <p:txBody>
          <a:bodyPr lIns="96600" tIns="48300" rIns="96600" bIns="48300">
            <a:spAutoFit/>
          </a:bodyPr>
          <a:lstStyle/>
          <a:p>
            <a:pPr marL="266629" indent="-266629" algn="ctr" defTabSz="1071277">
              <a:buNone/>
            </a:pPr>
            <a:r>
              <a:rPr lang="en-US" sz="2800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James B. Murphy, Director</a:t>
            </a:r>
          </a:p>
          <a:p>
            <a:pPr marL="266629" indent="-266629" algn="ctr" defTabSz="1071277">
              <a:buNone/>
            </a:pPr>
            <a:r>
              <a:rPr lang="en-US" sz="2800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BES Scientific User Facilities </a:t>
            </a:r>
            <a:r>
              <a:rPr lang="en-US" sz="2800" i="1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Division</a:t>
            </a:r>
            <a:endParaRPr lang="en-US" sz="2800" i="1" dirty="0">
              <a:solidFill>
                <a:srgbClr val="FF0000"/>
              </a:solidFill>
              <a:latin typeface="Arial Narrow" pitchFamily="34" charset="0"/>
              <a:cs typeface="Arial" charset="0"/>
            </a:endParaRPr>
          </a:p>
        </p:txBody>
      </p:sp>
      <p:sp useBgFill="1">
        <p:nvSpPr>
          <p:cNvPr id="3075" name="Title 3"/>
          <p:cNvSpPr>
            <a:spLocks noGrp="1"/>
          </p:cNvSpPr>
          <p:nvPr>
            <p:ph type="title" idx="4294967295"/>
          </p:nvPr>
        </p:nvSpPr>
        <p:spPr>
          <a:xfrm>
            <a:off x="1" y="1646720"/>
            <a:ext cx="9601200" cy="3375120"/>
          </a:xfr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4800" b="1" i="1" spc="53" dirty="0" smtClean="0">
                <a:ln w="11430"/>
                <a:solidFill>
                  <a:srgbClr val="006600"/>
                </a:solidFill>
                <a:latin typeface="Arial Narrow" pitchFamily="34" charset="0"/>
              </a:rPr>
              <a:t>International Light Sources</a:t>
            </a:r>
            <a:r>
              <a:rPr lang="en-US" sz="4800" b="1" i="1" spc="53" dirty="0">
                <a:ln w="11430"/>
                <a:solidFill>
                  <a:srgbClr val="006600"/>
                </a:solidFill>
                <a:latin typeface="Arial Narrow" pitchFamily="34" charset="0"/>
              </a:rPr>
              <a:t> </a:t>
            </a:r>
            <a:r>
              <a:rPr lang="en-US" sz="4800" b="1" i="1" spc="53" dirty="0" smtClean="0">
                <a:ln w="11430"/>
                <a:solidFill>
                  <a:srgbClr val="006600"/>
                </a:solidFill>
                <a:latin typeface="Arial Narrow" pitchFamily="34" charset="0"/>
              </a:rPr>
              <a:t>Survey</a:t>
            </a:r>
            <a:r>
              <a:rPr lang="en-US" sz="4400" b="1" i="1" spc="53" dirty="0" smtClean="0">
                <a:ln w="11430"/>
                <a:solidFill>
                  <a:srgbClr val="006600"/>
                </a:solidFill>
                <a:latin typeface="Arial Narrow" pitchFamily="34" charset="0"/>
              </a:rPr>
              <a:t/>
            </a:r>
            <a:br>
              <a:rPr lang="en-US" sz="4400" b="1" i="1" spc="53" dirty="0" smtClean="0">
                <a:ln w="11430"/>
                <a:solidFill>
                  <a:srgbClr val="006600"/>
                </a:solidFill>
                <a:latin typeface="Arial Narrow" pitchFamily="34" charset="0"/>
              </a:rPr>
            </a:br>
            <a:r>
              <a:rPr lang="en-US" sz="4400" b="1" i="1" spc="53" dirty="0">
                <a:ln w="11430"/>
                <a:solidFill>
                  <a:srgbClr val="006600"/>
                </a:solidFill>
                <a:latin typeface="Arial Narrow" pitchFamily="34" charset="0"/>
              </a:rPr>
              <a:t/>
            </a:r>
            <a:br>
              <a:rPr lang="en-US" sz="4400" b="1" i="1" spc="53" dirty="0">
                <a:ln w="11430"/>
                <a:solidFill>
                  <a:srgbClr val="006600"/>
                </a:solidFill>
                <a:latin typeface="Arial Narrow" pitchFamily="34" charset="0"/>
              </a:rPr>
            </a:br>
            <a:r>
              <a:rPr lang="en-US" sz="3600" b="1" i="1" spc="53" dirty="0">
                <a:ln w="11430"/>
                <a:solidFill>
                  <a:srgbClr val="006600"/>
                </a:solidFill>
                <a:latin typeface="Arial Narrow" pitchFamily="34" charset="0"/>
              </a:rPr>
              <a:t>presented </a:t>
            </a:r>
            <a:r>
              <a:rPr lang="en-US" sz="3600" b="1" i="1" spc="53" dirty="0" smtClean="0">
                <a:ln w="11430"/>
                <a:solidFill>
                  <a:srgbClr val="006600"/>
                </a:solidFill>
                <a:latin typeface="Arial Narrow" pitchFamily="34" charset="0"/>
              </a:rPr>
              <a:t>to the</a:t>
            </a:r>
            <a:r>
              <a:rPr lang="en-US" sz="3600" b="1" i="1" spc="53" dirty="0">
                <a:ln w="11430"/>
                <a:solidFill>
                  <a:srgbClr val="006600"/>
                </a:solidFill>
                <a:latin typeface="Arial Narrow" pitchFamily="34" charset="0"/>
              </a:rPr>
              <a:t/>
            </a:r>
            <a:br>
              <a:rPr lang="en-US" sz="3600" b="1" i="1" spc="53" dirty="0">
                <a:ln w="11430"/>
                <a:solidFill>
                  <a:srgbClr val="006600"/>
                </a:solidFill>
                <a:latin typeface="Arial Narrow" pitchFamily="34" charset="0"/>
              </a:rPr>
            </a:br>
            <a:r>
              <a:rPr lang="en-US" sz="3600" b="1" i="1" spc="53" dirty="0">
                <a:ln w="11430"/>
                <a:solidFill>
                  <a:srgbClr val="006600"/>
                </a:solidFill>
                <a:latin typeface="Arial Narrow" pitchFamily="34" charset="0"/>
              </a:rPr>
              <a:t/>
            </a:r>
            <a:br>
              <a:rPr lang="en-US" sz="3600" b="1" i="1" spc="53" dirty="0">
                <a:ln w="11430"/>
                <a:solidFill>
                  <a:srgbClr val="006600"/>
                </a:solidFill>
                <a:latin typeface="Arial Narrow" pitchFamily="34" charset="0"/>
              </a:rPr>
            </a:br>
            <a:r>
              <a:rPr lang="en-US" sz="3600" b="1" i="1" spc="53" dirty="0">
                <a:ln w="11430"/>
                <a:solidFill>
                  <a:srgbClr val="006600"/>
                </a:solidFill>
                <a:latin typeface="Arial Narrow" pitchFamily="34" charset="0"/>
              </a:rPr>
              <a:t>BESAC </a:t>
            </a:r>
            <a:r>
              <a:rPr lang="en-US" sz="3600" b="1" i="1" spc="53" dirty="0" smtClean="0">
                <a:ln w="11430"/>
                <a:solidFill>
                  <a:srgbClr val="006600"/>
                </a:solidFill>
                <a:latin typeface="Arial Narrow" pitchFamily="34" charset="0"/>
              </a:rPr>
              <a:t>Meeting</a:t>
            </a:r>
            <a:br>
              <a:rPr lang="en-US" sz="3600" b="1" i="1" spc="53" dirty="0" smtClean="0">
                <a:ln w="11430"/>
                <a:solidFill>
                  <a:srgbClr val="006600"/>
                </a:solidFill>
                <a:latin typeface="Arial Narrow" pitchFamily="34" charset="0"/>
              </a:rPr>
            </a:br>
            <a:r>
              <a:rPr lang="en-US" sz="3600" b="1" i="1" spc="53" dirty="0" smtClean="0">
                <a:ln w="11430"/>
                <a:solidFill>
                  <a:srgbClr val="006600"/>
                </a:solidFill>
                <a:latin typeface="Arial Narrow" pitchFamily="34" charset="0"/>
              </a:rPr>
              <a:t>28 February 2013</a:t>
            </a:r>
            <a:endParaRPr lang="en-US" sz="4000" b="1" i="1" spc="53" dirty="0">
              <a:ln w="11430"/>
              <a:solidFill>
                <a:srgbClr val="0066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Gazing Beyond LCLS-I &amp; </a:t>
            </a:r>
            <a:r>
              <a:rPr lang="en-US" sz="4000" dirty="0" smtClean="0"/>
              <a:t>II: High Rep Rate FELs</a:t>
            </a:r>
            <a:endParaRPr lang="en-US" sz="4000" dirty="0"/>
          </a:p>
        </p:txBody>
      </p:sp>
      <p:pic>
        <p:nvPicPr>
          <p:cNvPr id="5" name="Picture 4" descr="Cover from NGLS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373" y="844966"/>
            <a:ext cx="2560320" cy="33659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37703" y="844966"/>
            <a:ext cx="6804228" cy="62082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6661" tIns="48331" rIns="96661" bIns="48331" rtlCol="0">
            <a:spAutoFit/>
          </a:bodyPr>
          <a:lstStyle/>
          <a:p>
            <a:r>
              <a:rPr lang="en-US" sz="3400" dirty="0" smtClean="0"/>
              <a:t>NGLS: Soft </a:t>
            </a:r>
            <a:r>
              <a:rPr lang="en-US" sz="3400" dirty="0"/>
              <a:t>X-Ray </a:t>
            </a:r>
            <a:r>
              <a:rPr lang="en-US" sz="3400" dirty="0" smtClean="0"/>
              <a:t>FEL Amplifier @ 1MHz</a:t>
            </a:r>
            <a:endParaRPr lang="en-US" sz="3400" dirty="0"/>
          </a:p>
        </p:txBody>
      </p:sp>
      <p:sp>
        <p:nvSpPr>
          <p:cNvPr id="19" name="TextBox 18"/>
          <p:cNvSpPr txBox="1"/>
          <p:nvPr/>
        </p:nvSpPr>
        <p:spPr>
          <a:xfrm>
            <a:off x="560290" y="3262268"/>
            <a:ext cx="1909748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CD0 Document</a:t>
            </a:r>
            <a:endParaRPr lang="en-US" sz="2400"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97373" y="1576486"/>
            <a:ext cx="8881110" cy="2928219"/>
            <a:chOff x="197373" y="1576486"/>
            <a:chExt cx="8881110" cy="2928219"/>
          </a:xfrm>
        </p:grpSpPr>
        <p:grpSp>
          <p:nvGrpSpPr>
            <p:cNvPr id="16" name="Group 15"/>
            <p:cNvGrpSpPr/>
            <p:nvPr/>
          </p:nvGrpSpPr>
          <p:grpSpPr>
            <a:xfrm>
              <a:off x="197373" y="1576486"/>
              <a:ext cx="8881110" cy="2928219"/>
              <a:chOff x="152400" y="1676400"/>
              <a:chExt cx="8458200" cy="274520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2400" y="1676400"/>
                <a:ext cx="8458200" cy="2745205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656266" y="3699428"/>
                <a:ext cx="1347589" cy="519373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bg1"/>
                    </a:solidFill>
                  </a:rPr>
                  <a:t>λ</a:t>
                </a:r>
                <a:r>
                  <a:rPr lang="en-US" sz="3000" dirty="0">
                    <a:solidFill>
                      <a:schemeClr val="bg1"/>
                    </a:solidFill>
                  </a:rPr>
                  <a:t> ~ 10 </a:t>
                </a:r>
                <a:r>
                  <a:rPr lang="en-US" sz="3000" dirty="0" err="1">
                    <a:solidFill>
                      <a:schemeClr val="bg1"/>
                    </a:solidFill>
                  </a:rPr>
                  <a:t>Å</a:t>
                </a:r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5490846" y="1643586"/>
              <a:ext cx="3132989" cy="46166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E</a:t>
              </a:r>
              <a:r>
                <a:rPr lang="en-US" sz="2400" baseline="-25000" dirty="0" err="1" smtClean="0"/>
                <a:t>e</a:t>
              </a:r>
              <a:r>
                <a:rPr lang="en-US" sz="2400" dirty="0" smtClean="0"/>
                <a:t>~ 2.4 </a:t>
              </a:r>
              <a:r>
                <a:rPr lang="en-US" sz="2400" dirty="0" err="1" smtClean="0"/>
                <a:t>Gev</a:t>
              </a:r>
              <a:r>
                <a:rPr lang="en-US" sz="2400" dirty="0" smtClean="0"/>
                <a:t> </a:t>
              </a:r>
              <a:r>
                <a:rPr lang="en-US" sz="2400" u="sng" dirty="0" smtClean="0">
                  <a:solidFill>
                    <a:schemeClr val="bg1"/>
                  </a:solidFill>
                </a:rPr>
                <a:t>CW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smtClean="0"/>
                <a:t>SC Linac</a:t>
              </a:r>
              <a:endParaRPr lang="en-US" sz="2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4422410"/>
            <a:ext cx="9739527" cy="2379988"/>
            <a:chOff x="0" y="4422410"/>
            <a:chExt cx="9739527" cy="2379988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4422410"/>
              <a:ext cx="9739527" cy="2289858"/>
              <a:chOff x="1" y="4453820"/>
              <a:chExt cx="9275740" cy="2146741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r="3528" b="4029"/>
              <a:stretch/>
            </p:blipFill>
            <p:spPr bwMode="auto">
              <a:xfrm>
                <a:off x="1" y="4578463"/>
                <a:ext cx="4280520" cy="1974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1" y="4532397"/>
                <a:ext cx="2936580" cy="519373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/>
                  <a:t>XFEL-Oscillator ERL</a:t>
                </a:r>
              </a:p>
            </p:txBody>
          </p:sp>
          <p:sp>
            <p:nvSpPr>
              <p:cNvPr id="7" name="Rectangle 3"/>
              <p:cNvSpPr txBox="1">
                <a:spLocks noChangeArrowheads="1"/>
              </p:cNvSpPr>
              <p:nvPr/>
            </p:nvSpPr>
            <p:spPr>
              <a:xfrm>
                <a:off x="4322741" y="4453820"/>
                <a:ext cx="4953000" cy="2146741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98710" indent="-298710"/>
                <a:r>
                  <a:rPr lang="en-US" sz="2100" dirty="0" err="1">
                    <a:cs typeface="Arial Narrow"/>
                    <a:sym typeface="Wingdings" charset="0"/>
                  </a:rPr>
                  <a:t>E</a:t>
                </a:r>
                <a:r>
                  <a:rPr lang="en-US" sz="2100" baseline="-25000" dirty="0" err="1">
                    <a:cs typeface="Arial Narrow"/>
                    <a:sym typeface="Wingdings" charset="0"/>
                  </a:rPr>
                  <a:t>e</a:t>
                </a:r>
                <a:r>
                  <a:rPr lang="en-US" sz="2100" dirty="0">
                    <a:cs typeface="Arial Narrow"/>
                    <a:sym typeface="Wingdings" charset="0"/>
                  </a:rPr>
                  <a:t> ~ </a:t>
                </a:r>
                <a:r>
                  <a:rPr lang="en-US" sz="2100" dirty="0" smtClean="0">
                    <a:cs typeface="Arial Narrow"/>
                    <a:sym typeface="Wingdings" charset="0"/>
                  </a:rPr>
                  <a:t>6-</a:t>
                </a:r>
                <a:r>
                  <a:rPr lang="en-US" sz="2100" dirty="0">
                    <a:cs typeface="Arial Narrow"/>
                    <a:sym typeface="Wingdings" charset="0"/>
                  </a:rPr>
                  <a:t>10 </a:t>
                </a:r>
                <a:r>
                  <a:rPr lang="en-US" sz="2100" dirty="0" err="1" smtClean="0">
                    <a:cs typeface="Arial Narrow"/>
                    <a:sym typeface="Wingdings" charset="0"/>
                  </a:rPr>
                  <a:t>Gev</a:t>
                </a:r>
                <a:r>
                  <a:rPr lang="en-US" sz="2100" dirty="0" smtClean="0">
                    <a:cs typeface="Arial Narrow"/>
                    <a:sym typeface="Wingdings" charset="0"/>
                  </a:rPr>
                  <a:t> ERL</a:t>
                </a:r>
                <a:endParaRPr lang="en-US" sz="2100" dirty="0">
                  <a:cs typeface="Arial Narrow"/>
                  <a:sym typeface="Wingdings" charset="0"/>
                </a:endParaRPr>
              </a:p>
              <a:p>
                <a:pPr marL="298710" indent="-298710"/>
                <a:r>
                  <a:rPr lang="en-US" sz="2100" dirty="0" smtClean="0">
                    <a:latin typeface="Arial Narrow"/>
                    <a:cs typeface="Arial Narrow"/>
                    <a:sym typeface="Wingdings" charset="0"/>
                  </a:rPr>
                  <a:t>Store </a:t>
                </a:r>
                <a:r>
                  <a:rPr lang="en-US" sz="2100" dirty="0">
                    <a:latin typeface="Arial Narrow"/>
                    <a:cs typeface="Arial Narrow"/>
                    <a:sym typeface="Wingdings" charset="0"/>
                  </a:rPr>
                  <a:t>an X-ray pulse in a Bragg cavity multi-pass gain &amp; spectral cleaning</a:t>
                </a:r>
              </a:p>
              <a:p>
                <a:pPr marL="298710" indent="-298710"/>
                <a:r>
                  <a:rPr lang="en-US" sz="2100" dirty="0">
                    <a:solidFill>
                      <a:srgbClr val="202020"/>
                    </a:solidFill>
                    <a:latin typeface="Arial Narrow"/>
                    <a:cs typeface="Arial Narrow"/>
                    <a:sym typeface="Wingdings" charset="0"/>
                  </a:rPr>
                  <a:t>Provide </a:t>
                </a:r>
                <a:r>
                  <a:rPr lang="en-US" sz="2100" dirty="0" err="1">
                    <a:solidFill>
                      <a:srgbClr val="202020"/>
                    </a:solidFill>
                    <a:latin typeface="Arial Narrow"/>
                    <a:cs typeface="Arial Narrow"/>
                    <a:sym typeface="Wingdings" charset="0"/>
                  </a:rPr>
                  <a:t>meV</a:t>
                </a:r>
                <a:r>
                  <a:rPr lang="en-US" sz="2100" dirty="0">
                    <a:solidFill>
                      <a:srgbClr val="202020"/>
                    </a:solidFill>
                    <a:latin typeface="Arial Narrow"/>
                    <a:cs typeface="Arial Narrow"/>
                    <a:sym typeface="Wingdings" charset="0"/>
                  </a:rPr>
                  <a:t> bandwidth (</a:t>
                </a:r>
                <a:r>
                  <a:rPr lang="en-US" sz="2100" dirty="0" err="1">
                    <a:solidFill>
                      <a:srgbClr val="202020"/>
                    </a:solidFill>
                    <a:latin typeface="Lucida Grande"/>
                    <a:ea typeface="Lucida Grande"/>
                    <a:cs typeface="Lucida Grande"/>
                    <a:sym typeface="Wingdings" charset="0"/>
                  </a:rPr>
                  <a:t>Δω</a:t>
                </a:r>
                <a:r>
                  <a:rPr lang="en-US" sz="2100" dirty="0">
                    <a:solidFill>
                      <a:srgbClr val="202020"/>
                    </a:solidFill>
                    <a:latin typeface="Arial Narrow"/>
                    <a:cs typeface="Arial Narrow"/>
                    <a:sym typeface="Wingdings" charset="0"/>
                  </a:rPr>
                  <a:t>/</a:t>
                </a:r>
                <a:r>
                  <a:rPr lang="en-US" sz="2100" dirty="0" err="1">
                    <a:solidFill>
                      <a:srgbClr val="202020"/>
                    </a:solidFill>
                    <a:latin typeface="Lucida Grande"/>
                    <a:ea typeface="Lucida Grande"/>
                    <a:cs typeface="Lucida Grande"/>
                    <a:sym typeface="Wingdings" charset="0"/>
                  </a:rPr>
                  <a:t>ω</a:t>
                </a:r>
                <a:r>
                  <a:rPr lang="en-US" sz="2100" dirty="0">
                    <a:solidFill>
                      <a:srgbClr val="202020"/>
                    </a:solidFill>
                    <a:latin typeface="Arial Narrow"/>
                    <a:cs typeface="Arial Narrow"/>
                    <a:sym typeface="Wingdings" charset="0"/>
                  </a:rPr>
                  <a:t> ~ 10</a:t>
                </a:r>
                <a:r>
                  <a:rPr lang="en-US" sz="2100" baseline="30000" dirty="0">
                    <a:solidFill>
                      <a:srgbClr val="202020"/>
                    </a:solidFill>
                    <a:latin typeface="Arial Narrow"/>
                    <a:cs typeface="Arial Narrow"/>
                    <a:sym typeface="Wingdings" charset="0"/>
                  </a:rPr>
                  <a:t>-7</a:t>
                </a:r>
                <a:r>
                  <a:rPr lang="en-US" sz="2100" dirty="0">
                    <a:solidFill>
                      <a:srgbClr val="202020"/>
                    </a:solidFill>
                    <a:latin typeface="Arial Narrow"/>
                    <a:cs typeface="Arial Narrow"/>
                    <a:sym typeface="Wingdings" charset="0"/>
                  </a:rPr>
                  <a:t>)</a:t>
                </a:r>
              </a:p>
              <a:p>
                <a:pPr marL="298710" indent="-298710"/>
                <a:r>
                  <a:rPr lang="en-US" sz="2100" dirty="0">
                    <a:solidFill>
                      <a:srgbClr val="202020"/>
                    </a:solidFill>
                    <a:latin typeface="Arial Narrow"/>
                    <a:cs typeface="Arial Narrow"/>
                    <a:sym typeface="Wingdings" charset="0"/>
                  </a:rPr>
                  <a:t>MHz pulse rep rate high average brightness</a:t>
                </a:r>
              </a:p>
              <a:p>
                <a:pPr marL="298710" indent="-298710"/>
                <a:r>
                  <a:rPr lang="en-US" sz="2100" dirty="0">
                    <a:solidFill>
                      <a:srgbClr val="202020"/>
                    </a:solidFill>
                    <a:latin typeface="Arial Narrow"/>
                    <a:cs typeface="Arial Narrow"/>
                    <a:sym typeface="Wingdings" charset="0"/>
                  </a:rPr>
                  <a:t>Needs R&amp;D on diamond cavity &amp; </a:t>
                </a:r>
                <a:r>
                  <a:rPr lang="en-US" sz="2100" dirty="0" smtClean="0">
                    <a:solidFill>
                      <a:srgbClr val="202020"/>
                    </a:solidFill>
                    <a:latin typeface="Arial Narrow"/>
                    <a:cs typeface="Arial Narrow"/>
                    <a:sym typeface="Wingdings" charset="0"/>
                  </a:rPr>
                  <a:t>ERL</a:t>
                </a:r>
                <a:endParaRPr lang="en-US" sz="1700" dirty="0">
                  <a:solidFill>
                    <a:srgbClr val="0000FF"/>
                  </a:solidFill>
                  <a:latin typeface="Arial Narrow"/>
                  <a:cs typeface="Arial Narrow"/>
                  <a:sym typeface="Wingdings" charset="0"/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76200" y="4495800"/>
                <a:ext cx="89154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Can 8"/>
              <p:cNvSpPr/>
              <p:nvPr/>
            </p:nvSpPr>
            <p:spPr>
              <a:xfrm rot="14483164">
                <a:off x="3263252" y="4402431"/>
                <a:ext cx="304800" cy="457200"/>
              </a:xfrm>
              <a:prstGeom prst="can">
                <a:avLst/>
              </a:prstGeom>
              <a:solidFill>
                <a:srgbClr val="00FF0B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615220" y="4455267"/>
                <a:ext cx="713523" cy="4328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Electron</a:t>
                </a:r>
                <a:br>
                  <a:rPr lang="en-US" sz="1200" dirty="0"/>
                </a:br>
                <a:r>
                  <a:rPr lang="en-US" sz="1200" dirty="0"/>
                  <a:t>Injector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276600" y="6248400"/>
              <a:ext cx="1176388" cy="553998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000" dirty="0" err="1">
                  <a:solidFill>
                    <a:srgbClr val="FFFFFF"/>
                  </a:solidFill>
                </a:rPr>
                <a:t>λ</a:t>
              </a:r>
              <a:r>
                <a:rPr lang="en-US" sz="3000" dirty="0">
                  <a:solidFill>
                    <a:srgbClr val="FFFFFF"/>
                  </a:solidFill>
                </a:rPr>
                <a:t> ~ </a:t>
              </a:r>
              <a:r>
                <a:rPr lang="en-US" sz="3000" dirty="0" smtClean="0">
                  <a:solidFill>
                    <a:srgbClr val="FFFFFF"/>
                  </a:solidFill>
                </a:rPr>
                <a:t>1 </a:t>
              </a:r>
              <a:r>
                <a:rPr lang="en-US" sz="3000" dirty="0" err="1">
                  <a:solidFill>
                    <a:srgbClr val="FFFFFF"/>
                  </a:solidFill>
                </a:rPr>
                <a:t>Å</a:t>
              </a:r>
              <a:endParaRPr lang="en-US" sz="30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8621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FELs-PresentRings-Average-Bar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7" y="914400"/>
            <a:ext cx="9601200" cy="6313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762000"/>
          </a:xfrm>
        </p:spPr>
        <p:txBody>
          <a:bodyPr/>
          <a:lstStyle/>
          <a:p>
            <a:r>
              <a:rPr lang="en-US" sz="4000" smtClean="0"/>
              <a:t>Average Brightness: </a:t>
            </a:r>
            <a:r>
              <a:rPr lang="en-US" sz="4000" dirty="0" smtClean="0"/>
              <a:t>SASE FELs &amp; Existing Rings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334734" y="1295400"/>
            <a:ext cx="133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EU XFEL 1, 2</a:t>
            </a:r>
            <a:endParaRPr lang="en-US" sz="1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1905000"/>
            <a:ext cx="112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EU XFEL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3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0534" y="7620000"/>
            <a:ext cx="8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Fermi 1</a:t>
            </a:r>
            <a:endParaRPr lang="en-US" sz="1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3886200"/>
            <a:ext cx="8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  <a:latin typeface="+mj-lt"/>
              </a:rPr>
              <a:t>Fermi 2</a:t>
            </a:r>
            <a:endParaRPr lang="en-US" sz="1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4134" y="3276600"/>
            <a:ext cx="79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66FFFF"/>
                </a:solidFill>
                <a:latin typeface="+mj-lt"/>
              </a:rPr>
              <a:t>FLASH</a:t>
            </a:r>
            <a:endParaRPr lang="en-US" sz="1800" dirty="0">
              <a:solidFill>
                <a:srgbClr val="66FFFF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9800" y="3200400"/>
            <a:ext cx="76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LCLS1</a:t>
            </a:r>
            <a:endParaRPr lang="en-US" sz="1800" dirty="0">
              <a:solidFill>
                <a:srgbClr val="FF66FF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2734" y="2743200"/>
            <a:ext cx="121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LCLS2 HXR</a:t>
            </a:r>
            <a:endParaRPr lang="en-US" sz="18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4800" y="2971800"/>
            <a:ext cx="763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LCLS2</a:t>
            </a:r>
            <a:b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</a:b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SXR</a:t>
            </a:r>
            <a:endParaRPr lang="en-US" sz="18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5200" y="2438400"/>
            <a:ext cx="700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NGLS</a:t>
            </a:r>
            <a:br>
              <a:rPr lang="en-US" sz="1800" dirty="0" smtClean="0">
                <a:solidFill>
                  <a:srgbClr val="FF6600"/>
                </a:solidFill>
                <a:latin typeface="+mj-lt"/>
              </a:rPr>
            </a:br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FEL1</a:t>
            </a:r>
            <a:endParaRPr lang="en-US" sz="18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4734" y="3048000"/>
            <a:ext cx="1250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NGLS FEL 3 </a:t>
            </a:r>
            <a:b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</a:b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Chirp SASE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19934" y="1066800"/>
            <a:ext cx="1205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NGLS FEL1</a:t>
            </a:r>
            <a:br>
              <a:rPr lang="en-US" sz="1800" dirty="0" smtClean="0">
                <a:solidFill>
                  <a:srgbClr val="FF66FF"/>
                </a:solidFill>
                <a:latin typeface="+mj-lt"/>
              </a:rPr>
            </a:br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Seeded</a:t>
            </a:r>
            <a:endParaRPr lang="en-US" sz="1800" dirty="0">
              <a:solidFill>
                <a:srgbClr val="FF66FF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7600" y="29718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80"/>
                </a:solidFill>
                <a:latin typeface="+mj-lt"/>
              </a:rPr>
              <a:t>SACLA</a:t>
            </a:r>
            <a:endParaRPr lang="en-US" sz="1800" dirty="0">
              <a:solidFill>
                <a:srgbClr val="80008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82134" y="3810000"/>
            <a:ext cx="689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66FFFF"/>
                </a:solidFill>
                <a:latin typeface="+mj-lt"/>
              </a:rPr>
              <a:t>ESRF</a:t>
            </a:r>
            <a:endParaRPr lang="en-US" sz="1800" dirty="0">
              <a:solidFill>
                <a:srgbClr val="66FFFF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72734" y="4343400"/>
            <a:ext cx="67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  <a:latin typeface="+mj-lt"/>
              </a:rPr>
              <a:t>SSRL</a:t>
            </a:r>
            <a:endParaRPr lang="en-US" sz="1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34734" y="4038600"/>
            <a:ext cx="56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  <a:latin typeface="+mj-lt"/>
              </a:rPr>
              <a:t>APS</a:t>
            </a:r>
            <a:endParaRPr lang="en-US" sz="180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77840" y="3383280"/>
            <a:ext cx="92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PETRA3</a:t>
            </a:r>
            <a:endParaRPr lang="en-US" sz="18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96200" y="3657600"/>
            <a:ext cx="83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Spring8</a:t>
            </a:r>
            <a:endParaRPr lang="en-US" sz="1800" dirty="0">
              <a:solidFill>
                <a:srgbClr val="FF66FF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00400" y="4267200"/>
            <a:ext cx="54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ALS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62400" y="4953000"/>
            <a:ext cx="78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NSLS1</a:t>
            </a:r>
            <a:endParaRPr lang="en-US" sz="1800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86600" y="4572000"/>
            <a:ext cx="113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SWISSFEL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29" name="Straight Arrow Connector 28"/>
          <p:cNvCxnSpPr>
            <a:stCxn id="16" idx="1"/>
          </p:cNvCxnSpPr>
          <p:nvPr/>
        </p:nvCxnSpPr>
        <p:spPr>
          <a:xfrm flipH="1">
            <a:off x="6858000" y="3156466"/>
            <a:ext cx="609600" cy="424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5715000" y="4038600"/>
            <a:ext cx="1600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33600" y="1066800"/>
            <a:ext cx="2376021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Seeding can boost</a:t>
            </a:r>
            <a:br>
              <a:rPr lang="en-US" sz="2400" dirty="0" smtClean="0"/>
            </a:br>
            <a:r>
              <a:rPr lang="en-US" sz="2400" dirty="0" smtClean="0"/>
              <a:t>Brightness by ~ 10</a:t>
            </a:r>
            <a:r>
              <a:rPr lang="en-US" sz="2400" baseline="30000" dirty="0" smtClean="0"/>
              <a:t>2</a:t>
            </a:r>
            <a:endParaRPr lang="en-US" sz="24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1447800" y="1066800"/>
            <a:ext cx="8001000" cy="3733800"/>
            <a:chOff x="1447800" y="1066800"/>
            <a:chExt cx="8001000" cy="3733800"/>
          </a:xfrm>
        </p:grpSpPr>
        <p:sp>
          <p:nvSpPr>
            <p:cNvPr id="36" name="Rectangle 35"/>
            <p:cNvSpPr/>
            <p:nvPr/>
          </p:nvSpPr>
          <p:spPr>
            <a:xfrm>
              <a:off x="1447800" y="1066800"/>
              <a:ext cx="8001000" cy="2438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Triangle 36"/>
            <p:cNvSpPr/>
            <p:nvPr/>
          </p:nvSpPr>
          <p:spPr>
            <a:xfrm flipV="1">
              <a:off x="1524000" y="3276600"/>
              <a:ext cx="4953000" cy="152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384620" y="990600"/>
            <a:ext cx="1201696" cy="101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M. Borland</a:t>
            </a:r>
          </a:p>
          <a:p>
            <a:r>
              <a:rPr lang="en-US" dirty="0" smtClean="0">
                <a:latin typeface="+mj-lt"/>
              </a:rPr>
              <a:t>R. </a:t>
            </a:r>
            <a:r>
              <a:rPr lang="en-US" dirty="0" err="1" smtClean="0">
                <a:latin typeface="+mj-lt"/>
              </a:rPr>
              <a:t>Hettel</a:t>
            </a:r>
            <a:r>
              <a:rPr lang="en-US" dirty="0">
                <a:latin typeface="+mj-lt"/>
              </a:rPr>
              <a:t/>
            </a:r>
            <a:br>
              <a:rPr lang="en-US" dirty="0">
                <a:latin typeface="+mj-lt"/>
              </a:rPr>
            </a:br>
            <a:r>
              <a:rPr lang="en-US" dirty="0" smtClean="0">
                <a:latin typeface="+mj-lt"/>
              </a:rPr>
              <a:t>Feb 2013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53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Ls-PresentRings-Peak-Bar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53182"/>
            <a:ext cx="9601200" cy="62620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762000"/>
          </a:xfrm>
        </p:spPr>
        <p:txBody>
          <a:bodyPr/>
          <a:lstStyle/>
          <a:p>
            <a:r>
              <a:rPr lang="en-US" sz="4000" dirty="0" smtClean="0"/>
              <a:t>Peak Brightness: SASE FELs &amp; Existing Rings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324600" y="990600"/>
            <a:ext cx="133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EU XFEL 1, 2</a:t>
            </a:r>
            <a:endParaRPr lang="en-US" sz="1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1371600"/>
            <a:ext cx="112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EU XFEL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3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0534" y="7620000"/>
            <a:ext cx="8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Fermi 1</a:t>
            </a:r>
            <a:endParaRPr lang="en-US" sz="1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1905000"/>
            <a:ext cx="8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  <a:latin typeface="+mj-lt"/>
              </a:rPr>
              <a:t>Fermi 2</a:t>
            </a:r>
            <a:endParaRPr lang="en-US" sz="1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2438400"/>
            <a:ext cx="79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66FFFF"/>
                </a:solidFill>
                <a:latin typeface="+mj-lt"/>
              </a:rPr>
              <a:t>FLASH</a:t>
            </a:r>
            <a:endParaRPr lang="en-US" sz="1800" dirty="0">
              <a:solidFill>
                <a:srgbClr val="66FFFF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1752600"/>
            <a:ext cx="76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LCLS1</a:t>
            </a:r>
            <a:endParaRPr lang="en-US" sz="1800" dirty="0">
              <a:solidFill>
                <a:srgbClr val="FF66FF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8200" y="1143000"/>
            <a:ext cx="763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LCLS2 </a:t>
            </a:r>
            <a:br>
              <a:rPr lang="en-US" sz="1800" dirty="0" smtClean="0">
                <a:solidFill>
                  <a:srgbClr val="FF6600"/>
                </a:solidFill>
                <a:latin typeface="+mj-lt"/>
              </a:rPr>
            </a:br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HXR</a:t>
            </a:r>
            <a:endParaRPr lang="en-US" sz="18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2286000"/>
            <a:ext cx="763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LCLS2</a:t>
            </a:r>
            <a:b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</a:b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SXR</a:t>
            </a:r>
            <a:endParaRPr lang="en-US" sz="18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5200" y="2438400"/>
            <a:ext cx="700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NGLS</a:t>
            </a:r>
            <a:br>
              <a:rPr lang="en-US" sz="1800" dirty="0" smtClean="0">
                <a:solidFill>
                  <a:srgbClr val="FF6600"/>
                </a:solidFill>
                <a:latin typeface="+mj-lt"/>
              </a:rPr>
            </a:br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FEL1</a:t>
            </a:r>
            <a:endParaRPr lang="en-US" sz="18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000" y="2895600"/>
            <a:ext cx="1250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NGLS FEL 3 </a:t>
            </a:r>
            <a:b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</a:b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Chirp SASE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4200" y="3048000"/>
            <a:ext cx="1205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NGLS FEL1</a:t>
            </a:r>
            <a:br>
              <a:rPr lang="en-US" sz="1800" dirty="0" smtClean="0">
                <a:solidFill>
                  <a:srgbClr val="FF66FF"/>
                </a:solidFill>
                <a:latin typeface="+mj-lt"/>
              </a:rPr>
            </a:br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Seeded</a:t>
            </a:r>
            <a:endParaRPr lang="en-US" sz="1800" dirty="0">
              <a:solidFill>
                <a:srgbClr val="FF66FF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0" y="12954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80"/>
                </a:solidFill>
                <a:latin typeface="+mj-lt"/>
              </a:rPr>
              <a:t>SACLA</a:t>
            </a:r>
            <a:endParaRPr lang="en-US" sz="1800" dirty="0">
              <a:solidFill>
                <a:srgbClr val="80008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9800" y="4572000"/>
            <a:ext cx="689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66FFFF"/>
                </a:solidFill>
                <a:latin typeface="+mj-lt"/>
              </a:rPr>
              <a:t>ESRF</a:t>
            </a:r>
            <a:endParaRPr lang="en-US" sz="1800" dirty="0">
              <a:solidFill>
                <a:srgbClr val="66FFFF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8800" y="4876800"/>
            <a:ext cx="67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  <a:latin typeface="+mj-lt"/>
              </a:rPr>
              <a:t>SSRL</a:t>
            </a:r>
            <a:endParaRPr lang="en-US" sz="1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24400" y="4419600"/>
            <a:ext cx="56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  <a:latin typeface="+mj-lt"/>
              </a:rPr>
              <a:t>APS</a:t>
            </a:r>
            <a:endParaRPr lang="en-US" sz="180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34000" y="3962400"/>
            <a:ext cx="92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PETRA3</a:t>
            </a:r>
            <a:endParaRPr lang="en-US" sz="18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1000" y="4038600"/>
            <a:ext cx="83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Spring8</a:t>
            </a:r>
            <a:endParaRPr lang="en-US" sz="1800" dirty="0">
              <a:solidFill>
                <a:srgbClr val="FF66FF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52600" y="4800600"/>
            <a:ext cx="54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ALS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19400" y="5791200"/>
            <a:ext cx="78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NSLS1</a:t>
            </a:r>
            <a:endParaRPr lang="en-US" sz="1800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99504" y="1066800"/>
            <a:ext cx="1201696" cy="101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M. Borland</a:t>
            </a:r>
          </a:p>
          <a:p>
            <a:r>
              <a:rPr lang="en-US" dirty="0" smtClean="0">
                <a:latin typeface="+mj-lt"/>
              </a:rPr>
              <a:t>R. </a:t>
            </a:r>
            <a:r>
              <a:rPr lang="en-US" dirty="0" err="1" smtClean="0">
                <a:latin typeface="+mj-lt"/>
              </a:rPr>
              <a:t>Hettel</a:t>
            </a:r>
            <a:r>
              <a:rPr lang="en-US" dirty="0">
                <a:latin typeface="+mj-lt"/>
              </a:rPr>
              <a:t/>
            </a:r>
            <a:br>
              <a:rPr lang="en-US" dirty="0">
                <a:latin typeface="+mj-lt"/>
              </a:rPr>
            </a:br>
            <a:r>
              <a:rPr lang="en-US" dirty="0" smtClean="0">
                <a:latin typeface="+mj-lt"/>
              </a:rPr>
              <a:t>Feb 2013</a:t>
            </a:r>
            <a:endParaRPr lang="en-US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38800" y="1905000"/>
            <a:ext cx="113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SWISSFEL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4495800" y="17526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133600" y="25908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971800" y="2133600"/>
            <a:ext cx="3810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228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Ls-UpgradedRings-Average-Bar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14400"/>
            <a:ext cx="9601200" cy="6313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762000"/>
          </a:xfrm>
        </p:spPr>
        <p:txBody>
          <a:bodyPr/>
          <a:lstStyle/>
          <a:p>
            <a:r>
              <a:rPr lang="en-US" sz="4000" dirty="0" smtClean="0"/>
              <a:t>Ave Brightness: SASE FELs &amp; Upgraded Rings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334734" y="1295400"/>
            <a:ext cx="133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EU XFEL 1, 2</a:t>
            </a:r>
            <a:endParaRPr lang="en-US" sz="1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1752600"/>
            <a:ext cx="112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EU XFEL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3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0534" y="7620000"/>
            <a:ext cx="8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Fermi 1</a:t>
            </a:r>
            <a:endParaRPr lang="en-US" sz="1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3886200"/>
            <a:ext cx="8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  <a:latin typeface="+mj-lt"/>
              </a:rPr>
              <a:t>Fermi 2</a:t>
            </a:r>
            <a:endParaRPr lang="en-US" sz="1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4134" y="3276600"/>
            <a:ext cx="79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66FFFF"/>
                </a:solidFill>
                <a:latin typeface="+mj-lt"/>
              </a:rPr>
              <a:t>FLASH</a:t>
            </a:r>
            <a:endParaRPr lang="en-US" sz="1800" dirty="0">
              <a:solidFill>
                <a:srgbClr val="66FFFF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9800" y="3200400"/>
            <a:ext cx="76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LCLS1</a:t>
            </a:r>
            <a:endParaRPr lang="en-US" sz="1800" dirty="0">
              <a:solidFill>
                <a:srgbClr val="FF66FF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2734" y="2743200"/>
            <a:ext cx="121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LCLS2 HXR</a:t>
            </a:r>
            <a:endParaRPr lang="en-US" sz="18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4800" y="2971800"/>
            <a:ext cx="763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LCLS2</a:t>
            </a:r>
            <a:b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</a:b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SXR</a:t>
            </a:r>
            <a:endParaRPr lang="en-US" sz="18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5200" y="2438400"/>
            <a:ext cx="700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NGLS</a:t>
            </a:r>
            <a:br>
              <a:rPr lang="en-US" sz="1800" dirty="0" smtClean="0">
                <a:solidFill>
                  <a:srgbClr val="FF6600"/>
                </a:solidFill>
                <a:latin typeface="+mj-lt"/>
              </a:rPr>
            </a:br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FEL1</a:t>
            </a:r>
            <a:endParaRPr lang="en-US" sz="18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4734" y="3048000"/>
            <a:ext cx="1250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NGLS FEL 3 </a:t>
            </a:r>
            <a:b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</a:b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Chirp SASE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19934" y="1066800"/>
            <a:ext cx="1205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NGLS FEL1</a:t>
            </a:r>
            <a:br>
              <a:rPr lang="en-US" sz="1800" dirty="0" smtClean="0">
                <a:solidFill>
                  <a:srgbClr val="FF66FF"/>
                </a:solidFill>
                <a:latin typeface="+mj-lt"/>
              </a:rPr>
            </a:br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Seeded</a:t>
            </a:r>
            <a:endParaRPr lang="en-US" sz="1800" dirty="0">
              <a:solidFill>
                <a:srgbClr val="FF66FF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1800" y="32004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80"/>
                </a:solidFill>
                <a:latin typeface="+mj-lt"/>
              </a:rPr>
              <a:t>SACLA</a:t>
            </a:r>
            <a:endParaRPr lang="en-US" sz="1800" dirty="0">
              <a:solidFill>
                <a:srgbClr val="80008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29600" y="3048000"/>
            <a:ext cx="689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66FFFF"/>
                </a:solidFill>
                <a:latin typeface="+mj-lt"/>
              </a:rPr>
              <a:t>ESRF</a:t>
            </a:r>
            <a:endParaRPr lang="en-US" sz="1800" dirty="0">
              <a:solidFill>
                <a:srgbClr val="66FFFF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10400" y="4953000"/>
            <a:ext cx="67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  <a:latin typeface="+mj-lt"/>
              </a:rPr>
              <a:t>SSRL</a:t>
            </a:r>
            <a:endParaRPr lang="en-US" sz="1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01000" y="3886200"/>
            <a:ext cx="56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  <a:latin typeface="+mj-lt"/>
              </a:rPr>
              <a:t>APS</a:t>
            </a:r>
            <a:endParaRPr lang="en-US" sz="180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86600" y="3581400"/>
            <a:ext cx="70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MAX4</a:t>
            </a:r>
            <a:endParaRPr lang="en-US" sz="18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67600" y="2286000"/>
            <a:ext cx="83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Spring8</a:t>
            </a:r>
            <a:endParaRPr lang="en-US" sz="1800" dirty="0">
              <a:solidFill>
                <a:srgbClr val="FF66FF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52600" y="4343400"/>
            <a:ext cx="54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ALS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24600" y="3886200"/>
            <a:ext cx="78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NSLS2</a:t>
            </a:r>
            <a:endParaRPr lang="en-US" sz="1800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84620" y="990600"/>
            <a:ext cx="1201696" cy="101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M. Borland</a:t>
            </a:r>
          </a:p>
          <a:p>
            <a:r>
              <a:rPr lang="en-US" dirty="0" smtClean="0">
                <a:latin typeface="+mj-lt"/>
              </a:rPr>
              <a:t>R. </a:t>
            </a:r>
            <a:r>
              <a:rPr lang="en-US" dirty="0" err="1" smtClean="0">
                <a:latin typeface="+mj-lt"/>
              </a:rPr>
              <a:t>Hettel</a:t>
            </a:r>
            <a:r>
              <a:rPr lang="en-US" dirty="0">
                <a:latin typeface="+mj-lt"/>
              </a:rPr>
              <a:t/>
            </a:r>
            <a:br>
              <a:rPr lang="en-US" dirty="0">
                <a:latin typeface="+mj-lt"/>
              </a:rPr>
            </a:br>
            <a:r>
              <a:rPr lang="en-US" dirty="0" smtClean="0">
                <a:latin typeface="+mj-lt"/>
              </a:rPr>
              <a:t>Feb 2013</a:t>
            </a:r>
            <a:endParaRPr lang="en-US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76800" y="4800600"/>
            <a:ext cx="113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SWISSFEL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6934200" y="3505200"/>
            <a:ext cx="3810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7" idx="0"/>
          </p:cNvCxnSpPr>
          <p:nvPr/>
        </p:nvCxnSpPr>
        <p:spPr>
          <a:xfrm flipV="1">
            <a:off x="5444267" y="3962400"/>
            <a:ext cx="346933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419600" y="5715000"/>
            <a:ext cx="858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MAX1.5</a:t>
            </a:r>
            <a:endParaRPr lang="en-US" sz="18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624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Ls-Ultimate-Average-Bar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14400"/>
            <a:ext cx="9601200" cy="6313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762000"/>
          </a:xfrm>
        </p:spPr>
        <p:txBody>
          <a:bodyPr/>
          <a:lstStyle/>
          <a:p>
            <a:r>
              <a:rPr lang="en-US" sz="4000" dirty="0" smtClean="0"/>
              <a:t>Average Brightness: SASE FELs &amp; USRLS Rings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334734" y="1295400"/>
            <a:ext cx="133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EU XFEL 1, 2</a:t>
            </a:r>
            <a:endParaRPr lang="en-US" sz="1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1752600"/>
            <a:ext cx="112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EU XFEL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3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0534" y="7620000"/>
            <a:ext cx="8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Fermi 1</a:t>
            </a:r>
            <a:endParaRPr lang="en-US" sz="1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3886200"/>
            <a:ext cx="8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  <a:latin typeface="+mj-lt"/>
              </a:rPr>
              <a:t>Fermi 2</a:t>
            </a:r>
            <a:endParaRPr lang="en-US" sz="1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4134" y="3276600"/>
            <a:ext cx="79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66FFFF"/>
                </a:solidFill>
                <a:latin typeface="+mj-lt"/>
              </a:rPr>
              <a:t>FLASH</a:t>
            </a:r>
            <a:endParaRPr lang="en-US" sz="1800" dirty="0">
              <a:solidFill>
                <a:srgbClr val="66FFFF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9800" y="3200400"/>
            <a:ext cx="76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LCLS1</a:t>
            </a:r>
            <a:endParaRPr lang="en-US" sz="1800" dirty="0">
              <a:solidFill>
                <a:srgbClr val="FF66FF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2734" y="2743200"/>
            <a:ext cx="121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LCLS2 HXR</a:t>
            </a:r>
            <a:endParaRPr lang="en-US" sz="18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4800" y="2971800"/>
            <a:ext cx="763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LCLS2</a:t>
            </a:r>
            <a:b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</a:b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SXR</a:t>
            </a:r>
            <a:endParaRPr lang="en-US" sz="18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5200" y="2438400"/>
            <a:ext cx="700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NGLS</a:t>
            </a:r>
            <a:br>
              <a:rPr lang="en-US" sz="1800" dirty="0" smtClean="0">
                <a:solidFill>
                  <a:srgbClr val="FF6600"/>
                </a:solidFill>
                <a:latin typeface="+mj-lt"/>
              </a:rPr>
            </a:br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FEL1</a:t>
            </a:r>
            <a:endParaRPr lang="en-US" sz="18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4734" y="3048000"/>
            <a:ext cx="1250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NGLS FEL 3 </a:t>
            </a:r>
            <a:b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</a:b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Chirp SASE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19934" y="1066800"/>
            <a:ext cx="1205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NGLS FEL1</a:t>
            </a:r>
            <a:br>
              <a:rPr lang="en-US" sz="1800" dirty="0" smtClean="0">
                <a:solidFill>
                  <a:srgbClr val="FF66FF"/>
                </a:solidFill>
                <a:latin typeface="+mj-lt"/>
              </a:rPr>
            </a:br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Seeded</a:t>
            </a:r>
            <a:endParaRPr lang="en-US" sz="1800" dirty="0">
              <a:solidFill>
                <a:srgbClr val="FF66FF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0" y="34290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80"/>
                </a:solidFill>
                <a:latin typeface="+mj-lt"/>
              </a:rPr>
              <a:t>SACLA</a:t>
            </a:r>
            <a:endParaRPr lang="en-US" sz="1800" dirty="0">
              <a:solidFill>
                <a:srgbClr val="80008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53400" y="3124200"/>
            <a:ext cx="752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  <a:latin typeface="+mj-lt"/>
              </a:rPr>
              <a:t>PEP-X</a:t>
            </a:r>
            <a:endParaRPr lang="en-US" sz="1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05800" y="2133600"/>
            <a:ext cx="889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90"/>
                </a:solidFill>
                <a:latin typeface="+mj-lt"/>
              </a:rPr>
              <a:t>TauUSR</a:t>
            </a:r>
            <a:endParaRPr lang="en-US" sz="180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77840" y="3383280"/>
            <a:ext cx="92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PETRA3</a:t>
            </a:r>
            <a:endParaRPr lang="en-US" sz="18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81800" y="4038600"/>
            <a:ext cx="84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ALS-DL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84620" y="990600"/>
            <a:ext cx="1201696" cy="101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M. Borland</a:t>
            </a:r>
          </a:p>
          <a:p>
            <a:r>
              <a:rPr lang="en-US" dirty="0" smtClean="0">
                <a:latin typeface="+mj-lt"/>
              </a:rPr>
              <a:t>R. </a:t>
            </a:r>
            <a:r>
              <a:rPr lang="en-US" dirty="0" err="1" smtClean="0">
                <a:latin typeface="+mj-lt"/>
              </a:rPr>
              <a:t>Hettel</a:t>
            </a:r>
            <a:r>
              <a:rPr lang="en-US" dirty="0">
                <a:latin typeface="+mj-lt"/>
              </a:rPr>
              <a:t/>
            </a:r>
            <a:br>
              <a:rPr lang="en-US" dirty="0">
                <a:latin typeface="+mj-lt"/>
              </a:rPr>
            </a:br>
            <a:r>
              <a:rPr lang="en-US" dirty="0" smtClean="0">
                <a:latin typeface="+mj-lt"/>
              </a:rPr>
              <a:t>Feb 2013</a:t>
            </a:r>
            <a:endParaRPr lang="en-US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53000" y="4267200"/>
            <a:ext cx="113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SWISSFEL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000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AC_WhitePaper1008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3331" t="10741" r="33822" b="50547"/>
          <a:stretch>
            <a:fillRect/>
          </a:stretch>
        </p:blipFill>
        <p:spPr>
          <a:xfrm>
            <a:off x="1440182" y="1056640"/>
            <a:ext cx="5787025" cy="5573487"/>
          </a:xfrm>
          <a:prstGeom prst="rect">
            <a:avLst/>
          </a:prstGeom>
        </p:spPr>
      </p:pic>
      <p:pic>
        <p:nvPicPr>
          <p:cNvPr id="3" name="Picture 2" descr="BESAC_WhitePaper1008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8103" t="87427" r="30603" b="8148"/>
          <a:stretch>
            <a:fillRect/>
          </a:stretch>
        </p:blipFill>
        <p:spPr>
          <a:xfrm>
            <a:off x="2133600" y="6583680"/>
            <a:ext cx="5374191" cy="731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4481" y="5201923"/>
            <a:ext cx="1513150" cy="10177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6644" tIns="48322" rIns="96644" bIns="48322" rtlCol="0">
            <a:spAutoFit/>
          </a:bodyPr>
          <a:lstStyle/>
          <a:p>
            <a:r>
              <a:rPr lang="en-US" sz="1500" b="1" dirty="0">
                <a:latin typeface="Arial Narrow"/>
                <a:cs typeface="Arial Narrow"/>
              </a:rPr>
              <a:t>ANL-08/39</a:t>
            </a:r>
          </a:p>
          <a:p>
            <a:r>
              <a:rPr lang="en-US" sz="1500" b="1" dirty="0">
                <a:latin typeface="Arial Narrow"/>
                <a:cs typeface="Arial Narrow"/>
              </a:rPr>
              <a:t>BNL-81895-2008</a:t>
            </a:r>
          </a:p>
          <a:p>
            <a:r>
              <a:rPr lang="en-US" sz="1500" b="1" dirty="0">
                <a:latin typeface="Arial Narrow"/>
                <a:cs typeface="Arial Narrow"/>
              </a:rPr>
              <a:t>LBNL-1090E-2009</a:t>
            </a:r>
          </a:p>
          <a:p>
            <a:r>
              <a:rPr lang="en-US" sz="1500" b="1" dirty="0">
                <a:latin typeface="Arial Narrow"/>
                <a:cs typeface="Arial Narrow"/>
              </a:rPr>
              <a:t>SLAC-R-917</a:t>
            </a:r>
            <a:endParaRPr lang="en-US" sz="1500" dirty="0">
              <a:latin typeface="Arial Narrow"/>
              <a:cs typeface="Arial Narrow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Photons/Pulse </a:t>
            </a:r>
            <a:r>
              <a:rPr lang="en-US" sz="4000" dirty="0" err="1" smtClean="0"/>
              <a:t>vs</a:t>
            </a:r>
            <a:r>
              <a:rPr lang="en-US" sz="4000" dirty="0" smtClean="0"/>
              <a:t> Pulse Duration</a:t>
            </a:r>
            <a:endParaRPr lang="en-US" sz="4000" dirty="0"/>
          </a:p>
        </p:txBody>
      </p:sp>
      <p:grpSp>
        <p:nvGrpSpPr>
          <p:cNvPr id="7" name="Group 6"/>
          <p:cNvGrpSpPr/>
          <p:nvPr/>
        </p:nvGrpSpPr>
        <p:grpSpPr>
          <a:xfrm>
            <a:off x="4608575" y="2321360"/>
            <a:ext cx="4910225" cy="503702"/>
            <a:chOff x="4828032" y="1162401"/>
            <a:chExt cx="4676405" cy="472221"/>
          </a:xfrm>
        </p:grpSpPr>
        <p:sp>
          <p:nvSpPr>
            <p:cNvPr id="8" name="Sun 7"/>
            <p:cNvSpPr/>
            <p:nvPr/>
          </p:nvSpPr>
          <p:spPr>
            <a:xfrm>
              <a:off x="4828032" y="1362456"/>
              <a:ext cx="251542" cy="272166"/>
            </a:xfrm>
            <a:prstGeom prst="sun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53199" y="1162401"/>
              <a:ext cx="2951238" cy="389530"/>
            </a:xfrm>
            <a:prstGeom prst="rect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FFFF"/>
                </a:gs>
              </a:gsLst>
              <a:lin ang="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100" dirty="0">
                  <a:latin typeface="Arial Narrow"/>
                  <a:cs typeface="Arial Narrow"/>
                </a:rPr>
                <a:t>LCLS 1.5 </a:t>
              </a:r>
              <a:r>
                <a:rPr lang="en-US" sz="2100" dirty="0">
                  <a:solidFill>
                    <a:schemeClr val="tx1"/>
                  </a:solidFill>
                  <a:latin typeface="Arial Narrow"/>
                  <a:cs typeface="Arial Narrow"/>
                </a:rPr>
                <a:t>Å</a:t>
              </a:r>
              <a:r>
                <a:rPr lang="en-US" sz="2100" dirty="0">
                  <a:latin typeface="Arial Narrow"/>
                  <a:cs typeface="Arial Narrow"/>
                </a:rPr>
                <a:t>, 2 x 10</a:t>
              </a:r>
              <a:r>
                <a:rPr lang="en-US" sz="2100" baseline="30000" dirty="0">
                  <a:latin typeface="Arial Narrow"/>
                  <a:cs typeface="Arial Narrow"/>
                </a:rPr>
                <a:t>12</a:t>
              </a:r>
              <a:r>
                <a:rPr lang="en-US" sz="2100" dirty="0">
                  <a:latin typeface="Arial Narrow"/>
                  <a:cs typeface="Arial Narrow"/>
                </a:rPr>
                <a:t> </a:t>
              </a:r>
              <a:r>
                <a:rPr lang="en-US" sz="2100" dirty="0" err="1" smtClean="0">
                  <a:latin typeface="Arial Narrow"/>
                  <a:cs typeface="Arial Narrow"/>
                </a:rPr>
                <a:t>ph</a:t>
              </a:r>
              <a:r>
                <a:rPr lang="en-US" sz="2100" dirty="0" smtClean="0">
                  <a:latin typeface="Arial Narrow"/>
                  <a:cs typeface="Arial Narrow"/>
                </a:rPr>
                <a:t>/pulse</a:t>
              </a:r>
              <a:endParaRPr lang="en-US" sz="2100" dirty="0">
                <a:latin typeface="Arial Narrow"/>
                <a:cs typeface="Arial Narrow"/>
              </a:endParaRPr>
            </a:p>
          </p:txBody>
        </p:sp>
      </p:grpSp>
      <p:graphicFrame>
        <p:nvGraphicFramePr>
          <p:cNvPr id="711682" name="Object 2"/>
          <p:cNvGraphicFramePr>
            <a:graphicFrameLocks noChangeAspect="1"/>
          </p:cNvGraphicFramePr>
          <p:nvPr/>
        </p:nvGraphicFramePr>
        <p:xfrm>
          <a:off x="7227207" y="3088640"/>
          <a:ext cx="2373995" cy="1358718"/>
        </p:xfrm>
        <a:graphic>
          <a:graphicData uri="http://schemas.openxmlformats.org/presentationml/2006/ole">
            <p:oleObj spid="_x0000_s11813" name="Equation" r:id="rId5" imgW="1380240" imgH="776880" progId="Equation.3">
              <p:embed/>
            </p:oleObj>
          </a:graphicData>
        </a:graphic>
      </p:graphicFrame>
      <p:sp>
        <p:nvSpPr>
          <p:cNvPr id="4" name="Oval 3"/>
          <p:cNvSpPr/>
          <p:nvPr/>
        </p:nvSpPr>
        <p:spPr>
          <a:xfrm rot="19825875">
            <a:off x="5257800" y="5257800"/>
            <a:ext cx="1295400" cy="762000"/>
          </a:xfrm>
          <a:prstGeom prst="ellipse">
            <a:avLst/>
          </a:prstGeom>
          <a:solidFill>
            <a:srgbClr val="66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SPX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Line Callout 1 9"/>
          <p:cNvSpPr/>
          <p:nvPr/>
        </p:nvSpPr>
        <p:spPr>
          <a:xfrm>
            <a:off x="7620000" y="1143000"/>
            <a:ext cx="1981200" cy="762000"/>
          </a:xfrm>
          <a:prstGeom prst="borderCallout1">
            <a:avLst>
              <a:gd name="adj1" fmla="val 18750"/>
              <a:gd name="adj2" fmla="val -8333"/>
              <a:gd name="adj3" fmla="val 96160"/>
              <a:gd name="adj4" fmla="val -64788"/>
            </a:avLst>
          </a:prstGeom>
          <a:solidFill>
            <a:srgbClr val="66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At 6.5 MHz ~10</a:t>
            </a:r>
            <a:r>
              <a:rPr lang="en-US" baseline="30000" dirty="0" smtClean="0">
                <a:solidFill>
                  <a:srgbClr val="000000"/>
                </a:solidFill>
              </a:rPr>
              <a:t>13</a:t>
            </a:r>
            <a:r>
              <a:rPr lang="en-US" dirty="0" smtClean="0">
                <a:solidFill>
                  <a:srgbClr val="000000"/>
                </a:solidFill>
              </a:rPr>
              <a:t>-10</a:t>
            </a:r>
            <a:r>
              <a:rPr lang="en-US" baseline="30000" dirty="0" smtClean="0">
                <a:solidFill>
                  <a:srgbClr val="000000"/>
                </a:solidFill>
              </a:rPr>
              <a:t>14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ph</a:t>
            </a:r>
            <a:r>
              <a:rPr lang="en-US" b="1" dirty="0" smtClean="0">
                <a:solidFill>
                  <a:srgbClr val="000000"/>
                </a:solidFill>
              </a:rPr>
              <a:t>/sec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574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7 -0.10928 L 0.00397 -0.499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Summary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38" y="761196"/>
            <a:ext cx="8973519" cy="5868204"/>
          </a:xfrm>
        </p:spPr>
        <p:txBody>
          <a:bodyPr/>
          <a:lstStyle/>
          <a:p>
            <a:r>
              <a:rPr lang="en-US" sz="2600" dirty="0"/>
              <a:t>BES SUFD is the steward of the facilities which enable the expansion of the frontiers of </a:t>
            </a:r>
            <a:r>
              <a:rPr lang="en-US" sz="2600" dirty="0" smtClean="0"/>
              <a:t>bio, </a:t>
            </a:r>
            <a:r>
              <a:rPr lang="en-US" sz="2600" dirty="0" err="1" smtClean="0"/>
              <a:t>chem</a:t>
            </a:r>
            <a:r>
              <a:rPr lang="en-US" sz="2600" dirty="0" smtClean="0"/>
              <a:t>, </a:t>
            </a:r>
            <a:r>
              <a:rPr lang="en-US" sz="2600" dirty="0"/>
              <a:t>geo &amp; physical sciences </a:t>
            </a:r>
          </a:p>
          <a:p>
            <a:r>
              <a:rPr lang="en-US" sz="2600" dirty="0"/>
              <a:t>There are BES facilities in their infancy</a:t>
            </a:r>
            <a:r>
              <a:rPr lang="en-US" sz="2600"/>
              <a:t>, </a:t>
            </a:r>
            <a:r>
              <a:rPr lang="en-US" sz="2600" smtClean="0"/>
              <a:t>and </a:t>
            </a:r>
            <a:r>
              <a:rPr lang="en-US" sz="2600" dirty="0"/>
              <a:t>some poised for rebirth, all with strong track records of performance; the goal is to sustain their preeminence &amp; maximize science productivity (grand challenges, discovery, basic, applied….</a:t>
            </a:r>
            <a:r>
              <a:rPr lang="en-US" sz="2600" dirty="0" smtClean="0"/>
              <a:t>)</a:t>
            </a:r>
          </a:p>
          <a:p>
            <a:r>
              <a:rPr lang="en-US" sz="2600" dirty="0" smtClean="0"/>
              <a:t>Worldwide competition in light source development is fierce, competitors compromise on capacity but less so on performance</a:t>
            </a:r>
          </a:p>
          <a:p>
            <a:r>
              <a:rPr lang="en-US" sz="2600" dirty="0" smtClean="0"/>
              <a:t>As the quantitative performance gap between sources narrows, the quality of the science performed at the BES user facilities will have to set the USA apart from the pack</a:t>
            </a:r>
            <a:endParaRPr lang="en-US" sz="2600" dirty="0"/>
          </a:p>
          <a:p>
            <a:r>
              <a:rPr lang="en-US" sz="2600" dirty="0" smtClean="0"/>
              <a:t>BES strives to deliver revolutionary </a:t>
            </a:r>
            <a:r>
              <a:rPr lang="en-US" sz="2600" dirty="0"/>
              <a:t>n</a:t>
            </a:r>
            <a:r>
              <a:rPr lang="en-US" sz="2600" dirty="0" smtClean="0"/>
              <a:t>ew </a:t>
            </a:r>
            <a:r>
              <a:rPr lang="en-US" sz="2600" dirty="0"/>
              <a:t>s</a:t>
            </a:r>
            <a:r>
              <a:rPr lang="en-US" sz="2600" dirty="0" smtClean="0"/>
              <a:t>ources</a:t>
            </a:r>
            <a:r>
              <a:rPr lang="en-US" sz="2600" dirty="0"/>
              <a:t>, </a:t>
            </a:r>
            <a:r>
              <a:rPr lang="en-US" sz="2600" dirty="0" smtClean="0"/>
              <a:t>while ensuring an evolutionary path, with </a:t>
            </a:r>
            <a:r>
              <a:rPr lang="en-US" sz="2600" dirty="0"/>
              <a:t>robust R&amp;D programs on </a:t>
            </a:r>
            <a:r>
              <a:rPr lang="en-US" sz="2600" dirty="0" smtClean="0"/>
              <a:t>accelerators</a:t>
            </a:r>
            <a:r>
              <a:rPr lang="en-US" sz="2600" dirty="0"/>
              <a:t>, </a:t>
            </a:r>
            <a:r>
              <a:rPr lang="en-US" sz="2600" dirty="0" smtClean="0"/>
              <a:t>detectors, optics &amp; technology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4CE79-C9C2-4282-A1CA-716553B33CC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05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EXTRAS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4CE79-C9C2-4282-A1CA-716553B33CC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86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"/>
            <a:ext cx="9601200" cy="784438"/>
          </a:xfrm>
        </p:spPr>
        <p:txBody>
          <a:bodyPr/>
          <a:lstStyle/>
          <a:p>
            <a:pPr>
              <a:defRPr/>
            </a:pPr>
            <a:r>
              <a:rPr lang="en-US" sz="3800" dirty="0"/>
              <a:t>FELs: Coherent Emission in a Cooperation Length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78356" y="1442721"/>
            <a:ext cx="5960745" cy="41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644" tIns="48322" rIns="96644" bIns="48322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u="sng" dirty="0">
                <a:latin typeface="Arial Narrow" pitchFamily="-107" charset="0"/>
                <a:ea typeface="Osaka" pitchFamily="-107" charset="-128"/>
                <a:cs typeface="Osaka" pitchFamily="-107" charset="-128"/>
              </a:rPr>
              <a:t>Spontaneous </a:t>
            </a:r>
            <a:r>
              <a:rPr lang="en-US" b="1" dirty="0">
                <a:latin typeface="Arial Narrow" pitchFamily="-107" charset="0"/>
                <a:ea typeface="Osaka" pitchFamily="-107" charset="-128"/>
                <a:cs typeface="Osaka" pitchFamily="-107" charset="-128"/>
              </a:rPr>
              <a:t>Emission from a Random Beam</a:t>
            </a:r>
            <a:r>
              <a:rPr lang="en-US" sz="1900" b="1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-107" charset="0"/>
                <a:ea typeface="Osaka" pitchFamily="-107" charset="-128"/>
                <a:cs typeface="Osaka" pitchFamily="-107" charset="-128"/>
              </a:rPr>
              <a:t> 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6960870" y="1463041"/>
            <a:ext cx="2451974" cy="41036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6644" tIns="48322" rIns="96644" bIns="48322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  <a:buFont typeface="Symbol" pitchFamily="-107" charset="2"/>
              <a:buNone/>
              <a:defRPr/>
            </a:pPr>
            <a:r>
              <a:rPr lang="en-US" dirty="0" err="1">
                <a:ea typeface="Osaka" pitchFamily="-107" charset="-128"/>
                <a:cs typeface="Osaka" pitchFamily="-107" charset="-128"/>
                <a:sym typeface="Symbol" pitchFamily="-107" charset="2"/>
              </a:rPr>
              <a:t></a:t>
            </a:r>
            <a:r>
              <a:rPr lang="en-US" dirty="0">
                <a:ea typeface="Osaka" pitchFamily="-107" charset="-128"/>
                <a:cs typeface="Osaka" pitchFamily="-107" charset="-128"/>
                <a:sym typeface="Symbol" pitchFamily="-107" charset="2"/>
              </a:rPr>
              <a:t> = </a:t>
            </a:r>
            <a:r>
              <a:rPr lang="en-US" dirty="0" err="1">
                <a:ea typeface="Osaka" pitchFamily="-107" charset="-128"/>
                <a:cs typeface="Osaka" pitchFamily="-107" charset="-128"/>
                <a:sym typeface="Symbol" pitchFamily="-107" charset="2"/>
              </a:rPr>
              <a:t></a:t>
            </a:r>
            <a:r>
              <a:rPr lang="en-US" baseline="-25000" dirty="0" err="1">
                <a:ea typeface="Osaka" pitchFamily="-107" charset="-128"/>
                <a:cs typeface="Osaka" pitchFamily="-107" charset="-128"/>
                <a:sym typeface="Symbol" pitchFamily="-107" charset="2"/>
              </a:rPr>
              <a:t>u</a:t>
            </a:r>
            <a:r>
              <a:rPr lang="en-US" dirty="0">
                <a:ea typeface="Osaka" pitchFamily="-107" charset="-128"/>
                <a:cs typeface="Osaka" pitchFamily="-107" charset="-128"/>
                <a:sym typeface="Symbol" pitchFamily="-107" charset="2"/>
              </a:rPr>
              <a:t> (1+K</a:t>
            </a:r>
            <a:r>
              <a:rPr lang="en-US" baseline="30000" dirty="0">
                <a:ea typeface="Osaka" pitchFamily="-107" charset="-128"/>
                <a:cs typeface="Osaka" pitchFamily="-107" charset="-128"/>
                <a:sym typeface="Symbol" pitchFamily="-107" charset="2"/>
              </a:rPr>
              <a:t>2</a:t>
            </a:r>
            <a:r>
              <a:rPr lang="en-US" dirty="0">
                <a:ea typeface="Osaka" pitchFamily="-107" charset="-128"/>
                <a:cs typeface="Osaka" pitchFamily="-107" charset="-128"/>
                <a:sym typeface="Symbol" pitchFamily="-107" charset="2"/>
              </a:rPr>
              <a:t>/2)/2</a:t>
            </a:r>
            <a:r>
              <a:rPr lang="en-US" baseline="30000" dirty="0">
                <a:ea typeface="Osaka" pitchFamily="-107" charset="-128"/>
                <a:cs typeface="Osaka" pitchFamily="-107" charset="-128"/>
                <a:sym typeface="Symbol" pitchFamily="-107" charset="2"/>
              </a:rPr>
              <a:t>2</a:t>
            </a:r>
            <a:endParaRPr lang="en-US" dirty="0">
              <a:ea typeface="Osaka" pitchFamily="-107" charset="-128"/>
              <a:cs typeface="Osaka" pitchFamily="-107" charset="-128"/>
              <a:sym typeface="Symbol" pitchFamily="-107" charset="2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86740" y="4826000"/>
            <a:ext cx="6400800" cy="1381760"/>
            <a:chOff x="864" y="2544"/>
            <a:chExt cx="3840" cy="81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864" y="2544"/>
              <a:ext cx="1440" cy="816"/>
              <a:chOff x="1872" y="912"/>
              <a:chExt cx="2064" cy="1296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1872" y="1680"/>
                <a:ext cx="2064" cy="528"/>
                <a:chOff x="2592" y="2880"/>
                <a:chExt cx="2064" cy="528"/>
              </a:xfrm>
            </p:grpSpPr>
            <p:sp>
              <p:nvSpPr>
                <p:cNvPr id="46178" name="AutoShape 8"/>
                <p:cNvSpPr>
                  <a:spLocks noChangeArrowheads="1"/>
                </p:cNvSpPr>
                <p:nvPr/>
              </p:nvSpPr>
              <p:spPr bwMode="auto">
                <a:xfrm>
                  <a:off x="2592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79" name="AutoShape 9"/>
                <p:cNvSpPr>
                  <a:spLocks noChangeArrowheads="1"/>
                </p:cNvSpPr>
                <p:nvPr/>
              </p:nvSpPr>
              <p:spPr bwMode="auto">
                <a:xfrm>
                  <a:off x="2880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80" name="AutoShape 10"/>
                <p:cNvSpPr>
                  <a:spLocks noChangeArrowheads="1"/>
                </p:cNvSpPr>
                <p:nvPr/>
              </p:nvSpPr>
              <p:spPr bwMode="auto">
                <a:xfrm>
                  <a:off x="3168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81" name="AutoShape 11"/>
                <p:cNvSpPr>
                  <a:spLocks noChangeArrowheads="1"/>
                </p:cNvSpPr>
                <p:nvPr/>
              </p:nvSpPr>
              <p:spPr bwMode="auto">
                <a:xfrm>
                  <a:off x="3456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82" name="AutoShape 12"/>
                <p:cNvSpPr>
                  <a:spLocks noChangeArrowheads="1"/>
                </p:cNvSpPr>
                <p:nvPr/>
              </p:nvSpPr>
              <p:spPr bwMode="auto">
                <a:xfrm>
                  <a:off x="3744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83" name="AutoShape 13"/>
                <p:cNvSpPr>
                  <a:spLocks noChangeArrowheads="1"/>
                </p:cNvSpPr>
                <p:nvPr/>
              </p:nvSpPr>
              <p:spPr bwMode="auto">
                <a:xfrm>
                  <a:off x="4032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84" name="AutoShape 14"/>
                <p:cNvSpPr>
                  <a:spLocks noChangeArrowheads="1"/>
                </p:cNvSpPr>
                <p:nvPr/>
              </p:nvSpPr>
              <p:spPr bwMode="auto">
                <a:xfrm>
                  <a:off x="4320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1872" y="912"/>
                <a:ext cx="2064" cy="528"/>
                <a:chOff x="2592" y="2016"/>
                <a:chExt cx="2064" cy="528"/>
              </a:xfrm>
            </p:grpSpPr>
            <p:sp>
              <p:nvSpPr>
                <p:cNvPr id="46171" name="AutoShape 16"/>
                <p:cNvSpPr>
                  <a:spLocks noChangeArrowheads="1"/>
                </p:cNvSpPr>
                <p:nvPr/>
              </p:nvSpPr>
              <p:spPr bwMode="auto">
                <a:xfrm>
                  <a:off x="2592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72" name="AutoShape 17"/>
                <p:cNvSpPr>
                  <a:spLocks noChangeArrowheads="1"/>
                </p:cNvSpPr>
                <p:nvPr/>
              </p:nvSpPr>
              <p:spPr bwMode="auto">
                <a:xfrm>
                  <a:off x="2880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73" name="AutoShape 18"/>
                <p:cNvSpPr>
                  <a:spLocks noChangeArrowheads="1"/>
                </p:cNvSpPr>
                <p:nvPr/>
              </p:nvSpPr>
              <p:spPr bwMode="auto">
                <a:xfrm>
                  <a:off x="3168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74" name="AutoShape 19"/>
                <p:cNvSpPr>
                  <a:spLocks noChangeArrowheads="1"/>
                </p:cNvSpPr>
                <p:nvPr/>
              </p:nvSpPr>
              <p:spPr bwMode="auto">
                <a:xfrm>
                  <a:off x="3456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75" name="AutoShape 20"/>
                <p:cNvSpPr>
                  <a:spLocks noChangeArrowheads="1"/>
                </p:cNvSpPr>
                <p:nvPr/>
              </p:nvSpPr>
              <p:spPr bwMode="auto">
                <a:xfrm>
                  <a:off x="3744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76" name="AutoShape 21"/>
                <p:cNvSpPr>
                  <a:spLocks noChangeArrowheads="1"/>
                </p:cNvSpPr>
                <p:nvPr/>
              </p:nvSpPr>
              <p:spPr bwMode="auto">
                <a:xfrm>
                  <a:off x="4032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77" name="AutoShape 22"/>
                <p:cNvSpPr>
                  <a:spLocks noChangeArrowheads="1"/>
                </p:cNvSpPr>
                <p:nvPr/>
              </p:nvSpPr>
              <p:spPr bwMode="auto">
                <a:xfrm>
                  <a:off x="4320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2064" y="2544"/>
              <a:ext cx="1440" cy="816"/>
              <a:chOff x="1872" y="912"/>
              <a:chExt cx="2064" cy="1296"/>
            </a:xfrm>
          </p:grpSpPr>
          <p:grpSp>
            <p:nvGrpSpPr>
              <p:cNvPr id="7" name="Group 24"/>
              <p:cNvGrpSpPr>
                <a:grpSpLocks/>
              </p:cNvGrpSpPr>
              <p:nvPr/>
            </p:nvGrpSpPr>
            <p:grpSpPr bwMode="auto">
              <a:xfrm>
                <a:off x="1872" y="1680"/>
                <a:ext cx="2064" cy="528"/>
                <a:chOff x="2592" y="2880"/>
                <a:chExt cx="2064" cy="528"/>
              </a:xfrm>
            </p:grpSpPr>
            <p:sp>
              <p:nvSpPr>
                <p:cNvPr id="46162" name="AutoShape 25"/>
                <p:cNvSpPr>
                  <a:spLocks noChangeArrowheads="1"/>
                </p:cNvSpPr>
                <p:nvPr/>
              </p:nvSpPr>
              <p:spPr bwMode="auto">
                <a:xfrm>
                  <a:off x="2592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63" name="AutoShape 26"/>
                <p:cNvSpPr>
                  <a:spLocks noChangeArrowheads="1"/>
                </p:cNvSpPr>
                <p:nvPr/>
              </p:nvSpPr>
              <p:spPr bwMode="auto">
                <a:xfrm>
                  <a:off x="2880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64" name="AutoShape 27"/>
                <p:cNvSpPr>
                  <a:spLocks noChangeArrowheads="1"/>
                </p:cNvSpPr>
                <p:nvPr/>
              </p:nvSpPr>
              <p:spPr bwMode="auto">
                <a:xfrm>
                  <a:off x="3168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65" name="AutoShape 28"/>
                <p:cNvSpPr>
                  <a:spLocks noChangeArrowheads="1"/>
                </p:cNvSpPr>
                <p:nvPr/>
              </p:nvSpPr>
              <p:spPr bwMode="auto">
                <a:xfrm>
                  <a:off x="3456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66" name="AutoShape 29"/>
                <p:cNvSpPr>
                  <a:spLocks noChangeArrowheads="1"/>
                </p:cNvSpPr>
                <p:nvPr/>
              </p:nvSpPr>
              <p:spPr bwMode="auto">
                <a:xfrm>
                  <a:off x="3744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67" name="AutoShape 30"/>
                <p:cNvSpPr>
                  <a:spLocks noChangeArrowheads="1"/>
                </p:cNvSpPr>
                <p:nvPr/>
              </p:nvSpPr>
              <p:spPr bwMode="auto">
                <a:xfrm>
                  <a:off x="4032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68" name="AutoShape 31"/>
                <p:cNvSpPr>
                  <a:spLocks noChangeArrowheads="1"/>
                </p:cNvSpPr>
                <p:nvPr/>
              </p:nvSpPr>
              <p:spPr bwMode="auto">
                <a:xfrm>
                  <a:off x="4320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1872" y="912"/>
                <a:ext cx="2064" cy="528"/>
                <a:chOff x="2592" y="2016"/>
                <a:chExt cx="2064" cy="528"/>
              </a:xfrm>
            </p:grpSpPr>
            <p:sp>
              <p:nvSpPr>
                <p:cNvPr id="46155" name="AutoShape 33"/>
                <p:cNvSpPr>
                  <a:spLocks noChangeArrowheads="1"/>
                </p:cNvSpPr>
                <p:nvPr/>
              </p:nvSpPr>
              <p:spPr bwMode="auto">
                <a:xfrm>
                  <a:off x="2592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56" name="AutoShape 34"/>
                <p:cNvSpPr>
                  <a:spLocks noChangeArrowheads="1"/>
                </p:cNvSpPr>
                <p:nvPr/>
              </p:nvSpPr>
              <p:spPr bwMode="auto">
                <a:xfrm>
                  <a:off x="2880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57" name="AutoShape 35"/>
                <p:cNvSpPr>
                  <a:spLocks noChangeArrowheads="1"/>
                </p:cNvSpPr>
                <p:nvPr/>
              </p:nvSpPr>
              <p:spPr bwMode="auto">
                <a:xfrm>
                  <a:off x="3168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58" name="AutoShape 36"/>
                <p:cNvSpPr>
                  <a:spLocks noChangeArrowheads="1"/>
                </p:cNvSpPr>
                <p:nvPr/>
              </p:nvSpPr>
              <p:spPr bwMode="auto">
                <a:xfrm>
                  <a:off x="3456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59" name="AutoShape 37"/>
                <p:cNvSpPr>
                  <a:spLocks noChangeArrowheads="1"/>
                </p:cNvSpPr>
                <p:nvPr/>
              </p:nvSpPr>
              <p:spPr bwMode="auto">
                <a:xfrm>
                  <a:off x="3744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60" name="AutoShape 38"/>
                <p:cNvSpPr>
                  <a:spLocks noChangeArrowheads="1"/>
                </p:cNvSpPr>
                <p:nvPr/>
              </p:nvSpPr>
              <p:spPr bwMode="auto">
                <a:xfrm>
                  <a:off x="4032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61" name="AutoShape 39"/>
                <p:cNvSpPr>
                  <a:spLocks noChangeArrowheads="1"/>
                </p:cNvSpPr>
                <p:nvPr/>
              </p:nvSpPr>
              <p:spPr bwMode="auto">
                <a:xfrm>
                  <a:off x="4320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9" name="Group 40"/>
            <p:cNvGrpSpPr>
              <a:grpSpLocks/>
            </p:cNvGrpSpPr>
            <p:nvPr/>
          </p:nvGrpSpPr>
          <p:grpSpPr bwMode="auto">
            <a:xfrm>
              <a:off x="3264" y="2544"/>
              <a:ext cx="1440" cy="816"/>
              <a:chOff x="1872" y="912"/>
              <a:chExt cx="2064" cy="1296"/>
            </a:xfrm>
          </p:grpSpPr>
          <p:grpSp>
            <p:nvGrpSpPr>
              <p:cNvPr id="10" name="Group 41"/>
              <p:cNvGrpSpPr>
                <a:grpSpLocks/>
              </p:cNvGrpSpPr>
              <p:nvPr/>
            </p:nvGrpSpPr>
            <p:grpSpPr bwMode="auto">
              <a:xfrm>
                <a:off x="1872" y="1680"/>
                <a:ext cx="2064" cy="528"/>
                <a:chOff x="2592" y="2880"/>
                <a:chExt cx="2064" cy="528"/>
              </a:xfrm>
            </p:grpSpPr>
            <p:sp>
              <p:nvSpPr>
                <p:cNvPr id="46146" name="AutoShape 42"/>
                <p:cNvSpPr>
                  <a:spLocks noChangeArrowheads="1"/>
                </p:cNvSpPr>
                <p:nvPr/>
              </p:nvSpPr>
              <p:spPr bwMode="auto">
                <a:xfrm>
                  <a:off x="2592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47" name="AutoShape 43"/>
                <p:cNvSpPr>
                  <a:spLocks noChangeArrowheads="1"/>
                </p:cNvSpPr>
                <p:nvPr/>
              </p:nvSpPr>
              <p:spPr bwMode="auto">
                <a:xfrm>
                  <a:off x="2880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48" name="AutoShape 44"/>
                <p:cNvSpPr>
                  <a:spLocks noChangeArrowheads="1"/>
                </p:cNvSpPr>
                <p:nvPr/>
              </p:nvSpPr>
              <p:spPr bwMode="auto">
                <a:xfrm>
                  <a:off x="3168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49" name="AutoShape 45"/>
                <p:cNvSpPr>
                  <a:spLocks noChangeArrowheads="1"/>
                </p:cNvSpPr>
                <p:nvPr/>
              </p:nvSpPr>
              <p:spPr bwMode="auto">
                <a:xfrm>
                  <a:off x="3456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50" name="AutoShape 46"/>
                <p:cNvSpPr>
                  <a:spLocks noChangeArrowheads="1"/>
                </p:cNvSpPr>
                <p:nvPr/>
              </p:nvSpPr>
              <p:spPr bwMode="auto">
                <a:xfrm>
                  <a:off x="3744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51" name="AutoShape 47"/>
                <p:cNvSpPr>
                  <a:spLocks noChangeArrowheads="1"/>
                </p:cNvSpPr>
                <p:nvPr/>
              </p:nvSpPr>
              <p:spPr bwMode="auto">
                <a:xfrm>
                  <a:off x="4032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52" name="AutoShape 48"/>
                <p:cNvSpPr>
                  <a:spLocks noChangeArrowheads="1"/>
                </p:cNvSpPr>
                <p:nvPr/>
              </p:nvSpPr>
              <p:spPr bwMode="auto">
                <a:xfrm>
                  <a:off x="4320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49"/>
              <p:cNvGrpSpPr>
                <a:grpSpLocks/>
              </p:cNvGrpSpPr>
              <p:nvPr/>
            </p:nvGrpSpPr>
            <p:grpSpPr bwMode="auto">
              <a:xfrm>
                <a:off x="1872" y="912"/>
                <a:ext cx="2064" cy="528"/>
                <a:chOff x="2592" y="2016"/>
                <a:chExt cx="2064" cy="528"/>
              </a:xfrm>
            </p:grpSpPr>
            <p:sp>
              <p:nvSpPr>
                <p:cNvPr id="46139" name="AutoShape 50"/>
                <p:cNvSpPr>
                  <a:spLocks noChangeArrowheads="1"/>
                </p:cNvSpPr>
                <p:nvPr/>
              </p:nvSpPr>
              <p:spPr bwMode="auto">
                <a:xfrm>
                  <a:off x="2592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40" name="AutoShape 51"/>
                <p:cNvSpPr>
                  <a:spLocks noChangeArrowheads="1"/>
                </p:cNvSpPr>
                <p:nvPr/>
              </p:nvSpPr>
              <p:spPr bwMode="auto">
                <a:xfrm>
                  <a:off x="2880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41" name="AutoShape 52"/>
                <p:cNvSpPr>
                  <a:spLocks noChangeArrowheads="1"/>
                </p:cNvSpPr>
                <p:nvPr/>
              </p:nvSpPr>
              <p:spPr bwMode="auto">
                <a:xfrm>
                  <a:off x="3168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42" name="AutoShape 53"/>
                <p:cNvSpPr>
                  <a:spLocks noChangeArrowheads="1"/>
                </p:cNvSpPr>
                <p:nvPr/>
              </p:nvSpPr>
              <p:spPr bwMode="auto">
                <a:xfrm>
                  <a:off x="3456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43" name="AutoShape 54"/>
                <p:cNvSpPr>
                  <a:spLocks noChangeArrowheads="1"/>
                </p:cNvSpPr>
                <p:nvPr/>
              </p:nvSpPr>
              <p:spPr bwMode="auto">
                <a:xfrm>
                  <a:off x="3744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44" name="AutoShape 55"/>
                <p:cNvSpPr>
                  <a:spLocks noChangeArrowheads="1"/>
                </p:cNvSpPr>
                <p:nvPr/>
              </p:nvSpPr>
              <p:spPr bwMode="auto">
                <a:xfrm>
                  <a:off x="4032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45" name="AutoShape 56"/>
                <p:cNvSpPr>
                  <a:spLocks noChangeArrowheads="1"/>
                </p:cNvSpPr>
                <p:nvPr/>
              </p:nvSpPr>
              <p:spPr bwMode="auto">
                <a:xfrm>
                  <a:off x="4320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4873" name="Text Box 57"/>
          <p:cNvSpPr txBox="1">
            <a:spLocks noChangeArrowheads="1"/>
          </p:cNvSpPr>
          <p:nvPr/>
        </p:nvSpPr>
        <p:spPr bwMode="auto">
          <a:xfrm>
            <a:off x="186690" y="4175761"/>
            <a:ext cx="6514148" cy="41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644" tIns="48322" rIns="96644" bIns="48322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u="sng" dirty="0">
                <a:latin typeface="Arial Narrow" pitchFamily="-107" charset="0"/>
                <a:ea typeface="Osaka" pitchFamily="-107" charset="-128"/>
                <a:cs typeface="Osaka" pitchFamily="-107" charset="-128"/>
              </a:rPr>
              <a:t>Stimulated </a:t>
            </a:r>
            <a:r>
              <a:rPr lang="en-US" b="1" dirty="0">
                <a:latin typeface="Arial Narrow" pitchFamily="-107" charset="0"/>
                <a:ea typeface="Osaka" pitchFamily="-107" charset="-128"/>
                <a:cs typeface="Osaka" pitchFamily="-107" charset="-128"/>
              </a:rPr>
              <a:t>Emission from a Self Bunched Beam</a:t>
            </a:r>
            <a:r>
              <a:rPr lang="en-US" sz="1900" b="1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-107" charset="0"/>
                <a:ea typeface="Osaka" pitchFamily="-107" charset="-128"/>
                <a:cs typeface="Osaka" pitchFamily="-107" charset="-128"/>
              </a:rPr>
              <a:t> </a:t>
            </a:r>
          </a:p>
        </p:txBody>
      </p:sp>
      <p:grpSp>
        <p:nvGrpSpPr>
          <p:cNvPr id="13" name="Group 68"/>
          <p:cNvGrpSpPr>
            <a:grpSpLocks/>
          </p:cNvGrpSpPr>
          <p:nvPr/>
        </p:nvGrpSpPr>
        <p:grpSpPr bwMode="auto">
          <a:xfrm>
            <a:off x="480060" y="2275841"/>
            <a:ext cx="2720340" cy="1710267"/>
            <a:chOff x="288" y="1344"/>
            <a:chExt cx="1632" cy="1010"/>
          </a:xfrm>
        </p:grpSpPr>
        <p:grpSp>
          <p:nvGrpSpPr>
            <p:cNvPr id="14" name="Group 69"/>
            <p:cNvGrpSpPr>
              <a:grpSpLocks/>
            </p:cNvGrpSpPr>
            <p:nvPr/>
          </p:nvGrpSpPr>
          <p:grpSpPr bwMode="auto">
            <a:xfrm>
              <a:off x="480" y="1344"/>
              <a:ext cx="1440" cy="816"/>
              <a:chOff x="1872" y="912"/>
              <a:chExt cx="2064" cy="1296"/>
            </a:xfrm>
          </p:grpSpPr>
          <p:grpSp>
            <p:nvGrpSpPr>
              <p:cNvPr id="15" name="Group 70"/>
              <p:cNvGrpSpPr>
                <a:grpSpLocks/>
              </p:cNvGrpSpPr>
              <p:nvPr/>
            </p:nvGrpSpPr>
            <p:grpSpPr bwMode="auto">
              <a:xfrm>
                <a:off x="1872" y="1680"/>
                <a:ext cx="2064" cy="528"/>
                <a:chOff x="2592" y="2880"/>
                <a:chExt cx="2064" cy="528"/>
              </a:xfrm>
            </p:grpSpPr>
            <p:sp>
              <p:nvSpPr>
                <p:cNvPr id="46124" name="AutoShape 71"/>
                <p:cNvSpPr>
                  <a:spLocks noChangeArrowheads="1"/>
                </p:cNvSpPr>
                <p:nvPr/>
              </p:nvSpPr>
              <p:spPr bwMode="auto">
                <a:xfrm>
                  <a:off x="2592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25" name="AutoShape 72"/>
                <p:cNvSpPr>
                  <a:spLocks noChangeArrowheads="1"/>
                </p:cNvSpPr>
                <p:nvPr/>
              </p:nvSpPr>
              <p:spPr bwMode="auto">
                <a:xfrm>
                  <a:off x="2880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26" name="AutoShape 73"/>
                <p:cNvSpPr>
                  <a:spLocks noChangeArrowheads="1"/>
                </p:cNvSpPr>
                <p:nvPr/>
              </p:nvSpPr>
              <p:spPr bwMode="auto">
                <a:xfrm>
                  <a:off x="3168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27" name="AutoShape 74"/>
                <p:cNvSpPr>
                  <a:spLocks noChangeArrowheads="1"/>
                </p:cNvSpPr>
                <p:nvPr/>
              </p:nvSpPr>
              <p:spPr bwMode="auto">
                <a:xfrm>
                  <a:off x="3456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28" name="AutoShape 75"/>
                <p:cNvSpPr>
                  <a:spLocks noChangeArrowheads="1"/>
                </p:cNvSpPr>
                <p:nvPr/>
              </p:nvSpPr>
              <p:spPr bwMode="auto">
                <a:xfrm>
                  <a:off x="3744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29" name="AutoShape 76"/>
                <p:cNvSpPr>
                  <a:spLocks noChangeArrowheads="1"/>
                </p:cNvSpPr>
                <p:nvPr/>
              </p:nvSpPr>
              <p:spPr bwMode="auto">
                <a:xfrm>
                  <a:off x="4032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30" name="AutoShape 77"/>
                <p:cNvSpPr>
                  <a:spLocks noChangeArrowheads="1"/>
                </p:cNvSpPr>
                <p:nvPr/>
              </p:nvSpPr>
              <p:spPr bwMode="auto">
                <a:xfrm>
                  <a:off x="4320" y="2880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78"/>
              <p:cNvGrpSpPr>
                <a:grpSpLocks/>
              </p:cNvGrpSpPr>
              <p:nvPr/>
            </p:nvGrpSpPr>
            <p:grpSpPr bwMode="auto">
              <a:xfrm>
                <a:off x="1872" y="912"/>
                <a:ext cx="2064" cy="528"/>
                <a:chOff x="2592" y="2016"/>
                <a:chExt cx="2064" cy="528"/>
              </a:xfrm>
            </p:grpSpPr>
            <p:sp>
              <p:nvSpPr>
                <p:cNvPr id="46117" name="AutoShape 79"/>
                <p:cNvSpPr>
                  <a:spLocks noChangeArrowheads="1"/>
                </p:cNvSpPr>
                <p:nvPr/>
              </p:nvSpPr>
              <p:spPr bwMode="auto">
                <a:xfrm>
                  <a:off x="2592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18" name="AutoShape 80"/>
                <p:cNvSpPr>
                  <a:spLocks noChangeArrowheads="1"/>
                </p:cNvSpPr>
                <p:nvPr/>
              </p:nvSpPr>
              <p:spPr bwMode="auto">
                <a:xfrm>
                  <a:off x="2880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19" name="AutoShape 81"/>
                <p:cNvSpPr>
                  <a:spLocks noChangeArrowheads="1"/>
                </p:cNvSpPr>
                <p:nvPr/>
              </p:nvSpPr>
              <p:spPr bwMode="auto">
                <a:xfrm>
                  <a:off x="3168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20" name="AutoShape 82"/>
                <p:cNvSpPr>
                  <a:spLocks noChangeArrowheads="1"/>
                </p:cNvSpPr>
                <p:nvPr/>
              </p:nvSpPr>
              <p:spPr bwMode="auto">
                <a:xfrm>
                  <a:off x="3456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21" name="AutoShape 83"/>
                <p:cNvSpPr>
                  <a:spLocks noChangeArrowheads="1"/>
                </p:cNvSpPr>
                <p:nvPr/>
              </p:nvSpPr>
              <p:spPr bwMode="auto">
                <a:xfrm>
                  <a:off x="3744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22" name="AutoShape 84"/>
                <p:cNvSpPr>
                  <a:spLocks noChangeArrowheads="1"/>
                </p:cNvSpPr>
                <p:nvPr/>
              </p:nvSpPr>
              <p:spPr bwMode="auto">
                <a:xfrm>
                  <a:off x="4032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rgbClr val="FF7C8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23" name="AutoShape 85"/>
                <p:cNvSpPr>
                  <a:spLocks noChangeArrowheads="1"/>
                </p:cNvSpPr>
                <p:nvPr/>
              </p:nvSpPr>
              <p:spPr bwMode="auto">
                <a:xfrm>
                  <a:off x="4320" y="2016"/>
                  <a:ext cx="336" cy="528"/>
                </a:xfrm>
                <a:prstGeom prst="cube">
                  <a:avLst>
                    <a:gd name="adj" fmla="val 56579"/>
                  </a:avLst>
                </a:prstGeom>
                <a:solidFill>
                  <a:schemeClr val="tx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46110" name="Line 86"/>
            <p:cNvSpPr>
              <a:spLocks noChangeShapeType="1"/>
            </p:cNvSpPr>
            <p:nvPr/>
          </p:nvSpPr>
          <p:spPr bwMode="auto">
            <a:xfrm>
              <a:off x="480" y="220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11" name="Line 87"/>
            <p:cNvSpPr>
              <a:spLocks noChangeShapeType="1"/>
            </p:cNvSpPr>
            <p:nvPr/>
          </p:nvSpPr>
          <p:spPr bwMode="auto">
            <a:xfrm>
              <a:off x="864" y="220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12" name="Line 88"/>
            <p:cNvSpPr>
              <a:spLocks noChangeShapeType="1"/>
            </p:cNvSpPr>
            <p:nvPr/>
          </p:nvSpPr>
          <p:spPr bwMode="auto">
            <a:xfrm>
              <a:off x="288" y="225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13" name="Line 89"/>
            <p:cNvSpPr>
              <a:spLocks noChangeShapeType="1"/>
            </p:cNvSpPr>
            <p:nvPr/>
          </p:nvSpPr>
          <p:spPr bwMode="auto">
            <a:xfrm flipH="1">
              <a:off x="864" y="225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14" name="Text Box 90"/>
            <p:cNvSpPr txBox="1">
              <a:spLocks noChangeArrowheads="1"/>
            </p:cNvSpPr>
            <p:nvPr/>
          </p:nvSpPr>
          <p:spPr bwMode="auto">
            <a:xfrm>
              <a:off x="576" y="2112"/>
              <a:ext cx="336" cy="242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ea typeface="Osaka" charset="-128"/>
                  <a:cs typeface="Osaka" charset="-128"/>
                  <a:sym typeface="Symbol" charset="2"/>
                </a:rPr>
                <a:t></a:t>
              </a:r>
              <a:r>
                <a:rPr lang="en-US" baseline="-25000">
                  <a:ea typeface="Osaka" charset="-128"/>
                  <a:cs typeface="Osaka" charset="-128"/>
                  <a:sym typeface="Symbol" charset="2"/>
                </a:rPr>
                <a:t>u</a:t>
              </a:r>
              <a:endParaRPr lang="en-US">
                <a:ea typeface="Osaka" charset="-128"/>
                <a:cs typeface="Osaka" charset="-128"/>
                <a:sym typeface="Symbol" charset="2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60070" y="2438403"/>
            <a:ext cx="6952539" cy="731517"/>
            <a:chOff x="560070" y="2438403"/>
            <a:chExt cx="6952539" cy="731517"/>
          </a:xfrm>
        </p:grpSpPr>
        <p:graphicFrame>
          <p:nvGraphicFramePr>
            <p:cNvPr id="3487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2537087716"/>
                </p:ext>
              </p:extLst>
            </p:nvPr>
          </p:nvGraphicFramePr>
          <p:xfrm>
            <a:off x="5360673" y="2438403"/>
            <a:ext cx="2151936" cy="714587"/>
          </p:xfrm>
          <a:graphic>
            <a:graphicData uri="http://schemas.openxmlformats.org/presentationml/2006/ole">
              <p:oleObj spid="_x0000_s81073" name="Equation" r:id="rId4" imgW="758520" imgH="246600" progId="">
                <p:embed/>
              </p:oleObj>
            </a:graphicData>
          </a:graphic>
        </p:graphicFrame>
        <p:sp>
          <p:nvSpPr>
            <p:cNvPr id="34876" name="Oval 60" descr="5%"/>
            <p:cNvSpPr>
              <a:spLocks noChangeArrowheads="1"/>
            </p:cNvSpPr>
            <p:nvPr/>
          </p:nvSpPr>
          <p:spPr bwMode="auto">
            <a:xfrm>
              <a:off x="3200400" y="2763520"/>
              <a:ext cx="1280160" cy="406400"/>
            </a:xfrm>
            <a:prstGeom prst="ellipse">
              <a:avLst/>
            </a:prstGeom>
            <a:pattFill prst="pct5">
              <a:fgClr>
                <a:srgbClr val="000000"/>
              </a:fgClr>
              <a:bgClr>
                <a:schemeClr val="bg1"/>
              </a:bgClr>
            </a:pattFill>
            <a:ln w="9525">
              <a:solidFill>
                <a:srgbClr val="008000"/>
              </a:solidFill>
              <a:round/>
              <a:headEnd type="none" w="sm" len="sm"/>
              <a:tailEnd type="none" w="sm" len="sm"/>
            </a:ln>
          </p:spPr>
          <p:txBody>
            <a:bodyPr wrap="none" lIns="96644" tIns="48322" rIns="96644" bIns="48322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77" name="AutoShape 61"/>
            <p:cNvSpPr>
              <a:spLocks noChangeArrowheads="1"/>
            </p:cNvSpPr>
            <p:nvPr/>
          </p:nvSpPr>
          <p:spPr bwMode="auto">
            <a:xfrm rot="8349746">
              <a:off x="4400551" y="2682243"/>
              <a:ext cx="888445" cy="335280"/>
            </a:xfrm>
            <a:prstGeom prst="lightningBol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6644" tIns="48322" rIns="96644" bIns="48322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" name="Group 71"/>
            <p:cNvGrpSpPr>
              <a:grpSpLocks/>
            </p:cNvGrpSpPr>
            <p:nvPr/>
          </p:nvGrpSpPr>
          <p:grpSpPr bwMode="auto">
            <a:xfrm>
              <a:off x="560070" y="2926082"/>
              <a:ext cx="2720340" cy="157481"/>
              <a:chOff x="1371600" y="3657600"/>
              <a:chExt cx="3456517" cy="757767"/>
            </a:xfrm>
          </p:grpSpPr>
          <p:sp>
            <p:nvSpPr>
              <p:cNvPr id="46105" name="Freeform 199"/>
              <p:cNvSpPr>
                <a:spLocks noChangeArrowheads="1"/>
              </p:cNvSpPr>
              <p:nvPr/>
            </p:nvSpPr>
            <p:spPr bwMode="auto">
              <a:xfrm>
                <a:off x="2209800" y="3657600"/>
                <a:ext cx="941917" cy="757767"/>
              </a:xfrm>
              <a:custGeom>
                <a:avLst/>
                <a:gdLst>
                  <a:gd name="T0" fmla="*/ 0 w 941917"/>
                  <a:gd name="T1" fmla="*/ 438150 h 757767"/>
                  <a:gd name="T2" fmla="*/ 355600 w 941917"/>
                  <a:gd name="T3" fmla="*/ 44450 h 757767"/>
                  <a:gd name="T4" fmla="*/ 571500 w 941917"/>
                  <a:gd name="T5" fmla="*/ 704850 h 757767"/>
                  <a:gd name="T6" fmla="*/ 889000 w 941917"/>
                  <a:gd name="T7" fmla="*/ 361950 h 757767"/>
                  <a:gd name="T8" fmla="*/ 889000 w 941917"/>
                  <a:gd name="T9" fmla="*/ 349250 h 7577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1917"/>
                  <a:gd name="T16" fmla="*/ 0 h 757767"/>
                  <a:gd name="T17" fmla="*/ 941917 w 941917"/>
                  <a:gd name="T18" fmla="*/ 757767 h 7577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1917" h="757767">
                    <a:moveTo>
                      <a:pt x="0" y="438150"/>
                    </a:moveTo>
                    <a:cubicBezTo>
                      <a:pt x="130175" y="219075"/>
                      <a:pt x="260350" y="0"/>
                      <a:pt x="355600" y="44450"/>
                    </a:cubicBezTo>
                    <a:cubicBezTo>
                      <a:pt x="450850" y="88900"/>
                      <a:pt x="482600" y="651933"/>
                      <a:pt x="571500" y="704850"/>
                    </a:cubicBezTo>
                    <a:cubicBezTo>
                      <a:pt x="660400" y="757767"/>
                      <a:pt x="836083" y="421217"/>
                      <a:pt x="889000" y="361950"/>
                    </a:cubicBezTo>
                    <a:cubicBezTo>
                      <a:pt x="941917" y="302683"/>
                      <a:pt x="915458" y="325966"/>
                      <a:pt x="889000" y="349250"/>
                    </a:cubicBezTo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008000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06" name="Freeform 200"/>
              <p:cNvSpPr>
                <a:spLocks noChangeArrowheads="1"/>
              </p:cNvSpPr>
              <p:nvPr/>
            </p:nvSpPr>
            <p:spPr bwMode="auto">
              <a:xfrm>
                <a:off x="1371600" y="3657600"/>
                <a:ext cx="941917" cy="757767"/>
              </a:xfrm>
              <a:custGeom>
                <a:avLst/>
                <a:gdLst>
                  <a:gd name="T0" fmla="*/ 0 w 941917"/>
                  <a:gd name="T1" fmla="*/ 438150 h 757767"/>
                  <a:gd name="T2" fmla="*/ 355600 w 941917"/>
                  <a:gd name="T3" fmla="*/ 44450 h 757767"/>
                  <a:gd name="T4" fmla="*/ 571500 w 941917"/>
                  <a:gd name="T5" fmla="*/ 704850 h 757767"/>
                  <a:gd name="T6" fmla="*/ 889000 w 941917"/>
                  <a:gd name="T7" fmla="*/ 361950 h 757767"/>
                  <a:gd name="T8" fmla="*/ 889000 w 941917"/>
                  <a:gd name="T9" fmla="*/ 349250 h 7577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1917"/>
                  <a:gd name="T16" fmla="*/ 0 h 757767"/>
                  <a:gd name="T17" fmla="*/ 941917 w 941917"/>
                  <a:gd name="T18" fmla="*/ 757767 h 7577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1917" h="757767">
                    <a:moveTo>
                      <a:pt x="0" y="438150"/>
                    </a:moveTo>
                    <a:cubicBezTo>
                      <a:pt x="130175" y="219075"/>
                      <a:pt x="260350" y="0"/>
                      <a:pt x="355600" y="44450"/>
                    </a:cubicBezTo>
                    <a:cubicBezTo>
                      <a:pt x="450850" y="88900"/>
                      <a:pt x="482600" y="651933"/>
                      <a:pt x="571500" y="704850"/>
                    </a:cubicBezTo>
                    <a:cubicBezTo>
                      <a:pt x="660400" y="757767"/>
                      <a:pt x="836083" y="421217"/>
                      <a:pt x="889000" y="361950"/>
                    </a:cubicBezTo>
                    <a:cubicBezTo>
                      <a:pt x="941917" y="302683"/>
                      <a:pt x="915458" y="325966"/>
                      <a:pt x="889000" y="349250"/>
                    </a:cubicBezTo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008000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07" name="Freeform 201"/>
              <p:cNvSpPr>
                <a:spLocks noChangeArrowheads="1"/>
              </p:cNvSpPr>
              <p:nvPr/>
            </p:nvSpPr>
            <p:spPr bwMode="auto">
              <a:xfrm>
                <a:off x="3886200" y="3657600"/>
                <a:ext cx="941917" cy="757767"/>
              </a:xfrm>
              <a:custGeom>
                <a:avLst/>
                <a:gdLst>
                  <a:gd name="T0" fmla="*/ 0 w 941917"/>
                  <a:gd name="T1" fmla="*/ 438150 h 757767"/>
                  <a:gd name="T2" fmla="*/ 355600 w 941917"/>
                  <a:gd name="T3" fmla="*/ 44450 h 757767"/>
                  <a:gd name="T4" fmla="*/ 571500 w 941917"/>
                  <a:gd name="T5" fmla="*/ 704850 h 757767"/>
                  <a:gd name="T6" fmla="*/ 889000 w 941917"/>
                  <a:gd name="T7" fmla="*/ 361950 h 757767"/>
                  <a:gd name="T8" fmla="*/ 889000 w 941917"/>
                  <a:gd name="T9" fmla="*/ 349250 h 7577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1917"/>
                  <a:gd name="T16" fmla="*/ 0 h 757767"/>
                  <a:gd name="T17" fmla="*/ 941917 w 941917"/>
                  <a:gd name="T18" fmla="*/ 757767 h 7577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1917" h="757767">
                    <a:moveTo>
                      <a:pt x="0" y="438150"/>
                    </a:moveTo>
                    <a:cubicBezTo>
                      <a:pt x="130175" y="219075"/>
                      <a:pt x="260350" y="0"/>
                      <a:pt x="355600" y="44450"/>
                    </a:cubicBezTo>
                    <a:cubicBezTo>
                      <a:pt x="450850" y="88900"/>
                      <a:pt x="482600" y="651933"/>
                      <a:pt x="571500" y="704850"/>
                    </a:cubicBezTo>
                    <a:cubicBezTo>
                      <a:pt x="660400" y="757767"/>
                      <a:pt x="836083" y="421217"/>
                      <a:pt x="889000" y="361950"/>
                    </a:cubicBezTo>
                    <a:cubicBezTo>
                      <a:pt x="941917" y="302683"/>
                      <a:pt x="915458" y="325966"/>
                      <a:pt x="889000" y="349250"/>
                    </a:cubicBezTo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008000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08" name="Freeform 202"/>
              <p:cNvSpPr>
                <a:spLocks noChangeArrowheads="1"/>
              </p:cNvSpPr>
              <p:nvPr/>
            </p:nvSpPr>
            <p:spPr bwMode="auto">
              <a:xfrm>
                <a:off x="3048000" y="3657600"/>
                <a:ext cx="941917" cy="757767"/>
              </a:xfrm>
              <a:custGeom>
                <a:avLst/>
                <a:gdLst>
                  <a:gd name="T0" fmla="*/ 0 w 941917"/>
                  <a:gd name="T1" fmla="*/ 438150 h 757767"/>
                  <a:gd name="T2" fmla="*/ 355600 w 941917"/>
                  <a:gd name="T3" fmla="*/ 44450 h 757767"/>
                  <a:gd name="T4" fmla="*/ 571500 w 941917"/>
                  <a:gd name="T5" fmla="*/ 704850 h 757767"/>
                  <a:gd name="T6" fmla="*/ 889000 w 941917"/>
                  <a:gd name="T7" fmla="*/ 361950 h 757767"/>
                  <a:gd name="T8" fmla="*/ 889000 w 941917"/>
                  <a:gd name="T9" fmla="*/ 349250 h 7577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1917"/>
                  <a:gd name="T16" fmla="*/ 0 h 757767"/>
                  <a:gd name="T17" fmla="*/ 941917 w 941917"/>
                  <a:gd name="T18" fmla="*/ 757767 h 7577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1917" h="757767">
                    <a:moveTo>
                      <a:pt x="0" y="438150"/>
                    </a:moveTo>
                    <a:cubicBezTo>
                      <a:pt x="130175" y="219075"/>
                      <a:pt x="260350" y="0"/>
                      <a:pt x="355600" y="44450"/>
                    </a:cubicBezTo>
                    <a:cubicBezTo>
                      <a:pt x="450850" y="88900"/>
                      <a:pt x="482600" y="651933"/>
                      <a:pt x="571500" y="704850"/>
                    </a:cubicBezTo>
                    <a:cubicBezTo>
                      <a:pt x="660400" y="757767"/>
                      <a:pt x="836083" y="421217"/>
                      <a:pt x="889000" y="361950"/>
                    </a:cubicBezTo>
                    <a:cubicBezTo>
                      <a:pt x="941917" y="302683"/>
                      <a:pt x="915458" y="325966"/>
                      <a:pt x="889000" y="349250"/>
                    </a:cubicBezTo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008000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800100" y="4714240"/>
            <a:ext cx="8801100" cy="1381760"/>
            <a:chOff x="800100" y="4714240"/>
            <a:chExt cx="8801100" cy="1381760"/>
          </a:xfrm>
        </p:grpSpPr>
        <p:grpSp>
          <p:nvGrpSpPr>
            <p:cNvPr id="12" name="Group 62"/>
            <p:cNvGrpSpPr>
              <a:grpSpLocks/>
            </p:cNvGrpSpPr>
            <p:nvPr/>
          </p:nvGrpSpPr>
          <p:grpSpPr bwMode="auto">
            <a:xfrm>
              <a:off x="7060882" y="4714240"/>
              <a:ext cx="2540318" cy="1381760"/>
              <a:chOff x="6088" y="2107"/>
              <a:chExt cx="2285" cy="3595"/>
            </a:xfrm>
          </p:grpSpPr>
          <p:graphicFrame>
            <p:nvGraphicFramePr>
              <p:cNvPr id="46083" name="Object 3"/>
              <p:cNvGraphicFramePr>
                <a:graphicFrameLocks noChangeAspect="1"/>
              </p:cNvGraphicFramePr>
              <p:nvPr/>
            </p:nvGraphicFramePr>
            <p:xfrm>
              <a:off x="6232" y="4222"/>
              <a:ext cx="1614" cy="1480"/>
            </p:xfrm>
            <a:graphic>
              <a:graphicData uri="http://schemas.openxmlformats.org/presentationml/2006/ole">
                <p:oleObj spid="_x0000_s81074" name="Equation" r:id="rId5" imgW="941400" imgH="246600" progId="Equation.3">
                  <p:embed/>
                </p:oleObj>
              </a:graphicData>
            </a:graphic>
          </p:graphicFrame>
          <p:sp>
            <p:nvSpPr>
              <p:cNvPr id="46131" name="Oval 65" descr="Light vertical"/>
              <p:cNvSpPr>
                <a:spLocks noChangeArrowheads="1"/>
              </p:cNvSpPr>
              <p:nvPr/>
            </p:nvSpPr>
            <p:spPr bwMode="auto">
              <a:xfrm>
                <a:off x="6736" y="3794"/>
                <a:ext cx="768" cy="240"/>
              </a:xfrm>
              <a:prstGeom prst="ellipse">
                <a:avLst/>
              </a:prstGeom>
              <a:pattFill prst="ltVert">
                <a:fgClr>
                  <a:srgbClr val="000000"/>
                </a:fgClr>
                <a:bgClr>
                  <a:schemeClr val="bg1"/>
                </a:bgClr>
              </a:pattFill>
              <a:ln w="952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32" name="AutoShape 66"/>
              <p:cNvSpPr>
                <a:spLocks noChangeArrowheads="1"/>
              </p:cNvSpPr>
              <p:nvPr/>
            </p:nvSpPr>
            <p:spPr bwMode="auto">
              <a:xfrm rot="8349746">
                <a:off x="7413" y="2943"/>
                <a:ext cx="960" cy="672"/>
              </a:xfrm>
              <a:prstGeom prst="lightningBol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33" name="Text Box 67"/>
              <p:cNvSpPr txBox="1">
                <a:spLocks noChangeArrowheads="1"/>
              </p:cNvSpPr>
              <p:nvPr/>
            </p:nvSpPr>
            <p:spPr bwMode="auto">
              <a:xfrm>
                <a:off x="6088" y="2107"/>
                <a:ext cx="1493" cy="1068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ea typeface="Osaka" charset="-128"/>
                    <a:cs typeface="Osaka" charset="-128"/>
                  </a:rPr>
                  <a:t>  N</a:t>
                </a:r>
                <a:r>
                  <a:rPr lang="en-US" baseline="-25000">
                    <a:ea typeface="Osaka" charset="-128"/>
                    <a:cs typeface="Osaka" charset="-128"/>
                  </a:rPr>
                  <a:t>c</a:t>
                </a:r>
                <a:r>
                  <a:rPr lang="en-US">
                    <a:ea typeface="Osaka" charset="-128"/>
                    <a:cs typeface="Osaka" charset="-128"/>
                  </a:rPr>
                  <a:t> ~ 10</a:t>
                </a:r>
                <a:r>
                  <a:rPr lang="en-US" baseline="30000">
                    <a:ea typeface="Osaka" charset="-128"/>
                    <a:cs typeface="Osaka" charset="-128"/>
                  </a:rPr>
                  <a:t>5</a:t>
                </a:r>
                <a:endParaRPr lang="en-US">
                  <a:ea typeface="Osaka" charset="-128"/>
                  <a:cs typeface="Osaka" charset="-128"/>
                </a:endParaRPr>
              </a:p>
            </p:txBody>
          </p:sp>
        </p:grpSp>
        <p:grpSp>
          <p:nvGrpSpPr>
            <p:cNvPr id="18" name="Group 192"/>
            <p:cNvGrpSpPr>
              <a:grpSpLocks/>
            </p:cNvGrpSpPr>
            <p:nvPr/>
          </p:nvGrpSpPr>
          <p:grpSpPr bwMode="auto">
            <a:xfrm>
              <a:off x="800100" y="5445762"/>
              <a:ext cx="5360670" cy="157481"/>
              <a:chOff x="1371600" y="3657600"/>
              <a:chExt cx="6809317" cy="757767"/>
            </a:xfrm>
          </p:grpSpPr>
          <p:grpSp>
            <p:nvGrpSpPr>
              <p:cNvPr id="19" name="Group 71"/>
              <p:cNvGrpSpPr>
                <a:grpSpLocks/>
              </p:cNvGrpSpPr>
              <p:nvPr/>
            </p:nvGrpSpPr>
            <p:grpSpPr bwMode="auto">
              <a:xfrm>
                <a:off x="1371600" y="3657600"/>
                <a:ext cx="3456517" cy="757767"/>
                <a:chOff x="1371600" y="3657600"/>
                <a:chExt cx="3456517" cy="757767"/>
              </a:xfrm>
            </p:grpSpPr>
            <p:sp>
              <p:nvSpPr>
                <p:cNvPr id="46101" name="Freeform 199"/>
                <p:cNvSpPr>
                  <a:spLocks noChangeArrowheads="1"/>
                </p:cNvSpPr>
                <p:nvPr/>
              </p:nvSpPr>
              <p:spPr bwMode="auto">
                <a:xfrm>
                  <a:off x="2209800" y="3657600"/>
                  <a:ext cx="941917" cy="757767"/>
                </a:xfrm>
                <a:custGeom>
                  <a:avLst/>
                  <a:gdLst>
                    <a:gd name="T0" fmla="*/ 0 w 941917"/>
                    <a:gd name="T1" fmla="*/ 438150 h 757767"/>
                    <a:gd name="T2" fmla="*/ 355600 w 941917"/>
                    <a:gd name="T3" fmla="*/ 44450 h 757767"/>
                    <a:gd name="T4" fmla="*/ 571500 w 941917"/>
                    <a:gd name="T5" fmla="*/ 704850 h 757767"/>
                    <a:gd name="T6" fmla="*/ 889000 w 941917"/>
                    <a:gd name="T7" fmla="*/ 361950 h 757767"/>
                    <a:gd name="T8" fmla="*/ 889000 w 941917"/>
                    <a:gd name="T9" fmla="*/ 349250 h 7577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1917"/>
                    <a:gd name="T16" fmla="*/ 0 h 757767"/>
                    <a:gd name="T17" fmla="*/ 941917 w 941917"/>
                    <a:gd name="T18" fmla="*/ 757767 h 75776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1917" h="757767">
                      <a:moveTo>
                        <a:pt x="0" y="438150"/>
                      </a:moveTo>
                      <a:cubicBezTo>
                        <a:pt x="130175" y="219075"/>
                        <a:pt x="260350" y="0"/>
                        <a:pt x="355600" y="44450"/>
                      </a:cubicBezTo>
                      <a:cubicBezTo>
                        <a:pt x="450850" y="88900"/>
                        <a:pt x="482600" y="651933"/>
                        <a:pt x="571500" y="704850"/>
                      </a:cubicBezTo>
                      <a:cubicBezTo>
                        <a:pt x="660400" y="757767"/>
                        <a:pt x="836083" y="421217"/>
                        <a:pt x="889000" y="361950"/>
                      </a:cubicBezTo>
                      <a:cubicBezTo>
                        <a:pt x="941917" y="302683"/>
                        <a:pt x="915458" y="325966"/>
                        <a:pt x="889000" y="349250"/>
                      </a:cubicBezTo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rgbClr val="008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02" name="Freeform 200"/>
                <p:cNvSpPr>
                  <a:spLocks noChangeArrowheads="1"/>
                </p:cNvSpPr>
                <p:nvPr/>
              </p:nvSpPr>
              <p:spPr bwMode="auto">
                <a:xfrm>
                  <a:off x="1371600" y="3657600"/>
                  <a:ext cx="941917" cy="757767"/>
                </a:xfrm>
                <a:custGeom>
                  <a:avLst/>
                  <a:gdLst>
                    <a:gd name="T0" fmla="*/ 0 w 941917"/>
                    <a:gd name="T1" fmla="*/ 438150 h 757767"/>
                    <a:gd name="T2" fmla="*/ 355600 w 941917"/>
                    <a:gd name="T3" fmla="*/ 44450 h 757767"/>
                    <a:gd name="T4" fmla="*/ 571500 w 941917"/>
                    <a:gd name="T5" fmla="*/ 704850 h 757767"/>
                    <a:gd name="T6" fmla="*/ 889000 w 941917"/>
                    <a:gd name="T7" fmla="*/ 361950 h 757767"/>
                    <a:gd name="T8" fmla="*/ 889000 w 941917"/>
                    <a:gd name="T9" fmla="*/ 349250 h 7577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1917"/>
                    <a:gd name="T16" fmla="*/ 0 h 757767"/>
                    <a:gd name="T17" fmla="*/ 941917 w 941917"/>
                    <a:gd name="T18" fmla="*/ 757767 h 75776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1917" h="757767">
                      <a:moveTo>
                        <a:pt x="0" y="438150"/>
                      </a:moveTo>
                      <a:cubicBezTo>
                        <a:pt x="130175" y="219075"/>
                        <a:pt x="260350" y="0"/>
                        <a:pt x="355600" y="44450"/>
                      </a:cubicBezTo>
                      <a:cubicBezTo>
                        <a:pt x="450850" y="88900"/>
                        <a:pt x="482600" y="651933"/>
                        <a:pt x="571500" y="704850"/>
                      </a:cubicBezTo>
                      <a:cubicBezTo>
                        <a:pt x="660400" y="757767"/>
                        <a:pt x="836083" y="421217"/>
                        <a:pt x="889000" y="361950"/>
                      </a:cubicBezTo>
                      <a:cubicBezTo>
                        <a:pt x="941917" y="302683"/>
                        <a:pt x="915458" y="325966"/>
                        <a:pt x="889000" y="349250"/>
                      </a:cubicBezTo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rgbClr val="008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03" name="Freeform 201"/>
                <p:cNvSpPr>
                  <a:spLocks noChangeArrowheads="1"/>
                </p:cNvSpPr>
                <p:nvPr/>
              </p:nvSpPr>
              <p:spPr bwMode="auto">
                <a:xfrm>
                  <a:off x="3886200" y="3657600"/>
                  <a:ext cx="941917" cy="757767"/>
                </a:xfrm>
                <a:custGeom>
                  <a:avLst/>
                  <a:gdLst>
                    <a:gd name="T0" fmla="*/ 0 w 941917"/>
                    <a:gd name="T1" fmla="*/ 438150 h 757767"/>
                    <a:gd name="T2" fmla="*/ 355600 w 941917"/>
                    <a:gd name="T3" fmla="*/ 44450 h 757767"/>
                    <a:gd name="T4" fmla="*/ 571500 w 941917"/>
                    <a:gd name="T5" fmla="*/ 704850 h 757767"/>
                    <a:gd name="T6" fmla="*/ 889000 w 941917"/>
                    <a:gd name="T7" fmla="*/ 361950 h 757767"/>
                    <a:gd name="T8" fmla="*/ 889000 w 941917"/>
                    <a:gd name="T9" fmla="*/ 349250 h 7577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1917"/>
                    <a:gd name="T16" fmla="*/ 0 h 757767"/>
                    <a:gd name="T17" fmla="*/ 941917 w 941917"/>
                    <a:gd name="T18" fmla="*/ 757767 h 75776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1917" h="757767">
                      <a:moveTo>
                        <a:pt x="0" y="438150"/>
                      </a:moveTo>
                      <a:cubicBezTo>
                        <a:pt x="130175" y="219075"/>
                        <a:pt x="260350" y="0"/>
                        <a:pt x="355600" y="44450"/>
                      </a:cubicBezTo>
                      <a:cubicBezTo>
                        <a:pt x="450850" y="88900"/>
                        <a:pt x="482600" y="651933"/>
                        <a:pt x="571500" y="704850"/>
                      </a:cubicBezTo>
                      <a:cubicBezTo>
                        <a:pt x="660400" y="757767"/>
                        <a:pt x="836083" y="421217"/>
                        <a:pt x="889000" y="361950"/>
                      </a:cubicBezTo>
                      <a:cubicBezTo>
                        <a:pt x="941917" y="302683"/>
                        <a:pt x="915458" y="325966"/>
                        <a:pt x="889000" y="349250"/>
                      </a:cubicBezTo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rgbClr val="008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04" name="Freeform 202"/>
                <p:cNvSpPr>
                  <a:spLocks noChangeArrowheads="1"/>
                </p:cNvSpPr>
                <p:nvPr/>
              </p:nvSpPr>
              <p:spPr bwMode="auto">
                <a:xfrm>
                  <a:off x="3048000" y="3657600"/>
                  <a:ext cx="941917" cy="757767"/>
                </a:xfrm>
                <a:custGeom>
                  <a:avLst/>
                  <a:gdLst>
                    <a:gd name="T0" fmla="*/ 0 w 941917"/>
                    <a:gd name="T1" fmla="*/ 438150 h 757767"/>
                    <a:gd name="T2" fmla="*/ 355600 w 941917"/>
                    <a:gd name="T3" fmla="*/ 44450 h 757767"/>
                    <a:gd name="T4" fmla="*/ 571500 w 941917"/>
                    <a:gd name="T5" fmla="*/ 704850 h 757767"/>
                    <a:gd name="T6" fmla="*/ 889000 w 941917"/>
                    <a:gd name="T7" fmla="*/ 361950 h 757767"/>
                    <a:gd name="T8" fmla="*/ 889000 w 941917"/>
                    <a:gd name="T9" fmla="*/ 349250 h 7577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1917"/>
                    <a:gd name="T16" fmla="*/ 0 h 757767"/>
                    <a:gd name="T17" fmla="*/ 941917 w 941917"/>
                    <a:gd name="T18" fmla="*/ 757767 h 75776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1917" h="757767">
                      <a:moveTo>
                        <a:pt x="0" y="438150"/>
                      </a:moveTo>
                      <a:cubicBezTo>
                        <a:pt x="130175" y="219075"/>
                        <a:pt x="260350" y="0"/>
                        <a:pt x="355600" y="44450"/>
                      </a:cubicBezTo>
                      <a:cubicBezTo>
                        <a:pt x="450850" y="88900"/>
                        <a:pt x="482600" y="651933"/>
                        <a:pt x="571500" y="704850"/>
                      </a:cubicBezTo>
                      <a:cubicBezTo>
                        <a:pt x="660400" y="757767"/>
                        <a:pt x="836083" y="421217"/>
                        <a:pt x="889000" y="361950"/>
                      </a:cubicBezTo>
                      <a:cubicBezTo>
                        <a:pt x="941917" y="302683"/>
                        <a:pt x="915458" y="325966"/>
                        <a:pt x="889000" y="349250"/>
                      </a:cubicBezTo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rgbClr val="008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72"/>
              <p:cNvGrpSpPr>
                <a:grpSpLocks/>
              </p:cNvGrpSpPr>
              <p:nvPr/>
            </p:nvGrpSpPr>
            <p:grpSpPr bwMode="auto">
              <a:xfrm>
                <a:off x="4724400" y="3657600"/>
                <a:ext cx="3456517" cy="757767"/>
                <a:chOff x="1371600" y="3657600"/>
                <a:chExt cx="3456517" cy="757767"/>
              </a:xfrm>
            </p:grpSpPr>
            <p:sp>
              <p:nvSpPr>
                <p:cNvPr id="46097" name="Freeform 195"/>
                <p:cNvSpPr>
                  <a:spLocks noChangeArrowheads="1"/>
                </p:cNvSpPr>
                <p:nvPr/>
              </p:nvSpPr>
              <p:spPr bwMode="auto">
                <a:xfrm>
                  <a:off x="2209800" y="3657600"/>
                  <a:ext cx="941917" cy="757767"/>
                </a:xfrm>
                <a:custGeom>
                  <a:avLst/>
                  <a:gdLst>
                    <a:gd name="T0" fmla="*/ 0 w 941917"/>
                    <a:gd name="T1" fmla="*/ 438150 h 757767"/>
                    <a:gd name="T2" fmla="*/ 355600 w 941917"/>
                    <a:gd name="T3" fmla="*/ 44450 h 757767"/>
                    <a:gd name="T4" fmla="*/ 571500 w 941917"/>
                    <a:gd name="T5" fmla="*/ 704850 h 757767"/>
                    <a:gd name="T6" fmla="*/ 889000 w 941917"/>
                    <a:gd name="T7" fmla="*/ 361950 h 757767"/>
                    <a:gd name="T8" fmla="*/ 889000 w 941917"/>
                    <a:gd name="T9" fmla="*/ 349250 h 7577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1917"/>
                    <a:gd name="T16" fmla="*/ 0 h 757767"/>
                    <a:gd name="T17" fmla="*/ 941917 w 941917"/>
                    <a:gd name="T18" fmla="*/ 757767 h 75776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1917" h="757767">
                      <a:moveTo>
                        <a:pt x="0" y="438150"/>
                      </a:moveTo>
                      <a:cubicBezTo>
                        <a:pt x="130175" y="219075"/>
                        <a:pt x="260350" y="0"/>
                        <a:pt x="355600" y="44450"/>
                      </a:cubicBezTo>
                      <a:cubicBezTo>
                        <a:pt x="450850" y="88900"/>
                        <a:pt x="482600" y="651933"/>
                        <a:pt x="571500" y="704850"/>
                      </a:cubicBezTo>
                      <a:cubicBezTo>
                        <a:pt x="660400" y="757767"/>
                        <a:pt x="836083" y="421217"/>
                        <a:pt x="889000" y="361950"/>
                      </a:cubicBezTo>
                      <a:cubicBezTo>
                        <a:pt x="941917" y="302683"/>
                        <a:pt x="915458" y="325966"/>
                        <a:pt x="889000" y="349250"/>
                      </a:cubicBezTo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rgbClr val="008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098" name="Freeform 196"/>
                <p:cNvSpPr>
                  <a:spLocks noChangeArrowheads="1"/>
                </p:cNvSpPr>
                <p:nvPr/>
              </p:nvSpPr>
              <p:spPr bwMode="auto">
                <a:xfrm>
                  <a:off x="1371600" y="3657600"/>
                  <a:ext cx="941917" cy="757767"/>
                </a:xfrm>
                <a:custGeom>
                  <a:avLst/>
                  <a:gdLst>
                    <a:gd name="T0" fmla="*/ 0 w 941917"/>
                    <a:gd name="T1" fmla="*/ 438150 h 757767"/>
                    <a:gd name="T2" fmla="*/ 355600 w 941917"/>
                    <a:gd name="T3" fmla="*/ 44450 h 757767"/>
                    <a:gd name="T4" fmla="*/ 571500 w 941917"/>
                    <a:gd name="T5" fmla="*/ 704850 h 757767"/>
                    <a:gd name="T6" fmla="*/ 889000 w 941917"/>
                    <a:gd name="T7" fmla="*/ 361950 h 757767"/>
                    <a:gd name="T8" fmla="*/ 889000 w 941917"/>
                    <a:gd name="T9" fmla="*/ 349250 h 7577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1917"/>
                    <a:gd name="T16" fmla="*/ 0 h 757767"/>
                    <a:gd name="T17" fmla="*/ 941917 w 941917"/>
                    <a:gd name="T18" fmla="*/ 757767 h 75776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1917" h="757767">
                      <a:moveTo>
                        <a:pt x="0" y="438150"/>
                      </a:moveTo>
                      <a:cubicBezTo>
                        <a:pt x="130175" y="219075"/>
                        <a:pt x="260350" y="0"/>
                        <a:pt x="355600" y="44450"/>
                      </a:cubicBezTo>
                      <a:cubicBezTo>
                        <a:pt x="450850" y="88900"/>
                        <a:pt x="482600" y="651933"/>
                        <a:pt x="571500" y="704850"/>
                      </a:cubicBezTo>
                      <a:cubicBezTo>
                        <a:pt x="660400" y="757767"/>
                        <a:pt x="836083" y="421217"/>
                        <a:pt x="889000" y="361950"/>
                      </a:cubicBezTo>
                      <a:cubicBezTo>
                        <a:pt x="941917" y="302683"/>
                        <a:pt x="915458" y="325966"/>
                        <a:pt x="889000" y="349250"/>
                      </a:cubicBezTo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rgbClr val="008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099" name="Freeform 197"/>
                <p:cNvSpPr>
                  <a:spLocks noChangeArrowheads="1"/>
                </p:cNvSpPr>
                <p:nvPr/>
              </p:nvSpPr>
              <p:spPr bwMode="auto">
                <a:xfrm>
                  <a:off x="3886200" y="3657600"/>
                  <a:ext cx="941917" cy="757767"/>
                </a:xfrm>
                <a:custGeom>
                  <a:avLst/>
                  <a:gdLst>
                    <a:gd name="T0" fmla="*/ 0 w 941917"/>
                    <a:gd name="T1" fmla="*/ 438150 h 757767"/>
                    <a:gd name="T2" fmla="*/ 355600 w 941917"/>
                    <a:gd name="T3" fmla="*/ 44450 h 757767"/>
                    <a:gd name="T4" fmla="*/ 571500 w 941917"/>
                    <a:gd name="T5" fmla="*/ 704850 h 757767"/>
                    <a:gd name="T6" fmla="*/ 889000 w 941917"/>
                    <a:gd name="T7" fmla="*/ 361950 h 757767"/>
                    <a:gd name="T8" fmla="*/ 889000 w 941917"/>
                    <a:gd name="T9" fmla="*/ 349250 h 7577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1917"/>
                    <a:gd name="T16" fmla="*/ 0 h 757767"/>
                    <a:gd name="T17" fmla="*/ 941917 w 941917"/>
                    <a:gd name="T18" fmla="*/ 757767 h 75776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1917" h="757767">
                      <a:moveTo>
                        <a:pt x="0" y="438150"/>
                      </a:moveTo>
                      <a:cubicBezTo>
                        <a:pt x="130175" y="219075"/>
                        <a:pt x="260350" y="0"/>
                        <a:pt x="355600" y="44450"/>
                      </a:cubicBezTo>
                      <a:cubicBezTo>
                        <a:pt x="450850" y="88900"/>
                        <a:pt x="482600" y="651933"/>
                        <a:pt x="571500" y="704850"/>
                      </a:cubicBezTo>
                      <a:cubicBezTo>
                        <a:pt x="660400" y="757767"/>
                        <a:pt x="836083" y="421217"/>
                        <a:pt x="889000" y="361950"/>
                      </a:cubicBezTo>
                      <a:cubicBezTo>
                        <a:pt x="941917" y="302683"/>
                        <a:pt x="915458" y="325966"/>
                        <a:pt x="889000" y="349250"/>
                      </a:cubicBezTo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rgbClr val="008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00" name="Freeform 198"/>
                <p:cNvSpPr>
                  <a:spLocks noChangeArrowheads="1"/>
                </p:cNvSpPr>
                <p:nvPr/>
              </p:nvSpPr>
              <p:spPr bwMode="auto">
                <a:xfrm>
                  <a:off x="3048000" y="3657600"/>
                  <a:ext cx="941917" cy="757767"/>
                </a:xfrm>
                <a:custGeom>
                  <a:avLst/>
                  <a:gdLst>
                    <a:gd name="T0" fmla="*/ 0 w 941917"/>
                    <a:gd name="T1" fmla="*/ 438150 h 757767"/>
                    <a:gd name="T2" fmla="*/ 355600 w 941917"/>
                    <a:gd name="T3" fmla="*/ 44450 h 757767"/>
                    <a:gd name="T4" fmla="*/ 571500 w 941917"/>
                    <a:gd name="T5" fmla="*/ 704850 h 757767"/>
                    <a:gd name="T6" fmla="*/ 889000 w 941917"/>
                    <a:gd name="T7" fmla="*/ 361950 h 757767"/>
                    <a:gd name="T8" fmla="*/ 889000 w 941917"/>
                    <a:gd name="T9" fmla="*/ 349250 h 7577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1917"/>
                    <a:gd name="T16" fmla="*/ 0 h 757767"/>
                    <a:gd name="T17" fmla="*/ 941917 w 941917"/>
                    <a:gd name="T18" fmla="*/ 757767 h 75776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1917" h="757767">
                      <a:moveTo>
                        <a:pt x="0" y="438150"/>
                      </a:moveTo>
                      <a:cubicBezTo>
                        <a:pt x="130175" y="219075"/>
                        <a:pt x="260350" y="0"/>
                        <a:pt x="355600" y="44450"/>
                      </a:cubicBezTo>
                      <a:cubicBezTo>
                        <a:pt x="450850" y="88900"/>
                        <a:pt x="482600" y="651933"/>
                        <a:pt x="571500" y="704850"/>
                      </a:cubicBezTo>
                      <a:cubicBezTo>
                        <a:pt x="660400" y="757767"/>
                        <a:pt x="836083" y="421217"/>
                        <a:pt x="889000" y="361950"/>
                      </a:cubicBezTo>
                      <a:cubicBezTo>
                        <a:pt x="941917" y="302683"/>
                        <a:pt x="915458" y="325966"/>
                        <a:pt x="889000" y="349250"/>
                      </a:cubicBezTo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rgbClr val="008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425630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533400"/>
          </a:xfrm>
        </p:spPr>
        <p:txBody>
          <a:bodyPr/>
          <a:lstStyle/>
          <a:p>
            <a:r>
              <a:rPr lang="en-US" sz="2800" dirty="0" smtClean="0"/>
              <a:t>Storage Ring Data for Brightness Plots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FED5C-E969-4FD7-9BB9-0F8A0D340796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8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6868658"/>
              </p:ext>
            </p:extLst>
          </p:nvPr>
        </p:nvGraphicFramePr>
        <p:xfrm>
          <a:off x="212725" y="555855"/>
          <a:ext cx="9363075" cy="6759345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352675"/>
                <a:gridCol w="1655762"/>
                <a:gridCol w="1489075"/>
                <a:gridCol w="1614488"/>
                <a:gridCol w="2251075"/>
              </a:tblGrid>
              <a:tr h="3365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Facility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Location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Energy (GeV)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Effective emittance (nm)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Circumference (m)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ALS (Present)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US (LBNL)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6.3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196.8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ALS (Upgrade)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US (LBNL)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196.8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APS (Present)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US (ANL)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7.0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3.1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1104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APS (Upgrade)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US (ANL)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7.0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3.5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1104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ESRF (Present)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France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6.04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4.1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844.4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ESRF (Upgrade)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France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6.04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0.15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844.4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MAX-IV 1.5 GeV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Sweden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6.0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96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MAX-IV 3.0 GeV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Sweden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3.0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528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NSLS-I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US (BNL)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170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NSLS-II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US (BNL)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3.0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792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Spring-8 (Present)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Japan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8.0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3.8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1436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Spring 8-II (Upgrade)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Japan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6.0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0.034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1436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SSRL (Present)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US (SLAC)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3.0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234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SSRL (Upgrade)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US (SLAC)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3.0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5.0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234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ALS-DL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US (LBNL)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0.055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196.8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PEP-X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US (SLAC)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4.5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2199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tauUSR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091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US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9.0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0.003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6210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WenQuanYi Zen Hei" charset="0"/>
                      </a:endParaRPr>
                    </a:p>
                  </a:txBody>
                  <a:tcPr marL="90000" marR="90000" marT="62676" marB="4680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0843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" descr="File:Syncrotron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2301" y="3236867"/>
            <a:ext cx="2811462" cy="164657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cs typeface="Arial Narrow"/>
              </a:rPr>
              <a:t>How to Produce </a:t>
            </a:r>
            <a:r>
              <a:rPr lang="en-US" sz="3000" dirty="0" smtClean="0">
                <a:cs typeface="Arial Narrow"/>
              </a:rPr>
              <a:t>Photons?: </a:t>
            </a:r>
            <a:r>
              <a:rPr lang="en-US" sz="3000" dirty="0">
                <a:cs typeface="Arial Narrow"/>
              </a:rPr>
              <a:t>Accelerate Electrons in a Magnetic Field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34438" y="6777567"/>
            <a:ext cx="400050" cy="389467"/>
          </a:xfrm>
          <a:prstGeom prst="rect">
            <a:avLst/>
          </a:prstGeom>
        </p:spPr>
        <p:txBody>
          <a:bodyPr lIns="96661" tIns="48331" rIns="96661" bIns="48331"/>
          <a:lstStyle/>
          <a:p>
            <a:pPr>
              <a:defRPr/>
            </a:pPr>
            <a:fld id="{65B29B34-169A-448E-ADA3-90215CC0E92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2817319"/>
            <a:ext cx="4843399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32" tIns="48667" rIns="97332" bIns="48667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70000"/>
            </a:pPr>
            <a:r>
              <a:rPr lang="en-US" sz="2500" b="1" dirty="0">
                <a:latin typeface="Arial Narrow"/>
                <a:cs typeface="Arial Narrow"/>
              </a:rPr>
              <a:t>Synchrotron </a:t>
            </a:r>
            <a:r>
              <a:rPr lang="en-US" sz="2500" b="1" dirty="0" smtClean="0">
                <a:latin typeface="Arial Narrow"/>
                <a:cs typeface="Arial Narrow"/>
              </a:rPr>
              <a:t>Radiation (</a:t>
            </a:r>
            <a:r>
              <a:rPr lang="en-US" sz="25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1</a:t>
            </a:r>
            <a:r>
              <a:rPr lang="en-US" sz="2500" b="1" baseline="30000" dirty="0" smtClean="0">
                <a:solidFill>
                  <a:srgbClr val="FF0000"/>
                </a:solidFill>
                <a:latin typeface="Arial Narrow"/>
                <a:cs typeface="Arial Narrow"/>
              </a:rPr>
              <a:t>st</a:t>
            </a:r>
            <a:r>
              <a:rPr lang="en-US" sz="25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&amp; 2</a:t>
            </a:r>
            <a:r>
              <a:rPr lang="en-US" sz="2500" b="1" baseline="30000" dirty="0" smtClean="0">
                <a:solidFill>
                  <a:srgbClr val="FF0000"/>
                </a:solidFill>
                <a:latin typeface="Arial Narrow"/>
                <a:cs typeface="Arial Narrow"/>
              </a:rPr>
              <a:t>nd </a:t>
            </a:r>
            <a:r>
              <a:rPr lang="en-US" sz="25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Gen</a:t>
            </a:r>
            <a:r>
              <a:rPr lang="en-US" sz="2500" b="1" dirty="0" smtClean="0">
                <a:latin typeface="Arial Narrow"/>
                <a:cs typeface="Arial Narrow"/>
              </a:rPr>
              <a:t>)</a:t>
            </a:r>
            <a:endParaRPr lang="en-US" sz="2500" b="1" dirty="0">
              <a:latin typeface="Arial Narrow"/>
              <a:cs typeface="Arial Narrow"/>
            </a:endParaRPr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1706829" y="5060881"/>
            <a:ext cx="1446565" cy="42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32" tIns="48667" rIns="97332" bIns="48667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latin typeface="Arial Narrow"/>
                <a:cs typeface="Arial Narrow"/>
              </a:rPr>
              <a:t>Broad Band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439727" y="6143942"/>
            <a:ext cx="2649665" cy="1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 flipH="1" flipV="1">
            <a:off x="979987" y="5686756"/>
            <a:ext cx="1239520" cy="16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Freeform 32"/>
          <p:cNvSpPr/>
          <p:nvPr/>
        </p:nvSpPr>
        <p:spPr>
          <a:xfrm>
            <a:off x="1706829" y="5708811"/>
            <a:ext cx="2307330" cy="325428"/>
          </a:xfrm>
          <a:custGeom>
            <a:avLst/>
            <a:gdLst>
              <a:gd name="connsiteX0" fmla="*/ 0 w 1521504"/>
              <a:gd name="connsiteY0" fmla="*/ 852694 h 852694"/>
              <a:gd name="connsiteX1" fmla="*/ 1162093 w 1521504"/>
              <a:gd name="connsiteY1" fmla="*/ 1997 h 852694"/>
              <a:gd name="connsiteX2" fmla="*/ 1521504 w 1521504"/>
              <a:gd name="connsiteY2" fmla="*/ 840712 h 85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1504" h="852694">
                <a:moveTo>
                  <a:pt x="0" y="852694"/>
                </a:moveTo>
                <a:cubicBezTo>
                  <a:pt x="454254" y="428344"/>
                  <a:pt x="908509" y="3994"/>
                  <a:pt x="1162093" y="1997"/>
                </a:cubicBezTo>
                <a:cubicBezTo>
                  <a:pt x="1415677" y="0"/>
                  <a:pt x="1521504" y="840712"/>
                  <a:pt x="1521504" y="840712"/>
                </a:cubicBezTo>
              </a:path>
            </a:pathLst>
          </a:custGeom>
          <a:ln>
            <a:solidFill>
              <a:srgbClr val="DB37F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597446" y="5482233"/>
            <a:ext cx="1199815" cy="484748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2500" dirty="0">
                <a:latin typeface="Arial Narrow"/>
                <a:cs typeface="Arial Narrow"/>
              </a:rPr>
              <a:t>Intensity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0" y="3260654"/>
            <a:ext cx="9601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799766" y="2790602"/>
            <a:ext cx="0" cy="37994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26"/>
          <p:cNvSpPr>
            <a:spLocks noChangeArrowheads="1"/>
          </p:cNvSpPr>
          <p:nvPr/>
        </p:nvSpPr>
        <p:spPr bwMode="auto">
          <a:xfrm>
            <a:off x="6611903" y="5382611"/>
            <a:ext cx="2989297" cy="40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32" tIns="48667" rIns="97332" bIns="48667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rial Narrow"/>
                <a:cs typeface="Arial Narrow"/>
              </a:rPr>
              <a:t>Narrow </a:t>
            </a:r>
            <a:r>
              <a:rPr lang="en-US" b="1" dirty="0" smtClean="0">
                <a:latin typeface="Arial Narrow"/>
                <a:cs typeface="Arial Narrow"/>
              </a:rPr>
              <a:t>Band, </a:t>
            </a:r>
            <a:r>
              <a:rPr lang="en-US" dirty="0" err="1"/>
              <a:t>Δω</a:t>
            </a:r>
            <a:r>
              <a:rPr lang="en-US" dirty="0"/>
              <a:t>/</a:t>
            </a:r>
            <a:r>
              <a:rPr lang="en-US" dirty="0" err="1"/>
              <a:t>ω</a:t>
            </a:r>
            <a:r>
              <a:rPr lang="en-US" dirty="0"/>
              <a:t> </a:t>
            </a:r>
            <a:r>
              <a:rPr lang="en-US" b="1" dirty="0" smtClean="0">
                <a:latin typeface="Arial Narrow"/>
                <a:cs typeface="Arial Narrow"/>
              </a:rPr>
              <a:t> ~ 1/N</a:t>
            </a:r>
            <a:r>
              <a:rPr lang="en-US" b="1" baseline="-25000" dirty="0" smtClean="0">
                <a:latin typeface="Arial Narrow"/>
                <a:cs typeface="Arial Narrow"/>
              </a:rPr>
              <a:t>u</a:t>
            </a:r>
            <a:endParaRPr lang="en-US" b="1" dirty="0">
              <a:latin typeface="Arial Narrow"/>
              <a:cs typeface="Arial Narrow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633710" y="6240441"/>
            <a:ext cx="3168962" cy="9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5070032" y="5706114"/>
            <a:ext cx="1239520" cy="16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6160407" y="4932657"/>
            <a:ext cx="48005" cy="1295129"/>
          </a:xfrm>
          <a:custGeom>
            <a:avLst/>
            <a:gdLst>
              <a:gd name="connsiteX0" fmla="*/ 0 w 1521504"/>
              <a:gd name="connsiteY0" fmla="*/ 852694 h 852694"/>
              <a:gd name="connsiteX1" fmla="*/ 1162093 w 1521504"/>
              <a:gd name="connsiteY1" fmla="*/ 1997 h 852694"/>
              <a:gd name="connsiteX2" fmla="*/ 1521504 w 1521504"/>
              <a:gd name="connsiteY2" fmla="*/ 840712 h 85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1504" h="852694">
                <a:moveTo>
                  <a:pt x="0" y="852694"/>
                </a:moveTo>
                <a:cubicBezTo>
                  <a:pt x="454254" y="428344"/>
                  <a:pt x="908509" y="3994"/>
                  <a:pt x="1162093" y="1997"/>
                </a:cubicBezTo>
                <a:cubicBezTo>
                  <a:pt x="1415677" y="0"/>
                  <a:pt x="1521504" y="840712"/>
                  <a:pt x="1521504" y="840712"/>
                </a:cubicBezTo>
              </a:path>
            </a:pathLst>
          </a:custGeom>
          <a:ln>
            <a:solidFill>
              <a:srgbClr val="DB37F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 rot="16200000">
            <a:off x="4762942" y="5489016"/>
            <a:ext cx="1199815" cy="484748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2500" dirty="0">
                <a:latin typeface="Arial Narrow"/>
                <a:cs typeface="Arial Narrow"/>
              </a:rPr>
              <a:t>Intensity</a:t>
            </a:r>
          </a:p>
        </p:txBody>
      </p:sp>
      <p:sp>
        <p:nvSpPr>
          <p:cNvPr id="43" name="Freeform 42"/>
          <p:cNvSpPr/>
          <p:nvPr/>
        </p:nvSpPr>
        <p:spPr>
          <a:xfrm flipH="1">
            <a:off x="6344430" y="5670587"/>
            <a:ext cx="48005" cy="557199"/>
          </a:xfrm>
          <a:custGeom>
            <a:avLst/>
            <a:gdLst>
              <a:gd name="connsiteX0" fmla="*/ 0 w 1521504"/>
              <a:gd name="connsiteY0" fmla="*/ 852694 h 852694"/>
              <a:gd name="connsiteX1" fmla="*/ 1162093 w 1521504"/>
              <a:gd name="connsiteY1" fmla="*/ 1997 h 852694"/>
              <a:gd name="connsiteX2" fmla="*/ 1521504 w 1521504"/>
              <a:gd name="connsiteY2" fmla="*/ 840712 h 85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1504" h="852694">
                <a:moveTo>
                  <a:pt x="0" y="852694"/>
                </a:moveTo>
                <a:cubicBezTo>
                  <a:pt x="454254" y="428344"/>
                  <a:pt x="908509" y="3994"/>
                  <a:pt x="1162093" y="1997"/>
                </a:cubicBezTo>
                <a:cubicBezTo>
                  <a:pt x="1415677" y="0"/>
                  <a:pt x="1521504" y="840712"/>
                  <a:pt x="1521504" y="840712"/>
                </a:cubicBezTo>
              </a:path>
            </a:pathLst>
          </a:custGeom>
          <a:ln>
            <a:solidFill>
              <a:srgbClr val="DB37F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 flipH="1">
            <a:off x="6504448" y="5833147"/>
            <a:ext cx="48005" cy="407294"/>
          </a:xfrm>
          <a:custGeom>
            <a:avLst/>
            <a:gdLst>
              <a:gd name="connsiteX0" fmla="*/ 0 w 1521504"/>
              <a:gd name="connsiteY0" fmla="*/ 852694 h 852694"/>
              <a:gd name="connsiteX1" fmla="*/ 1162093 w 1521504"/>
              <a:gd name="connsiteY1" fmla="*/ 1997 h 852694"/>
              <a:gd name="connsiteX2" fmla="*/ 1521504 w 1521504"/>
              <a:gd name="connsiteY2" fmla="*/ 840712 h 85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1504" h="852694">
                <a:moveTo>
                  <a:pt x="0" y="852694"/>
                </a:moveTo>
                <a:cubicBezTo>
                  <a:pt x="454254" y="428344"/>
                  <a:pt x="908509" y="3994"/>
                  <a:pt x="1162093" y="1997"/>
                </a:cubicBezTo>
                <a:cubicBezTo>
                  <a:pt x="1415677" y="0"/>
                  <a:pt x="1521504" y="840712"/>
                  <a:pt x="1521504" y="840712"/>
                </a:cubicBezTo>
              </a:path>
            </a:pathLst>
          </a:custGeom>
          <a:ln>
            <a:solidFill>
              <a:srgbClr val="DB37F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 flipH="1">
            <a:off x="6664467" y="5995707"/>
            <a:ext cx="48005" cy="244734"/>
          </a:xfrm>
          <a:custGeom>
            <a:avLst/>
            <a:gdLst>
              <a:gd name="connsiteX0" fmla="*/ 0 w 1521504"/>
              <a:gd name="connsiteY0" fmla="*/ 852694 h 852694"/>
              <a:gd name="connsiteX1" fmla="*/ 1162093 w 1521504"/>
              <a:gd name="connsiteY1" fmla="*/ 1997 h 852694"/>
              <a:gd name="connsiteX2" fmla="*/ 1521504 w 1521504"/>
              <a:gd name="connsiteY2" fmla="*/ 840712 h 85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1504" h="852694">
                <a:moveTo>
                  <a:pt x="0" y="852694"/>
                </a:moveTo>
                <a:cubicBezTo>
                  <a:pt x="454254" y="428344"/>
                  <a:pt x="908509" y="3994"/>
                  <a:pt x="1162093" y="1997"/>
                </a:cubicBezTo>
                <a:cubicBezTo>
                  <a:pt x="1415677" y="0"/>
                  <a:pt x="1521504" y="840712"/>
                  <a:pt x="1521504" y="840712"/>
                </a:cubicBezTo>
              </a:path>
            </a:pathLst>
          </a:custGeom>
          <a:ln>
            <a:solidFill>
              <a:srgbClr val="DB37F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graphicFrame>
        <p:nvGraphicFramePr>
          <p:cNvPr id="7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83270659"/>
              </p:ext>
            </p:extLst>
          </p:nvPr>
        </p:nvGraphicFramePr>
        <p:xfrm>
          <a:off x="2590800" y="762000"/>
          <a:ext cx="3760787" cy="974725"/>
        </p:xfrm>
        <a:graphic>
          <a:graphicData uri="http://schemas.openxmlformats.org/presentationml/2006/ole">
            <p:oleObj spid="_x0000_s95855" name="Equation" r:id="rId5" imgW="1782720" imgH="447840" progId="Equation.3">
              <p:embed/>
            </p:oleObj>
          </a:graphicData>
        </a:graphic>
      </p:graphicFrame>
      <p:sp>
        <p:nvSpPr>
          <p:cNvPr id="80" name="TextBox 79"/>
          <p:cNvSpPr txBox="1"/>
          <p:nvPr/>
        </p:nvSpPr>
        <p:spPr>
          <a:xfrm>
            <a:off x="1600200" y="1905000"/>
            <a:ext cx="2530229" cy="83627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To Maximize X-ray Production:</a:t>
            </a:r>
          </a:p>
        </p:txBody>
      </p:sp>
      <p:sp>
        <p:nvSpPr>
          <p:cNvPr id="84" name="Rectangle 3"/>
          <p:cNvSpPr>
            <a:spLocks noChangeArrowheads="1"/>
          </p:cNvSpPr>
          <p:nvPr/>
        </p:nvSpPr>
        <p:spPr bwMode="auto">
          <a:xfrm>
            <a:off x="4843400" y="2806189"/>
            <a:ext cx="4757799" cy="81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32" tIns="48667" rIns="97332" bIns="48667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70000"/>
            </a:pPr>
            <a:r>
              <a:rPr lang="en-US" sz="2500" b="1" dirty="0">
                <a:latin typeface="Arial Narrow"/>
                <a:cs typeface="Arial Narrow"/>
              </a:rPr>
              <a:t>Undulator Radiation </a:t>
            </a:r>
            <a:r>
              <a:rPr lang="en-US" sz="2500" b="1" dirty="0" smtClean="0">
                <a:latin typeface="Arial Narrow"/>
                <a:cs typeface="Arial Narrow"/>
              </a:rPr>
              <a:t>(</a:t>
            </a:r>
            <a:r>
              <a:rPr lang="en-US" sz="25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r>
              <a:rPr lang="en-US" sz="2500" b="1" baseline="30000" dirty="0" smtClean="0">
                <a:solidFill>
                  <a:srgbClr val="FF0000"/>
                </a:solidFill>
                <a:latin typeface="Arial Narrow"/>
                <a:cs typeface="Arial Narrow"/>
              </a:rPr>
              <a:t>nd</a:t>
            </a:r>
            <a:r>
              <a:rPr lang="en-US" sz="2500" b="1" dirty="0">
                <a:solidFill>
                  <a:srgbClr val="FF0000"/>
                </a:solidFill>
                <a:latin typeface="Arial Narrow"/>
                <a:cs typeface="Arial Narrow"/>
              </a:rPr>
              <a:t>-</a:t>
            </a:r>
            <a:r>
              <a:rPr lang="en-US" sz="25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4</a:t>
            </a:r>
            <a:r>
              <a:rPr lang="en-US" sz="2500" b="1" baseline="30000" dirty="0" smtClean="0">
                <a:solidFill>
                  <a:srgbClr val="FF0000"/>
                </a:solidFill>
                <a:latin typeface="Arial Narrow"/>
                <a:cs typeface="Arial Narrow"/>
              </a:rPr>
              <a:t>th</a:t>
            </a:r>
            <a:r>
              <a:rPr lang="en-US" sz="25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2500" b="1" baseline="30000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25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Gen</a:t>
            </a:r>
            <a:r>
              <a:rPr lang="en-US" sz="2500" b="1" dirty="0">
                <a:latin typeface="Arial Narrow"/>
                <a:cs typeface="Arial Narrow"/>
              </a:rPr>
              <a:t>)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70000"/>
            </a:pPr>
            <a:endParaRPr lang="en-US" sz="2500" b="1" dirty="0">
              <a:latin typeface="Arial Narrow"/>
              <a:cs typeface="Arial Narrow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0" y="2786899"/>
            <a:ext cx="9601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0" y="4848010"/>
            <a:ext cx="9601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0" y="6725152"/>
            <a:ext cx="9601200" cy="52849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6661" tIns="48331" rIns="96661" bIns="48331" rtlCol="0">
            <a:spAutoFit/>
          </a:bodyPr>
          <a:lstStyle/>
          <a:p>
            <a:pPr algn="ctr"/>
            <a:r>
              <a:rPr lang="en-US" sz="2800" dirty="0" smtClean="0"/>
              <a:t>Relativistic Angles </a:t>
            </a:r>
            <a:r>
              <a:rPr lang="en-US" sz="2800" dirty="0" err="1" smtClean="0"/>
              <a:t>Ψ</a:t>
            </a:r>
            <a:r>
              <a:rPr lang="en-US" sz="2800" baseline="-25000" dirty="0" err="1" smtClean="0"/>
              <a:t>v</a:t>
            </a:r>
            <a:r>
              <a:rPr lang="en-US" sz="2800" dirty="0" smtClean="0"/>
              <a:t> ~ 1/</a:t>
            </a:r>
            <a:r>
              <a:rPr lang="en-US" sz="2800" dirty="0" err="1" smtClean="0"/>
              <a:t>γ</a:t>
            </a:r>
            <a:r>
              <a:rPr lang="en-US" sz="2800" dirty="0"/>
              <a:t>, </a:t>
            </a:r>
            <a:r>
              <a:rPr lang="en-US" sz="2800" dirty="0" err="1" smtClean="0"/>
              <a:t>Ψ</a:t>
            </a:r>
            <a:r>
              <a:rPr lang="en-US" sz="2800" baseline="-25000" dirty="0" err="1" smtClean="0"/>
              <a:t>h</a:t>
            </a:r>
            <a:r>
              <a:rPr lang="en-US" sz="2800" dirty="0" smtClean="0"/>
              <a:t> </a:t>
            </a:r>
            <a:r>
              <a:rPr lang="en-US" sz="2800" dirty="0"/>
              <a:t>~ </a:t>
            </a:r>
            <a:r>
              <a:rPr lang="en-US" sz="2800" dirty="0" smtClean="0"/>
              <a:t>K/</a:t>
            </a:r>
            <a:r>
              <a:rPr lang="en-US" sz="2800" dirty="0" err="1" smtClean="0"/>
              <a:t>γ</a:t>
            </a:r>
            <a:r>
              <a:rPr lang="en-US" sz="2800" dirty="0" smtClean="0"/>
              <a:t>;  Undulator: </a:t>
            </a:r>
            <a:r>
              <a:rPr lang="en-US" sz="2800" dirty="0" err="1" smtClean="0"/>
              <a:t>Δω</a:t>
            </a:r>
            <a:r>
              <a:rPr lang="en-US" sz="2800" dirty="0" smtClean="0"/>
              <a:t>/</a:t>
            </a:r>
            <a:r>
              <a:rPr lang="en-US" sz="2800" dirty="0" err="1" smtClean="0"/>
              <a:t>ω</a:t>
            </a:r>
            <a:r>
              <a:rPr lang="en-US" sz="2800" dirty="0" smtClean="0"/>
              <a:t> ~ 1/N</a:t>
            </a:r>
            <a:r>
              <a:rPr lang="en-US" sz="2800" baseline="-25000" dirty="0" smtClean="0"/>
              <a:t>u</a:t>
            </a:r>
            <a:r>
              <a:rPr lang="en-US" sz="2800" dirty="0"/>
              <a:t> </a:t>
            </a:r>
            <a:r>
              <a:rPr lang="en-US" sz="2800" dirty="0" smtClean="0"/>
              <a:t>&amp; I ~ N</a:t>
            </a:r>
            <a:r>
              <a:rPr lang="en-US" sz="2800" baseline="-25000" dirty="0" smtClean="0"/>
              <a:t>u</a:t>
            </a:r>
            <a:r>
              <a:rPr lang="en-US" sz="2800" baseline="30000" dirty="0" smtClean="0"/>
              <a:t>2</a:t>
            </a:r>
            <a:endParaRPr lang="en-US" sz="2800" dirty="0"/>
          </a:p>
        </p:txBody>
      </p:sp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15646919"/>
              </p:ext>
            </p:extLst>
          </p:nvPr>
        </p:nvGraphicFramePr>
        <p:xfrm>
          <a:off x="3503771" y="4978625"/>
          <a:ext cx="1233488" cy="673947"/>
        </p:xfrm>
        <a:graphic>
          <a:graphicData uri="http://schemas.openxmlformats.org/presentationml/2006/ole">
            <p:oleObj spid="_x0000_s95856" name="Equation" r:id="rId6" imgW="786240" imgH="420480" progId="Equation.3">
              <p:embed/>
            </p:oleObj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3538163" y="5595640"/>
            <a:ext cx="0" cy="5784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5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17103015"/>
              </p:ext>
            </p:extLst>
          </p:nvPr>
        </p:nvGraphicFramePr>
        <p:xfrm>
          <a:off x="6784697" y="6018438"/>
          <a:ext cx="1255156" cy="675641"/>
        </p:xfrm>
        <a:graphic>
          <a:graphicData uri="http://schemas.openxmlformats.org/presentationml/2006/ole">
            <p:oleObj spid="_x0000_s95857" name="Equation" r:id="rId7" imgW="804240" imgH="420480" progId="Equation.3">
              <p:embed/>
            </p:oleObj>
          </a:graphicData>
        </a:graphic>
      </p:graphicFrame>
      <p:pic>
        <p:nvPicPr>
          <p:cNvPr id="86" name="Picture 4" descr="File:Undulator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81638" y="3345811"/>
            <a:ext cx="2402352" cy="1537505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flipV="1">
            <a:off x="1444625" y="3510845"/>
            <a:ext cx="0" cy="83537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6369" y="3657601"/>
            <a:ext cx="1078565" cy="836270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Uniform</a:t>
            </a:r>
          </a:p>
          <a:p>
            <a:pPr algn="ctr"/>
            <a:r>
              <a:rPr lang="en-US" sz="2400" dirty="0" smtClean="0">
                <a:latin typeface="+mj-lt"/>
              </a:rPr>
              <a:t>B-Field</a:t>
            </a:r>
            <a:endParaRPr lang="en-US" sz="2400" dirty="0">
              <a:latin typeface="+mj-l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915202" y="3316771"/>
            <a:ext cx="1513479" cy="836270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2400" dirty="0">
                <a:latin typeface="+mj-lt"/>
              </a:rPr>
              <a:t>B-</a:t>
            </a:r>
            <a:r>
              <a:rPr lang="en-US" sz="2400" dirty="0" smtClean="0">
                <a:latin typeface="+mj-lt"/>
              </a:rPr>
              <a:t>Field with</a:t>
            </a:r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N</a:t>
            </a:r>
            <a:r>
              <a:rPr lang="en-US" sz="2400" baseline="-25000" dirty="0" smtClean="0">
                <a:latin typeface="+mj-lt"/>
              </a:rPr>
              <a:t>u</a:t>
            </a:r>
            <a:r>
              <a:rPr lang="en-US" sz="2400" dirty="0" smtClean="0">
                <a:latin typeface="+mj-lt"/>
              </a:rPr>
              <a:t> Periods</a:t>
            </a:r>
          </a:p>
        </p:txBody>
      </p:sp>
      <p:graphicFrame>
        <p:nvGraphicFramePr>
          <p:cNvPr id="91" name="Object 9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77026835"/>
              </p:ext>
            </p:extLst>
          </p:nvPr>
        </p:nvGraphicFramePr>
        <p:xfrm>
          <a:off x="5867320" y="4205324"/>
          <a:ext cx="332820" cy="407772"/>
        </p:xfrm>
        <a:graphic>
          <a:graphicData uri="http://schemas.openxmlformats.org/presentationml/2006/ole">
            <p:oleObj spid="_x0000_s95858" name="Equation" r:id="rId10" imgW="164520" imgH="200880" progId="Equation.3">
              <p:embed/>
            </p:oleObj>
          </a:graphicData>
        </a:graphic>
      </p:graphicFrame>
      <p:sp>
        <p:nvSpPr>
          <p:cNvPr id="93" name="TextBox 92"/>
          <p:cNvSpPr txBox="1"/>
          <p:nvPr/>
        </p:nvSpPr>
        <p:spPr>
          <a:xfrm>
            <a:off x="3439711" y="3492783"/>
            <a:ext cx="394792" cy="405383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endParaRPr lang="en-US" dirty="0" smtClean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90684191"/>
              </p:ext>
            </p:extLst>
          </p:nvPr>
        </p:nvGraphicFramePr>
        <p:xfrm>
          <a:off x="3784061" y="6171988"/>
          <a:ext cx="716999" cy="409714"/>
        </p:xfrm>
        <a:graphic>
          <a:graphicData uri="http://schemas.openxmlformats.org/presentationml/2006/ole">
            <p:oleObj spid="_x0000_s95859" name="Equation" r:id="rId11" imgW="393120" imgH="219240" progId="Equation.3">
              <p:embed/>
            </p:oleObj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11583781"/>
              </p:ext>
            </p:extLst>
          </p:nvPr>
        </p:nvGraphicFramePr>
        <p:xfrm>
          <a:off x="8476385" y="6229461"/>
          <a:ext cx="716999" cy="409714"/>
        </p:xfrm>
        <a:graphic>
          <a:graphicData uri="http://schemas.openxmlformats.org/presentationml/2006/ole">
            <p:oleObj spid="_x0000_s95860" name="Equation" r:id="rId12" imgW="393120" imgH="219240" progId="Equation.3">
              <p:embed/>
            </p:oleObj>
          </a:graphicData>
        </a:graphic>
      </p:graphicFrame>
      <p:cxnSp>
        <p:nvCxnSpPr>
          <p:cNvPr id="15" name="Straight Arrow Connector 14"/>
          <p:cNvCxnSpPr>
            <a:endCxn id="41" idx="0"/>
          </p:cNvCxnSpPr>
          <p:nvPr/>
        </p:nvCxnSpPr>
        <p:spPr>
          <a:xfrm flipH="1" flipV="1">
            <a:off x="6160407" y="6227786"/>
            <a:ext cx="579925" cy="285791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65638112"/>
              </p:ext>
            </p:extLst>
          </p:nvPr>
        </p:nvGraphicFramePr>
        <p:xfrm>
          <a:off x="6305369" y="4938129"/>
          <a:ext cx="684213" cy="376238"/>
        </p:xfrm>
        <a:graphic>
          <a:graphicData uri="http://schemas.openxmlformats.org/presentationml/2006/ole">
            <p:oleObj spid="_x0000_s95861" name="Equation" r:id="rId13" imgW="429480" imgH="228240" progId="Equation.3">
              <p:embed/>
            </p:oleObj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71959151"/>
              </p:ext>
            </p:extLst>
          </p:nvPr>
        </p:nvGraphicFramePr>
        <p:xfrm>
          <a:off x="3916363" y="3862388"/>
          <a:ext cx="862012" cy="495300"/>
        </p:xfrm>
        <a:graphic>
          <a:graphicData uri="http://schemas.openxmlformats.org/presentationml/2006/ole">
            <p:oleObj spid="_x0000_s95862" name="Equation" r:id="rId14" imgW="548280" imgH="30168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91000" y="1905000"/>
            <a:ext cx="1295400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Low mass, e</a:t>
            </a:r>
            <a:r>
              <a:rPr lang="en-US" sz="2400" baseline="30000" dirty="0" smtClean="0">
                <a:solidFill>
                  <a:schemeClr val="bg1"/>
                </a:solidFill>
              </a:rPr>
              <a:t>-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0" y="1905000"/>
            <a:ext cx="1447800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Highly </a:t>
            </a:r>
            <a:r>
              <a:rPr lang="en-US" sz="2400" dirty="0" smtClean="0"/>
              <a:t>Relativistic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086600" y="1905000"/>
            <a:ext cx="1573568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Strong</a:t>
            </a:r>
            <a:br>
              <a:rPr lang="en-US" sz="2400" dirty="0" smtClean="0"/>
            </a:br>
            <a:r>
              <a:rPr lang="en-US" sz="2400" dirty="0" smtClean="0"/>
              <a:t>Acceleration</a:t>
            </a:r>
            <a:endParaRPr lang="en-US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172200" y="1371600"/>
            <a:ext cx="10668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181600" y="1447800"/>
            <a:ext cx="3810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800600" y="1676400"/>
            <a:ext cx="1524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166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77513139"/>
              </p:ext>
            </p:extLst>
          </p:nvPr>
        </p:nvGraphicFramePr>
        <p:xfrm>
          <a:off x="1066800" y="990600"/>
          <a:ext cx="7439025" cy="5104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295"/>
                <a:gridCol w="1183008"/>
                <a:gridCol w="1120140"/>
                <a:gridCol w="1348739"/>
                <a:gridCol w="1217295"/>
                <a:gridCol w="1352548"/>
              </a:tblGrid>
              <a:tr h="87782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FEL Facility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Location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Electron</a:t>
                      </a:r>
                      <a:r>
                        <a:rPr lang="en-US" sz="1700" baseline="0" dirty="0" smtClean="0"/>
                        <a:t> Energy (</a:t>
                      </a:r>
                      <a:r>
                        <a:rPr lang="en-US" sz="1700" baseline="0" dirty="0" err="1" smtClean="0"/>
                        <a:t>GeV</a:t>
                      </a:r>
                      <a:r>
                        <a:rPr lang="en-US" sz="1700" baseline="0" dirty="0" smtClean="0"/>
                        <a:t> max)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Photon Energy Range (</a:t>
                      </a:r>
                      <a:r>
                        <a:rPr lang="en-US" sz="1700" dirty="0" err="1" smtClean="0"/>
                        <a:t>keV</a:t>
                      </a:r>
                      <a:r>
                        <a:rPr lang="en-US" sz="1700" dirty="0" smtClean="0"/>
                        <a:t>)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Rep Rate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/>
                        <a:t>Linac</a:t>
                      </a:r>
                      <a:r>
                        <a:rPr lang="en-US" sz="1700" dirty="0" smtClean="0"/>
                        <a:t> Technology (NC or SC)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</a:tr>
              <a:tr h="61772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EXFEL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DESY, FRG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20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0.5-20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10 Hz, 2700 pulse burst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SC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</a:tr>
              <a:tr h="39556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FERMI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Trieste,</a:t>
                      </a:r>
                      <a:r>
                        <a:rPr lang="en-US" sz="1700" baseline="0" dirty="0" smtClean="0"/>
                        <a:t> IT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0.01-0.4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50 Hz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NC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</a:tr>
              <a:tr h="61772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FLASH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DESY, FRG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1.25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0.01-0.2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10 Hz, 800 pulse</a:t>
                      </a:r>
                      <a:r>
                        <a:rPr lang="en-US" sz="1700" baseline="0" dirty="0" smtClean="0"/>
                        <a:t> burst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SC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</a:tr>
              <a:tr h="39556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LCLS-I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SLAC, USA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13.6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0.5-10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120 Hz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NC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</a:tr>
              <a:tr h="39556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LCLS-II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SLAC,</a:t>
                      </a:r>
                      <a:r>
                        <a:rPr lang="en-US" sz="1700" baseline="0" dirty="0" smtClean="0"/>
                        <a:t> USA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13.6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0.24-12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120 Hz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NC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</a:tr>
              <a:tr h="39556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NGLS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LBNL, USA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2.4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0.23-2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 MHz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SC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</a:tr>
              <a:tr h="39556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PALXFEL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PAL,</a:t>
                      </a:r>
                      <a:r>
                        <a:rPr lang="en-US" sz="1700" baseline="0" dirty="0" smtClean="0"/>
                        <a:t> Korea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10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0.28-20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60 Hz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NC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</a:tr>
              <a:tr h="61772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SACLA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Spring-8, Japan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8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5-15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60 Hz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NC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</a:tr>
              <a:tr h="39556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/>
                        <a:t>SwissFEL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PSI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6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1.8-12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100 Hz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NC</a:t>
                      </a:r>
                      <a:endParaRPr lang="en-US" sz="1700" dirty="0"/>
                    </a:p>
                  </a:txBody>
                  <a:tcPr marL="96012" marR="96012" marT="48768" marB="48768"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838200"/>
          </a:xfrm>
        </p:spPr>
        <p:txBody>
          <a:bodyPr/>
          <a:lstStyle/>
          <a:p>
            <a:r>
              <a:rPr lang="en-US" sz="3600" dirty="0" smtClean="0"/>
              <a:t>FEL Data for Brightness Plots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359557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Ls-UltimateRings-Peak-Bar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" y="1053182"/>
            <a:ext cx="9601200" cy="62620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762000"/>
          </a:xfrm>
        </p:spPr>
        <p:txBody>
          <a:bodyPr/>
          <a:lstStyle/>
          <a:p>
            <a:r>
              <a:rPr lang="en-US" sz="4000" dirty="0" smtClean="0"/>
              <a:t>Peak Brightness: SASE FELs &amp; USRLS Rings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324600" y="990600"/>
            <a:ext cx="133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EU XFEL 1, 2</a:t>
            </a:r>
            <a:endParaRPr lang="en-US" sz="1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1371600"/>
            <a:ext cx="112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EU XFEL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3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0534" y="7620000"/>
            <a:ext cx="8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Fermi 1</a:t>
            </a:r>
            <a:endParaRPr lang="en-US" sz="1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1905000"/>
            <a:ext cx="8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  <a:latin typeface="+mj-lt"/>
              </a:rPr>
              <a:t>Fermi 2</a:t>
            </a:r>
            <a:endParaRPr lang="en-US" sz="1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2438400"/>
            <a:ext cx="79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66FFFF"/>
                </a:solidFill>
                <a:latin typeface="+mj-lt"/>
              </a:rPr>
              <a:t>FLASH</a:t>
            </a:r>
            <a:endParaRPr lang="en-US" sz="1800" dirty="0">
              <a:solidFill>
                <a:srgbClr val="66FFFF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1752600"/>
            <a:ext cx="76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LCLS1</a:t>
            </a:r>
            <a:endParaRPr lang="en-US" sz="1800" dirty="0">
              <a:solidFill>
                <a:srgbClr val="FF66FF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8200" y="1143000"/>
            <a:ext cx="763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LCLS2 </a:t>
            </a:r>
            <a:br>
              <a:rPr lang="en-US" sz="1800" dirty="0" smtClean="0">
                <a:solidFill>
                  <a:srgbClr val="FF6600"/>
                </a:solidFill>
                <a:latin typeface="+mj-lt"/>
              </a:rPr>
            </a:br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HXR</a:t>
            </a:r>
            <a:endParaRPr lang="en-US" sz="18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2286000"/>
            <a:ext cx="763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LCLS2</a:t>
            </a:r>
            <a:b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</a:b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SXR</a:t>
            </a:r>
            <a:endParaRPr lang="en-US" sz="18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5200" y="2438400"/>
            <a:ext cx="700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NGLS</a:t>
            </a:r>
            <a:br>
              <a:rPr lang="en-US" sz="1800" dirty="0" smtClean="0">
                <a:solidFill>
                  <a:srgbClr val="FF6600"/>
                </a:solidFill>
                <a:latin typeface="+mj-lt"/>
              </a:rPr>
            </a:br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FEL1</a:t>
            </a:r>
            <a:endParaRPr lang="en-US" sz="18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000" y="2895600"/>
            <a:ext cx="1250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NGLS FEL 3 </a:t>
            </a:r>
            <a:b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</a:b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Chirp SASE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4200" y="3048000"/>
            <a:ext cx="1205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NGLS FEL1</a:t>
            </a:r>
            <a:br>
              <a:rPr lang="en-US" sz="1800" dirty="0" smtClean="0">
                <a:solidFill>
                  <a:srgbClr val="FF66FF"/>
                </a:solidFill>
                <a:latin typeface="+mj-lt"/>
              </a:rPr>
            </a:br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Seeded</a:t>
            </a:r>
            <a:endParaRPr lang="en-US" sz="1800" dirty="0">
              <a:solidFill>
                <a:srgbClr val="FF66FF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0" y="12954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80"/>
                </a:solidFill>
                <a:latin typeface="+mj-lt"/>
              </a:rPr>
              <a:t>SACLA</a:t>
            </a:r>
            <a:endParaRPr lang="en-US" sz="1800" dirty="0">
              <a:solidFill>
                <a:srgbClr val="80008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81600" y="3962400"/>
            <a:ext cx="752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  <a:latin typeface="+mj-lt"/>
              </a:rPr>
              <a:t>PEP-X</a:t>
            </a:r>
            <a:endParaRPr lang="en-US" sz="1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24800" y="3657600"/>
            <a:ext cx="889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90"/>
                </a:solidFill>
                <a:latin typeface="+mj-lt"/>
              </a:rPr>
              <a:t>TauUSR</a:t>
            </a:r>
            <a:endParaRPr lang="en-US" sz="180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71800" y="4572000"/>
            <a:ext cx="84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ALS-DL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99504" y="1066800"/>
            <a:ext cx="1201696" cy="101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M. Borland</a:t>
            </a:r>
          </a:p>
          <a:p>
            <a:r>
              <a:rPr lang="en-US" dirty="0" smtClean="0">
                <a:latin typeface="+mj-lt"/>
              </a:rPr>
              <a:t>R. </a:t>
            </a:r>
            <a:r>
              <a:rPr lang="en-US" dirty="0" err="1" smtClean="0">
                <a:latin typeface="+mj-lt"/>
              </a:rPr>
              <a:t>Hettel</a:t>
            </a:r>
            <a:r>
              <a:rPr lang="en-US" dirty="0">
                <a:latin typeface="+mj-lt"/>
              </a:rPr>
              <a:t/>
            </a:r>
            <a:br>
              <a:rPr lang="en-US" dirty="0">
                <a:latin typeface="+mj-lt"/>
              </a:rPr>
            </a:br>
            <a:r>
              <a:rPr lang="en-US" dirty="0" smtClean="0">
                <a:latin typeface="+mj-lt"/>
              </a:rPr>
              <a:t>Feb 2013</a:t>
            </a:r>
            <a:endParaRPr lang="en-US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38800" y="1905000"/>
            <a:ext cx="113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SWISSFEL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4495800" y="17526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133600" y="25908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971800" y="2133600"/>
            <a:ext cx="3810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1519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Ls-UpgradedRings-Peak-Bar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36277"/>
            <a:ext cx="9601200" cy="62662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762000"/>
          </a:xfrm>
        </p:spPr>
        <p:txBody>
          <a:bodyPr/>
          <a:lstStyle/>
          <a:p>
            <a:r>
              <a:rPr lang="en-US" sz="4000" dirty="0" smtClean="0"/>
              <a:t>Peak Brightness: SASE FELs &amp; Upgraded Rings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324600" y="990600"/>
            <a:ext cx="133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EU XFEL 1, 2</a:t>
            </a:r>
            <a:endParaRPr lang="en-US" sz="1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1371600"/>
            <a:ext cx="112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EU XFEL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3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0534" y="7620000"/>
            <a:ext cx="8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Fermi 1</a:t>
            </a:r>
            <a:endParaRPr lang="en-US" sz="1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1905000"/>
            <a:ext cx="8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  <a:latin typeface="+mj-lt"/>
              </a:rPr>
              <a:t>Fermi 2</a:t>
            </a:r>
            <a:endParaRPr lang="en-US" sz="1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2438400"/>
            <a:ext cx="79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66FFFF"/>
                </a:solidFill>
                <a:latin typeface="+mj-lt"/>
              </a:rPr>
              <a:t>FLASH</a:t>
            </a:r>
            <a:endParaRPr lang="en-US" sz="1800" dirty="0">
              <a:solidFill>
                <a:srgbClr val="66FFFF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1752600"/>
            <a:ext cx="76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LCLS1</a:t>
            </a:r>
            <a:endParaRPr lang="en-US" sz="1800" dirty="0">
              <a:solidFill>
                <a:srgbClr val="FF66FF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8200" y="1143000"/>
            <a:ext cx="763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LCLS2 </a:t>
            </a:r>
            <a:br>
              <a:rPr lang="en-US" sz="1800" dirty="0" smtClean="0">
                <a:solidFill>
                  <a:srgbClr val="FF6600"/>
                </a:solidFill>
                <a:latin typeface="+mj-lt"/>
              </a:rPr>
            </a:br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HXR</a:t>
            </a:r>
            <a:endParaRPr lang="en-US" sz="18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2286000"/>
            <a:ext cx="763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LCLS2</a:t>
            </a:r>
            <a:b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</a:b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SXR</a:t>
            </a:r>
            <a:endParaRPr lang="en-US" sz="18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5200" y="2438400"/>
            <a:ext cx="700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NGLS</a:t>
            </a:r>
            <a:br>
              <a:rPr lang="en-US" sz="1800" dirty="0" smtClean="0">
                <a:solidFill>
                  <a:srgbClr val="FF6600"/>
                </a:solidFill>
                <a:latin typeface="+mj-lt"/>
              </a:rPr>
            </a:br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FEL1</a:t>
            </a:r>
            <a:endParaRPr lang="en-US" sz="18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000" y="2895600"/>
            <a:ext cx="1250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NGLS FEL 3 </a:t>
            </a:r>
            <a:b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</a:b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Chirp SASE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4200" y="3048000"/>
            <a:ext cx="1205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NGLS FEL1</a:t>
            </a:r>
            <a:br>
              <a:rPr lang="en-US" sz="1800" dirty="0" smtClean="0">
                <a:solidFill>
                  <a:srgbClr val="FF66FF"/>
                </a:solidFill>
                <a:latin typeface="+mj-lt"/>
              </a:rPr>
            </a:br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Seeded</a:t>
            </a:r>
            <a:endParaRPr lang="en-US" sz="1800" dirty="0">
              <a:solidFill>
                <a:srgbClr val="FF66FF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0" y="12954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80"/>
                </a:solidFill>
                <a:latin typeface="+mj-lt"/>
              </a:rPr>
              <a:t>SACLA</a:t>
            </a:r>
            <a:endParaRPr lang="en-US" sz="1800" dirty="0">
              <a:solidFill>
                <a:srgbClr val="80008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0600" y="3505200"/>
            <a:ext cx="689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66FFFF"/>
                </a:solidFill>
                <a:latin typeface="+mj-lt"/>
              </a:rPr>
              <a:t>ESRF</a:t>
            </a:r>
            <a:endParaRPr lang="en-US" sz="1800" dirty="0">
              <a:solidFill>
                <a:srgbClr val="66FFFF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0800" y="4876800"/>
            <a:ext cx="67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  <a:latin typeface="+mj-lt"/>
              </a:rPr>
              <a:t>SSRL</a:t>
            </a:r>
            <a:endParaRPr lang="en-US" sz="1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72400" y="4191000"/>
            <a:ext cx="56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  <a:latin typeface="+mj-lt"/>
              </a:rPr>
              <a:t>APS</a:t>
            </a:r>
            <a:endParaRPr lang="en-US" sz="180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58200" y="3124200"/>
            <a:ext cx="92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  <a:latin typeface="+mj-lt"/>
              </a:rPr>
              <a:t>PETRA3</a:t>
            </a:r>
            <a:endParaRPr lang="en-US" sz="18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34400" y="2743200"/>
            <a:ext cx="83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FF"/>
                </a:solidFill>
                <a:latin typeface="+mj-lt"/>
              </a:rPr>
              <a:t>Spring8</a:t>
            </a:r>
            <a:endParaRPr lang="en-US" sz="1800" dirty="0">
              <a:solidFill>
                <a:srgbClr val="FF66FF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76400" y="4800600"/>
            <a:ext cx="54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ALS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8400" y="4343400"/>
            <a:ext cx="78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NSLS2</a:t>
            </a:r>
            <a:endParaRPr lang="en-US" sz="1800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99504" y="1066800"/>
            <a:ext cx="1201696" cy="101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M. Borland</a:t>
            </a:r>
          </a:p>
          <a:p>
            <a:r>
              <a:rPr lang="en-US" dirty="0" smtClean="0">
                <a:latin typeface="+mj-lt"/>
              </a:rPr>
              <a:t>R. </a:t>
            </a:r>
            <a:r>
              <a:rPr lang="en-US" dirty="0" err="1" smtClean="0">
                <a:latin typeface="+mj-lt"/>
              </a:rPr>
              <a:t>Hettel</a:t>
            </a:r>
            <a:r>
              <a:rPr lang="en-US" dirty="0">
                <a:latin typeface="+mj-lt"/>
              </a:rPr>
              <a:t/>
            </a:r>
            <a:br>
              <a:rPr lang="en-US" dirty="0">
                <a:latin typeface="+mj-lt"/>
              </a:rPr>
            </a:br>
            <a:r>
              <a:rPr lang="en-US" dirty="0" smtClean="0">
                <a:latin typeface="+mj-lt"/>
              </a:rPr>
              <a:t>Feb 2013</a:t>
            </a:r>
            <a:endParaRPr lang="en-US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38800" y="1905000"/>
            <a:ext cx="113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SWISSFEL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4495800" y="17526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133600" y="25908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971800" y="2133600"/>
            <a:ext cx="3810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9611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030"/>
          <p:cNvGrpSpPr>
            <a:grpSpLocks/>
          </p:cNvGrpSpPr>
          <p:nvPr/>
        </p:nvGrpSpPr>
        <p:grpSpPr bwMode="auto">
          <a:xfrm>
            <a:off x="87158" y="3922196"/>
            <a:ext cx="4133698" cy="2658909"/>
            <a:chOff x="4464" y="3360"/>
            <a:chExt cx="1214" cy="803"/>
          </a:xfrm>
        </p:grpSpPr>
        <p:pic>
          <p:nvPicPr>
            <p:cNvPr id="18" name="Picture 1031" descr="lcls_bit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64" y="3360"/>
              <a:ext cx="1214" cy="80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tx2">
                  <a:alpha val="50000"/>
                </a:schemeClr>
              </a:outerShdw>
            </a:effectLst>
          </p:spPr>
        </p:pic>
        <p:sp>
          <p:nvSpPr>
            <p:cNvPr id="19" name="Text Box 1032"/>
            <p:cNvSpPr txBox="1">
              <a:spLocks noChangeArrowheads="1"/>
            </p:cNvSpPr>
            <p:nvPr/>
          </p:nvSpPr>
          <p:spPr bwMode="auto">
            <a:xfrm>
              <a:off x="4910" y="3811"/>
              <a:ext cx="395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50000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defRPr/>
              </a:pPr>
              <a:r>
                <a:rPr lang="en-US" sz="32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LCLS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601200" cy="824058"/>
          </a:xfrm>
        </p:spPr>
        <p:txBody>
          <a:bodyPr/>
          <a:lstStyle/>
          <a:p>
            <a:r>
              <a:rPr lang="en-US" sz="4000" dirty="0"/>
              <a:t>Light Sources: ERL, </a:t>
            </a:r>
            <a:r>
              <a:rPr lang="en-US" sz="4000" dirty="0" smtClean="0"/>
              <a:t>FEL </a:t>
            </a:r>
            <a:r>
              <a:rPr lang="en-US" sz="4000" dirty="0"/>
              <a:t>&amp; Storage 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3568"/>
            <a:ext cx="4439062" cy="277441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627" r="2191"/>
          <a:stretch/>
        </p:blipFill>
        <p:spPr bwMode="auto">
          <a:xfrm>
            <a:off x="4442609" y="4246747"/>
            <a:ext cx="4712170" cy="227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4764965" y="884052"/>
            <a:ext cx="4082957" cy="3053433"/>
            <a:chOff x="2327" y="724"/>
            <a:chExt cx="3265" cy="2180"/>
          </a:xfrm>
        </p:grpSpPr>
        <p:pic>
          <p:nvPicPr>
            <p:cNvPr id="8" name="Picture 31" descr="erl_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2327" y="724"/>
              <a:ext cx="3265" cy="2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32"/>
            <p:cNvSpPr txBox="1">
              <a:spLocks noChangeArrowheads="1"/>
            </p:cNvSpPr>
            <p:nvPr/>
          </p:nvSpPr>
          <p:spPr bwMode="auto">
            <a:xfrm>
              <a:off x="3496" y="2576"/>
              <a:ext cx="752" cy="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chemeClr val="accent2"/>
                  </a:solidFill>
                  <a:latin typeface="Arial Unicode MS" charset="0"/>
                </a:rPr>
                <a:t>approx. 500m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4380106" y="821424"/>
            <a:ext cx="0" cy="58023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821296"/>
            <a:ext cx="1752600" cy="47070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2400" dirty="0"/>
              <a:t>Storage 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07749" y="836737"/>
            <a:ext cx="731614" cy="47070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2400" dirty="0"/>
              <a:t>ERL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10368" y="3523501"/>
            <a:ext cx="884014" cy="3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3787468"/>
            <a:ext cx="1765040" cy="47070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2400" dirty="0"/>
              <a:t>FEL Amplifier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19949" y="3787719"/>
            <a:ext cx="1864645" cy="47070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2400" dirty="0"/>
              <a:t>FEL Oscillator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747873"/>
            <a:ext cx="9601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Up-Down Arrow Callout 15"/>
          <p:cNvSpPr/>
          <p:nvPr/>
        </p:nvSpPr>
        <p:spPr>
          <a:xfrm>
            <a:off x="2938412" y="2888728"/>
            <a:ext cx="1369599" cy="1793002"/>
          </a:xfrm>
          <a:prstGeom prst="upDownArrowCallo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spcCol="0"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BES</a:t>
            </a:r>
            <a:br>
              <a:rPr lang="en-US" sz="2700" b="1" dirty="0">
                <a:solidFill>
                  <a:srgbClr val="FF0000"/>
                </a:solidFill>
              </a:rPr>
            </a:br>
            <a:r>
              <a:rPr lang="en-US" sz="2700" b="1" dirty="0">
                <a:solidFill>
                  <a:srgbClr val="FF0000"/>
                </a:solidFill>
              </a:rPr>
              <a:t>Today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7975685" y="2036944"/>
            <a:ext cx="285091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Spontaneous Emission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8001604" y="4965615"/>
            <a:ext cx="2799085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Stimulated Emission</a:t>
            </a:r>
            <a:endParaRPr lang="en-US" sz="24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9147621" y="848079"/>
            <a:ext cx="0" cy="58023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507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020039"/>
            <a:ext cx="9601200" cy="5503793"/>
            <a:chOff x="0" y="1020039"/>
            <a:chExt cx="9601200" cy="5503793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1020039"/>
              <a:ext cx="9601200" cy="5503793"/>
              <a:chOff x="0" y="1020039"/>
              <a:chExt cx="9601200" cy="5503793"/>
            </a:xfrm>
          </p:grpSpPr>
          <p:graphicFrame>
            <p:nvGraphicFramePr>
              <p:cNvPr id="31" name="Chart 30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xmlns="" val="3124973143"/>
                  </p:ext>
                </p:extLst>
              </p:nvPr>
            </p:nvGraphicFramePr>
            <p:xfrm>
              <a:off x="0" y="2278607"/>
              <a:ext cx="9475135" cy="332452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22" name="Rectangle 21"/>
              <p:cNvSpPr/>
              <p:nvPr/>
            </p:nvSpPr>
            <p:spPr>
              <a:xfrm>
                <a:off x="282775" y="5410582"/>
                <a:ext cx="9318425" cy="1113250"/>
              </a:xfrm>
              <a:prstGeom prst="rect">
                <a:avLst/>
              </a:prstGeom>
            </p:spPr>
            <p:txBody>
              <a:bodyPr wrap="square" lIns="96644" tIns="48322" rIns="96644" bIns="48322">
                <a:spAutoFit/>
              </a:bodyPr>
              <a:lstStyle/>
              <a:p>
                <a:pPr marL="238254" indent="-238254" defTabSz="867284">
                  <a:buFont typeface="Wingdings" pitchFamily="2" charset="2"/>
                  <a:buChar char="§"/>
                </a:pPr>
                <a:r>
                  <a:rPr lang="en-US" sz="2200" b="1" dirty="0" smtClean="0">
                    <a:latin typeface="Arial Narrow" pitchFamily="34" charset="0"/>
                    <a:ea typeface="Cambria" pitchFamily="18" charset="0"/>
                    <a:cs typeface="Times New Roman" pitchFamily="18" charset="0"/>
                  </a:rPr>
                  <a:t>BES Light Sources (LS) have been an SC success story in S&amp;T impact and as key national resources for innovation and competitiveness</a:t>
                </a:r>
              </a:p>
              <a:p>
                <a:pPr marL="238254" indent="-238254" defTabSz="867284">
                  <a:buFont typeface="Wingdings" pitchFamily="2" charset="2"/>
                  <a:buChar char="§"/>
                </a:pPr>
                <a:r>
                  <a:rPr lang="en-US" sz="2200" b="1" u="sng" dirty="0" smtClean="0">
                    <a:solidFill>
                      <a:srgbClr val="FF0000"/>
                    </a:solidFill>
                    <a:latin typeface="Arial Narrow" pitchFamily="34" charset="0"/>
                    <a:ea typeface="Cambria" pitchFamily="18" charset="0"/>
                    <a:cs typeface="Times New Roman" pitchFamily="18" charset="0"/>
                  </a:rPr>
                  <a:t>Challenge</a:t>
                </a:r>
                <a:r>
                  <a:rPr lang="en-US" sz="2200" b="1" dirty="0" smtClean="0">
                    <a:latin typeface="Arial Narrow" pitchFamily="34" charset="0"/>
                    <a:ea typeface="Cambria" pitchFamily="18" charset="0"/>
                    <a:cs typeface="Times New Roman" pitchFamily="18" charset="0"/>
                  </a:rPr>
                  <a:t>: </a:t>
                </a:r>
                <a:r>
                  <a:rPr lang="en-US" sz="2200" b="1" dirty="0" smtClean="0">
                    <a:solidFill>
                      <a:srgbClr val="FF0000"/>
                    </a:solidFill>
                    <a:latin typeface="Arial Narrow" pitchFamily="34" charset="0"/>
                    <a:ea typeface="Cambria" pitchFamily="18" charset="0"/>
                    <a:cs typeface="Times New Roman" pitchFamily="18" charset="0"/>
                  </a:rPr>
                  <a:t>Maintain U.S. leadership in LS amidst fierce world-wide competition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8238282" y="1020039"/>
                <a:ext cx="962423" cy="954107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Users</a:t>
                </a:r>
              </a:p>
              <a:p>
                <a:r>
                  <a:rPr lang="en-US" sz="2800" dirty="0"/>
                  <a:t>~</a:t>
                </a:r>
                <a:r>
                  <a:rPr lang="en-US" sz="2800" dirty="0" smtClean="0"/>
                  <a:t> 11K</a:t>
                </a:r>
              </a:p>
            </p:txBody>
          </p:sp>
        </p:grpSp>
        <p:sp>
          <p:nvSpPr>
            <p:cNvPr id="7" name="Donut 6"/>
            <p:cNvSpPr/>
            <p:nvPr/>
          </p:nvSpPr>
          <p:spPr>
            <a:xfrm>
              <a:off x="8915400" y="2362200"/>
              <a:ext cx="685800" cy="685800"/>
            </a:xfrm>
            <a:prstGeom prst="donut">
              <a:avLst>
                <a:gd name="adj" fmla="val 423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-44945" y="5"/>
            <a:ext cx="9646149" cy="81733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4000" dirty="0" smtClean="0">
                <a:solidFill>
                  <a:srgbClr val="006600"/>
                </a:solidFill>
              </a:rPr>
              <a:t>Five Operating </a:t>
            </a:r>
            <a:r>
              <a:rPr lang="en-US" sz="4000" dirty="0">
                <a:solidFill>
                  <a:srgbClr val="006600"/>
                </a:solidFill>
              </a:rPr>
              <a:t>BES Synchrotron Light Sources</a:t>
            </a:r>
          </a:p>
        </p:txBody>
      </p:sp>
      <p:grpSp>
        <p:nvGrpSpPr>
          <p:cNvPr id="3" name="Group 430"/>
          <p:cNvGrpSpPr>
            <a:grpSpLocks/>
          </p:cNvGrpSpPr>
          <p:nvPr/>
        </p:nvGrpSpPr>
        <p:grpSpPr bwMode="auto">
          <a:xfrm>
            <a:off x="3545344" y="836915"/>
            <a:ext cx="2234916" cy="1413834"/>
            <a:chOff x="1233" y="916"/>
            <a:chExt cx="1537" cy="1009"/>
          </a:xfrm>
        </p:grpSpPr>
        <p:pic>
          <p:nvPicPr>
            <p:cNvPr id="21529" name="Picture 4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33" y="920"/>
              <a:ext cx="1537" cy="1005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30" name="Text Box 432"/>
            <p:cNvSpPr txBox="1">
              <a:spLocks noChangeArrowheads="1"/>
            </p:cNvSpPr>
            <p:nvPr/>
          </p:nvSpPr>
          <p:spPr bwMode="auto">
            <a:xfrm>
              <a:off x="1240" y="916"/>
              <a:ext cx="871" cy="293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NSLS 1982</a:t>
              </a:r>
            </a:p>
          </p:txBody>
        </p:sp>
      </p:grpSp>
      <p:pic>
        <p:nvPicPr>
          <p:cNvPr id="21516" name="Picture 434" descr="spe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5741" y="910247"/>
            <a:ext cx="1813442" cy="133595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1517" name="Text Box 435"/>
          <p:cNvSpPr txBox="1">
            <a:spLocks noChangeArrowheads="1"/>
          </p:cNvSpPr>
          <p:nvPr/>
        </p:nvSpPr>
        <p:spPr bwMode="auto">
          <a:xfrm>
            <a:off x="1475806" y="817692"/>
            <a:ext cx="2015265" cy="40532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6609" tIns="48304" rIns="96609" bIns="48304">
            <a:spAutoFit/>
          </a:bodyPr>
          <a:lstStyle/>
          <a:p>
            <a:r>
              <a:rPr lang="en-US" b="1" u="none" dirty="0">
                <a:solidFill>
                  <a:schemeClr val="bg1"/>
                </a:solidFill>
                <a:latin typeface="Arial Narrow" pitchFamily="34" charset="0"/>
              </a:rPr>
              <a:t>SSRL 1974 &amp; 2004</a:t>
            </a:r>
          </a:p>
        </p:txBody>
      </p:sp>
      <p:grpSp>
        <p:nvGrpSpPr>
          <p:cNvPr id="5" name="Group 454"/>
          <p:cNvGrpSpPr>
            <a:grpSpLocks/>
          </p:cNvGrpSpPr>
          <p:nvPr/>
        </p:nvGrpSpPr>
        <p:grpSpPr bwMode="auto">
          <a:xfrm>
            <a:off x="5877771" y="832223"/>
            <a:ext cx="2064434" cy="1397885"/>
            <a:chOff x="2923" y="738"/>
            <a:chExt cx="1336" cy="884"/>
          </a:xfrm>
        </p:grpSpPr>
        <p:pic>
          <p:nvPicPr>
            <p:cNvPr id="21525" name="Picture 5" descr="DSC_0271"/>
            <p:cNvPicPr>
              <a:picLocks noChangeAspect="1" noChangeArrowheads="1"/>
            </p:cNvPicPr>
            <p:nvPr/>
          </p:nvPicPr>
          <p:blipFill>
            <a:blip r:embed="rId6" cstate="print">
              <a:lum bright="20000" contrast="40000"/>
            </a:blip>
            <a:srcRect/>
            <a:stretch>
              <a:fillRect/>
            </a:stretch>
          </p:blipFill>
          <p:spPr bwMode="auto">
            <a:xfrm>
              <a:off x="2939" y="738"/>
              <a:ext cx="1320" cy="8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26" name="Text Box 444"/>
            <p:cNvSpPr txBox="1">
              <a:spLocks noChangeArrowheads="1"/>
            </p:cNvSpPr>
            <p:nvPr/>
          </p:nvSpPr>
          <p:spPr bwMode="auto">
            <a:xfrm>
              <a:off x="2923" y="738"/>
              <a:ext cx="815" cy="253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LCLS 2009</a:t>
              </a:r>
            </a:p>
          </p:txBody>
        </p:sp>
      </p:grpSp>
      <p:sp>
        <p:nvSpPr>
          <p:cNvPr id="40" name="Slide Number Placeholder 3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834438" y="6742861"/>
            <a:ext cx="400050" cy="38946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6507" tIns="48256" rIns="96507" bIns="48256" numCol="1" rtlCol="0" anchor="ctr" anchorCtr="0" compatLnSpc="1">
            <a:prstTxWarp prst="textNoShape">
              <a:avLst/>
            </a:prstTxWarp>
          </a:bodyPr>
          <a:lstStyle/>
          <a:p>
            <a:fld id="{90944929-F3F1-48F8-BC26-BA0BFE417CEF}" type="slidenum">
              <a:rPr lang="en-US" b="0" u="none" smtClean="0"/>
              <a:pPr/>
              <a:t>4</a:t>
            </a:fld>
            <a:endParaRPr lang="en-US" b="0" u="none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63477" y="993383"/>
            <a:ext cx="1182986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4 Rings</a:t>
            </a:r>
          </a:p>
          <a:p>
            <a:r>
              <a:rPr lang="en-US" sz="2800" dirty="0" smtClean="0"/>
              <a:t>1 FEL</a:t>
            </a:r>
            <a:endParaRPr lang="en-US" sz="2800" dirty="0"/>
          </a:p>
        </p:txBody>
      </p:sp>
      <p:grpSp>
        <p:nvGrpSpPr>
          <p:cNvPr id="2" name="Group 453"/>
          <p:cNvGrpSpPr>
            <a:grpSpLocks/>
          </p:cNvGrpSpPr>
          <p:nvPr/>
        </p:nvGrpSpPr>
        <p:grpSpPr bwMode="auto">
          <a:xfrm>
            <a:off x="2589787" y="2245559"/>
            <a:ext cx="2031007" cy="1224594"/>
            <a:chOff x="-49" y="1984"/>
            <a:chExt cx="1310" cy="892"/>
          </a:xfrm>
        </p:grpSpPr>
        <p:pic>
          <p:nvPicPr>
            <p:cNvPr id="21531" name="Picture 425" descr="XBD9904-0069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49" y="1990"/>
              <a:ext cx="1310" cy="88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32" name="Text Box 426"/>
            <p:cNvSpPr txBox="1">
              <a:spLocks noChangeArrowheads="1"/>
            </p:cNvSpPr>
            <p:nvPr/>
          </p:nvSpPr>
          <p:spPr bwMode="auto">
            <a:xfrm>
              <a:off x="-49" y="1984"/>
              <a:ext cx="730" cy="291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ALS 1993</a:t>
              </a:r>
            </a:p>
          </p:txBody>
        </p:sp>
      </p:grpSp>
      <p:grpSp>
        <p:nvGrpSpPr>
          <p:cNvPr id="6" name="Group 427"/>
          <p:cNvGrpSpPr>
            <a:grpSpLocks/>
          </p:cNvGrpSpPr>
          <p:nvPr/>
        </p:nvGrpSpPr>
        <p:grpSpPr bwMode="auto">
          <a:xfrm>
            <a:off x="4687282" y="2234201"/>
            <a:ext cx="1973893" cy="1285525"/>
            <a:chOff x="1872" y="1964"/>
            <a:chExt cx="1306" cy="930"/>
          </a:xfrm>
        </p:grpSpPr>
        <p:pic>
          <p:nvPicPr>
            <p:cNvPr id="21527" name="Picture 42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72" y="1964"/>
              <a:ext cx="1306" cy="930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28" name="Text Box 429"/>
            <p:cNvSpPr txBox="1">
              <a:spLocks noChangeArrowheads="1"/>
            </p:cNvSpPr>
            <p:nvPr/>
          </p:nvSpPr>
          <p:spPr bwMode="auto">
            <a:xfrm>
              <a:off x="1877" y="1987"/>
              <a:ext cx="753" cy="297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APS 1996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59454" y="1866640"/>
            <a:ext cx="5171920" cy="1658545"/>
            <a:chOff x="1559454" y="1866640"/>
            <a:chExt cx="5171920" cy="1658545"/>
          </a:xfrm>
        </p:grpSpPr>
        <p:sp>
          <p:nvSpPr>
            <p:cNvPr id="21" name="TextBox 20"/>
            <p:cNvSpPr txBox="1"/>
            <p:nvPr/>
          </p:nvSpPr>
          <p:spPr>
            <a:xfrm>
              <a:off x="3522441" y="1898651"/>
              <a:ext cx="840795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j-lt"/>
                </a:rPr>
                <a:t>2</a:t>
              </a:r>
              <a:r>
                <a:rPr lang="en-US" sz="1800" baseline="30000" dirty="0" smtClean="0">
                  <a:latin typeface="+mj-lt"/>
                </a:rPr>
                <a:t>nd</a:t>
              </a:r>
              <a:r>
                <a:rPr lang="en-US" sz="1800" dirty="0" smtClean="0">
                  <a:latin typeface="+mj-lt"/>
                </a:rPr>
                <a:t> Gen</a:t>
              </a:r>
              <a:endParaRPr lang="en-US" sz="1800" dirty="0"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25670" y="1866640"/>
              <a:ext cx="805704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j-lt"/>
                </a:rPr>
                <a:t>4</a:t>
              </a:r>
              <a:r>
                <a:rPr lang="en-US" sz="1800" baseline="30000" dirty="0" smtClean="0">
                  <a:latin typeface="+mj-lt"/>
                </a:rPr>
                <a:t>th</a:t>
              </a:r>
              <a:r>
                <a:rPr lang="en-US" sz="1800" dirty="0" smtClean="0">
                  <a:latin typeface="+mj-lt"/>
                </a:rPr>
                <a:t> Gen</a:t>
              </a:r>
              <a:endParaRPr lang="en-US" sz="1800" dirty="0"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05822" y="3082405"/>
              <a:ext cx="812617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j-lt"/>
                </a:rPr>
                <a:t>3</a:t>
              </a:r>
              <a:r>
                <a:rPr lang="en-US" sz="1800" baseline="30000" dirty="0" smtClean="0">
                  <a:latin typeface="+mj-lt"/>
                </a:rPr>
                <a:t>rd</a:t>
              </a:r>
              <a:r>
                <a:rPr lang="en-US" sz="1800" dirty="0" smtClean="0">
                  <a:latin typeface="+mj-lt"/>
                </a:rPr>
                <a:t> Gen</a:t>
              </a:r>
              <a:endParaRPr lang="en-US" sz="1800" dirty="0">
                <a:latin typeface="+mj-l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9454" y="1873473"/>
              <a:ext cx="1300243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j-lt"/>
                </a:rPr>
                <a:t>1</a:t>
              </a:r>
              <a:r>
                <a:rPr lang="en-US" sz="1800" baseline="30000" dirty="0" smtClean="0">
                  <a:latin typeface="+mj-lt"/>
                </a:rPr>
                <a:t>st</a:t>
              </a:r>
              <a:r>
                <a:rPr lang="en-US" sz="1800" dirty="0" smtClean="0">
                  <a:latin typeface="+mj-lt"/>
                </a:rPr>
                <a:t>  &amp; 3</a:t>
              </a:r>
              <a:r>
                <a:rPr lang="en-US" sz="1800" baseline="30000" dirty="0" smtClean="0">
                  <a:latin typeface="+mj-lt"/>
                </a:rPr>
                <a:t>rd</a:t>
              </a:r>
              <a:r>
                <a:rPr lang="en-US" sz="1800" dirty="0" smtClean="0">
                  <a:latin typeface="+mj-lt"/>
                </a:rPr>
                <a:t> Gen</a:t>
              </a:r>
              <a:endParaRPr lang="en-US" sz="1800" dirty="0"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91567" y="3155853"/>
              <a:ext cx="812617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j-lt"/>
                </a:rPr>
                <a:t>3</a:t>
              </a:r>
              <a:r>
                <a:rPr lang="en-US" sz="1800" baseline="30000" dirty="0" smtClean="0">
                  <a:latin typeface="+mj-lt"/>
                </a:rPr>
                <a:t>rd</a:t>
              </a:r>
              <a:r>
                <a:rPr lang="en-US" sz="1800" dirty="0" smtClean="0">
                  <a:latin typeface="+mj-lt"/>
                </a:rPr>
                <a:t> Gen</a:t>
              </a:r>
              <a:endParaRPr lang="en-US" sz="18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52229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792192"/>
          </a:xfrm>
        </p:spPr>
        <p:txBody>
          <a:bodyPr/>
          <a:lstStyle/>
          <a:p>
            <a:r>
              <a:rPr lang="en-US" sz="3600" dirty="0" smtClean="0"/>
              <a:t>Future: BES </a:t>
            </a:r>
            <a:r>
              <a:rPr lang="en-US" sz="3600" dirty="0"/>
              <a:t>Light Source Construction &amp; MIE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320" y="896501"/>
            <a:ext cx="7040880" cy="5727646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BNL NSLS-II</a:t>
            </a:r>
            <a:r>
              <a:rPr lang="en-US" dirty="0" smtClean="0"/>
              <a:t>: 3 GeV ring with </a:t>
            </a:r>
            <a:r>
              <a:rPr lang="en-US" dirty="0" err="1" smtClean="0"/>
              <a:t>ε</a:t>
            </a:r>
            <a:r>
              <a:rPr lang="en-US" dirty="0" smtClean="0"/>
              <a:t> &lt; 1 nm with damping wigglers; ~10</a:t>
            </a:r>
            <a:r>
              <a:rPr lang="en-US" baseline="30000" dirty="0" smtClean="0"/>
              <a:t>4</a:t>
            </a:r>
            <a:r>
              <a:rPr lang="en-US" dirty="0" smtClean="0"/>
              <a:t> boost in brightness over NSLS; goal of 1 nm spatial &amp; 0.1 </a:t>
            </a:r>
            <a:r>
              <a:rPr lang="en-US" dirty="0" err="1" smtClean="0"/>
              <a:t>meV</a:t>
            </a:r>
            <a:r>
              <a:rPr lang="en-US" dirty="0" smtClean="0"/>
              <a:t> energy resolution; </a:t>
            </a:r>
            <a:r>
              <a:rPr lang="en-US" u="sng" dirty="0" smtClean="0"/>
              <a:t>at CD3</a:t>
            </a:r>
          </a:p>
          <a:p>
            <a:r>
              <a:rPr lang="en-US" u="sng" dirty="0" smtClean="0">
                <a:solidFill>
                  <a:srgbClr val="FF0000"/>
                </a:solidFill>
              </a:rPr>
              <a:t>SLAC LCLS-II</a:t>
            </a:r>
            <a:r>
              <a:rPr lang="en-US" dirty="0" smtClean="0"/>
              <a:t>: New Injector + 1 km linac, two new undulators (SX &amp; HX) to give extended spectral range (250 </a:t>
            </a:r>
            <a:r>
              <a:rPr lang="en-US" dirty="0" err="1" smtClean="0"/>
              <a:t>eV</a:t>
            </a:r>
            <a:r>
              <a:rPr lang="en-US" dirty="0" smtClean="0"/>
              <a:t> to 18 </a:t>
            </a:r>
            <a:r>
              <a:rPr lang="en-US" dirty="0" err="1" smtClean="0"/>
              <a:t>keV</a:t>
            </a:r>
            <a:r>
              <a:rPr lang="en-US" dirty="0" smtClean="0"/>
              <a:t>) together with expanded capacity; self seeding &amp; TW operation; </a:t>
            </a:r>
            <a:r>
              <a:rPr lang="en-US" u="sng" dirty="0" smtClean="0"/>
              <a:t>near CD2</a:t>
            </a:r>
          </a:p>
          <a:p>
            <a:r>
              <a:rPr lang="en-US" u="sng" dirty="0" smtClean="0">
                <a:solidFill>
                  <a:srgbClr val="FF0000"/>
                </a:solidFill>
              </a:rPr>
              <a:t>ANL APS-U</a:t>
            </a:r>
            <a:r>
              <a:rPr lang="en-US" dirty="0" smtClean="0"/>
              <a:t>: </a:t>
            </a:r>
            <a:r>
              <a:rPr lang="en-US" smtClean="0"/>
              <a:t>Brightness boost with 150 ma, </a:t>
            </a:r>
            <a:r>
              <a:rPr lang="en-US" dirty="0" smtClean="0"/>
              <a:t>~</a:t>
            </a:r>
            <a:r>
              <a:rPr lang="en-US" dirty="0"/>
              <a:t>15 </a:t>
            </a:r>
            <a:r>
              <a:rPr lang="en-US" dirty="0" smtClean="0"/>
              <a:t>new/upgraded </a:t>
            </a:r>
            <a:r>
              <a:rPr lang="en-US" dirty="0" err="1" smtClean="0"/>
              <a:t>beamlines</a:t>
            </a:r>
            <a:r>
              <a:rPr lang="en-US" dirty="0" smtClean="0"/>
              <a:t> &amp; IDs (SCUs) to optimize hard x-rays; Short Pulse X-rays (SPX) adds new timing capability to rings,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FWHM</a:t>
            </a:r>
            <a:r>
              <a:rPr lang="en-US" dirty="0" smtClean="0"/>
              <a:t> ~ 2 </a:t>
            </a:r>
            <a:r>
              <a:rPr lang="en-US" dirty="0" err="1" smtClean="0"/>
              <a:t>ps</a:t>
            </a:r>
            <a:r>
              <a:rPr lang="en-US" dirty="0" smtClean="0"/>
              <a:t>; </a:t>
            </a:r>
            <a:r>
              <a:rPr lang="en-US" u="sng" dirty="0" smtClean="0"/>
              <a:t>near CD2</a:t>
            </a:r>
          </a:p>
          <a:p>
            <a:r>
              <a:rPr lang="en-US" u="sng" dirty="0" smtClean="0">
                <a:solidFill>
                  <a:srgbClr val="FF0000"/>
                </a:solidFill>
              </a:rPr>
              <a:t>LBNL NGLS</a:t>
            </a:r>
            <a:r>
              <a:rPr lang="en-US" dirty="0" smtClean="0"/>
              <a:t>: MHz rep rate Soft X-ray FELs based on 2.4 GeV SC linac &amp; 3 undulators (10 in the future); SASE, seeded &amp; two color FELs; </a:t>
            </a:r>
            <a:r>
              <a:rPr lang="en-US" u="sng" dirty="0" smtClean="0"/>
              <a:t>at CD0</a:t>
            </a:r>
          </a:p>
        </p:txBody>
      </p:sp>
      <p:pic>
        <p:nvPicPr>
          <p:cNvPr id="5" name="Picture 2" descr="National Synchrotron Light Source 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764" y="940079"/>
            <a:ext cx="2320290" cy="1188382"/>
          </a:xfrm>
          <a:prstGeom prst="rect">
            <a:avLst/>
          </a:prstGeom>
          <a:noFill/>
        </p:spPr>
      </p:pic>
      <p:pic>
        <p:nvPicPr>
          <p:cNvPr id="7" name="Picture 6" descr="Photo - Perspective shot of underground LCLS Undulator Hall at SLA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7776" y="2258891"/>
            <a:ext cx="2320290" cy="1459520"/>
          </a:xfrm>
          <a:prstGeom prst="rect">
            <a:avLst/>
          </a:prstGeom>
          <a:noFill/>
        </p:spPr>
      </p:pic>
      <p:pic>
        <p:nvPicPr>
          <p:cNvPr id="8" name="Picture 8" descr="Advanced Photon Source lightning 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02677" y="3808056"/>
            <a:ext cx="2320290" cy="135024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3123" y="5133059"/>
            <a:ext cx="2138904" cy="148111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6663" y="1716950"/>
            <a:ext cx="849212" cy="4805677"/>
            <a:chOff x="196663" y="1716950"/>
            <a:chExt cx="849212" cy="4805677"/>
          </a:xfrm>
        </p:grpSpPr>
        <p:sp>
          <p:nvSpPr>
            <p:cNvPr id="9" name="TextBox 8"/>
            <p:cNvSpPr txBox="1"/>
            <p:nvPr/>
          </p:nvSpPr>
          <p:spPr>
            <a:xfrm>
              <a:off x="207617" y="1716950"/>
              <a:ext cx="800906" cy="40009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91424" tIns="45712" rIns="91424" bIns="45712" rtlCol="0">
              <a:spAutoFit/>
            </a:bodyPr>
            <a:lstStyle/>
            <a:p>
              <a:pPr algn="ctr"/>
              <a:r>
                <a:rPr lang="en-US" dirty="0" smtClean="0"/>
                <a:t>2015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6663" y="4739675"/>
              <a:ext cx="774507" cy="40009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91424" tIns="45712" rIns="91424" bIns="45712" rtlCol="0">
              <a:spAutoFit/>
            </a:bodyPr>
            <a:lstStyle/>
            <a:p>
              <a:pPr algn="ctr"/>
              <a:r>
                <a:rPr lang="en-US" dirty="0" smtClean="0"/>
                <a:t>2018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8035" y="3304100"/>
              <a:ext cx="785585" cy="40009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91424" tIns="45712" rIns="91424" bIns="45712" rtlCol="0">
              <a:spAutoFit/>
            </a:bodyPr>
            <a:lstStyle/>
            <a:p>
              <a:pPr algn="ctr"/>
              <a:r>
                <a:rPr lang="en-US" dirty="0" smtClean="0"/>
                <a:t>2018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2108" y="6122534"/>
              <a:ext cx="833767" cy="40009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91424" tIns="45712" rIns="91424" bIns="45712" rtlCol="0">
              <a:spAutoFit/>
            </a:bodyPr>
            <a:lstStyle/>
            <a:p>
              <a:pPr algn="ctr"/>
              <a:r>
                <a:rPr lang="en-US" dirty="0" smtClean="0"/>
                <a:t>&gt;2020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50783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97724" y="5884854"/>
            <a:ext cx="2854581" cy="72931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DOE Light Sources &amp; </a:t>
            </a:r>
            <a:r>
              <a:rPr lang="en-US" sz="4000" u="sng" dirty="0"/>
              <a:t>Key</a:t>
            </a:r>
            <a:r>
              <a:rPr lang="en-US" sz="4000" dirty="0"/>
              <a:t> Worldwide Competitors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8532" b="-18532"/>
          <a:stretch/>
        </p:blipFill>
        <p:spPr>
          <a:xfrm>
            <a:off x="-284664" y="983663"/>
            <a:ext cx="10105602" cy="67262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5760" y="2725551"/>
            <a:ext cx="695087" cy="405041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ALS</a:t>
            </a:r>
            <a:endParaRPr lang="en-US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98808" y="3074192"/>
            <a:ext cx="657947" cy="1133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212296" y="1483392"/>
            <a:ext cx="4947952" cy="4103109"/>
            <a:chOff x="212296" y="1483392"/>
            <a:chExt cx="4947952" cy="4103109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647447" y="3249817"/>
              <a:ext cx="784406" cy="3859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008389" y="3083953"/>
              <a:ext cx="1235248" cy="405041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558ED5"/>
                  </a:solidFill>
                </a:rPr>
                <a:t>NSLS-I,II</a:t>
              </a:r>
              <a:endParaRPr lang="en-US" b="1" dirty="0">
                <a:solidFill>
                  <a:srgbClr val="558ED5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8" idx="1"/>
            </p:cNvCxnSpPr>
            <p:nvPr/>
          </p:nvCxnSpPr>
          <p:spPr>
            <a:xfrm flipH="1" flipV="1">
              <a:off x="2664495" y="3274720"/>
              <a:ext cx="343894" cy="117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12296" y="3594687"/>
              <a:ext cx="861108" cy="405041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558ED5"/>
                  </a:solidFill>
                </a:rPr>
                <a:t>SSRL</a:t>
              </a:r>
              <a:endParaRPr lang="en-US" b="1" dirty="0">
                <a:solidFill>
                  <a:srgbClr val="558ED5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88134" y="1483392"/>
              <a:ext cx="1072114" cy="405041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MAX IV</a:t>
              </a:r>
              <a:endParaRPr lang="en-US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15001" y="5181460"/>
              <a:ext cx="1036373" cy="405041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SIRIUS</a:t>
              </a:r>
              <a:endParaRPr lang="en-US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3342825" y="5073688"/>
              <a:ext cx="267938" cy="2679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9" idx="2"/>
            </p:cNvCxnSpPr>
            <p:nvPr/>
          </p:nvCxnSpPr>
          <p:spPr>
            <a:xfrm>
              <a:off x="4624190" y="1888435"/>
              <a:ext cx="518032" cy="62675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3767400" y="5856819"/>
            <a:ext cx="2807046" cy="46164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Storage Rings in Blue</a:t>
            </a:r>
            <a:endParaRPr lang="en-US" sz="24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03505" y="6183539"/>
            <a:ext cx="1643116" cy="46164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FELs in Red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119644" y="2043707"/>
            <a:ext cx="7481556" cy="1891002"/>
            <a:chOff x="2119644" y="2043707"/>
            <a:chExt cx="7481556" cy="1891002"/>
          </a:xfrm>
        </p:grpSpPr>
        <p:cxnSp>
          <p:nvCxnSpPr>
            <p:cNvPr id="27" name="Straight Arrow Connector 26"/>
            <p:cNvCxnSpPr/>
            <p:nvPr/>
          </p:nvCxnSpPr>
          <p:spPr>
            <a:xfrm flipH="1" flipV="1">
              <a:off x="8382450" y="3402217"/>
              <a:ext cx="358085" cy="9662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904493" y="3413686"/>
              <a:ext cx="965293" cy="405041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FF"/>
                  </a:solidFill>
                </a:rPr>
                <a:t>APS,U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2119644" y="3339960"/>
              <a:ext cx="856123" cy="2460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669399" y="2043707"/>
              <a:ext cx="1325316" cy="405041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PETRA III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38782" y="3529668"/>
              <a:ext cx="1562418" cy="405041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SPRING8,U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157307" y="2694162"/>
              <a:ext cx="1093213" cy="405041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ESRF,U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4133701" y="2901179"/>
              <a:ext cx="734603" cy="11206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23" idx="1"/>
            </p:cNvCxnSpPr>
            <p:nvPr/>
          </p:nvCxnSpPr>
          <p:spPr>
            <a:xfrm flipH="1">
              <a:off x="5005263" y="2507706"/>
              <a:ext cx="676586" cy="15689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0" y="2143317"/>
            <a:ext cx="9713862" cy="2132897"/>
            <a:chOff x="0" y="2143317"/>
            <a:chExt cx="9713862" cy="2132897"/>
          </a:xfrm>
        </p:grpSpPr>
        <p:sp>
          <p:nvSpPr>
            <p:cNvPr id="9" name="TextBox 8"/>
            <p:cNvSpPr txBox="1"/>
            <p:nvPr/>
          </p:nvSpPr>
          <p:spPr>
            <a:xfrm>
              <a:off x="0" y="3871173"/>
              <a:ext cx="1220882" cy="405041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LCLS-I,II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81851" y="2305185"/>
              <a:ext cx="832626" cy="405041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XFEL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75567" y="2143317"/>
              <a:ext cx="1391775" cy="405041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PAL XFEL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938453" y="3768552"/>
              <a:ext cx="1775409" cy="405041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SACLA XFEL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15713" y="2320621"/>
              <a:ext cx="1489536" cy="405041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SWISSFEL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7884411" y="2468362"/>
              <a:ext cx="333185" cy="96822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0" y="2594553"/>
            <a:ext cx="7078031" cy="825404"/>
            <a:chOff x="0" y="2594553"/>
            <a:chExt cx="7078031" cy="825404"/>
          </a:xfrm>
        </p:grpSpPr>
        <p:sp>
          <p:nvSpPr>
            <p:cNvPr id="32" name="TextBox 31"/>
            <p:cNvSpPr txBox="1"/>
            <p:nvPr/>
          </p:nvSpPr>
          <p:spPr>
            <a:xfrm>
              <a:off x="0" y="3014916"/>
              <a:ext cx="894088" cy="405041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FF6600"/>
                  </a:solidFill>
                </a:rPr>
                <a:t>NGLS</a:t>
              </a:r>
              <a:endParaRPr lang="en-US" b="1" dirty="0">
                <a:solidFill>
                  <a:srgbClr val="FF66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672390" y="2594553"/>
              <a:ext cx="1405641" cy="405041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en-US" b="1" dirty="0" smtClean="0">
                  <a:solidFill>
                    <a:srgbClr val="FF6600"/>
                  </a:solidFill>
                </a:rPr>
                <a:t>FLASH-I,II</a:t>
              </a:r>
              <a:endParaRPr lang="en-US" b="1" dirty="0">
                <a:solidFill>
                  <a:srgbClr val="FF66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992692" y="819786"/>
            <a:ext cx="1608508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Circa 2013</a:t>
            </a:r>
            <a:endParaRPr lang="en-US" sz="2800" dirty="0"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90099" y="2018803"/>
            <a:ext cx="1168101" cy="40009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b="1" dirty="0" smtClean="0">
                <a:solidFill>
                  <a:srgbClr val="8EB4E3"/>
                </a:solidFill>
              </a:rPr>
              <a:t>PSI SLS</a:t>
            </a:r>
            <a:endParaRPr lang="en-US" b="1" dirty="0">
              <a:solidFill>
                <a:srgbClr val="8EB4E3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569480" y="2365767"/>
            <a:ext cx="435782" cy="6225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730424"/>
            <a:ext cx="9724153" cy="58477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There are many more UV/X-ray rings, IR/UV FELs &amp; a few ERLs 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315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786732"/>
          </a:xfrm>
        </p:spPr>
        <p:txBody>
          <a:bodyPr/>
          <a:lstStyle/>
          <a:p>
            <a:r>
              <a:rPr lang="en-US" sz="3200" dirty="0"/>
              <a:t>Light Source </a:t>
            </a:r>
            <a:r>
              <a:rPr lang="en-US" sz="3200" dirty="0" smtClean="0"/>
              <a:t>Metrics: Photons Inherit Electron Properties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5575" y="923925"/>
            <a:ext cx="8831262" cy="5610225"/>
          </a:xfrm>
        </p:spPr>
        <p:txBody>
          <a:bodyPr>
            <a:normAutofit lnSpcReduction="10000"/>
          </a:bodyPr>
          <a:lstStyle/>
          <a:p>
            <a:r>
              <a:rPr lang="en-US" sz="3400" u="sng" dirty="0"/>
              <a:t>Electrons</a:t>
            </a:r>
          </a:p>
          <a:p>
            <a:pPr lvl="1">
              <a:buFont typeface="Arial"/>
              <a:buChar char="⬇"/>
            </a:pPr>
            <a:r>
              <a:rPr lang="en-US" sz="3200" dirty="0"/>
              <a:t>Emittance</a:t>
            </a:r>
          </a:p>
          <a:p>
            <a:pPr lvl="1">
              <a:buFont typeface="Arial"/>
              <a:buChar char="⬇"/>
            </a:pPr>
            <a:r>
              <a:rPr lang="en-US" sz="3200" dirty="0"/>
              <a:t>Pulse Length</a:t>
            </a:r>
          </a:p>
          <a:p>
            <a:pPr lvl="1">
              <a:buFont typeface="Arial"/>
              <a:buChar char="⬇"/>
            </a:pPr>
            <a:r>
              <a:rPr lang="en-US" sz="3200" dirty="0"/>
              <a:t>Energy Spread</a:t>
            </a:r>
          </a:p>
          <a:p>
            <a:pPr lvl="1">
              <a:buFont typeface="Arial"/>
              <a:buChar char="⬆"/>
            </a:pPr>
            <a:r>
              <a:rPr lang="en-US" sz="3200" dirty="0"/>
              <a:t>Peak Current</a:t>
            </a:r>
          </a:p>
          <a:p>
            <a:r>
              <a:rPr lang="en-US" sz="3400" u="sng" dirty="0" smtClean="0"/>
              <a:t>Photons</a:t>
            </a:r>
            <a:endParaRPr lang="en-US" sz="3400" u="sng" dirty="0"/>
          </a:p>
          <a:p>
            <a:pPr lvl="1">
              <a:buFont typeface="Arial"/>
              <a:buChar char="⬆"/>
            </a:pPr>
            <a:r>
              <a:rPr lang="en-US" sz="3200" u="sng" dirty="0"/>
              <a:t>Ave &amp; Peak Brightness</a:t>
            </a:r>
          </a:p>
          <a:p>
            <a:pPr lvl="1">
              <a:buFont typeface="Arial"/>
              <a:buChar char="⬆"/>
            </a:pPr>
            <a:r>
              <a:rPr lang="en-US" sz="3200" dirty="0"/>
              <a:t>Photons/Pulse, Flux</a:t>
            </a:r>
          </a:p>
          <a:p>
            <a:pPr lvl="1">
              <a:buFont typeface="Arial"/>
              <a:buChar char="⬆"/>
            </a:pPr>
            <a:r>
              <a:rPr lang="en-US" sz="3200" dirty="0"/>
              <a:t>Coherence</a:t>
            </a:r>
          </a:p>
          <a:p>
            <a:pPr lvl="1">
              <a:buFont typeface="Arial"/>
              <a:buChar char="⬇"/>
            </a:pPr>
            <a:r>
              <a:rPr lang="en-US" sz="3200" dirty="0"/>
              <a:t>Pulse </a:t>
            </a:r>
            <a:r>
              <a:rPr lang="en-US" sz="3200" dirty="0" smtClean="0"/>
              <a:t>length</a:t>
            </a:r>
            <a:endParaRPr lang="en-US" sz="32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43417066"/>
              </p:ext>
            </p:extLst>
          </p:nvPr>
        </p:nvGraphicFramePr>
        <p:xfrm>
          <a:off x="4796108" y="3859449"/>
          <a:ext cx="4660975" cy="1322845"/>
        </p:xfrm>
        <a:graphic>
          <a:graphicData uri="http://schemas.openxmlformats.org/presentationml/2006/ole">
            <p:oleObj spid="_x0000_s48883" name="Equation" r:id="rId3" imgW="1718640" imgH="466200" progId="Equation.3">
              <p:embed/>
            </p:oleObj>
          </a:graphicData>
        </a:graphic>
      </p:graphicFrame>
      <p:grpSp>
        <p:nvGrpSpPr>
          <p:cNvPr id="11" name="Group 22"/>
          <p:cNvGrpSpPr/>
          <p:nvPr/>
        </p:nvGrpSpPr>
        <p:grpSpPr>
          <a:xfrm>
            <a:off x="5120640" y="1071502"/>
            <a:ext cx="3840480" cy="2568787"/>
            <a:chOff x="4876800" y="1447800"/>
            <a:chExt cx="3657600" cy="2408238"/>
          </a:xfrm>
        </p:grpSpPr>
        <p:pic>
          <p:nvPicPr>
            <p:cNvPr id="12" name="Picture 11" descr="j0255586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76800" y="1447800"/>
              <a:ext cx="3657600" cy="2408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4883388" y="1453268"/>
              <a:ext cx="2128207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FF"/>
                  </a:solidFill>
                  <a:latin typeface="Arial Narrow"/>
                  <a:cs typeface="Arial Narrow"/>
                </a:rPr>
                <a:t>Low Brightness Beam</a:t>
              </a:r>
              <a:endParaRPr lang="en-US" dirty="0">
                <a:solidFill>
                  <a:srgbClr val="FF00FF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37563" y="853254"/>
            <a:ext cx="4464512" cy="3020273"/>
            <a:chOff x="4800604" y="990220"/>
            <a:chExt cx="4464512" cy="3020273"/>
          </a:xfrm>
        </p:grpSpPr>
        <p:pic>
          <p:nvPicPr>
            <p:cNvPr id="9" name="Picture 13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00604" y="990220"/>
              <a:ext cx="4464512" cy="3020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958670" y="3553458"/>
              <a:ext cx="2281196" cy="41036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6644" tIns="48322" rIns="96644" bIns="48322" rtlCol="0">
              <a:spAutoFit/>
            </a:bodyPr>
            <a:lstStyle/>
            <a:p>
              <a:r>
                <a:rPr lang="en-US" dirty="0" smtClean="0">
                  <a:solidFill>
                    <a:srgbClr val="FF00FF"/>
                  </a:solidFill>
                  <a:latin typeface="Arial Narrow"/>
                  <a:cs typeface="Arial Narrow"/>
                </a:rPr>
                <a:t>High Brightness Beam</a:t>
              </a:r>
              <a:endParaRPr lang="en-US" dirty="0">
                <a:solidFill>
                  <a:srgbClr val="FF00FF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857457" y="1389047"/>
            <a:ext cx="4372409" cy="2448244"/>
            <a:chOff x="4708047" y="1339241"/>
            <a:chExt cx="4372409" cy="2448244"/>
          </a:xfrm>
        </p:grpSpPr>
        <p:pic>
          <p:nvPicPr>
            <p:cNvPr id="15" name="Picture 17" descr="j0426072.wm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3290" y="1339241"/>
              <a:ext cx="1200039" cy="1950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8" descr="j0316559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3349" y="1583081"/>
              <a:ext cx="2157107" cy="1479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4708047" y="3382121"/>
              <a:ext cx="2241008" cy="4053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6644" tIns="48322" rIns="96644" bIns="48322" rtlCol="0">
              <a:spAutoFit/>
            </a:bodyPr>
            <a:lstStyle/>
            <a:p>
              <a:r>
                <a:rPr lang="en-US" dirty="0" smtClean="0">
                  <a:solidFill>
                    <a:srgbClr val="FF00FF"/>
                  </a:solidFill>
                  <a:latin typeface="Arial Narrow"/>
                  <a:cs typeface="Arial Narrow"/>
                </a:rPr>
                <a:t>Low Brightness Beam</a:t>
              </a:r>
              <a:endParaRPr lang="en-US" dirty="0">
                <a:solidFill>
                  <a:srgbClr val="FF00FF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00600" y="5273579"/>
            <a:ext cx="4643753" cy="2003521"/>
            <a:chOff x="4796117" y="5191871"/>
            <a:chExt cx="4643753" cy="2003521"/>
          </a:xfrm>
        </p:grpSpPr>
        <p:grpSp>
          <p:nvGrpSpPr>
            <p:cNvPr id="6" name="Group 5"/>
            <p:cNvGrpSpPr/>
            <p:nvPr/>
          </p:nvGrpSpPr>
          <p:grpSpPr>
            <a:xfrm>
              <a:off x="4796117" y="5191871"/>
              <a:ext cx="4603750" cy="1427163"/>
              <a:chOff x="4796117" y="5191871"/>
              <a:chExt cx="4603750" cy="1427163"/>
            </a:xfrm>
          </p:grpSpPr>
          <p:graphicFrame>
            <p:nvGraphicFramePr>
              <p:cNvPr id="17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2363789832"/>
                  </p:ext>
                </p:extLst>
              </p:nvPr>
            </p:nvGraphicFramePr>
            <p:xfrm>
              <a:off x="4796117" y="5191871"/>
              <a:ext cx="4603750" cy="1427163"/>
            </p:xfrm>
            <a:graphic>
              <a:graphicData uri="http://schemas.openxmlformats.org/presentationml/2006/ole">
                <p:oleObj spid="_x0000_s48884" name="Equation" r:id="rId8" imgW="1782720" imgH="530280" progId="Equation.3">
                  <p:embed/>
                </p:oleObj>
              </a:graphicData>
            </a:graphic>
          </p:graphicFrame>
          <p:graphicFrame>
            <p:nvGraphicFramePr>
              <p:cNvPr id="20" name="Object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2393816930"/>
                  </p:ext>
                </p:extLst>
              </p:nvPr>
            </p:nvGraphicFramePr>
            <p:xfrm>
              <a:off x="5062002" y="5795434"/>
              <a:ext cx="685800" cy="338138"/>
            </p:xfrm>
            <a:graphic>
              <a:graphicData uri="http://schemas.openxmlformats.org/presentationml/2006/ole">
                <p:oleObj spid="_x0000_s48885" name="Equation" r:id="rId9" imgW="429480" imgH="200880" progId="Equation.3">
                  <p:embed/>
                </p:oleObj>
              </a:graphicData>
            </a:graphic>
          </p:graphicFrame>
        </p:grpSp>
        <p:sp>
          <p:nvSpPr>
            <p:cNvPr id="18" name="TextBox 17"/>
            <p:cNvSpPr txBox="1"/>
            <p:nvPr/>
          </p:nvSpPr>
          <p:spPr>
            <a:xfrm>
              <a:off x="5329517" y="6610616"/>
              <a:ext cx="4110353" cy="584776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+mj-lt"/>
                </a:rPr>
                <a:t>Diffraction Limit: </a:t>
              </a:r>
              <a:r>
                <a:rPr lang="en-US" sz="3200" dirty="0" err="1" smtClean="0"/>
                <a:t>ε</a:t>
              </a:r>
              <a:r>
                <a:rPr lang="en-US" sz="3200" baseline="-25000" dirty="0" err="1" smtClean="0"/>
                <a:t>e</a:t>
              </a:r>
              <a:r>
                <a:rPr lang="en-US" sz="3200" dirty="0" smtClean="0"/>
                <a:t> ~ </a:t>
              </a:r>
              <a:r>
                <a:rPr lang="en-US" sz="3200" dirty="0" err="1" smtClean="0"/>
                <a:t>λ</a:t>
              </a:r>
              <a:r>
                <a:rPr lang="en-US" sz="3200" dirty="0" smtClean="0"/>
                <a:t>/4π</a:t>
              </a:r>
              <a:endParaRPr lang="en-US" sz="3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86000" y="6642100"/>
            <a:ext cx="2819400" cy="685800"/>
            <a:chOff x="2286000" y="6642100"/>
            <a:chExt cx="2819400" cy="685800"/>
          </a:xfrm>
        </p:grpSpPr>
        <p:sp>
          <p:nvSpPr>
            <p:cNvPr id="14" name="Rectangle 13"/>
            <p:cNvSpPr/>
            <p:nvPr/>
          </p:nvSpPr>
          <p:spPr>
            <a:xfrm>
              <a:off x="2362200" y="6642100"/>
              <a:ext cx="2743200" cy="685800"/>
            </a:xfrm>
            <a:prstGeom prst="rect">
              <a:avLst/>
            </a:prstGeom>
            <a:solidFill>
              <a:srgbClr val="66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4140975159"/>
                </p:ext>
              </p:extLst>
            </p:nvPr>
          </p:nvGraphicFramePr>
          <p:xfrm>
            <a:off x="2286000" y="6675438"/>
            <a:ext cx="2776537" cy="627062"/>
          </p:xfrm>
          <a:graphic>
            <a:graphicData uri="http://schemas.openxmlformats.org/presentationml/2006/ole">
              <p:oleObj spid="_x0000_s48886" name="Equation" r:id="rId10" imgW="1014840" imgH="219240" progId="Equation.3">
                <p:embed/>
              </p:oleObj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xmlns="" val="405506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itplotPix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59535"/>
            <a:ext cx="9601200" cy="60193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601200" cy="796891"/>
          </a:xfrm>
        </p:spPr>
        <p:txBody>
          <a:bodyPr/>
          <a:lstStyle/>
          <a:p>
            <a:r>
              <a:rPr lang="en-US" sz="4000" dirty="0" smtClean="0"/>
              <a:t>Ring Horizontal Emittance </a:t>
            </a:r>
            <a:r>
              <a:rPr lang="en-US" sz="4000" dirty="0" err="1"/>
              <a:t>vs</a:t>
            </a:r>
            <a:r>
              <a:rPr lang="en-US" sz="4000" dirty="0"/>
              <a:t> Ring Energy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29B013-5109-47CF-A39D-BBF8BD223CC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3074" y="1561068"/>
            <a:ext cx="1284109" cy="49244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tx1"/>
                </a:solidFill>
              </a:rPr>
              <a:t>Achieved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25851" y="3220088"/>
            <a:ext cx="1660556" cy="4770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tx1"/>
                </a:solidFill>
              </a:rPr>
              <a:t>Construction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7712" y="4463806"/>
            <a:ext cx="1002918" cy="4770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tx1"/>
                </a:solidFill>
              </a:rPr>
              <a:t>Design</a:t>
            </a:r>
            <a:endParaRPr lang="en-US" sz="2500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1956" y="5010912"/>
            <a:ext cx="8829244" cy="881418"/>
            <a:chOff x="771956" y="5017215"/>
            <a:chExt cx="8829244" cy="88141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771956" y="5017215"/>
              <a:ext cx="8829244" cy="0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482292" y="5067636"/>
              <a:ext cx="2557110" cy="830997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Diffraction Limit @1Å</a:t>
              </a:r>
            </a:p>
            <a:p>
              <a:r>
                <a:rPr lang="en-US" sz="2400" dirty="0" err="1" smtClean="0"/>
                <a:t>ε</a:t>
              </a:r>
              <a:r>
                <a:rPr lang="en-US" sz="2400" dirty="0" smtClean="0"/>
                <a:t> ~ </a:t>
              </a:r>
              <a:r>
                <a:rPr lang="en-US" sz="2400" dirty="0" err="1" smtClean="0"/>
                <a:t>λ</a:t>
              </a:r>
              <a:r>
                <a:rPr lang="en-US" sz="2400" dirty="0" smtClean="0"/>
                <a:t>/4π ~ 8 pm</a:t>
              </a:r>
              <a:endParaRPr lang="en-US" sz="24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486400" y="762000"/>
            <a:ext cx="400397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Ring Name (Circumference in km)</a:t>
            </a:r>
            <a:endParaRPr lang="en-US" sz="24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771956" y="2193232"/>
            <a:ext cx="8829244" cy="0"/>
          </a:xfrm>
          <a:prstGeom prst="line">
            <a:avLst/>
          </a:prstGeom>
          <a:ln w="38100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Group 63"/>
          <p:cNvGrpSpPr/>
          <p:nvPr/>
        </p:nvGrpSpPr>
        <p:grpSpPr>
          <a:xfrm>
            <a:off x="859113" y="4071608"/>
            <a:ext cx="4444971" cy="2116739"/>
            <a:chOff x="859113" y="4071608"/>
            <a:chExt cx="4444971" cy="2116739"/>
          </a:xfrm>
        </p:grpSpPr>
        <p:grpSp>
          <p:nvGrpSpPr>
            <p:cNvPr id="37" name="Group 36"/>
            <p:cNvGrpSpPr/>
            <p:nvPr/>
          </p:nvGrpSpPr>
          <p:grpSpPr>
            <a:xfrm>
              <a:off x="859113" y="4071608"/>
              <a:ext cx="4444971" cy="2116739"/>
              <a:chOff x="859113" y="4071608"/>
              <a:chExt cx="4444971" cy="2116739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859113" y="4071608"/>
                <a:ext cx="4444971" cy="211673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13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="" val="611456605"/>
                  </p:ext>
                </p:extLst>
              </p:nvPr>
            </p:nvGraphicFramePr>
            <p:xfrm>
              <a:off x="2497683" y="4162540"/>
              <a:ext cx="1173163" cy="947738"/>
            </p:xfrm>
            <a:graphic>
              <a:graphicData uri="http://schemas.openxmlformats.org/presentationml/2006/ole">
                <p:oleObj spid="_x0000_s38217" name="Equation" r:id="rId5" imgW="548280" imgH="429480" progId="Equation.3">
                  <p:embed/>
                </p:oleObj>
              </a:graphicData>
            </a:graphic>
          </p:graphicFrame>
          <p:grpSp>
            <p:nvGrpSpPr>
              <p:cNvPr id="18" name="Group 17"/>
              <p:cNvGrpSpPr/>
              <p:nvPr/>
            </p:nvGrpSpPr>
            <p:grpSpPr>
              <a:xfrm>
                <a:off x="1195286" y="5112409"/>
                <a:ext cx="1927202" cy="528077"/>
                <a:chOff x="996072" y="3243331"/>
                <a:chExt cx="2863708" cy="68184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 flipH="1">
                  <a:off x="996072" y="3585314"/>
                  <a:ext cx="2863708" cy="69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/>
                <p:cNvSpPr/>
                <p:nvPr/>
              </p:nvSpPr>
              <p:spPr>
                <a:xfrm>
                  <a:off x="1718224" y="3436589"/>
                  <a:ext cx="1519010" cy="286382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3760171" y="3274720"/>
                  <a:ext cx="45719" cy="31128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1322784" y="3613890"/>
                  <a:ext cx="45719" cy="31128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1412930" y="3243331"/>
                  <a:ext cx="45719" cy="31128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552879" y="3607405"/>
                  <a:ext cx="45719" cy="31128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 flipH="1">
                <a:off x="3040707" y="5105076"/>
                <a:ext cx="1927202" cy="528077"/>
                <a:chOff x="996072" y="3243331"/>
                <a:chExt cx="2863708" cy="681844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 flipH="1">
                  <a:off x="996072" y="3585314"/>
                  <a:ext cx="2863708" cy="69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1718224" y="3436588"/>
                  <a:ext cx="1519010" cy="286382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3760171" y="3274720"/>
                  <a:ext cx="45719" cy="31128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1322784" y="3613890"/>
                  <a:ext cx="45719" cy="31128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1412930" y="3243331"/>
                  <a:ext cx="45719" cy="31128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1552879" y="3607405"/>
                  <a:ext cx="45719" cy="31128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8" name="Group 37"/>
            <p:cNvGrpSpPr/>
            <p:nvPr/>
          </p:nvGrpSpPr>
          <p:grpSpPr>
            <a:xfrm flipV="1">
              <a:off x="1066800" y="5715000"/>
              <a:ext cx="3886200" cy="471013"/>
              <a:chOff x="2971800" y="4183672"/>
              <a:chExt cx="4724400" cy="62341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6400800" y="4343400"/>
                <a:ext cx="110563" cy="3112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2971800" y="4502150"/>
                <a:ext cx="47244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6673683" y="4183672"/>
                <a:ext cx="74706" cy="311285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5867400" y="4191000"/>
                <a:ext cx="347589" cy="471013"/>
                <a:chOff x="6400800" y="4183672"/>
                <a:chExt cx="347589" cy="471013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6400800" y="4343400"/>
                  <a:ext cx="110563" cy="31128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6673683" y="4183672"/>
                  <a:ext cx="74706" cy="311285"/>
                </a:xfrm>
                <a:prstGeom prst="rect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5334000" y="4191000"/>
                <a:ext cx="347589" cy="471013"/>
                <a:chOff x="6400800" y="4183672"/>
                <a:chExt cx="347589" cy="471013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6400800" y="4343400"/>
                  <a:ext cx="110563" cy="31128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6673683" y="4183672"/>
                  <a:ext cx="74706" cy="311285"/>
                </a:xfrm>
                <a:prstGeom prst="rect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4800600" y="4191000"/>
                <a:ext cx="347589" cy="471013"/>
                <a:chOff x="6400800" y="4183672"/>
                <a:chExt cx="347589" cy="471013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6400800" y="4343400"/>
                  <a:ext cx="110563" cy="31128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6673683" y="4183672"/>
                  <a:ext cx="74706" cy="311285"/>
                </a:xfrm>
                <a:prstGeom prst="rect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4267200" y="4191000"/>
                <a:ext cx="347589" cy="471013"/>
                <a:chOff x="6400800" y="4183672"/>
                <a:chExt cx="347589" cy="471013"/>
              </a:xfrm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6400800" y="4343400"/>
                  <a:ext cx="110563" cy="31128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6673683" y="4183672"/>
                  <a:ext cx="74706" cy="311285"/>
                </a:xfrm>
                <a:prstGeom prst="rect">
                  <a:avLst/>
                </a:prstGeom>
                <a:solidFill>
                  <a:srgbClr val="00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" name="Rectangle 45"/>
              <p:cNvSpPr/>
              <p:nvPr/>
            </p:nvSpPr>
            <p:spPr>
              <a:xfrm flipH="1">
                <a:off x="7239000" y="4495800"/>
                <a:ext cx="76200" cy="311285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934200" y="4350728"/>
                <a:ext cx="110563" cy="3112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086600" y="4191000"/>
                <a:ext cx="74706" cy="311285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733800" y="4350728"/>
                <a:ext cx="110563" cy="3112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006683" y="4191000"/>
                <a:ext cx="74706" cy="311285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315200" y="4191000"/>
                <a:ext cx="74706" cy="311285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 flipH="1">
                <a:off x="3505200" y="4495800"/>
                <a:ext cx="76200" cy="311285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3352800" y="4191000"/>
                <a:ext cx="74706" cy="311285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581400" y="4191000"/>
                <a:ext cx="74706" cy="311285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Snip Diagonal Corner Rectangle 15"/>
          <p:cNvSpPr/>
          <p:nvPr/>
        </p:nvSpPr>
        <p:spPr>
          <a:xfrm>
            <a:off x="859113" y="5690291"/>
            <a:ext cx="485584" cy="348639"/>
          </a:xfrm>
          <a:prstGeom prst="snip2DiagRect">
            <a:avLst/>
          </a:prstGeom>
          <a:solidFill>
            <a:srgbClr val="FF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DW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xmlns="" val="190064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0848" y="927288"/>
            <a:ext cx="4134719" cy="2800233"/>
          </a:xfrm>
          <a:prstGeom prst="rect">
            <a:avLst/>
          </a:prstGeom>
        </p:spPr>
      </p:pic>
      <p:pic>
        <p:nvPicPr>
          <p:cNvPr id="24" name="Picture 2" descr="http://www.psi.ch/media/SwissFELEN/igp_1024x640%3e_SwissFELImage_e-te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06049" y="4763390"/>
            <a:ext cx="4357814" cy="17705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Picture 5" descr="http://www.xfel.eu/sites/site_xfel-gmbh/content/e63619/e65525/preview_eng.jpg">
            <a:hlinkClick r:id="rId4" tooltip="Visualization of the experimental hall (architectual example)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7375" y="3798103"/>
            <a:ext cx="4414365" cy="2031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2468" y="3152553"/>
            <a:ext cx="4441198" cy="14458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" name="Picture 7" descr="RIKEN/HARIMA　X-ray free electron laser XFE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50617" y="956545"/>
            <a:ext cx="4475500" cy="1983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Hard X-Ray FELs in Operation &amp; Under Construction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3300" y="914840"/>
            <a:ext cx="2613055" cy="8362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6644" tIns="48322" rIns="96644" bIns="48322" rtlCol="0">
            <a:spAutoFit/>
          </a:bodyPr>
          <a:lstStyle/>
          <a:p>
            <a:r>
              <a:rPr lang="en-US" sz="2400" b="1" dirty="0" smtClean="0"/>
              <a:t>LCLS-I, II 2009, 2018</a:t>
            </a:r>
          </a:p>
          <a:p>
            <a:r>
              <a:rPr lang="en-US" sz="2400" b="1" dirty="0" smtClean="0"/>
              <a:t>14.5 GeV, 120 Hz NC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36114" y="939741"/>
            <a:ext cx="2332329" cy="8362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6644" tIns="48322" rIns="96644" bIns="48322" rtlCol="0">
            <a:spAutoFit/>
          </a:bodyPr>
          <a:lstStyle/>
          <a:p>
            <a:r>
              <a:rPr lang="en-US" sz="2400" b="1" dirty="0"/>
              <a:t>SACLA </a:t>
            </a:r>
            <a:r>
              <a:rPr lang="en-US" sz="2400" b="1" dirty="0" smtClean="0"/>
              <a:t>2011</a:t>
            </a:r>
            <a:endParaRPr lang="en-US" sz="2400" b="1" dirty="0"/>
          </a:p>
          <a:p>
            <a:r>
              <a:rPr lang="en-US" sz="2400" b="1" dirty="0" smtClean="0"/>
              <a:t>8.5 GeV, 60 Hz NC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2799" y="3776971"/>
            <a:ext cx="3301044" cy="8362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6644" tIns="48322" rIns="96644" bIns="48322" rtlCol="0">
            <a:spAutoFit/>
          </a:bodyPr>
          <a:lstStyle/>
          <a:p>
            <a:r>
              <a:rPr lang="en-US" sz="2400" b="1" dirty="0"/>
              <a:t>XFEL </a:t>
            </a:r>
            <a:r>
              <a:rPr lang="en-US" sz="2400" b="1" dirty="0" smtClean="0"/>
              <a:t>2015</a:t>
            </a:r>
            <a:endParaRPr lang="en-US" sz="2400" b="1" dirty="0"/>
          </a:p>
          <a:p>
            <a:r>
              <a:rPr lang="en-US" sz="2400" b="1" dirty="0" smtClean="0"/>
              <a:t>17.5 GeV, </a:t>
            </a:r>
            <a:r>
              <a:rPr lang="en-US" sz="2400" b="1" dirty="0" smtClean="0">
                <a:solidFill>
                  <a:srgbClr val="FF0000"/>
                </a:solidFill>
              </a:rPr>
              <a:t>3000 x 10 Hz SC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0" y="3810000"/>
            <a:ext cx="2402511" cy="8362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6644" tIns="48322" rIns="96644" bIns="48322" rtlCol="0">
            <a:spAutoFit/>
          </a:bodyPr>
          <a:lstStyle/>
          <a:p>
            <a:r>
              <a:rPr lang="en-US" sz="2400" b="1" dirty="0"/>
              <a:t>PAL XFEL </a:t>
            </a:r>
            <a:r>
              <a:rPr lang="en-US" sz="2400" b="1" dirty="0" smtClean="0"/>
              <a:t>2015</a:t>
            </a:r>
          </a:p>
          <a:p>
            <a:r>
              <a:rPr lang="en-US" sz="2400" b="1" dirty="0" smtClean="0"/>
              <a:t>10 GeV, 100 Hz NC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686133" y="5681728"/>
            <a:ext cx="2465279" cy="8362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6644" tIns="48322" rIns="96644" bIns="48322" rtlCol="0">
            <a:spAutoFit/>
          </a:bodyPr>
          <a:lstStyle/>
          <a:p>
            <a:r>
              <a:rPr lang="en-US" sz="2400" b="1" dirty="0"/>
              <a:t>SWISS FEL </a:t>
            </a:r>
            <a:r>
              <a:rPr lang="en-US" sz="2400" b="1" dirty="0" smtClean="0"/>
              <a:t>2017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>5.8 GeV, 100 Hz NC</a:t>
            </a:r>
            <a:endParaRPr lang="en-US" sz="2400" b="1" dirty="0"/>
          </a:p>
        </p:txBody>
      </p:sp>
      <p:pic>
        <p:nvPicPr>
          <p:cNvPr id="29" name="Picture 11" descr="Flag of Germany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22603" y="3813750"/>
            <a:ext cx="486636" cy="301821"/>
          </a:xfrm>
          <a:prstGeom prst="rect">
            <a:avLst/>
          </a:prstGeom>
          <a:noFill/>
        </p:spPr>
      </p:pic>
      <p:pic>
        <p:nvPicPr>
          <p:cNvPr id="30" name="Picture 13" descr="Flag of Korea, South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736308" y="3154541"/>
            <a:ext cx="484444" cy="328089"/>
          </a:xfrm>
          <a:prstGeom prst="rect">
            <a:avLst/>
          </a:prstGeom>
          <a:noFill/>
        </p:spPr>
      </p:pic>
      <p:pic>
        <p:nvPicPr>
          <p:cNvPr id="31" name="Picture 15" descr="Flag of Japan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797863" y="932563"/>
            <a:ext cx="434027" cy="293943"/>
          </a:xfrm>
          <a:prstGeom prst="rect">
            <a:avLst/>
          </a:prstGeom>
          <a:noFill/>
        </p:spPr>
      </p:pic>
      <p:pic>
        <p:nvPicPr>
          <p:cNvPr id="32" name="Picture 17" descr="Flag of Switzerland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752984" y="5186906"/>
            <a:ext cx="411009" cy="417534"/>
          </a:xfrm>
          <a:prstGeom prst="rect">
            <a:avLst/>
          </a:prstGeom>
          <a:noFill/>
        </p:spPr>
      </p:pic>
      <p:pic>
        <p:nvPicPr>
          <p:cNvPr id="33" name="Picture 32" descr="USA_Flag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603970" y="926557"/>
            <a:ext cx="800100" cy="447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117" y="5864611"/>
            <a:ext cx="4576042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Four normal conducting (NC) </a:t>
            </a:r>
            <a:r>
              <a:rPr lang="en-US" sz="2400" dirty="0" err="1" smtClean="0"/>
              <a:t>linacs</a:t>
            </a:r>
            <a:endParaRPr lang="en-US" sz="2400" dirty="0" smtClean="0"/>
          </a:p>
          <a:p>
            <a:r>
              <a:rPr lang="en-US" sz="2400" dirty="0" smtClean="0"/>
              <a:t>One </a:t>
            </a:r>
            <a:r>
              <a:rPr lang="en-US" sz="2400" i="1" u="sng" dirty="0" smtClean="0"/>
              <a:t>pulsed</a:t>
            </a:r>
            <a:r>
              <a:rPr lang="en-US" sz="2400" dirty="0" smtClean="0"/>
              <a:t> superconducting (SC) linac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668869"/>
            <a:ext cx="96012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How low can </a:t>
            </a:r>
            <a:r>
              <a:rPr lang="en-US" sz="3600" dirty="0" err="1" smtClean="0">
                <a:latin typeface="+mj-lt"/>
              </a:rPr>
              <a:t>E</a:t>
            </a:r>
            <a:r>
              <a:rPr lang="en-US" sz="3600" baseline="-25000" dirty="0" err="1" smtClean="0">
                <a:latin typeface="+mj-lt"/>
              </a:rPr>
              <a:t>e</a:t>
            </a:r>
            <a:r>
              <a:rPr lang="en-US" sz="3600" dirty="0" smtClean="0">
                <a:latin typeface="+mj-lt"/>
              </a:rPr>
              <a:t> &amp; $ go without dashing performance?</a:t>
            </a:r>
            <a:endParaRPr lang="en-US" sz="3600" dirty="0">
              <a:latin typeface="+mj-lt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7" cstate="print"/>
          <a:srcRect l="15254" t="11531" r="13628" b="12527"/>
          <a:stretch>
            <a:fillRect/>
          </a:stretch>
        </p:blipFill>
        <p:spPr bwMode="auto">
          <a:xfrm>
            <a:off x="3124200" y="2438400"/>
            <a:ext cx="3671027" cy="27432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3399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10622</TotalTime>
  <Words>1405</Words>
  <Application>Microsoft Office PowerPoint</Application>
  <PresentationFormat>Custom</PresentationFormat>
  <Paragraphs>443</Paragraphs>
  <Slides>22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1_Office Theme</vt:lpstr>
      <vt:lpstr>Equation</vt:lpstr>
      <vt:lpstr>International Light Sources Survey  presented to the  BESAC Meeting 28 February 2013</vt:lpstr>
      <vt:lpstr>How to Produce Photons?: Accelerate Electrons in a Magnetic Field</vt:lpstr>
      <vt:lpstr>Light Sources: ERL, FEL &amp; Storage Ring</vt:lpstr>
      <vt:lpstr>Five Operating BES Synchrotron Light Sources</vt:lpstr>
      <vt:lpstr>Future: BES Light Source Construction &amp; MIE Projects</vt:lpstr>
      <vt:lpstr>DOE Light Sources &amp; Key Worldwide Competitors</vt:lpstr>
      <vt:lpstr>Light Source Metrics: Photons Inherit Electron Properties</vt:lpstr>
      <vt:lpstr>Ring Horizontal Emittance vs Ring Energy</vt:lpstr>
      <vt:lpstr>Hard X-Ray FELs in Operation &amp; Under Construction</vt:lpstr>
      <vt:lpstr>Gazing Beyond LCLS-I &amp; II: High Rep Rate FELs</vt:lpstr>
      <vt:lpstr>Average Brightness: SASE FELs &amp; Existing Rings</vt:lpstr>
      <vt:lpstr>Peak Brightness: SASE FELs &amp; Existing Rings</vt:lpstr>
      <vt:lpstr>Ave Brightness: SASE FELs &amp; Upgraded Rings</vt:lpstr>
      <vt:lpstr>Average Brightness: SASE FELs &amp; USRLS Rings</vt:lpstr>
      <vt:lpstr>Photons/Pulse vs Pulse Duration</vt:lpstr>
      <vt:lpstr>Summary Remarks</vt:lpstr>
      <vt:lpstr>EXTRAS</vt:lpstr>
      <vt:lpstr>FELs: Coherent Emission in a Cooperation Length</vt:lpstr>
      <vt:lpstr>Storage Ring Data for Brightness Plots</vt:lpstr>
      <vt:lpstr>FEL Data for Brightness Plots</vt:lpstr>
      <vt:lpstr>Peak Brightness: SASE FELs &amp; USRLS Rings</vt:lpstr>
      <vt:lpstr>Peak Brightness: SASE FELs &amp; Upgraded Rings</vt:lpstr>
    </vt:vector>
  </TitlesOfParts>
  <Company>Dept. of Energy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longs</dc:creator>
  <cp:lastModifiedBy>Department of Energy</cp:lastModifiedBy>
  <cp:revision>1116</cp:revision>
  <cp:lastPrinted>2013-02-15T03:20:14Z</cp:lastPrinted>
  <dcterms:created xsi:type="dcterms:W3CDTF">2000-07-20T12:07:15Z</dcterms:created>
  <dcterms:modified xsi:type="dcterms:W3CDTF">2013-02-28T12:40:34Z</dcterms:modified>
</cp:coreProperties>
</file>