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6" r:id="rId3"/>
    <p:sldId id="267" r:id="rId4"/>
    <p:sldId id="275" r:id="rId5"/>
    <p:sldId id="268" r:id="rId6"/>
    <p:sldId id="274" r:id="rId7"/>
    <p:sldId id="269" r:id="rId8"/>
    <p:sldId id="271" r:id="rId9"/>
    <p:sldId id="270" r:id="rId10"/>
    <p:sldId id="272" r:id="rId11"/>
    <p:sldId id="273" r:id="rId12"/>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63" d="100"/>
          <a:sy n="63" d="100"/>
        </p:scale>
        <p:origin x="-708"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6ED897D-766D-1F44-B215-86B0B0A7AA23}" type="datetimeFigureOut">
              <a:rPr lang="en-US" smtClean="0"/>
              <a:pPr/>
              <a:t>7/29/2013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AB59C3-FF1C-9C4A-B53F-FDF7AE76CA39}" type="slidenum">
              <a:rPr lang="en-US" smtClean="0"/>
              <a:pPr/>
              <a:t>‹#›</a:t>
            </a:fld>
            <a:endParaRPr lang="en-US"/>
          </a:p>
        </p:txBody>
      </p:sp>
    </p:spTree>
    <p:extLst>
      <p:ext uri="{BB962C8B-B14F-4D97-AF65-F5344CB8AC3E}">
        <p14:creationId xmlns:p14="http://schemas.microsoft.com/office/powerpoint/2010/main" xmlns="" val="2077765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6ED897D-766D-1F44-B215-86B0B0A7AA23}" type="datetimeFigureOut">
              <a:rPr lang="en-US" smtClean="0"/>
              <a:pPr/>
              <a:t>7/29/2013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AB59C3-FF1C-9C4A-B53F-FDF7AE76CA39}" type="slidenum">
              <a:rPr lang="en-US" smtClean="0"/>
              <a:pPr/>
              <a:t>‹#›</a:t>
            </a:fld>
            <a:endParaRPr lang="en-US"/>
          </a:p>
        </p:txBody>
      </p:sp>
    </p:spTree>
    <p:extLst>
      <p:ext uri="{BB962C8B-B14F-4D97-AF65-F5344CB8AC3E}">
        <p14:creationId xmlns:p14="http://schemas.microsoft.com/office/powerpoint/2010/main" xmlns="" val="3877338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6ED897D-766D-1F44-B215-86B0B0A7AA23}" type="datetimeFigureOut">
              <a:rPr lang="en-US" smtClean="0"/>
              <a:pPr/>
              <a:t>7/29/2013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AB59C3-FF1C-9C4A-B53F-FDF7AE76CA39}" type="slidenum">
              <a:rPr lang="en-US" smtClean="0"/>
              <a:pPr/>
              <a:t>‹#›</a:t>
            </a:fld>
            <a:endParaRPr lang="en-US"/>
          </a:p>
        </p:txBody>
      </p:sp>
    </p:spTree>
    <p:extLst>
      <p:ext uri="{BB962C8B-B14F-4D97-AF65-F5344CB8AC3E}">
        <p14:creationId xmlns:p14="http://schemas.microsoft.com/office/powerpoint/2010/main" xmlns="" val="8134058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6ED897D-766D-1F44-B215-86B0B0A7AA23}" type="datetimeFigureOut">
              <a:rPr lang="en-US" smtClean="0"/>
              <a:pPr/>
              <a:t>7/29/2013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AB59C3-FF1C-9C4A-B53F-FDF7AE76CA39}" type="slidenum">
              <a:rPr lang="en-US" smtClean="0"/>
              <a:pPr/>
              <a:t>‹#›</a:t>
            </a:fld>
            <a:endParaRPr lang="en-US"/>
          </a:p>
        </p:txBody>
      </p:sp>
    </p:spTree>
    <p:extLst>
      <p:ext uri="{BB962C8B-B14F-4D97-AF65-F5344CB8AC3E}">
        <p14:creationId xmlns:p14="http://schemas.microsoft.com/office/powerpoint/2010/main" xmlns="" val="42183882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6ED897D-766D-1F44-B215-86B0B0A7AA23}" type="datetimeFigureOut">
              <a:rPr lang="en-US" smtClean="0"/>
              <a:pPr/>
              <a:t>7/29/2013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AB59C3-FF1C-9C4A-B53F-FDF7AE76CA39}" type="slidenum">
              <a:rPr lang="en-US" smtClean="0"/>
              <a:pPr/>
              <a:t>‹#›</a:t>
            </a:fld>
            <a:endParaRPr lang="en-US"/>
          </a:p>
        </p:txBody>
      </p:sp>
    </p:spTree>
    <p:extLst>
      <p:ext uri="{BB962C8B-B14F-4D97-AF65-F5344CB8AC3E}">
        <p14:creationId xmlns:p14="http://schemas.microsoft.com/office/powerpoint/2010/main" xmlns="" val="1663705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6ED897D-766D-1F44-B215-86B0B0A7AA23}" type="datetimeFigureOut">
              <a:rPr lang="en-US" smtClean="0"/>
              <a:pPr/>
              <a:t>7/29/2013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AB59C3-FF1C-9C4A-B53F-FDF7AE76CA39}" type="slidenum">
              <a:rPr lang="en-US" smtClean="0"/>
              <a:pPr/>
              <a:t>‹#›</a:t>
            </a:fld>
            <a:endParaRPr lang="en-US"/>
          </a:p>
        </p:txBody>
      </p:sp>
    </p:spTree>
    <p:extLst>
      <p:ext uri="{BB962C8B-B14F-4D97-AF65-F5344CB8AC3E}">
        <p14:creationId xmlns:p14="http://schemas.microsoft.com/office/powerpoint/2010/main" xmlns="" val="14535423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6ED897D-766D-1F44-B215-86B0B0A7AA23}" type="datetimeFigureOut">
              <a:rPr lang="en-US" smtClean="0"/>
              <a:pPr/>
              <a:t>7/29/2013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9AB59C3-FF1C-9C4A-B53F-FDF7AE76CA39}" type="slidenum">
              <a:rPr lang="en-US" smtClean="0"/>
              <a:pPr/>
              <a:t>‹#›</a:t>
            </a:fld>
            <a:endParaRPr lang="en-US"/>
          </a:p>
        </p:txBody>
      </p:sp>
    </p:spTree>
    <p:extLst>
      <p:ext uri="{BB962C8B-B14F-4D97-AF65-F5344CB8AC3E}">
        <p14:creationId xmlns:p14="http://schemas.microsoft.com/office/powerpoint/2010/main" xmlns="" val="24748550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6ED897D-766D-1F44-B215-86B0B0A7AA23}" type="datetimeFigureOut">
              <a:rPr lang="en-US" smtClean="0"/>
              <a:pPr/>
              <a:t>7/29/2013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9AB59C3-FF1C-9C4A-B53F-FDF7AE76CA39}" type="slidenum">
              <a:rPr lang="en-US" smtClean="0"/>
              <a:pPr/>
              <a:t>‹#›</a:t>
            </a:fld>
            <a:endParaRPr lang="en-US"/>
          </a:p>
        </p:txBody>
      </p:sp>
    </p:spTree>
    <p:extLst>
      <p:ext uri="{BB962C8B-B14F-4D97-AF65-F5344CB8AC3E}">
        <p14:creationId xmlns:p14="http://schemas.microsoft.com/office/powerpoint/2010/main" xmlns="" val="8093662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D897D-766D-1F44-B215-86B0B0A7AA23}" type="datetimeFigureOut">
              <a:rPr lang="en-US" smtClean="0"/>
              <a:pPr/>
              <a:t>7/29/2013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9AB59C3-FF1C-9C4A-B53F-FDF7AE76CA39}" type="slidenum">
              <a:rPr lang="en-US" smtClean="0"/>
              <a:pPr/>
              <a:t>‹#›</a:t>
            </a:fld>
            <a:endParaRPr lang="en-US"/>
          </a:p>
        </p:txBody>
      </p:sp>
    </p:spTree>
    <p:extLst>
      <p:ext uri="{BB962C8B-B14F-4D97-AF65-F5344CB8AC3E}">
        <p14:creationId xmlns:p14="http://schemas.microsoft.com/office/powerpoint/2010/main" xmlns="" val="10685424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6ED897D-766D-1F44-B215-86B0B0A7AA23}" type="datetimeFigureOut">
              <a:rPr lang="en-US" smtClean="0"/>
              <a:pPr/>
              <a:t>7/29/2013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AB59C3-FF1C-9C4A-B53F-FDF7AE76CA39}" type="slidenum">
              <a:rPr lang="en-US" smtClean="0"/>
              <a:pPr/>
              <a:t>‹#›</a:t>
            </a:fld>
            <a:endParaRPr lang="en-US"/>
          </a:p>
        </p:txBody>
      </p:sp>
    </p:spTree>
    <p:extLst>
      <p:ext uri="{BB962C8B-B14F-4D97-AF65-F5344CB8AC3E}">
        <p14:creationId xmlns:p14="http://schemas.microsoft.com/office/powerpoint/2010/main" xmlns="" val="27658999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6ED897D-766D-1F44-B215-86B0B0A7AA23}" type="datetimeFigureOut">
              <a:rPr lang="en-US" smtClean="0"/>
              <a:pPr/>
              <a:t>7/29/2013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AB59C3-FF1C-9C4A-B53F-FDF7AE76CA39}" type="slidenum">
              <a:rPr lang="en-US" smtClean="0"/>
              <a:pPr/>
              <a:t>‹#›</a:t>
            </a:fld>
            <a:endParaRPr lang="en-US"/>
          </a:p>
        </p:txBody>
      </p:sp>
    </p:spTree>
    <p:extLst>
      <p:ext uri="{BB962C8B-B14F-4D97-AF65-F5344CB8AC3E}">
        <p14:creationId xmlns:p14="http://schemas.microsoft.com/office/powerpoint/2010/main" xmlns="" val="32669833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ED897D-766D-1F44-B215-86B0B0A7AA23}" type="datetimeFigureOut">
              <a:rPr lang="en-US" smtClean="0"/>
              <a:pPr/>
              <a:t>7/29/2013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AB59C3-FF1C-9C4A-B53F-FDF7AE76CA39}" type="slidenum">
              <a:rPr lang="en-US" smtClean="0"/>
              <a:pPr/>
              <a:t>‹#›</a:t>
            </a:fld>
            <a:endParaRPr lang="en-US"/>
          </a:p>
        </p:txBody>
      </p:sp>
    </p:spTree>
    <p:extLst>
      <p:ext uri="{BB962C8B-B14F-4D97-AF65-F5344CB8AC3E}">
        <p14:creationId xmlns:p14="http://schemas.microsoft.com/office/powerpoint/2010/main" xmlns="" val="17777988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63612" y="313545"/>
            <a:ext cx="7670800" cy="6186309"/>
          </a:xfrm>
          <a:prstGeom prst="rect">
            <a:avLst/>
          </a:prstGeom>
          <a:noFill/>
        </p:spPr>
        <p:txBody>
          <a:bodyPr wrap="square" rtlCol="0">
            <a:spAutoFit/>
          </a:bodyPr>
          <a:lstStyle/>
          <a:p>
            <a:pPr algn="ctr"/>
            <a:r>
              <a:rPr lang="en-US" sz="2400" b="1" dirty="0">
                <a:latin typeface="Times New Roman"/>
                <a:cs typeface="Times New Roman"/>
              </a:rPr>
              <a:t>Report of the Committee of Visitors </a:t>
            </a:r>
            <a:endParaRPr lang="en-US" sz="2400" dirty="0">
              <a:latin typeface="Times New Roman"/>
              <a:cs typeface="Times New Roman"/>
            </a:endParaRPr>
          </a:p>
          <a:p>
            <a:pPr algn="ctr"/>
            <a:r>
              <a:rPr lang="en-US" sz="2400" b="1" dirty="0">
                <a:latin typeface="Times New Roman" pitchFamily="18" charset="0"/>
                <a:cs typeface="Times New Roman" pitchFamily="18" charset="0"/>
              </a:rPr>
              <a:t>Energy Frontier Research Centers </a:t>
            </a:r>
            <a:endParaRPr lang="en-US" sz="2400" dirty="0">
              <a:latin typeface="Times New Roman" pitchFamily="18" charset="0"/>
              <a:cs typeface="Times New Roman" pitchFamily="18" charset="0"/>
            </a:endParaRPr>
          </a:p>
          <a:p>
            <a:pPr algn="ctr"/>
            <a:r>
              <a:rPr lang="en-US" sz="2400" b="1" dirty="0">
                <a:latin typeface="Times New Roman" pitchFamily="18" charset="0"/>
                <a:cs typeface="Times New Roman" pitchFamily="18" charset="0"/>
              </a:rPr>
              <a:t>and </a:t>
            </a:r>
            <a:endParaRPr lang="en-US" sz="2400" dirty="0">
              <a:latin typeface="Times New Roman" pitchFamily="18" charset="0"/>
              <a:cs typeface="Times New Roman" pitchFamily="18" charset="0"/>
            </a:endParaRPr>
          </a:p>
          <a:p>
            <a:pPr algn="ctr"/>
            <a:r>
              <a:rPr lang="en-US" sz="2400" b="1" dirty="0">
                <a:latin typeface="Times New Roman" pitchFamily="18" charset="0"/>
                <a:cs typeface="Times New Roman" pitchFamily="18" charset="0"/>
              </a:rPr>
              <a:t>Joint Center for Artificial Photosynthesis </a:t>
            </a:r>
            <a:endParaRPr lang="en-US" sz="2400" dirty="0">
              <a:latin typeface="Times New Roman" pitchFamily="18" charset="0"/>
              <a:cs typeface="Times New Roman" pitchFamily="18" charset="0"/>
            </a:endParaRPr>
          </a:p>
          <a:p>
            <a:pPr algn="ctr"/>
            <a:r>
              <a:rPr lang="en-US" sz="2400" b="1" dirty="0">
                <a:latin typeface="Times New Roman" pitchFamily="18" charset="0"/>
                <a:cs typeface="Times New Roman" pitchFamily="18" charset="0"/>
              </a:rPr>
              <a:t>Energy Innovation </a:t>
            </a:r>
            <a:r>
              <a:rPr lang="en-US" sz="2400" b="1" dirty="0" smtClean="0">
                <a:latin typeface="Times New Roman" pitchFamily="18" charset="0"/>
                <a:cs typeface="Times New Roman" pitchFamily="18" charset="0"/>
              </a:rPr>
              <a:t>Hub</a:t>
            </a:r>
            <a:endParaRPr lang="en-US" dirty="0">
              <a:latin typeface="Times New Roman" pitchFamily="18" charset="0"/>
              <a:cs typeface="Times New Roman" pitchFamily="18" charset="0"/>
            </a:endParaRPr>
          </a:p>
          <a:p>
            <a:pPr algn="ctr"/>
            <a:r>
              <a:rPr lang="en-US" b="1" dirty="0" smtClean="0">
                <a:latin typeface="Times New Roman"/>
                <a:cs typeface="Times New Roman"/>
              </a:rPr>
              <a:t>Office </a:t>
            </a:r>
            <a:r>
              <a:rPr lang="en-US" b="1" dirty="0">
                <a:latin typeface="Times New Roman"/>
                <a:cs typeface="Times New Roman"/>
              </a:rPr>
              <a:t>of Basic Energy Sciences</a:t>
            </a:r>
            <a:endParaRPr lang="en-US" dirty="0">
              <a:latin typeface="Times New Roman"/>
              <a:cs typeface="Times New Roman"/>
            </a:endParaRPr>
          </a:p>
          <a:p>
            <a:pPr algn="ctr"/>
            <a:r>
              <a:rPr lang="en-US" b="1" dirty="0">
                <a:latin typeface="Times New Roman"/>
                <a:cs typeface="Times New Roman"/>
              </a:rPr>
              <a:t>U.S. Department of </a:t>
            </a:r>
            <a:r>
              <a:rPr lang="en-US" b="1" dirty="0" smtClean="0">
                <a:latin typeface="Times New Roman"/>
                <a:cs typeface="Times New Roman"/>
              </a:rPr>
              <a:t>Energy</a:t>
            </a:r>
          </a:p>
          <a:p>
            <a:pPr algn="ctr"/>
            <a:endParaRPr lang="en-US" b="1" dirty="0" smtClean="0">
              <a:latin typeface="Times New Roman" pitchFamily="18" charset="0"/>
              <a:cs typeface="Times New Roman" pitchFamily="18" charset="0"/>
            </a:endParaRPr>
          </a:p>
          <a:p>
            <a:pPr algn="ctr"/>
            <a:r>
              <a:rPr lang="en-US" b="1" dirty="0" smtClean="0">
                <a:latin typeface="Times New Roman" pitchFamily="18" charset="0"/>
                <a:cs typeface="Times New Roman" pitchFamily="18" charset="0"/>
              </a:rPr>
              <a:t> </a:t>
            </a:r>
            <a:r>
              <a:rPr lang="en-US" b="1" dirty="0">
                <a:latin typeface="Times New Roman" pitchFamily="18" charset="0"/>
                <a:cs typeface="Times New Roman" pitchFamily="18" charset="0"/>
              </a:rPr>
              <a:t>to </a:t>
            </a:r>
            <a:r>
              <a:rPr lang="en-US" b="1" dirty="0" smtClean="0">
                <a:latin typeface="Times New Roman" pitchFamily="18" charset="0"/>
                <a:cs typeface="Times New Roman" pitchFamily="18" charset="0"/>
              </a:rPr>
              <a:t>the</a:t>
            </a:r>
          </a:p>
          <a:p>
            <a:pPr algn="ctr"/>
            <a:endParaRPr lang="en-US" dirty="0">
              <a:latin typeface="Times New Roman" pitchFamily="18" charset="0"/>
              <a:cs typeface="Times New Roman" pitchFamily="18" charset="0"/>
            </a:endParaRPr>
          </a:p>
          <a:p>
            <a:pPr algn="ctr"/>
            <a:r>
              <a:rPr lang="en-US" sz="2400" b="1" dirty="0">
                <a:latin typeface="Times New Roman" pitchFamily="18" charset="0"/>
                <a:cs typeface="Times New Roman" pitchFamily="18" charset="0"/>
              </a:rPr>
              <a:t>Basic Energy Sciences Advisory </a:t>
            </a:r>
            <a:r>
              <a:rPr lang="en-US" sz="2400" b="1" dirty="0" smtClean="0">
                <a:latin typeface="Times New Roman" pitchFamily="18" charset="0"/>
                <a:cs typeface="Times New Roman" pitchFamily="18" charset="0"/>
              </a:rPr>
              <a:t>Committee</a:t>
            </a:r>
            <a:r>
              <a:rPr lang="en-US" dirty="0">
                <a:latin typeface="Times New Roman" pitchFamily="18" charset="0"/>
                <a:cs typeface="Times New Roman" pitchFamily="18" charset="0"/>
              </a:rPr>
              <a:t> </a:t>
            </a:r>
          </a:p>
          <a:p>
            <a:pPr algn="ctr"/>
            <a:r>
              <a:rPr lang="en-US" dirty="0">
                <a:latin typeface="Times New Roman" pitchFamily="18" charset="0"/>
                <a:cs typeface="Times New Roman" pitchFamily="18" charset="0"/>
              </a:rPr>
              <a:t> </a:t>
            </a:r>
          </a:p>
          <a:p>
            <a:pPr algn="ctr"/>
            <a:r>
              <a:rPr lang="en-US" b="1" dirty="0" smtClean="0">
                <a:latin typeface="Times New Roman" pitchFamily="18" charset="0"/>
                <a:cs typeface="Times New Roman" pitchFamily="18" charset="0"/>
              </a:rPr>
              <a:t>Review </a:t>
            </a:r>
            <a:r>
              <a:rPr lang="en-US" b="1" dirty="0">
                <a:latin typeface="Times New Roman" pitchFamily="18" charset="0"/>
                <a:cs typeface="Times New Roman" pitchFamily="18" charset="0"/>
              </a:rPr>
              <a:t>since Initiation of EFRCs (2009) and JCAP (2010) through Fiscal Year </a:t>
            </a:r>
            <a:r>
              <a:rPr lang="en-US" b="1" dirty="0" smtClean="0">
                <a:latin typeface="Times New Roman" pitchFamily="18" charset="0"/>
                <a:cs typeface="Times New Roman" pitchFamily="18" charset="0"/>
              </a:rPr>
              <a:t>2012</a:t>
            </a:r>
          </a:p>
          <a:p>
            <a:pPr algn="ctr"/>
            <a:r>
              <a:rPr lang="en-US" b="1" dirty="0">
                <a:latin typeface="Times New Roman" pitchFamily="18" charset="0"/>
                <a:cs typeface="Times New Roman" pitchFamily="18" charset="0"/>
              </a:rPr>
              <a:t>Germantown, Maryland</a:t>
            </a:r>
            <a:endParaRPr lang="en-US" dirty="0">
              <a:latin typeface="Times New Roman" pitchFamily="18" charset="0"/>
              <a:cs typeface="Times New Roman" pitchFamily="18" charset="0"/>
            </a:endParaRPr>
          </a:p>
          <a:p>
            <a:pPr algn="ctr"/>
            <a:r>
              <a:rPr lang="en-US" b="1" dirty="0">
                <a:latin typeface="Times New Roman" pitchFamily="18" charset="0"/>
                <a:cs typeface="Times New Roman" pitchFamily="18" charset="0"/>
              </a:rPr>
              <a:t>May 29-31, 2013</a:t>
            </a:r>
            <a:endParaRPr lang="en-US" dirty="0">
              <a:latin typeface="Times New Roman" pitchFamily="18" charset="0"/>
              <a:cs typeface="Times New Roman" pitchFamily="18" charset="0"/>
            </a:endParaRPr>
          </a:p>
          <a:p>
            <a:pPr algn="ctr"/>
            <a:endParaRPr lang="en-US" b="1" dirty="0" smtClean="0">
              <a:latin typeface="Times New Roman"/>
              <a:cs typeface="Times New Roman"/>
            </a:endParaRPr>
          </a:p>
          <a:p>
            <a:pPr algn="ctr"/>
            <a:r>
              <a:rPr lang="en-US" b="1" dirty="0" smtClean="0">
                <a:latin typeface="Times New Roman"/>
                <a:cs typeface="Times New Roman"/>
              </a:rPr>
              <a:t>Persis S. Drell</a:t>
            </a:r>
            <a:endParaRPr lang="en-US" b="1" dirty="0">
              <a:latin typeface="Times New Roman"/>
              <a:cs typeface="Times New Roman"/>
            </a:endParaRPr>
          </a:p>
          <a:p>
            <a:pPr algn="ctr"/>
            <a:r>
              <a:rPr lang="en-US" b="1" dirty="0" smtClean="0">
                <a:latin typeface="Times New Roman"/>
                <a:cs typeface="Times New Roman"/>
              </a:rPr>
              <a:t>July 26, 2013</a:t>
            </a:r>
            <a:endParaRPr lang="en-US" b="1" dirty="0">
              <a:latin typeface="Times New Roman"/>
              <a:cs typeface="Times New Roman"/>
            </a:endParaRPr>
          </a:p>
          <a:p>
            <a:pPr algn="ctr"/>
            <a:endParaRPr lang="en-US" dirty="0">
              <a:latin typeface="Times New Roman"/>
              <a:cs typeface="Times New Roman"/>
            </a:endParaRPr>
          </a:p>
        </p:txBody>
      </p:sp>
    </p:spTree>
    <p:extLst>
      <p:ext uri="{BB962C8B-B14F-4D97-AF65-F5344CB8AC3E}">
        <p14:creationId xmlns:p14="http://schemas.microsoft.com/office/powerpoint/2010/main" xmlns="" val="41565019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Major Recommendations of COV</a:t>
            </a:r>
            <a:endParaRPr lang="en-US" dirty="0"/>
          </a:p>
        </p:txBody>
      </p:sp>
      <p:sp>
        <p:nvSpPr>
          <p:cNvPr id="3" name="Content Placeholder 2"/>
          <p:cNvSpPr>
            <a:spLocks noGrp="1"/>
          </p:cNvSpPr>
          <p:nvPr>
            <p:ph idx="1"/>
          </p:nvPr>
        </p:nvSpPr>
        <p:spPr/>
        <p:txBody>
          <a:bodyPr>
            <a:normAutofit fontScale="85000" lnSpcReduction="20000"/>
          </a:bodyPr>
          <a:lstStyle/>
          <a:p>
            <a:r>
              <a:rPr lang="en-US" dirty="0"/>
              <a:t> </a:t>
            </a:r>
            <a:r>
              <a:rPr lang="en-US" dirty="0" smtClean="0"/>
              <a:t>Although </a:t>
            </a:r>
            <a:r>
              <a:rPr lang="en-US" dirty="0"/>
              <a:t>EFRC award documents provided a clear rationale for why a given project was funded, the documentation for the proposals declined was limited to the reviewers’ comments and the total average score.  We recommend that BES document the reasons for declining proposals that were reviewed well enough to be fundable. </a:t>
            </a:r>
          </a:p>
          <a:p>
            <a:pPr lvl="0"/>
            <a:r>
              <a:rPr lang="en-US" dirty="0"/>
              <a:t>For the promise of the Hub to realize its full potential with significant impact, the COV recommends that BES take steps to ensure full integration and synergy of activities within the Hub to achieve the appropriate focus on the singular goal to be achieved for the funded project period (5 years).  </a:t>
            </a:r>
          </a:p>
          <a:p>
            <a:endParaRPr lang="en-US" dirty="0"/>
          </a:p>
        </p:txBody>
      </p:sp>
    </p:spTree>
    <p:extLst>
      <p:ext uri="{BB962C8B-B14F-4D97-AF65-F5344CB8AC3E}">
        <p14:creationId xmlns:p14="http://schemas.microsoft.com/office/powerpoint/2010/main" xmlns="" val="238814165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Many Thanks!</a:t>
            </a:r>
            <a:endParaRPr lang="en-US" dirty="0"/>
          </a:p>
        </p:txBody>
      </p:sp>
      <p:sp>
        <p:nvSpPr>
          <p:cNvPr id="3" name="Content Placeholder 2"/>
          <p:cNvSpPr>
            <a:spLocks noGrp="1"/>
          </p:cNvSpPr>
          <p:nvPr>
            <p:ph idx="1"/>
          </p:nvPr>
        </p:nvSpPr>
        <p:spPr/>
        <p:txBody>
          <a:bodyPr/>
          <a:lstStyle/>
          <a:p>
            <a:r>
              <a:rPr lang="en-US" dirty="0" smtClean="0"/>
              <a:t>Terrific hard working COV!</a:t>
            </a:r>
          </a:p>
          <a:p>
            <a:r>
              <a:rPr lang="en-US" dirty="0" smtClean="0"/>
              <a:t>Outstanding BES staff!</a:t>
            </a:r>
          </a:p>
          <a:p>
            <a:pPr lvl="1"/>
            <a:r>
              <a:rPr lang="en-US" dirty="0"/>
              <a:t>The availability of information relevant for the review well in advance of the review greatly assisted the COV in being well prepared and organized to assess a large amount of material very </a:t>
            </a:r>
            <a:r>
              <a:rPr lang="en-US" dirty="0" smtClean="0"/>
              <a:t>efficiently</a:t>
            </a:r>
          </a:p>
          <a:p>
            <a:pPr marL="457200" lvl="1" indent="0">
              <a:buNone/>
            </a:pPr>
            <a:endParaRPr lang="en-US" dirty="0" smtClean="0"/>
          </a:p>
        </p:txBody>
      </p:sp>
    </p:spTree>
    <p:extLst>
      <p:ext uri="{BB962C8B-B14F-4D97-AF65-F5344CB8AC3E}">
        <p14:creationId xmlns:p14="http://schemas.microsoft.com/office/powerpoint/2010/main" xmlns="" val="21636580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a:t>
            </a:r>
            <a:endParaRPr lang="en-US" dirty="0"/>
          </a:p>
        </p:txBody>
      </p:sp>
      <p:sp>
        <p:nvSpPr>
          <p:cNvPr id="3" name="Content Placeholder 2"/>
          <p:cNvSpPr>
            <a:spLocks noGrp="1"/>
          </p:cNvSpPr>
          <p:nvPr>
            <p:ph idx="1"/>
          </p:nvPr>
        </p:nvSpPr>
        <p:spPr/>
        <p:txBody>
          <a:bodyPr>
            <a:normAutofit fontScale="70000" lnSpcReduction="20000"/>
          </a:bodyPr>
          <a:lstStyle/>
          <a:p>
            <a:r>
              <a:rPr lang="en-US" dirty="0"/>
              <a:t>A Committee of Visitors (COV), under the guidance of the Basic Energy Sciences Advisory Committee (BESAC), reviewed the programs of the Energy Frontier Research Centers (EFRCs) and the Joint Center for Artificial Photosynthesis (JCAP), an Energy Innovation Hub</a:t>
            </a:r>
            <a:r>
              <a:rPr lang="en-US" dirty="0" smtClean="0"/>
              <a:t>.</a:t>
            </a:r>
            <a:r>
              <a:rPr lang="en-US" dirty="0"/>
              <a:t> </a:t>
            </a:r>
          </a:p>
          <a:p>
            <a:r>
              <a:rPr lang="en-US" dirty="0" smtClean="0"/>
              <a:t>The </a:t>
            </a:r>
            <a:r>
              <a:rPr lang="en-US" dirty="0"/>
              <a:t>EFRCs and JCAP are supported by the Basic Energy Sciences (BES) program within the DOE Office of Science.  </a:t>
            </a:r>
            <a:endParaRPr lang="en-US" dirty="0" smtClean="0"/>
          </a:p>
          <a:p>
            <a:pPr lvl="1"/>
            <a:r>
              <a:rPr lang="en-US" dirty="0" smtClean="0"/>
              <a:t>The </a:t>
            </a:r>
            <a:r>
              <a:rPr lang="en-US" dirty="0"/>
              <a:t>EFRC funding opportunity announcement, issued on April 4, 2008, resulted in awards to 46 EFRCs for five years starting on August 1, 2009, at $2-$5 million per year per award for a total award commitment of $777 million over five years.  </a:t>
            </a:r>
            <a:endParaRPr lang="en-US" dirty="0" smtClean="0"/>
          </a:p>
          <a:p>
            <a:pPr lvl="1"/>
            <a:r>
              <a:rPr lang="en-US" dirty="0" smtClean="0"/>
              <a:t>The </a:t>
            </a:r>
            <a:r>
              <a:rPr lang="en-US" dirty="0"/>
              <a:t>Fuels from Sunlight Hub funding opportunity announcement, issued on December 22, 2009, culminated in a $122 million over five-year award to JCAP on September 29, 2010.  </a:t>
            </a:r>
            <a:endParaRPr lang="en-US" dirty="0" smtClean="0"/>
          </a:p>
          <a:p>
            <a:r>
              <a:rPr lang="en-US" dirty="0" smtClean="0"/>
              <a:t>This </a:t>
            </a:r>
            <a:r>
              <a:rPr lang="en-US" dirty="0"/>
              <a:t>report covers the initiation and management of the EFRC (2009) and JCAP (2010) programs through fiscal year 2012. </a:t>
            </a:r>
          </a:p>
          <a:p>
            <a:endParaRPr lang="en-US" dirty="0"/>
          </a:p>
        </p:txBody>
      </p:sp>
    </p:spTree>
    <p:extLst>
      <p:ext uri="{BB962C8B-B14F-4D97-AF65-F5344CB8AC3E}">
        <p14:creationId xmlns:p14="http://schemas.microsoft.com/office/powerpoint/2010/main" xmlns="" val="30954529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 (Cont.)</a:t>
            </a:r>
            <a:endParaRPr lang="en-US" dirty="0"/>
          </a:p>
        </p:txBody>
      </p:sp>
      <p:sp>
        <p:nvSpPr>
          <p:cNvPr id="3" name="Content Placeholder 2"/>
          <p:cNvSpPr>
            <a:spLocks noGrp="1"/>
          </p:cNvSpPr>
          <p:nvPr>
            <p:ph idx="1"/>
          </p:nvPr>
        </p:nvSpPr>
        <p:spPr/>
        <p:txBody>
          <a:bodyPr>
            <a:normAutofit fontScale="85000" lnSpcReduction="10000"/>
          </a:bodyPr>
          <a:lstStyle/>
          <a:p>
            <a:r>
              <a:rPr lang="en-US" dirty="0"/>
              <a:t>The COV was chaired by Dr. Persis Drell. </a:t>
            </a:r>
            <a:endParaRPr lang="en-US" dirty="0" smtClean="0"/>
          </a:p>
          <a:p>
            <a:r>
              <a:rPr lang="en-US" dirty="0"/>
              <a:t>The charge to the COV, from </a:t>
            </a:r>
            <a:r>
              <a:rPr lang="en-US" dirty="0" smtClean="0"/>
              <a:t>Dr. </a:t>
            </a:r>
            <a:r>
              <a:rPr lang="en-US" dirty="0"/>
              <a:t>John Hemminger, the chair of BESAC, was to: </a:t>
            </a:r>
          </a:p>
          <a:p>
            <a:pPr lvl="1"/>
            <a:r>
              <a:rPr lang="en-US" dirty="0" smtClean="0"/>
              <a:t>Assess </a:t>
            </a:r>
            <a:r>
              <a:rPr lang="en-US" dirty="0"/>
              <a:t>the efficacy and quality of the processes used to solicit, review, recommend, and document proposal actions and monitor active projects. </a:t>
            </a:r>
          </a:p>
          <a:p>
            <a:pPr lvl="1"/>
            <a:r>
              <a:rPr lang="en-US" dirty="0" smtClean="0"/>
              <a:t>Within </a:t>
            </a:r>
            <a:r>
              <a:rPr lang="en-US" dirty="0"/>
              <a:t>the boundaries defined by the DOE missions and available funding, comment on how the award process has affected the breadth and depth of portfolio elements, and the national and international standing of the portfolio elements</a:t>
            </a:r>
            <a:r>
              <a:rPr lang="en-US" dirty="0" smtClean="0"/>
              <a:t>.</a:t>
            </a:r>
          </a:p>
          <a:p>
            <a:r>
              <a:rPr lang="en-US" dirty="0"/>
              <a:t>This was the first COV for both the EFRCs and JCAP.</a:t>
            </a:r>
          </a:p>
          <a:p>
            <a:pPr lvl="1"/>
            <a:endParaRPr lang="en-US" dirty="0"/>
          </a:p>
        </p:txBody>
      </p:sp>
    </p:spTree>
    <p:extLst>
      <p:ext uri="{BB962C8B-B14F-4D97-AF65-F5344CB8AC3E}">
        <p14:creationId xmlns:p14="http://schemas.microsoft.com/office/powerpoint/2010/main" xmlns="" val="13473104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Committee Membership</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A balance was achieved between </a:t>
            </a:r>
          </a:p>
          <a:p>
            <a:pPr lvl="1"/>
            <a:r>
              <a:rPr lang="en-US" dirty="0"/>
              <a:t>R</a:t>
            </a:r>
            <a:r>
              <a:rPr lang="en-US" dirty="0" smtClean="0"/>
              <a:t>esearchers who were involved in an EFRC or Hub application or are EFRC participants (8) and those who were not (11)</a:t>
            </a:r>
          </a:p>
          <a:p>
            <a:pPr lvl="1"/>
            <a:r>
              <a:rPr lang="en-US" dirty="0"/>
              <a:t>B</a:t>
            </a:r>
            <a:r>
              <a:rPr lang="en-US" dirty="0" smtClean="0"/>
              <a:t>etween academic (14) and national laboratory (5) staff</a:t>
            </a:r>
          </a:p>
          <a:p>
            <a:pPr lvl="1"/>
            <a:r>
              <a:rPr lang="en-US" dirty="0"/>
              <a:t>B</a:t>
            </a:r>
            <a:r>
              <a:rPr lang="en-US" dirty="0" smtClean="0"/>
              <a:t>etween those who have previously served on a COV (11) and those that have not (</a:t>
            </a:r>
            <a:r>
              <a:rPr lang="en-US" dirty="0"/>
              <a:t>8</a:t>
            </a:r>
            <a:r>
              <a:rPr lang="en-US" dirty="0" smtClean="0"/>
              <a:t>).</a:t>
            </a:r>
          </a:p>
          <a:p>
            <a:r>
              <a:rPr lang="en-US" dirty="0"/>
              <a:t>Given the size of the EFRC and JCAP programs and the breadth of programmatic areas, a sizable committee was </a:t>
            </a:r>
            <a:r>
              <a:rPr lang="en-US" dirty="0" smtClean="0"/>
              <a:t>assembled.</a:t>
            </a:r>
          </a:p>
          <a:p>
            <a:pPr lvl="1"/>
            <a:r>
              <a:rPr lang="en-US" dirty="0" smtClean="0"/>
              <a:t>19 </a:t>
            </a:r>
            <a:r>
              <a:rPr lang="en-US" dirty="0"/>
              <a:t>members, including the chair. </a:t>
            </a:r>
            <a:endParaRPr lang="en-US" dirty="0" smtClean="0"/>
          </a:p>
          <a:p>
            <a:pPr lvl="1"/>
            <a:r>
              <a:rPr lang="en-US" dirty="0" smtClean="0"/>
              <a:t>EFRC </a:t>
            </a:r>
            <a:r>
              <a:rPr lang="en-US" dirty="0"/>
              <a:t>(12) and a JCAP (6) panel.  </a:t>
            </a:r>
          </a:p>
          <a:p>
            <a:pPr lvl="1"/>
            <a:r>
              <a:rPr lang="en-US" dirty="0" smtClean="0"/>
              <a:t>EFRC </a:t>
            </a:r>
            <a:r>
              <a:rPr lang="en-US" dirty="0"/>
              <a:t>panel was further divided into two subpanels on award selection (6) and operations (6).  </a:t>
            </a:r>
            <a:endParaRPr lang="en-US" dirty="0" smtClean="0"/>
          </a:p>
          <a:p>
            <a:pPr lvl="1"/>
            <a:r>
              <a:rPr lang="en-US" dirty="0" smtClean="0"/>
              <a:t>Each </a:t>
            </a:r>
            <a:r>
              <a:rPr lang="en-US" dirty="0"/>
              <a:t>panel/subpanel had a first and second “read,” that is, a first and second reading by different reviewers.</a:t>
            </a:r>
          </a:p>
          <a:p>
            <a:endParaRPr lang="en-US" dirty="0"/>
          </a:p>
        </p:txBody>
      </p:sp>
    </p:spTree>
    <p:extLst>
      <p:ext uri="{BB962C8B-B14F-4D97-AF65-F5344CB8AC3E}">
        <p14:creationId xmlns:p14="http://schemas.microsoft.com/office/powerpoint/2010/main" xmlns="" val="41270396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5400000">
            <a:off x="4665518" y="2788227"/>
            <a:ext cx="6234545" cy="1143000"/>
          </a:xfrm>
        </p:spPr>
        <p:txBody>
          <a:bodyPr/>
          <a:lstStyle/>
          <a:p>
            <a:r>
              <a:rPr lang="en-US" dirty="0" smtClean="0"/>
              <a:t>Review Panel</a:t>
            </a:r>
            <a:endParaRPr lang="en-US" dirty="0"/>
          </a:p>
        </p:txBody>
      </p:sp>
      <p:sp>
        <p:nvSpPr>
          <p:cNvPr id="4"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112" tIns="914112" rIns="914112" bIns="914112"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025" name="Picture 1"/>
          <p:cNvPicPr>
            <a:picLocks noChangeAspect="1" noChangeArrowheads="1"/>
          </p:cNvPicPr>
          <p:nvPr/>
        </p:nvPicPr>
        <p:blipFill rotWithShape="1">
          <a:blip r:embed="rId2">
            <a:extLst>
              <a:ext uri="{28A0092B-C50C-407E-A947-70E740481C1C}">
                <a14:useLocalDpi xmlns:a14="http://schemas.microsoft.com/office/drawing/2010/main" xmlns="" val="0"/>
              </a:ext>
            </a:extLst>
          </a:blip>
          <a:srcRect b="43761"/>
          <a:stretch/>
        </p:blipFill>
        <p:spPr bwMode="auto">
          <a:xfrm>
            <a:off x="27709" y="969818"/>
            <a:ext cx="8922327" cy="574271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3"/>
          <p:cNvSpPr>
            <a:spLocks noChangeArrowheads="1"/>
          </p:cNvSpPr>
          <p:nvPr/>
        </p:nvSpPr>
        <p:spPr bwMode="auto">
          <a:xfrm>
            <a:off x="0" y="6677025"/>
            <a:ext cx="9144000"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Arial" pitchFamily="34" charset="0"/>
                <a:ea typeface="Arial" pitchFamily="34" charset="0"/>
                <a:cs typeface="Times New Roman" pitchFamily="18" charset="0"/>
              </a:rPr>
              <a:t/>
            </a:r>
            <a:br>
              <a:rPr kumimoji="0" lang="en-US" sz="1100" b="0" i="0" u="none" strike="noStrike" cap="none" normalizeH="0" baseline="0" smtClean="0">
                <a:ln>
                  <a:noFill/>
                </a:ln>
                <a:solidFill>
                  <a:schemeClr val="tx1"/>
                </a:solidFill>
                <a:effectLst/>
                <a:latin typeface="Arial" pitchFamily="34" charset="0"/>
                <a:ea typeface="Arial" pitchFamily="34" charset="0"/>
                <a:cs typeface="Times New Roman" pitchFamily="18"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 name="Title 1"/>
          <p:cNvSpPr txBox="1">
            <a:spLocks/>
          </p:cNvSpPr>
          <p:nvPr/>
        </p:nvSpPr>
        <p:spPr>
          <a:xfrm>
            <a:off x="457200" y="39108"/>
            <a:ext cx="8229600" cy="1143000"/>
          </a:xfrm>
          <a:prstGeom prst="rect">
            <a:avLst/>
          </a:prstGeom>
        </p:spPr>
        <p:txBody>
          <a:bodyPr vert="horz" lIns="91440" tIns="45720" rIns="91440" bIns="45720" rtlCol="0" anchor="ctr">
            <a:normAutofit fontScale="925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dirty="0" smtClean="0"/>
              <a:t>COV Membership and Reading Assignments</a:t>
            </a:r>
            <a:endParaRPr lang="en-US" dirty="0"/>
          </a:p>
        </p:txBody>
      </p:sp>
    </p:spTree>
    <p:extLst>
      <p:ext uri="{BB962C8B-B14F-4D97-AF65-F5344CB8AC3E}">
        <p14:creationId xmlns:p14="http://schemas.microsoft.com/office/powerpoint/2010/main" xmlns="" val="8972090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
          <p:cNvPicPr>
            <a:picLocks noChangeAspect="1" noChangeArrowheads="1"/>
          </p:cNvPicPr>
          <p:nvPr/>
        </p:nvPicPr>
        <p:blipFill rotWithShape="1">
          <a:blip r:embed="rId2">
            <a:extLst>
              <a:ext uri="{28A0092B-C50C-407E-A947-70E740481C1C}">
                <a14:useLocalDpi xmlns:a14="http://schemas.microsoft.com/office/drawing/2010/main" xmlns="" val="0"/>
              </a:ext>
            </a:extLst>
          </a:blip>
          <a:srcRect t="55987"/>
          <a:stretch/>
        </p:blipFill>
        <p:spPr bwMode="auto">
          <a:xfrm>
            <a:off x="203196" y="1819413"/>
            <a:ext cx="8774713" cy="4830762"/>
          </a:xfrm>
          <a:prstGeom prst="rect">
            <a:avLst/>
          </a:prstGeom>
          <a:noFill/>
          <a:extLst>
            <a:ext uri="{909E8E84-426E-40DD-AFC4-6F175D3DCCD1}">
              <a14:hiddenFill xmlns:a14="http://schemas.microsoft.com/office/drawing/2010/main" xmlns="">
                <a:solidFill>
                  <a:srgbClr val="FFFFFF"/>
                </a:solidFill>
              </a14:hiddenFill>
            </a:ext>
          </a:extLst>
        </p:spPr>
      </p:pic>
      <p:sp>
        <p:nvSpPr>
          <p:cNvPr id="6" name="Title 1"/>
          <p:cNvSpPr txBox="1">
            <a:spLocks noGrp="1"/>
          </p:cNvSpPr>
          <p:nvPr>
            <p:ph type="title"/>
          </p:nvPr>
        </p:nvSpPr>
        <p:spPr>
          <a:xfrm>
            <a:off x="457200" y="177800"/>
            <a:ext cx="8229600" cy="1143000"/>
          </a:xfrm>
          <a:prstGeom prst="rect">
            <a:avLst/>
          </a:prstGeom>
        </p:spPr>
        <p:txBody>
          <a:bodyPr vert="horz" lIns="91440" tIns="45720" rIns="91440" bIns="45720" rtlCol="0" anchor="ctr">
            <a:normAutofit fontScale="9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dirty="0" smtClean="0"/>
              <a:t>COV Membership and Second Reading Assignments</a:t>
            </a:r>
            <a:endParaRPr lang="en-US" dirty="0"/>
          </a:p>
        </p:txBody>
      </p:sp>
    </p:spTree>
    <p:extLst>
      <p:ext uri="{BB962C8B-B14F-4D97-AF65-F5344CB8AC3E}">
        <p14:creationId xmlns:p14="http://schemas.microsoft.com/office/powerpoint/2010/main" xmlns="" val="32255670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Major Findings of COV</a:t>
            </a:r>
            <a:endParaRPr lang="en-US" dirty="0"/>
          </a:p>
        </p:txBody>
      </p:sp>
      <p:sp>
        <p:nvSpPr>
          <p:cNvPr id="3" name="Content Placeholder 2"/>
          <p:cNvSpPr>
            <a:spLocks noGrp="1"/>
          </p:cNvSpPr>
          <p:nvPr>
            <p:ph idx="1"/>
          </p:nvPr>
        </p:nvSpPr>
        <p:spPr>
          <a:xfrm>
            <a:off x="457200" y="1417638"/>
            <a:ext cx="8229600" cy="4525963"/>
          </a:xfrm>
        </p:spPr>
        <p:txBody>
          <a:bodyPr>
            <a:normAutofit fontScale="70000" lnSpcReduction="20000"/>
          </a:bodyPr>
          <a:lstStyle/>
          <a:p>
            <a:r>
              <a:rPr lang="en-US" dirty="0"/>
              <a:t>The unanimous judgment of this COV is that the outcome of the EFRC and JCAP procurement processes resulted in the funding of research with high potential for scientific impact in areas relevant to the DOE BES mission and led by highly recognized and accomplished scientists.  The high scientific quality of the review and selection process reflects very favorably on the good judgment and competence of the BES staff and program managers</a:t>
            </a:r>
            <a:r>
              <a:rPr lang="en-US" dirty="0" smtClean="0"/>
              <a:t>.</a:t>
            </a:r>
            <a:r>
              <a:rPr lang="en-US" dirty="0"/>
              <a:t> </a:t>
            </a:r>
          </a:p>
          <a:p>
            <a:r>
              <a:rPr lang="en-US" dirty="0"/>
              <a:t>The review of the EFRC proposals was a formidable task that was generally well managed by the BES staff.  The challenges were the consequence of the need to review and act on a large number of proposals on a short time scale.  The reviewers were of high quality overall. Given the constraints of time and potential for conflict of interest, the BES staff did a good job of recruiting from international scientists, industry and some non-DOE government labs. However, there was a striking lack of diversity (gender and ethnic) in the reviewer pool.  </a:t>
            </a:r>
          </a:p>
          <a:p>
            <a:pPr marL="0" indent="0">
              <a:buNone/>
            </a:pPr>
            <a:endParaRPr lang="en-US" dirty="0"/>
          </a:p>
        </p:txBody>
      </p:sp>
    </p:spTree>
    <p:extLst>
      <p:ext uri="{BB962C8B-B14F-4D97-AF65-F5344CB8AC3E}">
        <p14:creationId xmlns:p14="http://schemas.microsoft.com/office/powerpoint/2010/main" xmlns="" val="17739005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en-US" dirty="0"/>
              <a:t>The BES management processes for the EFRCs are very well implemented and effective.  A number of well thought out mechanisms are in place and have been actively used to identify issues and resolve them.  A number of the communication mechanisms between the EFRCs and the science community and the public are excellent, and, overall, the EFRCs have told an inspiring story to the general scientific community concerning the value of fundamental research that supports energy sustainability.  </a:t>
            </a:r>
          </a:p>
          <a:p>
            <a:endParaRPr lang="en-US" dirty="0"/>
          </a:p>
        </p:txBody>
      </p:sp>
      <p:sp>
        <p:nvSpPr>
          <p:cNvPr id="4" name="Title 1"/>
          <p:cNvSpPr>
            <a:spLocks noGrp="1"/>
          </p:cNvSpPr>
          <p:nvPr>
            <p:ph type="title"/>
          </p:nvPr>
        </p:nvSpPr>
        <p:spPr/>
        <p:txBody>
          <a:bodyPr/>
          <a:lstStyle/>
          <a:p>
            <a:r>
              <a:rPr lang="en-US" dirty="0" smtClean="0"/>
              <a:t>Major Findings (Cont.)</a:t>
            </a:r>
            <a:endParaRPr lang="en-US" dirty="0"/>
          </a:p>
        </p:txBody>
      </p:sp>
    </p:spTree>
    <p:extLst>
      <p:ext uri="{BB962C8B-B14F-4D97-AF65-F5344CB8AC3E}">
        <p14:creationId xmlns:p14="http://schemas.microsoft.com/office/powerpoint/2010/main" xmlns="" val="18187123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Major Findings (Cont.)</a:t>
            </a:r>
            <a:endParaRPr lang="en-US" dirty="0"/>
          </a:p>
        </p:txBody>
      </p:sp>
      <p:sp>
        <p:nvSpPr>
          <p:cNvPr id="3" name="Content Placeholder 2"/>
          <p:cNvSpPr>
            <a:spLocks noGrp="1"/>
          </p:cNvSpPr>
          <p:nvPr>
            <p:ph idx="1"/>
          </p:nvPr>
        </p:nvSpPr>
        <p:spPr/>
        <p:txBody>
          <a:bodyPr>
            <a:normAutofit fontScale="77500" lnSpcReduction="20000"/>
          </a:bodyPr>
          <a:lstStyle/>
          <a:p>
            <a:r>
              <a:rPr lang="en-US" dirty="0"/>
              <a:t>The solicitation and review process for the Hub was a very substantial task that was well managed by the BES staff.  The panels selected for the reviews were judged to be excellent.  The merit review process was thorough and well documented, and the award to the Joint Center for Artificial Photosynthesis (JCAP) was consistent with its ranking by reviewers as being the clear leader in both the first and second review panels.  </a:t>
            </a:r>
          </a:p>
          <a:p>
            <a:r>
              <a:rPr lang="en-US" dirty="0"/>
              <a:t>While both EFRCs and the Hub present new management challenges, the size and unique focus of the Hub makes it absolutely critical for success that an effective Hub management structure is established.  Continued BES oversight for the JCAP Hub will be required to achieve the stated goals.</a:t>
            </a:r>
          </a:p>
          <a:p>
            <a:endParaRPr lang="en-US" dirty="0"/>
          </a:p>
          <a:p>
            <a:endParaRPr lang="en-US" dirty="0"/>
          </a:p>
        </p:txBody>
      </p:sp>
    </p:spTree>
    <p:extLst>
      <p:ext uri="{BB962C8B-B14F-4D97-AF65-F5344CB8AC3E}">
        <p14:creationId xmlns:p14="http://schemas.microsoft.com/office/powerpoint/2010/main" xmlns="" val="257011313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798</TotalTime>
  <Words>781</Words>
  <Application>Microsoft Office PowerPoint</Application>
  <PresentationFormat>On-screen Show (4:3)</PresentationFormat>
  <Paragraphs>59</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Slide 1</vt:lpstr>
      <vt:lpstr>Process</vt:lpstr>
      <vt:lpstr>Process (Cont.)</vt:lpstr>
      <vt:lpstr>Committee Membership</vt:lpstr>
      <vt:lpstr>Review Panel</vt:lpstr>
      <vt:lpstr>COV Membership and Second Reading Assignments</vt:lpstr>
      <vt:lpstr>Major Findings of COV</vt:lpstr>
      <vt:lpstr>Major Findings (Cont.)</vt:lpstr>
      <vt:lpstr>Major Findings (Cont.)</vt:lpstr>
      <vt:lpstr>Major Recommendations of COV</vt:lpstr>
      <vt:lpstr>Many Thanks!</vt:lpstr>
    </vt:vector>
  </TitlesOfParts>
  <Company>University of Chicago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Matthew Tirrell</dc:creator>
  <cp:lastModifiedBy>barfield</cp:lastModifiedBy>
  <cp:revision>23</cp:revision>
  <dcterms:created xsi:type="dcterms:W3CDTF">2012-07-23T00:27:02Z</dcterms:created>
  <dcterms:modified xsi:type="dcterms:W3CDTF">2013-07-29T12:15:33Z</dcterms:modified>
</cp:coreProperties>
</file>