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5" r:id="rId2"/>
  </p:sldMasterIdLst>
  <p:notesMasterIdLst>
    <p:notesMasterId r:id="rId33"/>
  </p:notesMasterIdLst>
  <p:handoutMasterIdLst>
    <p:handoutMasterId r:id="rId34"/>
  </p:handoutMasterIdLst>
  <p:sldIdLst>
    <p:sldId id="256" r:id="rId3"/>
    <p:sldId id="740" r:id="rId4"/>
    <p:sldId id="850" r:id="rId5"/>
    <p:sldId id="851" r:id="rId6"/>
    <p:sldId id="848" r:id="rId7"/>
    <p:sldId id="849" r:id="rId8"/>
    <p:sldId id="792" r:id="rId9"/>
    <p:sldId id="824" r:id="rId10"/>
    <p:sldId id="832" r:id="rId11"/>
    <p:sldId id="846" r:id="rId12"/>
    <p:sldId id="847" r:id="rId13"/>
    <p:sldId id="834" r:id="rId14"/>
    <p:sldId id="815" r:id="rId15"/>
    <p:sldId id="845" r:id="rId16"/>
    <p:sldId id="835" r:id="rId17"/>
    <p:sldId id="836" r:id="rId18"/>
    <p:sldId id="837" r:id="rId19"/>
    <p:sldId id="838" r:id="rId20"/>
    <p:sldId id="833" r:id="rId21"/>
    <p:sldId id="852" r:id="rId22"/>
    <p:sldId id="820" r:id="rId23"/>
    <p:sldId id="800" r:id="rId24"/>
    <p:sldId id="821" r:id="rId25"/>
    <p:sldId id="844" r:id="rId26"/>
    <p:sldId id="840" r:id="rId27"/>
    <p:sldId id="841" r:id="rId28"/>
    <p:sldId id="842" r:id="rId29"/>
    <p:sldId id="861" r:id="rId30"/>
    <p:sldId id="862" r:id="rId31"/>
    <p:sldId id="863" r:id="rId3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99"/>
    <a:srgbClr val="106636"/>
    <a:srgbClr val="0000FF"/>
    <a:srgbClr val="008000"/>
    <a:srgbClr val="FF0000"/>
    <a:srgbClr val="0033CC"/>
    <a:srgbClr val="006600"/>
    <a:srgbClr val="FFEBFF"/>
    <a:srgbClr val="3FBF3F"/>
    <a:srgbClr val="99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64" autoAdjust="0"/>
    <p:restoredTop sz="66300" autoAdjust="0"/>
  </p:normalViewPr>
  <p:slideViewPr>
    <p:cSldViewPr snapToGrid="0" showGuides="1">
      <p:cViewPr>
        <p:scale>
          <a:sx n="60" d="100"/>
          <a:sy n="60" d="100"/>
        </p:scale>
        <p:origin x="-894" y="180"/>
      </p:cViewPr>
      <p:guideLst>
        <p:guide orient="horz" pos="312"/>
        <p:guide pos="2881"/>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howGuides="1">
      <p:cViewPr varScale="1">
        <p:scale>
          <a:sx n="93" d="100"/>
          <a:sy n="93" d="100"/>
        </p:scale>
        <p:origin x="-2934"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Scnas5p\Home\kung\My%20Documents\BESAC\July13\FY%202015%20BES%20IPL_Target_7-18-13V4_Pie%20Chart.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Scnas5p\Home\kung\My%20Documents\BESAC\July13\Request%20vs%20Approp%201996-2013_July13%20-%20BES.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scnas5p.sc.science.doe.gov\kung\My%20Documents\BESAC\July13\FY%202015%20BES%20IPL_Target_7-18-13V4_Pie%20Chart_Bargraph.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cnas5p\Home\kung\My%20Documents\BESAC\July13\FY%202015%20BES%20IPL_Target_7-18-13V4_Pie%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ofPieChart>
        <c:ofPieType val="bar"/>
        <c:varyColors val="1"/>
        <c:ser>
          <c:idx val="0"/>
          <c:order val="0"/>
          <c:dPt>
            <c:idx val="0"/>
            <c:spPr>
              <a:solidFill>
                <a:srgbClr val="FFFF00"/>
              </a:solidFill>
            </c:spPr>
          </c:dPt>
          <c:dPt>
            <c:idx val="1"/>
            <c:spPr>
              <a:solidFill>
                <a:srgbClr val="FF3399"/>
              </a:solidFill>
            </c:spPr>
          </c:dPt>
          <c:dPt>
            <c:idx val="2"/>
            <c:spPr>
              <a:solidFill>
                <a:srgbClr val="00EA6A"/>
              </a:solidFill>
            </c:spPr>
          </c:dPt>
          <c:dPt>
            <c:idx val="3"/>
            <c:spPr>
              <a:solidFill>
                <a:srgbClr val="FFB84F"/>
              </a:solidFill>
            </c:spPr>
          </c:dPt>
          <c:dPt>
            <c:idx val="4"/>
            <c:spPr>
              <a:solidFill>
                <a:srgbClr val="00FFFF"/>
              </a:solidFill>
            </c:spPr>
          </c:dPt>
          <c:dPt>
            <c:idx val="5"/>
            <c:spPr>
              <a:solidFill>
                <a:schemeClr val="tx2">
                  <a:lumMod val="40000"/>
                  <a:lumOff val="60000"/>
                </a:schemeClr>
              </a:solidFill>
            </c:spPr>
          </c:dPt>
          <c:dPt>
            <c:idx val="6"/>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7"/>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c:spPr>
          </c:dPt>
          <c:dPt>
            <c:idx val="8"/>
            <c:spPr>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c:spPr>
          </c:dPt>
          <c:dPt>
            <c:idx val="9"/>
            <c:spPr>
              <a:solidFill>
                <a:srgbClr val="0066FF"/>
              </a:solidFill>
            </c:spPr>
          </c:dPt>
          <c:dPt>
            <c:idx val="10"/>
            <c:spPr>
              <a:solidFill>
                <a:srgbClr val="0066FF"/>
              </a:solidFill>
            </c:spPr>
          </c:dPt>
          <c:cat>
            <c:strRef>
              <c:f>'FY13 Operating Plan Pie Chart'!$C$7:$C$15</c:f>
              <c:strCache>
                <c:ptCount val="9"/>
                <c:pt idx="0">
                  <c:v>MSE Research</c:v>
                </c:pt>
                <c:pt idx="1">
                  <c:v>CSGB Research</c:v>
                </c:pt>
                <c:pt idx="2">
                  <c:v>EFRCs+Hubs</c:v>
                </c:pt>
                <c:pt idx="3">
                  <c:v>SUF Research</c:v>
                </c:pt>
                <c:pt idx="4">
                  <c:v>Constructions + OPC+MIE</c:v>
                </c:pt>
                <c:pt idx="5">
                  <c:v>SBIR/STTP + GPP</c:v>
                </c:pt>
                <c:pt idx="6">
                  <c:v>NSRC</c:v>
                </c:pt>
                <c:pt idx="7">
                  <c:v>neutron</c:v>
                </c:pt>
                <c:pt idx="8">
                  <c:v>Light Sources</c:v>
                </c:pt>
              </c:strCache>
            </c:strRef>
          </c:cat>
          <c:val>
            <c:numRef>
              <c:f>'FY13 Operating Plan Pie Chart'!$D$7:$D$15</c:f>
              <c:numCache>
                <c:formatCode>#,##0</c:formatCode>
                <c:ptCount val="9"/>
                <c:pt idx="0">
                  <c:v>265969</c:v>
                </c:pt>
                <c:pt idx="1">
                  <c:v>236349</c:v>
                </c:pt>
                <c:pt idx="2">
                  <c:v>148474</c:v>
                </c:pt>
                <c:pt idx="3">
                  <c:v>26691</c:v>
                </c:pt>
                <c:pt idx="4">
                  <c:v>126103</c:v>
                </c:pt>
                <c:pt idx="5">
                  <c:v>49910</c:v>
                </c:pt>
                <c:pt idx="6">
                  <c:v>100500</c:v>
                </c:pt>
                <c:pt idx="7">
                  <c:v>246000</c:v>
                </c:pt>
                <c:pt idx="8">
                  <c:v>396170</c:v>
                </c:pt>
              </c:numCache>
            </c:numRef>
          </c:val>
        </c:ser>
        <c:dLbls/>
        <c:gapWidth val="100"/>
        <c:splitType val="pos"/>
        <c:splitPos val="3"/>
        <c:secondPieSize val="75"/>
        <c:serLines/>
      </c:ofPieChart>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570508214460398E-2"/>
          <c:y val="6.4427349174167037E-2"/>
          <c:w val="0.90233074361820198"/>
          <c:h val="0.75490049013922522"/>
        </c:manualLayout>
      </c:layout>
      <c:barChart>
        <c:barDir val="col"/>
        <c:grouping val="clustered"/>
        <c:ser>
          <c:idx val="0"/>
          <c:order val="0"/>
          <c:tx>
            <c:strRef>
              <c:f>DATA!$A$4</c:f>
              <c:strCache>
                <c:ptCount val="1"/>
                <c:pt idx="0">
                  <c:v>Request</c:v>
                </c:pt>
              </c:strCache>
            </c:strRef>
          </c:tx>
          <c:spPr>
            <a:solidFill>
              <a:schemeClr val="accent2"/>
            </a:solidFill>
            <a:ln w="25400">
              <a:noFill/>
            </a:ln>
          </c:spPr>
          <c:cat>
            <c:strRef>
              <c:f>DATA!$B$1:$T$1</c:f>
              <c:strCach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strCache>
            </c:strRef>
          </c:cat>
          <c:val>
            <c:numRef>
              <c:f>DATA!$B$4:$T$4</c:f>
              <c:numCache>
                <c:formatCode>#,##0_);\-#,##0_);\…_)</c:formatCode>
                <c:ptCount val="18"/>
                <c:pt idx="0">
                  <c:v>653675</c:v>
                </c:pt>
                <c:pt idx="1">
                  <c:v>672240</c:v>
                </c:pt>
                <c:pt idx="2">
                  <c:v>836100</c:v>
                </c:pt>
                <c:pt idx="3">
                  <c:v>888084</c:v>
                </c:pt>
                <c:pt idx="4">
                  <c:v>1015770</c:v>
                </c:pt>
                <c:pt idx="5">
                  <c:v>1004705</c:v>
                </c:pt>
                <c:pt idx="6">
                  <c:v>1019600</c:v>
                </c:pt>
                <c:pt idx="7">
                  <c:v>1008575</c:v>
                </c:pt>
                <c:pt idx="8">
                  <c:v>1063530</c:v>
                </c:pt>
                <c:pt idx="9">
                  <c:v>1146017</c:v>
                </c:pt>
                <c:pt idx="10">
                  <c:v>1420980</c:v>
                </c:pt>
                <c:pt idx="11">
                  <c:v>1498497</c:v>
                </c:pt>
                <c:pt idx="12">
                  <c:v>1568160</c:v>
                </c:pt>
                <c:pt idx="13">
                  <c:v>1685500</c:v>
                </c:pt>
                <c:pt idx="14">
                  <c:v>1835000</c:v>
                </c:pt>
                <c:pt idx="15">
                  <c:v>1985000</c:v>
                </c:pt>
                <c:pt idx="16">
                  <c:v>1799592</c:v>
                </c:pt>
                <c:pt idx="17">
                  <c:v>1862411</c:v>
                </c:pt>
              </c:numCache>
            </c:numRef>
          </c:val>
        </c:ser>
        <c:ser>
          <c:idx val="1"/>
          <c:order val="1"/>
          <c:tx>
            <c:strRef>
              <c:f>DATA!$A$5</c:f>
              <c:strCache>
                <c:ptCount val="1"/>
                <c:pt idx="0">
                  <c:v>Appropriation</c:v>
                </c:pt>
              </c:strCache>
            </c:strRef>
          </c:tx>
          <c:spPr>
            <a:solidFill>
              <a:schemeClr val="accent4"/>
            </a:solidFill>
            <a:ln w="25400">
              <a:noFill/>
            </a:ln>
          </c:spPr>
          <c:dPt>
            <c:idx val="15"/>
            <c:spPr>
              <a:solidFill>
                <a:srgbClr val="FF0000"/>
              </a:solidFill>
              <a:ln w="25400">
                <a:noFill/>
              </a:ln>
            </c:spPr>
          </c:dPt>
          <c:dPt>
            <c:idx val="16"/>
            <c:spPr>
              <a:solidFill>
                <a:srgbClr val="FF0000"/>
              </a:solidFill>
              <a:ln w="25400">
                <a:noFill/>
              </a:ln>
            </c:spPr>
          </c:dPt>
          <c:cat>
            <c:strRef>
              <c:f>DATA!$B$1:$T$1</c:f>
              <c:strCache>
                <c:ptCount val="18"/>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strCache>
            </c:strRef>
          </c:cat>
          <c:val>
            <c:numRef>
              <c:f>DATA!$B$5:$S$5</c:f>
              <c:numCache>
                <c:formatCode>#,##0_);\-#,##0_);\…_)</c:formatCode>
                <c:ptCount val="17"/>
                <c:pt idx="0">
                  <c:v>626421</c:v>
                </c:pt>
                <c:pt idx="1">
                  <c:v>651816</c:v>
                </c:pt>
                <c:pt idx="2">
                  <c:v>783185</c:v>
                </c:pt>
                <c:pt idx="3">
                  <c:v>767139</c:v>
                </c:pt>
                <c:pt idx="4">
                  <c:v>973768</c:v>
                </c:pt>
                <c:pt idx="5">
                  <c:v>979988</c:v>
                </c:pt>
                <c:pt idx="6">
                  <c:v>1002378</c:v>
                </c:pt>
                <c:pt idx="7">
                  <c:v>991262</c:v>
                </c:pt>
                <c:pt idx="8">
                  <c:v>1079896</c:v>
                </c:pt>
                <c:pt idx="9">
                  <c:v>1110148</c:v>
                </c:pt>
                <c:pt idx="10">
                  <c:v>1221380</c:v>
                </c:pt>
                <c:pt idx="11">
                  <c:v>1252756</c:v>
                </c:pt>
                <c:pt idx="12">
                  <c:v>1535765</c:v>
                </c:pt>
                <c:pt idx="13">
                  <c:v>1598968</c:v>
                </c:pt>
                <c:pt idx="14">
                  <c:v>1638511</c:v>
                </c:pt>
                <c:pt idx="15">
                  <c:v>1688093</c:v>
                </c:pt>
                <c:pt idx="16">
                  <c:v>1596166</c:v>
                </c:pt>
              </c:numCache>
            </c:numRef>
          </c:val>
        </c:ser>
        <c:dLbls/>
        <c:gapWidth val="40"/>
        <c:overlap val="50"/>
        <c:axId val="99154560"/>
        <c:axId val="98575104"/>
      </c:barChart>
      <c:catAx>
        <c:axId val="99154560"/>
        <c:scaling>
          <c:orientation val="minMax"/>
        </c:scaling>
        <c:axPos val="b"/>
        <c:title>
          <c:tx>
            <c:rich>
              <a:bodyPr/>
              <a:lstStyle/>
              <a:p>
                <a:pPr>
                  <a:defRPr sz="1600" b="1" i="0" u="none" strike="noStrike" baseline="0">
                    <a:solidFill>
                      <a:srgbClr val="000000"/>
                    </a:solidFill>
                    <a:latin typeface="+mn-lt"/>
                    <a:ea typeface="Arial"/>
                    <a:cs typeface="Arial"/>
                  </a:defRPr>
                </a:pPr>
                <a:r>
                  <a:rPr lang="en-US" sz="1600">
                    <a:latin typeface="+mn-lt"/>
                  </a:rPr>
                  <a:t>Fiscal Year</a:t>
                </a:r>
              </a:p>
            </c:rich>
          </c:tx>
          <c:layout>
            <c:manualLayout>
              <c:xMode val="edge"/>
              <c:yMode val="edge"/>
              <c:x val="0.47203754034441786"/>
              <c:y val="0.87855075632287671"/>
            </c:manualLayout>
          </c:layout>
          <c:spPr>
            <a:noFill/>
            <a:ln w="25400">
              <a:noFill/>
            </a:ln>
          </c:spPr>
        </c:title>
        <c:numFmt formatCode="@" sourceLinked="1"/>
        <c:majorTickMark val="none"/>
        <c:tickLblPos val="nextTo"/>
        <c:spPr>
          <a:ln w="25400">
            <a:solidFill>
              <a:srgbClr val="000000"/>
            </a:solidFill>
            <a:prstDash val="solid"/>
          </a:ln>
        </c:spPr>
        <c:txPr>
          <a:bodyPr rot="0" vert="horz"/>
          <a:lstStyle/>
          <a:p>
            <a:pPr>
              <a:defRPr sz="1400" b="0" i="0" u="none" strike="noStrike" baseline="0">
                <a:solidFill>
                  <a:srgbClr val="000000"/>
                </a:solidFill>
                <a:latin typeface="+mn-lt"/>
                <a:ea typeface="Arial"/>
                <a:cs typeface="Arial"/>
              </a:defRPr>
            </a:pPr>
            <a:endParaRPr lang="en-US"/>
          </a:p>
        </c:txPr>
        <c:crossAx val="98575104"/>
        <c:crosses val="autoZero"/>
        <c:auto val="1"/>
        <c:lblAlgn val="ctr"/>
        <c:lblOffset val="100"/>
        <c:tickLblSkip val="1"/>
        <c:tickMarkSkip val="1"/>
      </c:catAx>
      <c:valAx>
        <c:axId val="98575104"/>
        <c:scaling>
          <c:orientation val="minMax"/>
          <c:max val="2000000"/>
          <c:min val="0"/>
        </c:scaling>
        <c:axPos val="l"/>
        <c:majorGridlines>
          <c:spPr>
            <a:ln w="12700">
              <a:solidFill>
                <a:srgbClr val="C0C0C0"/>
              </a:solidFill>
              <a:prstDash val="solid"/>
            </a:ln>
          </c:spPr>
        </c:majorGridlines>
        <c:title>
          <c:tx>
            <c:rich>
              <a:bodyPr/>
              <a:lstStyle/>
              <a:p>
                <a:pPr>
                  <a:defRPr sz="1600" b="1" i="0" u="none" strike="noStrike" baseline="0">
                    <a:solidFill>
                      <a:srgbClr val="000000"/>
                    </a:solidFill>
                    <a:latin typeface="+mn-lt"/>
                    <a:ea typeface="Arial"/>
                    <a:cs typeface="Arial"/>
                  </a:defRPr>
                </a:pPr>
                <a:r>
                  <a:rPr lang="en-US" sz="1600">
                    <a:latin typeface="+mn-lt"/>
                  </a:rPr>
                  <a:t>(As Appropriated Dollars in Billions)</a:t>
                </a:r>
              </a:p>
            </c:rich>
          </c:tx>
          <c:layout>
            <c:manualLayout>
              <c:xMode val="edge"/>
              <c:yMode val="edge"/>
              <c:x val="3.4777305584180092E-4"/>
              <c:y val="0.1949845162222982"/>
            </c:manualLayout>
          </c:layout>
          <c:spPr>
            <a:noFill/>
            <a:ln w="25400">
              <a:noFill/>
            </a:ln>
          </c:spPr>
        </c:title>
        <c:numFmt formatCode="#,##0.0," sourceLinked="0"/>
        <c:majorTickMark val="in"/>
        <c:tickLblPos val="nextTo"/>
        <c:spPr>
          <a:ln w="25400">
            <a:solidFill>
              <a:srgbClr val="000000"/>
            </a:solidFill>
            <a:prstDash val="solid"/>
          </a:ln>
        </c:spPr>
        <c:txPr>
          <a:bodyPr rot="0" vert="horz"/>
          <a:lstStyle/>
          <a:p>
            <a:pPr>
              <a:defRPr sz="1400" b="1" i="0" u="none" strike="noStrike" baseline="0">
                <a:solidFill>
                  <a:srgbClr val="000000"/>
                </a:solidFill>
                <a:latin typeface="+mn-lt"/>
                <a:ea typeface="Arial"/>
                <a:cs typeface="Arial"/>
              </a:defRPr>
            </a:pPr>
            <a:endParaRPr lang="en-US"/>
          </a:p>
        </c:txPr>
        <c:crossAx val="99154560"/>
        <c:crosses val="autoZero"/>
        <c:crossBetween val="between"/>
        <c:dispUnits>
          <c:builtInUnit val="thousands"/>
        </c:dispUnits>
      </c:valAx>
      <c:spPr>
        <a:noFill/>
        <a:ln w="25400">
          <a:noFill/>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userShapes r:id="rId3"/>
</c:chartSpace>
</file>

<file path=ppt/charts/chart3.xml><?xml version="1.0" encoding="utf-8"?>
<c:chartSpace xmlns:c="http://schemas.openxmlformats.org/drawingml/2006/chart" xmlns:a="http://schemas.openxmlformats.org/drawingml/2006/main" xmlns:r="http://schemas.openxmlformats.org/officeDocument/2006/relationships">
  <c:lang val="en-US"/>
  <c:chart>
    <c:view3D>
      <c:rotX val="10"/>
      <c:rotY val="40"/>
      <c:rAngAx val="1"/>
    </c:view3D>
    <c:plotArea>
      <c:layout>
        <c:manualLayout>
          <c:layoutTarget val="inner"/>
          <c:xMode val="edge"/>
          <c:yMode val="edge"/>
          <c:x val="0.14034887777399671"/>
          <c:y val="1.626888232446478E-2"/>
          <c:w val="0.85394944276795781"/>
          <c:h val="0.92683014058625357"/>
        </c:manualLayout>
      </c:layout>
      <c:bar3DChart>
        <c:barDir val="col"/>
        <c:grouping val="clustered"/>
        <c:ser>
          <c:idx val="0"/>
          <c:order val="0"/>
          <c:tx>
            <c:strRef>
              <c:f>'Bar Grpah'!$B$1</c:f>
              <c:strCache>
                <c:ptCount val="1"/>
                <c:pt idx="0">
                  <c:v>FY 2012</c:v>
                </c:pt>
              </c:strCache>
            </c:strRef>
          </c:tx>
          <c:spPr>
            <a:solidFill>
              <a:srgbClr val="0066FF"/>
            </a:solidFill>
          </c:spPr>
          <c:cat>
            <c:strRef>
              <c:f>'Bar Grpah'!$A$2:$A$5</c:f>
              <c:strCache>
                <c:ptCount val="4"/>
                <c:pt idx="0">
                  <c:v>EFRCs+Hubs</c:v>
                </c:pt>
                <c:pt idx="1">
                  <c:v>Core Research</c:v>
                </c:pt>
                <c:pt idx="2">
                  <c:v>Facilities Operations </c:v>
                </c:pt>
                <c:pt idx="3">
                  <c:v>MIE/Construction/OPC</c:v>
                </c:pt>
              </c:strCache>
            </c:strRef>
          </c:cat>
          <c:val>
            <c:numRef>
              <c:f>'Bar Grpah'!$B$2:$B$5</c:f>
              <c:numCache>
                <c:formatCode>#,##0</c:formatCode>
                <c:ptCount val="4"/>
                <c:pt idx="0">
                  <c:v>143673</c:v>
                </c:pt>
                <c:pt idx="1">
                  <c:v>556015</c:v>
                </c:pt>
                <c:pt idx="2">
                  <c:v>755805</c:v>
                </c:pt>
                <c:pt idx="3">
                  <c:v>232600</c:v>
                </c:pt>
              </c:numCache>
            </c:numRef>
          </c:val>
        </c:ser>
        <c:ser>
          <c:idx val="1"/>
          <c:order val="1"/>
          <c:tx>
            <c:strRef>
              <c:f>'Bar Grpah'!$C$1</c:f>
              <c:strCache>
                <c:ptCount val="1"/>
                <c:pt idx="0">
                  <c:v>FY 2013</c:v>
                </c:pt>
              </c:strCache>
            </c:strRef>
          </c:tx>
          <c:spPr>
            <a:solidFill>
              <a:srgbClr val="FF0000"/>
            </a:solidFill>
          </c:spPr>
          <c:cat>
            <c:strRef>
              <c:f>'Bar Grpah'!$A$2:$A$5</c:f>
              <c:strCache>
                <c:ptCount val="4"/>
                <c:pt idx="0">
                  <c:v>EFRCs+Hubs</c:v>
                </c:pt>
                <c:pt idx="1">
                  <c:v>Core Research</c:v>
                </c:pt>
                <c:pt idx="2">
                  <c:v>Facilities Operations </c:v>
                </c:pt>
                <c:pt idx="3">
                  <c:v>MIE/Construction/OPC</c:v>
                </c:pt>
              </c:strCache>
            </c:strRef>
          </c:cat>
          <c:val>
            <c:numRef>
              <c:f>'Bar Grpah'!$C$2:$C$5</c:f>
              <c:numCache>
                <c:formatCode>#,##0_);\-#,##0_);\—\—_)</c:formatCode>
                <c:ptCount val="4"/>
                <c:pt idx="0">
                  <c:v>148474</c:v>
                </c:pt>
                <c:pt idx="1">
                  <c:v>554465</c:v>
                </c:pt>
                <c:pt idx="2">
                  <c:v>767124</c:v>
                </c:pt>
                <c:pt idx="3">
                  <c:v>126103</c:v>
                </c:pt>
              </c:numCache>
            </c:numRef>
          </c:val>
        </c:ser>
        <c:dLbls/>
        <c:gapWidth val="139"/>
        <c:gapDepth val="4"/>
        <c:shape val="cylinder"/>
        <c:axId val="99131776"/>
        <c:axId val="99133312"/>
        <c:axId val="0"/>
      </c:bar3DChart>
      <c:catAx>
        <c:axId val="99131776"/>
        <c:scaling>
          <c:orientation val="minMax"/>
        </c:scaling>
        <c:axPos val="b"/>
        <c:tickLblPos val="nextTo"/>
        <c:txPr>
          <a:bodyPr/>
          <a:lstStyle/>
          <a:p>
            <a:pPr>
              <a:defRPr sz="1600" b="1">
                <a:latin typeface="Arial Narrow" pitchFamily="34" charset="0"/>
              </a:defRPr>
            </a:pPr>
            <a:endParaRPr lang="en-US"/>
          </a:p>
        </c:txPr>
        <c:crossAx val="99133312"/>
        <c:crosses val="autoZero"/>
        <c:auto val="1"/>
        <c:lblAlgn val="ctr"/>
        <c:lblOffset val="100"/>
      </c:catAx>
      <c:valAx>
        <c:axId val="99133312"/>
        <c:scaling>
          <c:orientation val="minMax"/>
        </c:scaling>
        <c:axPos val="l"/>
        <c:majorGridlines/>
        <c:numFmt formatCode="#,##0" sourceLinked="1"/>
        <c:tickLblPos val="nextTo"/>
        <c:txPr>
          <a:bodyPr/>
          <a:lstStyle/>
          <a:p>
            <a:pPr>
              <a:defRPr sz="1800" b="1">
                <a:latin typeface="Arial Narrow" pitchFamily="34" charset="0"/>
              </a:defRPr>
            </a:pPr>
            <a:endParaRPr lang="en-US"/>
          </a:p>
        </c:txPr>
        <c:crossAx val="99131776"/>
        <c:crosses val="autoZero"/>
        <c:crossBetween val="between"/>
        <c:majorUnit val="200000"/>
      </c:valAx>
    </c:plotArea>
    <c:legend>
      <c:legendPos val="r"/>
      <c:layout>
        <c:manualLayout>
          <c:xMode val="edge"/>
          <c:yMode val="edge"/>
          <c:x val="0.18564415901001841"/>
          <c:y val="5.4956678094033776E-2"/>
          <c:w val="0.14998490813648299"/>
          <c:h val="0.15354549431321093"/>
        </c:manualLayout>
      </c:layout>
      <c:spPr>
        <a:solidFill>
          <a:schemeClr val="bg1"/>
        </a:solidFill>
        <a:ln>
          <a:solidFill>
            <a:schemeClr val="tx1"/>
          </a:solidFill>
        </a:ln>
      </c:spPr>
      <c:txPr>
        <a:bodyPr/>
        <a:lstStyle/>
        <a:p>
          <a:pPr>
            <a:defRPr sz="1800" b="1">
              <a:latin typeface="Arial Narrow" pitchFamily="34" charset="0"/>
            </a:defRPr>
          </a:pPr>
          <a:endParaRPr lang="en-US"/>
        </a:p>
      </c:tx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plotArea>
      <c:layout/>
      <c:ofPieChart>
        <c:ofPieType val="bar"/>
        <c:varyColors val="1"/>
        <c:ser>
          <c:idx val="0"/>
          <c:order val="0"/>
          <c:dPt>
            <c:idx val="0"/>
            <c:spPr>
              <a:solidFill>
                <a:srgbClr val="FFFF99"/>
              </a:solidFill>
            </c:spPr>
          </c:dPt>
          <c:dPt>
            <c:idx val="1"/>
            <c:spPr>
              <a:solidFill>
                <a:srgbClr val="FF3399"/>
              </a:solidFill>
            </c:spPr>
          </c:dPt>
          <c:dPt>
            <c:idx val="2"/>
            <c:spPr>
              <a:solidFill>
                <a:srgbClr val="00EA6A"/>
              </a:solidFill>
            </c:spPr>
          </c:dPt>
          <c:dPt>
            <c:idx val="3"/>
            <c:spPr>
              <a:solidFill>
                <a:srgbClr val="FFB84F"/>
              </a:solidFill>
            </c:spPr>
          </c:dPt>
          <c:dPt>
            <c:idx val="4"/>
            <c:spPr>
              <a:solidFill>
                <a:srgbClr val="00FFFF"/>
              </a:solidFill>
            </c:spPr>
          </c:dPt>
          <c:dPt>
            <c:idx val="5"/>
            <c:spPr>
              <a:solidFill>
                <a:schemeClr val="tx2">
                  <a:lumMod val="40000"/>
                  <a:lumOff val="60000"/>
                </a:schemeClr>
              </a:solidFill>
            </c:spPr>
          </c:dPt>
          <c:dPt>
            <c:idx val="6"/>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7"/>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c:spPr>
          </c:dPt>
          <c:dPt>
            <c:idx val="8"/>
            <c:spPr>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c:spPr>
          </c:dPt>
          <c:dPt>
            <c:idx val="9"/>
            <c:spPr>
              <a:solidFill>
                <a:srgbClr val="0066FF"/>
              </a:solidFill>
            </c:spPr>
          </c:dPt>
          <c:dPt>
            <c:idx val="10"/>
            <c:spPr>
              <a:solidFill>
                <a:srgbClr val="0066FF"/>
              </a:solidFill>
            </c:spPr>
          </c:dPt>
          <c:cat>
            <c:strRef>
              <c:f>'FY13 Operating Plan Pie Chart'!$C$7:$C$15</c:f>
              <c:strCache>
                <c:ptCount val="9"/>
                <c:pt idx="0">
                  <c:v>MSE Research</c:v>
                </c:pt>
                <c:pt idx="1">
                  <c:v>CSGB Research</c:v>
                </c:pt>
                <c:pt idx="2">
                  <c:v>EFRCs+Hubs</c:v>
                </c:pt>
                <c:pt idx="3">
                  <c:v>SUF Research</c:v>
                </c:pt>
                <c:pt idx="4">
                  <c:v>Constructions + OPC+MIE</c:v>
                </c:pt>
                <c:pt idx="5">
                  <c:v>SBIR/STTP + GPP</c:v>
                </c:pt>
                <c:pt idx="6">
                  <c:v>NSRC</c:v>
                </c:pt>
                <c:pt idx="7">
                  <c:v>neutron</c:v>
                </c:pt>
                <c:pt idx="8">
                  <c:v>Light Sources</c:v>
                </c:pt>
              </c:strCache>
            </c:strRef>
          </c:cat>
          <c:val>
            <c:numRef>
              <c:f>'FY13 Operating Plan Pie Chart'!$D$7:$D$15</c:f>
              <c:numCache>
                <c:formatCode>#,##0</c:formatCode>
                <c:ptCount val="9"/>
                <c:pt idx="0">
                  <c:v>265969</c:v>
                </c:pt>
                <c:pt idx="1">
                  <c:v>236349</c:v>
                </c:pt>
                <c:pt idx="2">
                  <c:v>148474</c:v>
                </c:pt>
                <c:pt idx="3">
                  <c:v>26691</c:v>
                </c:pt>
                <c:pt idx="4">
                  <c:v>126103</c:v>
                </c:pt>
                <c:pt idx="5">
                  <c:v>49910</c:v>
                </c:pt>
                <c:pt idx="6">
                  <c:v>100500</c:v>
                </c:pt>
                <c:pt idx="7">
                  <c:v>246000</c:v>
                </c:pt>
                <c:pt idx="8">
                  <c:v>396170</c:v>
                </c:pt>
              </c:numCache>
            </c:numRef>
          </c:val>
        </c:ser>
        <c:dLbls/>
        <c:gapWidth val="100"/>
        <c:splitType val="pos"/>
        <c:splitPos val="3"/>
        <c:secondPieSize val="75"/>
        <c:serLines/>
      </c:ofPieChart>
    </c:plotArea>
    <c:plotVisOnly val="1"/>
    <c:dispBlanksAs val="zero"/>
  </c:chart>
  <c:externalData r:id="rId1"/>
</c:chartSpace>
</file>

<file path=ppt/drawings/drawing1.xml><?xml version="1.0" encoding="utf-8"?>
<c:userShapes xmlns:c="http://schemas.openxmlformats.org/drawingml/2006/chart">
  <cdr:relSizeAnchor xmlns:cdr="http://schemas.openxmlformats.org/drawingml/2006/chartDrawing">
    <cdr:from>
      <cdr:x>0.6185</cdr:x>
      <cdr:y>0.17016</cdr:y>
    </cdr:from>
    <cdr:to>
      <cdr:x>0.69133</cdr:x>
      <cdr:y>0.22625</cdr:y>
    </cdr:to>
    <cdr:grpSp>
      <cdr:nvGrpSpPr>
        <cdr:cNvPr id="8" name="Group 7"/>
        <cdr:cNvGrpSpPr/>
      </cdr:nvGrpSpPr>
      <cdr:grpSpPr>
        <a:xfrm xmlns:a="http://schemas.openxmlformats.org/drawingml/2006/main">
          <a:off x="5298028" y="1038264"/>
          <a:ext cx="623857" cy="342244"/>
          <a:chOff x="7401739" y="774088"/>
          <a:chExt cx="625029" cy="326431"/>
        </a:xfrm>
      </cdr:grpSpPr>
      <cdr:sp macro="" textlink="">
        <cdr:nvSpPr>
          <cdr:cNvPr id="21505" name="Text Box 1"/>
          <cdr:cNvSpPr txBox="1">
            <a:spLocks xmlns:a="http://schemas.openxmlformats.org/drawingml/2006/main" noChangeArrowheads="1"/>
          </cdr:cNvSpPr>
        </cdr:nvSpPr>
        <cdr:spPr bwMode="auto">
          <a:xfrm xmlns:a="http://schemas.openxmlformats.org/drawingml/2006/main">
            <a:off x="7401739" y="774088"/>
            <a:ext cx="600913" cy="200142"/>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en-US" sz="1200" b="0" i="0" u="none" strike="noStrike" baseline="0" dirty="0">
                <a:solidFill>
                  <a:schemeClr val="accent2"/>
                </a:solidFill>
                <a:latin typeface="Arial"/>
                <a:cs typeface="Arial"/>
              </a:rPr>
              <a:t>Request</a:t>
            </a:r>
          </a:p>
        </cdr:txBody>
      </cdr:sp>
      <cdr:sp macro="" textlink="">
        <cdr:nvSpPr>
          <cdr:cNvPr id="21506" name="Line 2"/>
          <cdr:cNvSpPr>
            <a:spLocks xmlns:a="http://schemas.openxmlformats.org/drawingml/2006/main" noChangeShapeType="1"/>
          </cdr:cNvSpPr>
        </cdr:nvSpPr>
        <cdr:spPr bwMode="auto">
          <a:xfrm xmlns:a="http://schemas.openxmlformats.org/drawingml/2006/main">
            <a:off x="7931765" y="969807"/>
            <a:ext cx="95003" cy="130712"/>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a:p>
        </cdr:txBody>
      </cdr:sp>
    </cdr:grpSp>
  </cdr:relSizeAnchor>
  <cdr:relSizeAnchor xmlns:cdr="http://schemas.openxmlformats.org/drawingml/2006/chartDrawing">
    <cdr:from>
      <cdr:x>0.41059</cdr:x>
      <cdr:y>0.32709</cdr:y>
    </cdr:from>
    <cdr:to>
      <cdr:x>0.52116</cdr:x>
      <cdr:y>0.40968</cdr:y>
    </cdr:to>
    <cdr:grpSp>
      <cdr:nvGrpSpPr>
        <cdr:cNvPr id="7" name="Group 6"/>
        <cdr:cNvGrpSpPr/>
      </cdr:nvGrpSpPr>
      <cdr:grpSpPr>
        <a:xfrm xmlns:a="http://schemas.openxmlformats.org/drawingml/2006/main">
          <a:off x="3517086" y="1995803"/>
          <a:ext cx="947135" cy="503939"/>
          <a:chOff x="4117741" y="2263718"/>
          <a:chExt cx="948915" cy="480655"/>
        </a:xfrm>
      </cdr:grpSpPr>
      <cdr:sp macro="" textlink="">
        <cdr:nvSpPr>
          <cdr:cNvPr id="21507" name="Text Box 3"/>
          <cdr:cNvSpPr txBox="1">
            <a:spLocks xmlns:a="http://schemas.openxmlformats.org/drawingml/2006/main" noChangeArrowheads="1"/>
          </cdr:cNvSpPr>
        </cdr:nvSpPr>
        <cdr:spPr bwMode="auto">
          <a:xfrm xmlns:a="http://schemas.openxmlformats.org/drawingml/2006/main">
            <a:off x="4117741" y="2263718"/>
            <a:ext cx="943165" cy="200142"/>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en-US" sz="1200" b="0" i="0" u="none" strike="noStrike" baseline="0" dirty="0">
                <a:solidFill>
                  <a:schemeClr val="accent4"/>
                </a:solidFill>
                <a:latin typeface="Arial"/>
                <a:cs typeface="Arial"/>
              </a:rPr>
              <a:t>Appropriation</a:t>
            </a:r>
          </a:p>
        </cdr:txBody>
      </cdr:sp>
      <cdr:sp macro="" textlink="">
        <cdr:nvSpPr>
          <cdr:cNvPr id="21508" name="Line 4"/>
          <cdr:cNvSpPr>
            <a:spLocks xmlns:a="http://schemas.openxmlformats.org/drawingml/2006/main" noChangeShapeType="1"/>
          </cdr:cNvSpPr>
        </cdr:nvSpPr>
        <cdr:spPr bwMode="auto">
          <a:xfrm xmlns:a="http://schemas.openxmlformats.org/drawingml/2006/main">
            <a:off x="4909691" y="2511117"/>
            <a:ext cx="156965" cy="233256"/>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a:p>
        </cdr:txBody>
      </cdr:sp>
    </cdr:grpSp>
  </cdr:relSizeAnchor>
  <cdr:relSizeAnchor xmlns:cdr="http://schemas.openxmlformats.org/drawingml/2006/chartDrawing">
    <cdr:from>
      <cdr:x>0.89939</cdr:x>
      <cdr:y>0.17383</cdr:y>
    </cdr:from>
    <cdr:to>
      <cdr:x>0.9362</cdr:x>
      <cdr:y>0.87759</cdr:y>
    </cdr:to>
    <cdr:sp macro="" textlink="">
      <cdr:nvSpPr>
        <cdr:cNvPr id="9" name="TextBox 8"/>
        <cdr:cNvSpPr txBox="1"/>
      </cdr:nvSpPr>
      <cdr:spPr>
        <a:xfrm xmlns:a="http://schemas.openxmlformats.org/drawingml/2006/main">
          <a:off x="7704113" y="1060657"/>
          <a:ext cx="315312" cy="4294128"/>
        </a:xfrm>
        <a:prstGeom xmlns:a="http://schemas.openxmlformats.org/drawingml/2006/main" prst="rect">
          <a:avLst/>
        </a:prstGeom>
      </cdr:spPr>
      <cdr:txBody>
        <a:bodyPr xmlns:a="http://schemas.openxmlformats.org/drawingml/2006/main" vertOverflow="clip" vert="vert270" wrap="none" rtlCol="0"/>
        <a:lstStyle xmlns:a="http://schemas.openxmlformats.org/drawingml/2006/main"/>
        <a:p xmlns:a="http://schemas.openxmlformats.org/drawingml/2006/main">
          <a:pPr algn="ctr"/>
          <a:r>
            <a:rPr lang="en-US" sz="1400" b="1" dirty="0" smtClean="0">
              <a:solidFill>
                <a:schemeClr val="tx1"/>
              </a:solidFill>
              <a:latin typeface="Arial Narrow" pitchFamily="34" charset="0"/>
            </a:rPr>
            <a:t>2013 (post sequestration) ~ 95% of 2012 </a:t>
          </a:r>
          <a:r>
            <a:rPr lang="en-US" sz="1400" b="1" dirty="0" err="1" smtClean="0">
              <a:solidFill>
                <a:schemeClr val="tx1"/>
              </a:solidFill>
              <a:latin typeface="Arial Narrow" pitchFamily="34" charset="0"/>
            </a:rPr>
            <a:t>approp</a:t>
          </a:r>
          <a:r>
            <a:rPr lang="en-US" sz="1400" b="1" dirty="0" smtClean="0">
              <a:solidFill>
                <a:schemeClr val="tx1"/>
              </a:solidFill>
              <a:latin typeface="Arial Narrow" pitchFamily="34" charset="0"/>
            </a:rPr>
            <a:t>.</a:t>
          </a:r>
          <a:endParaRPr lang="en-US" sz="1400" b="1" dirty="0">
            <a:solidFill>
              <a:schemeClr val="tx1"/>
            </a:solidFill>
            <a:latin typeface="Arial Narrow"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5138"/>
          </a:xfrm>
          <a:prstGeom prst="rect">
            <a:avLst/>
          </a:prstGeom>
        </p:spPr>
        <p:txBody>
          <a:bodyPr vert="horz" lIns="91418" tIns="45708" rIns="91418" bIns="45708"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5138"/>
          </a:xfrm>
          <a:prstGeom prst="rect">
            <a:avLst/>
          </a:prstGeom>
        </p:spPr>
        <p:txBody>
          <a:bodyPr vert="horz" lIns="91418" tIns="45708" rIns="91418" bIns="45708" rtlCol="0"/>
          <a:lstStyle>
            <a:lvl1pPr algn="r">
              <a:defRPr sz="1200"/>
            </a:lvl1pPr>
          </a:lstStyle>
          <a:p>
            <a:fld id="{1DCF576A-B395-4BA3-973E-2655D899A55A}" type="datetimeFigureOut">
              <a:rPr lang="en-US" smtClean="0"/>
              <a:pPr/>
              <a:t>7/29/2013</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1418" tIns="45708" rIns="91418" bIns="45708"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18" tIns="45708" rIns="91418" bIns="45708" rtlCol="0" anchor="b"/>
          <a:lstStyle>
            <a:lvl1pPr algn="r">
              <a:defRPr sz="1200"/>
            </a:lvl1pPr>
          </a:lstStyle>
          <a:p>
            <a:fld id="{A0D92419-4B5B-4C6E-854B-DA725B5B53F6}" type="slidenum">
              <a:rPr lang="en-US" smtClean="0"/>
              <a:pPr/>
              <a:t>‹#›</a:t>
            </a:fld>
            <a:endParaRPr lang="en-US"/>
          </a:p>
        </p:txBody>
      </p:sp>
    </p:spTree>
    <p:extLst>
      <p:ext uri="{BB962C8B-B14F-4D97-AF65-F5344CB8AC3E}">
        <p14:creationId xmlns:p14="http://schemas.microsoft.com/office/powerpoint/2010/main" xmlns="" val="3955448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36888" cy="464980"/>
          </a:xfrm>
          <a:prstGeom prst="rect">
            <a:avLst/>
          </a:prstGeom>
        </p:spPr>
        <p:txBody>
          <a:bodyPr vert="horz" lIns="92382" tIns="46192" rIns="92382" bIns="4619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7" y="1"/>
            <a:ext cx="3036888" cy="464980"/>
          </a:xfrm>
          <a:prstGeom prst="rect">
            <a:avLst/>
          </a:prstGeom>
        </p:spPr>
        <p:txBody>
          <a:bodyPr vert="horz" lIns="92382" tIns="46192" rIns="92382" bIns="46192"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7/29/2013</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382" tIns="46192" rIns="92382" bIns="46192" rtlCol="0" anchor="ctr"/>
          <a:lstStyle/>
          <a:p>
            <a:pPr lvl="0"/>
            <a:endParaRPr lang="en-US" noProof="0"/>
          </a:p>
        </p:txBody>
      </p:sp>
      <p:sp>
        <p:nvSpPr>
          <p:cNvPr id="5" name="Notes Placeholder 4"/>
          <p:cNvSpPr>
            <a:spLocks noGrp="1"/>
          </p:cNvSpPr>
          <p:nvPr>
            <p:ph type="body" sz="quarter" idx="3"/>
          </p:nvPr>
        </p:nvSpPr>
        <p:spPr>
          <a:xfrm>
            <a:off x="701678" y="4416511"/>
            <a:ext cx="5607050" cy="4183221"/>
          </a:xfrm>
          <a:prstGeom prst="rect">
            <a:avLst/>
          </a:prstGeom>
        </p:spPr>
        <p:txBody>
          <a:bodyPr vert="horz" lIns="92382" tIns="46192" rIns="92382" bIns="4619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5" y="8829825"/>
            <a:ext cx="3036888" cy="464980"/>
          </a:xfrm>
          <a:prstGeom prst="rect">
            <a:avLst/>
          </a:prstGeom>
        </p:spPr>
        <p:txBody>
          <a:bodyPr vert="horz" lIns="92382" tIns="46192" rIns="92382" bIns="4619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7" y="8829825"/>
            <a:ext cx="3036888" cy="464980"/>
          </a:xfrm>
          <a:prstGeom prst="rect">
            <a:avLst/>
          </a:prstGeom>
        </p:spPr>
        <p:txBody>
          <a:bodyPr vert="horz" lIns="92382" tIns="46192" rIns="92382" bIns="46192"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extLst>
      <p:ext uri="{BB962C8B-B14F-4D97-AF65-F5344CB8AC3E}">
        <p14:creationId xmlns:p14="http://schemas.microsoft.com/office/powerpoint/2010/main" xmlns="" val="3441274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039" algn="l" rtl="0" eaLnBrk="0" fontAlgn="base" hangingPunct="0">
      <a:spcBef>
        <a:spcPct val="30000"/>
      </a:spcBef>
      <a:spcAft>
        <a:spcPct val="0"/>
      </a:spcAft>
      <a:defRPr sz="1200" kern="1200">
        <a:solidFill>
          <a:schemeClr val="tx1"/>
        </a:solidFill>
        <a:latin typeface="+mn-lt"/>
        <a:ea typeface="+mn-ea"/>
        <a:cs typeface="+mn-cs"/>
      </a:defRPr>
    </a:lvl2pPr>
    <a:lvl3pPr marL="914079" algn="l" rtl="0" eaLnBrk="0" fontAlgn="base" hangingPunct="0">
      <a:spcBef>
        <a:spcPct val="30000"/>
      </a:spcBef>
      <a:spcAft>
        <a:spcPct val="0"/>
      </a:spcAft>
      <a:defRPr sz="1200" kern="1200">
        <a:solidFill>
          <a:schemeClr val="tx1"/>
        </a:solidFill>
        <a:latin typeface="+mn-lt"/>
        <a:ea typeface="+mn-ea"/>
        <a:cs typeface="+mn-cs"/>
      </a:defRPr>
    </a:lvl3pPr>
    <a:lvl4pPr marL="1371119" algn="l" rtl="0" eaLnBrk="0" fontAlgn="base" hangingPunct="0">
      <a:spcBef>
        <a:spcPct val="30000"/>
      </a:spcBef>
      <a:spcAft>
        <a:spcPct val="0"/>
      </a:spcAft>
      <a:defRPr sz="1200" kern="1200">
        <a:solidFill>
          <a:schemeClr val="tx1"/>
        </a:solidFill>
        <a:latin typeface="+mn-lt"/>
        <a:ea typeface="+mn-ea"/>
        <a:cs typeface="+mn-cs"/>
      </a:defRPr>
    </a:lvl4pPr>
    <a:lvl5pPr marL="1828159" algn="l" rtl="0" eaLnBrk="0" fontAlgn="base" hangingPunct="0">
      <a:spcBef>
        <a:spcPct val="30000"/>
      </a:spcBef>
      <a:spcAft>
        <a:spcPct val="0"/>
      </a:spcAft>
      <a:defRPr sz="1200" kern="1200">
        <a:solidFill>
          <a:schemeClr val="tx1"/>
        </a:solidFill>
        <a:latin typeface="+mn-lt"/>
        <a:ea typeface="+mn-ea"/>
        <a:cs typeface="+mn-cs"/>
      </a:defRPr>
    </a:lvl5pPr>
    <a:lvl6pPr marL="2285199" algn="l" defTabSz="914079" rtl="0" eaLnBrk="1" latinLnBrk="0" hangingPunct="1">
      <a:defRPr sz="1200" kern="1200">
        <a:solidFill>
          <a:schemeClr val="tx1"/>
        </a:solidFill>
        <a:latin typeface="+mn-lt"/>
        <a:ea typeface="+mn-ea"/>
        <a:cs typeface="+mn-cs"/>
      </a:defRPr>
    </a:lvl6pPr>
    <a:lvl7pPr marL="2742237" algn="l" defTabSz="914079" rtl="0" eaLnBrk="1" latinLnBrk="0" hangingPunct="1">
      <a:defRPr sz="1200" kern="1200">
        <a:solidFill>
          <a:schemeClr val="tx1"/>
        </a:solidFill>
        <a:latin typeface="+mn-lt"/>
        <a:ea typeface="+mn-ea"/>
        <a:cs typeface="+mn-cs"/>
      </a:defRPr>
    </a:lvl7pPr>
    <a:lvl8pPr marL="3199278" algn="l" defTabSz="914079" rtl="0" eaLnBrk="1" latinLnBrk="0" hangingPunct="1">
      <a:defRPr sz="1200" kern="1200">
        <a:solidFill>
          <a:schemeClr val="tx1"/>
        </a:solidFill>
        <a:latin typeface="+mn-lt"/>
        <a:ea typeface="+mn-ea"/>
        <a:cs typeface="+mn-cs"/>
      </a:defRPr>
    </a:lvl8pPr>
    <a:lvl9pPr marL="3656316" algn="l" defTabSz="9140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3</a:t>
            </a:fld>
            <a:endParaRPr lang="en-US"/>
          </a:p>
        </p:txBody>
      </p:sp>
    </p:spTree>
    <p:extLst>
      <p:ext uri="{BB962C8B-B14F-4D97-AF65-F5344CB8AC3E}">
        <p14:creationId xmlns:p14="http://schemas.microsoft.com/office/powerpoint/2010/main" xmlns="" val="42291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14</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rmAutofit fontScale="70000" lnSpcReduction="20000"/>
          </a:bodyPr>
          <a:lstStyle/>
          <a:p>
            <a:pPr defTabSz="914240">
              <a:defRPr/>
            </a:pPr>
            <a:endParaRPr lang="en-US" b="1"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FABF6-C703-4D3D-B5F7-BE9DFAF50E84}" type="slidenum">
              <a:rPr lang="en-US" smtClean="0"/>
              <a:pPr/>
              <a:t>15</a:t>
            </a:fld>
            <a:endParaRPr lang="en-US"/>
          </a:p>
        </p:txBody>
      </p:sp>
    </p:spTree>
    <p:extLst>
      <p:ext uri="{BB962C8B-B14F-4D97-AF65-F5344CB8AC3E}">
        <p14:creationId xmlns:p14="http://schemas.microsoft.com/office/powerpoint/2010/main" xmlns="" val="355445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FABF6-C703-4D3D-B5F7-BE9DFAF50E84}" type="slidenum">
              <a:rPr lang="en-US" smtClean="0"/>
              <a:pPr/>
              <a:t>16</a:t>
            </a:fld>
            <a:endParaRPr lang="en-US"/>
          </a:p>
        </p:txBody>
      </p:sp>
    </p:spTree>
    <p:extLst>
      <p:ext uri="{BB962C8B-B14F-4D97-AF65-F5344CB8AC3E}">
        <p14:creationId xmlns:p14="http://schemas.microsoft.com/office/powerpoint/2010/main" xmlns="" val="191906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endParaRPr lang="en-US" b="1" dirty="0">
              <a:solidFill>
                <a:srgbClr val="106636"/>
              </a:solidFill>
            </a:endParaRPr>
          </a:p>
        </p:txBody>
      </p:sp>
      <p:sp>
        <p:nvSpPr>
          <p:cNvPr id="4" name="Slide Number Placeholder 3"/>
          <p:cNvSpPr>
            <a:spLocks noGrp="1"/>
          </p:cNvSpPr>
          <p:nvPr>
            <p:ph type="sldNum" sz="quarter" idx="10"/>
          </p:nvPr>
        </p:nvSpPr>
        <p:spPr/>
        <p:txBody>
          <a:bodyPr/>
          <a:lstStyle/>
          <a:p>
            <a:fld id="{1EDFABF6-C703-4D3D-B5F7-BE9DFAF50E84}" type="slidenum">
              <a:rPr lang="en-US" smtClean="0"/>
              <a:pPr/>
              <a:t>17</a:t>
            </a:fld>
            <a:endParaRPr lang="en-US"/>
          </a:p>
        </p:txBody>
      </p:sp>
    </p:spTree>
    <p:extLst>
      <p:ext uri="{BB962C8B-B14F-4D97-AF65-F5344CB8AC3E}">
        <p14:creationId xmlns:p14="http://schemas.microsoft.com/office/powerpoint/2010/main" xmlns="" val="1919061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18</a:t>
            </a:fld>
            <a:endParaRPr lang="en-US"/>
          </a:p>
        </p:txBody>
      </p:sp>
    </p:spTree>
    <p:extLst>
      <p:ext uri="{BB962C8B-B14F-4D97-AF65-F5344CB8AC3E}">
        <p14:creationId xmlns:p14="http://schemas.microsoft.com/office/powerpoint/2010/main" xmlns="" val="3991161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70008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4</a:t>
            </a:fld>
            <a:endParaRPr lang="en-US"/>
          </a:p>
        </p:txBody>
      </p:sp>
    </p:spTree>
    <p:extLst>
      <p:ext uri="{BB962C8B-B14F-4D97-AF65-F5344CB8AC3E}">
        <p14:creationId xmlns:p14="http://schemas.microsoft.com/office/powerpoint/2010/main" xmlns="" val="708503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D4AB7-D873-49D5-AD86-9DF0DF8A694A}" type="slidenum">
              <a:rPr lang="en-US"/>
              <a:pPr/>
              <a:t>25</a:t>
            </a:fld>
            <a:endParaRPr lang="en-US"/>
          </a:p>
        </p:txBody>
      </p:sp>
      <p:sp>
        <p:nvSpPr>
          <p:cNvPr id="778242" name="Rectangle 2"/>
          <p:cNvSpPr>
            <a:spLocks noGrp="1" noRot="1" noChangeAspect="1" noChangeArrowheads="1" noTextEdit="1"/>
          </p:cNvSpPr>
          <p:nvPr>
            <p:ph type="sldImg"/>
          </p:nvPr>
        </p:nvSpPr>
        <p:spPr>
          <a:xfrm>
            <a:off x="1190625" y="693738"/>
            <a:ext cx="4629150" cy="3471862"/>
          </a:xfrm>
          <a:ln/>
        </p:spPr>
      </p:sp>
      <p:sp>
        <p:nvSpPr>
          <p:cNvPr id="778243" name="Rectangle 3"/>
          <p:cNvSpPr>
            <a:spLocks noGrp="1" noChangeArrowheads="1"/>
          </p:cNvSpPr>
          <p:nvPr>
            <p:ph type="body" idx="1"/>
          </p:nvPr>
        </p:nvSpPr>
        <p:spPr>
          <a:xfrm>
            <a:off x="923926" y="4397375"/>
            <a:ext cx="5162550" cy="4164013"/>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D4AB7-D873-49D5-AD86-9DF0DF8A694A}" type="slidenum">
              <a:rPr lang="en-US"/>
              <a:pPr/>
              <a:t>26</a:t>
            </a:fld>
            <a:endParaRPr lang="en-US"/>
          </a:p>
        </p:txBody>
      </p:sp>
      <p:sp>
        <p:nvSpPr>
          <p:cNvPr id="778242" name="Rectangle 2"/>
          <p:cNvSpPr>
            <a:spLocks noGrp="1" noRot="1" noChangeAspect="1" noChangeArrowheads="1" noTextEdit="1"/>
          </p:cNvSpPr>
          <p:nvPr>
            <p:ph type="sldImg"/>
          </p:nvPr>
        </p:nvSpPr>
        <p:spPr>
          <a:xfrm>
            <a:off x="1190625" y="693738"/>
            <a:ext cx="4629150" cy="3471862"/>
          </a:xfrm>
          <a:ln/>
        </p:spPr>
      </p:sp>
      <p:sp>
        <p:nvSpPr>
          <p:cNvPr id="778243" name="Rectangle 3"/>
          <p:cNvSpPr>
            <a:spLocks noGrp="1" noChangeArrowheads="1"/>
          </p:cNvSpPr>
          <p:nvPr>
            <p:ph type="body" idx="1"/>
          </p:nvPr>
        </p:nvSpPr>
        <p:spPr>
          <a:xfrm>
            <a:off x="923926" y="4397375"/>
            <a:ext cx="5162550" cy="4164013"/>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1C8B8-7C46-4386-A712-CEEAC6AA8677}" type="slidenum">
              <a:rPr lang="en-US"/>
              <a:pPr/>
              <a:t>27</a:t>
            </a:fld>
            <a:endParaRPr lang="en-US"/>
          </a:p>
        </p:txBody>
      </p:sp>
      <p:sp>
        <p:nvSpPr>
          <p:cNvPr id="843778" name="Rectangle 2"/>
          <p:cNvSpPr>
            <a:spLocks noGrp="1" noRot="1" noChangeAspect="1" noChangeArrowheads="1" noTextEdit="1"/>
          </p:cNvSpPr>
          <p:nvPr>
            <p:ph type="sldImg"/>
          </p:nvPr>
        </p:nvSpPr>
        <p:spPr>
          <a:xfrm>
            <a:off x="1190625" y="693738"/>
            <a:ext cx="4629150" cy="3471862"/>
          </a:xfrm>
          <a:ln/>
        </p:spPr>
      </p:sp>
      <p:sp>
        <p:nvSpPr>
          <p:cNvPr id="843779" name="Rectangle 3"/>
          <p:cNvSpPr>
            <a:spLocks noGrp="1" noChangeArrowheads="1"/>
          </p:cNvSpPr>
          <p:nvPr>
            <p:ph type="body" idx="1"/>
          </p:nvPr>
        </p:nvSpPr>
        <p:spPr>
          <a:xfrm>
            <a:off x="923926" y="4397375"/>
            <a:ext cx="5162550" cy="4164013"/>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1C8B8-7C46-4386-A712-CEEAC6AA8677}" type="slidenum">
              <a:rPr lang="en-US"/>
              <a:pPr/>
              <a:t>28</a:t>
            </a:fld>
            <a:endParaRPr lang="en-US"/>
          </a:p>
        </p:txBody>
      </p:sp>
      <p:sp>
        <p:nvSpPr>
          <p:cNvPr id="843778" name="Rectangle 2"/>
          <p:cNvSpPr>
            <a:spLocks noGrp="1" noRot="1" noChangeAspect="1" noChangeArrowheads="1" noTextEdit="1"/>
          </p:cNvSpPr>
          <p:nvPr>
            <p:ph type="sldImg"/>
          </p:nvPr>
        </p:nvSpPr>
        <p:spPr>
          <a:xfrm>
            <a:off x="1190625" y="693738"/>
            <a:ext cx="4629150" cy="3471862"/>
          </a:xfrm>
          <a:ln/>
        </p:spPr>
      </p:sp>
      <p:sp>
        <p:nvSpPr>
          <p:cNvPr id="843779" name="Rectangle 3"/>
          <p:cNvSpPr>
            <a:spLocks noGrp="1" noChangeArrowheads="1"/>
          </p:cNvSpPr>
          <p:nvPr>
            <p:ph type="body" idx="1"/>
          </p:nvPr>
        </p:nvSpPr>
        <p:spPr>
          <a:xfrm>
            <a:off x="923926" y="4397375"/>
            <a:ext cx="5162550" cy="4164013"/>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5</a:t>
            </a:fld>
            <a:endParaRPr lang="en-US"/>
          </a:p>
        </p:txBody>
      </p:sp>
    </p:spTree>
    <p:extLst>
      <p:ext uri="{BB962C8B-B14F-4D97-AF65-F5344CB8AC3E}">
        <p14:creationId xmlns:p14="http://schemas.microsoft.com/office/powerpoint/2010/main" xmlns="" val="260026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6</a:t>
            </a:fld>
            <a:endParaRPr lang="en-US"/>
          </a:p>
        </p:txBody>
      </p:sp>
    </p:spTree>
    <p:extLst>
      <p:ext uri="{BB962C8B-B14F-4D97-AF65-F5344CB8AC3E}">
        <p14:creationId xmlns:p14="http://schemas.microsoft.com/office/powerpoint/2010/main" xmlns="" val="49676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pPr/>
              <a:t>7</a:t>
            </a:fld>
            <a:endParaRPr lang="en-US" smtClean="0"/>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57" y="4415790"/>
            <a:ext cx="5143293" cy="4184972"/>
          </a:xfrm>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8</a:t>
            </a:fld>
            <a:endParaRPr lang="en-US"/>
          </a:p>
        </p:txBody>
      </p:sp>
    </p:spTree>
    <p:extLst>
      <p:ext uri="{BB962C8B-B14F-4D97-AF65-F5344CB8AC3E}">
        <p14:creationId xmlns:p14="http://schemas.microsoft.com/office/powerpoint/2010/main" xmlns="" val="530206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5425" lvl="1" indent="0">
              <a:spcBef>
                <a:spcPts val="0"/>
              </a:spcBef>
              <a:spcAft>
                <a:spcPts val="300"/>
              </a:spcAft>
              <a:buNone/>
            </a:pPr>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10</a:t>
            </a:fld>
            <a:endParaRPr lang="en-US"/>
          </a:p>
        </p:txBody>
      </p:sp>
    </p:spTree>
    <p:extLst>
      <p:ext uri="{BB962C8B-B14F-4D97-AF65-F5344CB8AC3E}">
        <p14:creationId xmlns:p14="http://schemas.microsoft.com/office/powerpoint/2010/main" xmlns="" val="1832689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pPr/>
              <a:t>11</a:t>
            </a:fld>
            <a:endParaRPr lang="en-US"/>
          </a:p>
        </p:txBody>
      </p:sp>
    </p:spTree>
    <p:extLst>
      <p:ext uri="{BB962C8B-B14F-4D97-AF65-F5344CB8AC3E}">
        <p14:creationId xmlns:p14="http://schemas.microsoft.com/office/powerpoint/2010/main" xmlns="" val="201340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12</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1538" y="463550"/>
            <a:ext cx="5272087" cy="3952875"/>
          </a:xfrm>
          <a:ln/>
        </p:spPr>
      </p:sp>
      <p:sp>
        <p:nvSpPr>
          <p:cNvPr id="87044" name="Rectangle 3"/>
          <p:cNvSpPr>
            <a:spLocks noGrp="1" noChangeArrowheads="1"/>
          </p:cNvSpPr>
          <p:nvPr>
            <p:ph type="body" idx="1"/>
          </p:nvPr>
        </p:nvSpPr>
        <p:spPr>
          <a:xfrm>
            <a:off x="933558" y="4415792"/>
            <a:ext cx="5143293" cy="4184973"/>
          </a:xfrm>
          <a:noFill/>
          <a:ln/>
        </p:spPr>
        <p:txBody>
          <a:bodyPr>
            <a:normAutofit fontScale="40000" lnSpcReduction="20000"/>
          </a:bodyPr>
          <a:lstStyle/>
          <a:p>
            <a:pPr eaLnBrk="1" hangingPunct="1"/>
            <a:endParaRPr lang="en-US" baseline="0"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3"/>
            <a:ext cx="5334000" cy="8921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77000"/>
            <a:ext cx="2133600" cy="381000"/>
          </a:xfrm>
          <a:prstGeom prst="rect">
            <a:avLst/>
          </a:prstGeom>
        </p:spPr>
        <p:txBody>
          <a:bodyPr/>
          <a:lstStyle>
            <a:lvl1pPr>
              <a:defRPr smtClean="0">
                <a:latin typeface="Arial" charset="0"/>
              </a:defRPr>
            </a:lvl1pPr>
          </a:lstStyle>
          <a:p>
            <a:endParaRPr lang="en-US"/>
          </a:p>
        </p:txBody>
      </p:sp>
      <p:sp>
        <p:nvSpPr>
          <p:cNvPr id="4" name="Footer Placeholder 3"/>
          <p:cNvSpPr>
            <a:spLocks noGrp="1"/>
          </p:cNvSpPr>
          <p:nvPr>
            <p:ph type="ftr" sz="quarter" idx="11"/>
          </p:nvPr>
        </p:nvSpPr>
        <p:spPr>
          <a:xfrm>
            <a:off x="3124200" y="6457950"/>
            <a:ext cx="2895600" cy="381000"/>
          </a:xfrm>
        </p:spPr>
        <p:txBody>
          <a:bodyPr/>
          <a:lstStyle>
            <a:lvl1pPr>
              <a:defRPr smtClean="0">
                <a:latin typeface="Arial" charset="0"/>
              </a:defRPr>
            </a:lvl1pPr>
          </a:lstStyle>
          <a:p>
            <a:endParaRPr lang="en-US"/>
          </a:p>
        </p:txBody>
      </p:sp>
    </p:spTree>
    <p:extLst>
      <p:ext uri="{BB962C8B-B14F-4D97-AF65-F5344CB8AC3E}">
        <p14:creationId xmlns:p14="http://schemas.microsoft.com/office/powerpoint/2010/main" xmlns="" val="31938889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30" tIns="41015" rIns="82030" bIns="41015" anchor="ctr"/>
          <a:lstStyle/>
          <a:p>
            <a:pPr defTabSz="914287"/>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b="0" u="none" smtClean="0"/>
              <a:t>Office of Science FY 2011 Budget</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89" y="274545"/>
            <a:ext cx="8229023" cy="58522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07721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77000"/>
            <a:ext cx="2133600" cy="381000"/>
          </a:xfrm>
          <a:prstGeom prst="rect">
            <a:avLst/>
          </a:prstGeom>
        </p:spPr>
        <p:txBody>
          <a:bodyPr/>
          <a:lstStyle>
            <a:lvl1pPr>
              <a:defRPr smtClean="0">
                <a:latin typeface="Arial" charset="0"/>
              </a:defRPr>
            </a:lvl1pPr>
          </a:lstStyle>
          <a:p>
            <a:endParaRPr lang="en-US"/>
          </a:p>
        </p:txBody>
      </p:sp>
      <p:sp>
        <p:nvSpPr>
          <p:cNvPr id="4" name="Footer Placeholder 3"/>
          <p:cNvSpPr>
            <a:spLocks noGrp="1"/>
          </p:cNvSpPr>
          <p:nvPr>
            <p:ph type="ftr" sz="quarter" idx="11"/>
          </p:nvPr>
        </p:nvSpPr>
        <p:spPr>
          <a:xfrm>
            <a:off x="3124200" y="6457950"/>
            <a:ext cx="2895600" cy="381000"/>
          </a:xfrm>
        </p:spPr>
        <p:txBody>
          <a:bodyPr/>
          <a:lstStyle>
            <a:lvl1pPr>
              <a:defRPr smtClean="0">
                <a:latin typeface="Arial" charset="0"/>
              </a:defRPr>
            </a:lvl1pPr>
          </a:lstStyle>
          <a:p>
            <a:endParaRPr lang="en-US"/>
          </a:p>
        </p:txBody>
      </p:sp>
    </p:spTree>
    <p:extLst>
      <p:ext uri="{BB962C8B-B14F-4D97-AF65-F5344CB8AC3E}">
        <p14:creationId xmlns:p14="http://schemas.microsoft.com/office/powerpoint/2010/main" xmlns="" val="94349655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4.jpeg"/><Relationship Id="rId4" Type="http://schemas.openxmlformats.org/officeDocument/2006/relationships/slideLayout" Target="../slideLayouts/slideLayout7.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87092"/>
            <a:ext cx="9144000" cy="598714"/>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dirty="0" smtClean="0"/>
              <a:t>Click to Insert Title</a:t>
            </a:r>
          </a:p>
        </p:txBody>
      </p:sp>
      <p:sp>
        <p:nvSpPr>
          <p:cNvPr id="7" name="Footer Placeholder 4"/>
          <p:cNvSpPr>
            <a:spLocks noGrp="1"/>
          </p:cNvSpPr>
          <p:nvPr>
            <p:ph type="ftr" sz="quarter" idx="3"/>
          </p:nvPr>
        </p:nvSpPr>
        <p:spPr>
          <a:xfrm>
            <a:off x="3124200" y="6353973"/>
            <a:ext cx="5334000" cy="365125"/>
          </a:xfrm>
          <a:prstGeom prst="rect">
            <a:avLst/>
          </a:prstGeom>
        </p:spPr>
        <p:txBody>
          <a:bodyPr vert="horz" lIns="91407" tIns="45704" rIns="91407" bIns="45704"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r>
              <a:rPr lang="en-US" smtClean="0"/>
              <a:t>Energy Facts 2010</a:t>
            </a:r>
            <a:endParaRPr lang="en-US" dirty="0"/>
          </a:p>
        </p:txBody>
      </p:sp>
      <p:sp>
        <p:nvSpPr>
          <p:cNvPr id="8" name="Slide Number Placeholder 5"/>
          <p:cNvSpPr>
            <a:spLocks noGrp="1"/>
          </p:cNvSpPr>
          <p:nvPr>
            <p:ph type="sldNum" sz="quarter" idx="4"/>
          </p:nvPr>
        </p:nvSpPr>
        <p:spPr>
          <a:xfrm>
            <a:off x="8413751" y="6353973"/>
            <a:ext cx="381000" cy="365125"/>
          </a:xfrm>
          <a:prstGeom prst="rect">
            <a:avLst/>
          </a:prstGeom>
        </p:spPr>
        <p:txBody>
          <a:bodyPr vert="horz" lIns="91407" tIns="45704" rIns="91407" bIns="45704"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fld id="{6EEA275D-5A49-48A8-817D-44C3EA0A3A2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0" r:id="rId3"/>
  </p:sldLayoutIdLst>
  <p:hf hdr="0" dt="0"/>
  <p:txStyles>
    <p:titleStyle>
      <a:lvl1pPr algn="ctr" rtl="0" eaLnBrk="0" fontAlgn="base" hangingPunct="0">
        <a:spcBef>
          <a:spcPct val="0"/>
        </a:spcBef>
        <a:spcAft>
          <a:spcPct val="0"/>
        </a:spcAft>
        <a:defRPr sz="240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039" algn="ctr" rtl="0" fontAlgn="base">
        <a:spcBef>
          <a:spcPct val="0"/>
        </a:spcBef>
        <a:spcAft>
          <a:spcPct val="0"/>
        </a:spcAft>
        <a:defRPr sz="2400">
          <a:solidFill>
            <a:srgbClr val="106636"/>
          </a:solidFill>
          <a:latin typeface="Arial" charset="0"/>
          <a:cs typeface="Arial" charset="0"/>
        </a:defRPr>
      </a:lvl6pPr>
      <a:lvl7pPr marL="914079" algn="ctr" rtl="0" fontAlgn="base">
        <a:spcBef>
          <a:spcPct val="0"/>
        </a:spcBef>
        <a:spcAft>
          <a:spcPct val="0"/>
        </a:spcAft>
        <a:defRPr sz="2400">
          <a:solidFill>
            <a:srgbClr val="106636"/>
          </a:solidFill>
          <a:latin typeface="Arial" charset="0"/>
          <a:cs typeface="Arial" charset="0"/>
        </a:defRPr>
      </a:lvl7pPr>
      <a:lvl8pPr marL="1371119" algn="ctr" rtl="0" fontAlgn="base">
        <a:spcBef>
          <a:spcPct val="0"/>
        </a:spcBef>
        <a:spcAft>
          <a:spcPct val="0"/>
        </a:spcAft>
        <a:defRPr sz="2400">
          <a:solidFill>
            <a:srgbClr val="106636"/>
          </a:solidFill>
          <a:latin typeface="Arial" charset="0"/>
          <a:cs typeface="Arial" charset="0"/>
        </a:defRPr>
      </a:lvl8pPr>
      <a:lvl9pPr marL="1828159" algn="ctr" rtl="0" fontAlgn="base">
        <a:spcBef>
          <a:spcPct val="0"/>
        </a:spcBef>
        <a:spcAft>
          <a:spcPct val="0"/>
        </a:spcAft>
        <a:defRPr sz="2400">
          <a:solidFill>
            <a:srgbClr val="106636"/>
          </a:solidFill>
          <a:latin typeface="Arial" charset="0"/>
          <a:cs typeface="Arial" charset="0"/>
        </a:defRPr>
      </a:lvl9pPr>
    </p:titleStyle>
    <p:bodyStyle>
      <a:lvl1pPr marL="342780" indent="-34278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689" indent="-2856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599"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63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667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7" y="866775"/>
            <a:ext cx="8410575" cy="5259388"/>
          </a:xfrm>
          <a:prstGeom prst="rect">
            <a:avLst/>
          </a:prstGeom>
          <a:noFill/>
          <a:ln w="9525">
            <a:noFill/>
            <a:miter lim="800000"/>
            <a:headEnd/>
            <a:tailEnd/>
          </a:ln>
        </p:spPr>
        <p:txBody>
          <a:bodyPr vert="horz" wrap="square" lIns="91397" tIns="45698" rIns="91397" bIns="456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10" cstate="print"/>
          <a:srcRect/>
          <a:stretch>
            <a:fillRect/>
          </a:stretch>
        </p:blipFill>
        <p:spPr bwMode="auto">
          <a:xfrm>
            <a:off x="457200" y="6354765"/>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6" r:id="rId1"/>
    <p:sldLayoutId id="2147483807" r:id="rId2"/>
    <p:sldLayoutId id="2147483816" r:id="rId3"/>
    <p:sldLayoutId id="2147483820" r:id="rId4"/>
    <p:sldLayoutId id="2147483821" r:id="rId5"/>
    <p:sldLayoutId id="2147483822" r:id="rId6"/>
    <p:sldLayoutId id="2147483823" r:id="rId7"/>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986" algn="ctr" rtl="0" fontAlgn="base">
        <a:spcBef>
          <a:spcPct val="0"/>
        </a:spcBef>
        <a:spcAft>
          <a:spcPct val="0"/>
        </a:spcAft>
        <a:defRPr sz="2400">
          <a:solidFill>
            <a:srgbClr val="106636"/>
          </a:solidFill>
          <a:latin typeface="Arial" charset="0"/>
          <a:cs typeface="Arial" charset="0"/>
        </a:defRPr>
      </a:lvl6pPr>
      <a:lvl7pPr marL="913972" algn="ctr" rtl="0" fontAlgn="base">
        <a:spcBef>
          <a:spcPct val="0"/>
        </a:spcBef>
        <a:spcAft>
          <a:spcPct val="0"/>
        </a:spcAft>
        <a:defRPr sz="2400">
          <a:solidFill>
            <a:srgbClr val="106636"/>
          </a:solidFill>
          <a:latin typeface="Arial" charset="0"/>
          <a:cs typeface="Arial" charset="0"/>
        </a:defRPr>
      </a:lvl7pPr>
      <a:lvl8pPr marL="1370959" algn="ctr" rtl="0" fontAlgn="base">
        <a:spcBef>
          <a:spcPct val="0"/>
        </a:spcBef>
        <a:spcAft>
          <a:spcPct val="0"/>
        </a:spcAft>
        <a:defRPr sz="2400">
          <a:solidFill>
            <a:srgbClr val="106636"/>
          </a:solidFill>
          <a:latin typeface="Arial" charset="0"/>
          <a:cs typeface="Arial" charset="0"/>
        </a:defRPr>
      </a:lvl8pPr>
      <a:lvl9pPr marL="1827945" algn="ctr" rtl="0" fontAlgn="base">
        <a:spcBef>
          <a:spcPct val="0"/>
        </a:spcBef>
        <a:spcAft>
          <a:spcPct val="0"/>
        </a:spcAft>
        <a:defRPr sz="2400">
          <a:solidFill>
            <a:srgbClr val="106636"/>
          </a:solidFill>
          <a:latin typeface="Arial" charset="0"/>
          <a:cs typeface="Arial" charset="0"/>
        </a:defRPr>
      </a:lvl9pPr>
    </p:titleStyle>
    <p:body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hyperlink" Target="http://science.energy.gov/bes/efrc/" TargetMode="External"/></Relationships>
</file>

<file path=ppt/slides/_rels/slide13.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gif"/><Relationship Id="rId26" Type="http://schemas.openxmlformats.org/officeDocument/2006/relationships/image" Target="../media/image40.png"/><Relationship Id="rId39" Type="http://schemas.openxmlformats.org/officeDocument/2006/relationships/image" Target="../media/image53.png"/><Relationship Id="rId21" Type="http://schemas.openxmlformats.org/officeDocument/2006/relationships/image" Target="../media/image35.jpeg"/><Relationship Id="rId34" Type="http://schemas.openxmlformats.org/officeDocument/2006/relationships/image" Target="../media/image48.png"/><Relationship Id="rId42" Type="http://schemas.openxmlformats.org/officeDocument/2006/relationships/image" Target="../media/image56.png"/><Relationship Id="rId47" Type="http://schemas.openxmlformats.org/officeDocument/2006/relationships/image" Target="../media/image61.png"/><Relationship Id="rId50" Type="http://schemas.openxmlformats.org/officeDocument/2006/relationships/image" Target="../media/image64.gif"/><Relationship Id="rId55" Type="http://schemas.openxmlformats.org/officeDocument/2006/relationships/image" Target="../media/image69.png"/><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59" Type="http://schemas.openxmlformats.org/officeDocument/2006/relationships/image" Target="../media/image73.jpeg"/><Relationship Id="rId2" Type="http://schemas.openxmlformats.org/officeDocument/2006/relationships/notesSlide" Target="../notesSlides/notesSlide10.xml"/><Relationship Id="rId16" Type="http://schemas.openxmlformats.org/officeDocument/2006/relationships/image" Target="../media/image30.jpeg"/><Relationship Id="rId20" Type="http://schemas.openxmlformats.org/officeDocument/2006/relationships/image" Target="../media/image34.png"/><Relationship Id="rId29" Type="http://schemas.openxmlformats.org/officeDocument/2006/relationships/image" Target="../media/image43.jpeg"/><Relationship Id="rId41" Type="http://schemas.openxmlformats.org/officeDocument/2006/relationships/image" Target="../media/image55.png"/><Relationship Id="rId54"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24" Type="http://schemas.openxmlformats.org/officeDocument/2006/relationships/image" Target="../media/image38.png"/><Relationship Id="rId32" Type="http://schemas.openxmlformats.org/officeDocument/2006/relationships/image" Target="../media/image46.jpeg"/><Relationship Id="rId37" Type="http://schemas.openxmlformats.org/officeDocument/2006/relationships/image" Target="../media/image51.jpeg"/><Relationship Id="rId40" Type="http://schemas.openxmlformats.org/officeDocument/2006/relationships/image" Target="../media/image54.png"/><Relationship Id="rId45" Type="http://schemas.openxmlformats.org/officeDocument/2006/relationships/image" Target="../media/image59.png"/><Relationship Id="rId53" Type="http://schemas.openxmlformats.org/officeDocument/2006/relationships/image" Target="../media/image67.jpeg"/><Relationship Id="rId58" Type="http://schemas.openxmlformats.org/officeDocument/2006/relationships/image" Target="../media/image72.png"/><Relationship Id="rId5" Type="http://schemas.openxmlformats.org/officeDocument/2006/relationships/image" Target="../media/image19.jpeg"/><Relationship Id="rId15" Type="http://schemas.openxmlformats.org/officeDocument/2006/relationships/image" Target="../media/image29.gif"/><Relationship Id="rId23" Type="http://schemas.openxmlformats.org/officeDocument/2006/relationships/image" Target="../media/image37.jpeg"/><Relationship Id="rId28" Type="http://schemas.openxmlformats.org/officeDocument/2006/relationships/image" Target="../media/image42.png"/><Relationship Id="rId36" Type="http://schemas.openxmlformats.org/officeDocument/2006/relationships/image" Target="../media/image50.jpeg"/><Relationship Id="rId49" Type="http://schemas.openxmlformats.org/officeDocument/2006/relationships/image" Target="../media/image63.png"/><Relationship Id="rId57" Type="http://schemas.openxmlformats.org/officeDocument/2006/relationships/image" Target="../media/image71.jpeg"/><Relationship Id="rId10" Type="http://schemas.openxmlformats.org/officeDocument/2006/relationships/image" Target="../media/image24.jpeg"/><Relationship Id="rId19" Type="http://schemas.openxmlformats.org/officeDocument/2006/relationships/image" Target="../media/image33.png"/><Relationship Id="rId31" Type="http://schemas.openxmlformats.org/officeDocument/2006/relationships/image" Target="../media/image45.jpeg"/><Relationship Id="rId44" Type="http://schemas.openxmlformats.org/officeDocument/2006/relationships/image" Target="../media/image58.png"/><Relationship Id="rId52" Type="http://schemas.openxmlformats.org/officeDocument/2006/relationships/image" Target="../media/image66.png"/><Relationship Id="rId4" Type="http://schemas.openxmlformats.org/officeDocument/2006/relationships/image" Target="../media/image18.jpeg"/><Relationship Id="rId9" Type="http://schemas.openxmlformats.org/officeDocument/2006/relationships/image" Target="../media/image23.gif"/><Relationship Id="rId14" Type="http://schemas.openxmlformats.org/officeDocument/2006/relationships/image" Target="../media/image28.gif"/><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jpe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png"/><Relationship Id="rId56" Type="http://schemas.openxmlformats.org/officeDocument/2006/relationships/image" Target="../media/image70.png"/><Relationship Id="rId8" Type="http://schemas.openxmlformats.org/officeDocument/2006/relationships/image" Target="../media/image22.jpeg"/><Relationship Id="rId51" Type="http://schemas.openxmlformats.org/officeDocument/2006/relationships/image" Target="../media/image65.jpeg"/><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80.jpeg"/></Relationships>
</file>

<file path=ppt/slides/_rels/slide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www.energyfrontier.us/posters" TargetMode="External"/><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jpeg"/><Relationship Id="rId18" Type="http://schemas.openxmlformats.org/officeDocument/2006/relationships/image" Target="../media/image11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jpeg"/><Relationship Id="rId17" Type="http://schemas.openxmlformats.org/officeDocument/2006/relationships/image" Target="../media/image113.jpeg"/><Relationship Id="rId2" Type="http://schemas.openxmlformats.org/officeDocument/2006/relationships/notesSlide" Target="../notesSlides/notesSlide19.xml"/><Relationship Id="rId16" Type="http://schemas.openxmlformats.org/officeDocument/2006/relationships/image" Target="../media/image112.jpeg"/><Relationship Id="rId20" Type="http://schemas.openxmlformats.org/officeDocument/2006/relationships/image" Target="../media/image116.jpeg"/><Relationship Id="rId1" Type="http://schemas.openxmlformats.org/officeDocument/2006/relationships/slideLayout" Target="../slideLayouts/slideLayout4.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5" Type="http://schemas.openxmlformats.org/officeDocument/2006/relationships/image" Target="../media/image111.jpeg"/><Relationship Id="rId10" Type="http://schemas.openxmlformats.org/officeDocument/2006/relationships/image" Target="../media/image106.png"/><Relationship Id="rId19" Type="http://schemas.openxmlformats.org/officeDocument/2006/relationships/image" Target="../media/image115.jpeg"/><Relationship Id="rId4" Type="http://schemas.openxmlformats.org/officeDocument/2006/relationships/image" Target="../media/image100.jpeg"/><Relationship Id="rId9" Type="http://schemas.openxmlformats.org/officeDocument/2006/relationships/image" Target="../media/image105.png"/><Relationship Id="rId14" Type="http://schemas.openxmlformats.org/officeDocument/2006/relationships/image" Target="../media/image110.jpeg"/></Relationships>
</file>

<file path=ppt/slides/_rels/slide2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371600" y="3902444"/>
            <a:ext cx="6400800" cy="1274163"/>
          </a:xfrm>
          <a:prstGeom prst="rect">
            <a:avLst/>
          </a:prstGeom>
        </p:spPr>
        <p:txBody>
          <a:bodyPr lIns="91407" tIns="45704" rIns="91407" bIns="45704" rtlCol="0">
            <a:spAutoFit/>
          </a:bodyPr>
          <a:lstStyle/>
          <a:p>
            <a:pPr marL="252860" indent="-252860" algn="ctr" defTabSz="1014540">
              <a:buNone/>
            </a:pPr>
            <a:r>
              <a:rPr lang="en-US" kern="0" dirty="0" smtClean="0">
                <a:solidFill>
                  <a:srgbClr val="006600"/>
                </a:solidFill>
              </a:rPr>
              <a:t>BES Advisory Committee Meeting</a:t>
            </a:r>
          </a:p>
          <a:p>
            <a:pPr marL="252860" indent="-252860" algn="ctr" defTabSz="1014540">
              <a:buNone/>
            </a:pPr>
            <a:r>
              <a:rPr lang="en-US" sz="2200" kern="0" dirty="0" smtClean="0">
                <a:solidFill>
                  <a:srgbClr val="006600"/>
                </a:solidFill>
              </a:rPr>
              <a:t>July  25, 2013</a:t>
            </a:r>
          </a:p>
          <a:p>
            <a:pPr marL="252860" indent="-252860" algn="ctr" defTabSz="1014540"/>
            <a:endParaRPr lang="en-US" sz="2200" b="0" dirty="0" smtClean="0">
              <a:solidFill>
                <a:schemeClr val="tx1"/>
              </a:solidFill>
            </a:endParaRPr>
          </a:p>
        </p:txBody>
      </p:sp>
      <p:sp useBgFill="1">
        <p:nvSpPr>
          <p:cNvPr id="3075" name="Title 3"/>
          <p:cNvSpPr>
            <a:spLocks noGrp="1"/>
          </p:cNvSpPr>
          <p:nvPr>
            <p:ph type="title" idx="4294967295"/>
          </p:nvPr>
        </p:nvSpPr>
        <p:spPr>
          <a:xfrm>
            <a:off x="84138" y="2445063"/>
            <a:ext cx="8978900" cy="590919"/>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r>
              <a:rPr lang="en-US" sz="3600" b="1" spc="50" dirty="0" smtClean="0">
                <a:ln w="11430"/>
                <a:solidFill>
                  <a:srgbClr val="006600"/>
                </a:solidFill>
              </a:rPr>
              <a:t>Basic Energy Sciences Update</a:t>
            </a:r>
            <a:endParaRPr lang="en-US" sz="3600" b="1" i="1" spc="50" dirty="0" smtClean="0">
              <a:ln w="11430"/>
              <a:solidFill>
                <a:srgbClr val="006600"/>
              </a:solidFill>
            </a:endParaRPr>
          </a:p>
        </p:txBody>
      </p:sp>
      <p:sp>
        <p:nvSpPr>
          <p:cNvPr id="8196" name="Rectangle 4"/>
          <p:cNvSpPr>
            <a:spLocks noChangeArrowheads="1"/>
          </p:cNvSpPr>
          <p:nvPr/>
        </p:nvSpPr>
        <p:spPr bwMode="auto">
          <a:xfrm>
            <a:off x="675864" y="5826765"/>
            <a:ext cx="7792279" cy="840198"/>
          </a:xfrm>
          <a:prstGeom prst="rect">
            <a:avLst/>
          </a:prstGeom>
          <a:noFill/>
          <a:ln w="9525">
            <a:noFill/>
            <a:miter lim="800000"/>
            <a:headEnd/>
            <a:tailEnd/>
          </a:ln>
        </p:spPr>
        <p:txBody>
          <a:bodyPr wrap="square" lIns="91407" tIns="45704" rIns="91407" bIns="45704">
            <a:spAutoFit/>
          </a:bodyPr>
          <a:lstStyle/>
          <a:p>
            <a:pPr algn="ctr">
              <a:lnSpc>
                <a:spcPct val="90000"/>
              </a:lnSpc>
              <a:spcBef>
                <a:spcPts val="0"/>
              </a:spcBef>
            </a:pPr>
            <a:r>
              <a:rPr lang="en-US" dirty="0" smtClean="0">
                <a:solidFill>
                  <a:srgbClr val="006600"/>
                </a:solidFill>
                <a:latin typeface="Arial" pitchFamily="34" charset="0"/>
                <a:cs typeface="Arial" pitchFamily="34" charset="0"/>
              </a:rPr>
              <a:t>Harriet Kung</a:t>
            </a:r>
            <a:r>
              <a:rPr lang="en-US" dirty="0">
                <a:solidFill>
                  <a:srgbClr val="006600"/>
                </a:solidFill>
                <a:latin typeface="Arial" pitchFamily="34" charset="0"/>
                <a:cs typeface="Arial" pitchFamily="34" charset="0"/>
              </a:rPr>
              <a:t/>
            </a:r>
            <a:br>
              <a:rPr lang="en-US" dirty="0">
                <a:solidFill>
                  <a:srgbClr val="006600"/>
                </a:solidFill>
                <a:latin typeface="Arial" pitchFamily="34" charset="0"/>
                <a:cs typeface="Arial" pitchFamily="34" charset="0"/>
              </a:rPr>
            </a:br>
            <a:r>
              <a:rPr lang="en-US" dirty="0" smtClean="0">
                <a:solidFill>
                  <a:srgbClr val="006600"/>
                </a:solidFill>
                <a:latin typeface="Arial" pitchFamily="34" charset="0"/>
                <a:cs typeface="Arial" pitchFamily="34" charset="0"/>
              </a:rPr>
              <a:t>Director, Basic Energy Sciences</a:t>
            </a:r>
            <a:endParaRPr lang="en-US" dirty="0">
              <a:solidFill>
                <a:srgbClr val="006600"/>
              </a:solidFill>
              <a:latin typeface="Arial" pitchFamily="34" charset="0"/>
              <a:cs typeface="Arial" pitchFamily="34" charset="0"/>
            </a:endParaRPr>
          </a:p>
          <a:p>
            <a:pPr algn="ctr">
              <a:lnSpc>
                <a:spcPct val="90000"/>
              </a:lnSpc>
              <a:spcBef>
                <a:spcPts val="0"/>
              </a:spcBef>
            </a:pPr>
            <a:r>
              <a:rPr lang="en-US" dirty="0">
                <a:solidFill>
                  <a:srgbClr val="006600"/>
                </a:solidFill>
                <a:latin typeface="Arial" pitchFamily="34" charset="0"/>
                <a:cs typeface="Arial" pitchFamily="34" charset="0"/>
              </a:rPr>
              <a:t>Office of Science, U.S. Department of </a:t>
            </a:r>
            <a:r>
              <a:rPr lang="en-US" dirty="0" smtClean="0">
                <a:solidFill>
                  <a:srgbClr val="006600"/>
                </a:solidFill>
                <a:latin typeface="Arial" pitchFamily="34" charset="0"/>
                <a:cs typeface="Arial" pitchFamily="34" charset="0"/>
              </a:rPr>
              <a:t>Energy</a:t>
            </a:r>
            <a:r>
              <a:rPr lang="en-US" sz="1200" dirty="0" smtClean="0">
                <a:solidFill>
                  <a:srgbClr val="006600"/>
                </a:solidFill>
                <a:latin typeface="Arial" pitchFamily="34" charset="0"/>
                <a:cs typeface="Arial" pitchFamily="34" charset="0"/>
              </a:rPr>
              <a:t> </a:t>
            </a:r>
            <a:endParaRPr lang="en-US" dirty="0">
              <a:solidFill>
                <a:srgbClr val="0066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 y="762000"/>
            <a:ext cx="6629400" cy="5562600"/>
          </a:xfrm>
        </p:spPr>
        <p:txBody>
          <a:bodyPr/>
          <a:lstStyle/>
          <a:p>
            <a:pPr>
              <a:buFont typeface="Wingdings" pitchFamily="2" charset="2"/>
              <a:buChar char="§"/>
            </a:pPr>
            <a:r>
              <a:rPr lang="en-US" sz="2000" b="0" dirty="0" smtClean="0"/>
              <a:t>Design principles for functional biomaterials</a:t>
            </a:r>
          </a:p>
          <a:p>
            <a:pPr marL="457200" lvl="1" indent="-228600"/>
            <a:r>
              <a:rPr lang="en-US" sz="1700" dirty="0" smtClean="0"/>
              <a:t>Enhanced control of self-assembly of polymers based on understanding the role of water – and its concentration during synthesis via neutron scattering (Olsen, MIT)</a:t>
            </a:r>
            <a:endParaRPr lang="en-US" sz="1700" b="0" dirty="0" smtClean="0"/>
          </a:p>
          <a:p>
            <a:pPr>
              <a:buFont typeface="Wingdings" pitchFamily="2" charset="2"/>
              <a:buChar char="§"/>
            </a:pPr>
            <a:r>
              <a:rPr lang="en-US" sz="2000" b="0" dirty="0" err="1" smtClean="0"/>
              <a:t>Nanosized</a:t>
            </a:r>
            <a:r>
              <a:rPr lang="en-US" sz="2000" b="0" dirty="0" smtClean="0"/>
              <a:t> pores and tunnels for improved battery performance</a:t>
            </a:r>
          </a:p>
          <a:p>
            <a:pPr marL="457200" lvl="1" indent="-228600"/>
            <a:r>
              <a:rPr lang="en-US" sz="1700" dirty="0" smtClean="0"/>
              <a:t>Nanostructures in air electrodes based on self-assembly of graphene enhance interactions of air with lithium while connecting tunnels promote air flow (Liu, PNNL)</a:t>
            </a:r>
            <a:endParaRPr lang="en-US" sz="1700" b="0" dirty="0" smtClean="0"/>
          </a:p>
          <a:p>
            <a:pPr>
              <a:buFont typeface="Wingdings" pitchFamily="2" charset="2"/>
              <a:buChar char="§"/>
            </a:pPr>
            <a:r>
              <a:rPr lang="en-US" sz="2000" b="0" dirty="0" smtClean="0"/>
              <a:t>Spacing of arrays of niobium islands allows tuning of superconducting properties</a:t>
            </a:r>
          </a:p>
          <a:p>
            <a:pPr marL="628650" lvl="1" indent="-228600"/>
            <a:r>
              <a:rPr lang="en-US" sz="1700" b="0" dirty="0" smtClean="0"/>
              <a:t>Island geometry, spacing, and disorder impact </a:t>
            </a:r>
            <a:r>
              <a:rPr lang="en-US" sz="1700" b="0" dirty="0" err="1" smtClean="0"/>
              <a:t>superconducing</a:t>
            </a:r>
            <a:r>
              <a:rPr lang="en-US" sz="1700" b="0" dirty="0" smtClean="0"/>
              <a:t> properties in ways tha</a:t>
            </a:r>
            <a:r>
              <a:rPr lang="en-US" sz="1700" dirty="0" smtClean="0"/>
              <a:t>t are not explained by current theory (Mason, U of I)</a:t>
            </a:r>
            <a:endParaRPr lang="en-US" sz="1700" b="0" dirty="0" smtClean="0"/>
          </a:p>
          <a:p>
            <a:pPr>
              <a:buFont typeface="Wingdings" pitchFamily="2" charset="2"/>
              <a:buChar char="§"/>
            </a:pPr>
            <a:r>
              <a:rPr lang="en-US" sz="2000" b="0" dirty="0" smtClean="0"/>
              <a:t>Improved thermoelectric properties by additions of dysprosium atoms</a:t>
            </a:r>
          </a:p>
          <a:p>
            <a:pPr marL="457200" lvl="1" indent="-228600"/>
            <a:r>
              <a:rPr lang="en-US" sz="1700" dirty="0" smtClean="0"/>
              <a:t>1-2% dysprosium improves thermoelectric properties by 15%,  increasing ZT  from 1.3 to 1.5 (Levin, Ames Laboratory)</a:t>
            </a:r>
            <a:endParaRPr lang="en-US" sz="1700" b="0" dirty="0" smtClean="0"/>
          </a:p>
          <a:p>
            <a:endParaRPr lang="en-US" sz="2000" b="0" dirty="0" smtClean="0"/>
          </a:p>
          <a:p>
            <a:pPr lvl="1"/>
            <a:endParaRPr lang="en-US" sz="1800" dirty="0" smtClean="0"/>
          </a:p>
          <a:p>
            <a:endParaRPr lang="en-US" dirty="0"/>
          </a:p>
        </p:txBody>
      </p:sp>
      <p:sp>
        <p:nvSpPr>
          <p:cNvPr id="4" name="Title 3"/>
          <p:cNvSpPr>
            <a:spLocks noGrp="1"/>
          </p:cNvSpPr>
          <p:nvPr>
            <p:ph type="title"/>
          </p:nvPr>
        </p:nvSpPr>
        <p:spPr/>
        <p:txBody>
          <a:bodyPr/>
          <a:lstStyle/>
          <a:p>
            <a:r>
              <a:rPr lang="en-US" dirty="0" smtClean="0"/>
              <a:t>Materials Science and Engineering Research</a:t>
            </a:r>
            <a:br>
              <a:rPr lang="en-US" dirty="0" smtClean="0"/>
            </a:br>
            <a:r>
              <a:rPr lang="en-US" sz="2200" dirty="0" smtClean="0"/>
              <a:t>Moving towards “Materials by Design</a:t>
            </a:r>
            <a:endParaRPr lang="en-US" dirty="0"/>
          </a:p>
        </p:txBody>
      </p:sp>
      <p:pic>
        <p:nvPicPr>
          <p:cNvPr id="1026" name="Picture 2" descr="Q:\SC-22.2\0. MSE web highlights\SIS\zzz-posted\Olsen - MIT- Thiyaga\Olsen_Protein-polymer copolymer_Softmatter 20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2800" y="762000"/>
            <a:ext cx="1828800" cy="1510316"/>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Q:\SC-22.2\0. MSE web highlights\MDDS\zz-to SC\FY12 Jun Liu PNNL_SP\Image 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9400" y="2172899"/>
            <a:ext cx="1828800" cy="15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1734"/>
          <a:stretch/>
        </p:blipFill>
        <p:spPr bwMode="auto">
          <a:xfrm>
            <a:off x="7162800" y="3468299"/>
            <a:ext cx="1828800" cy="1479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2" name="Picture 8" descr="Q:\SC-22.2\0. MSE web highlights\MDDS\zzz-Posted\Levin - AMES_MC\Graphic_LevinAtomImage02.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31087"/>
          <a:stretch/>
        </p:blipFill>
        <p:spPr bwMode="auto">
          <a:xfrm>
            <a:off x="6781800" y="4763699"/>
            <a:ext cx="1828800" cy="145147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 name="Picture 7" descr="Q:\SC-22.2\0. MSE web highlights\MDDS\zz-to SC\FY12 Jun Liu PNNL_SP\Image 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9400" y="2172898"/>
            <a:ext cx="1828800" cy="15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1734"/>
          <a:stretch/>
        </p:blipFill>
        <p:spPr bwMode="auto">
          <a:xfrm>
            <a:off x="7162800" y="3468298"/>
            <a:ext cx="1828800" cy="1479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6" name="Group 15"/>
          <p:cNvGrpSpPr/>
          <p:nvPr/>
        </p:nvGrpSpPr>
        <p:grpSpPr>
          <a:xfrm>
            <a:off x="6781800" y="4763698"/>
            <a:ext cx="2156397" cy="1451470"/>
            <a:chOff x="6781800" y="4763698"/>
            <a:chExt cx="2156397" cy="1451470"/>
          </a:xfrm>
        </p:grpSpPr>
        <p:pic>
          <p:nvPicPr>
            <p:cNvPr id="15" name="Picture 8" descr="Q:\SC-22.2\0. MSE web highlights\MDDS\zzz-Posted\Levin - AMES_MC\Graphic_LevinAtomImage02.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31087"/>
            <a:stretch/>
          </p:blipFill>
          <p:spPr bwMode="auto">
            <a:xfrm>
              <a:off x="6781800" y="4763698"/>
              <a:ext cx="1828800" cy="145147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007962" y="5780108"/>
              <a:ext cx="383438" cy="307777"/>
            </a:xfrm>
            <a:prstGeom prst="rect">
              <a:avLst/>
            </a:prstGeom>
            <a:noFill/>
          </p:spPr>
          <p:txBody>
            <a:bodyPr wrap="none" rtlCol="0">
              <a:spAutoFit/>
            </a:bodyPr>
            <a:lstStyle/>
            <a:p>
              <a:r>
                <a:rPr lang="en-US" sz="1400" b="1" dirty="0" err="1" smtClean="0"/>
                <a:t>Dy</a:t>
              </a:r>
              <a:endParaRPr lang="en-US" sz="1400" b="1" dirty="0" smtClean="0"/>
            </a:p>
          </p:txBody>
        </p:sp>
        <p:sp>
          <p:nvSpPr>
            <p:cNvPr id="7" name="TextBox 6"/>
            <p:cNvSpPr txBox="1"/>
            <p:nvPr/>
          </p:nvSpPr>
          <p:spPr>
            <a:xfrm>
              <a:off x="8150481" y="5730749"/>
              <a:ext cx="787716" cy="307777"/>
            </a:xfrm>
            <a:prstGeom prst="rect">
              <a:avLst/>
            </a:prstGeom>
            <a:noFill/>
          </p:spPr>
          <p:txBody>
            <a:bodyPr wrap="none" rtlCol="0">
              <a:spAutoFit/>
            </a:bodyPr>
            <a:lstStyle/>
            <a:p>
              <a:r>
                <a:rPr lang="en-US" sz="1400" b="1" dirty="0" smtClean="0"/>
                <a:t>Vacancy</a:t>
              </a:r>
            </a:p>
          </p:txBody>
        </p:sp>
        <p:cxnSp>
          <p:nvCxnSpPr>
            <p:cNvPr id="9" name="Straight Arrow Connector 8"/>
            <p:cNvCxnSpPr/>
            <p:nvPr/>
          </p:nvCxnSpPr>
          <p:spPr>
            <a:xfrm flipV="1">
              <a:off x="7256228" y="5590549"/>
              <a:ext cx="182880" cy="280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8081240" y="5590884"/>
              <a:ext cx="138482" cy="1892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3329516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591" y="2695681"/>
            <a:ext cx="6665976" cy="3496374"/>
          </a:xfrm>
        </p:spPr>
        <p:txBody>
          <a:bodyPr/>
          <a:lstStyle/>
          <a:p>
            <a:pPr>
              <a:buFont typeface="Wingdings" pitchFamily="2" charset="2"/>
              <a:buChar char="§"/>
            </a:pPr>
            <a:r>
              <a:rPr lang="en-US" sz="2000" b="0" dirty="0" smtClean="0"/>
              <a:t>Coherent X-ray Diffraction Reveals </a:t>
            </a:r>
            <a:r>
              <a:rPr lang="en-US" sz="2000" b="0" dirty="0"/>
              <a:t>Structures of </a:t>
            </a:r>
            <a:r>
              <a:rPr lang="en-US" sz="2000" b="0" dirty="0" smtClean="0"/>
              <a:t>Individual </a:t>
            </a:r>
            <a:r>
              <a:rPr lang="en-US" sz="2000" b="0" dirty="0"/>
              <a:t>Aerosol </a:t>
            </a:r>
            <a:r>
              <a:rPr lang="en-US" sz="2000" b="0" dirty="0" smtClean="0"/>
              <a:t>Particles</a:t>
            </a:r>
          </a:p>
          <a:p>
            <a:pPr marL="463550" lvl="1" indent="-238125"/>
            <a:r>
              <a:rPr lang="en-US" sz="1600" dirty="0" smtClean="0"/>
              <a:t>Intense ultrafast pulses from the LCLS enable examination of </a:t>
            </a:r>
            <a:r>
              <a:rPr lang="en-US" sz="1600" dirty="0"/>
              <a:t>individual soot particles, airborne </a:t>
            </a:r>
            <a:r>
              <a:rPr lang="en-US" sz="1600" dirty="0" smtClean="0"/>
              <a:t>and in </a:t>
            </a:r>
            <a:r>
              <a:rPr lang="en-US" sz="1600" dirty="0"/>
              <a:t>their natural state, revealed surprising diversity and </a:t>
            </a:r>
            <a:r>
              <a:rPr lang="en-US" sz="1600" dirty="0" smtClean="0"/>
              <a:t>complexity.  (</a:t>
            </a:r>
            <a:r>
              <a:rPr lang="en-US" sz="1600" dirty="0" err="1" smtClean="0"/>
              <a:t>Bogan</a:t>
            </a:r>
            <a:r>
              <a:rPr lang="en-US" sz="1600" dirty="0" smtClean="0"/>
              <a:t> et al., SLAC)</a:t>
            </a:r>
            <a:endParaRPr lang="en-US" sz="1600" b="0" dirty="0" smtClean="0"/>
          </a:p>
          <a:p>
            <a:pPr>
              <a:buFont typeface="Wingdings" pitchFamily="2" charset="2"/>
              <a:buChar char="§"/>
            </a:pPr>
            <a:r>
              <a:rPr lang="en-US" sz="2000" b="0" dirty="0" smtClean="0"/>
              <a:t>Snapshots </a:t>
            </a:r>
            <a:r>
              <a:rPr lang="en-US" sz="2000" b="0" dirty="0"/>
              <a:t>of Photosynthetic Water </a:t>
            </a:r>
            <a:r>
              <a:rPr lang="en-US" sz="2000" b="0" dirty="0" smtClean="0"/>
              <a:t>Splitting</a:t>
            </a:r>
          </a:p>
          <a:p>
            <a:pPr marL="457200" lvl="1" indent="-228600"/>
            <a:r>
              <a:rPr lang="en-US" sz="1600" dirty="0" smtClean="0"/>
              <a:t>Simultaneous </a:t>
            </a:r>
            <a:r>
              <a:rPr lang="en-US" sz="1600" dirty="0"/>
              <a:t>atomic and electronic structural images of </a:t>
            </a:r>
            <a:r>
              <a:rPr lang="en-US" sz="1600" dirty="0" smtClean="0"/>
              <a:t>PSII, a </a:t>
            </a:r>
            <a:r>
              <a:rPr lang="en-US" sz="1600" dirty="0"/>
              <a:t>key photosynthetic complex that converts light into chemical </a:t>
            </a:r>
            <a:r>
              <a:rPr lang="en-US" sz="1600" dirty="0" smtClean="0"/>
              <a:t>energy</a:t>
            </a:r>
            <a:r>
              <a:rPr lang="en-US" sz="1600" dirty="0"/>
              <a:t>, </a:t>
            </a:r>
            <a:r>
              <a:rPr lang="en-US" sz="1600" dirty="0" smtClean="0"/>
              <a:t>were obtained using ultrafast </a:t>
            </a:r>
            <a:r>
              <a:rPr lang="en-US" sz="1600" dirty="0"/>
              <a:t>X-ray pulses from the </a:t>
            </a:r>
            <a:r>
              <a:rPr lang="en-US" sz="1600" dirty="0" smtClean="0"/>
              <a:t>LCLS. Such dynamical measurements provides </a:t>
            </a:r>
            <a:r>
              <a:rPr lang="en-US" sz="1600" dirty="0"/>
              <a:t>critical </a:t>
            </a:r>
            <a:r>
              <a:rPr lang="en-US" sz="1600" dirty="0" smtClean="0"/>
              <a:t>insight for development of artificial </a:t>
            </a:r>
            <a:r>
              <a:rPr lang="en-US" sz="1600" dirty="0"/>
              <a:t>and </a:t>
            </a:r>
            <a:r>
              <a:rPr lang="en-US" sz="1600" dirty="0" err="1"/>
              <a:t>biohybrid</a:t>
            </a:r>
            <a:r>
              <a:rPr lang="en-US" sz="1600" dirty="0"/>
              <a:t> photosynthetic components for efficient fuel production from solar </a:t>
            </a:r>
            <a:r>
              <a:rPr lang="en-US" sz="1600" dirty="0" smtClean="0"/>
              <a:t>energy (Kern et al., LBNL)</a:t>
            </a:r>
            <a:endParaRPr lang="en-US" sz="1600" b="0" dirty="0" smtClean="0"/>
          </a:p>
          <a:p>
            <a:endParaRPr lang="en-US" sz="2000" b="0" dirty="0" smtClean="0"/>
          </a:p>
          <a:p>
            <a:pPr marL="456502" lvl="1" indent="0">
              <a:buNone/>
            </a:pPr>
            <a:endParaRPr lang="en-US" sz="1800" dirty="0" smtClean="0"/>
          </a:p>
        </p:txBody>
      </p:sp>
      <p:sp>
        <p:nvSpPr>
          <p:cNvPr id="4" name="Title 3"/>
          <p:cNvSpPr>
            <a:spLocks noGrp="1"/>
          </p:cNvSpPr>
          <p:nvPr>
            <p:ph type="title"/>
          </p:nvPr>
        </p:nvSpPr>
        <p:spPr>
          <a:xfrm>
            <a:off x="0" y="-152400"/>
            <a:ext cx="9144000" cy="1066800"/>
          </a:xfrm>
        </p:spPr>
        <p:txBody>
          <a:bodyPr/>
          <a:lstStyle/>
          <a:p>
            <a:r>
              <a:rPr lang="en-US" dirty="0" smtClean="0"/>
              <a:t>Chemical Sciences, Geosciences and Biosciences Research</a:t>
            </a:r>
            <a:br>
              <a:rPr lang="en-US" dirty="0" smtClean="0"/>
            </a:br>
            <a:r>
              <a:rPr lang="en-US" sz="2200" dirty="0" smtClean="0"/>
              <a:t>Ultrafast X-Ray Science of Chemical Transformations</a:t>
            </a:r>
            <a:endParaRPr lang="en-US" sz="2200" dirty="0"/>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22506" y="812491"/>
            <a:ext cx="3895866" cy="20154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4" cstate="print">
            <a:extLst>
              <a:ext uri="{BEBA8EAE-BF5A-486C-A8C5-ECC9F3942E4B}">
                <a14:imgProps xmlns:a14="http://schemas.microsoft.com/office/drawing/2010/main" xmlns="">
                  <a14:imgLayer r:embed="rId5">
                    <a14:imgEffect>
                      <a14:brightnessContrast bright="40000" contrast="40000"/>
                    </a14:imgEffect>
                  </a14:imgLayer>
                </a14:imgProps>
              </a:ext>
              <a:ext uri="{28A0092B-C50C-407E-A947-70E740481C1C}">
                <a14:useLocalDpi xmlns:a14="http://schemas.microsoft.com/office/drawing/2010/main" xmlns="" val="0"/>
              </a:ext>
            </a:extLst>
          </a:blip>
          <a:srcRect l="8521" t="17329" r="13786" b="13143"/>
          <a:stretch/>
        </p:blipFill>
        <p:spPr>
          <a:xfrm>
            <a:off x="6864658" y="2803086"/>
            <a:ext cx="1996440" cy="1554350"/>
          </a:xfrm>
          <a:prstGeom prst="rect">
            <a:avLst/>
          </a:prstGeom>
        </p:spPr>
      </p:pic>
      <p:pic>
        <p:nvPicPr>
          <p:cNvPr id="1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l="48967"/>
          <a:stretch>
            <a:fillRect/>
          </a:stretch>
        </p:blipFill>
        <p:spPr bwMode="auto">
          <a:xfrm>
            <a:off x="6858001" y="4572000"/>
            <a:ext cx="1938180" cy="162005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7379" y="787610"/>
            <a:ext cx="5065776" cy="1988237"/>
          </a:xfrm>
          <a:prstGeom prst="rect">
            <a:avLst/>
          </a:prstGeom>
          <a:noFill/>
        </p:spPr>
        <p:txBody>
          <a:bodyPr wrap="square" rtlCol="0">
            <a:spAutoFit/>
          </a:bodyPr>
          <a:lstStyle/>
          <a:p>
            <a:pPr marL="342900" lvl="0" indent="-342900" fontAlgn="base">
              <a:spcBef>
                <a:spcPct val="20000"/>
              </a:spcBef>
              <a:spcAft>
                <a:spcPct val="0"/>
              </a:spcAft>
              <a:buFont typeface="Wingdings" pitchFamily="2" charset="2"/>
              <a:buChar char="§"/>
            </a:pPr>
            <a:r>
              <a:rPr lang="en-US" sz="2000" dirty="0">
                <a:solidFill>
                  <a:srgbClr val="146737"/>
                </a:solidFill>
                <a:latin typeface="Arial" pitchFamily="34" charset="0"/>
                <a:cs typeface="Arial" pitchFamily="34" charset="0"/>
              </a:rPr>
              <a:t>Ultrafast Visualization of Surface Catalytic </a:t>
            </a:r>
            <a:r>
              <a:rPr lang="en-US" sz="2000" dirty="0" smtClean="0">
                <a:solidFill>
                  <a:srgbClr val="146737"/>
                </a:solidFill>
                <a:latin typeface="Arial" pitchFamily="34" charset="0"/>
                <a:cs typeface="Arial" pitchFamily="34" charset="0"/>
              </a:rPr>
              <a:t>Species</a:t>
            </a:r>
            <a:endParaRPr lang="en-US" sz="1600" dirty="0" smtClean="0">
              <a:solidFill>
                <a:srgbClr val="404040"/>
              </a:solidFill>
              <a:latin typeface="Arial" pitchFamily="34" charset="0"/>
              <a:cs typeface="Arial" pitchFamily="34" charset="0"/>
            </a:endParaRPr>
          </a:p>
          <a:p>
            <a:pPr lvl="1" indent="-228600" fontAlgn="base">
              <a:spcBef>
                <a:spcPct val="20000"/>
              </a:spcBef>
              <a:spcAft>
                <a:spcPct val="0"/>
              </a:spcAft>
              <a:buFont typeface="Arial" charset="0"/>
              <a:buChar char="–"/>
            </a:pPr>
            <a:r>
              <a:rPr lang="en-US" sz="1600" dirty="0" smtClean="0">
                <a:solidFill>
                  <a:srgbClr val="404040"/>
                </a:solidFill>
                <a:latin typeface="Arial" pitchFamily="34" charset="0"/>
                <a:cs typeface="Arial" pitchFamily="34" charset="0"/>
              </a:rPr>
              <a:t>Transient </a:t>
            </a:r>
            <a:r>
              <a:rPr lang="en-US" sz="1600" dirty="0">
                <a:solidFill>
                  <a:srgbClr val="404040"/>
                </a:solidFill>
                <a:latin typeface="Arial" pitchFamily="34" charset="0"/>
                <a:cs typeface="Arial" pitchFamily="34" charset="0"/>
              </a:rPr>
              <a:t>states with picosecond lifetimes were detected and analyzed in real time with the LCLS and quantum chemical models, proving the existence of </a:t>
            </a:r>
            <a:r>
              <a:rPr lang="en-US" sz="1600" dirty="0" smtClean="0">
                <a:solidFill>
                  <a:srgbClr val="404040"/>
                </a:solidFill>
                <a:latin typeface="Arial" pitchFamily="34" charset="0"/>
                <a:cs typeface="Arial" pitchFamily="34" charset="0"/>
              </a:rPr>
              <a:t>CO/</a:t>
            </a:r>
            <a:r>
              <a:rPr lang="en-US" sz="1600" dirty="0" err="1" smtClean="0">
                <a:solidFill>
                  <a:srgbClr val="404040"/>
                </a:solidFill>
                <a:latin typeface="Arial" pitchFamily="34" charset="0"/>
                <a:cs typeface="Arial" pitchFamily="34" charset="0"/>
              </a:rPr>
              <a:t>Ru</a:t>
            </a:r>
            <a:r>
              <a:rPr lang="en-US" sz="1600" dirty="0" smtClean="0">
                <a:solidFill>
                  <a:srgbClr val="404040"/>
                </a:solidFill>
                <a:latin typeface="Arial" pitchFamily="34" charset="0"/>
                <a:cs typeface="Arial" pitchFamily="34" charset="0"/>
              </a:rPr>
              <a:t> precursor </a:t>
            </a:r>
            <a:r>
              <a:rPr lang="en-US" sz="1600" dirty="0">
                <a:solidFill>
                  <a:srgbClr val="404040"/>
                </a:solidFill>
                <a:latin typeface="Arial" pitchFamily="34" charset="0"/>
                <a:cs typeface="Arial" pitchFamily="34" charset="0"/>
              </a:rPr>
              <a:t>species in surface catalytic reactions. </a:t>
            </a:r>
            <a:r>
              <a:rPr lang="en-US" sz="1600" dirty="0" smtClean="0">
                <a:latin typeface="Arial" pitchFamily="34" charset="0"/>
                <a:cs typeface="Arial" pitchFamily="34" charset="0"/>
              </a:rPr>
              <a:t>(</a:t>
            </a:r>
            <a:r>
              <a:rPr lang="en-US" sz="1600" dirty="0" err="1">
                <a:latin typeface="Arial" pitchFamily="34" charset="0"/>
                <a:cs typeface="Arial" pitchFamily="34" charset="0"/>
              </a:rPr>
              <a:t>Dell’Angela</a:t>
            </a:r>
            <a:r>
              <a:rPr lang="en-US" sz="1600" dirty="0">
                <a:latin typeface="Arial" pitchFamily="34" charset="0"/>
                <a:cs typeface="Arial" pitchFamily="34" charset="0"/>
              </a:rPr>
              <a:t> </a:t>
            </a:r>
            <a:r>
              <a:rPr lang="en-US" sz="1600" dirty="0" smtClean="0">
                <a:latin typeface="Arial" pitchFamily="34" charset="0"/>
                <a:cs typeface="Arial" pitchFamily="34" charset="0"/>
              </a:rPr>
              <a:t>et al, SLAC)</a:t>
            </a:r>
            <a:endParaRPr lang="en-US" sz="1600" dirty="0">
              <a:latin typeface="Arial" pitchFamily="34" charset="0"/>
              <a:cs typeface="Arial" pitchFamily="34" charset="0"/>
            </a:endParaRPr>
          </a:p>
        </p:txBody>
      </p:sp>
      <p:sp>
        <p:nvSpPr>
          <p:cNvPr id="8"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947411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3335" t="4867" r="6244"/>
          <a:stretch/>
        </p:blipFill>
        <p:spPr>
          <a:xfrm>
            <a:off x="5234155" y="812236"/>
            <a:ext cx="3657600" cy="2893353"/>
          </a:xfrm>
          <a:prstGeom prst="rect">
            <a:avLst/>
          </a:prstGeom>
        </p:spPr>
      </p:pic>
      <p:sp>
        <p:nvSpPr>
          <p:cNvPr id="3292165" name="Rectangle 5"/>
          <p:cNvSpPr>
            <a:spLocks noChangeArrowheads="1"/>
          </p:cNvSpPr>
          <p:nvPr/>
        </p:nvSpPr>
        <p:spPr bwMode="auto">
          <a:xfrm>
            <a:off x="0" y="6"/>
            <a:ext cx="9144000" cy="754743"/>
          </a:xfrm>
          <a:prstGeom prst="rect">
            <a:avLst/>
          </a:prstGeom>
          <a:noFill/>
          <a:ln w="9525" cap="flat" cmpd="sng">
            <a:noFill/>
            <a:prstDash val="solid"/>
            <a:miter lim="800000"/>
            <a:headEnd/>
            <a:tailEnd/>
          </a:ln>
          <a:effectLst/>
        </p:spPr>
        <p:txBody>
          <a:bodyPr lIns="90897" tIns="45452" rIns="90897" bIns="45452"/>
          <a:lstStyle/>
          <a:p>
            <a:pPr algn="ctr" defTabSz="909491">
              <a:defRPr/>
            </a:pPr>
            <a:r>
              <a:rPr lang="en-US" sz="2400" dirty="0">
                <a:solidFill>
                  <a:srgbClr val="106636"/>
                </a:solidFill>
                <a:latin typeface="Arial" pitchFamily="34" charset="0"/>
                <a:cs typeface="Arial" pitchFamily="34" charset="0"/>
              </a:rPr>
              <a:t>Energy Frontier Research Centers</a:t>
            </a:r>
          </a:p>
          <a:p>
            <a:pPr algn="ctr" defTabSz="913544">
              <a:defRPr/>
            </a:pPr>
            <a:r>
              <a:rPr lang="en-US" sz="1600" dirty="0">
                <a:solidFill>
                  <a:srgbClr val="106636"/>
                </a:solidFill>
                <a:latin typeface="Arial" pitchFamily="34" charset="0"/>
                <a:cs typeface="Arial" pitchFamily="34" charset="0"/>
              </a:rPr>
              <a:t>46 EFRCs were launched in late FY 2009; $777M for 5 Years</a:t>
            </a:r>
          </a:p>
          <a:p>
            <a:pPr algn="ctr" defTabSz="909491">
              <a:defRPr/>
            </a:pPr>
            <a:endParaRPr lang="en-US" sz="2400" i="1" dirty="0">
              <a:solidFill>
                <a:srgbClr val="106636"/>
              </a:solidFill>
              <a:effectLst>
                <a:outerShdw blurRad="38100" dist="38100" dir="2700000" algn="tl">
                  <a:srgbClr val="000000">
                    <a:alpha val="43137"/>
                  </a:srgbClr>
                </a:outerShdw>
              </a:effectLst>
              <a:cs typeface="Arial" pitchFamily="34" charset="0"/>
            </a:endParaRPr>
          </a:p>
        </p:txBody>
      </p:sp>
      <p:sp>
        <p:nvSpPr>
          <p:cNvPr id="41" name="TextBox 5"/>
          <p:cNvSpPr txBox="1">
            <a:spLocks noChangeArrowheads="1"/>
          </p:cNvSpPr>
          <p:nvPr/>
        </p:nvSpPr>
        <p:spPr bwMode="auto">
          <a:xfrm>
            <a:off x="227085" y="1000914"/>
            <a:ext cx="6488311" cy="5101152"/>
          </a:xfrm>
          <a:prstGeom prst="rect">
            <a:avLst/>
          </a:prstGeom>
          <a:noFill/>
          <a:ln w="9525">
            <a:noFill/>
            <a:miter lim="800000"/>
            <a:headEnd/>
            <a:tailEnd/>
          </a:ln>
        </p:spPr>
        <p:txBody>
          <a:bodyPr wrap="square" lIns="91195" tIns="45599" rIns="91195" bIns="45599">
            <a:spAutoFit/>
          </a:bodyPr>
          <a:lstStyle/>
          <a:p>
            <a:pPr>
              <a:spcAft>
                <a:spcPts val="300"/>
              </a:spcAft>
            </a:pPr>
            <a:r>
              <a:rPr lang="en-US" sz="2000" u="sng" dirty="0">
                <a:solidFill>
                  <a:prstClr val="black"/>
                </a:solidFill>
                <a:latin typeface="Arial" pitchFamily="34" charset="0"/>
                <a:cs typeface="Arial" pitchFamily="34" charset="0"/>
              </a:rPr>
              <a:t>Participants</a:t>
            </a:r>
            <a:r>
              <a:rPr lang="en-US" sz="2000" dirty="0">
                <a:solidFill>
                  <a:prstClr val="black"/>
                </a:solidFill>
                <a:latin typeface="Arial" pitchFamily="34" charset="0"/>
                <a:cs typeface="Arial" pitchFamily="34" charset="0"/>
              </a:rPr>
              <a:t>:</a:t>
            </a:r>
          </a:p>
          <a:p>
            <a:pPr marL="287102" lvl="2" indent="-158622">
              <a:spcAft>
                <a:spcPts val="300"/>
              </a:spcAft>
              <a:buFont typeface="Wingdings" pitchFamily="2" charset="2"/>
              <a:buChar char="§"/>
            </a:pPr>
            <a:r>
              <a:rPr lang="en-US" sz="1600" dirty="0">
                <a:solidFill>
                  <a:prstClr val="black"/>
                </a:solidFill>
                <a:latin typeface="Arial" pitchFamily="34" charset="0"/>
                <a:cs typeface="Arial" pitchFamily="34" charset="0"/>
              </a:rPr>
              <a:t>46 EFRCs in 35 States + Washington D.C.</a:t>
            </a:r>
          </a:p>
          <a:p>
            <a:pPr marL="287102" lvl="2" indent="-166553">
              <a:spcAft>
                <a:spcPts val="300"/>
              </a:spcAft>
              <a:buFont typeface="Wingdings" pitchFamily="2" charset="2"/>
              <a:buChar char="§"/>
            </a:pPr>
            <a:r>
              <a:rPr lang="en-US" sz="1600" dirty="0">
                <a:solidFill>
                  <a:prstClr val="black"/>
                </a:solidFill>
                <a:latin typeface="Arial" pitchFamily="34" charset="0"/>
                <a:cs typeface="Arial" pitchFamily="34" charset="0"/>
              </a:rPr>
              <a:t>~850 senior investigators and </a:t>
            </a:r>
            <a:br>
              <a:rPr lang="en-US" sz="1600" dirty="0">
                <a:solidFill>
                  <a:prstClr val="black"/>
                </a:solidFill>
                <a:latin typeface="Arial" pitchFamily="34" charset="0"/>
                <a:cs typeface="Arial" pitchFamily="34" charset="0"/>
              </a:rPr>
            </a:br>
            <a:r>
              <a:rPr lang="en-US" sz="1600" dirty="0">
                <a:solidFill>
                  <a:prstClr val="black"/>
                </a:solidFill>
                <a:latin typeface="Arial" pitchFamily="34" charset="0"/>
                <a:cs typeface="Arial" pitchFamily="34" charset="0"/>
              </a:rPr>
              <a:t>~2,000 students, postdoctoral fellows, and </a:t>
            </a:r>
            <a:br>
              <a:rPr lang="en-US" sz="1600" dirty="0">
                <a:solidFill>
                  <a:prstClr val="black"/>
                </a:solidFill>
                <a:latin typeface="Arial" pitchFamily="34" charset="0"/>
                <a:cs typeface="Arial" pitchFamily="34" charset="0"/>
              </a:rPr>
            </a:br>
            <a:r>
              <a:rPr lang="en-US" sz="1600" dirty="0">
                <a:solidFill>
                  <a:prstClr val="black"/>
                </a:solidFill>
                <a:latin typeface="Arial" pitchFamily="34" charset="0"/>
                <a:cs typeface="Arial" pitchFamily="34" charset="0"/>
              </a:rPr>
              <a:t>technical staff at ~115 institutions</a:t>
            </a:r>
          </a:p>
          <a:p>
            <a:pPr marL="287102" lvl="2" indent="-158622">
              <a:spcAft>
                <a:spcPts val="300"/>
              </a:spcAft>
              <a:buFont typeface="Wingdings" pitchFamily="2" charset="2"/>
              <a:buChar char="§"/>
            </a:pPr>
            <a:r>
              <a:rPr lang="en-US" sz="1600" dirty="0">
                <a:solidFill>
                  <a:prstClr val="black"/>
                </a:solidFill>
                <a:latin typeface="Arial" pitchFamily="34" charset="0"/>
                <a:cs typeface="Arial" pitchFamily="34" charset="0"/>
              </a:rPr>
              <a:t>&gt; </a:t>
            </a:r>
            <a:r>
              <a:rPr lang="en-US" sz="1600" dirty="0" smtClean="0">
                <a:solidFill>
                  <a:prstClr val="black"/>
                </a:solidFill>
                <a:latin typeface="Arial" pitchFamily="34" charset="0"/>
                <a:cs typeface="Arial" pitchFamily="34" charset="0"/>
              </a:rPr>
              <a:t>260 </a:t>
            </a:r>
            <a:r>
              <a:rPr lang="en-US" sz="1600" dirty="0">
                <a:solidFill>
                  <a:prstClr val="black"/>
                </a:solidFill>
                <a:latin typeface="Arial" pitchFamily="34" charset="0"/>
                <a:cs typeface="Arial" pitchFamily="34" charset="0"/>
              </a:rPr>
              <a:t>scientific advisory board members </a:t>
            </a:r>
          </a:p>
          <a:p>
            <a:pPr marL="287102" lvl="2" indent="-158622">
              <a:spcAft>
                <a:spcPts val="300"/>
              </a:spcAft>
            </a:pPr>
            <a:r>
              <a:rPr lang="en-US" sz="1600" dirty="0">
                <a:solidFill>
                  <a:prstClr val="black"/>
                </a:solidFill>
                <a:latin typeface="Arial" pitchFamily="34" charset="0"/>
                <a:cs typeface="Arial" pitchFamily="34" charset="0"/>
              </a:rPr>
              <a:t>	from 13 countries and &gt; 40 companies</a:t>
            </a:r>
          </a:p>
          <a:p>
            <a:pPr marL="287102" lvl="2" indent="-158622">
              <a:spcAft>
                <a:spcPts val="300"/>
              </a:spcAft>
            </a:pPr>
            <a:endParaRPr lang="en-US" sz="2000" u="none" dirty="0">
              <a:solidFill>
                <a:prstClr val="black"/>
              </a:solidFill>
              <a:latin typeface="Arial" pitchFamily="34" charset="0"/>
              <a:cs typeface="Arial" pitchFamily="34" charset="0"/>
            </a:endParaRPr>
          </a:p>
          <a:p>
            <a:pPr>
              <a:spcAft>
                <a:spcPts val="300"/>
              </a:spcAft>
            </a:pPr>
            <a:r>
              <a:rPr lang="en-US" sz="2000" u="sng" dirty="0">
                <a:solidFill>
                  <a:prstClr val="black"/>
                </a:solidFill>
                <a:latin typeface="Arial" pitchFamily="34" charset="0"/>
                <a:cs typeface="Arial" pitchFamily="34" charset="0"/>
              </a:rPr>
              <a:t>Progress to-date (~</a:t>
            </a:r>
            <a:r>
              <a:rPr lang="en-US" sz="2000" u="sng" dirty="0" smtClean="0">
                <a:solidFill>
                  <a:prstClr val="black"/>
                </a:solidFill>
                <a:latin typeface="Arial" pitchFamily="34" charset="0"/>
                <a:cs typeface="Arial" pitchFamily="34" charset="0"/>
              </a:rPr>
              <a:t>3.75 </a:t>
            </a:r>
            <a:r>
              <a:rPr lang="en-US" sz="2000" u="sng" dirty="0">
                <a:solidFill>
                  <a:prstClr val="black"/>
                </a:solidFill>
                <a:latin typeface="Arial" pitchFamily="34" charset="0"/>
                <a:cs typeface="Arial" pitchFamily="34" charset="0"/>
              </a:rPr>
              <a:t>years funding):</a:t>
            </a:r>
          </a:p>
          <a:p>
            <a:pPr marL="283930" lvl="2" indent="-169724">
              <a:spcAft>
                <a:spcPts val="300"/>
              </a:spcAft>
              <a:buFont typeface="Wingdings" pitchFamily="2" charset="2"/>
              <a:buChar char="§"/>
            </a:pPr>
            <a:r>
              <a:rPr lang="en-US" sz="1600" u="sng" dirty="0">
                <a:solidFill>
                  <a:prstClr val="black"/>
                </a:solidFill>
                <a:latin typeface="Arial" pitchFamily="34" charset="0"/>
                <a:cs typeface="Arial" pitchFamily="34" charset="0"/>
              </a:rPr>
              <a:t>&gt;</a:t>
            </a:r>
            <a:r>
              <a:rPr lang="en-US" sz="1600" dirty="0" smtClean="0">
                <a:solidFill>
                  <a:prstClr val="black"/>
                </a:solidFill>
                <a:latin typeface="Arial" pitchFamily="34" charset="0"/>
                <a:cs typeface="Arial" pitchFamily="34" charset="0"/>
              </a:rPr>
              <a:t>3,800 </a:t>
            </a:r>
            <a:r>
              <a:rPr lang="en-US" sz="1600" dirty="0">
                <a:solidFill>
                  <a:prstClr val="black"/>
                </a:solidFill>
                <a:latin typeface="Arial" pitchFamily="34" charset="0"/>
                <a:cs typeface="Arial" pitchFamily="34" charset="0"/>
              </a:rPr>
              <a:t>peer-reviewed papers including </a:t>
            </a:r>
            <a:br>
              <a:rPr lang="en-US" sz="1600" dirty="0">
                <a:solidFill>
                  <a:prstClr val="black"/>
                </a:solidFill>
                <a:latin typeface="Arial" pitchFamily="34" charset="0"/>
                <a:cs typeface="Arial" pitchFamily="34" charset="0"/>
              </a:rPr>
            </a:br>
            <a:r>
              <a:rPr lang="en-US" sz="1600" dirty="0">
                <a:solidFill>
                  <a:prstClr val="black"/>
                </a:solidFill>
                <a:latin typeface="Arial" pitchFamily="34" charset="0"/>
                <a:cs typeface="Arial" pitchFamily="34" charset="0"/>
              </a:rPr>
              <a:t>&gt;</a:t>
            </a:r>
            <a:r>
              <a:rPr lang="en-US" sz="1600" dirty="0" smtClean="0">
                <a:solidFill>
                  <a:prstClr val="black"/>
                </a:solidFill>
                <a:latin typeface="Arial" pitchFamily="34" charset="0"/>
                <a:cs typeface="Arial" pitchFamily="34" charset="0"/>
              </a:rPr>
              <a:t>135 </a:t>
            </a:r>
            <a:r>
              <a:rPr lang="en-US" sz="1600" dirty="0">
                <a:solidFill>
                  <a:prstClr val="black"/>
                </a:solidFill>
                <a:latin typeface="Arial" pitchFamily="34" charset="0"/>
                <a:cs typeface="Arial" pitchFamily="34" charset="0"/>
              </a:rPr>
              <a:t>publications in </a:t>
            </a:r>
            <a:r>
              <a:rPr lang="en-US" sz="1600" i="1" dirty="0">
                <a:solidFill>
                  <a:prstClr val="black"/>
                </a:solidFill>
                <a:latin typeface="Arial" pitchFamily="34" charset="0"/>
                <a:cs typeface="Arial" pitchFamily="34" charset="0"/>
              </a:rPr>
              <a:t>Science</a:t>
            </a:r>
            <a:r>
              <a:rPr lang="en-US" sz="1600" dirty="0">
                <a:solidFill>
                  <a:prstClr val="black"/>
                </a:solidFill>
                <a:latin typeface="Arial" pitchFamily="34" charset="0"/>
                <a:cs typeface="Arial" pitchFamily="34" charset="0"/>
              </a:rPr>
              <a:t> and </a:t>
            </a:r>
            <a:r>
              <a:rPr lang="en-US" sz="1600" i="1" dirty="0">
                <a:solidFill>
                  <a:prstClr val="black"/>
                </a:solidFill>
                <a:latin typeface="Arial" pitchFamily="34" charset="0"/>
                <a:cs typeface="Arial" pitchFamily="34" charset="0"/>
              </a:rPr>
              <a:t>Nature</a:t>
            </a:r>
            <a:endParaRPr lang="en-US" sz="1600" dirty="0">
              <a:solidFill>
                <a:prstClr val="black"/>
              </a:solidFill>
              <a:latin typeface="Arial" pitchFamily="34" charset="0"/>
              <a:cs typeface="Arial" pitchFamily="34" charset="0"/>
            </a:endParaRPr>
          </a:p>
          <a:p>
            <a:pPr marL="283930" lvl="2" indent="-169724">
              <a:spcAft>
                <a:spcPts val="300"/>
              </a:spcAft>
              <a:buFont typeface="Wingdings" pitchFamily="2" charset="2"/>
              <a:buChar char="§"/>
            </a:pPr>
            <a:r>
              <a:rPr lang="en-US" sz="1600" dirty="0">
                <a:solidFill>
                  <a:prstClr val="black"/>
                </a:solidFill>
                <a:latin typeface="Arial" pitchFamily="34" charset="0"/>
                <a:cs typeface="Arial" pitchFamily="34" charset="0"/>
              </a:rPr>
              <a:t>19 PECASE and </a:t>
            </a:r>
            <a:r>
              <a:rPr lang="en-US" sz="1600" dirty="0" smtClean="0">
                <a:solidFill>
                  <a:prstClr val="black"/>
                </a:solidFill>
                <a:latin typeface="Arial" pitchFamily="34" charset="0"/>
                <a:cs typeface="Arial" pitchFamily="34" charset="0"/>
              </a:rPr>
              <a:t>13 </a:t>
            </a:r>
            <a:r>
              <a:rPr lang="en-US" sz="1600" dirty="0">
                <a:solidFill>
                  <a:prstClr val="black"/>
                </a:solidFill>
                <a:latin typeface="Arial" pitchFamily="34" charset="0"/>
                <a:cs typeface="Arial" pitchFamily="34" charset="0"/>
              </a:rPr>
              <a:t>DOE Early Career Awards</a:t>
            </a:r>
          </a:p>
          <a:p>
            <a:pPr marL="283930" lvl="2" indent="-169724">
              <a:spcAft>
                <a:spcPts val="300"/>
              </a:spcAft>
              <a:buFont typeface="Wingdings" pitchFamily="2" charset="2"/>
              <a:buChar char="§"/>
            </a:pPr>
            <a:r>
              <a:rPr lang="en-US" sz="1600" dirty="0">
                <a:solidFill>
                  <a:prstClr val="black"/>
                </a:solidFill>
                <a:latin typeface="Arial" pitchFamily="34" charset="0"/>
                <a:cs typeface="Arial" pitchFamily="34" charset="0"/>
              </a:rPr>
              <a:t>over 200 patent applications, over 60 patent/invention disclosures, and at least 30 licenses by 34 of the EFRCs</a:t>
            </a:r>
          </a:p>
          <a:p>
            <a:pPr marL="283930" lvl="2" indent="-169724">
              <a:spcAft>
                <a:spcPts val="300"/>
              </a:spcAft>
              <a:buFont typeface="Wingdings" pitchFamily="2" charset="2"/>
              <a:buChar char="§"/>
            </a:pPr>
            <a:r>
              <a:rPr lang="en-US" sz="1600" dirty="0">
                <a:solidFill>
                  <a:prstClr val="black"/>
                </a:solidFill>
                <a:latin typeface="Arial" pitchFamily="34" charset="0"/>
                <a:cs typeface="Arial" pitchFamily="34" charset="0"/>
              </a:rPr>
              <a:t>at least 60 companies have benefited from EFRC research</a:t>
            </a:r>
          </a:p>
          <a:p>
            <a:pPr marL="283930" lvl="2" indent="-169724">
              <a:spcAft>
                <a:spcPts val="300"/>
              </a:spcAft>
              <a:buFont typeface="Wingdings" pitchFamily="2" charset="2"/>
              <a:buChar char="§"/>
            </a:pPr>
            <a:r>
              <a:rPr lang="en-US" sz="1600" dirty="0">
                <a:solidFill>
                  <a:prstClr val="black"/>
                </a:solidFill>
                <a:latin typeface="Arial" pitchFamily="34" charset="0"/>
                <a:cs typeface="Arial" pitchFamily="34" charset="0"/>
              </a:rPr>
              <a:t>EFRC students and staff now work in : &gt; </a:t>
            </a:r>
            <a:r>
              <a:rPr lang="en-US" sz="1600" dirty="0" smtClean="0">
                <a:solidFill>
                  <a:prstClr val="black"/>
                </a:solidFill>
                <a:latin typeface="Arial" pitchFamily="34" charset="0"/>
                <a:cs typeface="Arial" pitchFamily="34" charset="0"/>
              </a:rPr>
              <a:t>215 </a:t>
            </a:r>
            <a:r>
              <a:rPr lang="en-US" sz="1600" dirty="0">
                <a:solidFill>
                  <a:prstClr val="black"/>
                </a:solidFill>
                <a:latin typeface="Arial" pitchFamily="34" charset="0"/>
                <a:cs typeface="Arial" pitchFamily="34" charset="0"/>
              </a:rPr>
              <a:t>university faculty and staff positions; &gt; </a:t>
            </a:r>
            <a:r>
              <a:rPr lang="en-US" sz="1600" dirty="0" smtClean="0">
                <a:solidFill>
                  <a:prstClr val="black"/>
                </a:solidFill>
                <a:latin typeface="Arial" pitchFamily="34" charset="0"/>
                <a:cs typeface="Arial" pitchFamily="34" charset="0"/>
              </a:rPr>
              <a:t>340 </a:t>
            </a:r>
            <a:r>
              <a:rPr lang="en-US" sz="1600" dirty="0">
                <a:solidFill>
                  <a:prstClr val="black"/>
                </a:solidFill>
                <a:latin typeface="Arial" pitchFamily="34" charset="0"/>
                <a:cs typeface="Arial" pitchFamily="34" charset="0"/>
              </a:rPr>
              <a:t>industrial positions; </a:t>
            </a:r>
            <a:br>
              <a:rPr lang="en-US" sz="1600" dirty="0">
                <a:solidFill>
                  <a:prstClr val="black"/>
                </a:solidFill>
                <a:latin typeface="Arial" pitchFamily="34" charset="0"/>
                <a:cs typeface="Arial" pitchFamily="34" charset="0"/>
              </a:rPr>
            </a:br>
            <a:r>
              <a:rPr lang="en-US" sz="1600" dirty="0">
                <a:solidFill>
                  <a:prstClr val="black"/>
                </a:solidFill>
                <a:latin typeface="Arial" pitchFamily="34" charset="0"/>
                <a:cs typeface="Arial" pitchFamily="34" charset="0"/>
              </a:rPr>
              <a:t>&gt; </a:t>
            </a:r>
            <a:r>
              <a:rPr lang="en-US" sz="1600" dirty="0" smtClean="0">
                <a:solidFill>
                  <a:prstClr val="black"/>
                </a:solidFill>
                <a:latin typeface="Arial" pitchFamily="34" charset="0"/>
                <a:cs typeface="Arial" pitchFamily="34" charset="0"/>
              </a:rPr>
              <a:t>130 </a:t>
            </a:r>
            <a:r>
              <a:rPr lang="en-US" sz="1600" dirty="0">
                <a:solidFill>
                  <a:prstClr val="black"/>
                </a:solidFill>
                <a:latin typeface="Arial" pitchFamily="34" charset="0"/>
                <a:cs typeface="Arial" pitchFamily="34" charset="0"/>
              </a:rPr>
              <a:t>national labs, government, and non-profit positions</a:t>
            </a:r>
          </a:p>
        </p:txBody>
      </p:sp>
      <p:sp>
        <p:nvSpPr>
          <p:cNvPr id="12" name="TextBox 11"/>
          <p:cNvSpPr txBox="1"/>
          <p:nvPr/>
        </p:nvSpPr>
        <p:spPr>
          <a:xfrm>
            <a:off x="6557871" y="5994407"/>
            <a:ext cx="2409932" cy="276924"/>
          </a:xfrm>
          <a:prstGeom prst="rect">
            <a:avLst/>
          </a:prstGeom>
          <a:noFill/>
        </p:spPr>
        <p:txBody>
          <a:bodyPr wrap="none" lIns="91365" tIns="45683" rIns="91365" bIns="45683" rtlCol="0">
            <a:spAutoFit/>
          </a:bodyPr>
          <a:lstStyle/>
          <a:p>
            <a:pPr fontAlgn="base">
              <a:spcBef>
                <a:spcPct val="0"/>
              </a:spcBef>
              <a:spcAft>
                <a:spcPct val="0"/>
              </a:spcAft>
            </a:pPr>
            <a:r>
              <a:rPr lang="en-US" sz="1200" dirty="0">
                <a:solidFill>
                  <a:prstClr val="black"/>
                </a:solidFill>
                <a:hlinkClick r:id="rId4"/>
              </a:rPr>
              <a:t>http://science.energy.gov/bes/efrc/</a:t>
            </a:r>
            <a:endParaRPr lang="en-US" sz="1200" dirty="0">
              <a:solidFill>
                <a:prstClr val="black"/>
              </a:solidFill>
            </a:endParaRPr>
          </a:p>
        </p:txBody>
      </p:sp>
      <p:pic>
        <p:nvPicPr>
          <p:cNvPr id="7" name="Picture 6" descr="efrc_tech_report_cover_2012_v3_sm.jpg"/>
          <p:cNvPicPr>
            <a:picLocks noChangeAspect="1"/>
          </p:cNvPicPr>
          <p:nvPr/>
        </p:nvPicPr>
        <p:blipFill>
          <a:blip r:embed="rId5" cstate="print"/>
          <a:stretch>
            <a:fillRect/>
          </a:stretch>
        </p:blipFill>
        <p:spPr>
          <a:xfrm>
            <a:off x="6839578" y="3733800"/>
            <a:ext cx="1771022" cy="2286000"/>
          </a:xfrm>
          <a:prstGeom prst="rect">
            <a:avLst/>
          </a:prstGeom>
          <a:ln w="9525">
            <a:solidFill>
              <a:schemeClr val="tx1"/>
            </a:solidFill>
          </a:ln>
        </p:spPr>
      </p:pic>
      <p:sp>
        <p:nvSpPr>
          <p:cNvPr id="8"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187093615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85374" y="1961415"/>
            <a:ext cx="1463040" cy="226296"/>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47002" y="3983587"/>
            <a:ext cx="1737360" cy="816427"/>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15001" y="818247"/>
            <a:ext cx="1828800" cy="64784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8597" y="3532461"/>
            <a:ext cx="1005840" cy="592224"/>
          </a:xfrm>
          <a:prstGeom prst="rect">
            <a:avLst/>
          </a:prstGeom>
        </p:spPr>
      </p:pic>
      <p:sp>
        <p:nvSpPr>
          <p:cNvPr id="61" name="Slide Number Placeholder 2"/>
          <p:cNvSpPr>
            <a:spLocks noGrp="1"/>
          </p:cNvSpPr>
          <p:nvPr>
            <p:ph type="sldNum" sz="quarter" idx="4294967295"/>
          </p:nvPr>
        </p:nvSpPr>
        <p:spPr>
          <a:xfrm>
            <a:off x="8413750" y="6351588"/>
            <a:ext cx="381000" cy="365125"/>
          </a:xfrm>
          <a:prstGeom prst="rect">
            <a:avLst/>
          </a:prstGeom>
        </p:spPr>
        <p:txBody>
          <a:bodyPr/>
          <a:lstStyle/>
          <a:p>
            <a:pPr algn="r"/>
            <a:fld id="{68F455FD-F83C-4433-AE11-4D89943CC4D6}" type="slidenum">
              <a:rPr lang="en-US" sz="1200" smtClean="0">
                <a:solidFill>
                  <a:srgbClr val="106636"/>
                </a:solidFill>
              </a:rPr>
              <a:pPr algn="r"/>
              <a:t>13</a:t>
            </a:fld>
            <a:endParaRPr lang="en-US" sz="1200" dirty="0">
              <a:solidFill>
                <a:srgbClr val="106636"/>
              </a:solidFill>
            </a:endParaRPr>
          </a:p>
        </p:txBody>
      </p:sp>
      <p:sp>
        <p:nvSpPr>
          <p:cNvPr id="3" name="Title 2"/>
          <p:cNvSpPr>
            <a:spLocks noGrp="1"/>
          </p:cNvSpPr>
          <p:nvPr>
            <p:ph type="title" idx="4294967295"/>
          </p:nvPr>
        </p:nvSpPr>
        <p:spPr>
          <a:xfrm>
            <a:off x="0" y="-8092"/>
            <a:ext cx="9144000" cy="762000"/>
          </a:xfrm>
          <a:prstGeom prst="rect">
            <a:avLst/>
          </a:prstGeom>
        </p:spPr>
        <p:txBody>
          <a:bodyPr/>
          <a:lstStyle/>
          <a:p>
            <a:r>
              <a:rPr lang="en-US" dirty="0" smtClean="0"/>
              <a:t>Companies that Benefit from EFRC Research</a:t>
            </a:r>
            <a:endParaRPr lang="en-US" dirty="0"/>
          </a:p>
        </p:txBody>
      </p:sp>
      <p:pic>
        <p:nvPicPr>
          <p:cNvPr id="2" name="Picture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553196" y="4034401"/>
            <a:ext cx="1097280" cy="3574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99444" y="2208705"/>
            <a:ext cx="1005840" cy="164401"/>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722119" y="2868755"/>
            <a:ext cx="457200" cy="45720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498826" y="916442"/>
            <a:ext cx="1280160" cy="297713"/>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683659" y="1488886"/>
            <a:ext cx="1280160" cy="411145"/>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02598" y="1614836"/>
            <a:ext cx="1280160" cy="33284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4045936" y="933624"/>
            <a:ext cx="1645920" cy="263349"/>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418317" y="3881807"/>
            <a:ext cx="1188720" cy="17720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7553196" y="4667552"/>
            <a:ext cx="1280160" cy="154999"/>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23507" y="2613144"/>
            <a:ext cx="2103120" cy="355017"/>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4623816" y="3738485"/>
            <a:ext cx="822960" cy="320522"/>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6606211" y="4430727"/>
            <a:ext cx="904875" cy="628650"/>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3503055" y="3139766"/>
            <a:ext cx="1028700" cy="411480"/>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3832644" y="3654754"/>
            <a:ext cx="457200" cy="454153"/>
          </a:xfrm>
          <a:prstGeom prst="rect">
            <a:avLst/>
          </a:prstGeom>
        </p:spPr>
      </p:pic>
      <p:pic>
        <p:nvPicPr>
          <p:cNvPr id="25" name="Picture 24"/>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1421955" y="4446957"/>
            <a:ext cx="1280160" cy="675640"/>
          </a:xfrm>
          <a:prstGeom prst="rect">
            <a:avLst/>
          </a:prstGeom>
        </p:spPr>
      </p:pic>
      <p:pic>
        <p:nvPicPr>
          <p:cNvPr id="26" name="Picture 25"/>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4252472" y="4878991"/>
            <a:ext cx="1828800" cy="247971"/>
          </a:xfrm>
          <a:prstGeom prst="rect">
            <a:avLst/>
          </a:prstGeom>
        </p:spPr>
      </p:pic>
      <p:pic>
        <p:nvPicPr>
          <p:cNvPr id="27" name="Picture 26"/>
          <p:cNvPicPr>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5213080" y="3325955"/>
            <a:ext cx="1188720" cy="278094"/>
          </a:xfrm>
          <a:prstGeom prst="rect">
            <a:avLst/>
          </a:prstGeom>
        </p:spPr>
      </p:pic>
      <p:pic>
        <p:nvPicPr>
          <p:cNvPr id="28" name="Picture 27"/>
          <p:cNvPicPr>
            <a:picLocks noChangeAspect="1"/>
          </p:cNvPicPr>
          <p:nvPr/>
        </p:nvPicPr>
        <p:blipFill>
          <a:blip r:embed="rId24" cstate="print">
            <a:extLst>
              <a:ext uri="{28A0092B-C50C-407E-A947-70E740481C1C}">
                <a14:useLocalDpi xmlns:a14="http://schemas.microsoft.com/office/drawing/2010/main" xmlns="" val="0"/>
              </a:ext>
            </a:extLst>
          </a:blip>
          <a:stretch>
            <a:fillRect/>
          </a:stretch>
        </p:blipFill>
        <p:spPr>
          <a:xfrm>
            <a:off x="2107755" y="2741447"/>
            <a:ext cx="1188720" cy="553417"/>
          </a:xfrm>
          <a:prstGeom prst="rect">
            <a:avLst/>
          </a:prstGeom>
        </p:spPr>
      </p:pic>
      <p:pic>
        <p:nvPicPr>
          <p:cNvPr id="31" name="Picture 30"/>
          <p:cNvPicPr>
            <a:picLocks noChangeAspect="1"/>
          </p:cNvPicPr>
          <p:nvPr/>
        </p:nvPicPr>
        <p:blipFill>
          <a:blip r:embed="rId25" cstate="print">
            <a:extLst>
              <a:ext uri="{28A0092B-C50C-407E-A947-70E740481C1C}">
                <a14:useLocalDpi xmlns:a14="http://schemas.microsoft.com/office/drawing/2010/main" xmlns="" val="0"/>
              </a:ext>
            </a:extLst>
          </a:blip>
          <a:stretch>
            <a:fillRect/>
          </a:stretch>
        </p:blipFill>
        <p:spPr>
          <a:xfrm>
            <a:off x="5485128" y="5706202"/>
            <a:ext cx="1005840" cy="363054"/>
          </a:xfrm>
          <a:prstGeom prst="rect">
            <a:avLst/>
          </a:prstGeom>
        </p:spPr>
      </p:pic>
      <p:pic>
        <p:nvPicPr>
          <p:cNvPr id="32" name="Picture 31"/>
          <p:cNvPicPr>
            <a:picLocks noChangeAspect="1"/>
          </p:cNvPicPr>
          <p:nvPr/>
        </p:nvPicPr>
        <p:blipFill>
          <a:blip r:embed="rId26" cstate="print">
            <a:extLst>
              <a:ext uri="{28A0092B-C50C-407E-A947-70E740481C1C}">
                <a14:useLocalDpi xmlns:a14="http://schemas.microsoft.com/office/drawing/2010/main" xmlns="" val="0"/>
              </a:ext>
            </a:extLst>
          </a:blip>
          <a:stretch>
            <a:fillRect/>
          </a:stretch>
        </p:blipFill>
        <p:spPr>
          <a:xfrm>
            <a:off x="4289844" y="5633506"/>
            <a:ext cx="822960" cy="560921"/>
          </a:xfrm>
          <a:prstGeom prst="rect">
            <a:avLst/>
          </a:prstGeom>
        </p:spPr>
      </p:pic>
      <p:pic>
        <p:nvPicPr>
          <p:cNvPr id="33" name="Picture 32"/>
          <p:cNvPicPr>
            <a:picLocks noChangeAspect="1"/>
          </p:cNvPicPr>
          <p:nvPr/>
        </p:nvPicPr>
        <p:blipFill>
          <a:blip r:embed="rId27" cstate="print">
            <a:extLst>
              <a:ext uri="{28A0092B-C50C-407E-A947-70E740481C1C}">
                <a14:useLocalDpi xmlns:a14="http://schemas.microsoft.com/office/drawing/2010/main" xmlns="" val="0"/>
              </a:ext>
            </a:extLst>
          </a:blip>
          <a:stretch>
            <a:fillRect/>
          </a:stretch>
        </p:blipFill>
        <p:spPr>
          <a:xfrm>
            <a:off x="2817092" y="3462045"/>
            <a:ext cx="502920" cy="502920"/>
          </a:xfrm>
          <a:prstGeom prst="rect">
            <a:avLst/>
          </a:prstGeom>
        </p:spPr>
      </p:pic>
      <p:pic>
        <p:nvPicPr>
          <p:cNvPr id="34" name="Picture 33"/>
          <p:cNvPicPr>
            <a:picLocks noChangeAspect="1"/>
          </p:cNvPicPr>
          <p:nvPr/>
        </p:nvPicPr>
        <p:blipFill>
          <a:blip r:embed="rId28" cstate="print">
            <a:extLst>
              <a:ext uri="{28A0092B-C50C-407E-A947-70E740481C1C}">
                <a14:useLocalDpi xmlns:a14="http://schemas.microsoft.com/office/drawing/2010/main" xmlns="" val="0"/>
              </a:ext>
            </a:extLst>
          </a:blip>
          <a:stretch>
            <a:fillRect/>
          </a:stretch>
        </p:blipFill>
        <p:spPr>
          <a:xfrm>
            <a:off x="6075968" y="3850090"/>
            <a:ext cx="1280160" cy="339796"/>
          </a:xfrm>
          <a:prstGeom prst="rect">
            <a:avLst/>
          </a:prstGeom>
        </p:spPr>
      </p:pic>
      <p:pic>
        <p:nvPicPr>
          <p:cNvPr id="35" name="Picture 34"/>
          <p:cNvPicPr>
            <a:picLocks noChangeAspect="1"/>
          </p:cNvPicPr>
          <p:nvPr/>
        </p:nvPicPr>
        <p:blipFill>
          <a:blip r:embed="rId29" cstate="print">
            <a:extLst>
              <a:ext uri="{28A0092B-C50C-407E-A947-70E740481C1C}">
                <a14:useLocalDpi xmlns:a14="http://schemas.microsoft.com/office/drawing/2010/main" xmlns="" val="0"/>
              </a:ext>
            </a:extLst>
          </a:blip>
          <a:stretch>
            <a:fillRect/>
          </a:stretch>
        </p:blipFill>
        <p:spPr>
          <a:xfrm>
            <a:off x="5748528" y="1679351"/>
            <a:ext cx="640080" cy="393033"/>
          </a:xfrm>
          <a:prstGeom prst="rect">
            <a:avLst/>
          </a:prstGeom>
        </p:spPr>
      </p:pic>
      <p:pic>
        <p:nvPicPr>
          <p:cNvPr id="37" name="Picture 36"/>
          <p:cNvPicPr>
            <a:picLocks noChangeAspect="1"/>
          </p:cNvPicPr>
          <p:nvPr/>
        </p:nvPicPr>
        <p:blipFill>
          <a:blip r:embed="rId30" cstate="print">
            <a:extLst>
              <a:ext uri="{28A0092B-C50C-407E-A947-70E740481C1C}">
                <a14:useLocalDpi xmlns:a14="http://schemas.microsoft.com/office/drawing/2010/main" xmlns="" val="0"/>
              </a:ext>
            </a:extLst>
          </a:blip>
          <a:stretch>
            <a:fillRect/>
          </a:stretch>
        </p:blipFill>
        <p:spPr>
          <a:xfrm>
            <a:off x="1581525" y="1558561"/>
            <a:ext cx="1463040" cy="296177"/>
          </a:xfrm>
          <a:prstGeom prst="rect">
            <a:avLst/>
          </a:prstGeom>
        </p:spPr>
      </p:pic>
      <p:pic>
        <p:nvPicPr>
          <p:cNvPr id="38" name="Picture 37"/>
          <p:cNvPicPr>
            <a:picLocks noChangeAspect="1"/>
          </p:cNvPicPr>
          <p:nvPr/>
        </p:nvPicPr>
        <p:blipFill>
          <a:blip r:embed="rId31" cstate="print">
            <a:extLst>
              <a:ext uri="{28A0092B-C50C-407E-A947-70E740481C1C}">
                <a14:useLocalDpi xmlns:a14="http://schemas.microsoft.com/office/drawing/2010/main" xmlns="" val="0"/>
              </a:ext>
            </a:extLst>
          </a:blip>
          <a:stretch>
            <a:fillRect/>
          </a:stretch>
        </p:blipFill>
        <p:spPr>
          <a:xfrm>
            <a:off x="4151134" y="4305338"/>
            <a:ext cx="731520" cy="358295"/>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xmlns="" val="0"/>
              </a:ext>
            </a:extLst>
          </a:blip>
          <a:stretch>
            <a:fillRect/>
          </a:stretch>
        </p:blipFill>
        <p:spPr>
          <a:xfrm>
            <a:off x="5301472" y="4207907"/>
            <a:ext cx="1097280" cy="445639"/>
          </a:xfrm>
          <a:prstGeom prst="rect">
            <a:avLst/>
          </a:prstGeom>
        </p:spPr>
      </p:pic>
      <p:pic>
        <p:nvPicPr>
          <p:cNvPr id="40" name="Picture 39"/>
          <p:cNvPicPr>
            <a:picLocks noChangeAspect="1"/>
          </p:cNvPicPr>
          <p:nvPr/>
        </p:nvPicPr>
        <p:blipFill>
          <a:blip r:embed="rId33" cstate="print">
            <a:extLst>
              <a:ext uri="{28A0092B-C50C-407E-A947-70E740481C1C}">
                <a14:useLocalDpi xmlns:a14="http://schemas.microsoft.com/office/drawing/2010/main" xmlns="" val="0"/>
              </a:ext>
            </a:extLst>
          </a:blip>
          <a:stretch>
            <a:fillRect/>
          </a:stretch>
        </p:blipFill>
        <p:spPr>
          <a:xfrm>
            <a:off x="6690825" y="5272183"/>
            <a:ext cx="1005840" cy="361323"/>
          </a:xfrm>
          <a:prstGeom prst="rect">
            <a:avLst/>
          </a:prstGeom>
        </p:spPr>
      </p:pic>
      <p:pic>
        <p:nvPicPr>
          <p:cNvPr id="41" name="Picture 40"/>
          <p:cNvPicPr>
            <a:picLocks noChangeAspect="1"/>
          </p:cNvPicPr>
          <p:nvPr/>
        </p:nvPicPr>
        <p:blipFill>
          <a:blip r:embed="rId34" cstate="print">
            <a:extLst>
              <a:ext uri="{28A0092B-C50C-407E-A947-70E740481C1C}">
                <a14:useLocalDpi xmlns:a14="http://schemas.microsoft.com/office/drawing/2010/main" xmlns="" val="0"/>
              </a:ext>
            </a:extLst>
          </a:blip>
          <a:stretch>
            <a:fillRect/>
          </a:stretch>
        </p:blipFill>
        <p:spPr>
          <a:xfrm>
            <a:off x="4532376" y="1378062"/>
            <a:ext cx="1005840" cy="424431"/>
          </a:xfrm>
          <a:prstGeom prst="rect">
            <a:avLst/>
          </a:prstGeom>
        </p:spPr>
      </p:pic>
      <p:pic>
        <p:nvPicPr>
          <p:cNvPr id="42" name="Picture 41"/>
          <p:cNvPicPr>
            <a:picLocks noChangeAspect="1"/>
          </p:cNvPicPr>
          <p:nvPr/>
        </p:nvPicPr>
        <p:blipFill>
          <a:blip r:embed="rId35" cstate="print">
            <a:extLst>
              <a:ext uri="{28A0092B-C50C-407E-A947-70E740481C1C}">
                <a14:useLocalDpi xmlns:a14="http://schemas.microsoft.com/office/drawing/2010/main" xmlns="" val="0"/>
              </a:ext>
            </a:extLst>
          </a:blip>
          <a:stretch>
            <a:fillRect/>
          </a:stretch>
        </p:blipFill>
        <p:spPr>
          <a:xfrm>
            <a:off x="234610" y="5705870"/>
            <a:ext cx="1463040" cy="413467"/>
          </a:xfrm>
          <a:prstGeom prst="rect">
            <a:avLst/>
          </a:prstGeom>
        </p:spPr>
      </p:pic>
      <p:pic>
        <p:nvPicPr>
          <p:cNvPr id="44" name="Picture 43"/>
          <p:cNvPicPr>
            <a:picLocks noChangeAspect="1"/>
          </p:cNvPicPr>
          <p:nvPr/>
        </p:nvPicPr>
        <p:blipFill>
          <a:blip r:embed="rId36" cstate="print">
            <a:extLst>
              <a:ext uri="{28A0092B-C50C-407E-A947-70E740481C1C}">
                <a14:useLocalDpi xmlns:a14="http://schemas.microsoft.com/office/drawing/2010/main" xmlns="" val="0"/>
              </a:ext>
            </a:extLst>
          </a:blip>
          <a:stretch>
            <a:fillRect/>
          </a:stretch>
        </p:blipFill>
        <p:spPr>
          <a:xfrm>
            <a:off x="7138881" y="3497519"/>
            <a:ext cx="1828800" cy="312669"/>
          </a:xfrm>
          <a:prstGeom prst="rect">
            <a:avLst/>
          </a:prstGeom>
        </p:spPr>
      </p:pic>
      <p:pic>
        <p:nvPicPr>
          <p:cNvPr id="46" name="Picture 45"/>
          <p:cNvPicPr>
            <a:picLocks noChangeAspect="1"/>
          </p:cNvPicPr>
          <p:nvPr/>
        </p:nvPicPr>
        <p:blipFill>
          <a:blip r:embed="rId37" cstate="print">
            <a:extLst>
              <a:ext uri="{28A0092B-C50C-407E-A947-70E740481C1C}">
                <a14:useLocalDpi xmlns:a14="http://schemas.microsoft.com/office/drawing/2010/main" xmlns="" val="0"/>
              </a:ext>
            </a:extLst>
          </a:blip>
          <a:stretch>
            <a:fillRect/>
          </a:stretch>
        </p:blipFill>
        <p:spPr>
          <a:xfrm>
            <a:off x="4788408" y="2922087"/>
            <a:ext cx="1280160" cy="312928"/>
          </a:xfrm>
          <a:prstGeom prst="rect">
            <a:avLst/>
          </a:prstGeom>
        </p:spPr>
      </p:pic>
      <p:pic>
        <p:nvPicPr>
          <p:cNvPr id="45" name="Picture 44"/>
          <p:cNvPicPr>
            <a:picLocks noChangeAspect="1"/>
          </p:cNvPicPr>
          <p:nvPr/>
        </p:nvPicPr>
        <p:blipFill>
          <a:blip r:embed="rId38" cstate="print"/>
          <a:stretch>
            <a:fillRect/>
          </a:stretch>
        </p:blipFill>
        <p:spPr>
          <a:xfrm>
            <a:off x="1683236" y="893064"/>
            <a:ext cx="548640" cy="417621"/>
          </a:xfrm>
          <a:prstGeom prst="rect">
            <a:avLst/>
          </a:prstGeom>
        </p:spPr>
      </p:pic>
      <p:pic>
        <p:nvPicPr>
          <p:cNvPr id="47" name="Picture 46"/>
          <p:cNvPicPr>
            <a:picLocks noChangeAspect="1"/>
          </p:cNvPicPr>
          <p:nvPr/>
        </p:nvPicPr>
        <p:blipFill>
          <a:blip r:embed="rId39" cstate="print"/>
          <a:stretch>
            <a:fillRect/>
          </a:stretch>
        </p:blipFill>
        <p:spPr>
          <a:xfrm>
            <a:off x="2642742" y="1961415"/>
            <a:ext cx="914400" cy="567707"/>
          </a:xfrm>
          <a:prstGeom prst="rect">
            <a:avLst/>
          </a:prstGeom>
        </p:spPr>
      </p:pic>
      <p:pic>
        <p:nvPicPr>
          <p:cNvPr id="48" name="Picture 47"/>
          <p:cNvPicPr>
            <a:picLocks noChangeAspect="1"/>
          </p:cNvPicPr>
          <p:nvPr/>
        </p:nvPicPr>
        <p:blipFill>
          <a:blip r:embed="rId40" cstate="print"/>
          <a:stretch>
            <a:fillRect/>
          </a:stretch>
        </p:blipFill>
        <p:spPr>
          <a:xfrm>
            <a:off x="268224" y="831192"/>
            <a:ext cx="1188720" cy="558696"/>
          </a:xfrm>
          <a:prstGeom prst="rect">
            <a:avLst/>
          </a:prstGeom>
        </p:spPr>
      </p:pic>
      <p:pic>
        <p:nvPicPr>
          <p:cNvPr id="49" name="Picture 48"/>
          <p:cNvPicPr>
            <a:picLocks noChangeAspect="1"/>
          </p:cNvPicPr>
          <p:nvPr/>
        </p:nvPicPr>
        <p:blipFill>
          <a:blip r:embed="rId41" cstate="print"/>
          <a:stretch>
            <a:fillRect/>
          </a:stretch>
        </p:blipFill>
        <p:spPr>
          <a:xfrm>
            <a:off x="5925092" y="888060"/>
            <a:ext cx="822960" cy="508215"/>
          </a:xfrm>
          <a:prstGeom prst="rect">
            <a:avLst/>
          </a:prstGeom>
        </p:spPr>
      </p:pic>
      <p:pic>
        <p:nvPicPr>
          <p:cNvPr id="51" name="Picture 50"/>
          <p:cNvPicPr>
            <a:picLocks noChangeAspect="1"/>
          </p:cNvPicPr>
          <p:nvPr/>
        </p:nvPicPr>
        <p:blipFill>
          <a:blip r:embed="rId42" cstate="print"/>
          <a:stretch>
            <a:fillRect/>
          </a:stretch>
        </p:blipFill>
        <p:spPr>
          <a:xfrm>
            <a:off x="3399207" y="5277303"/>
            <a:ext cx="2103120" cy="408457"/>
          </a:xfrm>
          <a:prstGeom prst="rect">
            <a:avLst/>
          </a:prstGeom>
        </p:spPr>
      </p:pic>
      <p:pic>
        <p:nvPicPr>
          <p:cNvPr id="52" name="Picture 51"/>
          <p:cNvPicPr>
            <a:picLocks noChangeAspect="1"/>
          </p:cNvPicPr>
          <p:nvPr/>
        </p:nvPicPr>
        <p:blipFill>
          <a:blip r:embed="rId43" cstate="print"/>
          <a:stretch>
            <a:fillRect/>
          </a:stretch>
        </p:blipFill>
        <p:spPr>
          <a:xfrm>
            <a:off x="123507" y="5060259"/>
            <a:ext cx="1280160" cy="484672"/>
          </a:xfrm>
          <a:prstGeom prst="rect">
            <a:avLst/>
          </a:prstGeom>
        </p:spPr>
      </p:pic>
      <p:pic>
        <p:nvPicPr>
          <p:cNvPr id="53" name="Picture 52"/>
          <p:cNvPicPr>
            <a:picLocks noChangeAspect="1"/>
          </p:cNvPicPr>
          <p:nvPr/>
        </p:nvPicPr>
        <p:blipFill>
          <a:blip r:embed="rId44" cstate="print"/>
          <a:stretch>
            <a:fillRect/>
          </a:stretch>
        </p:blipFill>
        <p:spPr>
          <a:xfrm>
            <a:off x="7461699" y="4969037"/>
            <a:ext cx="1097280" cy="299259"/>
          </a:xfrm>
          <a:prstGeom prst="rect">
            <a:avLst/>
          </a:prstGeom>
        </p:spPr>
      </p:pic>
      <p:pic>
        <p:nvPicPr>
          <p:cNvPr id="54" name="Picture 53"/>
          <p:cNvPicPr>
            <a:picLocks noChangeAspect="1"/>
          </p:cNvPicPr>
          <p:nvPr/>
        </p:nvPicPr>
        <p:blipFill>
          <a:blip r:embed="rId45" cstate="print"/>
          <a:stretch>
            <a:fillRect/>
          </a:stretch>
        </p:blipFill>
        <p:spPr>
          <a:xfrm>
            <a:off x="6706048" y="5685760"/>
            <a:ext cx="2011680" cy="383496"/>
          </a:xfrm>
          <a:prstGeom prst="rect">
            <a:avLst/>
          </a:prstGeom>
        </p:spPr>
      </p:pic>
      <p:pic>
        <p:nvPicPr>
          <p:cNvPr id="55" name="Picture 54"/>
          <p:cNvPicPr>
            <a:picLocks noChangeAspect="1"/>
          </p:cNvPicPr>
          <p:nvPr/>
        </p:nvPicPr>
        <p:blipFill>
          <a:blip r:embed="rId46" cstate="print"/>
          <a:stretch>
            <a:fillRect/>
          </a:stretch>
        </p:blipFill>
        <p:spPr>
          <a:xfrm>
            <a:off x="7721083" y="2251251"/>
            <a:ext cx="1280160" cy="372862"/>
          </a:xfrm>
          <a:prstGeom prst="rect">
            <a:avLst/>
          </a:prstGeom>
        </p:spPr>
      </p:pic>
      <p:pic>
        <p:nvPicPr>
          <p:cNvPr id="56" name="Picture 55"/>
          <p:cNvPicPr>
            <a:picLocks noChangeAspect="1"/>
          </p:cNvPicPr>
          <p:nvPr/>
        </p:nvPicPr>
        <p:blipFill>
          <a:blip r:embed="rId47" cstate="print"/>
          <a:stretch>
            <a:fillRect/>
          </a:stretch>
        </p:blipFill>
        <p:spPr>
          <a:xfrm>
            <a:off x="3000846" y="4765833"/>
            <a:ext cx="1005840" cy="385754"/>
          </a:xfrm>
          <a:prstGeom prst="rect">
            <a:avLst/>
          </a:prstGeom>
        </p:spPr>
      </p:pic>
      <p:pic>
        <p:nvPicPr>
          <p:cNvPr id="57" name="Picture 56"/>
          <p:cNvPicPr>
            <a:picLocks noChangeAspect="1"/>
          </p:cNvPicPr>
          <p:nvPr/>
        </p:nvPicPr>
        <p:blipFill>
          <a:blip r:embed="rId48" cstate="print"/>
          <a:stretch>
            <a:fillRect/>
          </a:stretch>
        </p:blipFill>
        <p:spPr>
          <a:xfrm>
            <a:off x="4670048" y="2252824"/>
            <a:ext cx="1097280" cy="489331"/>
          </a:xfrm>
          <a:prstGeom prst="rect">
            <a:avLst/>
          </a:prstGeom>
        </p:spPr>
      </p:pic>
      <p:pic>
        <p:nvPicPr>
          <p:cNvPr id="5" name="Picture 4"/>
          <p:cNvPicPr>
            <a:picLocks noChangeAspect="1"/>
          </p:cNvPicPr>
          <p:nvPr/>
        </p:nvPicPr>
        <p:blipFill>
          <a:blip r:embed="rId49" cstate="print">
            <a:extLst>
              <a:ext uri="{28A0092B-C50C-407E-A947-70E740481C1C}">
                <a14:useLocalDpi xmlns:a14="http://schemas.microsoft.com/office/drawing/2010/main" xmlns="" val="0"/>
              </a:ext>
            </a:extLst>
          </a:blip>
          <a:stretch>
            <a:fillRect/>
          </a:stretch>
        </p:blipFill>
        <p:spPr>
          <a:xfrm>
            <a:off x="5850112" y="5297649"/>
            <a:ext cx="548640" cy="237744"/>
          </a:xfrm>
          <a:prstGeom prst="rect">
            <a:avLst/>
          </a:prstGeom>
        </p:spPr>
      </p:pic>
      <p:pic>
        <p:nvPicPr>
          <p:cNvPr id="10" name="Picture 9"/>
          <p:cNvPicPr>
            <a:picLocks noChangeAspect="1"/>
          </p:cNvPicPr>
          <p:nvPr/>
        </p:nvPicPr>
        <p:blipFill>
          <a:blip r:embed="rId50" cstate="print">
            <a:extLst>
              <a:ext uri="{28A0092B-C50C-407E-A947-70E740481C1C}">
                <a14:useLocalDpi xmlns:a14="http://schemas.microsoft.com/office/drawing/2010/main" xmlns="" val="0"/>
              </a:ext>
            </a:extLst>
          </a:blip>
          <a:stretch>
            <a:fillRect/>
          </a:stretch>
        </p:blipFill>
        <p:spPr>
          <a:xfrm>
            <a:off x="3718560" y="2443031"/>
            <a:ext cx="640080" cy="479056"/>
          </a:xfrm>
          <a:prstGeom prst="rect">
            <a:avLst/>
          </a:prstGeom>
        </p:spPr>
      </p:pic>
      <p:pic>
        <p:nvPicPr>
          <p:cNvPr id="58" name="Picture 57"/>
          <p:cNvPicPr>
            <a:picLocks noChangeAspect="1"/>
          </p:cNvPicPr>
          <p:nvPr/>
        </p:nvPicPr>
        <p:blipFill>
          <a:blip r:embed="rId51" cstate="print">
            <a:extLst>
              <a:ext uri="{28A0092B-C50C-407E-A947-70E740481C1C}">
                <a14:useLocalDpi xmlns:a14="http://schemas.microsoft.com/office/drawing/2010/main" xmlns="" val="0"/>
              </a:ext>
            </a:extLst>
          </a:blip>
          <a:stretch>
            <a:fillRect/>
          </a:stretch>
        </p:blipFill>
        <p:spPr>
          <a:xfrm>
            <a:off x="6690825" y="1746457"/>
            <a:ext cx="822960" cy="289994"/>
          </a:xfrm>
          <a:prstGeom prst="rect">
            <a:avLst/>
          </a:prstGeom>
        </p:spPr>
      </p:pic>
      <p:pic>
        <p:nvPicPr>
          <p:cNvPr id="17" name="Picture 16"/>
          <p:cNvPicPr>
            <a:picLocks noChangeAspect="1"/>
          </p:cNvPicPr>
          <p:nvPr/>
        </p:nvPicPr>
        <p:blipFill>
          <a:blip r:embed="rId52" cstate="print">
            <a:extLst>
              <a:ext uri="{28A0092B-C50C-407E-A947-70E740481C1C}">
                <a14:useLocalDpi xmlns:a14="http://schemas.microsoft.com/office/drawing/2010/main" xmlns="" val="0"/>
              </a:ext>
            </a:extLst>
          </a:blip>
          <a:stretch>
            <a:fillRect/>
          </a:stretch>
        </p:blipFill>
        <p:spPr>
          <a:xfrm>
            <a:off x="299444" y="4513442"/>
            <a:ext cx="822960" cy="312725"/>
          </a:xfrm>
          <a:prstGeom prst="rect">
            <a:avLst/>
          </a:prstGeom>
        </p:spPr>
      </p:pic>
      <p:pic>
        <p:nvPicPr>
          <p:cNvPr id="8" name="Picture 7"/>
          <p:cNvPicPr>
            <a:picLocks noChangeAspect="1"/>
          </p:cNvPicPr>
          <p:nvPr/>
        </p:nvPicPr>
        <p:blipFill>
          <a:blip r:embed="rId53" cstate="print">
            <a:extLst>
              <a:ext uri="{28A0092B-C50C-407E-A947-70E740481C1C}">
                <a14:useLocalDpi xmlns:a14="http://schemas.microsoft.com/office/drawing/2010/main" xmlns="" val="0"/>
              </a:ext>
            </a:extLst>
          </a:blip>
          <a:stretch>
            <a:fillRect/>
          </a:stretch>
        </p:blipFill>
        <p:spPr>
          <a:xfrm>
            <a:off x="6048046" y="2324579"/>
            <a:ext cx="1463040" cy="390144"/>
          </a:xfrm>
          <a:prstGeom prst="rect">
            <a:avLst/>
          </a:prstGeom>
        </p:spPr>
      </p:pic>
      <p:pic>
        <p:nvPicPr>
          <p:cNvPr id="67" name="Picture 66"/>
          <p:cNvPicPr>
            <a:picLocks noChangeAspect="1"/>
          </p:cNvPicPr>
          <p:nvPr/>
        </p:nvPicPr>
        <p:blipFill>
          <a:blip r:embed="rId54" cstate="print">
            <a:extLst>
              <a:ext uri="{28A0092B-C50C-407E-A947-70E740481C1C}">
                <a14:useLocalDpi xmlns:a14="http://schemas.microsoft.com/office/drawing/2010/main" xmlns="" val="0"/>
              </a:ext>
            </a:extLst>
          </a:blip>
          <a:stretch>
            <a:fillRect/>
          </a:stretch>
        </p:blipFill>
        <p:spPr>
          <a:xfrm>
            <a:off x="3371588" y="1365231"/>
            <a:ext cx="731520" cy="398677"/>
          </a:xfrm>
          <a:prstGeom prst="rect">
            <a:avLst/>
          </a:prstGeom>
        </p:spPr>
      </p:pic>
      <p:pic>
        <p:nvPicPr>
          <p:cNvPr id="68" name="Picture 67"/>
          <p:cNvPicPr>
            <a:picLocks noChangeAspect="1"/>
          </p:cNvPicPr>
          <p:nvPr/>
        </p:nvPicPr>
        <p:blipFill>
          <a:blip r:embed="rId55" cstate="print">
            <a:extLst>
              <a:ext uri="{28A0092B-C50C-407E-A947-70E740481C1C}">
                <a14:useLocalDpi xmlns:a14="http://schemas.microsoft.com/office/drawing/2010/main" xmlns="" val="0"/>
              </a:ext>
            </a:extLst>
          </a:blip>
          <a:stretch>
            <a:fillRect/>
          </a:stretch>
        </p:blipFill>
        <p:spPr>
          <a:xfrm>
            <a:off x="1715637" y="5398485"/>
            <a:ext cx="1371600" cy="203198"/>
          </a:xfrm>
          <a:prstGeom prst="rect">
            <a:avLst/>
          </a:prstGeom>
        </p:spPr>
      </p:pic>
      <p:pic>
        <p:nvPicPr>
          <p:cNvPr id="69" name="Picture 68"/>
          <p:cNvPicPr>
            <a:picLocks noChangeAspect="1"/>
          </p:cNvPicPr>
          <p:nvPr/>
        </p:nvPicPr>
        <p:blipFill>
          <a:blip r:embed="rId56" cstate="print">
            <a:extLst>
              <a:ext uri="{28A0092B-C50C-407E-A947-70E740481C1C}">
                <a14:useLocalDpi xmlns:a14="http://schemas.microsoft.com/office/drawing/2010/main" xmlns="" val="0"/>
              </a:ext>
            </a:extLst>
          </a:blip>
          <a:stretch>
            <a:fillRect/>
          </a:stretch>
        </p:blipFill>
        <p:spPr>
          <a:xfrm>
            <a:off x="1628058" y="2179719"/>
            <a:ext cx="731520" cy="215572"/>
          </a:xfrm>
          <a:prstGeom prst="rect">
            <a:avLst/>
          </a:prstGeom>
        </p:spPr>
      </p:pic>
      <p:pic>
        <p:nvPicPr>
          <p:cNvPr id="72" name="Picture 71"/>
          <p:cNvPicPr>
            <a:picLocks noChangeAspect="1"/>
          </p:cNvPicPr>
          <p:nvPr/>
        </p:nvPicPr>
        <p:blipFill>
          <a:blip r:embed="rId57" cstate="print">
            <a:extLst>
              <a:ext uri="{28A0092B-C50C-407E-A947-70E740481C1C}">
                <a14:useLocalDpi xmlns:a14="http://schemas.microsoft.com/office/drawing/2010/main" xmlns="" val="0"/>
              </a:ext>
            </a:extLst>
          </a:blip>
          <a:stretch>
            <a:fillRect/>
          </a:stretch>
        </p:blipFill>
        <p:spPr>
          <a:xfrm>
            <a:off x="7736076" y="2878636"/>
            <a:ext cx="914400" cy="385825"/>
          </a:xfrm>
          <a:prstGeom prst="rect">
            <a:avLst/>
          </a:prstGeom>
        </p:spPr>
      </p:pic>
      <p:pic>
        <p:nvPicPr>
          <p:cNvPr id="65" name="Picture 64"/>
          <p:cNvPicPr>
            <a:picLocks noChangeAspect="1"/>
          </p:cNvPicPr>
          <p:nvPr/>
        </p:nvPicPr>
        <p:blipFill>
          <a:blip r:embed="rId58" cstate="print">
            <a:extLst>
              <a:ext uri="{28A0092B-C50C-407E-A947-70E740481C1C}">
                <a14:useLocalDpi xmlns:a14="http://schemas.microsoft.com/office/drawing/2010/main" xmlns="" val="0"/>
              </a:ext>
            </a:extLst>
          </a:blip>
          <a:stretch>
            <a:fillRect/>
          </a:stretch>
        </p:blipFill>
        <p:spPr>
          <a:xfrm>
            <a:off x="1769882" y="5790630"/>
            <a:ext cx="2377440" cy="331037"/>
          </a:xfrm>
          <a:prstGeom prst="rect">
            <a:avLst/>
          </a:prstGeom>
        </p:spPr>
      </p:pic>
      <p:pic>
        <p:nvPicPr>
          <p:cNvPr id="60" name="Picture 59"/>
          <p:cNvPicPr>
            <a:picLocks noChangeAspect="1"/>
          </p:cNvPicPr>
          <p:nvPr/>
        </p:nvPicPr>
        <p:blipFill>
          <a:blip r:embed="rId59" cstate="print">
            <a:extLst>
              <a:ext uri="{28A0092B-C50C-407E-A947-70E740481C1C}">
                <a14:useLocalDpi xmlns:a14="http://schemas.microsoft.com/office/drawing/2010/main" xmlns="" val="0"/>
              </a:ext>
            </a:extLst>
          </a:blip>
          <a:stretch>
            <a:fillRect/>
          </a:stretch>
        </p:blipFill>
        <p:spPr>
          <a:xfrm>
            <a:off x="633263" y="3192691"/>
            <a:ext cx="640080" cy="223383"/>
          </a:xfrm>
          <a:prstGeom prst="rect">
            <a:avLst/>
          </a:prstGeom>
        </p:spPr>
      </p:pic>
    </p:spTree>
    <p:extLst>
      <p:ext uri="{BB962C8B-B14F-4D97-AF65-F5344CB8AC3E}">
        <p14:creationId xmlns:p14="http://schemas.microsoft.com/office/powerpoint/2010/main" xmlns="" val="32067934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Rectangle 756"/>
          <p:cNvSpPr/>
          <p:nvPr/>
        </p:nvSpPr>
        <p:spPr>
          <a:xfrm>
            <a:off x="1" y="851338"/>
            <a:ext cx="9120188" cy="600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anchor="ctr"/>
          <a:lstStyle/>
          <a:p>
            <a:r>
              <a:rPr lang="en-US" dirty="0" smtClean="0">
                <a:solidFill>
                  <a:prstClr val="white"/>
                </a:solidFill>
              </a:rPr>
              <a:t>Breakthrough Award from </a:t>
            </a:r>
            <a:r>
              <a:rPr lang="en-US" i="1" dirty="0" smtClean="0">
                <a:solidFill>
                  <a:prstClr val="white"/>
                </a:solidFill>
              </a:rPr>
              <a:t>Popular Mechanics</a:t>
            </a:r>
            <a:r>
              <a:rPr lang="en-US" dirty="0" smtClean="0">
                <a:solidFill>
                  <a:prstClr val="white"/>
                </a:solidFill>
              </a:rPr>
              <a:t> in 2010.</a:t>
            </a:r>
            <a:endParaRPr lang="en-US" dirty="0">
              <a:solidFill>
                <a:prstClr val="white"/>
              </a:solidFill>
            </a:endParaRPr>
          </a:p>
        </p:txBody>
      </p:sp>
      <p:sp>
        <p:nvSpPr>
          <p:cNvPr id="5" name="Rectangle 3"/>
          <p:cNvSpPr>
            <a:spLocks noChangeArrowheads="1"/>
          </p:cNvSpPr>
          <p:nvPr/>
        </p:nvSpPr>
        <p:spPr bwMode="auto">
          <a:xfrm>
            <a:off x="5013960" y="1452882"/>
            <a:ext cx="4130040" cy="5405121"/>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lIns="91376" tIns="45688" rIns="91376" bIns="45688" anchor="ctr"/>
          <a:lstStyle/>
          <a:p>
            <a:pPr algn="ctr" fontAlgn="auto">
              <a:spcBef>
                <a:spcPts val="0"/>
              </a:spcBef>
              <a:spcAft>
                <a:spcPts val="0"/>
              </a:spcAft>
              <a:defRPr/>
            </a:pPr>
            <a:endParaRPr lang="en-US" dirty="0">
              <a:solidFill>
                <a:prstClr val="black"/>
              </a:solidFill>
              <a:latin typeface="Calibri"/>
              <a:cs typeface="Arial" charset="0"/>
            </a:endParaRPr>
          </a:p>
        </p:txBody>
      </p:sp>
      <p:sp>
        <p:nvSpPr>
          <p:cNvPr id="11268" name="Text Box 25"/>
          <p:cNvSpPr txBox="1">
            <a:spLocks noChangeArrowheads="1"/>
          </p:cNvSpPr>
          <p:nvPr/>
        </p:nvSpPr>
        <p:spPr bwMode="auto">
          <a:xfrm>
            <a:off x="5181600" y="870181"/>
            <a:ext cx="3962400" cy="470898"/>
          </a:xfrm>
          <a:prstGeom prst="rect">
            <a:avLst/>
          </a:prstGeom>
          <a:noFill/>
          <a:ln w="9525">
            <a:noFill/>
            <a:miter lim="800000"/>
            <a:headEnd/>
            <a:tailEnd/>
          </a:ln>
        </p:spPr>
        <p:txBody>
          <a:bodyPr wrap="square" lIns="0" tIns="0" rIns="0" bIns="0">
            <a:spAutoFit/>
          </a:bodyPr>
          <a:lstStyle/>
          <a:p>
            <a:pPr algn="ctr">
              <a:lnSpc>
                <a:spcPct val="85000"/>
              </a:lnSpc>
            </a:pPr>
            <a:r>
              <a:rPr lang="en-US" b="1" dirty="0">
                <a:solidFill>
                  <a:srgbClr val="106636"/>
                </a:solidFill>
                <a:latin typeface="Arial" charset="0"/>
                <a:cs typeface="Arial" charset="0"/>
              </a:rPr>
              <a:t>Manufacturing/</a:t>
            </a:r>
          </a:p>
          <a:p>
            <a:pPr algn="ctr">
              <a:lnSpc>
                <a:spcPct val="85000"/>
              </a:lnSpc>
            </a:pPr>
            <a:r>
              <a:rPr lang="en-US" b="1" dirty="0">
                <a:solidFill>
                  <a:srgbClr val="106636"/>
                </a:solidFill>
                <a:latin typeface="Arial" charset="0"/>
                <a:cs typeface="Arial" charset="0"/>
              </a:rPr>
              <a:t>Commercialization</a:t>
            </a:r>
          </a:p>
        </p:txBody>
      </p:sp>
      <p:sp>
        <p:nvSpPr>
          <p:cNvPr id="8" name="AutoShape 8"/>
          <p:cNvSpPr>
            <a:spLocks noChangeArrowheads="1"/>
          </p:cNvSpPr>
          <p:nvPr/>
        </p:nvSpPr>
        <p:spPr bwMode="auto">
          <a:xfrm>
            <a:off x="6" y="1454151"/>
            <a:ext cx="5943599"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lIns="91376" tIns="45688" rIns="91376" bIns="45688" anchor="ctr"/>
          <a:lstStyle/>
          <a:p>
            <a:pPr fontAlgn="auto">
              <a:spcBef>
                <a:spcPts val="0"/>
              </a:spcBef>
              <a:spcAft>
                <a:spcPts val="0"/>
              </a:spcAft>
              <a:defRPr/>
            </a:pPr>
            <a:endParaRPr lang="en-US" dirty="0">
              <a:solidFill>
                <a:prstClr val="black"/>
              </a:solidFill>
              <a:latin typeface="Calibri"/>
              <a:cs typeface="Arial" charset="0"/>
            </a:endParaRPr>
          </a:p>
        </p:txBody>
      </p:sp>
      <p:sp>
        <p:nvSpPr>
          <p:cNvPr id="11271" name="Text Box 12"/>
          <p:cNvSpPr txBox="1">
            <a:spLocks noChangeArrowheads="1"/>
          </p:cNvSpPr>
          <p:nvPr/>
        </p:nvSpPr>
        <p:spPr bwMode="auto">
          <a:xfrm>
            <a:off x="2133600" y="1587852"/>
            <a:ext cx="3082643" cy="1089464"/>
          </a:xfrm>
          <a:prstGeom prst="rect">
            <a:avLst/>
          </a:prstGeom>
          <a:noFill/>
          <a:ln w="9525">
            <a:noFill/>
            <a:miter lim="800000"/>
            <a:headEnd/>
            <a:tailEnd/>
          </a:ln>
        </p:spPr>
        <p:txBody>
          <a:bodyPr wrap="square" lIns="91376" tIns="45688" rIns="91376" bIns="45688">
            <a:spAutoFit/>
          </a:bodyPr>
          <a:lstStyle/>
          <a:p>
            <a:pPr marL="0" lvl="1" indent="0" algn="ctr" fontAlgn="auto">
              <a:lnSpc>
                <a:spcPct val="90000"/>
              </a:lnSpc>
              <a:spcBef>
                <a:spcPts val="600"/>
              </a:spcBef>
              <a:spcAft>
                <a:spcPts val="0"/>
              </a:spcAft>
              <a:defRPr/>
            </a:pPr>
            <a:r>
              <a:rPr lang="en-US" dirty="0" smtClean="0">
                <a:solidFill>
                  <a:prstClr val="black"/>
                </a:solidFill>
                <a:latin typeface="Arial Narrow" pitchFamily="34" charset="0"/>
                <a:ea typeface="Calibri" pitchFamily="34" charset="0"/>
                <a:cs typeface="Times New Roman" pitchFamily="18" charset="0"/>
              </a:rPr>
              <a:t>Theory inspired the </a:t>
            </a:r>
            <a:r>
              <a:rPr lang="en-US" dirty="0">
                <a:solidFill>
                  <a:prstClr val="black"/>
                </a:solidFill>
                <a:latin typeface="Arial Narrow" pitchFamily="34" charset="0"/>
                <a:ea typeface="Calibri" pitchFamily="34" charset="0"/>
                <a:cs typeface="Times New Roman" pitchFamily="18" charset="0"/>
              </a:rPr>
              <a:t>development </a:t>
            </a:r>
            <a:r>
              <a:rPr lang="en-US" dirty="0" smtClean="0">
                <a:solidFill>
                  <a:prstClr val="black"/>
                </a:solidFill>
                <a:latin typeface="Arial Narrow" pitchFamily="34" charset="0"/>
                <a:ea typeface="Calibri" pitchFamily="34" charset="0"/>
                <a:cs typeface="Times New Roman" pitchFamily="18" charset="0"/>
              </a:rPr>
              <a:t>of a </a:t>
            </a:r>
            <a:r>
              <a:rPr lang="en-US" dirty="0">
                <a:solidFill>
                  <a:prstClr val="black"/>
                </a:solidFill>
                <a:latin typeface="Arial Narrow" pitchFamily="34" charset="0"/>
                <a:ea typeface="Calibri" pitchFamily="34" charset="0"/>
                <a:cs typeface="Times New Roman" pitchFamily="18" charset="0"/>
              </a:rPr>
              <a:t>‘holey’ </a:t>
            </a:r>
            <a:r>
              <a:rPr lang="en-US" dirty="0" smtClean="0">
                <a:solidFill>
                  <a:prstClr val="black"/>
                </a:solidFill>
                <a:latin typeface="Arial Narrow" pitchFamily="34" charset="0"/>
                <a:ea typeface="Calibri" pitchFamily="34" charset="0"/>
                <a:cs typeface="Times New Roman" pitchFamily="18" charset="0"/>
              </a:rPr>
              <a:t> </a:t>
            </a:r>
            <a:r>
              <a:rPr lang="en-US" dirty="0">
                <a:solidFill>
                  <a:prstClr val="black"/>
                </a:solidFill>
                <a:latin typeface="Arial Narrow" pitchFamily="34" charset="0"/>
                <a:ea typeface="Calibri" pitchFamily="34" charset="0"/>
                <a:cs typeface="Times New Roman" pitchFamily="18" charset="0"/>
              </a:rPr>
              <a:t>graphene </a:t>
            </a:r>
            <a:r>
              <a:rPr lang="en-US" dirty="0" smtClean="0">
                <a:solidFill>
                  <a:prstClr val="black"/>
                </a:solidFill>
                <a:latin typeface="Arial Narrow" pitchFamily="34" charset="0"/>
                <a:ea typeface="Calibri" pitchFamily="34" charset="0"/>
                <a:cs typeface="Times New Roman" pitchFamily="18" charset="0"/>
              </a:rPr>
              <a:t>composite where vacancy defects enable facile Li diffusion in electrodes.</a:t>
            </a:r>
          </a:p>
        </p:txBody>
      </p:sp>
      <p:sp>
        <p:nvSpPr>
          <p:cNvPr id="11275" name="Text Box 9"/>
          <p:cNvSpPr txBox="1">
            <a:spLocks noChangeArrowheads="1"/>
          </p:cNvSpPr>
          <p:nvPr/>
        </p:nvSpPr>
        <p:spPr bwMode="auto">
          <a:xfrm>
            <a:off x="661002" y="827490"/>
            <a:ext cx="3800912" cy="563166"/>
          </a:xfrm>
          <a:prstGeom prst="rect">
            <a:avLst/>
          </a:prstGeom>
          <a:noFill/>
          <a:ln w="9525">
            <a:noFill/>
            <a:miter lim="800000"/>
            <a:headEnd/>
            <a:tailEnd/>
          </a:ln>
        </p:spPr>
        <p:txBody>
          <a:bodyPr wrap="none" lIns="91376" tIns="45688" rIns="91376" bIns="45688">
            <a:spAutoFit/>
          </a:bodyPr>
          <a:lstStyle/>
          <a:p>
            <a:pPr algn="ctr">
              <a:lnSpc>
                <a:spcPct val="85000"/>
              </a:lnSpc>
            </a:pPr>
            <a:r>
              <a:rPr lang="en-US" b="1" dirty="0">
                <a:solidFill>
                  <a:srgbClr val="106636"/>
                </a:solidFill>
                <a:latin typeface="Arial" charset="0"/>
                <a:cs typeface="Arial" charset="0"/>
              </a:rPr>
              <a:t>Basic </a:t>
            </a:r>
            <a:r>
              <a:rPr lang="en-US" b="1" dirty="0" smtClean="0">
                <a:solidFill>
                  <a:srgbClr val="106636"/>
                </a:solidFill>
                <a:latin typeface="Arial" charset="0"/>
                <a:cs typeface="Arial" charset="0"/>
              </a:rPr>
              <a:t>Science</a:t>
            </a:r>
          </a:p>
          <a:p>
            <a:pPr algn="ctr">
              <a:lnSpc>
                <a:spcPct val="85000"/>
              </a:lnSpc>
            </a:pPr>
            <a:r>
              <a:rPr lang="en-US" b="1" dirty="0" smtClean="0">
                <a:solidFill>
                  <a:srgbClr val="106636"/>
                </a:solidFill>
                <a:latin typeface="Arial" charset="0"/>
                <a:cs typeface="Arial" charset="0"/>
              </a:rPr>
              <a:t>Energy Frontier Research Center</a:t>
            </a:r>
            <a:endParaRPr lang="en-US" b="1" dirty="0">
              <a:solidFill>
                <a:srgbClr val="106636"/>
              </a:solidFill>
              <a:latin typeface="Arial" charset="0"/>
              <a:cs typeface="Arial" charset="0"/>
            </a:endParaRPr>
          </a:p>
        </p:txBody>
      </p:sp>
      <p:sp>
        <p:nvSpPr>
          <p:cNvPr id="11289" name="Text Box 7"/>
          <p:cNvSpPr>
            <a:spLocks noGrp="1" noChangeArrowheads="1"/>
          </p:cNvSpPr>
          <p:nvPr>
            <p:ph type="title"/>
          </p:nvPr>
        </p:nvSpPr>
        <p:spPr>
          <a:xfrm>
            <a:off x="0" y="-33974"/>
            <a:ext cx="9144000" cy="830997"/>
          </a:xfrm>
        </p:spPr>
        <p:txBody>
          <a:bodyPr wrap="square">
            <a:spAutoFit/>
          </a:bodyPr>
          <a:lstStyle/>
          <a:p>
            <a:r>
              <a:rPr lang="en-US" dirty="0">
                <a:latin typeface="Arial" charset="0"/>
                <a:cs typeface="Arial" charset="0"/>
              </a:rPr>
              <a:t>Architectural Design of Graphene Electrodes: </a:t>
            </a:r>
            <a:br>
              <a:rPr lang="en-US" dirty="0">
                <a:latin typeface="Arial" charset="0"/>
                <a:cs typeface="Arial" charset="0"/>
              </a:rPr>
            </a:br>
            <a:r>
              <a:rPr lang="en-US" dirty="0">
                <a:latin typeface="Arial" charset="0"/>
                <a:cs typeface="Arial" charset="0"/>
              </a:rPr>
              <a:t>From Theory to New Materials and Technology</a:t>
            </a:r>
            <a:endParaRPr lang="en-US" dirty="0" smtClean="0">
              <a:latin typeface="Arial" charset="0"/>
              <a:cs typeface="Arial" charset="0"/>
            </a:endParaRPr>
          </a:p>
        </p:txBody>
      </p:sp>
      <p:sp>
        <p:nvSpPr>
          <p:cNvPr id="760" name="TextBox 759"/>
          <p:cNvSpPr txBox="1"/>
          <p:nvPr/>
        </p:nvSpPr>
        <p:spPr>
          <a:xfrm>
            <a:off x="2177844" y="2841999"/>
            <a:ext cx="3520439" cy="2277482"/>
          </a:xfrm>
          <a:prstGeom prst="rect">
            <a:avLst/>
          </a:prstGeom>
          <a:noFill/>
        </p:spPr>
        <p:txBody>
          <a:bodyPr wrap="square" lIns="91376" tIns="45688" rIns="91376" bIns="45688" rtlCol="0">
            <a:spAutoFit/>
          </a:bodyPr>
          <a:lstStyle/>
          <a:p>
            <a:pPr algn="ctr"/>
            <a:r>
              <a:rPr lang="en-US" dirty="0" smtClean="0">
                <a:solidFill>
                  <a:prstClr val="black"/>
                </a:solidFill>
                <a:latin typeface="Arial Narrow" pitchFamily="34" charset="0"/>
              </a:rPr>
              <a:t>Predicted behavior </a:t>
            </a:r>
            <a:r>
              <a:rPr lang="en-US" dirty="0">
                <a:solidFill>
                  <a:prstClr val="black"/>
                </a:solidFill>
                <a:latin typeface="Arial Narrow" pitchFamily="34" charset="0"/>
              </a:rPr>
              <a:t>was realized with the encapsulation of silicon </a:t>
            </a:r>
            <a:r>
              <a:rPr lang="en-US" dirty="0" smtClean="0">
                <a:solidFill>
                  <a:prstClr val="black"/>
                </a:solidFill>
                <a:latin typeface="Arial Narrow" pitchFamily="34" charset="0"/>
              </a:rPr>
              <a:t>nanoparticles (green spheres) </a:t>
            </a:r>
            <a:r>
              <a:rPr lang="en-US" dirty="0">
                <a:solidFill>
                  <a:prstClr val="black"/>
                </a:solidFill>
                <a:latin typeface="Arial Narrow" pitchFamily="34" charset="0"/>
              </a:rPr>
              <a:t>in graphene papers leading </a:t>
            </a:r>
            <a:r>
              <a:rPr lang="en-US" dirty="0" smtClean="0">
                <a:solidFill>
                  <a:prstClr val="black"/>
                </a:solidFill>
                <a:latin typeface="Arial Narrow" pitchFamily="34" charset="0"/>
              </a:rPr>
              <a:t>to near-theoretical </a:t>
            </a:r>
            <a:r>
              <a:rPr lang="en-US" dirty="0">
                <a:solidFill>
                  <a:prstClr val="black"/>
                </a:solidFill>
                <a:latin typeface="Arial Narrow" pitchFamily="34" charset="0"/>
              </a:rPr>
              <a:t>capacity with excellent rate </a:t>
            </a:r>
            <a:r>
              <a:rPr lang="en-US" dirty="0" smtClean="0">
                <a:solidFill>
                  <a:prstClr val="black"/>
                </a:solidFill>
                <a:latin typeface="Arial Narrow" pitchFamily="34" charset="0"/>
              </a:rPr>
              <a:t>capabilities and </a:t>
            </a:r>
            <a:r>
              <a:rPr lang="en-US" dirty="0">
                <a:solidFill>
                  <a:prstClr val="black"/>
                </a:solidFill>
                <a:latin typeface="Arial Narrow" pitchFamily="34" charset="0"/>
              </a:rPr>
              <a:t>improved </a:t>
            </a:r>
            <a:r>
              <a:rPr lang="en-US" dirty="0" smtClean="0">
                <a:solidFill>
                  <a:prstClr val="black"/>
                </a:solidFill>
                <a:latin typeface="Arial Narrow" pitchFamily="34" charset="0"/>
              </a:rPr>
              <a:t>cycling. </a:t>
            </a:r>
          </a:p>
          <a:p>
            <a:pPr algn="ctr"/>
            <a:r>
              <a:rPr lang="it-IT" sz="1600" b="1" dirty="0" smtClean="0">
                <a:solidFill>
                  <a:schemeClr val="accent2">
                    <a:lumMod val="75000"/>
                  </a:schemeClr>
                </a:solidFill>
                <a:latin typeface="Arial Narrow" pitchFamily="34" charset="0"/>
              </a:rPr>
              <a:t>Zhao, et al. </a:t>
            </a:r>
            <a:r>
              <a:rPr lang="it-IT" sz="1600" b="1" i="1" dirty="0" smtClean="0">
                <a:solidFill>
                  <a:schemeClr val="accent2">
                    <a:lumMod val="75000"/>
                  </a:schemeClr>
                </a:solidFill>
                <a:latin typeface="Arial Narrow" pitchFamily="34" charset="0"/>
              </a:rPr>
              <a:t>ACS </a:t>
            </a:r>
            <a:r>
              <a:rPr lang="it-IT" sz="1600" b="1" i="1" dirty="0">
                <a:solidFill>
                  <a:schemeClr val="accent2">
                    <a:lumMod val="75000"/>
                  </a:schemeClr>
                </a:solidFill>
                <a:latin typeface="Arial Narrow" pitchFamily="34" charset="0"/>
              </a:rPr>
              <a:t>Nano</a:t>
            </a:r>
            <a:r>
              <a:rPr lang="it-IT" sz="1600" b="1" dirty="0">
                <a:solidFill>
                  <a:schemeClr val="accent2">
                    <a:lumMod val="75000"/>
                  </a:schemeClr>
                </a:solidFill>
                <a:latin typeface="Arial Narrow" pitchFamily="34" charset="0"/>
              </a:rPr>
              <a:t>, 2011, 5(11), </a:t>
            </a:r>
            <a:r>
              <a:rPr lang="it-IT" sz="1600" b="1" dirty="0" smtClean="0">
                <a:solidFill>
                  <a:schemeClr val="accent2">
                    <a:lumMod val="75000"/>
                  </a:schemeClr>
                </a:solidFill>
                <a:latin typeface="Arial Narrow" pitchFamily="34" charset="0"/>
              </a:rPr>
              <a:t>8739</a:t>
            </a:r>
            <a:r>
              <a:rPr lang="it-IT" sz="1600" dirty="0" smtClean="0">
                <a:solidFill>
                  <a:prstClr val="black"/>
                </a:solidFill>
                <a:latin typeface="Arial Narrow" pitchFamily="34" charset="0"/>
              </a:rPr>
              <a:t>. </a:t>
            </a:r>
            <a:endParaRPr lang="en-US" sz="1600" dirty="0" smtClean="0">
              <a:solidFill>
                <a:prstClr val="black"/>
              </a:solidFill>
              <a:latin typeface="Arial Narrow" pitchFamily="34" charset="0"/>
            </a:endParaRPr>
          </a:p>
          <a:p>
            <a:pPr algn="ctr"/>
            <a:endParaRPr lang="en-US" dirty="0">
              <a:solidFill>
                <a:prstClr val="black"/>
              </a:solidFill>
              <a:latin typeface="Arial Narrow" pitchFamily="34" charset="0"/>
            </a:endParaRPr>
          </a:p>
        </p:txBody>
      </p:sp>
      <p:sp>
        <p:nvSpPr>
          <p:cNvPr id="762" name="TextBox 761"/>
          <p:cNvSpPr txBox="1"/>
          <p:nvPr/>
        </p:nvSpPr>
        <p:spPr>
          <a:xfrm>
            <a:off x="5391997" y="1715719"/>
            <a:ext cx="3687848" cy="646266"/>
          </a:xfrm>
          <a:prstGeom prst="rect">
            <a:avLst/>
          </a:prstGeom>
          <a:noFill/>
        </p:spPr>
        <p:txBody>
          <a:bodyPr wrap="square" lIns="91376" tIns="45688" rIns="91376" bIns="45688" rtlCol="0">
            <a:spAutoFit/>
          </a:bodyPr>
          <a:lstStyle/>
          <a:p>
            <a:r>
              <a:rPr lang="en-US" dirty="0" smtClean="0">
                <a:solidFill>
                  <a:prstClr val="black"/>
                </a:solidFill>
                <a:latin typeface="Arial Narrow" pitchFamily="34" charset="0"/>
              </a:rPr>
              <a:t>                        EFRC student-led start up (Cary </a:t>
            </a:r>
            <a:r>
              <a:rPr lang="en-US" dirty="0" err="1" smtClean="0">
                <a:solidFill>
                  <a:prstClr val="black"/>
                </a:solidFill>
                <a:latin typeface="Arial Narrow" pitchFamily="34" charset="0"/>
              </a:rPr>
              <a:t>Hayner</a:t>
            </a:r>
            <a:r>
              <a:rPr lang="en-US" dirty="0" smtClean="0">
                <a:solidFill>
                  <a:prstClr val="black"/>
                </a:solidFill>
                <a:latin typeface="Arial Narrow" pitchFamily="34" charset="0"/>
              </a:rPr>
              <a:t> is Chief Technology Officer)</a:t>
            </a:r>
            <a:endParaRPr lang="en-US" dirty="0">
              <a:solidFill>
                <a:prstClr val="black"/>
              </a:solidFill>
              <a:latin typeface="Arial Narrow" pitchFamily="34" charset="0"/>
            </a:endParaRPr>
          </a:p>
        </p:txBody>
      </p:sp>
      <p:sp>
        <p:nvSpPr>
          <p:cNvPr id="766" name="TextBox 765"/>
          <p:cNvSpPr txBox="1"/>
          <p:nvPr/>
        </p:nvSpPr>
        <p:spPr>
          <a:xfrm>
            <a:off x="6096000" y="2361985"/>
            <a:ext cx="2895600" cy="1754262"/>
          </a:xfrm>
          <a:prstGeom prst="rect">
            <a:avLst/>
          </a:prstGeom>
          <a:noFill/>
        </p:spPr>
        <p:txBody>
          <a:bodyPr wrap="square" lIns="91376" tIns="45688" rIns="91376" bIns="45688" rtlCol="0">
            <a:spAutoFit/>
          </a:bodyPr>
          <a:lstStyle/>
          <a:p>
            <a:pPr marL="285750" indent="-285750">
              <a:buFont typeface="Wingdings" pitchFamily="2" charset="2"/>
              <a:buChar char="§"/>
            </a:pPr>
            <a:r>
              <a:rPr lang="en-US" dirty="0" smtClean="0">
                <a:solidFill>
                  <a:prstClr val="black"/>
                </a:solidFill>
                <a:latin typeface="Arial Narrow" pitchFamily="34" charset="0"/>
              </a:rPr>
              <a:t>Won </a:t>
            </a:r>
            <a:r>
              <a:rPr lang="en-US" dirty="0">
                <a:solidFill>
                  <a:prstClr val="black"/>
                </a:solidFill>
                <a:latin typeface="Arial Narrow" pitchFamily="34" charset="0"/>
              </a:rPr>
              <a:t>&gt;$1M in start up </a:t>
            </a:r>
            <a:r>
              <a:rPr lang="en-US" dirty="0" smtClean="0">
                <a:solidFill>
                  <a:prstClr val="black"/>
                </a:solidFill>
                <a:latin typeface="Arial Narrow" pitchFamily="34" charset="0"/>
              </a:rPr>
              <a:t>capital</a:t>
            </a:r>
          </a:p>
          <a:p>
            <a:pPr marL="285750" indent="-285750">
              <a:buFont typeface="Wingdings" pitchFamily="2" charset="2"/>
              <a:buChar char="§"/>
            </a:pPr>
            <a:r>
              <a:rPr lang="en-US" dirty="0" smtClean="0">
                <a:solidFill>
                  <a:prstClr val="black"/>
                </a:solidFill>
                <a:latin typeface="Arial Narrow" pitchFamily="34" charset="0"/>
              </a:rPr>
              <a:t>Winner </a:t>
            </a:r>
            <a:r>
              <a:rPr lang="en-US" dirty="0">
                <a:solidFill>
                  <a:prstClr val="black"/>
                </a:solidFill>
                <a:latin typeface="Arial Narrow" pitchFamily="34" charset="0"/>
              </a:rPr>
              <a:t>of the 2013 DOE National Clean Energy Business Plan </a:t>
            </a:r>
            <a:r>
              <a:rPr lang="en-US" dirty="0" smtClean="0">
                <a:solidFill>
                  <a:prstClr val="black"/>
                </a:solidFill>
                <a:latin typeface="Arial Narrow" pitchFamily="34" charset="0"/>
              </a:rPr>
              <a:t>Competition</a:t>
            </a:r>
          </a:p>
          <a:p>
            <a:pPr marL="285750" indent="-285750">
              <a:buFont typeface="Wingdings" pitchFamily="2" charset="2"/>
              <a:buChar char="§"/>
            </a:pPr>
            <a:r>
              <a:rPr lang="en-US" dirty="0">
                <a:solidFill>
                  <a:prstClr val="black"/>
                </a:solidFill>
                <a:latin typeface="Arial Narrow" pitchFamily="34" charset="0"/>
              </a:rPr>
              <a:t>Winner of the 2013 Rice Business Plan Competition  </a:t>
            </a:r>
            <a:endParaRPr lang="en-US" dirty="0">
              <a:solidFill>
                <a:prstClr val="black"/>
              </a:solidFill>
              <a:latin typeface="Arial" charset="0"/>
            </a:endParaRPr>
          </a:p>
        </p:txBody>
      </p:sp>
      <p:pic>
        <p:nvPicPr>
          <p:cNvPr id="21" name="Picture 20"/>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37751"/>
          <a:stretch/>
        </p:blipFill>
        <p:spPr bwMode="auto">
          <a:xfrm>
            <a:off x="127166" y="1434900"/>
            <a:ext cx="2201431" cy="3390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105159" y="4934275"/>
            <a:ext cx="3286422" cy="1200329"/>
          </a:xfrm>
          <a:prstGeom prst="rect">
            <a:avLst/>
          </a:prstGeom>
          <a:noFill/>
        </p:spPr>
        <p:txBody>
          <a:bodyPr wrap="square" rtlCol="0">
            <a:spAutoFit/>
          </a:bodyPr>
          <a:lstStyle/>
          <a:p>
            <a:pPr algn="ctr"/>
            <a:r>
              <a:rPr lang="en-US" dirty="0" smtClean="0">
                <a:latin typeface="Arial Narrow" pitchFamily="34" charset="0"/>
                <a:cs typeface="Arial" pitchFamily="34" charset="0"/>
              </a:rPr>
              <a:t>Technology shown </a:t>
            </a:r>
            <a:r>
              <a:rPr lang="en-US" dirty="0">
                <a:latin typeface="Arial Narrow" pitchFamily="34" charset="0"/>
                <a:cs typeface="Arial" pitchFamily="34" charset="0"/>
              </a:rPr>
              <a:t>to be compatible in a full cell configuration </a:t>
            </a:r>
            <a:r>
              <a:rPr lang="en-US" dirty="0" smtClean="0">
                <a:latin typeface="Arial Narrow" pitchFamily="34" charset="0"/>
                <a:cs typeface="Arial" pitchFamily="34" charset="0"/>
              </a:rPr>
              <a:t>of a Li ion battery (coin cell-sized anode material shown)</a:t>
            </a:r>
            <a:endParaRPr lang="en-US" dirty="0">
              <a:latin typeface="Arial Narrow"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72181" y="4752940"/>
            <a:ext cx="2895595" cy="2028860"/>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7609" y="4869957"/>
            <a:ext cx="1754314" cy="14103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6172205" y="4182923"/>
            <a:ext cx="2895595" cy="523220"/>
          </a:xfrm>
          <a:prstGeom prst="rect">
            <a:avLst/>
          </a:prstGeom>
          <a:noFill/>
        </p:spPr>
        <p:txBody>
          <a:bodyPr wrap="square" rtlCol="0">
            <a:spAutoFit/>
          </a:bodyPr>
          <a:lstStyle/>
          <a:p>
            <a:r>
              <a:rPr lang="en-US" sz="1400" u="sng" dirty="0">
                <a:solidFill>
                  <a:srgbClr val="0000FF"/>
                </a:solidFill>
              </a:rPr>
              <a:t>http://www.youtube.com/watch?v=OnMKuXjkj2o </a:t>
            </a:r>
          </a:p>
        </p:txBody>
      </p:sp>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88344" y="1567228"/>
            <a:ext cx="1310522" cy="424675"/>
          </a:xfrm>
          <a:prstGeom prst="rect">
            <a:avLst/>
          </a:prstGeom>
        </p:spPr>
      </p:pic>
      <p:pic>
        <p:nvPicPr>
          <p:cNvPr id="29" name="Picture 76" descr="NU_Logo"/>
          <p:cNvPicPr>
            <a:picLocks noChangeAspect="1" noChangeArrowheads="1"/>
          </p:cNvPicPr>
          <p:nvPr/>
        </p:nvPicPr>
        <p:blipFill>
          <a:blip r:embed="rId7" cstate="print"/>
          <a:srcRect l="-5255" r="-2615" b="-10477"/>
          <a:stretch>
            <a:fillRect/>
          </a:stretch>
        </p:blipFill>
        <p:spPr bwMode="auto">
          <a:xfrm>
            <a:off x="4097340" y="6261659"/>
            <a:ext cx="956436" cy="585572"/>
          </a:xfrm>
          <a:prstGeom prst="rect">
            <a:avLst/>
          </a:prstGeom>
          <a:noFill/>
          <a:ln w="9525">
            <a:noFill/>
            <a:miter lim="800000"/>
            <a:headEnd/>
            <a:tailEnd/>
          </a:ln>
        </p:spPr>
      </p:pic>
      <p:sp>
        <p:nvSpPr>
          <p:cNvPr id="10" name="TextBox 9"/>
          <p:cNvSpPr txBox="1"/>
          <p:nvPr/>
        </p:nvSpPr>
        <p:spPr>
          <a:xfrm>
            <a:off x="6" y="6202667"/>
            <a:ext cx="1905651" cy="523220"/>
          </a:xfrm>
          <a:prstGeom prst="rect">
            <a:avLst/>
          </a:prstGeom>
          <a:noFill/>
        </p:spPr>
        <p:txBody>
          <a:bodyPr wrap="square" rtlCol="0">
            <a:spAutoFit/>
          </a:bodyPr>
          <a:lstStyle/>
          <a:p>
            <a:pPr algn="ctr"/>
            <a:r>
              <a:rPr lang="en-US" sz="1400" dirty="0" smtClean="0"/>
              <a:t>Center for Electrical Energy Storage (CEES</a:t>
            </a:r>
            <a:r>
              <a:rPr lang="en-US" sz="1400" dirty="0" smtClean="0">
                <a:latin typeface="Arial Narrow" pitchFamily="34" charset="0"/>
              </a:rPr>
              <a:t>)</a:t>
            </a:r>
            <a:endParaRPr lang="en-US" sz="1400" dirty="0">
              <a:latin typeface="Arial Narrow" pitchFamily="34" charset="0"/>
            </a:endParaRPr>
          </a:p>
        </p:txBody>
      </p:sp>
      <p:pic>
        <p:nvPicPr>
          <p:cNvPr id="31" name="Picture 78" descr="ANL_H_B_Transprnt.psd"/>
          <p:cNvPicPr>
            <a:picLocks noChangeAspect="1"/>
          </p:cNvPicPr>
          <p:nvPr/>
        </p:nvPicPr>
        <p:blipFill>
          <a:blip r:embed="rId8" cstate="print"/>
          <a:srcRect/>
          <a:stretch>
            <a:fillRect/>
          </a:stretch>
        </p:blipFill>
        <p:spPr bwMode="auto">
          <a:xfrm>
            <a:off x="1981204" y="6280356"/>
            <a:ext cx="1219195" cy="459153"/>
          </a:xfrm>
          <a:prstGeom prst="rect">
            <a:avLst/>
          </a:prstGeom>
          <a:noFill/>
          <a:ln w="9525">
            <a:noFill/>
            <a:miter lim="800000"/>
            <a:headEnd/>
            <a:tailEnd/>
          </a:ln>
        </p:spPr>
      </p:pic>
      <p:pic>
        <p:nvPicPr>
          <p:cNvPr id="11" name="Picture 1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338967" y="6261659"/>
            <a:ext cx="682425" cy="520141"/>
          </a:xfrm>
          <a:prstGeom prst="rect">
            <a:avLst/>
          </a:prstGeom>
        </p:spPr>
      </p:pic>
    </p:spTree>
    <p:extLst>
      <p:ext uri="{BB962C8B-B14F-4D97-AF65-F5344CB8AC3E}">
        <p14:creationId xmlns:p14="http://schemas.microsoft.com/office/powerpoint/2010/main" xmlns="" val="3330480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560638"/>
            <a:ext cx="8229600" cy="3154362"/>
          </a:xfrm>
        </p:spPr>
        <p:txBody>
          <a:bodyPr/>
          <a:lstStyle/>
          <a:p>
            <a:pPr>
              <a:buFont typeface="Wingdings" pitchFamily="2" charset="2"/>
              <a:buChar char="§"/>
            </a:pPr>
            <a:r>
              <a:rPr lang="en-US" sz="2000" b="0" dirty="0" smtClean="0"/>
              <a:t>Nearly 500 participants, </a:t>
            </a:r>
            <a:r>
              <a:rPr lang="en-US" sz="2000" b="0" dirty="0"/>
              <a:t>~</a:t>
            </a:r>
            <a:r>
              <a:rPr lang="en-US" sz="2000" b="0" dirty="0" smtClean="0"/>
              <a:t>85% from EFRCs</a:t>
            </a:r>
          </a:p>
          <a:p>
            <a:pPr>
              <a:buFont typeface="Wingdings" pitchFamily="2" charset="2"/>
              <a:buChar char="§"/>
            </a:pPr>
            <a:r>
              <a:rPr lang="en-US" sz="2000" b="0" dirty="0" smtClean="0"/>
              <a:t>Plenary Session (George Crabtree, Arun </a:t>
            </a:r>
            <a:r>
              <a:rPr lang="en-US" sz="2000" b="0" dirty="0" err="1" smtClean="0"/>
              <a:t>Majumdar</a:t>
            </a:r>
            <a:r>
              <a:rPr lang="en-US" sz="2000" b="0" dirty="0" smtClean="0"/>
              <a:t>)</a:t>
            </a:r>
          </a:p>
          <a:p>
            <a:pPr>
              <a:buFont typeface="Wingdings" pitchFamily="2" charset="2"/>
              <a:buChar char="§"/>
            </a:pPr>
            <a:r>
              <a:rPr lang="en-US" sz="2000" b="0" dirty="0" smtClean="0"/>
              <a:t>Technology talks from other DOE Offices (EERE, NE, ARPA-E)</a:t>
            </a:r>
          </a:p>
          <a:p>
            <a:pPr>
              <a:buFont typeface="Wingdings" pitchFamily="2" charset="2"/>
              <a:buChar char="§"/>
            </a:pPr>
            <a:r>
              <a:rPr lang="en-US" sz="2000" b="0" dirty="0" smtClean="0"/>
              <a:t>Parallel Scientific Sessions (114 Talks, 229 Posters)</a:t>
            </a:r>
          </a:p>
          <a:p>
            <a:pPr lvl="1"/>
            <a:r>
              <a:rPr lang="en-US" sz="1800" dirty="0" smtClean="0"/>
              <a:t>Solar fuels and biomass			–  Catalysis  </a:t>
            </a:r>
          </a:p>
          <a:p>
            <a:pPr lvl="1"/>
            <a:r>
              <a:rPr lang="en-US" sz="1800" dirty="0"/>
              <a:t>Energy conservation and </a:t>
            </a:r>
            <a:r>
              <a:rPr lang="en-US" sz="1800" dirty="0" smtClean="0"/>
              <a:t>conversion		–  </a:t>
            </a:r>
            <a:r>
              <a:rPr lang="en-US" sz="1800" dirty="0" err="1" smtClean="0"/>
              <a:t>Photovoltaics</a:t>
            </a:r>
            <a:endParaRPr lang="en-US" sz="1800" dirty="0" smtClean="0"/>
          </a:p>
          <a:p>
            <a:pPr lvl="1"/>
            <a:r>
              <a:rPr lang="en-US" sz="1800" dirty="0"/>
              <a:t>Predictive theory and </a:t>
            </a:r>
            <a:r>
              <a:rPr lang="en-US" sz="1800" dirty="0" smtClean="0"/>
              <a:t>modeling		–  Energy storage</a:t>
            </a:r>
          </a:p>
          <a:p>
            <a:pPr lvl="1"/>
            <a:r>
              <a:rPr lang="en-US" sz="1800" dirty="0" smtClean="0"/>
              <a:t>Materials and chemistry for nuclear 		</a:t>
            </a:r>
            <a:br>
              <a:rPr lang="en-US" sz="1800" dirty="0" smtClean="0"/>
            </a:br>
            <a:r>
              <a:rPr lang="en-US" sz="1800" dirty="0" smtClean="0"/>
              <a:t>energy applications</a:t>
            </a:r>
          </a:p>
          <a:p>
            <a:pPr lvl="1"/>
            <a:r>
              <a:rPr lang="en-US" sz="1800" dirty="0" smtClean="0"/>
              <a:t>Carbon capture and sequestration</a:t>
            </a:r>
          </a:p>
          <a:p>
            <a:endParaRPr lang="en-US" sz="2000" dirty="0"/>
          </a:p>
        </p:txBody>
      </p:sp>
      <p:sp>
        <p:nvSpPr>
          <p:cNvPr id="3" name="Title 2"/>
          <p:cNvSpPr>
            <a:spLocks noGrp="1"/>
          </p:cNvSpPr>
          <p:nvPr>
            <p:ph type="title"/>
          </p:nvPr>
        </p:nvSpPr>
        <p:spPr/>
        <p:txBody>
          <a:bodyPr/>
          <a:lstStyle/>
          <a:p>
            <a:r>
              <a:rPr lang="en-US" dirty="0"/>
              <a:t>EFRC </a:t>
            </a:r>
            <a:r>
              <a:rPr lang="en-US" dirty="0" smtClean="0"/>
              <a:t>Principal </a:t>
            </a:r>
            <a:r>
              <a:rPr lang="en-US" dirty="0"/>
              <a:t>Investigators’ Meeting </a:t>
            </a:r>
            <a:br>
              <a:rPr lang="en-US" dirty="0"/>
            </a:br>
            <a:r>
              <a:rPr lang="en-US" sz="2000" dirty="0"/>
              <a:t>(July 18-19, 2013)</a:t>
            </a:r>
            <a:endParaRPr lang="en-US" dirty="0"/>
          </a:p>
        </p:txBody>
      </p:sp>
      <p:sp>
        <p:nvSpPr>
          <p:cNvPr id="5" name="Slide Number Placeholder 4"/>
          <p:cNvSpPr>
            <a:spLocks noGrp="1"/>
          </p:cNvSpPr>
          <p:nvPr>
            <p:ph type="sldNum" sz="quarter" idx="11"/>
          </p:nvPr>
        </p:nvSpPr>
        <p:spPr/>
        <p:txBody>
          <a:bodyPr/>
          <a:lstStyle/>
          <a:p>
            <a:pPr>
              <a:defRPr/>
            </a:pPr>
            <a:fld id="{371BFFFE-0D05-4D66-940B-5D906D67495C}" type="slidenum">
              <a:rPr lang="en-US" smtClean="0"/>
              <a:pPr>
                <a:defRPr/>
              </a:pPr>
              <a:t>15</a:t>
            </a:fld>
            <a:endParaRPr lang="en-US" dirty="0"/>
          </a:p>
        </p:txBody>
      </p:sp>
      <p:pic>
        <p:nvPicPr>
          <p:cNvPr id="1026" name="Picture 2" descr="Q:\EFRC Operations\PI Meeting\Photos\photo5.JPG"/>
          <p:cNvPicPr>
            <a:picLocks noChangeAspect="1" noChangeArrowheads="1"/>
          </p:cNvPicPr>
          <p:nvPr/>
        </p:nvPicPr>
        <p:blipFill rotWithShape="1">
          <a:blip r:embed="rId3" cstate="screen">
            <a:extLst>
              <a:ext uri="{BEBA8EAE-BF5A-486C-A8C5-ECC9F3942E4B}">
                <a14:imgProps xmlns:a14="http://schemas.microsoft.com/office/drawing/2010/main" xmlns="">
                  <a14:imgLayer r:embed="rId4">
                    <a14:imgEffect>
                      <a14:brightnessContrast bright="25000"/>
                    </a14:imgEffect>
                  </a14:imgLayer>
                </a14:imgProps>
              </a:ext>
              <a:ext uri="{28A0092B-C50C-407E-A947-70E740481C1C}">
                <a14:useLocalDpi xmlns:a14="http://schemas.microsoft.com/office/drawing/2010/main" xmlns=""/>
              </a:ext>
            </a:extLst>
          </a:blip>
          <a:srcRect t="8906" b="18986"/>
          <a:stretch/>
        </p:blipFill>
        <p:spPr bwMode="auto">
          <a:xfrm>
            <a:off x="228600" y="946583"/>
            <a:ext cx="8610600" cy="14584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53004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219200"/>
            <a:ext cx="8458200" cy="43169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0" y="0"/>
            <a:ext cx="9144000" cy="731520"/>
          </a:xfrm>
        </p:spPr>
        <p:txBody>
          <a:bodyPr/>
          <a:lstStyle/>
          <a:p>
            <a:r>
              <a:rPr lang="en-US" dirty="0" smtClean="0">
                <a:solidFill>
                  <a:srgbClr val="106636"/>
                </a:solidFill>
              </a:rPr>
              <a:t>EFRC Ten-Hundred </a:t>
            </a:r>
            <a:r>
              <a:rPr lang="en-US" dirty="0">
                <a:solidFill>
                  <a:srgbClr val="106636"/>
                </a:solidFill>
              </a:rPr>
              <a:t>and One Word </a:t>
            </a:r>
            <a:r>
              <a:rPr lang="en-US" dirty="0" smtClean="0">
                <a:solidFill>
                  <a:srgbClr val="106636"/>
                </a:solidFill>
              </a:rPr>
              <a:t>Challenge</a:t>
            </a:r>
            <a:endParaRPr lang="en-US" dirty="0"/>
          </a:p>
        </p:txBody>
      </p:sp>
      <p:sp>
        <p:nvSpPr>
          <p:cNvPr id="4"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936580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1520"/>
          </a:xfrm>
        </p:spPr>
        <p:txBody>
          <a:bodyPr/>
          <a:lstStyle/>
          <a:p>
            <a:r>
              <a:rPr lang="en-US" dirty="0">
                <a:solidFill>
                  <a:srgbClr val="106636"/>
                </a:solidFill>
              </a:rPr>
              <a:t>Ten-Hundred and One Word Challenge </a:t>
            </a:r>
            <a:r>
              <a:rPr lang="en-US" dirty="0" smtClean="0">
                <a:solidFill>
                  <a:srgbClr val="106636"/>
                </a:solidFill>
              </a:rPr>
              <a:t>Winners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399" y="914400"/>
            <a:ext cx="3809999" cy="3809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1000" y="2362200"/>
            <a:ext cx="3733800" cy="3733800"/>
          </a:xfrm>
          <a:prstGeom prst="rect">
            <a:avLst/>
          </a:prstGeom>
        </p:spPr>
      </p:pic>
      <p:sp>
        <p:nvSpPr>
          <p:cNvPr id="3" name="TextBox 2"/>
          <p:cNvSpPr txBox="1"/>
          <p:nvPr/>
        </p:nvSpPr>
        <p:spPr>
          <a:xfrm>
            <a:off x="228600" y="780871"/>
            <a:ext cx="4800600" cy="1384995"/>
          </a:xfrm>
          <a:prstGeom prst="rect">
            <a:avLst/>
          </a:prstGeom>
          <a:noFill/>
        </p:spPr>
        <p:txBody>
          <a:bodyPr wrap="square" rtlCol="0">
            <a:spAutoFit/>
          </a:bodyPr>
          <a:lstStyle/>
          <a:p>
            <a:r>
              <a:rPr lang="en-US" sz="2400" u="sng" dirty="0" smtClean="0"/>
              <a:t>Overall Winner</a:t>
            </a:r>
            <a:r>
              <a:rPr lang="en-US" sz="2400" dirty="0" smtClean="0"/>
              <a:t>: </a:t>
            </a:r>
          </a:p>
          <a:p>
            <a:r>
              <a:rPr lang="en-US" sz="2000" i="1" dirty="0" smtClean="0"/>
              <a:t>Powering your car with sun light</a:t>
            </a:r>
            <a:endParaRPr lang="en-US" sz="2000" dirty="0" smtClean="0"/>
          </a:p>
          <a:p>
            <a:r>
              <a:rPr lang="en-US" sz="2000" dirty="0" smtClean="0"/>
              <a:t>Center </a:t>
            </a:r>
            <a:r>
              <a:rPr lang="en-US" sz="2000" dirty="0"/>
              <a:t>for Lignocellulose Structure and Formation (CLSF</a:t>
            </a:r>
            <a:r>
              <a:rPr lang="en-US" sz="2000" dirty="0" smtClean="0"/>
              <a:t>) at Penn State </a:t>
            </a:r>
            <a:endParaRPr lang="en-US" sz="2000" dirty="0"/>
          </a:p>
        </p:txBody>
      </p:sp>
      <p:sp>
        <p:nvSpPr>
          <p:cNvPr id="7" name="TextBox 6"/>
          <p:cNvSpPr txBox="1"/>
          <p:nvPr/>
        </p:nvSpPr>
        <p:spPr>
          <a:xfrm>
            <a:off x="4927600" y="4724400"/>
            <a:ext cx="4419600" cy="1384995"/>
          </a:xfrm>
          <a:prstGeom prst="rect">
            <a:avLst/>
          </a:prstGeom>
          <a:noFill/>
        </p:spPr>
        <p:txBody>
          <a:bodyPr wrap="square" rtlCol="0">
            <a:spAutoFit/>
          </a:bodyPr>
          <a:lstStyle/>
          <a:p>
            <a:r>
              <a:rPr lang="en-US" sz="2400" u="sng" dirty="0" smtClean="0"/>
              <a:t>People’s Choice</a:t>
            </a:r>
            <a:r>
              <a:rPr lang="en-US" sz="2400" dirty="0" smtClean="0"/>
              <a:t>: </a:t>
            </a:r>
          </a:p>
          <a:p>
            <a:r>
              <a:rPr lang="en-US" sz="2000" i="1" dirty="0" smtClean="0"/>
              <a:t>When small is better than BIG</a:t>
            </a:r>
          </a:p>
          <a:p>
            <a:r>
              <a:rPr lang="en-US" sz="2000" dirty="0" smtClean="0"/>
              <a:t>Center </a:t>
            </a:r>
            <a:r>
              <a:rPr lang="en-US" sz="2000" dirty="0"/>
              <a:t>for Advanced Solar </a:t>
            </a:r>
            <a:r>
              <a:rPr lang="en-US" sz="2000" dirty="0" err="1"/>
              <a:t>Photophysics</a:t>
            </a:r>
            <a:r>
              <a:rPr lang="en-US" sz="2000" dirty="0"/>
              <a:t> (CASP</a:t>
            </a:r>
            <a:r>
              <a:rPr lang="en-US" sz="2000" dirty="0" smtClean="0"/>
              <a:t>) at LANL</a:t>
            </a:r>
            <a:endParaRPr lang="en-US" sz="2000" dirty="0"/>
          </a:p>
        </p:txBody>
      </p:sp>
      <p:sp>
        <p:nvSpPr>
          <p:cNvPr id="8" name="TextBox 7"/>
          <p:cNvSpPr txBox="1"/>
          <p:nvPr/>
        </p:nvSpPr>
        <p:spPr>
          <a:xfrm>
            <a:off x="3657600" y="6365495"/>
            <a:ext cx="4522135" cy="338554"/>
          </a:xfrm>
          <a:prstGeom prst="rect">
            <a:avLst/>
          </a:prstGeom>
          <a:noFill/>
        </p:spPr>
        <p:txBody>
          <a:bodyPr wrap="none" rtlCol="0">
            <a:spAutoFit/>
          </a:bodyPr>
          <a:lstStyle/>
          <a:p>
            <a:r>
              <a:rPr lang="en-US" sz="1600" dirty="0" smtClean="0"/>
              <a:t>All entries: </a:t>
            </a:r>
            <a:r>
              <a:rPr lang="en-US" sz="1600" dirty="0" smtClean="0">
                <a:hlinkClick r:id="rId5"/>
              </a:rPr>
              <a:t>http</a:t>
            </a:r>
            <a:r>
              <a:rPr lang="en-US" sz="1600" dirty="0">
                <a:hlinkClick r:id="rId5"/>
              </a:rPr>
              <a:t>://</a:t>
            </a:r>
            <a:r>
              <a:rPr lang="en-US" sz="1600" dirty="0" smtClean="0">
                <a:hlinkClick r:id="rId5"/>
              </a:rPr>
              <a:t>www.energyfrontier.us/posters</a:t>
            </a:r>
            <a:r>
              <a:rPr lang="en-US" sz="1600" dirty="0" smtClean="0"/>
              <a:t> </a:t>
            </a:r>
            <a:endParaRPr lang="en-US" sz="1600" dirty="0"/>
          </a:p>
        </p:txBody>
      </p:sp>
      <p:sp>
        <p:nvSpPr>
          <p:cNvPr id="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2127410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EFRC Graduate Student and Postdoc Competition</a:t>
            </a:r>
            <a:endParaRPr lang="en-US" sz="2400" dirty="0"/>
          </a:p>
        </p:txBody>
      </p:sp>
      <p:sp>
        <p:nvSpPr>
          <p:cNvPr id="5" name="Slide Number Placeholder 4"/>
          <p:cNvSpPr>
            <a:spLocks noGrp="1"/>
          </p:cNvSpPr>
          <p:nvPr>
            <p:ph type="sldNum" sz="quarter" idx="11"/>
          </p:nvPr>
        </p:nvSpPr>
        <p:spPr/>
        <p:txBody>
          <a:bodyPr/>
          <a:lstStyle/>
          <a:p>
            <a:pPr>
              <a:defRPr/>
            </a:pPr>
            <a:fld id="{371BFFFE-0D05-4D66-940B-5D906D67495C}" type="slidenum">
              <a:rPr lang="en-US" smtClean="0"/>
              <a:pPr>
                <a:defRPr/>
              </a:pPr>
              <a:t>18</a:t>
            </a:fld>
            <a:endParaRPr lang="en-US" dirty="0"/>
          </a:p>
        </p:txBody>
      </p:sp>
      <p:sp>
        <p:nvSpPr>
          <p:cNvPr id="4" name="TextBox 3"/>
          <p:cNvSpPr txBox="1"/>
          <p:nvPr/>
        </p:nvSpPr>
        <p:spPr>
          <a:xfrm>
            <a:off x="174624" y="986393"/>
            <a:ext cx="8715375" cy="2185214"/>
          </a:xfrm>
          <a:prstGeom prst="rect">
            <a:avLst/>
          </a:prstGeom>
          <a:noFill/>
        </p:spPr>
        <p:txBody>
          <a:bodyPr wrap="square" rtlCol="0">
            <a:spAutoFit/>
          </a:bodyPr>
          <a:lstStyle/>
          <a:p>
            <a:pPr marL="177800" indent="-177800">
              <a:buFont typeface="Wingdings" pitchFamily="2" charset="2"/>
              <a:buChar char="§"/>
            </a:pPr>
            <a:r>
              <a:rPr lang="en-US" dirty="0" smtClean="0">
                <a:solidFill>
                  <a:prstClr val="black"/>
                </a:solidFill>
              </a:rPr>
              <a:t>Each EFRC was invited to nominate one graduate student and one postdoctoral researcher to present a talk at the 2013 EFRC PI Meeting.</a:t>
            </a:r>
          </a:p>
          <a:p>
            <a:pPr marL="177800" indent="-177800">
              <a:spcBef>
                <a:spcPts val="600"/>
              </a:spcBef>
              <a:buFont typeface="Wingdings" pitchFamily="2" charset="2"/>
              <a:buChar char="§"/>
            </a:pPr>
            <a:r>
              <a:rPr lang="en-US" dirty="0" smtClean="0">
                <a:solidFill>
                  <a:prstClr val="black"/>
                </a:solidFill>
              </a:rPr>
              <a:t>The DOE EFRC management team selected 22 finalists.</a:t>
            </a:r>
          </a:p>
          <a:p>
            <a:pPr marL="177800" indent="-177800">
              <a:spcBef>
                <a:spcPts val="600"/>
              </a:spcBef>
              <a:buFont typeface="Wingdings" pitchFamily="2" charset="2"/>
              <a:buChar char="§"/>
            </a:pPr>
            <a:r>
              <a:rPr lang="en-US" dirty="0" smtClean="0">
                <a:solidFill>
                  <a:prstClr val="black"/>
                </a:solidFill>
              </a:rPr>
              <a:t>Selection criteria:</a:t>
            </a:r>
          </a:p>
          <a:p>
            <a:pPr marL="742950" lvl="1" indent="-285750">
              <a:buFont typeface="Calibri" pitchFamily="34" charset="0"/>
              <a:buChar char="—"/>
            </a:pPr>
            <a:r>
              <a:rPr lang="en-US" dirty="0">
                <a:solidFill>
                  <a:prstClr val="black"/>
                </a:solidFill>
              </a:rPr>
              <a:t>How well the research exemplifies the opportunities provided by the EFRC funding </a:t>
            </a:r>
            <a:r>
              <a:rPr lang="en-US" dirty="0" smtClean="0">
                <a:solidFill>
                  <a:prstClr val="black"/>
                </a:solidFill>
              </a:rPr>
              <a:t>modality;</a:t>
            </a:r>
            <a:endParaRPr lang="en-US" dirty="0">
              <a:solidFill>
                <a:prstClr val="black"/>
              </a:solidFill>
            </a:endParaRPr>
          </a:p>
          <a:p>
            <a:pPr marL="742950" lvl="1" indent="-285750">
              <a:buFont typeface="Calibri" pitchFamily="34" charset="0"/>
              <a:buChar char="—"/>
            </a:pPr>
            <a:r>
              <a:rPr lang="en-US" dirty="0" smtClean="0">
                <a:solidFill>
                  <a:prstClr val="black"/>
                </a:solidFill>
              </a:rPr>
              <a:t>Scientific excellence.</a:t>
            </a:r>
            <a:endParaRPr lang="en-US" dirty="0">
              <a:solidFill>
                <a:prstClr val="black"/>
              </a:solidFill>
            </a:endParaRPr>
          </a:p>
        </p:txBody>
      </p:sp>
      <p:grpSp>
        <p:nvGrpSpPr>
          <p:cNvPr id="8" name="Group 7"/>
          <p:cNvGrpSpPr/>
          <p:nvPr/>
        </p:nvGrpSpPr>
        <p:grpSpPr>
          <a:xfrm>
            <a:off x="346072" y="3373497"/>
            <a:ext cx="8353429" cy="2739211"/>
            <a:chOff x="346072" y="3588941"/>
            <a:chExt cx="8353429" cy="2739211"/>
          </a:xfrm>
        </p:grpSpPr>
        <p:sp>
          <p:nvSpPr>
            <p:cNvPr id="6" name="Rectangle 5"/>
            <p:cNvSpPr/>
            <p:nvPr/>
          </p:nvSpPr>
          <p:spPr>
            <a:xfrm>
              <a:off x="346072" y="3588941"/>
              <a:ext cx="4511676" cy="2523768"/>
            </a:xfrm>
            <a:prstGeom prst="rect">
              <a:avLst/>
            </a:prstGeom>
          </p:spPr>
          <p:txBody>
            <a:bodyPr wrap="square">
              <a:spAutoFit/>
            </a:bodyPr>
            <a:lstStyle/>
            <a:p>
              <a:pPr marL="0" indent="0">
                <a:buNone/>
              </a:pPr>
              <a:r>
                <a:rPr lang="en-US" u="sng" dirty="0">
                  <a:solidFill>
                    <a:srgbClr val="106636"/>
                  </a:solidFill>
                </a:rPr>
                <a:t>Graduate </a:t>
              </a:r>
              <a:r>
                <a:rPr lang="en-US" u="sng" dirty="0" smtClean="0">
                  <a:solidFill>
                    <a:srgbClr val="106636"/>
                  </a:solidFill>
                </a:rPr>
                <a:t>Student Awards</a:t>
              </a:r>
              <a:r>
                <a:rPr lang="en-US" dirty="0" smtClean="0">
                  <a:solidFill>
                    <a:srgbClr val="106636"/>
                  </a:solidFill>
                </a:rPr>
                <a:t>:</a:t>
              </a:r>
              <a:endParaRPr lang="en-US" dirty="0">
                <a:solidFill>
                  <a:srgbClr val="106636"/>
                </a:solidFill>
              </a:endParaRPr>
            </a:p>
            <a:p>
              <a:r>
                <a:rPr lang="en-US" sz="1400" dirty="0" err="1"/>
                <a:t>Abishek</a:t>
              </a:r>
              <a:r>
                <a:rPr lang="en-US" sz="1400" dirty="0"/>
                <a:t> </a:t>
              </a:r>
              <a:r>
                <a:rPr lang="en-US" sz="1400" dirty="0" err="1"/>
                <a:t>Kashinath</a:t>
              </a:r>
              <a:r>
                <a:rPr lang="en-US" sz="1400" dirty="0"/>
                <a:t>, MIT [CMIME] </a:t>
              </a:r>
            </a:p>
            <a:p>
              <a:pPr marL="228600" lvl="1"/>
              <a:r>
                <a:rPr lang="en-US" sz="1400" dirty="0"/>
                <a:t>“Preventing helium-induced damage through interface engineering”</a:t>
              </a:r>
            </a:p>
            <a:p>
              <a:r>
                <a:rPr lang="en-US" sz="1400" dirty="0"/>
                <a:t>Maria N. </a:t>
              </a:r>
              <a:r>
                <a:rPr lang="en-US" sz="1400" dirty="0" err="1"/>
                <a:t>Luckyanova</a:t>
              </a:r>
              <a:r>
                <a:rPr lang="en-US" sz="1400" dirty="0"/>
                <a:t>, MIT [S3TEC] </a:t>
              </a:r>
            </a:p>
            <a:p>
              <a:pPr marL="228600" lvl="1"/>
              <a:r>
                <a:rPr lang="en-US" sz="1400" dirty="0"/>
                <a:t>“Coherent Phonon Heat Conduction in </a:t>
              </a:r>
              <a:r>
                <a:rPr lang="en-US" sz="1400" dirty="0" err="1"/>
                <a:t>Superlattices</a:t>
              </a:r>
              <a:r>
                <a:rPr lang="en-US" sz="1400" dirty="0"/>
                <a:t>”</a:t>
              </a:r>
            </a:p>
            <a:p>
              <a:r>
                <a:rPr lang="en-US" sz="1400" dirty="0"/>
                <a:t>Brett M. </a:t>
              </a:r>
              <a:r>
                <a:rPr lang="en-US" sz="1400" dirty="0" err="1"/>
                <a:t>Savoie</a:t>
              </a:r>
              <a:r>
                <a:rPr lang="en-US" sz="1400" dirty="0"/>
                <a:t>, Northwestern [ANSER]</a:t>
              </a:r>
            </a:p>
            <a:p>
              <a:pPr marL="228600" lvl="1"/>
              <a:r>
                <a:rPr lang="en-US" sz="1400" dirty="0"/>
                <a:t>“Concerted Processes in Organic </a:t>
              </a:r>
              <a:r>
                <a:rPr lang="en-US" sz="1400" dirty="0" err="1"/>
                <a:t>Photovoltaics</a:t>
              </a:r>
              <a:r>
                <a:rPr lang="en-US" sz="1400" dirty="0"/>
                <a:t>: The Related Challenges of Generating and Collecting Charge in a Disorder Environment”</a:t>
              </a:r>
            </a:p>
          </p:txBody>
        </p:sp>
        <p:sp>
          <p:nvSpPr>
            <p:cNvPr id="7" name="Rectangle 6"/>
            <p:cNvSpPr/>
            <p:nvPr/>
          </p:nvSpPr>
          <p:spPr>
            <a:xfrm>
              <a:off x="4965701" y="3588941"/>
              <a:ext cx="3733800" cy="2739211"/>
            </a:xfrm>
            <a:prstGeom prst="rect">
              <a:avLst/>
            </a:prstGeom>
          </p:spPr>
          <p:txBody>
            <a:bodyPr wrap="square">
              <a:spAutoFit/>
            </a:bodyPr>
            <a:lstStyle/>
            <a:p>
              <a:pPr marL="0" indent="0">
                <a:buNone/>
              </a:pPr>
              <a:r>
                <a:rPr lang="en-US" u="sng" dirty="0">
                  <a:solidFill>
                    <a:srgbClr val="106636"/>
                  </a:solidFill>
                </a:rPr>
                <a:t>Postdoctoral </a:t>
              </a:r>
              <a:r>
                <a:rPr lang="en-US" u="sng" dirty="0" smtClean="0">
                  <a:solidFill>
                    <a:srgbClr val="106636"/>
                  </a:solidFill>
                </a:rPr>
                <a:t>Researcher Awards:</a:t>
              </a:r>
              <a:endParaRPr lang="en-US" u="sng" dirty="0">
                <a:solidFill>
                  <a:srgbClr val="106636"/>
                </a:solidFill>
              </a:endParaRPr>
            </a:p>
            <a:p>
              <a:r>
                <a:rPr lang="en-US" sz="1400" dirty="0"/>
                <a:t>Michelle </a:t>
              </a:r>
              <a:r>
                <a:rPr lang="en-US" sz="1400" dirty="0" err="1"/>
                <a:t>Liberton</a:t>
              </a:r>
              <a:r>
                <a:rPr lang="en-US" sz="1400" dirty="0"/>
                <a:t>, </a:t>
              </a:r>
              <a:r>
                <a:rPr lang="en-US" sz="1400" dirty="0">
                  <a:cs typeface="Times New Roman"/>
                </a:rPr>
                <a:t>Washington U. [PARC]</a:t>
              </a:r>
              <a:endParaRPr lang="en-US" sz="1400" dirty="0"/>
            </a:p>
            <a:p>
              <a:pPr marL="228600" lvl="1"/>
              <a:r>
                <a:rPr lang="en-US" sz="1400" dirty="0"/>
                <a:t>“Probing Light Harvesting and Photosynthetic Productivity in Cyanobacteria”</a:t>
              </a:r>
            </a:p>
            <a:p>
              <a:r>
                <a:rPr lang="en-US" sz="1400" dirty="0"/>
                <a:t>Gareth S. Parkinson, </a:t>
              </a:r>
              <a:r>
                <a:rPr lang="en-US" sz="1400" dirty="0">
                  <a:cs typeface="Times New Roman"/>
                </a:rPr>
                <a:t>Vienna U. Tech. [CALCD]</a:t>
              </a:r>
              <a:endParaRPr lang="en-US" sz="1400" dirty="0"/>
            </a:p>
            <a:p>
              <a:pPr marL="228600" lvl="1"/>
              <a:r>
                <a:rPr lang="en-US" sz="1400" dirty="0"/>
                <a:t>“</a:t>
              </a:r>
              <a:r>
                <a:rPr lang="en-US" sz="1400" dirty="0" err="1"/>
                <a:t>Adsorbate</a:t>
              </a:r>
              <a:r>
                <a:rPr lang="en-US" sz="1400" dirty="0"/>
                <a:t> Induced </a:t>
              </a:r>
              <a:r>
                <a:rPr lang="en-US" sz="1400" dirty="0" err="1"/>
                <a:t>Adatom</a:t>
              </a:r>
              <a:r>
                <a:rPr lang="en-US" sz="1400" dirty="0"/>
                <a:t> Mobility in a Model Catalyst: </a:t>
              </a:r>
              <a:r>
                <a:rPr lang="en-US" sz="1400" dirty="0" err="1"/>
                <a:t>Pd</a:t>
              </a:r>
              <a:r>
                <a:rPr lang="en-US" sz="1400" dirty="0"/>
                <a:t>/Fe</a:t>
              </a:r>
              <a:r>
                <a:rPr lang="en-US" sz="1400" baseline="-25000" dirty="0"/>
                <a:t>3</a:t>
              </a:r>
              <a:r>
                <a:rPr lang="en-US" sz="1400" dirty="0"/>
                <a:t>O</a:t>
              </a:r>
              <a:r>
                <a:rPr lang="en-US" sz="1400" baseline="-25000" dirty="0"/>
                <a:t>4</a:t>
              </a:r>
              <a:r>
                <a:rPr lang="en-US" sz="1400" dirty="0"/>
                <a:t>”</a:t>
              </a:r>
            </a:p>
            <a:p>
              <a:r>
                <a:rPr lang="en-US" sz="1400" dirty="0"/>
                <a:t>Xavier Roy, </a:t>
              </a:r>
              <a:r>
                <a:rPr lang="en-US" sz="1400" dirty="0">
                  <a:cs typeface="Times New Roman"/>
                </a:rPr>
                <a:t>Columbia [RPEMSC]</a:t>
              </a:r>
            </a:p>
            <a:p>
              <a:pPr marL="228600" lvl="1"/>
              <a:r>
                <a:rPr lang="en-US" sz="1400" dirty="0"/>
                <a:t>“</a:t>
              </a:r>
              <a:r>
                <a:rPr lang="en-US" sz="1400" dirty="0" err="1"/>
                <a:t>Nanoscale</a:t>
              </a:r>
              <a:r>
                <a:rPr lang="en-US" sz="1400" dirty="0"/>
                <a:t> Atoms in Solid-State Chemistry”</a:t>
              </a:r>
            </a:p>
          </p:txBody>
        </p:sp>
      </p:grpSp>
      <p:sp>
        <p:nvSpPr>
          <p:cNvPr id="9" name="Rectangle 8"/>
          <p:cNvSpPr/>
          <p:nvPr/>
        </p:nvSpPr>
        <p:spPr>
          <a:xfrm>
            <a:off x="269872" y="3367375"/>
            <a:ext cx="8524877" cy="27392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23513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3" cstate="print"/>
          <a:srcRect l="13882" t="32579" r="3606" b="34715"/>
          <a:stretch>
            <a:fillRect/>
          </a:stretch>
        </p:blipFill>
        <p:spPr bwMode="auto">
          <a:xfrm>
            <a:off x="0" y="812637"/>
            <a:ext cx="9144000" cy="2719729"/>
          </a:xfrm>
          <a:prstGeom prst="rect">
            <a:avLst/>
          </a:prstGeom>
          <a:noFill/>
          <a:ln w="28575">
            <a:solidFill>
              <a:schemeClr val="tx1"/>
            </a:solidFill>
            <a:miter lim="800000"/>
            <a:headEnd/>
            <a:tailEnd/>
          </a:ln>
        </p:spPr>
      </p:pic>
      <p:sp>
        <p:nvSpPr>
          <p:cNvPr id="5123" name="Rectangle 2"/>
          <p:cNvSpPr>
            <a:spLocks noGrp="1" noChangeArrowheads="1"/>
          </p:cNvSpPr>
          <p:nvPr>
            <p:ph type="title"/>
          </p:nvPr>
        </p:nvSpPr>
        <p:spPr>
          <a:xfrm>
            <a:off x="0" y="52388"/>
            <a:ext cx="9144000" cy="657060"/>
          </a:xfrm>
        </p:spPr>
        <p:txBody>
          <a:bodyPr/>
          <a:lstStyle/>
          <a:p>
            <a:pPr eaLnBrk="1" hangingPunct="1">
              <a:lnSpc>
                <a:spcPct val="80000"/>
              </a:lnSpc>
            </a:pPr>
            <a:r>
              <a:rPr lang="en-US" dirty="0" smtClean="0"/>
              <a:t>NSLS-II Conventional Facilities Status</a:t>
            </a:r>
          </a:p>
        </p:txBody>
      </p:sp>
      <p:pic>
        <p:nvPicPr>
          <p:cNvPr id="5124" name="Picture 5"/>
          <p:cNvPicPr>
            <a:picLocks noChangeAspect="1" noChangeArrowheads="1"/>
          </p:cNvPicPr>
          <p:nvPr/>
        </p:nvPicPr>
        <p:blipFill>
          <a:blip r:embed="rId4"/>
          <a:srcRect/>
          <a:stretch>
            <a:fillRect/>
          </a:stretch>
        </p:blipFill>
        <p:spPr bwMode="auto">
          <a:xfrm>
            <a:off x="4568825" y="3341688"/>
            <a:ext cx="7938" cy="174625"/>
          </a:xfrm>
          <a:prstGeom prst="rect">
            <a:avLst/>
          </a:prstGeom>
          <a:noFill/>
          <a:ln w="12700">
            <a:noFill/>
            <a:miter lim="800000"/>
            <a:headEnd/>
            <a:tailEnd/>
          </a:ln>
        </p:spPr>
      </p:pic>
      <p:pic>
        <p:nvPicPr>
          <p:cNvPr id="5125" name="Picture 6"/>
          <p:cNvPicPr>
            <a:picLocks noChangeAspect="1" noChangeArrowheads="1"/>
          </p:cNvPicPr>
          <p:nvPr/>
        </p:nvPicPr>
        <p:blipFill>
          <a:blip r:embed="rId4"/>
          <a:srcRect/>
          <a:stretch>
            <a:fillRect/>
          </a:stretch>
        </p:blipFill>
        <p:spPr bwMode="auto">
          <a:xfrm>
            <a:off x="4568825" y="3341688"/>
            <a:ext cx="7938" cy="174625"/>
          </a:xfrm>
          <a:prstGeom prst="rect">
            <a:avLst/>
          </a:prstGeom>
          <a:noFill/>
          <a:ln w="12700">
            <a:noFill/>
            <a:miter lim="800000"/>
            <a:headEnd/>
            <a:tailEnd/>
          </a:ln>
        </p:spPr>
      </p:pic>
      <p:pic>
        <p:nvPicPr>
          <p:cNvPr id="5126" name="Picture 8"/>
          <p:cNvPicPr>
            <a:picLocks noChangeAspect="1" noChangeArrowheads="1"/>
          </p:cNvPicPr>
          <p:nvPr/>
        </p:nvPicPr>
        <p:blipFill>
          <a:blip r:embed="rId4"/>
          <a:srcRect/>
          <a:stretch>
            <a:fillRect/>
          </a:stretch>
        </p:blipFill>
        <p:spPr bwMode="auto">
          <a:xfrm>
            <a:off x="4568825" y="3341688"/>
            <a:ext cx="7938" cy="174625"/>
          </a:xfrm>
          <a:prstGeom prst="rect">
            <a:avLst/>
          </a:prstGeom>
          <a:noFill/>
          <a:ln w="12700">
            <a:noFill/>
            <a:miter lim="800000"/>
            <a:headEnd/>
            <a:tailEnd/>
          </a:ln>
        </p:spPr>
      </p:pic>
      <p:sp>
        <p:nvSpPr>
          <p:cNvPr id="5127" name="TextBox 34"/>
          <p:cNvSpPr txBox="1">
            <a:spLocks noChangeArrowheads="1"/>
          </p:cNvSpPr>
          <p:nvPr/>
        </p:nvSpPr>
        <p:spPr bwMode="auto">
          <a:xfrm>
            <a:off x="2209800" y="5410200"/>
            <a:ext cx="2514600" cy="856773"/>
          </a:xfrm>
          <a:prstGeom prst="rect">
            <a:avLst/>
          </a:prstGeom>
          <a:solidFill>
            <a:schemeClr val="tx1"/>
          </a:solidFill>
          <a:ln w="9525">
            <a:noFill/>
            <a:miter lim="800000"/>
            <a:headEnd/>
            <a:tailEnd/>
          </a:ln>
        </p:spPr>
        <p:txBody>
          <a:bodyPr wrap="square">
            <a:spAutoFit/>
          </a:bodyPr>
          <a:lstStyle/>
          <a:p>
            <a:pPr marL="114300" indent="-114300" eaLnBrk="1" hangingPunct="1">
              <a:lnSpc>
                <a:spcPct val="92000"/>
              </a:lnSpc>
              <a:buClr>
                <a:srgbClr val="FF0000"/>
              </a:buClr>
            </a:pPr>
            <a:r>
              <a:rPr lang="en-US" b="1" dirty="0" smtClean="0">
                <a:solidFill>
                  <a:srgbClr val="FF0000"/>
                </a:solidFill>
                <a:latin typeface="Arial Narrow" pitchFamily="34" charset="0"/>
              </a:rPr>
              <a:t>All </a:t>
            </a:r>
            <a:r>
              <a:rPr lang="en-US" b="1" dirty="0">
                <a:solidFill>
                  <a:srgbClr val="FF0000"/>
                </a:solidFill>
                <a:latin typeface="Arial Narrow" pitchFamily="34" charset="0"/>
              </a:rPr>
              <a:t>5 LOBs complete</a:t>
            </a:r>
          </a:p>
          <a:p>
            <a:pPr marL="285750" lvl="1" indent="-114300" eaLnBrk="1" hangingPunct="1">
              <a:lnSpc>
                <a:spcPct val="92000"/>
              </a:lnSpc>
              <a:buClr>
                <a:srgbClr val="FF0000"/>
              </a:buClr>
              <a:buFontTx/>
              <a:buChar char="•"/>
            </a:pPr>
            <a:r>
              <a:rPr lang="en-US" b="1" dirty="0">
                <a:solidFill>
                  <a:srgbClr val="FF0000"/>
                </a:solidFill>
                <a:latin typeface="Arial Narrow" pitchFamily="34" charset="0"/>
              </a:rPr>
              <a:t>Occupied LOB3 in Jan </a:t>
            </a:r>
            <a:endParaRPr lang="en-US" b="1" dirty="0" smtClean="0">
              <a:solidFill>
                <a:srgbClr val="FF0000"/>
              </a:solidFill>
              <a:latin typeface="Arial Narrow" pitchFamily="34" charset="0"/>
            </a:endParaRPr>
          </a:p>
          <a:p>
            <a:pPr marL="285750" lvl="1" indent="-114300" eaLnBrk="1" hangingPunct="1">
              <a:lnSpc>
                <a:spcPct val="92000"/>
              </a:lnSpc>
              <a:buClr>
                <a:srgbClr val="FF0000"/>
              </a:buClr>
              <a:buFontTx/>
              <a:buChar char="•"/>
            </a:pPr>
            <a:r>
              <a:rPr lang="en-US" b="1" dirty="0" smtClean="0">
                <a:solidFill>
                  <a:srgbClr val="FF0000"/>
                </a:solidFill>
                <a:latin typeface="Arial Narrow" pitchFamily="34" charset="0"/>
              </a:rPr>
              <a:t>LOBs </a:t>
            </a:r>
            <a:r>
              <a:rPr lang="en-US" b="1" dirty="0">
                <a:solidFill>
                  <a:srgbClr val="FF0000"/>
                </a:solidFill>
                <a:latin typeface="Arial Narrow" pitchFamily="34" charset="0"/>
              </a:rPr>
              <a:t>4 &amp; 5 in </a:t>
            </a:r>
            <a:r>
              <a:rPr lang="en-US" b="1" dirty="0" smtClean="0">
                <a:solidFill>
                  <a:srgbClr val="FF0000"/>
                </a:solidFill>
                <a:latin typeface="Arial Narrow" pitchFamily="34" charset="0"/>
              </a:rPr>
              <a:t>March</a:t>
            </a:r>
            <a:endParaRPr lang="en-US" b="1" dirty="0">
              <a:solidFill>
                <a:srgbClr val="FF0000"/>
              </a:solidFill>
              <a:latin typeface="Arial Narrow" pitchFamily="34" charset="0"/>
            </a:endParaRPr>
          </a:p>
        </p:txBody>
      </p:sp>
      <p:pic>
        <p:nvPicPr>
          <p:cNvPr id="5129" name="Picture 3"/>
          <p:cNvPicPr>
            <a:picLocks noChangeAspect="1" noChangeArrowheads="1"/>
          </p:cNvPicPr>
          <p:nvPr/>
        </p:nvPicPr>
        <p:blipFill>
          <a:blip r:embed="rId5" cstate="print"/>
          <a:srcRect t="25972" b="30338"/>
          <a:stretch>
            <a:fillRect/>
          </a:stretch>
        </p:blipFill>
        <p:spPr bwMode="auto">
          <a:xfrm>
            <a:off x="0" y="4191000"/>
            <a:ext cx="6013692" cy="1143000"/>
          </a:xfrm>
          <a:prstGeom prst="rect">
            <a:avLst/>
          </a:prstGeom>
          <a:noFill/>
          <a:ln w="28575">
            <a:solidFill>
              <a:schemeClr val="tx1"/>
            </a:solidFill>
            <a:miter lim="800000"/>
            <a:headEnd/>
            <a:tailEnd/>
          </a:ln>
        </p:spPr>
      </p:pic>
      <p:sp>
        <p:nvSpPr>
          <p:cNvPr id="5130" name="Rectangle 3"/>
          <p:cNvSpPr txBox="1">
            <a:spLocks noChangeArrowheads="1"/>
          </p:cNvSpPr>
          <p:nvPr/>
        </p:nvSpPr>
        <p:spPr bwMode="auto">
          <a:xfrm>
            <a:off x="4990880" y="6607066"/>
            <a:ext cx="3333312" cy="250934"/>
          </a:xfrm>
          <a:prstGeom prst="rect">
            <a:avLst/>
          </a:prstGeom>
          <a:noFill/>
          <a:ln w="9525">
            <a:noFill/>
            <a:miter lim="800000"/>
            <a:headEnd/>
            <a:tailEnd/>
          </a:ln>
        </p:spPr>
        <p:txBody>
          <a:bodyPr lIns="90488" tIns="44450" rIns="90488" bIns="44450"/>
          <a:lstStyle/>
          <a:p>
            <a:pPr algn="ctr" eaLnBrk="1" hangingPunct="1">
              <a:lnSpc>
                <a:spcPct val="80000"/>
              </a:lnSpc>
              <a:spcBef>
                <a:spcPct val="20000"/>
              </a:spcBef>
              <a:buClr>
                <a:schemeClr val="folHlink"/>
              </a:buClr>
              <a:buSzPct val="135000"/>
            </a:pPr>
            <a:r>
              <a:rPr lang="en-US" sz="1600" dirty="0">
                <a:solidFill>
                  <a:schemeClr val="bg1"/>
                </a:solidFill>
              </a:rPr>
              <a:t>Celebrating moving into LOB3</a:t>
            </a:r>
            <a:endParaRPr lang="en-US" sz="2000" dirty="0">
              <a:solidFill>
                <a:schemeClr val="bg1"/>
              </a:solidFill>
            </a:endParaRPr>
          </a:p>
        </p:txBody>
      </p:sp>
      <p:sp>
        <p:nvSpPr>
          <p:cNvPr id="11" name="Rectangle 10"/>
          <p:cNvSpPr/>
          <p:nvPr/>
        </p:nvSpPr>
        <p:spPr>
          <a:xfrm>
            <a:off x="6524372" y="3124200"/>
            <a:ext cx="2504212" cy="375487"/>
          </a:xfrm>
          <a:prstGeom prst="rect">
            <a:avLst/>
          </a:prstGeom>
          <a:solidFill>
            <a:schemeClr val="tx1"/>
          </a:solidFill>
        </p:spPr>
        <p:txBody>
          <a:bodyPr wrap="none">
            <a:spAutoFit/>
          </a:bodyPr>
          <a:lstStyle/>
          <a:p>
            <a:pPr marL="114300" indent="-114300">
              <a:lnSpc>
                <a:spcPct val="92000"/>
              </a:lnSpc>
              <a:buClr>
                <a:srgbClr val="FF0000"/>
              </a:buClr>
            </a:pPr>
            <a:r>
              <a:rPr lang="en-US" sz="2000" b="1" dirty="0" smtClean="0">
                <a:solidFill>
                  <a:srgbClr val="FF0000"/>
                </a:solidFill>
                <a:latin typeface="Arial Narrow" pitchFamily="34" charset="0"/>
              </a:rPr>
              <a:t>Ring building complete</a:t>
            </a:r>
          </a:p>
        </p:txBody>
      </p:sp>
      <p:sp>
        <p:nvSpPr>
          <p:cNvPr id="12" name="Rectangle 11"/>
          <p:cNvSpPr/>
          <p:nvPr/>
        </p:nvSpPr>
        <p:spPr>
          <a:xfrm>
            <a:off x="0" y="3810000"/>
            <a:ext cx="3323346" cy="375487"/>
          </a:xfrm>
          <a:prstGeom prst="rect">
            <a:avLst/>
          </a:prstGeom>
          <a:solidFill>
            <a:schemeClr val="tx1"/>
          </a:solidFill>
        </p:spPr>
        <p:txBody>
          <a:bodyPr wrap="none">
            <a:spAutoFit/>
          </a:bodyPr>
          <a:lstStyle/>
          <a:p>
            <a:pPr marL="114300" indent="-114300">
              <a:lnSpc>
                <a:spcPct val="92000"/>
              </a:lnSpc>
              <a:buClr>
                <a:srgbClr val="FF0000"/>
              </a:buClr>
            </a:pPr>
            <a:r>
              <a:rPr lang="en-US" sz="2000" b="1" dirty="0" smtClean="0">
                <a:solidFill>
                  <a:srgbClr val="FF0000"/>
                </a:solidFill>
                <a:latin typeface="Arial Narrow" pitchFamily="34" charset="0"/>
              </a:rPr>
              <a:t>HXN satellite building complete</a:t>
            </a:r>
            <a:endParaRPr lang="en-US" sz="2000" b="1" dirty="0">
              <a:solidFill>
                <a:srgbClr val="FF0000"/>
              </a:solidFill>
              <a:latin typeface="Arial Narrow" pitchFamily="34" charset="0"/>
            </a:endParaRPr>
          </a:p>
        </p:txBody>
      </p:sp>
      <p:pic>
        <p:nvPicPr>
          <p:cNvPr id="5128" name="Picture 1"/>
          <p:cNvPicPr>
            <a:picLocks noChangeAspect="1"/>
          </p:cNvPicPr>
          <p:nvPr/>
        </p:nvPicPr>
        <p:blipFill>
          <a:blip r:embed="rId6" cstate="print"/>
          <a:srcRect/>
          <a:stretch>
            <a:fillRect/>
          </a:stretch>
        </p:blipFill>
        <p:spPr bwMode="auto">
          <a:xfrm>
            <a:off x="4846320" y="3874942"/>
            <a:ext cx="4297680" cy="2983058"/>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221" y="1723015"/>
            <a:ext cx="7419976" cy="2862300"/>
          </a:xfrm>
          <a:prstGeom prst="rect">
            <a:avLst/>
          </a:prstGeom>
        </p:spPr>
        <p:txBody>
          <a:bodyPr wrap="square" lIns="91418" tIns="45709" rIns="91418" bIns="45709">
            <a:spAutoFit/>
          </a:bodyPr>
          <a:lstStyle/>
          <a:p>
            <a:pPr marL="628219" indent="-626457" defTabSz="912328">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What’s New – organization and BES staffing update</a:t>
            </a:r>
          </a:p>
          <a:p>
            <a:pPr marL="628219" indent="-626457" defTabSz="912328">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FY 2013 Budget  &amp; Program Highlights</a:t>
            </a:r>
          </a:p>
          <a:p>
            <a:pPr marL="628219" indent="-626457" defTabSz="912328">
              <a:spcBef>
                <a:spcPts val="1200"/>
              </a:spcBef>
              <a:spcAft>
                <a:spcPts val="1200"/>
              </a:spcAft>
              <a:buFont typeface="Wingdings" pitchFamily="2" charset="2"/>
              <a:buChar char="§"/>
            </a:pPr>
            <a:r>
              <a:rPr lang="en-US" sz="2400" dirty="0" smtClean="0">
                <a:solidFill>
                  <a:srgbClr val="006600"/>
                </a:solidFill>
                <a:latin typeface="Arial" pitchFamily="34" charset="0"/>
                <a:cs typeface="Arial" pitchFamily="34" charset="0"/>
              </a:rPr>
              <a:t>FY 2014 </a:t>
            </a:r>
            <a:r>
              <a:rPr lang="en-US" sz="2400" dirty="0">
                <a:solidFill>
                  <a:srgbClr val="006600"/>
                </a:solidFill>
                <a:latin typeface="Arial" pitchFamily="34" charset="0"/>
                <a:cs typeface="Arial" pitchFamily="34" charset="0"/>
              </a:rPr>
              <a:t> </a:t>
            </a:r>
            <a:r>
              <a:rPr lang="en-US" sz="2400" dirty="0" smtClean="0">
                <a:solidFill>
                  <a:srgbClr val="006600"/>
                </a:solidFill>
                <a:latin typeface="Arial" pitchFamily="34" charset="0"/>
                <a:cs typeface="Arial" pitchFamily="34" charset="0"/>
              </a:rPr>
              <a:t>Request and Appropriation Status</a:t>
            </a:r>
          </a:p>
          <a:p>
            <a:pPr marL="628219" indent="-626457" defTabSz="912328">
              <a:spcBef>
                <a:spcPts val="1200"/>
              </a:spcBef>
              <a:spcAft>
                <a:spcPts val="1200"/>
              </a:spcAft>
              <a:buFont typeface="Wingdings" pitchFamily="2" charset="2"/>
              <a:buChar char="§"/>
            </a:pPr>
            <a:endParaRPr lang="en-US" sz="2400" dirty="0" smtClean="0">
              <a:solidFill>
                <a:srgbClr val="006600"/>
              </a:solidFill>
              <a:latin typeface="Arial" pitchFamily="34" charset="0"/>
              <a:cs typeface="Arial" pitchFamily="34" charset="0"/>
            </a:endParaRPr>
          </a:p>
        </p:txBody>
      </p:sp>
      <p:sp>
        <p:nvSpPr>
          <p:cNvPr id="4" name="Rectangle 3"/>
          <p:cNvSpPr>
            <a:spLocks noChangeArrowheads="1"/>
          </p:cNvSpPr>
          <p:nvPr/>
        </p:nvSpPr>
        <p:spPr bwMode="auto">
          <a:xfrm>
            <a:off x="0" y="115168"/>
            <a:ext cx="9144000" cy="723265"/>
          </a:xfrm>
          <a:prstGeom prst="rect">
            <a:avLst/>
          </a:prstGeom>
          <a:noFill/>
          <a:ln w="9525">
            <a:noFill/>
            <a:miter lim="800000"/>
            <a:headEnd/>
            <a:tailEnd/>
          </a:ln>
        </p:spPr>
        <p:txBody>
          <a:bodyPr lIns="101633" tIns="50817" rIns="101633" bIns="50817"/>
          <a:lstStyle/>
          <a:p>
            <a:pPr algn="ctr" defTabSz="914186" fontAlgn="auto">
              <a:spcBef>
                <a:spcPts val="0"/>
              </a:spcBef>
              <a:spcAft>
                <a:spcPts val="0"/>
              </a:spcAft>
              <a:tabLst>
                <a:tab pos="1886424" algn="l"/>
              </a:tabLst>
              <a:defRPr/>
            </a:pPr>
            <a:r>
              <a:rPr lang="en-US" sz="3000" kern="0" dirty="0">
                <a:solidFill>
                  <a:srgbClr val="006600"/>
                </a:solidFill>
                <a:latin typeface="Arial" pitchFamily="34" charset="0"/>
                <a:cs typeface="Arial" pitchFamily="34" charset="0"/>
              </a:rPr>
              <a:t>Outline</a:t>
            </a:r>
          </a:p>
        </p:txBody>
      </p:sp>
      <p:sp>
        <p:nvSpPr>
          <p:cNvPr id="5"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6380"/>
            <a:ext cx="9052560" cy="461665"/>
          </a:xfrm>
          <a:prstGeom prst="rect">
            <a:avLst/>
          </a:prstGeom>
        </p:spPr>
        <p:txBody>
          <a:bodyPr wrap="square">
            <a:spAutoFit/>
          </a:bodyPr>
          <a:lstStyle/>
          <a:p>
            <a:pPr algn="ctr" fontAlgn="base">
              <a:spcBef>
                <a:spcPct val="0"/>
              </a:spcBef>
              <a:spcAft>
                <a:spcPct val="0"/>
              </a:spcAft>
            </a:pPr>
            <a:r>
              <a:rPr lang="en-US" sz="2400" dirty="0">
                <a:solidFill>
                  <a:srgbClr val="106636"/>
                </a:solidFill>
                <a:latin typeface="Arial" charset="0"/>
              </a:rPr>
              <a:t>NSLS-II Accelerator Systems and Beamlines Status</a:t>
            </a:r>
          </a:p>
        </p:txBody>
      </p:sp>
      <p:grpSp>
        <p:nvGrpSpPr>
          <p:cNvPr id="19" name="Group 18"/>
          <p:cNvGrpSpPr/>
          <p:nvPr/>
        </p:nvGrpSpPr>
        <p:grpSpPr>
          <a:xfrm>
            <a:off x="101603" y="3832486"/>
            <a:ext cx="8928097" cy="2263517"/>
            <a:chOff x="-50797" y="3832486"/>
            <a:chExt cx="8928097" cy="2263517"/>
          </a:xfrm>
        </p:grpSpPr>
        <p:pic>
          <p:nvPicPr>
            <p:cNvPr id="17" name="Picture 13" descr="DSC_0006.JPG"/>
            <p:cNvPicPr>
              <a:picLocks noChangeAspect="1"/>
            </p:cNvPicPr>
            <p:nvPr/>
          </p:nvPicPr>
          <p:blipFill>
            <a:blip r:embed="rId2" cstate="print"/>
            <a:srcRect/>
            <a:stretch>
              <a:fillRect/>
            </a:stretch>
          </p:blipFill>
          <p:spPr bwMode="auto">
            <a:xfrm>
              <a:off x="2665809" y="3832487"/>
              <a:ext cx="3069783" cy="2255506"/>
            </a:xfrm>
            <a:prstGeom prst="rect">
              <a:avLst/>
            </a:prstGeom>
            <a:noFill/>
            <a:ln w="9525">
              <a:noFill/>
              <a:miter lim="800000"/>
              <a:headEnd/>
              <a:tailEnd/>
            </a:ln>
          </p:spPr>
        </p:pic>
        <p:sp>
          <p:nvSpPr>
            <p:cNvPr id="12" name="TextBox 11"/>
            <p:cNvSpPr txBox="1"/>
            <p:nvPr/>
          </p:nvSpPr>
          <p:spPr>
            <a:xfrm>
              <a:off x="3436892" y="5826764"/>
              <a:ext cx="2362200" cy="261610"/>
            </a:xfrm>
            <a:prstGeom prst="rect">
              <a:avLst/>
            </a:prstGeom>
            <a:solidFill>
              <a:schemeClr val="tx1"/>
            </a:solidFill>
          </p:spPr>
          <p:txBody>
            <a:bodyPr wrap="square" rtlCol="0">
              <a:spAutoFit/>
            </a:bodyPr>
            <a:lstStyle/>
            <a:p>
              <a:pPr algn="ctr"/>
              <a:r>
                <a:rPr lang="en-US" sz="1100" b="1" dirty="0" smtClean="0">
                  <a:solidFill>
                    <a:srgbClr val="FF0000"/>
                  </a:solidFill>
                  <a:latin typeface="Arial Narrow" pitchFamily="34" charset="0"/>
                </a:rPr>
                <a:t>Project hutch installation complete</a:t>
              </a:r>
              <a:endParaRPr lang="en-US" sz="1100" b="1" dirty="0">
                <a:solidFill>
                  <a:srgbClr val="FF0000"/>
                </a:solidFill>
                <a:latin typeface="Arial Narrow" pitchFamily="34" charset="0"/>
              </a:endParaRPr>
            </a:p>
          </p:txBody>
        </p:sp>
        <p:pic>
          <p:nvPicPr>
            <p:cNvPr id="13" name="Picture 2" descr="C:\Users\pzschack\Pictures\Photo Stream\My Photo Stream\IMG_0555.JPG"/>
            <p:cNvPicPr>
              <a:picLocks noChangeAspect="1" noChangeArrowheads="1"/>
            </p:cNvPicPr>
            <p:nvPr/>
          </p:nvPicPr>
          <p:blipFill>
            <a:blip r:embed="rId3" cstate="print"/>
            <a:srcRect/>
            <a:stretch>
              <a:fillRect/>
            </a:stretch>
          </p:blipFill>
          <p:spPr bwMode="auto">
            <a:xfrm>
              <a:off x="5718584" y="3832486"/>
              <a:ext cx="3158716" cy="2244815"/>
            </a:xfrm>
            <a:prstGeom prst="rect">
              <a:avLst/>
            </a:prstGeom>
            <a:noFill/>
            <a:ln w="9525">
              <a:noFill/>
              <a:miter lim="800000"/>
              <a:headEnd/>
              <a:tailEnd/>
            </a:ln>
          </p:spPr>
        </p:pic>
        <p:sp>
          <p:nvSpPr>
            <p:cNvPr id="14" name="TextBox 13"/>
            <p:cNvSpPr txBox="1"/>
            <p:nvPr/>
          </p:nvSpPr>
          <p:spPr>
            <a:xfrm>
              <a:off x="6138494" y="5625752"/>
              <a:ext cx="2624506" cy="430887"/>
            </a:xfrm>
            <a:prstGeom prst="rect">
              <a:avLst/>
            </a:prstGeom>
            <a:solidFill>
              <a:schemeClr val="tx1"/>
            </a:solidFill>
          </p:spPr>
          <p:txBody>
            <a:bodyPr wrap="square" rtlCol="0">
              <a:spAutoFit/>
            </a:bodyPr>
            <a:lstStyle/>
            <a:p>
              <a:pPr algn="ctr"/>
              <a:r>
                <a:rPr lang="en-US" sz="1100" b="1" dirty="0" smtClean="0">
                  <a:solidFill>
                    <a:srgbClr val="FF0000"/>
                  </a:solidFill>
                  <a:latin typeface="Arial Narrow" pitchFamily="34" charset="0"/>
                </a:rPr>
                <a:t>Horizontal collimating mirror (HCM)  enclosure installed at HXN hutch</a:t>
              </a:r>
              <a:endParaRPr lang="en-US" sz="1100" b="1" dirty="0">
                <a:solidFill>
                  <a:srgbClr val="FF0000"/>
                </a:solidFill>
                <a:latin typeface="Arial Narrow" pitchFamily="34" charset="0"/>
              </a:endParaRPr>
            </a:p>
          </p:txBody>
        </p:sp>
        <p:grpSp>
          <p:nvGrpSpPr>
            <p:cNvPr id="6" name="Group 5"/>
            <p:cNvGrpSpPr/>
            <p:nvPr/>
          </p:nvGrpSpPr>
          <p:grpSpPr>
            <a:xfrm>
              <a:off x="-50797" y="3832487"/>
              <a:ext cx="2729310" cy="2263516"/>
              <a:chOff x="182929" y="3009712"/>
              <a:chExt cx="2441643" cy="1676400"/>
            </a:xfrm>
          </p:grpSpPr>
          <p:pic>
            <p:nvPicPr>
              <p:cNvPr id="16" name="Picture 15" descr="C:\Users\tanabe\Pictures\2013\2013-05-17_10-33-01_72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2929" y="3009712"/>
                <a:ext cx="244164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1137287" y="4456217"/>
                <a:ext cx="1476533" cy="193753"/>
              </a:xfrm>
              <a:prstGeom prst="rect">
                <a:avLst/>
              </a:prstGeom>
              <a:solidFill>
                <a:schemeClr val="tx1"/>
              </a:solidFill>
            </p:spPr>
            <p:txBody>
              <a:bodyPr wrap="square" rtlCol="0">
                <a:spAutoFit/>
              </a:bodyPr>
              <a:lstStyle/>
              <a:p>
                <a:pPr algn="ctr"/>
                <a:r>
                  <a:rPr lang="en-US" sz="1100" b="1" dirty="0" smtClean="0">
                    <a:solidFill>
                      <a:srgbClr val="FF0000"/>
                    </a:solidFill>
                    <a:latin typeface="Arial Narrow" pitchFamily="34" charset="0"/>
                  </a:rPr>
                  <a:t>Damping Wiggler in test</a:t>
                </a:r>
                <a:endParaRPr lang="en-US" sz="1100" b="1" dirty="0">
                  <a:solidFill>
                    <a:srgbClr val="FF0000"/>
                  </a:solidFill>
                  <a:latin typeface="Arial Narrow" pitchFamily="34" charset="0"/>
                </a:endParaRPr>
              </a:p>
            </p:txBody>
          </p:sp>
        </p:grpSp>
      </p:grpSp>
      <p:grpSp>
        <p:nvGrpSpPr>
          <p:cNvPr id="20" name="Group 19"/>
          <p:cNvGrpSpPr/>
          <p:nvPr/>
        </p:nvGrpSpPr>
        <p:grpSpPr>
          <a:xfrm>
            <a:off x="94518" y="894502"/>
            <a:ext cx="8958042" cy="2711527"/>
            <a:chOff x="94518" y="894502"/>
            <a:chExt cx="8958042" cy="2711527"/>
          </a:xfrm>
        </p:grpSpPr>
        <p:grpSp>
          <p:nvGrpSpPr>
            <p:cNvPr id="15" name="Group 14"/>
            <p:cNvGrpSpPr/>
            <p:nvPr/>
          </p:nvGrpSpPr>
          <p:grpSpPr>
            <a:xfrm>
              <a:off x="5623561" y="894502"/>
              <a:ext cx="3428999" cy="2711527"/>
              <a:chOff x="5257800" y="864186"/>
              <a:chExt cx="2743200" cy="1815872"/>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57800" y="864186"/>
                <a:ext cx="2743200" cy="180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6442888" y="2391499"/>
                <a:ext cx="1558112" cy="288559"/>
              </a:xfrm>
              <a:prstGeom prst="rect">
                <a:avLst/>
              </a:prstGeom>
              <a:solidFill>
                <a:schemeClr val="tx1"/>
              </a:solidFill>
            </p:spPr>
            <p:txBody>
              <a:bodyPr wrap="square" rtlCol="0">
                <a:spAutoFit/>
              </a:bodyPr>
              <a:lstStyle/>
              <a:p>
                <a:r>
                  <a:rPr lang="en-US" sz="1100" b="1" dirty="0" smtClean="0">
                    <a:solidFill>
                      <a:srgbClr val="FF0000"/>
                    </a:solidFill>
                    <a:latin typeface="Arial Narrow" pitchFamily="34" charset="0"/>
                  </a:rPr>
                  <a:t>Storage Ring Installation 88%, commissioning  Dec 13</a:t>
                </a:r>
                <a:endParaRPr lang="en-US" sz="1100" b="1" dirty="0">
                  <a:solidFill>
                    <a:srgbClr val="FF0000"/>
                  </a:solidFill>
                  <a:latin typeface="Arial Narrow" pitchFamily="34" charset="0"/>
                </a:endParaRPr>
              </a:p>
            </p:txBody>
          </p:sp>
        </p:grpSp>
        <p:grpSp>
          <p:nvGrpSpPr>
            <p:cNvPr id="8" name="Group 7"/>
            <p:cNvGrpSpPr/>
            <p:nvPr/>
          </p:nvGrpSpPr>
          <p:grpSpPr>
            <a:xfrm>
              <a:off x="3086351" y="894503"/>
              <a:ext cx="2461010" cy="2680898"/>
              <a:chOff x="3013728" y="780704"/>
              <a:chExt cx="1981202" cy="1829760"/>
            </a:xfrm>
          </p:grpSpPr>
          <p:pic>
            <p:nvPicPr>
              <p:cNvPr id="18" name="Picture 17" descr="Booster Arc"/>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13730" y="780704"/>
                <a:ext cx="1981200" cy="1829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3013728" y="2413337"/>
                <a:ext cx="1637692" cy="191984"/>
              </a:xfrm>
              <a:prstGeom prst="rect">
                <a:avLst/>
              </a:prstGeom>
              <a:solidFill>
                <a:schemeClr val="tx1"/>
              </a:solidFill>
            </p:spPr>
            <p:txBody>
              <a:bodyPr wrap="square" rtlCol="0">
                <a:spAutoFit/>
              </a:bodyPr>
              <a:lstStyle/>
              <a:p>
                <a:pPr algn="ctr"/>
                <a:r>
                  <a:rPr lang="en-US" sz="1100" b="1" dirty="0" smtClean="0">
                    <a:solidFill>
                      <a:srgbClr val="FF0000"/>
                    </a:solidFill>
                    <a:latin typeface="Arial Narrow" pitchFamily="34" charset="0"/>
                  </a:rPr>
                  <a:t>Booster commissioning Oct ‘13</a:t>
                </a:r>
                <a:endParaRPr lang="en-US" sz="1100" b="1" dirty="0">
                  <a:solidFill>
                    <a:srgbClr val="FF0000"/>
                  </a:solidFill>
                  <a:latin typeface="Arial Narrow" pitchFamily="34" charset="0"/>
                </a:endParaRPr>
              </a:p>
            </p:txBody>
          </p:sp>
        </p:grpSp>
        <p:grpSp>
          <p:nvGrpSpPr>
            <p:cNvPr id="7" name="Group 6"/>
            <p:cNvGrpSpPr/>
            <p:nvPr/>
          </p:nvGrpSpPr>
          <p:grpSpPr>
            <a:xfrm>
              <a:off x="94518" y="894502"/>
              <a:ext cx="2908013" cy="2670821"/>
              <a:chOff x="258967" y="1178915"/>
              <a:chExt cx="2380456" cy="1812804"/>
            </a:xfrm>
          </p:grpSpPr>
          <p:pic>
            <p:nvPicPr>
              <p:cNvPr id="3" name="Picture 2" descr="H:\BAO_PMD\PMD\NSLS II\PICTURES\FY 2013\2013 07 10\Linac.JPG"/>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258967" y="1178915"/>
                <a:ext cx="2380456" cy="181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654757" y="2662820"/>
                <a:ext cx="984666" cy="292462"/>
              </a:xfrm>
              <a:prstGeom prst="rect">
                <a:avLst/>
              </a:prstGeom>
              <a:solidFill>
                <a:schemeClr val="tx1"/>
              </a:solidFill>
            </p:spPr>
            <p:txBody>
              <a:bodyPr wrap="square" rtlCol="0">
                <a:spAutoFit/>
              </a:bodyPr>
              <a:lstStyle/>
              <a:p>
                <a:pPr algn="ctr"/>
                <a:r>
                  <a:rPr lang="en-US" sz="1100" b="1" dirty="0" smtClean="0">
                    <a:solidFill>
                      <a:srgbClr val="FF0000"/>
                    </a:solidFill>
                    <a:latin typeface="Arial Narrow" pitchFamily="34" charset="0"/>
                  </a:rPr>
                  <a:t>LINAC Installed  &amp; Commissioned</a:t>
                </a:r>
                <a:endParaRPr lang="en-US" sz="1100" b="1" dirty="0">
                  <a:solidFill>
                    <a:srgbClr val="FF0000"/>
                  </a:solidFill>
                  <a:latin typeface="Arial Narrow" pitchFamily="34" charset="0"/>
                </a:endParaRPr>
              </a:p>
            </p:txBody>
          </p:sp>
        </p:grpSp>
      </p:grpSp>
      <p:sp>
        <p:nvSpPr>
          <p:cNvPr id="21"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3484950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987442"/>
            <a:ext cx="8430016" cy="87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3" name="Rectangle 12"/>
          <p:cNvSpPr/>
          <p:nvPr/>
        </p:nvSpPr>
        <p:spPr>
          <a:xfrm>
            <a:off x="215900" y="6057901"/>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3" name="Footer Placeholder 2"/>
          <p:cNvSpPr>
            <a:spLocks noGrp="1"/>
          </p:cNvSpPr>
          <p:nvPr>
            <p:ph type="ftr" sz="quarter" idx="4294967295"/>
          </p:nvPr>
        </p:nvSpPr>
        <p:spPr>
          <a:xfrm>
            <a:off x="3124200" y="6356350"/>
            <a:ext cx="5334000" cy="365125"/>
          </a:xfrm>
          <a:prstGeom prst="rect">
            <a:avLst/>
          </a:prstGeom>
        </p:spPr>
        <p:txBody>
          <a:bodyPr/>
          <a:lstStyle/>
          <a:p>
            <a:pPr>
              <a:defRPr/>
            </a:pPr>
            <a:endParaRPr lang="en-US" dirty="0"/>
          </a:p>
        </p:txBody>
      </p:sp>
      <p:sp>
        <p:nvSpPr>
          <p:cNvPr id="4" name="Slide Number Placeholder 3"/>
          <p:cNvSpPr>
            <a:spLocks noGrp="1"/>
          </p:cNvSpPr>
          <p:nvPr>
            <p:ph type="sldNum" sz="quarter" idx="4294967295"/>
          </p:nvPr>
        </p:nvSpPr>
        <p:spPr>
          <a:xfrm>
            <a:off x="8587176" y="6351588"/>
            <a:ext cx="381000" cy="365125"/>
          </a:xfrm>
          <a:prstGeom prst="rect">
            <a:avLst/>
          </a:prstGeom>
        </p:spPr>
        <p:txBody>
          <a:bodyPr/>
          <a:lstStyle/>
          <a:p>
            <a:pPr>
              <a:defRPr/>
            </a:pPr>
            <a:fld id="{6EEA275D-5A49-48A8-817D-44C3EA0A3A2F}" type="slidenum">
              <a:rPr lang="en-US" smtClean="0"/>
              <a:pPr>
                <a:defRPr/>
              </a:pPr>
              <a:t>21</a:t>
            </a:fld>
            <a:endParaRPr lang="en-US" dirty="0"/>
          </a:p>
        </p:txBody>
      </p:sp>
      <p:sp>
        <p:nvSpPr>
          <p:cNvPr id="2" name="Title 1"/>
          <p:cNvSpPr>
            <a:spLocks noGrp="1"/>
          </p:cNvSpPr>
          <p:nvPr>
            <p:ph type="title" idx="4294967295"/>
          </p:nvPr>
        </p:nvSpPr>
        <p:spPr>
          <a:xfrm>
            <a:off x="0" y="79221"/>
            <a:ext cx="9144000" cy="598487"/>
          </a:xfrm>
        </p:spPr>
        <p:txBody>
          <a:bodyPr>
            <a:normAutofit/>
          </a:bodyPr>
          <a:lstStyle/>
          <a:p>
            <a:r>
              <a:rPr lang="en-US" dirty="0" smtClean="0"/>
              <a:t>FY 2014 Budget Highlights</a:t>
            </a:r>
            <a:endParaRPr lang="en-US" dirty="0"/>
          </a:p>
        </p:txBody>
      </p:sp>
      <p:sp>
        <p:nvSpPr>
          <p:cNvPr id="27" name="Rectangle 26"/>
          <p:cNvSpPr/>
          <p:nvPr/>
        </p:nvSpPr>
        <p:spPr>
          <a:xfrm rot="5400000">
            <a:off x="4882876" y="5215647"/>
            <a:ext cx="1370391" cy="1910147"/>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29" name="Rectangle 28"/>
          <p:cNvSpPr/>
          <p:nvPr/>
        </p:nvSpPr>
        <p:spPr>
          <a:xfrm rot="5400000">
            <a:off x="2857740" y="5209079"/>
            <a:ext cx="1370391" cy="1910147"/>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w="47625" cmpd="thickThin">
            <a:solidFill>
              <a:schemeClr val="tx1">
                <a:lumMod val="50000"/>
                <a:lumOff val="50000"/>
              </a:schemeClr>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31" name="Rectangle 30"/>
          <p:cNvSpPr/>
          <p:nvPr/>
        </p:nvSpPr>
        <p:spPr>
          <a:xfrm rot="5400000">
            <a:off x="847945" y="5209077"/>
            <a:ext cx="1370391" cy="1910147"/>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33" name="Rectangle 32"/>
          <p:cNvSpPr/>
          <p:nvPr/>
        </p:nvSpPr>
        <p:spPr>
          <a:xfrm rot="5400000">
            <a:off x="6873110" y="5211935"/>
            <a:ext cx="1370391" cy="1910147"/>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19" name="TextBox 18"/>
          <p:cNvSpPr txBox="1"/>
          <p:nvPr/>
        </p:nvSpPr>
        <p:spPr>
          <a:xfrm>
            <a:off x="342900" y="777596"/>
            <a:ext cx="8572500" cy="4570470"/>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91429" tIns="45714" rIns="91429" bIns="45714" rtlCol="0">
            <a:spAutoFit/>
          </a:bodyPr>
          <a:lstStyle/>
          <a:p>
            <a:pPr marL="177779" indent="-177779">
              <a:spcBef>
                <a:spcPts val="0"/>
              </a:spcBef>
              <a:spcAft>
                <a:spcPts val="600"/>
              </a:spcAft>
              <a:buFont typeface="Wingdings" pitchFamily="2" charset="2"/>
              <a:buChar char="§"/>
            </a:pPr>
            <a:r>
              <a:rPr lang="en-US" dirty="0" smtClean="0">
                <a:solidFill>
                  <a:schemeClr val="tx1"/>
                </a:solidFill>
                <a:latin typeface="Arial" pitchFamily="34" charset="0"/>
                <a:cs typeface="Arial" pitchFamily="34" charset="0"/>
              </a:rPr>
              <a:t>Energy Frontier Research Centers (EFRCs) are </a:t>
            </a:r>
            <a:r>
              <a:rPr lang="en-US" dirty="0" err="1" smtClean="0">
                <a:solidFill>
                  <a:schemeClr val="tx1"/>
                </a:solidFill>
                <a:latin typeface="Arial" pitchFamily="34" charset="0"/>
                <a:cs typeface="Arial" pitchFamily="34" charset="0"/>
              </a:rPr>
              <a:t>recompeted</a:t>
            </a:r>
            <a:r>
              <a:rPr lang="en-US" dirty="0" smtClean="0">
                <a:solidFill>
                  <a:schemeClr val="tx1"/>
                </a:solidFill>
                <a:latin typeface="Arial" pitchFamily="34" charset="0"/>
                <a:cs typeface="Arial" pitchFamily="34" charset="0"/>
              </a:rPr>
              <a:t> (both existing and new)</a:t>
            </a:r>
          </a:p>
          <a:p>
            <a:pPr marL="173716" indent="-173716">
              <a:spcBef>
                <a:spcPts val="0"/>
              </a:spcBef>
              <a:spcAft>
                <a:spcPts val="0"/>
              </a:spcAft>
              <a:buFont typeface="Wingdings" pitchFamily="2" charset="2"/>
              <a:buChar char="§"/>
            </a:pPr>
            <a:r>
              <a:rPr lang="en-US" dirty="0" smtClean="0">
                <a:solidFill>
                  <a:schemeClr val="tx1"/>
                </a:solidFill>
                <a:latin typeface="Arial" pitchFamily="34" charset="0"/>
                <a:cs typeface="Arial" pitchFamily="34" charset="0"/>
              </a:rPr>
              <a:t>Energy </a:t>
            </a:r>
            <a:r>
              <a:rPr lang="en-US" dirty="0">
                <a:solidFill>
                  <a:schemeClr val="tx1"/>
                </a:solidFill>
                <a:latin typeface="Arial" pitchFamily="34" charset="0"/>
                <a:cs typeface="Arial" pitchFamily="34" charset="0"/>
              </a:rPr>
              <a:t>Innovation Hubs</a:t>
            </a:r>
          </a:p>
          <a:p>
            <a:pPr marL="623888" lvl="3" indent="-166688">
              <a:spcBef>
                <a:spcPts val="0"/>
              </a:spcBef>
              <a:spcAft>
                <a:spcPts val="0"/>
              </a:spcAft>
              <a:buFont typeface="Wingdings" pitchFamily="2" charset="2"/>
              <a:buChar char="§"/>
            </a:pPr>
            <a:r>
              <a:rPr lang="en-US" sz="1400" dirty="0">
                <a:solidFill>
                  <a:schemeClr val="tx1"/>
                </a:solidFill>
                <a:latin typeface="Arial" pitchFamily="34" charset="0"/>
                <a:cs typeface="Arial" pitchFamily="34" charset="0"/>
              </a:rPr>
              <a:t>Fuels from Sunlight Hub:  Joint Center for Artificial Photosynthesis (JCAP) will be in its fourth </a:t>
            </a:r>
            <a:r>
              <a:rPr lang="en-US" sz="1400" dirty="0" smtClean="0">
                <a:solidFill>
                  <a:schemeClr val="tx1"/>
                </a:solidFill>
                <a:latin typeface="Arial" pitchFamily="34" charset="0"/>
                <a:cs typeface="Arial" pitchFamily="34" charset="0"/>
              </a:rPr>
              <a:t>project year</a:t>
            </a:r>
            <a:r>
              <a:rPr lang="en-US" sz="1400" dirty="0">
                <a:solidFill>
                  <a:schemeClr val="tx1"/>
                </a:solidFill>
                <a:latin typeface="Arial" pitchFamily="34" charset="0"/>
                <a:cs typeface="Arial" pitchFamily="34" charset="0"/>
              </a:rPr>
              <a:t>.</a:t>
            </a:r>
          </a:p>
          <a:p>
            <a:pPr marL="617538" lvl="3" indent="-160338">
              <a:spcBef>
                <a:spcPts val="0"/>
              </a:spcBef>
              <a:spcAft>
                <a:spcPts val="600"/>
              </a:spcAft>
              <a:buFont typeface="Wingdings" pitchFamily="2" charset="2"/>
              <a:buChar char="§"/>
            </a:pPr>
            <a:r>
              <a:rPr lang="en-US" sz="1400" dirty="0">
                <a:solidFill>
                  <a:schemeClr val="tx1"/>
                </a:solidFill>
                <a:latin typeface="Arial" pitchFamily="34" charset="0"/>
                <a:cs typeface="Arial" pitchFamily="34" charset="0"/>
              </a:rPr>
              <a:t>Batteries and Energy Storage:  Joint Center for Energy Storage Research (JCESR) will be in its second year</a:t>
            </a:r>
            <a:r>
              <a:rPr lang="en-US" sz="1400" dirty="0" smtClean="0">
                <a:solidFill>
                  <a:schemeClr val="tx1"/>
                </a:solidFill>
                <a:latin typeface="Arial" pitchFamily="34" charset="0"/>
                <a:cs typeface="Arial" pitchFamily="34" charset="0"/>
              </a:rPr>
              <a:t>.</a:t>
            </a:r>
            <a:endParaRPr lang="en-US" sz="1600" dirty="0" smtClean="0">
              <a:solidFill>
                <a:schemeClr val="tx1"/>
              </a:solidFill>
              <a:latin typeface="Arial" pitchFamily="34" charset="0"/>
              <a:cs typeface="Arial" pitchFamily="34" charset="0"/>
            </a:endParaRPr>
          </a:p>
          <a:p>
            <a:pPr marL="177779" indent="-177779">
              <a:spcBef>
                <a:spcPts val="0"/>
              </a:spcBef>
              <a:spcAft>
                <a:spcPts val="0"/>
              </a:spcAft>
              <a:buFont typeface="Wingdings" pitchFamily="2" charset="2"/>
              <a:buChar char="§"/>
            </a:pPr>
            <a:r>
              <a:rPr lang="en-US" dirty="0" smtClean="0">
                <a:solidFill>
                  <a:schemeClr val="tx1"/>
                </a:solidFill>
                <a:latin typeface="Arial" pitchFamily="34" charset="0"/>
                <a:cs typeface="Arial" pitchFamily="34" charset="0"/>
              </a:rPr>
              <a:t>Core research</a:t>
            </a:r>
          </a:p>
          <a:p>
            <a:pPr marL="623888" lvl="3" indent="-166688">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Research, approximately flat at the FY 2012 level, increases work at the </a:t>
            </a:r>
            <a:r>
              <a:rPr lang="en-US" sz="1400" dirty="0" err="1" smtClean="0">
                <a:solidFill>
                  <a:schemeClr val="tx1"/>
                </a:solidFill>
                <a:latin typeface="Arial" pitchFamily="34" charset="0"/>
                <a:cs typeface="Arial" pitchFamily="34" charset="0"/>
              </a:rPr>
              <a:t>mesocale</a:t>
            </a:r>
            <a:r>
              <a:rPr lang="en-US" sz="1400" dirty="0" smtClean="0">
                <a:solidFill>
                  <a:schemeClr val="tx1"/>
                </a:solidFill>
                <a:latin typeface="Arial" pitchFamily="34" charset="0"/>
                <a:cs typeface="Arial" pitchFamily="34" charset="0"/>
              </a:rPr>
              <a:t> (2012 BESAC report </a:t>
            </a:r>
            <a:r>
              <a:rPr lang="en-US" sz="1400" i="1" dirty="0" smtClean="0">
                <a:solidFill>
                  <a:schemeClr val="tx1"/>
                </a:solidFill>
                <a:latin typeface="Arial" pitchFamily="34" charset="0"/>
                <a:cs typeface="Arial" pitchFamily="34" charset="0"/>
              </a:rPr>
              <a:t>From Quanta to the Continuum: Opportunities for Mesoscale Science)</a:t>
            </a:r>
            <a:r>
              <a:rPr lang="en-US" sz="1400" dirty="0" smtClean="0">
                <a:solidFill>
                  <a:schemeClr val="tx1"/>
                </a:solidFill>
                <a:latin typeface="Arial" pitchFamily="34" charset="0"/>
                <a:cs typeface="Arial" pitchFamily="34" charset="0"/>
              </a:rPr>
              <a:t>.</a:t>
            </a:r>
            <a:endParaRPr lang="en-US" dirty="0" smtClean="0">
              <a:solidFill>
                <a:schemeClr val="tx1"/>
              </a:solidFill>
              <a:latin typeface="Arial" pitchFamily="34" charset="0"/>
              <a:cs typeface="Arial" pitchFamily="34" charset="0"/>
            </a:endParaRPr>
          </a:p>
          <a:p>
            <a:pPr marL="177779" indent="-177779">
              <a:spcBef>
                <a:spcPts val="0"/>
              </a:spcBef>
              <a:spcAft>
                <a:spcPts val="600"/>
              </a:spcAft>
              <a:buFont typeface="Wingdings" pitchFamily="2" charset="2"/>
              <a:buChar char="§"/>
            </a:pPr>
            <a:r>
              <a:rPr lang="en-US" dirty="0" smtClean="0">
                <a:solidFill>
                  <a:schemeClr val="tx1"/>
                </a:solidFill>
                <a:latin typeface="Arial" pitchFamily="34" charset="0"/>
                <a:cs typeface="Arial" pitchFamily="34" charset="0"/>
              </a:rPr>
              <a:t>Scientific user facilities are funded at optimum operations</a:t>
            </a:r>
          </a:p>
          <a:p>
            <a:pPr marL="177779" indent="-177779">
              <a:spcBef>
                <a:spcPts val="0"/>
              </a:spcBef>
              <a:spcAft>
                <a:spcPts val="0"/>
              </a:spcAft>
              <a:buFont typeface="Wingdings" pitchFamily="2" charset="2"/>
              <a:buChar char="§"/>
            </a:pPr>
            <a:r>
              <a:rPr lang="en-US" dirty="0" smtClean="0">
                <a:solidFill>
                  <a:schemeClr val="tx1"/>
                </a:solidFill>
                <a:latin typeface="Arial" pitchFamily="34" charset="0"/>
                <a:cs typeface="Arial" pitchFamily="34" charset="0"/>
              </a:rPr>
              <a:t>Construction projects</a:t>
            </a:r>
          </a:p>
          <a:p>
            <a:pPr marL="634979" lvl="1" indent="-177779">
              <a:spcBef>
                <a:spcPts val="0"/>
              </a:spcBef>
              <a:spcAft>
                <a:spcPts val="0"/>
              </a:spcAft>
              <a:buFont typeface="Wingdings" pitchFamily="2" charset="2"/>
              <a:buChar char="§"/>
            </a:pPr>
            <a:r>
              <a:rPr lang="en-US" sz="1400" dirty="0" smtClean="0">
                <a:solidFill>
                  <a:schemeClr val="tx1"/>
                </a:solidFill>
                <a:latin typeface="Arial" pitchFamily="34" charset="0"/>
                <a:cs typeface="Arial" pitchFamily="34" charset="0"/>
              </a:rPr>
              <a:t>National </a:t>
            </a:r>
            <a:r>
              <a:rPr lang="en-US" sz="1400" dirty="0">
                <a:solidFill>
                  <a:schemeClr val="tx1"/>
                </a:solidFill>
                <a:latin typeface="Arial" pitchFamily="34" charset="0"/>
                <a:cs typeface="Arial" pitchFamily="34" charset="0"/>
              </a:rPr>
              <a:t>Synchrotron Light </a:t>
            </a:r>
            <a:r>
              <a:rPr lang="en-US" sz="1400" dirty="0" smtClean="0">
                <a:solidFill>
                  <a:schemeClr val="tx1"/>
                </a:solidFill>
                <a:latin typeface="Arial" pitchFamily="34" charset="0"/>
                <a:cs typeface="Arial" pitchFamily="34" charset="0"/>
              </a:rPr>
              <a:t>Source-II</a:t>
            </a:r>
            <a:endParaRPr lang="en-US" sz="1400" dirty="0">
              <a:solidFill>
                <a:schemeClr val="tx1"/>
              </a:solidFill>
              <a:latin typeface="Arial" pitchFamily="34" charset="0"/>
              <a:cs typeface="Arial" pitchFamily="34" charset="0"/>
            </a:endParaRPr>
          </a:p>
          <a:p>
            <a:pPr marL="634979" lvl="1" indent="-177779">
              <a:spcBef>
                <a:spcPts val="0"/>
              </a:spcBef>
              <a:spcAft>
                <a:spcPts val="600"/>
              </a:spcAft>
              <a:buFont typeface="Wingdings" pitchFamily="2" charset="2"/>
              <a:buChar char="§"/>
            </a:pPr>
            <a:r>
              <a:rPr lang="en-US" sz="1400" dirty="0">
                <a:solidFill>
                  <a:schemeClr val="tx1"/>
                </a:solidFill>
                <a:latin typeface="Arial" pitchFamily="34" charset="0"/>
                <a:cs typeface="Arial" pitchFamily="34" charset="0"/>
              </a:rPr>
              <a:t>Linac Coherent Light </a:t>
            </a:r>
            <a:r>
              <a:rPr lang="en-US" sz="1400" dirty="0" smtClean="0">
                <a:solidFill>
                  <a:schemeClr val="tx1"/>
                </a:solidFill>
                <a:latin typeface="Arial" pitchFamily="34" charset="0"/>
                <a:cs typeface="Arial" pitchFamily="34" charset="0"/>
              </a:rPr>
              <a:t>Source-II</a:t>
            </a:r>
            <a:endParaRPr lang="en-US" sz="1400" dirty="0">
              <a:solidFill>
                <a:schemeClr val="tx1"/>
              </a:solidFill>
              <a:latin typeface="Arial" pitchFamily="34" charset="0"/>
              <a:cs typeface="Arial" pitchFamily="34" charset="0"/>
            </a:endParaRPr>
          </a:p>
          <a:p>
            <a:pPr marL="177779" indent="-177779">
              <a:spcBef>
                <a:spcPts val="0"/>
              </a:spcBef>
              <a:spcAft>
                <a:spcPts val="0"/>
              </a:spcAft>
              <a:buFont typeface="Wingdings" pitchFamily="2" charset="2"/>
              <a:buChar char="§"/>
            </a:pPr>
            <a:r>
              <a:rPr lang="en-US" dirty="0" smtClean="0">
                <a:solidFill>
                  <a:schemeClr val="tx1"/>
                </a:solidFill>
                <a:latin typeface="Arial" pitchFamily="34" charset="0"/>
                <a:cs typeface="Arial" pitchFamily="34" charset="0"/>
              </a:rPr>
              <a:t>Major Items of Equipment</a:t>
            </a:r>
          </a:p>
          <a:p>
            <a:pPr marL="634979" lvl="1" indent="-177779">
              <a:spcBef>
                <a:spcPts val="0"/>
              </a:spcBef>
              <a:spcAft>
                <a:spcPts val="0"/>
              </a:spcAft>
              <a:buFont typeface="Wingdings" pitchFamily="2" charset="2"/>
              <a:buChar char="§"/>
            </a:pPr>
            <a:r>
              <a:rPr lang="en-US" sz="1400" dirty="0">
                <a:solidFill>
                  <a:schemeClr val="tx1"/>
                </a:solidFill>
                <a:latin typeface="Arial" pitchFamily="34" charset="0"/>
                <a:cs typeface="Arial" pitchFamily="34" charset="0"/>
              </a:rPr>
              <a:t>Advanced Photon Source </a:t>
            </a:r>
            <a:r>
              <a:rPr lang="en-US" sz="1400" dirty="0" smtClean="0">
                <a:solidFill>
                  <a:schemeClr val="tx1"/>
                </a:solidFill>
                <a:latin typeface="Arial" pitchFamily="34" charset="0"/>
                <a:cs typeface="Arial" pitchFamily="34" charset="0"/>
              </a:rPr>
              <a:t>Upgrade</a:t>
            </a:r>
            <a:endParaRPr lang="en-US" sz="1400" dirty="0">
              <a:solidFill>
                <a:schemeClr val="tx1"/>
              </a:solidFill>
              <a:latin typeface="Arial" pitchFamily="34" charset="0"/>
              <a:cs typeface="Arial" pitchFamily="34" charset="0"/>
            </a:endParaRPr>
          </a:p>
          <a:p>
            <a:pPr marL="634979" lvl="1" indent="-177779">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NSLS-II </a:t>
            </a:r>
            <a:r>
              <a:rPr lang="en-US" sz="1400" dirty="0">
                <a:solidFill>
                  <a:schemeClr val="tx1"/>
                </a:solidFill>
                <a:latin typeface="Arial" pitchFamily="34" charset="0"/>
                <a:cs typeface="Arial" pitchFamily="34" charset="0"/>
              </a:rPr>
              <a:t>Experimental </a:t>
            </a:r>
            <a:r>
              <a:rPr lang="en-US" sz="1400" dirty="0" smtClean="0">
                <a:solidFill>
                  <a:schemeClr val="tx1"/>
                </a:solidFill>
                <a:latin typeface="Arial" pitchFamily="34" charset="0"/>
                <a:cs typeface="Arial" pitchFamily="34" charset="0"/>
              </a:rPr>
              <a:t>Tools</a:t>
            </a:r>
          </a:p>
        </p:txBody>
      </p:sp>
      <p:sp>
        <p:nvSpPr>
          <p:cNvPr id="21" name="Rectangle 20"/>
          <p:cNvSpPr/>
          <p:nvPr/>
        </p:nvSpPr>
        <p:spPr>
          <a:xfrm>
            <a:off x="279400" y="793191"/>
            <a:ext cx="8572500" cy="4546063"/>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xmlns="" val="288646931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p:nvPr/>
        </p:nvGraphicFramePr>
        <p:xfrm>
          <a:off x="3436883" y="993229"/>
          <a:ext cx="5707117" cy="4572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20"/>
          <p:cNvGrpSpPr/>
          <p:nvPr/>
        </p:nvGrpSpPr>
        <p:grpSpPr>
          <a:xfrm>
            <a:off x="3568092" y="1120381"/>
            <a:ext cx="5575908" cy="3450860"/>
            <a:chOff x="3568092" y="836593"/>
            <a:chExt cx="5575908" cy="3450860"/>
          </a:xfrm>
        </p:grpSpPr>
        <p:sp>
          <p:nvSpPr>
            <p:cNvPr id="7" name="Text Box 9"/>
            <p:cNvSpPr txBox="1">
              <a:spLocks noChangeArrowheads="1"/>
            </p:cNvSpPr>
            <p:nvPr/>
          </p:nvSpPr>
          <p:spPr bwMode="auto">
            <a:xfrm>
              <a:off x="5549462" y="2493654"/>
              <a:ext cx="1134515" cy="645124"/>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a:solidFill>
                    <a:schemeClr val="bg1"/>
                  </a:solidFill>
                  <a:latin typeface="Arial Narrow" pitchFamily="34" charset="0"/>
                </a:rPr>
                <a:t>Facilities </a:t>
              </a:r>
            </a:p>
            <a:p>
              <a:pPr algn="ctr"/>
              <a:r>
                <a:rPr lang="en-US" sz="2000" dirty="0">
                  <a:solidFill>
                    <a:schemeClr val="bg1"/>
                  </a:solidFill>
                  <a:latin typeface="Arial Narrow" pitchFamily="34" charset="0"/>
                </a:rPr>
                <a:t>Ops</a:t>
              </a:r>
            </a:p>
            <a:p>
              <a:pPr algn="ctr"/>
              <a:r>
                <a:rPr lang="en-US" sz="2000" dirty="0" smtClean="0">
                  <a:solidFill>
                    <a:schemeClr val="bg1"/>
                  </a:solidFill>
                  <a:latin typeface="Arial Narrow" pitchFamily="34" charset="0"/>
                </a:rPr>
                <a:t>832</a:t>
              </a:r>
              <a:endParaRPr lang="en-US" sz="2000" dirty="0">
                <a:solidFill>
                  <a:schemeClr val="bg1"/>
                </a:solidFill>
                <a:latin typeface="Arial Narrow" pitchFamily="34" charset="0"/>
              </a:endParaRPr>
            </a:p>
          </p:txBody>
        </p:sp>
        <p:sp>
          <p:nvSpPr>
            <p:cNvPr id="8" name="Text Box 15"/>
            <p:cNvSpPr txBox="1">
              <a:spLocks noChangeArrowheads="1"/>
            </p:cNvSpPr>
            <p:nvPr/>
          </p:nvSpPr>
          <p:spPr bwMode="auto">
            <a:xfrm>
              <a:off x="4303988" y="3487245"/>
              <a:ext cx="1151112" cy="408557"/>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Arial Narrow" pitchFamily="34" charset="0"/>
                </a:rPr>
                <a:t>MSE </a:t>
              </a:r>
            </a:p>
            <a:p>
              <a:pPr algn="ctr"/>
              <a:r>
                <a:rPr lang="en-US" sz="1600" dirty="0">
                  <a:latin typeface="Arial Narrow" pitchFamily="34" charset="0"/>
                </a:rPr>
                <a:t>Research</a:t>
              </a:r>
            </a:p>
          </p:txBody>
        </p:sp>
        <p:sp>
          <p:nvSpPr>
            <p:cNvPr id="9" name="Text Box 23"/>
            <p:cNvSpPr txBox="1">
              <a:spLocks noChangeArrowheads="1"/>
            </p:cNvSpPr>
            <p:nvPr/>
          </p:nvSpPr>
          <p:spPr bwMode="auto">
            <a:xfrm>
              <a:off x="4619944" y="4054002"/>
              <a:ext cx="672270" cy="233451"/>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600" dirty="0" smtClean="0">
                  <a:latin typeface="Arial Narrow" pitchFamily="34" charset="0"/>
                </a:rPr>
                <a:t>269</a:t>
              </a:r>
              <a:endParaRPr lang="en-US" sz="1600" dirty="0">
                <a:latin typeface="Arial Narrow" pitchFamily="34" charset="0"/>
              </a:endParaRPr>
            </a:p>
          </p:txBody>
        </p:sp>
        <p:sp>
          <p:nvSpPr>
            <p:cNvPr id="10" name="Text Box 16"/>
            <p:cNvSpPr txBox="1">
              <a:spLocks noChangeArrowheads="1"/>
            </p:cNvSpPr>
            <p:nvPr/>
          </p:nvSpPr>
          <p:spPr bwMode="auto">
            <a:xfrm>
              <a:off x="3568092" y="2716783"/>
              <a:ext cx="1145798" cy="58060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chemeClr val="bg1"/>
                  </a:solidFill>
                  <a:latin typeface="Arial Narrow" pitchFamily="34" charset="0"/>
                </a:rPr>
                <a:t>CSGB </a:t>
              </a:r>
            </a:p>
            <a:p>
              <a:pPr algn="ctr"/>
              <a:r>
                <a:rPr lang="en-US" sz="1600" dirty="0">
                  <a:solidFill>
                    <a:schemeClr val="bg1"/>
                  </a:solidFill>
                  <a:latin typeface="Arial Narrow" pitchFamily="34" charset="0"/>
                </a:rPr>
                <a:t>Research</a:t>
              </a:r>
            </a:p>
            <a:p>
              <a:pPr algn="ctr"/>
              <a:r>
                <a:rPr lang="en-US" sz="1600" dirty="0" smtClean="0">
                  <a:solidFill>
                    <a:schemeClr val="bg1"/>
                  </a:solidFill>
                  <a:latin typeface="Arial Narrow" pitchFamily="34" charset="0"/>
                </a:rPr>
                <a:t>240</a:t>
              </a:r>
              <a:endParaRPr lang="en-US" sz="1600" dirty="0">
                <a:solidFill>
                  <a:schemeClr val="bg1"/>
                </a:solidFill>
                <a:latin typeface="Arial Narrow" pitchFamily="34" charset="0"/>
              </a:endParaRPr>
            </a:p>
          </p:txBody>
        </p:sp>
        <p:sp>
          <p:nvSpPr>
            <p:cNvPr id="11" name="Text Box 83"/>
            <p:cNvSpPr txBox="1">
              <a:spLocks noChangeArrowheads="1"/>
            </p:cNvSpPr>
            <p:nvPr/>
          </p:nvSpPr>
          <p:spPr bwMode="auto">
            <a:xfrm>
              <a:off x="7880404" y="3069148"/>
              <a:ext cx="1019395" cy="580608"/>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14"/>
                </a:lnSpc>
              </a:pPr>
              <a:r>
                <a:rPr lang="en-US" sz="1600" dirty="0">
                  <a:latin typeface="Arial Narrow" pitchFamily="34" charset="0"/>
                </a:rPr>
                <a:t>Light Sources</a:t>
              </a:r>
            </a:p>
            <a:p>
              <a:pPr algn="ctr"/>
              <a:r>
                <a:rPr lang="en-US" sz="1600" dirty="0" smtClean="0">
                  <a:latin typeface="Arial Narrow" pitchFamily="34" charset="0"/>
                </a:rPr>
                <a:t>464</a:t>
              </a:r>
              <a:endParaRPr lang="en-US" sz="1600" dirty="0">
                <a:latin typeface="Arial Narrow" pitchFamily="34" charset="0"/>
              </a:endParaRPr>
            </a:p>
          </p:txBody>
        </p:sp>
        <p:sp>
          <p:nvSpPr>
            <p:cNvPr id="12" name="Text Box 84"/>
            <p:cNvSpPr txBox="1">
              <a:spLocks noChangeArrowheads="1"/>
            </p:cNvSpPr>
            <p:nvPr/>
          </p:nvSpPr>
          <p:spPr bwMode="auto">
            <a:xfrm>
              <a:off x="7861496" y="2130010"/>
              <a:ext cx="1080630" cy="580608"/>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14"/>
                </a:lnSpc>
              </a:pPr>
              <a:r>
                <a:rPr lang="en-US" sz="1600" dirty="0">
                  <a:latin typeface="Arial Narrow" pitchFamily="34" charset="0"/>
                </a:rPr>
                <a:t>Neutron Sources</a:t>
              </a:r>
            </a:p>
            <a:p>
              <a:pPr algn="ctr"/>
              <a:r>
                <a:rPr lang="en-US" sz="1600" dirty="0" smtClean="0">
                  <a:latin typeface="Arial Narrow" pitchFamily="34" charset="0"/>
                </a:rPr>
                <a:t>261</a:t>
              </a:r>
              <a:endParaRPr lang="en-US" sz="1600" dirty="0">
                <a:latin typeface="Arial Narrow" pitchFamily="34" charset="0"/>
              </a:endParaRPr>
            </a:p>
          </p:txBody>
        </p:sp>
        <p:sp>
          <p:nvSpPr>
            <p:cNvPr id="13" name="Text Box 85"/>
            <p:cNvSpPr txBox="1">
              <a:spLocks noChangeArrowheads="1"/>
            </p:cNvSpPr>
            <p:nvPr/>
          </p:nvSpPr>
          <p:spPr bwMode="auto">
            <a:xfrm>
              <a:off x="7808000" y="1691225"/>
              <a:ext cx="1336000" cy="2324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Narrow" pitchFamily="34" charset="0"/>
                </a:rPr>
                <a:t>NSRCs 107</a:t>
              </a:r>
              <a:endParaRPr lang="en-US" sz="1600" dirty="0">
                <a:latin typeface="Arial Narrow" pitchFamily="34" charset="0"/>
              </a:endParaRPr>
            </a:p>
          </p:txBody>
        </p:sp>
        <p:sp>
          <p:nvSpPr>
            <p:cNvPr id="15" name="Text Box 17"/>
            <p:cNvSpPr txBox="1">
              <a:spLocks noChangeArrowheads="1"/>
            </p:cNvSpPr>
            <p:nvPr/>
          </p:nvSpPr>
          <p:spPr bwMode="auto">
            <a:xfrm>
              <a:off x="3782327" y="1937319"/>
              <a:ext cx="915800" cy="522100"/>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Narrow" pitchFamily="34" charset="0"/>
                </a:rPr>
                <a:t>EFRCs</a:t>
              </a:r>
            </a:p>
            <a:p>
              <a:pPr algn="ctr"/>
              <a:r>
                <a:rPr lang="en-US" sz="1600" dirty="0" smtClean="0">
                  <a:latin typeface="Arial Narrow" pitchFamily="34" charset="0"/>
                </a:rPr>
                <a:t>+ Hubs</a:t>
              </a:r>
              <a:endParaRPr lang="en-US" sz="1600" dirty="0">
                <a:latin typeface="Arial Narrow" pitchFamily="34" charset="0"/>
              </a:endParaRPr>
            </a:p>
            <a:p>
              <a:pPr algn="ctr"/>
              <a:r>
                <a:rPr lang="en-US" sz="1600" dirty="0" smtClean="0">
                  <a:latin typeface="Arial Narrow" pitchFamily="34" charset="0"/>
                </a:rPr>
                <a:t>217</a:t>
              </a:r>
              <a:endParaRPr lang="en-US" sz="1600" dirty="0">
                <a:latin typeface="Arial Narrow" pitchFamily="34" charset="0"/>
              </a:endParaRPr>
            </a:p>
          </p:txBody>
        </p:sp>
        <p:sp>
          <p:nvSpPr>
            <p:cNvPr id="16" name="Text Box 18"/>
            <p:cNvSpPr txBox="1">
              <a:spLocks noChangeArrowheads="1"/>
            </p:cNvSpPr>
            <p:nvPr/>
          </p:nvSpPr>
          <p:spPr bwMode="auto">
            <a:xfrm>
              <a:off x="4633306" y="836593"/>
              <a:ext cx="1310290" cy="582303"/>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Narrow" pitchFamily="34" charset="0"/>
                </a:rPr>
                <a:t>SBIR/STTR </a:t>
              </a:r>
              <a:r>
                <a:rPr lang="en-US" sz="1600" dirty="0">
                  <a:latin typeface="Arial Narrow" pitchFamily="34" charset="0"/>
                </a:rPr>
                <a:t>&amp; GPP  </a:t>
              </a:r>
              <a:endParaRPr lang="en-US" sz="800" dirty="0">
                <a:solidFill>
                  <a:schemeClr val="bg1"/>
                </a:solidFill>
                <a:latin typeface="Arial Narrow" pitchFamily="34" charset="0"/>
              </a:endParaRPr>
            </a:p>
            <a:p>
              <a:pPr algn="ctr"/>
              <a:r>
                <a:rPr lang="en-US" sz="1600" dirty="0" smtClean="0">
                  <a:solidFill>
                    <a:schemeClr val="bg1"/>
                  </a:solidFill>
                  <a:latin typeface="Arial Narrow" pitchFamily="34" charset="0"/>
                </a:rPr>
                <a:t>53</a:t>
              </a:r>
              <a:endParaRPr lang="en-US" sz="1600" dirty="0">
                <a:solidFill>
                  <a:schemeClr val="bg1"/>
                </a:solidFill>
                <a:latin typeface="Arial Narrow" pitchFamily="34" charset="0"/>
              </a:endParaRPr>
            </a:p>
          </p:txBody>
        </p:sp>
        <p:sp>
          <p:nvSpPr>
            <p:cNvPr id="17" name="Rectangle 16"/>
            <p:cNvSpPr>
              <a:spLocks noChangeArrowheads="1"/>
            </p:cNvSpPr>
            <p:nvPr/>
          </p:nvSpPr>
          <p:spPr bwMode="auto">
            <a:xfrm>
              <a:off x="3635787" y="951838"/>
              <a:ext cx="1001567" cy="365570"/>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lnSpc>
                  <a:spcPts val="1526"/>
                </a:lnSpc>
              </a:pPr>
              <a:r>
                <a:rPr lang="en-US" sz="1600" dirty="0">
                  <a:latin typeface="Arial Narrow" pitchFamily="34" charset="0"/>
                </a:rPr>
                <a:t>SUF Research</a:t>
              </a:r>
            </a:p>
            <a:p>
              <a:pPr algn="ctr" eaLnBrk="0" hangingPunct="0"/>
              <a:r>
                <a:rPr lang="en-US" sz="1600" dirty="0">
                  <a:latin typeface="Arial Narrow" pitchFamily="34" charset="0"/>
                </a:rPr>
                <a:t>3</a:t>
              </a:r>
              <a:r>
                <a:rPr lang="en-US" sz="1600" dirty="0" smtClean="0">
                  <a:latin typeface="Arial Narrow" pitchFamily="34" charset="0"/>
                </a:rPr>
                <a:t>7</a:t>
              </a:r>
              <a:endParaRPr lang="en-US" sz="1600" dirty="0">
                <a:latin typeface="Arial Narrow" pitchFamily="34" charset="0"/>
              </a:endParaRPr>
            </a:p>
          </p:txBody>
        </p:sp>
        <p:sp>
          <p:nvSpPr>
            <p:cNvPr id="18" name="Text Box 80"/>
            <p:cNvSpPr txBox="1">
              <a:spLocks noChangeArrowheads="1"/>
            </p:cNvSpPr>
            <p:nvPr/>
          </p:nvSpPr>
          <p:spPr bwMode="auto">
            <a:xfrm>
              <a:off x="4485753" y="1469250"/>
              <a:ext cx="696167" cy="616971"/>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14"/>
                </a:lnSpc>
              </a:pPr>
              <a:r>
                <a:rPr lang="en-US" sz="1600" dirty="0" smtClean="0">
                  <a:latin typeface="Arial Narrow" pitchFamily="34" charset="0"/>
                </a:rPr>
                <a:t>Const</a:t>
              </a:r>
              <a:r>
                <a:rPr lang="en-US" sz="1800" dirty="0" smtClean="0">
                  <a:latin typeface="Arial Narrow" pitchFamily="34" charset="0"/>
                </a:rPr>
                <a:t>, </a:t>
              </a:r>
              <a:r>
                <a:rPr lang="en-US" sz="1600" dirty="0">
                  <a:latin typeface="Arial Narrow" pitchFamily="34" charset="0"/>
                </a:rPr>
                <a:t>OPC, </a:t>
              </a:r>
              <a:r>
                <a:rPr lang="en-US" sz="1600" dirty="0" smtClean="0">
                  <a:latin typeface="Arial Narrow" pitchFamily="34" charset="0"/>
                </a:rPr>
                <a:t>MIE</a:t>
              </a:r>
              <a:endParaRPr lang="en-US" sz="1800" dirty="0" smtClean="0">
                <a:latin typeface="Arial Narrow" pitchFamily="34" charset="0"/>
              </a:endParaRPr>
            </a:p>
            <a:p>
              <a:pPr algn="ctr">
                <a:lnSpc>
                  <a:spcPts val="1614"/>
                </a:lnSpc>
              </a:pPr>
              <a:endParaRPr lang="en-US" sz="900" dirty="0" smtClean="0">
                <a:latin typeface="Arial Narrow" pitchFamily="34" charset="0"/>
              </a:endParaRPr>
            </a:p>
          </p:txBody>
        </p:sp>
      </p:grpSp>
      <p:sp>
        <p:nvSpPr>
          <p:cNvPr id="19" name="Rectangle 18"/>
          <p:cNvSpPr>
            <a:spLocks noChangeArrowheads="1"/>
          </p:cNvSpPr>
          <p:nvPr/>
        </p:nvSpPr>
        <p:spPr bwMode="auto">
          <a:xfrm>
            <a:off x="6683977" y="811989"/>
            <a:ext cx="2258150" cy="789207"/>
          </a:xfrm>
          <a:prstGeom prst="rect">
            <a:avLst/>
          </a:prstGeom>
          <a:noFill/>
          <a:ln w="25400">
            <a:solidFill>
              <a:schemeClr val="tx1"/>
            </a:solid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2200" dirty="0" smtClean="0">
                <a:latin typeface="Arial Narrow" pitchFamily="34" charset="0"/>
              </a:rPr>
              <a:t>FY 2014 Request: $1,862M</a:t>
            </a:r>
            <a:endParaRPr lang="en-US" sz="2200" dirty="0">
              <a:latin typeface="Arial Narrow" pitchFamily="34" charset="0"/>
            </a:endParaRPr>
          </a:p>
        </p:txBody>
      </p:sp>
      <p:sp>
        <p:nvSpPr>
          <p:cNvPr id="20" name="TextBox 19"/>
          <p:cNvSpPr txBox="1"/>
          <p:nvPr/>
        </p:nvSpPr>
        <p:spPr>
          <a:xfrm>
            <a:off x="4758468" y="2380593"/>
            <a:ext cx="500078" cy="329052"/>
          </a:xfrm>
          <a:prstGeom prst="rect">
            <a:avLst/>
          </a:prstGeom>
          <a:noFill/>
        </p:spPr>
        <p:txBody>
          <a:bodyPr wrap="square" lIns="82030" tIns="41015" rIns="82030" bIns="41015" rtlCol="0">
            <a:spAutoFit/>
          </a:bodyPr>
          <a:lstStyle/>
          <a:p>
            <a:r>
              <a:rPr lang="en-US" sz="1600" dirty="0" smtClean="0">
                <a:latin typeface="Arial Narrow" pitchFamily="34" charset="0"/>
              </a:rPr>
              <a:t>214</a:t>
            </a:r>
            <a:endParaRPr lang="en-US" sz="1600" dirty="0">
              <a:latin typeface="Arial Narrow" pitchFamily="34" charset="0"/>
            </a:endParaRPr>
          </a:p>
        </p:txBody>
      </p:sp>
      <p:sp>
        <p:nvSpPr>
          <p:cNvPr id="23" name="Rectangle 5"/>
          <p:cNvSpPr>
            <a:spLocks noGrp="1" noChangeArrowheads="1"/>
          </p:cNvSpPr>
          <p:nvPr>
            <p:ph type="title"/>
          </p:nvPr>
        </p:nvSpPr>
        <p:spPr bwMode="auto">
          <a:xfrm>
            <a:off x="381000" y="0"/>
            <a:ext cx="8305800" cy="743954"/>
          </a:xfrm>
          <a:prstGeom prst="rect">
            <a:avLst/>
          </a:prstGeom>
          <a:noFill/>
          <a:ln w="9525" cap="flat" cmpd="sng">
            <a:noFill/>
            <a:prstDash val="solid"/>
            <a:miter lim="800000"/>
            <a:headEnd/>
            <a:tailEnd/>
          </a:ln>
          <a:effectLst/>
        </p:spPr>
        <p:txBody>
          <a:bodyPr lIns="90715" tIns="45363" rIns="90715" bIns="45363"/>
          <a:lstStyle/>
          <a:p>
            <a:pPr defTabSz="907687">
              <a:defRPr/>
            </a:pPr>
            <a:r>
              <a:rPr lang="en-US" sz="2500" dirty="0" smtClean="0">
                <a:solidFill>
                  <a:srgbClr val="006600"/>
                </a:solidFill>
              </a:rPr>
              <a:t>FY 2014 </a:t>
            </a:r>
            <a:r>
              <a:rPr lang="en-US" sz="2500" dirty="0">
                <a:solidFill>
                  <a:srgbClr val="006600"/>
                </a:solidFill>
              </a:rPr>
              <a:t>BES </a:t>
            </a:r>
            <a:r>
              <a:rPr lang="en-US" sz="2500" dirty="0" smtClean="0">
                <a:solidFill>
                  <a:srgbClr val="006600"/>
                </a:solidFill>
              </a:rPr>
              <a:t>Budget Request</a:t>
            </a:r>
            <a:endParaRPr lang="en-US" sz="2500" dirty="0">
              <a:solidFill>
                <a:srgbClr val="006600"/>
              </a:solidFill>
            </a:endParaRPr>
          </a:p>
        </p:txBody>
      </p:sp>
      <p:sp>
        <p:nvSpPr>
          <p:cNvPr id="25" name="Slide Number Placeholder 2"/>
          <p:cNvSpPr txBox="1">
            <a:spLocks/>
          </p:cNvSpPr>
          <p:nvPr/>
        </p:nvSpPr>
        <p:spPr>
          <a:xfrm>
            <a:off x="8372186" y="6311247"/>
            <a:ext cx="381000" cy="365125"/>
          </a:xfrm>
          <a:prstGeom prst="rect">
            <a:avLst/>
          </a:prstGeom>
        </p:spPr>
        <p:txBody>
          <a:bodyPr vert="horz" lIns="90779" tIns="45394" rIns="90779" bIns="45394" rtlCol="0" anchor="ctr"/>
          <a:lstStyle/>
          <a:p>
            <a:pPr algn="r" defTabSz="820487" fontAlgn="auto">
              <a:spcBef>
                <a:spcPts val="0"/>
              </a:spcBef>
              <a:spcAft>
                <a:spcPts val="0"/>
              </a:spcAft>
              <a:defRPr/>
            </a:pPr>
            <a:fld id="{894C652A-1437-4DEE-BE20-1D8E4CBD3D73}" type="slidenum">
              <a:rPr lang="en-US" sz="1200" smtClean="0">
                <a:solidFill>
                  <a:srgbClr val="106636"/>
                </a:solidFill>
                <a:cs typeface="Arial" pitchFamily="34" charset="0"/>
              </a:rPr>
              <a:pPr algn="r" defTabSz="820487" fontAlgn="auto">
                <a:spcBef>
                  <a:spcPts val="0"/>
                </a:spcBef>
                <a:spcAft>
                  <a:spcPts val="0"/>
                </a:spcAft>
                <a:defRPr/>
              </a:pPr>
              <a:t>22</a:t>
            </a:fld>
            <a:endParaRPr lang="en-US" sz="1200" dirty="0">
              <a:solidFill>
                <a:srgbClr val="106636"/>
              </a:solidFill>
              <a:cs typeface="Arial" pitchFamily="34" charset="0"/>
            </a:endParaRPr>
          </a:p>
        </p:txBody>
      </p:sp>
      <p:sp>
        <p:nvSpPr>
          <p:cNvPr id="26" name="Rectangle 4"/>
          <p:cNvSpPr>
            <a:spLocks noChangeArrowheads="1"/>
          </p:cNvSpPr>
          <p:nvPr/>
        </p:nvSpPr>
        <p:spPr bwMode="auto">
          <a:xfrm>
            <a:off x="0" y="1076704"/>
            <a:ext cx="3783724" cy="3928665"/>
          </a:xfrm>
          <a:prstGeom prst="rect">
            <a:avLst/>
          </a:prstGeom>
          <a:noFill/>
          <a:ln w="9525">
            <a:noFill/>
            <a:miter lim="800000"/>
            <a:headEnd/>
            <a:tailEnd/>
          </a:ln>
        </p:spPr>
        <p:txBody>
          <a:bodyPr wrap="square" lIns="81441" tIns="40716" rIns="81441" bIns="40716">
            <a:spAutoFit/>
          </a:bodyPr>
          <a:lstStyle/>
          <a:p>
            <a:pPr marL="120182" indent="-120182" eaLnBrk="0" hangingPunct="0">
              <a:buFont typeface="Wingdings" pitchFamily="2" charset="2"/>
              <a:buChar char="§"/>
            </a:pPr>
            <a:r>
              <a:rPr lang="en-US" sz="2200" dirty="0" smtClean="0">
                <a:solidFill>
                  <a:srgbClr val="FF0303"/>
                </a:solidFill>
                <a:latin typeface="Arial Narrow" pitchFamily="34" charset="0"/>
                <a:cs typeface="Times New Roman" pitchFamily="18" charset="0"/>
              </a:rPr>
              <a:t>  Research </a:t>
            </a:r>
            <a:r>
              <a:rPr lang="en-US" sz="2200" dirty="0">
                <a:solidFill>
                  <a:srgbClr val="FF0303"/>
                </a:solidFill>
                <a:latin typeface="Arial Narrow" pitchFamily="34" charset="0"/>
                <a:cs typeface="Times New Roman" pitchFamily="18" charset="0"/>
              </a:rPr>
              <a:t>programs</a:t>
            </a:r>
          </a:p>
          <a:p>
            <a:pPr marL="314732" lvl="1" indent="-163774" eaLnBrk="0" hangingPunct="0">
              <a:spcBef>
                <a:spcPct val="20000"/>
              </a:spcBef>
              <a:buFont typeface="Wingdings" pitchFamily="2" charset="2"/>
              <a:buChar char="§"/>
            </a:pPr>
            <a:r>
              <a:rPr lang="en-US" dirty="0">
                <a:solidFill>
                  <a:srgbClr val="0000CC"/>
                </a:solidFill>
                <a:latin typeface="Arial Narrow" pitchFamily="34" charset="0"/>
                <a:cs typeface="Times New Roman" pitchFamily="18" charset="0"/>
              </a:rPr>
              <a:t>Energy Innovation </a:t>
            </a:r>
            <a:r>
              <a:rPr lang="en-US" dirty="0" smtClean="0">
                <a:solidFill>
                  <a:srgbClr val="0000CC"/>
                </a:solidFill>
                <a:latin typeface="Arial Narrow" pitchFamily="34" charset="0"/>
                <a:cs typeface="Times New Roman" pitchFamily="18" charset="0"/>
              </a:rPr>
              <a:t>Hubs</a:t>
            </a:r>
            <a:endParaRPr lang="en-US" dirty="0">
              <a:solidFill>
                <a:srgbClr val="0000CC"/>
              </a:solidFill>
              <a:latin typeface="Arial Narrow" pitchFamily="34" charset="0"/>
              <a:cs typeface="Times New Roman" pitchFamily="18" charset="0"/>
            </a:endParaRPr>
          </a:p>
          <a:p>
            <a:pPr marL="314732" lvl="1" indent="-163774" eaLnBrk="0" hangingPunct="0">
              <a:spcBef>
                <a:spcPct val="20000"/>
              </a:spcBef>
              <a:buFont typeface="Wingdings" pitchFamily="2" charset="2"/>
              <a:buChar char="§"/>
            </a:pPr>
            <a:r>
              <a:rPr lang="en-US" dirty="0" smtClean="0">
                <a:solidFill>
                  <a:srgbClr val="0000CC"/>
                </a:solidFill>
                <a:latin typeface="Arial Narrow" pitchFamily="34" charset="0"/>
                <a:cs typeface="Times New Roman" pitchFamily="18" charset="0"/>
              </a:rPr>
              <a:t>Energy </a:t>
            </a:r>
            <a:r>
              <a:rPr lang="en-US" dirty="0">
                <a:solidFill>
                  <a:srgbClr val="0000CC"/>
                </a:solidFill>
                <a:latin typeface="Arial Narrow" pitchFamily="34" charset="0"/>
                <a:cs typeface="Times New Roman" pitchFamily="18" charset="0"/>
              </a:rPr>
              <a:t>Frontier Research </a:t>
            </a:r>
            <a:r>
              <a:rPr lang="en-US" dirty="0" smtClean="0">
                <a:solidFill>
                  <a:srgbClr val="0000CC"/>
                </a:solidFill>
                <a:latin typeface="Arial Narrow" pitchFamily="34" charset="0"/>
                <a:cs typeface="Times New Roman" pitchFamily="18" charset="0"/>
              </a:rPr>
              <a:t>Centers</a:t>
            </a:r>
          </a:p>
          <a:p>
            <a:pPr marL="669337" lvl="2" indent="-205074" eaLnBrk="0" hangingPunct="0">
              <a:spcBef>
                <a:spcPct val="20000"/>
              </a:spcBef>
              <a:buFont typeface="Wingdings" pitchFamily="2" charset="2"/>
              <a:buChar char="§"/>
            </a:pPr>
            <a:r>
              <a:rPr lang="en-US" dirty="0" smtClean="0">
                <a:solidFill>
                  <a:srgbClr val="0000CC"/>
                </a:solidFill>
                <a:latin typeface="Arial Narrow" pitchFamily="34" charset="0"/>
                <a:cs typeface="Times New Roman" pitchFamily="18" charset="0"/>
              </a:rPr>
              <a:t>One-time $68.7M</a:t>
            </a:r>
            <a:endParaRPr lang="en-US" dirty="0">
              <a:solidFill>
                <a:srgbClr val="0000CC"/>
              </a:solidFill>
              <a:latin typeface="Arial Narrow" pitchFamily="34" charset="0"/>
              <a:cs typeface="Times New Roman" pitchFamily="18" charset="0"/>
            </a:endParaRPr>
          </a:p>
          <a:p>
            <a:pPr marL="314732" lvl="1" indent="-163774" eaLnBrk="0" hangingPunct="0">
              <a:spcBef>
                <a:spcPts val="0"/>
              </a:spcBef>
              <a:buFont typeface="Wingdings" pitchFamily="2" charset="2"/>
              <a:buChar char="§"/>
            </a:pPr>
            <a:r>
              <a:rPr lang="en-US" dirty="0" smtClean="0">
                <a:solidFill>
                  <a:srgbClr val="0000CC"/>
                </a:solidFill>
                <a:latin typeface="Arial Narrow" pitchFamily="34" charset="0"/>
                <a:cs typeface="Times New Roman" pitchFamily="18" charset="0"/>
              </a:rPr>
              <a:t>Core Research </a:t>
            </a:r>
            <a:r>
              <a:rPr lang="en-US" sz="1600" dirty="0" smtClean="0">
                <a:solidFill>
                  <a:srgbClr val="0000CC"/>
                </a:solidFill>
                <a:latin typeface="Arial Narrow" pitchFamily="34" charset="0"/>
                <a:cs typeface="Times New Roman" pitchFamily="18" charset="0"/>
              </a:rPr>
              <a:t>	</a:t>
            </a:r>
          </a:p>
          <a:p>
            <a:pPr marL="460912" lvl="1" indent="-183793" eaLnBrk="0" hangingPunct="0">
              <a:spcBef>
                <a:spcPct val="20000"/>
              </a:spcBef>
            </a:pPr>
            <a:endParaRPr lang="en-US" sz="400" b="1" dirty="0">
              <a:solidFill>
                <a:srgbClr val="0000CC"/>
              </a:solidFill>
              <a:latin typeface="Arial Narrow" pitchFamily="34" charset="0"/>
              <a:cs typeface="Times New Roman" pitchFamily="18" charset="0"/>
            </a:endParaRPr>
          </a:p>
          <a:p>
            <a:pPr marL="120182" indent="-120182" eaLnBrk="0" hangingPunct="0">
              <a:buFont typeface="Wingdings" pitchFamily="2" charset="2"/>
              <a:buChar char="§"/>
            </a:pPr>
            <a:r>
              <a:rPr lang="en-US" sz="2200" dirty="0" smtClean="0">
                <a:solidFill>
                  <a:srgbClr val="FF0303"/>
                </a:solidFill>
                <a:latin typeface="Arial Narrow" pitchFamily="34" charset="0"/>
                <a:cs typeface="Times New Roman" pitchFamily="18" charset="0"/>
              </a:rPr>
              <a:t>  Scientific </a:t>
            </a:r>
            <a:r>
              <a:rPr lang="en-US" sz="2200" dirty="0">
                <a:solidFill>
                  <a:srgbClr val="FF0303"/>
                </a:solidFill>
                <a:latin typeface="Arial Narrow" pitchFamily="34" charset="0"/>
                <a:cs typeface="Times New Roman" pitchFamily="18" charset="0"/>
              </a:rPr>
              <a:t>user </a:t>
            </a:r>
            <a:r>
              <a:rPr lang="en-US" sz="2200" dirty="0" smtClean="0">
                <a:solidFill>
                  <a:srgbClr val="FF0303"/>
                </a:solidFill>
                <a:latin typeface="Arial Narrow" pitchFamily="34" charset="0"/>
                <a:cs typeface="Times New Roman" pitchFamily="18" charset="0"/>
              </a:rPr>
              <a:t>facilities</a:t>
            </a:r>
            <a:endParaRPr lang="en-US" sz="2200" dirty="0" smtClean="0">
              <a:solidFill>
                <a:srgbClr val="0000CC"/>
              </a:solidFill>
              <a:latin typeface="Arial Narrow" pitchFamily="34" charset="0"/>
              <a:cs typeface="Times New Roman" pitchFamily="18" charset="0"/>
            </a:endParaRPr>
          </a:p>
          <a:p>
            <a:pPr marL="311785" indent="-120182" eaLnBrk="0" hangingPunct="0">
              <a:buFont typeface="Wingdings" pitchFamily="2" charset="2"/>
              <a:buChar char="§"/>
            </a:pPr>
            <a:r>
              <a:rPr lang="en-US" dirty="0" smtClean="0">
                <a:solidFill>
                  <a:srgbClr val="0000CC"/>
                </a:solidFill>
                <a:latin typeface="Arial Narrow" pitchFamily="34" charset="0"/>
                <a:cs typeface="Times New Roman" pitchFamily="18" charset="0"/>
              </a:rPr>
              <a:t>Optimum operations of facilities</a:t>
            </a:r>
          </a:p>
          <a:p>
            <a:pPr marL="718961" lvl="1" indent="-120182" eaLnBrk="0" hangingPunct="0">
              <a:buFont typeface="Wingdings" pitchFamily="2" charset="2"/>
              <a:buChar char="§"/>
            </a:pPr>
            <a:r>
              <a:rPr lang="en-US" dirty="0" smtClean="0">
                <a:solidFill>
                  <a:srgbClr val="0000CC"/>
                </a:solidFill>
                <a:latin typeface="Arial Narrow" pitchFamily="34" charset="0"/>
                <a:cs typeface="Times New Roman" pitchFamily="18" charset="0"/>
              </a:rPr>
              <a:t>Synchrotron </a:t>
            </a:r>
            <a:r>
              <a:rPr lang="en-US" dirty="0">
                <a:solidFill>
                  <a:srgbClr val="0000CC"/>
                </a:solidFill>
                <a:latin typeface="Arial Narrow" pitchFamily="34" charset="0"/>
                <a:cs typeface="Times New Roman" pitchFamily="18" charset="0"/>
              </a:rPr>
              <a:t>light </a:t>
            </a:r>
            <a:r>
              <a:rPr lang="en-US" dirty="0" smtClean="0">
                <a:solidFill>
                  <a:srgbClr val="0000CC"/>
                </a:solidFill>
                <a:latin typeface="Arial Narrow" pitchFamily="34" charset="0"/>
                <a:cs typeface="Times New Roman" pitchFamily="18" charset="0"/>
              </a:rPr>
              <a:t>sources</a:t>
            </a:r>
          </a:p>
          <a:p>
            <a:pPr marL="718961" lvl="1" indent="-120182" eaLnBrk="0" hangingPunct="0">
              <a:buFont typeface="Wingdings" pitchFamily="2" charset="2"/>
              <a:buChar char="§"/>
            </a:pPr>
            <a:r>
              <a:rPr lang="en-US" dirty="0" smtClean="0">
                <a:solidFill>
                  <a:srgbClr val="0000CC"/>
                </a:solidFill>
                <a:latin typeface="Arial Narrow" pitchFamily="34" charset="0"/>
                <a:cs typeface="Times New Roman" pitchFamily="18" charset="0"/>
              </a:rPr>
              <a:t>Neutron </a:t>
            </a:r>
            <a:r>
              <a:rPr lang="en-US" dirty="0">
                <a:solidFill>
                  <a:srgbClr val="0000CC"/>
                </a:solidFill>
                <a:latin typeface="Arial Narrow" pitchFamily="34" charset="0"/>
                <a:cs typeface="Times New Roman" pitchFamily="18" charset="0"/>
              </a:rPr>
              <a:t>scattering </a:t>
            </a:r>
            <a:r>
              <a:rPr lang="en-US" dirty="0" smtClean="0">
                <a:solidFill>
                  <a:srgbClr val="0000CC"/>
                </a:solidFill>
                <a:latin typeface="Arial Narrow" pitchFamily="34" charset="0"/>
                <a:cs typeface="Times New Roman" pitchFamily="18" charset="0"/>
              </a:rPr>
              <a:t>facilities</a:t>
            </a:r>
          </a:p>
          <a:p>
            <a:pPr marL="718961" lvl="1" indent="-120182" eaLnBrk="0" hangingPunct="0">
              <a:buFont typeface="Wingdings" pitchFamily="2" charset="2"/>
              <a:buChar char="§"/>
            </a:pPr>
            <a:r>
              <a:rPr lang="en-US" dirty="0" err="1" smtClean="0">
                <a:solidFill>
                  <a:srgbClr val="0000CC"/>
                </a:solidFill>
                <a:latin typeface="Arial Narrow" pitchFamily="34" charset="0"/>
                <a:cs typeface="Times New Roman" pitchFamily="18" charset="0"/>
              </a:rPr>
              <a:t>Nanoscale</a:t>
            </a:r>
            <a:r>
              <a:rPr lang="en-US" dirty="0" smtClean="0">
                <a:solidFill>
                  <a:srgbClr val="0000CC"/>
                </a:solidFill>
                <a:latin typeface="Arial Narrow" pitchFamily="34" charset="0"/>
                <a:cs typeface="Times New Roman" pitchFamily="18" charset="0"/>
              </a:rPr>
              <a:t> </a:t>
            </a:r>
            <a:r>
              <a:rPr lang="en-US" dirty="0">
                <a:solidFill>
                  <a:srgbClr val="0000CC"/>
                </a:solidFill>
                <a:latin typeface="Arial Narrow" pitchFamily="34" charset="0"/>
                <a:cs typeface="Times New Roman" pitchFamily="18" charset="0"/>
              </a:rPr>
              <a:t>Science Research </a:t>
            </a:r>
            <a:r>
              <a:rPr lang="en-US" dirty="0" smtClean="0">
                <a:solidFill>
                  <a:srgbClr val="0000CC"/>
                </a:solidFill>
                <a:latin typeface="Arial Narrow" pitchFamily="34" charset="0"/>
                <a:cs typeface="Times New Roman" pitchFamily="18" charset="0"/>
              </a:rPr>
              <a:t>Centers</a:t>
            </a:r>
            <a:endParaRPr lang="en-US" sz="1600" dirty="0" smtClean="0">
              <a:solidFill>
                <a:srgbClr val="0000CC"/>
              </a:solidFill>
              <a:latin typeface="Arial Narrow" pitchFamily="34" charset="0"/>
              <a:cs typeface="Times New Roman" pitchFamily="18" charset="0"/>
            </a:endParaRPr>
          </a:p>
          <a:p>
            <a:pPr marL="311785" indent="-120182" eaLnBrk="0" hangingPunct="0">
              <a:buFont typeface="Wingdings" pitchFamily="2" charset="2"/>
              <a:buChar char="§"/>
            </a:pPr>
            <a:r>
              <a:rPr lang="en-US" dirty="0" smtClean="0">
                <a:solidFill>
                  <a:srgbClr val="0000CC"/>
                </a:solidFill>
                <a:latin typeface="Arial Narrow" pitchFamily="34" charset="0"/>
                <a:cs typeface="Times New Roman" pitchFamily="18" charset="0"/>
              </a:rPr>
              <a:t>NSLS-II Early Operations ($69M)</a:t>
            </a:r>
          </a:p>
          <a:p>
            <a:pPr marL="657433" lvl="2" indent="-38172" eaLnBrk="0" hangingPunct="0">
              <a:spcBef>
                <a:spcPct val="15000"/>
              </a:spcBef>
            </a:pPr>
            <a:endParaRPr lang="en-US" sz="900" dirty="0">
              <a:solidFill>
                <a:srgbClr val="0000CC"/>
              </a:solidFill>
              <a:latin typeface="Arial Narrow" pitchFamily="34" charset="0"/>
              <a:cs typeface="Times New Roman" pitchFamily="18" charset="0"/>
            </a:endParaRPr>
          </a:p>
        </p:txBody>
      </p:sp>
      <p:sp>
        <p:nvSpPr>
          <p:cNvPr id="27" name="Rectangle 26"/>
          <p:cNvSpPr/>
          <p:nvPr/>
        </p:nvSpPr>
        <p:spPr>
          <a:xfrm>
            <a:off x="0" y="5051435"/>
            <a:ext cx="9143999" cy="974961"/>
          </a:xfrm>
          <a:prstGeom prst="rect">
            <a:avLst/>
          </a:prstGeom>
        </p:spPr>
        <p:txBody>
          <a:bodyPr wrap="square" lIns="81616" tIns="40806" rIns="81616" bIns="40806">
            <a:spAutoFit/>
          </a:bodyPr>
          <a:lstStyle/>
          <a:p>
            <a:pPr marL="120182" indent="-120182" eaLnBrk="0" hangingPunct="0">
              <a:buFont typeface="Wingdings" pitchFamily="2" charset="2"/>
              <a:buChar char="§"/>
            </a:pPr>
            <a:r>
              <a:rPr lang="en-US" sz="2200" dirty="0" smtClean="0">
                <a:solidFill>
                  <a:srgbClr val="FF0303"/>
                </a:solidFill>
                <a:latin typeface="Arial Narrow" pitchFamily="34" charset="0"/>
                <a:cs typeface="Times New Roman" pitchFamily="18" charset="0"/>
              </a:rPr>
              <a:t>  Construction and instrumentation</a:t>
            </a:r>
          </a:p>
          <a:p>
            <a:pPr marL="460912" lvl="1" indent="-183793" eaLnBrk="0" hangingPunct="0">
              <a:buFont typeface="Wingdings" pitchFamily="2" charset="2"/>
              <a:buChar char="§"/>
            </a:pPr>
            <a:r>
              <a:rPr lang="en-US" dirty="0" smtClean="0">
                <a:solidFill>
                  <a:srgbClr val="0000CC"/>
                </a:solidFill>
                <a:latin typeface="Arial Narrow" pitchFamily="34" charset="0"/>
                <a:cs typeface="Times New Roman" pitchFamily="18" charset="0"/>
              </a:rPr>
              <a:t>National Synchrotron Light Source-II</a:t>
            </a:r>
          </a:p>
          <a:p>
            <a:pPr marL="460912" lvl="1" indent="-183793" eaLnBrk="0" hangingPunct="0">
              <a:buFont typeface="Wingdings" pitchFamily="2" charset="2"/>
              <a:buChar char="§"/>
            </a:pPr>
            <a:r>
              <a:rPr lang="en-US" dirty="0" smtClean="0">
                <a:solidFill>
                  <a:srgbClr val="0000CC"/>
                </a:solidFill>
                <a:latin typeface="Arial Narrow" pitchFamily="34" charset="0"/>
                <a:cs typeface="Times New Roman" pitchFamily="18" charset="0"/>
              </a:rPr>
              <a:t>NSLS-II instrumentation (NEXT)</a:t>
            </a:r>
          </a:p>
        </p:txBody>
      </p:sp>
      <p:sp>
        <p:nvSpPr>
          <p:cNvPr id="28" name="Rectangle 27"/>
          <p:cNvSpPr/>
          <p:nvPr/>
        </p:nvSpPr>
        <p:spPr>
          <a:xfrm>
            <a:off x="4209394" y="5384292"/>
            <a:ext cx="4630058" cy="636829"/>
          </a:xfrm>
          <a:prstGeom prst="rect">
            <a:avLst/>
          </a:prstGeom>
        </p:spPr>
        <p:txBody>
          <a:bodyPr wrap="square" lIns="82030" tIns="41015" rIns="82030" bIns="41015">
            <a:spAutoFit/>
          </a:bodyPr>
          <a:lstStyle/>
          <a:p>
            <a:pPr marL="460912" lvl="1" indent="-183793" eaLnBrk="0" hangingPunct="0">
              <a:spcBef>
                <a:spcPts val="0"/>
              </a:spcBef>
              <a:buFont typeface="Wingdings" pitchFamily="2" charset="2"/>
              <a:buChar char="§"/>
            </a:pPr>
            <a:r>
              <a:rPr lang="fr-FR" dirty="0" smtClean="0">
                <a:solidFill>
                  <a:srgbClr val="0000CC"/>
                </a:solidFill>
                <a:latin typeface="Arial Narrow" pitchFamily="34" charset="0"/>
              </a:rPr>
              <a:t>Advanced Photon Source upgrade</a:t>
            </a:r>
          </a:p>
          <a:p>
            <a:pPr marL="460912" lvl="1" indent="-183793" eaLnBrk="0" hangingPunct="0">
              <a:spcBef>
                <a:spcPts val="0"/>
              </a:spcBef>
              <a:buFont typeface="Wingdings" pitchFamily="2" charset="2"/>
              <a:buChar char="§"/>
            </a:pPr>
            <a:r>
              <a:rPr lang="fr-FR" dirty="0" err="1" smtClean="0">
                <a:solidFill>
                  <a:srgbClr val="0000CC"/>
                </a:solidFill>
                <a:latin typeface="Arial Narrow" pitchFamily="34" charset="0"/>
              </a:rPr>
              <a:t>Linac</a:t>
            </a:r>
            <a:r>
              <a:rPr lang="fr-FR" dirty="0" smtClean="0">
                <a:solidFill>
                  <a:srgbClr val="0000CC"/>
                </a:solidFill>
                <a:latin typeface="Arial Narrow" pitchFamily="34" charset="0"/>
              </a:rPr>
              <a:t> </a:t>
            </a:r>
            <a:r>
              <a:rPr lang="fr-FR" dirty="0" err="1" smtClean="0">
                <a:solidFill>
                  <a:srgbClr val="0000CC"/>
                </a:solidFill>
                <a:latin typeface="Arial Narrow" pitchFamily="34" charset="0"/>
              </a:rPr>
              <a:t>Coherent</a:t>
            </a:r>
            <a:r>
              <a:rPr lang="fr-FR" dirty="0" smtClean="0">
                <a:solidFill>
                  <a:srgbClr val="0000CC"/>
                </a:solidFill>
                <a:latin typeface="Arial Narrow" pitchFamily="34" charset="0"/>
              </a:rPr>
              <a:t> Light Source-II</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762000"/>
          </a:xfrm>
          <a:prstGeom prst="rect">
            <a:avLst/>
          </a:prstGeom>
        </p:spPr>
        <p:txBody>
          <a:bodyPr/>
          <a:lstStyle/>
          <a:p>
            <a:r>
              <a:rPr lang="en-US" dirty="0" smtClean="0"/>
              <a:t>Energy Frontier Research Centers</a:t>
            </a:r>
            <a:r>
              <a:rPr lang="en-US" b="1" dirty="0" smtClean="0"/>
              <a:t/>
            </a:r>
            <a:br>
              <a:rPr lang="en-US" b="1" dirty="0" smtClean="0"/>
            </a:br>
            <a:r>
              <a:rPr lang="en-US" dirty="0" err="1" smtClean="0"/>
              <a:t>Recompetition</a:t>
            </a:r>
            <a:r>
              <a:rPr lang="en-US" dirty="0" smtClean="0"/>
              <a:t> in FY2014</a:t>
            </a:r>
            <a:endParaRPr lang="en-US" dirty="0"/>
          </a:p>
        </p:txBody>
      </p:sp>
      <p:pic>
        <p:nvPicPr>
          <p:cNvPr id="6" name="Picture 26"/>
          <p:cNvPicPr preferRelativeResize="0">
            <a:picLocks noGrp="1" noChangeAspect="1" noChangeArrowheads="1"/>
          </p:cNvPicPr>
          <p:nvPr>
            <p:ph sz="quarter" idx="4294967295"/>
          </p:nvPr>
        </p:nvPicPr>
        <p:blipFill>
          <a:blip r:embed="rId3" cstate="print"/>
          <a:srcRect/>
          <a:stretch>
            <a:fillRect/>
          </a:stretch>
        </p:blipFill>
        <p:spPr>
          <a:xfrm>
            <a:off x="1254658" y="4243431"/>
            <a:ext cx="805815" cy="980801"/>
          </a:xfrm>
          <a:ln w="28575">
            <a:solidFill>
              <a:srgbClr val="FF0000"/>
            </a:solidFill>
          </a:ln>
        </p:spPr>
      </p:pic>
      <p:pic>
        <p:nvPicPr>
          <p:cNvPr id="7" name="Picture 43" descr="GC_xlg"/>
          <p:cNvPicPr preferRelativeResize="0">
            <a:picLocks noChangeArrowheads="1"/>
          </p:cNvPicPr>
          <p:nvPr/>
        </p:nvPicPr>
        <p:blipFill>
          <a:blip r:embed="rId4" cstate="print"/>
          <a:srcRect/>
          <a:stretch>
            <a:fillRect/>
          </a:stretch>
        </p:blipFill>
        <p:spPr bwMode="auto">
          <a:xfrm>
            <a:off x="1286556" y="5206385"/>
            <a:ext cx="755972" cy="935665"/>
          </a:xfrm>
          <a:prstGeom prst="rect">
            <a:avLst/>
          </a:prstGeom>
          <a:noFill/>
          <a:ln w="38100">
            <a:solidFill>
              <a:srgbClr val="FF0000"/>
            </a:solidFill>
            <a:miter lim="800000"/>
            <a:headEnd/>
            <a:tailEnd/>
          </a:ln>
        </p:spPr>
      </p:pic>
      <p:grpSp>
        <p:nvGrpSpPr>
          <p:cNvPr id="2" name="Group 31"/>
          <p:cNvGrpSpPr/>
          <p:nvPr/>
        </p:nvGrpSpPr>
        <p:grpSpPr>
          <a:xfrm>
            <a:off x="2094409" y="4259254"/>
            <a:ext cx="5893780" cy="1913277"/>
            <a:chOff x="2094409" y="4944723"/>
            <a:chExt cx="5893780" cy="1913277"/>
          </a:xfrm>
        </p:grpSpPr>
        <p:grpSp>
          <p:nvGrpSpPr>
            <p:cNvPr id="3" name="Group 28"/>
            <p:cNvGrpSpPr/>
            <p:nvPr/>
          </p:nvGrpSpPr>
          <p:grpSpPr>
            <a:xfrm>
              <a:off x="2094409" y="4944723"/>
              <a:ext cx="5893780" cy="1913277"/>
              <a:chOff x="1093384" y="4040284"/>
              <a:chExt cx="5893780" cy="1913277"/>
            </a:xfrm>
          </p:grpSpPr>
          <p:grpSp>
            <p:nvGrpSpPr>
              <p:cNvPr id="5" name="Group 29"/>
              <p:cNvGrpSpPr>
                <a:grpSpLocks noChangeAspect="1"/>
              </p:cNvGrpSpPr>
              <p:nvPr/>
            </p:nvGrpSpPr>
            <p:grpSpPr bwMode="auto">
              <a:xfrm>
                <a:off x="1093384" y="4040284"/>
                <a:ext cx="3571875" cy="1905952"/>
                <a:chOff x="702" y="1964"/>
                <a:chExt cx="2500" cy="1334"/>
              </a:xfrm>
            </p:grpSpPr>
            <p:pic>
              <p:nvPicPr>
                <p:cNvPr id="11" name="Picture 30" descr="CAT_lg"/>
                <p:cNvPicPr preferRelativeResize="0">
                  <a:picLocks noChangeAspect="1" noChangeArrowheads="1"/>
                </p:cNvPicPr>
                <p:nvPr/>
              </p:nvPicPr>
              <p:blipFill>
                <a:blip r:embed="rId5" cstate="print"/>
                <a:srcRect/>
                <a:stretch>
                  <a:fillRect/>
                </a:stretch>
              </p:blipFill>
              <p:spPr bwMode="auto">
                <a:xfrm>
                  <a:off x="2211" y="2644"/>
                  <a:ext cx="488" cy="654"/>
                </a:xfrm>
                <a:prstGeom prst="rect">
                  <a:avLst/>
                </a:prstGeom>
                <a:noFill/>
                <a:ln w="28575">
                  <a:solidFill>
                    <a:srgbClr val="FF0000"/>
                  </a:solidFill>
                  <a:miter lim="800000"/>
                  <a:headEnd/>
                  <a:tailEnd/>
                </a:ln>
              </p:spPr>
            </p:pic>
            <p:grpSp>
              <p:nvGrpSpPr>
                <p:cNvPr id="8" name="Group 31"/>
                <p:cNvGrpSpPr>
                  <a:grpSpLocks/>
                </p:cNvGrpSpPr>
                <p:nvPr/>
              </p:nvGrpSpPr>
              <p:grpSpPr bwMode="auto">
                <a:xfrm>
                  <a:off x="702" y="1964"/>
                  <a:ext cx="2500" cy="1334"/>
                  <a:chOff x="758" y="2004"/>
                  <a:chExt cx="2500" cy="1334"/>
                </a:xfrm>
              </p:grpSpPr>
              <p:pic>
                <p:nvPicPr>
                  <p:cNvPr id="13" name="Picture 32" descr="BES_H_Cover8-03"/>
                  <p:cNvPicPr preferRelativeResize="0">
                    <a:picLocks noChangeAspect="1" noChangeArrowheads="1"/>
                  </p:cNvPicPr>
                  <p:nvPr/>
                </p:nvPicPr>
                <p:blipFill>
                  <a:blip r:embed="rId6" cstate="print"/>
                  <a:srcRect/>
                  <a:stretch>
                    <a:fillRect/>
                  </a:stretch>
                </p:blipFill>
                <p:spPr bwMode="auto">
                  <a:xfrm>
                    <a:off x="769" y="2004"/>
                    <a:ext cx="488" cy="654"/>
                  </a:xfrm>
                  <a:prstGeom prst="rect">
                    <a:avLst/>
                  </a:prstGeom>
                  <a:noFill/>
                  <a:ln w="28575">
                    <a:solidFill>
                      <a:srgbClr val="FF0000"/>
                    </a:solidFill>
                    <a:miter lim="800000"/>
                    <a:headEnd/>
                    <a:tailEnd/>
                  </a:ln>
                </p:spPr>
              </p:pic>
              <p:pic>
                <p:nvPicPr>
                  <p:cNvPr id="14" name="Picture 33"/>
                  <p:cNvPicPr preferRelativeResize="0">
                    <a:picLocks noChangeAspect="1" noChangeArrowheads="1"/>
                  </p:cNvPicPr>
                  <p:nvPr/>
                </p:nvPicPr>
                <p:blipFill>
                  <a:blip r:embed="rId7" cstate="print"/>
                  <a:srcRect/>
                  <a:stretch>
                    <a:fillRect/>
                  </a:stretch>
                </p:blipFill>
                <p:spPr bwMode="auto">
                  <a:xfrm>
                    <a:off x="1269" y="2004"/>
                    <a:ext cx="488" cy="654"/>
                  </a:xfrm>
                  <a:prstGeom prst="rect">
                    <a:avLst/>
                  </a:prstGeom>
                  <a:noFill/>
                  <a:ln w="28575">
                    <a:solidFill>
                      <a:srgbClr val="FF0000"/>
                    </a:solidFill>
                    <a:miter lim="800000"/>
                    <a:headEnd/>
                    <a:tailEnd/>
                  </a:ln>
                </p:spPr>
              </p:pic>
              <p:pic>
                <p:nvPicPr>
                  <p:cNvPr id="15" name="Picture 34"/>
                  <p:cNvPicPr preferRelativeResize="0">
                    <a:picLocks noChangeAspect="1" noChangeArrowheads="1"/>
                  </p:cNvPicPr>
                  <p:nvPr/>
                </p:nvPicPr>
                <p:blipFill>
                  <a:blip r:embed="rId8" cstate="print">
                    <a:lum bright="-10000" contrast="20000"/>
                  </a:blip>
                  <a:srcRect/>
                  <a:stretch>
                    <a:fillRect/>
                  </a:stretch>
                </p:blipFill>
                <p:spPr bwMode="auto">
                  <a:xfrm>
                    <a:off x="2270" y="2004"/>
                    <a:ext cx="488" cy="654"/>
                  </a:xfrm>
                  <a:prstGeom prst="rect">
                    <a:avLst/>
                  </a:prstGeom>
                  <a:noFill/>
                  <a:ln w="28575">
                    <a:solidFill>
                      <a:srgbClr val="FF0000"/>
                    </a:solidFill>
                    <a:miter lim="800000"/>
                    <a:headEnd/>
                    <a:tailEnd/>
                  </a:ln>
                </p:spPr>
              </p:pic>
              <p:pic>
                <p:nvPicPr>
                  <p:cNvPr id="16" name="Picture 35"/>
                  <p:cNvPicPr preferRelativeResize="0">
                    <a:picLocks noChangeAspect="1" noChangeArrowheads="1"/>
                  </p:cNvPicPr>
                  <p:nvPr/>
                </p:nvPicPr>
                <p:blipFill>
                  <a:blip r:embed="rId9" cstate="print"/>
                  <a:srcRect/>
                  <a:stretch>
                    <a:fillRect/>
                  </a:stretch>
                </p:blipFill>
                <p:spPr bwMode="auto">
                  <a:xfrm>
                    <a:off x="2770" y="2004"/>
                    <a:ext cx="488" cy="654"/>
                  </a:xfrm>
                  <a:prstGeom prst="rect">
                    <a:avLst/>
                  </a:prstGeom>
                  <a:noFill/>
                  <a:ln w="28575">
                    <a:solidFill>
                      <a:srgbClr val="FF0000"/>
                    </a:solidFill>
                    <a:miter lim="800000"/>
                    <a:headEnd/>
                    <a:tailEnd/>
                  </a:ln>
                </p:spPr>
              </p:pic>
              <p:pic>
                <p:nvPicPr>
                  <p:cNvPr id="17" name="Picture 36"/>
                  <p:cNvPicPr preferRelativeResize="0">
                    <a:picLocks noChangeAspect="1" noChangeArrowheads="1"/>
                  </p:cNvPicPr>
                  <p:nvPr/>
                </p:nvPicPr>
                <p:blipFill>
                  <a:blip r:embed="rId10" cstate="print"/>
                  <a:srcRect/>
                  <a:stretch>
                    <a:fillRect/>
                  </a:stretch>
                </p:blipFill>
                <p:spPr bwMode="auto">
                  <a:xfrm>
                    <a:off x="758" y="2684"/>
                    <a:ext cx="489" cy="654"/>
                  </a:xfrm>
                  <a:prstGeom prst="rect">
                    <a:avLst/>
                  </a:prstGeom>
                  <a:noFill/>
                  <a:ln w="28575">
                    <a:solidFill>
                      <a:srgbClr val="FF0000"/>
                    </a:solidFill>
                    <a:miter lim="800000"/>
                    <a:headEnd/>
                    <a:tailEnd/>
                  </a:ln>
                </p:spPr>
              </p:pic>
              <p:pic>
                <p:nvPicPr>
                  <p:cNvPr id="18" name="Picture 37" descr="EES_xlg"/>
                  <p:cNvPicPr preferRelativeResize="0">
                    <a:picLocks noChangeAspect="1" noChangeArrowheads="1"/>
                  </p:cNvPicPr>
                  <p:nvPr/>
                </p:nvPicPr>
                <p:blipFill>
                  <a:blip r:embed="rId11" cstate="print"/>
                  <a:srcRect/>
                  <a:stretch>
                    <a:fillRect/>
                  </a:stretch>
                </p:blipFill>
                <p:spPr bwMode="auto">
                  <a:xfrm>
                    <a:off x="1758" y="2684"/>
                    <a:ext cx="489" cy="654"/>
                  </a:xfrm>
                  <a:prstGeom prst="rect">
                    <a:avLst/>
                  </a:prstGeom>
                  <a:noFill/>
                  <a:ln w="28575">
                    <a:solidFill>
                      <a:srgbClr val="FF0000"/>
                    </a:solidFill>
                    <a:miter lim="800000"/>
                    <a:headEnd/>
                    <a:tailEnd/>
                  </a:ln>
                </p:spPr>
              </p:pic>
              <p:pic>
                <p:nvPicPr>
                  <p:cNvPr id="19" name="Picture 38" descr="GEO_lg"/>
                  <p:cNvPicPr preferRelativeResize="0">
                    <a:picLocks noChangeAspect="1" noChangeArrowheads="1"/>
                  </p:cNvPicPr>
                  <p:nvPr/>
                </p:nvPicPr>
                <p:blipFill>
                  <a:blip r:embed="rId12" cstate="print"/>
                  <a:srcRect/>
                  <a:stretch>
                    <a:fillRect/>
                  </a:stretch>
                </p:blipFill>
                <p:spPr bwMode="auto">
                  <a:xfrm>
                    <a:off x="1259" y="2684"/>
                    <a:ext cx="488" cy="654"/>
                  </a:xfrm>
                  <a:prstGeom prst="rect">
                    <a:avLst/>
                  </a:prstGeom>
                  <a:noFill/>
                  <a:ln w="28575">
                    <a:solidFill>
                      <a:srgbClr val="FF0000"/>
                    </a:solidFill>
                    <a:miter lim="800000"/>
                    <a:headEnd/>
                    <a:tailEnd/>
                  </a:ln>
                </p:spPr>
              </p:pic>
              <p:pic>
                <p:nvPicPr>
                  <p:cNvPr id="20" name="Picture 39" descr="MuEE"/>
                  <p:cNvPicPr preferRelativeResize="0">
                    <a:picLocks noChangeAspect="1" noChangeArrowheads="1"/>
                  </p:cNvPicPr>
                  <p:nvPr/>
                </p:nvPicPr>
                <p:blipFill>
                  <a:blip r:embed="rId13" cstate="print"/>
                  <a:srcRect/>
                  <a:stretch>
                    <a:fillRect/>
                  </a:stretch>
                </p:blipFill>
                <p:spPr bwMode="auto">
                  <a:xfrm>
                    <a:off x="2760" y="2684"/>
                    <a:ext cx="488" cy="654"/>
                  </a:xfrm>
                  <a:prstGeom prst="rect">
                    <a:avLst/>
                  </a:prstGeom>
                  <a:noFill/>
                  <a:ln w="28575">
                    <a:solidFill>
                      <a:srgbClr val="FF0000"/>
                    </a:solidFill>
                    <a:miter lim="800000"/>
                    <a:headEnd/>
                    <a:tailEnd/>
                  </a:ln>
                </p:spPr>
              </p:pic>
              <p:pic>
                <p:nvPicPr>
                  <p:cNvPr id="21" name="Picture 40" descr="Cover_921"/>
                  <p:cNvPicPr preferRelativeResize="0">
                    <a:picLocks noChangeAspect="1" noChangeArrowheads="1"/>
                  </p:cNvPicPr>
                  <p:nvPr/>
                </p:nvPicPr>
                <p:blipFill>
                  <a:blip r:embed="rId14" cstate="print"/>
                  <a:srcRect/>
                  <a:stretch>
                    <a:fillRect/>
                  </a:stretch>
                </p:blipFill>
                <p:spPr bwMode="auto">
                  <a:xfrm>
                    <a:off x="1769" y="2004"/>
                    <a:ext cx="489" cy="654"/>
                  </a:xfrm>
                  <a:prstGeom prst="rect">
                    <a:avLst/>
                  </a:prstGeom>
                  <a:noFill/>
                  <a:ln w="28575">
                    <a:solidFill>
                      <a:srgbClr val="FF0000"/>
                    </a:solidFill>
                    <a:miter lim="800000"/>
                    <a:headEnd/>
                    <a:tailEnd/>
                  </a:ln>
                </p:spPr>
              </p:pic>
            </p:grpSp>
          </p:grpSp>
          <p:grpSp>
            <p:nvGrpSpPr>
              <p:cNvPr id="9" name="Group 27"/>
              <p:cNvGrpSpPr/>
              <p:nvPr/>
            </p:nvGrpSpPr>
            <p:grpSpPr>
              <a:xfrm>
                <a:off x="5442261" y="4044277"/>
                <a:ext cx="1544903" cy="1909284"/>
                <a:chOff x="5442261" y="4044277"/>
                <a:chExt cx="1544903" cy="1909284"/>
              </a:xfrm>
            </p:grpSpPr>
            <p:grpSp>
              <p:nvGrpSpPr>
                <p:cNvPr id="10" name="Group 26"/>
                <p:cNvGrpSpPr>
                  <a:grpSpLocks noChangeAspect="1"/>
                </p:cNvGrpSpPr>
                <p:nvPr/>
              </p:nvGrpSpPr>
              <p:grpSpPr>
                <a:xfrm>
                  <a:off x="5442261" y="4044277"/>
                  <a:ext cx="1544903" cy="1909284"/>
                  <a:chOff x="5944729" y="4034826"/>
                  <a:chExt cx="1716559" cy="2121427"/>
                </a:xfrm>
              </p:grpSpPr>
              <p:pic>
                <p:nvPicPr>
                  <p:cNvPr id="23" name="Picture 22" descr="SETF_xlg.jpg"/>
                  <p:cNvPicPr>
                    <a:picLocks noChangeAspect="1"/>
                  </p:cNvPicPr>
                  <p:nvPr/>
                </p:nvPicPr>
                <p:blipFill>
                  <a:blip r:embed="rId15" cstate="print"/>
                  <a:stretch>
                    <a:fillRect/>
                  </a:stretch>
                </p:blipFill>
                <p:spPr>
                  <a:xfrm>
                    <a:off x="6798545" y="5084177"/>
                    <a:ext cx="862743" cy="1072076"/>
                  </a:xfrm>
                  <a:prstGeom prst="rect">
                    <a:avLst/>
                  </a:prstGeom>
                  <a:ln w="28575">
                    <a:solidFill>
                      <a:srgbClr val="FF0000"/>
                    </a:solidFill>
                  </a:ln>
                </p:spPr>
              </p:pic>
              <p:pic>
                <p:nvPicPr>
                  <p:cNvPr id="24" name="Picture 23" descr="CCB2020_xlg.jpg"/>
                  <p:cNvPicPr>
                    <a:picLocks noChangeAspect="1"/>
                  </p:cNvPicPr>
                  <p:nvPr/>
                </p:nvPicPr>
                <p:blipFill>
                  <a:blip r:embed="rId16" cstate="print"/>
                  <a:stretch>
                    <a:fillRect/>
                  </a:stretch>
                </p:blipFill>
                <p:spPr>
                  <a:xfrm>
                    <a:off x="5968226" y="4034826"/>
                    <a:ext cx="825136" cy="1036552"/>
                  </a:xfrm>
                  <a:prstGeom prst="rect">
                    <a:avLst/>
                  </a:prstGeom>
                  <a:ln w="28575">
                    <a:solidFill>
                      <a:srgbClr val="FF0000"/>
                    </a:solidFill>
                  </a:ln>
                </p:spPr>
              </p:pic>
              <p:pic>
                <p:nvPicPr>
                  <p:cNvPr id="25" name="Picture 24" descr="CMSC_xlg.jpg"/>
                  <p:cNvPicPr>
                    <a:picLocks noChangeAspect="1"/>
                  </p:cNvPicPr>
                  <p:nvPr/>
                </p:nvPicPr>
                <p:blipFill>
                  <a:blip r:embed="rId17" cstate="print"/>
                  <a:stretch>
                    <a:fillRect/>
                  </a:stretch>
                </p:blipFill>
                <p:spPr>
                  <a:xfrm>
                    <a:off x="5944729" y="5096787"/>
                    <a:ext cx="834072" cy="1047776"/>
                  </a:xfrm>
                  <a:prstGeom prst="rect">
                    <a:avLst/>
                  </a:prstGeom>
                  <a:ln w="28575">
                    <a:solidFill>
                      <a:srgbClr val="FF0000"/>
                    </a:solidFill>
                  </a:ln>
                </p:spPr>
              </p:pic>
            </p:grpSp>
            <p:pic>
              <p:nvPicPr>
                <p:cNvPr id="26" name="Picture 2"/>
                <p:cNvPicPr preferRelativeResize="0">
                  <a:picLocks noChangeAspect="1" noChangeArrowheads="1"/>
                </p:cNvPicPr>
                <p:nvPr/>
              </p:nvPicPr>
              <p:blipFill>
                <a:blip r:embed="rId18" cstate="print"/>
                <a:stretch>
                  <a:fillRect/>
                </a:stretch>
              </p:blipFill>
              <p:spPr bwMode="auto">
                <a:xfrm>
                  <a:off x="6212638" y="4050210"/>
                  <a:ext cx="773408" cy="923518"/>
                </a:xfrm>
                <a:prstGeom prst="rect">
                  <a:avLst/>
                </a:prstGeom>
                <a:noFill/>
                <a:ln w="28575">
                  <a:solidFill>
                    <a:srgbClr val="FF0000"/>
                  </a:solidFill>
                  <a:miter lim="800000"/>
                  <a:headEnd/>
                  <a:tailEnd/>
                </a:ln>
              </p:spPr>
            </p:pic>
          </p:grpSp>
        </p:grpSp>
        <p:pic>
          <p:nvPicPr>
            <p:cNvPr id="30" name="Picture 29" descr="nsssef-xlg.jpg"/>
            <p:cNvPicPr>
              <a:picLocks noChangeAspect="1"/>
            </p:cNvPicPr>
            <p:nvPr/>
          </p:nvPicPr>
          <p:blipFill>
            <a:blip r:embed="rId19" cstate="print"/>
            <a:stretch>
              <a:fillRect/>
            </a:stretch>
          </p:blipFill>
          <p:spPr>
            <a:xfrm>
              <a:off x="5662361" y="4950166"/>
              <a:ext cx="733425" cy="948214"/>
            </a:xfrm>
            <a:prstGeom prst="rect">
              <a:avLst/>
            </a:prstGeom>
            <a:ln w="38100">
              <a:solidFill>
                <a:srgbClr val="FF0000"/>
              </a:solidFill>
            </a:ln>
          </p:spPr>
        </p:pic>
        <p:pic>
          <p:nvPicPr>
            <p:cNvPr id="31" name="Picture 30" descr="set-xlg.jpg"/>
            <p:cNvPicPr>
              <a:picLocks noChangeAspect="1"/>
            </p:cNvPicPr>
            <p:nvPr/>
          </p:nvPicPr>
          <p:blipFill>
            <a:blip r:embed="rId20" cstate="print"/>
            <a:stretch>
              <a:fillRect/>
            </a:stretch>
          </p:blipFill>
          <p:spPr>
            <a:xfrm>
              <a:off x="5665286" y="5893498"/>
              <a:ext cx="733425" cy="949262"/>
            </a:xfrm>
            <a:prstGeom prst="rect">
              <a:avLst/>
            </a:prstGeom>
            <a:ln w="38100">
              <a:solidFill>
                <a:srgbClr val="FF0000"/>
              </a:solidFill>
            </a:ln>
          </p:spPr>
        </p:pic>
      </p:grpSp>
      <p:sp>
        <p:nvSpPr>
          <p:cNvPr id="33" name="Rectangle 32"/>
          <p:cNvSpPr/>
          <p:nvPr/>
        </p:nvSpPr>
        <p:spPr>
          <a:xfrm>
            <a:off x="6416040" y="4267200"/>
            <a:ext cx="1584960" cy="1920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4"/>
          <p:cNvSpPr>
            <a:spLocks noGrp="1"/>
          </p:cNvSpPr>
          <p:nvPr>
            <p:ph idx="4294967295"/>
          </p:nvPr>
        </p:nvSpPr>
        <p:spPr>
          <a:xfrm>
            <a:off x="91440" y="755974"/>
            <a:ext cx="8765871" cy="5259388"/>
          </a:xfrm>
          <a:prstGeom prst="rect">
            <a:avLst/>
          </a:prstGeom>
        </p:spPr>
        <p:txBody>
          <a:bodyPr/>
          <a:lstStyle/>
          <a:p>
            <a:pPr marL="350838" lvl="1" indent="-350838">
              <a:buFont typeface="Wingdings" pitchFamily="2" charset="2"/>
              <a:buChar char="§"/>
            </a:pPr>
            <a:r>
              <a:rPr lang="en-US" sz="1700" dirty="0" smtClean="0">
                <a:solidFill>
                  <a:srgbClr val="006600"/>
                </a:solidFill>
              </a:rPr>
              <a:t>The initial 46 EFRCs were funded for 5-years beginning in FY 2009: 30 EFRCs were funded annually at about $100M; 16 were fully funded by Recovery Act support</a:t>
            </a:r>
          </a:p>
          <a:p>
            <a:pPr marL="350838" lvl="1" indent="-350838">
              <a:buFont typeface="Wingdings" pitchFamily="2" charset="2"/>
              <a:buChar char="§"/>
            </a:pPr>
            <a:r>
              <a:rPr lang="en-US" sz="1700" dirty="0" smtClean="0">
                <a:solidFill>
                  <a:srgbClr val="006600"/>
                </a:solidFill>
              </a:rPr>
              <a:t>For FY 2014, funding continues at $100M plus one-time funding of $68.7M</a:t>
            </a:r>
            <a:endParaRPr lang="en-US" sz="1700" b="0" dirty="0" smtClean="0">
              <a:solidFill>
                <a:srgbClr val="006600"/>
              </a:solidFill>
            </a:endParaRPr>
          </a:p>
          <a:p>
            <a:pPr marL="350838" indent="-350838">
              <a:buFont typeface="Wingdings" pitchFamily="2" charset="2"/>
              <a:buChar char="§"/>
            </a:pPr>
            <a:r>
              <a:rPr lang="en-US" sz="1700" b="0" dirty="0" smtClean="0">
                <a:solidFill>
                  <a:srgbClr val="106636"/>
                </a:solidFill>
              </a:rPr>
              <a:t>Solicitation will request both renewal and new EFRC applications including:</a:t>
            </a:r>
          </a:p>
          <a:p>
            <a:pPr lvl="1"/>
            <a:r>
              <a:rPr lang="en-US" sz="1400" dirty="0" smtClean="0">
                <a:solidFill>
                  <a:schemeClr val="tx1"/>
                </a:solidFill>
              </a:rPr>
              <a:t>Areas </a:t>
            </a:r>
            <a:r>
              <a:rPr lang="en-US" sz="1400" dirty="0">
                <a:solidFill>
                  <a:schemeClr val="tx1"/>
                </a:solidFill>
              </a:rPr>
              <a:t>of energy-relevant research </a:t>
            </a:r>
            <a:r>
              <a:rPr lang="en-US" sz="1400" dirty="0" smtClean="0">
                <a:solidFill>
                  <a:schemeClr val="tx1"/>
                </a:solidFill>
              </a:rPr>
              <a:t>identified </a:t>
            </a:r>
            <a:r>
              <a:rPr lang="en-US" sz="1400" dirty="0">
                <a:solidFill>
                  <a:schemeClr val="tx1"/>
                </a:solidFill>
              </a:rPr>
              <a:t>by recent BES and BESAC </a:t>
            </a:r>
            <a:r>
              <a:rPr lang="en-US" sz="1400" dirty="0" smtClean="0">
                <a:solidFill>
                  <a:schemeClr val="tx1"/>
                </a:solidFill>
              </a:rPr>
              <a:t>workshops</a:t>
            </a:r>
          </a:p>
          <a:p>
            <a:pPr lvl="1"/>
            <a:r>
              <a:rPr lang="en-US" sz="1400" dirty="0">
                <a:solidFill>
                  <a:schemeClr val="tx1"/>
                </a:solidFill>
              </a:rPr>
              <a:t>R</a:t>
            </a:r>
            <a:r>
              <a:rPr lang="en-US" sz="1400" dirty="0" smtClean="0">
                <a:solidFill>
                  <a:schemeClr val="tx1"/>
                </a:solidFill>
              </a:rPr>
              <a:t>esearch </a:t>
            </a:r>
            <a:r>
              <a:rPr lang="en-US" sz="1400" dirty="0">
                <a:solidFill>
                  <a:schemeClr val="tx1"/>
                </a:solidFill>
              </a:rPr>
              <a:t>to advance the rate of materials and chemical discovery </a:t>
            </a:r>
            <a:endParaRPr lang="en-US" sz="1400" dirty="0" smtClean="0">
              <a:solidFill>
                <a:schemeClr val="tx1"/>
              </a:solidFill>
            </a:endParaRPr>
          </a:p>
          <a:p>
            <a:pPr lvl="1"/>
            <a:r>
              <a:rPr lang="en-US" sz="1400" dirty="0" smtClean="0">
                <a:solidFill>
                  <a:schemeClr val="tx1"/>
                </a:solidFill>
              </a:rPr>
              <a:t>Mesoscale science</a:t>
            </a:r>
            <a:endParaRPr lang="en-US" sz="1400" dirty="0">
              <a:solidFill>
                <a:schemeClr val="tx1"/>
              </a:solidFill>
            </a:endParaRPr>
          </a:p>
          <a:p>
            <a:pPr lvl="0">
              <a:buFont typeface="Wingdings" pitchFamily="2" charset="2"/>
              <a:buChar char="§"/>
            </a:pPr>
            <a:r>
              <a:rPr lang="en-US" sz="1700" b="0" dirty="0" smtClean="0">
                <a:solidFill>
                  <a:srgbClr val="106636"/>
                </a:solidFill>
              </a:rPr>
              <a:t>Selection of awards will be based on rigorous peer review of applications of the proposed research</a:t>
            </a:r>
          </a:p>
          <a:p>
            <a:pPr lvl="1"/>
            <a:r>
              <a:rPr lang="en-US" sz="1400" b="0" dirty="0" smtClean="0">
                <a:solidFill>
                  <a:schemeClr val="tx1"/>
                </a:solidFill>
              </a:rPr>
              <a:t>Renewal </a:t>
            </a:r>
            <a:r>
              <a:rPr lang="en-US" sz="1400" b="0" dirty="0">
                <a:solidFill>
                  <a:schemeClr val="tx1"/>
                </a:solidFill>
              </a:rPr>
              <a:t>awards will </a:t>
            </a:r>
            <a:r>
              <a:rPr lang="en-US" sz="1400" b="0" dirty="0" smtClean="0">
                <a:solidFill>
                  <a:schemeClr val="tx1"/>
                </a:solidFill>
              </a:rPr>
              <a:t>include </a:t>
            </a:r>
            <a:r>
              <a:rPr lang="en-US" sz="1400" b="0" dirty="0">
                <a:solidFill>
                  <a:schemeClr val="tx1"/>
                </a:solidFill>
              </a:rPr>
              <a:t>assessment of the progress during the first 5-year </a:t>
            </a:r>
            <a:r>
              <a:rPr lang="en-US" sz="1400" b="0" dirty="0" smtClean="0">
                <a:solidFill>
                  <a:schemeClr val="tx1"/>
                </a:solidFill>
              </a:rPr>
              <a:t>award</a:t>
            </a:r>
          </a:p>
          <a:p>
            <a:pPr>
              <a:buFont typeface="Wingdings" pitchFamily="2" charset="2"/>
              <a:buChar char="§"/>
            </a:pPr>
            <a:r>
              <a:rPr lang="en-US" sz="1700" b="0" dirty="0">
                <a:solidFill>
                  <a:srgbClr val="106636"/>
                </a:solidFill>
              </a:rPr>
              <a:t>Renewal and new awards will maintain a balanced EFRC portfolio for </a:t>
            </a:r>
            <a:r>
              <a:rPr lang="en-US" sz="1700" b="0" dirty="0" smtClean="0">
                <a:solidFill>
                  <a:srgbClr val="106636"/>
                </a:solidFill>
              </a:rPr>
              <a:t>grand challenge and use-inspired </a:t>
            </a:r>
            <a:r>
              <a:rPr lang="en-US" sz="1700" b="0" dirty="0">
                <a:solidFill>
                  <a:srgbClr val="106636"/>
                </a:solidFill>
              </a:rPr>
              <a:t>energy </a:t>
            </a:r>
            <a:r>
              <a:rPr lang="en-US" sz="1700" b="0" dirty="0" smtClean="0">
                <a:solidFill>
                  <a:srgbClr val="106636"/>
                </a:solidFill>
              </a:rPr>
              <a:t>research </a:t>
            </a:r>
            <a:endParaRPr lang="en-US" sz="1700" b="0" dirty="0">
              <a:solidFill>
                <a:srgbClr val="106636"/>
              </a:solidFill>
            </a:endParaRPr>
          </a:p>
          <a:p>
            <a:endParaRPr lang="en-US" dirty="0">
              <a:solidFill>
                <a:schemeClr val="tx1"/>
              </a:solidFill>
            </a:endParaRPr>
          </a:p>
        </p:txBody>
      </p:sp>
      <p:sp>
        <p:nvSpPr>
          <p:cNvPr id="29" name="Slide Number Placeholder 2"/>
          <p:cNvSpPr txBox="1">
            <a:spLocks/>
          </p:cNvSpPr>
          <p:nvPr/>
        </p:nvSpPr>
        <p:spPr>
          <a:xfrm>
            <a:off x="8372186" y="6311247"/>
            <a:ext cx="381000" cy="365125"/>
          </a:xfrm>
          <a:prstGeom prst="rect">
            <a:avLst/>
          </a:prstGeom>
        </p:spPr>
        <p:txBody>
          <a:bodyPr vert="horz" lIns="90779" tIns="45394" rIns="90779" bIns="45394" rtlCol="0" anchor="ctr"/>
          <a:lstStyle/>
          <a:p>
            <a:pPr algn="r" defTabSz="820487" fontAlgn="auto">
              <a:spcBef>
                <a:spcPts val="0"/>
              </a:spcBef>
              <a:spcAft>
                <a:spcPts val="0"/>
              </a:spcAft>
              <a:defRPr/>
            </a:pPr>
            <a:fld id="{894C652A-1437-4DEE-BE20-1D8E4CBD3D73}" type="slidenum">
              <a:rPr lang="en-US" sz="1200" smtClean="0">
                <a:solidFill>
                  <a:srgbClr val="106636"/>
                </a:solidFill>
                <a:cs typeface="Arial" pitchFamily="34" charset="0"/>
              </a:rPr>
              <a:pPr algn="r" defTabSz="820487" fontAlgn="auto">
                <a:spcBef>
                  <a:spcPts val="0"/>
                </a:spcBef>
                <a:spcAft>
                  <a:spcPts val="0"/>
                </a:spcAft>
                <a:defRPr/>
              </a:pPr>
              <a:t>23</a:t>
            </a:fld>
            <a:endParaRPr lang="en-US" sz="1200" dirty="0">
              <a:solidFill>
                <a:srgbClr val="106636"/>
              </a:solidFill>
              <a:cs typeface="Arial" pitchFamily="34" charset="0"/>
            </a:endParaRPr>
          </a:p>
        </p:txBody>
      </p:sp>
    </p:spTree>
    <p:extLst>
      <p:ext uri="{BB962C8B-B14F-4D97-AF65-F5344CB8AC3E}">
        <p14:creationId xmlns:p14="http://schemas.microsoft.com/office/powerpoint/2010/main" xmlns="" val="1931689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413750" y="6351588"/>
            <a:ext cx="381000" cy="365125"/>
          </a:xfrm>
          <a:prstGeom prst="rect">
            <a:avLst/>
          </a:prstGeom>
        </p:spPr>
        <p:txBody>
          <a:bodyPr/>
          <a:lstStyle/>
          <a:p>
            <a:fld id="{68F455FD-F83C-4433-AE11-4D89943CC4D6}" type="slidenum">
              <a:rPr lang="en-US" smtClean="0"/>
              <a:pPr/>
              <a:t>24</a:t>
            </a:fld>
            <a:endParaRPr lang="en-US" dirty="0"/>
          </a:p>
        </p:txBody>
      </p:sp>
      <p:sp>
        <p:nvSpPr>
          <p:cNvPr id="6" name="TextBox 5"/>
          <p:cNvSpPr txBox="1"/>
          <p:nvPr/>
        </p:nvSpPr>
        <p:spPr>
          <a:xfrm>
            <a:off x="0" y="186991"/>
            <a:ext cx="9144000" cy="424732"/>
          </a:xfrm>
          <a:prstGeom prst="rect">
            <a:avLst/>
          </a:prstGeom>
          <a:noFill/>
        </p:spPr>
        <p:txBody>
          <a:bodyPr wrap="square" rtlCol="0">
            <a:spAutoFit/>
          </a:bodyPr>
          <a:lstStyle/>
          <a:p>
            <a:pPr algn="ctr">
              <a:lnSpc>
                <a:spcPct val="90000"/>
              </a:lnSpc>
            </a:pPr>
            <a:r>
              <a:rPr lang="en-US" sz="2400" dirty="0" err="1" smtClean="0">
                <a:solidFill>
                  <a:srgbClr val="237737"/>
                </a:solidFill>
                <a:latin typeface="Arial" pitchFamily="34" charset="0"/>
                <a:cs typeface="Arial" pitchFamily="34" charset="0"/>
              </a:rPr>
              <a:t>Linac</a:t>
            </a:r>
            <a:r>
              <a:rPr lang="en-US" sz="2400" dirty="0" smtClean="0">
                <a:solidFill>
                  <a:srgbClr val="237737"/>
                </a:solidFill>
                <a:latin typeface="Arial" pitchFamily="34" charset="0"/>
                <a:cs typeface="Arial" pitchFamily="34" charset="0"/>
              </a:rPr>
              <a:t> Coherent Light Source – II</a:t>
            </a:r>
          </a:p>
        </p:txBody>
      </p:sp>
      <p:pic>
        <p:nvPicPr>
          <p:cNvPr id="7" name="Picture 4" descr="lcls_II_slideshow_09.jpg"/>
          <p:cNvPicPr>
            <a:picLocks noChangeAspect="1"/>
          </p:cNvPicPr>
          <p:nvPr/>
        </p:nvPicPr>
        <p:blipFill>
          <a:blip r:embed="rId2" cstate="print"/>
          <a:srcRect/>
          <a:stretch>
            <a:fillRect/>
          </a:stretch>
        </p:blipFill>
        <p:spPr bwMode="auto">
          <a:xfrm>
            <a:off x="4972845" y="838199"/>
            <a:ext cx="3942556" cy="2957945"/>
          </a:xfrm>
          <a:prstGeom prst="rect">
            <a:avLst/>
          </a:prstGeom>
          <a:noFill/>
          <a:ln w="9525">
            <a:noFill/>
            <a:miter lim="800000"/>
            <a:headEnd/>
            <a:tailEnd/>
          </a:ln>
        </p:spPr>
      </p:pic>
      <p:sp>
        <p:nvSpPr>
          <p:cNvPr id="10" name="TextBox 9"/>
          <p:cNvSpPr txBox="1"/>
          <p:nvPr/>
        </p:nvSpPr>
        <p:spPr>
          <a:xfrm>
            <a:off x="263234" y="872840"/>
            <a:ext cx="8409709" cy="4647426"/>
          </a:xfrm>
          <a:prstGeom prst="rect">
            <a:avLst/>
          </a:prstGeom>
          <a:noFill/>
        </p:spPr>
        <p:txBody>
          <a:bodyPr wrap="square" rtlCol="0">
            <a:spAutoFit/>
          </a:bodyPr>
          <a:lstStyle/>
          <a:p>
            <a:pPr>
              <a:spcAft>
                <a:spcPts val="600"/>
              </a:spcAft>
            </a:pPr>
            <a:r>
              <a:rPr lang="en-US" sz="1400" b="1" dirty="0" err="1" smtClean="0"/>
              <a:t>Linac</a:t>
            </a:r>
            <a:r>
              <a:rPr lang="en-US" sz="1400" b="1" dirty="0" smtClean="0"/>
              <a:t> Coherent Light Source-II (LCLS-II</a:t>
            </a:r>
            <a:r>
              <a:rPr lang="en-US" sz="1200" b="1" dirty="0" smtClean="0"/>
              <a:t>)</a:t>
            </a:r>
          </a:p>
          <a:p>
            <a:pPr marL="401638" indent="-179388">
              <a:spcAft>
                <a:spcPts val="600"/>
              </a:spcAft>
              <a:buFont typeface="Wingdings" pitchFamily="2" charset="2"/>
              <a:buChar char="§"/>
            </a:pPr>
            <a:r>
              <a:rPr lang="en-US" sz="1400" dirty="0" smtClean="0"/>
              <a:t>LCLS-II will provide a second, independently </a:t>
            </a:r>
            <a:br>
              <a:rPr lang="en-US" sz="1400" dirty="0" smtClean="0"/>
            </a:br>
            <a:r>
              <a:rPr lang="en-US" sz="1400" dirty="0" smtClean="0"/>
              <a:t>controlled free electron laser with expanded </a:t>
            </a:r>
            <a:br>
              <a:rPr lang="en-US" sz="1400" dirty="0" smtClean="0"/>
            </a:br>
            <a:r>
              <a:rPr lang="en-US" sz="1400" dirty="0" smtClean="0"/>
              <a:t>x-ray energy range (250eV - 13keV), polarization</a:t>
            </a:r>
            <a:br>
              <a:rPr lang="en-US" sz="1400" dirty="0" smtClean="0"/>
            </a:br>
            <a:r>
              <a:rPr lang="en-US" sz="1400" dirty="0" smtClean="0"/>
              <a:t>control, pulse length down to ~1 femtosecond</a:t>
            </a:r>
          </a:p>
          <a:p>
            <a:pPr>
              <a:spcAft>
                <a:spcPts val="600"/>
              </a:spcAft>
            </a:pPr>
            <a:r>
              <a:rPr lang="en-US" sz="1400" b="1" dirty="0"/>
              <a:t>Conversion to a Line Item Construction </a:t>
            </a:r>
            <a:r>
              <a:rPr lang="en-US" sz="1400" b="1" dirty="0" smtClean="0"/>
              <a:t>Project</a:t>
            </a:r>
          </a:p>
          <a:p>
            <a:pPr marL="400050" indent="-177800">
              <a:spcAft>
                <a:spcPts val="600"/>
              </a:spcAft>
              <a:buFont typeface="Wingdings" pitchFamily="2" charset="2"/>
              <a:buChar char="§"/>
            </a:pPr>
            <a:r>
              <a:rPr lang="en-US" sz="1400" dirty="0" smtClean="0"/>
              <a:t>Project </a:t>
            </a:r>
            <a:r>
              <a:rPr lang="en-US" sz="1400" dirty="0"/>
              <a:t>continues as an MIE under the FY 2013 </a:t>
            </a:r>
            <a:r>
              <a:rPr lang="en-US" sz="1400" dirty="0" smtClean="0"/>
              <a:t>CR; </a:t>
            </a:r>
            <a:br>
              <a:rPr lang="en-US" sz="1400" dirty="0" smtClean="0"/>
            </a:br>
            <a:r>
              <a:rPr lang="en-US" sz="1400" dirty="0" smtClean="0"/>
              <a:t>heavy </a:t>
            </a:r>
            <a:r>
              <a:rPr lang="en-US" sz="1400" dirty="0"/>
              <a:t>civil construction </a:t>
            </a:r>
            <a:r>
              <a:rPr lang="en-US" sz="1400" dirty="0" smtClean="0"/>
              <a:t>does not proceed</a:t>
            </a:r>
            <a:r>
              <a:rPr lang="en-US" sz="1400" dirty="0"/>
              <a:t>. </a:t>
            </a:r>
            <a:endParaRPr lang="en-US" sz="1400" dirty="0" smtClean="0"/>
          </a:p>
          <a:p>
            <a:pPr marL="400050" indent="-177800">
              <a:spcAft>
                <a:spcPts val="600"/>
              </a:spcAft>
              <a:buFont typeface="Wingdings" pitchFamily="2" charset="2"/>
              <a:buChar char="§"/>
            </a:pPr>
            <a:r>
              <a:rPr lang="en-US" sz="1400" dirty="0"/>
              <a:t>Impacts </a:t>
            </a:r>
            <a:r>
              <a:rPr lang="en-US" sz="1400" dirty="0" smtClean="0"/>
              <a:t>include increased TPC and lengthened </a:t>
            </a:r>
            <a:br>
              <a:rPr lang="en-US" sz="1400" dirty="0" smtClean="0"/>
            </a:br>
            <a:r>
              <a:rPr lang="en-US" sz="1400" dirty="0" smtClean="0"/>
              <a:t>schedule.</a:t>
            </a:r>
          </a:p>
          <a:p>
            <a:pPr marL="400050" indent="-177800">
              <a:spcAft>
                <a:spcPts val="600"/>
              </a:spcAft>
              <a:buFont typeface="Wingdings" pitchFamily="2" charset="2"/>
              <a:buChar char="§"/>
            </a:pPr>
            <a:r>
              <a:rPr lang="en-US" sz="1400" dirty="0" smtClean="0"/>
              <a:t>FY </a:t>
            </a:r>
            <a:r>
              <a:rPr lang="en-US" sz="1400" dirty="0"/>
              <a:t>2013 $45M for design, in-house fabrication, </a:t>
            </a:r>
            <a:r>
              <a:rPr lang="en-US" sz="1400" dirty="0" smtClean="0"/>
              <a:t/>
            </a:r>
            <a:br>
              <a:rPr lang="en-US" sz="1400" dirty="0" smtClean="0"/>
            </a:br>
            <a:r>
              <a:rPr lang="en-US" sz="1400" dirty="0" smtClean="0"/>
              <a:t>long </a:t>
            </a:r>
            <a:r>
              <a:rPr lang="en-US" sz="1400" dirty="0"/>
              <a:t>lead procurements, and </a:t>
            </a:r>
            <a:r>
              <a:rPr lang="en-US" sz="1400" dirty="0" smtClean="0"/>
              <a:t>preparations </a:t>
            </a:r>
            <a:r>
              <a:rPr lang="en-US" sz="1400" dirty="0"/>
              <a:t>for </a:t>
            </a:r>
            <a:r>
              <a:rPr lang="en-US" sz="1400" dirty="0" smtClean="0"/>
              <a:t/>
            </a:r>
            <a:br>
              <a:rPr lang="en-US" sz="1400" dirty="0" smtClean="0"/>
            </a:br>
            <a:r>
              <a:rPr lang="en-US" sz="1400" dirty="0" smtClean="0"/>
              <a:t>CD-2/CD-3b </a:t>
            </a:r>
            <a:r>
              <a:rPr lang="en-US" sz="1400" dirty="0"/>
              <a:t>approval. Project is nearly ready to </a:t>
            </a:r>
            <a:r>
              <a:rPr lang="en-US" sz="1400" dirty="0" smtClean="0"/>
              <a:t/>
            </a:r>
            <a:br>
              <a:rPr lang="en-US" sz="1400" dirty="0" smtClean="0"/>
            </a:br>
            <a:r>
              <a:rPr lang="en-US" sz="1400" dirty="0" smtClean="0"/>
              <a:t>initiate </a:t>
            </a:r>
            <a:r>
              <a:rPr lang="en-US" sz="1400" dirty="0"/>
              <a:t>construction </a:t>
            </a:r>
            <a:r>
              <a:rPr lang="en-US" sz="1400" dirty="0" smtClean="0"/>
              <a:t>and is </a:t>
            </a:r>
            <a:r>
              <a:rPr lang="en-US" sz="1400" dirty="0"/>
              <a:t>managing </a:t>
            </a:r>
            <a:r>
              <a:rPr lang="en-US" sz="1400" dirty="0" smtClean="0"/>
              <a:t>work </a:t>
            </a:r>
            <a:r>
              <a:rPr lang="en-US" sz="1400" dirty="0"/>
              <a:t>to minimize </a:t>
            </a:r>
            <a:r>
              <a:rPr lang="en-US" sz="1400" dirty="0" smtClean="0"/>
              <a:t>impacts </a:t>
            </a:r>
            <a:r>
              <a:rPr lang="en-US" sz="1400" dirty="0"/>
              <a:t>in FY 2013.</a:t>
            </a:r>
          </a:p>
          <a:p>
            <a:pPr marL="400050" indent="-177800">
              <a:spcAft>
                <a:spcPts val="600"/>
              </a:spcAft>
              <a:buFont typeface="Wingdings" pitchFamily="2" charset="2"/>
              <a:buChar char="§"/>
            </a:pPr>
            <a:r>
              <a:rPr lang="en-US" sz="1400" dirty="0"/>
              <a:t>FY 2014 Request of $95M for continuation of engineering design, procurements, technical systems, and civil and conventional construction</a:t>
            </a:r>
          </a:p>
          <a:p>
            <a:pPr marL="177800" indent="-177800">
              <a:spcAft>
                <a:spcPts val="600"/>
              </a:spcAft>
              <a:buFont typeface="Wingdings" pitchFamily="2" charset="2"/>
              <a:buChar char="§"/>
            </a:pPr>
            <a:endParaRPr lang="en-US" sz="1400" dirty="0"/>
          </a:p>
          <a:p>
            <a:pPr>
              <a:spcAft>
                <a:spcPts val="600"/>
              </a:spcAft>
            </a:pPr>
            <a:endParaRPr lang="en-US" sz="1400" dirty="0" smtClean="0"/>
          </a:p>
        </p:txBody>
      </p:sp>
      <p:graphicFrame>
        <p:nvGraphicFramePr>
          <p:cNvPr id="4" name="Table 3"/>
          <p:cNvGraphicFramePr>
            <a:graphicFrameLocks noGrp="1"/>
          </p:cNvGraphicFramePr>
          <p:nvPr>
            <p:extLst>
              <p:ext uri="{D42A27DB-BD31-4B8C-83A1-F6EECF244321}">
                <p14:modId xmlns:p14="http://schemas.microsoft.com/office/powerpoint/2010/main" xmlns="" val="582827912"/>
              </p:ext>
            </p:extLst>
          </p:nvPr>
        </p:nvGraphicFramePr>
        <p:xfrm>
          <a:off x="419098" y="5145544"/>
          <a:ext cx="8305803" cy="975360"/>
        </p:xfrm>
        <a:graphic>
          <a:graphicData uri="http://schemas.openxmlformats.org/drawingml/2006/table">
            <a:tbl>
              <a:tblPr firstRow="1" bandRow="1">
                <a:tableStyleId>{5C22544A-7EE6-4342-B048-85BDC9FD1C3A}</a:tableStyleId>
              </a:tblPr>
              <a:tblGrid>
                <a:gridCol w="957518"/>
                <a:gridCol w="957518"/>
                <a:gridCol w="957518"/>
                <a:gridCol w="990582"/>
                <a:gridCol w="990582"/>
                <a:gridCol w="957518"/>
                <a:gridCol w="1208517"/>
                <a:gridCol w="1286050"/>
              </a:tblGrid>
              <a:tr h="0">
                <a:tc>
                  <a:txBody>
                    <a:bodyPr/>
                    <a:lstStyle/>
                    <a:p>
                      <a:pPr algn="ctr"/>
                      <a:r>
                        <a:rPr lang="en-US" sz="1400" dirty="0" smtClean="0"/>
                        <a:t>CD-0</a:t>
                      </a:r>
                      <a:endParaRPr lang="en-US" sz="1400" dirty="0"/>
                    </a:p>
                  </a:txBody>
                  <a:tcPr/>
                </a:tc>
                <a:tc>
                  <a:txBody>
                    <a:bodyPr/>
                    <a:lstStyle/>
                    <a:p>
                      <a:pPr algn="ctr"/>
                      <a:r>
                        <a:rPr lang="en-US" sz="1400" dirty="0" smtClean="0"/>
                        <a:t>CD-1</a:t>
                      </a:r>
                      <a:endParaRPr lang="en-US" sz="1400" dirty="0"/>
                    </a:p>
                  </a:txBody>
                  <a:tcPr/>
                </a:tc>
                <a:tc>
                  <a:txBody>
                    <a:bodyPr/>
                    <a:lstStyle/>
                    <a:p>
                      <a:pPr algn="ctr"/>
                      <a:r>
                        <a:rPr lang="en-US" sz="1400" dirty="0" smtClean="0"/>
                        <a:t>CD-2</a:t>
                      </a:r>
                      <a:endParaRPr lang="en-US" sz="1400" dirty="0"/>
                    </a:p>
                  </a:txBody>
                  <a:tcPr/>
                </a:tc>
                <a:tc>
                  <a:txBody>
                    <a:bodyPr/>
                    <a:lstStyle/>
                    <a:p>
                      <a:pPr algn="ctr"/>
                      <a:r>
                        <a:rPr lang="en-US" sz="1400" dirty="0" smtClean="0"/>
                        <a:t>CD-3a</a:t>
                      </a:r>
                      <a:endParaRPr lang="en-US" sz="1400" dirty="0"/>
                    </a:p>
                  </a:txBody>
                  <a:tcPr/>
                </a:tc>
                <a:tc>
                  <a:txBody>
                    <a:bodyPr/>
                    <a:lstStyle/>
                    <a:p>
                      <a:pPr algn="ctr"/>
                      <a:r>
                        <a:rPr lang="en-US" sz="1400" dirty="0" smtClean="0"/>
                        <a:t>CD-3b</a:t>
                      </a:r>
                      <a:endParaRPr lang="en-US" sz="1400" dirty="0"/>
                    </a:p>
                  </a:txBody>
                  <a:tcPr/>
                </a:tc>
                <a:tc>
                  <a:txBody>
                    <a:bodyPr/>
                    <a:lstStyle/>
                    <a:p>
                      <a:pPr algn="ctr"/>
                      <a:r>
                        <a:rPr lang="en-US" sz="1400" dirty="0" smtClean="0"/>
                        <a:t>CD-4</a:t>
                      </a:r>
                      <a:endParaRPr lang="en-US" sz="1400" dirty="0"/>
                    </a:p>
                  </a:txBody>
                  <a:tcPr/>
                </a:tc>
                <a:tc>
                  <a:txBody>
                    <a:bodyPr/>
                    <a:lstStyle/>
                    <a:p>
                      <a:pPr algn="ctr"/>
                      <a:r>
                        <a:rPr lang="en-US" sz="1400" dirty="0" smtClean="0"/>
                        <a:t>FY 2013</a:t>
                      </a:r>
                      <a:endParaRPr lang="en-US" sz="1400" dirty="0"/>
                    </a:p>
                  </a:txBody>
                  <a:tcPr/>
                </a:tc>
                <a:tc>
                  <a:txBody>
                    <a:bodyPr/>
                    <a:lstStyle/>
                    <a:p>
                      <a:pPr algn="ctr"/>
                      <a:r>
                        <a:rPr lang="en-US" sz="1400" dirty="0" smtClean="0"/>
                        <a:t>FY</a:t>
                      </a:r>
                      <a:r>
                        <a:rPr lang="en-US" sz="1400" baseline="0" dirty="0" smtClean="0"/>
                        <a:t> 2014 Request</a:t>
                      </a:r>
                      <a:endParaRPr lang="en-US" sz="1400" dirty="0"/>
                    </a:p>
                  </a:txBody>
                  <a:tcPr/>
                </a:tc>
              </a:tr>
              <a:tr h="0">
                <a:tc>
                  <a:txBody>
                    <a:bodyPr/>
                    <a:lstStyle/>
                    <a:p>
                      <a:pPr algn="ctr"/>
                      <a:r>
                        <a:rPr lang="en-US" sz="1200" dirty="0" smtClean="0"/>
                        <a:t>April 2010</a:t>
                      </a:r>
                      <a:endParaRPr lang="en-US" sz="1200" dirty="0"/>
                    </a:p>
                  </a:txBody>
                  <a:tcPr/>
                </a:tc>
                <a:tc>
                  <a:txBody>
                    <a:bodyPr/>
                    <a:lstStyle/>
                    <a:p>
                      <a:pPr algn="ctr"/>
                      <a:r>
                        <a:rPr lang="en-US" sz="1200" dirty="0" smtClean="0"/>
                        <a:t>October 2011</a:t>
                      </a:r>
                      <a:endParaRPr lang="en-US" sz="1200" dirty="0"/>
                    </a:p>
                  </a:txBody>
                  <a:tcPr/>
                </a:tc>
                <a:tc>
                  <a:txBody>
                    <a:bodyPr/>
                    <a:lstStyle/>
                    <a:p>
                      <a:pPr algn="ctr"/>
                      <a:r>
                        <a:rPr lang="en-US" sz="1200" dirty="0" smtClean="0"/>
                        <a:t>4Q FY13</a:t>
                      </a:r>
                      <a:endParaRPr lang="en-US" sz="1200" dirty="0"/>
                    </a:p>
                  </a:txBody>
                  <a:tcPr/>
                </a:tc>
                <a:tc>
                  <a:txBody>
                    <a:bodyPr/>
                    <a:lstStyle/>
                    <a:p>
                      <a:pPr algn="ctr"/>
                      <a:r>
                        <a:rPr lang="en-US" sz="1200" dirty="0" smtClean="0"/>
                        <a:t>March 2012</a:t>
                      </a:r>
                      <a:endParaRPr lang="en-US" sz="1200" dirty="0"/>
                    </a:p>
                  </a:txBody>
                  <a:tcPr/>
                </a:tc>
                <a:tc>
                  <a:txBody>
                    <a:bodyPr/>
                    <a:lstStyle/>
                    <a:p>
                      <a:pPr algn="ctr"/>
                      <a:r>
                        <a:rPr lang="en-US" sz="1200" dirty="0" smtClean="0"/>
                        <a:t>4Q</a:t>
                      </a:r>
                      <a:r>
                        <a:rPr lang="en-US" sz="1200" baseline="0" dirty="0" smtClean="0"/>
                        <a:t> FY13</a:t>
                      </a:r>
                      <a:endParaRPr lang="en-US" sz="1200" dirty="0"/>
                    </a:p>
                  </a:txBody>
                  <a:tcPr/>
                </a:tc>
                <a:tc>
                  <a:txBody>
                    <a:bodyPr/>
                    <a:lstStyle/>
                    <a:p>
                      <a:pPr algn="ctr"/>
                      <a:r>
                        <a:rPr lang="en-US" sz="1200" dirty="0" smtClean="0"/>
                        <a:t>4Q FY19</a:t>
                      </a:r>
                      <a:endParaRPr lang="en-US" sz="1200" dirty="0"/>
                    </a:p>
                  </a:txBody>
                  <a:tcPr/>
                </a:tc>
                <a:tc>
                  <a:txBody>
                    <a:bodyPr/>
                    <a:lstStyle/>
                    <a:p>
                      <a:pPr algn="ctr"/>
                      <a:r>
                        <a:rPr lang="en-US" sz="1200" dirty="0" smtClean="0"/>
                        <a:t>$45M</a:t>
                      </a:r>
                      <a:endParaRPr lang="en-US" sz="1200" dirty="0"/>
                    </a:p>
                  </a:txBody>
                  <a:tcPr/>
                </a:tc>
                <a:tc>
                  <a:txBody>
                    <a:bodyPr/>
                    <a:lstStyle/>
                    <a:p>
                      <a:pPr algn="ctr"/>
                      <a:r>
                        <a:rPr lang="en-US" sz="1200" dirty="0" smtClean="0"/>
                        <a:t>$95M</a:t>
                      </a:r>
                      <a:endParaRPr lang="en-US" sz="1200" dirty="0"/>
                    </a:p>
                  </a:txBody>
                  <a:tcPr/>
                </a:tc>
              </a:tr>
            </a:tbl>
          </a:graphicData>
        </a:graphic>
      </p:graphicFrame>
    </p:spTree>
    <p:extLst>
      <p:ext uri="{BB962C8B-B14F-4D97-AF65-F5344CB8AC3E}">
        <p14:creationId xmlns:p14="http://schemas.microsoft.com/office/powerpoint/2010/main" xmlns="" val="67602206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27" name="Text Box 11"/>
          <p:cNvSpPr txBox="1">
            <a:spLocks noChangeArrowheads="1"/>
          </p:cNvSpPr>
          <p:nvPr/>
        </p:nvSpPr>
        <p:spPr bwMode="auto">
          <a:xfrm>
            <a:off x="0" y="165389"/>
            <a:ext cx="9144000" cy="461653"/>
          </a:xfrm>
          <a:prstGeom prst="rect">
            <a:avLst/>
          </a:prstGeom>
          <a:noFill/>
          <a:ln w="9525">
            <a:noFill/>
            <a:miter lim="800000"/>
            <a:headEnd/>
            <a:tailEnd/>
          </a:ln>
          <a:effectLst/>
        </p:spPr>
        <p:txBody>
          <a:bodyPr wrap="square" lIns="91429" tIns="45714" rIns="91429" bIns="45714">
            <a:spAutoFit/>
          </a:bodyPr>
          <a:lstStyle/>
          <a:p>
            <a:pPr algn="ctr" defTabSz="914608" eaLnBrk="0" hangingPunct="0"/>
            <a:r>
              <a:rPr lang="en-US" sz="2400" dirty="0" smtClean="0">
                <a:solidFill>
                  <a:srgbClr val="006600"/>
                </a:solidFill>
              </a:rPr>
              <a:t>FY14 BES HEWD Mark</a:t>
            </a:r>
            <a:endParaRPr lang="en-US" sz="2400" dirty="0">
              <a:solidFill>
                <a:srgbClr val="006600"/>
              </a:solidFill>
            </a:endParaRPr>
          </a:p>
        </p:txBody>
      </p:sp>
      <p:sp>
        <p:nvSpPr>
          <p:cNvPr id="777225" name="Text Box 9"/>
          <p:cNvSpPr txBox="1">
            <a:spLocks noChangeArrowheads="1"/>
          </p:cNvSpPr>
          <p:nvPr/>
        </p:nvSpPr>
        <p:spPr bwMode="auto">
          <a:xfrm>
            <a:off x="0" y="792480"/>
            <a:ext cx="9144000" cy="5401238"/>
          </a:xfrm>
          <a:prstGeom prst="rect">
            <a:avLst/>
          </a:prstGeom>
          <a:noFill/>
          <a:ln w="19050" algn="ctr">
            <a:noFill/>
            <a:miter lim="800000"/>
            <a:headEnd/>
            <a:tailEnd/>
          </a:ln>
          <a:effectLst/>
        </p:spPr>
        <p:txBody>
          <a:bodyPr wrap="square" lIns="164117" tIns="41029" rIns="164117" bIns="41029">
            <a:spAutoFit/>
          </a:bodyPr>
          <a:lstStyle/>
          <a:p>
            <a:pPr marL="205146" indent="-205146" defTabSz="914608">
              <a:lnSpc>
                <a:spcPct val="90000"/>
              </a:lnSpc>
              <a:buFont typeface="Wingdings" pitchFamily="2" charset="2"/>
              <a:buChar char="§"/>
            </a:pPr>
            <a:r>
              <a:rPr lang="en-US" sz="1600" dirty="0" smtClean="0">
                <a:latin typeface="Arial Narrow" pitchFamily="34" charset="0"/>
              </a:rPr>
              <a:t>The Committee recommends </a:t>
            </a:r>
            <a:r>
              <a:rPr lang="en-US" sz="1600" dirty="0" smtClean="0">
                <a:solidFill>
                  <a:srgbClr val="FF0000"/>
                </a:solidFill>
                <a:latin typeface="Arial Narrow" pitchFamily="34" charset="0"/>
              </a:rPr>
              <a:t>$1,583,099,000 </a:t>
            </a:r>
            <a:r>
              <a:rPr lang="en-US" sz="1600" dirty="0" smtClean="0">
                <a:latin typeface="Arial Narrow" pitchFamily="34" charset="0"/>
              </a:rPr>
              <a:t>for Basic Energy Sciences, </a:t>
            </a:r>
            <a:r>
              <a:rPr lang="en-US" sz="1600" dirty="0" smtClean="0">
                <a:solidFill>
                  <a:srgbClr val="FF0000"/>
                </a:solidFill>
                <a:latin typeface="Arial Narrow" pitchFamily="34" charset="0"/>
              </a:rPr>
              <a:t>$106,396,000 </a:t>
            </a:r>
            <a:r>
              <a:rPr lang="en-US" sz="1600" dirty="0" smtClean="0">
                <a:latin typeface="Arial Narrow" pitchFamily="34" charset="0"/>
              </a:rPr>
              <a:t>below fiscal year 2013 and </a:t>
            </a:r>
            <a:r>
              <a:rPr lang="en-US" sz="1600" dirty="0" smtClean="0">
                <a:solidFill>
                  <a:srgbClr val="FF0000"/>
                </a:solidFill>
                <a:latin typeface="Arial Narrow" pitchFamily="34" charset="0"/>
              </a:rPr>
              <a:t>$279,312,000 </a:t>
            </a:r>
            <a:r>
              <a:rPr lang="en-US" sz="1600" dirty="0" smtClean="0">
                <a:latin typeface="Arial Narrow" pitchFamily="34" charset="0"/>
              </a:rPr>
              <a:t>below the request.</a:t>
            </a:r>
            <a:endParaRPr lang="en-US" sz="1600" dirty="0">
              <a:latin typeface="Arial Narrow" pitchFamily="34" charset="0"/>
            </a:endParaRPr>
          </a:p>
          <a:p>
            <a:pPr marL="205146" indent="-205146" defTabSz="914608">
              <a:lnSpc>
                <a:spcPct val="90000"/>
              </a:lnSpc>
              <a:buFont typeface="Wingdings" pitchFamily="2" charset="2"/>
              <a:buChar char="§"/>
            </a:pPr>
            <a:r>
              <a:rPr lang="en-US" sz="1600" dirty="0">
                <a:latin typeface="Arial Narrow" pitchFamily="34" charset="0"/>
              </a:rPr>
              <a:t>The Committee recognizes the critical contribution that the program’s light sources, neutron sources, and other user facilities make to scientific discovery and American industry. The United States is currently host to the world’s most advanced and productive basic energy science user facilities, and </a:t>
            </a:r>
            <a:r>
              <a:rPr lang="en-US" sz="1600" dirty="0">
                <a:solidFill>
                  <a:srgbClr val="FF0000"/>
                </a:solidFill>
                <a:latin typeface="Arial Narrow" pitchFamily="34" charset="0"/>
              </a:rPr>
              <a:t>the Department is urged to develop a plan for the next generation of light sources and other user facilities in order to maintain American leadership through the next decade.</a:t>
            </a:r>
            <a:endParaRPr lang="en-US" sz="1600" dirty="0" smtClean="0">
              <a:solidFill>
                <a:srgbClr val="FF0000"/>
              </a:solidFill>
              <a:latin typeface="Arial Narrow" pitchFamily="34" charset="0"/>
            </a:endParaRPr>
          </a:p>
          <a:p>
            <a:pPr marL="231775" indent="-231775">
              <a:lnSpc>
                <a:spcPct val="90000"/>
              </a:lnSpc>
              <a:buFont typeface="Wingdings" pitchFamily="2" charset="2"/>
              <a:buChar char="§"/>
            </a:pPr>
            <a:r>
              <a:rPr lang="en-US" sz="1600" dirty="0" smtClean="0">
                <a:latin typeface="Arial Narrow" pitchFamily="34" charset="0"/>
              </a:rPr>
              <a:t>$1,509,299,000 for Research within Basic Energy Sciences, $29,199,000 below fiscal year 2013 and $231,812,000 below the request.  The recommendation includes </a:t>
            </a:r>
            <a:r>
              <a:rPr lang="en-US" sz="1600" dirty="0" smtClean="0">
                <a:solidFill>
                  <a:srgbClr val="FF0000"/>
                </a:solidFill>
                <a:latin typeface="Arial Narrow" pitchFamily="34" charset="0"/>
              </a:rPr>
              <a:t>$24,237,000 </a:t>
            </a:r>
            <a:r>
              <a:rPr lang="en-US" sz="1600" dirty="0" smtClean="0">
                <a:latin typeface="Arial Narrow" pitchFamily="34" charset="0"/>
              </a:rPr>
              <a:t>for the fifth year of the </a:t>
            </a:r>
            <a:r>
              <a:rPr lang="en-US" sz="1600" dirty="0" smtClean="0">
                <a:solidFill>
                  <a:srgbClr val="FF0000"/>
                </a:solidFill>
                <a:latin typeface="Arial Narrow" pitchFamily="34" charset="0"/>
              </a:rPr>
              <a:t>Fuels from Sunlight Energy Innovation Hub</a:t>
            </a:r>
            <a:r>
              <a:rPr lang="en-US" sz="1600" dirty="0" smtClean="0">
                <a:latin typeface="Arial Narrow" pitchFamily="34" charset="0"/>
              </a:rPr>
              <a:t> and </a:t>
            </a:r>
            <a:r>
              <a:rPr lang="en-US" sz="1600" dirty="0" smtClean="0">
                <a:solidFill>
                  <a:srgbClr val="FF0000"/>
                </a:solidFill>
                <a:latin typeface="Arial Narrow" pitchFamily="34" charset="0"/>
              </a:rPr>
              <a:t>$24,237,000 </a:t>
            </a:r>
            <a:r>
              <a:rPr lang="en-US" sz="1600" dirty="0" smtClean="0">
                <a:latin typeface="Arial Narrow" pitchFamily="34" charset="0"/>
              </a:rPr>
              <a:t>for the second year of the </a:t>
            </a:r>
            <a:r>
              <a:rPr lang="en-US" sz="1600" dirty="0" smtClean="0">
                <a:solidFill>
                  <a:srgbClr val="FF0000"/>
                </a:solidFill>
                <a:latin typeface="Arial Narrow" pitchFamily="34" charset="0"/>
              </a:rPr>
              <a:t>Batteries and Energy Storage Energy Innovation Hub</a:t>
            </a:r>
            <a:r>
              <a:rPr lang="en-US" sz="1600" dirty="0" smtClean="0">
                <a:latin typeface="Arial Narrow" pitchFamily="34" charset="0"/>
              </a:rPr>
              <a:t>, the same as the request; and </a:t>
            </a:r>
            <a:r>
              <a:rPr lang="en-US" sz="1600" dirty="0" smtClean="0">
                <a:solidFill>
                  <a:srgbClr val="FF0000"/>
                </a:solidFill>
                <a:latin typeface="Arial Narrow" pitchFamily="34" charset="0"/>
              </a:rPr>
              <a:t>$</a:t>
            </a:r>
            <a:r>
              <a:rPr lang="en-US" sz="1600" dirty="0">
                <a:solidFill>
                  <a:srgbClr val="FF0000"/>
                </a:solidFill>
                <a:latin typeface="Arial Narrow" pitchFamily="34" charset="0"/>
              </a:rPr>
              <a:t>6</a:t>
            </a:r>
            <a:r>
              <a:rPr lang="en-US" sz="1600" dirty="0" smtClean="0">
                <a:solidFill>
                  <a:srgbClr val="FF0000"/>
                </a:solidFill>
                <a:latin typeface="Arial Narrow" pitchFamily="34" charset="0"/>
              </a:rPr>
              <a:t>0,000,000 </a:t>
            </a:r>
            <a:r>
              <a:rPr lang="en-US" sz="1600" dirty="0" smtClean="0">
                <a:latin typeface="Arial Narrow" pitchFamily="34" charset="0"/>
              </a:rPr>
              <a:t>for </a:t>
            </a:r>
            <a:r>
              <a:rPr lang="en-US" sz="1600" dirty="0" smtClean="0">
                <a:solidFill>
                  <a:srgbClr val="FF0000"/>
                </a:solidFill>
                <a:latin typeface="Arial Narrow" pitchFamily="34" charset="0"/>
              </a:rPr>
              <a:t>Energy Frontier Research Centers (EFRC’s)</a:t>
            </a:r>
            <a:r>
              <a:rPr lang="en-US" sz="1600" dirty="0" smtClean="0">
                <a:latin typeface="Arial Narrow" pitchFamily="34" charset="0"/>
              </a:rPr>
              <a:t>, $40,000,000 below the request. The </a:t>
            </a:r>
            <a:r>
              <a:rPr lang="en-US" sz="1600" dirty="0">
                <a:latin typeface="Arial Narrow" pitchFamily="34" charset="0"/>
              </a:rPr>
              <a:t>recommendation </a:t>
            </a:r>
            <a:r>
              <a:rPr lang="en-US" sz="1600" dirty="0" smtClean="0">
                <a:latin typeface="Arial Narrow" pitchFamily="34" charset="0"/>
              </a:rPr>
              <a:t>does </a:t>
            </a:r>
            <a:r>
              <a:rPr lang="en-US" sz="1600" dirty="0">
                <a:latin typeface="Arial Narrow" pitchFamily="34" charset="0"/>
              </a:rPr>
              <a:t>not provide $68,729,000 for </a:t>
            </a:r>
            <a:r>
              <a:rPr lang="en-US" sz="1600" dirty="0" smtClean="0">
                <a:latin typeface="Arial Narrow" pitchFamily="34" charset="0"/>
              </a:rPr>
              <a:t>the requested one-time </a:t>
            </a:r>
            <a:r>
              <a:rPr lang="en-US" sz="1600" dirty="0">
                <a:latin typeface="Arial Narrow" pitchFamily="34" charset="0"/>
              </a:rPr>
              <a:t>funding for additional </a:t>
            </a:r>
            <a:r>
              <a:rPr lang="en-US" sz="1600" dirty="0" smtClean="0">
                <a:latin typeface="Arial Narrow" pitchFamily="34" charset="0"/>
              </a:rPr>
              <a:t>EFRCs.  The Committee provides </a:t>
            </a:r>
            <a:r>
              <a:rPr lang="en-US" sz="1600" dirty="0" smtClean="0">
                <a:solidFill>
                  <a:srgbClr val="FF0000"/>
                </a:solidFill>
                <a:latin typeface="Arial Narrow" pitchFamily="34" charset="0"/>
              </a:rPr>
              <a:t>no funds</a:t>
            </a:r>
            <a:r>
              <a:rPr lang="en-US" sz="1600" dirty="0" smtClean="0">
                <a:latin typeface="Arial Narrow" pitchFamily="34" charset="0"/>
              </a:rPr>
              <a:t>, $8,520,000 below fiscal year 2013 and the request, for the </a:t>
            </a:r>
            <a:r>
              <a:rPr lang="en-US" sz="1600" dirty="0" smtClean="0">
                <a:solidFill>
                  <a:srgbClr val="FF0000"/>
                </a:solidFill>
                <a:latin typeface="Arial Narrow" pitchFamily="34" charset="0"/>
              </a:rPr>
              <a:t>Experimental Program to Stimulate Competitive Research</a:t>
            </a:r>
            <a:r>
              <a:rPr lang="en-US" sz="1600" dirty="0" smtClean="0">
                <a:latin typeface="Arial Narrow" pitchFamily="34" charset="0"/>
              </a:rPr>
              <a:t>.</a:t>
            </a:r>
          </a:p>
          <a:p>
            <a:pPr marL="231775" indent="-231775">
              <a:lnSpc>
                <a:spcPct val="90000"/>
              </a:lnSpc>
              <a:buFont typeface="Wingdings" pitchFamily="2" charset="2"/>
              <a:buChar char="§"/>
            </a:pPr>
            <a:r>
              <a:rPr lang="en-US" sz="1600" dirty="0" smtClean="0">
                <a:latin typeface="Arial Narrow" pitchFamily="34" charset="0"/>
              </a:rPr>
              <a:t>MIE:  $64,200,000 for two major items of equipment, the same as the request:  $39,200,000 for the Advanced Photon Source Upgrade and $25,000,000 for NSLS-II Experimental Tools.</a:t>
            </a:r>
          </a:p>
          <a:p>
            <a:pPr marL="231775" indent="-231775">
              <a:lnSpc>
                <a:spcPct val="90000"/>
              </a:lnSpc>
              <a:buFont typeface="Wingdings" pitchFamily="2" charset="2"/>
              <a:buChar char="§"/>
            </a:pPr>
            <a:r>
              <a:rPr lang="en-US" sz="1600" dirty="0" smtClean="0">
                <a:latin typeface="Arial Narrow" pitchFamily="34" charset="0"/>
              </a:rPr>
              <a:t>Facilities:  $775,003,000 for facility operations, </a:t>
            </a:r>
            <a:r>
              <a:rPr lang="en-US" sz="1600" dirty="0">
                <a:latin typeface="Arial Narrow" pitchFamily="34" charset="0"/>
              </a:rPr>
              <a:t>which includes funding for individual scientific user facilities at their finalized fiscal year 2013 operating levels and </a:t>
            </a:r>
            <a:r>
              <a:rPr lang="en-US" sz="1600" dirty="0">
                <a:solidFill>
                  <a:srgbClr val="FF0000"/>
                </a:solidFill>
                <a:latin typeface="Arial Narrow" pitchFamily="34" charset="0"/>
              </a:rPr>
              <a:t>$50,000,000 for NSLS-II early operations</a:t>
            </a:r>
            <a:r>
              <a:rPr lang="en-US" sz="1600" dirty="0">
                <a:latin typeface="Arial Narrow" pitchFamily="34" charset="0"/>
              </a:rPr>
              <a:t>, $29,053,000 above fiscal year 2013 and $19,000,000 below the budget request. </a:t>
            </a:r>
            <a:endParaRPr lang="en-US" sz="1600" dirty="0" smtClean="0">
              <a:latin typeface="Arial Narrow" pitchFamily="34" charset="0"/>
            </a:endParaRPr>
          </a:p>
          <a:p>
            <a:pPr marL="231775" indent="-231775">
              <a:lnSpc>
                <a:spcPct val="90000"/>
              </a:lnSpc>
              <a:buFont typeface="Wingdings" pitchFamily="2" charset="2"/>
              <a:buChar char="§"/>
            </a:pPr>
            <a:r>
              <a:rPr lang="en-US" sz="1600" dirty="0" smtClean="0">
                <a:latin typeface="Arial Narrow" pitchFamily="34" charset="0"/>
              </a:rPr>
              <a:t>Construction.—$73,800,000 for Basic Energy Sciences construction projects, $77,197,000 below fiscal year 2013 and $47,500,000 below the request. </a:t>
            </a:r>
            <a:r>
              <a:rPr lang="en-US" sz="1600" dirty="0">
                <a:latin typeface="Arial Narrow" pitchFamily="34" charset="0"/>
              </a:rPr>
              <a:t>The recommendation includes the first year of construction funding for the LINAC Coherent Light Source II two-tunnel upgrade </a:t>
            </a:r>
            <a:r>
              <a:rPr lang="en-US" sz="1600" dirty="0" smtClean="0">
                <a:latin typeface="Arial Narrow" pitchFamily="34" charset="0"/>
              </a:rPr>
              <a:t>project.</a:t>
            </a:r>
          </a:p>
          <a:p>
            <a:pPr marL="231775" indent="-231775">
              <a:lnSpc>
                <a:spcPct val="90000"/>
              </a:lnSpc>
              <a:buFont typeface="Wingdings" pitchFamily="2" charset="2"/>
              <a:buChar char="§"/>
            </a:pPr>
            <a:r>
              <a:rPr lang="en-US" sz="1600" dirty="0">
                <a:solidFill>
                  <a:srgbClr val="FF0000"/>
                </a:solidFill>
                <a:latin typeface="Arial Narrow" pitchFamily="34" charset="0"/>
              </a:rPr>
              <a:t>The bill includes a provision prohibiting the Office of Science from entering into multi-year funding agreements with a value of less than $1,500,000</a:t>
            </a:r>
            <a:r>
              <a:rPr lang="en-US" sz="1600" dirty="0" smtClean="0">
                <a:solidFill>
                  <a:srgbClr val="FF0000"/>
                </a:solidFill>
              </a:rPr>
              <a:t>.</a:t>
            </a:r>
            <a:r>
              <a:rPr lang="en-US" sz="1600" dirty="0" smtClean="0"/>
              <a:t> </a:t>
            </a:r>
            <a:endParaRPr lang="en-US" sz="1600" dirty="0">
              <a:latin typeface="Arial Narrow" pitchFamily="34" charset="0"/>
            </a:endParaRPr>
          </a:p>
        </p:txBody>
      </p:sp>
      <p:sp>
        <p:nvSpPr>
          <p:cNvPr id="4" name="Slide Number Placeholder 2"/>
          <p:cNvSpPr txBox="1">
            <a:spLocks/>
          </p:cNvSpPr>
          <p:nvPr/>
        </p:nvSpPr>
        <p:spPr>
          <a:xfrm>
            <a:off x="8372186" y="6311247"/>
            <a:ext cx="381000" cy="365125"/>
          </a:xfrm>
          <a:prstGeom prst="rect">
            <a:avLst/>
          </a:prstGeom>
        </p:spPr>
        <p:txBody>
          <a:bodyPr vert="horz" lIns="90779" tIns="45394" rIns="90779" bIns="45394" rtlCol="0" anchor="ctr"/>
          <a:lstStyle/>
          <a:p>
            <a:pPr algn="r" defTabSz="820487" fontAlgn="auto">
              <a:spcBef>
                <a:spcPts val="0"/>
              </a:spcBef>
              <a:spcAft>
                <a:spcPts val="0"/>
              </a:spcAft>
              <a:defRPr/>
            </a:pPr>
            <a:fld id="{894C652A-1437-4DEE-BE20-1D8E4CBD3D73}" type="slidenum">
              <a:rPr lang="en-US" sz="1200" smtClean="0">
                <a:solidFill>
                  <a:srgbClr val="106636"/>
                </a:solidFill>
                <a:cs typeface="Arial" pitchFamily="34" charset="0"/>
              </a:rPr>
              <a:pPr algn="r" defTabSz="820487" fontAlgn="auto">
                <a:spcBef>
                  <a:spcPts val="0"/>
                </a:spcBef>
                <a:spcAft>
                  <a:spcPts val="0"/>
                </a:spcAft>
                <a:defRPr/>
              </a:pPr>
              <a:t>25</a:t>
            </a:fld>
            <a:endParaRPr lang="en-US" sz="1200" dirty="0">
              <a:solidFill>
                <a:srgbClr val="106636"/>
              </a:solidFill>
              <a:cs typeface="Arial" pitchFamily="34" charset="0"/>
            </a:endParaRPr>
          </a:p>
        </p:txBody>
      </p:sp>
    </p:spTree>
    <p:extLst>
      <p:ext uri="{BB962C8B-B14F-4D97-AF65-F5344CB8AC3E}">
        <p14:creationId xmlns:p14="http://schemas.microsoft.com/office/powerpoint/2010/main" xmlns="" val="245246960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27" name="Text Box 11"/>
          <p:cNvSpPr txBox="1">
            <a:spLocks noChangeArrowheads="1"/>
          </p:cNvSpPr>
          <p:nvPr/>
        </p:nvSpPr>
        <p:spPr bwMode="auto">
          <a:xfrm>
            <a:off x="0" y="165389"/>
            <a:ext cx="9144000" cy="461653"/>
          </a:xfrm>
          <a:prstGeom prst="rect">
            <a:avLst/>
          </a:prstGeom>
          <a:noFill/>
          <a:ln w="9525">
            <a:noFill/>
            <a:miter lim="800000"/>
            <a:headEnd/>
            <a:tailEnd/>
          </a:ln>
          <a:effectLst/>
        </p:spPr>
        <p:txBody>
          <a:bodyPr wrap="square" lIns="91429" tIns="45714" rIns="91429" bIns="45714">
            <a:spAutoFit/>
          </a:bodyPr>
          <a:lstStyle/>
          <a:p>
            <a:pPr algn="ctr" defTabSz="914608" eaLnBrk="0" hangingPunct="0"/>
            <a:r>
              <a:rPr lang="en-US" sz="2400" dirty="0" smtClean="0">
                <a:solidFill>
                  <a:srgbClr val="006600"/>
                </a:solidFill>
              </a:rPr>
              <a:t>FY14 BES SEWD Mark</a:t>
            </a:r>
            <a:endParaRPr lang="en-US" sz="2400" dirty="0">
              <a:solidFill>
                <a:srgbClr val="006600"/>
              </a:solidFill>
            </a:endParaRPr>
          </a:p>
        </p:txBody>
      </p:sp>
      <p:sp>
        <p:nvSpPr>
          <p:cNvPr id="777225" name="Text Box 9"/>
          <p:cNvSpPr txBox="1">
            <a:spLocks noChangeArrowheads="1"/>
          </p:cNvSpPr>
          <p:nvPr/>
        </p:nvSpPr>
        <p:spPr bwMode="auto">
          <a:xfrm>
            <a:off x="0" y="792480"/>
            <a:ext cx="9144000" cy="3345291"/>
          </a:xfrm>
          <a:prstGeom prst="rect">
            <a:avLst/>
          </a:prstGeom>
          <a:noFill/>
          <a:ln w="19050" algn="ctr">
            <a:noFill/>
            <a:miter lim="800000"/>
            <a:headEnd/>
            <a:tailEnd/>
          </a:ln>
          <a:effectLst/>
        </p:spPr>
        <p:txBody>
          <a:bodyPr wrap="square" lIns="164117" tIns="41029" rIns="164117" bIns="41029">
            <a:spAutoFit/>
          </a:bodyPr>
          <a:lstStyle/>
          <a:p>
            <a:pPr marL="205146" indent="-205146" defTabSz="914608">
              <a:spcAft>
                <a:spcPts val="600"/>
              </a:spcAft>
              <a:buFont typeface="Wingdings" pitchFamily="2" charset="2"/>
              <a:buChar char="§"/>
            </a:pPr>
            <a:r>
              <a:rPr lang="en-US" sz="1600" dirty="0" smtClean="0">
                <a:latin typeface="Arial Narrow" pitchFamily="34" charset="0"/>
              </a:rPr>
              <a:t>The Committee recommends $1,805,162,000, a decrease of $57,249,000 below the budget request, for Basic Energy Sciences. </a:t>
            </a:r>
          </a:p>
          <a:p>
            <a:pPr marL="231775" indent="-231775">
              <a:spcAft>
                <a:spcPts val="600"/>
              </a:spcAft>
              <a:buFont typeface="Wingdings" pitchFamily="2" charset="2"/>
              <a:buChar char="§"/>
            </a:pPr>
            <a:r>
              <a:rPr lang="en-US" sz="1600" dirty="0">
                <a:latin typeface="Arial Narrow" pitchFamily="34" charset="0"/>
              </a:rPr>
              <a:t>Of these funds, the Committee recommends up to $100,000,000 for Energy Frontier Research Centers and $24,237,000 each for the Fuels from Sunlight and Batteries and Energy Storage Hubs</a:t>
            </a:r>
            <a:r>
              <a:rPr lang="en-US" sz="1600" dirty="0" smtClean="0">
                <a:latin typeface="Arial Narrow" pitchFamily="34" charset="0"/>
              </a:rPr>
              <a:t>.</a:t>
            </a:r>
          </a:p>
          <a:p>
            <a:pPr marL="231775" indent="-231775">
              <a:spcAft>
                <a:spcPts val="600"/>
              </a:spcAft>
              <a:buFont typeface="Wingdings" pitchFamily="2" charset="2"/>
              <a:buChar char="§"/>
            </a:pPr>
            <a:r>
              <a:rPr lang="en-US" sz="1600" dirty="0">
                <a:latin typeface="Arial Narrow" pitchFamily="34" charset="0"/>
              </a:rPr>
              <a:t>Within these funds, the Committee also recommends $20,000,000 for the Experimental Program to Stimulate Competitive Research [EPSCoR] program, which was created by Congress over concerns about the uneven distribution of Federal research and development </a:t>
            </a:r>
            <a:r>
              <a:rPr lang="en-US" sz="1600" dirty="0" smtClean="0">
                <a:latin typeface="Arial Narrow" pitchFamily="34" charset="0"/>
              </a:rPr>
              <a:t>grants. </a:t>
            </a:r>
          </a:p>
          <a:p>
            <a:pPr marL="231775" indent="-231775">
              <a:spcAft>
                <a:spcPts val="600"/>
              </a:spcAft>
              <a:buFont typeface="Wingdings" pitchFamily="2" charset="2"/>
              <a:buChar char="§"/>
            </a:pPr>
            <a:r>
              <a:rPr lang="en-US" sz="1600" dirty="0">
                <a:latin typeface="Arial Narrow" pitchFamily="34" charset="0"/>
              </a:rPr>
              <a:t>MIE:  $</a:t>
            </a:r>
            <a:r>
              <a:rPr lang="en-US" sz="1600" dirty="0" smtClean="0">
                <a:latin typeface="Arial Narrow" pitchFamily="34" charset="0"/>
              </a:rPr>
              <a:t>64,200,000 </a:t>
            </a:r>
            <a:r>
              <a:rPr lang="en-US" sz="1600" dirty="0">
                <a:latin typeface="Arial Narrow" pitchFamily="34" charset="0"/>
              </a:rPr>
              <a:t>for two major items of equipment, the same as the request:  $39,200,000 for the Advanced Photon Source Upgrade and $25,000,000 for NSLS-II Experimental Tools.</a:t>
            </a:r>
          </a:p>
          <a:p>
            <a:pPr marL="231775" indent="-231775">
              <a:spcAft>
                <a:spcPts val="600"/>
              </a:spcAft>
              <a:buFont typeface="Wingdings" pitchFamily="2" charset="2"/>
              <a:buChar char="§"/>
            </a:pPr>
            <a:r>
              <a:rPr lang="en-US" sz="1600" dirty="0" smtClean="0">
                <a:latin typeface="Arial Narrow" pitchFamily="34" charset="0"/>
              </a:rPr>
              <a:t>Construction—$121,300,000 is provided for construction activities as requested, which includes $26,300,000 for the National Synchrotron Light Source-II at Brookhaven National Laboratory and $95,000,000 for the Linac Coherent Light Source-II at SLAC. </a:t>
            </a:r>
          </a:p>
        </p:txBody>
      </p:sp>
      <p:sp>
        <p:nvSpPr>
          <p:cNvPr id="4" name="Slide Number Placeholder 2"/>
          <p:cNvSpPr txBox="1">
            <a:spLocks/>
          </p:cNvSpPr>
          <p:nvPr/>
        </p:nvSpPr>
        <p:spPr>
          <a:xfrm>
            <a:off x="8372186" y="6311247"/>
            <a:ext cx="381000" cy="365125"/>
          </a:xfrm>
          <a:prstGeom prst="rect">
            <a:avLst/>
          </a:prstGeom>
        </p:spPr>
        <p:txBody>
          <a:bodyPr vert="horz" lIns="90779" tIns="45394" rIns="90779" bIns="45394" rtlCol="0" anchor="ctr"/>
          <a:lstStyle/>
          <a:p>
            <a:pPr algn="r" defTabSz="820487" fontAlgn="auto">
              <a:spcBef>
                <a:spcPts val="0"/>
              </a:spcBef>
              <a:spcAft>
                <a:spcPts val="0"/>
              </a:spcAft>
              <a:defRPr/>
            </a:pPr>
            <a:fld id="{894C652A-1437-4DEE-BE20-1D8E4CBD3D73}" type="slidenum">
              <a:rPr lang="en-US" sz="1200" smtClean="0">
                <a:solidFill>
                  <a:srgbClr val="106636"/>
                </a:solidFill>
                <a:cs typeface="Arial" pitchFamily="34" charset="0"/>
              </a:rPr>
              <a:pPr algn="r" defTabSz="820487" fontAlgn="auto">
                <a:spcBef>
                  <a:spcPts val="0"/>
                </a:spcBef>
                <a:spcAft>
                  <a:spcPts val="0"/>
                </a:spcAft>
                <a:defRPr/>
              </a:pPr>
              <a:t>26</a:t>
            </a:fld>
            <a:endParaRPr lang="en-US" sz="1200" dirty="0">
              <a:solidFill>
                <a:srgbClr val="106636"/>
              </a:solidFill>
              <a:cs typeface="Arial" pitchFamily="34" charset="0"/>
            </a:endParaRPr>
          </a:p>
        </p:txBody>
      </p:sp>
    </p:spTree>
    <p:extLst>
      <p:ext uri="{BB962C8B-B14F-4D97-AF65-F5344CB8AC3E}">
        <p14:creationId xmlns:p14="http://schemas.microsoft.com/office/powerpoint/2010/main" xmlns="" val="28305666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400" y="784457"/>
            <a:ext cx="9093200" cy="5413143"/>
            <a:chOff x="-6" y="708"/>
            <a:chExt cx="6336" cy="3948"/>
          </a:xfrm>
        </p:grpSpPr>
        <p:sp>
          <p:nvSpPr>
            <p:cNvPr id="842755" name="Rectangle 3"/>
            <p:cNvSpPr>
              <a:spLocks noChangeArrowheads="1"/>
            </p:cNvSpPr>
            <p:nvPr/>
          </p:nvSpPr>
          <p:spPr bwMode="auto">
            <a:xfrm>
              <a:off x="-6" y="712"/>
              <a:ext cx="6336" cy="3944"/>
            </a:xfrm>
            <a:prstGeom prst="rect">
              <a:avLst/>
            </a:prstGeom>
            <a:noFill/>
            <a:ln w="19050" algn="ctr">
              <a:solidFill>
                <a:srgbClr val="000099"/>
              </a:solidFill>
              <a:miter lim="800000"/>
              <a:headEnd/>
              <a:tailEnd/>
            </a:ln>
            <a:effectLst/>
          </p:spPr>
          <p:txBody>
            <a:bodyPr wrap="none" anchor="ctr"/>
            <a:lstStyle/>
            <a:p>
              <a:endParaRPr lang="en-US"/>
            </a:p>
          </p:txBody>
        </p:sp>
        <p:sp>
          <p:nvSpPr>
            <p:cNvPr id="842756" name="Line 4"/>
            <p:cNvSpPr>
              <a:spLocks noChangeShapeType="1"/>
            </p:cNvSpPr>
            <p:nvPr/>
          </p:nvSpPr>
          <p:spPr bwMode="auto">
            <a:xfrm>
              <a:off x="3170" y="708"/>
              <a:ext cx="0" cy="3942"/>
            </a:xfrm>
            <a:prstGeom prst="line">
              <a:avLst/>
            </a:prstGeom>
            <a:noFill/>
            <a:ln w="19050">
              <a:solidFill>
                <a:srgbClr val="000099"/>
              </a:solidFill>
              <a:round/>
              <a:headEnd/>
              <a:tailEnd/>
            </a:ln>
            <a:effectLst/>
          </p:spPr>
          <p:txBody>
            <a:bodyPr wrap="none" anchor="ctr"/>
            <a:lstStyle/>
            <a:p>
              <a:endParaRPr lang="en-US"/>
            </a:p>
          </p:txBody>
        </p:sp>
      </p:grpSp>
      <p:sp>
        <p:nvSpPr>
          <p:cNvPr id="842757" name="Text Box 5"/>
          <p:cNvSpPr txBox="1">
            <a:spLocks noChangeArrowheads="1"/>
          </p:cNvSpPr>
          <p:nvPr/>
        </p:nvSpPr>
        <p:spPr bwMode="auto">
          <a:xfrm>
            <a:off x="241809" y="784715"/>
            <a:ext cx="4320886" cy="274544"/>
          </a:xfrm>
          <a:prstGeom prst="rect">
            <a:avLst/>
          </a:prstGeom>
          <a:noFill/>
          <a:ln w="19050" algn="ctr">
            <a:noFill/>
            <a:miter lim="800000"/>
            <a:headEnd/>
            <a:tailEnd/>
          </a:ln>
          <a:effectLst/>
        </p:spPr>
        <p:txBody>
          <a:bodyPr lIns="82058" tIns="41029" rIns="82058" bIns="41029"/>
          <a:lstStyle/>
          <a:p>
            <a:pPr algn="ctr" defTabSz="914608">
              <a:lnSpc>
                <a:spcPct val="80000"/>
              </a:lnSpc>
              <a:spcBef>
                <a:spcPct val="20000"/>
              </a:spcBef>
            </a:pPr>
            <a:r>
              <a:rPr lang="en-US" dirty="0">
                <a:solidFill>
                  <a:srgbClr val="000099"/>
                </a:solidFill>
              </a:rPr>
              <a:t>HEWD Mark</a:t>
            </a:r>
          </a:p>
        </p:txBody>
      </p:sp>
      <p:sp>
        <p:nvSpPr>
          <p:cNvPr id="842758" name="Text Box 6"/>
          <p:cNvSpPr txBox="1">
            <a:spLocks noChangeArrowheads="1"/>
          </p:cNvSpPr>
          <p:nvPr/>
        </p:nvSpPr>
        <p:spPr bwMode="auto">
          <a:xfrm>
            <a:off x="4574887" y="821291"/>
            <a:ext cx="4320886" cy="274544"/>
          </a:xfrm>
          <a:prstGeom prst="rect">
            <a:avLst/>
          </a:prstGeom>
          <a:noFill/>
          <a:ln w="19050" algn="ctr">
            <a:noFill/>
            <a:miter lim="800000"/>
            <a:headEnd/>
            <a:tailEnd/>
          </a:ln>
          <a:effectLst/>
        </p:spPr>
        <p:txBody>
          <a:bodyPr lIns="82058" tIns="41029" rIns="82058" bIns="41029"/>
          <a:lstStyle/>
          <a:p>
            <a:pPr algn="ctr" defTabSz="914608">
              <a:lnSpc>
                <a:spcPct val="80000"/>
              </a:lnSpc>
              <a:spcBef>
                <a:spcPct val="20000"/>
              </a:spcBef>
            </a:pPr>
            <a:r>
              <a:rPr lang="en-US" dirty="0">
                <a:solidFill>
                  <a:srgbClr val="000099"/>
                </a:solidFill>
              </a:rPr>
              <a:t>SEWD Mark</a:t>
            </a:r>
          </a:p>
        </p:txBody>
      </p:sp>
      <p:sp>
        <p:nvSpPr>
          <p:cNvPr id="842759" name="Text Box 7"/>
          <p:cNvSpPr txBox="1">
            <a:spLocks noChangeArrowheads="1"/>
          </p:cNvSpPr>
          <p:nvPr/>
        </p:nvSpPr>
        <p:spPr bwMode="auto">
          <a:xfrm>
            <a:off x="4496634" y="2530773"/>
            <a:ext cx="4477392" cy="4414814"/>
          </a:xfrm>
          <a:prstGeom prst="rect">
            <a:avLst/>
          </a:prstGeom>
          <a:noFill/>
          <a:ln w="19050" algn="ctr">
            <a:noFill/>
            <a:miter lim="800000"/>
            <a:headEnd/>
            <a:tailEnd/>
          </a:ln>
          <a:effectLst/>
        </p:spPr>
        <p:txBody>
          <a:bodyPr wrap="square" lIns="164117" tIns="41029" rIns="164117" bIns="41029">
            <a:spAutoFit/>
          </a:bodyPr>
          <a:lstStyle/>
          <a:p>
            <a:pPr marL="109538" lvl="1" indent="-109538" defTabSz="914608">
              <a:lnSpc>
                <a:spcPct val="90000"/>
              </a:lnSpc>
              <a:buFont typeface="Wingdings" pitchFamily="2" charset="2"/>
              <a:buChar char="§"/>
              <a:tabLst>
                <a:tab pos="3692622" algn="r"/>
              </a:tabLst>
            </a:pPr>
            <a:r>
              <a:rPr lang="en-US" sz="1500" dirty="0">
                <a:latin typeface="Arial Narrow" pitchFamily="34" charset="0"/>
              </a:rPr>
              <a:t>The </a:t>
            </a:r>
            <a:r>
              <a:rPr lang="en-US" sz="1500" dirty="0" smtClean="0">
                <a:latin typeface="Arial Narrow" pitchFamily="34" charset="0"/>
              </a:rPr>
              <a:t>Senate EWD </a:t>
            </a:r>
            <a:r>
              <a:rPr lang="en-US" sz="1500" dirty="0">
                <a:latin typeface="Arial Narrow" pitchFamily="34" charset="0"/>
              </a:rPr>
              <a:t>FY 2014 mark for BES </a:t>
            </a:r>
            <a:r>
              <a:rPr lang="en-US" sz="1500" dirty="0" smtClean="0">
                <a:latin typeface="Arial Narrow" pitchFamily="34" charset="0"/>
              </a:rPr>
              <a:t>provides funding for all of the activities requested in FY 2014</a:t>
            </a:r>
            <a:r>
              <a:rPr lang="en-US" sz="1500" dirty="0">
                <a:latin typeface="Arial Narrow" pitchFamily="34" charset="0"/>
              </a:rPr>
              <a:t>, except </a:t>
            </a:r>
            <a:r>
              <a:rPr lang="en-US" sz="1500" dirty="0" smtClean="0">
                <a:latin typeface="Arial Narrow" pitchFamily="34" charset="0"/>
              </a:rPr>
              <a:t>for the $</a:t>
            </a:r>
            <a:r>
              <a:rPr lang="en-US" sz="1500" dirty="0">
                <a:latin typeface="Arial Narrow" pitchFamily="34" charset="0"/>
              </a:rPr>
              <a:t>68,729,000 </a:t>
            </a:r>
            <a:r>
              <a:rPr lang="en-US" sz="1500" dirty="0" smtClean="0">
                <a:latin typeface="Arial Narrow" pitchFamily="34" charset="0"/>
              </a:rPr>
              <a:t>requested </a:t>
            </a:r>
            <a:r>
              <a:rPr lang="en-US" sz="1500" dirty="0">
                <a:latin typeface="Arial Narrow" pitchFamily="34" charset="0"/>
              </a:rPr>
              <a:t>one-time funding for additional EFRCs</a:t>
            </a:r>
            <a:r>
              <a:rPr lang="en-US" sz="1500" dirty="0" smtClean="0">
                <a:latin typeface="Arial Narrow" pitchFamily="34" charset="0"/>
              </a:rPr>
              <a:t>.</a:t>
            </a:r>
            <a:endParaRPr lang="en-US" sz="1500" dirty="0">
              <a:latin typeface="Arial Narrow" pitchFamily="34" charset="0"/>
            </a:endParaRPr>
          </a:p>
          <a:p>
            <a:pPr marL="109538" lvl="1" indent="-109538" defTabSz="914608">
              <a:lnSpc>
                <a:spcPct val="90000"/>
              </a:lnSpc>
              <a:buFont typeface="Wingdings" pitchFamily="2" charset="2"/>
              <a:buChar char="§"/>
              <a:tabLst>
                <a:tab pos="3692622" algn="r"/>
              </a:tabLst>
            </a:pPr>
            <a:endParaRPr lang="en-US" sz="1100" dirty="0" smtClean="0">
              <a:latin typeface="Arial Narrow" pitchFamily="34" charset="0"/>
            </a:endParaRPr>
          </a:p>
          <a:p>
            <a:pPr marL="109538" lvl="1" indent="-109538" defTabSz="914608">
              <a:lnSpc>
                <a:spcPct val="90000"/>
              </a:lnSpc>
              <a:buFont typeface="Wingdings" pitchFamily="2" charset="2"/>
              <a:buChar char="§"/>
              <a:tabLst>
                <a:tab pos="3692622" algn="r"/>
              </a:tabLst>
            </a:pPr>
            <a:r>
              <a:rPr lang="en-US" sz="1500" dirty="0" smtClean="0">
                <a:latin typeface="Arial Narrow" pitchFamily="34" charset="0"/>
              </a:rPr>
              <a:t>The Senate mark will permit the facilities to perform needed maintenance and upgrades—much of which has been deferred— and will improve support to users in order to return facilities operations to optimum levels in FY 2014.</a:t>
            </a:r>
            <a:r>
              <a:rPr lang="en-US" sz="1600" dirty="0" smtClean="0">
                <a:latin typeface="Arial Narrow" pitchFamily="34" charset="0"/>
              </a:rPr>
              <a:t/>
            </a:r>
            <a:br>
              <a:rPr lang="en-US" sz="1600" dirty="0" smtClean="0">
                <a:latin typeface="Arial Narrow" pitchFamily="34" charset="0"/>
              </a:rPr>
            </a:br>
            <a:endParaRPr lang="en-US" sz="1600" dirty="0" smtClean="0">
              <a:latin typeface="Arial Narrow" pitchFamily="34" charset="0"/>
            </a:endParaRPr>
          </a:p>
          <a:p>
            <a:pPr marL="109538" lvl="1" indent="-109538" defTabSz="914608">
              <a:lnSpc>
                <a:spcPct val="90000"/>
              </a:lnSpc>
              <a:buFont typeface="Wingdings" pitchFamily="2" charset="2"/>
              <a:buChar char="§"/>
              <a:tabLst>
                <a:tab pos="3692622" algn="r"/>
              </a:tabLst>
            </a:pPr>
            <a:r>
              <a:rPr lang="en-US" sz="1500" dirty="0" smtClean="0">
                <a:latin typeface="Arial Narrow" pitchFamily="34" charset="0"/>
              </a:rPr>
              <a:t>All construction and MIE projects are funded at the requested levels.</a:t>
            </a:r>
          </a:p>
          <a:p>
            <a:pPr marL="109538" lvl="1" indent="-109538" defTabSz="914608">
              <a:lnSpc>
                <a:spcPct val="90000"/>
              </a:lnSpc>
              <a:buFont typeface="Wingdings" pitchFamily="2" charset="2"/>
              <a:buChar char="§"/>
              <a:tabLst>
                <a:tab pos="3692622" algn="r"/>
              </a:tabLst>
            </a:pPr>
            <a:endParaRPr lang="en-US" sz="1100" dirty="0">
              <a:latin typeface="Arial Narrow" pitchFamily="34" charset="0"/>
            </a:endParaRPr>
          </a:p>
          <a:p>
            <a:pPr marL="109538" lvl="1" indent="-109538" defTabSz="914608">
              <a:lnSpc>
                <a:spcPct val="90000"/>
              </a:lnSpc>
              <a:buFont typeface="Wingdings" pitchFamily="2" charset="2"/>
              <a:buChar char="§"/>
              <a:tabLst>
                <a:tab pos="3692622" algn="r"/>
              </a:tabLst>
            </a:pPr>
            <a:r>
              <a:rPr lang="en-US" sz="1500" dirty="0" smtClean="0">
                <a:latin typeface="Arial Narrow" pitchFamily="34" charset="0"/>
              </a:rPr>
              <a:t>The Senate mark funds the </a:t>
            </a:r>
            <a:r>
              <a:rPr lang="en-US" sz="1500" dirty="0">
                <a:latin typeface="Arial Narrow" pitchFamily="34" charset="0"/>
              </a:rPr>
              <a:t>Experimental Program to Stimulate Competitive Research [EPSCoR] </a:t>
            </a:r>
            <a:r>
              <a:rPr lang="en-US" sz="1500" dirty="0" smtClean="0">
                <a:latin typeface="Arial Narrow" pitchFamily="34" charset="0"/>
              </a:rPr>
              <a:t>program at </a:t>
            </a:r>
            <a:r>
              <a:rPr lang="en-US" sz="1500" dirty="0">
                <a:latin typeface="Arial Narrow" pitchFamily="34" charset="0"/>
              </a:rPr>
              <a:t>$</a:t>
            </a:r>
            <a:r>
              <a:rPr lang="en-US" sz="1500" dirty="0" smtClean="0">
                <a:latin typeface="Arial Narrow" pitchFamily="34" charset="0"/>
              </a:rPr>
              <a:t>20,000,000, which is $11,480,000 above the FY 2014 request.</a:t>
            </a:r>
            <a:endParaRPr lang="en-US" sz="1500" dirty="0">
              <a:latin typeface="Arial Narrow" pitchFamily="34" charset="0"/>
            </a:endParaRPr>
          </a:p>
          <a:p>
            <a:pPr marL="109538" lvl="1" indent="-109538" defTabSz="914608">
              <a:lnSpc>
                <a:spcPct val="90000"/>
              </a:lnSpc>
              <a:buFont typeface="Wingdings" pitchFamily="2" charset="2"/>
              <a:buChar char="§"/>
              <a:tabLst>
                <a:tab pos="3692622" algn="r"/>
              </a:tabLst>
            </a:pPr>
            <a:endParaRPr lang="en-US" sz="1600" dirty="0" smtClean="0">
              <a:latin typeface="Arial Narrow" pitchFamily="34" charset="0"/>
            </a:endParaRPr>
          </a:p>
          <a:p>
            <a:pPr marL="109538" lvl="1" indent="-109538" defTabSz="914608">
              <a:lnSpc>
                <a:spcPct val="90000"/>
              </a:lnSpc>
              <a:buFont typeface="Wingdings" pitchFamily="2" charset="2"/>
              <a:buChar char="§"/>
              <a:tabLst>
                <a:tab pos="3692622" algn="r"/>
              </a:tabLst>
            </a:pPr>
            <a:endParaRPr lang="en-US" sz="1600" dirty="0">
              <a:latin typeface="Arial Narrow" pitchFamily="34" charset="0"/>
            </a:endParaRPr>
          </a:p>
          <a:p>
            <a:pPr lvl="1" indent="-148161" defTabSz="914608">
              <a:tabLst>
                <a:tab pos="3692622" algn="r"/>
              </a:tabLst>
            </a:pPr>
            <a:endParaRPr lang="en-US" sz="1600" dirty="0"/>
          </a:p>
        </p:txBody>
      </p:sp>
      <p:sp>
        <p:nvSpPr>
          <p:cNvPr id="842761" name="Text Box 9"/>
          <p:cNvSpPr txBox="1">
            <a:spLocks noChangeArrowheads="1"/>
          </p:cNvSpPr>
          <p:nvPr/>
        </p:nvSpPr>
        <p:spPr bwMode="auto">
          <a:xfrm>
            <a:off x="245341" y="1524000"/>
            <a:ext cx="4329545" cy="578504"/>
          </a:xfrm>
          <a:prstGeom prst="rect">
            <a:avLst/>
          </a:prstGeom>
          <a:noFill/>
          <a:ln w="19050" algn="ctr">
            <a:noFill/>
            <a:miter lim="800000"/>
            <a:headEnd/>
            <a:tailEnd/>
          </a:ln>
          <a:effectLst/>
        </p:spPr>
        <p:txBody>
          <a:bodyPr lIns="164117" tIns="41029" rIns="164117" bIns="41029">
            <a:spAutoFit/>
          </a:bodyPr>
          <a:lstStyle/>
          <a:p>
            <a:pPr marL="205146" indent="-205146" defTabSz="914608">
              <a:lnSpc>
                <a:spcPct val="90000"/>
              </a:lnSpc>
            </a:pPr>
            <a:endParaRPr lang="en-US" dirty="0"/>
          </a:p>
          <a:p>
            <a:pPr marL="205146" indent="-205146" defTabSz="914608">
              <a:lnSpc>
                <a:spcPct val="90000"/>
              </a:lnSpc>
            </a:pP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xmlns="" val="1881067768"/>
              </p:ext>
            </p:extLst>
          </p:nvPr>
        </p:nvGraphicFramePr>
        <p:xfrm>
          <a:off x="97536" y="1142958"/>
          <a:ext cx="4389119" cy="1334389"/>
        </p:xfrm>
        <a:graphic>
          <a:graphicData uri="http://schemas.openxmlformats.org/drawingml/2006/table">
            <a:tbl>
              <a:tblPr/>
              <a:tblGrid>
                <a:gridCol w="816864"/>
                <a:gridCol w="543306"/>
                <a:gridCol w="605790"/>
                <a:gridCol w="560070"/>
                <a:gridCol w="502920"/>
                <a:gridCol w="422910"/>
                <a:gridCol w="560070"/>
                <a:gridCol w="377189"/>
              </a:tblGrid>
              <a:tr h="297422">
                <a:tc>
                  <a:txBody>
                    <a:bodyPr/>
                    <a:lstStyle/>
                    <a:p>
                      <a:pPr algn="l" fontAlgn="t"/>
                      <a:r>
                        <a:rPr lang="en-US" sz="900" b="0" i="0" u="none" strike="noStrike" dirty="0">
                          <a:solidFill>
                            <a:srgbClr val="000000"/>
                          </a:solidFill>
                          <a:latin typeface="Arial Narrow"/>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smtClean="0">
                          <a:solidFill>
                            <a:srgbClr val="000000"/>
                          </a:solidFill>
                          <a:latin typeface="Arial Narrow"/>
                        </a:rPr>
                        <a:t>FY 13 </a:t>
                      </a:r>
                      <a:r>
                        <a:rPr lang="en-US" sz="1100" b="1" i="0" u="none" strike="noStrike" dirty="0" err="1" smtClean="0">
                          <a:solidFill>
                            <a:srgbClr val="000000"/>
                          </a:solidFill>
                          <a:latin typeface="Arial Narrow"/>
                        </a:rPr>
                        <a:t>Approp</a:t>
                      </a:r>
                      <a:r>
                        <a:rPr lang="en-US" sz="1100" b="1" i="0" u="none" strike="noStrike" dirty="0" smtClean="0">
                          <a:solidFill>
                            <a:srgbClr val="000000"/>
                          </a:solidFill>
                          <a:latin typeface="Arial Narrow"/>
                        </a:rPr>
                        <a: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14 </a:t>
                      </a:r>
                      <a:r>
                        <a:rPr lang="en-US" sz="1100" b="1" i="0" u="none" strike="noStrike" dirty="0">
                          <a:solidFill>
                            <a:srgbClr val="000000"/>
                          </a:solidFill>
                          <a:latin typeface="Arial Narrow"/>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14 </a:t>
                      </a:r>
                      <a:r>
                        <a:rPr lang="en-US" sz="1100" b="1" i="0" u="none" strike="noStrike" dirty="0">
                          <a:solidFill>
                            <a:srgbClr val="000000"/>
                          </a:solidFill>
                          <a:latin typeface="Arial Narrow"/>
                        </a:rPr>
                        <a:t>House</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14 </a:t>
                      </a:r>
                      <a:r>
                        <a:rPr lang="en-US" sz="1100" b="1" i="0" u="none" strike="noStrike" dirty="0">
                          <a:solidFill>
                            <a:srgbClr val="000000"/>
                          </a:solidFill>
                          <a:latin typeface="Arial Narrow"/>
                        </a:rPr>
                        <a:t>House vs. FY </a:t>
                      </a:r>
                      <a:r>
                        <a:rPr lang="en-US" sz="1100" b="1" i="0" u="none" strike="noStrike" dirty="0" smtClean="0">
                          <a:solidFill>
                            <a:srgbClr val="000000"/>
                          </a:solidFill>
                          <a:latin typeface="Arial Narrow"/>
                        </a:rPr>
                        <a:t>13 </a:t>
                      </a:r>
                      <a:r>
                        <a:rPr lang="en-US" sz="1100" b="1" i="0" u="none" strike="noStrike" dirty="0" err="1">
                          <a:solidFill>
                            <a:srgbClr val="000000"/>
                          </a:solidFill>
                          <a:latin typeface="Arial Narrow"/>
                        </a:rPr>
                        <a:t>Approp</a:t>
                      </a:r>
                      <a:r>
                        <a:rPr lang="en-US" sz="1100" b="1" i="0" u="none" strike="noStrike" dirty="0">
                          <a:solidFill>
                            <a:srgbClr val="000000"/>
                          </a:solidFill>
                          <a:latin typeface="Arial Narrow"/>
                        </a:rPr>
                        <a: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dirty="0" smtClean="0">
                          <a:solidFill>
                            <a:srgbClr val="000000"/>
                          </a:solidFill>
                          <a:latin typeface="Arial Narrow"/>
                        </a:rPr>
                        <a:t>FY 14 House vs. FY 14 Request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166003">
                <a:tc>
                  <a:txBody>
                    <a:bodyPr/>
                    <a:lstStyle/>
                    <a:p>
                      <a:pPr algn="l" fontAlgn="t"/>
                      <a:r>
                        <a:rPr lang="en-US" sz="1200" b="1" i="0" u="none" strike="noStrike" dirty="0">
                          <a:solidFill>
                            <a:srgbClr val="000000"/>
                          </a:solidFill>
                          <a:latin typeface="Arial Narrow"/>
                        </a:rPr>
                        <a:t>BES 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050" b="1" i="0" u="none" strike="noStrike" kern="1200" dirty="0">
                          <a:solidFill>
                            <a:srgbClr val="000000"/>
                          </a:solidFill>
                          <a:latin typeface="Arial Narrow"/>
                          <a:ea typeface="+mn-ea"/>
                          <a:cs typeface="+mn-cs"/>
                        </a:rPr>
                        <a:t>1,596,166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050" b="1" i="0" u="none" strike="noStrike" kern="1200" dirty="0">
                          <a:solidFill>
                            <a:srgbClr val="000000"/>
                          </a:solidFill>
                          <a:latin typeface="Arial Narrow"/>
                          <a:ea typeface="+mn-ea"/>
                          <a:cs typeface="+mn-cs"/>
                        </a:rPr>
                        <a:t>1,862,411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050" b="1" i="0" u="none" strike="noStrike" kern="1200" dirty="0">
                          <a:solidFill>
                            <a:srgbClr val="000000"/>
                          </a:solidFill>
                          <a:latin typeface="Arial Narrow"/>
                          <a:ea typeface="+mn-ea"/>
                          <a:cs typeface="+mn-cs"/>
                        </a:rPr>
                        <a:t>1,583,099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050" b="1" i="0" u="none" strike="noStrike" kern="1200" dirty="0">
                          <a:solidFill>
                            <a:srgbClr val="000000"/>
                          </a:solidFill>
                          <a:latin typeface="Arial Narrow"/>
                          <a:ea typeface="+mn-ea"/>
                          <a:cs typeface="+mn-cs"/>
                        </a:rPr>
                        <a:t>-13,067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pPr>
                      <a:r>
                        <a:rPr lang="en-US" sz="1050" b="1" i="0" u="none" strike="noStrike" kern="1200" dirty="0">
                          <a:solidFill>
                            <a:srgbClr val="000000"/>
                          </a:solidFill>
                          <a:latin typeface="Arial Narrow"/>
                          <a:ea typeface="+mn-ea"/>
                          <a:cs typeface="+mn-cs"/>
                        </a:rPr>
                        <a:t>-0.8%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050" b="1" i="0" u="none" strike="noStrike" kern="1200" dirty="0">
                          <a:solidFill>
                            <a:srgbClr val="000000"/>
                          </a:solidFill>
                          <a:latin typeface="Arial Narrow"/>
                          <a:ea typeface="+mn-ea"/>
                          <a:cs typeface="+mn-cs"/>
                        </a:rPr>
                        <a:t>-279,312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pPr>
                      <a:r>
                        <a:rPr lang="en-US" sz="1050" b="1" i="0" u="none" strike="noStrike" kern="1200" dirty="0">
                          <a:solidFill>
                            <a:srgbClr val="000000"/>
                          </a:solidFill>
                          <a:latin typeface="Arial Narrow"/>
                          <a:ea typeface="+mn-ea"/>
                          <a:cs typeface="+mn-cs"/>
                        </a:rPr>
                        <a:t>-15.0%</a:t>
                      </a:r>
                    </a:p>
                  </a:txBody>
                  <a:tcPr marL="0" marR="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02">
                <a:tc>
                  <a:txBody>
                    <a:bodyPr/>
                    <a:lstStyle/>
                    <a:p>
                      <a:pPr algn="l" fontAlgn="t"/>
                      <a:r>
                        <a:rPr lang="en-US" sz="1100" b="1" i="0" u="none" strike="noStrike" dirty="0" smtClean="0">
                          <a:solidFill>
                            <a:srgbClr val="000000"/>
                          </a:solidFill>
                          <a:latin typeface="Arial Narrow"/>
                        </a:rPr>
                        <a:t>MSE &amp; CSGB</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676,248</a:t>
                      </a:r>
                      <a:endParaRPr lang="en-US" sz="1100" b="1" i="0" u="none" strike="noStrike" dirty="0">
                        <a:solidFill>
                          <a:srgbClr val="000000"/>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750,921</a:t>
                      </a:r>
                      <a:endParaRPr lang="en-US" sz="1100" b="1" i="0" u="none" strike="noStrike" dirty="0">
                        <a:solidFill>
                          <a:srgbClr val="000000"/>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610,342</a:t>
                      </a:r>
                      <a:endParaRPr lang="en-US" sz="1100" b="1" i="0" u="none" strike="noStrike" dirty="0">
                        <a:solidFill>
                          <a:srgbClr val="000000"/>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-65,905</a:t>
                      </a:r>
                      <a:endParaRPr lang="en-US" sz="1100" b="1" i="0" u="none" strike="noStrike" dirty="0">
                        <a:solidFill>
                          <a:srgbClr val="000000"/>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-9.7%</a:t>
                      </a:r>
                      <a:endParaRPr lang="en-US" sz="1100" b="1" i="0" u="none" strike="noStrike" dirty="0">
                        <a:solidFill>
                          <a:srgbClr val="000000"/>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-140,579</a:t>
                      </a:r>
                      <a:endParaRPr lang="en-US" sz="1100" b="1" i="0" u="none" strike="noStrike" dirty="0">
                        <a:solidFill>
                          <a:srgbClr val="000000"/>
                        </a:solidFill>
                        <a:latin typeface="Arial Narrow"/>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050" b="1" i="0" u="none" strike="noStrike" kern="1200" dirty="0" smtClean="0">
                          <a:solidFill>
                            <a:srgbClr val="000000"/>
                          </a:solidFill>
                          <a:latin typeface="Arial Narrow"/>
                          <a:ea typeface="+mn-ea"/>
                          <a:cs typeface="+mn-cs"/>
                        </a:rPr>
                        <a:t>-18.7%</a:t>
                      </a:r>
                      <a:endParaRPr lang="en-US" sz="1050" b="1" i="0" u="none" strike="noStrike" kern="1200" dirty="0">
                        <a:solidFill>
                          <a:srgbClr val="000000"/>
                        </a:solidFill>
                        <a:latin typeface="Arial Narrow"/>
                        <a:ea typeface="+mn-ea"/>
                        <a:cs typeface="+mn-cs"/>
                      </a:endParaRP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099">
                <a:tc>
                  <a:txBody>
                    <a:bodyPr/>
                    <a:lstStyle/>
                    <a:p>
                      <a:pPr algn="l" fontAlgn="t"/>
                      <a:r>
                        <a:rPr lang="en-US" sz="1100" b="1" i="0" u="none" strike="noStrike" dirty="0" smtClean="0">
                          <a:solidFill>
                            <a:srgbClr val="000000"/>
                          </a:solidFill>
                          <a:latin typeface="Arial Narrow"/>
                        </a:rPr>
                        <a:t>SUFD</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872,715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990,190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898,957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rgbClr val="000000"/>
                          </a:solidFill>
                          <a:latin typeface="Arial Narrow"/>
                          <a:ea typeface="+mn-ea"/>
                          <a:cs typeface="+mn-cs"/>
                        </a:rPr>
                        <a:t>+26,242</a:t>
                      </a:r>
                      <a:endParaRPr lang="en-US" sz="1100" b="1" i="0" u="none" strike="noStrike" kern="1200" dirty="0">
                        <a:solidFill>
                          <a:srgbClr val="000000"/>
                        </a:solidFill>
                        <a:latin typeface="Arial Narrow"/>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rgbClr val="000000"/>
                          </a:solidFill>
                          <a:latin typeface="Arial Narrow"/>
                          <a:ea typeface="+mn-ea"/>
                          <a:cs typeface="+mn-cs"/>
                        </a:rPr>
                        <a:t>+3.0%</a:t>
                      </a:r>
                      <a:endParaRPr lang="en-US" sz="1100" b="1" i="0" u="none" strike="noStrike" kern="1200" dirty="0">
                        <a:solidFill>
                          <a:srgbClr val="000000"/>
                        </a:solidFill>
                        <a:latin typeface="Arial Narrow"/>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a:solidFill>
                            <a:srgbClr val="000000"/>
                          </a:solidFill>
                          <a:latin typeface="Arial Narrow"/>
                          <a:ea typeface="+mn-ea"/>
                          <a:cs typeface="+mn-cs"/>
                        </a:rPr>
                        <a:t>-91,233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-9.2%</a:t>
                      </a:r>
                    </a:p>
                  </a:txBody>
                  <a:tcPr marL="0" marR="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099">
                <a:tc>
                  <a:txBody>
                    <a:bodyPr/>
                    <a:lstStyle/>
                    <a:p>
                      <a:pPr algn="l" fontAlgn="t"/>
                      <a:r>
                        <a:rPr lang="en-US" sz="1100" b="1" i="0" u="none" strike="noStrike" dirty="0">
                          <a:solidFill>
                            <a:srgbClr val="000000"/>
                          </a:solidFill>
                          <a:latin typeface="Arial Narrow"/>
                        </a:rPr>
                        <a:t>Construction</a:t>
                      </a:r>
                    </a:p>
                  </a:txBody>
                  <a:tcPr marL="62251"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a:solidFill>
                            <a:srgbClr val="000000"/>
                          </a:solidFill>
                          <a:latin typeface="Arial Narrow"/>
                          <a:ea typeface="+mn-ea"/>
                          <a:cs typeface="+mn-cs"/>
                        </a:rPr>
                        <a:t>47,203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121,300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a:solidFill>
                            <a:srgbClr val="000000"/>
                          </a:solidFill>
                          <a:latin typeface="Arial Narrow"/>
                          <a:ea typeface="+mn-ea"/>
                          <a:cs typeface="+mn-cs"/>
                        </a:rPr>
                        <a:t>73,800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rgbClr val="000000"/>
                          </a:solidFill>
                          <a:latin typeface="Arial Narrow"/>
                          <a:ea typeface="+mn-ea"/>
                          <a:cs typeface="+mn-cs"/>
                        </a:rPr>
                        <a:t>+26,597</a:t>
                      </a:r>
                      <a:endParaRPr lang="en-US" sz="1100" b="1" i="0" u="none" strike="noStrike" kern="1200" dirty="0">
                        <a:solidFill>
                          <a:srgbClr val="000000"/>
                        </a:solidFill>
                        <a:latin typeface="Arial Narrow"/>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smtClean="0">
                          <a:solidFill>
                            <a:srgbClr val="000000"/>
                          </a:solidFill>
                          <a:latin typeface="Arial Narrow"/>
                          <a:ea typeface="+mn-ea"/>
                          <a:cs typeface="+mn-cs"/>
                        </a:rPr>
                        <a:t>56.3%</a:t>
                      </a:r>
                      <a:endParaRPr lang="en-US" sz="1100" b="1" i="0" u="none" strike="noStrike" kern="1200" dirty="0">
                        <a:solidFill>
                          <a:srgbClr val="000000"/>
                        </a:solidFill>
                        <a:latin typeface="Arial Narrow"/>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-47,500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-39.2%</a:t>
                      </a:r>
                    </a:p>
                  </a:txBody>
                  <a:tcPr marL="0" marR="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xmlns="" val="3411386807"/>
              </p:ext>
            </p:extLst>
          </p:nvPr>
        </p:nvGraphicFramePr>
        <p:xfrm>
          <a:off x="4632960" y="1133856"/>
          <a:ext cx="4450080" cy="1334389"/>
        </p:xfrm>
        <a:graphic>
          <a:graphicData uri="http://schemas.openxmlformats.org/drawingml/2006/table">
            <a:tbl>
              <a:tblPr/>
              <a:tblGrid>
                <a:gridCol w="828209"/>
                <a:gridCol w="550852"/>
                <a:gridCol w="614204"/>
                <a:gridCol w="567849"/>
                <a:gridCol w="509905"/>
                <a:gridCol w="428784"/>
                <a:gridCol w="567849"/>
                <a:gridCol w="382428"/>
              </a:tblGrid>
              <a:tr h="329184">
                <a:tc>
                  <a:txBody>
                    <a:bodyPr/>
                    <a:lstStyle/>
                    <a:p>
                      <a:pPr algn="l" fontAlgn="t"/>
                      <a:r>
                        <a:rPr lang="en-US" sz="900" b="0" i="0" u="none" strike="noStrike" dirty="0">
                          <a:solidFill>
                            <a:srgbClr val="000000"/>
                          </a:solidFill>
                          <a:latin typeface="Arial Narrow"/>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smtClean="0">
                          <a:solidFill>
                            <a:srgbClr val="000000"/>
                          </a:solidFill>
                          <a:latin typeface="Arial Narrow"/>
                        </a:rPr>
                        <a:t>FY 13 </a:t>
                      </a:r>
                      <a:r>
                        <a:rPr lang="en-US" sz="1100" b="1" i="0" u="none" strike="noStrike" dirty="0" err="1" smtClean="0">
                          <a:solidFill>
                            <a:srgbClr val="000000"/>
                          </a:solidFill>
                          <a:latin typeface="Arial Narrow"/>
                        </a:rPr>
                        <a:t>Approp</a:t>
                      </a:r>
                      <a:r>
                        <a:rPr lang="en-US" sz="1100" b="1" i="0" u="none" strike="noStrike" dirty="0" smtClean="0">
                          <a:solidFill>
                            <a:srgbClr val="000000"/>
                          </a:solidFill>
                          <a:latin typeface="Arial Narrow"/>
                        </a:rPr>
                        <a: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14 </a:t>
                      </a:r>
                      <a:r>
                        <a:rPr lang="en-US" sz="1100" b="1" i="0" u="none" strike="noStrike" dirty="0">
                          <a:solidFill>
                            <a:srgbClr val="000000"/>
                          </a:solidFill>
                          <a:latin typeface="Arial Narrow"/>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14 Senate</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14 Senate </a:t>
                      </a:r>
                      <a:r>
                        <a:rPr lang="en-US" sz="1100" b="1" i="0" u="none" strike="noStrike" dirty="0">
                          <a:solidFill>
                            <a:srgbClr val="000000"/>
                          </a:solidFill>
                          <a:latin typeface="Arial Narrow"/>
                        </a:rPr>
                        <a:t>vs. FY </a:t>
                      </a:r>
                      <a:r>
                        <a:rPr lang="en-US" sz="1100" b="1" i="0" u="none" strike="noStrike" dirty="0" smtClean="0">
                          <a:solidFill>
                            <a:srgbClr val="000000"/>
                          </a:solidFill>
                          <a:latin typeface="Arial Narrow"/>
                        </a:rPr>
                        <a:t>13 </a:t>
                      </a:r>
                      <a:r>
                        <a:rPr lang="en-US" sz="1100" b="1" i="0" u="none" strike="noStrike" dirty="0" err="1">
                          <a:solidFill>
                            <a:srgbClr val="000000"/>
                          </a:solidFill>
                          <a:latin typeface="Arial Narrow"/>
                        </a:rPr>
                        <a:t>Approp</a:t>
                      </a:r>
                      <a:r>
                        <a:rPr lang="en-US" sz="1100" b="1" i="0" u="none" strike="noStrike" dirty="0">
                          <a:solidFill>
                            <a:srgbClr val="000000"/>
                          </a:solidFill>
                          <a:latin typeface="Arial Narrow"/>
                        </a:rPr>
                        <a: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dirty="0" smtClean="0">
                          <a:solidFill>
                            <a:srgbClr val="000000"/>
                          </a:solidFill>
                          <a:latin typeface="Arial Narrow"/>
                        </a:rPr>
                        <a:t>FY 14 Senate vs. FY 14 Request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166003">
                <a:tc>
                  <a:txBody>
                    <a:bodyPr/>
                    <a:lstStyle/>
                    <a:p>
                      <a:pPr algn="l" fontAlgn="t"/>
                      <a:r>
                        <a:rPr lang="en-US" sz="1200" b="1" i="0" u="none" strike="noStrike" dirty="0">
                          <a:solidFill>
                            <a:srgbClr val="000000"/>
                          </a:solidFill>
                          <a:latin typeface="Arial Narrow"/>
                        </a:rPr>
                        <a:t>BES 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050" b="1" i="0" u="none" strike="noStrike" kern="1200" dirty="0">
                          <a:solidFill>
                            <a:srgbClr val="000000"/>
                          </a:solidFill>
                          <a:latin typeface="Arial Narrow"/>
                          <a:ea typeface="+mn-ea"/>
                          <a:cs typeface="+mn-cs"/>
                        </a:rPr>
                        <a:t>1,596,166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82930" algn="dec"/>
                        </a:tabLst>
                      </a:pPr>
                      <a:r>
                        <a:rPr lang="en-US" sz="1050" b="1" i="0" u="none" strike="noStrike" kern="1200" dirty="0">
                          <a:solidFill>
                            <a:srgbClr val="000000"/>
                          </a:solidFill>
                          <a:latin typeface="Arial Narrow"/>
                          <a:ea typeface="+mn-ea"/>
                          <a:cs typeface="+mn-cs"/>
                        </a:rPr>
                        <a:t>1,862,411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050" b="1" i="0" u="none" strike="noStrike" dirty="0" smtClean="0">
                          <a:solidFill>
                            <a:srgbClr val="000000"/>
                          </a:solidFill>
                          <a:latin typeface="Arial Narrow"/>
                        </a:rPr>
                        <a:t>1,805,162</a:t>
                      </a:r>
                      <a:endParaRPr lang="en-US" sz="105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050" b="1" i="0" u="none" strike="noStrike" dirty="0" smtClean="0">
                          <a:solidFill>
                            <a:srgbClr val="000000"/>
                          </a:solidFill>
                          <a:latin typeface="Arial Narrow"/>
                        </a:rPr>
                        <a:t>+208,996</a:t>
                      </a:r>
                      <a:endParaRPr lang="en-US" sz="105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050" b="1" i="0" u="none" strike="noStrike" dirty="0" smtClean="0">
                          <a:solidFill>
                            <a:srgbClr val="000000"/>
                          </a:solidFill>
                          <a:latin typeface="Arial Narrow"/>
                        </a:rPr>
                        <a:t>+13.1%</a:t>
                      </a:r>
                      <a:endParaRPr lang="en-US" sz="105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050" b="1" i="0" u="none" strike="noStrike" dirty="0" smtClean="0">
                          <a:solidFill>
                            <a:srgbClr val="000000"/>
                          </a:solidFill>
                          <a:latin typeface="Arial Narrow"/>
                        </a:rPr>
                        <a:t>-57,249</a:t>
                      </a:r>
                      <a:endParaRPr lang="en-US" sz="105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050" b="1" i="0" u="none" strike="noStrike" dirty="0" smtClean="0">
                          <a:solidFill>
                            <a:srgbClr val="000000"/>
                          </a:solidFill>
                          <a:latin typeface="Arial Narrow"/>
                        </a:rPr>
                        <a:t>-3.1%</a:t>
                      </a:r>
                      <a:endParaRPr lang="en-US" sz="105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6402">
                <a:tc>
                  <a:txBody>
                    <a:bodyPr/>
                    <a:lstStyle/>
                    <a:p>
                      <a:pPr algn="l" fontAlgn="t"/>
                      <a:r>
                        <a:rPr lang="en-US" sz="1100" b="1" i="0" u="none" strike="noStrike" dirty="0" smtClean="0">
                          <a:solidFill>
                            <a:srgbClr val="000000"/>
                          </a:solidFill>
                          <a:latin typeface="Arial Narrow"/>
                        </a:rPr>
                        <a:t>MSE &amp; CSGB</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676,248</a:t>
                      </a:r>
                      <a:endParaRPr lang="en-US" sz="1100" b="1" i="0" u="none" strike="noStrike" dirty="0">
                        <a:solidFill>
                          <a:srgbClr val="000000"/>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750,921</a:t>
                      </a:r>
                      <a:endParaRPr lang="en-US" sz="1100" b="1" i="0" u="none" strike="noStrike" dirty="0">
                        <a:solidFill>
                          <a:srgbClr val="000000"/>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693,673</a:t>
                      </a:r>
                      <a:endParaRPr lang="en-US" sz="1100" b="1" i="0" u="none" strike="noStrike" dirty="0">
                        <a:solidFill>
                          <a:srgbClr val="000000"/>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+17,424</a:t>
                      </a:r>
                      <a:endParaRPr lang="en-US" sz="1100" b="1" i="0" u="none" strike="noStrike" dirty="0">
                        <a:solidFill>
                          <a:srgbClr val="000000"/>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+2.6%</a:t>
                      </a:r>
                      <a:endParaRPr lang="en-US" sz="1100" b="1" i="0" u="none" strike="noStrike" dirty="0">
                        <a:solidFill>
                          <a:srgbClr val="000000"/>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-57,249</a:t>
                      </a:r>
                      <a:endParaRPr lang="en-US" sz="1100" b="1" i="0" u="none" strike="noStrike" dirty="0">
                        <a:solidFill>
                          <a:srgbClr val="000000"/>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-7.6 %</a:t>
                      </a:r>
                      <a:endParaRPr lang="en-US" sz="1100" b="1" i="0" u="none" strike="noStrike" dirty="0">
                        <a:solidFill>
                          <a:srgbClr val="000000"/>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099">
                <a:tc>
                  <a:txBody>
                    <a:bodyPr/>
                    <a:lstStyle/>
                    <a:p>
                      <a:pPr algn="l" fontAlgn="t"/>
                      <a:r>
                        <a:rPr lang="en-US" sz="1100" b="1" i="0" u="none" strike="noStrike" dirty="0" smtClean="0">
                          <a:solidFill>
                            <a:srgbClr val="000000"/>
                          </a:solidFill>
                          <a:latin typeface="Arial Narrow"/>
                        </a:rPr>
                        <a:t>SUFD</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872,715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990,190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990,190</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+117,475</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+13.5%</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Arial Narrow"/>
                        </a:rPr>
                        <a:t>——</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Arial Narrow"/>
                        </a:rPr>
                        <a:t>——</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099">
                <a:tc>
                  <a:txBody>
                    <a:bodyPr/>
                    <a:lstStyle/>
                    <a:p>
                      <a:pPr algn="l" fontAlgn="t"/>
                      <a:r>
                        <a:rPr lang="en-US" sz="1100" b="1" i="0" u="none" strike="noStrike" dirty="0">
                          <a:solidFill>
                            <a:srgbClr val="000000"/>
                          </a:solidFill>
                          <a:latin typeface="Arial Narrow"/>
                        </a:rPr>
                        <a:t>Construction</a:t>
                      </a:r>
                    </a:p>
                  </a:txBody>
                  <a:tcPr marL="62251"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a:solidFill>
                            <a:srgbClr val="000000"/>
                          </a:solidFill>
                          <a:latin typeface="Arial Narrow"/>
                          <a:ea typeface="+mn-ea"/>
                          <a:cs typeface="+mn-cs"/>
                        </a:rPr>
                        <a:t>47,203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r" defTabSz="913972" rtl="0" eaLnBrk="1" fontAlgn="b" latinLnBrk="0" hangingPunct="1">
                        <a:spcBef>
                          <a:spcPts val="300"/>
                        </a:spcBef>
                        <a:spcAft>
                          <a:spcPts val="300"/>
                        </a:spcAft>
                        <a:tabLst>
                          <a:tab pos="539115" algn="dec"/>
                        </a:tabLst>
                      </a:pPr>
                      <a:r>
                        <a:rPr lang="en-US" sz="1100" b="1" i="0" u="none" strike="noStrike" kern="1200" dirty="0">
                          <a:solidFill>
                            <a:srgbClr val="000000"/>
                          </a:solidFill>
                          <a:latin typeface="Arial Narrow"/>
                          <a:ea typeface="+mn-ea"/>
                          <a:cs typeface="+mn-cs"/>
                        </a:rPr>
                        <a:t>121,300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121,300</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+74,097</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+157%</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Arial Narrow"/>
                        </a:rPr>
                        <a:t>——</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Narrow"/>
                        </a:rPr>
                        <a:t>——</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14" name="Text Box 11"/>
          <p:cNvSpPr txBox="1">
            <a:spLocks noChangeArrowheads="1"/>
          </p:cNvSpPr>
          <p:nvPr/>
        </p:nvSpPr>
        <p:spPr bwMode="auto">
          <a:xfrm>
            <a:off x="0" y="165389"/>
            <a:ext cx="9144000" cy="461653"/>
          </a:xfrm>
          <a:prstGeom prst="rect">
            <a:avLst/>
          </a:prstGeom>
          <a:noFill/>
          <a:ln w="9525">
            <a:noFill/>
            <a:miter lim="800000"/>
            <a:headEnd/>
            <a:tailEnd/>
          </a:ln>
          <a:effectLst/>
        </p:spPr>
        <p:txBody>
          <a:bodyPr wrap="square" lIns="91429" tIns="45714" rIns="91429" bIns="45714">
            <a:spAutoFit/>
          </a:bodyPr>
          <a:lstStyle/>
          <a:p>
            <a:pPr algn="ctr" defTabSz="914608" eaLnBrk="0" hangingPunct="0"/>
            <a:r>
              <a:rPr lang="en-US" sz="2400" dirty="0" smtClean="0">
                <a:solidFill>
                  <a:srgbClr val="006600"/>
                </a:solidFill>
              </a:rPr>
              <a:t>FY14 BES Appropriations:  HEWD vs. SEWD</a:t>
            </a:r>
            <a:endParaRPr lang="en-US" sz="2400" dirty="0">
              <a:solidFill>
                <a:srgbClr val="006600"/>
              </a:solidFill>
            </a:endParaRPr>
          </a:p>
        </p:txBody>
      </p:sp>
      <p:sp>
        <p:nvSpPr>
          <p:cNvPr id="15" name="Text Box 7"/>
          <p:cNvSpPr txBox="1">
            <a:spLocks noChangeArrowheads="1"/>
          </p:cNvSpPr>
          <p:nvPr/>
        </p:nvSpPr>
        <p:spPr bwMode="auto">
          <a:xfrm>
            <a:off x="29095" y="2530774"/>
            <a:ext cx="4594560" cy="3860817"/>
          </a:xfrm>
          <a:prstGeom prst="rect">
            <a:avLst/>
          </a:prstGeom>
          <a:noFill/>
          <a:ln w="19050" algn="ctr">
            <a:noFill/>
            <a:miter lim="800000"/>
            <a:headEnd/>
            <a:tailEnd/>
          </a:ln>
          <a:effectLst/>
        </p:spPr>
        <p:txBody>
          <a:bodyPr wrap="square" lIns="164117" tIns="41029" rIns="164117" bIns="41029">
            <a:spAutoFit/>
          </a:bodyPr>
          <a:lstStyle/>
          <a:p>
            <a:pPr marL="109538" lvl="1" indent="-109538" defTabSz="914608">
              <a:lnSpc>
                <a:spcPct val="90000"/>
              </a:lnSpc>
              <a:buFont typeface="Wingdings" pitchFamily="2" charset="2"/>
              <a:buChar char="§"/>
              <a:tabLst>
                <a:tab pos="3692622" algn="r"/>
              </a:tabLst>
            </a:pPr>
            <a:r>
              <a:rPr lang="en-US" sz="1500" dirty="0">
                <a:latin typeface="Arial Narrow" pitchFamily="34" charset="0"/>
              </a:rPr>
              <a:t>The House EWD FY 2014 mark for BES continues most of the activities that are funded in FY 2013, including support of the EFRCs—but at a 60% reduced level from the FY 2013 level, two Energy Innovation Hubs, NSLS-II construction, and the operations of BES user facilities below the FY 2013 funding levels, reducing their operations to below optimum.  </a:t>
            </a:r>
          </a:p>
          <a:p>
            <a:pPr marL="109538" lvl="1" indent="-109538" defTabSz="914608">
              <a:lnSpc>
                <a:spcPct val="90000"/>
              </a:lnSpc>
              <a:buFont typeface="Wingdings" pitchFamily="2" charset="2"/>
              <a:buChar char="§"/>
              <a:tabLst>
                <a:tab pos="3692622" algn="r"/>
              </a:tabLst>
            </a:pPr>
            <a:endParaRPr lang="en-US" sz="1100" dirty="0">
              <a:latin typeface="Arial Narrow" pitchFamily="34" charset="0"/>
            </a:endParaRPr>
          </a:p>
          <a:p>
            <a:pPr marL="109538" lvl="1" indent="-109538" defTabSz="914608">
              <a:lnSpc>
                <a:spcPct val="90000"/>
              </a:lnSpc>
              <a:buFont typeface="Wingdings" pitchFamily="2" charset="2"/>
              <a:buChar char="§"/>
              <a:tabLst>
                <a:tab pos="3692622" algn="r"/>
              </a:tabLst>
            </a:pPr>
            <a:r>
              <a:rPr lang="en-US" sz="1500" dirty="0" smtClean="0">
                <a:latin typeface="Arial Narrow" pitchFamily="34" charset="0"/>
              </a:rPr>
              <a:t>The </a:t>
            </a:r>
            <a:r>
              <a:rPr lang="en-US" sz="1500" dirty="0">
                <a:latin typeface="Arial Narrow" pitchFamily="34" charset="0"/>
              </a:rPr>
              <a:t>House mark allows for the continuation of the APS upgrade and NSLS-II instruments MIEs per planned schedules.  </a:t>
            </a:r>
            <a:endParaRPr lang="en-US" sz="1500" dirty="0" smtClean="0">
              <a:latin typeface="Arial Narrow" pitchFamily="34" charset="0"/>
            </a:endParaRPr>
          </a:p>
          <a:p>
            <a:pPr marL="109538" lvl="1" indent="-109538" defTabSz="914608">
              <a:lnSpc>
                <a:spcPct val="90000"/>
              </a:lnSpc>
              <a:buFont typeface="Wingdings" pitchFamily="2" charset="2"/>
              <a:buChar char="§"/>
              <a:tabLst>
                <a:tab pos="3692622" algn="r"/>
              </a:tabLst>
            </a:pPr>
            <a:endParaRPr lang="en-US" sz="1100" dirty="0">
              <a:latin typeface="Arial Narrow" pitchFamily="34" charset="0"/>
            </a:endParaRPr>
          </a:p>
          <a:p>
            <a:pPr marL="109538" lvl="1" indent="-109538" defTabSz="914608">
              <a:lnSpc>
                <a:spcPct val="90000"/>
              </a:lnSpc>
              <a:buFont typeface="Wingdings" pitchFamily="2" charset="2"/>
              <a:buChar char="§"/>
              <a:tabLst>
                <a:tab pos="3692622" algn="r"/>
              </a:tabLst>
            </a:pPr>
            <a:r>
              <a:rPr lang="en-US" sz="1500" dirty="0" smtClean="0">
                <a:latin typeface="Arial Narrow" pitchFamily="34" charset="0"/>
              </a:rPr>
              <a:t>The </a:t>
            </a:r>
            <a:r>
              <a:rPr lang="en-US" sz="1500" dirty="0">
                <a:latin typeface="Arial Narrow" pitchFamily="34" charset="0"/>
              </a:rPr>
              <a:t>House </a:t>
            </a:r>
            <a:r>
              <a:rPr lang="en-US" sz="1500" dirty="0" smtClean="0">
                <a:latin typeface="Arial Narrow" pitchFamily="34" charset="0"/>
              </a:rPr>
              <a:t>mark </a:t>
            </a:r>
            <a:r>
              <a:rPr lang="en-US" sz="1500" dirty="0">
                <a:latin typeface="Arial Narrow" pitchFamily="34" charset="0"/>
              </a:rPr>
              <a:t>reduces the core research by $17 million from the FY 2013 level, the support for LCLS-II construction below the request, NSLS-II early operations below the request, and eliminates funding for the DOE EPSCoR program.</a:t>
            </a:r>
          </a:p>
          <a:p>
            <a:pPr lvl="1" indent="-148161" defTabSz="914608">
              <a:tabLst>
                <a:tab pos="3692622" algn="r"/>
              </a:tabLst>
            </a:pPr>
            <a:endParaRPr lang="en-US" sz="1600" dirty="0"/>
          </a:p>
        </p:txBody>
      </p:sp>
      <p:sp>
        <p:nvSpPr>
          <p:cNvPr id="16" name="Slide Number Placeholder 2"/>
          <p:cNvSpPr txBox="1">
            <a:spLocks/>
          </p:cNvSpPr>
          <p:nvPr/>
        </p:nvSpPr>
        <p:spPr>
          <a:xfrm>
            <a:off x="8372186" y="6311247"/>
            <a:ext cx="381000" cy="365125"/>
          </a:xfrm>
          <a:prstGeom prst="rect">
            <a:avLst/>
          </a:prstGeom>
        </p:spPr>
        <p:txBody>
          <a:bodyPr vert="horz" lIns="90779" tIns="45394" rIns="90779" bIns="45394" rtlCol="0" anchor="ctr"/>
          <a:lstStyle/>
          <a:p>
            <a:pPr algn="r" defTabSz="820487" fontAlgn="auto">
              <a:spcBef>
                <a:spcPts val="0"/>
              </a:spcBef>
              <a:spcAft>
                <a:spcPts val="0"/>
              </a:spcAft>
              <a:defRPr/>
            </a:pPr>
            <a:fld id="{894C652A-1437-4DEE-BE20-1D8E4CBD3D73}" type="slidenum">
              <a:rPr lang="en-US" sz="1200" smtClean="0">
                <a:solidFill>
                  <a:srgbClr val="106636"/>
                </a:solidFill>
                <a:cs typeface="Arial" pitchFamily="34" charset="0"/>
              </a:rPr>
              <a:pPr algn="r" defTabSz="820487" fontAlgn="auto">
                <a:spcBef>
                  <a:spcPts val="0"/>
                </a:spcBef>
                <a:spcAft>
                  <a:spcPts val="0"/>
                </a:spcAft>
                <a:defRPr/>
              </a:pPr>
              <a:t>27</a:t>
            </a:fld>
            <a:endParaRPr lang="en-US" sz="1200" dirty="0">
              <a:solidFill>
                <a:srgbClr val="106636"/>
              </a:solidFill>
              <a:cs typeface="Arial" pitchFamily="34" charset="0"/>
            </a:endParaRPr>
          </a:p>
        </p:txBody>
      </p:sp>
    </p:spTree>
    <p:extLst>
      <p:ext uri="{BB962C8B-B14F-4D97-AF65-F5344CB8AC3E}">
        <p14:creationId xmlns:p14="http://schemas.microsoft.com/office/powerpoint/2010/main" xmlns="" val="269856220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7" name="Text Box 5"/>
          <p:cNvSpPr txBox="1">
            <a:spLocks noChangeArrowheads="1"/>
          </p:cNvSpPr>
          <p:nvPr/>
        </p:nvSpPr>
        <p:spPr bwMode="auto">
          <a:xfrm>
            <a:off x="2216913" y="809099"/>
            <a:ext cx="4320886" cy="274544"/>
          </a:xfrm>
          <a:prstGeom prst="rect">
            <a:avLst/>
          </a:prstGeom>
          <a:noFill/>
          <a:ln w="19050" algn="ctr">
            <a:noFill/>
            <a:miter lim="800000"/>
            <a:headEnd/>
            <a:tailEnd/>
          </a:ln>
          <a:effectLst/>
        </p:spPr>
        <p:txBody>
          <a:bodyPr lIns="82058" tIns="41029" rIns="82058" bIns="41029"/>
          <a:lstStyle/>
          <a:p>
            <a:pPr algn="ctr" defTabSz="914608">
              <a:lnSpc>
                <a:spcPct val="80000"/>
              </a:lnSpc>
              <a:spcBef>
                <a:spcPct val="20000"/>
              </a:spcBef>
            </a:pPr>
            <a:r>
              <a:rPr lang="en-US" dirty="0">
                <a:solidFill>
                  <a:srgbClr val="000099"/>
                </a:solidFill>
              </a:rPr>
              <a:t>HEWD Mark</a:t>
            </a:r>
          </a:p>
        </p:txBody>
      </p:sp>
      <p:sp>
        <p:nvSpPr>
          <p:cNvPr id="842758" name="Text Box 6"/>
          <p:cNvSpPr txBox="1">
            <a:spLocks noChangeArrowheads="1"/>
          </p:cNvSpPr>
          <p:nvPr/>
        </p:nvSpPr>
        <p:spPr bwMode="auto">
          <a:xfrm>
            <a:off x="2258407" y="3698603"/>
            <a:ext cx="4320886" cy="274544"/>
          </a:xfrm>
          <a:prstGeom prst="rect">
            <a:avLst/>
          </a:prstGeom>
          <a:noFill/>
          <a:ln w="19050" algn="ctr">
            <a:noFill/>
            <a:miter lim="800000"/>
            <a:headEnd/>
            <a:tailEnd/>
          </a:ln>
          <a:effectLst/>
        </p:spPr>
        <p:txBody>
          <a:bodyPr lIns="82058" tIns="41029" rIns="82058" bIns="41029"/>
          <a:lstStyle/>
          <a:p>
            <a:pPr algn="ctr" defTabSz="914608">
              <a:lnSpc>
                <a:spcPct val="80000"/>
              </a:lnSpc>
              <a:spcBef>
                <a:spcPct val="20000"/>
              </a:spcBef>
            </a:pPr>
            <a:r>
              <a:rPr lang="en-US" dirty="0">
                <a:solidFill>
                  <a:srgbClr val="000099"/>
                </a:solidFill>
              </a:rPr>
              <a:t>SEWD Mark</a:t>
            </a:r>
          </a:p>
        </p:txBody>
      </p:sp>
      <p:sp>
        <p:nvSpPr>
          <p:cNvPr id="842761" name="Text Box 9"/>
          <p:cNvSpPr txBox="1">
            <a:spLocks noChangeArrowheads="1"/>
          </p:cNvSpPr>
          <p:nvPr/>
        </p:nvSpPr>
        <p:spPr bwMode="auto">
          <a:xfrm>
            <a:off x="245341" y="1524000"/>
            <a:ext cx="4329545" cy="578504"/>
          </a:xfrm>
          <a:prstGeom prst="rect">
            <a:avLst/>
          </a:prstGeom>
          <a:noFill/>
          <a:ln w="19050" algn="ctr">
            <a:noFill/>
            <a:miter lim="800000"/>
            <a:headEnd/>
            <a:tailEnd/>
          </a:ln>
          <a:effectLst/>
        </p:spPr>
        <p:txBody>
          <a:bodyPr lIns="164117" tIns="41029" rIns="164117" bIns="41029">
            <a:spAutoFit/>
          </a:bodyPr>
          <a:lstStyle/>
          <a:p>
            <a:pPr marL="205146" indent="-205146" defTabSz="914608">
              <a:lnSpc>
                <a:spcPct val="90000"/>
              </a:lnSpc>
            </a:pPr>
            <a:endParaRPr lang="en-US" dirty="0"/>
          </a:p>
          <a:p>
            <a:pPr marL="205146" indent="-205146" defTabSz="914608">
              <a:lnSpc>
                <a:spcPct val="90000"/>
              </a:lnSpc>
            </a:pP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xmlns="" val="2856814711"/>
              </p:ext>
            </p:extLst>
          </p:nvPr>
        </p:nvGraphicFramePr>
        <p:xfrm>
          <a:off x="426721" y="1122172"/>
          <a:ext cx="8047498" cy="2090547"/>
        </p:xfrm>
        <a:graphic>
          <a:graphicData uri="http://schemas.openxmlformats.org/drawingml/2006/table">
            <a:tbl>
              <a:tblPr/>
              <a:tblGrid>
                <a:gridCol w="1134366"/>
                <a:gridCol w="1079315"/>
                <a:gridCol w="1078992"/>
                <a:gridCol w="1097280"/>
                <a:gridCol w="914400"/>
                <a:gridCol w="822960"/>
                <a:gridCol w="1005840"/>
                <a:gridCol w="914345"/>
              </a:tblGrid>
              <a:tr h="316992">
                <a:tc>
                  <a:txBody>
                    <a:bodyPr/>
                    <a:lstStyle/>
                    <a:p>
                      <a:pPr algn="l" fontAlgn="t"/>
                      <a:r>
                        <a:rPr lang="en-US" sz="1050" b="0" i="0" u="none" strike="noStrike" dirty="0">
                          <a:solidFill>
                            <a:srgbClr val="000000"/>
                          </a:solidFill>
                          <a:latin typeface="Arial Narrow" pitchFamily="34" charset="0"/>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pitchFamily="34" charset="0"/>
                        </a:rPr>
                        <a:t>FY 13 </a:t>
                      </a:r>
                      <a:r>
                        <a:rPr lang="en-US" sz="1400" b="1" i="0" u="none" strike="noStrike" dirty="0" err="1" smtClean="0">
                          <a:solidFill>
                            <a:srgbClr val="000000"/>
                          </a:solidFill>
                          <a:latin typeface="Arial Narrow" pitchFamily="34" charset="0"/>
                        </a:rPr>
                        <a:t>Approp</a:t>
                      </a:r>
                      <a:r>
                        <a:rPr lang="en-US" sz="1400" b="1" i="0" u="none" strike="noStrike" dirty="0" smtClean="0">
                          <a:solidFill>
                            <a:srgbClr val="000000"/>
                          </a:solidFill>
                          <a:latin typeface="Arial Narrow" pitchFamily="34" charset="0"/>
                        </a:rPr>
                        <a:t>.</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14 </a:t>
                      </a:r>
                      <a:r>
                        <a:rPr lang="en-US" sz="1400" b="1" i="0" u="none" strike="noStrike" dirty="0">
                          <a:solidFill>
                            <a:srgbClr val="000000"/>
                          </a:solidFill>
                          <a:latin typeface="Arial Narrow" pitchFamily="34" charset="0"/>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14 HEWD</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14 HEWD vs</a:t>
                      </a:r>
                      <a:r>
                        <a:rPr lang="en-US" sz="1400" b="1" i="0" u="none" strike="noStrike" dirty="0">
                          <a:solidFill>
                            <a:srgbClr val="000000"/>
                          </a:solidFill>
                          <a:latin typeface="Arial Narrow" pitchFamily="34" charset="0"/>
                        </a:rPr>
                        <a:t>. FY </a:t>
                      </a:r>
                      <a:r>
                        <a:rPr lang="en-US" sz="1400" b="1" i="0" u="none" strike="noStrike" dirty="0" smtClean="0">
                          <a:solidFill>
                            <a:srgbClr val="000000"/>
                          </a:solidFill>
                          <a:latin typeface="Arial Narrow" pitchFamily="34" charset="0"/>
                        </a:rPr>
                        <a:t>13</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smtClean="0">
                          <a:solidFill>
                            <a:srgbClr val="000000"/>
                          </a:solidFill>
                          <a:latin typeface="Arial Narrow" pitchFamily="34" charset="0"/>
                        </a:rPr>
                        <a:t>FY 14</a:t>
                      </a:r>
                      <a:r>
                        <a:rPr lang="en-US" sz="1400" b="1" i="0" u="none" strike="noStrike" baseline="0" dirty="0" smtClean="0">
                          <a:solidFill>
                            <a:srgbClr val="000000"/>
                          </a:solidFill>
                          <a:latin typeface="Arial Narrow" pitchFamily="34" charset="0"/>
                        </a:rPr>
                        <a:t> HEWD </a:t>
                      </a:r>
                      <a:r>
                        <a:rPr lang="en-US" sz="1400" b="1" i="0" u="none" strike="noStrike" dirty="0" smtClean="0">
                          <a:solidFill>
                            <a:srgbClr val="000000"/>
                          </a:solidFill>
                          <a:latin typeface="Arial Narrow" pitchFamily="34" charset="0"/>
                        </a:rPr>
                        <a:t>vs. FY 14 Req.</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182880">
                <a:tc>
                  <a:txBody>
                    <a:bodyPr/>
                    <a:lstStyle/>
                    <a:p>
                      <a:pPr algn="ctr" fontAlgn="t"/>
                      <a:r>
                        <a:rPr lang="en-US" sz="1600" b="1" i="0" u="none" strike="noStrike" dirty="0" smtClean="0">
                          <a:solidFill>
                            <a:srgbClr val="000000"/>
                          </a:solidFill>
                          <a:latin typeface="Arial Narrow" pitchFamily="34" charset="0"/>
                        </a:rPr>
                        <a:t>SC </a:t>
                      </a:r>
                      <a:r>
                        <a:rPr lang="en-US" sz="1600" b="1" i="0" u="none" strike="noStrike" dirty="0">
                          <a:solidFill>
                            <a:srgbClr val="000000"/>
                          </a:solidFill>
                          <a:latin typeface="Arial Narrow" pitchFamily="34" charset="0"/>
                        </a:rPr>
                        <a:t>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4,621,075</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5,152,752</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4,653,000</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rgbClr val="000000"/>
                          </a:solidFill>
                          <a:effectLst/>
                          <a:latin typeface="Arial Narrow"/>
                        </a:rPr>
                        <a:t>+31,925</a:t>
                      </a:r>
                      <a:endParaRPr lang="en-US" sz="1600" b="1"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rgbClr val="000000"/>
                          </a:solidFill>
                          <a:effectLst/>
                          <a:latin typeface="Arial Narrow"/>
                        </a:rPr>
                        <a:t>+0.7</a:t>
                      </a:r>
                      <a:r>
                        <a:rPr lang="en-US" sz="1600" b="1"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a:solidFill>
                            <a:srgbClr val="000000"/>
                          </a:solidFill>
                          <a:effectLst/>
                          <a:latin typeface="Arial Narrow"/>
                        </a:rPr>
                        <a:t>-499,752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a:solidFill>
                            <a:srgbClr val="000000"/>
                          </a:solidFill>
                          <a:effectLst/>
                          <a:latin typeface="Arial Narrow"/>
                        </a:rPr>
                        <a:t>-9.7%</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ASCR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417,778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465,593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432,365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+14,587</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+3.5</a:t>
                      </a: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-33,228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-7.1%</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BES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1,596,166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1,862,411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1,583,099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-13,067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-279,312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-15.0%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BER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578,294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625,347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494,106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-84,188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-131,241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-21.0%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a:solidFill>
                            <a:srgbClr val="000000"/>
                          </a:solidFill>
                          <a:latin typeface="Arial Narrow" pitchFamily="34" charset="0"/>
                        </a:rPr>
                        <a:t>FES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385,137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458,324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506,076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+120,939</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+31.4</a:t>
                      </a: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+47,752</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+10.4</a:t>
                      </a: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a:solidFill>
                            <a:srgbClr val="000000"/>
                          </a:solidFill>
                          <a:latin typeface="Arial Narrow" pitchFamily="34" charset="0"/>
                        </a:rPr>
                        <a:t>HEP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748,314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776,521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772,521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+24,207</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+3.2</a:t>
                      </a: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-4,000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-0.5%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NP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519,859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569,938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551,913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+32,054</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+6.2</a:t>
                      </a: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-18,025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rgbClr val="000000"/>
                          </a:solidFill>
                          <a:effectLst/>
                          <a:latin typeface="Arial Narrow"/>
                        </a:rPr>
                        <a:t>-3.2%</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Text Box 11"/>
          <p:cNvSpPr txBox="1">
            <a:spLocks noChangeArrowheads="1"/>
          </p:cNvSpPr>
          <p:nvPr/>
        </p:nvSpPr>
        <p:spPr bwMode="auto">
          <a:xfrm>
            <a:off x="0" y="165389"/>
            <a:ext cx="9144000" cy="461653"/>
          </a:xfrm>
          <a:prstGeom prst="rect">
            <a:avLst/>
          </a:prstGeom>
          <a:noFill/>
          <a:ln w="9525">
            <a:noFill/>
            <a:miter lim="800000"/>
            <a:headEnd/>
            <a:tailEnd/>
          </a:ln>
          <a:effectLst/>
        </p:spPr>
        <p:txBody>
          <a:bodyPr wrap="square" lIns="91429" tIns="45714" rIns="91429" bIns="45714">
            <a:spAutoFit/>
          </a:bodyPr>
          <a:lstStyle/>
          <a:p>
            <a:pPr algn="ctr" defTabSz="914608" eaLnBrk="0" hangingPunct="0"/>
            <a:r>
              <a:rPr lang="en-US" sz="2400" dirty="0" smtClean="0">
                <a:solidFill>
                  <a:srgbClr val="006600"/>
                </a:solidFill>
              </a:rPr>
              <a:t>FY14 SC Appropriations:  HEWD vs. SEWD</a:t>
            </a:r>
            <a:endParaRPr lang="en-US" sz="2400" dirty="0">
              <a:solidFill>
                <a:srgbClr val="006600"/>
              </a:solidFill>
            </a:endParaRPr>
          </a:p>
        </p:txBody>
      </p:sp>
      <p:sp>
        <p:nvSpPr>
          <p:cNvPr id="15" name="Rectangle 14"/>
          <p:cNvSpPr/>
          <p:nvPr/>
        </p:nvSpPr>
        <p:spPr>
          <a:xfrm>
            <a:off x="207264" y="792480"/>
            <a:ext cx="8668512" cy="5364480"/>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xmlns="" val="2832627469"/>
              </p:ext>
            </p:extLst>
          </p:nvPr>
        </p:nvGraphicFramePr>
        <p:xfrm>
          <a:off x="438911" y="3980688"/>
          <a:ext cx="8052817" cy="2060067"/>
        </p:xfrm>
        <a:graphic>
          <a:graphicData uri="http://schemas.openxmlformats.org/drawingml/2006/table">
            <a:tbl>
              <a:tblPr/>
              <a:tblGrid>
                <a:gridCol w="1048513"/>
                <a:gridCol w="1078992"/>
                <a:gridCol w="1078992"/>
                <a:gridCol w="1097280"/>
                <a:gridCol w="1005840"/>
                <a:gridCol w="822960"/>
                <a:gridCol w="1005840"/>
                <a:gridCol w="914400"/>
              </a:tblGrid>
              <a:tr h="286512">
                <a:tc>
                  <a:txBody>
                    <a:bodyPr/>
                    <a:lstStyle/>
                    <a:p>
                      <a:pPr algn="l" fontAlgn="t"/>
                      <a:r>
                        <a:rPr lang="en-US" sz="1050" b="0" i="0" u="none" strike="noStrike" dirty="0">
                          <a:solidFill>
                            <a:srgbClr val="000000"/>
                          </a:solidFill>
                          <a:latin typeface="Arial Narrow" pitchFamily="34" charset="0"/>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pitchFamily="34" charset="0"/>
                        </a:rPr>
                        <a:t>FY 13 </a:t>
                      </a:r>
                      <a:r>
                        <a:rPr lang="en-US" sz="1400" b="1" i="0" u="none" strike="noStrike" dirty="0" err="1" smtClean="0">
                          <a:solidFill>
                            <a:srgbClr val="000000"/>
                          </a:solidFill>
                          <a:latin typeface="Arial Narrow" pitchFamily="34" charset="0"/>
                        </a:rPr>
                        <a:t>Approp</a:t>
                      </a:r>
                      <a:r>
                        <a:rPr lang="en-US" sz="1400" b="1" i="0" u="none" strike="noStrike" dirty="0" smtClean="0">
                          <a:solidFill>
                            <a:srgbClr val="000000"/>
                          </a:solidFill>
                          <a:latin typeface="Arial Narrow" pitchFamily="34" charset="0"/>
                        </a:rPr>
                        <a:t>.</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14 </a:t>
                      </a:r>
                      <a:r>
                        <a:rPr lang="en-US" sz="1400" b="1" i="0" u="none" strike="noStrike" dirty="0">
                          <a:solidFill>
                            <a:srgbClr val="000000"/>
                          </a:solidFill>
                          <a:latin typeface="Arial Narrow" pitchFamily="34" charset="0"/>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14 SEWD</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14 SEWD vs</a:t>
                      </a:r>
                      <a:r>
                        <a:rPr lang="en-US" sz="1400" b="1" i="0" u="none" strike="noStrike" dirty="0">
                          <a:solidFill>
                            <a:srgbClr val="000000"/>
                          </a:solidFill>
                          <a:latin typeface="Arial Narrow" pitchFamily="34" charset="0"/>
                        </a:rPr>
                        <a:t>. FY </a:t>
                      </a:r>
                      <a:r>
                        <a:rPr lang="en-US" sz="1400" b="1" i="0" u="none" strike="noStrike" dirty="0" smtClean="0">
                          <a:solidFill>
                            <a:srgbClr val="000000"/>
                          </a:solidFill>
                          <a:latin typeface="Arial Narrow" pitchFamily="34" charset="0"/>
                        </a:rPr>
                        <a:t>13</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smtClean="0">
                          <a:solidFill>
                            <a:srgbClr val="000000"/>
                          </a:solidFill>
                          <a:latin typeface="Arial Narrow" pitchFamily="34" charset="0"/>
                        </a:rPr>
                        <a:t>FY 14</a:t>
                      </a:r>
                      <a:r>
                        <a:rPr lang="en-US" sz="1400" b="1" i="0" u="none" strike="noStrike" baseline="0" dirty="0" smtClean="0">
                          <a:solidFill>
                            <a:srgbClr val="000000"/>
                          </a:solidFill>
                          <a:latin typeface="Arial Narrow" pitchFamily="34" charset="0"/>
                        </a:rPr>
                        <a:t> SEWD </a:t>
                      </a:r>
                      <a:r>
                        <a:rPr lang="en-US" sz="1400" b="1" i="0" u="none" strike="noStrike" dirty="0" smtClean="0">
                          <a:solidFill>
                            <a:srgbClr val="000000"/>
                          </a:solidFill>
                          <a:latin typeface="Arial Narrow" pitchFamily="34" charset="0"/>
                        </a:rPr>
                        <a:t>vs. FY 14 Req.</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182880">
                <a:tc>
                  <a:txBody>
                    <a:bodyPr/>
                    <a:lstStyle/>
                    <a:p>
                      <a:pPr algn="ctr" fontAlgn="t"/>
                      <a:r>
                        <a:rPr lang="en-US" sz="1600" b="1" i="0" u="none" strike="noStrike" dirty="0" smtClean="0">
                          <a:solidFill>
                            <a:srgbClr val="000000"/>
                          </a:solidFill>
                          <a:latin typeface="Arial Narrow" pitchFamily="34" charset="0"/>
                        </a:rPr>
                        <a:t>SC </a:t>
                      </a:r>
                      <a:r>
                        <a:rPr lang="en-US" sz="1600" b="1" i="0" u="none" strike="noStrike" dirty="0">
                          <a:solidFill>
                            <a:srgbClr val="000000"/>
                          </a:solidFill>
                          <a:latin typeface="Arial Narrow" pitchFamily="34" charset="0"/>
                        </a:rPr>
                        <a:t>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4,621,075</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smtClean="0">
                          <a:latin typeface="Arial Narrow" pitchFamily="34" charset="0"/>
                          <a:ea typeface="Times New Roman"/>
                          <a:cs typeface="Times New Roman"/>
                        </a:rPr>
                        <a:t>5,152,752</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b="1" kern="0" dirty="0" smtClean="0">
                          <a:latin typeface="Arial Narrow" pitchFamily="34" charset="0"/>
                          <a:ea typeface="Times New Roman"/>
                          <a:cs typeface="Times New Roman"/>
                        </a:rPr>
                        <a:t>5,158,752</a:t>
                      </a:r>
                      <a:endParaRPr lang="en-US" sz="2400" kern="1000" dirty="0">
                        <a:latin typeface="Arial Narrow" pitchFamily="34" charset="0"/>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rgbClr val="000000"/>
                          </a:solidFill>
                          <a:effectLst/>
                          <a:latin typeface="Arial Narrow"/>
                        </a:rPr>
                        <a:t>+537,677</a:t>
                      </a:r>
                      <a:endParaRPr lang="en-US" sz="1600" b="1"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a:solidFill>
                            <a:srgbClr val="000000"/>
                          </a:solidFill>
                          <a:effectLst/>
                          <a:latin typeface="Arial Narrow"/>
                        </a:rPr>
                        <a:t>11.6%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rgbClr val="000000"/>
                          </a:solidFill>
                          <a:effectLst/>
                          <a:latin typeface="Arial Narrow"/>
                        </a:rPr>
                        <a:t>+6,000</a:t>
                      </a:r>
                      <a:endParaRPr lang="en-US" sz="1600" b="1"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1" i="0" u="none" strike="noStrike" dirty="0" smtClean="0">
                          <a:solidFill>
                            <a:srgbClr val="000000"/>
                          </a:solidFill>
                          <a:effectLst/>
                          <a:latin typeface="Arial Narrow"/>
                        </a:rPr>
                        <a:t>+0.1</a:t>
                      </a:r>
                      <a:r>
                        <a:rPr lang="en-US" sz="1600" b="1"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ASCR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417,778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465,593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a:solidFill>
                            <a:srgbClr val="000000"/>
                          </a:solidFill>
                          <a:latin typeface="Arial Narrow" pitchFamily="34" charset="0"/>
                          <a:ea typeface="+mn-ea"/>
                          <a:cs typeface="+mn-cs"/>
                        </a:rPr>
                        <a:t>499,773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+81,995</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rgbClr val="000000"/>
                          </a:solidFill>
                          <a:effectLst/>
                          <a:latin typeface="Arial Narrow"/>
                        </a:rPr>
                        <a:t>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+34,180</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+7.3</a:t>
                      </a: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BES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1,596,166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1,862,411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a:solidFill>
                            <a:srgbClr val="000000"/>
                          </a:solidFill>
                          <a:latin typeface="Arial Narrow" pitchFamily="34" charset="0"/>
                          <a:ea typeface="+mn-ea"/>
                          <a:cs typeface="+mn-cs"/>
                        </a:rPr>
                        <a:t>1,805,162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+208,996</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13.1%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-57,249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rgbClr val="000000"/>
                          </a:solidFill>
                          <a:effectLst/>
                          <a:latin typeface="Arial Narrow"/>
                        </a:rPr>
                        <a:t>-3.1%</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BER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578,294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625,347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a:solidFill>
                            <a:srgbClr val="000000"/>
                          </a:solidFill>
                          <a:latin typeface="Arial Narrow" pitchFamily="34" charset="0"/>
                          <a:ea typeface="+mn-ea"/>
                          <a:cs typeface="+mn-cs"/>
                        </a:rPr>
                        <a:t>625,347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+47,053</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FES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385,137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458,324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a:solidFill>
                            <a:srgbClr val="000000"/>
                          </a:solidFill>
                          <a:latin typeface="Arial Narrow" pitchFamily="34" charset="0"/>
                          <a:ea typeface="+mn-ea"/>
                          <a:cs typeface="+mn-cs"/>
                        </a:rPr>
                        <a:t>458,324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+73,187</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19.0%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HEP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748,314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776,521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a:solidFill>
                            <a:srgbClr val="000000"/>
                          </a:solidFill>
                          <a:latin typeface="Arial Narrow" pitchFamily="34" charset="0"/>
                          <a:ea typeface="+mn-ea"/>
                          <a:cs typeface="+mn-cs"/>
                        </a:rPr>
                        <a:t>806,590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+58,276</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+30,069</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+3.9</a:t>
                      </a: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a:txBody>
                    <a:bodyPr/>
                    <a:lstStyle/>
                    <a:p>
                      <a:pPr algn="ctr" fontAlgn="b"/>
                      <a:r>
                        <a:rPr lang="en-US" sz="1600" b="1" i="0" u="none" strike="noStrike" dirty="0">
                          <a:solidFill>
                            <a:srgbClr val="000000"/>
                          </a:solidFill>
                          <a:latin typeface="Arial Narrow" pitchFamily="34" charset="0"/>
                        </a:rPr>
                        <a:t>NP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519,859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3972" rtl="0" eaLnBrk="1" fontAlgn="b" latinLnBrk="0" hangingPunct="1"/>
                      <a:r>
                        <a:rPr lang="en-US" sz="1600" b="0" i="0" u="none" strike="noStrike" kern="1200" dirty="0">
                          <a:solidFill>
                            <a:srgbClr val="000000"/>
                          </a:solidFill>
                          <a:latin typeface="Arial Narrow" pitchFamily="34" charset="0"/>
                          <a:ea typeface="+mn-ea"/>
                          <a:cs typeface="+mn-cs"/>
                        </a:rPr>
                        <a:t>569,938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kern="1200" dirty="0">
                          <a:solidFill>
                            <a:srgbClr val="000000"/>
                          </a:solidFill>
                          <a:latin typeface="Arial Narrow" pitchFamily="34" charset="0"/>
                          <a:ea typeface="+mn-ea"/>
                          <a:cs typeface="+mn-cs"/>
                        </a:rPr>
                        <a:t>569,938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smtClean="0">
                          <a:solidFill>
                            <a:srgbClr val="000000"/>
                          </a:solidFill>
                          <a:effectLst/>
                          <a:latin typeface="Arial Narrow"/>
                        </a:rPr>
                        <a:t>+50,079</a:t>
                      </a:r>
                      <a:endParaRPr lang="en-US" sz="1600" b="0" i="0" u="none" strike="noStrike" dirty="0">
                        <a:solidFill>
                          <a:srgbClr val="000000"/>
                        </a:solidFill>
                        <a:effectLst/>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sz="1600" b="0" i="0" u="none" strike="noStrike" dirty="0">
                          <a:solidFill>
                            <a:srgbClr val="000000"/>
                          </a:solidFill>
                          <a:effectLst/>
                          <a:latin typeface="Arial Narrow"/>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8" name="Straight Connector 17"/>
          <p:cNvCxnSpPr>
            <a:stCxn id="15" idx="1"/>
            <a:endCxn id="15" idx="3"/>
          </p:cNvCxnSpPr>
          <p:nvPr/>
        </p:nvCxnSpPr>
        <p:spPr>
          <a:xfrm>
            <a:off x="207264" y="3474720"/>
            <a:ext cx="8668512" cy="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sp>
        <p:nvSpPr>
          <p:cNvPr id="13" name="Slide Number Placeholder 2"/>
          <p:cNvSpPr txBox="1">
            <a:spLocks/>
          </p:cNvSpPr>
          <p:nvPr/>
        </p:nvSpPr>
        <p:spPr>
          <a:xfrm>
            <a:off x="8372186" y="6311247"/>
            <a:ext cx="381000" cy="365125"/>
          </a:xfrm>
          <a:prstGeom prst="rect">
            <a:avLst/>
          </a:prstGeom>
        </p:spPr>
        <p:txBody>
          <a:bodyPr vert="horz" lIns="90779" tIns="45394" rIns="90779" bIns="45394" rtlCol="0" anchor="ctr"/>
          <a:lstStyle/>
          <a:p>
            <a:pPr algn="r" defTabSz="820487" fontAlgn="auto">
              <a:spcBef>
                <a:spcPts val="0"/>
              </a:spcBef>
              <a:spcAft>
                <a:spcPts val="0"/>
              </a:spcAft>
              <a:defRPr/>
            </a:pPr>
            <a:fld id="{894C652A-1437-4DEE-BE20-1D8E4CBD3D73}" type="slidenum">
              <a:rPr lang="en-US" sz="1200" smtClean="0">
                <a:solidFill>
                  <a:srgbClr val="106636"/>
                </a:solidFill>
                <a:cs typeface="Arial" pitchFamily="34" charset="0"/>
              </a:rPr>
              <a:pPr algn="r" defTabSz="820487" fontAlgn="auto">
                <a:spcBef>
                  <a:spcPts val="0"/>
                </a:spcBef>
                <a:spcAft>
                  <a:spcPts val="0"/>
                </a:spcAft>
                <a:defRPr/>
              </a:pPr>
              <a:t>28</a:t>
            </a:fld>
            <a:endParaRPr lang="en-US" sz="1200" dirty="0">
              <a:solidFill>
                <a:srgbClr val="106636"/>
              </a:solidFill>
              <a:cs typeface="Arial" pitchFamily="34" charset="0"/>
            </a:endParaRPr>
          </a:p>
        </p:txBody>
      </p:sp>
    </p:spTree>
    <p:extLst>
      <p:ext uri="{BB962C8B-B14F-4D97-AF65-F5344CB8AC3E}">
        <p14:creationId xmlns:p14="http://schemas.microsoft.com/office/powerpoint/2010/main" xmlns="" val="292228749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p:cNvSpPr>
          <p:nvPr/>
        </p:nvSpPr>
        <p:spPr>
          <a:xfrm>
            <a:off x="8372186" y="6311247"/>
            <a:ext cx="381000" cy="365125"/>
          </a:xfrm>
          <a:prstGeom prst="rect">
            <a:avLst/>
          </a:prstGeom>
        </p:spPr>
        <p:txBody>
          <a:bodyPr vert="horz" lIns="90779" tIns="45394" rIns="90779" bIns="45394" rtlCol="0" anchor="ctr"/>
          <a:lstStyle/>
          <a:p>
            <a:pPr algn="r" defTabSz="820487" fontAlgn="auto">
              <a:spcBef>
                <a:spcPts val="0"/>
              </a:spcBef>
              <a:spcAft>
                <a:spcPts val="0"/>
              </a:spcAft>
              <a:defRPr/>
            </a:pPr>
            <a:fld id="{894C652A-1437-4DEE-BE20-1D8E4CBD3D73}" type="slidenum">
              <a:rPr lang="en-US" sz="1200" smtClean="0">
                <a:solidFill>
                  <a:srgbClr val="106636"/>
                </a:solidFill>
                <a:cs typeface="Arial" pitchFamily="34" charset="0"/>
              </a:rPr>
              <a:pPr algn="r" defTabSz="820487" fontAlgn="auto">
                <a:spcBef>
                  <a:spcPts val="0"/>
                </a:spcBef>
                <a:spcAft>
                  <a:spcPts val="0"/>
                </a:spcAft>
                <a:defRPr/>
              </a:pPr>
              <a:t>29</a:t>
            </a:fld>
            <a:endParaRPr lang="en-US" sz="1200" dirty="0">
              <a:solidFill>
                <a:srgbClr val="106636"/>
              </a:solidFill>
              <a:cs typeface="Arial" pitchFamily="34" charset="0"/>
            </a:endParaRPr>
          </a:p>
        </p:txBody>
      </p:sp>
      <p:sp>
        <p:nvSpPr>
          <p:cNvPr id="5" name="Text Box 11"/>
          <p:cNvSpPr txBox="1">
            <a:spLocks noChangeArrowheads="1"/>
          </p:cNvSpPr>
          <p:nvPr/>
        </p:nvSpPr>
        <p:spPr bwMode="auto">
          <a:xfrm>
            <a:off x="0" y="259982"/>
            <a:ext cx="9144000" cy="461653"/>
          </a:xfrm>
          <a:prstGeom prst="rect">
            <a:avLst/>
          </a:prstGeom>
          <a:noFill/>
          <a:ln w="9525">
            <a:noFill/>
            <a:miter lim="800000"/>
            <a:headEnd/>
            <a:tailEnd/>
          </a:ln>
          <a:effectLst/>
        </p:spPr>
        <p:txBody>
          <a:bodyPr wrap="square" lIns="91429" tIns="45714" rIns="91429" bIns="45714">
            <a:spAutoFit/>
          </a:bodyPr>
          <a:lstStyle/>
          <a:p>
            <a:pPr algn="ctr" defTabSz="914608" eaLnBrk="0" hangingPunct="0"/>
            <a:r>
              <a:rPr lang="en-US" sz="2400" dirty="0" smtClean="0">
                <a:solidFill>
                  <a:srgbClr val="006600"/>
                </a:solidFill>
              </a:rPr>
              <a:t>The worst of times and the best of times…</a:t>
            </a:r>
            <a:endParaRPr lang="en-US" sz="2400" dirty="0">
              <a:solidFill>
                <a:srgbClr val="006600"/>
              </a:solidFill>
            </a:endParaRPr>
          </a:p>
        </p:txBody>
      </p:sp>
      <p:sp>
        <p:nvSpPr>
          <p:cNvPr id="6" name="Rectangle 5"/>
          <p:cNvSpPr/>
          <p:nvPr/>
        </p:nvSpPr>
        <p:spPr>
          <a:xfrm>
            <a:off x="457198" y="896192"/>
            <a:ext cx="8103477" cy="5632311"/>
          </a:xfrm>
          <a:prstGeom prst="rect">
            <a:avLst/>
          </a:prstGeom>
        </p:spPr>
        <p:txBody>
          <a:bodyPr wrap="square">
            <a:spAutoFit/>
          </a:bodyPr>
          <a:lstStyle/>
          <a:p>
            <a:pPr marL="350838" lvl="1" indent="-350838">
              <a:buFont typeface="Wingdings" pitchFamily="2" charset="2"/>
              <a:buChar char="§"/>
            </a:pPr>
            <a:r>
              <a:rPr lang="en-US" sz="2000" dirty="0" smtClean="0">
                <a:solidFill>
                  <a:srgbClr val="106636"/>
                </a:solidFill>
              </a:rPr>
              <a:t>Budget uncertainty and constraints will be the new normal.</a:t>
            </a:r>
          </a:p>
          <a:p>
            <a:pPr marL="350838" lvl="1" indent="-350838">
              <a:buFont typeface="Wingdings" pitchFamily="2" charset="2"/>
              <a:buChar char="§"/>
            </a:pPr>
            <a:endParaRPr lang="en-US" sz="2000" dirty="0" smtClean="0">
              <a:solidFill>
                <a:srgbClr val="106636"/>
              </a:solidFill>
            </a:endParaRPr>
          </a:p>
          <a:p>
            <a:pPr marL="350838" lvl="1" indent="-350838">
              <a:buFont typeface="Wingdings" pitchFamily="2" charset="2"/>
              <a:buChar char="§"/>
            </a:pPr>
            <a:r>
              <a:rPr lang="en-US" sz="2000" dirty="0" smtClean="0">
                <a:solidFill>
                  <a:srgbClr val="106636"/>
                </a:solidFill>
              </a:rPr>
              <a:t>Balancing grand challenge science with mission-driven science while maintaining world leadership in all BES-supported research will be key and the ONLY way to position BES for potential future growth.</a:t>
            </a:r>
          </a:p>
          <a:p>
            <a:pPr marL="350838" lvl="1" indent="-350838">
              <a:buFont typeface="Wingdings" pitchFamily="2" charset="2"/>
              <a:buChar char="§"/>
            </a:pPr>
            <a:endParaRPr lang="en-US" sz="2000" dirty="0" smtClean="0">
              <a:solidFill>
                <a:srgbClr val="106636"/>
              </a:solidFill>
            </a:endParaRPr>
          </a:p>
          <a:p>
            <a:pPr marL="350838" indent="-350838">
              <a:buFont typeface="Wingdings" pitchFamily="2" charset="2"/>
              <a:buChar char="§"/>
            </a:pPr>
            <a:r>
              <a:rPr lang="en-US" sz="2000" dirty="0" smtClean="0">
                <a:solidFill>
                  <a:srgbClr val="106636"/>
                </a:solidFill>
              </a:rPr>
              <a:t>BES needs to fully support the operations of the critical facilities to provide the best services to our users in order to maximize the benefits to our society.  At the same time, we cannot retreat from investing in large-scale research infrastructures.  Standing still without assertive and timely investments will ultimately cede  the U.S. leadership to international competitors.</a:t>
            </a:r>
          </a:p>
          <a:p>
            <a:pPr marL="350838" indent="-350838">
              <a:buFont typeface="Wingdings" pitchFamily="2" charset="2"/>
              <a:buChar char="§"/>
            </a:pPr>
            <a:endParaRPr lang="en-US" sz="2000" dirty="0" smtClean="0">
              <a:solidFill>
                <a:srgbClr val="106636"/>
              </a:solidFill>
            </a:endParaRPr>
          </a:p>
          <a:p>
            <a:pPr marL="350838" indent="-350838">
              <a:buFont typeface="Wingdings" pitchFamily="2" charset="2"/>
              <a:buChar char="§"/>
            </a:pPr>
            <a:r>
              <a:rPr lang="en-US" sz="2000" dirty="0" smtClean="0">
                <a:solidFill>
                  <a:srgbClr val="106636"/>
                </a:solidFill>
              </a:rPr>
              <a:t>We need to choose wisely and strategically!</a:t>
            </a:r>
          </a:p>
          <a:p>
            <a:pPr marL="350838" indent="-350838">
              <a:buFont typeface="Wingdings" pitchFamily="2" charset="2"/>
              <a:buChar char="§"/>
            </a:pPr>
            <a:endParaRPr lang="en-US" sz="2000" dirty="0" smtClean="0">
              <a:solidFill>
                <a:srgbClr val="106636"/>
              </a:solidFill>
            </a:endParaRPr>
          </a:p>
          <a:p>
            <a:pPr marL="350838" indent="-350838">
              <a:buFont typeface="Wingdings" pitchFamily="2" charset="2"/>
              <a:buChar char="§"/>
            </a:pPr>
            <a:endParaRPr lang="en-US" sz="2000" dirty="0" smtClean="0">
              <a:solidFill>
                <a:srgbClr val="106636"/>
              </a:solidFill>
            </a:endParaRPr>
          </a:p>
          <a:p>
            <a:pPr marL="350838" indent="-350838">
              <a:buFont typeface="Wingdings" pitchFamily="2" charset="2"/>
              <a:buChar char="§"/>
            </a:pPr>
            <a:endParaRPr lang="en-US" sz="2000" dirty="0" smtClean="0">
              <a:solidFill>
                <a:srgbClr val="106636"/>
              </a:solidFill>
            </a:endParaRPr>
          </a:p>
        </p:txBody>
      </p:sp>
    </p:spTree>
    <p:extLst>
      <p:ext uri="{BB962C8B-B14F-4D97-AF65-F5344CB8AC3E}">
        <p14:creationId xmlns:p14="http://schemas.microsoft.com/office/powerpoint/2010/main" xmlns="" val="177150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ctr"/>
            <a:r>
              <a:rPr lang="en-US" sz="2800" dirty="0" smtClean="0"/>
              <a:t>Secretary of Energy, Dr. Ernest Moniz</a:t>
            </a:r>
            <a:br>
              <a:rPr lang="en-US" sz="2800" dirty="0" smtClean="0"/>
            </a:br>
            <a:r>
              <a:rPr lang="en-US" dirty="0" smtClean="0"/>
              <a:t>confirmed on May 16, 2013</a:t>
            </a:r>
          </a:p>
        </p:txBody>
      </p:sp>
      <p:sp>
        <p:nvSpPr>
          <p:cNvPr id="8195" name="Content Placeholder 2"/>
          <p:cNvSpPr txBox="1">
            <a:spLocks/>
          </p:cNvSpPr>
          <p:nvPr/>
        </p:nvSpPr>
        <p:spPr bwMode="auto">
          <a:xfrm>
            <a:off x="3124200" y="939800"/>
            <a:ext cx="5791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1313" indent="-3413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buClr>
                <a:srgbClr val="1B5527"/>
              </a:buClr>
              <a:buSzPct val="130000"/>
              <a:buFont typeface="Wingdings" pitchFamily="2" charset="2"/>
              <a:buChar char="§"/>
            </a:pPr>
            <a:r>
              <a:rPr lang="en-US" sz="1600" dirty="0">
                <a:latin typeface="Arial" pitchFamily="34" charset="0"/>
                <a:cs typeface="Arial" pitchFamily="34" charset="0"/>
              </a:rPr>
              <a:t>Professor of Physics and Engineering Systems at MIT and founding Director of the MIT Energy Initiative and of the MIT Laboratory for Energy and the Environment</a:t>
            </a:r>
          </a:p>
          <a:p>
            <a:pPr eaLnBrk="1" hangingPunct="1">
              <a:spcBef>
                <a:spcPts val="1200"/>
              </a:spcBef>
              <a:buClr>
                <a:srgbClr val="1B5527"/>
              </a:buClr>
              <a:buSzPct val="130000"/>
              <a:buFont typeface="Wingdings" pitchFamily="2" charset="2"/>
              <a:buChar char="§"/>
            </a:pPr>
            <a:r>
              <a:rPr lang="en-US" sz="1600" dirty="0">
                <a:latin typeface="Arial" pitchFamily="34" charset="0"/>
                <a:cs typeface="Arial" pitchFamily="34" charset="0"/>
              </a:rPr>
              <a:t>Under Secretary of the Department of Energy (1997 to 2001) </a:t>
            </a:r>
          </a:p>
          <a:p>
            <a:pPr eaLnBrk="1" hangingPunct="1">
              <a:spcBef>
                <a:spcPts val="1200"/>
              </a:spcBef>
              <a:buClr>
                <a:srgbClr val="1B5527"/>
              </a:buClr>
              <a:buSzPct val="130000"/>
              <a:buFont typeface="Wingdings" pitchFamily="2" charset="2"/>
              <a:buChar char="§"/>
            </a:pPr>
            <a:r>
              <a:rPr lang="en-US" sz="1600" dirty="0">
                <a:latin typeface="Arial" pitchFamily="34" charset="0"/>
                <a:cs typeface="Arial" pitchFamily="34" charset="0"/>
              </a:rPr>
              <a:t>Associate Director for Science in the Office of Science and Technology Policy in the Executive Office of the President (1995-1997)</a:t>
            </a:r>
          </a:p>
          <a:p>
            <a:pPr eaLnBrk="1" hangingPunct="1">
              <a:spcBef>
                <a:spcPts val="1200"/>
              </a:spcBef>
              <a:buClr>
                <a:srgbClr val="1B5527"/>
              </a:buClr>
              <a:buSzPct val="130000"/>
              <a:buFont typeface="Wingdings" pitchFamily="2" charset="2"/>
              <a:buChar char="§"/>
            </a:pPr>
            <a:r>
              <a:rPr lang="en-US" sz="1600" dirty="0">
                <a:latin typeface="Arial" pitchFamily="34" charset="0"/>
                <a:cs typeface="Arial" pitchFamily="34" charset="0"/>
              </a:rPr>
              <a:t>Served on the President Obama’s Council of Advisors on Science and Technology; the Department of Defense Threat Reduction Advisory Committee; the Blue Ribbon Commission on America’s Nuclear Future; and the Council on Foreign Relations</a:t>
            </a:r>
            <a:br>
              <a:rPr lang="en-US" sz="1600" dirty="0">
                <a:latin typeface="Arial" pitchFamily="34" charset="0"/>
                <a:cs typeface="Arial" pitchFamily="34" charset="0"/>
              </a:rPr>
            </a:br>
            <a:r>
              <a:rPr lang="en-US" sz="1600" dirty="0">
                <a:latin typeface="Arial" pitchFamily="34" charset="0"/>
                <a:cs typeface="Arial" pitchFamily="34" charset="0"/>
              </a:rPr>
              <a:t/>
            </a:r>
            <a:br>
              <a:rPr lang="en-US" sz="1600" dirty="0">
                <a:latin typeface="Arial" pitchFamily="34" charset="0"/>
                <a:cs typeface="Arial" pitchFamily="34" charset="0"/>
              </a:rPr>
            </a:br>
            <a:r>
              <a:rPr lang="en-US" sz="1600" dirty="0">
                <a:latin typeface="Arial" pitchFamily="34" charset="0"/>
                <a:cs typeface="Arial" pitchFamily="34" charset="0"/>
              </a:rPr>
              <a:t/>
            </a:r>
            <a:br>
              <a:rPr lang="en-US" sz="1600" dirty="0">
                <a:latin typeface="Arial" pitchFamily="34" charset="0"/>
                <a:cs typeface="Arial" pitchFamily="34" charset="0"/>
              </a:rPr>
            </a:br>
            <a:r>
              <a:rPr lang="en-US" sz="1600" dirty="0">
                <a:latin typeface="Arial" pitchFamily="34" charset="0"/>
                <a:cs typeface="Arial" pitchFamily="34" charset="0"/>
              </a:rPr>
              <a:t/>
            </a:r>
            <a:br>
              <a:rPr lang="en-US" sz="1600" dirty="0">
                <a:latin typeface="Arial" pitchFamily="34" charset="0"/>
                <a:cs typeface="Arial" pitchFamily="34" charset="0"/>
              </a:rPr>
            </a:br>
            <a:r>
              <a:rPr lang="en-US" sz="1600" dirty="0">
                <a:latin typeface="Arial" pitchFamily="34" charset="0"/>
                <a:cs typeface="Arial" pitchFamily="34" charset="0"/>
              </a:rPr>
              <a:t/>
            </a:r>
            <a:br>
              <a:rPr lang="en-US" sz="1600" dirty="0">
                <a:latin typeface="Arial" pitchFamily="34" charset="0"/>
                <a:cs typeface="Arial" pitchFamily="34" charset="0"/>
              </a:rPr>
            </a:br>
            <a:endParaRPr lang="en-US" sz="1600" dirty="0">
              <a:latin typeface="Arial" pitchFamily="34" charset="0"/>
              <a:cs typeface="Arial" pitchFamily="34" charset="0"/>
            </a:endParaRPr>
          </a:p>
        </p:txBody>
      </p:sp>
      <p:pic>
        <p:nvPicPr>
          <p:cNvPr id="8196" name="Picture 4" descr="Moniz.jpe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117600"/>
            <a:ext cx="2779712" cy="347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381000" y="4851400"/>
            <a:ext cx="8534400" cy="1230313"/>
          </a:xfrm>
          <a:prstGeom prst="rect">
            <a:avLst/>
          </a:prstGeom>
          <a:noFill/>
        </p:spPr>
        <p:txBody>
          <a:bodyPr>
            <a:spAutoFit/>
          </a:bodyPr>
          <a:lstStyle/>
          <a:p>
            <a:pPr marL="341313" indent="-341313">
              <a:spcBef>
                <a:spcPts val="1200"/>
              </a:spcBef>
              <a:buClr>
                <a:srgbClr val="1B5527"/>
              </a:buClr>
              <a:buSzPct val="130000"/>
              <a:buFont typeface="Wingdings" pitchFamily="2" charset="2"/>
              <a:buChar char="§"/>
              <a:defRPr/>
            </a:pPr>
            <a:r>
              <a:rPr lang="en-US" sz="1600" dirty="0">
                <a:latin typeface="Arial" pitchFamily="34" charset="0"/>
                <a:cs typeface="Arial" pitchFamily="34" charset="0"/>
              </a:rPr>
              <a:t>Fellow of the American Association for the Advancement of Science, the Humboldt Foundation, and the American Physical Society.</a:t>
            </a:r>
          </a:p>
          <a:p>
            <a:pPr marL="341313" indent="-341313">
              <a:spcBef>
                <a:spcPts val="1200"/>
              </a:spcBef>
              <a:buClr>
                <a:srgbClr val="1B5527"/>
              </a:buClr>
              <a:buSzPct val="130000"/>
              <a:buFont typeface="Wingdings" pitchFamily="2" charset="2"/>
              <a:buChar char="§"/>
              <a:defRPr/>
            </a:pPr>
            <a:r>
              <a:rPr lang="en-US" sz="1600" dirty="0">
                <a:latin typeface="Arial" pitchFamily="34" charset="0"/>
                <a:cs typeface="Arial" pitchFamily="34" charset="0"/>
              </a:rPr>
              <a:t>Bachelor of Science degree </a:t>
            </a:r>
            <a:r>
              <a:rPr lang="en-US" sz="1600" i="1" dirty="0">
                <a:latin typeface="Arial" pitchFamily="34" charset="0"/>
                <a:cs typeface="Arial" pitchFamily="34" charset="0"/>
              </a:rPr>
              <a:t>summa cum laude</a:t>
            </a:r>
            <a:r>
              <a:rPr lang="en-US" sz="1600" dirty="0">
                <a:latin typeface="Arial" pitchFamily="34" charset="0"/>
                <a:cs typeface="Arial" pitchFamily="34" charset="0"/>
              </a:rPr>
              <a:t> in Physics from Boston College, Doctorate in Theoretical Physics from Stanford University</a:t>
            </a:r>
          </a:p>
        </p:txBody>
      </p:sp>
      <p:sp>
        <p:nvSpPr>
          <p:cNvPr id="7"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328025592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4294967295"/>
          </p:nvPr>
        </p:nvSpPr>
        <p:spPr>
          <a:xfrm>
            <a:off x="8413750" y="6351588"/>
            <a:ext cx="381000" cy="365125"/>
          </a:xfrm>
          <a:prstGeom prst="rect">
            <a:avLst/>
          </a:prstGeom>
        </p:spPr>
        <p:txBody>
          <a:bodyPr/>
          <a:lstStyle/>
          <a:p>
            <a:pPr algn="r"/>
            <a:fld id="{68F455FD-F83C-4433-AE11-4D89943CC4D6}" type="slidenum">
              <a:rPr lang="en-US" sz="1200" smtClean="0">
                <a:solidFill>
                  <a:srgbClr val="106636"/>
                </a:solidFill>
              </a:rPr>
              <a:pPr algn="r"/>
              <a:t>30</a:t>
            </a:fld>
            <a:endParaRPr lang="en-US" sz="1200" dirty="0">
              <a:solidFill>
                <a:srgbClr val="106636"/>
              </a:solidFill>
            </a:endParaRPr>
          </a:p>
        </p:txBody>
      </p:sp>
      <p:sp>
        <p:nvSpPr>
          <p:cNvPr id="2" name="Title 1"/>
          <p:cNvSpPr>
            <a:spLocks noGrp="1"/>
          </p:cNvSpPr>
          <p:nvPr>
            <p:ph type="title" idx="4294967295"/>
          </p:nvPr>
        </p:nvSpPr>
        <p:spPr>
          <a:xfrm>
            <a:off x="0" y="68263"/>
            <a:ext cx="9144000" cy="620712"/>
          </a:xfrm>
          <a:prstGeom prst="rect">
            <a:avLst/>
          </a:prstGeom>
        </p:spPr>
        <p:txBody>
          <a:bodyPr>
            <a:normAutofit/>
          </a:bodyPr>
          <a:lstStyle/>
          <a:p>
            <a:r>
              <a:rPr lang="en-US" dirty="0" smtClean="0"/>
              <a:t>Specifying the Next U.S. Light Source</a:t>
            </a:r>
            <a:endParaRPr lang="en-US" dirty="0"/>
          </a:p>
        </p:txBody>
      </p:sp>
      <p:sp>
        <p:nvSpPr>
          <p:cNvPr id="3" name="Content Placeholder 2"/>
          <p:cNvSpPr>
            <a:spLocks noGrp="1"/>
          </p:cNvSpPr>
          <p:nvPr>
            <p:ph idx="4294967295"/>
          </p:nvPr>
        </p:nvSpPr>
        <p:spPr>
          <a:xfrm>
            <a:off x="436098" y="879475"/>
            <a:ext cx="6035040" cy="5365750"/>
          </a:xfrm>
          <a:prstGeom prst="rect">
            <a:avLst/>
          </a:prstGeom>
        </p:spPr>
        <p:txBody>
          <a:bodyPr>
            <a:noAutofit/>
          </a:bodyPr>
          <a:lstStyle/>
          <a:p>
            <a:pPr marL="0" indent="0">
              <a:spcBef>
                <a:spcPts val="0"/>
              </a:spcBef>
              <a:spcAft>
                <a:spcPts val="0"/>
              </a:spcAft>
              <a:buNone/>
            </a:pPr>
            <a:r>
              <a:rPr lang="en-US" sz="1400" dirty="0" smtClean="0">
                <a:solidFill>
                  <a:schemeClr val="tx1"/>
                </a:solidFill>
              </a:rPr>
              <a:t>BESAC Study (4Q 2008): </a:t>
            </a:r>
            <a:r>
              <a:rPr lang="en-US" sz="1400" i="1" dirty="0" smtClean="0">
                <a:solidFill>
                  <a:schemeClr val="tx1"/>
                </a:solidFill>
              </a:rPr>
              <a:t>Next Generation Photon Sources for grand Challenges in Science and Energy</a:t>
            </a:r>
          </a:p>
          <a:p>
            <a:pPr marL="511175" lvl="1" indent="-166688">
              <a:spcBef>
                <a:spcPts val="0"/>
              </a:spcBef>
              <a:spcAft>
                <a:spcPts val="0"/>
              </a:spcAft>
              <a:buFont typeface="Wingdings" pitchFamily="2" charset="2"/>
              <a:buChar char="§"/>
            </a:pPr>
            <a:r>
              <a:rPr lang="en-US" sz="1400" dirty="0" smtClean="0">
                <a:solidFill>
                  <a:schemeClr val="tx1"/>
                </a:solidFill>
              </a:rPr>
              <a:t>Described important connections </a:t>
            </a:r>
            <a:r>
              <a:rPr lang="en-US" sz="1400" dirty="0">
                <a:solidFill>
                  <a:schemeClr val="tx1"/>
                </a:solidFill>
              </a:rPr>
              <a:t>between </a:t>
            </a:r>
            <a:r>
              <a:rPr lang="en-US" sz="1400" dirty="0" smtClean="0">
                <a:solidFill>
                  <a:schemeClr val="tx1"/>
                </a:solidFill>
              </a:rPr>
              <a:t>science challenges and </a:t>
            </a:r>
            <a:r>
              <a:rPr lang="en-US" sz="1400" dirty="0">
                <a:solidFill>
                  <a:schemeClr val="tx1"/>
                </a:solidFill>
              </a:rPr>
              <a:t>photon </a:t>
            </a:r>
            <a:r>
              <a:rPr lang="en-US" sz="1400" dirty="0" smtClean="0">
                <a:solidFill>
                  <a:schemeClr val="tx1"/>
                </a:solidFill>
              </a:rPr>
              <a:t>source characteristics</a:t>
            </a:r>
            <a:endParaRPr lang="en-US" sz="1400" dirty="0">
              <a:solidFill>
                <a:schemeClr val="tx1"/>
              </a:solidFill>
            </a:endParaRPr>
          </a:p>
          <a:p>
            <a:pPr marL="511175" lvl="1" indent="-166688">
              <a:spcBef>
                <a:spcPts val="0"/>
              </a:spcBef>
              <a:spcAft>
                <a:spcPts val="0"/>
              </a:spcAft>
              <a:buFont typeface="Wingdings" pitchFamily="2" charset="2"/>
              <a:buChar char="§"/>
            </a:pPr>
            <a:r>
              <a:rPr lang="en-US" sz="1400" dirty="0" smtClean="0">
                <a:solidFill>
                  <a:schemeClr val="tx1"/>
                </a:solidFill>
              </a:rPr>
              <a:t>Two most important source requirements</a:t>
            </a:r>
          </a:p>
          <a:p>
            <a:pPr marL="973138" lvl="2" indent="-173038">
              <a:spcBef>
                <a:spcPts val="0"/>
              </a:spcBef>
              <a:spcAft>
                <a:spcPts val="0"/>
              </a:spcAft>
              <a:buFont typeface="Wingdings" pitchFamily="2" charset="2"/>
              <a:buChar char="§"/>
            </a:pPr>
            <a:r>
              <a:rPr lang="en-US" sz="1400" dirty="0" err="1" smtClean="0"/>
              <a:t>Femtosecond</a:t>
            </a:r>
            <a:r>
              <a:rPr lang="en-US" sz="1400" dirty="0" smtClean="0"/>
              <a:t> time resolution </a:t>
            </a:r>
          </a:p>
          <a:p>
            <a:pPr marL="973138" lvl="2" indent="-173038">
              <a:spcBef>
                <a:spcPts val="0"/>
              </a:spcBef>
              <a:spcAft>
                <a:spcPts val="1200"/>
              </a:spcAft>
              <a:buFont typeface="Wingdings" pitchFamily="2" charset="2"/>
              <a:buChar char="§"/>
            </a:pPr>
            <a:r>
              <a:rPr lang="en-US" sz="1400" dirty="0" smtClean="0"/>
              <a:t>Nanometer spatial resolution</a:t>
            </a:r>
          </a:p>
          <a:p>
            <a:pPr marL="0" indent="0">
              <a:spcBef>
                <a:spcPts val="0"/>
              </a:spcBef>
              <a:spcAft>
                <a:spcPts val="0"/>
              </a:spcAft>
              <a:buNone/>
            </a:pPr>
            <a:r>
              <a:rPr lang="en-US" sz="1400" dirty="0" smtClean="0">
                <a:solidFill>
                  <a:schemeClr val="tx1"/>
                </a:solidFill>
              </a:rPr>
              <a:t>BES Workshop (3Q 2009): </a:t>
            </a:r>
            <a:r>
              <a:rPr lang="en-US" sz="1400" i="1" dirty="0" smtClean="0">
                <a:solidFill>
                  <a:schemeClr val="tx1"/>
                </a:solidFill>
              </a:rPr>
              <a:t>Accelerator Physics for Future Light Sources</a:t>
            </a:r>
          </a:p>
          <a:p>
            <a:pPr marL="511175" lvl="1" indent="-166688">
              <a:spcBef>
                <a:spcPts val="0"/>
              </a:spcBef>
              <a:spcAft>
                <a:spcPts val="1200"/>
              </a:spcAft>
              <a:buFont typeface="Wingdings" pitchFamily="2" charset="2"/>
              <a:buChar char="§"/>
            </a:pPr>
            <a:r>
              <a:rPr lang="en-US" sz="1400" dirty="0" smtClean="0">
                <a:solidFill>
                  <a:schemeClr val="tx1"/>
                </a:solidFill>
              </a:rPr>
              <a:t>Defined the state of the art in accelerator physics &amp; technology for future light sources</a:t>
            </a:r>
          </a:p>
          <a:p>
            <a:pPr marL="0" indent="0">
              <a:spcBef>
                <a:spcPts val="0"/>
              </a:spcBef>
              <a:spcAft>
                <a:spcPts val="0"/>
              </a:spcAft>
              <a:buNone/>
            </a:pPr>
            <a:r>
              <a:rPr lang="en-US" sz="1400" dirty="0" smtClean="0">
                <a:solidFill>
                  <a:schemeClr val="tx1"/>
                </a:solidFill>
              </a:rPr>
              <a:t>BESAC Study (1Q 2013): SC “Priority Goal”</a:t>
            </a:r>
          </a:p>
          <a:p>
            <a:pPr marL="628650" lvl="1" indent="-171450">
              <a:spcBef>
                <a:spcPts val="0"/>
              </a:spcBef>
              <a:spcAft>
                <a:spcPts val="0"/>
              </a:spcAft>
              <a:buFont typeface="Wingdings" pitchFamily="2" charset="2"/>
              <a:buChar char="§"/>
            </a:pPr>
            <a:r>
              <a:rPr lang="en-US" sz="1400" dirty="0" smtClean="0">
                <a:solidFill>
                  <a:schemeClr val="tx1"/>
                </a:solidFill>
              </a:rPr>
              <a:t>Rated existing &amp; planned facilities based on their impact on science in the next decade and their readiness to proceed to construction (for “planned”)</a:t>
            </a:r>
          </a:p>
          <a:p>
            <a:pPr marL="628650" lvl="1" indent="-171450">
              <a:spcBef>
                <a:spcPts val="0"/>
              </a:spcBef>
              <a:spcAft>
                <a:spcPts val="1200"/>
              </a:spcAft>
              <a:buFont typeface="Wingdings" pitchFamily="2" charset="2"/>
              <a:buChar char="§"/>
            </a:pPr>
            <a:r>
              <a:rPr lang="en-US" sz="1400" dirty="0" smtClean="0">
                <a:solidFill>
                  <a:schemeClr val="tx1"/>
                </a:solidFill>
              </a:rPr>
              <a:t>Endorsed a new light source to maintain world leadership</a:t>
            </a:r>
          </a:p>
          <a:p>
            <a:pPr marL="0" indent="0">
              <a:spcBef>
                <a:spcPts val="0"/>
              </a:spcBef>
              <a:spcAft>
                <a:spcPts val="0"/>
              </a:spcAft>
              <a:buNone/>
            </a:pPr>
            <a:r>
              <a:rPr lang="en-US" sz="1400" dirty="0" smtClean="0">
                <a:solidFill>
                  <a:schemeClr val="tx1"/>
                </a:solidFill>
              </a:rPr>
              <a:t>BESAC Study (3Q 2013): Future science &amp; light source facility assessment</a:t>
            </a:r>
          </a:p>
          <a:p>
            <a:pPr marL="628650" lvl="1" indent="-171450">
              <a:spcBef>
                <a:spcPts val="0"/>
              </a:spcBef>
              <a:spcAft>
                <a:spcPts val="0"/>
              </a:spcAft>
              <a:buFont typeface="Wingdings" pitchFamily="2" charset="2"/>
              <a:buChar char="§"/>
            </a:pPr>
            <a:r>
              <a:rPr lang="en-US" sz="1400" dirty="0" smtClean="0">
                <a:solidFill>
                  <a:schemeClr val="tx1"/>
                </a:solidFill>
              </a:rPr>
              <a:t>Will evaluate science grand challenges requiring new light sources </a:t>
            </a:r>
          </a:p>
          <a:p>
            <a:pPr marL="628650" lvl="1" indent="-171450">
              <a:spcBef>
                <a:spcPts val="0"/>
              </a:spcBef>
              <a:spcAft>
                <a:spcPts val="0"/>
              </a:spcAft>
              <a:buFont typeface="Wingdings" pitchFamily="2" charset="2"/>
              <a:buChar char="§"/>
            </a:pPr>
            <a:r>
              <a:rPr lang="en-US" sz="1400" dirty="0" smtClean="0">
                <a:solidFill>
                  <a:schemeClr val="tx1"/>
                </a:solidFill>
              </a:rPr>
              <a:t>Will evaluate future </a:t>
            </a:r>
            <a:r>
              <a:rPr lang="en-US" sz="1400" dirty="0">
                <a:solidFill>
                  <a:schemeClr val="tx1"/>
                </a:solidFill>
              </a:rPr>
              <a:t>light source </a:t>
            </a:r>
            <a:r>
              <a:rPr lang="en-US" sz="1400" dirty="0" smtClean="0">
                <a:solidFill>
                  <a:schemeClr val="tx1"/>
                </a:solidFill>
              </a:rPr>
              <a:t>tech specs and concepts that </a:t>
            </a:r>
            <a:r>
              <a:rPr lang="en-US" sz="1400" dirty="0">
                <a:solidFill>
                  <a:schemeClr val="tx1"/>
                </a:solidFill>
              </a:rPr>
              <a:t>would maximize the </a:t>
            </a:r>
            <a:r>
              <a:rPr lang="en-US" sz="1400" dirty="0" smtClean="0">
                <a:solidFill>
                  <a:schemeClr val="tx1"/>
                </a:solidFill>
              </a:rPr>
              <a:t>impact on science grand challenges</a:t>
            </a:r>
          </a:p>
          <a:p>
            <a:pPr marL="628650" lvl="1" indent="-171450">
              <a:spcBef>
                <a:spcPts val="0"/>
              </a:spcBef>
              <a:spcAft>
                <a:spcPts val="0"/>
              </a:spcAft>
              <a:buFont typeface="Wingdings" pitchFamily="2" charset="2"/>
              <a:buChar char="§"/>
            </a:pPr>
            <a:r>
              <a:rPr lang="en-US" sz="1400" dirty="0" smtClean="0">
                <a:solidFill>
                  <a:schemeClr val="tx1"/>
                </a:solidFill>
              </a:rPr>
              <a:t>Will identify R&amp;D initiatives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3329" t="4688" r="5106" b="4579"/>
          <a:stretch/>
        </p:blipFill>
        <p:spPr>
          <a:xfrm>
            <a:off x="7169053" y="3554003"/>
            <a:ext cx="1879411" cy="2410071"/>
          </a:xfrm>
          <a:prstGeom prst="rect">
            <a:avLst/>
          </a:prstGeom>
          <a:ln w="1270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82383" y="930109"/>
            <a:ext cx="1879411" cy="2432180"/>
          </a:xfrm>
          <a:prstGeom prst="rect">
            <a:avLst/>
          </a:prstGeom>
          <a:ln w="12700">
            <a:solidFill>
              <a:schemeClr val="tx1"/>
            </a:solidFill>
          </a:ln>
        </p:spPr>
      </p:pic>
    </p:spTree>
    <p:extLst>
      <p:ext uri="{BB962C8B-B14F-4D97-AF65-F5344CB8AC3E}">
        <p14:creationId xmlns:p14="http://schemas.microsoft.com/office/powerpoint/2010/main" xmlns="" val="193160795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z="2800" dirty="0" smtClean="0"/>
              <a:t>Secretary Moniz on Science</a:t>
            </a:r>
            <a:br>
              <a:rPr lang="en-US" sz="2800" dirty="0" smtClean="0"/>
            </a:br>
            <a:r>
              <a:rPr lang="en-US" sz="2000" dirty="0" smtClean="0"/>
              <a:t>House </a:t>
            </a:r>
            <a:r>
              <a:rPr lang="en-US" sz="2000" dirty="0"/>
              <a:t>Committee on Science, Space, and Technology  </a:t>
            </a:r>
            <a:r>
              <a:rPr lang="en-US" sz="2000" dirty="0" smtClean="0"/>
              <a:t>June </a:t>
            </a:r>
            <a:r>
              <a:rPr lang="en-US" sz="2000" dirty="0"/>
              <a:t>18, 2013 </a:t>
            </a:r>
            <a:endParaRPr lang="en-US" sz="3200" dirty="0" smtClean="0"/>
          </a:p>
        </p:txBody>
      </p:sp>
      <p:sp>
        <p:nvSpPr>
          <p:cNvPr id="9219" name="TextBox 2"/>
          <p:cNvSpPr txBox="1">
            <a:spLocks noChangeArrowheads="1"/>
          </p:cNvSpPr>
          <p:nvPr/>
        </p:nvSpPr>
        <p:spPr bwMode="auto">
          <a:xfrm>
            <a:off x="520700" y="863678"/>
            <a:ext cx="8191500" cy="5693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1313" indent="-16986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ts val="1200"/>
              </a:spcBef>
              <a:buClr>
                <a:srgbClr val="1B5527"/>
              </a:buClr>
              <a:buSzPct val="130000"/>
            </a:pPr>
            <a:r>
              <a:rPr lang="en-US" dirty="0" smtClean="0">
                <a:latin typeface="Arial" pitchFamily="34" charset="0"/>
                <a:cs typeface="Arial" pitchFamily="34" charset="0"/>
              </a:rPr>
              <a:t>“</a:t>
            </a:r>
            <a:r>
              <a:rPr lang="en-US" dirty="0">
                <a:solidFill>
                  <a:srgbClr val="FF0000"/>
                </a:solidFill>
                <a:latin typeface="Arial" pitchFamily="34" charset="0"/>
                <a:cs typeface="Arial" pitchFamily="34" charset="0"/>
              </a:rPr>
              <a:t>Competing in the new energy economy will require us to harness the expertise of our scientists, engineers, and entrepreneurs</a:t>
            </a:r>
            <a:r>
              <a:rPr lang="en-US" dirty="0">
                <a:latin typeface="Arial" pitchFamily="34" charset="0"/>
                <a:cs typeface="Arial" pitchFamily="34" charset="0"/>
              </a:rPr>
              <a:t>. As the President said, ―the world is shifting to an innovation economy, and nobody does innovation better than </a:t>
            </a:r>
            <a:r>
              <a:rPr lang="en-US" dirty="0" smtClean="0">
                <a:latin typeface="Arial" pitchFamily="34" charset="0"/>
                <a:cs typeface="Arial" pitchFamily="34" charset="0"/>
              </a:rPr>
              <a:t>America. </a:t>
            </a:r>
            <a:r>
              <a:rPr lang="en-US" dirty="0" smtClean="0">
                <a:solidFill>
                  <a:srgbClr val="FF0000"/>
                </a:solidFill>
                <a:latin typeface="Arial" pitchFamily="34" charset="0"/>
                <a:cs typeface="Arial" pitchFamily="34" charset="0"/>
              </a:rPr>
              <a:t>The </a:t>
            </a:r>
            <a:r>
              <a:rPr lang="en-US" dirty="0">
                <a:solidFill>
                  <a:srgbClr val="FF0000"/>
                </a:solidFill>
                <a:latin typeface="Arial" pitchFamily="34" charset="0"/>
                <a:cs typeface="Arial" pitchFamily="34" charset="0"/>
              </a:rPr>
              <a:t>President believes in a robust scientific research infrastructure, strong support for research, and a buildup in human capacity</a:t>
            </a:r>
            <a:r>
              <a:rPr lang="en-US" dirty="0" smtClean="0">
                <a:latin typeface="Arial" pitchFamily="34" charset="0"/>
                <a:cs typeface="Arial" pitchFamily="34" charset="0"/>
              </a:rPr>
              <a:t>.”</a:t>
            </a:r>
          </a:p>
          <a:p>
            <a:pPr marL="0" indent="0" eaLnBrk="1" hangingPunct="1">
              <a:spcBef>
                <a:spcPts val="1200"/>
              </a:spcBef>
              <a:buClr>
                <a:srgbClr val="1B5527"/>
              </a:buClr>
              <a:buSzPct val="130000"/>
            </a:pPr>
            <a:r>
              <a:rPr lang="en-US" dirty="0" smtClean="0"/>
              <a:t>“</a:t>
            </a:r>
            <a:r>
              <a:rPr lang="en-US" dirty="0" smtClean="0">
                <a:solidFill>
                  <a:srgbClr val="FF0000"/>
                </a:solidFill>
              </a:rPr>
              <a:t>Energy </a:t>
            </a:r>
            <a:r>
              <a:rPr lang="en-US" dirty="0">
                <a:solidFill>
                  <a:srgbClr val="FF0000"/>
                </a:solidFill>
              </a:rPr>
              <a:t>Frontier Research Centers (EFRCs) provide an important example of the Department’s focus on supporting new and emerging research areas</a:t>
            </a:r>
            <a:r>
              <a:rPr lang="en-US" dirty="0"/>
              <a:t>. These centers support scientists and engineers as they work to solve specific scientific problems to help unleash new clean energy technology development</a:t>
            </a:r>
            <a:r>
              <a:rPr lang="en-US" dirty="0" smtClean="0"/>
              <a:t>.” </a:t>
            </a:r>
            <a:r>
              <a:rPr lang="en-US" dirty="0" smtClean="0">
                <a:latin typeface="Arial" pitchFamily="34" charset="0"/>
                <a:cs typeface="Arial" pitchFamily="34" charset="0"/>
              </a:rPr>
              <a:t> </a:t>
            </a:r>
          </a:p>
          <a:p>
            <a:pPr marL="0" indent="0" eaLnBrk="1" hangingPunct="1">
              <a:spcBef>
                <a:spcPts val="1200"/>
              </a:spcBef>
              <a:buClr>
                <a:srgbClr val="1B5527"/>
              </a:buClr>
              <a:buSzPct val="130000"/>
            </a:pPr>
            <a:r>
              <a:rPr lang="en-US" dirty="0" smtClean="0"/>
              <a:t>“Earlier </a:t>
            </a:r>
            <a:r>
              <a:rPr lang="en-US" dirty="0"/>
              <a:t>this month, I made my first trip as Secretary to Oak Ridge, Tennessee to visit the Oak Ridge National Lab (ORNL) and the Y-12 National Security Complex. During my visit, I toured </a:t>
            </a:r>
            <a:r>
              <a:rPr lang="en-US" dirty="0">
                <a:solidFill>
                  <a:srgbClr val="FF0000"/>
                </a:solidFill>
              </a:rPr>
              <a:t>the Spallation Neutron </a:t>
            </a:r>
            <a:r>
              <a:rPr lang="en-US" dirty="0" smtClean="0">
                <a:solidFill>
                  <a:srgbClr val="FF0000"/>
                </a:solidFill>
              </a:rPr>
              <a:t>Source, </a:t>
            </a:r>
            <a:r>
              <a:rPr lang="en-US" dirty="0">
                <a:solidFill>
                  <a:srgbClr val="FF0000"/>
                </a:solidFill>
              </a:rPr>
              <a:t>a facility that is helping us better understand the properties of the advanced materials needed to harness and store energy, </a:t>
            </a:r>
            <a:r>
              <a:rPr lang="en-US" dirty="0"/>
              <a:t>and which is just one example of the cutting edge facilities across our national labs that are critical for our economic competitiveness and our national security</a:t>
            </a:r>
            <a:r>
              <a:rPr lang="en-US" dirty="0" smtClean="0"/>
              <a:t>.”</a:t>
            </a:r>
            <a:endParaRPr lang="en-US" dirty="0">
              <a:latin typeface="Arial" pitchFamily="34" charset="0"/>
              <a:cs typeface="Arial" pitchFamily="34" charset="0"/>
            </a:endParaRPr>
          </a:p>
          <a:p>
            <a:pPr eaLnBrk="1" hangingPunct="1">
              <a:spcBef>
                <a:spcPts val="1200"/>
              </a:spcBef>
              <a:buClr>
                <a:srgbClr val="1B5527"/>
              </a:buClr>
              <a:buSzPct val="130000"/>
            </a:pPr>
            <a:endParaRPr lang="en-US" sz="2800" b="1" dirty="0">
              <a:latin typeface="Calibri" pitchFamily="34" charset="0"/>
            </a:endParaRPr>
          </a:p>
        </p:txBody>
      </p:sp>
    </p:spTree>
    <p:extLst>
      <p:ext uri="{BB962C8B-B14F-4D97-AF65-F5344CB8AC3E}">
        <p14:creationId xmlns:p14="http://schemas.microsoft.com/office/powerpoint/2010/main" xmlns="" val="380393786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92" t="5578" r="2368" b="4781"/>
          <a:stretch/>
        </p:blipFill>
        <p:spPr bwMode="auto">
          <a:xfrm>
            <a:off x="0" y="279400"/>
            <a:ext cx="9144000" cy="591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6311900" y="657304"/>
            <a:ext cx="2155398" cy="369332"/>
          </a:xfrm>
          <a:prstGeom prst="rect">
            <a:avLst/>
          </a:prstGeom>
          <a:noFill/>
        </p:spPr>
        <p:txBody>
          <a:bodyPr wrap="none" rtlCol="0">
            <a:spAutoFit/>
          </a:bodyPr>
          <a:lstStyle/>
          <a:p>
            <a:r>
              <a:rPr lang="en-US" dirty="0" smtClean="0">
                <a:solidFill>
                  <a:srgbClr val="FF0000"/>
                </a:solidFill>
              </a:rPr>
              <a:t>Effective 4/13/2013</a:t>
            </a:r>
            <a:endParaRPr lang="en-US" dirty="0">
              <a:solidFill>
                <a:srgbClr val="FF0000"/>
              </a:solidFill>
            </a:endParaRPr>
          </a:p>
        </p:txBody>
      </p:sp>
      <p:sp>
        <p:nvSpPr>
          <p:cNvPr id="4" name="Oval 3"/>
          <p:cNvSpPr/>
          <p:nvPr/>
        </p:nvSpPr>
        <p:spPr>
          <a:xfrm>
            <a:off x="3251200" y="465256"/>
            <a:ext cx="2832100" cy="5598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41275"/>
            <a:ext cx="9042400" cy="69924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Group 1"/>
          <p:cNvGrpSpPr/>
          <p:nvPr/>
        </p:nvGrpSpPr>
        <p:grpSpPr>
          <a:xfrm>
            <a:off x="1408388" y="1017313"/>
            <a:ext cx="7341912" cy="5688288"/>
            <a:chOff x="1408388" y="1017313"/>
            <a:chExt cx="7341912" cy="5688288"/>
          </a:xfrm>
        </p:grpSpPr>
        <p:sp>
          <p:nvSpPr>
            <p:cNvPr id="5" name="Oval 4"/>
            <p:cNvSpPr/>
            <p:nvPr/>
          </p:nvSpPr>
          <p:spPr>
            <a:xfrm>
              <a:off x="2129975" y="6148623"/>
              <a:ext cx="512618" cy="1344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6" name="Oval 5"/>
            <p:cNvSpPr/>
            <p:nvPr/>
          </p:nvSpPr>
          <p:spPr>
            <a:xfrm>
              <a:off x="2170388" y="6435664"/>
              <a:ext cx="512618" cy="13447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8" name="Oval 7"/>
            <p:cNvSpPr/>
            <p:nvPr/>
          </p:nvSpPr>
          <p:spPr>
            <a:xfrm>
              <a:off x="6567168" y="1017313"/>
              <a:ext cx="2183132" cy="227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6" name="Oval 15"/>
            <p:cNvSpPr/>
            <p:nvPr/>
          </p:nvSpPr>
          <p:spPr>
            <a:xfrm>
              <a:off x="7035800" y="5617138"/>
              <a:ext cx="927100" cy="199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1" name="Rectangle 10"/>
            <p:cNvSpPr/>
            <p:nvPr/>
          </p:nvSpPr>
          <p:spPr>
            <a:xfrm>
              <a:off x="2055575" y="6060821"/>
              <a:ext cx="1848178" cy="6447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886" tIns="40941" rIns="81886" bIns="40941" rtlCol="0" anchor="ctr"/>
            <a:lstStyle/>
            <a:p>
              <a:pPr algn="ctr"/>
              <a:endParaRPr lang="en-US" b="1">
                <a:latin typeface="Arial Narrow" pitchFamily="34" charset="0"/>
              </a:endParaRPr>
            </a:p>
          </p:txBody>
        </p:sp>
        <p:grpSp>
          <p:nvGrpSpPr>
            <p:cNvPr id="12" name="Group 18"/>
            <p:cNvGrpSpPr/>
            <p:nvPr/>
          </p:nvGrpSpPr>
          <p:grpSpPr>
            <a:xfrm>
              <a:off x="2719870" y="6033813"/>
              <a:ext cx="936805" cy="671485"/>
              <a:chOff x="2583444" y="5774834"/>
              <a:chExt cx="851640" cy="1001794"/>
            </a:xfrm>
          </p:grpSpPr>
          <p:sp>
            <p:nvSpPr>
              <p:cNvPr id="13" name="TextBox 12"/>
              <p:cNvSpPr txBox="1"/>
              <p:nvPr/>
            </p:nvSpPr>
            <p:spPr>
              <a:xfrm>
                <a:off x="2583444" y="5774834"/>
                <a:ext cx="504467" cy="536623"/>
              </a:xfrm>
              <a:prstGeom prst="rect">
                <a:avLst/>
              </a:prstGeom>
              <a:noFill/>
            </p:spPr>
            <p:txBody>
              <a:bodyPr wrap="none" lIns="81892" tIns="40945" rIns="81892" bIns="40945" rtlCol="0">
                <a:spAutoFit/>
              </a:bodyPr>
              <a:lstStyle/>
              <a:p>
                <a:r>
                  <a:rPr lang="en-US" b="1" dirty="0" smtClean="0">
                    <a:latin typeface="Arial Narrow" pitchFamily="34" charset="0"/>
                  </a:rPr>
                  <a:t>New</a:t>
                </a:r>
                <a:endParaRPr lang="en-US" b="1" dirty="0">
                  <a:latin typeface="Arial Narrow" pitchFamily="34" charset="0"/>
                </a:endParaRPr>
              </a:p>
            </p:txBody>
          </p:sp>
          <p:sp>
            <p:nvSpPr>
              <p:cNvPr id="14" name="TextBox 13"/>
              <p:cNvSpPr txBox="1"/>
              <p:nvPr/>
            </p:nvSpPr>
            <p:spPr>
              <a:xfrm>
                <a:off x="2593228" y="6240005"/>
                <a:ext cx="841856" cy="536623"/>
              </a:xfrm>
              <a:prstGeom prst="rect">
                <a:avLst/>
              </a:prstGeom>
              <a:noFill/>
            </p:spPr>
            <p:txBody>
              <a:bodyPr wrap="none" lIns="81892" tIns="40945" rIns="81892" bIns="40945" rtlCol="0">
                <a:spAutoFit/>
              </a:bodyPr>
              <a:lstStyle/>
              <a:p>
                <a:r>
                  <a:rPr lang="en-US" b="1" dirty="0" smtClean="0">
                    <a:latin typeface="Arial Narrow" pitchFamily="34" charset="0"/>
                  </a:rPr>
                  <a:t>Vacancy</a:t>
                </a:r>
                <a:endParaRPr lang="en-US" b="1" dirty="0">
                  <a:latin typeface="Arial Narrow" pitchFamily="34" charset="0"/>
                </a:endParaRPr>
              </a:p>
            </p:txBody>
          </p:sp>
        </p:grpSp>
        <p:sp>
          <p:nvSpPr>
            <p:cNvPr id="17" name="Oval 16"/>
            <p:cNvSpPr/>
            <p:nvPr/>
          </p:nvSpPr>
          <p:spPr>
            <a:xfrm>
              <a:off x="3530600" y="4258238"/>
              <a:ext cx="927100" cy="199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8" name="Oval 17"/>
            <p:cNvSpPr/>
            <p:nvPr/>
          </p:nvSpPr>
          <p:spPr>
            <a:xfrm>
              <a:off x="1408388" y="3890436"/>
              <a:ext cx="512618" cy="1524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5" name="Oval 14"/>
            <p:cNvSpPr/>
            <p:nvPr/>
          </p:nvSpPr>
          <p:spPr>
            <a:xfrm>
              <a:off x="7035800" y="3073634"/>
              <a:ext cx="927100" cy="199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9" name="Oval 18"/>
            <p:cNvSpPr/>
            <p:nvPr/>
          </p:nvSpPr>
          <p:spPr>
            <a:xfrm>
              <a:off x="7157335" y="4452337"/>
              <a:ext cx="512618" cy="1524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grpSp>
      <p:sp>
        <p:nvSpPr>
          <p:cNvPr id="3" name="TextBox 2"/>
          <p:cNvSpPr txBox="1"/>
          <p:nvPr/>
        </p:nvSpPr>
        <p:spPr>
          <a:xfrm>
            <a:off x="7141775" y="4414339"/>
            <a:ext cx="543739" cy="230832"/>
          </a:xfrm>
          <a:prstGeom prst="rect">
            <a:avLst/>
          </a:prstGeom>
          <a:noFill/>
        </p:spPr>
        <p:txBody>
          <a:bodyPr wrap="none" rtlCol="0">
            <a:spAutoFit/>
          </a:bodyPr>
          <a:lstStyle/>
          <a:p>
            <a:r>
              <a:rPr lang="en-US" sz="900" dirty="0" smtClean="0">
                <a:solidFill>
                  <a:srgbClr val="000099"/>
                </a:solidFill>
              </a:rPr>
              <a:t>Vacant</a:t>
            </a:r>
            <a:endParaRPr lang="en-US" sz="900" dirty="0">
              <a:solidFill>
                <a:srgbClr val="000099"/>
              </a:solidFill>
            </a:endParaRPr>
          </a:p>
        </p:txBody>
      </p:sp>
    </p:spTree>
    <p:extLst>
      <p:ext uri="{BB962C8B-B14F-4D97-AF65-F5344CB8AC3E}">
        <p14:creationId xmlns:p14="http://schemas.microsoft.com/office/powerpoint/2010/main" xmlns="" val="2564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p:nvPr/>
        </p:nvGraphicFramePr>
        <p:xfrm>
          <a:off x="3641834" y="1135117"/>
          <a:ext cx="5502166" cy="4130565"/>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57"/>
          <p:cNvGrpSpPr/>
          <p:nvPr/>
        </p:nvGrpSpPr>
        <p:grpSpPr>
          <a:xfrm>
            <a:off x="3607328" y="1068904"/>
            <a:ext cx="5536672" cy="3496138"/>
            <a:chOff x="3778572" y="1208965"/>
            <a:chExt cx="6265365" cy="4021483"/>
          </a:xfrm>
        </p:grpSpPr>
        <p:sp>
          <p:nvSpPr>
            <p:cNvPr id="42" name="Text Box 9"/>
            <p:cNvSpPr txBox="1">
              <a:spLocks noChangeArrowheads="1"/>
            </p:cNvSpPr>
            <p:nvPr/>
          </p:nvSpPr>
          <p:spPr bwMode="auto">
            <a:xfrm>
              <a:off x="6023169" y="3447404"/>
              <a:ext cx="1408346" cy="100879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Narrow" pitchFamily="34" charset="0"/>
                </a:rPr>
                <a:t>Facilities </a:t>
              </a:r>
            </a:p>
            <a:p>
              <a:pPr algn="ctr"/>
              <a:r>
                <a:rPr lang="en-US" sz="1800" dirty="0" smtClean="0">
                  <a:solidFill>
                    <a:schemeClr val="bg1"/>
                  </a:solidFill>
                  <a:latin typeface="Arial Narrow" pitchFamily="34" charset="0"/>
                </a:rPr>
                <a:t>Ops 743</a:t>
              </a:r>
              <a:endParaRPr lang="en-US" sz="1800" dirty="0">
                <a:solidFill>
                  <a:schemeClr val="bg1"/>
                </a:solidFill>
                <a:latin typeface="Arial Narrow" pitchFamily="34" charset="0"/>
              </a:endParaRPr>
            </a:p>
          </p:txBody>
        </p:sp>
        <p:sp>
          <p:nvSpPr>
            <p:cNvPr id="43" name="Text Box 15"/>
            <p:cNvSpPr txBox="1">
              <a:spLocks noChangeArrowheads="1"/>
            </p:cNvSpPr>
            <p:nvPr/>
          </p:nvSpPr>
          <p:spPr bwMode="auto">
            <a:xfrm>
              <a:off x="4623705" y="4229532"/>
              <a:ext cx="1326300" cy="653292"/>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Arial Narrow" pitchFamily="34" charset="0"/>
                </a:rPr>
                <a:t>MSE </a:t>
              </a:r>
            </a:p>
            <a:p>
              <a:pPr algn="ctr"/>
              <a:r>
                <a:rPr lang="en-US" sz="1600" dirty="0">
                  <a:latin typeface="Arial Narrow" pitchFamily="34" charset="0"/>
                </a:rPr>
                <a:t>Research</a:t>
              </a:r>
            </a:p>
          </p:txBody>
        </p:sp>
        <p:sp>
          <p:nvSpPr>
            <p:cNvPr id="44" name="Text Box 23"/>
            <p:cNvSpPr txBox="1">
              <a:spLocks noChangeArrowheads="1"/>
            </p:cNvSpPr>
            <p:nvPr/>
          </p:nvSpPr>
          <p:spPr bwMode="auto">
            <a:xfrm>
              <a:off x="4779150" y="4824445"/>
              <a:ext cx="1010673" cy="406003"/>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600" dirty="0" smtClean="0">
                  <a:latin typeface="Arial Narrow" pitchFamily="34" charset="0"/>
                </a:rPr>
                <a:t>266</a:t>
              </a:r>
              <a:endParaRPr lang="en-US" sz="1600" dirty="0">
                <a:latin typeface="Arial Narrow" pitchFamily="34" charset="0"/>
              </a:endParaRPr>
            </a:p>
          </p:txBody>
        </p:sp>
        <p:sp>
          <p:nvSpPr>
            <p:cNvPr id="45" name="Text Box 16"/>
            <p:cNvSpPr txBox="1">
              <a:spLocks noChangeArrowheads="1"/>
            </p:cNvSpPr>
            <p:nvPr/>
          </p:nvSpPr>
          <p:spPr bwMode="auto">
            <a:xfrm>
              <a:off x="3778572" y="3274247"/>
              <a:ext cx="1369059" cy="93255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chemeClr val="bg1"/>
                  </a:solidFill>
                  <a:latin typeface="Arial Narrow" pitchFamily="34" charset="0"/>
                </a:rPr>
                <a:t>CSGB </a:t>
              </a:r>
            </a:p>
            <a:p>
              <a:pPr algn="ctr"/>
              <a:r>
                <a:rPr lang="en-US" sz="1600" dirty="0">
                  <a:solidFill>
                    <a:schemeClr val="bg1"/>
                  </a:solidFill>
                  <a:latin typeface="Arial Narrow" pitchFamily="34" charset="0"/>
                </a:rPr>
                <a:t>Research</a:t>
              </a:r>
            </a:p>
            <a:p>
              <a:pPr algn="ctr"/>
              <a:r>
                <a:rPr lang="en-US" sz="1600" dirty="0" smtClean="0">
                  <a:solidFill>
                    <a:schemeClr val="bg1"/>
                  </a:solidFill>
                  <a:latin typeface="Arial Narrow" pitchFamily="34" charset="0"/>
                </a:rPr>
                <a:t>236</a:t>
              </a:r>
              <a:endParaRPr lang="en-US" sz="1600" dirty="0">
                <a:solidFill>
                  <a:schemeClr val="bg1"/>
                </a:solidFill>
                <a:latin typeface="Arial Narrow" pitchFamily="34" charset="0"/>
              </a:endParaRPr>
            </a:p>
          </p:txBody>
        </p:sp>
        <p:sp>
          <p:nvSpPr>
            <p:cNvPr id="46" name="Text Box 83"/>
            <p:cNvSpPr txBox="1">
              <a:spLocks noChangeArrowheads="1"/>
            </p:cNvSpPr>
            <p:nvPr/>
          </p:nvSpPr>
          <p:spPr bwMode="auto">
            <a:xfrm>
              <a:off x="8642830" y="3807951"/>
              <a:ext cx="1205677"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Arial Narrow" pitchFamily="34" charset="0"/>
                </a:rPr>
                <a:t>Light Sources</a:t>
              </a:r>
            </a:p>
            <a:p>
              <a:pPr algn="ctr"/>
              <a:r>
                <a:rPr lang="en-US" sz="1600" dirty="0" smtClean="0">
                  <a:latin typeface="Arial Narrow" pitchFamily="34" charset="0"/>
                </a:rPr>
                <a:t>396</a:t>
              </a:r>
              <a:endParaRPr lang="en-US" sz="1600" dirty="0">
                <a:latin typeface="Arial Narrow" pitchFamily="34" charset="0"/>
              </a:endParaRPr>
            </a:p>
          </p:txBody>
        </p:sp>
        <p:sp>
          <p:nvSpPr>
            <p:cNvPr id="47" name="Text Box 84"/>
            <p:cNvSpPr txBox="1">
              <a:spLocks noChangeArrowheads="1"/>
            </p:cNvSpPr>
            <p:nvPr/>
          </p:nvSpPr>
          <p:spPr bwMode="auto">
            <a:xfrm>
              <a:off x="8632907" y="2635989"/>
              <a:ext cx="1411030"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Arial Narrow" pitchFamily="34" charset="0"/>
                </a:rPr>
                <a:t>Neutron Sources</a:t>
              </a:r>
            </a:p>
            <a:p>
              <a:pPr algn="ctr"/>
              <a:r>
                <a:rPr lang="en-US" sz="1600" dirty="0" smtClean="0">
                  <a:latin typeface="Arial Narrow" pitchFamily="34" charset="0"/>
                </a:rPr>
                <a:t>246</a:t>
              </a:r>
              <a:endParaRPr lang="en-US" sz="1600" dirty="0">
                <a:latin typeface="Arial Narrow" pitchFamily="34" charset="0"/>
              </a:endParaRPr>
            </a:p>
          </p:txBody>
        </p:sp>
        <p:sp>
          <p:nvSpPr>
            <p:cNvPr id="48" name="Text Box 85"/>
            <p:cNvSpPr txBox="1">
              <a:spLocks noChangeArrowheads="1"/>
            </p:cNvSpPr>
            <p:nvPr/>
          </p:nvSpPr>
          <p:spPr bwMode="auto">
            <a:xfrm>
              <a:off x="8497109" y="2168805"/>
              <a:ext cx="1546827" cy="384466"/>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Narrow" pitchFamily="34" charset="0"/>
                </a:rPr>
                <a:t>NSRCs 100</a:t>
              </a:r>
              <a:endParaRPr lang="en-US" sz="1600" dirty="0">
                <a:latin typeface="Arial Narrow" pitchFamily="34" charset="0"/>
              </a:endParaRPr>
            </a:p>
          </p:txBody>
        </p:sp>
        <p:sp>
          <p:nvSpPr>
            <p:cNvPr id="50" name="Text Box 17"/>
            <p:cNvSpPr txBox="1">
              <a:spLocks noChangeArrowheads="1"/>
            </p:cNvSpPr>
            <p:nvPr/>
          </p:nvSpPr>
          <p:spPr bwMode="auto">
            <a:xfrm>
              <a:off x="4192269" y="2451012"/>
              <a:ext cx="892022" cy="656217"/>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Narrow" pitchFamily="34" charset="0"/>
                </a:rPr>
                <a:t>EFRCs + Hubs</a:t>
              </a:r>
              <a:endParaRPr lang="en-US" sz="1600" dirty="0">
                <a:latin typeface="Arial Narrow" pitchFamily="34" charset="0"/>
              </a:endParaRPr>
            </a:p>
            <a:p>
              <a:pPr algn="ctr"/>
              <a:r>
                <a:rPr lang="en-US" sz="1600" dirty="0" smtClean="0">
                  <a:latin typeface="Arial Narrow" pitchFamily="34" charset="0"/>
                </a:rPr>
                <a:t>148</a:t>
              </a:r>
              <a:endParaRPr lang="en-US" sz="1600" dirty="0">
                <a:latin typeface="Arial Narrow" pitchFamily="34" charset="0"/>
              </a:endParaRPr>
            </a:p>
          </p:txBody>
        </p:sp>
        <p:sp>
          <p:nvSpPr>
            <p:cNvPr id="51" name="Text Box 18"/>
            <p:cNvSpPr txBox="1">
              <a:spLocks noChangeArrowheads="1"/>
            </p:cNvSpPr>
            <p:nvPr/>
          </p:nvSpPr>
          <p:spPr bwMode="auto">
            <a:xfrm>
              <a:off x="5059524" y="1208965"/>
              <a:ext cx="1526498" cy="46888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Narrow" pitchFamily="34" charset="0"/>
                </a:rPr>
                <a:t>SBIR/STTR </a:t>
              </a:r>
              <a:r>
                <a:rPr lang="en-US" sz="1600" dirty="0">
                  <a:latin typeface="Arial Narrow" pitchFamily="34" charset="0"/>
                </a:rPr>
                <a:t>&amp; </a:t>
              </a:r>
              <a:r>
                <a:rPr lang="en-US" sz="1600" dirty="0" smtClean="0">
                  <a:latin typeface="Arial Narrow" pitchFamily="34" charset="0"/>
                </a:rPr>
                <a:t>GPP </a:t>
              </a:r>
            </a:p>
            <a:p>
              <a:pPr algn="ctr"/>
              <a:r>
                <a:rPr lang="en-US" sz="1600" dirty="0" smtClean="0">
                  <a:latin typeface="Arial Narrow" pitchFamily="34" charset="0"/>
                </a:rPr>
                <a:t>50  </a:t>
              </a:r>
              <a:endParaRPr lang="en-US" sz="1600" dirty="0">
                <a:latin typeface="Arial Narrow" pitchFamily="34" charset="0"/>
              </a:endParaRPr>
            </a:p>
            <a:p>
              <a:pPr algn="ctr"/>
              <a:endParaRPr lang="en-US" sz="1600" dirty="0">
                <a:solidFill>
                  <a:schemeClr val="bg1"/>
                </a:solidFill>
                <a:latin typeface="Arial Narrow" pitchFamily="34" charset="0"/>
              </a:endParaRPr>
            </a:p>
          </p:txBody>
        </p:sp>
        <p:sp>
          <p:nvSpPr>
            <p:cNvPr id="52" name="Rectangle 51"/>
            <p:cNvSpPr>
              <a:spLocks noChangeArrowheads="1"/>
            </p:cNvSpPr>
            <p:nvPr/>
          </p:nvSpPr>
          <p:spPr bwMode="auto">
            <a:xfrm>
              <a:off x="3834810" y="1443405"/>
              <a:ext cx="1256582" cy="587171"/>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600" dirty="0">
                  <a:latin typeface="Arial Narrow" pitchFamily="34" charset="0"/>
                </a:rPr>
                <a:t>SUF Research</a:t>
              </a:r>
            </a:p>
            <a:p>
              <a:pPr algn="ctr" eaLnBrk="0" hangingPunct="0"/>
              <a:r>
                <a:rPr lang="en-US" sz="1600" dirty="0" smtClean="0">
                  <a:latin typeface="Arial Narrow" pitchFamily="34" charset="0"/>
                </a:rPr>
                <a:t>27</a:t>
              </a:r>
              <a:endParaRPr lang="en-US" sz="1600" dirty="0">
                <a:latin typeface="Arial Narrow" pitchFamily="34" charset="0"/>
              </a:endParaRPr>
            </a:p>
          </p:txBody>
        </p:sp>
        <p:sp>
          <p:nvSpPr>
            <p:cNvPr id="53" name="Text Box 80"/>
            <p:cNvSpPr txBox="1">
              <a:spLocks noChangeArrowheads="1"/>
            </p:cNvSpPr>
            <p:nvPr/>
          </p:nvSpPr>
          <p:spPr bwMode="auto">
            <a:xfrm>
              <a:off x="4913058" y="1913511"/>
              <a:ext cx="888644" cy="89505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Narrow" pitchFamily="34" charset="0"/>
                </a:rPr>
                <a:t>Const, OPC, MIE</a:t>
              </a:r>
              <a:endParaRPr lang="en-US" sz="1600" dirty="0">
                <a:latin typeface="Arial Narrow" pitchFamily="34" charset="0"/>
              </a:endParaRPr>
            </a:p>
          </p:txBody>
        </p:sp>
      </p:grpSp>
      <p:sp>
        <p:nvSpPr>
          <p:cNvPr id="54" name="Text Box 23"/>
          <p:cNvSpPr txBox="1">
            <a:spLocks noChangeArrowheads="1"/>
          </p:cNvSpPr>
          <p:nvPr/>
        </p:nvSpPr>
        <p:spPr bwMode="auto">
          <a:xfrm>
            <a:off x="4818615" y="2438601"/>
            <a:ext cx="707598" cy="339224"/>
          </a:xfrm>
          <a:prstGeom prst="rect">
            <a:avLst/>
          </a:prstGeom>
          <a:noFill/>
          <a:ln w="12700" algn="ctr">
            <a:noFill/>
            <a:miter lim="800000"/>
            <a:headEnd/>
            <a:tailEnd/>
          </a:ln>
        </p:spPr>
        <p:txBody>
          <a:bodyPr wrap="square" lIns="81985" tIns="40991" rIns="81985" bIns="4099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600" dirty="0" smtClean="0">
                <a:latin typeface="Arial Narrow" pitchFamily="34" charset="0"/>
              </a:rPr>
              <a:t>126</a:t>
            </a:r>
            <a:endParaRPr lang="en-US" sz="1600" dirty="0">
              <a:latin typeface="Arial Narrow" pitchFamily="34" charset="0"/>
            </a:endParaRPr>
          </a:p>
        </p:txBody>
      </p:sp>
      <p:sp>
        <p:nvSpPr>
          <p:cNvPr id="55" name="Rectangle 54"/>
          <p:cNvSpPr>
            <a:spLocks noChangeArrowheads="1"/>
          </p:cNvSpPr>
          <p:nvPr/>
        </p:nvSpPr>
        <p:spPr bwMode="auto">
          <a:xfrm>
            <a:off x="7494402" y="1033064"/>
            <a:ext cx="1649598" cy="714031"/>
          </a:xfrm>
          <a:prstGeom prst="rect">
            <a:avLst/>
          </a:prstGeom>
          <a:noFill/>
          <a:ln w="9525">
            <a:noFill/>
            <a:miter lim="800000"/>
            <a:headEnd/>
            <a:tailEnd/>
          </a:ln>
        </p:spPr>
        <p:txBody>
          <a:bodyPr wrap="square" lIns="82012" tIns="41005" rIns="82012" bIns="41005">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sz="1300" dirty="0"/>
          </a:p>
        </p:txBody>
      </p:sp>
      <p:sp>
        <p:nvSpPr>
          <p:cNvPr id="3292165" name="Rectangle 5"/>
          <p:cNvSpPr>
            <a:spLocks noChangeArrowheads="1"/>
          </p:cNvSpPr>
          <p:nvPr/>
        </p:nvSpPr>
        <p:spPr bwMode="auto">
          <a:xfrm>
            <a:off x="0" y="155009"/>
            <a:ext cx="9144000" cy="614922"/>
          </a:xfrm>
          <a:prstGeom prst="rect">
            <a:avLst/>
          </a:prstGeom>
          <a:noFill/>
          <a:ln w="9525" cap="flat" cmpd="sng">
            <a:noFill/>
            <a:prstDash val="solid"/>
            <a:miter lim="800000"/>
            <a:headEnd/>
            <a:tailEnd/>
          </a:ln>
          <a:effectLst/>
        </p:spPr>
        <p:txBody>
          <a:bodyPr lIns="90726" tIns="45368" rIns="90726" bIns="45368"/>
          <a:lstStyle/>
          <a:p>
            <a:pPr algn="ctr" defTabSz="907793">
              <a:defRPr/>
            </a:pPr>
            <a:r>
              <a:rPr lang="en-US" sz="2500" dirty="0">
                <a:solidFill>
                  <a:srgbClr val="006600"/>
                </a:solidFill>
                <a:latin typeface="Arial" pitchFamily="34" charset="0"/>
                <a:cs typeface="Arial" pitchFamily="34" charset="0"/>
              </a:rPr>
              <a:t>FY </a:t>
            </a:r>
            <a:r>
              <a:rPr lang="en-US" sz="2500" dirty="0" smtClean="0">
                <a:solidFill>
                  <a:srgbClr val="006600"/>
                </a:solidFill>
                <a:latin typeface="Arial" pitchFamily="34" charset="0"/>
                <a:cs typeface="Arial" pitchFamily="34" charset="0"/>
              </a:rPr>
              <a:t>2013 </a:t>
            </a:r>
            <a:r>
              <a:rPr lang="en-US" sz="2500" dirty="0">
                <a:solidFill>
                  <a:srgbClr val="006600"/>
                </a:solidFill>
                <a:latin typeface="Arial" pitchFamily="34" charset="0"/>
                <a:cs typeface="Arial" pitchFamily="34" charset="0"/>
              </a:rPr>
              <a:t>BES </a:t>
            </a:r>
            <a:r>
              <a:rPr lang="en-US" sz="2500" dirty="0" smtClean="0">
                <a:solidFill>
                  <a:srgbClr val="006600"/>
                </a:solidFill>
                <a:latin typeface="Arial" pitchFamily="34" charset="0"/>
                <a:cs typeface="Arial" pitchFamily="34" charset="0"/>
              </a:rPr>
              <a:t>Budget Appropriation</a:t>
            </a:r>
            <a:endParaRPr lang="en-US" sz="2500" dirty="0">
              <a:solidFill>
                <a:srgbClr val="006600"/>
              </a:solidFill>
              <a:latin typeface="Arial" pitchFamily="34" charset="0"/>
              <a:cs typeface="Arial" pitchFamily="34" charset="0"/>
            </a:endParaRPr>
          </a:p>
        </p:txBody>
      </p:sp>
      <p:sp>
        <p:nvSpPr>
          <p:cNvPr id="23" name="Rectangle 9"/>
          <p:cNvSpPr>
            <a:spLocks noChangeArrowheads="1"/>
          </p:cNvSpPr>
          <p:nvPr/>
        </p:nvSpPr>
        <p:spPr bwMode="auto">
          <a:xfrm>
            <a:off x="7119295" y="810953"/>
            <a:ext cx="2024705" cy="825019"/>
          </a:xfrm>
          <a:prstGeom prst="rect">
            <a:avLst/>
          </a:prstGeom>
          <a:noFill/>
          <a:ln w="25400">
            <a:solidFill>
              <a:schemeClr val="tx1"/>
            </a:solidFill>
            <a:miter lim="800000"/>
            <a:headEnd/>
            <a:tailEnd/>
          </a:ln>
        </p:spPr>
        <p:txBody>
          <a:bodyPr wrap="square" lIns="73240" tIns="73240" rIns="73240" bIns="73240">
            <a:spAutoFit/>
          </a:bodyPr>
          <a:lstStyle/>
          <a:p>
            <a:pPr algn="ctr" defTabSz="732664"/>
            <a:r>
              <a:rPr lang="en-US" sz="1600" dirty="0" smtClean="0">
                <a:solidFill>
                  <a:srgbClr val="000000"/>
                </a:solidFill>
              </a:rPr>
              <a:t>FY 2013 </a:t>
            </a:r>
            <a:r>
              <a:rPr lang="en-US" sz="1600" dirty="0" err="1" smtClean="0">
                <a:solidFill>
                  <a:srgbClr val="000000"/>
                </a:solidFill>
              </a:rPr>
              <a:t>Approp</a:t>
            </a:r>
            <a:r>
              <a:rPr lang="en-US" sz="1600" dirty="0" smtClean="0">
                <a:solidFill>
                  <a:srgbClr val="000000"/>
                </a:solidFill>
              </a:rPr>
              <a:t>:</a:t>
            </a:r>
            <a:endParaRPr lang="en-US" sz="1600" dirty="0">
              <a:solidFill>
                <a:srgbClr val="000000"/>
              </a:solidFill>
            </a:endParaRPr>
          </a:p>
          <a:p>
            <a:pPr algn="ctr" defTabSz="732664"/>
            <a:r>
              <a:rPr lang="en-US" sz="1600" dirty="0">
                <a:solidFill>
                  <a:srgbClr val="000000"/>
                </a:solidFill>
              </a:rPr>
              <a:t>$ </a:t>
            </a:r>
            <a:r>
              <a:rPr lang="en-US" sz="1600" dirty="0" smtClean="0">
                <a:solidFill>
                  <a:srgbClr val="000000"/>
                </a:solidFill>
              </a:rPr>
              <a:t>1,596M </a:t>
            </a:r>
          </a:p>
          <a:p>
            <a:pPr algn="ctr" defTabSz="732664"/>
            <a:r>
              <a:rPr lang="en-US" sz="1200" dirty="0" smtClean="0">
                <a:solidFill>
                  <a:srgbClr val="000000"/>
                </a:solidFill>
              </a:rPr>
              <a:t>(- $92M from FY 2012)</a:t>
            </a:r>
            <a:endParaRPr lang="en-US" sz="1200" dirty="0">
              <a:solidFill>
                <a:srgbClr val="000000"/>
              </a:solidFill>
            </a:endParaRPr>
          </a:p>
        </p:txBody>
      </p:sp>
      <p:sp>
        <p:nvSpPr>
          <p:cNvPr id="24" name="Rectangle 4"/>
          <p:cNvSpPr>
            <a:spLocks noChangeArrowheads="1"/>
          </p:cNvSpPr>
          <p:nvPr/>
        </p:nvSpPr>
        <p:spPr bwMode="auto">
          <a:xfrm>
            <a:off x="0" y="834488"/>
            <a:ext cx="3736428" cy="3935600"/>
          </a:xfrm>
          <a:prstGeom prst="rect">
            <a:avLst/>
          </a:prstGeom>
          <a:noFill/>
          <a:ln w="9525">
            <a:noFill/>
            <a:miter lim="800000"/>
            <a:headEnd/>
            <a:tailEnd/>
          </a:ln>
        </p:spPr>
        <p:txBody>
          <a:bodyPr wrap="square" lIns="81450" tIns="40721" rIns="81450" bIns="40721">
            <a:spAutoFit/>
          </a:bodyPr>
          <a:lstStyle/>
          <a:p>
            <a:pPr marL="120196" indent="-120196" eaLnBrk="0" hangingPunct="0">
              <a:buFont typeface="Wingdings" pitchFamily="2" charset="2"/>
              <a:buChar char="§"/>
            </a:pPr>
            <a:r>
              <a:rPr lang="en-US" sz="2000" dirty="0">
                <a:solidFill>
                  <a:srgbClr val="FF0303"/>
                </a:solidFill>
                <a:cs typeface="Times New Roman" pitchFamily="18" charset="0"/>
              </a:rPr>
              <a:t>Research programs</a:t>
            </a:r>
          </a:p>
          <a:p>
            <a:pPr marL="460966" lvl="1" indent="-183814" eaLnBrk="0" hangingPunct="0">
              <a:spcBef>
                <a:spcPct val="20000"/>
              </a:spcBef>
              <a:buFont typeface="Wingdings" pitchFamily="2" charset="2"/>
              <a:buChar char="§"/>
            </a:pPr>
            <a:r>
              <a:rPr lang="en-US" dirty="0">
                <a:solidFill>
                  <a:srgbClr val="0000CC"/>
                </a:solidFill>
                <a:latin typeface="Arial Narrow" pitchFamily="34" charset="0"/>
                <a:cs typeface="Times New Roman" pitchFamily="18" charset="0"/>
              </a:rPr>
              <a:t>Energy Innovation </a:t>
            </a:r>
            <a:r>
              <a:rPr lang="en-US" dirty="0" smtClean="0">
                <a:solidFill>
                  <a:srgbClr val="0000CC"/>
                </a:solidFill>
                <a:latin typeface="Arial Narrow" pitchFamily="34" charset="0"/>
                <a:cs typeface="Times New Roman" pitchFamily="18" charset="0"/>
              </a:rPr>
              <a:t>Hubs (+$4.8M)</a:t>
            </a:r>
            <a:endParaRPr lang="en-US" dirty="0">
              <a:solidFill>
                <a:srgbClr val="0000CC"/>
              </a:solidFill>
              <a:latin typeface="Arial Narrow" pitchFamily="34" charset="0"/>
              <a:cs typeface="Times New Roman" pitchFamily="18" charset="0"/>
            </a:endParaRPr>
          </a:p>
          <a:p>
            <a:pPr marL="460966" lvl="1" indent="-183814" eaLnBrk="0" hangingPunct="0">
              <a:spcBef>
                <a:spcPct val="20000"/>
              </a:spcBef>
              <a:buFont typeface="Wingdings" pitchFamily="2" charset="2"/>
              <a:buChar char="§"/>
            </a:pPr>
            <a:r>
              <a:rPr lang="en-US" dirty="0" smtClean="0">
                <a:solidFill>
                  <a:srgbClr val="0000CC"/>
                </a:solidFill>
                <a:latin typeface="Arial Narrow" pitchFamily="34" charset="0"/>
                <a:cs typeface="Times New Roman" pitchFamily="18" charset="0"/>
              </a:rPr>
              <a:t>Energy </a:t>
            </a:r>
            <a:r>
              <a:rPr lang="en-US" dirty="0">
                <a:solidFill>
                  <a:srgbClr val="0000CC"/>
                </a:solidFill>
                <a:latin typeface="Arial Narrow" pitchFamily="34" charset="0"/>
                <a:cs typeface="Times New Roman" pitchFamily="18" charset="0"/>
              </a:rPr>
              <a:t>Frontier Research </a:t>
            </a:r>
            <a:r>
              <a:rPr lang="en-US" dirty="0" smtClean="0">
                <a:solidFill>
                  <a:srgbClr val="0000CC"/>
                </a:solidFill>
                <a:latin typeface="Arial Narrow" pitchFamily="34" charset="0"/>
                <a:cs typeface="Times New Roman" pitchFamily="18" charset="0"/>
              </a:rPr>
              <a:t>Centers</a:t>
            </a:r>
            <a:endParaRPr lang="en-US" dirty="0">
              <a:solidFill>
                <a:srgbClr val="0000CC"/>
              </a:solidFill>
              <a:latin typeface="Arial Narrow" pitchFamily="34" charset="0"/>
              <a:cs typeface="Times New Roman" pitchFamily="18" charset="0"/>
            </a:endParaRPr>
          </a:p>
          <a:p>
            <a:pPr marL="460966" lvl="1" indent="-183814" eaLnBrk="0" hangingPunct="0">
              <a:spcBef>
                <a:spcPct val="20000"/>
              </a:spcBef>
              <a:buFont typeface="Wingdings" pitchFamily="2" charset="2"/>
              <a:buChar char="§"/>
            </a:pPr>
            <a:r>
              <a:rPr lang="en-US" dirty="0" smtClean="0">
                <a:solidFill>
                  <a:srgbClr val="0000CC"/>
                </a:solidFill>
                <a:latin typeface="Arial Narrow" pitchFamily="34" charset="0"/>
                <a:cs typeface="Times New Roman" pitchFamily="18" charset="0"/>
              </a:rPr>
              <a:t>Core Research </a:t>
            </a:r>
            <a:r>
              <a:rPr lang="en-US" dirty="0" smtClean="0">
                <a:solidFill>
                  <a:srgbClr val="0000FF"/>
                </a:solidFill>
                <a:latin typeface="Arial Narrow" pitchFamily="34" charset="0"/>
                <a:cs typeface="Times New Roman" pitchFamily="18" charset="0"/>
              </a:rPr>
              <a:t>(- $5.5M)</a:t>
            </a:r>
          </a:p>
          <a:p>
            <a:pPr marL="460966" lvl="1" indent="-183814" eaLnBrk="0" hangingPunct="0">
              <a:spcBef>
                <a:spcPct val="20000"/>
              </a:spcBef>
            </a:pPr>
            <a:endParaRPr lang="en-US" sz="1400" dirty="0">
              <a:solidFill>
                <a:srgbClr val="0000CC"/>
              </a:solidFill>
              <a:cs typeface="Times New Roman" pitchFamily="18" charset="0"/>
            </a:endParaRPr>
          </a:p>
          <a:p>
            <a:pPr marL="120196" indent="-120196" eaLnBrk="0" hangingPunct="0">
              <a:buFont typeface="Wingdings" pitchFamily="2" charset="2"/>
              <a:buChar char="§"/>
            </a:pPr>
            <a:r>
              <a:rPr lang="en-US" sz="2000" dirty="0">
                <a:solidFill>
                  <a:srgbClr val="FF0303"/>
                </a:solidFill>
                <a:cs typeface="Times New Roman" pitchFamily="18" charset="0"/>
              </a:rPr>
              <a:t>Scientific user </a:t>
            </a:r>
            <a:r>
              <a:rPr lang="en-US" sz="2000" dirty="0" smtClean="0">
                <a:solidFill>
                  <a:srgbClr val="FF0303"/>
                </a:solidFill>
                <a:cs typeface="Times New Roman" pitchFamily="18" charset="0"/>
              </a:rPr>
              <a:t>facilities</a:t>
            </a:r>
            <a:endParaRPr lang="en-US" sz="900" dirty="0">
              <a:solidFill>
                <a:srgbClr val="0000CC"/>
              </a:solidFill>
              <a:cs typeface="Times New Roman" pitchFamily="18" charset="0"/>
            </a:endParaRPr>
          </a:p>
          <a:p>
            <a:pPr marL="520700" lvl="2" indent="-174625" eaLnBrk="0" hangingPunct="0">
              <a:buFont typeface="Wingdings" pitchFamily="2" charset="2"/>
              <a:buChar char="§"/>
            </a:pPr>
            <a:r>
              <a:rPr lang="en-US" dirty="0" smtClean="0">
                <a:solidFill>
                  <a:srgbClr val="0000CC"/>
                </a:solidFill>
                <a:latin typeface="Arial Narrow" pitchFamily="34" charset="0"/>
                <a:cs typeface="Times New Roman" pitchFamily="18" charset="0"/>
              </a:rPr>
              <a:t>Synchrotron light sources (-$6.8M)</a:t>
            </a:r>
          </a:p>
          <a:p>
            <a:pPr marL="520700" lvl="2" indent="-174625" eaLnBrk="0" hangingPunct="0">
              <a:buFont typeface="Wingdings" pitchFamily="2" charset="2"/>
              <a:buChar char="§"/>
            </a:pPr>
            <a:r>
              <a:rPr lang="en-US" dirty="0" smtClean="0">
                <a:solidFill>
                  <a:srgbClr val="0000CC"/>
                </a:solidFill>
                <a:latin typeface="Arial Narrow" pitchFamily="34" charset="0"/>
                <a:cs typeface="Times New Roman" pitchFamily="18" charset="0"/>
              </a:rPr>
              <a:t>Neutron scattering facilities (-$3M)</a:t>
            </a:r>
          </a:p>
          <a:p>
            <a:pPr marL="520700" lvl="2" indent="-174625" eaLnBrk="0" hangingPunct="0">
              <a:buFont typeface="Wingdings" pitchFamily="2" charset="2"/>
              <a:buChar char="§"/>
            </a:pPr>
            <a:r>
              <a:rPr lang="en-US" dirty="0" err="1" smtClean="0">
                <a:solidFill>
                  <a:srgbClr val="0000CC"/>
                </a:solidFill>
                <a:latin typeface="Arial Narrow" pitchFamily="34" charset="0"/>
                <a:cs typeface="Times New Roman" pitchFamily="18" charset="0"/>
              </a:rPr>
              <a:t>Nanoscale</a:t>
            </a:r>
            <a:r>
              <a:rPr lang="en-US" dirty="0" smtClean="0">
                <a:solidFill>
                  <a:srgbClr val="0000CC"/>
                </a:solidFill>
                <a:latin typeface="Arial Narrow" pitchFamily="34" charset="0"/>
                <a:cs typeface="Times New Roman" pitchFamily="18" charset="0"/>
              </a:rPr>
              <a:t> Science Research Centers (-$2.3M)</a:t>
            </a:r>
          </a:p>
          <a:p>
            <a:pPr marL="520700" lvl="2" indent="-174625" eaLnBrk="0" hangingPunct="0">
              <a:buFont typeface="Wingdings" pitchFamily="2" charset="2"/>
              <a:buChar char="§"/>
            </a:pPr>
            <a:r>
              <a:rPr lang="en-US" dirty="0" smtClean="0">
                <a:solidFill>
                  <a:srgbClr val="0000CC"/>
                </a:solidFill>
                <a:latin typeface="Arial Narrow" pitchFamily="34" charset="0"/>
                <a:cs typeface="Times New Roman" pitchFamily="18" charset="0"/>
              </a:rPr>
              <a:t>NSLS-II early ops (+$22M)</a:t>
            </a:r>
          </a:p>
          <a:p>
            <a:pPr marL="120196" indent="-120196" eaLnBrk="0" hangingPunct="0">
              <a:buFont typeface="Wingdings" pitchFamily="2" charset="2"/>
              <a:buChar char="§"/>
            </a:pPr>
            <a:endParaRPr lang="fr-FR" sz="1600" dirty="0">
              <a:solidFill>
                <a:srgbClr val="0000CC"/>
              </a:solidFill>
            </a:endParaRPr>
          </a:p>
          <a:p>
            <a:pPr marL="460966" lvl="1" indent="-183814" eaLnBrk="0" hangingPunct="0">
              <a:buFont typeface="Wingdings" pitchFamily="2" charset="2"/>
              <a:buChar char="§"/>
            </a:pPr>
            <a:endParaRPr lang="en-US" dirty="0">
              <a:solidFill>
                <a:srgbClr val="0000CC"/>
              </a:solidFill>
            </a:endParaRPr>
          </a:p>
        </p:txBody>
      </p:sp>
      <p:sp>
        <p:nvSpPr>
          <p:cNvPr id="39" name="Rectangle 38"/>
          <p:cNvSpPr/>
          <p:nvPr/>
        </p:nvSpPr>
        <p:spPr>
          <a:xfrm>
            <a:off x="0" y="4400838"/>
            <a:ext cx="8077200" cy="2189148"/>
          </a:xfrm>
          <a:prstGeom prst="rect">
            <a:avLst/>
          </a:prstGeom>
        </p:spPr>
        <p:txBody>
          <a:bodyPr wrap="square" lIns="81625" tIns="40810" rIns="81625" bIns="40810">
            <a:spAutoFit/>
          </a:bodyPr>
          <a:lstStyle/>
          <a:p>
            <a:pPr marL="120196" indent="-120196" eaLnBrk="0" hangingPunct="0">
              <a:buFont typeface="Wingdings" pitchFamily="2" charset="2"/>
              <a:buChar char="§"/>
            </a:pPr>
            <a:r>
              <a:rPr lang="en-US" sz="2000" dirty="0" smtClean="0">
                <a:solidFill>
                  <a:srgbClr val="FF0303"/>
                </a:solidFill>
                <a:cs typeface="Times New Roman" pitchFamily="18" charset="0"/>
              </a:rPr>
              <a:t>Construction and instrumentation</a:t>
            </a:r>
          </a:p>
          <a:p>
            <a:pPr marL="460966" lvl="1" indent="-183814" eaLnBrk="0" hangingPunct="0">
              <a:buFont typeface="Wingdings" pitchFamily="2" charset="2"/>
              <a:buChar char="§"/>
            </a:pPr>
            <a:r>
              <a:rPr lang="en-US" dirty="0" smtClean="0">
                <a:solidFill>
                  <a:srgbClr val="0000CC"/>
                </a:solidFill>
                <a:latin typeface="Arial Narrow" pitchFamily="34" charset="0"/>
                <a:cs typeface="Times New Roman" pitchFamily="18" charset="0"/>
              </a:rPr>
              <a:t>National Synchrotron Light Source-II (-$87.5M)  and NEXT instrumentation</a:t>
            </a:r>
          </a:p>
          <a:p>
            <a:pPr marL="460966" lvl="1" indent="-183814" eaLnBrk="0" hangingPunct="0">
              <a:spcBef>
                <a:spcPct val="15000"/>
              </a:spcBef>
              <a:buFont typeface="Wingdings" pitchFamily="2" charset="2"/>
              <a:buChar char="§"/>
            </a:pPr>
            <a:r>
              <a:rPr lang="fr-FR" dirty="0" smtClean="0">
                <a:solidFill>
                  <a:srgbClr val="0000CC"/>
                </a:solidFill>
                <a:latin typeface="Arial Narrow" pitchFamily="34" charset="0"/>
              </a:rPr>
              <a:t>Spallation Neutron Source instruments (-$11.5M)</a:t>
            </a:r>
          </a:p>
          <a:p>
            <a:pPr marL="460966" lvl="1" indent="-183814" eaLnBrk="0" hangingPunct="0">
              <a:spcBef>
                <a:spcPct val="15000"/>
              </a:spcBef>
              <a:buFont typeface="Wingdings" pitchFamily="2" charset="2"/>
              <a:buChar char="§"/>
            </a:pPr>
            <a:r>
              <a:rPr lang="fr-FR" dirty="0" smtClean="0">
                <a:solidFill>
                  <a:srgbClr val="0000CC"/>
                </a:solidFill>
                <a:latin typeface="Arial Narrow" pitchFamily="34" charset="0"/>
              </a:rPr>
              <a:t>Advanced Photon Source upgrade</a:t>
            </a:r>
          </a:p>
          <a:p>
            <a:pPr marL="460966" lvl="1" indent="-183814" eaLnBrk="0" hangingPunct="0">
              <a:spcBef>
                <a:spcPct val="15000"/>
              </a:spcBef>
              <a:buFont typeface="Wingdings" pitchFamily="2" charset="2"/>
              <a:buChar char="§"/>
            </a:pPr>
            <a:r>
              <a:rPr lang="fr-FR" dirty="0" err="1" smtClean="0">
                <a:solidFill>
                  <a:srgbClr val="0000CC"/>
                </a:solidFill>
                <a:latin typeface="Arial Narrow" pitchFamily="34" charset="0"/>
              </a:rPr>
              <a:t>Linac</a:t>
            </a:r>
            <a:r>
              <a:rPr lang="fr-FR" dirty="0" smtClean="0">
                <a:solidFill>
                  <a:srgbClr val="0000CC"/>
                </a:solidFill>
                <a:latin typeface="Arial Narrow" pitchFamily="34" charset="0"/>
              </a:rPr>
              <a:t> </a:t>
            </a:r>
            <a:r>
              <a:rPr lang="fr-FR" dirty="0" err="1" smtClean="0">
                <a:solidFill>
                  <a:srgbClr val="0000CC"/>
                </a:solidFill>
                <a:latin typeface="Arial Narrow" pitchFamily="34" charset="0"/>
              </a:rPr>
              <a:t>Coherent</a:t>
            </a:r>
            <a:r>
              <a:rPr lang="fr-FR" dirty="0" smtClean="0">
                <a:solidFill>
                  <a:srgbClr val="0000CC"/>
                </a:solidFill>
                <a:latin typeface="Arial Narrow" pitchFamily="34" charset="0"/>
              </a:rPr>
              <a:t> Light Source-II (+$15M*)</a:t>
            </a:r>
          </a:p>
          <a:p>
            <a:pPr marL="460966" lvl="1" indent="-183814" eaLnBrk="0" hangingPunct="0">
              <a:spcBef>
                <a:spcPct val="15000"/>
              </a:spcBef>
            </a:pPr>
            <a:endParaRPr lang="fr-FR" sz="1600" dirty="0" smtClean="0">
              <a:solidFill>
                <a:srgbClr val="0000CC"/>
              </a:solidFill>
            </a:endParaRPr>
          </a:p>
          <a:p>
            <a:pPr marL="460966" lvl="1" indent="-183814" eaLnBrk="0" hangingPunct="0">
              <a:spcBef>
                <a:spcPct val="15000"/>
              </a:spcBef>
            </a:pPr>
            <a:r>
              <a:rPr lang="fr-FR" sz="1600" dirty="0" smtClean="0">
                <a:solidFill>
                  <a:srgbClr val="0000CC"/>
                </a:solidFill>
              </a:rPr>
              <a:t>	</a:t>
            </a:r>
            <a:endParaRPr lang="en-US" dirty="0"/>
          </a:p>
        </p:txBody>
      </p:sp>
      <p:sp>
        <p:nvSpPr>
          <p:cNvPr id="26"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7</a:t>
            </a:fld>
            <a:endParaRPr lang="en-US" dirty="0"/>
          </a:p>
        </p:txBody>
      </p:sp>
      <p:sp>
        <p:nvSpPr>
          <p:cNvPr id="22" name="TextBox 21"/>
          <p:cNvSpPr txBox="1"/>
          <p:nvPr/>
        </p:nvSpPr>
        <p:spPr>
          <a:xfrm>
            <a:off x="0" y="5990897"/>
            <a:ext cx="2430474" cy="276999"/>
          </a:xfrm>
          <a:prstGeom prst="rect">
            <a:avLst/>
          </a:prstGeom>
          <a:noFill/>
        </p:spPr>
        <p:txBody>
          <a:bodyPr wrap="none" rtlCol="0">
            <a:spAutoFit/>
          </a:bodyPr>
          <a:lstStyle/>
          <a:p>
            <a:r>
              <a:rPr lang="en-US" sz="1200" dirty="0" smtClean="0">
                <a:latin typeface="Arial Narrow" pitchFamily="34" charset="0"/>
              </a:rPr>
              <a:t>*Includes $22.5M of prior year carryover</a:t>
            </a:r>
            <a:endParaRPr lang="en-US" sz="1200" dirty="0">
              <a:latin typeface="Arial Narrow"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0" y="14"/>
            <a:ext cx="9144000" cy="648974"/>
          </a:xfrm>
          <a:prstGeom prst="rect">
            <a:avLst/>
          </a:prstGeom>
          <a:noFill/>
          <a:ln w="9525">
            <a:noFill/>
            <a:miter lim="800000"/>
            <a:headEnd/>
            <a:tailEnd/>
          </a:ln>
          <a:effectLst/>
        </p:spPr>
        <p:txBody>
          <a:bodyPr wrap="square" lIns="91046" tIns="130741" rIns="91046" bIns="130741">
            <a:spAutoFit/>
          </a:bodyPr>
          <a:lstStyle/>
          <a:p>
            <a:pPr algn="ctr"/>
            <a:r>
              <a:rPr lang="en-US" sz="2500" dirty="0" smtClean="0">
                <a:solidFill>
                  <a:srgbClr val="006600"/>
                </a:solidFill>
                <a:latin typeface="Arial" pitchFamily="34" charset="0"/>
                <a:cs typeface="Arial" pitchFamily="34" charset="0"/>
              </a:rPr>
              <a:t>BES Budget Request vs. Appropriation  (1997 – 2013)</a:t>
            </a:r>
            <a:endParaRPr lang="en-US" sz="2500" dirty="0">
              <a:solidFill>
                <a:srgbClr val="006600"/>
              </a:solidFill>
              <a:latin typeface="Arial" pitchFamily="34" charset="0"/>
              <a:cs typeface="Arial" pitchFamily="34" charset="0"/>
            </a:endParaRPr>
          </a:p>
        </p:txBody>
      </p:sp>
      <p:graphicFrame>
        <p:nvGraphicFramePr>
          <p:cNvPr id="6" name="Shape"/>
          <p:cNvGraphicFramePr>
            <a:graphicFrameLocks noGrp="1"/>
          </p:cNvGraphicFramePr>
          <p:nvPr>
            <p:extLst>
              <p:ext uri="{D42A27DB-BD31-4B8C-83A1-F6EECF244321}">
                <p14:modId xmlns:p14="http://schemas.microsoft.com/office/powerpoint/2010/main" xmlns="" val="1853991241"/>
              </p:ext>
            </p:extLst>
          </p:nvPr>
        </p:nvGraphicFramePr>
        <p:xfrm>
          <a:off x="289034" y="599476"/>
          <a:ext cx="8565931" cy="6101693"/>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8</a:t>
            </a:fld>
            <a:endParaRPr lang="en-US" dirty="0"/>
          </a:p>
        </p:txBody>
      </p:sp>
      <p:cxnSp>
        <p:nvCxnSpPr>
          <p:cNvPr id="3" name="Straight Arrow Connector 2"/>
          <p:cNvCxnSpPr/>
          <p:nvPr/>
        </p:nvCxnSpPr>
        <p:spPr>
          <a:xfrm>
            <a:off x="7772400" y="1993900"/>
            <a:ext cx="393700" cy="330200"/>
          </a:xfrm>
          <a:prstGeom prst="straightConnector1">
            <a:avLst/>
          </a:prstGeom>
          <a:ln w="50800" cmpd="sng">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xmlns="" val="2147753707"/>
              </p:ext>
            </p:extLst>
          </p:nvPr>
        </p:nvGraphicFramePr>
        <p:xfrm>
          <a:off x="652144" y="1174750"/>
          <a:ext cx="7475856" cy="50609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2"/>
          <p:cNvSpPr txBox="1">
            <a:spLocks noChangeArrowheads="1"/>
          </p:cNvSpPr>
          <p:nvPr/>
        </p:nvSpPr>
        <p:spPr bwMode="auto">
          <a:xfrm>
            <a:off x="0" y="-126986"/>
            <a:ext cx="9144000" cy="956533"/>
          </a:xfrm>
          <a:prstGeom prst="rect">
            <a:avLst/>
          </a:prstGeom>
          <a:noFill/>
          <a:ln w="9525">
            <a:noFill/>
            <a:miter lim="800000"/>
            <a:headEnd/>
            <a:tailEnd/>
          </a:ln>
          <a:effectLst/>
        </p:spPr>
        <p:txBody>
          <a:bodyPr wrap="square" lIns="91046" tIns="130741" rIns="91046" bIns="130741">
            <a:spAutoFit/>
          </a:bodyPr>
          <a:lstStyle/>
          <a:p>
            <a:pPr algn="ctr"/>
            <a:r>
              <a:rPr lang="en-US" sz="2500" dirty="0" smtClean="0">
                <a:solidFill>
                  <a:srgbClr val="006600"/>
                </a:solidFill>
                <a:latin typeface="Arial" pitchFamily="34" charset="0"/>
                <a:cs typeface="Arial" pitchFamily="34" charset="0"/>
              </a:rPr>
              <a:t>Appropriations of BES Major Program Components </a:t>
            </a:r>
          </a:p>
          <a:p>
            <a:pPr algn="ctr"/>
            <a:r>
              <a:rPr lang="en-US" sz="2000" dirty="0" smtClean="0">
                <a:solidFill>
                  <a:srgbClr val="006600"/>
                </a:solidFill>
                <a:latin typeface="Arial" pitchFamily="34" charset="0"/>
                <a:cs typeface="Arial" pitchFamily="34" charset="0"/>
              </a:rPr>
              <a:t>FY 2013 vs. FY 2012 (-$92M)</a:t>
            </a:r>
            <a:endParaRPr lang="en-US" sz="2000" dirty="0">
              <a:solidFill>
                <a:srgbClr val="0066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hmer">
    <a:dk1>
      <a:sysClr val="windowText" lastClr="000000"/>
    </a:dk1>
    <a:lt1>
      <a:sysClr val="window" lastClr="FFFFFF"/>
    </a:lt1>
    <a:dk2>
      <a:srgbClr val="00B0F0"/>
    </a:dk2>
    <a:lt2>
      <a:srgbClr val="FFFFFF"/>
    </a:lt2>
    <a:accent1>
      <a:srgbClr val="00CC00"/>
    </a:accent1>
    <a:accent2>
      <a:srgbClr val="0000FF"/>
    </a:accent2>
    <a:accent3>
      <a:srgbClr val="9933FF"/>
    </a:accent3>
    <a:accent4>
      <a:srgbClr val="FF0000"/>
    </a:accent4>
    <a:accent5>
      <a:srgbClr val="FF6600"/>
    </a:accent5>
    <a:accent6>
      <a:srgbClr val="F0EA00"/>
    </a:accent6>
    <a:hlink>
      <a:srgbClr val="EB8803"/>
    </a:hlink>
    <a:folHlink>
      <a:srgbClr val="5F77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Opulent</Template>
  <TotalTime>11536</TotalTime>
  <Words>3216</Words>
  <Application>Microsoft Office PowerPoint</Application>
  <PresentationFormat>On-screen Show (4:3)</PresentationFormat>
  <Paragraphs>570</Paragraphs>
  <Slides>30</Slides>
  <Notes>23</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1_Office Theme</vt:lpstr>
      <vt:lpstr>Basic Energy Sciences Update</vt:lpstr>
      <vt:lpstr>Slide 2</vt:lpstr>
      <vt:lpstr>Secretary of Energy, Dr. Ernest Moniz confirmed on May 16, 2013</vt:lpstr>
      <vt:lpstr>Secretary Moniz on Science House Committee on Science, Space, and Technology  June 18, 2013 </vt:lpstr>
      <vt:lpstr>Slide 5</vt:lpstr>
      <vt:lpstr>Slide 6</vt:lpstr>
      <vt:lpstr>Slide 7</vt:lpstr>
      <vt:lpstr>Slide 8</vt:lpstr>
      <vt:lpstr>Slide 9</vt:lpstr>
      <vt:lpstr>Materials Science and Engineering Research Moving towards “Materials by Design</vt:lpstr>
      <vt:lpstr>Chemical Sciences, Geosciences and Biosciences Research Ultrafast X-Ray Science of Chemical Transformations</vt:lpstr>
      <vt:lpstr>Slide 12</vt:lpstr>
      <vt:lpstr>Companies that Benefit from EFRC Research</vt:lpstr>
      <vt:lpstr>Architectural Design of Graphene Electrodes:  From Theory to New Materials and Technology</vt:lpstr>
      <vt:lpstr>EFRC Principal Investigators’ Meeting  (July 18-19, 2013)</vt:lpstr>
      <vt:lpstr>EFRC Ten-Hundred and One Word Challenge</vt:lpstr>
      <vt:lpstr>Ten-Hundred and One Word Challenge Winners</vt:lpstr>
      <vt:lpstr>EFRC Graduate Student and Postdoc Competition</vt:lpstr>
      <vt:lpstr>NSLS-II Conventional Facilities Status</vt:lpstr>
      <vt:lpstr>Slide 20</vt:lpstr>
      <vt:lpstr>FY 2014 Budget Highlights</vt:lpstr>
      <vt:lpstr>FY 2014 BES Budget Request</vt:lpstr>
      <vt:lpstr>Energy Frontier Research Centers Recompetition in FY2014</vt:lpstr>
      <vt:lpstr>Slide 24</vt:lpstr>
      <vt:lpstr>Slide 25</vt:lpstr>
      <vt:lpstr>Slide 26</vt:lpstr>
      <vt:lpstr>Slide 27</vt:lpstr>
      <vt:lpstr>Slide 28</vt:lpstr>
      <vt:lpstr>Slide 29</vt:lpstr>
      <vt:lpstr>Specifying the Next U.S. Light Source</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barfield</cp:lastModifiedBy>
  <cp:revision>1284</cp:revision>
  <cp:lastPrinted>2013-07-24T12:35:37Z</cp:lastPrinted>
  <dcterms:created xsi:type="dcterms:W3CDTF">2009-10-19T15:58:14Z</dcterms:created>
  <dcterms:modified xsi:type="dcterms:W3CDTF">2013-07-29T12:16:27Z</dcterms:modified>
</cp:coreProperties>
</file>