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8"/>
  </p:notesMasterIdLst>
  <p:handoutMasterIdLst>
    <p:handoutMasterId r:id="rId19"/>
  </p:handoutMasterIdLst>
  <p:sldIdLst>
    <p:sldId id="287" r:id="rId2"/>
    <p:sldId id="370" r:id="rId3"/>
    <p:sldId id="344" r:id="rId4"/>
    <p:sldId id="371" r:id="rId5"/>
    <p:sldId id="372" r:id="rId6"/>
    <p:sldId id="338" r:id="rId7"/>
    <p:sldId id="339" r:id="rId8"/>
    <p:sldId id="346" r:id="rId9"/>
    <p:sldId id="354" r:id="rId10"/>
    <p:sldId id="341" r:id="rId11"/>
    <p:sldId id="342" r:id="rId12"/>
    <p:sldId id="351" r:id="rId13"/>
    <p:sldId id="362" r:id="rId14"/>
    <p:sldId id="373" r:id="rId15"/>
    <p:sldId id="374" r:id="rId16"/>
    <p:sldId id="375" r:id="rId17"/>
  </p:sldIdLst>
  <p:sldSz cx="9144000" cy="6858000" type="screen4x3"/>
  <p:notesSz cx="7010400" cy="9296400"/>
  <p:defaultTextStyle>
    <a:defPPr>
      <a:defRPr lang="en-US"/>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6636"/>
    <a:srgbClr val="008000"/>
    <a:srgbClr val="000000"/>
    <a:srgbClr val="006600"/>
    <a:srgbClr val="FF99CC"/>
    <a:srgbClr val="B8128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8433" autoAdjust="0"/>
  </p:normalViewPr>
  <p:slideViewPr>
    <p:cSldViewPr>
      <p:cViewPr>
        <p:scale>
          <a:sx n="80" d="100"/>
          <a:sy n="80" d="100"/>
        </p:scale>
        <p:origin x="756" y="2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7350"/>
    </p:cViewPr>
  </p:sorterViewPr>
  <p:notesViewPr>
    <p:cSldViewPr>
      <p:cViewPr>
        <p:scale>
          <a:sx n="100" d="100"/>
          <a:sy n="100" d="100"/>
        </p:scale>
        <p:origin x="-1506" y="49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5" tIns="46583" rIns="93165" bIns="46583" rtlCol="0"/>
          <a:lstStyle>
            <a:lvl1pPr algn="l" defTabSz="914318"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3165" tIns="46583" rIns="93165" bIns="46583" rtlCol="0"/>
          <a:lstStyle>
            <a:lvl1pPr algn="r" defTabSz="914318" fontAlgn="auto">
              <a:spcBef>
                <a:spcPts val="0"/>
              </a:spcBef>
              <a:spcAft>
                <a:spcPts val="0"/>
              </a:spcAft>
              <a:defRPr sz="1200">
                <a:latin typeface="+mn-lt"/>
              </a:defRPr>
            </a:lvl1pPr>
          </a:lstStyle>
          <a:p>
            <a:pPr>
              <a:defRPr/>
            </a:pPr>
            <a:fld id="{88C9B28E-B22A-4BF5-8995-E587EEB6D08B}" type="datetime7">
              <a:rPr lang="en-US"/>
              <a:pPr>
                <a:defRPr/>
              </a:pPr>
              <a:t>Feb-14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3165" tIns="46583" rIns="93165" bIns="46583" rtlCol="0" anchor="b"/>
          <a:lstStyle>
            <a:lvl1pPr algn="l" defTabSz="914318"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65" tIns="46583" rIns="93165" bIns="46583" rtlCol="0" anchor="b"/>
          <a:lstStyle>
            <a:lvl1pPr algn="r" defTabSz="914318" fontAlgn="auto">
              <a:spcBef>
                <a:spcPts val="0"/>
              </a:spcBef>
              <a:spcAft>
                <a:spcPts val="0"/>
              </a:spcAft>
              <a:defRPr sz="1200">
                <a:latin typeface="+mn-lt"/>
              </a:defRPr>
            </a:lvl1pPr>
          </a:lstStyle>
          <a:p>
            <a:pPr>
              <a:defRPr/>
            </a:pPr>
            <a:fld id="{D271AE6F-54BA-4C59-9CA3-15532507FAFC}" type="slidenum">
              <a:rPr lang="en-US"/>
              <a:pPr>
                <a:defRPr/>
              </a:pPr>
              <a:t>‹#›</a:t>
            </a:fld>
            <a:endParaRPr lang="en-US"/>
          </a:p>
        </p:txBody>
      </p:sp>
    </p:spTree>
    <p:extLst>
      <p:ext uri="{BB962C8B-B14F-4D97-AF65-F5344CB8AC3E}">
        <p14:creationId xmlns:p14="http://schemas.microsoft.com/office/powerpoint/2010/main" val="135617903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65" tIns="46583" rIns="93165" bIns="46583" rtlCol="0"/>
          <a:lstStyle>
            <a:lvl1pPr algn="l" defTabSz="914318"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65" tIns="46583" rIns="93165" bIns="46583" rtlCol="0"/>
          <a:lstStyle>
            <a:lvl1pPr algn="r" defTabSz="914318" fontAlgn="auto">
              <a:spcBef>
                <a:spcPts val="0"/>
              </a:spcBef>
              <a:spcAft>
                <a:spcPts val="0"/>
              </a:spcAft>
              <a:defRPr sz="1200">
                <a:latin typeface="+mn-lt"/>
              </a:defRPr>
            </a:lvl1pPr>
          </a:lstStyle>
          <a:p>
            <a:pPr>
              <a:defRPr/>
            </a:pPr>
            <a:fld id="{8E83A13E-CD3F-40BF-AD2D-E16C846D6581}" type="datetime7">
              <a:rPr lang="en-US"/>
              <a:pPr>
                <a:defRPr/>
              </a:pPr>
              <a:t>Feb-14</a:t>
            </a:fld>
            <a:endParaRPr lang="en-US"/>
          </a:p>
        </p:txBody>
      </p:sp>
      <p:sp>
        <p:nvSpPr>
          <p:cNvPr id="4" name="Slide Image Placeholder 3"/>
          <p:cNvSpPr>
            <a:spLocks noGrp="1" noRot="1" noChangeAspect="1"/>
          </p:cNvSpPr>
          <p:nvPr>
            <p:ph type="sldImg" idx="2"/>
          </p:nvPr>
        </p:nvSpPr>
        <p:spPr>
          <a:xfrm>
            <a:off x="1181100" y="695325"/>
            <a:ext cx="4648200" cy="3486150"/>
          </a:xfrm>
          <a:prstGeom prst="rect">
            <a:avLst/>
          </a:prstGeom>
          <a:noFill/>
          <a:ln w="12700">
            <a:solidFill>
              <a:prstClr val="black"/>
            </a:solidFill>
          </a:ln>
        </p:spPr>
        <p:txBody>
          <a:bodyPr vert="horz" lIns="93165" tIns="46583" rIns="93165" bIns="46583"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65" tIns="46583" rIns="93165" bIns="4658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65" tIns="46583" rIns="93165" bIns="46583" rtlCol="0" anchor="b"/>
          <a:lstStyle>
            <a:lvl1pPr algn="l" defTabSz="914318"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65" tIns="46583" rIns="93165" bIns="46583" rtlCol="0" anchor="b"/>
          <a:lstStyle>
            <a:lvl1pPr algn="r" defTabSz="914318" fontAlgn="auto">
              <a:spcBef>
                <a:spcPts val="0"/>
              </a:spcBef>
              <a:spcAft>
                <a:spcPts val="0"/>
              </a:spcAft>
              <a:defRPr sz="1200">
                <a:latin typeface="+mn-lt"/>
              </a:defRPr>
            </a:lvl1pPr>
          </a:lstStyle>
          <a:p>
            <a:pPr>
              <a:defRPr/>
            </a:pPr>
            <a:fld id="{0B6FA228-9BB9-4A7B-9141-CD0AA232F9F6}" type="slidenum">
              <a:rPr lang="en-US"/>
              <a:pPr>
                <a:defRPr/>
              </a:pPr>
              <a:t>‹#›</a:t>
            </a:fld>
            <a:endParaRPr lang="en-US"/>
          </a:p>
        </p:txBody>
      </p:sp>
    </p:spTree>
    <p:extLst>
      <p:ext uri="{BB962C8B-B14F-4D97-AF65-F5344CB8AC3E}">
        <p14:creationId xmlns:p14="http://schemas.microsoft.com/office/powerpoint/2010/main" val="1113149335"/>
      </p:ext>
    </p:extLst>
  </p:cSld>
  <p:clrMap bg1="lt1" tx1="dk1" bg2="lt2" tx2="dk2" accent1="accent1" accent2="accent2" accent3="accent3" accent4="accent4" accent5="accent5" accent6="accent6" hlink="hlink" folHlink="folHlink"/>
  <p:hf hdr="0" ftr="0"/>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797" algn="l" defTabSz="914318" rtl="0" eaLnBrk="1" latinLnBrk="0" hangingPunct="1">
      <a:defRPr sz="1200" kern="1200">
        <a:solidFill>
          <a:schemeClr val="tx1"/>
        </a:solidFill>
        <a:latin typeface="+mn-lt"/>
        <a:ea typeface="+mn-ea"/>
        <a:cs typeface="+mn-cs"/>
      </a:defRPr>
    </a:lvl6pPr>
    <a:lvl7pPr marL="2742956" algn="l" defTabSz="914318" rtl="0" eaLnBrk="1" latinLnBrk="0" hangingPunct="1">
      <a:defRPr sz="1200" kern="1200">
        <a:solidFill>
          <a:schemeClr val="tx1"/>
        </a:solidFill>
        <a:latin typeface="+mn-lt"/>
        <a:ea typeface="+mn-ea"/>
        <a:cs typeface="+mn-cs"/>
      </a:defRPr>
    </a:lvl7pPr>
    <a:lvl8pPr marL="3200115" algn="l" defTabSz="914318" rtl="0" eaLnBrk="1" latinLnBrk="0" hangingPunct="1">
      <a:defRPr sz="1200" kern="1200">
        <a:solidFill>
          <a:schemeClr val="tx1"/>
        </a:solidFill>
        <a:latin typeface="+mn-lt"/>
        <a:ea typeface="+mn-ea"/>
        <a:cs typeface="+mn-cs"/>
      </a:defRPr>
    </a:lvl8pPr>
    <a:lvl9pPr marL="3657274" algn="l" defTabSz="91431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1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BC37360F-ABAE-4E67-BD9B-518BC90539E8}" type="slidenum">
              <a:rPr lang="en-US" smtClean="0"/>
              <a:pPr defTabSz="912813" fontAlgn="base">
                <a:spcBef>
                  <a:spcPct val="0"/>
                </a:spcBef>
                <a:spcAft>
                  <a:spcPct val="0"/>
                </a:spcAft>
                <a:defRPr/>
              </a:pPr>
              <a:t>1</a:t>
            </a:fld>
            <a:endParaRPr lang="en-US" smtClean="0"/>
          </a:p>
        </p:txBody>
      </p:sp>
      <p:sp>
        <p:nvSpPr>
          <p:cNvPr id="8196"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984BC551-8C32-4750-92C9-AAB26E31A055}" type="datetime7">
              <a:rPr lang="en-US" smtClean="0"/>
              <a:pPr defTabSz="912813" fontAlgn="base">
                <a:spcBef>
                  <a:spcPct val="0"/>
                </a:spcBef>
                <a:spcAft>
                  <a:spcPct val="0"/>
                </a:spcAft>
                <a:defRPr/>
              </a:pPr>
              <a:t>Feb-14</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038FE3A6-A945-4FF6-AA32-24C96799F79F}" type="slidenum">
              <a:rPr lang="en-US" smtClean="0">
                <a:solidFill>
                  <a:prstClr val="black"/>
                </a:solidFill>
              </a:rPr>
              <a:pPr/>
              <a:t>2</a:t>
            </a:fld>
            <a:endParaRPr lang="en-US">
              <a:solidFill>
                <a:prstClr val="black"/>
              </a:solidFill>
            </a:endParaRPr>
          </a:p>
        </p:txBody>
      </p:sp>
      <p:sp>
        <p:nvSpPr>
          <p:cNvPr id="6" name="Date Placeholder 5"/>
          <p:cNvSpPr>
            <a:spLocks noGrp="1"/>
          </p:cNvSpPr>
          <p:nvPr>
            <p:ph type="dt" idx="1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038FE3A6-A945-4FF6-AA32-24C96799F79F}" type="slidenum">
              <a:rPr lang="en-US" smtClean="0"/>
              <a:pPr/>
              <a:t>5</a:t>
            </a:fld>
            <a:endParaRPr lang="en-US"/>
          </a:p>
        </p:txBody>
      </p:sp>
      <p:sp>
        <p:nvSpPr>
          <p:cNvPr id="6" name="Date Placeholder 5"/>
          <p:cNvSpPr>
            <a:spLocks noGrp="1"/>
          </p:cNvSpPr>
          <p:nvPr>
            <p:ph type="dt" idx="1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2813" fontAlgn="base">
              <a:spcBef>
                <a:spcPct val="0"/>
              </a:spcBef>
              <a:spcAft>
                <a:spcPct val="0"/>
              </a:spcAft>
              <a:defRPr/>
            </a:pPr>
            <a:fld id="{893FADF0-2DFD-4D92-983F-6C0AE1EE1763}" type="slidenum">
              <a:rPr lang="en-US" smtClean="0"/>
              <a:pPr defTabSz="912813" fontAlgn="base">
                <a:spcBef>
                  <a:spcPct val="0"/>
                </a:spcBef>
                <a:spcAft>
                  <a:spcPct val="0"/>
                </a:spcAft>
                <a:defRPr/>
              </a:pPr>
              <a:t>6</a:t>
            </a:fld>
            <a:endParaRPr lang="en-US" smtClean="0"/>
          </a:p>
        </p:txBody>
      </p:sp>
      <p:sp>
        <p:nvSpPr>
          <p:cNvPr id="17412"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defTabSz="912813" fontAlgn="base">
              <a:spcBef>
                <a:spcPct val="0"/>
              </a:spcBef>
              <a:spcAft>
                <a:spcPct val="0"/>
              </a:spcAft>
              <a:defRPr/>
            </a:pPr>
            <a:fld id="{A6F04409-E3B2-41E1-9C8F-89260D03BDE5}" type="datetime7">
              <a:rPr lang="en-US" smtClean="0"/>
              <a:pPr defTabSz="912813" fontAlgn="base">
                <a:spcBef>
                  <a:spcPct val="0"/>
                </a:spcBef>
                <a:spcAft>
                  <a:spcPct val="0"/>
                </a:spcAft>
                <a:defRPr/>
              </a:pPr>
              <a:t>Feb-14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038FE3A6-A945-4FF6-AA32-24C96799F79F}" type="slidenum">
              <a:rPr lang="en-US" smtClean="0"/>
              <a:pPr/>
              <a:t>14</a:t>
            </a:fld>
            <a:endParaRPr lang="en-US"/>
          </a:p>
        </p:txBody>
      </p:sp>
      <p:sp>
        <p:nvSpPr>
          <p:cNvPr id="6" name="Date Placeholder 5"/>
          <p:cNvSpPr>
            <a:spLocks noGrp="1"/>
          </p:cNvSpPr>
          <p:nvPr>
            <p:ph type="dt" idx="12"/>
          </p:nvPr>
        </p:nvSpPr>
        <p:spPr/>
        <p:txBody>
          <a:bodyPr/>
          <a:lstStyle/>
          <a:p>
            <a:endParaRPr lang="en-US"/>
          </a:p>
        </p:txBody>
      </p:sp>
    </p:spTree>
    <p:extLst>
      <p:ext uri="{BB962C8B-B14F-4D97-AF65-F5344CB8AC3E}">
        <p14:creationId xmlns:p14="http://schemas.microsoft.com/office/powerpoint/2010/main" val="33914538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038FE3A6-A945-4FF6-AA32-24C96799F79F}" type="slidenum">
              <a:rPr lang="en-US" smtClean="0"/>
              <a:pPr/>
              <a:t>16</a:t>
            </a:fld>
            <a:endParaRPr lang="en-US"/>
          </a:p>
        </p:txBody>
      </p:sp>
      <p:sp>
        <p:nvSpPr>
          <p:cNvPr id="6" name="Date Placeholder 5"/>
          <p:cNvSpPr>
            <a:spLocks noGrp="1"/>
          </p:cNvSpPr>
          <p:nvPr>
            <p:ph type="dt" idx="12"/>
          </p:nvPr>
        </p:nvSpPr>
        <p:spPr/>
        <p:txBody>
          <a:bodyPr/>
          <a:lstStyle/>
          <a:p>
            <a:endParaRPr lang="en-US"/>
          </a:p>
        </p:txBody>
      </p:sp>
    </p:spTree>
    <p:extLst>
      <p:ext uri="{BB962C8B-B14F-4D97-AF65-F5344CB8AC3E}">
        <p14:creationId xmlns:p14="http://schemas.microsoft.com/office/powerpoint/2010/main" val="24900216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228600" y="63246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dirty="0">
              <a:solidFill>
                <a:prstClr val="white"/>
              </a:solidFill>
            </a:endParaRPr>
          </a:p>
        </p:txBody>
      </p:sp>
      <p:pic>
        <p:nvPicPr>
          <p:cNvPr id="5" name="Picture 8" descr="horizontal-logo-green-text.jpg"/>
          <p:cNvPicPr>
            <a:picLocks noChangeAspect="1"/>
          </p:cNvPicPr>
          <p:nvPr userDrawn="1"/>
        </p:nvPicPr>
        <p:blipFill>
          <a:blip r:embed="rId2"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159" indent="0" algn="ctr">
              <a:buNone/>
              <a:defRPr>
                <a:solidFill>
                  <a:schemeClr val="tx1">
                    <a:tint val="75000"/>
                  </a:schemeClr>
                </a:solidFill>
              </a:defRPr>
            </a:lvl2pPr>
            <a:lvl3pPr marL="914318" indent="0" algn="ctr">
              <a:buNone/>
              <a:defRPr>
                <a:solidFill>
                  <a:schemeClr val="tx1">
                    <a:tint val="75000"/>
                  </a:schemeClr>
                </a:solidFill>
              </a:defRPr>
            </a:lvl3pPr>
            <a:lvl4pPr marL="1371477" indent="0" algn="ctr">
              <a:buNone/>
              <a:defRPr>
                <a:solidFill>
                  <a:schemeClr val="tx1">
                    <a:tint val="75000"/>
                  </a:schemeClr>
                </a:solidFill>
              </a:defRPr>
            </a:lvl4pPr>
            <a:lvl5pPr marL="1828637" indent="0" algn="ctr">
              <a:buNone/>
              <a:defRPr>
                <a:solidFill>
                  <a:schemeClr val="tx1">
                    <a:tint val="75000"/>
                  </a:schemeClr>
                </a:solidFill>
              </a:defRPr>
            </a:lvl5pPr>
            <a:lvl6pPr marL="2285797" indent="0" algn="ctr">
              <a:buNone/>
              <a:defRPr>
                <a:solidFill>
                  <a:schemeClr val="tx1">
                    <a:tint val="75000"/>
                  </a:schemeClr>
                </a:solidFill>
              </a:defRPr>
            </a:lvl6pPr>
            <a:lvl7pPr marL="2742956" indent="0" algn="ctr">
              <a:buNone/>
              <a:defRPr>
                <a:solidFill>
                  <a:schemeClr val="tx1">
                    <a:tint val="75000"/>
                  </a:schemeClr>
                </a:solidFill>
              </a:defRPr>
            </a:lvl7pPr>
            <a:lvl8pPr marL="3200115" indent="0" algn="ctr">
              <a:buNone/>
              <a:defRPr>
                <a:solidFill>
                  <a:schemeClr val="tx1">
                    <a:tint val="75000"/>
                  </a:schemeClr>
                </a:solidFill>
              </a:defRPr>
            </a:lvl8pPr>
            <a:lvl9pPr marL="3657274" indent="0" algn="ctr">
              <a:buNone/>
              <a:defRPr>
                <a:solidFill>
                  <a:schemeClr val="tx1">
                    <a:tint val="75000"/>
                  </a:schemeClr>
                </a:solidFill>
              </a:defRPr>
            </a:lvl9pPr>
          </a:lstStyle>
          <a:p>
            <a:r>
              <a:rPr lang="en-US" dirty="0"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0" y="-219075"/>
            <a:ext cx="9144000" cy="1143000"/>
          </a:xfrm>
          <a:prstGeom prst="rect">
            <a:avLst/>
          </a:prstGeom>
          <a:noFill/>
          <a:ln w="9525">
            <a:noFill/>
            <a:miter lim="800000"/>
            <a:headEnd/>
            <a:tailEnd/>
          </a:ln>
        </p:spPr>
        <p:txBody>
          <a:bodyPr vert="horz" wrap="square" lIns="91432" tIns="45716" rIns="91432" bIns="45716"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52425" y="866775"/>
            <a:ext cx="8410575" cy="5259388"/>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3124200" y="6356350"/>
            <a:ext cx="5334000" cy="365125"/>
          </a:xfrm>
          <a:prstGeom prst="rect">
            <a:avLst/>
          </a:prstGeom>
        </p:spPr>
        <p:txBody>
          <a:bodyPr vert="horz" lIns="91432" tIns="45716" rIns="91432" bIns="45716" rtlCol="0" anchor="ctr"/>
          <a:lstStyle>
            <a:lvl1pPr algn="r" defTabSz="914318" fontAlgn="auto">
              <a:spcBef>
                <a:spcPts val="0"/>
              </a:spcBef>
              <a:spcAft>
                <a:spcPts val="0"/>
              </a:spcAft>
              <a:defRPr sz="1200">
                <a:solidFill>
                  <a:srgbClr val="106636"/>
                </a:solidFill>
                <a:latin typeface="Arial" pitchFamily="34" charset="0"/>
                <a:cs typeface="Arial" pitchFamily="34" charset="0"/>
              </a:defRPr>
            </a:lvl1pPr>
          </a:lstStyle>
          <a:p>
            <a:pPr>
              <a:defRPr/>
            </a:pPr>
            <a:r>
              <a:rPr lang="en-US"/>
              <a:t>Office of Science FY 2011 Budget</a:t>
            </a:r>
          </a:p>
        </p:txBody>
      </p:sp>
      <p:sp>
        <p:nvSpPr>
          <p:cNvPr id="6" name="Slide Number Placeholder 5"/>
          <p:cNvSpPr>
            <a:spLocks noGrp="1"/>
          </p:cNvSpPr>
          <p:nvPr>
            <p:ph type="sldNum" sz="quarter" idx="4"/>
          </p:nvPr>
        </p:nvSpPr>
        <p:spPr>
          <a:xfrm>
            <a:off x="8413750" y="6351588"/>
            <a:ext cx="381000" cy="365125"/>
          </a:xfrm>
          <a:prstGeom prst="rect">
            <a:avLst/>
          </a:prstGeom>
        </p:spPr>
        <p:txBody>
          <a:bodyPr vert="horz" lIns="91432" tIns="45716" rIns="91432" bIns="45716" rtlCol="0" anchor="ctr"/>
          <a:lstStyle>
            <a:lvl1pPr algn="r" defTabSz="914318" fontAlgn="auto">
              <a:spcBef>
                <a:spcPts val="0"/>
              </a:spcBef>
              <a:spcAft>
                <a:spcPts val="0"/>
              </a:spcAft>
              <a:defRPr sz="1200">
                <a:solidFill>
                  <a:srgbClr val="106636"/>
                </a:solidFill>
                <a:latin typeface="Arial" pitchFamily="34" charset="0"/>
                <a:cs typeface="Arial" pitchFamily="34" charset="0"/>
              </a:defRPr>
            </a:lvl1pPr>
          </a:lstStyle>
          <a:p>
            <a:pPr>
              <a:defRPr/>
            </a:pPr>
            <a:fld id="{320ECE98-681F-4350-8806-563C7203B455}" type="slidenum">
              <a:rPr lang="en-US"/>
              <a:pPr>
                <a:defRPr/>
              </a:pPr>
              <a:t>‹#›</a:t>
            </a:fld>
            <a:endParaRPr lang="en-US" dirty="0"/>
          </a:p>
        </p:txBody>
      </p:sp>
      <p:pic>
        <p:nvPicPr>
          <p:cNvPr id="1030" name="Picture 9" descr="horizontal-logo-green-text.jpg"/>
          <p:cNvPicPr>
            <a:picLocks noChangeAspect="1"/>
          </p:cNvPicPr>
          <p:nvPr/>
        </p:nvPicPr>
        <p:blipFill>
          <a:blip r:embed="rId6"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Lst>
  <p:hf hdr="0" dt="0"/>
  <p:txStyles>
    <p:titleStyle>
      <a:lvl1pPr algn="ctr" rtl="0" eaLnBrk="0" fontAlgn="base" hangingPunct="0">
        <a:spcBef>
          <a:spcPct val="0"/>
        </a:spcBef>
        <a:spcAft>
          <a:spcPct val="0"/>
        </a:spcAft>
        <a:defRPr sz="2400" kern="1200">
          <a:solidFill>
            <a:srgbClr val="106636"/>
          </a:solidFill>
          <a:latin typeface="Arial" pitchFamily="34" charset="0"/>
          <a:ea typeface="+mj-ea"/>
          <a:cs typeface="Arial" pitchFamily="34" charset="0"/>
        </a:defRPr>
      </a:lvl1pPr>
      <a:lvl2pPr algn="ctr" rtl="0" eaLnBrk="0" fontAlgn="base" hangingPunct="0">
        <a:spcBef>
          <a:spcPct val="0"/>
        </a:spcBef>
        <a:spcAft>
          <a:spcPct val="0"/>
        </a:spcAft>
        <a:defRPr sz="2400">
          <a:solidFill>
            <a:srgbClr val="106636"/>
          </a:solidFill>
          <a:latin typeface="Arial" charset="0"/>
          <a:cs typeface="Arial" charset="0"/>
        </a:defRPr>
      </a:lvl2pPr>
      <a:lvl3pPr algn="ctr" rtl="0" eaLnBrk="0" fontAlgn="base" hangingPunct="0">
        <a:spcBef>
          <a:spcPct val="0"/>
        </a:spcBef>
        <a:spcAft>
          <a:spcPct val="0"/>
        </a:spcAft>
        <a:defRPr sz="2400">
          <a:solidFill>
            <a:srgbClr val="106636"/>
          </a:solidFill>
          <a:latin typeface="Arial" charset="0"/>
          <a:cs typeface="Arial" charset="0"/>
        </a:defRPr>
      </a:lvl3pPr>
      <a:lvl4pPr algn="ctr" rtl="0" eaLnBrk="0" fontAlgn="base" hangingPunct="0">
        <a:spcBef>
          <a:spcPct val="0"/>
        </a:spcBef>
        <a:spcAft>
          <a:spcPct val="0"/>
        </a:spcAft>
        <a:defRPr sz="2400">
          <a:solidFill>
            <a:srgbClr val="106636"/>
          </a:solidFill>
          <a:latin typeface="Arial" charset="0"/>
          <a:cs typeface="Arial" charset="0"/>
        </a:defRPr>
      </a:lvl4pPr>
      <a:lvl5pPr algn="ctr" rtl="0" eaLnBrk="0" fontAlgn="base" hangingPunct="0">
        <a:spcBef>
          <a:spcPct val="0"/>
        </a:spcBef>
        <a:spcAft>
          <a:spcPct val="0"/>
        </a:spcAft>
        <a:defRPr sz="2400">
          <a:solidFill>
            <a:srgbClr val="106636"/>
          </a:solidFill>
          <a:latin typeface="Arial" charset="0"/>
          <a:cs typeface="Arial" charset="0"/>
        </a:defRPr>
      </a:lvl5pPr>
      <a:lvl6pPr marL="457159" algn="ctr" rtl="0" fontAlgn="base">
        <a:spcBef>
          <a:spcPct val="0"/>
        </a:spcBef>
        <a:spcAft>
          <a:spcPct val="0"/>
        </a:spcAft>
        <a:defRPr sz="2400">
          <a:solidFill>
            <a:srgbClr val="106636"/>
          </a:solidFill>
          <a:latin typeface="Arial" charset="0"/>
          <a:cs typeface="Arial" charset="0"/>
        </a:defRPr>
      </a:lvl6pPr>
      <a:lvl7pPr marL="914318" algn="ctr" rtl="0" fontAlgn="base">
        <a:spcBef>
          <a:spcPct val="0"/>
        </a:spcBef>
        <a:spcAft>
          <a:spcPct val="0"/>
        </a:spcAft>
        <a:defRPr sz="2400">
          <a:solidFill>
            <a:srgbClr val="106636"/>
          </a:solidFill>
          <a:latin typeface="Arial" charset="0"/>
          <a:cs typeface="Arial" charset="0"/>
        </a:defRPr>
      </a:lvl7pPr>
      <a:lvl8pPr marL="1371477" algn="ctr" rtl="0" fontAlgn="base">
        <a:spcBef>
          <a:spcPct val="0"/>
        </a:spcBef>
        <a:spcAft>
          <a:spcPct val="0"/>
        </a:spcAft>
        <a:defRPr sz="2400">
          <a:solidFill>
            <a:srgbClr val="106636"/>
          </a:solidFill>
          <a:latin typeface="Arial" charset="0"/>
          <a:cs typeface="Arial" charset="0"/>
        </a:defRPr>
      </a:lvl8pPr>
      <a:lvl9pPr marL="1828637" algn="ctr" rtl="0" fontAlgn="base">
        <a:spcBef>
          <a:spcPct val="0"/>
        </a:spcBef>
        <a:spcAft>
          <a:spcPct val="0"/>
        </a:spcAft>
        <a:defRPr sz="2400">
          <a:solidFill>
            <a:srgbClr val="106636"/>
          </a:solidFill>
          <a:latin typeface="Arial" charset="0"/>
          <a:cs typeface="Arial" charset="0"/>
        </a:defRPr>
      </a:lvl9pPr>
    </p:titleStyle>
    <p:bodyStyle>
      <a:lvl1pPr marL="341313" indent="-341313" algn="l" rtl="0" eaLnBrk="0" fontAlgn="base" hangingPunct="0">
        <a:spcBef>
          <a:spcPct val="20000"/>
        </a:spcBef>
        <a:spcAft>
          <a:spcPct val="0"/>
        </a:spcAft>
        <a:buFont typeface="Arial" charset="0"/>
        <a:buChar char="•"/>
        <a:defRPr sz="2400" b="1" kern="1200">
          <a:solidFill>
            <a:srgbClr val="146737"/>
          </a:solidFill>
          <a:latin typeface="Arial" pitchFamily="34" charset="0"/>
          <a:ea typeface="+mn-ea"/>
          <a:cs typeface="Arial" pitchFamily="34" charset="0"/>
        </a:defRPr>
      </a:lvl1pPr>
      <a:lvl2pPr marL="741363" indent="-284163" algn="l" rtl="0" eaLnBrk="0" fontAlgn="base" hangingPunct="0">
        <a:spcBef>
          <a:spcPct val="20000"/>
        </a:spcBef>
        <a:spcAft>
          <a:spcPct val="0"/>
        </a:spcAft>
        <a:buFont typeface="Arial" charset="0"/>
        <a:buChar char="–"/>
        <a:defRPr sz="2200" kern="1200">
          <a:solidFill>
            <a:srgbClr val="404040"/>
          </a:solidFill>
          <a:latin typeface="Arial" pitchFamily="34" charset="0"/>
          <a:ea typeface="+mn-ea"/>
          <a:cs typeface="Arial" pitchFamily="34" charset="0"/>
        </a:defRPr>
      </a:lvl2pPr>
      <a:lvl3pPr marL="1141413" indent="-227013"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3pPr>
      <a:lvl4pPr marL="1598613" indent="-227013"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5813" indent="-227013"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376"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3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95"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54" indent="-228580" algn="l" defTabSz="91431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18" rtl="0" eaLnBrk="1" latinLnBrk="0" hangingPunct="1">
        <a:defRPr sz="1800" kern="1200">
          <a:solidFill>
            <a:schemeClr val="tx1"/>
          </a:solidFill>
          <a:latin typeface="+mn-lt"/>
          <a:ea typeface="+mn-ea"/>
          <a:cs typeface="+mn-cs"/>
        </a:defRPr>
      </a:lvl1pPr>
      <a:lvl2pPr marL="457159" algn="l" defTabSz="914318" rtl="0" eaLnBrk="1" latinLnBrk="0" hangingPunct="1">
        <a:defRPr sz="1800" kern="1200">
          <a:solidFill>
            <a:schemeClr val="tx1"/>
          </a:solidFill>
          <a:latin typeface="+mn-lt"/>
          <a:ea typeface="+mn-ea"/>
          <a:cs typeface="+mn-cs"/>
        </a:defRPr>
      </a:lvl2pPr>
      <a:lvl3pPr marL="914318" algn="l" defTabSz="914318" rtl="0" eaLnBrk="1" latinLnBrk="0" hangingPunct="1">
        <a:defRPr sz="1800" kern="1200">
          <a:solidFill>
            <a:schemeClr val="tx1"/>
          </a:solidFill>
          <a:latin typeface="+mn-lt"/>
          <a:ea typeface="+mn-ea"/>
          <a:cs typeface="+mn-cs"/>
        </a:defRPr>
      </a:lvl3pPr>
      <a:lvl4pPr marL="1371477" algn="l" defTabSz="914318" rtl="0" eaLnBrk="1" latinLnBrk="0" hangingPunct="1">
        <a:defRPr sz="1800" kern="1200">
          <a:solidFill>
            <a:schemeClr val="tx1"/>
          </a:solidFill>
          <a:latin typeface="+mn-lt"/>
          <a:ea typeface="+mn-ea"/>
          <a:cs typeface="+mn-cs"/>
        </a:defRPr>
      </a:lvl4pPr>
      <a:lvl5pPr marL="1828637" algn="l" defTabSz="914318" rtl="0" eaLnBrk="1" latinLnBrk="0" hangingPunct="1">
        <a:defRPr sz="1800" kern="1200">
          <a:solidFill>
            <a:schemeClr val="tx1"/>
          </a:solidFill>
          <a:latin typeface="+mn-lt"/>
          <a:ea typeface="+mn-ea"/>
          <a:cs typeface="+mn-cs"/>
        </a:defRPr>
      </a:lvl5pPr>
      <a:lvl6pPr marL="2285797" algn="l" defTabSz="914318" rtl="0" eaLnBrk="1" latinLnBrk="0" hangingPunct="1">
        <a:defRPr sz="1800" kern="1200">
          <a:solidFill>
            <a:schemeClr val="tx1"/>
          </a:solidFill>
          <a:latin typeface="+mn-lt"/>
          <a:ea typeface="+mn-ea"/>
          <a:cs typeface="+mn-cs"/>
        </a:defRPr>
      </a:lvl6pPr>
      <a:lvl7pPr marL="2742956" algn="l" defTabSz="914318" rtl="0" eaLnBrk="1" latinLnBrk="0" hangingPunct="1">
        <a:defRPr sz="1800" kern="1200">
          <a:solidFill>
            <a:schemeClr val="tx1"/>
          </a:solidFill>
          <a:latin typeface="+mn-lt"/>
          <a:ea typeface="+mn-ea"/>
          <a:cs typeface="+mn-cs"/>
        </a:defRPr>
      </a:lvl7pPr>
      <a:lvl8pPr marL="3200115" algn="l" defTabSz="914318" rtl="0" eaLnBrk="1" latinLnBrk="0" hangingPunct="1">
        <a:defRPr sz="1800" kern="1200">
          <a:solidFill>
            <a:schemeClr val="tx1"/>
          </a:solidFill>
          <a:latin typeface="+mn-lt"/>
          <a:ea typeface="+mn-ea"/>
          <a:cs typeface="+mn-cs"/>
        </a:defRPr>
      </a:lvl8pPr>
      <a:lvl9pPr marL="3657274" algn="l" defTabSz="91431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cience.energy.gov/bes/about/bes-cov/"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2"/>
          <p:cNvSpPr>
            <a:spLocks noChangeArrowheads="1"/>
          </p:cNvSpPr>
          <p:nvPr/>
        </p:nvSpPr>
        <p:spPr bwMode="auto">
          <a:xfrm>
            <a:off x="228600" y="1752600"/>
            <a:ext cx="8763000" cy="4649646"/>
          </a:xfrm>
          <a:prstGeom prst="rect">
            <a:avLst/>
          </a:prstGeom>
          <a:noFill/>
          <a:ln w="12700">
            <a:noFill/>
            <a:miter lim="800000"/>
            <a:headEnd/>
            <a:tailEnd/>
          </a:ln>
          <a:effectLst/>
        </p:spPr>
        <p:txBody>
          <a:bodyPr lIns="164027" tIns="123019" rIns="164027" bIns="123019">
            <a:spAutoFit/>
          </a:bodyPr>
          <a:lstStyle/>
          <a:p>
            <a:pPr marL="206503" indent="-206503" algn="ctr" defTabSz="914318" eaLnBrk="0" fontAlgn="auto" hangingPunct="0">
              <a:spcBef>
                <a:spcPts val="0"/>
              </a:spcBef>
              <a:spcAft>
                <a:spcPct val="25000"/>
              </a:spcAft>
              <a:defRPr/>
            </a:pPr>
            <a:r>
              <a:rPr lang="en-US" sz="3200" b="1" dirty="0">
                <a:solidFill>
                  <a:srgbClr val="106636"/>
                </a:solidFill>
                <a:latin typeface="Arial" pitchFamily="34" charset="0"/>
                <a:cs typeface="Arial" pitchFamily="34" charset="0"/>
              </a:rPr>
              <a:t>Committee of Visitors Review of the </a:t>
            </a:r>
          </a:p>
          <a:p>
            <a:pPr marL="206503" indent="-206503" algn="ctr" defTabSz="914318" eaLnBrk="0" fontAlgn="auto" hangingPunct="0">
              <a:spcBef>
                <a:spcPts val="0"/>
              </a:spcBef>
              <a:spcAft>
                <a:spcPct val="25000"/>
              </a:spcAft>
              <a:defRPr/>
            </a:pPr>
            <a:r>
              <a:rPr lang="en-US" sz="3200" b="1" dirty="0">
                <a:solidFill>
                  <a:srgbClr val="106636"/>
                </a:solidFill>
                <a:latin typeface="Arial" pitchFamily="34" charset="0"/>
                <a:cs typeface="Arial" pitchFamily="34" charset="0"/>
              </a:rPr>
              <a:t>BES </a:t>
            </a:r>
            <a:r>
              <a:rPr lang="en-US" sz="3200" b="1" dirty="0" smtClean="0">
                <a:solidFill>
                  <a:srgbClr val="106636"/>
                </a:solidFill>
                <a:latin typeface="Arial" pitchFamily="34" charset="0"/>
                <a:cs typeface="Arial" pitchFamily="34" charset="0"/>
              </a:rPr>
              <a:t>Chemical Sciences, Geosciences, and Biosciences Division</a:t>
            </a:r>
            <a:endParaRPr lang="en-US" sz="1200" b="1" dirty="0">
              <a:solidFill>
                <a:srgbClr val="106636"/>
              </a:solidFill>
              <a:latin typeface="Arial" pitchFamily="34" charset="0"/>
              <a:cs typeface="Arial" pitchFamily="34" charset="0"/>
            </a:endParaRPr>
          </a:p>
          <a:p>
            <a:pPr marL="206503" indent="-206503" algn="ctr" defTabSz="914318" eaLnBrk="0" fontAlgn="auto" hangingPunct="0">
              <a:spcBef>
                <a:spcPts val="0"/>
              </a:spcBef>
              <a:spcAft>
                <a:spcPct val="25000"/>
              </a:spcAft>
              <a:defRPr/>
            </a:pPr>
            <a:endParaRPr lang="en-US" sz="1600" b="1" dirty="0">
              <a:solidFill>
                <a:srgbClr val="008000"/>
              </a:solidFill>
              <a:latin typeface="Arial" pitchFamily="34" charset="0"/>
              <a:cs typeface="Arial" pitchFamily="34" charset="0"/>
            </a:endParaRPr>
          </a:p>
          <a:p>
            <a:pPr marL="206503" indent="-206503" algn="ctr" defTabSz="914318" eaLnBrk="0" fontAlgn="auto" hangingPunct="0">
              <a:spcBef>
                <a:spcPts val="0"/>
              </a:spcBef>
              <a:spcAft>
                <a:spcPct val="25000"/>
              </a:spcAft>
              <a:defRPr/>
            </a:pPr>
            <a:r>
              <a:rPr lang="en-US" sz="3200" dirty="0">
                <a:latin typeface="Arial" pitchFamily="34" charset="0"/>
                <a:cs typeface="Arial" pitchFamily="34" charset="0"/>
              </a:rPr>
              <a:t>Update for BESAC</a:t>
            </a:r>
          </a:p>
          <a:p>
            <a:pPr marL="206503" indent="-206503" algn="ctr" defTabSz="914318" eaLnBrk="0" fontAlgn="auto" hangingPunct="0">
              <a:spcBef>
                <a:spcPts val="0"/>
              </a:spcBef>
              <a:spcAft>
                <a:spcPct val="25000"/>
              </a:spcAft>
              <a:defRPr/>
            </a:pPr>
            <a:r>
              <a:rPr lang="en-US" sz="2400" dirty="0" smtClean="0">
                <a:latin typeface="Arial" pitchFamily="34" charset="0"/>
                <a:cs typeface="Arial" pitchFamily="34" charset="0"/>
              </a:rPr>
              <a:t>February 28, 2014</a:t>
            </a:r>
            <a:endParaRPr lang="en-US" sz="2400" dirty="0">
              <a:latin typeface="Arial" pitchFamily="34" charset="0"/>
              <a:cs typeface="Arial" pitchFamily="34" charset="0"/>
            </a:endParaRPr>
          </a:p>
          <a:p>
            <a:pPr marL="206503" indent="-206503" algn="ctr" defTabSz="914318" eaLnBrk="0" fontAlgn="auto" hangingPunct="0">
              <a:spcBef>
                <a:spcPts val="0"/>
              </a:spcBef>
              <a:spcAft>
                <a:spcPct val="25000"/>
              </a:spcAft>
              <a:defRPr/>
            </a:pPr>
            <a:endParaRPr lang="en-US" sz="1600" dirty="0">
              <a:latin typeface="Arial" pitchFamily="34" charset="0"/>
              <a:cs typeface="Arial" pitchFamily="34" charset="0"/>
            </a:endParaRPr>
          </a:p>
          <a:p>
            <a:pPr algn="ctr" defTabSz="914318" fontAlgn="auto">
              <a:spcBef>
                <a:spcPct val="10000"/>
              </a:spcBef>
              <a:spcAft>
                <a:spcPts val="0"/>
              </a:spcAft>
              <a:defRPr/>
            </a:pPr>
            <a:r>
              <a:rPr lang="en-US" sz="2000" b="1" dirty="0" smtClean="0">
                <a:latin typeface="Arial" pitchFamily="34" charset="0"/>
                <a:cs typeface="Arial" pitchFamily="34" charset="0"/>
              </a:rPr>
              <a:t>Michael Casassa</a:t>
            </a:r>
          </a:p>
          <a:p>
            <a:pPr algn="ctr" defTabSz="914318" fontAlgn="auto">
              <a:spcBef>
                <a:spcPct val="10000"/>
              </a:spcBef>
              <a:spcAft>
                <a:spcPts val="0"/>
              </a:spcAft>
              <a:defRPr/>
            </a:pPr>
            <a:r>
              <a:rPr lang="en-US" sz="2000" b="1" dirty="0" smtClean="0">
                <a:latin typeface="Arial" pitchFamily="34" charset="0"/>
                <a:cs typeface="Arial" pitchFamily="34" charset="0"/>
              </a:rPr>
              <a:t>Acting Director</a:t>
            </a:r>
            <a:r>
              <a:rPr lang="en-US" sz="2000" b="1" dirty="0">
                <a:latin typeface="Arial" pitchFamily="34" charset="0"/>
                <a:cs typeface="Arial" pitchFamily="34" charset="0"/>
              </a:rPr>
              <a:t>, </a:t>
            </a:r>
            <a:r>
              <a:rPr lang="en-US" sz="2000" b="1" dirty="0" smtClean="0">
                <a:latin typeface="Arial" pitchFamily="34" charset="0"/>
                <a:cs typeface="Arial" pitchFamily="34" charset="0"/>
              </a:rPr>
              <a:t>Chemical </a:t>
            </a:r>
            <a:r>
              <a:rPr lang="en-US" sz="2000" b="1" dirty="0" smtClean="0">
                <a:latin typeface="Arial" pitchFamily="34" charset="0"/>
                <a:cs typeface="Arial" pitchFamily="34" charset="0"/>
              </a:rPr>
              <a:t>Sciences, </a:t>
            </a:r>
            <a:r>
              <a:rPr lang="en-US" sz="2000" b="1" smtClean="0">
                <a:latin typeface="Arial" pitchFamily="34" charset="0"/>
                <a:cs typeface="Arial" pitchFamily="34" charset="0"/>
              </a:rPr>
              <a:t>Geosciences </a:t>
            </a:r>
          </a:p>
          <a:p>
            <a:pPr algn="ctr" defTabSz="914318" fontAlgn="auto">
              <a:spcBef>
                <a:spcPct val="10000"/>
              </a:spcBef>
              <a:spcAft>
                <a:spcPts val="0"/>
              </a:spcAft>
              <a:defRPr/>
            </a:pPr>
            <a:r>
              <a:rPr lang="en-US" sz="2000" b="1" smtClean="0">
                <a:latin typeface="Arial" pitchFamily="34" charset="0"/>
                <a:cs typeface="Arial" pitchFamily="34" charset="0"/>
              </a:rPr>
              <a:t>and Biosciences </a:t>
            </a:r>
            <a:r>
              <a:rPr lang="en-US" sz="2000" b="1" dirty="0">
                <a:latin typeface="Arial" pitchFamily="34" charset="0"/>
                <a:cs typeface="Arial" pitchFamily="34" charset="0"/>
              </a:rPr>
              <a:t>Division</a:t>
            </a:r>
            <a:endParaRPr lang="en-US" sz="3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783416606"/>
              </p:ext>
            </p:extLst>
          </p:nvPr>
        </p:nvGraphicFramePr>
        <p:xfrm>
          <a:off x="152401" y="838200"/>
          <a:ext cx="8839200" cy="5391958"/>
        </p:xfrm>
        <a:graphic>
          <a:graphicData uri="http://schemas.openxmlformats.org/drawingml/2006/table">
            <a:tbl>
              <a:tblPr/>
              <a:tblGrid>
                <a:gridCol w="609599"/>
                <a:gridCol w="3124200"/>
                <a:gridCol w="1066800"/>
                <a:gridCol w="2908992"/>
                <a:gridCol w="1129609"/>
              </a:tblGrid>
              <a:tr h="304800">
                <a:tc gridSpan="5">
                  <a:txBody>
                    <a:bodyPr/>
                    <a:lstStyle/>
                    <a:p>
                      <a:pPr marL="0" marR="0" algn="ctr">
                        <a:spcBef>
                          <a:spcPts val="0"/>
                        </a:spcBef>
                        <a:spcAft>
                          <a:spcPts val="0"/>
                        </a:spcAft>
                      </a:pPr>
                      <a:r>
                        <a:rPr lang="en-US" sz="1000" b="1" dirty="0">
                          <a:latin typeface="Arial"/>
                          <a:ea typeface="Times New Roman"/>
                          <a:cs typeface="Times New Roman"/>
                        </a:rPr>
                        <a:t>Wednesday, April 30, 2014</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45890">
                <a:tc>
                  <a:txBody>
                    <a:bodyPr/>
                    <a:lstStyle/>
                    <a:p>
                      <a:pPr marL="0" marR="0" algn="ctr">
                        <a:spcBef>
                          <a:spcPts val="0"/>
                        </a:spcBef>
                        <a:spcAft>
                          <a:spcPts val="0"/>
                        </a:spcAft>
                      </a:pPr>
                      <a:r>
                        <a:rPr lang="en-US" sz="1000" b="1" dirty="0">
                          <a:latin typeface="Arial"/>
                          <a:ea typeface="Times New Roman"/>
                          <a:cs typeface="Times New Roman"/>
                        </a:rPr>
                        <a:t>Time</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dirty="0">
                          <a:latin typeface="Arial"/>
                          <a:ea typeface="Times New Roman"/>
                          <a:cs typeface="Times New Roman"/>
                        </a:rPr>
                        <a:t>Activity</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Committee Members</a:t>
                      </a:r>
                      <a:endParaRPr lang="en-US" sz="1000" b="1">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dirty="0">
                          <a:latin typeface="Arial"/>
                          <a:ea typeface="Times New Roman"/>
                          <a:cs typeface="Times New Roman"/>
                        </a:rPr>
                        <a:t>Division Staff</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dirty="0">
                          <a:latin typeface="Arial"/>
                          <a:ea typeface="Times New Roman"/>
                          <a:cs typeface="Times New Roman"/>
                        </a:rPr>
                        <a:t>Location</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228600">
                <a:tc>
                  <a:txBody>
                    <a:bodyPr/>
                    <a:lstStyle/>
                    <a:p>
                      <a:pPr marL="0" marR="0" algn="r">
                        <a:spcBef>
                          <a:spcPts val="0"/>
                        </a:spcBef>
                        <a:spcAft>
                          <a:spcPts val="0"/>
                        </a:spcAft>
                      </a:pPr>
                      <a:r>
                        <a:rPr lang="en-US" sz="1000" dirty="0">
                          <a:latin typeface="Arial"/>
                          <a:ea typeface="Times New Roman"/>
                          <a:cs typeface="Times New Roman"/>
                        </a:rPr>
                        <a:t>7:30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Travel from Fairfield Inn to DOE </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Drivers with cars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1000" dirty="0">
                          <a:latin typeface="Arial"/>
                          <a:ea typeface="Times New Roman"/>
                          <a:cs typeface="Times New Roman"/>
                        </a:rPr>
                        <a:t>Inn Lobby</a:t>
                      </a: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8600">
                <a:tc>
                  <a:txBody>
                    <a:bodyPr/>
                    <a:lstStyle/>
                    <a:p>
                      <a:pPr marL="0" marR="0" algn="r">
                        <a:spcBef>
                          <a:spcPts val="0"/>
                        </a:spcBef>
                        <a:spcAft>
                          <a:spcPts val="0"/>
                        </a:spcAft>
                      </a:pPr>
                      <a:r>
                        <a:rPr lang="en-US" sz="1000" dirty="0">
                          <a:latin typeface="Arial"/>
                          <a:ea typeface="Times New Roman"/>
                          <a:cs typeface="Times New Roman"/>
                        </a:rPr>
                        <a:t>8:00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Continental Breakfast Available</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9163">
                <a:tc>
                  <a:txBody>
                    <a:bodyPr/>
                    <a:lstStyle/>
                    <a:p>
                      <a:pPr marL="0" marR="0" algn="r">
                        <a:spcBef>
                          <a:spcPts val="0"/>
                        </a:spcBef>
                        <a:spcAft>
                          <a:spcPts val="0"/>
                        </a:spcAft>
                      </a:pPr>
                      <a:r>
                        <a:rPr lang="en-US" sz="1000" dirty="0">
                          <a:latin typeface="Arial"/>
                          <a:ea typeface="Times New Roman"/>
                          <a:cs typeface="Times New Roman"/>
                        </a:rPr>
                        <a:t>8:30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Welcome and Charge to the Committee</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John Hemminger, Chair</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Basic Energy Sciences Advisory Committee</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865">
                <a:tc>
                  <a:txBody>
                    <a:bodyPr/>
                    <a:lstStyle/>
                    <a:p>
                      <a:pPr marL="0" marR="0" algn="r">
                        <a:spcBef>
                          <a:spcPts val="0"/>
                        </a:spcBef>
                        <a:spcAft>
                          <a:spcPts val="0"/>
                        </a:spcAft>
                      </a:pPr>
                      <a:r>
                        <a:rPr lang="en-US" sz="1000" dirty="0">
                          <a:latin typeface="Arial"/>
                          <a:ea typeface="Times New Roman"/>
                          <a:cs typeface="Times New Roman"/>
                        </a:rPr>
                        <a:t>8:40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Overview of Basic Energy Sciences </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Harriet Kung, Director</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Office of Basic Energy Sciences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4335">
                <a:tc>
                  <a:txBody>
                    <a:bodyPr/>
                    <a:lstStyle/>
                    <a:p>
                      <a:pPr marL="0" marR="0" algn="r">
                        <a:spcBef>
                          <a:spcPts val="0"/>
                        </a:spcBef>
                        <a:spcAft>
                          <a:spcPts val="0"/>
                        </a:spcAft>
                      </a:pPr>
                      <a:r>
                        <a:rPr lang="en-US" sz="1000" dirty="0">
                          <a:latin typeface="Arial"/>
                          <a:ea typeface="Times New Roman"/>
                          <a:cs typeface="Times New Roman"/>
                        </a:rPr>
                        <a:t>9:00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Overview of the Chemical Sciences, Geosciences, </a:t>
                      </a:r>
                      <a:endParaRPr lang="en-US" sz="1000" dirty="0" smtClean="0">
                        <a:latin typeface="Arial"/>
                        <a:ea typeface="Times New Roman"/>
                        <a:cs typeface="Times New Roman"/>
                      </a:endParaRPr>
                    </a:p>
                    <a:p>
                      <a:pPr marL="0" marR="0">
                        <a:spcBef>
                          <a:spcPts val="0"/>
                        </a:spcBef>
                        <a:spcAft>
                          <a:spcPts val="0"/>
                        </a:spcAft>
                      </a:pPr>
                      <a:r>
                        <a:rPr lang="en-US" sz="1000" dirty="0" smtClean="0">
                          <a:latin typeface="Arial"/>
                          <a:ea typeface="Times New Roman"/>
                          <a:cs typeface="Times New Roman"/>
                        </a:rPr>
                        <a:t>and </a:t>
                      </a:r>
                      <a:r>
                        <a:rPr lang="en-US" sz="1000" dirty="0">
                          <a:latin typeface="Arial"/>
                          <a:ea typeface="Times New Roman"/>
                          <a:cs typeface="Times New Roman"/>
                        </a:rPr>
                        <a:t>Biosciences Division </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Michael Casassa, Acting Director</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Chemical Sciences, Geosciences, and Biosciences Division</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8135">
                <a:tc>
                  <a:txBody>
                    <a:bodyPr/>
                    <a:lstStyle/>
                    <a:p>
                      <a:pPr marL="0" marR="0" algn="r">
                        <a:spcBef>
                          <a:spcPts val="0"/>
                        </a:spcBef>
                        <a:spcAft>
                          <a:spcPts val="0"/>
                        </a:spcAft>
                      </a:pPr>
                      <a:r>
                        <a:rPr lang="en-US" sz="1000" dirty="0">
                          <a:latin typeface="Arial"/>
                          <a:ea typeface="Times New Roman"/>
                          <a:cs typeface="Times New Roman"/>
                        </a:rPr>
                        <a:t>9:30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Update on the SC Portfolio Analysis and Management System (PAMS)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TBD, Office of Science</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marL="0" marR="0" algn="r">
                        <a:spcBef>
                          <a:spcPts val="0"/>
                        </a:spcBef>
                        <a:spcAft>
                          <a:spcPts val="0"/>
                        </a:spcAft>
                      </a:pPr>
                      <a:r>
                        <a:rPr lang="en-US" sz="1000" dirty="0">
                          <a:latin typeface="Arial"/>
                          <a:ea typeface="Times New Roman"/>
                          <a:cs typeface="Times New Roman"/>
                        </a:rPr>
                        <a:t>9:50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Review Procedures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TBD, Team Lead</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474">
                <a:tc>
                  <a:txBody>
                    <a:bodyPr/>
                    <a:lstStyle/>
                    <a:p>
                      <a:pPr marL="0" marR="0" algn="r">
                        <a:spcBef>
                          <a:spcPts val="0"/>
                        </a:spcBef>
                        <a:spcAft>
                          <a:spcPts val="0"/>
                        </a:spcAft>
                      </a:pPr>
                      <a:r>
                        <a:rPr lang="en-US" sz="1000" dirty="0">
                          <a:latin typeface="Arial"/>
                          <a:ea typeface="Times New Roman"/>
                          <a:cs typeface="Times New Roman"/>
                        </a:rPr>
                        <a:t>10:15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Instructions and Schedule</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Sharon Hammes-Schiffer, Chair</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Committee of Visitors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465">
                <a:tc>
                  <a:txBody>
                    <a:bodyPr/>
                    <a:lstStyle/>
                    <a:p>
                      <a:pPr marL="0" marR="0" algn="r">
                        <a:spcBef>
                          <a:spcPts val="0"/>
                        </a:spcBef>
                        <a:spcAft>
                          <a:spcPts val="0"/>
                        </a:spcAft>
                      </a:pPr>
                      <a:r>
                        <a:rPr lang="en-US" sz="1000" dirty="0">
                          <a:latin typeface="Arial"/>
                          <a:ea typeface="Times New Roman"/>
                          <a:cs typeface="Times New Roman"/>
                        </a:rPr>
                        <a:t>10:30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r>
                        <a:rPr lang="en-US" sz="1000" dirty="0">
                          <a:latin typeface="Arial"/>
                          <a:ea typeface="Times New Roman"/>
                          <a:cs typeface="Times New Roman"/>
                        </a:rPr>
                        <a:t>Break and disperse to panel rooms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277168">
                <a:tc>
                  <a:txBody>
                    <a:bodyPr/>
                    <a:lstStyle/>
                    <a:p>
                      <a:pPr marL="0" marR="0" algn="r">
                        <a:spcBef>
                          <a:spcPts val="0"/>
                        </a:spcBef>
                        <a:spcAft>
                          <a:spcPts val="0"/>
                        </a:spcAft>
                      </a:pPr>
                      <a:r>
                        <a:rPr lang="en-US" sz="1000" dirty="0">
                          <a:latin typeface="Arial"/>
                          <a:ea typeface="Times New Roman"/>
                          <a:cs typeface="Times New Roman"/>
                        </a:rPr>
                        <a:t>10:45 AM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u="sng" dirty="0" smtClean="0">
                          <a:latin typeface="Arial"/>
                          <a:ea typeface="Times New Roman"/>
                          <a:cs typeface="Times New Roman"/>
                        </a:rPr>
                        <a:t>First </a:t>
                      </a:r>
                      <a:r>
                        <a:rPr lang="en-US" sz="1000" b="1" u="sng" dirty="0">
                          <a:latin typeface="Arial"/>
                          <a:ea typeface="Times New Roman"/>
                          <a:cs typeface="Times New Roman"/>
                        </a:rPr>
                        <a:t>Read Panel </a:t>
                      </a:r>
                      <a:r>
                        <a:rPr lang="en-US" sz="1000" b="1" u="sng" dirty="0" smtClean="0">
                          <a:latin typeface="Arial"/>
                          <a:ea typeface="Times New Roman"/>
                          <a:cs typeface="Times New Roman"/>
                        </a:rPr>
                        <a:t>1-3</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smtClean="0">
                          <a:solidFill>
                            <a:schemeClr val="tx1"/>
                          </a:solidFill>
                          <a:latin typeface="Arial" pitchFamily="34" charset="0"/>
                          <a:ea typeface="Times New Roman"/>
                          <a:cs typeface="Arial" pitchFamily="34" charset="0"/>
                        </a:rPr>
                        <a:t>First-Read </a:t>
                      </a:r>
                    </a:p>
                    <a:p>
                      <a:pPr marL="0" marR="0" algn="ctr">
                        <a:spcBef>
                          <a:spcPts val="0"/>
                        </a:spcBef>
                        <a:spcAft>
                          <a:spcPts val="0"/>
                        </a:spcAft>
                      </a:pPr>
                      <a:r>
                        <a:rPr lang="en-US" sz="1000" dirty="0" smtClean="0">
                          <a:solidFill>
                            <a:schemeClr val="tx1"/>
                          </a:solidFill>
                          <a:latin typeface="Arial" pitchFamily="34" charset="0"/>
                          <a:ea typeface="Times New Roman"/>
                          <a:cs typeface="Arial" pitchFamily="34" charset="0"/>
                        </a:rPr>
                        <a:t>Panel  Members</a:t>
                      </a:r>
                      <a:endParaRPr lang="en-US" sz="1000" dirty="0">
                        <a:solidFill>
                          <a:schemeClr val="tx1"/>
                        </a:solidFill>
                        <a:latin typeface="Arial" pitchFamily="34" charset="0"/>
                        <a:ea typeface="Times New Roman"/>
                        <a:cs typeface="Arial" pitchFamily="34" charset="0"/>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smtClean="0">
                          <a:solidFill>
                            <a:schemeClr val="tx1"/>
                          </a:solidFill>
                          <a:latin typeface="Arial" pitchFamily="34" charset="0"/>
                          <a:ea typeface="Times New Roman"/>
                          <a:cs typeface="Arial" pitchFamily="34" charset="0"/>
                        </a:rPr>
                        <a:t>CSGB Team Lead and Program Managers</a:t>
                      </a:r>
                      <a:endParaRPr lang="en-US" sz="1000" dirty="0">
                        <a:solidFill>
                          <a:schemeClr val="tx1"/>
                        </a:solidFill>
                        <a:latin typeface="Arial" pitchFamily="34" charset="0"/>
                        <a:ea typeface="Times New Roman"/>
                        <a:cs typeface="Arial" pitchFamily="34" charset="0"/>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smtClean="0">
                          <a:latin typeface="Arial"/>
                          <a:ea typeface="Times New Roman"/>
                          <a:cs typeface="Times New Roman"/>
                        </a:rPr>
                        <a:t>E-401, E-301,</a:t>
                      </a:r>
                      <a:r>
                        <a:rPr lang="en-US" sz="1000" baseline="0" dirty="0" smtClean="0">
                          <a:latin typeface="Arial"/>
                          <a:ea typeface="Times New Roman"/>
                          <a:cs typeface="Times New Roman"/>
                        </a:rPr>
                        <a:t> TBD</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9163">
                <a:tc>
                  <a:txBody>
                    <a:bodyPr/>
                    <a:lstStyle/>
                    <a:p>
                      <a:pPr marL="0" marR="0" algn="r">
                        <a:spcBef>
                          <a:spcPts val="0"/>
                        </a:spcBef>
                        <a:spcAft>
                          <a:spcPts val="0"/>
                        </a:spcAft>
                      </a:pPr>
                      <a:endParaRPr lang="en-US" sz="1000" dirty="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r>
                        <a:rPr lang="en-US" sz="1000" b="1" dirty="0" smtClean="0">
                          <a:latin typeface="Arial"/>
                          <a:ea typeface="Times New Roman"/>
                          <a:cs typeface="Times New Roman"/>
                        </a:rPr>
                        <a:t>Working Lunch</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dirty="0">
                          <a:latin typeface="Arial"/>
                          <a:ea typeface="Times New Roman"/>
                          <a:cs typeface="Times New Roman"/>
                        </a:rPr>
                        <a:t>All</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dirty="0">
                          <a:latin typeface="Arial"/>
                          <a:ea typeface="Times New Roman"/>
                          <a:cs typeface="Times New Roman"/>
                        </a:rPr>
                        <a:t>All</a:t>
                      </a:r>
                      <a:endParaRPr lang="en-US" sz="1000" b="1"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dirty="0">
                          <a:latin typeface="Arial"/>
                          <a:ea typeface="Times New Roman"/>
                          <a:cs typeface="Times New Roman"/>
                        </a:rPr>
                        <a:t>A-410</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264237">
                <a:tc>
                  <a:txBody>
                    <a:bodyPr/>
                    <a:lstStyle/>
                    <a:p>
                      <a:pPr marL="0" marR="0" algn="r">
                        <a:spcBef>
                          <a:spcPts val="0"/>
                        </a:spcBef>
                        <a:spcAft>
                          <a:spcPts val="0"/>
                        </a:spcAft>
                      </a:pPr>
                      <a:endParaRPr lang="en-US" sz="1000" dirty="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dirty="0">
                          <a:latin typeface="Arial"/>
                          <a:ea typeface="Times New Roman"/>
                          <a:cs typeface="Times New Roman"/>
                        </a:rPr>
                        <a:t>Resume First Read Panels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Rooms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032">
                <a:tc>
                  <a:txBody>
                    <a:bodyPr/>
                    <a:lstStyle/>
                    <a:p>
                      <a:pPr marL="0" marR="0" algn="r">
                        <a:spcBef>
                          <a:spcPts val="0"/>
                        </a:spcBef>
                        <a:spcAft>
                          <a:spcPts val="0"/>
                        </a:spcAft>
                      </a:pPr>
                      <a:r>
                        <a:rPr lang="en-US" sz="1000" dirty="0">
                          <a:latin typeface="Arial"/>
                          <a:ea typeface="Times New Roman"/>
                          <a:cs typeface="Times New Roman"/>
                        </a:rPr>
                        <a:t>4:00 PM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Preliminary Report Drafting – Key Elements and Gaps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Panels</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latin typeface="Arial"/>
                          <a:ea typeface="Times New Roman"/>
                          <a:cs typeface="Times New Roman"/>
                        </a:rPr>
                        <a:t>Panel Rooms</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837">
                <a:tc>
                  <a:txBody>
                    <a:bodyPr/>
                    <a:lstStyle/>
                    <a:p>
                      <a:pPr marL="0" marR="0" algn="r">
                        <a:spcBef>
                          <a:spcPts val="0"/>
                        </a:spcBef>
                        <a:spcAft>
                          <a:spcPts val="0"/>
                        </a:spcAft>
                      </a:pPr>
                      <a:r>
                        <a:rPr lang="en-US" sz="1000" dirty="0">
                          <a:latin typeface="Arial"/>
                          <a:ea typeface="Times New Roman"/>
                          <a:cs typeface="Times New Roman"/>
                        </a:rPr>
                        <a:t>5:00 PM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Meeting between Panel Leads and Chair</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latin typeface="Arial"/>
                          <a:ea typeface="Times New Roman"/>
                          <a:cs typeface="Times New Roman"/>
                        </a:rPr>
                        <a:t>Panel Leads </a:t>
                      </a:r>
                      <a:endParaRPr lang="en-US" sz="1000" dirty="0" smtClean="0">
                        <a:latin typeface="Arial"/>
                        <a:ea typeface="Times New Roman"/>
                        <a:cs typeface="Times New Roman"/>
                      </a:endParaRPr>
                    </a:p>
                    <a:p>
                      <a:pPr marL="0" marR="0" algn="ctr">
                        <a:spcBef>
                          <a:spcPts val="0"/>
                        </a:spcBef>
                        <a:spcAft>
                          <a:spcPts val="0"/>
                        </a:spcAft>
                      </a:pPr>
                      <a:r>
                        <a:rPr lang="en-US" sz="1000" dirty="0" smtClean="0">
                          <a:latin typeface="Arial"/>
                          <a:ea typeface="Times New Roman"/>
                          <a:cs typeface="Times New Roman"/>
                        </a:rPr>
                        <a:t>and </a:t>
                      </a:r>
                      <a:r>
                        <a:rPr lang="en-US" sz="1000" dirty="0">
                          <a:latin typeface="Arial"/>
                          <a:ea typeface="Times New Roman"/>
                          <a:cs typeface="Times New Roman"/>
                        </a:rPr>
                        <a:t>Chair</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latin typeface="Arial"/>
                          <a:ea typeface="Times New Roman"/>
                          <a:cs typeface="Times New Roman"/>
                        </a:rPr>
                        <a:t>TBD</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498">
                <a:tc>
                  <a:txBody>
                    <a:bodyPr/>
                    <a:lstStyle/>
                    <a:p>
                      <a:pPr marL="0" marR="0" algn="r">
                        <a:spcBef>
                          <a:spcPts val="0"/>
                        </a:spcBef>
                        <a:spcAft>
                          <a:spcPts val="0"/>
                        </a:spcAft>
                      </a:pPr>
                      <a:r>
                        <a:rPr lang="en-US" sz="1000" dirty="0">
                          <a:latin typeface="Arial"/>
                          <a:ea typeface="Times New Roman"/>
                          <a:cs typeface="Times New Roman"/>
                        </a:rPr>
                        <a:t>5:30 PM</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Meeting with Chair and BES Senior Management</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Chair</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Harriet Kung, Michael Casassa</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TBD</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428">
                <a:tc>
                  <a:txBody>
                    <a:bodyPr/>
                    <a:lstStyle/>
                    <a:p>
                      <a:pPr marL="0" marR="0" algn="r">
                        <a:spcBef>
                          <a:spcPts val="0"/>
                        </a:spcBef>
                        <a:spcAft>
                          <a:spcPts val="0"/>
                        </a:spcAft>
                      </a:pPr>
                      <a:r>
                        <a:rPr lang="en-US" sz="1000" dirty="0" smtClean="0">
                          <a:latin typeface="Arial"/>
                          <a:ea typeface="Times New Roman"/>
                          <a:cs typeface="Times New Roman"/>
                        </a:rPr>
                        <a:t>6:00 PM</a:t>
                      </a:r>
                      <a:endParaRPr lang="en-US" sz="1000" dirty="0">
                        <a:latin typeface="Arial"/>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Dinner for COV and BES Staff</a:t>
                      </a:r>
                      <a:endParaRPr lang="en-US" sz="100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latin typeface="Arial"/>
                          <a:ea typeface="Times New Roman"/>
                          <a:cs typeface="Times New Roman"/>
                        </a:rPr>
                        <a:t>All</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All</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latin typeface="Arial"/>
                          <a:ea typeface="Times New Roman"/>
                          <a:cs typeface="Times New Roman"/>
                        </a:rPr>
                        <a:t>Nick’s Chophouse</a:t>
                      </a:r>
                      <a:endParaRPr lang="en-US" sz="1000" dirty="0">
                        <a:latin typeface="Times New Roman"/>
                        <a:ea typeface="Times New Roman"/>
                        <a:cs typeface="Times New Roman"/>
                      </a:endParaRPr>
                    </a:p>
                  </a:txBody>
                  <a:tcPr marL="26755" marR="267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1" name="Title 1"/>
          <p:cNvSpPr>
            <a:spLocks noGrp="1"/>
          </p:cNvSpPr>
          <p:nvPr>
            <p:ph type="title"/>
          </p:nvPr>
        </p:nvSpPr>
        <p:spPr>
          <a:xfrm>
            <a:off x="0" y="-219075"/>
            <a:ext cx="9144000" cy="1143000"/>
          </a:xfrm>
        </p:spPr>
        <p:txBody>
          <a:bodyPr/>
          <a:lstStyle/>
          <a:p>
            <a:r>
              <a:rPr lang="en-US" b="1" dirty="0" smtClean="0">
                <a:latin typeface="Arial" charset="0"/>
                <a:cs typeface="Arial" charset="0"/>
              </a:rPr>
              <a:t>COV Agenda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b="1" dirty="0" smtClean="0">
                <a:latin typeface="Arial" charset="0"/>
                <a:cs typeface="Arial" charset="0"/>
              </a:rPr>
              <a:t>COV Agenda, cont’d.</a:t>
            </a:r>
          </a:p>
        </p:txBody>
      </p:sp>
      <p:graphicFrame>
        <p:nvGraphicFramePr>
          <p:cNvPr id="7" name="Table 6"/>
          <p:cNvGraphicFramePr>
            <a:graphicFrameLocks noGrp="1"/>
          </p:cNvGraphicFramePr>
          <p:nvPr>
            <p:extLst>
              <p:ext uri="{D42A27DB-BD31-4B8C-83A1-F6EECF244321}">
                <p14:modId xmlns:p14="http://schemas.microsoft.com/office/powerpoint/2010/main" val="3827986134"/>
              </p:ext>
            </p:extLst>
          </p:nvPr>
        </p:nvGraphicFramePr>
        <p:xfrm>
          <a:off x="152399" y="859872"/>
          <a:ext cx="8839202" cy="5134009"/>
        </p:xfrm>
        <a:graphic>
          <a:graphicData uri="http://schemas.openxmlformats.org/drawingml/2006/table">
            <a:tbl>
              <a:tblPr/>
              <a:tblGrid>
                <a:gridCol w="609601"/>
                <a:gridCol w="3124200"/>
                <a:gridCol w="1066800"/>
                <a:gridCol w="2895600"/>
                <a:gridCol w="1143001"/>
              </a:tblGrid>
              <a:tr h="283128">
                <a:tc gridSpan="5">
                  <a:txBody>
                    <a:bodyPr/>
                    <a:lstStyle/>
                    <a:p>
                      <a:pPr marL="0" marR="0" algn="ctr">
                        <a:spcBef>
                          <a:spcPts val="0"/>
                        </a:spcBef>
                        <a:spcAft>
                          <a:spcPts val="0"/>
                        </a:spcAft>
                      </a:pPr>
                      <a:r>
                        <a:rPr lang="en-US" sz="1000" b="1" dirty="0">
                          <a:latin typeface="Arial"/>
                          <a:ea typeface="Times New Roman"/>
                          <a:cs typeface="Times New Roman"/>
                        </a:rPr>
                        <a:t>Thursday, May 1, 2014</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5213">
                <a:tc>
                  <a:txBody>
                    <a:bodyPr/>
                    <a:lstStyle/>
                    <a:p>
                      <a:pPr marL="0" marR="0" algn="ctr">
                        <a:spcBef>
                          <a:spcPts val="0"/>
                        </a:spcBef>
                        <a:spcAft>
                          <a:spcPts val="0"/>
                        </a:spcAft>
                      </a:pPr>
                      <a:r>
                        <a:rPr lang="en-US" sz="1000" b="1">
                          <a:latin typeface="Arial"/>
                          <a:ea typeface="Times New Roman"/>
                          <a:cs typeface="Times New Roman"/>
                        </a:rPr>
                        <a:t>Time</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Activity</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Committee Members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Division Staff</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Location</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211116">
                <a:tc>
                  <a:txBody>
                    <a:bodyPr/>
                    <a:lstStyle/>
                    <a:p>
                      <a:pPr marL="0" marR="0" algn="ctr">
                        <a:spcBef>
                          <a:spcPts val="0"/>
                        </a:spcBef>
                        <a:spcAft>
                          <a:spcPts val="0"/>
                        </a:spcAft>
                      </a:pPr>
                      <a:r>
                        <a:rPr lang="en-US" sz="1000">
                          <a:latin typeface="Arial"/>
                          <a:ea typeface="Times New Roman"/>
                          <a:cs typeface="Times New Roman"/>
                        </a:rPr>
                        <a:t>7:45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Travel from Fairfield Inn to DOE </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smtClean="0">
                          <a:latin typeface="Arial"/>
                          <a:ea typeface="Times New Roman"/>
                          <a:cs typeface="Times New Roman"/>
                        </a:rPr>
                        <a:t>Drivers</a:t>
                      </a:r>
                      <a:r>
                        <a:rPr lang="en-US" sz="1000" baseline="0" dirty="0" smtClean="0">
                          <a:latin typeface="Arial"/>
                          <a:ea typeface="Times New Roman"/>
                          <a:cs typeface="Times New Roman"/>
                        </a:rPr>
                        <a:t> </a:t>
                      </a:r>
                      <a:r>
                        <a:rPr lang="en-US" sz="1000" dirty="0" smtClean="0">
                          <a:latin typeface="Arial"/>
                          <a:ea typeface="Times New Roman"/>
                          <a:cs typeface="Times New Roman"/>
                        </a:rPr>
                        <a:t>with </a:t>
                      </a:r>
                      <a:r>
                        <a:rPr lang="en-US" sz="1000" dirty="0">
                          <a:latin typeface="Arial"/>
                          <a:ea typeface="Times New Roman"/>
                          <a:cs typeface="Times New Roman"/>
                        </a:rPr>
                        <a:t>cars</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7150" marR="0" indent="-57150" algn="ctr">
                        <a:spcBef>
                          <a:spcPts val="0"/>
                        </a:spcBef>
                        <a:spcAft>
                          <a:spcPts val="0"/>
                        </a:spcAft>
                      </a:pPr>
                      <a:r>
                        <a:rPr lang="en-US" sz="1000" dirty="0" smtClean="0">
                          <a:latin typeface="Arial"/>
                          <a:ea typeface="Times New Roman"/>
                          <a:cs typeface="Times New Roman"/>
                        </a:rPr>
                        <a:t>Inn</a:t>
                      </a:r>
                      <a:r>
                        <a:rPr lang="en-US" sz="1000" baseline="0" dirty="0" smtClean="0">
                          <a:latin typeface="Times New Roman"/>
                          <a:ea typeface="Times New Roman"/>
                          <a:cs typeface="Times New Roman"/>
                        </a:rPr>
                        <a:t> </a:t>
                      </a:r>
                      <a:r>
                        <a:rPr lang="en-US" sz="1000" dirty="0" smtClean="0">
                          <a:latin typeface="Arial"/>
                          <a:ea typeface="Times New Roman"/>
                          <a:cs typeface="Times New Roman"/>
                        </a:rPr>
                        <a:t>Lobby</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1892">
                <a:tc>
                  <a:txBody>
                    <a:bodyPr/>
                    <a:lstStyle/>
                    <a:p>
                      <a:pPr marL="0" marR="0" algn="ctr">
                        <a:spcBef>
                          <a:spcPts val="0"/>
                        </a:spcBef>
                        <a:spcAft>
                          <a:spcPts val="0"/>
                        </a:spcAft>
                      </a:pPr>
                      <a:r>
                        <a:rPr lang="en-US" sz="1000">
                          <a:latin typeface="Arial"/>
                          <a:ea typeface="Times New Roman"/>
                          <a:cs typeface="Times New Roman"/>
                        </a:rPr>
                        <a:t>8:00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Continental Breakfast Available</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TBD</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852">
                <a:tc>
                  <a:txBody>
                    <a:bodyPr/>
                    <a:lstStyle/>
                    <a:p>
                      <a:pPr marL="0" marR="0" algn="ctr">
                        <a:spcBef>
                          <a:spcPts val="0"/>
                        </a:spcBef>
                        <a:spcAft>
                          <a:spcPts val="0"/>
                        </a:spcAft>
                      </a:pPr>
                      <a:r>
                        <a:rPr lang="en-US" sz="1000">
                          <a:latin typeface="Arial"/>
                          <a:ea typeface="Times New Roman"/>
                          <a:cs typeface="Times New Roman"/>
                        </a:rPr>
                        <a:t>8:30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Fundamental Interactions Team Session</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1</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Jeff Krause, Acting Team Lead</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Greg Fiechtner, Mark Pederson, Wade Sisk</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E-401</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0424">
                <a:tc>
                  <a:txBody>
                    <a:bodyPr/>
                    <a:lstStyle/>
                    <a:p>
                      <a:pPr marL="0" marR="0" algn="ctr">
                        <a:spcBef>
                          <a:spcPts val="0"/>
                        </a:spcBef>
                        <a:spcAft>
                          <a:spcPts val="0"/>
                        </a:spcAft>
                      </a:pPr>
                      <a:r>
                        <a:rPr lang="en-US" sz="1000">
                          <a:latin typeface="Arial"/>
                          <a:ea typeface="Times New Roman"/>
                          <a:cs typeface="Times New Roman"/>
                        </a:rPr>
                        <a:t>8:30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Photo- and Biochemistry Team Session</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2</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Gail McLean, Team Lead</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Chris Fecko,  Mark Spitler, Bob Stack, </a:t>
                      </a:r>
                      <a:endParaRPr lang="en-US" sz="1000" dirty="0" smtClean="0">
                        <a:latin typeface="Arial"/>
                        <a:ea typeface="Times New Roman"/>
                        <a:cs typeface="Times New Roman"/>
                      </a:endParaRPr>
                    </a:p>
                    <a:p>
                      <a:pPr marL="0" marR="0">
                        <a:spcBef>
                          <a:spcPts val="0"/>
                        </a:spcBef>
                        <a:spcAft>
                          <a:spcPts val="0"/>
                        </a:spcAft>
                      </a:pPr>
                      <a:r>
                        <a:rPr lang="en-US" sz="1000" dirty="0" smtClean="0">
                          <a:latin typeface="Arial"/>
                          <a:ea typeface="Times New Roman"/>
                          <a:cs typeface="Times New Roman"/>
                        </a:rPr>
                        <a:t>Nada </a:t>
                      </a:r>
                      <a:r>
                        <a:rPr lang="en-US" sz="1000" dirty="0" err="1">
                          <a:latin typeface="Arial"/>
                          <a:ea typeface="Times New Roman"/>
                          <a:cs typeface="Times New Roman"/>
                        </a:rPr>
                        <a:t>Dimitrijevic</a:t>
                      </a:r>
                      <a:r>
                        <a:rPr lang="en-US" sz="1000" dirty="0">
                          <a:latin typeface="Arial"/>
                          <a:ea typeface="Times New Roman"/>
                          <a:cs typeface="Times New Roman"/>
                        </a:rPr>
                        <a:t> (</a:t>
                      </a:r>
                      <a:r>
                        <a:rPr lang="en-US" sz="1000" dirty="0" err="1">
                          <a:latin typeface="Arial"/>
                          <a:ea typeface="Times New Roman"/>
                          <a:cs typeface="Times New Roman"/>
                        </a:rPr>
                        <a:t>detailee</a:t>
                      </a:r>
                      <a:r>
                        <a:rPr lang="en-US" sz="1000" dirty="0">
                          <a:latin typeface="Arial"/>
                          <a:ea typeface="Times New Roman"/>
                          <a:cs typeface="Times New Roman"/>
                        </a:rPr>
                        <a:t>)</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TBD</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5691">
                <a:tc>
                  <a:txBody>
                    <a:bodyPr/>
                    <a:lstStyle/>
                    <a:p>
                      <a:pPr marL="0" marR="0" algn="ctr">
                        <a:spcBef>
                          <a:spcPts val="0"/>
                        </a:spcBef>
                        <a:spcAft>
                          <a:spcPts val="0"/>
                        </a:spcAft>
                      </a:pPr>
                      <a:r>
                        <a:rPr lang="en-US" sz="1000">
                          <a:latin typeface="Arial"/>
                          <a:ea typeface="Times New Roman"/>
                          <a:cs typeface="Times New Roman"/>
                        </a:rPr>
                        <a:t>8:30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Chemical Transformations Team Session</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3</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John Miller, Team Lead</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Raul Miranda, Paul Maupin, Larry Rahn, Philip Wilk </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E-301</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70">
                <a:tc>
                  <a:txBody>
                    <a:bodyPr/>
                    <a:lstStyle/>
                    <a:p>
                      <a:pPr marL="0" marR="0" algn="ctr">
                        <a:spcBef>
                          <a:spcPts val="0"/>
                        </a:spcBef>
                        <a:spcAft>
                          <a:spcPts val="0"/>
                        </a:spcAft>
                      </a:pPr>
                      <a:r>
                        <a:rPr lang="en-US" sz="1000">
                          <a:latin typeface="Arial"/>
                          <a:ea typeface="Times New Roman"/>
                          <a:cs typeface="Times New Roman"/>
                        </a:rPr>
                        <a:t>9:15 AM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a:latin typeface="Arial"/>
                          <a:ea typeface="Times New Roman"/>
                          <a:cs typeface="Times New Roman"/>
                        </a:rPr>
                        <a:t>Complete First Read Panel Reports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Rooms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4915">
                <a:tc>
                  <a:txBody>
                    <a:bodyPr/>
                    <a:lstStyle/>
                    <a:p>
                      <a:pPr marL="0" marR="0" algn="ctr">
                        <a:spcBef>
                          <a:spcPts val="0"/>
                        </a:spcBef>
                        <a:spcAft>
                          <a:spcPts val="0"/>
                        </a:spcAft>
                      </a:pPr>
                      <a:endParaRPr lang="en-US"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COV Executive Session</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Reports from Panel Leads on First Read Reports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en-US"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546">
                <a:tc>
                  <a:txBody>
                    <a:bodyPr/>
                    <a:lstStyle/>
                    <a:p>
                      <a:pPr marL="0" marR="0" algn="ctr">
                        <a:spcBef>
                          <a:spcPts val="0"/>
                        </a:spcBef>
                        <a:spcAft>
                          <a:spcPts val="0"/>
                        </a:spcAft>
                      </a:pPr>
                      <a:r>
                        <a:rPr lang="en-US" sz="1000">
                          <a:latin typeface="Arial"/>
                          <a:ea typeface="Times New Roman"/>
                          <a:cs typeface="Times New Roman"/>
                        </a:rPr>
                        <a:t>12:30 PM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r>
                        <a:rPr lang="en-US" sz="1000" b="1">
                          <a:latin typeface="Arial"/>
                          <a:ea typeface="Times New Roman"/>
                          <a:cs typeface="Times New Roman"/>
                        </a:rPr>
                        <a:t>Lunch</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latin typeface="Arial"/>
                          <a:ea typeface="Times New Roman"/>
                          <a:cs typeface="Times New Roman"/>
                        </a:rPr>
                        <a:t>All</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spcBef>
                          <a:spcPts val="0"/>
                        </a:spcBef>
                        <a:spcAft>
                          <a:spcPts val="0"/>
                        </a:spcAft>
                      </a:pPr>
                      <a:endParaRPr lang="en-US"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a:latin typeface="Arial"/>
                          <a:ea typeface="Times New Roman"/>
                          <a:cs typeface="Times New Roman"/>
                        </a:rPr>
                        <a:t>A-410</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445019">
                <a:tc>
                  <a:txBody>
                    <a:bodyPr/>
                    <a:lstStyle/>
                    <a:p>
                      <a:pPr marL="0" marR="0" algn="ctr">
                        <a:spcBef>
                          <a:spcPts val="0"/>
                        </a:spcBef>
                        <a:spcAft>
                          <a:spcPts val="0"/>
                        </a:spcAft>
                      </a:pPr>
                      <a:r>
                        <a:rPr lang="en-US" sz="1000">
                          <a:latin typeface="Arial"/>
                          <a:ea typeface="Times New Roman"/>
                          <a:cs typeface="Times New Roman"/>
                        </a:rPr>
                        <a:t>1:30 PM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u="sng" dirty="0" smtClean="0">
                          <a:latin typeface="Arial"/>
                          <a:ea typeface="Times New Roman"/>
                          <a:cs typeface="Times New Roman"/>
                        </a:rPr>
                        <a:t>Second </a:t>
                      </a:r>
                      <a:r>
                        <a:rPr lang="en-US" sz="1000" b="1" u="sng" dirty="0">
                          <a:latin typeface="Arial"/>
                          <a:ea typeface="Times New Roman"/>
                          <a:cs typeface="Times New Roman"/>
                        </a:rPr>
                        <a:t>Read Panel 1</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Fundamental Interactions Team</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Panel 1 Second Read Members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Jeff Krause, Acting Team Lead</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Greg Fiechtner, Mark Pederson, Wade Sisk </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E-401</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552">
                <a:tc>
                  <a:txBody>
                    <a:bodyPr/>
                    <a:lstStyle/>
                    <a:p>
                      <a:pPr marL="0" marR="0" algn="ctr">
                        <a:spcBef>
                          <a:spcPts val="0"/>
                        </a:spcBef>
                        <a:spcAft>
                          <a:spcPts val="0"/>
                        </a:spcAft>
                      </a:pPr>
                      <a:r>
                        <a:rPr lang="en-US" sz="1000">
                          <a:latin typeface="Arial"/>
                          <a:ea typeface="Times New Roman"/>
                          <a:cs typeface="Times New Roman"/>
                        </a:rPr>
                        <a:t>1:30 PM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u="sng" dirty="0">
                          <a:latin typeface="Arial"/>
                          <a:ea typeface="Times New Roman"/>
                          <a:cs typeface="Times New Roman"/>
                        </a:rPr>
                        <a:t>Second Read Panel 2</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Photochemistry and Biochemistry</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smtClean="0">
                          <a:latin typeface="Arial"/>
                          <a:ea typeface="Times New Roman"/>
                          <a:cs typeface="Times New Roman"/>
                        </a:rPr>
                        <a:t>Panel </a:t>
                      </a:r>
                      <a:r>
                        <a:rPr lang="en-US" sz="1000" dirty="0">
                          <a:latin typeface="Arial"/>
                          <a:ea typeface="Times New Roman"/>
                          <a:cs typeface="Times New Roman"/>
                        </a:rPr>
                        <a:t>2 Second Read Members</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latin typeface="Arial"/>
                          <a:ea typeface="Times New Roman"/>
                          <a:cs typeface="Times New Roman"/>
                        </a:rPr>
                        <a:t>Gail McLean, Team Lead</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Chris Fecko,  Mark Spitler, Bob Stack, </a:t>
                      </a:r>
                      <a:endParaRPr lang="en-US" sz="1000" dirty="0" smtClean="0">
                        <a:latin typeface="Arial"/>
                        <a:ea typeface="Times New Roman"/>
                        <a:cs typeface="Times New Roman"/>
                      </a:endParaRPr>
                    </a:p>
                    <a:p>
                      <a:pPr marL="0" marR="0">
                        <a:spcBef>
                          <a:spcPts val="0"/>
                        </a:spcBef>
                        <a:spcAft>
                          <a:spcPts val="0"/>
                        </a:spcAft>
                      </a:pPr>
                      <a:r>
                        <a:rPr lang="en-US" sz="1000" dirty="0" smtClean="0">
                          <a:latin typeface="Arial"/>
                          <a:ea typeface="Times New Roman"/>
                          <a:cs typeface="Times New Roman"/>
                        </a:rPr>
                        <a:t>Nada </a:t>
                      </a:r>
                      <a:r>
                        <a:rPr lang="en-US" sz="1000" dirty="0" err="1">
                          <a:latin typeface="Arial"/>
                          <a:ea typeface="Times New Roman"/>
                          <a:cs typeface="Times New Roman"/>
                        </a:rPr>
                        <a:t>Dimitrijevic</a:t>
                      </a:r>
                      <a:r>
                        <a:rPr lang="en-US" sz="1000" dirty="0">
                          <a:latin typeface="Arial"/>
                          <a:ea typeface="Times New Roman"/>
                          <a:cs typeface="Times New Roman"/>
                        </a:rPr>
                        <a:t> (</a:t>
                      </a:r>
                      <a:r>
                        <a:rPr lang="en-US" sz="1000" dirty="0" err="1">
                          <a:latin typeface="Arial"/>
                          <a:ea typeface="Times New Roman"/>
                          <a:cs typeface="Times New Roman"/>
                        </a:rPr>
                        <a:t>detailee</a:t>
                      </a:r>
                      <a:r>
                        <a:rPr lang="en-US" sz="1000" dirty="0">
                          <a:latin typeface="Arial"/>
                          <a:ea typeface="Times New Roman"/>
                          <a:cs typeface="Times New Roman"/>
                        </a:rPr>
                        <a:t>)</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TBD</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552">
                <a:tc>
                  <a:txBody>
                    <a:bodyPr/>
                    <a:lstStyle/>
                    <a:p>
                      <a:pPr marL="0" marR="0" algn="ctr">
                        <a:spcBef>
                          <a:spcPts val="0"/>
                        </a:spcBef>
                        <a:spcAft>
                          <a:spcPts val="0"/>
                        </a:spcAft>
                      </a:pPr>
                      <a:r>
                        <a:rPr lang="en-US" sz="1000">
                          <a:latin typeface="Arial"/>
                          <a:ea typeface="Times New Roman"/>
                          <a:cs typeface="Times New Roman"/>
                        </a:rPr>
                        <a:t>1:30 PM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b="1" u="sng" dirty="0">
                          <a:latin typeface="Arial"/>
                          <a:ea typeface="Times New Roman"/>
                          <a:cs typeface="Times New Roman"/>
                        </a:rPr>
                        <a:t>Second Read Panel 3</a:t>
                      </a:r>
                      <a:endParaRPr lang="en-US" sz="1000" dirty="0">
                        <a:latin typeface="Times New Roman"/>
                        <a:ea typeface="Times New Roman"/>
                        <a:cs typeface="Times New Roman"/>
                      </a:endParaRPr>
                    </a:p>
                    <a:p>
                      <a:pPr marL="0" marR="0">
                        <a:spcBef>
                          <a:spcPts val="0"/>
                        </a:spcBef>
                        <a:spcAft>
                          <a:spcPts val="0"/>
                        </a:spcAft>
                      </a:pPr>
                      <a:r>
                        <a:rPr lang="en-US" sz="1000" dirty="0">
                          <a:latin typeface="Arial"/>
                          <a:ea typeface="Times New Roman"/>
                          <a:cs typeface="Times New Roman"/>
                        </a:rPr>
                        <a:t>Chemical Transformations</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smtClean="0">
                          <a:latin typeface="Arial"/>
                          <a:ea typeface="Times New Roman"/>
                          <a:cs typeface="Times New Roman"/>
                        </a:rPr>
                        <a:t>Panel </a:t>
                      </a:r>
                      <a:r>
                        <a:rPr lang="en-US" sz="1000" dirty="0">
                          <a:latin typeface="Arial"/>
                          <a:ea typeface="Times New Roman"/>
                          <a:cs typeface="Times New Roman"/>
                        </a:rPr>
                        <a:t>3 Second Read Members</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John Miller, Team Lead</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Raul Miranda, Paul Maupin, Larry Rahn, Philip Wilk</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E-301</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8243">
                <a:tc>
                  <a:txBody>
                    <a:bodyPr/>
                    <a:lstStyle/>
                    <a:p>
                      <a:pPr marL="0" marR="0" algn="ctr">
                        <a:spcBef>
                          <a:spcPts val="0"/>
                        </a:spcBef>
                        <a:spcAft>
                          <a:spcPts val="0"/>
                        </a:spcAft>
                      </a:pPr>
                      <a:r>
                        <a:rPr lang="en-US" sz="1000">
                          <a:latin typeface="Arial"/>
                          <a:ea typeface="Times New Roman"/>
                          <a:cs typeface="Times New Roman"/>
                        </a:rPr>
                        <a:t>4:00 PM</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Merge First and Second Read Input</a:t>
                      </a:r>
                      <a:endParaRPr lang="en-US" sz="1000">
                        <a:latin typeface="Times New Roman"/>
                        <a:ea typeface="Times New Roman"/>
                        <a:cs typeface="Times New Roman"/>
                      </a:endParaRPr>
                    </a:p>
                    <a:p>
                      <a:pPr marL="0" marR="0">
                        <a:spcBef>
                          <a:spcPts val="0"/>
                        </a:spcBef>
                        <a:spcAft>
                          <a:spcPts val="0"/>
                        </a:spcAft>
                      </a:pPr>
                      <a:r>
                        <a:rPr lang="en-US" sz="1000">
                          <a:latin typeface="Arial"/>
                          <a:ea typeface="Times New Roman"/>
                          <a:cs typeface="Times New Roman"/>
                        </a:rPr>
                        <a:t>Finalize Draft Panel Reports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First Read Panels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endParaRPr lang="de-DE" sz="100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de-DE" sz="1000">
                          <a:latin typeface="Arial"/>
                          <a:ea typeface="Times New Roman"/>
                          <a:cs typeface="Times New Roman"/>
                        </a:rPr>
                        <a:t>Panel Rooms</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4224">
                <a:tc>
                  <a:txBody>
                    <a:bodyPr/>
                    <a:lstStyle/>
                    <a:p>
                      <a:pPr marL="0" marR="0" algn="ctr">
                        <a:spcBef>
                          <a:spcPts val="0"/>
                        </a:spcBef>
                        <a:spcAft>
                          <a:spcPts val="0"/>
                        </a:spcAft>
                      </a:pPr>
                      <a:endParaRPr lang="en-US" sz="1000" dirty="0">
                        <a:latin typeface="Arial"/>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Dinner on your own</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latin typeface="Arial"/>
                          <a:ea typeface="Times New Roman"/>
                          <a:cs typeface="Times New Roman"/>
                        </a:rPr>
                        <a:t>All</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latin typeface="Arial"/>
                          <a:ea typeface="Times New Roman"/>
                          <a:cs typeface="Times New Roman"/>
                        </a:rPr>
                        <a:t>None</a:t>
                      </a:r>
                      <a:endParaRPr lang="en-US" sz="100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smtClean="0">
                          <a:latin typeface="Arial"/>
                          <a:ea typeface="Times New Roman"/>
                          <a:cs typeface="Times New Roman"/>
                        </a:rPr>
                        <a:t>On your own</a:t>
                      </a:r>
                      <a:endParaRPr lang="en-US" sz="1000" dirty="0">
                        <a:latin typeface="Times New Roman"/>
                        <a:ea typeface="Times New Roman"/>
                        <a:cs typeface="Times New Roman"/>
                      </a:endParaRPr>
                    </a:p>
                  </a:txBody>
                  <a:tcPr marL="31638" marR="3163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b="1" dirty="0" smtClean="0">
                <a:latin typeface="Arial" charset="0"/>
                <a:cs typeface="Arial" charset="0"/>
              </a:rPr>
              <a:t>COV Agenda, cont’d.</a:t>
            </a:r>
          </a:p>
        </p:txBody>
      </p:sp>
      <p:graphicFrame>
        <p:nvGraphicFramePr>
          <p:cNvPr id="3" name="Table 2"/>
          <p:cNvGraphicFramePr>
            <a:graphicFrameLocks noGrp="1"/>
          </p:cNvGraphicFramePr>
          <p:nvPr>
            <p:extLst>
              <p:ext uri="{D42A27DB-BD31-4B8C-83A1-F6EECF244321}">
                <p14:modId xmlns:p14="http://schemas.microsoft.com/office/powerpoint/2010/main" val="1391391644"/>
              </p:ext>
            </p:extLst>
          </p:nvPr>
        </p:nvGraphicFramePr>
        <p:xfrm>
          <a:off x="152400" y="838200"/>
          <a:ext cx="8839200" cy="3461226"/>
        </p:xfrm>
        <a:graphic>
          <a:graphicData uri="http://schemas.openxmlformats.org/drawingml/2006/table">
            <a:tbl>
              <a:tblPr firstRow="1" firstCol="1" lastRow="1" lastCol="1" bandRow="1" bandCol="1"/>
              <a:tblGrid>
                <a:gridCol w="685800"/>
                <a:gridCol w="3048000"/>
                <a:gridCol w="1066800"/>
                <a:gridCol w="2895600"/>
                <a:gridCol w="1143000"/>
              </a:tblGrid>
              <a:tr h="304800">
                <a:tc gridSpan="5">
                  <a:txBody>
                    <a:bodyPr/>
                    <a:lstStyle/>
                    <a:p>
                      <a:pPr marL="0" marR="0" algn="ctr">
                        <a:spcBef>
                          <a:spcPts val="0"/>
                        </a:spcBef>
                        <a:spcAft>
                          <a:spcPts val="0"/>
                        </a:spcAft>
                      </a:pPr>
                      <a:r>
                        <a:rPr lang="en-US" sz="1000" b="1" dirty="0">
                          <a:effectLst/>
                          <a:latin typeface="Arial"/>
                          <a:ea typeface="Times New Roman"/>
                        </a:rPr>
                        <a:t>Friday, May 2, 2014</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6550">
                <a:tc>
                  <a:txBody>
                    <a:bodyPr/>
                    <a:lstStyle/>
                    <a:p>
                      <a:pPr marL="0" marR="0" algn="ctr">
                        <a:spcBef>
                          <a:spcPts val="0"/>
                        </a:spcBef>
                        <a:spcAft>
                          <a:spcPts val="0"/>
                        </a:spcAft>
                      </a:pPr>
                      <a:r>
                        <a:rPr lang="en-US" sz="1000" b="1">
                          <a:effectLst/>
                          <a:latin typeface="Arial"/>
                          <a:ea typeface="Times New Roman"/>
                        </a:rPr>
                        <a:t>Time</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effectLst/>
                          <a:latin typeface="Arial"/>
                          <a:ea typeface="Times New Roman"/>
                        </a:rPr>
                        <a:t>Activity</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effectLst/>
                          <a:latin typeface="Arial"/>
                          <a:ea typeface="Times New Roman"/>
                        </a:rPr>
                        <a:t>Committee Members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effectLst/>
                          <a:latin typeface="Arial"/>
                          <a:ea typeface="Times New Roman"/>
                        </a:rPr>
                        <a:t>Division Staff</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c>
                  <a:txBody>
                    <a:bodyPr/>
                    <a:lstStyle/>
                    <a:p>
                      <a:pPr marL="0" marR="0" algn="ctr">
                        <a:spcBef>
                          <a:spcPts val="0"/>
                        </a:spcBef>
                        <a:spcAft>
                          <a:spcPts val="0"/>
                        </a:spcAft>
                      </a:pPr>
                      <a:r>
                        <a:rPr lang="en-US" sz="1000" b="1">
                          <a:effectLst/>
                          <a:latin typeface="Arial"/>
                          <a:ea typeface="Times New Roman"/>
                        </a:rPr>
                        <a:t>Location</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0E0E0"/>
                    </a:solidFill>
                  </a:tcPr>
                </a:tc>
              </a:tr>
              <a:tr h="336550">
                <a:tc>
                  <a:txBody>
                    <a:bodyPr/>
                    <a:lstStyle/>
                    <a:p>
                      <a:pPr marL="0" marR="0" algn="r">
                        <a:spcBef>
                          <a:spcPts val="0"/>
                        </a:spcBef>
                        <a:spcAft>
                          <a:spcPts val="0"/>
                        </a:spcAft>
                      </a:pPr>
                      <a:r>
                        <a:rPr lang="en-US" sz="1000" dirty="0">
                          <a:effectLst/>
                          <a:latin typeface="Arial"/>
                          <a:ea typeface="Times New Roman"/>
                        </a:rPr>
                        <a:t>7:45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Travel from Fairfield Inn to DOE Germantown</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Drivers with cars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Fairfield Inn</a:t>
                      </a:r>
                      <a:endParaRPr lang="en-US" sz="1200">
                        <a:effectLst/>
                        <a:latin typeface="Times New Roman"/>
                        <a:ea typeface="Times New Roman"/>
                      </a:endParaRPr>
                    </a:p>
                    <a:p>
                      <a:pPr marL="0" marR="0" algn="ctr">
                        <a:spcBef>
                          <a:spcPts val="0"/>
                        </a:spcBef>
                        <a:spcAft>
                          <a:spcPts val="0"/>
                        </a:spcAft>
                      </a:pPr>
                      <a:r>
                        <a:rPr lang="en-US" sz="1000">
                          <a:effectLst/>
                          <a:latin typeface="Arial"/>
                          <a:ea typeface="Times New Roman"/>
                        </a:rPr>
                        <a:t>Lobby</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550">
                <a:tc>
                  <a:txBody>
                    <a:bodyPr/>
                    <a:lstStyle/>
                    <a:p>
                      <a:pPr marL="0" marR="0" algn="r">
                        <a:spcBef>
                          <a:spcPts val="0"/>
                        </a:spcBef>
                        <a:spcAft>
                          <a:spcPts val="0"/>
                        </a:spcAft>
                      </a:pPr>
                      <a:r>
                        <a:rPr lang="en-US" sz="1000" dirty="0">
                          <a:effectLst/>
                          <a:latin typeface="Arial"/>
                          <a:ea typeface="Times New Roman"/>
                        </a:rPr>
                        <a:t>8:00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Continental Breakfast Available</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6550">
                <a:tc>
                  <a:txBody>
                    <a:bodyPr/>
                    <a:lstStyle/>
                    <a:p>
                      <a:pPr marL="0" marR="0" algn="r">
                        <a:spcBef>
                          <a:spcPts val="0"/>
                        </a:spcBef>
                        <a:spcAft>
                          <a:spcPts val="0"/>
                        </a:spcAft>
                      </a:pPr>
                      <a:r>
                        <a:rPr lang="en-US" sz="1000" dirty="0">
                          <a:effectLst/>
                          <a:latin typeface="Arial"/>
                          <a:ea typeface="Times New Roman"/>
                        </a:rPr>
                        <a:t>8:30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COV Executive Session</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270">
                <a:tc>
                  <a:txBody>
                    <a:bodyPr/>
                    <a:lstStyle/>
                    <a:p>
                      <a:pPr marL="0" marR="0" algn="r">
                        <a:spcBef>
                          <a:spcPts val="0"/>
                        </a:spcBef>
                        <a:spcAft>
                          <a:spcPts val="0"/>
                        </a:spcAft>
                      </a:pPr>
                      <a:r>
                        <a:rPr lang="en-US" sz="1000" dirty="0">
                          <a:effectLst/>
                          <a:latin typeface="Arial"/>
                          <a:ea typeface="Times New Roman"/>
                        </a:rPr>
                        <a:t>9:15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a:ea typeface="Times New Roman"/>
                        </a:rPr>
                        <a:t>Closeout Session with COV and BES Senior Management</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Harriet Kung, Michael Casassa</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3690">
                <a:tc>
                  <a:txBody>
                    <a:bodyPr/>
                    <a:lstStyle/>
                    <a:p>
                      <a:pPr marL="0" marR="0" algn="r">
                        <a:spcBef>
                          <a:spcPts val="0"/>
                        </a:spcBef>
                        <a:spcAft>
                          <a:spcPts val="0"/>
                        </a:spcAft>
                      </a:pPr>
                      <a:r>
                        <a:rPr lang="en-US" sz="1000" dirty="0">
                          <a:effectLst/>
                          <a:latin typeface="Arial"/>
                          <a:ea typeface="Times New Roman"/>
                        </a:rPr>
                        <a:t>10:00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dirty="0">
                          <a:effectLst/>
                          <a:latin typeface="Arial"/>
                          <a:ea typeface="Times New Roman"/>
                        </a:rPr>
                        <a:t>Closeout Session with COV and BES Staff</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de-DE" sz="1000">
                          <a:effectLst/>
                          <a:latin typeface="Arial"/>
                          <a:ea typeface="Times New Roman"/>
                        </a:rPr>
                        <a:t>All</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2270">
                <a:tc>
                  <a:txBody>
                    <a:bodyPr/>
                    <a:lstStyle/>
                    <a:p>
                      <a:pPr marL="0" marR="0" algn="r">
                        <a:spcBef>
                          <a:spcPts val="0"/>
                        </a:spcBef>
                        <a:spcAft>
                          <a:spcPts val="0"/>
                        </a:spcAft>
                      </a:pPr>
                      <a:r>
                        <a:rPr lang="en-US" sz="1000" dirty="0">
                          <a:effectLst/>
                          <a:latin typeface="Arial"/>
                          <a:ea typeface="Times New Roman"/>
                        </a:rPr>
                        <a:t>10:45 AM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COV Chair meets with Panel Leads to begin drafting report</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COV Chair Panel Leads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de-DE" sz="1000">
                          <a:effectLst/>
                          <a:latin typeface="Arial"/>
                          <a:ea typeface="Times New Roman"/>
                        </a:rPr>
                        <a:t>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0996">
                <a:tc>
                  <a:txBody>
                    <a:bodyPr/>
                    <a:lstStyle/>
                    <a:p>
                      <a:pPr marL="0" marR="0" algn="r">
                        <a:spcBef>
                          <a:spcPts val="0"/>
                        </a:spcBef>
                        <a:spcAft>
                          <a:spcPts val="0"/>
                        </a:spcAft>
                      </a:pPr>
                      <a:r>
                        <a:rPr lang="en-US" sz="1000" b="0" dirty="0">
                          <a:effectLst/>
                          <a:latin typeface="Arial"/>
                          <a:ea typeface="Times New Roman"/>
                        </a:rPr>
                        <a:t>12:30 PM</a:t>
                      </a:r>
                      <a:endParaRPr lang="en-US" sz="1200" b="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1000" b="1">
                          <a:effectLst/>
                          <a:latin typeface="Arial"/>
                          <a:ea typeface="Times New Roman"/>
                        </a:rPr>
                        <a:t>Lunch</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Times New Roman"/>
                        </a:rPr>
                        <a:t>COV Chair Panel Leads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de-DE" sz="1000" b="1">
                          <a:effectLst/>
                          <a:latin typeface="Arial"/>
                          <a:ea typeface="Times New Roman"/>
                        </a:rPr>
                        <a:t>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000" b="1">
                          <a:effectLst/>
                          <a:latin typeface="Arial"/>
                          <a:ea typeface="Times New Roman"/>
                        </a:rPr>
                        <a:t>A-410</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381000">
                <a:tc>
                  <a:txBody>
                    <a:bodyPr/>
                    <a:lstStyle/>
                    <a:p>
                      <a:pPr marL="0" marR="0" algn="r">
                        <a:spcBef>
                          <a:spcPts val="0"/>
                        </a:spcBef>
                        <a:spcAft>
                          <a:spcPts val="0"/>
                        </a:spcAft>
                      </a:pPr>
                      <a:r>
                        <a:rPr lang="en-US" sz="1000" dirty="0">
                          <a:effectLst/>
                          <a:latin typeface="Arial"/>
                          <a:ea typeface="Times New Roman"/>
                        </a:rPr>
                        <a:t>2:00 PM</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000">
                          <a:effectLst/>
                          <a:latin typeface="Arial"/>
                          <a:ea typeface="Times New Roman"/>
                        </a:rPr>
                        <a:t>Leave for airport from Germantown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a:effectLst/>
                          <a:latin typeface="Arial"/>
                          <a:ea typeface="Times New Roman"/>
                        </a:rPr>
                        <a:t>COV Chair</a:t>
                      </a:r>
                      <a:endParaRPr lang="en-US" sz="1200">
                        <a:effectLst/>
                        <a:latin typeface="Times New Roman"/>
                        <a:ea typeface="Times New Roman"/>
                      </a:endParaRPr>
                    </a:p>
                    <a:p>
                      <a:pPr marL="0" marR="0" algn="ctr">
                        <a:spcBef>
                          <a:spcPts val="0"/>
                        </a:spcBef>
                        <a:spcAft>
                          <a:spcPts val="0"/>
                        </a:spcAft>
                      </a:pPr>
                      <a:r>
                        <a:rPr lang="en-US" sz="1000">
                          <a:effectLst/>
                          <a:latin typeface="Arial"/>
                          <a:ea typeface="Times New Roman"/>
                        </a:rPr>
                        <a:t>Panel Leads</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de-DE" sz="1000">
                          <a:effectLst/>
                          <a:latin typeface="Arial"/>
                          <a:ea typeface="Times New Roman"/>
                        </a:rPr>
                        <a:t> </a:t>
                      </a:r>
                      <a:endParaRPr lang="en-US" sz="120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000" dirty="0">
                          <a:effectLst/>
                          <a:latin typeface="Arial"/>
                          <a:ea typeface="Times New Roman"/>
                        </a:rPr>
                        <a:t> </a:t>
                      </a:r>
                      <a:endParaRPr lang="en-US" sz="1200" dirty="0">
                        <a:effectLst/>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latin typeface="Arial" charset="0"/>
                <a:cs typeface="Arial" charset="0"/>
              </a:rPr>
              <a:t>Back-Up Slides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Recommendations from past COVs</a:t>
            </a:r>
            <a:endParaRPr lang="en-US" b="1" dirty="0"/>
          </a:p>
        </p:txBody>
      </p:sp>
      <p:sp>
        <p:nvSpPr>
          <p:cNvPr id="4" name="TextBox 3"/>
          <p:cNvSpPr txBox="1"/>
          <p:nvPr/>
        </p:nvSpPr>
        <p:spPr>
          <a:xfrm>
            <a:off x="304800" y="1066800"/>
            <a:ext cx="8001000" cy="5940088"/>
          </a:xfrm>
          <a:prstGeom prst="rect">
            <a:avLst/>
          </a:prstGeom>
          <a:noFill/>
        </p:spPr>
        <p:txBody>
          <a:bodyPr wrap="square" rtlCol="0">
            <a:spAutoFit/>
          </a:bodyPr>
          <a:lstStyle/>
          <a:p>
            <a:pPr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  The 2008 COV had a single recommendation:  </a:t>
            </a:r>
          </a:p>
          <a:p>
            <a:r>
              <a:rPr lang="en-US" dirty="0" smtClean="0">
                <a:solidFill>
                  <a:prstClr val="black"/>
                </a:solidFill>
                <a:latin typeface="Arial" pitchFamily="34" charset="0"/>
                <a:cs typeface="Arial" pitchFamily="34" charset="0"/>
              </a:rPr>
              <a:t>“The COV recommends, </a:t>
            </a:r>
            <a:r>
              <a:rPr lang="en-US" i="1" dirty="0" smtClean="0">
                <a:solidFill>
                  <a:prstClr val="black"/>
                </a:solidFill>
                <a:latin typeface="Arial" pitchFamily="34" charset="0"/>
                <a:cs typeface="Arial" pitchFamily="34" charset="0"/>
              </a:rPr>
              <a:t>in the strongest terms, </a:t>
            </a:r>
            <a:r>
              <a:rPr lang="en-US" dirty="0" smtClean="0">
                <a:solidFill>
                  <a:prstClr val="black"/>
                </a:solidFill>
                <a:latin typeface="Arial" pitchFamily="34" charset="0"/>
                <a:cs typeface="Arial" pitchFamily="34" charset="0"/>
              </a:rPr>
              <a:t>the rigorous collection of data on all aspects of proposal solicitation, review, funding recommendation, proposed action and all metrics associated with progress that can assist in the evaluation of the impact of funded work.”</a:t>
            </a:r>
            <a:r>
              <a:rPr lang="en-US" b="1" dirty="0">
                <a:solidFill>
                  <a:prstClr val="black"/>
                </a:solidFill>
                <a:latin typeface="Arial" pitchFamily="34" charset="0"/>
                <a:cs typeface="Arial" pitchFamily="34" charset="0"/>
              </a:rPr>
              <a:t> </a:t>
            </a:r>
            <a:r>
              <a:rPr lang="en-US" b="1" dirty="0" smtClean="0">
                <a:solidFill>
                  <a:prstClr val="black"/>
                </a:solidFill>
                <a:latin typeface="Arial" pitchFamily="34" charset="0"/>
                <a:cs typeface="Arial" pitchFamily="34" charset="0"/>
              </a:rPr>
              <a:t> </a:t>
            </a:r>
            <a:r>
              <a:rPr lang="en-US" b="1" i="1" dirty="0" smtClean="0">
                <a:solidFill>
                  <a:prstClr val="black"/>
                </a:solidFill>
                <a:latin typeface="Arial" pitchFamily="34" charset="0"/>
                <a:cs typeface="Arial" pitchFamily="34" charset="0"/>
              </a:rPr>
              <a:t>BES concurred  and the </a:t>
            </a:r>
            <a:r>
              <a:rPr lang="en-US" b="1" i="1" dirty="0">
                <a:solidFill>
                  <a:prstClr val="black"/>
                </a:solidFill>
                <a:latin typeface="Arial" pitchFamily="34" charset="0"/>
                <a:cs typeface="Arial" pitchFamily="34" charset="0"/>
              </a:rPr>
              <a:t>response has been the development of a new system for SC:  Portfolio Analysis and Management System (PAMS). </a:t>
            </a:r>
          </a:p>
          <a:p>
            <a:endParaRPr lang="en-US" dirty="0" smtClean="0">
              <a:solidFill>
                <a:prstClr val="black"/>
              </a:solidFill>
              <a:latin typeface="Arial" pitchFamily="34" charset="0"/>
              <a:cs typeface="Arial" pitchFamily="34" charset="0"/>
            </a:endParaRPr>
          </a:p>
          <a:p>
            <a:pPr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  This recommendation appeared in one form or another in every BES COV prior to 2008 in BES, and most in SC.</a:t>
            </a:r>
          </a:p>
          <a:p>
            <a:pPr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  As of November 2013, PAMS is now being used to manage solicitations, reviews, selections, and initiation of procurement requests. It is significantly changing how BES conducts its work.</a:t>
            </a:r>
          </a:p>
          <a:p>
            <a:pPr defTabSz="865188" eaLnBrk="0" hangingPunct="0">
              <a:spcAft>
                <a:spcPts val="1200"/>
              </a:spcAft>
              <a:buClr>
                <a:prstClr val="black"/>
              </a:buClr>
              <a:buSzPct val="75000"/>
              <a:buFont typeface="Wingdings" pitchFamily="2" charset="2"/>
              <a:buChar char="Ø"/>
            </a:pPr>
            <a:r>
              <a:rPr lang="en-US" sz="2000" b="1" dirty="0">
                <a:solidFill>
                  <a:prstClr val="black"/>
                </a:solidFill>
                <a:latin typeface="Arial" pitchFamily="34" charset="0"/>
                <a:cs typeface="Arial" pitchFamily="34" charset="0"/>
              </a:rPr>
              <a:t> </a:t>
            </a:r>
            <a:r>
              <a:rPr lang="en-US" sz="2000" b="1" dirty="0" smtClean="0">
                <a:solidFill>
                  <a:prstClr val="black"/>
                </a:solidFill>
                <a:latin typeface="Arial" pitchFamily="34" charset="0"/>
                <a:cs typeface="Arial" pitchFamily="34" charset="0"/>
              </a:rPr>
              <a:t> The 2014 CSGB COV will be the last “paper” COV. </a:t>
            </a:r>
            <a:endParaRPr lang="en-US" dirty="0" smtClean="0">
              <a:solidFill>
                <a:prstClr val="black"/>
              </a:solidFill>
              <a:latin typeface="Arial" pitchFamily="34" charset="0"/>
              <a:cs typeface="Arial" pitchFamily="34" charset="0"/>
            </a:endParaRPr>
          </a:p>
          <a:p>
            <a:endParaRPr lang="en-US" dirty="0" smtClean="0">
              <a:solidFill>
                <a:prstClr val="black"/>
              </a:solidFill>
              <a:latin typeface="Arial" pitchFamily="34" charset="0"/>
              <a:cs typeface="Arial" pitchFamily="34" charset="0"/>
            </a:endParaRPr>
          </a:p>
          <a:p>
            <a:endParaRPr lang="en-US" dirty="0" smtClean="0">
              <a:solidFill>
                <a:prstClr val="black"/>
              </a:solidFill>
              <a:latin typeface="Arial" pitchFamily="34" charset="0"/>
              <a:cs typeface="Arial" pitchFamily="34" charset="0"/>
            </a:endParaRPr>
          </a:p>
          <a:p>
            <a:endParaRPr lang="en-US" dirty="0"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907530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Recommendations from past COVs</a:t>
            </a:r>
            <a:endParaRPr lang="en-US" b="1" dirty="0"/>
          </a:p>
        </p:txBody>
      </p:sp>
      <p:sp>
        <p:nvSpPr>
          <p:cNvPr id="4" name="TextBox 3"/>
          <p:cNvSpPr txBox="1"/>
          <p:nvPr/>
        </p:nvSpPr>
        <p:spPr>
          <a:xfrm>
            <a:off x="304800" y="914400"/>
            <a:ext cx="8610600" cy="5262979"/>
          </a:xfrm>
          <a:prstGeom prst="rect">
            <a:avLst/>
          </a:prstGeom>
          <a:noFill/>
        </p:spPr>
        <p:txBody>
          <a:bodyPr wrap="square" rtlCol="0">
            <a:spAutoFit/>
          </a:bodyPr>
          <a:lstStyle/>
          <a:p>
            <a:pPr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  The 2011 COV had three recommendations:  </a:t>
            </a:r>
          </a:p>
          <a:p>
            <a:r>
              <a:rPr lang="en-US" dirty="0" smtClean="0">
                <a:solidFill>
                  <a:prstClr val="black"/>
                </a:solidFill>
                <a:latin typeface="Arial" pitchFamily="34" charset="0"/>
                <a:cs typeface="Arial" pitchFamily="34" charset="0"/>
              </a:rPr>
              <a:t>“</a:t>
            </a:r>
            <a:r>
              <a:rPr lang="en-US" dirty="0">
                <a:solidFill>
                  <a:prstClr val="black"/>
                </a:solidFill>
              </a:rPr>
              <a:t>Program Managers are encouraged to attend more national </a:t>
            </a:r>
            <a:r>
              <a:rPr lang="en-US" dirty="0" smtClean="0">
                <a:solidFill>
                  <a:prstClr val="black"/>
                </a:solidFill>
              </a:rPr>
              <a:t>and international </a:t>
            </a:r>
            <a:r>
              <a:rPr lang="en-US" dirty="0">
                <a:solidFill>
                  <a:prstClr val="black"/>
                </a:solidFill>
              </a:rPr>
              <a:t>conferences and to make more visits to groups </a:t>
            </a:r>
            <a:r>
              <a:rPr lang="en-US" dirty="0" smtClean="0">
                <a:solidFill>
                  <a:prstClr val="black"/>
                </a:solidFill>
              </a:rPr>
              <a:t>of researchers </a:t>
            </a:r>
            <a:r>
              <a:rPr lang="en-US" dirty="0">
                <a:solidFill>
                  <a:prstClr val="black"/>
                </a:solidFill>
              </a:rPr>
              <a:t>in their programs—to spread the message of </a:t>
            </a:r>
            <a:r>
              <a:rPr lang="en-US" dirty="0" smtClean="0">
                <a:solidFill>
                  <a:prstClr val="black"/>
                </a:solidFill>
              </a:rPr>
              <a:t>BES programs</a:t>
            </a:r>
            <a:r>
              <a:rPr lang="en-US" dirty="0">
                <a:solidFill>
                  <a:prstClr val="black"/>
                </a:solidFill>
              </a:rPr>
              <a:t>, to encourage wider participation, and to keep</a:t>
            </a:r>
          </a:p>
          <a:p>
            <a:r>
              <a:rPr lang="en-US" dirty="0">
                <a:solidFill>
                  <a:prstClr val="black"/>
                </a:solidFill>
              </a:rPr>
              <a:t>abreast of forefront research in their fields</a:t>
            </a:r>
            <a:r>
              <a:rPr lang="en-US" dirty="0" smtClean="0">
                <a:solidFill>
                  <a:prstClr val="black"/>
                </a:solidFill>
              </a:rPr>
              <a:t>.</a:t>
            </a:r>
            <a:r>
              <a:rPr lang="en-US" dirty="0" smtClean="0">
                <a:solidFill>
                  <a:prstClr val="black"/>
                </a:solidFill>
                <a:latin typeface="Arial" pitchFamily="34" charset="0"/>
                <a:cs typeface="Arial" pitchFamily="34" charset="0"/>
              </a:rPr>
              <a:t>”  </a:t>
            </a:r>
            <a:r>
              <a:rPr lang="en-US" b="1" i="1" dirty="0" smtClean="0">
                <a:solidFill>
                  <a:prstClr val="black"/>
                </a:solidFill>
                <a:latin typeface="Arial" pitchFamily="34" charset="0"/>
                <a:cs typeface="Arial" pitchFamily="34" charset="0"/>
              </a:rPr>
              <a:t>BES concurred and has increased outreach, but travel has been increasingly restricted by appropriations. </a:t>
            </a:r>
          </a:p>
          <a:p>
            <a:endParaRPr lang="en-US" dirty="0">
              <a:solidFill>
                <a:prstClr val="black"/>
              </a:solidFill>
              <a:latin typeface="Arial" pitchFamily="34" charset="0"/>
              <a:cs typeface="Arial" pitchFamily="34" charset="0"/>
            </a:endParaRPr>
          </a:p>
          <a:p>
            <a:r>
              <a:rPr lang="en-US" dirty="0" smtClean="0">
                <a:solidFill>
                  <a:prstClr val="black"/>
                </a:solidFill>
                <a:latin typeface="Arial" pitchFamily="34" charset="0"/>
                <a:cs typeface="Arial" pitchFamily="34" charset="0"/>
              </a:rPr>
              <a:t>“</a:t>
            </a:r>
            <a:r>
              <a:rPr lang="en-US" dirty="0">
                <a:solidFill>
                  <a:prstClr val="black"/>
                </a:solidFill>
              </a:rPr>
              <a:t>The COV recommends continued use of the </a:t>
            </a:r>
            <a:r>
              <a:rPr lang="en-US" dirty="0" smtClean="0">
                <a:solidFill>
                  <a:prstClr val="black"/>
                </a:solidFill>
              </a:rPr>
              <a:t>procedures applied </a:t>
            </a:r>
            <a:r>
              <a:rPr lang="en-US" dirty="0">
                <a:solidFill>
                  <a:prstClr val="black"/>
                </a:solidFill>
              </a:rPr>
              <a:t>in the program to consider short </a:t>
            </a:r>
            <a:r>
              <a:rPr lang="en-US" dirty="0" smtClean="0">
                <a:solidFill>
                  <a:prstClr val="black"/>
                </a:solidFill>
              </a:rPr>
              <a:t>preliminary statements </a:t>
            </a:r>
            <a:r>
              <a:rPr lang="en-US" dirty="0">
                <a:solidFill>
                  <a:prstClr val="black"/>
                </a:solidFill>
              </a:rPr>
              <a:t>of research ideas (white papers) and to </a:t>
            </a:r>
            <a:r>
              <a:rPr lang="en-US" dirty="0" smtClean="0">
                <a:solidFill>
                  <a:prstClr val="black"/>
                </a:solidFill>
              </a:rPr>
              <a:t>provide rapid </a:t>
            </a:r>
            <a:r>
              <a:rPr lang="en-US" dirty="0">
                <a:solidFill>
                  <a:prstClr val="black"/>
                </a:solidFill>
              </a:rPr>
              <a:t>evaluations either encouraging researchers to submit </a:t>
            </a:r>
            <a:r>
              <a:rPr lang="en-US" dirty="0" smtClean="0">
                <a:solidFill>
                  <a:prstClr val="black"/>
                </a:solidFill>
              </a:rPr>
              <a:t>full research </a:t>
            </a:r>
            <a:r>
              <a:rPr lang="en-US" dirty="0">
                <a:solidFill>
                  <a:prstClr val="black"/>
                </a:solidFill>
              </a:rPr>
              <a:t>proposals or consider modifying their plans</a:t>
            </a:r>
            <a:r>
              <a:rPr lang="en-US" dirty="0" smtClean="0">
                <a:solidFill>
                  <a:prstClr val="black"/>
                </a:solidFill>
              </a:rPr>
              <a:t>.</a:t>
            </a:r>
            <a:r>
              <a:rPr lang="en-US" dirty="0" smtClean="0">
                <a:solidFill>
                  <a:prstClr val="black"/>
                </a:solidFill>
                <a:latin typeface="Arial" pitchFamily="34" charset="0"/>
                <a:cs typeface="Arial" pitchFamily="34" charset="0"/>
              </a:rPr>
              <a:t>”  </a:t>
            </a:r>
            <a:r>
              <a:rPr lang="en-US" b="1" i="1" dirty="0" smtClean="0">
                <a:solidFill>
                  <a:prstClr val="black"/>
                </a:solidFill>
                <a:latin typeface="Arial" pitchFamily="34" charset="0"/>
                <a:cs typeface="Arial" pitchFamily="34" charset="0"/>
              </a:rPr>
              <a:t>BES concurred.</a:t>
            </a:r>
          </a:p>
          <a:p>
            <a:endParaRPr lang="en-US" dirty="0">
              <a:solidFill>
                <a:prstClr val="black"/>
              </a:solidFill>
              <a:latin typeface="Arial" pitchFamily="34" charset="0"/>
              <a:cs typeface="Arial" pitchFamily="34" charset="0"/>
            </a:endParaRPr>
          </a:p>
          <a:p>
            <a:r>
              <a:rPr lang="en-US" dirty="0" smtClean="0">
                <a:solidFill>
                  <a:prstClr val="black"/>
                </a:solidFill>
                <a:latin typeface="Arial" pitchFamily="34" charset="0"/>
                <a:cs typeface="Arial" pitchFamily="34" charset="0"/>
              </a:rPr>
              <a:t>“</a:t>
            </a:r>
            <a:r>
              <a:rPr lang="en-US" dirty="0" smtClean="0">
                <a:solidFill>
                  <a:prstClr val="black"/>
                </a:solidFill>
              </a:rPr>
              <a:t>The COV recommends that BES provide web sites that are more accessible and encouraging than those currently available to those who might be interested in participating in the program and obtaining funding.</a:t>
            </a:r>
            <a:r>
              <a:rPr lang="en-US" dirty="0">
                <a:solidFill>
                  <a:prstClr val="black"/>
                </a:solidFill>
                <a:latin typeface="Arial" pitchFamily="34" charset="0"/>
                <a:cs typeface="Arial" pitchFamily="34" charset="0"/>
              </a:rPr>
              <a:t>” </a:t>
            </a:r>
            <a:r>
              <a:rPr lang="en-US" dirty="0" smtClean="0">
                <a:solidFill>
                  <a:prstClr val="black"/>
                </a:solidFill>
                <a:latin typeface="Arial" pitchFamily="34" charset="0"/>
                <a:cs typeface="Arial" pitchFamily="34" charset="0"/>
              </a:rPr>
              <a:t> </a:t>
            </a:r>
            <a:r>
              <a:rPr lang="en-US" b="1" i="1" dirty="0" smtClean="0">
                <a:solidFill>
                  <a:prstClr val="black"/>
                </a:solidFill>
                <a:latin typeface="Arial" pitchFamily="34" charset="0"/>
                <a:cs typeface="Arial" pitchFamily="34" charset="0"/>
              </a:rPr>
              <a:t>BES </a:t>
            </a:r>
            <a:r>
              <a:rPr lang="en-US" b="1" i="1" dirty="0">
                <a:solidFill>
                  <a:prstClr val="black"/>
                </a:solidFill>
                <a:latin typeface="Arial" pitchFamily="34" charset="0"/>
                <a:cs typeface="Arial" pitchFamily="34" charset="0"/>
              </a:rPr>
              <a:t>concurred and </a:t>
            </a:r>
            <a:r>
              <a:rPr lang="en-US" b="1" i="1" dirty="0" smtClean="0">
                <a:solidFill>
                  <a:prstClr val="black"/>
                </a:solidFill>
                <a:latin typeface="Arial" pitchFamily="34" charset="0"/>
                <a:cs typeface="Arial" pitchFamily="34" charset="0"/>
              </a:rPr>
              <a:t>has a </a:t>
            </a:r>
            <a:r>
              <a:rPr lang="en-US" b="1" i="1" dirty="0">
                <a:solidFill>
                  <a:prstClr val="black"/>
                </a:solidFill>
                <a:latin typeface="Arial" pitchFamily="34" charset="0"/>
                <a:cs typeface="Arial" pitchFamily="34" charset="0"/>
              </a:rPr>
              <a:t>new web presence as part of the revamping of the </a:t>
            </a:r>
            <a:r>
              <a:rPr lang="en-US" b="1" i="1" dirty="0" smtClean="0">
                <a:solidFill>
                  <a:prstClr val="black"/>
                </a:solidFill>
                <a:latin typeface="Arial" pitchFamily="34" charset="0"/>
                <a:cs typeface="Arial" pitchFamily="34" charset="0"/>
              </a:rPr>
              <a:t>SC website</a:t>
            </a:r>
            <a:r>
              <a:rPr lang="en-US" b="1" i="1" dirty="0">
                <a:solidFill>
                  <a:prstClr val="black"/>
                </a:solidFill>
                <a:latin typeface="Arial" pitchFamily="34" charset="0"/>
                <a:cs typeface="Arial" pitchFamily="34" charset="0"/>
              </a:rPr>
              <a:t>. </a:t>
            </a:r>
            <a:r>
              <a:rPr lang="en-US" b="1" i="1" dirty="0" smtClean="0">
                <a:solidFill>
                  <a:prstClr val="black"/>
                </a:solidFill>
                <a:latin typeface="Arial" pitchFamily="34" charset="0"/>
                <a:cs typeface="Arial" pitchFamily="34" charset="0"/>
              </a:rPr>
              <a:t>The website’s </a:t>
            </a:r>
            <a:r>
              <a:rPr lang="en-US" b="1" i="1" dirty="0">
                <a:solidFill>
                  <a:prstClr val="black"/>
                </a:solidFill>
                <a:latin typeface="Arial" pitchFamily="34" charset="0"/>
                <a:cs typeface="Arial" pitchFamily="34" charset="0"/>
              </a:rPr>
              <a:t>continued </a:t>
            </a:r>
            <a:r>
              <a:rPr lang="en-US" b="1" i="1" dirty="0" smtClean="0">
                <a:solidFill>
                  <a:prstClr val="black"/>
                </a:solidFill>
                <a:latin typeface="Arial" pitchFamily="34" charset="0"/>
                <a:cs typeface="Arial" pitchFamily="34" charset="0"/>
              </a:rPr>
              <a:t>evolution includes </a:t>
            </a:r>
            <a:r>
              <a:rPr lang="en-US" b="1" i="1" dirty="0">
                <a:solidFill>
                  <a:prstClr val="black"/>
                </a:solidFill>
                <a:latin typeface="Arial" pitchFamily="34" charset="0"/>
                <a:cs typeface="Arial" pitchFamily="34" charset="0"/>
              </a:rPr>
              <a:t>accessible information </a:t>
            </a:r>
            <a:r>
              <a:rPr lang="en-US" b="1" i="1" dirty="0" smtClean="0">
                <a:solidFill>
                  <a:prstClr val="black"/>
                </a:solidFill>
                <a:latin typeface="Arial" pitchFamily="34" charset="0"/>
                <a:cs typeface="Arial" pitchFamily="34" charset="0"/>
              </a:rPr>
              <a:t>about BES </a:t>
            </a:r>
            <a:r>
              <a:rPr lang="en-US" b="1" i="1" dirty="0">
                <a:solidFill>
                  <a:prstClr val="black"/>
                </a:solidFill>
                <a:latin typeface="Arial" pitchFamily="34" charset="0"/>
                <a:cs typeface="Arial" pitchFamily="34" charset="0"/>
              </a:rPr>
              <a:t>programs and funding opportunities</a:t>
            </a:r>
            <a:r>
              <a:rPr lang="en-US" b="1" i="1" dirty="0" smtClean="0">
                <a:solidFill>
                  <a:prstClr val="black"/>
                </a:solidFill>
                <a:latin typeface="Arial" pitchFamily="34" charset="0"/>
                <a:cs typeface="Arial" pitchFamily="34" charset="0"/>
              </a:rPr>
              <a:t>.</a:t>
            </a:r>
          </a:p>
        </p:txBody>
      </p:sp>
    </p:spTree>
    <p:extLst>
      <p:ext uri="{BB962C8B-B14F-4D97-AF65-F5344CB8AC3E}">
        <p14:creationId xmlns:p14="http://schemas.microsoft.com/office/powerpoint/2010/main" val="27377234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5834" y="868978"/>
            <a:ext cx="8990013" cy="5484330"/>
          </a:xfrm>
          <a:prstGeom prst="rect">
            <a:avLst/>
          </a:prstGeom>
          <a:noFill/>
          <a:ln w="12700" algn="ctr">
            <a:noFill/>
            <a:miter lim="800000"/>
            <a:headEnd/>
            <a:tailEnd/>
          </a:ln>
        </p:spPr>
        <p:txBody>
          <a:bodyPr wrap="square" lIns="82048" tIns="41025" rIns="82048" bIns="41025" anchor="ctr">
            <a:spAutoFit/>
          </a:bodyPr>
          <a:lstStyle/>
          <a:p>
            <a:pPr marL="395288" lvl="1" indent="14288" defTabSz="820738">
              <a:spcBef>
                <a:spcPts val="600"/>
              </a:spcBef>
              <a:buFont typeface="Wingdings" pitchFamily="2" charset="2"/>
              <a:buChar char="Ø"/>
            </a:pPr>
            <a:r>
              <a:rPr lang="en-US" sz="2000" b="1" dirty="0" smtClean="0">
                <a:solidFill>
                  <a:prstClr val="black"/>
                </a:solidFill>
                <a:latin typeface="Arial" pitchFamily="34" charset="0"/>
                <a:cs typeface="Arial" pitchFamily="34" charset="0"/>
              </a:rPr>
              <a:t>  Research </a:t>
            </a:r>
            <a:r>
              <a:rPr lang="en-US" sz="2000" b="1" dirty="0">
                <a:solidFill>
                  <a:prstClr val="black"/>
                </a:solidFill>
                <a:latin typeface="Arial" pitchFamily="34" charset="0"/>
                <a:cs typeface="Arial" pitchFamily="34" charset="0"/>
              </a:rPr>
              <a:t>Leading to Predictive Theory and Modeling for Materials and Chemical Sciences - Expression of Interest </a:t>
            </a:r>
            <a:r>
              <a:rPr lang="en-US" sz="2000" b="1" dirty="0" smtClean="0">
                <a:solidFill>
                  <a:prstClr val="black"/>
                </a:solidFill>
                <a:latin typeface="Arial" pitchFamily="34" charset="0"/>
                <a:cs typeface="Arial" pitchFamily="34" charset="0"/>
              </a:rPr>
              <a:t>and Awards</a:t>
            </a:r>
          </a:p>
          <a:p>
            <a:pPr marL="738188" lvl="1" indent="-342900" defTabSz="820738">
              <a:spcBef>
                <a:spcPts val="600"/>
              </a:spcBef>
              <a:buFont typeface="Arial" panose="020B0604020202020204" pitchFamily="34" charset="0"/>
              <a:buChar char="•"/>
            </a:pPr>
            <a:r>
              <a:rPr lang="en-US" dirty="0" smtClean="0">
                <a:solidFill>
                  <a:prstClr val="black"/>
                </a:solidFill>
                <a:latin typeface="Arial" pitchFamily="34" charset="0"/>
                <a:cs typeface="Arial" pitchFamily="34" charset="0"/>
              </a:rPr>
              <a:t>Materials and Chemistry by Design</a:t>
            </a:r>
          </a:p>
          <a:p>
            <a:pPr marL="738188" lvl="1" indent="-342900" defTabSz="820738">
              <a:spcBef>
                <a:spcPts val="600"/>
              </a:spcBef>
              <a:buFont typeface="Arial" panose="020B0604020202020204" pitchFamily="34" charset="0"/>
              <a:buChar char="•"/>
            </a:pPr>
            <a:r>
              <a:rPr lang="en-US" dirty="0" smtClean="0">
                <a:solidFill>
                  <a:prstClr val="black"/>
                </a:solidFill>
                <a:latin typeface="Arial" pitchFamily="34" charset="0"/>
                <a:cs typeface="Arial" pitchFamily="34" charset="0"/>
              </a:rPr>
              <a:t>A </a:t>
            </a:r>
            <a:r>
              <a:rPr lang="en-US" dirty="0">
                <a:solidFill>
                  <a:prstClr val="black"/>
                </a:solidFill>
                <a:latin typeface="Arial" pitchFamily="34" charset="0"/>
                <a:cs typeface="Arial" pitchFamily="34" charset="0"/>
              </a:rPr>
              <a:t>total of </a:t>
            </a:r>
            <a:r>
              <a:rPr lang="en-US" dirty="0" smtClean="0">
                <a:solidFill>
                  <a:prstClr val="black"/>
                </a:solidFill>
                <a:latin typeface="Arial" pitchFamily="34" charset="0"/>
                <a:cs typeface="Arial" pitchFamily="34" charset="0"/>
              </a:rPr>
              <a:t>$13M in new funding was provided in FY2012 ($3M one-time) to support 5 centers and 10 smaller grants in BES (2 centers and 6 smaller grants in CSGB)</a:t>
            </a:r>
          </a:p>
          <a:p>
            <a:pPr marL="395288" lvl="1" defTabSz="820738">
              <a:spcBef>
                <a:spcPts val="600"/>
              </a:spcBef>
            </a:pPr>
            <a:endParaRPr lang="en-US" dirty="0" smtClean="0">
              <a:solidFill>
                <a:prstClr val="black"/>
              </a:solidFill>
              <a:latin typeface="Arial" pitchFamily="34" charset="0"/>
              <a:cs typeface="Arial" pitchFamily="34" charset="0"/>
            </a:endParaRPr>
          </a:p>
          <a:p>
            <a:pPr marL="395288" lvl="1" indent="14288" defTabSz="820738">
              <a:spcBef>
                <a:spcPts val="600"/>
              </a:spcBef>
              <a:buFont typeface="Wingdings" pitchFamily="2" charset="2"/>
              <a:buChar char="Ø"/>
            </a:pPr>
            <a:r>
              <a:rPr lang="en-US" sz="2000" b="1" dirty="0" smtClean="0">
                <a:solidFill>
                  <a:prstClr val="black"/>
                </a:solidFill>
                <a:latin typeface="Arial" pitchFamily="34" charset="0"/>
                <a:cs typeface="Arial" pitchFamily="34" charset="0"/>
              </a:rPr>
              <a:t>  </a:t>
            </a:r>
            <a:r>
              <a:rPr lang="en-US" sz="2000" b="1" dirty="0" err="1" smtClean="0">
                <a:solidFill>
                  <a:prstClr val="black"/>
                </a:solidFill>
                <a:latin typeface="Arial" pitchFamily="34" charset="0"/>
                <a:cs typeface="Arial" pitchFamily="34" charset="0"/>
              </a:rPr>
              <a:t>SciDAC</a:t>
            </a:r>
            <a:r>
              <a:rPr lang="en-US" sz="2000" b="1" dirty="0" smtClean="0">
                <a:solidFill>
                  <a:prstClr val="black"/>
                </a:solidFill>
                <a:latin typeface="Arial" pitchFamily="34" charset="0"/>
                <a:cs typeface="Arial" pitchFamily="34" charset="0"/>
              </a:rPr>
              <a:t> </a:t>
            </a:r>
            <a:r>
              <a:rPr lang="en-US" sz="2000" b="1" dirty="0">
                <a:solidFill>
                  <a:prstClr val="black"/>
                </a:solidFill>
                <a:latin typeface="Arial" pitchFamily="34" charset="0"/>
                <a:cs typeface="Arial" pitchFamily="34" charset="0"/>
              </a:rPr>
              <a:t>Partnerships in Computational Materials and Chemical Sciences </a:t>
            </a:r>
            <a:r>
              <a:rPr lang="en-US" sz="2000" b="1" dirty="0" smtClean="0">
                <a:solidFill>
                  <a:prstClr val="black"/>
                </a:solidFill>
                <a:latin typeface="Arial" pitchFamily="34" charset="0"/>
                <a:cs typeface="Arial" pitchFamily="34" charset="0"/>
              </a:rPr>
              <a:t>- Funding Opportunity Announcement </a:t>
            </a:r>
            <a:r>
              <a:rPr lang="en-US" sz="2000" b="1" dirty="0">
                <a:solidFill>
                  <a:prstClr val="black"/>
                </a:solidFill>
                <a:latin typeface="Arial" pitchFamily="34" charset="0"/>
                <a:cs typeface="Arial" pitchFamily="34" charset="0"/>
              </a:rPr>
              <a:t>and </a:t>
            </a:r>
            <a:r>
              <a:rPr lang="en-US" sz="2000" b="1" dirty="0" smtClean="0">
                <a:solidFill>
                  <a:prstClr val="black"/>
                </a:solidFill>
                <a:latin typeface="Arial" pitchFamily="34" charset="0"/>
                <a:cs typeface="Arial" pitchFamily="34" charset="0"/>
              </a:rPr>
              <a:t>Awards</a:t>
            </a:r>
          </a:p>
          <a:p>
            <a:pPr marL="738188" lvl="1" indent="-342900" defTabSz="820738">
              <a:spcBef>
                <a:spcPts val="600"/>
              </a:spcBef>
              <a:buFont typeface="Arial" panose="020B0604020202020204" pitchFamily="34" charset="0"/>
              <a:buChar char="•"/>
            </a:pPr>
            <a:r>
              <a:rPr lang="en-US" dirty="0" smtClean="0">
                <a:solidFill>
                  <a:prstClr val="black"/>
                </a:solidFill>
                <a:latin typeface="Arial" pitchFamily="34" charset="0"/>
                <a:cs typeface="Arial" pitchFamily="34" charset="0"/>
              </a:rPr>
              <a:t>First-principles </a:t>
            </a:r>
            <a:r>
              <a:rPr lang="en-US" dirty="0">
                <a:solidFill>
                  <a:prstClr val="black"/>
                </a:solidFill>
                <a:latin typeface="Arial" pitchFamily="34" charset="0"/>
                <a:cs typeface="Arial" pitchFamily="34" charset="0"/>
              </a:rPr>
              <a:t>treatments of excited states and excited states </a:t>
            </a:r>
            <a:r>
              <a:rPr lang="en-US" dirty="0" smtClean="0">
                <a:solidFill>
                  <a:prstClr val="black"/>
                </a:solidFill>
                <a:latin typeface="Arial" pitchFamily="34" charset="0"/>
                <a:cs typeface="Arial" pitchFamily="34" charset="0"/>
              </a:rPr>
              <a:t>processes; electron </a:t>
            </a:r>
            <a:r>
              <a:rPr lang="en-US" dirty="0">
                <a:solidFill>
                  <a:prstClr val="black"/>
                </a:solidFill>
                <a:latin typeface="Arial" pitchFamily="34" charset="0"/>
                <a:cs typeface="Arial" pitchFamily="34" charset="0"/>
              </a:rPr>
              <a:t>correlation in finite and extended </a:t>
            </a:r>
            <a:r>
              <a:rPr lang="en-US" dirty="0" smtClean="0">
                <a:solidFill>
                  <a:prstClr val="black"/>
                </a:solidFill>
                <a:latin typeface="Arial" pitchFamily="34" charset="0"/>
                <a:cs typeface="Arial" pitchFamily="34" charset="0"/>
              </a:rPr>
              <a:t>systems; applications in solar </a:t>
            </a:r>
            <a:r>
              <a:rPr lang="en-US" dirty="0">
                <a:solidFill>
                  <a:prstClr val="black"/>
                </a:solidFill>
                <a:latin typeface="Arial" pitchFamily="34" charset="0"/>
                <a:cs typeface="Arial" pitchFamily="34" charset="0"/>
              </a:rPr>
              <a:t>energy, chemical reactions, magnetism and superconductivity, materials under extreme environments, separations, </a:t>
            </a:r>
            <a:r>
              <a:rPr lang="en-US" dirty="0" smtClean="0">
                <a:solidFill>
                  <a:prstClr val="black"/>
                </a:solidFill>
                <a:latin typeface="Arial" pitchFamily="34" charset="0"/>
                <a:cs typeface="Arial" pitchFamily="34" charset="0"/>
              </a:rPr>
              <a:t>and energy storage</a:t>
            </a:r>
            <a:endParaRPr lang="en-US" b="1" dirty="0" smtClean="0">
              <a:solidFill>
                <a:prstClr val="black"/>
              </a:solidFill>
              <a:latin typeface="Arial" pitchFamily="34" charset="0"/>
              <a:cs typeface="Arial" pitchFamily="34" charset="0"/>
            </a:endParaRPr>
          </a:p>
          <a:p>
            <a:pPr marL="738188" lvl="1" indent="-342900" defTabSz="820738">
              <a:spcBef>
                <a:spcPts val="600"/>
              </a:spcBef>
              <a:buFont typeface="Arial" panose="020B0604020202020204" pitchFamily="34" charset="0"/>
              <a:buChar char="•"/>
            </a:pPr>
            <a:r>
              <a:rPr lang="en-US" dirty="0" smtClean="0">
                <a:solidFill>
                  <a:prstClr val="black"/>
                </a:solidFill>
                <a:latin typeface="Arial" pitchFamily="34" charset="0"/>
                <a:cs typeface="Arial" pitchFamily="34" charset="0"/>
              </a:rPr>
              <a:t>A total of $6.4M in new funding was provided in FY2012 for 7 BES-ASCR partnerships. CSGB, MSE, and ASCR are about equally invested in these partnerships. CSGB participates in 4. </a:t>
            </a:r>
          </a:p>
          <a:p>
            <a:pPr marL="395288" lvl="1" defTabSz="820738">
              <a:spcBef>
                <a:spcPts val="600"/>
              </a:spcBef>
            </a:pPr>
            <a:endParaRPr lang="en-US" sz="2000" b="1" dirty="0" smtClean="0">
              <a:solidFill>
                <a:prstClr val="black"/>
              </a:solidFill>
              <a:latin typeface="Arial" pitchFamily="34" charset="0"/>
              <a:cs typeface="Arial" pitchFamily="34" charset="0"/>
            </a:endParaRPr>
          </a:p>
        </p:txBody>
      </p:sp>
      <p:sp>
        <p:nvSpPr>
          <p:cNvPr id="8" name="Rectangle 7"/>
          <p:cNvSpPr/>
          <p:nvPr/>
        </p:nvSpPr>
        <p:spPr>
          <a:xfrm>
            <a:off x="1349375" y="4302125"/>
            <a:ext cx="473075" cy="277812"/>
          </a:xfrm>
          <a:prstGeom prst="rect">
            <a:avLst/>
          </a:prstGeom>
        </p:spPr>
        <p:txBody>
          <a:bodyPr wrap="none">
            <a:spAutoFit/>
          </a:bodyPr>
          <a:lstStyle/>
          <a:p>
            <a:pPr indent="-225425">
              <a:defRPr/>
            </a:pPr>
            <a:r>
              <a:rPr lang="en-US" sz="1200" b="1" dirty="0">
                <a:solidFill>
                  <a:prstClr val="white"/>
                </a:solidFill>
              </a:rPr>
              <a:t>(10 )</a:t>
            </a:r>
          </a:p>
        </p:txBody>
      </p:sp>
      <p:sp>
        <p:nvSpPr>
          <p:cNvPr id="9" name="Rectangle 8"/>
          <p:cNvSpPr/>
          <p:nvPr/>
        </p:nvSpPr>
        <p:spPr>
          <a:xfrm>
            <a:off x="2798762" y="4665662"/>
            <a:ext cx="438150" cy="276225"/>
          </a:xfrm>
          <a:prstGeom prst="rect">
            <a:avLst/>
          </a:prstGeom>
        </p:spPr>
        <p:txBody>
          <a:bodyPr wrap="none">
            <a:spAutoFit/>
          </a:bodyPr>
          <a:lstStyle/>
          <a:p>
            <a:pPr indent="-225425">
              <a:defRPr/>
            </a:pPr>
            <a:r>
              <a:rPr lang="en-US" sz="1200" b="1" dirty="0">
                <a:solidFill>
                  <a:prstClr val="white"/>
                </a:solidFill>
              </a:rPr>
              <a:t>(57)</a:t>
            </a:r>
          </a:p>
        </p:txBody>
      </p:sp>
      <p:sp>
        <p:nvSpPr>
          <p:cNvPr id="10" name="Title 2"/>
          <p:cNvSpPr txBox="1">
            <a:spLocks/>
          </p:cNvSpPr>
          <p:nvPr/>
        </p:nvSpPr>
        <p:spPr bwMode="auto">
          <a:xfrm>
            <a:off x="0" y="0"/>
            <a:ext cx="91440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defRPr/>
            </a:pPr>
            <a:r>
              <a:rPr lang="en-US" sz="2400" b="1" dirty="0" smtClean="0">
                <a:solidFill>
                  <a:srgbClr val="106636"/>
                </a:solidFill>
                <a:latin typeface="Arial" pitchFamily="34" charset="0"/>
                <a:ea typeface="+mj-ea"/>
                <a:cs typeface="Arial" pitchFamily="34" charset="0"/>
              </a:rPr>
              <a:t>EOI and </a:t>
            </a:r>
            <a:r>
              <a:rPr lang="en-US" sz="2400" b="1" dirty="0" err="1" smtClean="0">
                <a:solidFill>
                  <a:srgbClr val="106636"/>
                </a:solidFill>
                <a:latin typeface="Arial" pitchFamily="34" charset="0"/>
                <a:ea typeface="+mj-ea"/>
                <a:cs typeface="Arial" pitchFamily="34" charset="0"/>
              </a:rPr>
              <a:t>SCiDAC</a:t>
            </a:r>
            <a:r>
              <a:rPr lang="en-US" sz="2400" b="1" dirty="0" smtClean="0">
                <a:solidFill>
                  <a:srgbClr val="106636"/>
                </a:solidFill>
                <a:latin typeface="Arial" pitchFamily="34" charset="0"/>
                <a:ea typeface="+mj-ea"/>
                <a:cs typeface="Arial" pitchFamily="34" charset="0"/>
              </a:rPr>
              <a:t> Awards</a:t>
            </a:r>
            <a:endParaRPr lang="en-US" sz="2400" b="1" dirty="0">
              <a:solidFill>
                <a:srgbClr val="106636"/>
              </a:solidFill>
              <a:latin typeface="Arial" pitchFamily="34" charset="0"/>
              <a:ea typeface="+mj-ea"/>
              <a:cs typeface="Arial" pitchFamily="34" charset="0"/>
            </a:endParaRPr>
          </a:p>
        </p:txBody>
      </p:sp>
    </p:spTree>
    <p:extLst>
      <p:ext uri="{BB962C8B-B14F-4D97-AF65-F5344CB8AC3E}">
        <p14:creationId xmlns:p14="http://schemas.microsoft.com/office/powerpoint/2010/main" val="39416724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t>A Brief History of COVs in SC/BES</a:t>
            </a:r>
            <a:endParaRPr lang="en-US" b="1" dirty="0"/>
          </a:p>
        </p:txBody>
      </p:sp>
      <p:sp>
        <p:nvSpPr>
          <p:cNvPr id="9" name="Title 4"/>
          <p:cNvSpPr txBox="1">
            <a:spLocks/>
          </p:cNvSpPr>
          <p:nvPr/>
        </p:nvSpPr>
        <p:spPr bwMode="auto">
          <a:xfrm>
            <a:off x="4343400" y="6400800"/>
            <a:ext cx="3429000" cy="304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ctr" eaLnBrk="0" fontAlgn="base" hangingPunct="0">
              <a:spcBef>
                <a:spcPct val="0"/>
              </a:spcBef>
              <a:spcAft>
                <a:spcPct val="0"/>
              </a:spcAft>
              <a:defRPr/>
            </a:pPr>
            <a:endParaRPr lang="en-US" sz="1400" dirty="0">
              <a:solidFill>
                <a:srgbClr val="106636"/>
              </a:solidFill>
              <a:latin typeface="Arial" pitchFamily="34" charset="0"/>
              <a:ea typeface="+mj-ea"/>
              <a:cs typeface="Arial" pitchFamily="34" charset="0"/>
            </a:endParaRPr>
          </a:p>
        </p:txBody>
      </p:sp>
      <p:sp>
        <p:nvSpPr>
          <p:cNvPr id="7" name="TextBox 6"/>
          <p:cNvSpPr txBox="1"/>
          <p:nvPr/>
        </p:nvSpPr>
        <p:spPr>
          <a:xfrm>
            <a:off x="304800" y="1143000"/>
            <a:ext cx="8763000" cy="4093428"/>
          </a:xfrm>
          <a:prstGeom prst="rect">
            <a:avLst/>
          </a:prstGeom>
          <a:noFill/>
        </p:spPr>
        <p:txBody>
          <a:bodyPr wrap="square" rtlCol="0">
            <a:spAutoFit/>
          </a:bodyPr>
          <a:lstStyle/>
          <a:p>
            <a:pPr marL="225425" indent="-225425"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The very first COV in SC was the review of the chemical sciences portion of the CSGB division in 2002.</a:t>
            </a:r>
          </a:p>
          <a:p>
            <a:pPr marL="225425" indent="-225425"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This is will be the fifth review for CSGB and the fourteenth COV review in BES.</a:t>
            </a:r>
          </a:p>
          <a:p>
            <a:pPr marL="225425" indent="-225425"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All previous COV reports and BES responses are archived on the SC/BES website for public view </a:t>
            </a:r>
            <a:r>
              <a:rPr lang="en-US" sz="2000" b="1" dirty="0">
                <a:solidFill>
                  <a:prstClr val="black"/>
                </a:solidFill>
                <a:latin typeface="Arial" pitchFamily="34" charset="0"/>
                <a:cs typeface="Arial" pitchFamily="34" charset="0"/>
              </a:rPr>
              <a:t>at </a:t>
            </a:r>
            <a:r>
              <a:rPr lang="en-US" sz="2000" b="1" dirty="0">
                <a:solidFill>
                  <a:prstClr val="black"/>
                </a:solidFill>
                <a:latin typeface="Arial" pitchFamily="34" charset="0"/>
                <a:cs typeface="Arial" pitchFamily="34" charset="0"/>
                <a:hlinkClick r:id="rId3"/>
              </a:rPr>
              <a:t>http://science.energy.gov/bes/about/bes-cov</a:t>
            </a:r>
            <a:r>
              <a:rPr lang="en-US" sz="2000" b="1" dirty="0" smtClean="0">
                <a:solidFill>
                  <a:prstClr val="black"/>
                </a:solidFill>
                <a:latin typeface="Arial" pitchFamily="34" charset="0"/>
                <a:cs typeface="Arial" pitchFamily="34" charset="0"/>
                <a:hlinkClick r:id="rId3"/>
              </a:rPr>
              <a:t>/</a:t>
            </a:r>
            <a:endParaRPr lang="en-US" sz="2000" b="1" dirty="0" smtClean="0">
              <a:solidFill>
                <a:prstClr val="black"/>
              </a:solidFill>
              <a:latin typeface="Arial" pitchFamily="34" charset="0"/>
              <a:cs typeface="Arial" pitchFamily="34" charset="0"/>
            </a:endParaRPr>
          </a:p>
          <a:p>
            <a:pPr marL="225425" indent="-225425"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COVs are now a standard part of BES practice and culture, and have been embraced by all offices in SC.  </a:t>
            </a:r>
          </a:p>
          <a:p>
            <a:pPr marL="225425" indent="-225425" defTabSz="865188" eaLnBrk="0" hangingPunct="0">
              <a:spcAft>
                <a:spcPts val="1200"/>
              </a:spcAft>
              <a:buClr>
                <a:prstClr val="black"/>
              </a:buClr>
              <a:buSzPct val="75000"/>
              <a:buFont typeface="Wingdings" pitchFamily="2" charset="2"/>
              <a:buChar char="Ø"/>
            </a:pPr>
            <a:r>
              <a:rPr lang="en-US" sz="2000" b="1" dirty="0" smtClean="0">
                <a:solidFill>
                  <a:prstClr val="black"/>
                </a:solidFill>
                <a:latin typeface="Arial" pitchFamily="34" charset="0"/>
                <a:cs typeface="Arial" pitchFamily="34" charset="0"/>
              </a:rPr>
              <a:t>COV recommendations are taken very seriously by BES and have resulted in substantive changes.</a:t>
            </a:r>
          </a:p>
        </p:txBody>
      </p:sp>
    </p:spTree>
    <p:extLst>
      <p:ext uri="{BB962C8B-B14F-4D97-AF65-F5344CB8AC3E}">
        <p14:creationId xmlns:p14="http://schemas.microsoft.com/office/powerpoint/2010/main" val="1597087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2"/>
          <p:cNvSpPr>
            <a:spLocks noGrp="1"/>
          </p:cNvSpPr>
          <p:nvPr>
            <p:ph type="title"/>
          </p:nvPr>
        </p:nvSpPr>
        <p:spPr/>
        <p:txBody>
          <a:bodyPr/>
          <a:lstStyle/>
          <a:p>
            <a:r>
              <a:rPr lang="en-US" b="1" dirty="0" smtClean="0">
                <a:latin typeface="Arial" charset="0"/>
                <a:cs typeface="Arial" charset="0"/>
              </a:rPr>
              <a:t>Committee of Visitor Charge (Standard)</a:t>
            </a:r>
            <a:endParaRPr lang="en-US" dirty="0" smtClean="0">
              <a:latin typeface="Arial" charset="0"/>
              <a:cs typeface="Arial" charset="0"/>
            </a:endParaRPr>
          </a:p>
        </p:txBody>
      </p:sp>
      <p:sp>
        <p:nvSpPr>
          <p:cNvPr id="4" name="TextBox 3"/>
          <p:cNvSpPr txBox="1"/>
          <p:nvPr/>
        </p:nvSpPr>
        <p:spPr>
          <a:xfrm>
            <a:off x="304800" y="1143000"/>
            <a:ext cx="8305800" cy="4586288"/>
          </a:xfrm>
          <a:prstGeom prst="rect">
            <a:avLst/>
          </a:prstGeom>
          <a:noFill/>
        </p:spPr>
        <p:txBody>
          <a:bodyPr lIns="91432" tIns="45716" rIns="91432" bIns="45716">
            <a:spAutoFit/>
          </a:bodyPr>
          <a:lstStyle/>
          <a:p>
            <a:pPr marL="284163" indent="-284163" defTabSz="914318" fontAlgn="auto">
              <a:spcBef>
                <a:spcPts val="576"/>
              </a:spcBef>
              <a:spcAft>
                <a:spcPts val="0"/>
              </a:spcAft>
              <a:defRPr/>
            </a:pPr>
            <a:r>
              <a:rPr lang="en-US" sz="2000" b="1" dirty="0">
                <a:latin typeface="Arial" pitchFamily="34" charset="0"/>
                <a:cs typeface="Arial" pitchFamily="34" charset="0"/>
              </a:rPr>
              <a:t>1. For both the DOE laboratory projects and the university projects, assess the efficacy and quality of the processes used to: </a:t>
            </a:r>
          </a:p>
          <a:p>
            <a:pPr marL="457159" lvl="1" indent="0" defTabSz="914318" fontAlgn="auto">
              <a:spcBef>
                <a:spcPts val="576"/>
              </a:spcBef>
              <a:spcAft>
                <a:spcPts val="0"/>
              </a:spcAft>
              <a:defRPr/>
            </a:pPr>
            <a:r>
              <a:rPr lang="en-US" b="1" dirty="0">
                <a:latin typeface="Arial" pitchFamily="34" charset="0"/>
                <a:cs typeface="Arial" pitchFamily="34" charset="0"/>
              </a:rPr>
              <a:t>(a) solicit, review, recommend, and document proposal actions and </a:t>
            </a:r>
          </a:p>
          <a:p>
            <a:pPr marL="457159" lvl="1" indent="0" defTabSz="914318" fontAlgn="auto">
              <a:spcBef>
                <a:spcPts val="576"/>
              </a:spcBef>
              <a:spcAft>
                <a:spcPts val="0"/>
              </a:spcAft>
              <a:defRPr/>
            </a:pPr>
            <a:r>
              <a:rPr lang="en-US" b="1" dirty="0">
                <a:latin typeface="Arial" pitchFamily="34" charset="0"/>
                <a:cs typeface="Arial" pitchFamily="34" charset="0"/>
              </a:rPr>
              <a:t>(b) monitor active projects and programs.</a:t>
            </a:r>
          </a:p>
          <a:p>
            <a:pPr marL="457159" lvl="1" indent="0" defTabSz="914318" fontAlgn="auto">
              <a:spcBef>
                <a:spcPts val="576"/>
              </a:spcBef>
              <a:spcAft>
                <a:spcPts val="0"/>
              </a:spcAft>
              <a:defRPr/>
            </a:pPr>
            <a:endParaRPr lang="en-US" b="1" dirty="0">
              <a:latin typeface="Arial" pitchFamily="34" charset="0"/>
              <a:cs typeface="Arial" pitchFamily="34" charset="0"/>
            </a:endParaRPr>
          </a:p>
          <a:p>
            <a:pPr marL="284163" indent="-284163" defTabSz="914318" fontAlgn="auto">
              <a:spcBef>
                <a:spcPts val="576"/>
              </a:spcBef>
              <a:spcAft>
                <a:spcPts val="0"/>
              </a:spcAft>
              <a:defRPr/>
            </a:pPr>
            <a:r>
              <a:rPr lang="en-US" sz="2000" b="1" dirty="0">
                <a:latin typeface="Arial" pitchFamily="34" charset="0"/>
                <a:cs typeface="Arial" pitchFamily="34" charset="0"/>
              </a:rPr>
              <a:t>2. Within the boundaries defined by DOE missions and available funding, comment on how the award process has affected:</a:t>
            </a:r>
          </a:p>
          <a:p>
            <a:pPr marL="457159" lvl="1" indent="0" defTabSz="914318" fontAlgn="auto">
              <a:spcBef>
                <a:spcPts val="576"/>
              </a:spcBef>
              <a:spcAft>
                <a:spcPts val="0"/>
              </a:spcAft>
              <a:defRPr/>
            </a:pPr>
            <a:r>
              <a:rPr lang="en-US" b="1" dirty="0">
                <a:latin typeface="Arial" pitchFamily="34" charset="0"/>
                <a:cs typeface="Arial" pitchFamily="34" charset="0"/>
              </a:rPr>
              <a:t>(a) the breadth and depth of portfolio elements, and</a:t>
            </a:r>
          </a:p>
          <a:p>
            <a:pPr marL="457159" lvl="1" indent="0" defTabSz="914318" fontAlgn="auto">
              <a:spcBef>
                <a:spcPts val="576"/>
              </a:spcBef>
              <a:spcAft>
                <a:spcPts val="0"/>
              </a:spcAft>
              <a:defRPr/>
            </a:pPr>
            <a:r>
              <a:rPr lang="en-US" b="1" dirty="0">
                <a:latin typeface="Arial" pitchFamily="34" charset="0"/>
                <a:cs typeface="Arial" pitchFamily="34" charset="0"/>
              </a:rPr>
              <a:t>(b) the national and international standing of the portfolio elements.</a:t>
            </a:r>
          </a:p>
          <a:p>
            <a:pPr marL="457159" lvl="1" indent="0" defTabSz="914318" fontAlgn="auto">
              <a:spcBef>
                <a:spcPts val="576"/>
              </a:spcBef>
              <a:spcAft>
                <a:spcPts val="0"/>
              </a:spcAft>
              <a:defRPr/>
            </a:pPr>
            <a:endParaRPr lang="en-US" b="1" dirty="0">
              <a:latin typeface="Arial" pitchFamily="34" charset="0"/>
              <a:cs typeface="Arial" pitchFamily="34" charset="0"/>
            </a:endParaRPr>
          </a:p>
          <a:p>
            <a:pPr defTabSz="914318" fontAlgn="auto">
              <a:spcBef>
                <a:spcPts val="576"/>
              </a:spcBef>
              <a:spcAft>
                <a:spcPts val="0"/>
              </a:spcAft>
              <a:defRPr/>
            </a:pPr>
            <a:endParaRPr lang="en-US" b="1" dirty="0">
              <a:latin typeface="Arial" pitchFamily="34" charset="0"/>
              <a:cs typeface="Arial" pitchFamily="34" charset="0"/>
            </a:endParaRPr>
          </a:p>
          <a:p>
            <a:pPr marL="457159" lvl="1" indent="0" defTabSz="914318" fontAlgn="auto">
              <a:spcBef>
                <a:spcPts val="576"/>
              </a:spcBef>
              <a:spcAft>
                <a:spcPts val="0"/>
              </a:spcAft>
              <a:defRPr/>
            </a:pPr>
            <a:endParaRPr lang="en-US" b="1" dirty="0">
              <a:latin typeface="Arial" pitchFamily="34" charset="0"/>
              <a:cs typeface="Arial" pitchFamily="34" charset="0"/>
            </a:endParaRPr>
          </a:p>
          <a:p>
            <a:pPr defTabSz="914318" fontAlgn="auto">
              <a:spcBef>
                <a:spcPts val="576"/>
              </a:spcBef>
              <a:spcAft>
                <a:spcPts val="0"/>
              </a:spcAft>
              <a:defRPr/>
            </a:pPr>
            <a:endParaRPr lang="en-US"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smtClean="0"/>
              <a:t>COV Coverage:  FY 2011-2013</a:t>
            </a:r>
            <a:endParaRPr lang="en-US" b="1" dirty="0"/>
          </a:p>
        </p:txBody>
      </p:sp>
      <p:sp>
        <p:nvSpPr>
          <p:cNvPr id="4" name="Rectangle 4"/>
          <p:cNvSpPr>
            <a:spLocks noChangeArrowheads="1"/>
          </p:cNvSpPr>
          <p:nvPr/>
        </p:nvSpPr>
        <p:spPr bwMode="auto">
          <a:xfrm>
            <a:off x="176151" y="838200"/>
            <a:ext cx="8686800" cy="5352727"/>
          </a:xfrm>
          <a:prstGeom prst="rect">
            <a:avLst/>
          </a:prstGeom>
          <a:noFill/>
          <a:ln w="12700">
            <a:noFill/>
            <a:miter lim="800000"/>
            <a:headEnd/>
            <a:tailEnd/>
          </a:ln>
          <a:effectLst/>
        </p:spPr>
        <p:txBody>
          <a:bodyPr wrap="square" lIns="90467" tIns="44440" rIns="90467" bIns="44440">
            <a:spAutoFit/>
          </a:bodyPr>
          <a:lstStyle/>
          <a:p>
            <a:pPr marL="263525" indent="-249238">
              <a:spcBef>
                <a:spcPct val="20000"/>
              </a:spcBef>
              <a:buFont typeface="Wingdings" pitchFamily="2" charset="2"/>
              <a:buChar char="Ø"/>
            </a:pPr>
            <a:r>
              <a:rPr lang="en-US" sz="1600" b="1" dirty="0" smtClean="0">
                <a:solidFill>
                  <a:prstClr val="black"/>
                </a:solidFill>
                <a:latin typeface="Arial" pitchFamily="34" charset="0"/>
                <a:cs typeface="Arial" pitchFamily="34" charset="0"/>
              </a:rPr>
              <a:t> </a:t>
            </a:r>
            <a:r>
              <a:rPr lang="en-US" b="1" dirty="0" smtClean="0">
                <a:solidFill>
                  <a:prstClr val="black"/>
                </a:solidFill>
                <a:latin typeface="Arial" pitchFamily="34" charset="0"/>
                <a:cs typeface="Arial" pitchFamily="34" charset="0"/>
              </a:rPr>
              <a:t>Covered</a:t>
            </a:r>
            <a:endParaRPr lang="en-US" b="1" dirty="0">
              <a:solidFill>
                <a:prstClr val="black"/>
              </a:solidFill>
              <a:latin typeface="Arial" pitchFamily="34" charset="0"/>
              <a:cs typeface="Arial" pitchFamily="34" charset="0"/>
            </a:endParaRPr>
          </a:p>
          <a:p>
            <a:pPr marL="668338" lvl="1" indent="-207963">
              <a:spcBef>
                <a:spcPct val="20000"/>
              </a:spcBef>
              <a:buSzPct val="60000"/>
            </a:pPr>
            <a:r>
              <a:rPr lang="en-US" dirty="0" smtClean="0">
                <a:solidFill>
                  <a:prstClr val="black"/>
                </a:solidFill>
                <a:latin typeface="Arial" pitchFamily="34" charset="0"/>
                <a:cs typeface="Arial" pitchFamily="34" charset="0"/>
              </a:rPr>
              <a:t>Core research programs, including:</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Base program awards to universities and DOE labs</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The base program has incorporated renewals of awards made in earlier BES solicitations and expressions of interest:  Hydrogen Fuel Initiative (HFI), Solar Energy Utilization (SEU), </a:t>
            </a:r>
            <a:r>
              <a:rPr lang="en-US" dirty="0" err="1" smtClean="0">
                <a:solidFill>
                  <a:prstClr val="black"/>
                </a:solidFill>
                <a:latin typeface="Arial" pitchFamily="34" charset="0"/>
                <a:cs typeface="Arial" pitchFamily="34" charset="0"/>
              </a:rPr>
              <a:t>Nanoscale</a:t>
            </a:r>
            <a:r>
              <a:rPr lang="en-US" dirty="0" smtClean="0">
                <a:solidFill>
                  <a:prstClr val="black"/>
                </a:solidFill>
                <a:latin typeface="Arial" pitchFamily="34" charset="0"/>
                <a:cs typeface="Arial" pitchFamily="34" charset="0"/>
              </a:rPr>
              <a:t> science (NSET), Chemical Imaging (CI), Single-Investigator and Small-Group Research (SISGR). </a:t>
            </a:r>
          </a:p>
          <a:p>
            <a:pPr marL="668338" lvl="1" indent="-207963">
              <a:spcBef>
                <a:spcPct val="20000"/>
              </a:spcBef>
              <a:buSzPct val="60000"/>
              <a:buFont typeface="Arial" pitchFamily="34" charset="0"/>
              <a:buChar char="•"/>
            </a:pPr>
            <a:r>
              <a:rPr lang="en-US" dirty="0">
                <a:solidFill>
                  <a:prstClr val="black"/>
                </a:solidFill>
                <a:latin typeface="Arial" pitchFamily="34" charset="0"/>
                <a:cs typeface="Arial" pitchFamily="34" charset="0"/>
              </a:rPr>
              <a:t>New awards resulting from the FY2012 Expression of Interest (EOI) in Research Leading to Predictive Theory and Modeling for Materials and Chemical Sciences and from the FY2012 </a:t>
            </a:r>
            <a:r>
              <a:rPr lang="en-US" dirty="0" err="1">
                <a:solidFill>
                  <a:prstClr val="black"/>
                </a:solidFill>
                <a:latin typeface="Arial" pitchFamily="34" charset="0"/>
                <a:cs typeface="Arial" pitchFamily="34" charset="0"/>
              </a:rPr>
              <a:t>SciDAC</a:t>
            </a:r>
            <a:r>
              <a:rPr lang="en-US" dirty="0">
                <a:solidFill>
                  <a:prstClr val="black"/>
                </a:solidFill>
                <a:latin typeface="Arial" pitchFamily="34" charset="0"/>
                <a:cs typeface="Arial" pitchFamily="34" charset="0"/>
              </a:rPr>
              <a:t> Funding Opportunity Announcement (FOA</a:t>
            </a:r>
            <a:r>
              <a:rPr lang="en-US" dirty="0" smtClean="0">
                <a:solidFill>
                  <a:prstClr val="black"/>
                </a:solidFill>
                <a:latin typeface="Arial" pitchFamily="34" charset="0"/>
                <a:cs typeface="Arial" pitchFamily="34" charset="0"/>
              </a:rPr>
              <a:t>).</a:t>
            </a:r>
          </a:p>
          <a:p>
            <a:pPr marL="263525" indent="-249238">
              <a:spcBef>
                <a:spcPct val="20000"/>
              </a:spcBef>
              <a:buFont typeface="Wingdings" pitchFamily="2" charset="2"/>
              <a:buChar char="Ø"/>
            </a:pPr>
            <a:r>
              <a:rPr lang="en-US" b="1" dirty="0" smtClean="0">
                <a:solidFill>
                  <a:prstClr val="black"/>
                </a:solidFill>
                <a:latin typeface="Arial" pitchFamily="34" charset="0"/>
                <a:cs typeface="Arial" pitchFamily="34" charset="0"/>
              </a:rPr>
              <a:t> Not covered</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Energy Frontier Research Centers </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SC Early Career Awards </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SC Graduate Fellowship Program </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BES Equipment Supplement Program </a:t>
            </a:r>
          </a:p>
          <a:p>
            <a:pPr marL="668338" lvl="1" indent="-207963">
              <a:spcBef>
                <a:spcPct val="20000"/>
              </a:spcBef>
              <a:buSzPct val="60000"/>
              <a:buFont typeface="Arial" pitchFamily="34" charset="0"/>
              <a:buChar char="•"/>
            </a:pPr>
            <a:r>
              <a:rPr lang="en-US" dirty="0" smtClean="0">
                <a:solidFill>
                  <a:prstClr val="black"/>
                </a:solidFill>
                <a:latin typeface="Arial" pitchFamily="34" charset="0"/>
                <a:cs typeface="Arial" pitchFamily="34" charset="0"/>
              </a:rPr>
              <a:t>Fuels from Sunlight Energy Innovation Hub </a:t>
            </a:r>
            <a:endParaRPr lang="en-US"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7240258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3"/>
          <p:cNvSpPr txBox="1">
            <a:spLocks noChangeArrowheads="1"/>
          </p:cNvSpPr>
          <p:nvPr/>
        </p:nvSpPr>
        <p:spPr bwMode="auto">
          <a:xfrm>
            <a:off x="3276600" y="5785795"/>
            <a:ext cx="5867400" cy="1072205"/>
          </a:xfrm>
          <a:prstGeom prst="rect">
            <a:avLst/>
          </a:prstGeom>
          <a:solidFill>
            <a:srgbClr val="FFFFCC"/>
          </a:solidFill>
          <a:ln w="9525">
            <a:solidFill>
              <a:schemeClr val="tx1"/>
            </a:solidFill>
            <a:miter lim="800000"/>
            <a:headEnd/>
            <a:tailEnd/>
          </a:ln>
          <a:effectLst/>
        </p:spPr>
        <p:txBody>
          <a:bodyPr wrap="square" lIns="86476" tIns="43238" rIns="86476" bIns="43238">
            <a:spAutoFit/>
          </a:bodyPr>
          <a:lstStyle/>
          <a:p>
            <a:pPr algn="l" defTabSz="864746"/>
            <a:r>
              <a:rPr lang="en-US" sz="1600" b="1" dirty="0">
                <a:latin typeface="Arial" pitchFamily="34" charset="0"/>
                <a:cs typeface="Arial" pitchFamily="34" charset="0"/>
              </a:rPr>
              <a:t>Division-wide themes:  chemical imaging; ultrafast chemical sciences; </a:t>
            </a:r>
            <a:r>
              <a:rPr lang="en-US" sz="1600" b="1" dirty="0" err="1">
                <a:latin typeface="Arial" pitchFamily="34" charset="0"/>
                <a:cs typeface="Arial" pitchFamily="34" charset="0"/>
              </a:rPr>
              <a:t>nanoscale</a:t>
            </a:r>
            <a:r>
              <a:rPr lang="en-US" sz="1600" b="1" dirty="0">
                <a:latin typeface="Arial" pitchFamily="34" charset="0"/>
                <a:cs typeface="Arial" pitchFamily="34" charset="0"/>
              </a:rPr>
              <a:t> science; </a:t>
            </a:r>
            <a:r>
              <a:rPr lang="en-US" sz="1600" b="1" dirty="0" smtClean="0">
                <a:latin typeface="Arial" pitchFamily="34" charset="0"/>
                <a:cs typeface="Arial" pitchFamily="34" charset="0"/>
              </a:rPr>
              <a:t>interfacial </a:t>
            </a:r>
            <a:r>
              <a:rPr lang="en-US" sz="1600" b="1" dirty="0">
                <a:latin typeface="Arial" pitchFamily="34" charset="0"/>
                <a:cs typeface="Arial" pitchFamily="34" charset="0"/>
              </a:rPr>
              <a:t>science; theory, modeling, &amp; </a:t>
            </a:r>
            <a:r>
              <a:rPr lang="en-US" sz="1600" b="1" dirty="0" smtClean="0">
                <a:latin typeface="Arial" pitchFamily="34" charset="0"/>
                <a:cs typeface="Arial" pitchFamily="34" charset="0"/>
              </a:rPr>
              <a:t>simulation (including computation); synthesis</a:t>
            </a:r>
            <a:endParaRPr lang="en-US" sz="1600" b="1" dirty="0">
              <a:latin typeface="Arial" pitchFamily="34" charset="0"/>
              <a:cs typeface="Arial" pitchFamily="34" charset="0"/>
            </a:endParaRPr>
          </a:p>
        </p:txBody>
      </p:sp>
      <p:sp>
        <p:nvSpPr>
          <p:cNvPr id="9" name="Text Box 4"/>
          <p:cNvSpPr txBox="1">
            <a:spLocks noChangeArrowheads="1"/>
          </p:cNvSpPr>
          <p:nvPr/>
        </p:nvSpPr>
        <p:spPr bwMode="auto">
          <a:xfrm>
            <a:off x="5562600" y="990600"/>
            <a:ext cx="3048000" cy="1318427"/>
          </a:xfrm>
          <a:prstGeom prst="rect">
            <a:avLst/>
          </a:prstGeom>
          <a:noFill/>
          <a:ln w="9525">
            <a:noFill/>
            <a:miter lim="800000"/>
            <a:headEnd/>
            <a:tailEnd/>
          </a:ln>
          <a:effectLst/>
        </p:spPr>
        <p:txBody>
          <a:bodyPr lIns="86476" tIns="43238" rIns="86476" bIns="43238">
            <a:spAutoFit/>
          </a:bodyPr>
          <a:lstStyle/>
          <a:p>
            <a:pPr defTabSz="864746"/>
            <a:r>
              <a:rPr lang="en-US" sz="1600" b="1" dirty="0">
                <a:latin typeface="Arial" pitchFamily="34" charset="0"/>
                <a:cs typeface="Arial" pitchFamily="34" charset="0"/>
              </a:rPr>
              <a:t>Molecular mechanisms of light capture and its conversion to chemical and electrical energy via chemical and biochemical pathways</a:t>
            </a:r>
          </a:p>
        </p:txBody>
      </p:sp>
      <p:sp>
        <p:nvSpPr>
          <p:cNvPr id="10" name="Text Box 5"/>
          <p:cNvSpPr txBox="1">
            <a:spLocks noChangeArrowheads="1"/>
          </p:cNvSpPr>
          <p:nvPr/>
        </p:nvSpPr>
        <p:spPr bwMode="auto">
          <a:xfrm>
            <a:off x="6705600" y="3352800"/>
            <a:ext cx="2286000" cy="1810869"/>
          </a:xfrm>
          <a:prstGeom prst="rect">
            <a:avLst/>
          </a:prstGeom>
          <a:noFill/>
          <a:ln w="9525">
            <a:noFill/>
            <a:miter lim="800000"/>
            <a:headEnd/>
            <a:tailEnd/>
          </a:ln>
          <a:effectLst/>
        </p:spPr>
        <p:txBody>
          <a:bodyPr lIns="86476" tIns="43238" rIns="86476" bIns="43238">
            <a:spAutoFit/>
          </a:bodyPr>
          <a:lstStyle/>
          <a:p>
            <a:pPr defTabSz="864746"/>
            <a:r>
              <a:rPr lang="en-US" sz="1600" b="1" dirty="0">
                <a:latin typeface="Arial" pitchFamily="34" charset="0"/>
                <a:cs typeface="Arial" pitchFamily="34" charset="0"/>
              </a:rPr>
              <a:t>Characterization, control, and optimization of chemical transformations, from catalysis to geochemistry</a:t>
            </a:r>
          </a:p>
        </p:txBody>
      </p:sp>
      <p:sp>
        <p:nvSpPr>
          <p:cNvPr id="11" name="Oval 6"/>
          <p:cNvSpPr>
            <a:spLocks noChangeAspect="1" noChangeArrowheads="1"/>
          </p:cNvSpPr>
          <p:nvPr/>
        </p:nvSpPr>
        <p:spPr bwMode="auto">
          <a:xfrm>
            <a:off x="4266623" y="2666439"/>
            <a:ext cx="2330739" cy="2330824"/>
          </a:xfrm>
          <a:prstGeom prst="ellipse">
            <a:avLst/>
          </a:prstGeom>
          <a:solidFill>
            <a:srgbClr val="CCFF99"/>
          </a:solidFill>
          <a:ln w="28575">
            <a:solidFill>
              <a:srgbClr val="33CC33"/>
            </a:solidFill>
            <a:round/>
            <a:headEnd/>
            <a:tailEnd/>
          </a:ln>
          <a:effectLst/>
        </p:spPr>
        <p:txBody>
          <a:bodyPr wrap="none" lIns="86476" tIns="43238" rIns="86476" bIns="43238" anchor="ctr"/>
          <a:lstStyle/>
          <a:p>
            <a:pPr defTabSz="864746"/>
            <a:endParaRPr lang="en-US" sz="2000" dirty="0">
              <a:solidFill>
                <a:srgbClr val="FF3300"/>
              </a:solidFill>
              <a:latin typeface="Arial Narrow" pitchFamily="34" charset="0"/>
            </a:endParaRPr>
          </a:p>
        </p:txBody>
      </p:sp>
      <p:sp>
        <p:nvSpPr>
          <p:cNvPr id="12" name="Oval 7"/>
          <p:cNvSpPr>
            <a:spLocks noChangeAspect="1" noChangeArrowheads="1"/>
          </p:cNvSpPr>
          <p:nvPr/>
        </p:nvSpPr>
        <p:spPr bwMode="auto">
          <a:xfrm>
            <a:off x="2286578" y="2666439"/>
            <a:ext cx="2329295" cy="2330824"/>
          </a:xfrm>
          <a:prstGeom prst="ellipse">
            <a:avLst/>
          </a:prstGeom>
          <a:solidFill>
            <a:srgbClr val="FFCCFF">
              <a:alpha val="75999"/>
            </a:srgbClr>
          </a:solidFill>
          <a:ln w="28575">
            <a:solidFill>
              <a:srgbClr val="FF3300"/>
            </a:solidFill>
            <a:round/>
            <a:headEnd/>
            <a:tailEnd/>
          </a:ln>
          <a:effectLst/>
        </p:spPr>
        <p:txBody>
          <a:bodyPr wrap="none" lIns="86476" tIns="43238" rIns="86476" bIns="43238" anchor="ctr"/>
          <a:lstStyle/>
          <a:p>
            <a:pPr defTabSz="864746"/>
            <a:endParaRPr lang="en-US" sz="2000" dirty="0">
              <a:solidFill>
                <a:srgbClr val="FF3300"/>
              </a:solidFill>
              <a:latin typeface="Arial Narrow" pitchFamily="34" charset="0"/>
            </a:endParaRPr>
          </a:p>
        </p:txBody>
      </p:sp>
      <p:sp>
        <p:nvSpPr>
          <p:cNvPr id="13" name="Rectangle 8"/>
          <p:cNvSpPr>
            <a:spLocks noChangeArrowheads="1"/>
          </p:cNvSpPr>
          <p:nvPr/>
        </p:nvSpPr>
        <p:spPr bwMode="auto">
          <a:xfrm>
            <a:off x="4724400" y="3429000"/>
            <a:ext cx="1829377" cy="686360"/>
          </a:xfrm>
          <a:prstGeom prst="rect">
            <a:avLst/>
          </a:prstGeom>
          <a:noFill/>
          <a:ln w="9525">
            <a:noFill/>
            <a:miter lim="800000"/>
            <a:headEnd/>
            <a:tailEnd/>
          </a:ln>
          <a:effectLst/>
        </p:spPr>
        <p:txBody>
          <a:bodyPr wrap="square" lIns="0" tIns="43230" rIns="0" bIns="43230">
            <a:spAutoFit/>
          </a:bodyPr>
          <a:lstStyle/>
          <a:p>
            <a:pPr defTabSz="864746">
              <a:lnSpc>
                <a:spcPct val="105000"/>
              </a:lnSpc>
            </a:pPr>
            <a:r>
              <a:rPr lang="en-US" b="1" dirty="0">
                <a:solidFill>
                  <a:schemeClr val="accent2"/>
                </a:solidFill>
                <a:latin typeface="Arial" pitchFamily="34" charset="0"/>
                <a:cs typeface="Arial" pitchFamily="34" charset="0"/>
              </a:rPr>
              <a:t>Chemical</a:t>
            </a:r>
          </a:p>
          <a:p>
            <a:pPr defTabSz="864746">
              <a:lnSpc>
                <a:spcPct val="105000"/>
              </a:lnSpc>
            </a:pPr>
            <a:r>
              <a:rPr lang="en-US" b="1" dirty="0">
                <a:solidFill>
                  <a:schemeClr val="accent2"/>
                </a:solidFill>
                <a:latin typeface="Arial" pitchFamily="34" charset="0"/>
                <a:cs typeface="Arial" pitchFamily="34" charset="0"/>
              </a:rPr>
              <a:t>Transformations</a:t>
            </a:r>
          </a:p>
        </p:txBody>
      </p:sp>
      <p:sp>
        <p:nvSpPr>
          <p:cNvPr id="14" name="Rectangle 9"/>
          <p:cNvSpPr>
            <a:spLocks noChangeArrowheads="1"/>
          </p:cNvSpPr>
          <p:nvPr/>
        </p:nvSpPr>
        <p:spPr bwMode="auto">
          <a:xfrm>
            <a:off x="2590800" y="3429000"/>
            <a:ext cx="1436291" cy="669002"/>
          </a:xfrm>
          <a:prstGeom prst="rect">
            <a:avLst/>
          </a:prstGeom>
          <a:noFill/>
          <a:ln w="9525">
            <a:noFill/>
            <a:miter lim="800000"/>
            <a:headEnd/>
            <a:tailEnd/>
          </a:ln>
          <a:effectLst/>
        </p:spPr>
        <p:txBody>
          <a:bodyPr wrap="none" lIns="0" tIns="43230" rIns="0" bIns="43230">
            <a:spAutoFit/>
          </a:bodyPr>
          <a:lstStyle/>
          <a:p>
            <a:pPr defTabSz="864746">
              <a:lnSpc>
                <a:spcPct val="105000"/>
              </a:lnSpc>
            </a:pPr>
            <a:r>
              <a:rPr lang="en-US" b="1" dirty="0">
                <a:solidFill>
                  <a:schemeClr val="accent2"/>
                </a:solidFill>
                <a:latin typeface="Arial" pitchFamily="34" charset="0"/>
                <a:cs typeface="Arial" pitchFamily="34" charset="0"/>
              </a:rPr>
              <a:t>Fundamental</a:t>
            </a:r>
          </a:p>
          <a:p>
            <a:pPr defTabSz="864746">
              <a:lnSpc>
                <a:spcPct val="105000"/>
              </a:lnSpc>
            </a:pPr>
            <a:r>
              <a:rPr lang="en-US" b="1" dirty="0">
                <a:solidFill>
                  <a:schemeClr val="accent2"/>
                </a:solidFill>
                <a:latin typeface="Arial" pitchFamily="34" charset="0"/>
                <a:cs typeface="Arial" pitchFamily="34" charset="0"/>
              </a:rPr>
              <a:t>Interactions</a:t>
            </a:r>
          </a:p>
        </p:txBody>
      </p:sp>
      <p:sp>
        <p:nvSpPr>
          <p:cNvPr id="15" name="Oval 10"/>
          <p:cNvSpPr>
            <a:spLocks noChangeAspect="1" noChangeArrowheads="1"/>
          </p:cNvSpPr>
          <p:nvPr/>
        </p:nvSpPr>
        <p:spPr bwMode="auto">
          <a:xfrm>
            <a:off x="3200112" y="1142439"/>
            <a:ext cx="2330738" cy="2330824"/>
          </a:xfrm>
          <a:prstGeom prst="ellipse">
            <a:avLst/>
          </a:prstGeom>
          <a:solidFill>
            <a:srgbClr val="BBE0E3">
              <a:alpha val="58000"/>
            </a:srgbClr>
          </a:solidFill>
          <a:ln w="28575">
            <a:solidFill>
              <a:schemeClr val="accent2"/>
            </a:solidFill>
            <a:round/>
            <a:headEnd/>
            <a:tailEnd/>
          </a:ln>
          <a:effectLst/>
        </p:spPr>
        <p:txBody>
          <a:bodyPr wrap="none" lIns="91422" tIns="45711" rIns="91422" bIns="45711" anchor="ctr"/>
          <a:lstStyle/>
          <a:p>
            <a:pPr defTabSz="914608"/>
            <a:endParaRPr lang="en-US" sz="2000" dirty="0">
              <a:latin typeface="Arial Narrow" pitchFamily="34" charset="0"/>
            </a:endParaRPr>
          </a:p>
        </p:txBody>
      </p:sp>
      <p:sp>
        <p:nvSpPr>
          <p:cNvPr id="16" name="Rectangle 11"/>
          <p:cNvSpPr>
            <a:spLocks noChangeArrowheads="1"/>
          </p:cNvSpPr>
          <p:nvPr/>
        </p:nvSpPr>
        <p:spPr bwMode="auto">
          <a:xfrm>
            <a:off x="3733800" y="1828800"/>
            <a:ext cx="1676399" cy="669002"/>
          </a:xfrm>
          <a:prstGeom prst="rect">
            <a:avLst/>
          </a:prstGeom>
          <a:noFill/>
          <a:ln w="9525">
            <a:noFill/>
            <a:miter lim="800000"/>
            <a:headEnd/>
            <a:tailEnd/>
          </a:ln>
          <a:effectLst/>
        </p:spPr>
        <p:txBody>
          <a:bodyPr wrap="square" lIns="0" tIns="43230" rIns="0" bIns="43230">
            <a:spAutoFit/>
          </a:bodyPr>
          <a:lstStyle/>
          <a:p>
            <a:pPr defTabSz="864746">
              <a:lnSpc>
                <a:spcPct val="105000"/>
              </a:lnSpc>
            </a:pPr>
            <a:r>
              <a:rPr lang="en-US" b="1" dirty="0">
                <a:solidFill>
                  <a:schemeClr val="accent2"/>
                </a:solidFill>
                <a:latin typeface="Arial" pitchFamily="34" charset="0"/>
                <a:cs typeface="Arial" pitchFamily="34" charset="0"/>
              </a:rPr>
              <a:t>Photo- and Biochemistry</a:t>
            </a:r>
          </a:p>
        </p:txBody>
      </p:sp>
      <p:sp>
        <p:nvSpPr>
          <p:cNvPr id="17" name="Text Box 12"/>
          <p:cNvSpPr txBox="1">
            <a:spLocks noChangeArrowheads="1"/>
          </p:cNvSpPr>
          <p:nvPr/>
        </p:nvSpPr>
        <p:spPr bwMode="auto">
          <a:xfrm>
            <a:off x="152400" y="2895600"/>
            <a:ext cx="2286000" cy="2286000"/>
          </a:xfrm>
          <a:prstGeom prst="rect">
            <a:avLst/>
          </a:prstGeom>
          <a:noFill/>
          <a:ln w="9525">
            <a:noFill/>
            <a:miter lim="800000"/>
            <a:headEnd/>
            <a:tailEnd/>
          </a:ln>
          <a:effectLst/>
        </p:spPr>
        <p:txBody>
          <a:bodyPr wrap="square" lIns="86476" tIns="43238" rIns="86476" bIns="43238">
            <a:spAutoFit/>
          </a:bodyPr>
          <a:lstStyle/>
          <a:p>
            <a:pPr defTabSz="864746"/>
            <a:r>
              <a:rPr lang="en-US" sz="1600" b="1" dirty="0">
                <a:latin typeface="Arial" pitchFamily="34" charset="0"/>
                <a:cs typeface="Arial" pitchFamily="34" charset="0"/>
              </a:rPr>
              <a:t>Structural and dynamical studies of atoms, molecules, and nanostructures; description of their interactions with external stimuli (photons, electrons) at full quantum detail</a:t>
            </a:r>
          </a:p>
        </p:txBody>
      </p:sp>
      <p:sp>
        <p:nvSpPr>
          <p:cNvPr id="18" name="Text Box 13"/>
          <p:cNvSpPr txBox="1">
            <a:spLocks noChangeArrowheads="1"/>
          </p:cNvSpPr>
          <p:nvPr/>
        </p:nvSpPr>
        <p:spPr bwMode="auto">
          <a:xfrm>
            <a:off x="837623" y="1447800"/>
            <a:ext cx="2057977" cy="1323427"/>
          </a:xfrm>
          <a:prstGeom prst="rect">
            <a:avLst/>
          </a:prstGeom>
          <a:noFill/>
          <a:ln w="9525">
            <a:noFill/>
            <a:miter lim="800000"/>
            <a:headEnd/>
            <a:tailEnd/>
          </a:ln>
          <a:effectLst/>
        </p:spPr>
        <p:txBody>
          <a:bodyPr lIns="91429" tIns="45714" rIns="91429" bIns="45714">
            <a:spAutoFit/>
          </a:bodyPr>
          <a:lstStyle/>
          <a:p>
            <a:pPr defTabSz="914608"/>
            <a:r>
              <a:rPr lang="en-US" sz="1600" b="1" dirty="0">
                <a:solidFill>
                  <a:srgbClr val="0000FF"/>
                </a:solidFill>
                <a:latin typeface="Arial" pitchFamily="34" charset="0"/>
                <a:cs typeface="Arial" pitchFamily="34" charset="0"/>
              </a:rPr>
              <a:t>Application of physical science tools to biochemical systems</a:t>
            </a:r>
          </a:p>
        </p:txBody>
      </p:sp>
      <p:sp>
        <p:nvSpPr>
          <p:cNvPr id="19" name="Line 14"/>
          <p:cNvSpPr>
            <a:spLocks noChangeShapeType="1"/>
          </p:cNvSpPr>
          <p:nvPr/>
        </p:nvSpPr>
        <p:spPr bwMode="auto">
          <a:xfrm>
            <a:off x="2667577" y="2285440"/>
            <a:ext cx="1143000" cy="686360"/>
          </a:xfrm>
          <a:prstGeom prst="line">
            <a:avLst/>
          </a:prstGeom>
          <a:noFill/>
          <a:ln w="19050">
            <a:solidFill>
              <a:schemeClr val="tx1"/>
            </a:solidFill>
            <a:round/>
            <a:headEnd/>
            <a:tailEnd type="triangle" w="med" len="med"/>
          </a:ln>
          <a:effectLst/>
        </p:spPr>
        <p:txBody>
          <a:bodyPr lIns="82058" tIns="41029" rIns="82058" bIns="41029"/>
          <a:lstStyle/>
          <a:p>
            <a:endParaRPr lang="en-US">
              <a:latin typeface="Arial Narrow" pitchFamily="34" charset="0"/>
            </a:endParaRPr>
          </a:p>
        </p:txBody>
      </p:sp>
      <p:sp>
        <p:nvSpPr>
          <p:cNvPr id="20" name="Text Box 15"/>
          <p:cNvSpPr txBox="1">
            <a:spLocks noChangeArrowheads="1"/>
          </p:cNvSpPr>
          <p:nvPr/>
        </p:nvSpPr>
        <p:spPr bwMode="auto">
          <a:xfrm>
            <a:off x="6248400" y="2362200"/>
            <a:ext cx="1675535" cy="830985"/>
          </a:xfrm>
          <a:prstGeom prst="rect">
            <a:avLst/>
          </a:prstGeom>
          <a:noFill/>
          <a:ln w="9525">
            <a:noFill/>
            <a:miter lim="800000"/>
            <a:headEnd/>
            <a:tailEnd/>
          </a:ln>
          <a:effectLst/>
        </p:spPr>
        <p:txBody>
          <a:bodyPr lIns="91429" tIns="45714" rIns="91429" bIns="45714">
            <a:spAutoFit/>
          </a:bodyPr>
          <a:lstStyle/>
          <a:p>
            <a:pPr defTabSz="914608"/>
            <a:r>
              <a:rPr lang="en-US" sz="1600" b="1" dirty="0" err="1">
                <a:solidFill>
                  <a:srgbClr val="0000FF"/>
                </a:solidFill>
                <a:latin typeface="Arial" pitchFamily="34" charset="0"/>
                <a:cs typeface="Arial" pitchFamily="34" charset="0"/>
              </a:rPr>
              <a:t>Biomimetic</a:t>
            </a:r>
            <a:r>
              <a:rPr lang="en-US" sz="1600" b="1" dirty="0">
                <a:solidFill>
                  <a:srgbClr val="0000FF"/>
                </a:solidFill>
                <a:latin typeface="Arial" pitchFamily="34" charset="0"/>
                <a:cs typeface="Arial" pitchFamily="34" charset="0"/>
              </a:rPr>
              <a:t> catalytic systems</a:t>
            </a:r>
          </a:p>
        </p:txBody>
      </p:sp>
      <p:sp>
        <p:nvSpPr>
          <p:cNvPr id="21" name="Line 16"/>
          <p:cNvSpPr>
            <a:spLocks noChangeShapeType="1"/>
          </p:cNvSpPr>
          <p:nvPr/>
        </p:nvSpPr>
        <p:spPr bwMode="auto">
          <a:xfrm flipH="1">
            <a:off x="4953577" y="2666440"/>
            <a:ext cx="1294535" cy="305360"/>
          </a:xfrm>
          <a:prstGeom prst="line">
            <a:avLst/>
          </a:prstGeom>
          <a:noFill/>
          <a:ln w="19050">
            <a:solidFill>
              <a:schemeClr val="tx1"/>
            </a:solidFill>
            <a:round/>
            <a:headEnd/>
            <a:tailEnd type="triangle" w="med" len="med"/>
          </a:ln>
          <a:effectLst/>
        </p:spPr>
        <p:txBody>
          <a:bodyPr lIns="82058" tIns="41029" rIns="82058" bIns="41029"/>
          <a:lstStyle/>
          <a:p>
            <a:endParaRPr lang="en-US">
              <a:latin typeface="Arial Narrow" pitchFamily="34" charset="0"/>
            </a:endParaRPr>
          </a:p>
        </p:txBody>
      </p:sp>
      <p:sp>
        <p:nvSpPr>
          <p:cNvPr id="22" name="Text Box 17"/>
          <p:cNvSpPr txBox="1">
            <a:spLocks noChangeArrowheads="1"/>
          </p:cNvSpPr>
          <p:nvPr/>
        </p:nvSpPr>
        <p:spPr bwMode="auto">
          <a:xfrm>
            <a:off x="3886200" y="4800600"/>
            <a:ext cx="1676977" cy="825034"/>
          </a:xfrm>
          <a:prstGeom prst="rect">
            <a:avLst/>
          </a:prstGeom>
          <a:noFill/>
          <a:ln w="9525">
            <a:noFill/>
            <a:miter lim="800000"/>
            <a:headEnd/>
            <a:tailEnd/>
          </a:ln>
          <a:effectLst/>
        </p:spPr>
        <p:txBody>
          <a:bodyPr lIns="91429" tIns="45714" rIns="91429" bIns="45714">
            <a:spAutoFit/>
          </a:bodyPr>
          <a:lstStyle/>
          <a:p>
            <a:pPr defTabSz="914608"/>
            <a:r>
              <a:rPr lang="en-US" sz="1600" b="1" dirty="0">
                <a:solidFill>
                  <a:srgbClr val="0000FF"/>
                </a:solidFill>
                <a:latin typeface="Arial" pitchFamily="34" charset="0"/>
                <a:cs typeface="Arial" pitchFamily="34" charset="0"/>
              </a:rPr>
              <a:t>Interfacial </a:t>
            </a:r>
            <a:r>
              <a:rPr lang="en-US" sz="1600" b="1" dirty="0" err="1">
                <a:solidFill>
                  <a:srgbClr val="0000FF"/>
                </a:solidFill>
                <a:latin typeface="Arial" pitchFamily="34" charset="0"/>
                <a:cs typeface="Arial" pitchFamily="34" charset="0"/>
              </a:rPr>
              <a:t>nanoscale</a:t>
            </a:r>
            <a:r>
              <a:rPr lang="en-US" sz="1600" b="1" dirty="0">
                <a:solidFill>
                  <a:srgbClr val="0000FF"/>
                </a:solidFill>
                <a:latin typeface="Arial" pitchFamily="34" charset="0"/>
                <a:cs typeface="Arial" pitchFamily="34" charset="0"/>
              </a:rPr>
              <a:t> chemistry</a:t>
            </a:r>
          </a:p>
        </p:txBody>
      </p:sp>
      <p:sp>
        <p:nvSpPr>
          <p:cNvPr id="23" name="Line 18"/>
          <p:cNvSpPr>
            <a:spLocks noChangeShapeType="1"/>
          </p:cNvSpPr>
          <p:nvPr/>
        </p:nvSpPr>
        <p:spPr bwMode="auto">
          <a:xfrm flipH="1" flipV="1">
            <a:off x="4419600" y="3809440"/>
            <a:ext cx="0" cy="991721"/>
          </a:xfrm>
          <a:prstGeom prst="line">
            <a:avLst/>
          </a:prstGeom>
          <a:noFill/>
          <a:ln w="19050">
            <a:solidFill>
              <a:schemeClr val="tx1"/>
            </a:solidFill>
            <a:round/>
            <a:headEnd/>
            <a:tailEnd type="triangle" w="med" len="med"/>
          </a:ln>
          <a:effectLst/>
        </p:spPr>
        <p:txBody>
          <a:bodyPr lIns="82058" tIns="41029" rIns="82058" bIns="41029"/>
          <a:lstStyle/>
          <a:p>
            <a:endParaRPr lang="en-US">
              <a:latin typeface="Arial Narrow" pitchFamily="34" charset="0"/>
            </a:endParaRPr>
          </a:p>
        </p:txBody>
      </p:sp>
      <p:sp>
        <p:nvSpPr>
          <p:cNvPr id="24" name="Title 4"/>
          <p:cNvSpPr>
            <a:spLocks noGrp="1"/>
          </p:cNvSpPr>
          <p:nvPr>
            <p:ph type="title"/>
          </p:nvPr>
        </p:nvSpPr>
        <p:spPr>
          <a:xfrm>
            <a:off x="0" y="-219075"/>
            <a:ext cx="9144000" cy="1143000"/>
          </a:xfrm>
        </p:spPr>
        <p:txBody>
          <a:bodyPr/>
          <a:lstStyle/>
          <a:p>
            <a:r>
              <a:rPr lang="en-US" b="1" dirty="0" smtClean="0"/>
              <a:t>Team Structure in CSGB</a:t>
            </a:r>
            <a:endParaRPr lang="en-US"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4"/>
          <p:cNvSpPr>
            <a:spLocks noGrp="1"/>
          </p:cNvSpPr>
          <p:nvPr>
            <p:ph type="title"/>
          </p:nvPr>
        </p:nvSpPr>
        <p:spPr/>
        <p:txBody>
          <a:bodyPr/>
          <a:lstStyle/>
          <a:p>
            <a:r>
              <a:rPr lang="en-US" b="1" dirty="0" smtClean="0">
                <a:latin typeface="Arial" charset="0"/>
                <a:cs typeface="Arial" charset="0"/>
              </a:rPr>
              <a:t>FY 2014 Committee of Visitors</a:t>
            </a:r>
          </a:p>
        </p:txBody>
      </p:sp>
      <p:sp>
        <p:nvSpPr>
          <p:cNvPr id="9" name="Title 4"/>
          <p:cNvSpPr txBox="1">
            <a:spLocks/>
          </p:cNvSpPr>
          <p:nvPr/>
        </p:nvSpPr>
        <p:spPr bwMode="auto">
          <a:xfrm>
            <a:off x="4343400" y="6400800"/>
            <a:ext cx="3429000" cy="304800"/>
          </a:xfrm>
          <a:prstGeom prst="rect">
            <a:avLst/>
          </a:prstGeom>
          <a:noFill/>
          <a:ln w="9525">
            <a:noFill/>
            <a:miter lim="800000"/>
            <a:headEnd/>
            <a:tailEnd/>
          </a:ln>
        </p:spPr>
        <p:txBody>
          <a:bodyPr lIns="91432" tIns="45716" rIns="91432" bIns="45716" anchor="ctr"/>
          <a:lstStyle/>
          <a:p>
            <a:pPr algn="ctr" defTabSz="914318" eaLnBrk="0" hangingPunct="0">
              <a:defRPr/>
            </a:pPr>
            <a:endParaRPr lang="en-US" sz="1400" dirty="0">
              <a:solidFill>
                <a:srgbClr val="106636"/>
              </a:solidFill>
              <a:latin typeface="Arial" pitchFamily="34" charset="0"/>
              <a:ea typeface="+mj-ea"/>
              <a:cs typeface="Arial" pitchFamily="34" charset="0"/>
            </a:endParaRPr>
          </a:p>
        </p:txBody>
      </p:sp>
      <p:sp>
        <p:nvSpPr>
          <p:cNvPr id="7" name="TextBox 6"/>
          <p:cNvSpPr txBox="1"/>
          <p:nvPr/>
        </p:nvSpPr>
        <p:spPr>
          <a:xfrm>
            <a:off x="228600" y="838200"/>
            <a:ext cx="8763000" cy="6311976"/>
          </a:xfrm>
          <a:prstGeom prst="rect">
            <a:avLst/>
          </a:prstGeom>
          <a:noFill/>
        </p:spPr>
        <p:txBody>
          <a:bodyPr lIns="91432" tIns="45716" rIns="91432" bIns="45716">
            <a:spAutoFit/>
          </a:bodyPr>
          <a:lstStyle/>
          <a:p>
            <a:pPr marL="284163" indent="-284163" defTabSz="865111" eaLnBrk="0" fontAlgn="auto" hangingPunct="0">
              <a:spcBef>
                <a:spcPts val="0"/>
              </a:spcBef>
              <a:spcAft>
                <a:spcPts val="1200"/>
              </a:spcAft>
              <a:buClr>
                <a:schemeClr val="tx1"/>
              </a:buClr>
              <a:buSzPct val="75000"/>
              <a:buFont typeface="Arial" pitchFamily="34" charset="0"/>
              <a:buChar char="•"/>
              <a:defRPr/>
            </a:pPr>
            <a:r>
              <a:rPr lang="en-US" sz="2000" b="1" dirty="0">
                <a:solidFill>
                  <a:srgbClr val="106636"/>
                </a:solidFill>
                <a:latin typeface="Arial" pitchFamily="34" charset="0"/>
                <a:cs typeface="Arial" pitchFamily="34" charset="0"/>
              </a:rPr>
              <a:t> </a:t>
            </a:r>
            <a:r>
              <a:rPr lang="en-US" sz="2000" b="1" dirty="0" smtClean="0">
                <a:solidFill>
                  <a:srgbClr val="106636"/>
                </a:solidFill>
                <a:latin typeface="Arial" pitchFamily="34" charset="0"/>
                <a:cs typeface="Arial" pitchFamily="34" charset="0"/>
              </a:rPr>
              <a:t>Sharon </a:t>
            </a:r>
            <a:r>
              <a:rPr lang="en-US" sz="2000" b="1" dirty="0" err="1" smtClean="0">
                <a:solidFill>
                  <a:srgbClr val="106636"/>
                </a:solidFill>
                <a:latin typeface="Arial" pitchFamily="34" charset="0"/>
                <a:cs typeface="Arial" pitchFamily="34" charset="0"/>
              </a:rPr>
              <a:t>Hammes-Schiffer</a:t>
            </a:r>
            <a:r>
              <a:rPr lang="en-US" sz="2000" b="1" dirty="0" smtClean="0">
                <a:solidFill>
                  <a:srgbClr val="106636"/>
                </a:solidFill>
                <a:latin typeface="Arial" pitchFamily="34" charset="0"/>
                <a:cs typeface="Arial" pitchFamily="34" charset="0"/>
              </a:rPr>
              <a:t>,</a:t>
            </a:r>
            <a:r>
              <a:rPr lang="en-US" sz="2000" dirty="0" smtClean="0">
                <a:solidFill>
                  <a:srgbClr val="106636"/>
                </a:solidFill>
                <a:latin typeface="Arial" pitchFamily="34" charset="0"/>
                <a:cs typeface="Arial" pitchFamily="34" charset="0"/>
              </a:rPr>
              <a:t> </a:t>
            </a:r>
            <a:r>
              <a:rPr lang="en-US" sz="2000" dirty="0">
                <a:solidFill>
                  <a:srgbClr val="106636"/>
                </a:solidFill>
                <a:latin typeface="Arial" pitchFamily="34" charset="0"/>
                <a:cs typeface="Arial" pitchFamily="34" charset="0"/>
              </a:rPr>
              <a:t>University of </a:t>
            </a:r>
            <a:r>
              <a:rPr lang="en-US" sz="2000" dirty="0" smtClean="0">
                <a:solidFill>
                  <a:srgbClr val="106636"/>
                </a:solidFill>
                <a:latin typeface="Arial" pitchFamily="34" charset="0"/>
                <a:cs typeface="Arial" pitchFamily="34" charset="0"/>
              </a:rPr>
              <a:t>Illinois, </a:t>
            </a:r>
            <a:r>
              <a:rPr lang="en-US" sz="2000" dirty="0">
                <a:solidFill>
                  <a:srgbClr val="106636"/>
                </a:solidFill>
                <a:latin typeface="Arial" pitchFamily="34" charset="0"/>
                <a:cs typeface="Arial" pitchFamily="34" charset="0"/>
              </a:rPr>
              <a:t>C</a:t>
            </a:r>
            <a:r>
              <a:rPr lang="en-US" sz="2000" dirty="0" smtClean="0">
                <a:solidFill>
                  <a:srgbClr val="106636"/>
                </a:solidFill>
                <a:latin typeface="Arial" pitchFamily="34" charset="0"/>
                <a:cs typeface="Arial" pitchFamily="34" charset="0"/>
              </a:rPr>
              <a:t>hair</a:t>
            </a:r>
            <a:endParaRPr lang="en-US" sz="2000" dirty="0">
              <a:solidFill>
                <a:srgbClr val="106636"/>
              </a:solidFill>
              <a:latin typeface="Arial" pitchFamily="34" charset="0"/>
              <a:cs typeface="Arial" pitchFamily="34" charset="0"/>
            </a:endParaRPr>
          </a:p>
          <a:p>
            <a:pPr marL="284163" indent="-284163" defTabSz="865111" eaLnBrk="0" fontAlgn="auto" hangingPunct="0">
              <a:spcBef>
                <a:spcPts val="0"/>
              </a:spcBef>
              <a:spcAft>
                <a:spcPts val="1200"/>
              </a:spcAft>
              <a:buClr>
                <a:schemeClr val="tx1"/>
              </a:buClr>
              <a:buSzPct val="75000"/>
              <a:buFont typeface="Arial" pitchFamily="34" charset="0"/>
              <a:buChar char="•"/>
              <a:defRPr/>
            </a:pPr>
            <a:r>
              <a:rPr lang="en-US" sz="2000" dirty="0">
                <a:solidFill>
                  <a:srgbClr val="106636"/>
                </a:solidFill>
                <a:latin typeface="Arial" pitchFamily="34" charset="0"/>
                <a:cs typeface="Arial" pitchFamily="34" charset="0"/>
              </a:rPr>
              <a:t> </a:t>
            </a:r>
            <a:r>
              <a:rPr lang="en-US" sz="2000" dirty="0" smtClean="0">
                <a:solidFill>
                  <a:srgbClr val="106636"/>
                </a:solidFill>
                <a:latin typeface="Arial" pitchFamily="34" charset="0"/>
                <a:cs typeface="Arial" pitchFamily="34" charset="0"/>
              </a:rPr>
              <a:t>April 30 – May 2, 2014 </a:t>
            </a:r>
            <a:r>
              <a:rPr lang="en-US" sz="2000" dirty="0">
                <a:solidFill>
                  <a:srgbClr val="106636"/>
                </a:solidFill>
                <a:latin typeface="Arial" pitchFamily="34" charset="0"/>
                <a:cs typeface="Arial" pitchFamily="34" charset="0"/>
              </a:rPr>
              <a:t>at DOE Germantown</a:t>
            </a:r>
          </a:p>
          <a:p>
            <a:pPr marL="284163" indent="-284163" defTabSz="865111" eaLnBrk="0" fontAlgn="auto" hangingPunct="0">
              <a:spcBef>
                <a:spcPts val="0"/>
              </a:spcBef>
              <a:spcAft>
                <a:spcPts val="1200"/>
              </a:spcAft>
              <a:buClr>
                <a:schemeClr val="tx1"/>
              </a:buClr>
              <a:buSzPct val="75000"/>
              <a:buFont typeface="Arial" pitchFamily="34" charset="0"/>
              <a:buChar char="•"/>
              <a:defRPr/>
            </a:pPr>
            <a:r>
              <a:rPr lang="en-US" sz="2000" dirty="0">
                <a:solidFill>
                  <a:srgbClr val="106636"/>
                </a:solidFill>
                <a:latin typeface="Arial" pitchFamily="34" charset="0"/>
                <a:cs typeface="Arial" pitchFamily="34" charset="0"/>
              </a:rPr>
              <a:t> </a:t>
            </a:r>
            <a:r>
              <a:rPr lang="en-US" sz="2000" dirty="0" smtClean="0">
                <a:solidFill>
                  <a:srgbClr val="106636"/>
                </a:solidFill>
                <a:latin typeface="Arial" pitchFamily="34" charset="0"/>
                <a:cs typeface="Arial" pitchFamily="34" charset="0"/>
              </a:rPr>
              <a:t>17 </a:t>
            </a:r>
            <a:r>
              <a:rPr lang="en-US" sz="2000" dirty="0">
                <a:solidFill>
                  <a:srgbClr val="106636"/>
                </a:solidFill>
                <a:latin typeface="Arial" pitchFamily="34" charset="0"/>
                <a:cs typeface="Arial" pitchFamily="34" charset="0"/>
              </a:rPr>
              <a:t>COV panelists organized into </a:t>
            </a:r>
            <a:r>
              <a:rPr lang="en-US" sz="2000" dirty="0" smtClean="0">
                <a:solidFill>
                  <a:srgbClr val="106636"/>
                </a:solidFill>
                <a:latin typeface="Arial" pitchFamily="34" charset="0"/>
                <a:cs typeface="Arial" pitchFamily="34" charset="0"/>
              </a:rPr>
              <a:t>3 panels  </a:t>
            </a:r>
            <a:endParaRPr lang="en-US" sz="2000" dirty="0">
              <a:solidFill>
                <a:srgbClr val="106636"/>
              </a:solidFill>
              <a:latin typeface="Arial" pitchFamily="34" charset="0"/>
              <a:cs typeface="Arial" pitchFamily="34" charset="0"/>
            </a:endParaRPr>
          </a:p>
          <a:p>
            <a:pPr marL="284163" indent="-284163" defTabSz="865111" eaLnBrk="0" fontAlgn="auto" hangingPunct="0">
              <a:spcBef>
                <a:spcPts val="0"/>
              </a:spcBef>
              <a:spcAft>
                <a:spcPts val="1200"/>
              </a:spcAft>
              <a:buClr>
                <a:schemeClr val="tx1"/>
              </a:buClr>
              <a:buSzPct val="75000"/>
              <a:buFont typeface="Arial" pitchFamily="34" charset="0"/>
              <a:buChar char="•"/>
              <a:defRPr/>
            </a:pPr>
            <a:r>
              <a:rPr lang="en-US" sz="2000" dirty="0">
                <a:solidFill>
                  <a:srgbClr val="106636"/>
                </a:solidFill>
                <a:latin typeface="Arial" pitchFamily="34" charset="0"/>
                <a:cs typeface="Arial" pitchFamily="34" charset="0"/>
              </a:rPr>
              <a:t> Panelist statistics:</a:t>
            </a:r>
          </a:p>
          <a:p>
            <a:pPr marL="457159" lvl="1" indent="0" defTabSz="865111" eaLnBrk="0" fontAlgn="auto" hangingPunct="0">
              <a:spcBef>
                <a:spcPts val="0"/>
              </a:spcBef>
              <a:spcAft>
                <a:spcPts val="0"/>
              </a:spcAft>
              <a:buClr>
                <a:schemeClr val="tx1"/>
              </a:buClr>
              <a:buSzPct val="75000"/>
              <a:defRPr/>
            </a:pPr>
            <a:r>
              <a:rPr lang="en-US" sz="2000" dirty="0">
                <a:latin typeface="Arial" pitchFamily="34" charset="0"/>
                <a:cs typeface="Arial" pitchFamily="34" charset="0"/>
              </a:rPr>
              <a:t>Academia:  </a:t>
            </a:r>
            <a:r>
              <a:rPr lang="en-US" sz="2000" dirty="0" smtClean="0">
                <a:latin typeface="Arial" pitchFamily="34" charset="0"/>
                <a:cs typeface="Arial" pitchFamily="34" charset="0"/>
              </a:rPr>
              <a:t>12</a:t>
            </a:r>
            <a:r>
              <a:rPr lang="en-US" sz="2000" dirty="0">
                <a:latin typeface="Arial" pitchFamily="34" charset="0"/>
                <a:cs typeface="Arial" pitchFamily="34" charset="0"/>
              </a:rPr>
              <a:t>		Funded by </a:t>
            </a:r>
            <a:r>
              <a:rPr lang="en-US" sz="2000" dirty="0" smtClean="0">
                <a:latin typeface="Arial" pitchFamily="34" charset="0"/>
                <a:cs typeface="Arial" pitchFamily="34" charset="0"/>
              </a:rPr>
              <a:t>CSGB:  10</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r>
              <a:rPr lang="en-US" sz="2000" dirty="0">
                <a:latin typeface="Arial" pitchFamily="34" charset="0"/>
                <a:cs typeface="Arial" pitchFamily="34" charset="0"/>
              </a:rPr>
              <a:t>DOE Lab:  4		Not funded:  7</a:t>
            </a:r>
          </a:p>
          <a:p>
            <a:pPr marL="457159" lvl="1" indent="0" defTabSz="865111" eaLnBrk="0" fontAlgn="auto" hangingPunct="0">
              <a:spcBef>
                <a:spcPts val="0"/>
              </a:spcBef>
              <a:spcAft>
                <a:spcPts val="0"/>
              </a:spcAft>
              <a:buClr>
                <a:schemeClr val="tx1"/>
              </a:buClr>
              <a:buSzPct val="75000"/>
              <a:defRPr/>
            </a:pPr>
            <a:r>
              <a:rPr lang="en-US" sz="2000" dirty="0">
                <a:latin typeface="Arial" pitchFamily="34" charset="0"/>
                <a:cs typeface="Arial" pitchFamily="34" charset="0"/>
              </a:rPr>
              <a:t>Industry:  </a:t>
            </a:r>
            <a:r>
              <a:rPr lang="en-US" sz="2000" dirty="0" smtClean="0">
                <a:latin typeface="Arial" pitchFamily="34" charset="0"/>
                <a:cs typeface="Arial" pitchFamily="34" charset="0"/>
              </a:rPr>
              <a:t>1</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r>
              <a:rPr lang="en-US" sz="2000" dirty="0">
                <a:latin typeface="Arial" pitchFamily="34" charset="0"/>
                <a:cs typeface="Arial" pitchFamily="34" charset="0"/>
              </a:rPr>
              <a:t>International: 1		Male:  </a:t>
            </a:r>
            <a:r>
              <a:rPr lang="en-US" sz="2000" dirty="0" smtClean="0">
                <a:latin typeface="Arial" pitchFamily="34" charset="0"/>
                <a:cs typeface="Arial" pitchFamily="34" charset="0"/>
              </a:rPr>
              <a:t>9</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r>
              <a:rPr lang="en-US" sz="2000" dirty="0">
                <a:latin typeface="Arial" pitchFamily="34" charset="0"/>
                <a:cs typeface="Arial" pitchFamily="34" charset="0"/>
              </a:rPr>
              <a:t>				Female:  </a:t>
            </a:r>
            <a:r>
              <a:rPr lang="en-US" sz="2000" dirty="0" smtClean="0">
                <a:latin typeface="Arial" pitchFamily="34" charset="0"/>
                <a:cs typeface="Arial" pitchFamily="34" charset="0"/>
              </a:rPr>
              <a:t>8</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r>
              <a:rPr lang="en-US" sz="2000" dirty="0" smtClean="0">
                <a:latin typeface="Arial" pitchFamily="34" charset="0"/>
                <a:cs typeface="Arial" pitchFamily="34" charset="0"/>
              </a:rPr>
              <a:t>Chaka, Francisco, </a:t>
            </a:r>
            <a:r>
              <a:rPr lang="en-US" sz="2000" dirty="0" err="1" smtClean="0">
                <a:latin typeface="Arial" pitchFamily="34" charset="0"/>
                <a:cs typeface="Arial" pitchFamily="34" charset="0"/>
              </a:rPr>
              <a:t>Winograd</a:t>
            </a:r>
            <a:r>
              <a:rPr lang="en-US" sz="2000" dirty="0" smtClean="0">
                <a:latin typeface="Arial" pitchFamily="34" charset="0"/>
                <a:cs typeface="Arial" pitchFamily="34" charset="0"/>
              </a:rPr>
              <a:t> served on prior CSGB COVs</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r>
              <a:rPr lang="en-US" sz="2000" dirty="0" err="1" smtClean="0">
                <a:latin typeface="Arial" pitchFamily="34" charset="0"/>
                <a:cs typeface="Arial" pitchFamily="34" charset="0"/>
              </a:rPr>
              <a:t>Hammes-Schiffer</a:t>
            </a:r>
            <a:r>
              <a:rPr lang="en-US" sz="2000" dirty="0" smtClean="0">
                <a:latin typeface="Arial" pitchFamily="34" charset="0"/>
                <a:cs typeface="Arial" pitchFamily="34" charset="0"/>
              </a:rPr>
              <a:t>, Kay are  BESAC members</a:t>
            </a:r>
            <a:endParaRPr lang="en-US" sz="2000" dirty="0">
              <a:latin typeface="Arial" pitchFamily="34" charset="0"/>
              <a:cs typeface="Arial" pitchFamily="34" charset="0"/>
            </a:endParaRPr>
          </a:p>
          <a:p>
            <a:pPr marL="457159" lvl="1" indent="0" defTabSz="865111" eaLnBrk="0" fontAlgn="auto" hangingPunct="0">
              <a:spcBef>
                <a:spcPts val="0"/>
              </a:spcBef>
              <a:spcAft>
                <a:spcPts val="0"/>
              </a:spcAft>
              <a:buClr>
                <a:schemeClr val="tx1"/>
              </a:buClr>
              <a:buSzPct val="75000"/>
              <a:defRPr/>
            </a:pPr>
            <a:endParaRPr lang="en-US" b="1" dirty="0">
              <a:latin typeface="Arial" pitchFamily="34" charset="0"/>
              <a:cs typeface="Arial" pitchFamily="34" charset="0"/>
            </a:endParaRPr>
          </a:p>
          <a:p>
            <a:pPr defTabSz="865111" eaLnBrk="0" fontAlgn="auto" hangingPunct="0">
              <a:spcBef>
                <a:spcPts val="0"/>
              </a:spcBef>
              <a:spcAft>
                <a:spcPts val="0"/>
              </a:spcAft>
              <a:buClr>
                <a:schemeClr val="tx1"/>
              </a:buClr>
              <a:buSzPct val="75000"/>
              <a:defRPr/>
            </a:pPr>
            <a:endParaRPr lang="en-US" b="1" dirty="0">
              <a:latin typeface="Arial" pitchFamily="34" charset="0"/>
              <a:cs typeface="Arial" pitchFamily="34" charset="0"/>
            </a:endParaRPr>
          </a:p>
          <a:p>
            <a:pPr defTabSz="865111" eaLnBrk="0" fontAlgn="auto" hangingPunct="0">
              <a:spcBef>
                <a:spcPts val="0"/>
              </a:spcBef>
              <a:spcAft>
                <a:spcPts val="1200"/>
              </a:spcAft>
              <a:buClr>
                <a:schemeClr val="tx1"/>
              </a:buClr>
              <a:buSzPct val="75000"/>
              <a:buFont typeface="Wingdings" pitchFamily="2" charset="2"/>
              <a:buChar char="Ø"/>
              <a:defRPr/>
            </a:pPr>
            <a:endParaRPr lang="en-US" b="1" dirty="0">
              <a:latin typeface="Arial" pitchFamily="34" charset="0"/>
              <a:cs typeface="Arial" pitchFamily="34" charset="0"/>
            </a:endParaRPr>
          </a:p>
          <a:p>
            <a:pPr defTabSz="914318" fontAlgn="auto">
              <a:spcBef>
                <a:spcPts val="0"/>
              </a:spcBef>
              <a:spcAft>
                <a:spcPts val="0"/>
              </a:spcAft>
              <a:defRPr/>
            </a:pPr>
            <a:endParaRPr lang="en-US" sz="1600" b="1" dirty="0">
              <a:latin typeface="Arial" pitchFamily="34" charset="0"/>
              <a:cs typeface="Arial" pitchFamily="34" charset="0"/>
            </a:endParaRPr>
          </a:p>
          <a:p>
            <a:pPr defTabSz="865111" eaLnBrk="0" fontAlgn="auto" hangingPunct="0">
              <a:spcBef>
                <a:spcPts val="0"/>
              </a:spcBef>
              <a:spcAft>
                <a:spcPts val="500"/>
              </a:spcAft>
              <a:buClr>
                <a:schemeClr val="tx1"/>
              </a:buClr>
              <a:buSzPct val="75000"/>
              <a:defRPr/>
            </a:pPr>
            <a:endParaRPr lang="en-US" sz="2000" b="1" dirty="0">
              <a:latin typeface="Arial" pitchFamily="34" charset="0"/>
              <a:cs typeface="Arial" pitchFamily="34" charset="0"/>
            </a:endParaRPr>
          </a:p>
          <a:p>
            <a:pPr defTabSz="865111" eaLnBrk="0" fontAlgn="auto" hangingPunct="0">
              <a:spcBef>
                <a:spcPts val="0"/>
              </a:spcBef>
              <a:spcAft>
                <a:spcPts val="500"/>
              </a:spcAft>
              <a:buClr>
                <a:schemeClr val="tx1"/>
              </a:buClr>
              <a:buSzPct val="75000"/>
              <a:defRPr/>
            </a:pPr>
            <a:endParaRPr lang="en-US"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b="1" dirty="0" smtClean="0">
                <a:latin typeface="Arial" charset="0"/>
                <a:cs typeface="Arial" charset="0"/>
              </a:rPr>
              <a:t>Panel Structure and Membership</a:t>
            </a:r>
          </a:p>
        </p:txBody>
      </p:sp>
      <p:sp>
        <p:nvSpPr>
          <p:cNvPr id="12291" name="TextBox 5"/>
          <p:cNvSpPr txBox="1">
            <a:spLocks noChangeArrowheads="1"/>
          </p:cNvSpPr>
          <p:nvPr/>
        </p:nvSpPr>
        <p:spPr bwMode="auto">
          <a:xfrm>
            <a:off x="762000" y="763588"/>
            <a:ext cx="8001000" cy="5339915"/>
          </a:xfrm>
          <a:prstGeom prst="rect">
            <a:avLst/>
          </a:prstGeom>
          <a:noFill/>
          <a:ln w="9525">
            <a:noFill/>
            <a:miter lim="800000"/>
            <a:headEnd/>
            <a:tailEnd/>
          </a:ln>
        </p:spPr>
        <p:txBody>
          <a:bodyPr wrap="square" lIns="91432" tIns="45716" rIns="91432" bIns="45716">
            <a:spAutoFit/>
          </a:bodyPr>
          <a:lstStyle/>
          <a:p>
            <a:r>
              <a:rPr lang="en-US" sz="1600" b="1" dirty="0">
                <a:cs typeface="Arial" charset="0"/>
              </a:rPr>
              <a:t>Panel 1:  </a:t>
            </a:r>
            <a:r>
              <a:rPr lang="en-US" sz="1600" b="1" dirty="0" smtClean="0">
                <a:cs typeface="Arial" charset="0"/>
              </a:rPr>
              <a:t>Fundamental Interactions</a:t>
            </a:r>
            <a:endParaRPr lang="en-US" sz="1600" b="1" dirty="0">
              <a:cs typeface="Arial" charset="0"/>
            </a:endParaRPr>
          </a:p>
          <a:p>
            <a:r>
              <a:rPr lang="en-US" sz="1400" b="1" dirty="0" smtClean="0">
                <a:cs typeface="Arial" charset="0"/>
              </a:rPr>
              <a:t>Bruce Kay</a:t>
            </a:r>
            <a:r>
              <a:rPr lang="en-US" sz="1400" dirty="0" smtClean="0">
                <a:cs typeface="Arial" charset="0"/>
              </a:rPr>
              <a:t>, PNNL, (Lead and BESAC)</a:t>
            </a:r>
            <a:endParaRPr lang="en-US" sz="1400" dirty="0">
              <a:cs typeface="Arial" charset="0"/>
            </a:endParaRPr>
          </a:p>
          <a:p>
            <a:endParaRPr lang="en-US" sz="800" dirty="0">
              <a:cs typeface="Arial" charset="0"/>
            </a:endParaRPr>
          </a:p>
          <a:p>
            <a:pPr lvl="1" indent="0"/>
            <a:r>
              <a:rPr lang="en-US" sz="1400" dirty="0" smtClean="0">
                <a:cs typeface="Arial" charset="0"/>
              </a:rPr>
              <a:t>Heather Lewandowski - JILA/CU</a:t>
            </a:r>
          </a:p>
          <a:p>
            <a:pPr lvl="1" indent="0"/>
            <a:r>
              <a:rPr lang="en-US" sz="1400" dirty="0" smtClean="0">
                <a:cs typeface="Arial" charset="0"/>
              </a:rPr>
              <a:t>Joe Francisco – Purdue University</a:t>
            </a:r>
          </a:p>
          <a:p>
            <a:pPr lvl="1" indent="0"/>
            <a:r>
              <a:rPr lang="en-US" sz="1400" dirty="0" smtClean="0">
                <a:cs typeface="Arial" charset="0"/>
              </a:rPr>
              <a:t>Gilbert </a:t>
            </a:r>
            <a:r>
              <a:rPr lang="en-US" sz="1400" dirty="0" err="1" smtClean="0">
                <a:cs typeface="Arial" charset="0"/>
              </a:rPr>
              <a:t>Nathanson</a:t>
            </a:r>
            <a:r>
              <a:rPr lang="en-US" sz="1400" dirty="0" smtClean="0">
                <a:cs typeface="Arial" charset="0"/>
              </a:rPr>
              <a:t> – University of Wisconsin</a:t>
            </a:r>
          </a:p>
          <a:p>
            <a:pPr lvl="1" indent="0"/>
            <a:r>
              <a:rPr lang="en-US" sz="1400" dirty="0" err="1" smtClean="0">
                <a:cs typeface="Arial" charset="0"/>
              </a:rPr>
              <a:t>Rigoberto</a:t>
            </a:r>
            <a:r>
              <a:rPr lang="en-US" sz="1400" dirty="0" smtClean="0">
                <a:cs typeface="Arial" charset="0"/>
              </a:rPr>
              <a:t> Hernandez – Georgia Tech</a:t>
            </a:r>
          </a:p>
          <a:p>
            <a:pPr>
              <a:buFont typeface="Arial" charset="0"/>
              <a:buChar char="•"/>
            </a:pPr>
            <a:endParaRPr lang="en-US" sz="1500" dirty="0">
              <a:cs typeface="Arial" charset="0"/>
            </a:endParaRPr>
          </a:p>
          <a:p>
            <a:r>
              <a:rPr lang="en-US" sz="1600" b="1" dirty="0" smtClean="0">
                <a:cs typeface="Arial" charset="0"/>
              </a:rPr>
              <a:t>Panel 2:  Photochemistry and Biochemistry</a:t>
            </a:r>
          </a:p>
          <a:p>
            <a:r>
              <a:rPr lang="en-US" sz="1400" b="1" dirty="0" smtClean="0">
                <a:cs typeface="Arial" charset="0"/>
              </a:rPr>
              <a:t>Jim </a:t>
            </a:r>
            <a:r>
              <a:rPr lang="en-US" sz="1400" b="1" dirty="0" err="1" smtClean="0">
                <a:cs typeface="Arial" charset="0"/>
              </a:rPr>
              <a:t>McCusker</a:t>
            </a:r>
            <a:r>
              <a:rPr lang="en-US" sz="1400" b="1" dirty="0" smtClean="0">
                <a:cs typeface="Arial" charset="0"/>
              </a:rPr>
              <a:t>, </a:t>
            </a:r>
            <a:r>
              <a:rPr lang="en-US" sz="1400" dirty="0" smtClean="0">
                <a:cs typeface="Arial" charset="0"/>
              </a:rPr>
              <a:t>Michigan State University (Lead)</a:t>
            </a:r>
          </a:p>
          <a:p>
            <a:endParaRPr lang="en-US" sz="800" dirty="0" smtClean="0">
              <a:cs typeface="Arial" charset="0"/>
            </a:endParaRPr>
          </a:p>
          <a:p>
            <a:pPr lvl="1" indent="0"/>
            <a:r>
              <a:rPr lang="en-US" sz="1400" dirty="0" smtClean="0">
                <a:cs typeface="Arial" charset="0"/>
              </a:rPr>
              <a:t>Greg </a:t>
            </a:r>
            <a:r>
              <a:rPr lang="en-US" sz="1400" dirty="0" err="1" smtClean="0">
                <a:cs typeface="Arial" charset="0"/>
              </a:rPr>
              <a:t>Scholes</a:t>
            </a:r>
            <a:r>
              <a:rPr lang="en-US" sz="1400" dirty="0" smtClean="0">
                <a:cs typeface="Arial" charset="0"/>
              </a:rPr>
              <a:t> – University of Toronto</a:t>
            </a:r>
          </a:p>
          <a:p>
            <a:pPr lvl="1" indent="0"/>
            <a:r>
              <a:rPr lang="en-US" sz="1400" dirty="0" smtClean="0">
                <a:cs typeface="Arial" charset="0"/>
              </a:rPr>
              <a:t>Claudia </a:t>
            </a:r>
            <a:r>
              <a:rPr lang="en-US" sz="1400" dirty="0" err="1" smtClean="0">
                <a:cs typeface="Arial" charset="0"/>
              </a:rPr>
              <a:t>Turro</a:t>
            </a:r>
            <a:r>
              <a:rPr lang="en-US" sz="1400" dirty="0" smtClean="0">
                <a:cs typeface="Arial" charset="0"/>
              </a:rPr>
              <a:t> – Ohio State University</a:t>
            </a:r>
          </a:p>
          <a:p>
            <a:pPr lvl="1" indent="0"/>
            <a:r>
              <a:rPr lang="en-US" sz="1400" dirty="0" smtClean="0">
                <a:cs typeface="Arial" charset="0"/>
              </a:rPr>
              <a:t>Lisa </a:t>
            </a:r>
            <a:r>
              <a:rPr lang="en-US" sz="1400" dirty="0" err="1" smtClean="0">
                <a:cs typeface="Arial" charset="0"/>
              </a:rPr>
              <a:t>Utschig</a:t>
            </a:r>
            <a:r>
              <a:rPr lang="en-US" sz="1400" dirty="0" smtClean="0">
                <a:cs typeface="Arial" charset="0"/>
              </a:rPr>
              <a:t> – ANL</a:t>
            </a:r>
          </a:p>
          <a:p>
            <a:pPr lvl="1" indent="0"/>
            <a:r>
              <a:rPr lang="en-US" sz="1400" dirty="0" smtClean="0">
                <a:cs typeface="Arial" charset="0"/>
              </a:rPr>
              <a:t>Joan Broderick – Montana State University</a:t>
            </a:r>
          </a:p>
          <a:p>
            <a:endParaRPr lang="en-US" sz="1600" b="1" dirty="0" smtClean="0">
              <a:cs typeface="Arial" charset="0"/>
            </a:endParaRPr>
          </a:p>
          <a:p>
            <a:r>
              <a:rPr lang="en-US" sz="1600" b="1" dirty="0" smtClean="0">
                <a:cs typeface="Arial" charset="0"/>
              </a:rPr>
              <a:t>Panel 3:  Chemical Transformations</a:t>
            </a:r>
            <a:endParaRPr lang="en-US" sz="1600" b="1" dirty="0">
              <a:cs typeface="Arial" charset="0"/>
            </a:endParaRPr>
          </a:p>
          <a:p>
            <a:r>
              <a:rPr lang="en-US" sz="1400" b="1" dirty="0" smtClean="0">
                <a:cs typeface="Arial" charset="0"/>
              </a:rPr>
              <a:t>Nick </a:t>
            </a:r>
            <a:r>
              <a:rPr lang="en-US" sz="1400" b="1" dirty="0" err="1" smtClean="0">
                <a:cs typeface="Arial" charset="0"/>
              </a:rPr>
              <a:t>Winograd</a:t>
            </a:r>
            <a:r>
              <a:rPr lang="en-US" sz="1400" b="1" dirty="0" smtClean="0">
                <a:cs typeface="Arial" charset="0"/>
              </a:rPr>
              <a:t>, </a:t>
            </a:r>
            <a:r>
              <a:rPr lang="en-US" sz="1400" dirty="0" smtClean="0">
                <a:cs typeface="Arial" charset="0"/>
              </a:rPr>
              <a:t>Michigan State University (Lead)</a:t>
            </a:r>
            <a:endParaRPr lang="en-US" sz="1400" dirty="0">
              <a:cs typeface="Arial" charset="0"/>
            </a:endParaRPr>
          </a:p>
          <a:p>
            <a:endParaRPr lang="en-US" sz="800" dirty="0">
              <a:cs typeface="Arial" charset="0"/>
            </a:endParaRPr>
          </a:p>
          <a:p>
            <a:pPr lvl="1" indent="0"/>
            <a:r>
              <a:rPr lang="en-US" sz="1400" dirty="0" smtClean="0">
                <a:cs typeface="Arial" charset="0"/>
              </a:rPr>
              <a:t>Giulia </a:t>
            </a:r>
            <a:r>
              <a:rPr lang="en-US" sz="1400" dirty="0" err="1" smtClean="0">
                <a:cs typeface="Arial" charset="0"/>
              </a:rPr>
              <a:t>Galli</a:t>
            </a:r>
            <a:r>
              <a:rPr lang="en-US" sz="1400" dirty="0" smtClean="0">
                <a:cs typeface="Arial" charset="0"/>
              </a:rPr>
              <a:t> – University of Chicago</a:t>
            </a:r>
          </a:p>
          <a:p>
            <a:pPr lvl="1" indent="0"/>
            <a:r>
              <a:rPr lang="en-US" sz="1400" dirty="0" smtClean="0">
                <a:cs typeface="Arial" charset="0"/>
              </a:rPr>
              <a:t>Jim </a:t>
            </a:r>
            <a:r>
              <a:rPr lang="en-US" sz="1400" dirty="0" err="1" smtClean="0">
                <a:cs typeface="Arial" charset="0"/>
              </a:rPr>
              <a:t>Rustad</a:t>
            </a:r>
            <a:r>
              <a:rPr lang="en-US" sz="1400" dirty="0" smtClean="0">
                <a:cs typeface="Arial" charset="0"/>
              </a:rPr>
              <a:t> – Corning</a:t>
            </a:r>
          </a:p>
          <a:p>
            <a:pPr lvl="1" indent="0"/>
            <a:r>
              <a:rPr lang="en-US" sz="1400" dirty="0" smtClean="0">
                <a:cs typeface="Arial" charset="0"/>
              </a:rPr>
              <a:t>Nicholas </a:t>
            </a:r>
            <a:r>
              <a:rPr lang="en-US" sz="1400" dirty="0" err="1" smtClean="0">
                <a:cs typeface="Arial" charset="0"/>
              </a:rPr>
              <a:t>Delgass</a:t>
            </a:r>
            <a:r>
              <a:rPr lang="en-US" sz="1400" dirty="0" smtClean="0">
                <a:cs typeface="Arial" charset="0"/>
              </a:rPr>
              <a:t> – Purdue University</a:t>
            </a:r>
          </a:p>
          <a:p>
            <a:pPr lvl="1" indent="0"/>
            <a:r>
              <a:rPr lang="en-US" sz="1400" dirty="0" smtClean="0">
                <a:cs typeface="Arial" charset="0"/>
              </a:rPr>
              <a:t>Emily Smith – Iowa State University</a:t>
            </a:r>
          </a:p>
          <a:p>
            <a:pPr lvl="1" indent="0"/>
            <a:r>
              <a:rPr lang="en-US" sz="1400" dirty="0" smtClean="0">
                <a:cs typeface="Arial" charset="0"/>
              </a:rPr>
              <a:t>Jackie </a:t>
            </a:r>
            <a:r>
              <a:rPr lang="en-US" sz="1400" dirty="0" err="1" smtClean="0">
                <a:cs typeface="Arial" charset="0"/>
              </a:rPr>
              <a:t>Kipplinger</a:t>
            </a:r>
            <a:r>
              <a:rPr lang="en-US" sz="1400" dirty="0" smtClean="0">
                <a:cs typeface="Arial" charset="0"/>
              </a:rPr>
              <a:t> – LANL</a:t>
            </a:r>
          </a:p>
          <a:p>
            <a:pPr lvl="1" indent="0"/>
            <a:r>
              <a:rPr lang="en-US" sz="1400" dirty="0" smtClean="0">
                <a:cs typeface="Arial" charset="0"/>
              </a:rPr>
              <a:t>Anne Chaka – PNNL (2008 COV Panelist)</a:t>
            </a:r>
            <a:endParaRPr lang="en-US" sz="2400" dirty="0" smtClean="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b="1" dirty="0" smtClean="0">
                <a:latin typeface="Arial" charset="0"/>
                <a:cs typeface="Arial" charset="0"/>
              </a:rPr>
              <a:t>Committee of Visitors Preparations</a:t>
            </a:r>
          </a:p>
        </p:txBody>
      </p:sp>
      <p:sp>
        <p:nvSpPr>
          <p:cNvPr id="14339" name="TextBox 3"/>
          <p:cNvSpPr txBox="1">
            <a:spLocks noChangeArrowheads="1"/>
          </p:cNvSpPr>
          <p:nvPr/>
        </p:nvSpPr>
        <p:spPr bwMode="auto">
          <a:xfrm>
            <a:off x="0" y="914400"/>
            <a:ext cx="8164527" cy="2031317"/>
          </a:xfrm>
          <a:prstGeom prst="rect">
            <a:avLst/>
          </a:prstGeom>
          <a:noFill/>
          <a:ln w="9525">
            <a:noFill/>
            <a:miter lim="800000"/>
            <a:headEnd/>
            <a:tailEnd/>
          </a:ln>
        </p:spPr>
        <p:txBody>
          <a:bodyPr wrap="none" lIns="91432" tIns="45716" rIns="91432" bIns="45716">
            <a:spAutoFit/>
          </a:bodyPr>
          <a:lstStyle/>
          <a:p>
            <a:pPr>
              <a:buFont typeface="Wingdings" pitchFamily="2" charset="2"/>
              <a:buChar char="Ø"/>
            </a:pPr>
            <a:r>
              <a:rPr lang="en-US" b="1" dirty="0">
                <a:cs typeface="Arial" charset="0"/>
              </a:rPr>
              <a:t> Chair </a:t>
            </a:r>
            <a:r>
              <a:rPr lang="en-US" b="1" dirty="0" smtClean="0">
                <a:cs typeface="Arial" charset="0"/>
              </a:rPr>
              <a:t>visited with the </a:t>
            </a:r>
            <a:r>
              <a:rPr lang="en-US" b="1" dirty="0">
                <a:cs typeface="Arial" charset="0"/>
              </a:rPr>
              <a:t>division on </a:t>
            </a:r>
            <a:r>
              <a:rPr lang="en-US" b="1" dirty="0" smtClean="0">
                <a:cs typeface="Arial" charset="0"/>
              </a:rPr>
              <a:t>December 20, 2013</a:t>
            </a:r>
            <a:endParaRPr lang="en-US" b="1" dirty="0">
              <a:cs typeface="Arial" charset="0"/>
            </a:endParaRPr>
          </a:p>
          <a:p>
            <a:pPr marL="565150" lvl="1" indent="-285750">
              <a:buFont typeface="Arial" panose="020B0604020202020204" pitchFamily="34" charset="0"/>
              <a:buChar char="•"/>
            </a:pPr>
            <a:r>
              <a:rPr lang="en-US" dirty="0" smtClean="0">
                <a:cs typeface="Arial" charset="0"/>
              </a:rPr>
              <a:t>Met </a:t>
            </a:r>
            <a:r>
              <a:rPr lang="en-US" dirty="0">
                <a:cs typeface="Arial" charset="0"/>
              </a:rPr>
              <a:t>with division director, team leads, program managers</a:t>
            </a:r>
          </a:p>
          <a:p>
            <a:pPr marL="565150" lvl="1" indent="-285750">
              <a:buFont typeface="Arial" panose="020B0604020202020204" pitchFamily="34" charset="0"/>
              <a:buChar char="•"/>
            </a:pPr>
            <a:r>
              <a:rPr lang="en-US" dirty="0" smtClean="0">
                <a:cs typeface="Arial" charset="0"/>
              </a:rPr>
              <a:t>Informed </a:t>
            </a:r>
            <a:r>
              <a:rPr lang="en-US" dirty="0">
                <a:cs typeface="Arial" charset="0"/>
              </a:rPr>
              <a:t>chair of division’s </a:t>
            </a:r>
            <a:r>
              <a:rPr lang="en-US" dirty="0" smtClean="0">
                <a:cs typeface="Arial" charset="0"/>
              </a:rPr>
              <a:t>programs</a:t>
            </a:r>
          </a:p>
          <a:p>
            <a:pPr marL="565150" lvl="1" indent="-285750">
              <a:buFont typeface="Arial" panose="020B0604020202020204" pitchFamily="34" charset="0"/>
              <a:buChar char="•"/>
            </a:pPr>
            <a:r>
              <a:rPr lang="en-US" dirty="0" smtClean="0">
                <a:cs typeface="Arial" charset="0"/>
              </a:rPr>
              <a:t>Discussed </a:t>
            </a:r>
            <a:r>
              <a:rPr lang="en-US" dirty="0">
                <a:cs typeface="Arial" charset="0"/>
              </a:rPr>
              <a:t>process for </a:t>
            </a:r>
            <a:r>
              <a:rPr lang="en-US" dirty="0" smtClean="0">
                <a:cs typeface="Arial" charset="0"/>
              </a:rPr>
              <a:t>COV</a:t>
            </a:r>
            <a:endParaRPr lang="en-US" dirty="0">
              <a:cs typeface="Arial" charset="0"/>
            </a:endParaRPr>
          </a:p>
          <a:p>
            <a:pPr lvl="1" indent="0"/>
            <a:endParaRPr lang="en-US" dirty="0">
              <a:solidFill>
                <a:srgbClr val="FF0000"/>
              </a:solidFill>
              <a:cs typeface="Arial" charset="0"/>
            </a:endParaRPr>
          </a:p>
          <a:p>
            <a:pPr>
              <a:buClr>
                <a:schemeClr val="tx1"/>
              </a:buClr>
              <a:buFont typeface="Wingdings" pitchFamily="2" charset="2"/>
              <a:buChar char="Ø"/>
            </a:pPr>
            <a:r>
              <a:rPr lang="en-US" b="1" dirty="0">
                <a:solidFill>
                  <a:srgbClr val="FF0000"/>
                </a:solidFill>
                <a:cs typeface="Arial" charset="0"/>
              </a:rPr>
              <a:t> </a:t>
            </a:r>
            <a:r>
              <a:rPr lang="en-US" b="1" dirty="0">
                <a:cs typeface="Arial" charset="0"/>
              </a:rPr>
              <a:t>Conference </a:t>
            </a:r>
            <a:r>
              <a:rPr lang="en-US" b="1" dirty="0" smtClean="0">
                <a:cs typeface="Arial" charset="0"/>
              </a:rPr>
              <a:t>calls </a:t>
            </a:r>
            <a:r>
              <a:rPr lang="en-US" b="1" dirty="0">
                <a:cs typeface="Arial" charset="0"/>
              </a:rPr>
              <a:t>– chair, panel leads, division director, and team </a:t>
            </a:r>
            <a:r>
              <a:rPr lang="en-US" b="1" dirty="0" smtClean="0">
                <a:cs typeface="Arial" charset="0"/>
              </a:rPr>
              <a:t>leads</a:t>
            </a:r>
          </a:p>
          <a:p>
            <a:pPr marL="569913">
              <a:buClr>
                <a:schemeClr val="tx1"/>
              </a:buClr>
            </a:pPr>
            <a:r>
              <a:rPr lang="en-US" dirty="0" smtClean="0">
                <a:cs typeface="Arial" charset="0"/>
              </a:rPr>
              <a:t>Prior </a:t>
            </a:r>
            <a:r>
              <a:rPr lang="en-US" dirty="0">
                <a:cs typeface="Arial" charset="0"/>
              </a:rPr>
              <a:t>to COV to go over agenda, discuss process, and address </a:t>
            </a:r>
            <a:r>
              <a:rPr lang="en-US" dirty="0" smtClean="0">
                <a:cs typeface="Arial" charset="0"/>
              </a:rPr>
              <a:t>concerns</a:t>
            </a:r>
            <a:endParaRPr lang="en-US" dirty="0">
              <a:cs typeface="Arial" charset="0"/>
            </a:endParaRPr>
          </a:p>
        </p:txBody>
      </p:sp>
      <p:sp>
        <p:nvSpPr>
          <p:cNvPr id="14340" name="TextBox 4"/>
          <p:cNvSpPr txBox="1">
            <a:spLocks noChangeArrowheads="1"/>
          </p:cNvSpPr>
          <p:nvPr/>
        </p:nvSpPr>
        <p:spPr bwMode="auto">
          <a:xfrm>
            <a:off x="0" y="3115278"/>
            <a:ext cx="4082263" cy="923322"/>
          </a:xfrm>
          <a:prstGeom prst="rect">
            <a:avLst/>
          </a:prstGeom>
          <a:noFill/>
          <a:ln w="9525">
            <a:noFill/>
            <a:miter lim="800000"/>
            <a:headEnd/>
            <a:tailEnd/>
          </a:ln>
        </p:spPr>
        <p:txBody>
          <a:bodyPr wrap="square" lIns="91432" tIns="45716" rIns="91432" bIns="45716">
            <a:spAutoFit/>
          </a:bodyPr>
          <a:lstStyle/>
          <a:p>
            <a:pPr>
              <a:buFont typeface="Wingdings" pitchFamily="2" charset="2"/>
              <a:buChar char="Ø"/>
            </a:pPr>
            <a:r>
              <a:rPr lang="en-US" b="1" dirty="0">
                <a:cs typeface="Arial" charset="0"/>
              </a:rPr>
              <a:t> COV Website:</a:t>
            </a:r>
          </a:p>
          <a:p>
            <a:pPr marL="574675" lvl="1" indent="0"/>
            <a:r>
              <a:rPr lang="en-US" dirty="0">
                <a:cs typeface="Arial" charset="0"/>
              </a:rPr>
              <a:t>Provides read ahead materials for COV panelists</a:t>
            </a:r>
          </a:p>
        </p:txBody>
      </p:sp>
      <p:sp>
        <p:nvSpPr>
          <p:cNvPr id="8" name="Rectangle 7"/>
          <p:cNvSpPr/>
          <p:nvPr/>
        </p:nvSpPr>
        <p:spPr>
          <a:xfrm>
            <a:off x="3352800" y="6172200"/>
            <a:ext cx="57912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a:p>
        </p:txBody>
      </p:sp>
      <p:pic>
        <p:nvPicPr>
          <p:cNvPr id="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562" r="17086" b="19010"/>
          <a:stretch/>
        </p:blipFill>
        <p:spPr bwMode="auto">
          <a:xfrm>
            <a:off x="4240346" y="2945717"/>
            <a:ext cx="4827454" cy="38448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smtClean="0">
                <a:latin typeface="Arial" charset="0"/>
                <a:cs typeface="Arial" charset="0"/>
              </a:rPr>
              <a:t>COV Website – Background Information </a:t>
            </a:r>
          </a:p>
        </p:txBody>
      </p:sp>
      <p:sp>
        <p:nvSpPr>
          <p:cNvPr id="6" name="Rectangle 5"/>
          <p:cNvSpPr/>
          <p:nvPr/>
        </p:nvSpPr>
        <p:spPr>
          <a:xfrm>
            <a:off x="533400" y="6096000"/>
            <a:ext cx="81534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2" tIns="45716" rIns="91432" bIns="45716" anchor="ctr"/>
          <a:lstStyle/>
          <a:p>
            <a:pPr algn="ctr" defTabSz="914318" fontAlgn="auto">
              <a:spcBef>
                <a:spcPts val="0"/>
              </a:spcBef>
              <a:spcAft>
                <a:spcPts val="0"/>
              </a:spcAft>
              <a:defRPr/>
            </a:pPr>
            <a:endParaRPr lang="en-US"/>
          </a:p>
        </p:txBody>
      </p:sp>
      <p:sp>
        <p:nvSpPr>
          <p:cNvPr id="8" name="Rectangle 7"/>
          <p:cNvSpPr/>
          <p:nvPr/>
        </p:nvSpPr>
        <p:spPr>
          <a:xfrm>
            <a:off x="838200" y="5867400"/>
            <a:ext cx="73152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18" fontAlgn="auto">
              <a:spcBef>
                <a:spcPts val="0"/>
              </a:spcBef>
              <a:spcAft>
                <a:spcPts val="0"/>
              </a:spcAft>
              <a:defRPr/>
            </a:pPr>
            <a:endParaRPr lang="en-US"/>
          </a:p>
        </p:txBody>
      </p:sp>
      <p:sp>
        <p:nvSpPr>
          <p:cNvPr id="9" name="Rectangle 8"/>
          <p:cNvSpPr/>
          <p:nvPr/>
        </p:nvSpPr>
        <p:spPr>
          <a:xfrm>
            <a:off x="914400" y="5791200"/>
            <a:ext cx="74676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318" fontAlgn="auto">
              <a:spcBef>
                <a:spcPts val="0"/>
              </a:spcBef>
              <a:spcAft>
                <a:spcPts val="0"/>
              </a:spcAft>
              <a:defRPr/>
            </a:pP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407" r="17031" b="2930"/>
          <a:stretch/>
        </p:blipFill>
        <p:spPr bwMode="auto">
          <a:xfrm>
            <a:off x="1646847" y="796504"/>
            <a:ext cx="5697905" cy="54250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5123</TotalTime>
  <Words>1855</Words>
  <Application>Microsoft Office PowerPoint</Application>
  <PresentationFormat>On-screen Show (4:3)</PresentationFormat>
  <Paragraphs>351</Paragraphs>
  <Slides>16</Slides>
  <Notes>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1_Office Theme</vt:lpstr>
      <vt:lpstr>PowerPoint Presentation</vt:lpstr>
      <vt:lpstr>A Brief History of COVs in SC/BES</vt:lpstr>
      <vt:lpstr>Committee of Visitor Charge (Standard)</vt:lpstr>
      <vt:lpstr>COV Coverage:  FY 2011-2013</vt:lpstr>
      <vt:lpstr>Team Structure in CSGB</vt:lpstr>
      <vt:lpstr>FY 2014 Committee of Visitors</vt:lpstr>
      <vt:lpstr>Panel Structure and Membership</vt:lpstr>
      <vt:lpstr>Committee of Visitors Preparations</vt:lpstr>
      <vt:lpstr>COV Website – Background Information </vt:lpstr>
      <vt:lpstr>COV Agenda</vt:lpstr>
      <vt:lpstr>COV Agenda, cont’d.</vt:lpstr>
      <vt:lpstr>COV Agenda, cont’d.</vt:lpstr>
      <vt:lpstr>Back-Up Slides</vt:lpstr>
      <vt:lpstr>Recommendations from past COVs</vt:lpstr>
      <vt:lpstr>Recommendations from past COVs</vt:lpstr>
      <vt:lpstr>PowerPoint Presentation</vt:lpstr>
    </vt:vector>
  </TitlesOfParts>
  <Company>Office of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Multi-scale Simulation of Internal Combustion Engines A new initiative to develop the science base for computational design of advanced engines</dc:title>
  <dc:creator>Ben Brown</dc:creator>
  <cp:lastModifiedBy>Swank Audio Visuals</cp:lastModifiedBy>
  <cp:revision>754</cp:revision>
  <dcterms:created xsi:type="dcterms:W3CDTF">2010-02-05T18:57:20Z</dcterms:created>
  <dcterms:modified xsi:type="dcterms:W3CDTF">2014-02-28T13:35:22Z</dcterms:modified>
</cp:coreProperties>
</file>