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4057" r:id="rId2"/>
  </p:sldMasterIdLst>
  <p:notesMasterIdLst>
    <p:notesMasterId r:id="rId30"/>
  </p:notesMasterIdLst>
  <p:handoutMasterIdLst>
    <p:handoutMasterId r:id="rId31"/>
  </p:handoutMasterIdLst>
  <p:sldIdLst>
    <p:sldId id="5588" r:id="rId3"/>
    <p:sldId id="5589" r:id="rId4"/>
    <p:sldId id="5590" r:id="rId5"/>
    <p:sldId id="5695" r:id="rId6"/>
    <p:sldId id="5007" r:id="rId7"/>
    <p:sldId id="5596" r:id="rId8"/>
    <p:sldId id="5597" r:id="rId9"/>
    <p:sldId id="5678" r:id="rId10"/>
    <p:sldId id="5683" r:id="rId11"/>
    <p:sldId id="5679" r:id="rId12"/>
    <p:sldId id="5644" r:id="rId13"/>
    <p:sldId id="5682" r:id="rId14"/>
    <p:sldId id="5684" r:id="rId15"/>
    <p:sldId id="5685" r:id="rId16"/>
    <p:sldId id="5700" r:id="rId17"/>
    <p:sldId id="5689" r:id="rId18"/>
    <p:sldId id="5601" r:id="rId19"/>
    <p:sldId id="5592" r:id="rId20"/>
    <p:sldId id="5593" r:id="rId21"/>
    <p:sldId id="5702" r:id="rId22"/>
    <p:sldId id="5680" r:id="rId23"/>
    <p:sldId id="5692" r:id="rId24"/>
    <p:sldId id="5693" r:id="rId25"/>
    <p:sldId id="5694" r:id="rId26"/>
    <p:sldId id="5389" r:id="rId27"/>
    <p:sldId id="5701" r:id="rId28"/>
    <p:sldId id="5317" r:id="rId29"/>
  </p:sldIdLst>
  <p:sldSz cx="9144000" cy="6858000" type="screen4x3"/>
  <p:notesSz cx="6946900" cy="9220200"/>
  <p:defaultTextStyle>
    <a:defPPr>
      <a:defRPr lang="en-US"/>
    </a:defPPr>
    <a:lvl1pPr algn="l" rtl="0" fontAlgn="base">
      <a:spcBef>
        <a:spcPct val="0"/>
      </a:spcBef>
      <a:spcAft>
        <a:spcPct val="0"/>
      </a:spcAft>
      <a:defRPr kern="1200">
        <a:solidFill>
          <a:schemeClr val="tx1"/>
        </a:solidFill>
        <a:latin typeface="Arial Narrow" panose="020B0606020202030204" pitchFamily="34" charset="0"/>
        <a:ea typeface="Osaka" charset="-128"/>
        <a:cs typeface="+mn-cs"/>
      </a:defRPr>
    </a:lvl1pPr>
    <a:lvl2pPr marL="457200" algn="l" rtl="0" fontAlgn="base">
      <a:spcBef>
        <a:spcPct val="0"/>
      </a:spcBef>
      <a:spcAft>
        <a:spcPct val="0"/>
      </a:spcAft>
      <a:defRPr kern="1200">
        <a:solidFill>
          <a:schemeClr val="tx1"/>
        </a:solidFill>
        <a:latin typeface="Arial Narrow" panose="020B0606020202030204" pitchFamily="34" charset="0"/>
        <a:ea typeface="Osaka" charset="-128"/>
        <a:cs typeface="+mn-cs"/>
      </a:defRPr>
    </a:lvl2pPr>
    <a:lvl3pPr marL="914400" algn="l" rtl="0" fontAlgn="base">
      <a:spcBef>
        <a:spcPct val="0"/>
      </a:spcBef>
      <a:spcAft>
        <a:spcPct val="0"/>
      </a:spcAft>
      <a:defRPr kern="1200">
        <a:solidFill>
          <a:schemeClr val="tx1"/>
        </a:solidFill>
        <a:latin typeface="Arial Narrow" panose="020B0606020202030204" pitchFamily="34" charset="0"/>
        <a:ea typeface="Osaka" charset="-128"/>
        <a:cs typeface="+mn-cs"/>
      </a:defRPr>
    </a:lvl3pPr>
    <a:lvl4pPr marL="1371600" algn="l" rtl="0" fontAlgn="base">
      <a:spcBef>
        <a:spcPct val="0"/>
      </a:spcBef>
      <a:spcAft>
        <a:spcPct val="0"/>
      </a:spcAft>
      <a:defRPr kern="1200">
        <a:solidFill>
          <a:schemeClr val="tx1"/>
        </a:solidFill>
        <a:latin typeface="Arial Narrow" panose="020B0606020202030204" pitchFamily="34" charset="0"/>
        <a:ea typeface="Osaka" charset="-128"/>
        <a:cs typeface="+mn-cs"/>
      </a:defRPr>
    </a:lvl4pPr>
    <a:lvl5pPr marL="1828800" algn="l" rtl="0" fontAlgn="base">
      <a:spcBef>
        <a:spcPct val="0"/>
      </a:spcBef>
      <a:spcAft>
        <a:spcPct val="0"/>
      </a:spcAft>
      <a:defRPr kern="1200">
        <a:solidFill>
          <a:schemeClr val="tx1"/>
        </a:solidFill>
        <a:latin typeface="Arial Narrow" panose="020B0606020202030204" pitchFamily="34" charset="0"/>
        <a:ea typeface="Osaka" charset="-128"/>
        <a:cs typeface="+mn-cs"/>
      </a:defRPr>
    </a:lvl5pPr>
    <a:lvl6pPr marL="2286000" algn="l" defTabSz="914400" rtl="0" eaLnBrk="1" latinLnBrk="0" hangingPunct="1">
      <a:defRPr kern="1200">
        <a:solidFill>
          <a:schemeClr val="tx1"/>
        </a:solidFill>
        <a:latin typeface="Arial Narrow" panose="020B0606020202030204" pitchFamily="34" charset="0"/>
        <a:ea typeface="Osaka" charset="-128"/>
        <a:cs typeface="+mn-cs"/>
      </a:defRPr>
    </a:lvl6pPr>
    <a:lvl7pPr marL="2743200" algn="l" defTabSz="914400" rtl="0" eaLnBrk="1" latinLnBrk="0" hangingPunct="1">
      <a:defRPr kern="1200">
        <a:solidFill>
          <a:schemeClr val="tx1"/>
        </a:solidFill>
        <a:latin typeface="Arial Narrow" panose="020B0606020202030204" pitchFamily="34" charset="0"/>
        <a:ea typeface="Osaka" charset="-128"/>
        <a:cs typeface="+mn-cs"/>
      </a:defRPr>
    </a:lvl7pPr>
    <a:lvl8pPr marL="3200400" algn="l" defTabSz="914400" rtl="0" eaLnBrk="1" latinLnBrk="0" hangingPunct="1">
      <a:defRPr kern="1200">
        <a:solidFill>
          <a:schemeClr val="tx1"/>
        </a:solidFill>
        <a:latin typeface="Arial Narrow" panose="020B0606020202030204" pitchFamily="34" charset="0"/>
        <a:ea typeface="Osaka" charset="-128"/>
        <a:cs typeface="+mn-cs"/>
      </a:defRPr>
    </a:lvl8pPr>
    <a:lvl9pPr marL="3657600" algn="l" defTabSz="914400" rtl="0" eaLnBrk="1" latinLnBrk="0" hangingPunct="1">
      <a:defRPr kern="1200">
        <a:solidFill>
          <a:schemeClr val="tx1"/>
        </a:solidFill>
        <a:latin typeface="Arial Narrow" panose="020B0606020202030204" pitchFamily="34" charset="0"/>
        <a:ea typeface="Osaka" charset="-128"/>
        <a:cs typeface="+mn-cs"/>
      </a:defRPr>
    </a:lvl9pPr>
  </p:defaultTextStyle>
  <p:extLst>
    <p:ext uri="{EFAFB233-063F-42B5-8137-9DF3F51BA10A}">
      <p15:sldGuideLst xmlns:p15="http://schemas.microsoft.com/office/powerpoint/2012/main" xmlns="">
        <p15:guide id="1" orient="horz" pos="3233">
          <p15:clr>
            <a:srgbClr val="A4A3A4"/>
          </p15:clr>
        </p15:guide>
        <p15:guide id="2" pos="2880">
          <p15:clr>
            <a:srgbClr val="A4A3A4"/>
          </p15:clr>
        </p15:guide>
      </p15:sldGuideLst>
    </p:ext>
    <p:ext uri="{2D200454-40CA-4A62-9FC3-DE9A4176ACB9}">
      <p15:notesGuideLst xmlns:p15="http://schemas.microsoft.com/office/powerpoint/2012/main" xmlns="">
        <p15:guide id="1" orient="horz" pos="2909" userDrawn="1">
          <p15:clr>
            <a:srgbClr val="A4A3A4"/>
          </p15:clr>
        </p15:guide>
        <p15:guide id="2" pos="2184" userDrawn="1">
          <p15:clr>
            <a:srgbClr val="A4A3A4"/>
          </p15:clr>
        </p15:guide>
        <p15:guide id="3" orient="horz" pos="2905" userDrawn="1">
          <p15:clr>
            <a:srgbClr val="A4A3A4"/>
          </p15:clr>
        </p15:guide>
        <p15:guide id="4" pos="218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 Harris" initials="A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404A1"/>
    <a:srgbClr val="A1E47F"/>
    <a:srgbClr val="ECFC7F"/>
    <a:srgbClr val="E5C38E"/>
    <a:srgbClr val="9EC1F2"/>
    <a:srgbClr val="8BC5FF"/>
    <a:srgbClr val="BDEA82"/>
    <a:srgbClr val="ACE561"/>
    <a:srgbClr val="A7E040"/>
    <a:srgbClr val="AB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24" autoAdjust="0"/>
    <p:restoredTop sz="95565" autoAdjust="0"/>
  </p:normalViewPr>
  <p:slideViewPr>
    <p:cSldViewPr snapToGrid="0">
      <p:cViewPr>
        <p:scale>
          <a:sx n="120" d="100"/>
          <a:sy n="120" d="100"/>
        </p:scale>
        <p:origin x="-972" y="-84"/>
      </p:cViewPr>
      <p:guideLst>
        <p:guide orient="horz" pos="3233"/>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01" d="100"/>
          <a:sy n="101" d="100"/>
        </p:scale>
        <p:origin x="-2508" y="-102"/>
      </p:cViewPr>
      <p:guideLst>
        <p:guide orient="horz" pos="2909"/>
        <p:guide orient="horz" pos="2905"/>
        <p:guide pos="2184"/>
        <p:guide pos="2188"/>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831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idx="2"/>
          </p:nvPr>
        </p:nvSpPr>
        <p:spPr bwMode="auto">
          <a:xfrm>
            <a:off x="1174750" y="695325"/>
            <a:ext cx="4598988" cy="34496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20847" y="4380231"/>
            <a:ext cx="5105208" cy="4156700"/>
          </a:xfrm>
          <a:prstGeom prst="rect">
            <a:avLst/>
          </a:prstGeom>
          <a:noFill/>
          <a:ln w="12700">
            <a:noFill/>
            <a:miter lim="800000"/>
            <a:headEnd/>
            <a:tailEnd/>
          </a:ln>
          <a:effectLst/>
        </p:spPr>
        <p:txBody>
          <a:bodyPr vert="horz" wrap="square" lIns="90979" tIns="44692" rIns="90979" bIns="4469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17405524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Osaka" charset="-128"/>
        <a:cs typeface="Osaka"/>
      </a:defRPr>
    </a:lvl1pPr>
    <a:lvl2pPr marL="457200" algn="l" rtl="0" eaLnBrk="0" fontAlgn="base" hangingPunct="0">
      <a:spcBef>
        <a:spcPct val="30000"/>
      </a:spcBef>
      <a:spcAft>
        <a:spcPct val="0"/>
      </a:spcAft>
      <a:defRPr sz="1200" kern="1200">
        <a:solidFill>
          <a:schemeClr val="tx1"/>
        </a:solidFill>
        <a:latin typeface="Times New Roman" pitchFamily="18" charset="0"/>
        <a:ea typeface="Osaka" charset="-128"/>
        <a:cs typeface="Osaka"/>
      </a:defRPr>
    </a:lvl2pPr>
    <a:lvl3pPr marL="914400" algn="l" rtl="0" eaLnBrk="0" fontAlgn="base" hangingPunct="0">
      <a:spcBef>
        <a:spcPct val="30000"/>
      </a:spcBef>
      <a:spcAft>
        <a:spcPct val="0"/>
      </a:spcAft>
      <a:defRPr sz="1200" kern="1200">
        <a:solidFill>
          <a:schemeClr val="tx1"/>
        </a:solidFill>
        <a:latin typeface="Times New Roman" pitchFamily="18" charset="0"/>
        <a:ea typeface="Osaka" charset="-128"/>
        <a:cs typeface="Osaka"/>
      </a:defRPr>
    </a:lvl3pPr>
    <a:lvl4pPr marL="1371600" algn="l" rtl="0" eaLnBrk="0" fontAlgn="base" hangingPunct="0">
      <a:spcBef>
        <a:spcPct val="30000"/>
      </a:spcBef>
      <a:spcAft>
        <a:spcPct val="0"/>
      </a:spcAft>
      <a:defRPr sz="1200" kern="1200">
        <a:solidFill>
          <a:schemeClr val="tx1"/>
        </a:solidFill>
        <a:latin typeface="Times New Roman" pitchFamily="18" charset="0"/>
        <a:ea typeface="Osaka" charset="-128"/>
        <a:cs typeface="Osaka"/>
      </a:defRPr>
    </a:lvl4pPr>
    <a:lvl5pPr marL="1828800" algn="l" rtl="0" eaLnBrk="0" fontAlgn="base" hangingPunct="0">
      <a:spcBef>
        <a:spcPct val="30000"/>
      </a:spcBef>
      <a:spcAft>
        <a:spcPct val="0"/>
      </a:spcAft>
      <a:defRPr sz="1200" kern="1200">
        <a:solidFill>
          <a:schemeClr val="tx1"/>
        </a:solidFill>
        <a:latin typeface="Times New Roman" pitchFamily="18" charset="0"/>
        <a:ea typeface="Osaka" charset="-128"/>
        <a:cs typeface="Osak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85030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82497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Osaka"/>
            </a:endParaRPr>
          </a:p>
        </p:txBody>
      </p:sp>
      <p:sp>
        <p:nvSpPr>
          <p:cNvPr id="24580" name="Slide Number Placeholder 3"/>
          <p:cNvSpPr>
            <a:spLocks noGrp="1"/>
          </p:cNvSpPr>
          <p:nvPr>
            <p:ph type="sldNum" sz="quarter" idx="4294967295"/>
          </p:nvPr>
        </p:nvSpPr>
        <p:spPr bwMode="auto">
          <a:xfrm>
            <a:off x="3949842" y="8732577"/>
            <a:ext cx="3020936" cy="4606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lstStyle>
            <a:lvl1pPr>
              <a:defRPr>
                <a:solidFill>
                  <a:schemeClr val="tx1"/>
                </a:solidFill>
                <a:latin typeface="Arial Narrow" panose="020B0606020202030204" pitchFamily="34" charset="0"/>
                <a:ea typeface="Osaka"/>
                <a:cs typeface="Osaka"/>
              </a:defRPr>
            </a:lvl1pPr>
            <a:lvl2pPr marL="742950" indent="-285750">
              <a:defRPr>
                <a:solidFill>
                  <a:schemeClr val="tx1"/>
                </a:solidFill>
                <a:latin typeface="Arial Narrow" panose="020B0606020202030204" pitchFamily="34" charset="0"/>
                <a:ea typeface="Osaka"/>
                <a:cs typeface="Osaka"/>
              </a:defRPr>
            </a:lvl2pPr>
            <a:lvl3pPr marL="1143000" indent="-228600">
              <a:defRPr>
                <a:solidFill>
                  <a:schemeClr val="tx1"/>
                </a:solidFill>
                <a:latin typeface="Arial Narrow" panose="020B0606020202030204" pitchFamily="34" charset="0"/>
                <a:ea typeface="Osaka"/>
                <a:cs typeface="Osaka"/>
              </a:defRPr>
            </a:lvl3pPr>
            <a:lvl4pPr marL="1600200" indent="-228600">
              <a:defRPr>
                <a:solidFill>
                  <a:schemeClr val="tx1"/>
                </a:solidFill>
                <a:latin typeface="Arial Narrow" panose="020B0606020202030204" pitchFamily="34" charset="0"/>
                <a:ea typeface="Osaka"/>
                <a:cs typeface="Osaka"/>
              </a:defRPr>
            </a:lvl4pPr>
            <a:lvl5pPr marL="2057400" indent="-228600">
              <a:defRPr>
                <a:solidFill>
                  <a:schemeClr val="tx1"/>
                </a:solidFill>
                <a:latin typeface="Arial Narrow" panose="020B0606020202030204" pitchFamily="34" charset="0"/>
                <a:ea typeface="Osaka"/>
                <a:cs typeface="Osaka"/>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9pPr>
          </a:lstStyle>
          <a:p>
            <a:pPr eaLnBrk="1" hangingPunct="1"/>
            <a:fld id="{60A909EE-CCC2-4C33-BE76-224E2A027614}" type="slidenum">
              <a:rPr lang="en-US">
                <a:solidFill>
                  <a:srgbClr val="000000"/>
                </a:solidFill>
              </a:rPr>
              <a:pPr eaLnBrk="1" hangingPunct="1"/>
              <a:t>21</a:t>
            </a:fld>
            <a:endParaRPr lang="en-US">
              <a:solidFill>
                <a:srgbClr val="000000"/>
              </a:solidFill>
            </a:endParaRPr>
          </a:p>
        </p:txBody>
      </p:sp>
    </p:spTree>
    <p:extLst>
      <p:ext uri="{BB962C8B-B14F-4D97-AF65-F5344CB8AC3E}">
        <p14:creationId xmlns:p14="http://schemas.microsoft.com/office/powerpoint/2010/main" val="1471229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i="1" smtClean="0">
              <a:ea typeface="Osaka"/>
            </a:endParaRPr>
          </a:p>
        </p:txBody>
      </p:sp>
    </p:spTree>
    <p:extLst>
      <p:ext uri="{BB962C8B-B14F-4D97-AF65-F5344CB8AC3E}">
        <p14:creationId xmlns:p14="http://schemas.microsoft.com/office/powerpoint/2010/main" val="135790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79513" y="696913"/>
            <a:ext cx="4592637" cy="3444875"/>
          </a:xfrm>
          <a:ln/>
        </p:spPr>
      </p:sp>
      <p:sp>
        <p:nvSpPr>
          <p:cNvPr id="36867" name="Rectangle 3"/>
          <p:cNvSpPr>
            <a:spLocks noGrp="1" noChangeArrowheads="1"/>
          </p:cNvSpPr>
          <p:nvPr>
            <p:ph type="body" idx="1"/>
          </p:nvPr>
        </p:nvSpPr>
        <p:spPr>
          <a:xfrm>
            <a:off x="908123" y="4389743"/>
            <a:ext cx="5074990" cy="41662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66" tIns="45838" rIns="91666" bIns="45838"/>
          <a:lstStyle/>
          <a:p>
            <a:pPr marL="228600" indent="-228600"/>
            <a:endParaRPr lang="en-US" altLang="en-US" dirty="0" smtClean="0"/>
          </a:p>
        </p:txBody>
      </p:sp>
    </p:spTree>
    <p:extLst>
      <p:ext uri="{BB962C8B-B14F-4D97-AF65-F5344CB8AC3E}">
        <p14:creationId xmlns:p14="http://schemas.microsoft.com/office/powerpoint/2010/main" val="183858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1171575" y="688975"/>
            <a:ext cx="4611688" cy="3459163"/>
          </a:xfrm>
          <a:solidFill>
            <a:srgbClr val="FFFFFF"/>
          </a:solidFill>
          <a:ln/>
        </p:spPr>
      </p:sp>
      <p:sp>
        <p:nvSpPr>
          <p:cNvPr id="23555" name="Rectangle 3"/>
          <p:cNvSpPr>
            <a:spLocks noGrp="1" noChangeArrowheads="1"/>
          </p:cNvSpPr>
          <p:nvPr>
            <p:ph type="body" idx="1"/>
          </p:nvPr>
        </p:nvSpPr>
        <p:spPr>
          <a:xfrm>
            <a:off x="695009" y="4380230"/>
            <a:ext cx="5556884" cy="4150358"/>
          </a:xfrm>
          <a:noFill/>
          <a:ln>
            <a:solidFill>
              <a:srgbClr val="000000"/>
            </a:solidFill>
          </a:ln>
          <a:extLst>
            <a:ext uri="{909E8E84-426E-40DD-AFC4-6F175D3DCCD1}">
              <a14:hiddenFill xmlns:a14="http://schemas.microsoft.com/office/drawing/2010/main">
                <a:solidFill>
                  <a:srgbClr val="FFFFFF"/>
                </a:solidFill>
              </a14:hiddenFill>
            </a:ext>
          </a:extLst>
        </p:spPr>
        <p:txBody>
          <a:bodyPr lIns="92616" tIns="46312" rIns="92616" bIns="46312"/>
          <a:lstStyle/>
          <a:p>
            <a:endParaRPr lang="en-US" smtClean="0"/>
          </a:p>
        </p:txBody>
      </p:sp>
    </p:spTree>
    <p:extLst>
      <p:ext uri="{BB962C8B-B14F-4D97-AF65-F5344CB8AC3E}">
        <p14:creationId xmlns:p14="http://schemas.microsoft.com/office/powerpoint/2010/main" val="194809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1111250" y="679450"/>
            <a:ext cx="4541838" cy="3406775"/>
          </a:xfrm>
          <a:solidFill>
            <a:srgbClr val="FFFFFF"/>
          </a:solidFill>
          <a:ln/>
        </p:spPr>
      </p:sp>
      <p:sp>
        <p:nvSpPr>
          <p:cNvPr id="9219" name="Rectangle 3"/>
          <p:cNvSpPr>
            <a:spLocks noGrp="1" noChangeArrowheads="1"/>
          </p:cNvSpPr>
          <p:nvPr>
            <p:ph type="body" idx="1"/>
          </p:nvPr>
        </p:nvSpPr>
        <p:spPr>
          <a:xfrm>
            <a:off x="676695" y="4314157"/>
            <a:ext cx="5404129" cy="4087758"/>
          </a:xfrm>
          <a:noFill/>
          <a:ln>
            <a:solidFill>
              <a:srgbClr val="000000"/>
            </a:solidFill>
          </a:ln>
          <a:extLst>
            <a:ext uri="{909E8E84-426E-40DD-AFC4-6F175D3DCCD1}">
              <a14:hiddenFill xmlns:a14="http://schemas.microsoft.com/office/drawing/2010/main">
                <a:solidFill>
                  <a:srgbClr val="FFFFFF"/>
                </a:solidFill>
              </a14:hiddenFill>
            </a:ext>
          </a:extLst>
        </p:spPr>
        <p:txBody>
          <a:bodyPr lIns="90718" tIns="45363" rIns="90718" bIns="45363"/>
          <a:lstStyle/>
          <a:p>
            <a:endParaRPr lang="en-US" altLang="en-US" smtClean="0">
              <a:ea typeface="Osaka"/>
            </a:endParaRPr>
          </a:p>
        </p:txBody>
      </p:sp>
    </p:spTree>
    <p:extLst>
      <p:ext uri="{BB962C8B-B14F-4D97-AF65-F5344CB8AC3E}">
        <p14:creationId xmlns:p14="http://schemas.microsoft.com/office/powerpoint/2010/main" val="3892971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695015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p>
        </p:txBody>
      </p:sp>
      <p:sp>
        <p:nvSpPr>
          <p:cNvPr id="28676" name="Slide Number Placeholder 3"/>
          <p:cNvSpPr>
            <a:spLocks noGrp="1"/>
          </p:cNvSpPr>
          <p:nvPr>
            <p:ph type="sldNum" sz="quarter" idx="4294967295"/>
          </p:nvPr>
        </p:nvSpPr>
        <p:spPr bwMode="auto">
          <a:xfrm>
            <a:off x="3965575" y="9013825"/>
            <a:ext cx="3041650" cy="471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54" tIns="46677" rIns="93354" bIns="46677"/>
          <a:lstStyle>
            <a:lvl1pPr>
              <a:spcBef>
                <a:spcPct val="30000"/>
              </a:spcBef>
              <a:defRPr sz="1200">
                <a:solidFill>
                  <a:schemeClr val="tx1"/>
                </a:solidFill>
                <a:latin typeface="Times New Roman" panose="02020603050405020304" pitchFamily="18" charset="0"/>
                <a:ea typeface="Osaka" charset="-128"/>
              </a:defRPr>
            </a:lvl1pPr>
            <a:lvl2pPr marL="757238" indent="-290513">
              <a:spcBef>
                <a:spcPct val="30000"/>
              </a:spcBef>
              <a:defRPr sz="1200">
                <a:solidFill>
                  <a:schemeClr val="tx1"/>
                </a:solidFill>
                <a:latin typeface="Times New Roman" panose="02020603050405020304" pitchFamily="18" charset="0"/>
                <a:ea typeface="Osaka" charset="-128"/>
              </a:defRPr>
            </a:lvl2pPr>
            <a:lvl3pPr marL="1165225" indent="-231775">
              <a:spcBef>
                <a:spcPct val="30000"/>
              </a:spcBef>
              <a:defRPr sz="1200">
                <a:solidFill>
                  <a:schemeClr val="tx1"/>
                </a:solidFill>
                <a:latin typeface="Times New Roman" panose="02020603050405020304" pitchFamily="18" charset="0"/>
                <a:ea typeface="Osaka" charset="-128"/>
              </a:defRPr>
            </a:lvl3pPr>
            <a:lvl4pPr marL="1631950" indent="-231775">
              <a:spcBef>
                <a:spcPct val="30000"/>
              </a:spcBef>
              <a:defRPr sz="1200">
                <a:solidFill>
                  <a:schemeClr val="tx1"/>
                </a:solidFill>
                <a:latin typeface="Times New Roman" panose="02020603050405020304" pitchFamily="18" charset="0"/>
                <a:ea typeface="Osaka" charset="-128"/>
              </a:defRPr>
            </a:lvl4pPr>
            <a:lvl5pPr marL="2098675" indent="-231775">
              <a:spcBef>
                <a:spcPct val="30000"/>
              </a:spcBef>
              <a:defRPr sz="1200">
                <a:solidFill>
                  <a:schemeClr val="tx1"/>
                </a:solidFill>
                <a:latin typeface="Times New Roman" panose="02020603050405020304" pitchFamily="18" charset="0"/>
                <a:ea typeface="Osaka" charset="-128"/>
              </a:defRPr>
            </a:lvl5pPr>
            <a:lvl6pPr marL="2555875" indent="-231775" eaLnBrk="0" fontAlgn="base" hangingPunct="0">
              <a:spcBef>
                <a:spcPct val="30000"/>
              </a:spcBef>
              <a:spcAft>
                <a:spcPct val="0"/>
              </a:spcAft>
              <a:defRPr sz="1200">
                <a:solidFill>
                  <a:schemeClr val="tx1"/>
                </a:solidFill>
                <a:latin typeface="Times New Roman" panose="02020603050405020304" pitchFamily="18" charset="0"/>
                <a:ea typeface="Osaka" charset="-128"/>
              </a:defRPr>
            </a:lvl6pPr>
            <a:lvl7pPr marL="3013075" indent="-231775" eaLnBrk="0" fontAlgn="base" hangingPunct="0">
              <a:spcBef>
                <a:spcPct val="30000"/>
              </a:spcBef>
              <a:spcAft>
                <a:spcPct val="0"/>
              </a:spcAft>
              <a:defRPr sz="1200">
                <a:solidFill>
                  <a:schemeClr val="tx1"/>
                </a:solidFill>
                <a:latin typeface="Times New Roman" panose="02020603050405020304" pitchFamily="18" charset="0"/>
                <a:ea typeface="Osaka" charset="-128"/>
              </a:defRPr>
            </a:lvl7pPr>
            <a:lvl8pPr marL="3470275" indent="-231775" eaLnBrk="0" fontAlgn="base" hangingPunct="0">
              <a:spcBef>
                <a:spcPct val="30000"/>
              </a:spcBef>
              <a:spcAft>
                <a:spcPct val="0"/>
              </a:spcAft>
              <a:defRPr sz="1200">
                <a:solidFill>
                  <a:schemeClr val="tx1"/>
                </a:solidFill>
                <a:latin typeface="Times New Roman" panose="02020603050405020304" pitchFamily="18" charset="0"/>
                <a:ea typeface="Osaka" charset="-128"/>
              </a:defRPr>
            </a:lvl8pPr>
            <a:lvl9pPr marL="3927475" indent="-231775" eaLnBrk="0" fontAlgn="base" hangingPunct="0">
              <a:spcBef>
                <a:spcPct val="30000"/>
              </a:spcBef>
              <a:spcAft>
                <a:spcPct val="0"/>
              </a:spcAft>
              <a:defRPr sz="1200">
                <a:solidFill>
                  <a:schemeClr val="tx1"/>
                </a:solidFill>
                <a:latin typeface="Times New Roman" panose="02020603050405020304" pitchFamily="18" charset="0"/>
                <a:ea typeface="Osaka" charset="-128"/>
              </a:defRPr>
            </a:lvl9pPr>
          </a:lstStyle>
          <a:p>
            <a:pPr eaLnBrk="1" hangingPunct="1">
              <a:spcBef>
                <a:spcPct val="0"/>
              </a:spcBef>
            </a:pPr>
            <a:fld id="{7009F0A5-EB54-4155-9760-66E4CF0C56D1}" type="slidenum">
              <a:rPr lang="en-US" altLang="en-US" sz="1800">
                <a:latin typeface="Arial Narrow" panose="020B0606020202030204" pitchFamily="34" charset="0"/>
              </a:rPr>
              <a:pPr eaLnBrk="1" hangingPunct="1">
                <a:spcBef>
                  <a:spcPct val="0"/>
                </a:spcBef>
              </a:pPr>
              <a:t>13</a:t>
            </a:fld>
            <a:endParaRPr lang="en-US" altLang="en-US" sz="1800">
              <a:latin typeface="Arial Narrow" panose="020B0606020202030204" pitchFamily="34" charset="0"/>
            </a:endParaRPr>
          </a:p>
        </p:txBody>
      </p:sp>
    </p:spTree>
    <p:extLst>
      <p:ext uri="{BB962C8B-B14F-4D97-AF65-F5344CB8AC3E}">
        <p14:creationId xmlns:p14="http://schemas.microsoft.com/office/powerpoint/2010/main" val="2474202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smtClean="0"/>
          </a:p>
        </p:txBody>
      </p:sp>
      <p:sp>
        <p:nvSpPr>
          <p:cNvPr id="61444" name="Slide Number Placeholder 3"/>
          <p:cNvSpPr>
            <a:spLocks noGrp="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Osaka" charset="-128"/>
              </a:defRPr>
            </a:lvl1pPr>
            <a:lvl2pPr marL="742950" indent="-285750">
              <a:defRPr>
                <a:solidFill>
                  <a:schemeClr val="tx1"/>
                </a:solidFill>
                <a:latin typeface="Arial Narrow" panose="020B0606020202030204" pitchFamily="34" charset="0"/>
                <a:ea typeface="Osaka" charset="-128"/>
              </a:defRPr>
            </a:lvl2pPr>
            <a:lvl3pPr marL="1143000" indent="-228600">
              <a:defRPr>
                <a:solidFill>
                  <a:schemeClr val="tx1"/>
                </a:solidFill>
                <a:latin typeface="Arial Narrow" panose="020B0606020202030204" pitchFamily="34" charset="0"/>
                <a:ea typeface="Osaka" charset="-128"/>
              </a:defRPr>
            </a:lvl3pPr>
            <a:lvl4pPr marL="1600200" indent="-228600">
              <a:defRPr>
                <a:solidFill>
                  <a:schemeClr val="tx1"/>
                </a:solidFill>
                <a:latin typeface="Arial Narrow" panose="020B0606020202030204" pitchFamily="34" charset="0"/>
                <a:ea typeface="Osaka" charset="-128"/>
              </a:defRPr>
            </a:lvl4pPr>
            <a:lvl5pPr marL="2057400" indent="-22860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fld id="{95580FAC-553B-45A2-9266-7F6361B5CDB0}" type="slidenum">
              <a:rPr lang="en-US"/>
              <a:pPr/>
              <a:t>15</a:t>
            </a:fld>
            <a:endParaRPr lang="en-US"/>
          </a:p>
        </p:txBody>
      </p:sp>
    </p:spTree>
    <p:extLst>
      <p:ext uri="{BB962C8B-B14F-4D97-AF65-F5344CB8AC3E}">
        <p14:creationId xmlns:p14="http://schemas.microsoft.com/office/powerpoint/2010/main" val="1305195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Osaka"/>
            </a:endParaRPr>
          </a:p>
        </p:txBody>
      </p:sp>
    </p:spTree>
    <p:extLst>
      <p:ext uri="{BB962C8B-B14F-4D97-AF65-F5344CB8AC3E}">
        <p14:creationId xmlns:p14="http://schemas.microsoft.com/office/powerpoint/2010/main" val="370095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04971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image" Target="../media/image3.w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flipH="1">
            <a:off x="139700" y="884238"/>
            <a:ext cx="8837613"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Text Box 5"/>
          <p:cNvSpPr txBox="1">
            <a:spLocks noChangeArrowheads="1"/>
          </p:cNvSpPr>
          <p:nvPr userDrawn="1"/>
        </p:nvSpPr>
        <p:spPr bwMode="auto">
          <a:xfrm>
            <a:off x="4027488" y="6284913"/>
            <a:ext cx="1349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defTabSz="457200" eaLnBrk="0" hangingPunct="0">
              <a:tabLst>
                <a:tab pos="2286000" algn="l"/>
              </a:tabLst>
              <a:defRPr>
                <a:solidFill>
                  <a:schemeClr val="tx1"/>
                </a:solidFill>
                <a:latin typeface="Arial Narrow" pitchFamily="34" charset="0"/>
                <a:ea typeface="Osaka" charset="-128"/>
              </a:defRPr>
            </a:lvl1pPr>
            <a:lvl2pPr marL="742950" indent="-285750" defTabSz="457200" eaLnBrk="0" hangingPunct="0">
              <a:tabLst>
                <a:tab pos="2286000" algn="l"/>
              </a:tabLst>
              <a:defRPr>
                <a:solidFill>
                  <a:schemeClr val="tx1"/>
                </a:solidFill>
                <a:latin typeface="Arial Narrow" pitchFamily="34" charset="0"/>
                <a:ea typeface="Osaka" charset="-128"/>
              </a:defRPr>
            </a:lvl2pPr>
            <a:lvl3pPr marL="1143000" indent="-228600" defTabSz="457200" eaLnBrk="0" hangingPunct="0">
              <a:tabLst>
                <a:tab pos="2286000" algn="l"/>
              </a:tabLst>
              <a:defRPr>
                <a:solidFill>
                  <a:schemeClr val="tx1"/>
                </a:solidFill>
                <a:latin typeface="Arial Narrow" pitchFamily="34" charset="0"/>
                <a:ea typeface="Osaka" charset="-128"/>
              </a:defRPr>
            </a:lvl3pPr>
            <a:lvl4pPr marL="1600200" indent="-228600" defTabSz="457200" eaLnBrk="0" hangingPunct="0">
              <a:tabLst>
                <a:tab pos="2286000" algn="l"/>
              </a:tabLst>
              <a:defRPr>
                <a:solidFill>
                  <a:schemeClr val="tx1"/>
                </a:solidFill>
                <a:latin typeface="Arial Narrow" pitchFamily="34" charset="0"/>
                <a:ea typeface="Osaka" charset="-128"/>
              </a:defRPr>
            </a:lvl4pPr>
            <a:lvl5pPr marL="2057400" indent="-228600" defTabSz="457200" eaLnBrk="0" hangingPunct="0">
              <a:tabLst>
                <a:tab pos="2286000" algn="l"/>
              </a:tabLst>
              <a:defRPr>
                <a:solidFill>
                  <a:schemeClr val="tx1"/>
                </a:solidFill>
                <a:latin typeface="Arial Narrow" pitchFamily="34" charset="0"/>
                <a:ea typeface="Osaka" charset="-128"/>
              </a:defRPr>
            </a:lvl5pPr>
            <a:lvl6pPr marL="25146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6pPr>
            <a:lvl7pPr marL="29718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7pPr>
            <a:lvl8pPr marL="34290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8pPr>
            <a:lvl9pPr marL="38862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9pPr>
          </a:lstStyle>
          <a:p>
            <a:pPr>
              <a:lnSpc>
                <a:spcPct val="110000"/>
              </a:lnSpc>
              <a:spcBef>
                <a:spcPct val="50000"/>
              </a:spcBef>
              <a:buClr>
                <a:schemeClr val="folHlink"/>
              </a:buClr>
              <a:buSzPct val="135000"/>
              <a:defRPr/>
            </a:pPr>
            <a:endParaRPr lang="en-US" smtClean="0"/>
          </a:p>
        </p:txBody>
      </p:sp>
      <p:sp>
        <p:nvSpPr>
          <p:cNvPr id="6" name="Text Box 6"/>
          <p:cNvSpPr txBox="1">
            <a:spLocks noChangeArrowheads="1"/>
          </p:cNvSpPr>
          <p:nvPr userDrawn="1"/>
        </p:nvSpPr>
        <p:spPr bwMode="auto">
          <a:xfrm>
            <a:off x="4475163" y="6553200"/>
            <a:ext cx="38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spcBef>
                <a:spcPct val="50000"/>
              </a:spcBef>
            </a:pPr>
            <a:fld id="{BB757F72-3F8A-4CF3-8DB6-C71E9B8444DF}" type="slidenum">
              <a:rPr lang="en-US" sz="2000">
                <a:latin typeface="Times New Roman" panose="02020603050405020304" pitchFamily="18" charset="0"/>
              </a:rPr>
              <a:pPr>
                <a:spcBef>
                  <a:spcPct val="50000"/>
                </a:spcBef>
              </a:pPr>
              <a:t>‹#›</a:t>
            </a:fld>
            <a:endParaRPr lang="en-US" sz="2000">
              <a:latin typeface="Times New Roman" panose="02020603050405020304" pitchFamily="18" charset="0"/>
            </a:endParaRPr>
          </a:p>
        </p:txBody>
      </p:sp>
      <p:sp>
        <p:nvSpPr>
          <p:cNvPr id="1170435" name="Rectangle 3"/>
          <p:cNvSpPr>
            <a:spLocks noGrp="1" noChangeArrowheads="1"/>
          </p:cNvSpPr>
          <p:nvPr>
            <p:ph type="ctrTitle"/>
          </p:nvPr>
        </p:nvSpPr>
        <p:spPr>
          <a:xfrm>
            <a:off x="0" y="0"/>
            <a:ext cx="9144000" cy="914400"/>
          </a:xfrm>
        </p:spPr>
        <p:txBody>
          <a:bodyPr/>
          <a:lstStyle>
            <a:lvl1pPr>
              <a:defRPr/>
            </a:lvl1pPr>
          </a:lstStyle>
          <a:p>
            <a:r>
              <a:rPr lang="en-US" dirty="0"/>
              <a:t>Click to edit Master title style</a:t>
            </a:r>
          </a:p>
        </p:txBody>
      </p:sp>
      <p:sp>
        <p:nvSpPr>
          <p:cNvPr id="1170436" name="Rectangle 4"/>
          <p:cNvSpPr>
            <a:spLocks noGrp="1" noChangeArrowheads="1"/>
          </p:cNvSpPr>
          <p:nvPr>
            <p:ph type="subTitle" idx="1"/>
          </p:nvPr>
        </p:nvSpPr>
        <p:spPr>
          <a:xfrm>
            <a:off x="703263" y="1973263"/>
            <a:ext cx="7740650" cy="3700462"/>
          </a:xfrm>
        </p:spPr>
        <p:txBody>
          <a:bodyPr/>
          <a:lstStyle>
            <a:lvl1pPr marL="0" indent="0" algn="ctr">
              <a:buFontTx/>
              <a:buNone/>
              <a:defRPr/>
            </a:lvl1pPr>
          </a:lstStyle>
          <a:p>
            <a:r>
              <a:rPr lang="en-US"/>
              <a:t>Click to edit Master subtitle style</a:t>
            </a:r>
          </a:p>
        </p:txBody>
      </p:sp>
      <p:pic>
        <p:nvPicPr>
          <p:cNvPr id="11" name="Picture 8" descr="Color-Seal_Green-Mark_SC_Horizontal"/>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 y="6426888"/>
            <a:ext cx="2383742" cy="39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0"/>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76488" y="6248400"/>
            <a:ext cx="1656658" cy="63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0291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07732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769843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52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234950" y="1274763"/>
            <a:ext cx="4238625" cy="4735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1274763"/>
            <a:ext cx="4238625" cy="4735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782619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flipH="1">
            <a:off x="0" y="1092200"/>
            <a:ext cx="8837613"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Text Box 5"/>
          <p:cNvSpPr txBox="1">
            <a:spLocks noChangeArrowheads="1"/>
          </p:cNvSpPr>
          <p:nvPr userDrawn="1"/>
        </p:nvSpPr>
        <p:spPr bwMode="auto">
          <a:xfrm>
            <a:off x="4027488" y="6284913"/>
            <a:ext cx="1349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defTabSz="457200" eaLnBrk="0" hangingPunct="0">
              <a:tabLst>
                <a:tab pos="2286000" algn="l"/>
              </a:tabLst>
              <a:defRPr>
                <a:solidFill>
                  <a:schemeClr val="tx1"/>
                </a:solidFill>
                <a:latin typeface="Arial Narrow" pitchFamily="34" charset="0"/>
                <a:ea typeface="Osaka" charset="-128"/>
              </a:defRPr>
            </a:lvl1pPr>
            <a:lvl2pPr marL="742950" indent="-285750" defTabSz="457200" eaLnBrk="0" hangingPunct="0">
              <a:tabLst>
                <a:tab pos="2286000" algn="l"/>
              </a:tabLst>
              <a:defRPr>
                <a:solidFill>
                  <a:schemeClr val="tx1"/>
                </a:solidFill>
                <a:latin typeface="Arial Narrow" pitchFamily="34" charset="0"/>
                <a:ea typeface="Osaka" charset="-128"/>
              </a:defRPr>
            </a:lvl2pPr>
            <a:lvl3pPr marL="1143000" indent="-228600" defTabSz="457200" eaLnBrk="0" hangingPunct="0">
              <a:tabLst>
                <a:tab pos="2286000" algn="l"/>
              </a:tabLst>
              <a:defRPr>
                <a:solidFill>
                  <a:schemeClr val="tx1"/>
                </a:solidFill>
                <a:latin typeface="Arial Narrow" pitchFamily="34" charset="0"/>
                <a:ea typeface="Osaka" charset="-128"/>
              </a:defRPr>
            </a:lvl3pPr>
            <a:lvl4pPr marL="1600200" indent="-228600" defTabSz="457200" eaLnBrk="0" hangingPunct="0">
              <a:tabLst>
                <a:tab pos="2286000" algn="l"/>
              </a:tabLst>
              <a:defRPr>
                <a:solidFill>
                  <a:schemeClr val="tx1"/>
                </a:solidFill>
                <a:latin typeface="Arial Narrow" pitchFamily="34" charset="0"/>
                <a:ea typeface="Osaka" charset="-128"/>
              </a:defRPr>
            </a:lvl4pPr>
            <a:lvl5pPr marL="2057400" indent="-228600" defTabSz="457200" eaLnBrk="0" hangingPunct="0">
              <a:tabLst>
                <a:tab pos="2286000" algn="l"/>
              </a:tabLst>
              <a:defRPr>
                <a:solidFill>
                  <a:schemeClr val="tx1"/>
                </a:solidFill>
                <a:latin typeface="Arial Narrow" pitchFamily="34" charset="0"/>
                <a:ea typeface="Osaka" charset="-128"/>
              </a:defRPr>
            </a:lvl5pPr>
            <a:lvl6pPr marL="25146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6pPr>
            <a:lvl7pPr marL="29718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7pPr>
            <a:lvl8pPr marL="34290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8pPr>
            <a:lvl9pPr marL="38862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9pPr>
          </a:lstStyle>
          <a:p>
            <a:pPr>
              <a:lnSpc>
                <a:spcPct val="110000"/>
              </a:lnSpc>
              <a:spcBef>
                <a:spcPct val="50000"/>
              </a:spcBef>
              <a:buClr>
                <a:srgbClr val="FF0000"/>
              </a:buClr>
              <a:buSzPct val="135000"/>
              <a:defRPr/>
            </a:pPr>
            <a:endParaRPr lang="en-US" smtClean="0">
              <a:solidFill>
                <a:srgbClr val="000000"/>
              </a:solidFill>
            </a:endParaRPr>
          </a:p>
        </p:txBody>
      </p:sp>
      <p:sp>
        <p:nvSpPr>
          <p:cNvPr id="6" name="Text Box 6"/>
          <p:cNvSpPr txBox="1">
            <a:spLocks noChangeArrowheads="1"/>
          </p:cNvSpPr>
          <p:nvPr userDrawn="1"/>
        </p:nvSpPr>
        <p:spPr bwMode="auto">
          <a:xfrm>
            <a:off x="4475163" y="6553200"/>
            <a:ext cx="38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nSpc>
                <a:spcPct val="90000"/>
              </a:lnSpc>
              <a:spcBef>
                <a:spcPct val="50000"/>
              </a:spcBef>
              <a:buClr>
                <a:schemeClr val="folHlink"/>
              </a:buClr>
              <a:buSzPct val="135000"/>
            </a:pPr>
            <a:fld id="{015BCA11-A8BC-4B03-8F62-50143D209BD2}" type="slidenum">
              <a:rPr lang="en-US" sz="2000">
                <a:solidFill>
                  <a:srgbClr val="000000"/>
                </a:solidFill>
                <a:latin typeface="Times New Roman" panose="02020603050405020304" pitchFamily="18" charset="0"/>
              </a:rPr>
              <a:pPr>
                <a:lnSpc>
                  <a:spcPct val="90000"/>
                </a:lnSpc>
                <a:spcBef>
                  <a:spcPct val="50000"/>
                </a:spcBef>
                <a:buClr>
                  <a:schemeClr val="folHlink"/>
                </a:buClr>
                <a:buSzPct val="135000"/>
              </a:pPr>
              <a:t>‹#›</a:t>
            </a:fld>
            <a:endParaRPr lang="en-US" sz="2000">
              <a:solidFill>
                <a:srgbClr val="000000"/>
              </a:solidFill>
              <a:latin typeface="Times New Roman" panose="02020603050405020304" pitchFamily="18" charset="0"/>
            </a:endParaRPr>
          </a:p>
        </p:txBody>
      </p:sp>
      <p:grpSp>
        <p:nvGrpSpPr>
          <p:cNvPr id="7" name="Group 7"/>
          <p:cNvGrpSpPr>
            <a:grpSpLocks/>
          </p:cNvGrpSpPr>
          <p:nvPr userDrawn="1"/>
        </p:nvGrpSpPr>
        <p:grpSpPr bwMode="auto">
          <a:xfrm>
            <a:off x="7116763" y="6135688"/>
            <a:ext cx="1943100" cy="722312"/>
            <a:chOff x="3380" y="3865"/>
            <a:chExt cx="1224" cy="455"/>
          </a:xfrm>
        </p:grpSpPr>
        <p:graphicFrame>
          <p:nvGraphicFramePr>
            <p:cNvPr id="8" name="Object 8"/>
            <p:cNvGraphicFramePr>
              <a:graphicFrameLocks noChangeAspect="1"/>
            </p:cNvGraphicFramePr>
            <p:nvPr userDrawn="1"/>
          </p:nvGraphicFramePr>
          <p:xfrm>
            <a:off x="3380" y="3865"/>
            <a:ext cx="1224" cy="455"/>
          </p:xfrm>
          <a:graphic>
            <a:graphicData uri="http://schemas.openxmlformats.org/presentationml/2006/ole">
              <mc:AlternateContent xmlns:mc="http://schemas.openxmlformats.org/markup-compatibility/2006">
                <mc:Choice xmlns:v="urn:schemas-microsoft-com:vml" Requires="v">
                  <p:oleObj spid="_x0000_s52389" name="Document" r:id="rId3" imgW="1943100" imgH="723900" progId="Word.Document.8">
                    <p:embed/>
                  </p:oleObj>
                </mc:Choice>
                <mc:Fallback>
                  <p:oleObj name="Document" r:id="rId3" imgW="1943100" imgH="7239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 y="3865"/>
                          <a:ext cx="1224" cy="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9"/>
            <p:cNvSpPr txBox="1">
              <a:spLocks noChangeArrowheads="1"/>
            </p:cNvSpPr>
            <p:nvPr userDrawn="1"/>
          </p:nvSpPr>
          <p:spPr bwMode="auto">
            <a:xfrm>
              <a:off x="3458" y="4174"/>
              <a:ext cx="110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rIns="0">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a:lnSpc>
                  <a:spcPct val="90000"/>
                </a:lnSpc>
                <a:spcBef>
                  <a:spcPct val="50000"/>
                </a:spcBef>
                <a:buClr>
                  <a:schemeClr val="folHlink"/>
                </a:buClr>
                <a:buSzPct val="135000"/>
                <a:defRPr/>
              </a:pPr>
              <a:r>
                <a:rPr lang="en-US" sz="900" smtClean="0">
                  <a:solidFill>
                    <a:srgbClr val="000000"/>
                  </a:solidFill>
                </a:rPr>
                <a:t>BROOKHAVEN SCIENCE ASSOCIATES</a:t>
              </a:r>
            </a:p>
          </p:txBody>
        </p:sp>
      </p:grpSp>
      <p:pic>
        <p:nvPicPr>
          <p:cNvPr id="10" name="Picture 17" descr="New_DOE_Logo_Color_042808.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46038" y="6372225"/>
            <a:ext cx="1833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0435" name="Rectangle 3"/>
          <p:cNvSpPr>
            <a:spLocks noGrp="1" noChangeArrowheads="1"/>
          </p:cNvSpPr>
          <p:nvPr>
            <p:ph type="ctrTitle"/>
          </p:nvPr>
        </p:nvSpPr>
        <p:spPr>
          <a:xfrm>
            <a:off x="0" y="-163773"/>
            <a:ext cx="9144000" cy="1455738"/>
          </a:xfrm>
        </p:spPr>
        <p:txBody>
          <a:bodyPr/>
          <a:lstStyle>
            <a:lvl1pPr>
              <a:defRPr/>
            </a:lvl1pPr>
          </a:lstStyle>
          <a:p>
            <a:r>
              <a:rPr lang="en-US"/>
              <a:t>Click to edit Master title style</a:t>
            </a:r>
          </a:p>
        </p:txBody>
      </p:sp>
      <p:sp>
        <p:nvSpPr>
          <p:cNvPr id="1170436" name="Rectangle 4"/>
          <p:cNvSpPr>
            <a:spLocks noGrp="1" noChangeArrowheads="1"/>
          </p:cNvSpPr>
          <p:nvPr>
            <p:ph type="subTitle" idx="1"/>
          </p:nvPr>
        </p:nvSpPr>
        <p:spPr>
          <a:xfrm>
            <a:off x="703263" y="1973263"/>
            <a:ext cx="7740650" cy="3700462"/>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34079078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85068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9016506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8450" y="1436688"/>
            <a:ext cx="4238625" cy="47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9475" y="1436688"/>
            <a:ext cx="4238625" cy="47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340055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01065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114803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8739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223209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954818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740212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288374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9217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5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4950" y="1274763"/>
            <a:ext cx="4238625" cy="4735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274763"/>
            <a:ext cx="4238625" cy="2290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5975" y="3717925"/>
            <a:ext cx="4238625" cy="2292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750438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769280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706587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8450" y="1436688"/>
            <a:ext cx="4238625" cy="47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9475" y="1436688"/>
            <a:ext cx="4238625" cy="47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340325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308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114044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0730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384172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43423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wmf"/><Relationship Id="rId2" Type="http://schemas.openxmlformats.org/officeDocument/2006/relationships/slideLayout" Target="../slideLayouts/slideLayout14.xml"/><Relationship Id="rId16"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vmlDrawing" Target="../drawings/vmlDrawing1.v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0"/>
                <a:invGamma/>
              </a:schemeClr>
            </a:gs>
          </a:gsLst>
          <a:lin ang="2700000" scaled="1"/>
        </a:gra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flipH="1">
            <a:off x="115888" y="952500"/>
            <a:ext cx="8837612"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Grp="1" noChangeArrowheads="1"/>
          </p:cNvSpPr>
          <p:nvPr>
            <p:ph type="title"/>
          </p:nvPr>
        </p:nvSpPr>
        <p:spPr bwMode="auto">
          <a:xfrm>
            <a:off x="0" y="0"/>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1"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298450" y="1436688"/>
            <a:ext cx="8629650"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Text Box 5"/>
          <p:cNvSpPr txBox="1">
            <a:spLocks noChangeArrowheads="1"/>
          </p:cNvSpPr>
          <p:nvPr/>
        </p:nvSpPr>
        <p:spPr bwMode="auto">
          <a:xfrm>
            <a:off x="4027488" y="6284913"/>
            <a:ext cx="1349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defTabSz="457200" eaLnBrk="0" hangingPunct="0">
              <a:tabLst>
                <a:tab pos="2286000" algn="l"/>
              </a:tabLst>
              <a:defRPr>
                <a:solidFill>
                  <a:schemeClr val="tx1"/>
                </a:solidFill>
                <a:latin typeface="Arial Narrow" pitchFamily="34" charset="0"/>
                <a:ea typeface="Osaka" charset="-128"/>
              </a:defRPr>
            </a:lvl1pPr>
            <a:lvl2pPr marL="742950" indent="-285750" defTabSz="457200" eaLnBrk="0" hangingPunct="0">
              <a:tabLst>
                <a:tab pos="2286000" algn="l"/>
              </a:tabLst>
              <a:defRPr>
                <a:solidFill>
                  <a:schemeClr val="tx1"/>
                </a:solidFill>
                <a:latin typeface="Arial Narrow" pitchFamily="34" charset="0"/>
                <a:ea typeface="Osaka" charset="-128"/>
              </a:defRPr>
            </a:lvl2pPr>
            <a:lvl3pPr marL="1143000" indent="-228600" defTabSz="457200" eaLnBrk="0" hangingPunct="0">
              <a:tabLst>
                <a:tab pos="2286000" algn="l"/>
              </a:tabLst>
              <a:defRPr>
                <a:solidFill>
                  <a:schemeClr val="tx1"/>
                </a:solidFill>
                <a:latin typeface="Arial Narrow" pitchFamily="34" charset="0"/>
                <a:ea typeface="Osaka" charset="-128"/>
              </a:defRPr>
            </a:lvl3pPr>
            <a:lvl4pPr marL="1600200" indent="-228600" defTabSz="457200" eaLnBrk="0" hangingPunct="0">
              <a:tabLst>
                <a:tab pos="2286000" algn="l"/>
              </a:tabLst>
              <a:defRPr>
                <a:solidFill>
                  <a:schemeClr val="tx1"/>
                </a:solidFill>
                <a:latin typeface="Arial Narrow" pitchFamily="34" charset="0"/>
                <a:ea typeface="Osaka" charset="-128"/>
              </a:defRPr>
            </a:lvl4pPr>
            <a:lvl5pPr marL="2057400" indent="-228600" defTabSz="457200" eaLnBrk="0" hangingPunct="0">
              <a:tabLst>
                <a:tab pos="2286000" algn="l"/>
              </a:tabLst>
              <a:defRPr>
                <a:solidFill>
                  <a:schemeClr val="tx1"/>
                </a:solidFill>
                <a:latin typeface="Arial Narrow" pitchFamily="34" charset="0"/>
                <a:ea typeface="Osaka" charset="-128"/>
              </a:defRPr>
            </a:lvl5pPr>
            <a:lvl6pPr marL="25146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6pPr>
            <a:lvl7pPr marL="29718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7pPr>
            <a:lvl8pPr marL="34290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8pPr>
            <a:lvl9pPr marL="38862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9pPr>
          </a:lstStyle>
          <a:p>
            <a:pPr>
              <a:lnSpc>
                <a:spcPct val="110000"/>
              </a:lnSpc>
              <a:spcBef>
                <a:spcPct val="50000"/>
              </a:spcBef>
              <a:buClr>
                <a:schemeClr val="folHlink"/>
              </a:buClr>
              <a:buSzPct val="135000"/>
              <a:defRPr/>
            </a:pPr>
            <a:endParaRPr lang="en-US" smtClean="0"/>
          </a:p>
        </p:txBody>
      </p:sp>
      <p:sp>
        <p:nvSpPr>
          <p:cNvPr id="1030" name="Text Box 6"/>
          <p:cNvSpPr txBox="1">
            <a:spLocks noChangeArrowheads="1"/>
          </p:cNvSpPr>
          <p:nvPr/>
        </p:nvSpPr>
        <p:spPr bwMode="auto">
          <a:xfrm>
            <a:off x="4475163" y="6591300"/>
            <a:ext cx="388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a:spcBef>
                <a:spcPct val="50000"/>
              </a:spcBef>
            </a:pPr>
            <a:fld id="{BFA3DC52-8CC7-4CEC-B8C9-59A393752E82}" type="slidenum">
              <a:rPr lang="en-US" sz="1600">
                <a:latin typeface="Times New Roman" panose="02020603050405020304" pitchFamily="18" charset="0"/>
              </a:rPr>
              <a:pPr algn="ctr">
                <a:spcBef>
                  <a:spcPct val="50000"/>
                </a:spcBef>
              </a:pPr>
              <a:t>‹#›</a:t>
            </a:fld>
            <a:endParaRPr lang="en-US" sz="1600">
              <a:latin typeface="Times New Roman" panose="02020603050405020304" pitchFamily="18" charset="0"/>
            </a:endParaRPr>
          </a:p>
        </p:txBody>
      </p:sp>
      <p:pic>
        <p:nvPicPr>
          <p:cNvPr id="11" name="Picture 8" descr="Color-Seal_Green-Mark_SC_Horizontal"/>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5240" y="6426888"/>
            <a:ext cx="2383742" cy="39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4" name="Picture 90"/>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476488" y="6248400"/>
            <a:ext cx="1656658" cy="63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7271" r:id="rId1"/>
    <p:sldLayoutId id="2147487248" r:id="rId2"/>
    <p:sldLayoutId id="2147487249" r:id="rId3"/>
    <p:sldLayoutId id="2147487250" r:id="rId4"/>
    <p:sldLayoutId id="2147487251" r:id="rId5"/>
    <p:sldLayoutId id="2147487252" r:id="rId6"/>
    <p:sldLayoutId id="2147487253" r:id="rId7"/>
    <p:sldLayoutId id="2147487254" r:id="rId8"/>
    <p:sldLayoutId id="2147487255" r:id="rId9"/>
    <p:sldLayoutId id="2147487256" r:id="rId10"/>
    <p:sldLayoutId id="2147487257" r:id="rId11"/>
    <p:sldLayoutId id="2147487274" r:id="rId12"/>
  </p:sldLayoutIdLst>
  <p:transition/>
  <p:txStyles>
    <p:titleStyle>
      <a:lvl1pPr algn="ctr" rtl="0" eaLnBrk="0" fontAlgn="base" hangingPunct="0">
        <a:lnSpc>
          <a:spcPct val="90000"/>
        </a:lnSpc>
        <a:spcBef>
          <a:spcPct val="0"/>
        </a:spcBef>
        <a:spcAft>
          <a:spcPct val="0"/>
        </a:spcAft>
        <a:defRPr sz="4000" b="1">
          <a:solidFill>
            <a:schemeClr val="tx2"/>
          </a:solidFill>
          <a:latin typeface="+mj-lt"/>
          <a:ea typeface="+mj-ea"/>
          <a:cs typeface="Osaka"/>
        </a:defRPr>
      </a:lvl1pPr>
      <a:lvl2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2pPr>
      <a:lvl3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3pPr>
      <a:lvl4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4pPr>
      <a:lvl5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5pPr>
      <a:lvl6pPr marL="457200" algn="ctr" rtl="0" fontAlgn="base">
        <a:lnSpc>
          <a:spcPct val="90000"/>
        </a:lnSpc>
        <a:spcBef>
          <a:spcPct val="0"/>
        </a:spcBef>
        <a:spcAft>
          <a:spcPct val="0"/>
        </a:spcAft>
        <a:defRPr sz="4000" b="1">
          <a:solidFill>
            <a:schemeClr val="tx2"/>
          </a:solidFill>
          <a:latin typeface="Arial Narrow" pitchFamily="34" charset="0"/>
          <a:ea typeface="Osaka" charset="-128"/>
        </a:defRPr>
      </a:lvl6pPr>
      <a:lvl7pPr marL="914400" algn="ctr" rtl="0" fontAlgn="base">
        <a:lnSpc>
          <a:spcPct val="90000"/>
        </a:lnSpc>
        <a:spcBef>
          <a:spcPct val="0"/>
        </a:spcBef>
        <a:spcAft>
          <a:spcPct val="0"/>
        </a:spcAft>
        <a:defRPr sz="4000" b="1">
          <a:solidFill>
            <a:schemeClr val="tx2"/>
          </a:solidFill>
          <a:latin typeface="Arial Narrow" pitchFamily="34" charset="0"/>
          <a:ea typeface="Osaka" charset="-128"/>
        </a:defRPr>
      </a:lvl7pPr>
      <a:lvl8pPr marL="1371600" algn="ctr" rtl="0" fontAlgn="base">
        <a:lnSpc>
          <a:spcPct val="90000"/>
        </a:lnSpc>
        <a:spcBef>
          <a:spcPct val="0"/>
        </a:spcBef>
        <a:spcAft>
          <a:spcPct val="0"/>
        </a:spcAft>
        <a:defRPr sz="4000" b="1">
          <a:solidFill>
            <a:schemeClr val="tx2"/>
          </a:solidFill>
          <a:latin typeface="Arial Narrow" pitchFamily="34" charset="0"/>
          <a:ea typeface="Osaka" charset="-128"/>
        </a:defRPr>
      </a:lvl8pPr>
      <a:lvl9pPr marL="1828800" algn="ctr" rtl="0" fontAlgn="base">
        <a:lnSpc>
          <a:spcPct val="90000"/>
        </a:lnSpc>
        <a:spcBef>
          <a:spcPct val="0"/>
        </a:spcBef>
        <a:spcAft>
          <a:spcPct val="0"/>
        </a:spcAft>
        <a:defRPr sz="4000" b="1">
          <a:solidFill>
            <a:schemeClr val="tx2"/>
          </a:solidFill>
          <a:latin typeface="Arial Narrow" pitchFamily="34" charset="0"/>
          <a:ea typeface="Osaka" charset="-128"/>
        </a:defRPr>
      </a:lvl9pPr>
    </p:titleStyle>
    <p:bodyStyle>
      <a:lvl1pPr marL="342900" indent="-342900" algn="l" rtl="0" eaLnBrk="0" fontAlgn="base" hangingPunct="0">
        <a:lnSpc>
          <a:spcPct val="90000"/>
        </a:lnSpc>
        <a:spcBef>
          <a:spcPct val="20000"/>
        </a:spcBef>
        <a:spcAft>
          <a:spcPct val="0"/>
        </a:spcAft>
        <a:buClr>
          <a:schemeClr val="folHlink"/>
        </a:buClr>
        <a:buSzPct val="135000"/>
        <a:buChar char="•"/>
        <a:defRPr sz="3200">
          <a:solidFill>
            <a:schemeClr val="tx1"/>
          </a:solidFill>
          <a:latin typeface="+mn-lt"/>
          <a:ea typeface="+mn-ea"/>
          <a:cs typeface="Osaka"/>
        </a:defRPr>
      </a:lvl1pPr>
      <a:lvl2pPr marL="690563" indent="-233363" algn="l" rtl="0" eaLnBrk="0" fontAlgn="base" hangingPunct="0">
        <a:lnSpc>
          <a:spcPct val="90000"/>
        </a:lnSpc>
        <a:spcBef>
          <a:spcPct val="20000"/>
        </a:spcBef>
        <a:spcAft>
          <a:spcPct val="0"/>
        </a:spcAft>
        <a:buClr>
          <a:schemeClr val="folHlink"/>
        </a:buClr>
        <a:buSzPct val="100000"/>
        <a:buChar char="•"/>
        <a:defRPr sz="2800">
          <a:solidFill>
            <a:schemeClr val="tx1"/>
          </a:solidFill>
          <a:latin typeface="+mn-lt"/>
          <a:ea typeface="+mn-ea"/>
          <a:cs typeface="Osaka"/>
        </a:defRPr>
      </a:lvl2pPr>
      <a:lvl3pPr marL="10858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3pPr>
      <a:lvl4pPr marL="14287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4pPr>
      <a:lvl5pPr marL="17716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5pPr>
      <a:lvl6pPr marL="2228850" indent="-228600" algn="l" rtl="0" fontAlgn="base">
        <a:lnSpc>
          <a:spcPct val="90000"/>
        </a:lnSpc>
        <a:spcBef>
          <a:spcPct val="20000"/>
        </a:spcBef>
        <a:spcAft>
          <a:spcPct val="0"/>
        </a:spcAft>
        <a:buSzPct val="100000"/>
        <a:buChar char="-"/>
        <a:defRPr sz="2400">
          <a:solidFill>
            <a:schemeClr val="tx1"/>
          </a:solidFill>
          <a:latin typeface="+mn-lt"/>
          <a:ea typeface="+mn-ea"/>
        </a:defRPr>
      </a:lvl6pPr>
      <a:lvl7pPr marL="2686050" indent="-228600" algn="l" rtl="0" fontAlgn="base">
        <a:lnSpc>
          <a:spcPct val="90000"/>
        </a:lnSpc>
        <a:spcBef>
          <a:spcPct val="20000"/>
        </a:spcBef>
        <a:spcAft>
          <a:spcPct val="0"/>
        </a:spcAft>
        <a:buSzPct val="100000"/>
        <a:buChar char="-"/>
        <a:defRPr sz="2400">
          <a:solidFill>
            <a:schemeClr val="tx1"/>
          </a:solidFill>
          <a:latin typeface="+mn-lt"/>
          <a:ea typeface="+mn-ea"/>
        </a:defRPr>
      </a:lvl7pPr>
      <a:lvl8pPr marL="3143250" indent="-228600" algn="l" rtl="0" fontAlgn="base">
        <a:lnSpc>
          <a:spcPct val="90000"/>
        </a:lnSpc>
        <a:spcBef>
          <a:spcPct val="20000"/>
        </a:spcBef>
        <a:spcAft>
          <a:spcPct val="0"/>
        </a:spcAft>
        <a:buSzPct val="100000"/>
        <a:buChar char="-"/>
        <a:defRPr sz="2400">
          <a:solidFill>
            <a:schemeClr val="tx1"/>
          </a:solidFill>
          <a:latin typeface="+mn-lt"/>
          <a:ea typeface="+mn-ea"/>
        </a:defRPr>
      </a:lvl8pPr>
      <a:lvl9pPr marL="3600450" indent="-228600" algn="l" rtl="0" fontAlgn="base">
        <a:lnSpc>
          <a:spcPct val="90000"/>
        </a:lnSpc>
        <a:spcBef>
          <a:spcPct val="20000"/>
        </a:spcBef>
        <a:spcAft>
          <a:spcPct val="0"/>
        </a:spcAft>
        <a:buSzPct val="100000"/>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0"/>
                <a:invGamma/>
              </a:schemeClr>
            </a:gs>
          </a:gsLst>
          <a:lin ang="2700000" scaled="1"/>
        </a:gra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flipH="1">
            <a:off x="115888" y="952500"/>
            <a:ext cx="8837612"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 name="Rectangle 3"/>
          <p:cNvSpPr>
            <a:spLocks noGrp="1" noChangeArrowheads="1"/>
          </p:cNvSpPr>
          <p:nvPr>
            <p:ph type="title"/>
          </p:nvPr>
        </p:nvSpPr>
        <p:spPr bwMode="auto">
          <a:xfrm>
            <a:off x="0" y="0"/>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1"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298450" y="1436688"/>
            <a:ext cx="8629650"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3" name="Text Box 5"/>
          <p:cNvSpPr txBox="1">
            <a:spLocks noChangeArrowheads="1"/>
          </p:cNvSpPr>
          <p:nvPr/>
        </p:nvSpPr>
        <p:spPr bwMode="auto">
          <a:xfrm>
            <a:off x="4027488" y="6284913"/>
            <a:ext cx="1349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defTabSz="457200" eaLnBrk="0" hangingPunct="0">
              <a:tabLst>
                <a:tab pos="2286000" algn="l"/>
              </a:tabLst>
              <a:defRPr>
                <a:solidFill>
                  <a:schemeClr val="tx1"/>
                </a:solidFill>
                <a:latin typeface="Arial Narrow" pitchFamily="34" charset="0"/>
                <a:ea typeface="Osaka" charset="-128"/>
              </a:defRPr>
            </a:lvl1pPr>
            <a:lvl2pPr marL="742950" indent="-285750" defTabSz="457200" eaLnBrk="0" hangingPunct="0">
              <a:tabLst>
                <a:tab pos="2286000" algn="l"/>
              </a:tabLst>
              <a:defRPr>
                <a:solidFill>
                  <a:schemeClr val="tx1"/>
                </a:solidFill>
                <a:latin typeface="Arial Narrow" pitchFamily="34" charset="0"/>
                <a:ea typeface="Osaka" charset="-128"/>
              </a:defRPr>
            </a:lvl2pPr>
            <a:lvl3pPr marL="1143000" indent="-228600" defTabSz="457200" eaLnBrk="0" hangingPunct="0">
              <a:tabLst>
                <a:tab pos="2286000" algn="l"/>
              </a:tabLst>
              <a:defRPr>
                <a:solidFill>
                  <a:schemeClr val="tx1"/>
                </a:solidFill>
                <a:latin typeface="Arial Narrow" pitchFamily="34" charset="0"/>
                <a:ea typeface="Osaka" charset="-128"/>
              </a:defRPr>
            </a:lvl3pPr>
            <a:lvl4pPr marL="1600200" indent="-228600" defTabSz="457200" eaLnBrk="0" hangingPunct="0">
              <a:tabLst>
                <a:tab pos="2286000" algn="l"/>
              </a:tabLst>
              <a:defRPr>
                <a:solidFill>
                  <a:schemeClr val="tx1"/>
                </a:solidFill>
                <a:latin typeface="Arial Narrow" pitchFamily="34" charset="0"/>
                <a:ea typeface="Osaka" charset="-128"/>
              </a:defRPr>
            </a:lvl4pPr>
            <a:lvl5pPr marL="2057400" indent="-228600" defTabSz="457200" eaLnBrk="0" hangingPunct="0">
              <a:tabLst>
                <a:tab pos="2286000" algn="l"/>
              </a:tabLst>
              <a:defRPr>
                <a:solidFill>
                  <a:schemeClr val="tx1"/>
                </a:solidFill>
                <a:latin typeface="Arial Narrow" pitchFamily="34" charset="0"/>
                <a:ea typeface="Osaka" charset="-128"/>
              </a:defRPr>
            </a:lvl5pPr>
            <a:lvl6pPr marL="25146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6pPr>
            <a:lvl7pPr marL="29718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7pPr>
            <a:lvl8pPr marL="34290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8pPr>
            <a:lvl9pPr marL="38862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9pPr>
          </a:lstStyle>
          <a:p>
            <a:pPr>
              <a:lnSpc>
                <a:spcPct val="110000"/>
              </a:lnSpc>
              <a:spcBef>
                <a:spcPct val="50000"/>
              </a:spcBef>
              <a:buClr>
                <a:srgbClr val="FF0000"/>
              </a:buClr>
              <a:buSzPct val="135000"/>
              <a:defRPr/>
            </a:pPr>
            <a:endParaRPr lang="en-US" smtClean="0">
              <a:solidFill>
                <a:srgbClr val="000000"/>
              </a:solidFill>
            </a:endParaRPr>
          </a:p>
        </p:txBody>
      </p:sp>
      <p:sp>
        <p:nvSpPr>
          <p:cNvPr id="2054" name="Text Box 6"/>
          <p:cNvSpPr txBox="1">
            <a:spLocks noChangeArrowheads="1"/>
          </p:cNvSpPr>
          <p:nvPr/>
        </p:nvSpPr>
        <p:spPr bwMode="auto">
          <a:xfrm>
            <a:off x="4475163" y="6553200"/>
            <a:ext cx="38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nSpc>
                <a:spcPct val="90000"/>
              </a:lnSpc>
              <a:spcBef>
                <a:spcPct val="50000"/>
              </a:spcBef>
              <a:buClr>
                <a:schemeClr val="folHlink"/>
              </a:buClr>
              <a:buSzPct val="135000"/>
            </a:pPr>
            <a:fld id="{A512DA02-1FCF-4FE8-9904-A0B1025ECA88}" type="slidenum">
              <a:rPr lang="en-US" sz="2000">
                <a:solidFill>
                  <a:srgbClr val="000000"/>
                </a:solidFill>
                <a:latin typeface="Times New Roman" panose="02020603050405020304" pitchFamily="18" charset="0"/>
              </a:rPr>
              <a:pPr>
                <a:lnSpc>
                  <a:spcPct val="90000"/>
                </a:lnSpc>
                <a:spcBef>
                  <a:spcPct val="50000"/>
                </a:spcBef>
                <a:buClr>
                  <a:schemeClr val="folHlink"/>
                </a:buClr>
                <a:buSzPct val="135000"/>
              </a:pPr>
              <a:t>‹#›</a:t>
            </a:fld>
            <a:endParaRPr lang="en-US" sz="2000">
              <a:solidFill>
                <a:srgbClr val="000000"/>
              </a:solidFill>
              <a:latin typeface="Times New Roman" panose="02020603050405020304" pitchFamily="18" charset="0"/>
            </a:endParaRPr>
          </a:p>
        </p:txBody>
      </p:sp>
      <p:grpSp>
        <p:nvGrpSpPr>
          <p:cNvPr id="2055" name="Group 8"/>
          <p:cNvGrpSpPr>
            <a:grpSpLocks/>
          </p:cNvGrpSpPr>
          <p:nvPr/>
        </p:nvGrpSpPr>
        <p:grpSpPr bwMode="auto">
          <a:xfrm>
            <a:off x="7116763" y="6135688"/>
            <a:ext cx="1943100" cy="722312"/>
            <a:chOff x="3380" y="3865"/>
            <a:chExt cx="1224" cy="455"/>
          </a:xfrm>
        </p:grpSpPr>
        <p:graphicFrame>
          <p:nvGraphicFramePr>
            <p:cNvPr id="2057" name="Object 9"/>
            <p:cNvGraphicFramePr>
              <a:graphicFrameLocks noChangeAspect="1"/>
            </p:cNvGraphicFramePr>
            <p:nvPr/>
          </p:nvGraphicFramePr>
          <p:xfrm>
            <a:off x="3380" y="3865"/>
            <a:ext cx="1224" cy="455"/>
          </p:xfrm>
          <a:graphic>
            <a:graphicData uri="http://schemas.openxmlformats.org/presentationml/2006/ole">
              <mc:AlternateContent xmlns:mc="http://schemas.openxmlformats.org/markup-compatibility/2006">
                <mc:Choice xmlns:v="urn:schemas-microsoft-com:vml" Requires="v">
                  <p:oleObj spid="_x0000_s2222" name="Document" r:id="rId16" imgW="1943100" imgH="723900" progId="Word.Document.8">
                    <p:embed/>
                  </p:oleObj>
                </mc:Choice>
                <mc:Fallback>
                  <p:oleObj name="Document" r:id="rId16" imgW="1943100" imgH="723900" progId="Word.Document.8">
                    <p:embed/>
                    <p:pic>
                      <p:nvPicPr>
                        <p:cNvPr id="0"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80" y="3865"/>
                          <a:ext cx="1224" cy="455"/>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77777"/>
                                </a:outerShdw>
                              </a:effectLst>
                            </a14:hiddenEffects>
                          </a:ext>
                        </a:extLst>
                      </p:spPr>
                    </p:pic>
                  </p:oleObj>
                </mc:Fallback>
              </mc:AlternateContent>
            </a:graphicData>
          </a:graphic>
        </p:graphicFrame>
        <p:sp>
          <p:nvSpPr>
            <p:cNvPr id="2058" name="Text Box 10"/>
            <p:cNvSpPr txBox="1">
              <a:spLocks noChangeArrowheads="1"/>
            </p:cNvSpPr>
            <p:nvPr userDrawn="1"/>
          </p:nvSpPr>
          <p:spPr bwMode="auto">
            <a:xfrm>
              <a:off x="3458" y="4174"/>
              <a:ext cx="110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rIns="0">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a:lnSpc>
                  <a:spcPct val="90000"/>
                </a:lnSpc>
                <a:spcBef>
                  <a:spcPct val="50000"/>
                </a:spcBef>
                <a:buClr>
                  <a:schemeClr val="folHlink"/>
                </a:buClr>
                <a:buSzPct val="135000"/>
                <a:defRPr/>
              </a:pPr>
              <a:r>
                <a:rPr lang="en-US" sz="900" smtClean="0">
                  <a:solidFill>
                    <a:srgbClr val="000000"/>
                  </a:solidFill>
                </a:rPr>
                <a:t>BROOKHAVEN SCIENCE ASSOCIATES</a:t>
              </a:r>
            </a:p>
          </p:txBody>
        </p:sp>
      </p:grpSp>
      <p:pic>
        <p:nvPicPr>
          <p:cNvPr id="2056" name="Picture 10" descr="New_DOE_Logo_Color_042808.png"/>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46038" y="6372225"/>
            <a:ext cx="1833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272" r:id="rId1"/>
    <p:sldLayoutId id="2147487259" r:id="rId2"/>
    <p:sldLayoutId id="2147487260" r:id="rId3"/>
    <p:sldLayoutId id="2147487261" r:id="rId4"/>
    <p:sldLayoutId id="2147487262" r:id="rId5"/>
    <p:sldLayoutId id="2147487263" r:id="rId6"/>
    <p:sldLayoutId id="2147487264" r:id="rId7"/>
    <p:sldLayoutId id="2147487265" r:id="rId8"/>
    <p:sldLayoutId id="2147487266" r:id="rId9"/>
    <p:sldLayoutId id="2147487267" r:id="rId10"/>
    <p:sldLayoutId id="2147487268" r:id="rId11"/>
    <p:sldLayoutId id="2147487269" r:id="rId12"/>
    <p:sldLayoutId id="2147487270" r:id="rId13"/>
  </p:sldLayoutIdLst>
  <p:transition/>
  <p:txStyles>
    <p:titleStyle>
      <a:lvl1pPr algn="ctr" rtl="0" eaLnBrk="0" fontAlgn="base" hangingPunct="0">
        <a:lnSpc>
          <a:spcPct val="90000"/>
        </a:lnSpc>
        <a:spcBef>
          <a:spcPct val="0"/>
        </a:spcBef>
        <a:spcAft>
          <a:spcPct val="0"/>
        </a:spcAft>
        <a:defRPr sz="4000" b="1">
          <a:solidFill>
            <a:schemeClr val="tx2"/>
          </a:solidFill>
          <a:latin typeface="+mj-lt"/>
          <a:ea typeface="+mj-ea"/>
          <a:cs typeface="Osaka"/>
        </a:defRPr>
      </a:lvl1pPr>
      <a:lvl2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2pPr>
      <a:lvl3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3pPr>
      <a:lvl4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4pPr>
      <a:lvl5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5pPr>
      <a:lvl6pPr marL="457200" algn="ctr" rtl="0" fontAlgn="base">
        <a:lnSpc>
          <a:spcPct val="90000"/>
        </a:lnSpc>
        <a:spcBef>
          <a:spcPct val="0"/>
        </a:spcBef>
        <a:spcAft>
          <a:spcPct val="0"/>
        </a:spcAft>
        <a:defRPr sz="4000" b="1">
          <a:solidFill>
            <a:schemeClr val="tx2"/>
          </a:solidFill>
          <a:latin typeface="Arial Narrow" pitchFamily="34" charset="0"/>
          <a:ea typeface="Osaka" charset="-128"/>
        </a:defRPr>
      </a:lvl6pPr>
      <a:lvl7pPr marL="914400" algn="ctr" rtl="0" fontAlgn="base">
        <a:lnSpc>
          <a:spcPct val="90000"/>
        </a:lnSpc>
        <a:spcBef>
          <a:spcPct val="0"/>
        </a:spcBef>
        <a:spcAft>
          <a:spcPct val="0"/>
        </a:spcAft>
        <a:defRPr sz="4000" b="1">
          <a:solidFill>
            <a:schemeClr val="tx2"/>
          </a:solidFill>
          <a:latin typeface="Arial Narrow" pitchFamily="34" charset="0"/>
          <a:ea typeface="Osaka" charset="-128"/>
        </a:defRPr>
      </a:lvl7pPr>
      <a:lvl8pPr marL="1371600" algn="ctr" rtl="0" fontAlgn="base">
        <a:lnSpc>
          <a:spcPct val="90000"/>
        </a:lnSpc>
        <a:spcBef>
          <a:spcPct val="0"/>
        </a:spcBef>
        <a:spcAft>
          <a:spcPct val="0"/>
        </a:spcAft>
        <a:defRPr sz="4000" b="1">
          <a:solidFill>
            <a:schemeClr val="tx2"/>
          </a:solidFill>
          <a:latin typeface="Arial Narrow" pitchFamily="34" charset="0"/>
          <a:ea typeface="Osaka" charset="-128"/>
        </a:defRPr>
      </a:lvl8pPr>
      <a:lvl9pPr marL="1828800" algn="ctr" rtl="0" fontAlgn="base">
        <a:lnSpc>
          <a:spcPct val="90000"/>
        </a:lnSpc>
        <a:spcBef>
          <a:spcPct val="0"/>
        </a:spcBef>
        <a:spcAft>
          <a:spcPct val="0"/>
        </a:spcAft>
        <a:defRPr sz="4000" b="1">
          <a:solidFill>
            <a:schemeClr val="tx2"/>
          </a:solidFill>
          <a:latin typeface="Arial Narrow" pitchFamily="34" charset="0"/>
          <a:ea typeface="Osaka" charset="-128"/>
        </a:defRPr>
      </a:lvl9pPr>
    </p:titleStyle>
    <p:bodyStyle>
      <a:lvl1pPr marL="342900" indent="-342900" algn="l" rtl="0" eaLnBrk="0" fontAlgn="base" hangingPunct="0">
        <a:lnSpc>
          <a:spcPct val="90000"/>
        </a:lnSpc>
        <a:spcBef>
          <a:spcPct val="20000"/>
        </a:spcBef>
        <a:spcAft>
          <a:spcPct val="0"/>
        </a:spcAft>
        <a:buClr>
          <a:schemeClr val="folHlink"/>
        </a:buClr>
        <a:buSzPct val="135000"/>
        <a:buChar char="•"/>
        <a:defRPr sz="3200">
          <a:solidFill>
            <a:schemeClr val="tx1"/>
          </a:solidFill>
          <a:latin typeface="+mn-lt"/>
          <a:ea typeface="+mn-ea"/>
          <a:cs typeface="Osaka"/>
        </a:defRPr>
      </a:lvl1pPr>
      <a:lvl2pPr marL="690563" indent="-233363" algn="l" rtl="0" eaLnBrk="0" fontAlgn="base" hangingPunct="0">
        <a:lnSpc>
          <a:spcPct val="90000"/>
        </a:lnSpc>
        <a:spcBef>
          <a:spcPct val="20000"/>
        </a:spcBef>
        <a:spcAft>
          <a:spcPct val="0"/>
        </a:spcAft>
        <a:buClr>
          <a:schemeClr val="folHlink"/>
        </a:buClr>
        <a:buSzPct val="100000"/>
        <a:buChar char="•"/>
        <a:defRPr sz="2800">
          <a:solidFill>
            <a:schemeClr val="tx1"/>
          </a:solidFill>
          <a:latin typeface="+mn-lt"/>
          <a:ea typeface="+mn-ea"/>
          <a:cs typeface="Osaka"/>
        </a:defRPr>
      </a:lvl2pPr>
      <a:lvl3pPr marL="10858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3pPr>
      <a:lvl4pPr marL="14287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4pPr>
      <a:lvl5pPr marL="17716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5pPr>
      <a:lvl6pPr marL="2228850" indent="-228600" algn="l" rtl="0" fontAlgn="base">
        <a:lnSpc>
          <a:spcPct val="90000"/>
        </a:lnSpc>
        <a:spcBef>
          <a:spcPct val="20000"/>
        </a:spcBef>
        <a:spcAft>
          <a:spcPct val="0"/>
        </a:spcAft>
        <a:buSzPct val="100000"/>
        <a:buChar char="-"/>
        <a:defRPr sz="2400">
          <a:solidFill>
            <a:schemeClr val="tx1"/>
          </a:solidFill>
          <a:latin typeface="+mn-lt"/>
          <a:ea typeface="+mn-ea"/>
        </a:defRPr>
      </a:lvl6pPr>
      <a:lvl7pPr marL="2686050" indent="-228600" algn="l" rtl="0" fontAlgn="base">
        <a:lnSpc>
          <a:spcPct val="90000"/>
        </a:lnSpc>
        <a:spcBef>
          <a:spcPct val="20000"/>
        </a:spcBef>
        <a:spcAft>
          <a:spcPct val="0"/>
        </a:spcAft>
        <a:buSzPct val="100000"/>
        <a:buChar char="-"/>
        <a:defRPr sz="2400">
          <a:solidFill>
            <a:schemeClr val="tx1"/>
          </a:solidFill>
          <a:latin typeface="+mn-lt"/>
          <a:ea typeface="+mn-ea"/>
        </a:defRPr>
      </a:lvl7pPr>
      <a:lvl8pPr marL="3143250" indent="-228600" algn="l" rtl="0" fontAlgn="base">
        <a:lnSpc>
          <a:spcPct val="90000"/>
        </a:lnSpc>
        <a:spcBef>
          <a:spcPct val="20000"/>
        </a:spcBef>
        <a:spcAft>
          <a:spcPct val="0"/>
        </a:spcAft>
        <a:buSzPct val="100000"/>
        <a:buChar char="-"/>
        <a:defRPr sz="2400">
          <a:solidFill>
            <a:schemeClr val="tx1"/>
          </a:solidFill>
          <a:latin typeface="+mn-lt"/>
          <a:ea typeface="+mn-ea"/>
        </a:defRPr>
      </a:lvl8pPr>
      <a:lvl9pPr marL="3600450" indent="-228600" algn="l" rtl="0" fontAlgn="base">
        <a:lnSpc>
          <a:spcPct val="90000"/>
        </a:lnSpc>
        <a:spcBef>
          <a:spcPct val="20000"/>
        </a:spcBef>
        <a:spcAft>
          <a:spcPct val="0"/>
        </a:spcAft>
        <a:buSzPct val="100000"/>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81.png"/><Relationship Id="rId3" Type="http://schemas.openxmlformats.org/officeDocument/2006/relationships/notesSlide" Target="../notesSlides/notesSlide8.xml"/><Relationship Id="rId7" Type="http://schemas.openxmlformats.org/officeDocument/2006/relationships/image" Target="../media/image77.jpeg"/><Relationship Id="rId12"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6.jpeg"/><Relationship Id="rId11" Type="http://schemas.openxmlformats.org/officeDocument/2006/relationships/image" Target="../media/image79.png"/><Relationship Id="rId5" Type="http://schemas.openxmlformats.org/officeDocument/2006/relationships/image" Target="../media/image75.jpeg"/><Relationship Id="rId10" Type="http://schemas.openxmlformats.org/officeDocument/2006/relationships/image" Target="../media/image73.wmf"/><Relationship Id="rId4" Type="http://schemas.openxmlformats.org/officeDocument/2006/relationships/image" Target="../media/image74.jpeg"/><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e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 Id="rId14" Type="http://schemas.openxmlformats.org/officeDocument/2006/relationships/image" Target="../media/image94.jpeg"/></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emf"/></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oleObject" Target="../embeddings/oleObject3.bin"/><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jpe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23.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emf"/></Relationships>
</file>

<file path=ppt/slides/_rels/slide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emf"/><Relationship Id="rId5" Type="http://schemas.openxmlformats.org/officeDocument/2006/relationships/image" Target="../media/image124.png"/><Relationship Id="rId4" Type="http://schemas.openxmlformats.org/officeDocument/2006/relationships/image" Target="../media/image123.jpeg"/></Relationships>
</file>

<file path=ppt/slides/_rels/slide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6.xml"/><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emf"/><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emf"/><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eg"/><Relationship Id="rId17"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jpe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idx="4294967295"/>
          </p:nvPr>
        </p:nvSpPr>
        <p:spPr>
          <a:xfrm>
            <a:off x="0" y="0"/>
            <a:ext cx="9144000" cy="960438"/>
          </a:xfrm>
        </p:spPr>
        <p:txBody>
          <a:bodyPr lIns="0" rIns="0"/>
          <a:lstStyle/>
          <a:p>
            <a:pPr defTabSz="457200" eaLnBrk="1" hangingPunct="1">
              <a:tabLst>
                <a:tab pos="2286000" algn="l"/>
              </a:tabLst>
            </a:pPr>
            <a:r>
              <a:rPr lang="en-US" dirty="0" smtClean="0"/>
              <a:t>NSLS-II Update</a:t>
            </a:r>
          </a:p>
        </p:txBody>
      </p:sp>
      <p:pic>
        <p:nvPicPr>
          <p:cNvPr id="2560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05488"/>
            <a:ext cx="9144000"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4"/>
          <p:cNvSpPr txBox="1">
            <a:spLocks noChangeArrowheads="1"/>
          </p:cNvSpPr>
          <p:nvPr/>
        </p:nvSpPr>
        <p:spPr bwMode="auto">
          <a:xfrm>
            <a:off x="0" y="4978222"/>
            <a:ext cx="9144000" cy="137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defTabSz="457200" eaLnBrk="0" hangingPunct="0">
              <a:tabLst>
                <a:tab pos="2286000" algn="l"/>
              </a:tabLst>
              <a:defRPr>
                <a:solidFill>
                  <a:schemeClr val="tx1"/>
                </a:solidFill>
                <a:latin typeface="Arial Narrow" panose="020B0606020202030204" pitchFamily="34" charset="0"/>
                <a:ea typeface="Osaka" charset="-128"/>
              </a:defRPr>
            </a:lvl1pPr>
            <a:lvl2pPr marL="742950" indent="-285750" defTabSz="457200" eaLnBrk="0" hangingPunct="0">
              <a:tabLst>
                <a:tab pos="2286000" algn="l"/>
              </a:tabLst>
              <a:defRPr>
                <a:solidFill>
                  <a:schemeClr val="tx1"/>
                </a:solidFill>
                <a:latin typeface="Arial Narrow" panose="020B0606020202030204" pitchFamily="34" charset="0"/>
                <a:ea typeface="Osaka" charset="-128"/>
              </a:defRPr>
            </a:lvl2pPr>
            <a:lvl3pPr marL="1143000" indent="-228600" defTabSz="457200" eaLnBrk="0" hangingPunct="0">
              <a:tabLst>
                <a:tab pos="2286000" algn="l"/>
              </a:tabLst>
              <a:defRPr>
                <a:solidFill>
                  <a:schemeClr val="tx1"/>
                </a:solidFill>
                <a:latin typeface="Arial Narrow" panose="020B0606020202030204" pitchFamily="34" charset="0"/>
                <a:ea typeface="Osaka" charset="-128"/>
              </a:defRPr>
            </a:lvl3pPr>
            <a:lvl4pPr marL="1600200" indent="-228600" defTabSz="457200" eaLnBrk="0" hangingPunct="0">
              <a:tabLst>
                <a:tab pos="2286000" algn="l"/>
              </a:tabLst>
              <a:defRPr>
                <a:solidFill>
                  <a:schemeClr val="tx1"/>
                </a:solidFill>
                <a:latin typeface="Arial Narrow" panose="020B0606020202030204" pitchFamily="34" charset="0"/>
                <a:ea typeface="Osaka" charset="-128"/>
              </a:defRPr>
            </a:lvl4pPr>
            <a:lvl5pPr marL="2057400" indent="-228600" defTabSz="457200" eaLnBrk="0" hangingPunct="0">
              <a:tabLst>
                <a:tab pos="2286000" algn="l"/>
              </a:tabLst>
              <a:defRPr>
                <a:solidFill>
                  <a:schemeClr val="tx1"/>
                </a:solidFill>
                <a:latin typeface="Arial Narrow" panose="020B0606020202030204" pitchFamily="34" charset="0"/>
                <a:ea typeface="Osaka" charset="-128"/>
              </a:defRPr>
            </a:lvl5pPr>
            <a:lvl6pPr marL="2514600" indent="-228600" defTabSz="457200" eaLnBrk="0" fontAlgn="base" hangingPunct="0">
              <a:spcBef>
                <a:spcPct val="0"/>
              </a:spcBef>
              <a:spcAft>
                <a:spcPct val="0"/>
              </a:spcAft>
              <a:tabLst>
                <a:tab pos="2286000" algn="l"/>
              </a:tabLst>
              <a:defRPr>
                <a:solidFill>
                  <a:schemeClr val="tx1"/>
                </a:solidFill>
                <a:latin typeface="Arial Narrow" panose="020B0606020202030204" pitchFamily="34" charset="0"/>
                <a:ea typeface="Osaka" charset="-128"/>
              </a:defRPr>
            </a:lvl6pPr>
            <a:lvl7pPr marL="2971800" indent="-228600" defTabSz="457200" eaLnBrk="0" fontAlgn="base" hangingPunct="0">
              <a:spcBef>
                <a:spcPct val="0"/>
              </a:spcBef>
              <a:spcAft>
                <a:spcPct val="0"/>
              </a:spcAft>
              <a:tabLst>
                <a:tab pos="2286000" algn="l"/>
              </a:tabLst>
              <a:defRPr>
                <a:solidFill>
                  <a:schemeClr val="tx1"/>
                </a:solidFill>
                <a:latin typeface="Arial Narrow" panose="020B0606020202030204" pitchFamily="34" charset="0"/>
                <a:ea typeface="Osaka" charset="-128"/>
              </a:defRPr>
            </a:lvl7pPr>
            <a:lvl8pPr marL="3429000" indent="-228600" defTabSz="457200" eaLnBrk="0" fontAlgn="base" hangingPunct="0">
              <a:spcBef>
                <a:spcPct val="0"/>
              </a:spcBef>
              <a:spcAft>
                <a:spcPct val="0"/>
              </a:spcAft>
              <a:tabLst>
                <a:tab pos="2286000" algn="l"/>
              </a:tabLst>
              <a:defRPr>
                <a:solidFill>
                  <a:schemeClr val="tx1"/>
                </a:solidFill>
                <a:latin typeface="Arial Narrow" panose="020B0606020202030204" pitchFamily="34" charset="0"/>
                <a:ea typeface="Osaka" charset="-128"/>
              </a:defRPr>
            </a:lvl8pPr>
            <a:lvl9pPr marL="3886200" indent="-228600" defTabSz="457200" eaLnBrk="0" fontAlgn="base" hangingPunct="0">
              <a:spcBef>
                <a:spcPct val="0"/>
              </a:spcBef>
              <a:spcAft>
                <a:spcPct val="0"/>
              </a:spcAft>
              <a:tabLst>
                <a:tab pos="2286000" algn="l"/>
              </a:tabLst>
              <a:defRPr>
                <a:solidFill>
                  <a:schemeClr val="tx1"/>
                </a:solidFill>
                <a:latin typeface="Arial Narrow" panose="020B0606020202030204" pitchFamily="34" charset="0"/>
                <a:ea typeface="Osaka" charset="-128"/>
              </a:defRPr>
            </a:lvl9pPr>
          </a:lstStyle>
          <a:p>
            <a:pPr algn="ctr" eaLnBrk="1" hangingPunct="1">
              <a:lnSpc>
                <a:spcPct val="95000"/>
              </a:lnSpc>
            </a:pPr>
            <a:r>
              <a:rPr lang="en-US" sz="2000" b="1" dirty="0" smtClean="0"/>
              <a:t>Steve Dierker</a:t>
            </a:r>
          </a:p>
          <a:p>
            <a:pPr algn="ctr" eaLnBrk="1" hangingPunct="1">
              <a:lnSpc>
                <a:spcPct val="95000"/>
              </a:lnSpc>
            </a:pPr>
            <a:r>
              <a:rPr lang="en-US" sz="2000" b="1" dirty="0" smtClean="0"/>
              <a:t>Associate Laboratory Director for Photon Sciences</a:t>
            </a:r>
          </a:p>
          <a:p>
            <a:pPr algn="ctr" eaLnBrk="1" hangingPunct="1">
              <a:lnSpc>
                <a:spcPct val="95000"/>
              </a:lnSpc>
            </a:pPr>
            <a:r>
              <a:rPr lang="en-US" sz="2000" b="1" dirty="0" smtClean="0"/>
              <a:t>Brookhaven National Laboratory</a:t>
            </a:r>
          </a:p>
          <a:p>
            <a:pPr algn="ctr" eaLnBrk="1" hangingPunct="1">
              <a:lnSpc>
                <a:spcPct val="95000"/>
              </a:lnSpc>
            </a:pPr>
            <a:endParaRPr lang="en-US" sz="800" b="1" dirty="0" smtClean="0"/>
          </a:p>
          <a:p>
            <a:pPr algn="ctr" eaLnBrk="1" hangingPunct="1">
              <a:lnSpc>
                <a:spcPct val="95000"/>
              </a:lnSpc>
            </a:pPr>
            <a:r>
              <a:rPr lang="en-US" sz="2000" b="1" dirty="0" smtClean="0"/>
              <a:t>February 27, 2014</a:t>
            </a:r>
            <a:endParaRPr lang="en-US" sz="2000" b="1" dirty="0"/>
          </a:p>
        </p:txBody>
      </p:sp>
    </p:spTree>
    <p:extLst>
      <p:ext uri="{BB962C8B-B14F-4D97-AF65-F5344CB8AC3E}">
        <p14:creationId xmlns:p14="http://schemas.microsoft.com/office/powerpoint/2010/main" val="91910822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781800" y="6003925"/>
            <a:ext cx="2362200" cy="854075"/>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spcBef>
                <a:spcPct val="50000"/>
              </a:spcBef>
              <a:buFontTx/>
              <a:buNone/>
            </a:pPr>
            <a:endParaRPr lang="en-US" sz="1800"/>
          </a:p>
        </p:txBody>
      </p:sp>
      <p:sp>
        <p:nvSpPr>
          <p:cNvPr id="21507" name="TextBox 2"/>
          <p:cNvSpPr txBox="1">
            <a:spLocks noChangeArrowheads="1"/>
          </p:cNvSpPr>
          <p:nvPr/>
        </p:nvSpPr>
        <p:spPr bwMode="auto">
          <a:xfrm>
            <a:off x="0" y="0"/>
            <a:ext cx="9144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lgn="ctr">
              <a:lnSpc>
                <a:spcPct val="80000"/>
              </a:lnSpc>
              <a:spcBef>
                <a:spcPct val="0"/>
              </a:spcBef>
              <a:buClrTx/>
              <a:buSzTx/>
              <a:buFontTx/>
              <a:buNone/>
            </a:pPr>
            <a:r>
              <a:rPr lang="en-US" altLang="en-US" sz="4000" b="1" dirty="0">
                <a:solidFill>
                  <a:srgbClr val="000000"/>
                </a:solidFill>
              </a:rPr>
              <a:t>NSLS-II Project </a:t>
            </a:r>
            <a:r>
              <a:rPr lang="en-US" altLang="en-US" sz="4000" b="1" dirty="0" err="1">
                <a:solidFill>
                  <a:srgbClr val="000000"/>
                </a:solidFill>
              </a:rPr>
              <a:t>Beamline</a:t>
            </a:r>
            <a:r>
              <a:rPr lang="en-US" altLang="en-US" sz="4000" b="1" dirty="0">
                <a:solidFill>
                  <a:srgbClr val="000000"/>
                </a:solidFill>
              </a:rPr>
              <a:t> Status</a:t>
            </a:r>
            <a:endParaRPr lang="en-US" altLang="en-US" sz="4000" b="1" dirty="0">
              <a:solidFill>
                <a:srgbClr val="FF0000"/>
              </a:solidFill>
            </a:endParaRPr>
          </a:p>
        </p:txBody>
      </p:sp>
      <p:sp>
        <p:nvSpPr>
          <p:cNvPr id="21508" name="TextBox 2"/>
          <p:cNvSpPr txBox="1">
            <a:spLocks noChangeArrowheads="1"/>
          </p:cNvSpPr>
          <p:nvPr/>
        </p:nvSpPr>
        <p:spPr bwMode="auto">
          <a:xfrm>
            <a:off x="0" y="4768850"/>
            <a:ext cx="59245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lnSpc>
                <a:spcPct val="85000"/>
              </a:lnSpc>
              <a:spcBef>
                <a:spcPct val="0"/>
              </a:spcBef>
              <a:buClr>
                <a:srgbClr val="FF0000"/>
              </a:buClr>
              <a:buSzTx/>
            </a:pPr>
            <a:r>
              <a:rPr lang="en-US" altLang="en-US" sz="2000" dirty="0">
                <a:cs typeface="Arial" panose="020B0604020202020204" pitchFamily="34" charset="0"/>
              </a:rPr>
              <a:t>18 Hutch Structures Erected at NSLS-II</a:t>
            </a:r>
          </a:p>
          <a:p>
            <a:pPr>
              <a:lnSpc>
                <a:spcPct val="85000"/>
              </a:lnSpc>
              <a:spcBef>
                <a:spcPct val="0"/>
              </a:spcBef>
              <a:buClr>
                <a:srgbClr val="FF0000"/>
              </a:buClr>
              <a:buSzTx/>
            </a:pPr>
            <a:r>
              <a:rPr lang="en-US" sz="2000" dirty="0">
                <a:cs typeface="Arial" panose="020B0604020202020204" pitchFamily="34" charset="0"/>
              </a:rPr>
              <a:t>Utility installations 95% complete</a:t>
            </a:r>
          </a:p>
          <a:p>
            <a:pPr>
              <a:lnSpc>
                <a:spcPct val="85000"/>
              </a:lnSpc>
              <a:spcBef>
                <a:spcPct val="0"/>
              </a:spcBef>
              <a:buClr>
                <a:srgbClr val="FF0000"/>
              </a:buClr>
              <a:buSzTx/>
            </a:pPr>
            <a:r>
              <a:rPr lang="en-US" sz="2000" dirty="0" err="1">
                <a:cs typeface="Arial" panose="020B0604020202020204" pitchFamily="34" charset="0"/>
              </a:rPr>
              <a:t>Beamline</a:t>
            </a:r>
            <a:r>
              <a:rPr lang="en-US" sz="2000" dirty="0">
                <a:cs typeface="Arial" panose="020B0604020202020204" pitchFamily="34" charset="0"/>
              </a:rPr>
              <a:t> optics installation underway</a:t>
            </a:r>
          </a:p>
          <a:p>
            <a:pPr>
              <a:lnSpc>
                <a:spcPct val="85000"/>
              </a:lnSpc>
              <a:spcBef>
                <a:spcPct val="0"/>
              </a:spcBef>
              <a:buClr>
                <a:srgbClr val="FF0000"/>
              </a:buClr>
              <a:buSzTx/>
            </a:pPr>
            <a:r>
              <a:rPr lang="en-US" altLang="en-US" sz="2000" dirty="0">
                <a:cs typeface="Arial" panose="020B0604020202020204" pitchFamily="34" charset="0"/>
              </a:rPr>
              <a:t>Last optics due in </a:t>
            </a:r>
            <a:r>
              <a:rPr lang="en-US" altLang="en-US" sz="2000" dirty="0" smtClean="0">
                <a:cs typeface="Arial" panose="020B0604020202020204" pitchFamily="34" charset="0"/>
              </a:rPr>
              <a:t>March 2014</a:t>
            </a:r>
            <a:endParaRPr lang="en-US" altLang="en-US" sz="2000" dirty="0">
              <a:cs typeface="Arial" panose="020B0604020202020204" pitchFamily="34" charset="0"/>
            </a:endParaRPr>
          </a:p>
          <a:p>
            <a:pPr>
              <a:lnSpc>
                <a:spcPct val="85000"/>
              </a:lnSpc>
              <a:spcBef>
                <a:spcPct val="0"/>
              </a:spcBef>
              <a:buClr>
                <a:srgbClr val="FF0000"/>
              </a:buClr>
              <a:buSzTx/>
            </a:pPr>
            <a:r>
              <a:rPr lang="en-US" altLang="en-US" sz="2000" dirty="0" smtClean="0">
                <a:cs typeface="Arial" panose="020B0604020202020204" pitchFamily="34" charset="0"/>
              </a:rPr>
              <a:t>80% </a:t>
            </a:r>
            <a:r>
              <a:rPr lang="en-US" altLang="en-US" sz="2000" dirty="0">
                <a:cs typeface="Arial" panose="020B0604020202020204" pitchFamily="34" charset="0"/>
              </a:rPr>
              <a:t>complete overall</a:t>
            </a:r>
          </a:p>
          <a:p>
            <a:pPr>
              <a:lnSpc>
                <a:spcPct val="85000"/>
              </a:lnSpc>
              <a:spcBef>
                <a:spcPct val="0"/>
              </a:spcBef>
              <a:buClr>
                <a:srgbClr val="FF0000"/>
              </a:buClr>
              <a:buSzTx/>
            </a:pPr>
            <a:r>
              <a:rPr lang="en-US" altLang="en-US" sz="2000" dirty="0">
                <a:cs typeface="Arial" panose="020B0604020202020204" pitchFamily="34" charset="0"/>
              </a:rPr>
              <a:t>On track for early finish</a:t>
            </a:r>
          </a:p>
        </p:txBody>
      </p:sp>
      <p:pic>
        <p:nvPicPr>
          <p:cNvPr id="21509" name="Picture 13" descr="C:\Users\edooryhee\AppData\Local\Microsoft\Windows\Temporary Internet Files\Content.Word\Brookhaven-20130909-001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5" y="2913063"/>
            <a:ext cx="2011363"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3" descr="C:\Users\pzschack\AppData\Local\Microsoft\Windows\Temporary Internet Files\Content.Outlook\1YZ3HL4W\photo (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066800"/>
            <a:ext cx="2624138"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5" descr="C:\Users\pzschack\AppData\Local\Microsoft\Windows\Temporary Internet Files\Content.Outlook\1YZ3HL4W\photo (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950" y="1065213"/>
            <a:ext cx="1562100"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5050" y="1084263"/>
            <a:ext cx="28098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 descr="C:\Users\pzschack\AppData\Local\Microsoft\Windows\Temporary Internet Files\Content.Outlook\1YZ3HL4W\photo (7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0975" y="3209608"/>
            <a:ext cx="240347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C:\Users\pzschack\AppData\Local\Microsoft\Windows\Temporary Internet Files\Content.Outlook\1YZ3HL4W\photo (4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5575" y="2478088"/>
            <a:ext cx="18573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3" descr="Screen Shot 2013-10-28 at 4.20.2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05575" y="4660900"/>
            <a:ext cx="24288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2" descr="C:\Users\pzschack\AppData\Local\Microsoft\Windows\Temporary Internet Files\Content.Outlook\1YZ3HL4W\photo (5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0975" y="1066800"/>
            <a:ext cx="2090738"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4775" y="283845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SC_0006.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24375" y="5547518"/>
            <a:ext cx="1981200" cy="131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178084" y="5599906"/>
            <a:ext cx="1346291" cy="125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449867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Early Storage Ring Operations</a:t>
            </a:r>
          </a:p>
        </p:txBody>
      </p:sp>
      <p:sp>
        <p:nvSpPr>
          <p:cNvPr id="25603" name="TextBox 1"/>
          <p:cNvSpPr txBox="1">
            <a:spLocks noChangeArrowheads="1"/>
          </p:cNvSpPr>
          <p:nvPr/>
        </p:nvSpPr>
        <p:spPr bwMode="auto">
          <a:xfrm>
            <a:off x="4121150" y="4608513"/>
            <a:ext cx="47418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lnSpc>
                <a:spcPct val="100000"/>
              </a:lnSpc>
              <a:spcBef>
                <a:spcPct val="0"/>
              </a:spcBef>
              <a:buClr>
                <a:srgbClr val="FF0000"/>
              </a:buClr>
              <a:buSzTx/>
            </a:pPr>
            <a:r>
              <a:rPr lang="en-US" altLang="en-US" sz="1800"/>
              <a:t>Challenge: Significant time will be required in FY15 &amp; FY16 to install and commission insertion devices, front ends, and beamlines</a:t>
            </a:r>
          </a:p>
          <a:p>
            <a:pPr>
              <a:lnSpc>
                <a:spcPct val="100000"/>
              </a:lnSpc>
              <a:spcBef>
                <a:spcPct val="0"/>
              </a:spcBef>
              <a:buClr>
                <a:srgbClr val="FF0000"/>
              </a:buClr>
              <a:buSzTx/>
            </a:pPr>
            <a:r>
              <a:rPr lang="en-US" altLang="en-US" sz="1800"/>
              <a:t>Mitigation: Optimize installation schedule and coordinate with beamline operations</a:t>
            </a:r>
          </a:p>
        </p:txBody>
      </p:sp>
      <p:pic>
        <p:nvPicPr>
          <p:cNvPr id="2560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1049338"/>
            <a:ext cx="64738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p:cNvPicPr>
            <a:picLocks noChangeAspect="1"/>
          </p:cNvPicPr>
          <p:nvPr/>
        </p:nvPicPr>
        <p:blipFill>
          <a:blip r:embed="rId3" cstate="print">
            <a:extLst>
              <a:ext uri="{28A0092B-C50C-407E-A947-70E740481C1C}">
                <a14:useLocalDpi xmlns:a14="http://schemas.microsoft.com/office/drawing/2010/main" val="0"/>
              </a:ext>
            </a:extLst>
          </a:blip>
          <a:srcRect l="3447" t="2609" r="10371" b="2609"/>
          <a:stretch>
            <a:fillRect/>
          </a:stretch>
        </p:blipFill>
        <p:spPr bwMode="auto">
          <a:xfrm>
            <a:off x="1085850" y="4595813"/>
            <a:ext cx="28003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88112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Phased Ramp-up of Science Capabilities</a:t>
            </a:r>
          </a:p>
        </p:txBody>
      </p:sp>
      <p:pic>
        <p:nvPicPr>
          <p:cNvPr id="26627"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1042988"/>
            <a:ext cx="9164638"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076209" y="3419722"/>
            <a:ext cx="1193224" cy="1858859"/>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7122970" y="4317424"/>
            <a:ext cx="1023503" cy="428259"/>
          </a:xfrm>
          <a:prstGeom prst="rect">
            <a:avLst/>
          </a:prstGeom>
          <a:solidFill>
            <a:schemeClr val="bg1"/>
          </a:solidFill>
        </p:spPr>
        <p:txBody>
          <a:bodyPr wrap="square" lIns="0" tIns="0" rIns="0" bIns="0" rtlCol="0">
            <a:spAutoFit/>
          </a:bodyPr>
          <a:lstStyle/>
          <a:p>
            <a:pPr>
              <a:lnSpc>
                <a:spcPct val="80000"/>
              </a:lnSpc>
            </a:pPr>
            <a:r>
              <a:rPr lang="en-US" sz="1150" dirty="0" smtClean="0">
                <a:latin typeface="Calibri" panose="020F0502020204030204" pitchFamily="34" charset="0"/>
                <a:cs typeface="Arial" panose="020B0604020202020204" pitchFamily="34" charset="0"/>
              </a:rPr>
              <a:t>User Assisted</a:t>
            </a:r>
          </a:p>
          <a:p>
            <a:pPr>
              <a:lnSpc>
                <a:spcPct val="80000"/>
              </a:lnSpc>
            </a:pPr>
            <a:r>
              <a:rPr lang="en-US" sz="1150" dirty="0" smtClean="0">
                <a:latin typeface="Calibri" panose="020F0502020204030204" pitchFamily="34" charset="0"/>
                <a:cs typeface="Arial" panose="020B0604020202020204" pitchFamily="34" charset="0"/>
              </a:rPr>
              <a:t>Science</a:t>
            </a:r>
          </a:p>
          <a:p>
            <a:pPr>
              <a:lnSpc>
                <a:spcPct val="80000"/>
              </a:lnSpc>
            </a:pPr>
            <a:r>
              <a:rPr lang="en-US" sz="1150" dirty="0" smtClean="0">
                <a:latin typeface="Calibri" panose="020F0502020204030204" pitchFamily="34" charset="0"/>
                <a:cs typeface="Arial" panose="020B0604020202020204" pitchFamily="34" charset="0"/>
              </a:rPr>
              <a:t>Commissioning</a:t>
            </a:r>
            <a:endParaRPr lang="en-US" sz="1150" dirty="0">
              <a:latin typeface="Calibri" panose="020F0502020204030204" pitchFamily="34" charset="0"/>
              <a:cs typeface="Arial" panose="020B0604020202020204" pitchFamily="34" charset="0"/>
            </a:endParaRPr>
          </a:p>
        </p:txBody>
      </p:sp>
      <p:sp>
        <p:nvSpPr>
          <p:cNvPr id="5" name="TextBox 4"/>
          <p:cNvSpPr txBox="1"/>
          <p:nvPr/>
        </p:nvSpPr>
        <p:spPr>
          <a:xfrm>
            <a:off x="7117920" y="3829214"/>
            <a:ext cx="1023503" cy="428259"/>
          </a:xfrm>
          <a:prstGeom prst="rect">
            <a:avLst/>
          </a:prstGeom>
          <a:solidFill>
            <a:schemeClr val="bg1"/>
          </a:solidFill>
        </p:spPr>
        <p:txBody>
          <a:bodyPr wrap="square" lIns="0" tIns="0" rIns="0" bIns="0" rtlCol="0">
            <a:spAutoFit/>
          </a:bodyPr>
          <a:lstStyle/>
          <a:p>
            <a:pPr>
              <a:lnSpc>
                <a:spcPct val="80000"/>
              </a:lnSpc>
            </a:pPr>
            <a:r>
              <a:rPr lang="en-US" sz="1150" dirty="0" smtClean="0">
                <a:latin typeface="Calibri" panose="020F0502020204030204" pitchFamily="34" charset="0"/>
                <a:cs typeface="Arial" panose="020B0604020202020204" pitchFamily="34" charset="0"/>
              </a:rPr>
              <a:t>Technical</a:t>
            </a:r>
          </a:p>
          <a:p>
            <a:pPr>
              <a:lnSpc>
                <a:spcPct val="80000"/>
              </a:lnSpc>
            </a:pPr>
            <a:r>
              <a:rPr lang="en-US" sz="1150" dirty="0" smtClean="0">
                <a:latin typeface="Calibri" panose="020F0502020204030204" pitchFamily="34" charset="0"/>
                <a:cs typeface="Arial" panose="020B0604020202020204" pitchFamily="34" charset="0"/>
              </a:rPr>
              <a:t>Commissioning w/ X-rays</a:t>
            </a:r>
            <a:endParaRPr lang="en-US" sz="1150" dirty="0">
              <a:latin typeface="Calibri" panose="020F0502020204030204" pitchFamily="34" charset="0"/>
              <a:cs typeface="Arial" panose="020B0604020202020204" pitchFamily="34" charset="0"/>
            </a:endParaRPr>
          </a:p>
        </p:txBody>
      </p:sp>
      <p:sp>
        <p:nvSpPr>
          <p:cNvPr id="6" name="TextBox 5"/>
          <p:cNvSpPr txBox="1"/>
          <p:nvPr/>
        </p:nvSpPr>
        <p:spPr>
          <a:xfrm>
            <a:off x="7117920" y="3431554"/>
            <a:ext cx="954084" cy="286682"/>
          </a:xfrm>
          <a:prstGeom prst="rect">
            <a:avLst/>
          </a:prstGeom>
          <a:solidFill>
            <a:schemeClr val="bg1"/>
          </a:solidFill>
        </p:spPr>
        <p:txBody>
          <a:bodyPr wrap="square" lIns="0" tIns="0" rIns="0" bIns="0" rtlCol="0">
            <a:spAutoFit/>
          </a:bodyPr>
          <a:lstStyle/>
          <a:p>
            <a:pPr>
              <a:lnSpc>
                <a:spcPct val="80000"/>
              </a:lnSpc>
            </a:pPr>
            <a:r>
              <a:rPr lang="en-US" sz="1150" dirty="0" smtClean="0">
                <a:latin typeface="Calibri" panose="020F0502020204030204" pitchFamily="34" charset="0"/>
                <a:cs typeface="Arial" panose="020B0604020202020204" pitchFamily="34" charset="0"/>
              </a:rPr>
              <a:t>Construction and Testing</a:t>
            </a:r>
            <a:endParaRPr lang="en-US" sz="1150" dirty="0">
              <a:latin typeface="Calibri" panose="020F0502020204030204" pitchFamily="34" charset="0"/>
              <a:cs typeface="Arial" panose="020B0604020202020204" pitchFamily="34" charset="0"/>
            </a:endParaRPr>
          </a:p>
        </p:txBody>
      </p:sp>
      <p:sp>
        <p:nvSpPr>
          <p:cNvPr id="7" name="TextBox 6"/>
          <p:cNvSpPr txBox="1"/>
          <p:nvPr/>
        </p:nvSpPr>
        <p:spPr>
          <a:xfrm>
            <a:off x="7117920" y="4795242"/>
            <a:ext cx="1096094" cy="424732"/>
          </a:xfrm>
          <a:prstGeom prst="rect">
            <a:avLst/>
          </a:prstGeom>
          <a:solidFill>
            <a:schemeClr val="bg1"/>
          </a:solidFill>
        </p:spPr>
        <p:txBody>
          <a:bodyPr wrap="square" lIns="0" tIns="0" rIns="0" bIns="0" rtlCol="0">
            <a:spAutoFit/>
          </a:bodyPr>
          <a:lstStyle/>
          <a:p>
            <a:pPr>
              <a:lnSpc>
                <a:spcPct val="80000"/>
              </a:lnSpc>
            </a:pPr>
            <a:r>
              <a:rPr lang="en-US" sz="1150" dirty="0" smtClean="0">
                <a:latin typeface="Calibri" panose="020F0502020204030204" pitchFamily="34" charset="0"/>
                <a:cs typeface="Arial" panose="020B0604020202020204" pitchFamily="34" charset="0"/>
              </a:rPr>
              <a:t>Start of Regular User Science Operation</a:t>
            </a:r>
            <a:endParaRPr lang="en-US" sz="115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51906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6863" y="0"/>
            <a:ext cx="37623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a:xfrm>
            <a:off x="0" y="15875"/>
            <a:ext cx="5294313" cy="908050"/>
          </a:xfrm>
        </p:spPr>
        <p:txBody>
          <a:bodyPr/>
          <a:lstStyle/>
          <a:p>
            <a:pPr>
              <a:lnSpc>
                <a:spcPct val="85000"/>
              </a:lnSpc>
            </a:pPr>
            <a:r>
              <a:rPr lang="en-US" altLang="en-US" sz="3600" smtClean="0"/>
              <a:t>First Experiments Workshop</a:t>
            </a:r>
            <a:br>
              <a:rPr lang="en-US" altLang="en-US" sz="3600" smtClean="0"/>
            </a:br>
            <a:r>
              <a:rPr lang="en-US" altLang="en-US" sz="2400" i="1" smtClean="0"/>
              <a:t>August 12-13, 2013</a:t>
            </a:r>
            <a:endParaRPr lang="en-US" altLang="en-US" sz="2400" smtClean="0"/>
          </a:p>
        </p:txBody>
      </p:sp>
      <p:sp>
        <p:nvSpPr>
          <p:cNvPr id="27652" name="TextBox 7"/>
          <p:cNvSpPr txBox="1">
            <a:spLocks noChangeArrowheads="1"/>
          </p:cNvSpPr>
          <p:nvPr/>
        </p:nvSpPr>
        <p:spPr bwMode="auto">
          <a:xfrm>
            <a:off x="0" y="992188"/>
            <a:ext cx="608647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182563" indent="-182563">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400050" indent="-219075">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lvl="1" eaLnBrk="1" hangingPunct="1">
              <a:lnSpc>
                <a:spcPct val="100000"/>
              </a:lnSpc>
              <a:spcBef>
                <a:spcPct val="0"/>
              </a:spcBef>
              <a:buClr>
                <a:srgbClr val="FF0000"/>
              </a:buClr>
              <a:buSzTx/>
            </a:pPr>
            <a:r>
              <a:rPr lang="en-US" altLang="en-US" sz="2400" dirty="0">
                <a:solidFill>
                  <a:srgbClr val="322F31"/>
                </a:solidFill>
                <a:ea typeface="ヒラギノ角ゴ ProN W3"/>
                <a:cs typeface="Arial" panose="020B0604020202020204" pitchFamily="34" charset="0"/>
                <a:sym typeface="Arial" panose="020B0604020202020204" pitchFamily="34" charset="0"/>
              </a:rPr>
              <a:t>Update community about NSLS-II, operations ramp-up, and anticipated beam parameters</a:t>
            </a:r>
          </a:p>
          <a:p>
            <a:pPr lvl="1" eaLnBrk="1" hangingPunct="1">
              <a:lnSpc>
                <a:spcPct val="100000"/>
              </a:lnSpc>
              <a:spcBef>
                <a:spcPct val="0"/>
              </a:spcBef>
              <a:buClr>
                <a:srgbClr val="FF0000"/>
              </a:buClr>
              <a:buSzTx/>
            </a:pPr>
            <a:r>
              <a:rPr lang="en-US" altLang="en-US" sz="2400" dirty="0">
                <a:solidFill>
                  <a:srgbClr val="322F31"/>
                </a:solidFill>
                <a:ea typeface="ヒラギノ角ゴ ProN W3"/>
                <a:cs typeface="Arial" panose="020B0604020202020204" pitchFamily="34" charset="0"/>
                <a:sym typeface="Arial" panose="020B0604020202020204" pitchFamily="34" charset="0"/>
              </a:rPr>
              <a:t>Identify key research projects and first experiments for NSLS-II project </a:t>
            </a:r>
            <a:r>
              <a:rPr lang="en-US" altLang="en-US" sz="2400" dirty="0" err="1">
                <a:solidFill>
                  <a:srgbClr val="322F31"/>
                </a:solidFill>
                <a:ea typeface="ヒラギノ角ゴ ProN W3"/>
                <a:cs typeface="Arial" panose="020B0604020202020204" pitchFamily="34" charset="0"/>
                <a:sym typeface="Arial" panose="020B0604020202020204" pitchFamily="34" charset="0"/>
              </a:rPr>
              <a:t>beamlines</a:t>
            </a:r>
            <a:r>
              <a:rPr lang="en-US" altLang="en-US" sz="2400" dirty="0">
                <a:solidFill>
                  <a:srgbClr val="322F31"/>
                </a:solidFill>
                <a:ea typeface="ヒラギノ角ゴ ProN W3"/>
                <a:cs typeface="Arial" panose="020B0604020202020204" pitchFamily="34" charset="0"/>
                <a:sym typeface="Arial" panose="020B0604020202020204" pitchFamily="34" charset="0"/>
              </a:rPr>
              <a:t>, emphasizing those that need NSLS-II properties</a:t>
            </a:r>
          </a:p>
          <a:p>
            <a:pPr lvl="1" eaLnBrk="1" hangingPunct="1">
              <a:lnSpc>
                <a:spcPct val="100000"/>
              </a:lnSpc>
              <a:spcBef>
                <a:spcPct val="0"/>
              </a:spcBef>
              <a:buClr>
                <a:srgbClr val="FF0000"/>
              </a:buClr>
              <a:buSzTx/>
            </a:pPr>
            <a:r>
              <a:rPr lang="en-US" altLang="en-US" sz="2400" dirty="0">
                <a:solidFill>
                  <a:srgbClr val="322F31"/>
                </a:solidFill>
                <a:ea typeface="ヒラギノ角ゴ ProN W3"/>
                <a:cs typeface="Arial" panose="020B0604020202020204" pitchFamily="34" charset="0"/>
                <a:sym typeface="Arial" panose="020B0604020202020204" pitchFamily="34" charset="0"/>
              </a:rPr>
              <a:t>Facilitate formation of teams and identify key additional members needed to achieve science goals (e.g., theory and analysis, ancillary measurements, specimen preparation, </a:t>
            </a:r>
            <a:r>
              <a:rPr lang="en-US" altLang="en-US" sz="2400" dirty="0" err="1">
                <a:solidFill>
                  <a:srgbClr val="322F31"/>
                </a:solidFill>
                <a:ea typeface="ヒラギノ角ゴ ProN W3"/>
                <a:cs typeface="Arial" panose="020B0604020202020204" pitchFamily="34" charset="0"/>
                <a:sym typeface="Arial" panose="020B0604020202020204" pitchFamily="34" charset="0"/>
              </a:rPr>
              <a:t>etc</a:t>
            </a:r>
            <a:r>
              <a:rPr lang="en-US" altLang="en-US" sz="2400" dirty="0">
                <a:solidFill>
                  <a:srgbClr val="322F31"/>
                </a:solidFill>
                <a:ea typeface="ヒラギノ角ゴ ProN W3"/>
                <a:cs typeface="Arial" panose="020B0604020202020204" pitchFamily="34" charset="0"/>
                <a:sym typeface="Arial" panose="020B0604020202020204" pitchFamily="34" charset="0"/>
              </a:rPr>
              <a:t>)</a:t>
            </a:r>
          </a:p>
          <a:p>
            <a:pPr lvl="1" eaLnBrk="1" hangingPunct="1">
              <a:lnSpc>
                <a:spcPct val="100000"/>
              </a:lnSpc>
              <a:spcBef>
                <a:spcPct val="0"/>
              </a:spcBef>
              <a:buClr>
                <a:srgbClr val="FF0000"/>
              </a:buClr>
              <a:buSzTx/>
            </a:pPr>
            <a:r>
              <a:rPr lang="en-US" altLang="en-US" sz="2400" dirty="0">
                <a:solidFill>
                  <a:srgbClr val="322F31"/>
                </a:solidFill>
                <a:ea typeface="ヒラギノ角ゴ ProN W3"/>
                <a:cs typeface="Arial" panose="020B0604020202020204" pitchFamily="34" charset="0"/>
                <a:sym typeface="Arial" panose="020B0604020202020204" pitchFamily="34" charset="0"/>
              </a:rPr>
              <a:t>Excellent turnout</a:t>
            </a:r>
          </a:p>
          <a:p>
            <a:pPr lvl="2" eaLnBrk="1" hangingPunct="1">
              <a:lnSpc>
                <a:spcPct val="100000"/>
              </a:lnSpc>
              <a:spcBef>
                <a:spcPct val="0"/>
              </a:spcBef>
              <a:buClr>
                <a:srgbClr val="FF0000"/>
              </a:buClr>
              <a:buSzTx/>
              <a:buFont typeface="Arial" panose="020B0604020202020204" pitchFamily="34" charset="0"/>
              <a:buChar char="•"/>
            </a:pPr>
            <a:r>
              <a:rPr lang="en-US" altLang="en-US" sz="2000" dirty="0">
                <a:solidFill>
                  <a:srgbClr val="322F31"/>
                </a:solidFill>
                <a:ea typeface="ヒラギノ角ゴ ProN W3"/>
                <a:cs typeface="Arial" panose="020B0604020202020204" pitchFamily="34" charset="0"/>
                <a:sym typeface="Arial" panose="020B0604020202020204" pitchFamily="34" charset="0"/>
              </a:rPr>
              <a:t>305 registered attendees (</a:t>
            </a:r>
            <a:r>
              <a:rPr lang="en-US" altLang="en-US" sz="2000" dirty="0" err="1">
                <a:solidFill>
                  <a:srgbClr val="322F31"/>
                </a:solidFill>
                <a:ea typeface="ヒラギノ角ゴ ProN W3"/>
                <a:cs typeface="Arial" panose="020B0604020202020204" pitchFamily="34" charset="0"/>
                <a:sym typeface="Arial" panose="020B0604020202020204" pitchFamily="34" charset="0"/>
              </a:rPr>
              <a:t>incl</a:t>
            </a:r>
            <a:r>
              <a:rPr lang="en-US" altLang="en-US" sz="2000" dirty="0">
                <a:solidFill>
                  <a:srgbClr val="322F31"/>
                </a:solidFill>
                <a:ea typeface="ヒラギノ角ゴ ProN W3"/>
                <a:cs typeface="Arial" panose="020B0604020202020204" pitchFamily="34" charset="0"/>
                <a:sym typeface="Arial" panose="020B0604020202020204" pitchFamily="34" charset="0"/>
              </a:rPr>
              <a:t> IXS session on Oct 1, 2013</a:t>
            </a:r>
          </a:p>
          <a:p>
            <a:pPr lvl="2" eaLnBrk="1" hangingPunct="1">
              <a:lnSpc>
                <a:spcPct val="100000"/>
              </a:lnSpc>
              <a:spcBef>
                <a:spcPct val="0"/>
              </a:spcBef>
              <a:buClr>
                <a:srgbClr val="FF0000"/>
              </a:buClr>
              <a:buSzTx/>
              <a:buFont typeface="Arial" panose="020B0604020202020204" pitchFamily="34" charset="0"/>
              <a:buChar char="•"/>
            </a:pPr>
            <a:r>
              <a:rPr lang="en-US" altLang="en-US" sz="2000" dirty="0">
                <a:solidFill>
                  <a:srgbClr val="322F31"/>
                </a:solidFill>
                <a:ea typeface="ヒラギノ角ゴ ProN W3"/>
                <a:cs typeface="Arial" panose="020B0604020202020204" pitchFamily="34" charset="0"/>
                <a:sym typeface="Arial" panose="020B0604020202020204" pitchFamily="34" charset="0"/>
              </a:rPr>
              <a:t>&gt;75% of attendees from outside of BNL-PS</a:t>
            </a:r>
          </a:p>
          <a:p>
            <a:pPr lvl="2" eaLnBrk="1" hangingPunct="1">
              <a:lnSpc>
                <a:spcPct val="100000"/>
              </a:lnSpc>
              <a:spcBef>
                <a:spcPct val="0"/>
              </a:spcBef>
              <a:buClr>
                <a:srgbClr val="FF0000"/>
              </a:buClr>
              <a:buSzTx/>
              <a:buFont typeface="Arial" panose="020B0604020202020204" pitchFamily="34" charset="0"/>
              <a:buChar char="•"/>
            </a:pPr>
            <a:r>
              <a:rPr lang="en-US" altLang="en-US" sz="2000" dirty="0">
                <a:solidFill>
                  <a:srgbClr val="322F31"/>
                </a:solidFill>
                <a:ea typeface="ヒラギノ角ゴ ProN W3"/>
                <a:cs typeface="Arial" panose="020B0604020202020204" pitchFamily="34" charset="0"/>
                <a:sym typeface="Arial" panose="020B0604020202020204" pitchFamily="34" charset="0"/>
              </a:rPr>
              <a:t>~58% of attendees from outside of BNL</a:t>
            </a:r>
          </a:p>
          <a:p>
            <a:pPr lvl="1" eaLnBrk="1" hangingPunct="1">
              <a:lnSpc>
                <a:spcPct val="100000"/>
              </a:lnSpc>
              <a:spcBef>
                <a:spcPct val="0"/>
              </a:spcBef>
              <a:buClr>
                <a:srgbClr val="FF0000"/>
              </a:buClr>
              <a:buSzTx/>
              <a:buFont typeface="Arial" panose="020B0604020202020204" pitchFamily="34" charset="0"/>
              <a:buChar char="•"/>
            </a:pPr>
            <a:r>
              <a:rPr lang="en-US" sz="2400" dirty="0">
                <a:solidFill>
                  <a:srgbClr val="322F31"/>
                </a:solidFill>
                <a:ea typeface="ヒラギノ角ゴ ProN W3"/>
                <a:cs typeface="Arial" panose="020B0604020202020204" pitchFamily="34" charset="0"/>
                <a:sym typeface="Arial" panose="020B0604020202020204" pitchFamily="34" charset="0"/>
              </a:rPr>
              <a:t>A dozen other user workshops also held in FY13</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5" y="1598613"/>
            <a:ext cx="3001963" cy="4454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86542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7"/>
          <p:cNvSpPr>
            <a:spLocks noGrp="1"/>
          </p:cNvSpPr>
          <p:nvPr>
            <p:ph type="title"/>
          </p:nvPr>
        </p:nvSpPr>
        <p:spPr/>
        <p:txBody>
          <a:bodyPr/>
          <a:lstStyle/>
          <a:p>
            <a:r>
              <a:rPr lang="en-US" altLang="en-US" sz="3800" dirty="0" smtClean="0"/>
              <a:t>Outcome of the First Round Call for Proposals</a:t>
            </a:r>
          </a:p>
        </p:txBody>
      </p:sp>
      <p:sp>
        <p:nvSpPr>
          <p:cNvPr id="36867" name="Content Placeholder 11"/>
          <p:cNvSpPr txBox="1">
            <a:spLocks/>
          </p:cNvSpPr>
          <p:nvPr/>
        </p:nvSpPr>
        <p:spPr bwMode="auto">
          <a:xfrm>
            <a:off x="0" y="998538"/>
            <a:ext cx="645795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171450" indent="-171450">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519113" indent="-1714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71450" indent="-17145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42875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177165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22885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68605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14325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60045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marL="169863" lvl="2" indent="-169863" eaLnBrk="1" hangingPunct="1">
              <a:spcBef>
                <a:spcPts val="600"/>
              </a:spcBef>
              <a:buClr>
                <a:srgbClr val="FF0000"/>
              </a:buClr>
              <a:buFont typeface="Arial" panose="020B0604020202020204" pitchFamily="34" charset="0"/>
              <a:buChar char="•"/>
              <a:defRPr/>
            </a:pPr>
            <a:r>
              <a:rPr lang="en-US" altLang="en-US" dirty="0" smtClean="0">
                <a:ea typeface="ヒラギノ角ゴ ProN W3"/>
                <a:cs typeface="ヒラギノ角ゴ ProN W3"/>
                <a:sym typeface="Arial" panose="020B0604020202020204" pitchFamily="34" charset="0"/>
              </a:rPr>
              <a:t>First Light Experiment Proposals</a:t>
            </a:r>
          </a:p>
          <a:p>
            <a:pPr marL="514350" lvl="4" indent="-171450" eaLnBrk="1" hangingPunct="1">
              <a:spcBef>
                <a:spcPts val="0"/>
              </a:spcBef>
              <a:buClr>
                <a:srgbClr val="FF0000"/>
              </a:buClr>
              <a:buFont typeface="Arial" panose="020B0604020202020204" pitchFamily="34" charset="0"/>
              <a:buChar char="•"/>
              <a:defRPr/>
            </a:pPr>
            <a:r>
              <a:rPr lang="en-US" altLang="en-US" sz="2000" dirty="0" smtClean="0">
                <a:ea typeface="ヒラギノ角ゴ ProN W3"/>
                <a:cs typeface="ヒラギノ角ゴ ProN W3"/>
                <a:sym typeface="Arial" panose="020B0604020202020204" pitchFamily="34" charset="0"/>
              </a:rPr>
              <a:t>61 proposals received</a:t>
            </a:r>
          </a:p>
          <a:p>
            <a:pPr marL="514350" lvl="4" indent="-171450" eaLnBrk="1" hangingPunct="1">
              <a:spcBef>
                <a:spcPts val="0"/>
              </a:spcBef>
              <a:buClr>
                <a:srgbClr val="FF0000"/>
              </a:buClr>
              <a:buFont typeface="Arial" panose="020B0604020202020204" pitchFamily="34" charset="0"/>
              <a:buChar char="•"/>
              <a:defRPr/>
            </a:pPr>
            <a:r>
              <a:rPr lang="en-US" altLang="en-US" sz="2000" dirty="0" smtClean="0">
                <a:ea typeface="ヒラギノ角ゴ ProN W3"/>
                <a:cs typeface="ヒラギノ角ゴ ProN W3"/>
                <a:sym typeface="Arial" panose="020B0604020202020204" pitchFamily="34" charset="0"/>
              </a:rPr>
              <a:t>324 proposers from 129 institutions from around the world</a:t>
            </a:r>
          </a:p>
          <a:p>
            <a:pPr marL="514350" lvl="4" indent="-171450" eaLnBrk="1" hangingPunct="1">
              <a:spcBef>
                <a:spcPts val="0"/>
              </a:spcBef>
              <a:buClr>
                <a:srgbClr val="FF0000"/>
              </a:buClr>
              <a:buFont typeface="Arial" panose="020B0604020202020204" pitchFamily="34" charset="0"/>
              <a:buChar char="•"/>
              <a:defRPr/>
            </a:pPr>
            <a:r>
              <a:rPr lang="en-US" altLang="en-US" sz="2000" dirty="0" smtClean="0">
                <a:ea typeface="ヒラギノ角ゴ ProN W3"/>
                <a:cs typeface="ヒラギノ角ゴ ProN W3"/>
                <a:sym typeface="Arial" panose="020B0604020202020204" pitchFamily="34" charset="0"/>
              </a:rPr>
              <a:t>Science commissioning </a:t>
            </a:r>
            <a:r>
              <a:rPr lang="en-US" altLang="en-US" sz="2000" dirty="0" err="1" smtClean="0">
                <a:ea typeface="ヒラギノ角ゴ ProN W3"/>
                <a:cs typeface="ヒラギノ角ゴ ProN W3"/>
                <a:sym typeface="Arial" panose="020B0604020202020204" pitchFamily="34" charset="0"/>
              </a:rPr>
              <a:t>beamtime</a:t>
            </a:r>
            <a:r>
              <a:rPr lang="en-US" altLang="en-US" sz="2000" dirty="0" smtClean="0">
                <a:ea typeface="ヒラギノ角ゴ ProN W3"/>
                <a:cs typeface="ヒラギノ角ゴ ProN W3"/>
                <a:sym typeface="Arial" panose="020B0604020202020204" pitchFamily="34" charset="0"/>
              </a:rPr>
              <a:t> significantly oversubscribed</a:t>
            </a:r>
          </a:p>
          <a:p>
            <a:pPr marL="169863" lvl="2" indent="-169863" eaLnBrk="1" hangingPunct="1">
              <a:spcBef>
                <a:spcPts val="600"/>
              </a:spcBef>
              <a:buClr>
                <a:srgbClr val="FF0000"/>
              </a:buClr>
              <a:buFont typeface="Arial" panose="020B0604020202020204" pitchFamily="34" charset="0"/>
              <a:buChar char="•"/>
              <a:defRPr/>
            </a:pPr>
            <a:r>
              <a:rPr lang="en-US" altLang="en-US" dirty="0" smtClean="0">
                <a:ea typeface="ヒラギノ角ゴ ProN W3"/>
                <a:cs typeface="ヒラギノ角ゴ ProN W3"/>
                <a:sym typeface="Arial" panose="020B0604020202020204" pitchFamily="34" charset="0"/>
              </a:rPr>
              <a:t>Partner User Proposals</a:t>
            </a:r>
          </a:p>
          <a:p>
            <a:pPr marL="514350" lvl="4" indent="-171450" eaLnBrk="1" hangingPunct="1">
              <a:spcBef>
                <a:spcPts val="0"/>
              </a:spcBef>
              <a:buClr>
                <a:srgbClr val="FF0000"/>
              </a:buClr>
              <a:buFont typeface="Arial" panose="020B0604020202020204" pitchFamily="34" charset="0"/>
              <a:buChar char="•"/>
              <a:defRPr/>
            </a:pPr>
            <a:r>
              <a:rPr lang="en-US" altLang="en-US" sz="2000" dirty="0" smtClean="0">
                <a:ea typeface="ヒラギノ角ゴ ProN W3"/>
                <a:cs typeface="ヒラギノ角ゴ ProN W3"/>
                <a:sym typeface="Arial" panose="020B0604020202020204" pitchFamily="34" charset="0"/>
              </a:rPr>
              <a:t>21 proposals for partnerships on 14 beamlines received</a:t>
            </a:r>
          </a:p>
          <a:p>
            <a:pPr marL="514350" lvl="4" indent="-171450" eaLnBrk="1" hangingPunct="1">
              <a:spcBef>
                <a:spcPts val="0"/>
              </a:spcBef>
              <a:buClr>
                <a:srgbClr val="FF0000"/>
              </a:buClr>
              <a:buFont typeface="Arial" panose="020B0604020202020204" pitchFamily="34" charset="0"/>
              <a:buChar char="•"/>
              <a:defRPr/>
            </a:pPr>
            <a:r>
              <a:rPr lang="en-US" altLang="en-US" sz="2000" dirty="0" smtClean="0">
                <a:ea typeface="ヒラギノ角ゴ ProN W3"/>
                <a:cs typeface="ヒラギノ角ゴ ProN W3"/>
                <a:sym typeface="Arial" panose="020B0604020202020204" pitchFamily="34" charset="0"/>
              </a:rPr>
              <a:t>73 proposers from 22 institutions</a:t>
            </a:r>
          </a:p>
          <a:p>
            <a:pPr>
              <a:spcBef>
                <a:spcPts val="600"/>
              </a:spcBef>
              <a:defRPr/>
            </a:pPr>
            <a:r>
              <a:rPr lang="en-US" altLang="en-US" sz="2400" dirty="0" smtClean="0"/>
              <a:t>NSLS-II </a:t>
            </a:r>
            <a:r>
              <a:rPr lang="en-US" altLang="en-US" sz="2400" dirty="0"/>
              <a:t>Proposal Review Panel (PRP) </a:t>
            </a:r>
            <a:r>
              <a:rPr lang="en-US" altLang="en-US" sz="2400" dirty="0" smtClean="0"/>
              <a:t>was formed, consisting of 24 scientists from the international scientific community, distributed among 7 sub-panels</a:t>
            </a:r>
          </a:p>
          <a:p>
            <a:pPr>
              <a:spcBef>
                <a:spcPts val="600"/>
              </a:spcBef>
              <a:defRPr/>
            </a:pPr>
            <a:r>
              <a:rPr lang="en-US" altLang="en-US" sz="2400" dirty="0" smtClean="0"/>
              <a:t>PRP meeting was held on Feb 4, 2014 to review First </a:t>
            </a:r>
            <a:r>
              <a:rPr lang="en-US" altLang="en-US" sz="2400" dirty="0"/>
              <a:t>Experiment and Partner User </a:t>
            </a:r>
            <a:r>
              <a:rPr lang="en-US" altLang="en-US" sz="2400" dirty="0" smtClean="0"/>
              <a:t>proposals</a:t>
            </a:r>
          </a:p>
          <a:p>
            <a:pPr lvl="2">
              <a:spcBef>
                <a:spcPts val="600"/>
              </a:spcBef>
              <a:buClr>
                <a:schemeClr val="folHlink"/>
              </a:buClr>
              <a:buSzPct val="135000"/>
              <a:buFontTx/>
              <a:buChar char="•"/>
              <a:defRPr/>
            </a:pPr>
            <a:r>
              <a:rPr lang="en-US" altLang="en-US" dirty="0" smtClean="0">
                <a:ea typeface="ヒラギノ角ゴ ProN W3"/>
                <a:cs typeface="ヒラギノ角ゴ ProN W3"/>
                <a:sym typeface="Arial" panose="020B0604020202020204" pitchFamily="34" charset="0"/>
              </a:rPr>
              <a:t>We are working with the user community to develop first experiments to ensure their success</a:t>
            </a:r>
            <a:endParaRPr lang="en-US" altLang="en-US" sz="2000" dirty="0" smtClean="0"/>
          </a:p>
        </p:txBody>
      </p:sp>
      <p:pic>
        <p:nvPicPr>
          <p:cNvPr id="31748" name="Picture 1"/>
          <p:cNvPicPr>
            <a:picLocks noChangeAspect="1"/>
          </p:cNvPicPr>
          <p:nvPr/>
        </p:nvPicPr>
        <p:blipFill>
          <a:blip r:embed="rId2" cstate="print">
            <a:extLst>
              <a:ext uri="{28A0092B-C50C-407E-A947-70E740481C1C}">
                <a14:useLocalDpi xmlns:a14="http://schemas.microsoft.com/office/drawing/2010/main" val="0"/>
              </a:ext>
            </a:extLst>
          </a:blip>
          <a:srcRect l="22530" t="5269" r="22006" b="7556"/>
          <a:stretch>
            <a:fillRect/>
          </a:stretch>
        </p:blipFill>
        <p:spPr bwMode="auto">
          <a:xfrm>
            <a:off x="6368898" y="1028700"/>
            <a:ext cx="270192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998" y="4913313"/>
            <a:ext cx="21796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50" name="TextBox 1"/>
          <p:cNvSpPr txBox="1">
            <a:spLocks noChangeArrowheads="1"/>
          </p:cNvSpPr>
          <p:nvPr/>
        </p:nvSpPr>
        <p:spPr bwMode="auto">
          <a:xfrm>
            <a:off x="6314923" y="3898900"/>
            <a:ext cx="2811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lgn="ctr">
              <a:lnSpc>
                <a:spcPct val="100000"/>
              </a:lnSpc>
              <a:spcBef>
                <a:spcPct val="0"/>
              </a:spcBef>
              <a:buClrTx/>
              <a:buSzTx/>
              <a:buFontTx/>
              <a:buNone/>
            </a:pPr>
            <a:r>
              <a:rPr lang="en-US" altLang="en-US" sz="2000" b="1"/>
              <a:t>Distribution of the 82 Proposals in the 7 PRP Sub-panels</a:t>
            </a:r>
          </a:p>
        </p:txBody>
      </p:sp>
    </p:spTree>
    <p:extLst>
      <p:ext uri="{BB962C8B-B14F-4D97-AF65-F5344CB8AC3E}">
        <p14:creationId xmlns:p14="http://schemas.microsoft.com/office/powerpoint/2010/main" val="81636564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41275"/>
            <a:ext cx="9144000" cy="908050"/>
          </a:xfrm>
        </p:spPr>
        <p:txBody>
          <a:bodyPr/>
          <a:lstStyle/>
          <a:p>
            <a:pPr>
              <a:lnSpc>
                <a:spcPct val="80000"/>
              </a:lnSpc>
            </a:pPr>
            <a:r>
              <a:rPr lang="en-US" smtClean="0"/>
              <a:t>1</a:t>
            </a:r>
            <a:r>
              <a:rPr lang="en-US" baseline="30000" smtClean="0"/>
              <a:t>st</a:t>
            </a:r>
            <a:r>
              <a:rPr lang="en-US" smtClean="0"/>
              <a:t> Light Experiment:</a:t>
            </a:r>
            <a:br>
              <a:rPr lang="en-US" smtClean="0"/>
            </a:br>
            <a:r>
              <a:rPr lang="en-US" smtClean="0"/>
              <a:t>Electronic Texture in High-Tc Cuprates</a:t>
            </a:r>
          </a:p>
        </p:txBody>
      </p:sp>
      <p:sp>
        <p:nvSpPr>
          <p:cNvPr id="3" name="Content Placeholder 2"/>
          <p:cNvSpPr>
            <a:spLocks noGrp="1"/>
          </p:cNvSpPr>
          <p:nvPr>
            <p:ph idx="1"/>
          </p:nvPr>
        </p:nvSpPr>
        <p:spPr>
          <a:xfrm>
            <a:off x="0" y="1090613"/>
            <a:ext cx="4000500" cy="4167187"/>
          </a:xfrm>
        </p:spPr>
        <p:txBody>
          <a:bodyPr/>
          <a:lstStyle/>
          <a:p>
            <a:pPr marL="171450" indent="-171450">
              <a:defRPr/>
            </a:pPr>
            <a:r>
              <a:rPr lang="en-US" sz="1800" dirty="0" smtClean="0"/>
              <a:t>DOE-Grand Challenge: How do remarkable properties of matter emerge from complex correlations of atomic and electronic constituents?</a:t>
            </a:r>
          </a:p>
          <a:p>
            <a:pPr marL="400050" lvl="1" indent="-171450">
              <a:defRPr/>
            </a:pPr>
            <a:r>
              <a:rPr lang="en-US" sz="1600" dirty="0" smtClean="0"/>
              <a:t>NSLS-II: real space images with nm resolution of charge stripe domains</a:t>
            </a:r>
          </a:p>
          <a:p>
            <a:pPr marL="400050" lvl="1" indent="-171450">
              <a:defRPr/>
            </a:pPr>
            <a:r>
              <a:rPr lang="en-US" sz="1600" dirty="0" smtClean="0"/>
              <a:t>Real-space organization</a:t>
            </a:r>
          </a:p>
          <a:p>
            <a:pPr marL="400050" lvl="1" indent="-171450">
              <a:defRPr/>
            </a:pPr>
            <a:r>
              <a:rPr lang="en-US" sz="1600" dirty="0" smtClean="0"/>
              <a:t>Origin of pinning of domain walls</a:t>
            </a:r>
          </a:p>
          <a:p>
            <a:pPr marL="400050" lvl="1" indent="-171450">
              <a:defRPr/>
            </a:pPr>
            <a:r>
              <a:rPr lang="en-US" sz="1600" dirty="0" smtClean="0"/>
              <a:t>Dopant role</a:t>
            </a:r>
          </a:p>
          <a:p>
            <a:pPr marL="400050" lvl="1" indent="-171450">
              <a:defRPr/>
            </a:pPr>
            <a:r>
              <a:rPr lang="en-US" sz="1600" dirty="0" smtClean="0"/>
              <a:t>Project Beamline: CSX-1</a:t>
            </a:r>
          </a:p>
          <a:p>
            <a:pPr lvl="1">
              <a:defRPr/>
            </a:pPr>
            <a:endParaRPr lang="en-US" sz="1400" dirty="0" smtClean="0"/>
          </a:p>
          <a:p>
            <a:pPr lvl="1">
              <a:defRPr/>
            </a:pPr>
            <a:endParaRPr lang="en-US" sz="1400" dirty="0" smtClean="0"/>
          </a:p>
          <a:p>
            <a:pPr lvl="1">
              <a:defRPr/>
            </a:pPr>
            <a:endParaRPr lang="en-US" sz="1400" dirty="0" smtClean="0"/>
          </a:p>
          <a:p>
            <a:pPr lvl="1">
              <a:defRPr/>
            </a:pPr>
            <a:endParaRPr lang="en-US" sz="1400" dirty="0" smtClean="0"/>
          </a:p>
          <a:p>
            <a:pPr lvl="1">
              <a:defRPr/>
            </a:pPr>
            <a:endParaRPr lang="en-US" sz="1400" dirty="0" smtClean="0"/>
          </a:p>
          <a:p>
            <a:pPr lvl="1">
              <a:defRPr/>
            </a:pPr>
            <a:endParaRPr lang="en-US" sz="1400" dirty="0" smtClean="0"/>
          </a:p>
          <a:p>
            <a:pPr>
              <a:defRPr/>
            </a:pPr>
            <a:endParaRPr lang="en-US" sz="1600" dirty="0" smtClean="0"/>
          </a:p>
          <a:p>
            <a:pPr marL="171450" indent="-171450">
              <a:defRPr/>
            </a:pPr>
            <a:r>
              <a:rPr lang="en-US" sz="1800" dirty="0" smtClean="0"/>
              <a:t>Impact: Improved critical properties of high-temperature superconductors could revolutionize energy generation, storage, and transmission</a:t>
            </a:r>
          </a:p>
          <a:p>
            <a:pPr>
              <a:defRPr/>
            </a:pPr>
            <a:endParaRPr lang="en-US" sz="1600" dirty="0"/>
          </a:p>
        </p:txBody>
      </p:sp>
      <p:pic>
        <p:nvPicPr>
          <p:cNvPr id="6042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3773488"/>
            <a:ext cx="16129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978"/>
          <a:stretch>
            <a:fillRect/>
          </a:stretch>
        </p:blipFill>
        <p:spPr bwMode="auto">
          <a:xfrm>
            <a:off x="4000500" y="1047750"/>
            <a:ext cx="513873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98900" y="4114800"/>
            <a:ext cx="5138738" cy="1846263"/>
          </a:xfrm>
          <a:prstGeom prst="rect">
            <a:avLst/>
          </a:prstGeom>
          <a:noFill/>
        </p:spPr>
        <p:txBody>
          <a:bodyPr>
            <a:spAutoFit/>
          </a:bodyPr>
          <a:lstStyle/>
          <a:p>
            <a:pPr marL="171450" indent="-171450">
              <a:lnSpc>
                <a:spcPct val="95000"/>
              </a:lnSpc>
              <a:spcBef>
                <a:spcPts val="0"/>
              </a:spcBef>
              <a:buClr>
                <a:srgbClr val="FF0000"/>
              </a:buClr>
              <a:buFont typeface="Arial" pitchFamily="34" charset="0"/>
              <a:buChar char="•"/>
              <a:defRPr/>
            </a:pPr>
            <a:r>
              <a:rPr lang="en-US" sz="2000" dirty="0">
                <a:latin typeface="+mj-lt"/>
                <a:ea typeface="ＭＳ Ｐゴシック" pitchFamily="34" charset="-128"/>
              </a:rPr>
              <a:t>Samples are ready  - G. </a:t>
            </a:r>
            <a:r>
              <a:rPr lang="en-US" sz="2000" dirty="0" err="1">
                <a:latin typeface="+mj-lt"/>
                <a:ea typeface="ＭＳ Ｐゴシック" pitchFamily="34" charset="-128"/>
              </a:rPr>
              <a:t>Gu</a:t>
            </a:r>
            <a:r>
              <a:rPr lang="en-US" sz="2000" dirty="0">
                <a:latin typeface="+mj-lt"/>
                <a:ea typeface="ＭＳ Ｐゴシック" pitchFamily="34" charset="-128"/>
              </a:rPr>
              <a:t> (BNL)</a:t>
            </a:r>
          </a:p>
          <a:p>
            <a:pPr marL="171450" indent="-171450">
              <a:lnSpc>
                <a:spcPct val="95000"/>
              </a:lnSpc>
              <a:spcBef>
                <a:spcPts val="0"/>
              </a:spcBef>
              <a:buClr>
                <a:srgbClr val="FF0000"/>
              </a:buClr>
              <a:buFont typeface="Arial" pitchFamily="34" charset="0"/>
              <a:buChar char="•"/>
              <a:defRPr/>
            </a:pPr>
            <a:r>
              <a:rPr lang="en-US" sz="2000" dirty="0" err="1">
                <a:latin typeface="+mj-lt"/>
                <a:ea typeface="ＭＳ Ｐゴシック" pitchFamily="34" charset="-128"/>
              </a:rPr>
              <a:t>Endstation</a:t>
            </a:r>
            <a:r>
              <a:rPr lang="en-US" sz="2000" dirty="0">
                <a:latin typeface="+mj-lt"/>
                <a:ea typeface="ＭＳ Ｐゴシック" pitchFamily="34" charset="-128"/>
              </a:rPr>
              <a:t> is commissioned and ready</a:t>
            </a:r>
          </a:p>
          <a:p>
            <a:pPr marL="171450" indent="-171450">
              <a:lnSpc>
                <a:spcPct val="95000"/>
              </a:lnSpc>
              <a:spcBef>
                <a:spcPts val="0"/>
              </a:spcBef>
              <a:buClr>
                <a:srgbClr val="FF0000"/>
              </a:buClr>
              <a:buFont typeface="Arial" pitchFamily="34" charset="0"/>
              <a:buChar char="•"/>
              <a:defRPr/>
            </a:pPr>
            <a:r>
              <a:rPr lang="en-US" sz="2000" dirty="0">
                <a:latin typeface="+mj-lt"/>
                <a:ea typeface="ＭＳ Ｐゴシック" pitchFamily="34" charset="-128"/>
              </a:rPr>
              <a:t>Initial experiments at NSLS prove feasibility</a:t>
            </a:r>
          </a:p>
          <a:p>
            <a:pPr marL="171450" indent="-171450">
              <a:lnSpc>
                <a:spcPct val="95000"/>
              </a:lnSpc>
              <a:spcBef>
                <a:spcPts val="0"/>
              </a:spcBef>
              <a:buClr>
                <a:srgbClr val="FF0000"/>
              </a:buClr>
              <a:buFont typeface="Arial" pitchFamily="34" charset="0"/>
              <a:buChar char="•"/>
              <a:defRPr/>
            </a:pPr>
            <a:r>
              <a:rPr lang="en-US" sz="2000" dirty="0">
                <a:latin typeface="+mj-lt"/>
                <a:ea typeface="ＭＳ Ｐゴシック" pitchFamily="34" charset="-128"/>
              </a:rPr>
              <a:t>High flux of NSLS-II needed </a:t>
            </a:r>
          </a:p>
          <a:p>
            <a:pPr marL="171450" indent="-171450">
              <a:lnSpc>
                <a:spcPct val="95000"/>
              </a:lnSpc>
              <a:spcBef>
                <a:spcPts val="0"/>
              </a:spcBef>
              <a:buClr>
                <a:srgbClr val="FF0000"/>
              </a:buClr>
              <a:buFont typeface="Arial" pitchFamily="34" charset="0"/>
              <a:buChar char="•"/>
              <a:defRPr/>
            </a:pPr>
            <a:r>
              <a:rPr lang="en-US" sz="2000" dirty="0">
                <a:latin typeface="+mj-lt"/>
                <a:ea typeface="ＭＳ Ｐゴシック" pitchFamily="34" charset="-128"/>
              </a:rPr>
              <a:t>Beamline and experiment will be science ready by </a:t>
            </a:r>
            <a:r>
              <a:rPr lang="en-US" sz="2000" dirty="0" smtClean="0">
                <a:latin typeface="+mj-lt"/>
                <a:ea typeface="ＭＳ Ｐゴシック" pitchFamily="34" charset="-128"/>
              </a:rPr>
              <a:t>December </a:t>
            </a:r>
            <a:r>
              <a:rPr lang="en-US" sz="2000" dirty="0">
                <a:latin typeface="+mj-lt"/>
                <a:ea typeface="ＭＳ Ｐゴシック" pitchFamily="34" charset="-128"/>
              </a:rPr>
              <a:t>2014</a:t>
            </a:r>
          </a:p>
        </p:txBody>
      </p:sp>
      <p:pic>
        <p:nvPicPr>
          <p:cNvPr id="60423"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7388" y="3890963"/>
            <a:ext cx="73025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2500" y="5761038"/>
            <a:ext cx="87153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66486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908050"/>
          </a:xfrm>
        </p:spPr>
        <p:txBody>
          <a:bodyPr/>
          <a:lstStyle/>
          <a:p>
            <a:pPr eaLnBrk="1" hangingPunct="1"/>
            <a:r>
              <a:rPr lang="en-US" altLang="en-US" dirty="0" smtClean="0"/>
              <a:t>HXN Early Science </a:t>
            </a:r>
            <a:r>
              <a:rPr lang="en-US" dirty="0" smtClean="0"/>
              <a:t>Experiments</a:t>
            </a:r>
            <a:endParaRPr lang="en-US" altLang="en-US" dirty="0" smtClean="0">
              <a:solidFill>
                <a:srgbClr val="3329FF"/>
              </a:solidFill>
            </a:endParaRPr>
          </a:p>
        </p:txBody>
      </p:sp>
      <p:pic>
        <p:nvPicPr>
          <p:cNvPr id="32773" name="Picture 2" descr="NPs-2_m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673" y="3340706"/>
            <a:ext cx="17478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2" descr="NPs_m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107" y="3010506"/>
            <a:ext cx="1598613" cy="12001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32775" name="Straight Connector 11265"/>
          <p:cNvCxnSpPr>
            <a:cxnSpLocks noChangeShapeType="1"/>
          </p:cNvCxnSpPr>
          <p:nvPr/>
        </p:nvCxnSpPr>
        <p:spPr bwMode="auto">
          <a:xfrm>
            <a:off x="6993127" y="3010506"/>
            <a:ext cx="453783" cy="741363"/>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32776" name="Straight Connector 53"/>
          <p:cNvCxnSpPr>
            <a:cxnSpLocks noChangeShapeType="1"/>
          </p:cNvCxnSpPr>
          <p:nvPr/>
        </p:nvCxnSpPr>
        <p:spPr bwMode="auto">
          <a:xfrm flipV="1">
            <a:off x="5373107" y="3751870"/>
            <a:ext cx="2073803" cy="458786"/>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sp>
        <p:nvSpPr>
          <p:cNvPr id="32777" name="TextBox 11273"/>
          <p:cNvSpPr txBox="1">
            <a:spLocks noChangeArrowheads="1"/>
          </p:cNvSpPr>
          <p:nvPr/>
        </p:nvSpPr>
        <p:spPr bwMode="auto">
          <a:xfrm>
            <a:off x="7869185" y="4056669"/>
            <a:ext cx="946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Narrow" panose="020B0606020202030204" pitchFamily="34" charset="0"/>
                <a:ea typeface="Osaka"/>
                <a:cs typeface="Osaka"/>
              </a:defRPr>
            </a:lvl1pPr>
            <a:lvl2pPr marL="742950" indent="-285750">
              <a:defRPr>
                <a:solidFill>
                  <a:schemeClr val="tx1"/>
                </a:solidFill>
                <a:latin typeface="Arial Narrow" panose="020B0606020202030204" pitchFamily="34" charset="0"/>
                <a:ea typeface="Osaka"/>
                <a:cs typeface="Osaka"/>
              </a:defRPr>
            </a:lvl2pPr>
            <a:lvl3pPr marL="1143000" indent="-228600">
              <a:defRPr>
                <a:solidFill>
                  <a:schemeClr val="tx1"/>
                </a:solidFill>
                <a:latin typeface="Arial Narrow" panose="020B0606020202030204" pitchFamily="34" charset="0"/>
                <a:ea typeface="Osaka"/>
                <a:cs typeface="Osaka"/>
              </a:defRPr>
            </a:lvl3pPr>
            <a:lvl4pPr marL="1600200" indent="-228600">
              <a:defRPr>
                <a:solidFill>
                  <a:schemeClr val="tx1"/>
                </a:solidFill>
                <a:latin typeface="Arial Narrow" panose="020B0606020202030204" pitchFamily="34" charset="0"/>
                <a:ea typeface="Osaka"/>
                <a:cs typeface="Osaka"/>
              </a:defRPr>
            </a:lvl4pPr>
            <a:lvl5pPr marL="2057400" indent="-228600">
              <a:defRPr>
                <a:solidFill>
                  <a:schemeClr val="tx1"/>
                </a:solidFill>
                <a:latin typeface="Arial Narrow" panose="020B0606020202030204" pitchFamily="34" charset="0"/>
                <a:ea typeface="Osaka"/>
                <a:cs typeface="Osaka"/>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9pPr>
          </a:lstStyle>
          <a:p>
            <a:r>
              <a:rPr lang="en-US" altLang="en-US" sz="1400">
                <a:solidFill>
                  <a:srgbClr val="FFFF00"/>
                </a:solidFill>
              </a:rPr>
              <a:t>sample grid</a:t>
            </a:r>
          </a:p>
        </p:txBody>
      </p:sp>
      <p:sp>
        <p:nvSpPr>
          <p:cNvPr id="32778" name="TextBox 11274"/>
          <p:cNvSpPr txBox="1">
            <a:spLocks noChangeArrowheads="1"/>
          </p:cNvSpPr>
          <p:nvPr/>
        </p:nvSpPr>
        <p:spPr bwMode="auto">
          <a:xfrm>
            <a:off x="7287338" y="2787708"/>
            <a:ext cx="15097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Narrow" panose="020B0606020202030204" pitchFamily="34" charset="0"/>
                <a:ea typeface="Osaka"/>
                <a:cs typeface="Osaka"/>
              </a:defRPr>
            </a:lvl1pPr>
            <a:lvl2pPr marL="742950" indent="-285750">
              <a:defRPr>
                <a:solidFill>
                  <a:schemeClr val="tx1"/>
                </a:solidFill>
                <a:latin typeface="Arial Narrow" panose="020B0606020202030204" pitchFamily="34" charset="0"/>
                <a:ea typeface="Osaka"/>
                <a:cs typeface="Osaka"/>
              </a:defRPr>
            </a:lvl2pPr>
            <a:lvl3pPr marL="1143000" indent="-228600">
              <a:defRPr>
                <a:solidFill>
                  <a:schemeClr val="tx1"/>
                </a:solidFill>
                <a:latin typeface="Arial Narrow" panose="020B0606020202030204" pitchFamily="34" charset="0"/>
                <a:ea typeface="Osaka"/>
                <a:cs typeface="Osaka"/>
              </a:defRPr>
            </a:lvl3pPr>
            <a:lvl4pPr marL="1600200" indent="-228600">
              <a:defRPr>
                <a:solidFill>
                  <a:schemeClr val="tx1"/>
                </a:solidFill>
                <a:latin typeface="Arial Narrow" panose="020B0606020202030204" pitchFamily="34" charset="0"/>
                <a:ea typeface="Osaka"/>
                <a:cs typeface="Osaka"/>
              </a:defRPr>
            </a:lvl4pPr>
            <a:lvl5pPr marL="2057400" indent="-228600">
              <a:defRPr>
                <a:solidFill>
                  <a:schemeClr val="tx1"/>
                </a:solidFill>
                <a:latin typeface="Arial Narrow" panose="020B0606020202030204" pitchFamily="34" charset="0"/>
                <a:ea typeface="Osaka"/>
                <a:cs typeface="Osaka"/>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9pPr>
          </a:lstStyle>
          <a:p>
            <a:r>
              <a:rPr lang="en-US" altLang="en-US" sz="1600" dirty="0"/>
              <a:t>Core-shell NP </a:t>
            </a:r>
          </a:p>
          <a:p>
            <a:r>
              <a:rPr lang="en-US" altLang="en-US" sz="1600" dirty="0"/>
              <a:t>(R. </a:t>
            </a:r>
            <a:r>
              <a:rPr lang="en-US" altLang="en-US" sz="1600" dirty="0" err="1"/>
              <a:t>Nuzzo</a:t>
            </a:r>
            <a:r>
              <a:rPr lang="en-US" altLang="en-US" sz="1600" dirty="0"/>
              <a:t>, UIUC)</a:t>
            </a:r>
          </a:p>
        </p:txBody>
      </p:sp>
      <p:cxnSp>
        <p:nvCxnSpPr>
          <p:cNvPr id="32780" name="Straight Arrow Connector 20"/>
          <p:cNvCxnSpPr>
            <a:cxnSpLocks noChangeShapeType="1"/>
          </p:cNvCxnSpPr>
          <p:nvPr/>
        </p:nvCxnSpPr>
        <p:spPr bwMode="auto">
          <a:xfrm flipH="1" flipV="1">
            <a:off x="7586610" y="3831244"/>
            <a:ext cx="358775" cy="330200"/>
          </a:xfrm>
          <a:prstGeom prst="straightConnector1">
            <a:avLst/>
          </a:prstGeom>
          <a:noFill/>
          <a:ln w="12700" algn="ctr">
            <a:solidFill>
              <a:srgbClr val="FFFF00"/>
            </a:solidFill>
            <a:round/>
            <a:headEnd/>
            <a:tailEnd type="arrow" w="med" len="med"/>
          </a:ln>
          <a:extLst>
            <a:ext uri="{909E8E84-426E-40DD-AFC4-6F175D3DCCD1}">
              <a14:hiddenFill xmlns:a14="http://schemas.microsoft.com/office/drawing/2010/main">
                <a:noFill/>
              </a14:hiddenFill>
            </a:ext>
          </a:extLst>
        </p:spPr>
      </p:cxnSp>
      <p:pic>
        <p:nvPicPr>
          <p:cNvPr id="32781" name="Picture 25" descr="Planar_Ultrathin_FinFe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3636" y="1185171"/>
            <a:ext cx="19240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782" name="Picture 26" descr="SiFi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9725" y="1514145"/>
            <a:ext cx="8588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Box 22"/>
          <p:cNvSpPr txBox="1">
            <a:spLocks noChangeArrowheads="1"/>
          </p:cNvSpPr>
          <p:nvPr/>
        </p:nvSpPr>
        <p:spPr bwMode="auto">
          <a:xfrm>
            <a:off x="7648574" y="971522"/>
            <a:ext cx="14811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Narrow" panose="020B0606020202030204" pitchFamily="34" charset="0"/>
                <a:ea typeface="Osaka"/>
                <a:cs typeface="Osaka"/>
              </a:defRPr>
            </a:lvl1pPr>
            <a:lvl2pPr marL="742950" indent="-285750">
              <a:defRPr>
                <a:solidFill>
                  <a:schemeClr val="tx1"/>
                </a:solidFill>
                <a:latin typeface="Arial Narrow" panose="020B0606020202030204" pitchFamily="34" charset="0"/>
                <a:ea typeface="Osaka"/>
                <a:cs typeface="Osaka"/>
              </a:defRPr>
            </a:lvl2pPr>
            <a:lvl3pPr marL="1143000" indent="-228600">
              <a:defRPr>
                <a:solidFill>
                  <a:schemeClr val="tx1"/>
                </a:solidFill>
                <a:latin typeface="Arial Narrow" panose="020B0606020202030204" pitchFamily="34" charset="0"/>
                <a:ea typeface="Osaka"/>
                <a:cs typeface="Osaka"/>
              </a:defRPr>
            </a:lvl3pPr>
            <a:lvl4pPr marL="1600200" indent="-228600">
              <a:defRPr>
                <a:solidFill>
                  <a:schemeClr val="tx1"/>
                </a:solidFill>
                <a:latin typeface="Arial Narrow" panose="020B0606020202030204" pitchFamily="34" charset="0"/>
                <a:ea typeface="Osaka"/>
                <a:cs typeface="Osaka"/>
              </a:defRPr>
            </a:lvl4pPr>
            <a:lvl5pPr marL="2057400" indent="-228600">
              <a:defRPr>
                <a:solidFill>
                  <a:schemeClr val="tx1"/>
                </a:solidFill>
                <a:latin typeface="Arial Narrow" panose="020B0606020202030204" pitchFamily="34" charset="0"/>
                <a:ea typeface="Osaka"/>
                <a:cs typeface="Osaka"/>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9pPr>
          </a:lstStyle>
          <a:p>
            <a:r>
              <a:rPr lang="en-US" altLang="en-US" sz="1600" dirty="0" err="1"/>
              <a:t>Nano</a:t>
            </a:r>
            <a:r>
              <a:rPr lang="en-US" altLang="en-US" sz="1600" dirty="0"/>
              <a:t> electronics </a:t>
            </a:r>
          </a:p>
          <a:p>
            <a:r>
              <a:rPr lang="en-US" altLang="en-US" sz="1600" dirty="0"/>
              <a:t>(C. </a:t>
            </a:r>
            <a:r>
              <a:rPr lang="en-US" altLang="en-US" sz="1600" dirty="0" smtClean="0"/>
              <a:t>Murray</a:t>
            </a:r>
            <a:r>
              <a:rPr lang="en-US" altLang="en-US" sz="1600" dirty="0"/>
              <a:t>, IBM)</a:t>
            </a:r>
          </a:p>
        </p:txBody>
      </p:sp>
      <p:pic>
        <p:nvPicPr>
          <p:cNvPr id="32784" name="그림 3"/>
          <p:cNvPicPr>
            <a:picLocks noChangeAspect="1" noChangeArrowheads="1"/>
          </p:cNvPicPr>
          <p:nvPr/>
        </p:nvPicPr>
        <p:blipFill>
          <a:blip r:embed="rId8">
            <a:extLst>
              <a:ext uri="{28A0092B-C50C-407E-A947-70E740481C1C}">
                <a14:useLocalDpi xmlns:a14="http://schemas.microsoft.com/office/drawing/2010/main" val="0"/>
              </a:ext>
            </a:extLst>
          </a:blip>
          <a:srcRect b="51253"/>
          <a:stretch>
            <a:fillRect/>
          </a:stretch>
        </p:blipFill>
        <p:spPr bwMode="auto">
          <a:xfrm>
            <a:off x="191293" y="1076716"/>
            <a:ext cx="327818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Rectangle 2"/>
          <p:cNvSpPr>
            <a:spLocks noChangeArrowheads="1"/>
          </p:cNvSpPr>
          <p:nvPr/>
        </p:nvSpPr>
        <p:spPr bwMode="auto">
          <a:xfrm>
            <a:off x="218281" y="2913454"/>
            <a:ext cx="32242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Osaka"/>
                <a:cs typeface="Osaka"/>
              </a:defRPr>
            </a:lvl1pPr>
            <a:lvl2pPr marL="742950" indent="-285750">
              <a:defRPr>
                <a:solidFill>
                  <a:schemeClr val="tx1"/>
                </a:solidFill>
                <a:latin typeface="Arial Narrow" panose="020B0606020202030204" pitchFamily="34" charset="0"/>
                <a:ea typeface="Osaka"/>
                <a:cs typeface="Osaka"/>
              </a:defRPr>
            </a:lvl2pPr>
            <a:lvl3pPr marL="1143000" indent="-228600">
              <a:defRPr>
                <a:solidFill>
                  <a:schemeClr val="tx1"/>
                </a:solidFill>
                <a:latin typeface="Arial Narrow" panose="020B0606020202030204" pitchFamily="34" charset="0"/>
                <a:ea typeface="Osaka"/>
                <a:cs typeface="Osaka"/>
              </a:defRPr>
            </a:lvl3pPr>
            <a:lvl4pPr marL="1600200" indent="-228600">
              <a:defRPr>
                <a:solidFill>
                  <a:schemeClr val="tx1"/>
                </a:solidFill>
                <a:latin typeface="Arial Narrow" panose="020B0606020202030204" pitchFamily="34" charset="0"/>
                <a:ea typeface="Osaka"/>
                <a:cs typeface="Osaka"/>
              </a:defRPr>
            </a:lvl4pPr>
            <a:lvl5pPr marL="2057400" indent="-228600">
              <a:defRPr>
                <a:solidFill>
                  <a:schemeClr val="tx1"/>
                </a:solidFill>
                <a:latin typeface="Arial Narrow" panose="020B0606020202030204" pitchFamily="34" charset="0"/>
                <a:ea typeface="Osaka"/>
                <a:cs typeface="Osaka"/>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9pPr>
          </a:lstStyle>
          <a:p>
            <a:r>
              <a:rPr lang="en-US" sz="1600" dirty="0"/>
              <a:t>Oxidation of </a:t>
            </a:r>
            <a:r>
              <a:rPr lang="en-US" sz="1600" dirty="0" err="1"/>
              <a:t>PtNi</a:t>
            </a:r>
            <a:r>
              <a:rPr lang="en-US" sz="1600" dirty="0"/>
              <a:t> </a:t>
            </a:r>
            <a:r>
              <a:rPr lang="en-US" sz="1600" dirty="0" smtClean="0"/>
              <a:t>nanoparticles</a:t>
            </a:r>
            <a:endParaRPr lang="en-US" sz="1600" dirty="0"/>
          </a:p>
        </p:txBody>
      </p:sp>
      <p:graphicFrame>
        <p:nvGraphicFramePr>
          <p:cNvPr id="32786" name="Object 4"/>
          <p:cNvGraphicFramePr>
            <a:graphicFrameLocks noChangeAspect="1"/>
          </p:cNvGraphicFramePr>
          <p:nvPr>
            <p:extLst>
              <p:ext uri="{D42A27DB-BD31-4B8C-83A1-F6EECF244321}">
                <p14:modId xmlns:p14="http://schemas.microsoft.com/office/powerpoint/2010/main" val="864376493"/>
              </p:ext>
            </p:extLst>
          </p:nvPr>
        </p:nvGraphicFramePr>
        <p:xfrm>
          <a:off x="161316" y="3375318"/>
          <a:ext cx="2177906" cy="1739689"/>
        </p:xfrm>
        <a:graphic>
          <a:graphicData uri="http://schemas.openxmlformats.org/presentationml/2006/ole">
            <mc:AlternateContent xmlns:mc="http://schemas.openxmlformats.org/markup-compatibility/2006">
              <mc:Choice xmlns:v="urn:schemas-microsoft-com:vml" Requires="v">
                <p:oleObj spid="_x0000_s122901" name="Graph" r:id="rId9" imgW="3657600" imgH="2924175" progId="Origin50.Graph">
                  <p:embed/>
                </p:oleObj>
              </mc:Choice>
              <mc:Fallback>
                <p:oleObj name="Graph" r:id="rId9" imgW="3657600" imgH="2924175" progId="Origin50.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316" y="3375318"/>
                        <a:ext cx="2177906" cy="1739689"/>
                      </a:xfrm>
                      <a:prstGeom prst="rect">
                        <a:avLst/>
                      </a:prstGeom>
                      <a:noFill/>
                      <a:ln>
                        <a:noFill/>
                      </a:ln>
                      <a:extLst/>
                    </p:spPr>
                  </p:pic>
                </p:oleObj>
              </mc:Fallback>
            </mc:AlternateContent>
          </a:graphicData>
        </a:graphic>
      </p:graphicFrame>
      <p:pic>
        <p:nvPicPr>
          <p:cNvPr id="32787"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9685" y="1097065"/>
            <a:ext cx="217963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14"/>
          <p:cNvSpPr txBox="1">
            <a:spLocks noChangeArrowheads="1"/>
          </p:cNvSpPr>
          <p:nvPr/>
        </p:nvSpPr>
        <p:spPr bwMode="auto">
          <a:xfrm>
            <a:off x="3823998" y="1151040"/>
            <a:ext cx="1752600" cy="485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Narrow" panose="020B0606020202030204" pitchFamily="34" charset="0"/>
                <a:ea typeface="Osaka"/>
                <a:cs typeface="Osaka"/>
              </a:defRPr>
            </a:lvl1pPr>
            <a:lvl2pPr marL="742950" indent="-285750">
              <a:defRPr>
                <a:solidFill>
                  <a:schemeClr val="tx1"/>
                </a:solidFill>
                <a:latin typeface="Arial Narrow" panose="020B0606020202030204" pitchFamily="34" charset="0"/>
                <a:ea typeface="Osaka"/>
                <a:cs typeface="Osaka"/>
              </a:defRPr>
            </a:lvl2pPr>
            <a:lvl3pPr marL="1143000" indent="-228600">
              <a:defRPr>
                <a:solidFill>
                  <a:schemeClr val="tx1"/>
                </a:solidFill>
                <a:latin typeface="Arial Narrow" panose="020B0606020202030204" pitchFamily="34" charset="0"/>
                <a:ea typeface="Osaka"/>
                <a:cs typeface="Osaka"/>
              </a:defRPr>
            </a:lvl3pPr>
            <a:lvl4pPr marL="1600200" indent="-228600">
              <a:defRPr>
                <a:solidFill>
                  <a:schemeClr val="tx1"/>
                </a:solidFill>
                <a:latin typeface="Arial Narrow" panose="020B0606020202030204" pitchFamily="34" charset="0"/>
                <a:ea typeface="Osaka"/>
                <a:cs typeface="Osaka"/>
              </a:defRPr>
            </a:lvl4pPr>
            <a:lvl5pPr marL="2057400" indent="-228600">
              <a:defRPr>
                <a:solidFill>
                  <a:schemeClr val="tx1"/>
                </a:solidFill>
                <a:latin typeface="Arial Narrow" panose="020B0606020202030204" pitchFamily="34" charset="0"/>
                <a:ea typeface="Osaka"/>
                <a:cs typeface="Osaka"/>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9pPr>
          </a:lstStyle>
          <a:p>
            <a:pPr>
              <a:lnSpc>
                <a:spcPct val="80000"/>
              </a:lnSpc>
            </a:pPr>
            <a:r>
              <a:rPr lang="en-US" altLang="en-US" sz="1600" i="1" dirty="0"/>
              <a:t>Ionic Membranes</a:t>
            </a:r>
          </a:p>
          <a:p>
            <a:pPr>
              <a:lnSpc>
                <a:spcPct val="80000"/>
              </a:lnSpc>
            </a:pPr>
            <a:r>
              <a:rPr lang="en-US" altLang="en-US" sz="1600" i="1" dirty="0"/>
              <a:t>(K. Brinkman, SRNL)</a:t>
            </a:r>
          </a:p>
        </p:txBody>
      </p:sp>
      <p:sp>
        <p:nvSpPr>
          <p:cNvPr id="32789" name="Rectangle 6"/>
          <p:cNvSpPr>
            <a:spLocks noChangeArrowheads="1"/>
          </p:cNvSpPr>
          <p:nvPr/>
        </p:nvSpPr>
        <p:spPr bwMode="auto">
          <a:xfrm>
            <a:off x="158141" y="5077138"/>
            <a:ext cx="189421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Narrow" panose="020B0606020202030204" pitchFamily="34" charset="0"/>
                <a:ea typeface="Osaka"/>
                <a:cs typeface="Osaka"/>
              </a:defRPr>
            </a:lvl1pPr>
            <a:lvl2pPr marL="742950" indent="-285750">
              <a:defRPr>
                <a:solidFill>
                  <a:schemeClr val="tx1"/>
                </a:solidFill>
                <a:latin typeface="Arial Narrow" panose="020B0606020202030204" pitchFamily="34" charset="0"/>
                <a:ea typeface="Osaka"/>
                <a:cs typeface="Osaka"/>
              </a:defRPr>
            </a:lvl2pPr>
            <a:lvl3pPr marL="1143000" indent="-228600">
              <a:defRPr>
                <a:solidFill>
                  <a:schemeClr val="tx1"/>
                </a:solidFill>
                <a:latin typeface="Arial Narrow" panose="020B0606020202030204" pitchFamily="34" charset="0"/>
                <a:ea typeface="Osaka"/>
                <a:cs typeface="Osaka"/>
              </a:defRPr>
            </a:lvl3pPr>
            <a:lvl4pPr marL="1600200" indent="-228600">
              <a:defRPr>
                <a:solidFill>
                  <a:schemeClr val="tx1"/>
                </a:solidFill>
                <a:latin typeface="Arial Narrow" panose="020B0606020202030204" pitchFamily="34" charset="0"/>
                <a:ea typeface="Osaka"/>
                <a:cs typeface="Osaka"/>
              </a:defRPr>
            </a:lvl4pPr>
            <a:lvl5pPr marL="2057400" indent="-228600">
              <a:defRPr>
                <a:solidFill>
                  <a:schemeClr val="tx1"/>
                </a:solidFill>
                <a:latin typeface="Arial Narrow" panose="020B0606020202030204" pitchFamily="34" charset="0"/>
                <a:ea typeface="Osaka"/>
                <a:cs typeface="Osaka"/>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9pPr>
          </a:lstStyle>
          <a:p>
            <a:pPr>
              <a:lnSpc>
                <a:spcPct val="90000"/>
              </a:lnSpc>
            </a:pPr>
            <a:r>
              <a:rPr lang="en-US" altLang="en-US" sz="1600" i="1" dirty="0"/>
              <a:t>Solid-Oxide Fuel </a:t>
            </a:r>
            <a:r>
              <a:rPr lang="en-US" altLang="en-US" sz="1600" i="1" dirty="0" smtClean="0"/>
              <a:t>Cells (W</a:t>
            </a:r>
            <a:r>
              <a:rPr lang="en-US" altLang="en-US" sz="1600" i="1" dirty="0"/>
              <a:t>. Chiu, U of Conn</a:t>
            </a:r>
            <a:r>
              <a:rPr lang="en-US" altLang="en-US" sz="1600" i="1" dirty="0" smtClean="0"/>
              <a:t>.)</a:t>
            </a:r>
            <a:endParaRPr lang="en-US" altLang="en-US" sz="1600" i="1" dirty="0"/>
          </a:p>
        </p:txBody>
      </p:sp>
      <p:pic>
        <p:nvPicPr>
          <p:cNvPr id="2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4567" y="4660143"/>
            <a:ext cx="3612793"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3"/>
          <p:cNvSpPr txBox="1">
            <a:spLocks noChangeArrowheads="1"/>
          </p:cNvSpPr>
          <p:nvPr/>
        </p:nvSpPr>
        <p:spPr bwMode="auto">
          <a:xfrm>
            <a:off x="1453786" y="5664236"/>
            <a:ext cx="4213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Osaka" charset="-128"/>
              </a:defRPr>
            </a:lvl1pPr>
            <a:lvl2pPr marL="742950" indent="-285750">
              <a:defRPr>
                <a:solidFill>
                  <a:schemeClr val="tx1"/>
                </a:solidFill>
                <a:latin typeface="Arial Narrow" panose="020B0606020202030204" pitchFamily="34" charset="0"/>
                <a:ea typeface="Osaka" charset="-128"/>
              </a:defRPr>
            </a:lvl2pPr>
            <a:lvl3pPr marL="1143000" indent="-228600">
              <a:defRPr>
                <a:solidFill>
                  <a:schemeClr val="tx1"/>
                </a:solidFill>
                <a:latin typeface="Arial Narrow" panose="020B0606020202030204" pitchFamily="34" charset="0"/>
                <a:ea typeface="Osaka" charset="-128"/>
              </a:defRPr>
            </a:lvl3pPr>
            <a:lvl4pPr marL="1600200" indent="-228600">
              <a:defRPr>
                <a:solidFill>
                  <a:schemeClr val="tx1"/>
                </a:solidFill>
                <a:latin typeface="Arial Narrow" panose="020B0606020202030204" pitchFamily="34" charset="0"/>
                <a:ea typeface="Osaka" charset="-128"/>
              </a:defRPr>
            </a:lvl4pPr>
            <a:lvl5pPr marL="2057400" indent="-22860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r"/>
            <a:r>
              <a:rPr lang="en-US" sz="1600" dirty="0"/>
              <a:t>In-situ X-ray microscopy study of charged cathode </a:t>
            </a:r>
          </a:p>
          <a:p>
            <a:pPr algn="r"/>
            <a:r>
              <a:rPr lang="en-US" sz="1600" dirty="0" smtClean="0"/>
              <a:t>materials </a:t>
            </a:r>
            <a:r>
              <a:rPr lang="en-US" sz="1600" dirty="0"/>
              <a:t>for electrochemical energy storage devices</a:t>
            </a:r>
          </a:p>
          <a:p>
            <a:pPr algn="r"/>
            <a:r>
              <a:rPr lang="en-US" sz="1600" dirty="0"/>
              <a:t>K. Nam, BNL</a:t>
            </a:r>
          </a:p>
        </p:txBody>
      </p:sp>
      <p:pic>
        <p:nvPicPr>
          <p:cNvPr id="2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30816" y="3043789"/>
            <a:ext cx="2171774" cy="163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4"/>
          <p:cNvSpPr>
            <a:spLocks noChangeArrowheads="1"/>
          </p:cNvSpPr>
          <p:nvPr/>
        </p:nvSpPr>
        <p:spPr bwMode="auto">
          <a:xfrm>
            <a:off x="2584332" y="4661639"/>
            <a:ext cx="27952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Narrow" panose="020B0606020202030204" pitchFamily="34" charset="0"/>
                <a:ea typeface="Osaka" charset="-128"/>
              </a:defRPr>
            </a:lvl1pPr>
            <a:lvl2pPr marL="742950" indent="-285750">
              <a:defRPr>
                <a:solidFill>
                  <a:schemeClr val="tx1"/>
                </a:solidFill>
                <a:latin typeface="Arial Narrow" panose="020B0606020202030204" pitchFamily="34" charset="0"/>
                <a:ea typeface="Osaka" charset="-128"/>
              </a:defRPr>
            </a:lvl2pPr>
            <a:lvl3pPr marL="1143000" indent="-228600">
              <a:defRPr>
                <a:solidFill>
                  <a:schemeClr val="tx1"/>
                </a:solidFill>
                <a:latin typeface="Arial Narrow" panose="020B0606020202030204" pitchFamily="34" charset="0"/>
                <a:ea typeface="Osaka" charset="-128"/>
              </a:defRPr>
            </a:lvl3pPr>
            <a:lvl4pPr marL="1600200" indent="-228600">
              <a:defRPr>
                <a:solidFill>
                  <a:schemeClr val="tx1"/>
                </a:solidFill>
                <a:latin typeface="Arial Narrow" panose="020B0606020202030204" pitchFamily="34" charset="0"/>
                <a:ea typeface="Osaka" charset="-128"/>
              </a:defRPr>
            </a:lvl4pPr>
            <a:lvl5pPr marL="2057400" indent="-22860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r>
              <a:rPr lang="en-US" sz="1600" dirty="0"/>
              <a:t>Electrochemically active bimetallic cathode materials,  E. Takeuchi, Stony Brook University</a:t>
            </a:r>
          </a:p>
        </p:txBody>
      </p:sp>
    </p:spTree>
    <p:extLst>
      <p:ext uri="{BB962C8B-B14F-4D97-AF65-F5344CB8AC3E}">
        <p14:creationId xmlns:p14="http://schemas.microsoft.com/office/powerpoint/2010/main" val="320509124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0" y="6240463"/>
            <a:ext cx="2743200" cy="617537"/>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spcBef>
                <a:spcPct val="50000"/>
              </a:spcBef>
              <a:buFontTx/>
              <a:buNone/>
            </a:pPr>
            <a:endParaRPr lang="en-US" altLang="en-US" sz="1800"/>
          </a:p>
        </p:txBody>
      </p:sp>
      <p:pic>
        <p:nvPicPr>
          <p:cNvPr id="60419" name="Picture 4" descr="Powd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4288" y="4230688"/>
            <a:ext cx="2743200" cy="1255712"/>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0" y="0"/>
            <a:ext cx="9144000" cy="936625"/>
          </a:xfrm>
          <a:prstGeom prst="rect">
            <a:avLst/>
          </a:prstGeom>
        </p:spPr>
        <p:txBody>
          <a:bodyPr anchor="ctr"/>
          <a:lstStyle>
            <a:lvl1pPr algn="ctr" rtl="0" eaLnBrk="0" fontAlgn="base" hangingPunct="0">
              <a:lnSpc>
                <a:spcPct val="90000"/>
              </a:lnSpc>
              <a:spcBef>
                <a:spcPct val="0"/>
              </a:spcBef>
              <a:spcAft>
                <a:spcPct val="0"/>
              </a:spcAft>
              <a:defRPr sz="4000" b="1">
                <a:solidFill>
                  <a:schemeClr val="tx2"/>
                </a:solidFill>
                <a:latin typeface="+mj-lt"/>
                <a:ea typeface="+mj-ea"/>
                <a:cs typeface="Osaka"/>
              </a:defRPr>
            </a:lvl1pPr>
            <a:lvl2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2pPr>
            <a:lvl3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3pPr>
            <a:lvl4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4pPr>
            <a:lvl5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5pPr>
            <a:lvl6pPr marL="457200" algn="ctr" rtl="0" fontAlgn="base">
              <a:lnSpc>
                <a:spcPct val="90000"/>
              </a:lnSpc>
              <a:spcBef>
                <a:spcPct val="0"/>
              </a:spcBef>
              <a:spcAft>
                <a:spcPct val="0"/>
              </a:spcAft>
              <a:defRPr sz="4000" b="1">
                <a:solidFill>
                  <a:schemeClr val="tx2"/>
                </a:solidFill>
                <a:latin typeface="Arial Narrow" pitchFamily="34" charset="0"/>
                <a:ea typeface="Osaka" charset="-128"/>
              </a:defRPr>
            </a:lvl6pPr>
            <a:lvl7pPr marL="914400" algn="ctr" rtl="0" fontAlgn="base">
              <a:lnSpc>
                <a:spcPct val="90000"/>
              </a:lnSpc>
              <a:spcBef>
                <a:spcPct val="0"/>
              </a:spcBef>
              <a:spcAft>
                <a:spcPct val="0"/>
              </a:spcAft>
              <a:defRPr sz="4000" b="1">
                <a:solidFill>
                  <a:schemeClr val="tx2"/>
                </a:solidFill>
                <a:latin typeface="Arial Narrow" pitchFamily="34" charset="0"/>
                <a:ea typeface="Osaka" charset="-128"/>
              </a:defRPr>
            </a:lvl7pPr>
            <a:lvl8pPr marL="1371600" algn="ctr" rtl="0" fontAlgn="base">
              <a:lnSpc>
                <a:spcPct val="90000"/>
              </a:lnSpc>
              <a:spcBef>
                <a:spcPct val="0"/>
              </a:spcBef>
              <a:spcAft>
                <a:spcPct val="0"/>
              </a:spcAft>
              <a:defRPr sz="4000" b="1">
                <a:solidFill>
                  <a:schemeClr val="tx2"/>
                </a:solidFill>
                <a:latin typeface="Arial Narrow" pitchFamily="34" charset="0"/>
                <a:ea typeface="Osaka" charset="-128"/>
              </a:defRPr>
            </a:lvl8pPr>
            <a:lvl9pPr marL="1828800" algn="ctr" rtl="0" fontAlgn="base">
              <a:lnSpc>
                <a:spcPct val="90000"/>
              </a:lnSpc>
              <a:spcBef>
                <a:spcPct val="0"/>
              </a:spcBef>
              <a:spcAft>
                <a:spcPct val="0"/>
              </a:spcAft>
              <a:defRPr sz="4000" b="1">
                <a:solidFill>
                  <a:schemeClr val="tx2"/>
                </a:solidFill>
                <a:latin typeface="Arial Narrow" pitchFamily="34" charset="0"/>
                <a:ea typeface="Osaka" charset="-128"/>
              </a:defRPr>
            </a:lvl9pPr>
          </a:lstStyle>
          <a:p>
            <a:pPr defTabSz="1174750" eaLnBrk="1" hangingPunct="1">
              <a:defRPr/>
            </a:pPr>
            <a:r>
              <a:rPr lang="en-US" altLang="en-US" kern="0" dirty="0" smtClean="0"/>
              <a:t>Community Engagement</a:t>
            </a:r>
          </a:p>
        </p:txBody>
      </p:sp>
      <p:sp>
        <p:nvSpPr>
          <p:cNvPr id="13316" name="Text Box 4"/>
          <p:cNvSpPr txBox="1">
            <a:spLocks noChangeArrowheads="1"/>
          </p:cNvSpPr>
          <p:nvPr/>
        </p:nvSpPr>
        <p:spPr bwMode="auto">
          <a:xfrm>
            <a:off x="0" y="976313"/>
            <a:ext cx="7413625" cy="325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lIns="90488" tIns="44450" rIns="90488" bIns="44450">
            <a:spAutoFit/>
          </a:bodyPr>
          <a:lstStyle>
            <a:lvl1pPr marL="114300" indent="-114300" defTabSz="457200">
              <a:lnSpc>
                <a:spcPct val="90000"/>
              </a:lnSpc>
              <a:spcBef>
                <a:spcPct val="20000"/>
              </a:spcBef>
              <a:buClr>
                <a:schemeClr val="folHlink"/>
              </a:buClr>
              <a:buSzPct val="135000"/>
              <a:buChar char="•"/>
              <a:tabLst>
                <a:tab pos="1828800" algn="ctr"/>
                <a:tab pos="3313113" algn="ctr"/>
              </a:tabLst>
              <a:defRPr sz="3200">
                <a:solidFill>
                  <a:schemeClr val="tx1"/>
                </a:solidFill>
                <a:latin typeface="Arial Narrow" pitchFamily="34" charset="0"/>
                <a:ea typeface="Osaka"/>
                <a:cs typeface="Osaka"/>
              </a:defRPr>
            </a:lvl1pPr>
            <a:lvl2pPr marL="171450" indent="-171450" defTabSz="457200">
              <a:lnSpc>
                <a:spcPct val="90000"/>
              </a:lnSpc>
              <a:spcBef>
                <a:spcPct val="20000"/>
              </a:spcBef>
              <a:buClr>
                <a:schemeClr val="folHlink"/>
              </a:buClr>
              <a:buSzPct val="100000"/>
              <a:buChar char="•"/>
              <a:tabLst>
                <a:tab pos="1828800" algn="ctr"/>
                <a:tab pos="3313113" algn="ctr"/>
              </a:tabLst>
              <a:defRPr sz="2800">
                <a:solidFill>
                  <a:schemeClr val="tx1"/>
                </a:solidFill>
                <a:latin typeface="Arial Narrow" pitchFamily="34" charset="0"/>
                <a:ea typeface="Osaka"/>
                <a:cs typeface="Osaka"/>
              </a:defRPr>
            </a:lvl2pPr>
            <a:lvl3pPr marL="547688" indent="-182563" defTabSz="457200">
              <a:lnSpc>
                <a:spcPct val="90000"/>
              </a:lnSpc>
              <a:spcBef>
                <a:spcPct val="20000"/>
              </a:spcBef>
              <a:buSzPct val="100000"/>
              <a:buChar char="–"/>
              <a:tabLst>
                <a:tab pos="1828800" algn="ctr"/>
                <a:tab pos="3313113" algn="ctr"/>
              </a:tabLst>
              <a:defRPr sz="2400">
                <a:solidFill>
                  <a:schemeClr val="tx1"/>
                </a:solidFill>
                <a:latin typeface="Arial Narrow" pitchFamily="34" charset="0"/>
                <a:ea typeface="Osaka"/>
                <a:cs typeface="Osaka"/>
              </a:defRPr>
            </a:lvl3pPr>
            <a:lvl4pPr marL="684213" indent="-114300" defTabSz="457200">
              <a:lnSpc>
                <a:spcPct val="90000"/>
              </a:lnSpc>
              <a:spcBef>
                <a:spcPct val="20000"/>
              </a:spcBef>
              <a:buSzPct val="100000"/>
              <a:buChar char="-"/>
              <a:tabLst>
                <a:tab pos="1828800" algn="ctr"/>
                <a:tab pos="3313113" algn="ctr"/>
              </a:tabLst>
              <a:defRPr sz="2400">
                <a:solidFill>
                  <a:schemeClr val="tx1"/>
                </a:solidFill>
                <a:latin typeface="Arial Narrow" pitchFamily="34" charset="0"/>
                <a:ea typeface="Osaka"/>
                <a:cs typeface="Osaka"/>
              </a:defRPr>
            </a:lvl4pPr>
            <a:lvl5pPr marL="2057400" indent="-228600" defTabSz="457200">
              <a:lnSpc>
                <a:spcPct val="90000"/>
              </a:lnSpc>
              <a:spcBef>
                <a:spcPct val="20000"/>
              </a:spcBef>
              <a:buSzPct val="100000"/>
              <a:buChar char="-"/>
              <a:tabLst>
                <a:tab pos="1828800" algn="ctr"/>
                <a:tab pos="3313113" algn="ctr"/>
              </a:tabLst>
              <a:defRPr sz="2400">
                <a:solidFill>
                  <a:schemeClr val="tx1"/>
                </a:solidFill>
                <a:latin typeface="Arial Narrow" pitchFamily="34" charset="0"/>
                <a:ea typeface="Osaka"/>
                <a:cs typeface="Osaka"/>
              </a:defRPr>
            </a:lvl5pPr>
            <a:lvl6pPr marL="2514600" indent="-228600" defTabSz="457200" eaLnBrk="0" fontAlgn="base" hangingPunct="0">
              <a:lnSpc>
                <a:spcPct val="90000"/>
              </a:lnSpc>
              <a:spcBef>
                <a:spcPct val="20000"/>
              </a:spcBef>
              <a:spcAft>
                <a:spcPct val="0"/>
              </a:spcAft>
              <a:buSzPct val="100000"/>
              <a:buChar char="-"/>
              <a:tabLst>
                <a:tab pos="1828800" algn="ctr"/>
                <a:tab pos="3313113" algn="ctr"/>
              </a:tabLst>
              <a:defRPr sz="2400">
                <a:solidFill>
                  <a:schemeClr val="tx1"/>
                </a:solidFill>
                <a:latin typeface="Arial Narrow" pitchFamily="34" charset="0"/>
                <a:ea typeface="Osaka"/>
                <a:cs typeface="Osaka"/>
              </a:defRPr>
            </a:lvl6pPr>
            <a:lvl7pPr marL="2971800" indent="-228600" defTabSz="457200" eaLnBrk="0" fontAlgn="base" hangingPunct="0">
              <a:lnSpc>
                <a:spcPct val="90000"/>
              </a:lnSpc>
              <a:spcBef>
                <a:spcPct val="20000"/>
              </a:spcBef>
              <a:spcAft>
                <a:spcPct val="0"/>
              </a:spcAft>
              <a:buSzPct val="100000"/>
              <a:buChar char="-"/>
              <a:tabLst>
                <a:tab pos="1828800" algn="ctr"/>
                <a:tab pos="3313113" algn="ctr"/>
              </a:tabLst>
              <a:defRPr sz="2400">
                <a:solidFill>
                  <a:schemeClr val="tx1"/>
                </a:solidFill>
                <a:latin typeface="Arial Narrow" pitchFamily="34" charset="0"/>
                <a:ea typeface="Osaka"/>
                <a:cs typeface="Osaka"/>
              </a:defRPr>
            </a:lvl7pPr>
            <a:lvl8pPr marL="3429000" indent="-228600" defTabSz="457200" eaLnBrk="0" fontAlgn="base" hangingPunct="0">
              <a:lnSpc>
                <a:spcPct val="90000"/>
              </a:lnSpc>
              <a:spcBef>
                <a:spcPct val="20000"/>
              </a:spcBef>
              <a:spcAft>
                <a:spcPct val="0"/>
              </a:spcAft>
              <a:buSzPct val="100000"/>
              <a:buChar char="-"/>
              <a:tabLst>
                <a:tab pos="1828800" algn="ctr"/>
                <a:tab pos="3313113" algn="ctr"/>
              </a:tabLst>
              <a:defRPr sz="2400">
                <a:solidFill>
                  <a:schemeClr val="tx1"/>
                </a:solidFill>
                <a:latin typeface="Arial Narrow" pitchFamily="34" charset="0"/>
                <a:ea typeface="Osaka"/>
                <a:cs typeface="Osaka"/>
              </a:defRPr>
            </a:lvl8pPr>
            <a:lvl9pPr marL="3886200" indent="-228600" defTabSz="457200" eaLnBrk="0" fontAlgn="base" hangingPunct="0">
              <a:lnSpc>
                <a:spcPct val="90000"/>
              </a:lnSpc>
              <a:spcBef>
                <a:spcPct val="20000"/>
              </a:spcBef>
              <a:spcAft>
                <a:spcPct val="0"/>
              </a:spcAft>
              <a:buSzPct val="100000"/>
              <a:buChar char="-"/>
              <a:tabLst>
                <a:tab pos="1828800" algn="ctr"/>
                <a:tab pos="3313113" algn="ctr"/>
              </a:tabLst>
              <a:defRPr sz="2400">
                <a:solidFill>
                  <a:schemeClr val="tx1"/>
                </a:solidFill>
                <a:latin typeface="Arial Narrow" pitchFamily="34" charset="0"/>
                <a:ea typeface="Osaka"/>
                <a:cs typeface="Osaka"/>
              </a:defRPr>
            </a:lvl9pPr>
          </a:lstStyle>
          <a:p>
            <a:pPr lvl="1" eaLnBrk="1" hangingPunct="1">
              <a:spcBef>
                <a:spcPct val="0"/>
              </a:spcBef>
              <a:buClr>
                <a:srgbClr val="FF0000"/>
              </a:buClr>
              <a:buSzTx/>
              <a:defRPr/>
            </a:pPr>
            <a:r>
              <a:rPr lang="en-US" altLang="en-US" sz="2400" dirty="0" smtClean="0"/>
              <a:t>NSLS-II development has been informed by many years of community engagement during the conceptualization and construction phases of NSLS-II, including:</a:t>
            </a:r>
          </a:p>
          <a:p>
            <a:pPr marL="400050" lvl="1" eaLnBrk="1" hangingPunct="1">
              <a:spcBef>
                <a:spcPts val="600"/>
              </a:spcBef>
              <a:buClr>
                <a:srgbClr val="FF0000"/>
              </a:buClr>
              <a:buSzTx/>
              <a:defRPr/>
            </a:pPr>
            <a:r>
              <a:rPr lang="en-US" altLang="en-US" sz="2000" dirty="0" smtClean="0"/>
              <a:t>Community input from a large number of scientific workshops for strategic planning, </a:t>
            </a:r>
            <a:r>
              <a:rPr lang="en-US" altLang="en-US" sz="2000" dirty="0" err="1" smtClean="0"/>
              <a:t>beamline</a:t>
            </a:r>
            <a:r>
              <a:rPr lang="en-US" altLang="en-US" sz="2000" dirty="0" smtClean="0"/>
              <a:t> development, first experiments, &amp; other topical forums</a:t>
            </a:r>
          </a:p>
          <a:p>
            <a:pPr marL="400050" lvl="1" eaLnBrk="1" hangingPunct="1">
              <a:spcBef>
                <a:spcPts val="600"/>
              </a:spcBef>
              <a:buClr>
                <a:srgbClr val="FF0000"/>
              </a:buClr>
              <a:buSzTx/>
              <a:defRPr/>
            </a:pPr>
            <a:r>
              <a:rPr lang="en-US" altLang="en-US" sz="2000" dirty="0" smtClean="0"/>
              <a:t>Advice and input from Science Advisory Committee, beamline development review panels, Beamline Advisory Teams, and others</a:t>
            </a:r>
          </a:p>
          <a:p>
            <a:pPr marL="400050" lvl="1" eaLnBrk="1" hangingPunct="1">
              <a:spcBef>
                <a:spcPts val="600"/>
              </a:spcBef>
              <a:buClr>
                <a:srgbClr val="FF0000"/>
              </a:buClr>
              <a:buSzTx/>
              <a:defRPr/>
            </a:pPr>
            <a:r>
              <a:rPr lang="en-US" altLang="en-US" sz="2000" dirty="0" smtClean="0"/>
              <a:t>Scientific grand challenges identified by DOE-BES, Priority Research Directions in Basic Research Needs series, and grand challenges in other areas of science (DOE-BER, NIH, NAS, …)</a:t>
            </a:r>
          </a:p>
        </p:txBody>
      </p:sp>
      <p:grpSp>
        <p:nvGrpSpPr>
          <p:cNvPr id="60422" name="Group 1"/>
          <p:cNvGrpSpPr>
            <a:grpSpLocks/>
          </p:cNvGrpSpPr>
          <p:nvPr/>
        </p:nvGrpSpPr>
        <p:grpSpPr bwMode="auto">
          <a:xfrm>
            <a:off x="0" y="4244975"/>
            <a:ext cx="4151313" cy="1603375"/>
            <a:chOff x="0" y="4457411"/>
            <a:chExt cx="4151313" cy="1603375"/>
          </a:xfrm>
        </p:grpSpPr>
        <p:pic>
          <p:nvPicPr>
            <p:cNvPr id="6043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57411"/>
              <a:ext cx="4151313"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6" name="TextBox 3"/>
            <p:cNvSpPr txBox="1">
              <a:spLocks noChangeArrowheads="1"/>
            </p:cNvSpPr>
            <p:nvPr/>
          </p:nvSpPr>
          <p:spPr bwMode="auto">
            <a:xfrm>
              <a:off x="68263" y="5784561"/>
              <a:ext cx="3984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lgn="ctr">
                <a:lnSpc>
                  <a:spcPct val="100000"/>
                </a:lnSpc>
                <a:spcBef>
                  <a:spcPct val="0"/>
                </a:spcBef>
                <a:buClrTx/>
                <a:buSzTx/>
                <a:buFontTx/>
                <a:buNone/>
              </a:pPr>
              <a:r>
                <a:rPr lang="en-US" altLang="en-US" sz="1200" b="1">
                  <a:solidFill>
                    <a:schemeClr val="bg1"/>
                  </a:solidFill>
                </a:rPr>
                <a:t>NSLS-II First Experiments Workshop, Aug 12-13, 2013</a:t>
              </a:r>
            </a:p>
          </p:txBody>
        </p:sp>
      </p:grpSp>
      <p:grpSp>
        <p:nvGrpSpPr>
          <p:cNvPr id="60423" name="Group 1"/>
          <p:cNvGrpSpPr>
            <a:grpSpLocks/>
          </p:cNvGrpSpPr>
          <p:nvPr/>
        </p:nvGrpSpPr>
        <p:grpSpPr bwMode="auto">
          <a:xfrm>
            <a:off x="7354160" y="1020763"/>
            <a:ext cx="1760538" cy="3192462"/>
            <a:chOff x="6369050" y="3372580"/>
            <a:chExt cx="1841500" cy="3339282"/>
          </a:xfrm>
        </p:grpSpPr>
        <p:pic>
          <p:nvPicPr>
            <p:cNvPr id="9" name="Picture 12" descr="http://www.sc.doe.gov/bes/reports/images/GC_xlg.jpg"/>
            <p:cNvPicPr>
              <a:picLocks noChangeAspect="1" noChangeArrowheads="1"/>
            </p:cNvPicPr>
            <p:nvPr/>
          </p:nvPicPr>
          <p:blipFill>
            <a:blip r:embed="rId4"/>
            <a:srcRect/>
            <a:stretch>
              <a:fillRect/>
            </a:stretch>
          </p:blipFill>
          <p:spPr bwMode="auto">
            <a:xfrm>
              <a:off x="6400600" y="3372580"/>
              <a:ext cx="1210507" cy="1565859"/>
            </a:xfrm>
            <a:prstGeom prst="rect">
              <a:avLst/>
            </a:prstGeom>
            <a:noFill/>
            <a:ln w="12700">
              <a:solidFill>
                <a:schemeClr val="bg1"/>
              </a:solidFill>
            </a:ln>
            <a:effectLst>
              <a:outerShdw blurRad="50800" dist="38100" dir="2700000" algn="tl" rotWithShape="0">
                <a:prstClr val="black">
                  <a:alpha val="40000"/>
                </a:prstClr>
              </a:outerShdw>
            </a:effectLst>
          </p:spPr>
        </p:pic>
        <p:pic>
          <p:nvPicPr>
            <p:cNvPr id="10" name="Picture 2"/>
            <p:cNvPicPr>
              <a:picLocks noChangeAspect="1" noChangeArrowheads="1"/>
            </p:cNvPicPr>
            <p:nvPr/>
          </p:nvPicPr>
          <p:blipFill>
            <a:blip r:embed="rId5"/>
            <a:srcRect/>
            <a:stretch>
              <a:fillRect/>
            </a:stretch>
          </p:blipFill>
          <p:spPr bwMode="auto">
            <a:xfrm>
              <a:off x="6983437" y="3779404"/>
              <a:ext cx="1227113" cy="1587446"/>
            </a:xfrm>
            <a:prstGeom prst="rect">
              <a:avLst/>
            </a:prstGeom>
            <a:noFill/>
            <a:ln w="12700">
              <a:solidFill>
                <a:schemeClr val="bg1"/>
              </a:solidFill>
              <a:miter lim="800000"/>
              <a:headEnd/>
              <a:tailEnd/>
            </a:ln>
            <a:effectLst>
              <a:outerShdw blurRad="50800" dist="38100" dir="2700000" algn="tl" rotWithShape="0">
                <a:prstClr val="black">
                  <a:alpha val="40000"/>
                </a:prstClr>
              </a:outerShdw>
            </a:effectLst>
          </p:spPr>
        </p:pic>
        <p:pic>
          <p:nvPicPr>
            <p:cNvPr id="8" name="Picture 10" descr="http://www.sc.doe.gov/bes/reports/images/NSSSEF_xlg.jpg"/>
            <p:cNvPicPr>
              <a:picLocks noChangeAspect="1" noChangeArrowheads="1"/>
            </p:cNvPicPr>
            <p:nvPr/>
          </p:nvPicPr>
          <p:blipFill>
            <a:blip r:embed="rId6"/>
            <a:srcRect/>
            <a:stretch>
              <a:fillRect/>
            </a:stretch>
          </p:blipFill>
          <p:spPr bwMode="auto">
            <a:xfrm>
              <a:off x="6589898" y="4264273"/>
              <a:ext cx="1205526" cy="1560878"/>
            </a:xfrm>
            <a:prstGeom prst="rect">
              <a:avLst/>
            </a:prstGeom>
            <a:noFill/>
            <a:ln w="12700">
              <a:solidFill>
                <a:schemeClr val="bg1"/>
              </a:solidFill>
            </a:ln>
            <a:effectLst>
              <a:outerShdw blurRad="50800" dist="38100" dir="2700000" algn="tl" rotWithShape="0">
                <a:prstClr val="black">
                  <a:alpha val="40000"/>
                </a:prstClr>
              </a:outerShdw>
            </a:effectLst>
          </p:spPr>
        </p:pic>
        <p:pic>
          <p:nvPicPr>
            <p:cNvPr id="11" name="Picture 6"/>
            <p:cNvPicPr>
              <a:picLocks noChangeAspect="1" noChangeArrowheads="1"/>
            </p:cNvPicPr>
            <p:nvPr/>
          </p:nvPicPr>
          <p:blipFill>
            <a:blip r:embed="rId7"/>
            <a:srcRect/>
            <a:stretch>
              <a:fillRect/>
            </a:stretch>
          </p:blipFill>
          <p:spPr bwMode="auto">
            <a:xfrm>
              <a:off x="6838973" y="4707629"/>
              <a:ext cx="1177297" cy="1559217"/>
            </a:xfrm>
            <a:prstGeom prst="rect">
              <a:avLst/>
            </a:prstGeom>
            <a:noFill/>
            <a:ln w="127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2226" name="Picture 2"/>
            <p:cNvPicPr>
              <a:picLocks noChangeAspect="1" noChangeArrowheads="1"/>
            </p:cNvPicPr>
            <p:nvPr/>
          </p:nvPicPr>
          <p:blipFill rotWithShape="1">
            <a:blip r:embed="rId8"/>
            <a:srcRect/>
            <a:stretch/>
          </p:blipFill>
          <p:spPr bwMode="auto">
            <a:xfrm>
              <a:off x="6369050" y="5152645"/>
              <a:ext cx="1165674" cy="1559217"/>
            </a:xfrm>
            <a:prstGeom prst="rect">
              <a:avLst/>
            </a:prstGeom>
            <a:noFill/>
            <a:ln w="127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pic>
        <p:nvPicPr>
          <p:cNvPr id="60424" name="Picture 6" descr="1-15-08_Life_Sciences-Miller_(D0180108)_low.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257675" y="5329238"/>
            <a:ext cx="303371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33" descr="DOE-NSLS2 Review Photo.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151313" y="4235450"/>
            <a:ext cx="2200275" cy="108426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0426" name="Picture 4" descr="D2241208.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709738" y="5854700"/>
            <a:ext cx="17716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6" descr="SRX_BAT_mtg_D2911008.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7269163" y="5570538"/>
            <a:ext cx="18351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4" descr="SIX BAT photo August 9 2013 - reduced.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3175" y="5868988"/>
            <a:ext cx="16891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9" descr="EFAC"/>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517900" y="5965825"/>
            <a:ext cx="11985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07554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0" y="6142038"/>
            <a:ext cx="3967163" cy="715962"/>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spcBef>
                <a:spcPct val="50000"/>
              </a:spcBef>
              <a:buFontTx/>
              <a:buNone/>
            </a:pPr>
            <a:endParaRPr lang="en-US" altLang="en-US" sz="1800"/>
          </a:p>
        </p:txBody>
      </p:sp>
      <p:sp>
        <p:nvSpPr>
          <p:cNvPr id="4" name="Rectangle 2"/>
          <p:cNvSpPr txBox="1">
            <a:spLocks noChangeArrowheads="1"/>
          </p:cNvSpPr>
          <p:nvPr/>
        </p:nvSpPr>
        <p:spPr>
          <a:xfrm>
            <a:off x="0" y="0"/>
            <a:ext cx="9144000" cy="936625"/>
          </a:xfrm>
          <a:prstGeom prst="rect">
            <a:avLst/>
          </a:prstGeom>
        </p:spPr>
        <p:txBody>
          <a:bodyPr anchor="ctr"/>
          <a:lstStyle>
            <a:lvl1pPr algn="ctr" rtl="0" eaLnBrk="0" fontAlgn="base" hangingPunct="0">
              <a:lnSpc>
                <a:spcPct val="90000"/>
              </a:lnSpc>
              <a:spcBef>
                <a:spcPct val="0"/>
              </a:spcBef>
              <a:spcAft>
                <a:spcPct val="0"/>
              </a:spcAft>
              <a:defRPr sz="4000" b="1">
                <a:solidFill>
                  <a:schemeClr val="tx2"/>
                </a:solidFill>
                <a:latin typeface="+mj-lt"/>
                <a:ea typeface="+mj-ea"/>
                <a:cs typeface="Osaka"/>
              </a:defRPr>
            </a:lvl1pPr>
            <a:lvl2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2pPr>
            <a:lvl3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3pPr>
            <a:lvl4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4pPr>
            <a:lvl5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5pPr>
            <a:lvl6pPr marL="457200" algn="ctr" rtl="0" fontAlgn="base">
              <a:lnSpc>
                <a:spcPct val="90000"/>
              </a:lnSpc>
              <a:spcBef>
                <a:spcPct val="0"/>
              </a:spcBef>
              <a:spcAft>
                <a:spcPct val="0"/>
              </a:spcAft>
              <a:defRPr sz="4000" b="1">
                <a:solidFill>
                  <a:schemeClr val="tx2"/>
                </a:solidFill>
                <a:latin typeface="Arial Narrow" pitchFamily="34" charset="0"/>
                <a:ea typeface="Osaka" charset="-128"/>
              </a:defRPr>
            </a:lvl6pPr>
            <a:lvl7pPr marL="914400" algn="ctr" rtl="0" fontAlgn="base">
              <a:lnSpc>
                <a:spcPct val="90000"/>
              </a:lnSpc>
              <a:spcBef>
                <a:spcPct val="0"/>
              </a:spcBef>
              <a:spcAft>
                <a:spcPct val="0"/>
              </a:spcAft>
              <a:defRPr sz="4000" b="1">
                <a:solidFill>
                  <a:schemeClr val="tx2"/>
                </a:solidFill>
                <a:latin typeface="Arial Narrow" pitchFamily="34" charset="0"/>
                <a:ea typeface="Osaka" charset="-128"/>
              </a:defRPr>
            </a:lvl7pPr>
            <a:lvl8pPr marL="1371600" algn="ctr" rtl="0" fontAlgn="base">
              <a:lnSpc>
                <a:spcPct val="90000"/>
              </a:lnSpc>
              <a:spcBef>
                <a:spcPct val="0"/>
              </a:spcBef>
              <a:spcAft>
                <a:spcPct val="0"/>
              </a:spcAft>
              <a:defRPr sz="4000" b="1">
                <a:solidFill>
                  <a:schemeClr val="tx2"/>
                </a:solidFill>
                <a:latin typeface="Arial Narrow" pitchFamily="34" charset="0"/>
                <a:ea typeface="Osaka" charset="-128"/>
              </a:defRPr>
            </a:lvl8pPr>
            <a:lvl9pPr marL="1828800" algn="ctr" rtl="0" fontAlgn="base">
              <a:lnSpc>
                <a:spcPct val="90000"/>
              </a:lnSpc>
              <a:spcBef>
                <a:spcPct val="0"/>
              </a:spcBef>
              <a:spcAft>
                <a:spcPct val="0"/>
              </a:spcAft>
              <a:defRPr sz="4000" b="1">
                <a:solidFill>
                  <a:schemeClr val="tx2"/>
                </a:solidFill>
                <a:latin typeface="Arial Narrow" pitchFamily="34" charset="0"/>
                <a:ea typeface="Osaka" charset="-128"/>
              </a:defRPr>
            </a:lvl9pPr>
          </a:lstStyle>
          <a:p>
            <a:pPr defTabSz="1174750" eaLnBrk="1" hangingPunct="1">
              <a:defRPr/>
            </a:pPr>
            <a:r>
              <a:rPr lang="en-US" altLang="en-US" kern="0" dirty="0" smtClean="0"/>
              <a:t>Priority Research Areas for NSLS-II</a:t>
            </a:r>
          </a:p>
        </p:txBody>
      </p:sp>
      <p:pic>
        <p:nvPicPr>
          <p:cNvPr id="11"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572" y="1069395"/>
            <a:ext cx="966218" cy="927599"/>
          </a:xfrm>
          <a:prstGeom prst="rect">
            <a:avLst/>
          </a:prstGeom>
          <a:noFill/>
          <a:ln>
            <a:noFill/>
          </a:ln>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0714" y="4403004"/>
            <a:ext cx="951934" cy="90631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p:nvPr/>
        </p:nvPicPr>
        <p:blipFill rotWithShape="1">
          <a:blip r:embed="rId4" cstate="screen">
            <a:lum bright="-10000"/>
            <a:extLst>
              <a:ext uri="{28A0092B-C50C-407E-A947-70E740481C1C}">
                <a14:useLocalDpi xmlns:a14="http://schemas.microsoft.com/office/drawing/2010/main"/>
              </a:ext>
            </a:extLst>
          </a:blip>
          <a:srcRect l="23909" t="14213" r="27040" b="4409"/>
          <a:stretch/>
        </p:blipFill>
        <p:spPr bwMode="auto">
          <a:xfrm>
            <a:off x="136374" y="2051789"/>
            <a:ext cx="960614" cy="902811"/>
          </a:xfrm>
          <a:prstGeom prst="rect">
            <a:avLst/>
          </a:prstGeom>
          <a:noFill/>
          <a:ln>
            <a:noFill/>
          </a:ln>
          <a:effectLst>
            <a:softEdge rad="63500"/>
          </a:effectLst>
        </p:spPr>
      </p:pic>
      <p:pic>
        <p:nvPicPr>
          <p:cNvPr id="5325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382" y="5560068"/>
            <a:ext cx="956598" cy="939951"/>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159682" y="3158738"/>
            <a:ext cx="913999" cy="863949"/>
          </a:xfrm>
          <a:prstGeom prst="rect">
            <a:avLst/>
          </a:prstGeom>
          <a:noFill/>
          <a:ln w="38100">
            <a:solidFill>
              <a:srgbClr val="FF00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61449" name="TextBox 1"/>
          <p:cNvSpPr txBox="1">
            <a:spLocks noChangeArrowheads="1"/>
          </p:cNvSpPr>
          <p:nvPr/>
        </p:nvSpPr>
        <p:spPr bwMode="auto">
          <a:xfrm>
            <a:off x="1138238" y="1050925"/>
            <a:ext cx="8005762"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Osaka" charset="-128"/>
              </a:defRPr>
            </a:lvl1pPr>
            <a:lvl2pPr>
              <a:defRPr>
                <a:solidFill>
                  <a:schemeClr val="tx1"/>
                </a:solidFill>
                <a:latin typeface="Arial Narrow" panose="020B0606020202030204" pitchFamily="34" charset="0"/>
                <a:ea typeface="Osaka" charset="-128"/>
              </a:defRPr>
            </a:lvl2pPr>
            <a:lvl3pPr marL="1143000" indent="-228600">
              <a:defRPr>
                <a:solidFill>
                  <a:schemeClr val="tx1"/>
                </a:solidFill>
                <a:latin typeface="Arial Narrow" panose="020B0606020202030204" pitchFamily="34" charset="0"/>
                <a:ea typeface="Osaka" charset="-128"/>
              </a:defRPr>
            </a:lvl3pPr>
            <a:lvl4pPr marL="1600200" indent="-228600">
              <a:defRPr>
                <a:solidFill>
                  <a:schemeClr val="tx1"/>
                </a:solidFill>
                <a:latin typeface="Arial Narrow" panose="020B0606020202030204" pitchFamily="34" charset="0"/>
                <a:ea typeface="Osaka" charset="-128"/>
              </a:defRPr>
            </a:lvl4pPr>
            <a:lvl5pPr marL="2057400" indent="-22860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marL="0" lvl="1">
              <a:spcBef>
                <a:spcPts val="1200"/>
              </a:spcBef>
            </a:pPr>
            <a:r>
              <a:rPr lang="en-US" altLang="en-US" b="1" dirty="0"/>
              <a:t>Emergent Behavior from Complexity </a:t>
            </a:r>
            <a:r>
              <a:rPr lang="en-US" altLang="en-US" dirty="0"/>
              <a:t>– understanding and control of emergent properties and dynamics in materials with complex quantum, molecular, and nanoparticle interactions that impact technologically important areas such as superconductivity and microelectronics</a:t>
            </a:r>
          </a:p>
          <a:p>
            <a:pPr marL="0" lvl="1">
              <a:spcBef>
                <a:spcPts val="1200"/>
              </a:spcBef>
            </a:pPr>
            <a:r>
              <a:rPr lang="en-US" altLang="en-US" b="1" dirty="0"/>
              <a:t>Mastering Materials Synthesis &amp; Properties </a:t>
            </a:r>
            <a:r>
              <a:rPr lang="en-US" altLang="en-US" dirty="0"/>
              <a:t>– to achieve materials properties and functions by design through understanding and control of molecular self-assembly, and control of material environments and failure mechanisms</a:t>
            </a:r>
          </a:p>
          <a:p>
            <a:pPr marL="0" lvl="1">
              <a:spcBef>
                <a:spcPts val="1200"/>
              </a:spcBef>
            </a:pPr>
            <a:r>
              <a:rPr lang="en-US" altLang="en-US" b="1" dirty="0"/>
              <a:t>Energy Systems and Materials </a:t>
            </a:r>
            <a:r>
              <a:rPr lang="en-US" altLang="en-US" dirty="0"/>
              <a:t>– to understand and control the chemistry of energy conversion in support of DOE clean energy initiatives via efficient catalytic and photovoltaic materials, and better understanding and design of critical materials interfaces in energy storage and other energy systems</a:t>
            </a:r>
          </a:p>
          <a:p>
            <a:pPr marL="0" lvl="1">
              <a:spcBef>
                <a:spcPts val="1200"/>
              </a:spcBef>
            </a:pPr>
            <a:r>
              <a:rPr lang="en-US" altLang="en-US" b="1" dirty="0"/>
              <a:t>Environment and the Earth Ecosystem </a:t>
            </a:r>
            <a:r>
              <a:rPr lang="en-US" altLang="en-US" dirty="0"/>
              <a:t>– to understand and control the complex geochemical and biogeochemical processes in the Earth environment – transport of nutrients and toxins, element sequestration, biofuels, and impact of aerosol particles on environment and health</a:t>
            </a:r>
          </a:p>
          <a:p>
            <a:pPr marL="0" lvl="1">
              <a:spcBef>
                <a:spcPts val="1200"/>
              </a:spcBef>
            </a:pPr>
            <a:r>
              <a:rPr lang="en-US" altLang="en-US" b="1" dirty="0"/>
              <a:t>Structure and Functions of Life </a:t>
            </a:r>
            <a:r>
              <a:rPr lang="en-US" altLang="en-US" dirty="0"/>
              <a:t>– to understand how life functions at the molecular, cellular, systems, and evolution levels through protein structure discovery, structure to function correlation, and biological imaging</a:t>
            </a:r>
          </a:p>
          <a:p>
            <a:endParaRPr lang="en-US" dirty="0"/>
          </a:p>
        </p:txBody>
      </p:sp>
    </p:spTree>
    <p:extLst>
      <p:ext uri="{BB962C8B-B14F-4D97-AF65-F5344CB8AC3E}">
        <p14:creationId xmlns:p14="http://schemas.microsoft.com/office/powerpoint/2010/main" val="126598419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7"/>
          <p:cNvSpPr>
            <a:spLocks noGrp="1"/>
          </p:cNvSpPr>
          <p:nvPr>
            <p:ph type="title"/>
          </p:nvPr>
        </p:nvSpPr>
        <p:spPr>
          <a:xfrm>
            <a:off x="0" y="9525"/>
            <a:ext cx="9144000" cy="952500"/>
          </a:xfrm>
        </p:spPr>
        <p:txBody>
          <a:bodyPr/>
          <a:lstStyle/>
          <a:p>
            <a:r>
              <a:rPr lang="en-US" altLang="en-US" dirty="0" smtClean="0"/>
              <a:t>Cross-Cutting Science Themes</a:t>
            </a:r>
          </a:p>
        </p:txBody>
      </p:sp>
      <p:pic>
        <p:nvPicPr>
          <p:cNvPr id="62467" name="Picture 3" descr="PhysicsToday_4.ps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85000" y="1182688"/>
            <a:ext cx="2051050"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Graphical_Abstract.t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 y="4656138"/>
            <a:ext cx="33543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1"/>
          <p:cNvSpPr txBox="1">
            <a:spLocks noChangeArrowheads="1"/>
          </p:cNvSpPr>
          <p:nvPr/>
        </p:nvSpPr>
        <p:spPr bwMode="auto">
          <a:xfrm>
            <a:off x="7026275" y="2970213"/>
            <a:ext cx="19780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lgn="ctr">
              <a:spcBef>
                <a:spcPct val="0"/>
              </a:spcBef>
              <a:buClrTx/>
              <a:buSzTx/>
              <a:buFontTx/>
              <a:buNone/>
            </a:pPr>
            <a:r>
              <a:rPr lang="en-US" altLang="en-US" sz="1400"/>
              <a:t>Velocity field of 2D particle ensemble</a:t>
            </a:r>
          </a:p>
        </p:txBody>
      </p:sp>
      <p:sp>
        <p:nvSpPr>
          <p:cNvPr id="62470" name="TextBox 6"/>
          <p:cNvSpPr txBox="1">
            <a:spLocks noChangeArrowheads="1"/>
          </p:cNvSpPr>
          <p:nvPr/>
        </p:nvSpPr>
        <p:spPr bwMode="auto">
          <a:xfrm>
            <a:off x="838200" y="6119813"/>
            <a:ext cx="2574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lnSpc>
                <a:spcPct val="100000"/>
              </a:lnSpc>
              <a:spcBef>
                <a:spcPct val="0"/>
              </a:spcBef>
              <a:buClrTx/>
              <a:buSzTx/>
              <a:buFontTx/>
              <a:buNone/>
            </a:pPr>
            <a:r>
              <a:rPr lang="en-US" altLang="en-US" sz="1400"/>
              <a:t>Nanoparticles in functional systems</a:t>
            </a:r>
          </a:p>
        </p:txBody>
      </p:sp>
      <p:pic>
        <p:nvPicPr>
          <p:cNvPr id="62471"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73900" y="3640138"/>
            <a:ext cx="1870075"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Box 8"/>
          <p:cNvSpPr txBox="1">
            <a:spLocks noChangeArrowheads="1"/>
          </p:cNvSpPr>
          <p:nvPr/>
        </p:nvSpPr>
        <p:spPr bwMode="auto">
          <a:xfrm>
            <a:off x="7138988" y="6043613"/>
            <a:ext cx="1841500"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lnSpc>
                <a:spcPct val="100000"/>
              </a:lnSpc>
              <a:spcBef>
                <a:spcPct val="0"/>
              </a:spcBef>
              <a:buClrTx/>
              <a:buSzTx/>
              <a:buFontTx/>
              <a:buNone/>
            </a:pPr>
            <a:r>
              <a:rPr lang="en-US" altLang="en-US" sz="1400"/>
              <a:t>Mesoscale Science</a:t>
            </a:r>
          </a:p>
        </p:txBody>
      </p:sp>
      <p:pic>
        <p:nvPicPr>
          <p:cNvPr id="62473" name="abe9e704-1b2c-4446-bfb1-783dba4f0d81" descr="61A6D8EF-6DAE-47CB-BA3C-12E2996DECD6"/>
          <p:cNvPicPr>
            <a:picLocks noChangeAspect="1" noChangeArrowheads="1"/>
          </p:cNvPicPr>
          <p:nvPr/>
        </p:nvPicPr>
        <p:blipFill>
          <a:blip r:embed="rId6" cstate="screen">
            <a:extLst>
              <a:ext uri="{28A0092B-C50C-407E-A947-70E740481C1C}">
                <a14:useLocalDpi xmlns:a14="http://schemas.microsoft.com/office/drawing/2010/main"/>
              </a:ext>
            </a:extLst>
          </a:blip>
          <a:srcRect l="4372" t="4277" b="6535"/>
          <a:stretch>
            <a:fillRect/>
          </a:stretch>
        </p:blipFill>
        <p:spPr bwMode="auto">
          <a:xfrm>
            <a:off x="3886200" y="4262438"/>
            <a:ext cx="241141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TextBox 11"/>
          <p:cNvSpPr txBox="1">
            <a:spLocks noChangeArrowheads="1"/>
          </p:cNvSpPr>
          <p:nvPr/>
        </p:nvSpPr>
        <p:spPr bwMode="auto">
          <a:xfrm>
            <a:off x="4064000" y="6257925"/>
            <a:ext cx="2433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lnSpc>
                <a:spcPct val="100000"/>
              </a:lnSpc>
              <a:spcBef>
                <a:spcPct val="0"/>
              </a:spcBef>
              <a:buClrTx/>
              <a:buSzTx/>
              <a:buFontTx/>
              <a:buNone/>
            </a:pPr>
            <a:r>
              <a:rPr lang="en-US" altLang="en-US" sz="1400"/>
              <a:t>In-situ &amp; in-operando experiments</a:t>
            </a:r>
          </a:p>
        </p:txBody>
      </p:sp>
      <p:sp>
        <p:nvSpPr>
          <p:cNvPr id="62475" name="Content Placeholder 11"/>
          <p:cNvSpPr txBox="1">
            <a:spLocks/>
          </p:cNvSpPr>
          <p:nvPr/>
        </p:nvSpPr>
        <p:spPr bwMode="auto">
          <a:xfrm>
            <a:off x="0" y="992188"/>
            <a:ext cx="698500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171450" indent="-171450">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690563" indent="-233363">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08585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42875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177165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22885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68605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14325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60045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spcBef>
                <a:spcPts val="1200"/>
              </a:spcBef>
              <a:buClr>
                <a:srgbClr val="FF0000"/>
              </a:buClr>
              <a:buSzPct val="100000"/>
            </a:pPr>
            <a:r>
              <a:rPr lang="en-US" altLang="en-US" sz="2400" b="1"/>
              <a:t>Complexity and Dynamics</a:t>
            </a:r>
            <a:r>
              <a:rPr lang="en-US" altLang="en-US" sz="2400"/>
              <a:t>: </a:t>
            </a:r>
            <a:r>
              <a:rPr lang="en-US" altLang="en-US" sz="2000"/>
              <a:t>NSLS-II world-class coherence, nano-imaging, and inelastic scattering capabilities will be ideally suited for studies on intrinsic self-organized &amp; emergent heterogeneities and associated naturally-occurring processes – ‘unclocked’ dynamics</a:t>
            </a:r>
            <a:endParaRPr lang="en-US" altLang="en-US" sz="2400"/>
          </a:p>
          <a:p>
            <a:pPr>
              <a:spcBef>
                <a:spcPts val="1200"/>
              </a:spcBef>
              <a:buClr>
                <a:srgbClr val="FF0000"/>
              </a:buClr>
              <a:buSzPct val="100000"/>
            </a:pPr>
            <a:r>
              <a:rPr lang="en-US" altLang="en-US" sz="2400" b="1"/>
              <a:t>Functional Systems</a:t>
            </a:r>
            <a:r>
              <a:rPr lang="en-US" altLang="en-US" sz="2400"/>
              <a:t>: </a:t>
            </a:r>
            <a:r>
              <a:rPr lang="en-US" altLang="en-US" sz="2000"/>
              <a:t>NSLS-II in-situ and in-operando capabilities will enable correlated time-resolved in-situ diffraction, spectroscopy, and imaging studies in variety of functional systems</a:t>
            </a:r>
            <a:endParaRPr lang="en-US" altLang="en-US" sz="2400"/>
          </a:p>
          <a:p>
            <a:pPr>
              <a:spcBef>
                <a:spcPts val="1200"/>
              </a:spcBef>
              <a:buClr>
                <a:srgbClr val="FF0000"/>
              </a:buClr>
              <a:buSzPct val="100000"/>
            </a:pPr>
            <a:r>
              <a:rPr lang="en-US" altLang="en-US" sz="2400" b="1"/>
              <a:t>Multiscale &amp; Mesoscale Science</a:t>
            </a:r>
            <a:r>
              <a:rPr lang="en-US" altLang="en-US" sz="2400"/>
              <a:t>: </a:t>
            </a:r>
            <a:r>
              <a:rPr lang="en-US" altLang="en-US" sz="2000"/>
              <a:t>NSLS-II advanced structural and chemical imaging tools will span multiple length and time scales, with the potential of matching experimental gauge volumes with those directly accessible by theory/modeling</a:t>
            </a:r>
            <a:endParaRPr lang="en-US" altLang="en-US" sz="2400"/>
          </a:p>
          <a:p>
            <a:pPr>
              <a:spcBef>
                <a:spcPts val="1200"/>
              </a:spcBef>
              <a:buClr>
                <a:srgbClr val="FF0000"/>
              </a:buClr>
              <a:buSzPct val="100000"/>
            </a:pPr>
            <a:endParaRPr lang="en-US" altLang="en-US" sz="2400"/>
          </a:p>
        </p:txBody>
      </p:sp>
    </p:spTree>
    <p:extLst>
      <p:ext uri="{BB962C8B-B14F-4D97-AF65-F5344CB8AC3E}">
        <p14:creationId xmlns:p14="http://schemas.microsoft.com/office/powerpoint/2010/main" val="403428981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1"/>
          </p:nvPr>
        </p:nvSpPr>
        <p:spPr>
          <a:xfrm>
            <a:off x="234950" y="1208088"/>
            <a:ext cx="4235450" cy="4735512"/>
          </a:xfrm>
        </p:spPr>
        <p:txBody>
          <a:bodyPr/>
          <a:lstStyle/>
          <a:p>
            <a:pPr marL="169863" indent="-169863">
              <a:spcBef>
                <a:spcPct val="15000"/>
              </a:spcBef>
              <a:buFontTx/>
              <a:buNone/>
            </a:pPr>
            <a:endParaRPr lang="en-US" altLang="en-US" sz="1800" smtClean="0">
              <a:solidFill>
                <a:srgbClr val="000000"/>
              </a:solidFill>
              <a:cs typeface="Times New Roman" panose="02020603050405020304" pitchFamily="18" charset="0"/>
            </a:endParaRPr>
          </a:p>
          <a:p>
            <a:pPr marL="457200" lvl="1" indent="-171450">
              <a:spcBef>
                <a:spcPct val="15000"/>
              </a:spcBef>
              <a:buClr>
                <a:schemeClr val="tx2"/>
              </a:buClr>
              <a:buSzPct val="120000"/>
            </a:pPr>
            <a:endParaRPr lang="en-US" altLang="en-US" sz="1600" smtClean="0">
              <a:solidFill>
                <a:srgbClr val="000000"/>
              </a:solidFill>
              <a:cs typeface="Times New Roman" panose="02020603050405020304" pitchFamily="18" charset="0"/>
            </a:endParaRPr>
          </a:p>
        </p:txBody>
      </p:sp>
      <p:sp>
        <p:nvSpPr>
          <p:cNvPr id="7171" name="Text Box 4"/>
          <p:cNvSpPr txBox="1">
            <a:spLocks noChangeArrowheads="1"/>
          </p:cNvSpPr>
          <p:nvPr/>
        </p:nvSpPr>
        <p:spPr bwMode="auto">
          <a:xfrm>
            <a:off x="1600201" y="932931"/>
            <a:ext cx="5976937" cy="595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90488" tIns="91440" rIns="90488" bIns="91440">
            <a:noAutofit/>
          </a:bodyPr>
          <a:lstStyle>
            <a:lvl1pPr defTabSz="457200" eaLnBrk="0" hangingPunct="0">
              <a:tabLst>
                <a:tab pos="2286000" algn="l"/>
              </a:tabLst>
              <a:defRPr>
                <a:solidFill>
                  <a:schemeClr val="tx1"/>
                </a:solidFill>
                <a:latin typeface="Arial Narrow" panose="020B0606020202030204" pitchFamily="34" charset="0"/>
                <a:ea typeface="Osaka" charset="-128"/>
              </a:defRPr>
            </a:lvl1pPr>
            <a:lvl2pPr marL="284163" indent="-169863" defTabSz="457200" eaLnBrk="0" hangingPunct="0">
              <a:tabLst>
                <a:tab pos="2286000" algn="l"/>
              </a:tabLst>
              <a:defRPr>
                <a:solidFill>
                  <a:schemeClr val="tx1"/>
                </a:solidFill>
                <a:latin typeface="Arial Narrow" panose="020B0606020202030204" pitchFamily="34" charset="0"/>
                <a:ea typeface="Osaka" charset="-128"/>
              </a:defRPr>
            </a:lvl2pPr>
            <a:lvl3pPr marL="1143000" indent="-228600" defTabSz="457200" eaLnBrk="0" hangingPunct="0">
              <a:tabLst>
                <a:tab pos="2286000" algn="l"/>
              </a:tabLst>
              <a:defRPr>
                <a:solidFill>
                  <a:schemeClr val="tx1"/>
                </a:solidFill>
                <a:latin typeface="Arial Narrow" panose="020B0606020202030204" pitchFamily="34" charset="0"/>
                <a:ea typeface="Osaka" charset="-128"/>
              </a:defRPr>
            </a:lvl3pPr>
            <a:lvl4pPr marL="1600200" indent="-228600" defTabSz="457200" eaLnBrk="0" hangingPunct="0">
              <a:tabLst>
                <a:tab pos="2286000" algn="l"/>
              </a:tabLst>
              <a:defRPr>
                <a:solidFill>
                  <a:schemeClr val="tx1"/>
                </a:solidFill>
                <a:latin typeface="Arial Narrow" panose="020B0606020202030204" pitchFamily="34" charset="0"/>
                <a:ea typeface="Osaka" charset="-128"/>
              </a:defRPr>
            </a:lvl4pPr>
            <a:lvl5pPr marL="2057400" indent="-228600" defTabSz="457200" eaLnBrk="0" hangingPunct="0">
              <a:tabLst>
                <a:tab pos="2286000" algn="l"/>
              </a:tabLst>
              <a:defRPr>
                <a:solidFill>
                  <a:schemeClr val="tx1"/>
                </a:solidFill>
                <a:latin typeface="Arial Narrow" panose="020B0606020202030204" pitchFamily="34" charset="0"/>
                <a:ea typeface="Osaka" charset="-128"/>
              </a:defRPr>
            </a:lvl5pPr>
            <a:lvl6pPr marL="2514600" indent="-228600" defTabSz="457200" eaLnBrk="0" fontAlgn="base" hangingPunct="0">
              <a:spcBef>
                <a:spcPct val="0"/>
              </a:spcBef>
              <a:spcAft>
                <a:spcPct val="0"/>
              </a:spcAft>
              <a:tabLst>
                <a:tab pos="2286000" algn="l"/>
              </a:tabLst>
              <a:defRPr>
                <a:solidFill>
                  <a:schemeClr val="tx1"/>
                </a:solidFill>
                <a:latin typeface="Arial Narrow" panose="020B0606020202030204" pitchFamily="34" charset="0"/>
                <a:ea typeface="Osaka" charset="-128"/>
              </a:defRPr>
            </a:lvl6pPr>
            <a:lvl7pPr marL="2971800" indent="-228600" defTabSz="457200" eaLnBrk="0" fontAlgn="base" hangingPunct="0">
              <a:spcBef>
                <a:spcPct val="0"/>
              </a:spcBef>
              <a:spcAft>
                <a:spcPct val="0"/>
              </a:spcAft>
              <a:tabLst>
                <a:tab pos="2286000" algn="l"/>
              </a:tabLst>
              <a:defRPr>
                <a:solidFill>
                  <a:schemeClr val="tx1"/>
                </a:solidFill>
                <a:latin typeface="Arial Narrow" panose="020B0606020202030204" pitchFamily="34" charset="0"/>
                <a:ea typeface="Osaka" charset="-128"/>
              </a:defRPr>
            </a:lvl7pPr>
            <a:lvl8pPr marL="3429000" indent="-228600" defTabSz="457200" eaLnBrk="0" fontAlgn="base" hangingPunct="0">
              <a:spcBef>
                <a:spcPct val="0"/>
              </a:spcBef>
              <a:spcAft>
                <a:spcPct val="0"/>
              </a:spcAft>
              <a:tabLst>
                <a:tab pos="2286000" algn="l"/>
              </a:tabLst>
              <a:defRPr>
                <a:solidFill>
                  <a:schemeClr val="tx1"/>
                </a:solidFill>
                <a:latin typeface="Arial Narrow" panose="020B0606020202030204" pitchFamily="34" charset="0"/>
                <a:ea typeface="Osaka" charset="-128"/>
              </a:defRPr>
            </a:lvl8pPr>
            <a:lvl9pPr marL="3886200" indent="-228600" defTabSz="457200" eaLnBrk="0" fontAlgn="base" hangingPunct="0">
              <a:spcBef>
                <a:spcPct val="0"/>
              </a:spcBef>
              <a:spcAft>
                <a:spcPct val="0"/>
              </a:spcAft>
              <a:tabLst>
                <a:tab pos="2286000" algn="l"/>
              </a:tabLst>
              <a:defRPr>
                <a:solidFill>
                  <a:schemeClr val="tx1"/>
                </a:solidFill>
                <a:latin typeface="Arial Narrow" panose="020B0606020202030204" pitchFamily="34" charset="0"/>
                <a:ea typeface="Osaka" charset="-128"/>
              </a:defRPr>
            </a:lvl9pPr>
          </a:lstStyle>
          <a:p>
            <a:pPr eaLnBrk="1" hangingPunct="1">
              <a:lnSpc>
                <a:spcPct val="90000"/>
              </a:lnSpc>
              <a:buClr>
                <a:schemeClr val="tx1"/>
              </a:buClr>
              <a:buSzPct val="115000"/>
            </a:pPr>
            <a:r>
              <a:rPr lang="en-US" sz="2400" b="1" dirty="0"/>
              <a:t>Highly optimized x-ray synchrotron delivering</a:t>
            </a:r>
            <a:r>
              <a:rPr lang="en-US" sz="2400" dirty="0"/>
              <a:t>:</a:t>
            </a:r>
          </a:p>
          <a:p>
            <a:pPr lvl="1" eaLnBrk="1" hangingPunct="1">
              <a:lnSpc>
                <a:spcPct val="90000"/>
              </a:lnSpc>
              <a:buClr>
                <a:srgbClr val="FF0000"/>
              </a:buClr>
              <a:buSzPct val="115000"/>
              <a:buFontTx/>
              <a:buChar char="•"/>
            </a:pPr>
            <a:r>
              <a:rPr lang="en-US" sz="2000" dirty="0"/>
              <a:t>extremely high brightness and flux</a:t>
            </a:r>
          </a:p>
          <a:p>
            <a:pPr lvl="1" eaLnBrk="1" hangingPunct="1">
              <a:lnSpc>
                <a:spcPct val="90000"/>
              </a:lnSpc>
              <a:buClr>
                <a:srgbClr val="FF0000"/>
              </a:buClr>
              <a:buSzPct val="115000"/>
              <a:buFontTx/>
              <a:buChar char="•"/>
            </a:pPr>
            <a:r>
              <a:rPr lang="en-US" sz="2000" dirty="0"/>
              <a:t>exceptional beam stability</a:t>
            </a:r>
          </a:p>
          <a:p>
            <a:pPr lvl="1" eaLnBrk="1" hangingPunct="1">
              <a:lnSpc>
                <a:spcPct val="90000"/>
              </a:lnSpc>
              <a:buClr>
                <a:srgbClr val="FF0000"/>
              </a:buClr>
              <a:buSzPct val="115000"/>
              <a:buFontTx/>
              <a:buChar char="•"/>
            </a:pPr>
            <a:r>
              <a:rPr lang="en-US" sz="2000" dirty="0" smtClean="0"/>
              <a:t>advanced </a:t>
            </a:r>
            <a:r>
              <a:rPr lang="en-US" sz="2000" dirty="0"/>
              <a:t>instruments, optics, and </a:t>
            </a:r>
            <a:r>
              <a:rPr lang="en-US" sz="2000" dirty="0" smtClean="0"/>
              <a:t>detectors</a:t>
            </a:r>
            <a:endParaRPr lang="en-US" sz="2000" dirty="0"/>
          </a:p>
          <a:p>
            <a:pPr eaLnBrk="1" hangingPunct="1">
              <a:lnSpc>
                <a:spcPct val="90000"/>
              </a:lnSpc>
            </a:pPr>
            <a:r>
              <a:rPr lang="en-US" sz="2400" b="1" dirty="0" smtClean="0"/>
              <a:t>Providing best-in-class capabilities for:</a:t>
            </a:r>
            <a:endParaRPr lang="en-US" sz="2400" b="1" dirty="0"/>
          </a:p>
          <a:p>
            <a:pPr lvl="1" eaLnBrk="1" hangingPunct="1">
              <a:lnSpc>
                <a:spcPct val="90000"/>
              </a:lnSpc>
              <a:buClr>
                <a:srgbClr val="FF0000"/>
              </a:buClr>
              <a:buFontTx/>
              <a:buChar char="•"/>
            </a:pPr>
            <a:r>
              <a:rPr lang="en-US" sz="2000" dirty="0"/>
              <a:t>imaging </a:t>
            </a:r>
            <a:r>
              <a:rPr lang="en-US" sz="2000" dirty="0" smtClean="0"/>
              <a:t>systems with </a:t>
            </a:r>
            <a:r>
              <a:rPr lang="en-US" sz="2000" dirty="0" err="1"/>
              <a:t>nanoscale</a:t>
            </a:r>
            <a:r>
              <a:rPr lang="en-US" sz="2000" dirty="0"/>
              <a:t> resolution</a:t>
            </a:r>
          </a:p>
          <a:p>
            <a:pPr lvl="1" eaLnBrk="1" hangingPunct="1">
              <a:lnSpc>
                <a:spcPct val="90000"/>
              </a:lnSpc>
              <a:buClr>
                <a:srgbClr val="FF0000"/>
              </a:buClr>
              <a:buFontTx/>
              <a:buChar char="•"/>
            </a:pPr>
            <a:r>
              <a:rPr lang="en-US" sz="2000" dirty="0"/>
              <a:t>determining chemical </a:t>
            </a:r>
            <a:r>
              <a:rPr lang="en-US" sz="2000" dirty="0" smtClean="0"/>
              <a:t>reactivity in-situ in real time</a:t>
            </a:r>
          </a:p>
          <a:p>
            <a:pPr marL="0" lvl="1" indent="0" eaLnBrk="1" hangingPunct="1">
              <a:lnSpc>
                <a:spcPct val="90000"/>
              </a:lnSpc>
              <a:buClr>
                <a:srgbClr val="FF0000"/>
              </a:buClr>
            </a:pPr>
            <a:r>
              <a:rPr lang="en-US" sz="2400" b="1" dirty="0" smtClean="0"/>
              <a:t>Enabling studies of:</a:t>
            </a:r>
          </a:p>
          <a:p>
            <a:pPr lvl="1" eaLnBrk="1" hangingPunct="1">
              <a:lnSpc>
                <a:spcPct val="90000"/>
              </a:lnSpc>
              <a:buClr>
                <a:srgbClr val="FF0000"/>
              </a:buClr>
              <a:buFontTx/>
              <a:buChar char="•"/>
            </a:pPr>
            <a:r>
              <a:rPr lang="en-US" sz="2000" dirty="0" smtClean="0"/>
              <a:t>interfaces and nanostructures</a:t>
            </a:r>
          </a:p>
          <a:p>
            <a:pPr lvl="1" eaLnBrk="1" hangingPunct="1">
              <a:lnSpc>
                <a:spcPct val="90000"/>
              </a:lnSpc>
              <a:buClr>
                <a:srgbClr val="FF0000"/>
              </a:buClr>
              <a:buFontTx/>
              <a:buChar char="•"/>
            </a:pPr>
            <a:r>
              <a:rPr lang="en-US" sz="2000" dirty="0" smtClean="0"/>
              <a:t>electronic excitations and chemical reactivity</a:t>
            </a:r>
          </a:p>
          <a:p>
            <a:pPr lvl="1" eaLnBrk="1" hangingPunct="1">
              <a:lnSpc>
                <a:spcPct val="90000"/>
              </a:lnSpc>
              <a:buClr>
                <a:srgbClr val="FF0000"/>
              </a:buClr>
              <a:buFontTx/>
              <a:buChar char="•"/>
            </a:pPr>
            <a:r>
              <a:rPr lang="en-US" sz="2000" dirty="0" smtClean="0"/>
              <a:t>in-situ chemical, magnetic, and biological imaging</a:t>
            </a:r>
          </a:p>
          <a:p>
            <a:pPr lvl="1" eaLnBrk="1" hangingPunct="1">
              <a:lnSpc>
                <a:spcPct val="90000"/>
              </a:lnSpc>
              <a:buClr>
                <a:srgbClr val="FF0000"/>
              </a:buClr>
              <a:buFontTx/>
              <a:buChar char="•"/>
            </a:pPr>
            <a:r>
              <a:rPr lang="en-US" sz="2000" dirty="0" smtClean="0"/>
              <a:t>materials synthesis, catalytic reactions, superconductors, and magnets at extremes of temperature, pressure, and magnetic field</a:t>
            </a:r>
            <a:endParaRPr lang="en-US" sz="2000" dirty="0"/>
          </a:p>
          <a:p>
            <a:pPr eaLnBrk="1" hangingPunct="1">
              <a:lnSpc>
                <a:spcPct val="90000"/>
              </a:lnSpc>
            </a:pPr>
            <a:r>
              <a:rPr lang="en-US" sz="2400" b="1" dirty="0"/>
              <a:t>Resulting in scientific advances in:</a:t>
            </a:r>
          </a:p>
          <a:p>
            <a:pPr lvl="1" eaLnBrk="1" hangingPunct="1">
              <a:lnSpc>
                <a:spcPct val="90000"/>
              </a:lnSpc>
              <a:buClr>
                <a:srgbClr val="FF0000"/>
              </a:buClr>
              <a:buFontTx/>
              <a:buChar char="•"/>
            </a:pPr>
            <a:r>
              <a:rPr lang="en-US" sz="2000" dirty="0" smtClean="0"/>
              <a:t>clean, renewable, </a:t>
            </a:r>
            <a:r>
              <a:rPr lang="en-US" sz="2000" dirty="0"/>
              <a:t>and affordable energy</a:t>
            </a:r>
          </a:p>
          <a:p>
            <a:pPr lvl="1" eaLnBrk="1" hangingPunct="1">
              <a:lnSpc>
                <a:spcPct val="90000"/>
              </a:lnSpc>
              <a:buClr>
                <a:srgbClr val="FF0000"/>
              </a:buClr>
              <a:buFontTx/>
              <a:buChar char="•"/>
            </a:pPr>
            <a:r>
              <a:rPr lang="en-US" sz="2000" dirty="0"/>
              <a:t>molecular electronics</a:t>
            </a:r>
          </a:p>
          <a:p>
            <a:pPr lvl="1" eaLnBrk="1" hangingPunct="1">
              <a:lnSpc>
                <a:spcPct val="90000"/>
              </a:lnSpc>
              <a:buClr>
                <a:srgbClr val="FF0000"/>
              </a:buClr>
              <a:buFontTx/>
              <a:buChar char="•"/>
            </a:pPr>
            <a:r>
              <a:rPr lang="en-US" sz="2000" dirty="0"/>
              <a:t>high temperature </a:t>
            </a:r>
            <a:r>
              <a:rPr lang="en-US" sz="2000" dirty="0" smtClean="0"/>
              <a:t>superconductors</a:t>
            </a:r>
          </a:p>
          <a:p>
            <a:pPr lvl="1" eaLnBrk="1" hangingPunct="1">
              <a:lnSpc>
                <a:spcPct val="90000"/>
              </a:lnSpc>
              <a:buClr>
                <a:srgbClr val="FF0000"/>
              </a:buClr>
              <a:buFontTx/>
              <a:buChar char="•"/>
            </a:pPr>
            <a:r>
              <a:rPr lang="en-US" sz="2000" dirty="0" smtClean="0"/>
              <a:t>structure-based drug design</a:t>
            </a:r>
            <a:endParaRPr lang="en-US" sz="2000" dirty="0"/>
          </a:p>
        </p:txBody>
      </p:sp>
      <p:sp>
        <p:nvSpPr>
          <p:cNvPr id="1735685" name="Rectangle 5"/>
          <p:cNvSpPr>
            <a:spLocks noGrp="1" noChangeArrowheads="1"/>
          </p:cNvSpPr>
          <p:nvPr>
            <p:ph type="title"/>
          </p:nvPr>
        </p:nvSpPr>
        <p:spPr>
          <a:xfrm>
            <a:off x="0" y="17463"/>
            <a:ext cx="9144000" cy="928687"/>
          </a:xfrm>
        </p:spPr>
        <p:txBody>
          <a:bodyPr lIns="101882" tIns="50941" rIns="101882" bIns="50941"/>
          <a:lstStyle/>
          <a:p>
            <a:pPr defTabSz="1019175">
              <a:tabLst>
                <a:tab pos="1890713" algn="l"/>
              </a:tabLst>
              <a:defRPr/>
            </a:pPr>
            <a:r>
              <a:rPr lang="en-US" dirty="0">
                <a:solidFill>
                  <a:schemeClr val="tx1"/>
                </a:solidFill>
                <a:cs typeface="Times New Roman" pitchFamily="18" charset="0"/>
              </a:rPr>
              <a:t>NSLS-II: A Powerful New Photon </a:t>
            </a:r>
            <a:r>
              <a:rPr lang="en-US" dirty="0" smtClean="0">
                <a:solidFill>
                  <a:schemeClr val="tx1"/>
                </a:solidFill>
                <a:cs typeface="Times New Roman" pitchFamily="18" charset="0"/>
              </a:rPr>
              <a:t>Microscope</a:t>
            </a:r>
            <a:endParaRPr lang="en-US" altLang="en-US" dirty="0">
              <a:solidFill>
                <a:schemeClr val="tx1"/>
              </a:solidFill>
              <a:latin typeface="+mn-lt"/>
              <a:cs typeface="Times New Roman" pitchFamily="18" charset="0"/>
            </a:endParaRPr>
          </a:p>
        </p:txBody>
      </p:sp>
      <p:sp>
        <p:nvSpPr>
          <p:cNvPr id="7173" name="Rectangle 7"/>
          <p:cNvSpPr>
            <a:spLocks noChangeArrowheads="1"/>
          </p:cNvSpPr>
          <p:nvPr/>
        </p:nvSpPr>
        <p:spPr bwMode="auto">
          <a:xfrm>
            <a:off x="7594600" y="1125538"/>
            <a:ext cx="1477963" cy="4832350"/>
          </a:xfrm>
          <a:prstGeom prst="rect">
            <a:avLst/>
          </a:prstGeom>
          <a:solidFill>
            <a:srgbClr val="FFFF99"/>
          </a:solidFill>
          <a:ln w="25400" algn="ctr">
            <a:solidFill>
              <a:schemeClr val="tx1"/>
            </a:solidFill>
            <a:miter lim="800000"/>
            <a:headEnd/>
            <a:tailEnd type="none" w="med" len="lg"/>
          </a:ln>
        </p:spPr>
        <p:txBody>
          <a:bodyPr wrap="none" lIns="90488" tIns="44450" rIns="90488" bIns="44450" anchor="ct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eaLnBrk="1" hangingPunct="1"/>
            <a:endParaRPr lang="en-US"/>
          </a:p>
        </p:txBody>
      </p:sp>
      <p:sp>
        <p:nvSpPr>
          <p:cNvPr id="7174" name="Rectangle 8"/>
          <p:cNvSpPr>
            <a:spLocks noChangeArrowheads="1"/>
          </p:cNvSpPr>
          <p:nvPr/>
        </p:nvSpPr>
        <p:spPr bwMode="auto">
          <a:xfrm>
            <a:off x="7627938" y="1136650"/>
            <a:ext cx="140176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marL="228600" indent="-228600"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spcBef>
                <a:spcPct val="20000"/>
              </a:spcBef>
            </a:pPr>
            <a:r>
              <a:rPr lang="en-US" sz="1600" b="1" i="1"/>
              <a:t>New Science</a:t>
            </a:r>
          </a:p>
        </p:txBody>
      </p:sp>
      <p:sp>
        <p:nvSpPr>
          <p:cNvPr id="7175" name="Rectangle 9"/>
          <p:cNvSpPr>
            <a:spLocks noChangeArrowheads="1"/>
          </p:cNvSpPr>
          <p:nvPr/>
        </p:nvSpPr>
        <p:spPr bwMode="auto">
          <a:xfrm>
            <a:off x="7616825" y="2493963"/>
            <a:ext cx="140176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marL="228600" indent="-228600"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spcBef>
                <a:spcPct val="20000"/>
              </a:spcBef>
            </a:pPr>
            <a:r>
              <a:rPr lang="en-US" sz="1600"/>
              <a:t>Nanoscience</a:t>
            </a:r>
          </a:p>
        </p:txBody>
      </p:sp>
      <p:sp>
        <p:nvSpPr>
          <p:cNvPr id="7176" name="Rectangle 10"/>
          <p:cNvSpPr>
            <a:spLocks noChangeArrowheads="1"/>
          </p:cNvSpPr>
          <p:nvPr/>
        </p:nvSpPr>
        <p:spPr bwMode="auto">
          <a:xfrm>
            <a:off x="7639050" y="5719763"/>
            <a:ext cx="140176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marL="228600" indent="-228600"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spcBef>
                <a:spcPct val="20000"/>
              </a:spcBef>
            </a:pPr>
            <a:r>
              <a:rPr lang="en-US" sz="1600"/>
              <a:t>Life Science</a:t>
            </a:r>
          </a:p>
        </p:txBody>
      </p:sp>
      <p:graphicFrame>
        <p:nvGraphicFramePr>
          <p:cNvPr id="7178" name="Object 2"/>
          <p:cNvGraphicFramePr>
            <a:graphicFrameLocks noChangeAspect="1"/>
          </p:cNvGraphicFramePr>
          <p:nvPr/>
        </p:nvGraphicFramePr>
        <p:xfrm>
          <a:off x="7656513" y="4471988"/>
          <a:ext cx="1355725" cy="1211262"/>
        </p:xfrm>
        <a:graphic>
          <a:graphicData uri="http://schemas.openxmlformats.org/presentationml/2006/ole">
            <mc:AlternateContent xmlns:mc="http://schemas.openxmlformats.org/markup-compatibility/2006">
              <mc:Choice xmlns:v="urn:schemas-microsoft-com:vml" Requires="v">
                <p:oleObj spid="_x0000_s107546" name="Document" r:id="rId4" imgW="4009877" imgH="3581204" progId="WP8Doc">
                  <p:embed/>
                </p:oleObj>
              </mc:Choice>
              <mc:Fallback>
                <p:oleObj name="Document" r:id="rId4" imgW="4009877" imgH="3581204" progId="WP8Do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6513" y="4471988"/>
                        <a:ext cx="1355725" cy="121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80" name="Rectangle 14"/>
          <p:cNvSpPr>
            <a:spLocks noChangeArrowheads="1"/>
          </p:cNvSpPr>
          <p:nvPr/>
        </p:nvSpPr>
        <p:spPr bwMode="auto">
          <a:xfrm>
            <a:off x="7637463" y="4183063"/>
            <a:ext cx="14017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marL="228600" indent="-228600"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spcBef>
                <a:spcPct val="20000"/>
              </a:spcBef>
            </a:pPr>
            <a:r>
              <a:rPr lang="en-US" sz="1600"/>
              <a:t>Nanocatalysis</a:t>
            </a:r>
          </a:p>
        </p:txBody>
      </p:sp>
      <p:sp>
        <p:nvSpPr>
          <p:cNvPr id="7181" name="Rectangle 16"/>
          <p:cNvSpPr>
            <a:spLocks noChangeArrowheads="1"/>
          </p:cNvSpPr>
          <p:nvPr/>
        </p:nvSpPr>
        <p:spPr bwMode="auto">
          <a:xfrm>
            <a:off x="52388" y="1128713"/>
            <a:ext cx="1522412" cy="4876800"/>
          </a:xfrm>
          <a:prstGeom prst="rect">
            <a:avLst/>
          </a:prstGeom>
          <a:solidFill>
            <a:srgbClr val="FFFF99"/>
          </a:solidFill>
          <a:ln w="25400" algn="ctr">
            <a:solidFill>
              <a:schemeClr val="tx1"/>
            </a:solidFill>
            <a:miter lim="800000"/>
            <a:headEnd/>
            <a:tailEnd type="none" w="med" len="lg"/>
          </a:ln>
        </p:spPr>
        <p:txBody>
          <a:bodyPr wrap="none" lIns="90488" tIns="44450" rIns="90488" bIns="44450" anchor="ct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eaLnBrk="1" hangingPunct="1"/>
            <a:endParaRPr lang="en-US"/>
          </a:p>
        </p:txBody>
      </p:sp>
      <p:pic>
        <p:nvPicPr>
          <p:cNvPr id="7182" name="Picture 17" descr="coher_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3038" y="2659063"/>
            <a:ext cx="12493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Rectangle 18"/>
          <p:cNvSpPr>
            <a:spLocks noChangeArrowheads="1"/>
          </p:cNvSpPr>
          <p:nvPr/>
        </p:nvSpPr>
        <p:spPr bwMode="auto">
          <a:xfrm>
            <a:off x="85725" y="1139825"/>
            <a:ext cx="140176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marL="228600" indent="-228600"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spcBef>
                <a:spcPct val="20000"/>
              </a:spcBef>
            </a:pPr>
            <a:r>
              <a:rPr lang="en-US" sz="1600" b="1" i="1"/>
              <a:t>New Capabilities</a:t>
            </a:r>
          </a:p>
        </p:txBody>
      </p:sp>
      <p:sp>
        <p:nvSpPr>
          <p:cNvPr id="7184" name="Rectangle 19"/>
          <p:cNvSpPr>
            <a:spLocks noChangeArrowheads="1"/>
          </p:cNvSpPr>
          <p:nvPr/>
        </p:nvSpPr>
        <p:spPr bwMode="auto">
          <a:xfrm>
            <a:off x="85725" y="2378075"/>
            <a:ext cx="142398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marL="228600" indent="-228600"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spcBef>
                <a:spcPct val="20000"/>
              </a:spcBef>
            </a:pPr>
            <a:r>
              <a:rPr lang="en-US" sz="1600"/>
              <a:t>Nanoprobes</a:t>
            </a:r>
          </a:p>
        </p:txBody>
      </p:sp>
      <p:sp>
        <p:nvSpPr>
          <p:cNvPr id="7185" name="Rectangle 20"/>
          <p:cNvSpPr>
            <a:spLocks noChangeArrowheads="1"/>
          </p:cNvSpPr>
          <p:nvPr/>
        </p:nvSpPr>
        <p:spPr bwMode="auto">
          <a:xfrm>
            <a:off x="96838" y="4164013"/>
            <a:ext cx="143510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marL="228600" indent="-228600"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spcBef>
                <a:spcPct val="20000"/>
              </a:spcBef>
            </a:pPr>
            <a:r>
              <a:rPr lang="en-US" sz="1600"/>
              <a:t>Diffraction Imaging</a:t>
            </a:r>
          </a:p>
        </p:txBody>
      </p:sp>
      <p:pic>
        <p:nvPicPr>
          <p:cNvPr id="7186" name="Picture 21" descr="xpcs_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0500" y="4445000"/>
            <a:ext cx="12319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22" descr="nanoprobe"/>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4938" y="1425575"/>
            <a:ext cx="1339850" cy="912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88" name="Rectangle 23"/>
          <p:cNvSpPr>
            <a:spLocks noChangeArrowheads="1"/>
          </p:cNvSpPr>
          <p:nvPr/>
        </p:nvSpPr>
        <p:spPr bwMode="auto">
          <a:xfrm>
            <a:off x="65088" y="5741988"/>
            <a:ext cx="149225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marL="228600" indent="-228600"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spcBef>
                <a:spcPct val="20000"/>
              </a:spcBef>
            </a:pPr>
            <a:r>
              <a:rPr lang="en-US" sz="1600"/>
              <a:t>Coherent Dynamics</a:t>
            </a:r>
          </a:p>
        </p:txBody>
      </p:sp>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89849" y="2833901"/>
            <a:ext cx="1287711" cy="1282804"/>
          </a:xfrm>
          <a:prstGeom prst="rect">
            <a:avLst/>
          </a:prstGeom>
          <a:ln w="38100">
            <a:solidFill>
              <a:srgbClr val="FF0000"/>
            </a:solidFill>
          </a:ln>
        </p:spPr>
      </p:pic>
      <p:pic>
        <p:nvPicPr>
          <p:cNvPr id="21" name="Picture 20" descr="Grating FET2.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689850" y="1409701"/>
            <a:ext cx="1280160" cy="1053903"/>
          </a:xfrm>
          <a:prstGeom prst="rect">
            <a:avLst/>
          </a:prstGeom>
          <a:ln w="38100" cmpd="sng">
            <a:solidFill>
              <a:srgbClr val="FF0000"/>
            </a:solidFill>
          </a:ln>
          <a:effectLst/>
        </p:spPr>
      </p:pic>
    </p:spTree>
    <p:extLst>
      <p:ext uri="{BB962C8B-B14F-4D97-AF65-F5344CB8AC3E}">
        <p14:creationId xmlns:p14="http://schemas.microsoft.com/office/powerpoint/2010/main" val="3209358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7"/>
          <p:cNvSpPr>
            <a:spLocks noGrp="1"/>
          </p:cNvSpPr>
          <p:nvPr>
            <p:ph type="title"/>
          </p:nvPr>
        </p:nvSpPr>
        <p:spPr>
          <a:xfrm>
            <a:off x="0" y="9525"/>
            <a:ext cx="9144000" cy="952500"/>
          </a:xfrm>
        </p:spPr>
        <p:txBody>
          <a:bodyPr/>
          <a:lstStyle/>
          <a:p>
            <a:pPr>
              <a:lnSpc>
                <a:spcPct val="85000"/>
              </a:lnSpc>
            </a:pPr>
            <a:r>
              <a:rPr lang="en-US" altLang="en-US" sz="3600" smtClean="0"/>
              <a:t>Science Needs Drive the</a:t>
            </a:r>
            <a:br>
              <a:rPr lang="en-US" altLang="en-US" sz="3600" smtClean="0"/>
            </a:br>
            <a:r>
              <a:rPr lang="en-US" altLang="en-US" sz="3600" smtClean="0"/>
              <a:t>Development of NSLS-II Beamlines</a:t>
            </a:r>
          </a:p>
        </p:txBody>
      </p:sp>
      <p:sp>
        <p:nvSpPr>
          <p:cNvPr id="17419" name="Content Placeholder 11"/>
          <p:cNvSpPr txBox="1">
            <a:spLocks/>
          </p:cNvSpPr>
          <p:nvPr/>
        </p:nvSpPr>
        <p:spPr bwMode="auto">
          <a:xfrm>
            <a:off x="0" y="1758088"/>
            <a:ext cx="5974774" cy="318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171450" indent="-171450">
              <a:lnSpc>
                <a:spcPct val="90000"/>
              </a:lnSpc>
              <a:spcBef>
                <a:spcPct val="20000"/>
              </a:spcBef>
              <a:buClr>
                <a:schemeClr val="folHlink"/>
              </a:buClr>
              <a:buSzPct val="135000"/>
              <a:buChar char="•"/>
              <a:defRPr sz="3200">
                <a:solidFill>
                  <a:schemeClr val="tx1"/>
                </a:solidFill>
                <a:latin typeface="Arial Narrow" pitchFamily="34" charset="0"/>
                <a:ea typeface="Osaka"/>
                <a:cs typeface="Osaka"/>
              </a:defRPr>
            </a:lvl1pPr>
            <a:lvl2pPr marL="690563" indent="-233363">
              <a:lnSpc>
                <a:spcPct val="90000"/>
              </a:lnSpc>
              <a:spcBef>
                <a:spcPct val="20000"/>
              </a:spcBef>
              <a:buClr>
                <a:schemeClr val="folHlink"/>
              </a:buClr>
              <a:buSzPct val="100000"/>
              <a:buChar char="•"/>
              <a:defRPr sz="2800">
                <a:solidFill>
                  <a:schemeClr val="tx1"/>
                </a:solidFill>
                <a:latin typeface="Arial Narrow" pitchFamily="34" charset="0"/>
                <a:ea typeface="Osaka"/>
                <a:cs typeface="Osaka"/>
              </a:defRPr>
            </a:lvl2pPr>
            <a:lvl3pPr marL="1085850" indent="-228600">
              <a:lnSpc>
                <a:spcPct val="90000"/>
              </a:lnSpc>
              <a:spcBef>
                <a:spcPct val="20000"/>
              </a:spcBef>
              <a:buSzPct val="100000"/>
              <a:buChar char="–"/>
              <a:defRPr sz="2400">
                <a:solidFill>
                  <a:schemeClr val="tx1"/>
                </a:solidFill>
                <a:latin typeface="Arial Narrow" pitchFamily="34" charset="0"/>
                <a:ea typeface="Osaka"/>
                <a:cs typeface="Osaka"/>
              </a:defRPr>
            </a:lvl3pPr>
            <a:lvl4pPr marL="1428750" indent="-228600">
              <a:lnSpc>
                <a:spcPct val="90000"/>
              </a:lnSpc>
              <a:spcBef>
                <a:spcPct val="20000"/>
              </a:spcBef>
              <a:buSzPct val="100000"/>
              <a:buChar char="-"/>
              <a:defRPr sz="2400">
                <a:solidFill>
                  <a:schemeClr val="tx1"/>
                </a:solidFill>
                <a:latin typeface="Arial Narrow" pitchFamily="34" charset="0"/>
                <a:ea typeface="Osaka"/>
                <a:cs typeface="Osaka"/>
              </a:defRPr>
            </a:lvl4pPr>
            <a:lvl5pPr marL="1771650" indent="-228600">
              <a:lnSpc>
                <a:spcPct val="90000"/>
              </a:lnSpc>
              <a:spcBef>
                <a:spcPct val="20000"/>
              </a:spcBef>
              <a:buSzPct val="100000"/>
              <a:buChar char="-"/>
              <a:defRPr sz="2400">
                <a:solidFill>
                  <a:schemeClr val="tx1"/>
                </a:solidFill>
                <a:latin typeface="Arial Narrow" pitchFamily="34" charset="0"/>
                <a:ea typeface="Osaka"/>
                <a:cs typeface="Osaka"/>
              </a:defRPr>
            </a:lvl5pPr>
            <a:lvl6pPr marL="222885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6pPr>
            <a:lvl7pPr marL="268605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7pPr>
            <a:lvl8pPr marL="314325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8pPr>
            <a:lvl9pPr marL="360045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9pPr>
          </a:lstStyle>
          <a:p>
            <a:pPr marL="0" indent="0">
              <a:spcBef>
                <a:spcPts val="0"/>
              </a:spcBef>
              <a:buClr>
                <a:srgbClr val="FF0000"/>
              </a:buClr>
              <a:buSzPct val="100000"/>
              <a:buFontTx/>
              <a:buNone/>
              <a:defRPr/>
            </a:pPr>
            <a:r>
              <a:rPr lang="en-US" altLang="en-US" sz="2400" dirty="0" smtClean="0"/>
              <a:t>NSLS-II Initial and Near-Term Suite of </a:t>
            </a:r>
            <a:r>
              <a:rPr lang="en-US" altLang="en-US" sz="2400" dirty="0" err="1" smtClean="0"/>
              <a:t>Beamlines</a:t>
            </a:r>
            <a:r>
              <a:rPr lang="en-US" altLang="en-US" sz="2400" dirty="0" smtClean="0"/>
              <a:t>:</a:t>
            </a:r>
          </a:p>
          <a:p>
            <a:pPr marL="285750">
              <a:spcBef>
                <a:spcPts val="0"/>
              </a:spcBef>
              <a:buClr>
                <a:srgbClr val="FF0000"/>
              </a:buClr>
              <a:buSzPct val="100000"/>
              <a:defRPr/>
            </a:pPr>
            <a:r>
              <a:rPr lang="en-US" altLang="en-US" sz="2000" dirty="0" err="1" smtClean="0"/>
              <a:t>Nanoscale</a:t>
            </a:r>
            <a:r>
              <a:rPr lang="en-US" altLang="en-US" sz="2000" dirty="0" smtClean="0"/>
              <a:t> and </a:t>
            </a:r>
            <a:r>
              <a:rPr lang="en-US" altLang="en-US" sz="2000" dirty="0" err="1" smtClean="0"/>
              <a:t>Mesoscale</a:t>
            </a:r>
            <a:r>
              <a:rPr lang="en-US" altLang="en-US" sz="2000" dirty="0" smtClean="0"/>
              <a:t> Imaging</a:t>
            </a:r>
          </a:p>
          <a:p>
            <a:pPr marL="285750">
              <a:spcBef>
                <a:spcPts val="0"/>
              </a:spcBef>
              <a:buClr>
                <a:srgbClr val="FF0000"/>
              </a:buClr>
              <a:buSzPct val="100000"/>
              <a:defRPr/>
            </a:pPr>
            <a:r>
              <a:rPr lang="en-US" altLang="en-US" sz="2000" dirty="0" smtClean="0"/>
              <a:t>Coherent Scattering and Imaging</a:t>
            </a:r>
          </a:p>
          <a:p>
            <a:pPr marL="285750">
              <a:spcBef>
                <a:spcPts val="0"/>
              </a:spcBef>
              <a:buClr>
                <a:srgbClr val="FF0000"/>
              </a:buClr>
              <a:buSzPct val="100000"/>
              <a:defRPr/>
            </a:pPr>
            <a:r>
              <a:rPr lang="en-US" altLang="en-US" sz="2000" dirty="0" smtClean="0"/>
              <a:t>Inelastic Scattering</a:t>
            </a:r>
          </a:p>
          <a:p>
            <a:pPr marL="285750">
              <a:spcBef>
                <a:spcPts val="0"/>
              </a:spcBef>
              <a:buClr>
                <a:srgbClr val="FF0000"/>
              </a:buClr>
              <a:buSzPct val="100000"/>
              <a:defRPr/>
            </a:pPr>
            <a:r>
              <a:rPr lang="en-US" altLang="en-US" sz="2000" dirty="0" smtClean="0"/>
              <a:t>Photoelectron and Soft X-ray Spectroscopy</a:t>
            </a:r>
          </a:p>
          <a:p>
            <a:pPr marL="285750">
              <a:spcBef>
                <a:spcPts val="0"/>
              </a:spcBef>
              <a:buClr>
                <a:srgbClr val="FF0000"/>
              </a:buClr>
              <a:buSzPct val="100000"/>
              <a:defRPr/>
            </a:pPr>
            <a:r>
              <a:rPr lang="en-US" altLang="en-US" sz="2000" dirty="0" smtClean="0"/>
              <a:t>In-situ and In-operando X-ray Diffraction &amp; Spectroscopy</a:t>
            </a:r>
          </a:p>
          <a:p>
            <a:pPr marL="285750">
              <a:spcBef>
                <a:spcPts val="0"/>
              </a:spcBef>
              <a:buClr>
                <a:srgbClr val="FF0000"/>
              </a:buClr>
              <a:buSzPct val="100000"/>
              <a:defRPr/>
            </a:pPr>
            <a:r>
              <a:rPr lang="en-US" altLang="en-US" sz="2000" dirty="0" smtClean="0"/>
              <a:t>X-ray Scattering for Soft Matter</a:t>
            </a:r>
          </a:p>
          <a:p>
            <a:pPr marL="285750">
              <a:spcBef>
                <a:spcPts val="0"/>
              </a:spcBef>
              <a:buClr>
                <a:srgbClr val="FF0000"/>
              </a:buClr>
              <a:buSzPct val="100000"/>
              <a:defRPr/>
            </a:pPr>
            <a:r>
              <a:rPr lang="en-US" altLang="en-US" sz="2000" dirty="0" smtClean="0"/>
              <a:t>Structural Biology</a:t>
            </a:r>
          </a:p>
          <a:p>
            <a:pPr marL="285750">
              <a:spcBef>
                <a:spcPts val="0"/>
              </a:spcBef>
              <a:buClr>
                <a:srgbClr val="FF0000"/>
              </a:buClr>
              <a:buSzPct val="100000"/>
              <a:defRPr/>
            </a:pPr>
            <a:r>
              <a:rPr lang="en-US" altLang="en-US" sz="2000" dirty="0" smtClean="0"/>
              <a:t>Infrared</a:t>
            </a:r>
          </a:p>
        </p:txBody>
      </p:sp>
      <p:sp>
        <p:nvSpPr>
          <p:cNvPr id="2" name="TextBox 1"/>
          <p:cNvSpPr txBox="1"/>
          <p:nvPr/>
        </p:nvSpPr>
        <p:spPr>
          <a:xfrm>
            <a:off x="5891646" y="1817096"/>
            <a:ext cx="3210790" cy="2548390"/>
          </a:xfrm>
          <a:prstGeom prst="rect">
            <a:avLst/>
          </a:prstGeom>
          <a:solidFill>
            <a:srgbClr val="FFFFCC"/>
          </a:solidFill>
          <a:ln w="15875">
            <a:solidFill>
              <a:schemeClr val="tx1"/>
            </a:solidFill>
          </a:ln>
        </p:spPr>
        <p:txBody>
          <a:bodyPr wrap="square" lIns="27432" tIns="27432" rIns="27432" bIns="27432">
            <a:spAutoFit/>
          </a:bodyPr>
          <a:lstStyle/>
          <a:p>
            <a:pPr algn="ctr">
              <a:spcBef>
                <a:spcPts val="0"/>
              </a:spcBef>
              <a:defRPr/>
            </a:pPr>
            <a:r>
              <a:rPr lang="en-US" altLang="en-US" u="sng" dirty="0"/>
              <a:t>NSLS-II Beamline</a:t>
            </a:r>
          </a:p>
          <a:p>
            <a:pPr algn="ctr">
              <a:spcBef>
                <a:spcPts val="0"/>
              </a:spcBef>
              <a:defRPr/>
            </a:pPr>
            <a:r>
              <a:rPr lang="en-US" altLang="en-US" u="sng" dirty="0"/>
              <a:t>Development Process</a:t>
            </a:r>
          </a:p>
          <a:p>
            <a:pPr marL="171450" indent="-114300">
              <a:spcBef>
                <a:spcPts val="0"/>
              </a:spcBef>
              <a:buClr>
                <a:srgbClr val="FF0000"/>
              </a:buClr>
              <a:buFont typeface="Arial" panose="020B0604020202020204" pitchFamily="34" charset="0"/>
              <a:buChar char="•"/>
              <a:defRPr/>
            </a:pPr>
            <a:r>
              <a:rPr lang="en-US" altLang="en-US" sz="1400" dirty="0"/>
              <a:t>Call for Beamline Development Proposals (BDPs)</a:t>
            </a:r>
          </a:p>
          <a:p>
            <a:pPr marL="171450" indent="-114300">
              <a:spcBef>
                <a:spcPts val="0"/>
              </a:spcBef>
              <a:buClr>
                <a:srgbClr val="FF0000"/>
              </a:buClr>
              <a:buFont typeface="Arial" panose="020B0604020202020204" pitchFamily="34" charset="0"/>
              <a:buChar char="•"/>
              <a:defRPr/>
            </a:pPr>
            <a:r>
              <a:rPr lang="en-US" altLang="en-US" sz="1400" dirty="0"/>
              <a:t>Information Meetings and Workshops</a:t>
            </a:r>
          </a:p>
          <a:p>
            <a:pPr marL="171450" indent="-114300">
              <a:spcBef>
                <a:spcPts val="0"/>
              </a:spcBef>
              <a:buClr>
                <a:srgbClr val="FF0000"/>
              </a:buClr>
              <a:buFont typeface="Arial" panose="020B0604020202020204" pitchFamily="34" charset="0"/>
              <a:buChar char="•"/>
              <a:defRPr/>
            </a:pPr>
            <a:r>
              <a:rPr lang="en-US" altLang="en-US" sz="1400" dirty="0"/>
              <a:t>SAC Study Panel Reviews of BDPs</a:t>
            </a:r>
          </a:p>
          <a:p>
            <a:pPr marL="171450" indent="-114300">
              <a:spcBef>
                <a:spcPts val="0"/>
              </a:spcBef>
              <a:buClr>
                <a:srgbClr val="FF0000"/>
              </a:buClr>
              <a:buFont typeface="Arial" panose="020B0604020202020204" pitchFamily="34" charset="0"/>
              <a:buChar char="•"/>
              <a:defRPr/>
            </a:pPr>
            <a:r>
              <a:rPr lang="en-US" altLang="en-US" sz="1400" dirty="0"/>
              <a:t>Full SAC Review and Recommendations</a:t>
            </a:r>
          </a:p>
          <a:p>
            <a:pPr marL="171450" indent="-114300">
              <a:spcBef>
                <a:spcPts val="0"/>
              </a:spcBef>
              <a:buClr>
                <a:srgbClr val="FF0000"/>
              </a:buClr>
              <a:buFont typeface="Arial" panose="020B0604020202020204" pitchFamily="34" charset="0"/>
              <a:buChar char="•"/>
              <a:defRPr/>
            </a:pPr>
            <a:r>
              <a:rPr lang="en-US" altLang="en-US" sz="1400" dirty="0"/>
              <a:t>Approval of Proposed Beamlines (CD-0 equivalent)</a:t>
            </a:r>
          </a:p>
          <a:p>
            <a:pPr marL="171450" indent="-114300">
              <a:spcBef>
                <a:spcPts val="0"/>
              </a:spcBef>
              <a:buClr>
                <a:srgbClr val="FF0000"/>
              </a:buClr>
              <a:buFont typeface="Arial" panose="020B0604020202020204" pitchFamily="34" charset="0"/>
              <a:buChar char="•"/>
              <a:defRPr/>
            </a:pPr>
            <a:r>
              <a:rPr lang="en-US" altLang="en-US" sz="1400" dirty="0"/>
              <a:t>Seeking Funding for Development of Specific Approved Beamlines</a:t>
            </a:r>
          </a:p>
        </p:txBody>
      </p:sp>
      <p:sp>
        <p:nvSpPr>
          <p:cNvPr id="10" name="Text Box 8"/>
          <p:cNvSpPr txBox="1">
            <a:spLocks noChangeArrowheads="1"/>
          </p:cNvSpPr>
          <p:nvPr/>
        </p:nvSpPr>
        <p:spPr bwMode="auto">
          <a:xfrm>
            <a:off x="234950" y="958850"/>
            <a:ext cx="8426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sz="2400" b="1" dirty="0">
                <a:solidFill>
                  <a:srgbClr val="5404A1"/>
                </a:solidFill>
                <a:cs typeface="Arial" panose="020B0604020202020204" pitchFamily="34" charset="0"/>
              </a:rPr>
              <a:t>NSLS-II will give researchers tools to characterize and ultimately control systems and to advance grand challenge science</a:t>
            </a:r>
          </a:p>
        </p:txBody>
      </p:sp>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518" y="3927763"/>
            <a:ext cx="2806128" cy="2486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a:spLocks noChangeArrowheads="1"/>
          </p:cNvSpPr>
          <p:nvPr/>
        </p:nvSpPr>
        <p:spPr bwMode="auto">
          <a:xfrm>
            <a:off x="196993" y="4721082"/>
            <a:ext cx="2805397" cy="112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ct val="20000"/>
              </a:spcBef>
              <a:buClr>
                <a:schemeClr val="folHlink"/>
              </a:buClr>
              <a:buSzPct val="135000"/>
              <a:buChar char="•"/>
              <a:tabLst>
                <a:tab pos="4572000" algn="l"/>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4572000" algn="l"/>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4572000" algn="l"/>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4572000" algn="l"/>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4572000" algn="l"/>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4572000" algn="l"/>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4572000" algn="l"/>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4572000" algn="l"/>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4572000" algn="l"/>
              </a:tabLst>
              <a:defRPr sz="2400">
                <a:solidFill>
                  <a:schemeClr val="tx1"/>
                </a:solidFill>
                <a:latin typeface="Arial Narrow" panose="020B0606020202030204" pitchFamily="34" charset="0"/>
                <a:ea typeface="Osaka"/>
                <a:cs typeface="Osaka"/>
              </a:defRPr>
            </a:lvl9pPr>
          </a:lstStyle>
          <a:p>
            <a:pPr algn="r" eaLnBrk="1" hangingPunct="1">
              <a:lnSpc>
                <a:spcPct val="100000"/>
              </a:lnSpc>
              <a:spcBef>
                <a:spcPct val="0"/>
              </a:spcBef>
              <a:buClrTx/>
              <a:buSzPct val="70000"/>
              <a:buFont typeface="Wingdings" panose="05000000000000000000" pitchFamily="2" charset="2"/>
              <a:buNone/>
            </a:pPr>
            <a:r>
              <a:rPr lang="en-US" sz="1600" b="1" dirty="0"/>
              <a:t>Organization, Properties, Function</a:t>
            </a:r>
          </a:p>
          <a:p>
            <a:pPr algn="r" eaLnBrk="1" hangingPunct="1">
              <a:lnSpc>
                <a:spcPct val="100000"/>
              </a:lnSpc>
              <a:spcBef>
                <a:spcPct val="0"/>
              </a:spcBef>
              <a:buClrTx/>
              <a:buSzPct val="70000"/>
              <a:buFontTx/>
              <a:buNone/>
            </a:pPr>
            <a:r>
              <a:rPr lang="en-US" sz="1400" dirty="0"/>
              <a:t>Structure/function relationship of novel systems, synthesized or self-assembled, with emergent  properties or enhanced  performance</a:t>
            </a:r>
            <a:endParaRPr lang="en-US" sz="1400" i="1" dirty="0"/>
          </a:p>
        </p:txBody>
      </p:sp>
      <p:sp>
        <p:nvSpPr>
          <p:cNvPr id="13" name="Rectangle 4"/>
          <p:cNvSpPr>
            <a:spLocks noChangeArrowheads="1"/>
          </p:cNvSpPr>
          <p:nvPr/>
        </p:nvSpPr>
        <p:spPr bwMode="auto">
          <a:xfrm>
            <a:off x="6261100" y="4721082"/>
            <a:ext cx="2400300" cy="139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ct val="20000"/>
              </a:spcBef>
              <a:buClr>
                <a:schemeClr val="folHlink"/>
              </a:buClr>
              <a:buSzPct val="135000"/>
              <a:buChar char="•"/>
              <a:tabLst>
                <a:tab pos="4572000" algn="l"/>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4572000" algn="l"/>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4572000" algn="l"/>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4572000" algn="l"/>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4572000" algn="l"/>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4572000" algn="l"/>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4572000" algn="l"/>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4572000" algn="l"/>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4572000" algn="l"/>
              </a:tabLst>
              <a:defRPr sz="2400">
                <a:solidFill>
                  <a:schemeClr val="tx1"/>
                </a:solidFill>
                <a:latin typeface="Arial Narrow" panose="020B0606020202030204" pitchFamily="34" charset="0"/>
                <a:ea typeface="Osaka"/>
                <a:cs typeface="Osaka"/>
              </a:defRPr>
            </a:lvl9pPr>
          </a:lstStyle>
          <a:p>
            <a:pPr eaLnBrk="1" hangingPunct="1">
              <a:lnSpc>
                <a:spcPct val="100000"/>
              </a:lnSpc>
              <a:spcBef>
                <a:spcPct val="0"/>
              </a:spcBef>
              <a:buClrTx/>
              <a:buSzPct val="70000"/>
              <a:buFont typeface="Wingdings" panose="05000000000000000000" pitchFamily="2" charset="2"/>
              <a:buNone/>
            </a:pPr>
            <a:r>
              <a:rPr lang="en-US" sz="1600" b="1" dirty="0"/>
              <a:t>Dynamic and collective behavior</a:t>
            </a:r>
          </a:p>
          <a:p>
            <a:pPr eaLnBrk="1" hangingPunct="1">
              <a:lnSpc>
                <a:spcPct val="100000"/>
              </a:lnSpc>
              <a:spcBef>
                <a:spcPct val="0"/>
              </a:spcBef>
              <a:buClrTx/>
              <a:buSzPct val="70000"/>
              <a:buFontTx/>
              <a:buNone/>
            </a:pPr>
            <a:r>
              <a:rPr lang="en-US" sz="1400" dirty="0"/>
              <a:t>In-situ dynamics of systems during processing, in operation, under extreme conditions, or when driven far from </a:t>
            </a:r>
            <a:r>
              <a:rPr lang="en-US" sz="1400" dirty="0" smtClean="0"/>
              <a:t>equilibrium</a:t>
            </a:r>
            <a:endParaRPr lang="en-US" sz="1400" i="1" dirty="0"/>
          </a:p>
        </p:txBody>
      </p:sp>
    </p:spTree>
    <p:extLst>
      <p:ext uri="{BB962C8B-B14F-4D97-AF65-F5344CB8AC3E}">
        <p14:creationId xmlns:p14="http://schemas.microsoft.com/office/powerpoint/2010/main" val="641051357"/>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6188075" y="5921375"/>
            <a:ext cx="2955925" cy="936625"/>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spcBef>
                <a:spcPct val="50000"/>
              </a:spcBef>
              <a:buFontTx/>
              <a:buNone/>
            </a:pPr>
            <a:endParaRPr lang="en-US" sz="1800"/>
          </a:p>
        </p:txBody>
      </p:sp>
      <p:sp>
        <p:nvSpPr>
          <p:cNvPr id="23555" name="Rectangle 1"/>
          <p:cNvSpPr>
            <a:spLocks noChangeArrowheads="1"/>
          </p:cNvSpPr>
          <p:nvPr/>
        </p:nvSpPr>
        <p:spPr bwMode="auto">
          <a:xfrm>
            <a:off x="6621463" y="6070600"/>
            <a:ext cx="1900237" cy="4445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lIns="90488" tIns="44450" rIns="90488" bIns="4445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spcBef>
                <a:spcPct val="50000"/>
              </a:spcBef>
              <a:buClr>
                <a:srgbClr val="FF0000"/>
              </a:buClr>
              <a:buFontTx/>
              <a:buNone/>
            </a:pPr>
            <a:endParaRPr lang="en-US" sz="1800">
              <a:solidFill>
                <a:srgbClr val="000000"/>
              </a:solidFill>
            </a:endParaRPr>
          </a:p>
        </p:txBody>
      </p:sp>
      <p:sp>
        <p:nvSpPr>
          <p:cNvPr id="8196" name="TextBox 11"/>
          <p:cNvSpPr txBox="1">
            <a:spLocks noChangeArrowheads="1"/>
          </p:cNvSpPr>
          <p:nvPr/>
        </p:nvSpPr>
        <p:spPr bwMode="auto">
          <a:xfrm>
            <a:off x="5938838" y="995363"/>
            <a:ext cx="3205162" cy="519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Narrow" panose="020B0606020202030204" pitchFamily="34" charset="0"/>
                <a:ea typeface="Osaka"/>
                <a:cs typeface="Osaka"/>
              </a:defRPr>
            </a:lvl1pPr>
            <a:lvl2pPr marL="742950" indent="-285750">
              <a:defRPr>
                <a:solidFill>
                  <a:schemeClr val="tx1"/>
                </a:solidFill>
                <a:latin typeface="Arial Narrow" panose="020B0606020202030204" pitchFamily="34" charset="0"/>
                <a:ea typeface="Osaka"/>
                <a:cs typeface="Osaka"/>
              </a:defRPr>
            </a:lvl2pPr>
            <a:lvl3pPr marL="1143000" indent="-228600">
              <a:defRPr>
                <a:solidFill>
                  <a:schemeClr val="tx1"/>
                </a:solidFill>
                <a:latin typeface="Arial Narrow" panose="020B0606020202030204" pitchFamily="34" charset="0"/>
                <a:ea typeface="Osaka"/>
                <a:cs typeface="Osaka"/>
              </a:defRPr>
            </a:lvl3pPr>
            <a:lvl4pPr marL="1600200" indent="-228600">
              <a:defRPr>
                <a:solidFill>
                  <a:schemeClr val="tx1"/>
                </a:solidFill>
                <a:latin typeface="Arial Narrow" panose="020B0606020202030204" pitchFamily="34" charset="0"/>
                <a:ea typeface="Osaka"/>
                <a:cs typeface="Osaka"/>
              </a:defRPr>
            </a:lvl4pPr>
            <a:lvl5pPr marL="2057400" indent="-228600">
              <a:defRPr>
                <a:solidFill>
                  <a:schemeClr val="tx1"/>
                </a:solidFill>
                <a:latin typeface="Arial Narrow" panose="020B0606020202030204" pitchFamily="34" charset="0"/>
                <a:ea typeface="Osaka"/>
                <a:cs typeface="Osaka"/>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a:cs typeface="Osaka"/>
              </a:defRPr>
            </a:lvl9pPr>
          </a:lstStyle>
          <a:p>
            <a:pPr>
              <a:lnSpc>
                <a:spcPct val="95000"/>
              </a:lnSpc>
              <a:spcAft>
                <a:spcPts val="0"/>
              </a:spcAft>
              <a:buClr>
                <a:srgbClr val="FF0000"/>
              </a:buClr>
              <a:buSzPct val="135000"/>
              <a:defRPr/>
            </a:pPr>
            <a:r>
              <a:rPr lang="en-US" sz="1600" b="1" dirty="0" smtClean="0">
                <a:solidFill>
                  <a:srgbClr val="FF0000"/>
                </a:solidFill>
                <a:latin typeface="Arial" panose="020B0604020202020204" pitchFamily="34" charset="0"/>
                <a:cs typeface="Arial" panose="020B0604020202020204" pitchFamily="34" charset="0"/>
              </a:rPr>
              <a:t>8 NSLS-II Project Beamlines</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Inelastic X-ray Scattering (IXS)</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Hard X-ray </a:t>
            </a:r>
            <a:r>
              <a:rPr lang="en-US" sz="1200" dirty="0" err="1" smtClean="0">
                <a:solidFill>
                  <a:srgbClr val="000000"/>
                </a:solidFill>
                <a:latin typeface="Arial" panose="020B0604020202020204" pitchFamily="34" charset="0"/>
                <a:cs typeface="Arial" panose="020B0604020202020204" pitchFamily="34" charset="0"/>
              </a:rPr>
              <a:t>Nanoprobe</a:t>
            </a:r>
            <a:r>
              <a:rPr lang="en-US" sz="1200" dirty="0" smtClean="0">
                <a:solidFill>
                  <a:srgbClr val="000000"/>
                </a:solidFill>
                <a:latin typeface="Arial" panose="020B0604020202020204" pitchFamily="34" charset="0"/>
                <a:cs typeface="Arial" panose="020B0604020202020204" pitchFamily="34" charset="0"/>
              </a:rPr>
              <a:t> (HXN)</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Coherent Hard X-ray Scattering (CHX)</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Coherent Soft X-ray Scat &amp; Pol (CSX1, CSX2)</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Sub-micron Res X-ray Spec (SRX)</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X-ray Powder Diffraction (XPD1, </a:t>
            </a:r>
            <a:r>
              <a:rPr lang="en-US" sz="1200" dirty="0" smtClean="0">
                <a:solidFill>
                  <a:srgbClr val="2929FF"/>
                </a:solidFill>
                <a:latin typeface="Arial" panose="020B0604020202020204" pitchFamily="34" charset="0"/>
                <a:cs typeface="Arial" panose="020B0604020202020204" pitchFamily="34" charset="0"/>
              </a:rPr>
              <a:t>XPD2</a:t>
            </a:r>
            <a:r>
              <a:rPr lang="en-US" sz="1200" dirty="0" smtClean="0">
                <a:solidFill>
                  <a:srgbClr val="000000"/>
                </a:solidFill>
                <a:latin typeface="Arial" panose="020B0604020202020204" pitchFamily="34" charset="0"/>
                <a:cs typeface="Arial" panose="020B0604020202020204" pitchFamily="34" charset="0"/>
              </a:rPr>
              <a:t>)</a:t>
            </a:r>
            <a:endParaRPr lang="en-US" sz="1200" b="1" dirty="0" smtClean="0">
              <a:solidFill>
                <a:srgbClr val="00B050"/>
              </a:solidFill>
              <a:latin typeface="Arial" panose="020B0604020202020204" pitchFamily="34" charset="0"/>
              <a:cs typeface="Arial" panose="020B0604020202020204" pitchFamily="34" charset="0"/>
            </a:endParaRPr>
          </a:p>
          <a:p>
            <a:pPr>
              <a:lnSpc>
                <a:spcPct val="95000"/>
              </a:lnSpc>
              <a:spcAft>
                <a:spcPts val="0"/>
              </a:spcAft>
              <a:buClr>
                <a:srgbClr val="FF0000"/>
              </a:buClr>
              <a:buSzPct val="135000"/>
              <a:defRPr/>
            </a:pPr>
            <a:r>
              <a:rPr lang="en-US" sz="1600" b="1" dirty="0" smtClean="0">
                <a:solidFill>
                  <a:srgbClr val="00B050"/>
                </a:solidFill>
                <a:latin typeface="Arial" panose="020B0604020202020204" pitchFamily="34" charset="0"/>
                <a:cs typeface="Arial" panose="020B0604020202020204" pitchFamily="34" charset="0"/>
              </a:rPr>
              <a:t>6 NEXT Beamlines </a:t>
            </a:r>
            <a:r>
              <a:rPr lang="en-US" altLang="en-US" sz="1600" b="1" dirty="0" smtClean="0">
                <a:solidFill>
                  <a:srgbClr val="00B050"/>
                </a:solidFill>
                <a:latin typeface="Arial" panose="020B0604020202020204" pitchFamily="34" charset="0"/>
                <a:cs typeface="Arial" panose="020B0604020202020204" pitchFamily="34" charset="0"/>
              </a:rPr>
              <a:t>(</a:t>
            </a:r>
            <a:r>
              <a:rPr lang="en-US" altLang="en-US" sz="1600" b="1" dirty="0">
                <a:solidFill>
                  <a:srgbClr val="00B050"/>
                </a:solidFill>
                <a:latin typeface="Arial" panose="020B0604020202020204" pitchFamily="34" charset="0"/>
                <a:cs typeface="Arial" panose="020B0604020202020204" pitchFamily="34" charset="0"/>
              </a:rPr>
              <a:t>DOE MIE</a:t>
            </a:r>
            <a:r>
              <a:rPr lang="en-US" altLang="en-US" sz="1600" b="1" dirty="0" smtClean="0">
                <a:solidFill>
                  <a:srgbClr val="00B050"/>
                </a:solidFill>
                <a:latin typeface="Arial" panose="020B0604020202020204" pitchFamily="34" charset="0"/>
                <a:cs typeface="Arial" panose="020B0604020202020204" pitchFamily="34" charset="0"/>
              </a:rPr>
              <a:t>)</a:t>
            </a:r>
            <a:endParaRPr lang="en-US" sz="1600" b="1" dirty="0" smtClean="0">
              <a:solidFill>
                <a:srgbClr val="00B050"/>
              </a:solidFill>
              <a:latin typeface="Arial" panose="020B0604020202020204" pitchFamily="34" charset="0"/>
              <a:cs typeface="Arial" panose="020B0604020202020204" pitchFamily="34" charset="0"/>
            </a:endParaRP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Photoemission-Microscopy Facility (ESM)</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Full-field X-ray Imaging (FXI)</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In-Situ &amp; Resonant X-Ray Studies (ISR)</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Inner Shell Spectroscopy (ISS)</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Soft Inelastic X-ray Scattering (SIX)</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Soft Matter Interfaces (SMI)</a:t>
            </a:r>
            <a:endParaRPr lang="en-US" sz="1200" b="1" dirty="0" smtClean="0">
              <a:solidFill>
                <a:srgbClr val="00B0F0"/>
              </a:solidFill>
              <a:latin typeface="Arial" panose="020B0604020202020204" pitchFamily="34" charset="0"/>
              <a:cs typeface="Arial" panose="020B0604020202020204" pitchFamily="34" charset="0"/>
            </a:endParaRPr>
          </a:p>
          <a:p>
            <a:pPr>
              <a:lnSpc>
                <a:spcPct val="95000"/>
              </a:lnSpc>
              <a:spcAft>
                <a:spcPts val="0"/>
              </a:spcAft>
              <a:buClr>
                <a:srgbClr val="FF0000"/>
              </a:buClr>
              <a:buSzPct val="135000"/>
              <a:defRPr/>
            </a:pPr>
            <a:r>
              <a:rPr lang="en-US" sz="1600" b="1" dirty="0" smtClean="0">
                <a:solidFill>
                  <a:srgbClr val="00B0F0"/>
                </a:solidFill>
                <a:latin typeface="Arial" panose="020B0604020202020204" pitchFamily="34" charset="0"/>
                <a:cs typeface="Arial" panose="020B0604020202020204" pitchFamily="34" charset="0"/>
              </a:rPr>
              <a:t>3 ABBIX Beamlines </a:t>
            </a:r>
            <a:r>
              <a:rPr lang="en-US" altLang="en-US" sz="1600" b="1" dirty="0" smtClean="0">
                <a:solidFill>
                  <a:srgbClr val="00B0F0"/>
                </a:solidFill>
                <a:latin typeface="Arial" panose="020B0604020202020204" pitchFamily="34" charset="0"/>
                <a:cs typeface="Arial" panose="020B0604020202020204" pitchFamily="34" charset="0"/>
              </a:rPr>
              <a:t>(</a:t>
            </a:r>
            <a:r>
              <a:rPr lang="en-US" altLang="en-US" sz="1600" b="1" dirty="0">
                <a:solidFill>
                  <a:srgbClr val="00B0F0"/>
                </a:solidFill>
                <a:latin typeface="Arial" panose="020B0604020202020204" pitchFamily="34" charset="0"/>
                <a:cs typeface="Arial" panose="020B0604020202020204" pitchFamily="34" charset="0"/>
              </a:rPr>
              <a:t>NIH</a:t>
            </a:r>
            <a:r>
              <a:rPr lang="en-US" altLang="en-US" sz="1600" b="1" dirty="0" smtClean="0">
                <a:solidFill>
                  <a:srgbClr val="00B0F0"/>
                </a:solidFill>
                <a:latin typeface="Arial" panose="020B0604020202020204" pitchFamily="34" charset="0"/>
                <a:cs typeface="Arial" panose="020B0604020202020204" pitchFamily="34" charset="0"/>
              </a:rPr>
              <a:t>)</a:t>
            </a:r>
            <a:endParaRPr lang="en-US" sz="1600" b="1" dirty="0" smtClean="0">
              <a:solidFill>
                <a:srgbClr val="00B0F0"/>
              </a:solidFill>
              <a:latin typeface="Arial" panose="020B0604020202020204" pitchFamily="34" charset="0"/>
              <a:cs typeface="Arial" panose="020B0604020202020204" pitchFamily="34" charset="0"/>
            </a:endParaRP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Frontier Macromolecular </a:t>
            </a:r>
            <a:r>
              <a:rPr lang="en-US" sz="1200" dirty="0" err="1" smtClean="0">
                <a:solidFill>
                  <a:srgbClr val="000000"/>
                </a:solidFill>
                <a:latin typeface="Arial" panose="020B0604020202020204" pitchFamily="34" charset="0"/>
                <a:cs typeface="Arial" panose="020B0604020202020204" pitchFamily="34" charset="0"/>
              </a:rPr>
              <a:t>Cryst</a:t>
            </a:r>
            <a:r>
              <a:rPr lang="en-US" sz="1200" dirty="0" smtClean="0">
                <a:solidFill>
                  <a:srgbClr val="000000"/>
                </a:solidFill>
                <a:latin typeface="Arial" panose="020B0604020202020204" pitchFamily="34" charset="0"/>
                <a:cs typeface="Arial" panose="020B0604020202020204" pitchFamily="34" charset="0"/>
              </a:rPr>
              <a:t> (FMX)</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Flexible Access Macromolecular </a:t>
            </a:r>
            <a:r>
              <a:rPr lang="en-US" sz="1200" dirty="0" err="1" smtClean="0">
                <a:solidFill>
                  <a:srgbClr val="000000"/>
                </a:solidFill>
                <a:latin typeface="Arial" panose="020B0604020202020204" pitchFamily="34" charset="0"/>
                <a:cs typeface="Arial" panose="020B0604020202020204" pitchFamily="34" charset="0"/>
              </a:rPr>
              <a:t>Cryst</a:t>
            </a:r>
            <a:r>
              <a:rPr lang="en-US" sz="1200" dirty="0" smtClean="0">
                <a:solidFill>
                  <a:srgbClr val="000000"/>
                </a:solidFill>
                <a:latin typeface="Arial" panose="020B0604020202020204" pitchFamily="34" charset="0"/>
                <a:cs typeface="Arial" panose="020B0604020202020204" pitchFamily="34" charset="0"/>
              </a:rPr>
              <a:t> (AMX)</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X-ray Scattering for Biology (LIX)</a:t>
            </a:r>
            <a:endParaRPr lang="en-US" sz="1200" b="1" dirty="0" smtClean="0">
              <a:solidFill>
                <a:srgbClr val="FFC000"/>
              </a:solidFill>
              <a:latin typeface="Arial" panose="020B0604020202020204" pitchFamily="34" charset="0"/>
              <a:cs typeface="Arial" panose="020B0604020202020204" pitchFamily="34" charset="0"/>
            </a:endParaRPr>
          </a:p>
          <a:p>
            <a:pPr>
              <a:lnSpc>
                <a:spcPct val="95000"/>
              </a:lnSpc>
              <a:spcAft>
                <a:spcPts val="0"/>
              </a:spcAft>
              <a:buClr>
                <a:srgbClr val="FF0000"/>
              </a:buClr>
              <a:buSzPct val="135000"/>
              <a:defRPr/>
            </a:pPr>
            <a:r>
              <a:rPr lang="en-US" sz="1600" b="1" dirty="0" smtClean="0">
                <a:ln w="0">
                  <a:solidFill>
                    <a:schemeClr val="bg1">
                      <a:lumMod val="50000"/>
                    </a:schemeClr>
                  </a:solidFill>
                </a:ln>
                <a:solidFill>
                  <a:srgbClr val="FFC000"/>
                </a:solidFill>
                <a:latin typeface="Arial" panose="020B0604020202020204" pitchFamily="34" charset="0"/>
                <a:cs typeface="Arial" panose="020B0604020202020204" pitchFamily="34" charset="0"/>
              </a:rPr>
              <a:t>5 </a:t>
            </a:r>
            <a:r>
              <a:rPr lang="en-US" sz="1600" b="1" dirty="0">
                <a:ln w="0">
                  <a:solidFill>
                    <a:schemeClr val="bg1">
                      <a:lumMod val="50000"/>
                    </a:schemeClr>
                  </a:solidFill>
                </a:ln>
                <a:solidFill>
                  <a:srgbClr val="FFC000"/>
                </a:solidFill>
                <a:latin typeface="Arial" panose="020B0604020202020204" pitchFamily="34" charset="0"/>
                <a:cs typeface="Arial" panose="020B0604020202020204" pitchFamily="34" charset="0"/>
              </a:rPr>
              <a:t>Partner </a:t>
            </a:r>
            <a:r>
              <a:rPr lang="en-US" sz="1600" b="1" dirty="0" err="1">
                <a:ln w="0">
                  <a:solidFill>
                    <a:schemeClr val="bg1">
                      <a:lumMod val="50000"/>
                    </a:schemeClr>
                  </a:solidFill>
                </a:ln>
                <a:solidFill>
                  <a:srgbClr val="FFC000"/>
                </a:solidFill>
                <a:latin typeface="Arial" panose="020B0604020202020204" pitchFamily="34" charset="0"/>
                <a:cs typeface="Arial" panose="020B0604020202020204" pitchFamily="34" charset="0"/>
              </a:rPr>
              <a:t>Beamlines</a:t>
            </a:r>
            <a:endParaRPr lang="en-US" sz="1600" b="1" dirty="0">
              <a:ln w="0">
                <a:solidFill>
                  <a:schemeClr val="bg1">
                    <a:lumMod val="50000"/>
                  </a:schemeClr>
                </a:solidFill>
              </a:ln>
              <a:solidFill>
                <a:srgbClr val="FFC000"/>
              </a:solidFill>
              <a:latin typeface="Arial" panose="020B0604020202020204" pitchFamily="34" charset="0"/>
              <a:cs typeface="Arial" panose="020B0604020202020204" pitchFamily="34" charset="0"/>
            </a:endParaRP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Spectroscopy Soft and Tender (SST1, SST2)</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Beamline for Mater. Measurements (BMM)</a:t>
            </a:r>
          </a:p>
          <a:p>
            <a:pPr marL="57150">
              <a:lnSpc>
                <a:spcPct val="95000"/>
              </a:lnSpc>
              <a:spcAft>
                <a:spcPts val="0"/>
              </a:spcAft>
              <a:buClr>
                <a:srgbClr val="FF0000"/>
              </a:buClr>
              <a:buSzPct val="135000"/>
              <a:defRPr/>
            </a:pPr>
            <a:r>
              <a:rPr lang="en-US" sz="1200" dirty="0" err="1" smtClean="0">
                <a:solidFill>
                  <a:srgbClr val="000000"/>
                </a:solidFill>
                <a:latin typeface="Arial" panose="020B0604020202020204" pitchFamily="34" charset="0"/>
                <a:cs typeface="Arial" panose="020B0604020202020204" pitchFamily="34" charset="0"/>
              </a:rPr>
              <a:t>Microdiffraction</a:t>
            </a:r>
            <a:r>
              <a:rPr lang="en-US" sz="1200" dirty="0" smtClean="0">
                <a:solidFill>
                  <a:srgbClr val="000000"/>
                </a:solidFill>
                <a:latin typeface="Arial" panose="020B0604020202020204" pitchFamily="34" charset="0"/>
                <a:cs typeface="Arial" panose="020B0604020202020204" pitchFamily="34" charset="0"/>
              </a:rPr>
              <a:t> Beamline (NYX)</a:t>
            </a:r>
            <a:endParaRPr lang="en-US" sz="1200" b="1" dirty="0" smtClean="0">
              <a:solidFill>
                <a:srgbClr val="2929FF"/>
              </a:solidFill>
              <a:latin typeface="Arial" panose="020B0604020202020204" pitchFamily="34" charset="0"/>
              <a:cs typeface="Arial" panose="020B0604020202020204" pitchFamily="34" charset="0"/>
            </a:endParaRP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X-ray Footprinting (XFP)</a:t>
            </a:r>
            <a:endParaRPr lang="en-US" sz="1200" b="1" dirty="0" smtClean="0">
              <a:solidFill>
                <a:srgbClr val="2929FF"/>
              </a:solidFill>
              <a:latin typeface="Arial" panose="020B0604020202020204" pitchFamily="34" charset="0"/>
              <a:cs typeface="Arial" panose="020B0604020202020204" pitchFamily="34" charset="0"/>
            </a:endParaRPr>
          </a:p>
          <a:p>
            <a:pPr>
              <a:lnSpc>
                <a:spcPct val="95000"/>
              </a:lnSpc>
              <a:spcAft>
                <a:spcPts val="0"/>
              </a:spcAft>
              <a:buClr>
                <a:srgbClr val="FF0000"/>
              </a:buClr>
              <a:buSzPct val="135000"/>
              <a:defRPr/>
            </a:pPr>
            <a:r>
              <a:rPr lang="en-US" sz="1600" b="1" dirty="0" smtClean="0">
                <a:solidFill>
                  <a:srgbClr val="2929FF"/>
                </a:solidFill>
                <a:latin typeface="Arial" panose="020B0604020202020204" pitchFamily="34" charset="0"/>
                <a:cs typeface="Arial" panose="020B0604020202020204" pitchFamily="34" charset="0"/>
              </a:rPr>
              <a:t>8 NxtGen Beamlines</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Complex Materials Scattering (CMS)</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Magneto, </a:t>
            </a:r>
            <a:r>
              <a:rPr lang="en-US" sz="1200" dirty="0" err="1" smtClean="0">
                <a:solidFill>
                  <a:srgbClr val="000000"/>
                </a:solidFill>
                <a:latin typeface="Arial" panose="020B0604020202020204" pitchFamily="34" charset="0"/>
                <a:cs typeface="Arial" panose="020B0604020202020204" pitchFamily="34" charset="0"/>
              </a:rPr>
              <a:t>Ellipso</a:t>
            </a:r>
            <a:r>
              <a:rPr lang="en-US" sz="1200" dirty="0" smtClean="0">
                <a:solidFill>
                  <a:srgbClr val="000000"/>
                </a:solidFill>
                <a:latin typeface="Arial" panose="020B0604020202020204" pitchFamily="34" charset="0"/>
                <a:cs typeface="Arial" panose="020B0604020202020204" pitchFamily="34" charset="0"/>
              </a:rPr>
              <a:t>, High Pressure IR (MET/FIS)</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Metrology &amp; </a:t>
            </a:r>
            <a:r>
              <a:rPr lang="en-US" sz="1200" dirty="0" err="1" smtClean="0">
                <a:solidFill>
                  <a:srgbClr val="000000"/>
                </a:solidFill>
                <a:latin typeface="Arial" panose="020B0604020202020204" pitchFamily="34" charset="0"/>
                <a:cs typeface="Arial" panose="020B0604020202020204" pitchFamily="34" charset="0"/>
              </a:rPr>
              <a:t>Instrum</a:t>
            </a:r>
            <a:r>
              <a:rPr lang="en-US" sz="1200" dirty="0" smtClean="0">
                <a:solidFill>
                  <a:srgbClr val="000000"/>
                </a:solidFill>
                <a:latin typeface="Arial" panose="020B0604020202020204" pitchFamily="34" charset="0"/>
                <a:cs typeface="Arial" panose="020B0604020202020204" pitchFamily="34" charset="0"/>
              </a:rPr>
              <a:t> Development (MID)</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In-situ X-ray Diffraction Studies (IXD)</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Materials Physics &amp; Processing (MPP)</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Quick X-ray Absorption and Scattering (QAS)</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Tender X-ray Absorption Spectroscopy (TES)</a:t>
            </a:r>
          </a:p>
          <a:p>
            <a:pPr marL="57150">
              <a:lnSpc>
                <a:spcPct val="95000"/>
              </a:lnSpc>
              <a:spcAft>
                <a:spcPts val="0"/>
              </a:spcAft>
              <a:buClr>
                <a:srgbClr val="FF0000"/>
              </a:buClr>
              <a:buSzPct val="135000"/>
              <a:defRPr/>
            </a:pPr>
            <a:r>
              <a:rPr lang="en-US" sz="1200" dirty="0" smtClean="0">
                <a:solidFill>
                  <a:srgbClr val="000000"/>
                </a:solidFill>
                <a:latin typeface="Arial" panose="020B0604020202020204" pitchFamily="34" charset="0"/>
                <a:cs typeface="Arial" panose="020B0604020202020204" pitchFamily="34" charset="0"/>
              </a:rPr>
              <a:t>X-ray Fluorescence Microscopy (XFM)</a:t>
            </a:r>
          </a:p>
        </p:txBody>
      </p:sp>
      <p:grpSp>
        <p:nvGrpSpPr>
          <p:cNvPr id="23557" name="Group 2"/>
          <p:cNvGrpSpPr>
            <a:grpSpLocks/>
          </p:cNvGrpSpPr>
          <p:nvPr/>
        </p:nvGrpSpPr>
        <p:grpSpPr bwMode="auto">
          <a:xfrm>
            <a:off x="0" y="1001713"/>
            <a:ext cx="5876925" cy="6321425"/>
            <a:chOff x="177800" y="326961"/>
            <a:chExt cx="5876925" cy="6321489"/>
          </a:xfrm>
        </p:grpSpPr>
        <p:pic>
          <p:nvPicPr>
            <p:cNvPr id="235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800" y="326961"/>
              <a:ext cx="587692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Box 21"/>
            <p:cNvSpPr txBox="1">
              <a:spLocks noChangeArrowheads="1"/>
            </p:cNvSpPr>
            <p:nvPr/>
          </p:nvSpPr>
          <p:spPr bwMode="auto">
            <a:xfrm>
              <a:off x="5416550" y="6300788"/>
              <a:ext cx="523875" cy="347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endParaRPr lang="en-US" sz="1800"/>
            </a:p>
          </p:txBody>
        </p:sp>
        <p:sp>
          <p:nvSpPr>
            <p:cNvPr id="23567" name="TextBox 22"/>
            <p:cNvSpPr txBox="1">
              <a:spLocks noChangeArrowheads="1"/>
            </p:cNvSpPr>
            <p:nvPr/>
          </p:nvSpPr>
          <p:spPr bwMode="auto">
            <a:xfrm>
              <a:off x="1404938" y="936625"/>
              <a:ext cx="368300" cy="198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endParaRPr lang="en-US" sz="1800"/>
            </a:p>
          </p:txBody>
        </p:sp>
        <p:sp>
          <p:nvSpPr>
            <p:cNvPr id="23568" name="TextBox 23"/>
            <p:cNvSpPr txBox="1">
              <a:spLocks noChangeArrowheads="1"/>
            </p:cNvSpPr>
            <p:nvPr/>
          </p:nvSpPr>
          <p:spPr bwMode="auto">
            <a:xfrm>
              <a:off x="4703763" y="3819525"/>
              <a:ext cx="523875" cy="238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endParaRPr lang="en-US" sz="1800"/>
            </a:p>
          </p:txBody>
        </p:sp>
        <p:sp>
          <p:nvSpPr>
            <p:cNvPr id="2" name="Rectangle 1"/>
            <p:cNvSpPr/>
            <p:nvPr/>
          </p:nvSpPr>
          <p:spPr bwMode="auto">
            <a:xfrm>
              <a:off x="3302000" y="525400"/>
              <a:ext cx="300038" cy="160340"/>
            </a:xfrm>
            <a:prstGeom prst="rect">
              <a:avLst/>
            </a:prstGeom>
            <a:solidFill>
              <a:schemeClr val="accent1">
                <a:lumMod val="20000"/>
                <a:lumOff val="80000"/>
              </a:schemeClr>
            </a:solidFill>
            <a:ln w="12700" cap="flat" cmpd="sng" algn="ctr">
              <a:solidFill>
                <a:srgbClr val="0000FF"/>
              </a:solidFill>
              <a:prstDash val="solid"/>
              <a:round/>
              <a:headEnd type="none" w="med" len="med"/>
              <a:tailEnd type="none" w="med" len="med"/>
            </a:ln>
            <a:effectLst/>
          </p:spPr>
          <p:txBody>
            <a:bodyPr lIns="0" tIns="0" rIns="0" bIns="0" anchor="ctr" anchorCtr="1"/>
            <a:lstStyle/>
            <a:p>
              <a:pPr>
                <a:lnSpc>
                  <a:spcPct val="90000"/>
                </a:lnSpc>
                <a:spcBef>
                  <a:spcPct val="50000"/>
                </a:spcBef>
                <a:buClr>
                  <a:schemeClr val="folHlink"/>
                </a:buClr>
                <a:buSzPct val="135000"/>
                <a:defRPr/>
              </a:pPr>
              <a:r>
                <a:rPr lang="en-US" sz="1100" dirty="0">
                  <a:solidFill>
                    <a:srgbClr val="0000FF"/>
                  </a:solidFill>
                  <a:latin typeface="Arial Narrow" charset="0"/>
                  <a:ea typeface="Osaka" charset="-128"/>
                  <a:cs typeface="+mn-cs"/>
                </a:rPr>
                <a:t>MID</a:t>
              </a:r>
              <a:endParaRPr lang="en-US" sz="800" dirty="0">
                <a:solidFill>
                  <a:srgbClr val="0000FF"/>
                </a:solidFill>
                <a:latin typeface="Arial Narrow" charset="0"/>
                <a:ea typeface="Osaka" charset="-128"/>
                <a:cs typeface="+mn-cs"/>
              </a:endParaRPr>
            </a:p>
          </p:txBody>
        </p:sp>
        <p:sp>
          <p:nvSpPr>
            <p:cNvPr id="23570" name="TextBox 2"/>
            <p:cNvSpPr txBox="1">
              <a:spLocks noChangeArrowheads="1"/>
            </p:cNvSpPr>
            <p:nvPr/>
          </p:nvSpPr>
          <p:spPr bwMode="auto">
            <a:xfrm>
              <a:off x="1466850" y="957263"/>
              <a:ext cx="277813" cy="158750"/>
            </a:xfrm>
            <a:prstGeom prst="rect">
              <a:avLst/>
            </a:prstGeom>
            <a:solidFill>
              <a:schemeClr val="bg1"/>
            </a:solidFill>
            <a:ln w="9525">
              <a:solidFill>
                <a:srgbClr val="008000"/>
              </a:solidFill>
              <a:miter lim="800000"/>
              <a:headEnd/>
              <a:tailEnd/>
            </a:ln>
          </p:spPr>
          <p:txBody>
            <a:bodyPr lIns="0" tIns="0" rIns="0" bIns="0" anchor="ctr" anchorCtr="1"/>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r>
                <a:rPr lang="en-US" sz="1000" b="1">
                  <a:solidFill>
                    <a:srgbClr val="008000"/>
                  </a:solidFill>
                </a:rPr>
                <a:t>ESM</a:t>
              </a:r>
            </a:p>
          </p:txBody>
        </p:sp>
        <p:sp>
          <p:nvSpPr>
            <p:cNvPr id="21" name="TextBox 22"/>
            <p:cNvSpPr txBox="1">
              <a:spLocks noChangeArrowheads="1"/>
            </p:cNvSpPr>
            <p:nvPr/>
          </p:nvSpPr>
          <p:spPr bwMode="auto">
            <a:xfrm>
              <a:off x="5680075" y="2705060"/>
              <a:ext cx="284163" cy="169864"/>
            </a:xfrm>
            <a:prstGeom prst="rect">
              <a:avLst/>
            </a:prstGeom>
            <a:solidFill>
              <a:schemeClr val="bg1">
                <a:lumMod val="75000"/>
              </a:schemeClr>
            </a:solidFill>
            <a:ln w="9525">
              <a:solidFill>
                <a:schemeClr val="tx1"/>
              </a:solidFill>
              <a:miter lim="800000"/>
              <a:headEnd/>
              <a:tailEnd/>
            </a:ln>
          </p:spPr>
          <p:txBody>
            <a:bodyPr/>
            <a:lstStyle/>
            <a:p>
              <a:pPr>
                <a:defRPr/>
              </a:pPr>
              <a:endParaRPr lang="en-US">
                <a:latin typeface="Arial Narrow" charset="0"/>
                <a:ea typeface="Osaka" charset="-128"/>
                <a:cs typeface="Osaka" charset="-128"/>
              </a:endParaRPr>
            </a:p>
          </p:txBody>
        </p:sp>
        <p:sp>
          <p:nvSpPr>
            <p:cNvPr id="23572" name="TextBox 22"/>
            <p:cNvSpPr txBox="1">
              <a:spLocks noChangeArrowheads="1"/>
            </p:cNvSpPr>
            <p:nvPr/>
          </p:nvSpPr>
          <p:spPr bwMode="auto">
            <a:xfrm>
              <a:off x="4503738" y="5486400"/>
              <a:ext cx="314325" cy="160338"/>
            </a:xfrm>
            <a:prstGeom prst="rect">
              <a:avLst/>
            </a:prstGeom>
            <a:solidFill>
              <a:schemeClr val="bg1"/>
            </a:solidFill>
            <a:ln w="9525">
              <a:solidFill>
                <a:schemeClr val="tx1"/>
              </a:solidFill>
              <a:miter lim="800000"/>
              <a:headEnd/>
              <a:tailEnd/>
            </a:ln>
          </p:spPr>
          <p:txBody>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endParaRPr lang="en-US" sz="1800"/>
            </a:p>
          </p:txBody>
        </p:sp>
        <p:sp>
          <p:nvSpPr>
            <p:cNvPr id="23573" name="TextBox 2"/>
            <p:cNvSpPr txBox="1">
              <a:spLocks noChangeArrowheads="1"/>
            </p:cNvSpPr>
            <p:nvPr/>
          </p:nvSpPr>
          <p:spPr bwMode="auto">
            <a:xfrm>
              <a:off x="357382" y="2510064"/>
              <a:ext cx="277813" cy="158750"/>
            </a:xfrm>
            <a:prstGeom prst="rect">
              <a:avLst/>
            </a:prstGeom>
            <a:solidFill>
              <a:srgbClr val="FFCC99"/>
            </a:solidFill>
            <a:ln w="9525">
              <a:solidFill>
                <a:srgbClr val="FF9900"/>
              </a:solidFill>
              <a:miter lim="800000"/>
              <a:headEnd/>
              <a:tailEnd/>
            </a:ln>
          </p:spPr>
          <p:txBody>
            <a:bodyPr lIns="0" tIns="0" rIns="0" bIns="0" anchor="ctr" anchorCtr="1"/>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r>
                <a:rPr lang="en-US" sz="1000" b="1">
                  <a:solidFill>
                    <a:srgbClr val="FF9900"/>
                  </a:solidFill>
                </a:rPr>
                <a:t>XFP</a:t>
              </a:r>
            </a:p>
          </p:txBody>
        </p:sp>
      </p:grpSp>
      <p:sp>
        <p:nvSpPr>
          <p:cNvPr id="23558" name="Title 1"/>
          <p:cNvSpPr>
            <a:spLocks noGrp="1"/>
          </p:cNvSpPr>
          <p:nvPr>
            <p:ph type="title"/>
          </p:nvPr>
        </p:nvSpPr>
        <p:spPr>
          <a:xfrm>
            <a:off x="0" y="10390"/>
            <a:ext cx="9144000" cy="944563"/>
          </a:xfrm>
        </p:spPr>
        <p:txBody>
          <a:bodyPr/>
          <a:lstStyle/>
          <a:p>
            <a:pPr>
              <a:lnSpc>
                <a:spcPct val="80000"/>
              </a:lnSpc>
            </a:pPr>
            <a:r>
              <a:rPr lang="en-US" altLang="en-US" dirty="0"/>
              <a:t>NSLS-II Beamline Portfolio</a:t>
            </a:r>
            <a:br>
              <a:rPr lang="en-US" altLang="en-US" dirty="0"/>
            </a:br>
            <a:r>
              <a:rPr lang="en-US" altLang="en-US" sz="3200" dirty="0"/>
              <a:t>30 Beamlines Under Development </a:t>
            </a:r>
            <a:endParaRPr lang="en-US" sz="3200" dirty="0" smtClean="0">
              <a:solidFill>
                <a:srgbClr val="FF0000"/>
              </a:solidFill>
            </a:endParaRPr>
          </a:p>
        </p:txBody>
      </p:sp>
      <p:grpSp>
        <p:nvGrpSpPr>
          <p:cNvPr id="23559" name="Group 2"/>
          <p:cNvGrpSpPr>
            <a:grpSpLocks/>
          </p:cNvGrpSpPr>
          <p:nvPr/>
        </p:nvGrpSpPr>
        <p:grpSpPr bwMode="auto">
          <a:xfrm>
            <a:off x="2451100" y="1828800"/>
            <a:ext cx="1493838" cy="461963"/>
            <a:chOff x="2581642" y="4668596"/>
            <a:chExt cx="1494358" cy="461664"/>
          </a:xfrm>
        </p:grpSpPr>
        <p:sp>
          <p:nvSpPr>
            <p:cNvPr id="27" name="TextBox 6"/>
            <p:cNvSpPr txBox="1">
              <a:spLocks noChangeArrowheads="1"/>
            </p:cNvSpPr>
            <p:nvPr/>
          </p:nvSpPr>
          <p:spPr bwMode="auto">
            <a:xfrm>
              <a:off x="2581642" y="4919259"/>
              <a:ext cx="66698" cy="179272"/>
            </a:xfrm>
            <a:prstGeom prst="rect">
              <a:avLst/>
            </a:prstGeom>
            <a:solidFill>
              <a:schemeClr val="bg1">
                <a:lumMod val="75000"/>
              </a:schemeClr>
            </a:solidFill>
            <a:ln w="12700">
              <a:solidFill>
                <a:schemeClr val="tx1"/>
              </a:solidFill>
              <a:miter lim="800000"/>
              <a:headEnd/>
              <a:tailEnd/>
            </a:ln>
          </p:spPr>
          <p:txBody>
            <a:bodyPr lIns="0" tIns="0" rIns="0" bIns="0" anchor="ctr" anchorCtr="1"/>
            <a:lstStyle/>
            <a:p>
              <a:pPr>
                <a:defRPr/>
              </a:pPr>
              <a:endParaRPr lang="en-US" sz="900" dirty="0">
                <a:solidFill>
                  <a:srgbClr val="000000"/>
                </a:solidFill>
                <a:latin typeface="Arial"/>
                <a:ea typeface="Osaka" charset="0"/>
                <a:cs typeface="Arial"/>
              </a:endParaRPr>
            </a:p>
          </p:txBody>
        </p:sp>
        <p:sp>
          <p:nvSpPr>
            <p:cNvPr id="23562" name="TextBox 3"/>
            <p:cNvSpPr txBox="1">
              <a:spLocks noChangeArrowheads="1"/>
            </p:cNvSpPr>
            <p:nvPr/>
          </p:nvSpPr>
          <p:spPr bwMode="auto">
            <a:xfrm>
              <a:off x="2612325" y="4668596"/>
              <a:ext cx="11525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eaLnBrk="1" hangingPunct="1">
                <a:lnSpc>
                  <a:spcPct val="100000"/>
                </a:lnSpc>
                <a:spcBef>
                  <a:spcPct val="0"/>
                </a:spcBef>
                <a:buClrTx/>
                <a:buSzTx/>
                <a:buFontTx/>
                <a:buNone/>
              </a:pPr>
              <a:r>
                <a:rPr lang="en-US" sz="900" i="1">
                  <a:solidFill>
                    <a:srgbClr val="000000"/>
                  </a:solidFill>
                  <a:latin typeface="Arial" panose="020B0604020202020204" pitchFamily="34" charset="0"/>
                  <a:cs typeface="Arial" panose="020B0604020202020204" pitchFamily="34" charset="0"/>
                </a:rPr>
                <a:t>Outline</a:t>
              </a:r>
              <a:r>
                <a:rPr lang="en-US" sz="900">
                  <a:solidFill>
                    <a:srgbClr val="000000"/>
                  </a:solidFill>
                  <a:latin typeface="Arial" panose="020B0604020202020204" pitchFamily="34" charset="0"/>
                  <a:cs typeface="Arial" panose="020B0604020202020204" pitchFamily="34" charset="0"/>
                </a:rPr>
                <a:t> = ID</a:t>
              </a:r>
            </a:p>
          </p:txBody>
        </p:sp>
        <p:sp>
          <p:nvSpPr>
            <p:cNvPr id="23563" name="TextBox 6"/>
            <p:cNvSpPr txBox="1">
              <a:spLocks noChangeArrowheads="1"/>
            </p:cNvSpPr>
            <p:nvPr/>
          </p:nvSpPr>
          <p:spPr bwMode="auto">
            <a:xfrm>
              <a:off x="2581642" y="4705778"/>
              <a:ext cx="67145" cy="1793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eaLnBrk="1" hangingPunct="1">
                <a:lnSpc>
                  <a:spcPct val="100000"/>
                </a:lnSpc>
                <a:spcBef>
                  <a:spcPct val="0"/>
                </a:spcBef>
                <a:buClrTx/>
                <a:buSzTx/>
                <a:buFontTx/>
                <a:buNone/>
              </a:pPr>
              <a:endParaRPr lang="en-US" sz="900">
                <a:solidFill>
                  <a:srgbClr val="000000"/>
                </a:solidFill>
                <a:latin typeface="Arial" panose="020B0604020202020204" pitchFamily="34" charset="0"/>
                <a:cs typeface="Arial" panose="020B0604020202020204" pitchFamily="34" charset="0"/>
              </a:endParaRPr>
            </a:p>
          </p:txBody>
        </p:sp>
        <p:sp>
          <p:nvSpPr>
            <p:cNvPr id="23564" name="TextBox 21"/>
            <p:cNvSpPr txBox="1">
              <a:spLocks noChangeArrowheads="1"/>
            </p:cNvSpPr>
            <p:nvPr/>
          </p:nvSpPr>
          <p:spPr bwMode="auto">
            <a:xfrm>
              <a:off x="2612325" y="4899428"/>
              <a:ext cx="14636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eaLnBrk="1" hangingPunct="1">
                <a:lnSpc>
                  <a:spcPct val="100000"/>
                </a:lnSpc>
                <a:spcBef>
                  <a:spcPct val="0"/>
                </a:spcBef>
                <a:buClrTx/>
                <a:buSzTx/>
                <a:buFontTx/>
                <a:buNone/>
              </a:pPr>
              <a:r>
                <a:rPr lang="en-US" sz="900" i="1">
                  <a:solidFill>
                    <a:srgbClr val="000000"/>
                  </a:solidFill>
                  <a:latin typeface="Arial" panose="020B0604020202020204" pitchFamily="34" charset="0"/>
                  <a:cs typeface="Arial" panose="020B0604020202020204" pitchFamily="34" charset="0"/>
                </a:rPr>
                <a:t>Solid =</a:t>
              </a:r>
              <a:r>
                <a:rPr lang="en-US" sz="900">
                  <a:solidFill>
                    <a:srgbClr val="000000"/>
                  </a:solidFill>
                  <a:latin typeface="Arial" panose="020B0604020202020204" pitchFamily="34" charset="0"/>
                  <a:cs typeface="Arial" panose="020B0604020202020204" pitchFamily="34" charset="0"/>
                </a:rPr>
                <a:t> BM / 3PW / IR</a:t>
              </a:r>
            </a:p>
          </p:txBody>
        </p:sp>
      </p:grpSp>
      <p:sp>
        <p:nvSpPr>
          <p:cNvPr id="23560" name="TextBox 11"/>
          <p:cNvSpPr txBox="1">
            <a:spLocks noChangeArrowheads="1"/>
          </p:cNvSpPr>
          <p:nvPr/>
        </p:nvSpPr>
        <p:spPr bwMode="auto">
          <a:xfrm>
            <a:off x="975828" y="2848826"/>
            <a:ext cx="41640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284163" indent="-111125">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ts val="300"/>
              </a:spcBef>
              <a:buClr>
                <a:srgbClr val="FF0000"/>
              </a:buClr>
            </a:pPr>
            <a:r>
              <a:rPr lang="en-US" sz="1600" dirty="0">
                <a:solidFill>
                  <a:srgbClr val="000000"/>
                </a:solidFill>
                <a:cs typeface="Arial" panose="020B0604020202020204" pitchFamily="34" charset="0"/>
              </a:rPr>
              <a:t>NSLS-II Project, NEXT, ABBIX, and </a:t>
            </a:r>
            <a:r>
              <a:rPr lang="en-US" sz="1600" dirty="0" smtClean="0">
                <a:solidFill>
                  <a:srgbClr val="000000"/>
                </a:solidFill>
                <a:cs typeface="Arial" panose="020B0604020202020204" pitchFamily="34" charset="0"/>
              </a:rPr>
              <a:t>Partner </a:t>
            </a:r>
            <a:r>
              <a:rPr lang="en-US" sz="1600" dirty="0">
                <a:solidFill>
                  <a:srgbClr val="000000"/>
                </a:solidFill>
                <a:cs typeface="Arial" panose="020B0604020202020204" pitchFamily="34" charset="0"/>
              </a:rPr>
              <a:t>Beamlines deliver world-leading capabilities</a:t>
            </a:r>
          </a:p>
          <a:p>
            <a:pPr lvl="1">
              <a:lnSpc>
                <a:spcPct val="100000"/>
              </a:lnSpc>
              <a:spcBef>
                <a:spcPct val="0"/>
              </a:spcBef>
              <a:buClr>
                <a:srgbClr val="FF0000"/>
              </a:buClr>
              <a:buSzPct val="135000"/>
            </a:pPr>
            <a:r>
              <a:rPr lang="en-US" sz="1400" dirty="0">
                <a:cs typeface="Arial" panose="020B0604020202020204" pitchFamily="34" charset="0"/>
              </a:rPr>
              <a:t>All together, ~ 60% of the straight sections will be built out within first few years of NSLS-II operations</a:t>
            </a:r>
          </a:p>
          <a:p>
            <a:pPr>
              <a:lnSpc>
                <a:spcPct val="100000"/>
              </a:lnSpc>
              <a:spcBef>
                <a:spcPts val="600"/>
              </a:spcBef>
              <a:buClr>
                <a:srgbClr val="FF0000"/>
              </a:buClr>
            </a:pPr>
            <a:r>
              <a:rPr lang="en-US" sz="1600" dirty="0">
                <a:solidFill>
                  <a:srgbClr val="000000"/>
                </a:solidFill>
                <a:cs typeface="Arial" panose="020B0604020202020204" pitchFamily="34" charset="0"/>
              </a:rPr>
              <a:t>NxtGen beamlines will balance the beamline portfolio with complementary, often high throughput, capabilities and add significant capacity</a:t>
            </a:r>
          </a:p>
          <a:p>
            <a:pPr marL="285750">
              <a:lnSpc>
                <a:spcPct val="100000"/>
              </a:lnSpc>
              <a:spcBef>
                <a:spcPct val="0"/>
              </a:spcBef>
              <a:buClr>
                <a:srgbClr val="FF0000"/>
              </a:buClr>
            </a:pPr>
            <a:r>
              <a:rPr lang="en-US" sz="1400" dirty="0">
                <a:cs typeface="Arial" panose="020B0604020202020204" pitchFamily="34" charset="0"/>
              </a:rPr>
              <a:t>NxtGen will build out ~ 33% of BM/3PW/IR </a:t>
            </a:r>
            <a:r>
              <a:rPr lang="en-US" sz="1400" dirty="0" smtClean="0">
                <a:cs typeface="Arial" panose="020B0604020202020204" pitchFamily="34" charset="0"/>
              </a:rPr>
              <a:t>ports</a:t>
            </a:r>
            <a:endParaRPr lang="en-US" sz="1400" dirty="0">
              <a:cs typeface="Arial" panose="020B0604020202020204" pitchFamily="34" charset="0"/>
            </a:endParaRPr>
          </a:p>
        </p:txBody>
      </p:sp>
    </p:spTree>
    <p:extLst>
      <p:ext uri="{BB962C8B-B14F-4D97-AF65-F5344CB8AC3E}">
        <p14:creationId xmlns:p14="http://schemas.microsoft.com/office/powerpoint/2010/main" val="128512200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6"/>
          <p:cNvSpPr txBox="1">
            <a:spLocks noChangeArrowheads="1"/>
          </p:cNvSpPr>
          <p:nvPr/>
        </p:nvSpPr>
        <p:spPr bwMode="auto">
          <a:xfrm>
            <a:off x="0" y="6083300"/>
            <a:ext cx="2501900" cy="781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endParaRPr lang="en-US" sz="1800"/>
          </a:p>
        </p:txBody>
      </p:sp>
      <p:sp>
        <p:nvSpPr>
          <p:cNvPr id="32771" name="TextBox 2"/>
          <p:cNvSpPr txBox="1">
            <a:spLocks noChangeArrowheads="1"/>
          </p:cNvSpPr>
          <p:nvPr/>
        </p:nvSpPr>
        <p:spPr bwMode="auto">
          <a:xfrm>
            <a:off x="6911975" y="6121400"/>
            <a:ext cx="2239963" cy="73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endParaRPr lang="en-US" sz="1800"/>
          </a:p>
        </p:txBody>
      </p:sp>
      <p:sp>
        <p:nvSpPr>
          <p:cNvPr id="32772" name="Title 1"/>
          <p:cNvSpPr>
            <a:spLocks noGrp="1"/>
          </p:cNvSpPr>
          <p:nvPr>
            <p:ph type="title"/>
          </p:nvPr>
        </p:nvSpPr>
        <p:spPr>
          <a:xfrm>
            <a:off x="0" y="0"/>
            <a:ext cx="9144000" cy="957263"/>
          </a:xfrm>
        </p:spPr>
        <p:txBody>
          <a:bodyPr/>
          <a:lstStyle/>
          <a:p>
            <a:pPr>
              <a:lnSpc>
                <a:spcPct val="95000"/>
              </a:lnSpc>
            </a:pPr>
            <a:r>
              <a:rPr lang="en-US" sz="3800" smtClean="0"/>
              <a:t>NSLS-II Experimental Tools (NEXT) Beamlines</a:t>
            </a:r>
            <a:br>
              <a:rPr lang="en-US" sz="3800" smtClean="0"/>
            </a:br>
            <a:r>
              <a:rPr lang="en-US" sz="2400" smtClean="0"/>
              <a:t>DOE-BES funded $90M MIE project - Operations to begin 1QFY17</a:t>
            </a:r>
          </a:p>
        </p:txBody>
      </p:sp>
      <p:pic>
        <p:nvPicPr>
          <p:cNvPr id="32773" name="Picture 4"/>
          <p:cNvPicPr>
            <a:picLocks noChangeAspect="1" noChangeArrowheads="1"/>
          </p:cNvPicPr>
          <p:nvPr/>
        </p:nvPicPr>
        <p:blipFill>
          <a:blip r:embed="rId2">
            <a:extLst>
              <a:ext uri="{28A0092B-C50C-407E-A947-70E740481C1C}">
                <a14:useLocalDpi xmlns:a14="http://schemas.microsoft.com/office/drawing/2010/main" val="0"/>
              </a:ext>
            </a:extLst>
          </a:blip>
          <a:srcRect l="1765"/>
          <a:stretch>
            <a:fillRect/>
          </a:stretch>
        </p:blipFill>
        <p:spPr bwMode="auto">
          <a:xfrm>
            <a:off x="139700" y="5086350"/>
            <a:ext cx="193992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774" name="Picture 7" descr="Screen shot 2010-10-18 at 1.21.06 PM.png"/>
          <p:cNvPicPr>
            <a:picLocks noChangeAspect="1"/>
          </p:cNvPicPr>
          <p:nvPr/>
        </p:nvPicPr>
        <p:blipFill>
          <a:blip r:embed="rId3">
            <a:extLst>
              <a:ext uri="{28A0092B-C50C-407E-A947-70E740481C1C}">
                <a14:useLocalDpi xmlns:a14="http://schemas.microsoft.com/office/drawing/2010/main" val="0"/>
              </a:ext>
            </a:extLst>
          </a:blip>
          <a:srcRect l="4572" t="3296" r="2087" b="2986"/>
          <a:stretch>
            <a:fillRect/>
          </a:stretch>
        </p:blipFill>
        <p:spPr bwMode="auto">
          <a:xfrm>
            <a:off x="1665288" y="5214938"/>
            <a:ext cx="71596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100"/>
          <p:cNvSpPr>
            <a:spLocks noChangeArrowheads="1"/>
          </p:cNvSpPr>
          <p:nvPr/>
        </p:nvSpPr>
        <p:spPr bwMode="auto">
          <a:xfrm>
            <a:off x="7316788" y="6338888"/>
            <a:ext cx="18224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nSpc>
                <a:spcPct val="90000"/>
              </a:lnSpc>
              <a:spcBef>
                <a:spcPct val="20000"/>
              </a:spcBef>
              <a:buClr>
                <a:schemeClr val="folHlink"/>
              </a:buClr>
              <a:buSzPct val="135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Narrow" panose="020B0606020202030204" pitchFamily="34" charset="0"/>
                <a:ea typeface="Osaka"/>
                <a:cs typeface="Osaka"/>
              </a:defRPr>
            </a:lvl9pPr>
          </a:lstStyle>
          <a:p>
            <a:pPr algn="ctr" eaLnBrk="1" hangingPunct="1">
              <a:spcBef>
                <a:spcPct val="0"/>
              </a:spcBef>
              <a:buClrTx/>
              <a:buSzTx/>
              <a:buFontTx/>
              <a:buNone/>
            </a:pPr>
            <a:r>
              <a:rPr lang="en-US" sz="1600">
                <a:solidFill>
                  <a:srgbClr val="C00000"/>
                </a:solidFill>
              </a:rPr>
              <a:t>Sub-meV nano-ARPES</a:t>
            </a:r>
          </a:p>
          <a:p>
            <a:pPr algn="ctr" eaLnBrk="1" hangingPunct="1">
              <a:spcBef>
                <a:spcPct val="0"/>
              </a:spcBef>
              <a:buClrTx/>
              <a:buSzTx/>
              <a:buFontTx/>
              <a:buNone/>
            </a:pPr>
            <a:r>
              <a:rPr lang="en-US" sz="1600">
                <a:solidFill>
                  <a:srgbClr val="C00000"/>
                </a:solidFill>
              </a:rPr>
              <a:t>LEEM/PEEM</a:t>
            </a:r>
          </a:p>
        </p:txBody>
      </p:sp>
      <p:pic>
        <p:nvPicPr>
          <p:cNvPr id="3277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3970" t="2237" r="1805" b="1830"/>
          <a:stretch>
            <a:fillRect/>
          </a:stretch>
        </p:blipFill>
        <p:spPr bwMode="auto">
          <a:xfrm>
            <a:off x="4879975" y="1339850"/>
            <a:ext cx="212090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Rectangle 11"/>
          <p:cNvSpPr>
            <a:spLocks noChangeArrowheads="1"/>
          </p:cNvSpPr>
          <p:nvPr/>
        </p:nvSpPr>
        <p:spPr bwMode="auto">
          <a:xfrm>
            <a:off x="5254625" y="2309813"/>
            <a:ext cx="679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100000"/>
              </a:lnSpc>
              <a:spcBef>
                <a:spcPct val="0"/>
              </a:spcBef>
              <a:buClrTx/>
              <a:buSzTx/>
              <a:buFontTx/>
              <a:buNone/>
            </a:pPr>
            <a:r>
              <a:rPr lang="en-US" sz="1200"/>
              <a:t>Sr</a:t>
            </a:r>
            <a:r>
              <a:rPr lang="en-US" sz="1200" baseline="-25000"/>
              <a:t>2</a:t>
            </a:r>
            <a:r>
              <a:rPr lang="en-US" sz="1200"/>
              <a:t>CuO</a:t>
            </a:r>
            <a:r>
              <a:rPr lang="en-US" sz="1200" baseline="-25000"/>
              <a:t>3</a:t>
            </a:r>
            <a:endParaRPr lang="en-US" sz="1200"/>
          </a:p>
        </p:txBody>
      </p:sp>
      <p:pic>
        <p:nvPicPr>
          <p:cNvPr id="32778" name="Picture 8" descr="hgexafs"/>
          <p:cNvPicPr>
            <a:picLocks noChangeAspect="1" noChangeArrowheads="1"/>
          </p:cNvPicPr>
          <p:nvPr/>
        </p:nvPicPr>
        <p:blipFill>
          <a:blip r:embed="rId5">
            <a:extLst>
              <a:ext uri="{28A0092B-C50C-407E-A947-70E740481C1C}">
                <a14:useLocalDpi xmlns:a14="http://schemas.microsoft.com/office/drawing/2010/main" val="0"/>
              </a:ext>
            </a:extLst>
          </a:blip>
          <a:srcRect l="10513" t="12607"/>
          <a:stretch>
            <a:fillRect/>
          </a:stretch>
        </p:blipFill>
        <p:spPr bwMode="auto">
          <a:xfrm>
            <a:off x="0" y="1284288"/>
            <a:ext cx="14605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9" descr="cdrxes"/>
          <p:cNvPicPr>
            <a:picLocks noChangeAspect="1" noChangeArrowheads="1"/>
          </p:cNvPicPr>
          <p:nvPr/>
        </p:nvPicPr>
        <p:blipFill>
          <a:blip r:embed="rId6">
            <a:extLst>
              <a:ext uri="{28A0092B-C50C-407E-A947-70E740481C1C}">
                <a14:useLocalDpi xmlns:a14="http://schemas.microsoft.com/office/drawing/2010/main" val="0"/>
              </a:ext>
            </a:extLst>
          </a:blip>
          <a:srcRect r="15489"/>
          <a:stretch>
            <a:fillRect/>
          </a:stretch>
        </p:blipFill>
        <p:spPr bwMode="auto">
          <a:xfrm>
            <a:off x="1460500" y="1284288"/>
            <a:ext cx="13335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3"/>
          <p:cNvPicPr>
            <a:picLocks noChangeAspect="1" noChangeArrowheads="1"/>
          </p:cNvPicPr>
          <p:nvPr/>
        </p:nvPicPr>
        <p:blipFill>
          <a:blip r:embed="rId7">
            <a:extLst>
              <a:ext uri="{28A0092B-C50C-407E-A947-70E740481C1C}">
                <a14:useLocalDpi xmlns:a14="http://schemas.microsoft.com/office/drawing/2010/main" val="0"/>
              </a:ext>
            </a:extLst>
          </a:blip>
          <a:srcRect l="2802" t="826" r="1897" b="4008"/>
          <a:stretch>
            <a:fillRect/>
          </a:stretch>
        </p:blipFill>
        <p:spPr bwMode="auto">
          <a:xfrm>
            <a:off x="4191000" y="3922713"/>
            <a:ext cx="1176338"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1" name="Rectangle 1"/>
          <p:cNvSpPr>
            <a:spLocks noChangeArrowheads="1"/>
          </p:cNvSpPr>
          <p:nvPr/>
        </p:nvSpPr>
        <p:spPr bwMode="auto">
          <a:xfrm>
            <a:off x="4960938" y="4781550"/>
            <a:ext cx="40322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9pPr>
          </a:lstStyle>
          <a:p>
            <a:pPr eaLnBrk="1" hangingPunct="1">
              <a:lnSpc>
                <a:spcPct val="83000"/>
              </a:lnSpc>
              <a:spcBef>
                <a:spcPct val="0"/>
              </a:spcBef>
              <a:buClr>
                <a:srgbClr val="FF0000"/>
              </a:buClr>
              <a:buFontTx/>
              <a:buNone/>
            </a:pPr>
            <a:r>
              <a:rPr lang="en-US" sz="1800" b="1">
                <a:cs typeface="Arial" panose="020B0604020202020204" pitchFamily="34" charset="0"/>
              </a:rPr>
              <a:t>Electron Spectro-Microscopy </a:t>
            </a:r>
            <a:r>
              <a:rPr lang="en-US" sz="1800">
                <a:cs typeface="Arial" panose="020B0604020202020204" pitchFamily="34" charset="0"/>
              </a:rPr>
              <a:t>(ESM)</a:t>
            </a:r>
          </a:p>
        </p:txBody>
      </p:sp>
      <p:sp>
        <p:nvSpPr>
          <p:cNvPr id="32782" name="Rectangle 3"/>
          <p:cNvSpPr>
            <a:spLocks noChangeArrowheads="1"/>
          </p:cNvSpPr>
          <p:nvPr/>
        </p:nvSpPr>
        <p:spPr bwMode="auto">
          <a:xfrm>
            <a:off x="5451475" y="3000375"/>
            <a:ext cx="26574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9pPr>
          </a:lstStyle>
          <a:p>
            <a:pPr eaLnBrk="1" hangingPunct="1">
              <a:lnSpc>
                <a:spcPct val="83000"/>
              </a:lnSpc>
              <a:spcBef>
                <a:spcPct val="0"/>
              </a:spcBef>
              <a:buClr>
                <a:srgbClr val="FF0000"/>
              </a:buClr>
              <a:buFontTx/>
              <a:buNone/>
            </a:pPr>
            <a:r>
              <a:rPr lang="en-US" sz="1800" b="1">
                <a:cs typeface="Arial" panose="020B0604020202020204" pitchFamily="34" charset="0"/>
              </a:rPr>
              <a:t>Soft Matter Interfaces </a:t>
            </a:r>
            <a:r>
              <a:rPr lang="en-US" sz="1800">
                <a:cs typeface="Arial" panose="020B0604020202020204" pitchFamily="34" charset="0"/>
              </a:rPr>
              <a:t>(SMI)</a:t>
            </a:r>
          </a:p>
        </p:txBody>
      </p:sp>
      <p:sp>
        <p:nvSpPr>
          <p:cNvPr id="32783" name="Rectangle 4"/>
          <p:cNvSpPr>
            <a:spLocks noChangeArrowheads="1"/>
          </p:cNvSpPr>
          <p:nvPr/>
        </p:nvSpPr>
        <p:spPr bwMode="auto">
          <a:xfrm>
            <a:off x="5362575" y="1035050"/>
            <a:ext cx="33639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9pPr>
          </a:lstStyle>
          <a:p>
            <a:pPr eaLnBrk="1" hangingPunct="1">
              <a:lnSpc>
                <a:spcPct val="83000"/>
              </a:lnSpc>
              <a:spcBef>
                <a:spcPct val="0"/>
              </a:spcBef>
              <a:buClr>
                <a:srgbClr val="FF0000"/>
              </a:buClr>
              <a:buFontTx/>
              <a:buNone/>
            </a:pPr>
            <a:r>
              <a:rPr lang="en-US" sz="1800" b="1">
                <a:cs typeface="Arial" panose="020B0604020202020204" pitchFamily="34" charset="0"/>
              </a:rPr>
              <a:t>Soft Inelastic X-ray Scattering </a:t>
            </a:r>
            <a:r>
              <a:rPr lang="en-US" sz="1800">
                <a:cs typeface="Arial" panose="020B0604020202020204" pitchFamily="34" charset="0"/>
              </a:rPr>
              <a:t>(SIX)</a:t>
            </a:r>
          </a:p>
        </p:txBody>
      </p:sp>
      <p:sp>
        <p:nvSpPr>
          <p:cNvPr id="32784" name="Rectangle 5"/>
          <p:cNvSpPr>
            <a:spLocks noChangeArrowheads="1"/>
          </p:cNvSpPr>
          <p:nvPr/>
        </p:nvSpPr>
        <p:spPr bwMode="auto">
          <a:xfrm>
            <a:off x="546100" y="996950"/>
            <a:ext cx="29305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9pPr>
          </a:lstStyle>
          <a:p>
            <a:pPr eaLnBrk="1" hangingPunct="1">
              <a:lnSpc>
                <a:spcPct val="83000"/>
              </a:lnSpc>
              <a:spcBef>
                <a:spcPct val="0"/>
              </a:spcBef>
              <a:buClr>
                <a:srgbClr val="FF0000"/>
              </a:buClr>
              <a:buFontTx/>
              <a:buNone/>
            </a:pPr>
            <a:r>
              <a:rPr lang="en-US" sz="1800" b="1">
                <a:cs typeface="Arial" panose="020B0604020202020204" pitchFamily="34" charset="0"/>
              </a:rPr>
              <a:t>Inner Shell Spectroscopy </a:t>
            </a:r>
            <a:r>
              <a:rPr lang="en-US" sz="1800">
                <a:cs typeface="Arial" panose="020B0604020202020204" pitchFamily="34" charset="0"/>
              </a:rPr>
              <a:t>(ISS)</a:t>
            </a:r>
          </a:p>
        </p:txBody>
      </p:sp>
      <p:sp>
        <p:nvSpPr>
          <p:cNvPr id="32785" name="Rectangle 6"/>
          <p:cNvSpPr>
            <a:spLocks noChangeArrowheads="1"/>
          </p:cNvSpPr>
          <p:nvPr/>
        </p:nvSpPr>
        <p:spPr bwMode="auto">
          <a:xfrm>
            <a:off x="109538" y="4814888"/>
            <a:ext cx="37512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9pPr>
          </a:lstStyle>
          <a:p>
            <a:pPr eaLnBrk="1" hangingPunct="1">
              <a:lnSpc>
                <a:spcPct val="83000"/>
              </a:lnSpc>
              <a:spcBef>
                <a:spcPct val="0"/>
              </a:spcBef>
              <a:buClr>
                <a:srgbClr val="FF0000"/>
              </a:buClr>
              <a:buFontTx/>
              <a:buNone/>
            </a:pPr>
            <a:r>
              <a:rPr lang="en-US" sz="1800" b="1">
                <a:cs typeface="Arial" panose="020B0604020202020204" pitchFamily="34" charset="0"/>
              </a:rPr>
              <a:t>In-Situ &amp; Resonant X-Ray Studies </a:t>
            </a:r>
            <a:r>
              <a:rPr lang="en-US" sz="1800">
                <a:cs typeface="Arial" panose="020B0604020202020204" pitchFamily="34" charset="0"/>
              </a:rPr>
              <a:t>(ISR)</a:t>
            </a:r>
          </a:p>
        </p:txBody>
      </p:sp>
      <p:sp>
        <p:nvSpPr>
          <p:cNvPr id="32786" name="Rectangle 7"/>
          <p:cNvSpPr>
            <a:spLocks noChangeArrowheads="1"/>
          </p:cNvSpPr>
          <p:nvPr/>
        </p:nvSpPr>
        <p:spPr bwMode="auto">
          <a:xfrm>
            <a:off x="427038" y="2889250"/>
            <a:ext cx="30051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9pPr>
          </a:lstStyle>
          <a:p>
            <a:pPr eaLnBrk="1" hangingPunct="1">
              <a:lnSpc>
                <a:spcPct val="83000"/>
              </a:lnSpc>
              <a:spcBef>
                <a:spcPct val="0"/>
              </a:spcBef>
              <a:buClr>
                <a:srgbClr val="FF0000"/>
              </a:buClr>
              <a:buFontTx/>
              <a:buNone/>
            </a:pPr>
            <a:r>
              <a:rPr lang="en-US" sz="1800" b="1">
                <a:cs typeface="Arial" panose="020B0604020202020204" pitchFamily="34" charset="0"/>
              </a:rPr>
              <a:t>Full-field X-ray Imaging </a:t>
            </a:r>
            <a:r>
              <a:rPr lang="en-US" sz="1800">
                <a:cs typeface="Arial" panose="020B0604020202020204" pitchFamily="34" charset="0"/>
              </a:rPr>
              <a:t>(FXI)</a:t>
            </a:r>
          </a:p>
        </p:txBody>
      </p:sp>
      <p:sp>
        <p:nvSpPr>
          <p:cNvPr id="32787" name="Rectangle 1"/>
          <p:cNvSpPr>
            <a:spLocks noChangeArrowheads="1"/>
          </p:cNvSpPr>
          <p:nvPr/>
        </p:nvSpPr>
        <p:spPr bwMode="auto">
          <a:xfrm>
            <a:off x="7432675" y="5176838"/>
            <a:ext cx="16938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r>
              <a:rPr lang="en-US" sz="1400"/>
              <a:t>Advancing photoemission to characterize electronic structure of functional materials w/ high spatial resolution</a:t>
            </a:r>
          </a:p>
        </p:txBody>
      </p:sp>
      <p:sp>
        <p:nvSpPr>
          <p:cNvPr id="148" name="TextBox 147"/>
          <p:cNvSpPr txBox="1"/>
          <p:nvPr/>
        </p:nvSpPr>
        <p:spPr>
          <a:xfrm>
            <a:off x="187325" y="4119563"/>
            <a:ext cx="1246188" cy="168275"/>
          </a:xfrm>
          <a:prstGeom prst="rect">
            <a:avLst/>
          </a:prstGeom>
          <a:noFill/>
        </p:spPr>
        <p:txBody>
          <a:bodyPr lIns="0" tIns="0" rIns="0" bIns="0">
            <a:spAutoFit/>
          </a:bodyPr>
          <a:lstStyle/>
          <a:p>
            <a:pPr algn="ctr">
              <a:defRPr/>
            </a:pPr>
            <a:r>
              <a:rPr lang="en-US" sz="1100" dirty="0">
                <a:latin typeface="+mn-lt"/>
                <a:ea typeface="Osaka" charset="-128"/>
                <a:cs typeface="Calibri" pitchFamily="34" charset="0"/>
              </a:rPr>
              <a:t>semiconductor failures</a:t>
            </a:r>
          </a:p>
        </p:txBody>
      </p:sp>
      <p:sp>
        <p:nvSpPr>
          <p:cNvPr id="149" name="TextBox 148"/>
          <p:cNvSpPr txBox="1"/>
          <p:nvPr/>
        </p:nvSpPr>
        <p:spPr>
          <a:xfrm>
            <a:off x="1460500" y="4117975"/>
            <a:ext cx="1041400" cy="168275"/>
          </a:xfrm>
          <a:prstGeom prst="rect">
            <a:avLst/>
          </a:prstGeom>
          <a:noFill/>
        </p:spPr>
        <p:txBody>
          <a:bodyPr lIns="0" tIns="0" rIns="0" bIns="0">
            <a:spAutoFit/>
          </a:bodyPr>
          <a:lstStyle/>
          <a:p>
            <a:pPr algn="ctr">
              <a:defRPr/>
            </a:pPr>
            <a:r>
              <a:rPr lang="en-US" sz="1100" dirty="0">
                <a:latin typeface="+mn-lt"/>
                <a:ea typeface="Osaka" charset="-128"/>
                <a:cs typeface="Angsana New" panose="02020603050405020304" pitchFamily="18" charset="-34"/>
              </a:rPr>
              <a:t>CaCO</a:t>
            </a:r>
            <a:r>
              <a:rPr lang="en-US" sz="1100" baseline="-25000" dirty="0">
                <a:latin typeface="+mn-lt"/>
                <a:ea typeface="Osaka" charset="-128"/>
                <a:cs typeface="Angsana New" panose="02020603050405020304" pitchFamily="18" charset="-34"/>
              </a:rPr>
              <a:t>3</a:t>
            </a:r>
            <a:r>
              <a:rPr lang="en-US" sz="1100" dirty="0">
                <a:latin typeface="+mn-lt"/>
                <a:ea typeface="Osaka" charset="-128"/>
                <a:cs typeface="Angsana New" panose="02020603050405020304" pitchFamily="18" charset="-34"/>
              </a:rPr>
              <a:t> drilling</a:t>
            </a:r>
          </a:p>
        </p:txBody>
      </p:sp>
      <p:pic>
        <p:nvPicPr>
          <p:cNvPr id="32790" name="Picture 3"/>
          <p:cNvPicPr>
            <a:picLocks noChangeAspect="1" noChangeArrowheads="1"/>
          </p:cNvPicPr>
          <p:nvPr/>
        </p:nvPicPr>
        <p:blipFill>
          <a:blip r:embed="rId8">
            <a:extLst>
              <a:ext uri="{28A0092B-C50C-407E-A947-70E740481C1C}">
                <a14:useLocalDpi xmlns:a14="http://schemas.microsoft.com/office/drawing/2010/main" val="0"/>
              </a:ext>
            </a:extLst>
          </a:blip>
          <a:srcRect l="16963" t="25754" r="17218" b="12772"/>
          <a:stretch>
            <a:fillRect/>
          </a:stretch>
        </p:blipFill>
        <p:spPr bwMode="auto">
          <a:xfrm>
            <a:off x="214313" y="3208338"/>
            <a:ext cx="11985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91" name="Picture 7"/>
          <p:cNvPicPr>
            <a:picLocks noChangeAspect="1" noChangeArrowheads="1"/>
          </p:cNvPicPr>
          <p:nvPr/>
        </p:nvPicPr>
        <p:blipFill>
          <a:blip r:embed="rId9">
            <a:extLst>
              <a:ext uri="{28A0092B-C50C-407E-A947-70E740481C1C}">
                <a14:useLocalDpi xmlns:a14="http://schemas.microsoft.com/office/drawing/2010/main" val="0"/>
              </a:ext>
            </a:extLst>
          </a:blip>
          <a:srcRect l="16751" t="20093" r="16751" b="8463"/>
          <a:stretch>
            <a:fillRect/>
          </a:stretch>
        </p:blipFill>
        <p:spPr bwMode="auto">
          <a:xfrm>
            <a:off x="1460500" y="3205163"/>
            <a:ext cx="1041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92" name="TextBox 58"/>
          <p:cNvSpPr txBox="1">
            <a:spLocks noChangeArrowheads="1"/>
          </p:cNvSpPr>
          <p:nvPr/>
        </p:nvSpPr>
        <p:spPr bwMode="auto">
          <a:xfrm>
            <a:off x="166688" y="4308475"/>
            <a:ext cx="2997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85000"/>
              </a:lnSpc>
              <a:spcBef>
                <a:spcPct val="0"/>
              </a:spcBef>
              <a:buClrTx/>
              <a:buSzTx/>
              <a:buFontTx/>
              <a:buNone/>
            </a:pPr>
            <a:r>
              <a:rPr lang="en-US" sz="1600">
                <a:solidFill>
                  <a:srgbClr val="C00000"/>
                </a:solidFill>
              </a:rPr>
              <a:t>High speed TXM w/ 30 nm resolution</a:t>
            </a:r>
          </a:p>
        </p:txBody>
      </p:sp>
      <p:sp>
        <p:nvSpPr>
          <p:cNvPr id="32793" name="Rectangle 3"/>
          <p:cNvSpPr>
            <a:spLocks noChangeArrowheads="1"/>
          </p:cNvSpPr>
          <p:nvPr/>
        </p:nvSpPr>
        <p:spPr bwMode="auto">
          <a:xfrm>
            <a:off x="2422525" y="3201988"/>
            <a:ext cx="17510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sz="1400"/>
              <a:t>Real-time 3D imaging of natural and man-made materials in working environments</a:t>
            </a:r>
          </a:p>
        </p:txBody>
      </p:sp>
      <p:sp>
        <p:nvSpPr>
          <p:cNvPr id="32794" name="TextBox 58"/>
          <p:cNvSpPr txBox="1">
            <a:spLocks noChangeArrowheads="1"/>
          </p:cNvSpPr>
          <p:nvPr/>
        </p:nvSpPr>
        <p:spPr bwMode="auto">
          <a:xfrm>
            <a:off x="123825" y="2403475"/>
            <a:ext cx="33162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85000"/>
              </a:lnSpc>
              <a:spcBef>
                <a:spcPct val="0"/>
              </a:spcBef>
              <a:buClrTx/>
              <a:buSzTx/>
              <a:buFontTx/>
              <a:buNone/>
            </a:pPr>
            <a:r>
              <a:rPr lang="en-US" sz="1600">
                <a:solidFill>
                  <a:srgbClr val="C00000"/>
                </a:solidFill>
              </a:rPr>
              <a:t>Time resolved XAS with high E-resolution and at ultra-dilute concentrations</a:t>
            </a:r>
          </a:p>
        </p:txBody>
      </p:sp>
      <p:sp>
        <p:nvSpPr>
          <p:cNvPr id="32795" name="Rectangle 155"/>
          <p:cNvSpPr>
            <a:spLocks noChangeArrowheads="1"/>
          </p:cNvSpPr>
          <p:nvPr/>
        </p:nvSpPr>
        <p:spPr bwMode="auto">
          <a:xfrm>
            <a:off x="2773363" y="1301750"/>
            <a:ext cx="21145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sz="1400"/>
              <a:t>In-situ, time-resolved,     element specific studies of nanocatalysts, mettalloenzymes, environmental contaminants, batteries, and fuel cells</a:t>
            </a:r>
          </a:p>
        </p:txBody>
      </p:sp>
      <p:sp>
        <p:nvSpPr>
          <p:cNvPr id="32796" name="TextBox 58"/>
          <p:cNvSpPr txBox="1">
            <a:spLocks noChangeArrowheads="1"/>
          </p:cNvSpPr>
          <p:nvPr/>
        </p:nvSpPr>
        <p:spPr bwMode="auto">
          <a:xfrm>
            <a:off x="85725" y="6564313"/>
            <a:ext cx="29972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85000"/>
              </a:lnSpc>
              <a:spcBef>
                <a:spcPct val="0"/>
              </a:spcBef>
              <a:buClrTx/>
              <a:buSzTx/>
              <a:buFontTx/>
              <a:buNone/>
            </a:pPr>
            <a:r>
              <a:rPr lang="en-US" sz="1600">
                <a:solidFill>
                  <a:srgbClr val="C00000"/>
                </a:solidFill>
              </a:rPr>
              <a:t>Integrated materials physics studies</a:t>
            </a:r>
          </a:p>
        </p:txBody>
      </p:sp>
      <p:sp>
        <p:nvSpPr>
          <p:cNvPr id="32797" name="Rectangle 7"/>
          <p:cNvSpPr>
            <a:spLocks noChangeArrowheads="1"/>
          </p:cNvSpPr>
          <p:nvPr/>
        </p:nvSpPr>
        <p:spPr bwMode="auto">
          <a:xfrm>
            <a:off x="2368550" y="5311775"/>
            <a:ext cx="22891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sz="1400">
                <a:cs typeface="Arial" panose="020B0604020202020204" pitchFamily="34" charset="0"/>
              </a:rPr>
              <a:t>Powerful capabilities for in-situ, real-time growth, atomic structure of surface and interfaces, magnetic/orbital scattering, domain imaging, high magnetic fields</a:t>
            </a:r>
          </a:p>
        </p:txBody>
      </p:sp>
      <p:sp>
        <p:nvSpPr>
          <p:cNvPr id="32798" name="Rectangle 8"/>
          <p:cNvSpPr>
            <a:spLocks noChangeArrowheads="1"/>
          </p:cNvSpPr>
          <p:nvPr/>
        </p:nvSpPr>
        <p:spPr bwMode="auto">
          <a:xfrm>
            <a:off x="6630988" y="1501775"/>
            <a:ext cx="2508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sz="1400"/>
              <a:t>Elementary excitations (magnons, phonons and orbitons) in nanoscale samples (100 nm)</a:t>
            </a:r>
            <a:r>
              <a:rPr lang="en-US" sz="1400" baseline="30000"/>
              <a:t>3</a:t>
            </a:r>
            <a:r>
              <a:rPr lang="en-US" sz="1400"/>
              <a:t> w/ applications to</a:t>
            </a:r>
          </a:p>
          <a:p>
            <a:pPr algn="ctr">
              <a:lnSpc>
                <a:spcPct val="100000"/>
              </a:lnSpc>
              <a:spcBef>
                <a:spcPct val="0"/>
              </a:spcBef>
              <a:buClrTx/>
              <a:buSzTx/>
              <a:buFontTx/>
              <a:buNone/>
            </a:pPr>
            <a:r>
              <a:rPr lang="en-US" sz="1400"/>
              <a:t>superconductivity, nanocatalysts, energy storage materials</a:t>
            </a:r>
          </a:p>
        </p:txBody>
      </p:sp>
      <p:sp>
        <p:nvSpPr>
          <p:cNvPr id="32799" name="TextBox 58"/>
          <p:cNvSpPr txBox="1">
            <a:spLocks noChangeArrowheads="1"/>
          </p:cNvSpPr>
          <p:nvPr/>
        </p:nvSpPr>
        <p:spPr bwMode="auto">
          <a:xfrm>
            <a:off x="5851525" y="2679700"/>
            <a:ext cx="32940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85000"/>
              </a:lnSpc>
              <a:spcBef>
                <a:spcPct val="0"/>
              </a:spcBef>
              <a:buClrTx/>
              <a:buSzTx/>
              <a:buFontTx/>
              <a:buNone/>
            </a:pPr>
            <a:r>
              <a:rPr lang="en-US" sz="1600">
                <a:solidFill>
                  <a:srgbClr val="C00000"/>
                </a:solidFill>
              </a:rPr>
              <a:t>World-leading soft x-ray energy resolution</a:t>
            </a:r>
          </a:p>
        </p:txBody>
      </p:sp>
      <p:sp>
        <p:nvSpPr>
          <p:cNvPr id="32800" name="Rectangle 162"/>
          <p:cNvSpPr>
            <a:spLocks noChangeArrowheads="1"/>
          </p:cNvSpPr>
          <p:nvPr/>
        </p:nvSpPr>
        <p:spPr bwMode="auto">
          <a:xfrm>
            <a:off x="5875338" y="3211513"/>
            <a:ext cx="32385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sz="1400"/>
              <a:t>Understanding self-assembly of nanomaterials in order to create new hierarchical materials with tailored functionality</a:t>
            </a:r>
          </a:p>
        </p:txBody>
      </p:sp>
      <p:sp>
        <p:nvSpPr>
          <p:cNvPr id="32801" name="TextBox 58"/>
          <p:cNvSpPr txBox="1">
            <a:spLocks noChangeArrowheads="1"/>
          </p:cNvSpPr>
          <p:nvPr/>
        </p:nvSpPr>
        <p:spPr bwMode="auto">
          <a:xfrm>
            <a:off x="6489700" y="3965575"/>
            <a:ext cx="206533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85000"/>
              </a:lnSpc>
              <a:spcBef>
                <a:spcPct val="0"/>
              </a:spcBef>
              <a:buClrTx/>
              <a:buSzTx/>
              <a:buFontTx/>
              <a:buNone/>
            </a:pPr>
            <a:r>
              <a:rPr lang="en-US" sz="1600">
                <a:solidFill>
                  <a:srgbClr val="C00000"/>
                </a:solidFill>
              </a:rPr>
              <a:t>In-situ real-time studies of solid/liquid/vapor interfaces of complex materials</a:t>
            </a:r>
          </a:p>
        </p:txBody>
      </p:sp>
      <p:pic>
        <p:nvPicPr>
          <p:cNvPr id="32802" name="Picture 27" descr="XZ-13_th010_spot1_20sec_SAXS.png"/>
          <p:cNvPicPr>
            <a:picLocks noChangeAspect="1"/>
          </p:cNvPicPr>
          <p:nvPr/>
        </p:nvPicPr>
        <p:blipFill>
          <a:blip r:embed="rId10">
            <a:extLst>
              <a:ext uri="{28A0092B-C50C-407E-A947-70E740481C1C}">
                <a14:useLocalDpi xmlns:a14="http://schemas.microsoft.com/office/drawing/2010/main" val="0"/>
              </a:ext>
            </a:extLst>
          </a:blip>
          <a:srcRect l="11156" t="22221" r="5182"/>
          <a:stretch>
            <a:fillRect/>
          </a:stretch>
        </p:blipFill>
        <p:spPr bwMode="auto">
          <a:xfrm>
            <a:off x="4184650" y="2801938"/>
            <a:ext cx="1189038"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3" name="Picture 12"/>
          <p:cNvPicPr>
            <a:picLocks noChangeAspect="1" noChangeArrowheads="1"/>
          </p:cNvPicPr>
          <p:nvPr/>
        </p:nvPicPr>
        <p:blipFill>
          <a:blip r:embed="rId11">
            <a:extLst>
              <a:ext uri="{28A0092B-C50C-407E-A947-70E740481C1C}">
                <a14:useLocalDpi xmlns:a14="http://schemas.microsoft.com/office/drawing/2010/main" val="0"/>
              </a:ext>
            </a:extLst>
          </a:blip>
          <a:srcRect l="14117" t="8533" r="8942" b="27158"/>
          <a:stretch>
            <a:fillRect/>
          </a:stretch>
        </p:blipFill>
        <p:spPr bwMode="auto">
          <a:xfrm>
            <a:off x="4979988" y="3781425"/>
            <a:ext cx="1401762"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804"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0313" y="5097463"/>
            <a:ext cx="2246312" cy="166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856580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0"/>
            <a:ext cx="9144000" cy="957263"/>
          </a:xfrm>
        </p:spPr>
        <p:txBody>
          <a:bodyPr/>
          <a:lstStyle/>
          <a:p>
            <a:pPr>
              <a:lnSpc>
                <a:spcPct val="100000"/>
              </a:lnSpc>
            </a:pPr>
            <a:r>
              <a:rPr lang="en-US" sz="2900" smtClean="0"/>
              <a:t>Advanced Beamlines for Biological Investigations with X-rays</a:t>
            </a:r>
            <a:br>
              <a:rPr lang="en-US" sz="2900" smtClean="0"/>
            </a:br>
            <a:r>
              <a:rPr lang="en-US" sz="2400" smtClean="0"/>
              <a:t>ABBIX Project - NIH funded $45M - Operations to begin 1QFY16</a:t>
            </a:r>
          </a:p>
        </p:txBody>
      </p:sp>
      <p:sp>
        <p:nvSpPr>
          <p:cNvPr id="52227" name="Rectangle 5"/>
          <p:cNvSpPr>
            <a:spLocks noChangeArrowheads="1"/>
          </p:cNvSpPr>
          <p:nvPr/>
        </p:nvSpPr>
        <p:spPr bwMode="auto">
          <a:xfrm>
            <a:off x="125413" y="1262063"/>
            <a:ext cx="45085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9pPr>
          </a:lstStyle>
          <a:p>
            <a:pPr eaLnBrk="1" hangingPunct="1">
              <a:lnSpc>
                <a:spcPct val="83000"/>
              </a:lnSpc>
              <a:spcBef>
                <a:spcPct val="0"/>
              </a:spcBef>
              <a:buClr>
                <a:srgbClr val="FF0000"/>
              </a:buClr>
              <a:buFontTx/>
              <a:buNone/>
            </a:pPr>
            <a:r>
              <a:rPr lang="en-US" sz="1800" b="1">
                <a:cs typeface="Arial" panose="020B0604020202020204" pitchFamily="34" charset="0"/>
              </a:rPr>
              <a:t>Frontier Macromolecular Crystallography </a:t>
            </a:r>
            <a:r>
              <a:rPr lang="en-US" sz="1800">
                <a:cs typeface="Arial" panose="020B0604020202020204" pitchFamily="34" charset="0"/>
              </a:rPr>
              <a:t>(FMX)</a:t>
            </a:r>
          </a:p>
        </p:txBody>
      </p:sp>
      <p:sp>
        <p:nvSpPr>
          <p:cNvPr id="52228" name="Rectangle 155"/>
          <p:cNvSpPr>
            <a:spLocks noChangeArrowheads="1"/>
          </p:cNvSpPr>
          <p:nvPr/>
        </p:nvSpPr>
        <p:spPr bwMode="auto">
          <a:xfrm>
            <a:off x="223838" y="1662113"/>
            <a:ext cx="338455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eaLnBrk="1" hangingPunct="1">
              <a:lnSpc>
                <a:spcPct val="100000"/>
              </a:lnSpc>
              <a:spcBef>
                <a:spcPct val="0"/>
              </a:spcBef>
              <a:buClrTx/>
              <a:buSzTx/>
              <a:buFontTx/>
              <a:buNone/>
            </a:pPr>
            <a:r>
              <a:rPr lang="en-US" sz="1400"/>
              <a:t>Studies of enzymatic pathways of cellular </a:t>
            </a:r>
          </a:p>
          <a:p>
            <a:pPr eaLnBrk="1" hangingPunct="1">
              <a:lnSpc>
                <a:spcPct val="100000"/>
              </a:lnSpc>
              <a:spcBef>
                <a:spcPct val="0"/>
              </a:spcBef>
              <a:buClrTx/>
              <a:buSzTx/>
              <a:buFontTx/>
              <a:buNone/>
            </a:pPr>
            <a:r>
              <a:rPr lang="en-US" sz="1400"/>
              <a:t>and microbiological processes</a:t>
            </a:r>
          </a:p>
          <a:p>
            <a:pPr eaLnBrk="1" hangingPunct="1">
              <a:lnSpc>
                <a:spcPct val="100000"/>
              </a:lnSpc>
              <a:spcBef>
                <a:spcPts val="600"/>
              </a:spcBef>
              <a:buClrTx/>
              <a:buSzTx/>
              <a:buFontTx/>
              <a:buNone/>
            </a:pPr>
            <a:r>
              <a:rPr lang="en-US" sz="1400"/>
              <a:t>Studies of drug-target interactions of new </a:t>
            </a:r>
          </a:p>
          <a:p>
            <a:pPr eaLnBrk="1" hangingPunct="1">
              <a:lnSpc>
                <a:spcPct val="100000"/>
              </a:lnSpc>
              <a:spcBef>
                <a:spcPct val="0"/>
              </a:spcBef>
              <a:buClrTx/>
              <a:buSzTx/>
              <a:buFontTx/>
              <a:buNone/>
            </a:pPr>
            <a:r>
              <a:rPr lang="en-US" sz="1400"/>
              <a:t>and improved pharmacologically effective compounds</a:t>
            </a:r>
          </a:p>
          <a:p>
            <a:pPr eaLnBrk="1" hangingPunct="1">
              <a:lnSpc>
                <a:spcPct val="100000"/>
              </a:lnSpc>
              <a:spcBef>
                <a:spcPts val="600"/>
              </a:spcBef>
              <a:buClrTx/>
              <a:buSzTx/>
              <a:buFontTx/>
              <a:buNone/>
            </a:pPr>
            <a:r>
              <a:rPr lang="en-US" sz="1600">
                <a:solidFill>
                  <a:srgbClr val="C00000"/>
                </a:solidFill>
              </a:rPr>
              <a:t>Tunable 1µm beam of high intensity for</a:t>
            </a:r>
          </a:p>
          <a:p>
            <a:pPr eaLnBrk="1" hangingPunct="1">
              <a:lnSpc>
                <a:spcPct val="100000"/>
              </a:lnSpc>
              <a:spcBef>
                <a:spcPct val="0"/>
              </a:spcBef>
              <a:buClrTx/>
              <a:buSzTx/>
              <a:buFontTx/>
              <a:buNone/>
            </a:pPr>
            <a:r>
              <a:rPr lang="en-US" sz="1600">
                <a:solidFill>
                  <a:srgbClr val="C00000"/>
                </a:solidFill>
              </a:rPr>
              <a:t>micro-crystallographic studies of small crystals and large unit cells</a:t>
            </a:r>
          </a:p>
        </p:txBody>
      </p:sp>
      <p:sp>
        <p:nvSpPr>
          <p:cNvPr id="52229" name="Rectangle 165"/>
          <p:cNvSpPr>
            <a:spLocks noChangeArrowheads="1"/>
          </p:cNvSpPr>
          <p:nvPr/>
        </p:nvSpPr>
        <p:spPr bwMode="auto">
          <a:xfrm>
            <a:off x="5699125" y="1893888"/>
            <a:ext cx="323056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eaLnBrk="1" hangingPunct="1">
              <a:lnSpc>
                <a:spcPct val="100000"/>
              </a:lnSpc>
              <a:spcBef>
                <a:spcPct val="0"/>
              </a:spcBef>
              <a:buClrTx/>
              <a:buSzTx/>
              <a:buFontTx/>
              <a:buNone/>
            </a:pPr>
            <a:r>
              <a:rPr lang="en-US" sz="1400"/>
              <a:t>Atomic structure of large protein and nucleic acid complexes, including membrane proteins</a:t>
            </a:r>
          </a:p>
          <a:p>
            <a:pPr eaLnBrk="1" hangingPunct="1">
              <a:lnSpc>
                <a:spcPct val="100000"/>
              </a:lnSpc>
              <a:spcBef>
                <a:spcPts val="600"/>
              </a:spcBef>
              <a:buClrTx/>
              <a:buSzTx/>
              <a:buFontTx/>
              <a:buNone/>
            </a:pPr>
            <a:r>
              <a:rPr lang="en-US" sz="1400"/>
              <a:t>Highly automated to support remote access and extensive experimental searches</a:t>
            </a:r>
          </a:p>
          <a:p>
            <a:pPr eaLnBrk="1" hangingPunct="1">
              <a:lnSpc>
                <a:spcPct val="100000"/>
              </a:lnSpc>
              <a:spcBef>
                <a:spcPts val="600"/>
              </a:spcBef>
              <a:buClrTx/>
              <a:buSzTx/>
              <a:buFontTx/>
              <a:buNone/>
            </a:pPr>
            <a:r>
              <a:rPr lang="en-US" sz="1600">
                <a:solidFill>
                  <a:srgbClr val="C00000"/>
                </a:solidFill>
              </a:rPr>
              <a:t>Precise structure determinations with unprecedented throughput</a:t>
            </a:r>
          </a:p>
          <a:p>
            <a:pPr algn="ctr" eaLnBrk="1" hangingPunct="1">
              <a:lnSpc>
                <a:spcPct val="100000"/>
              </a:lnSpc>
              <a:spcBef>
                <a:spcPct val="0"/>
              </a:spcBef>
              <a:buClrTx/>
              <a:buSzTx/>
              <a:buFontTx/>
              <a:buNone/>
            </a:pPr>
            <a:endParaRPr lang="en-US" sz="1400"/>
          </a:p>
        </p:txBody>
      </p:sp>
      <p:pic>
        <p:nvPicPr>
          <p:cNvPr id="52230" name="Picture 9"/>
          <p:cNvPicPr>
            <a:picLocks noChangeAspect="1"/>
          </p:cNvPicPr>
          <p:nvPr/>
        </p:nvPicPr>
        <p:blipFill>
          <a:blip r:embed="rId2" cstate="screen">
            <a:extLst>
              <a:ext uri="{28A0092B-C50C-407E-A947-70E740481C1C}">
                <a14:useLocalDpi xmlns:a14="http://schemas.microsoft.com/office/drawing/2010/main"/>
              </a:ext>
            </a:extLst>
          </a:blip>
          <a:srcRect l="3995" t="4712" r="8769" b="2776"/>
          <a:stretch>
            <a:fillRect/>
          </a:stretch>
        </p:blipFill>
        <p:spPr bwMode="auto">
          <a:xfrm>
            <a:off x="30163" y="4470400"/>
            <a:ext cx="21685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0"/>
          <p:cNvPicPr>
            <a:picLocks noChangeAspect="1"/>
          </p:cNvPicPr>
          <p:nvPr/>
        </p:nvPicPr>
        <p:blipFill>
          <a:blip r:embed="rId3" cstate="screen">
            <a:extLst>
              <a:ext uri="{28A0092B-C50C-407E-A947-70E740481C1C}">
                <a14:useLocalDpi xmlns:a14="http://schemas.microsoft.com/office/drawing/2010/main"/>
              </a:ext>
            </a:extLst>
          </a:blip>
          <a:srcRect l="1665" t="12363" r="13333" b="2583"/>
          <a:stretch>
            <a:fillRect/>
          </a:stretch>
        </p:blipFill>
        <p:spPr bwMode="auto">
          <a:xfrm>
            <a:off x="2205038" y="4489450"/>
            <a:ext cx="16510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1"/>
          <p:cNvPicPr>
            <a:picLocks noChangeAspect="1"/>
          </p:cNvPicPr>
          <p:nvPr/>
        </p:nvPicPr>
        <p:blipFill>
          <a:blip r:embed="rId4" cstate="screen">
            <a:extLst>
              <a:ext uri="{28A0092B-C50C-407E-A947-70E740481C1C}">
                <a14:useLocalDpi xmlns:a14="http://schemas.microsoft.com/office/drawing/2010/main"/>
              </a:ext>
            </a:extLst>
          </a:blip>
          <a:srcRect l="2940" t="8250" r="8508" b="1955"/>
          <a:stretch>
            <a:fillRect/>
          </a:stretch>
        </p:blipFill>
        <p:spPr bwMode="auto">
          <a:xfrm>
            <a:off x="3344863" y="4486275"/>
            <a:ext cx="18494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5"/>
          <p:cNvSpPr>
            <a:spLocks noChangeArrowheads="1"/>
          </p:cNvSpPr>
          <p:nvPr/>
        </p:nvSpPr>
        <p:spPr bwMode="auto">
          <a:xfrm>
            <a:off x="1952625" y="4013200"/>
            <a:ext cx="51466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9pPr>
          </a:lstStyle>
          <a:p>
            <a:pPr eaLnBrk="1" hangingPunct="1">
              <a:lnSpc>
                <a:spcPct val="83000"/>
              </a:lnSpc>
              <a:spcBef>
                <a:spcPct val="0"/>
              </a:spcBef>
              <a:buClr>
                <a:srgbClr val="FF0000"/>
              </a:buClr>
              <a:buFontTx/>
              <a:buNone/>
            </a:pPr>
            <a:r>
              <a:rPr lang="en-US" sz="1800" b="1">
                <a:cs typeface="Arial" panose="020B0604020202020204" pitchFamily="34" charset="0"/>
              </a:rPr>
              <a:t>High Brightness X-ray Scattering for Life Sciences </a:t>
            </a:r>
            <a:r>
              <a:rPr lang="en-US" sz="1800">
                <a:cs typeface="Arial" panose="020B0604020202020204" pitchFamily="34" charset="0"/>
              </a:rPr>
              <a:t>(LIX)</a:t>
            </a:r>
          </a:p>
        </p:txBody>
      </p:sp>
      <p:sp>
        <p:nvSpPr>
          <p:cNvPr id="52234" name="Rectangle 207"/>
          <p:cNvSpPr>
            <a:spLocks noChangeArrowheads="1"/>
          </p:cNvSpPr>
          <p:nvPr/>
        </p:nvSpPr>
        <p:spPr bwMode="auto">
          <a:xfrm>
            <a:off x="5426075" y="4452938"/>
            <a:ext cx="37496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eaLnBrk="1" hangingPunct="1">
              <a:lnSpc>
                <a:spcPct val="100000"/>
              </a:lnSpc>
              <a:spcBef>
                <a:spcPct val="0"/>
              </a:spcBef>
              <a:buClrTx/>
              <a:buSzTx/>
              <a:buFontTx/>
              <a:buNone/>
            </a:pPr>
            <a:r>
              <a:rPr lang="en-US" sz="1400"/>
              <a:t>Grazing incidence scattering from 2D solutions of </a:t>
            </a:r>
          </a:p>
          <a:p>
            <a:pPr eaLnBrk="1" hangingPunct="1">
              <a:lnSpc>
                <a:spcPct val="100000"/>
              </a:lnSpc>
              <a:spcBef>
                <a:spcPct val="0"/>
              </a:spcBef>
              <a:buClrTx/>
              <a:buSzTx/>
              <a:buFontTx/>
              <a:buNone/>
            </a:pPr>
            <a:r>
              <a:rPr lang="en-US" sz="1400"/>
              <a:t>proteins embedded in near-native membranes</a:t>
            </a:r>
          </a:p>
          <a:p>
            <a:pPr eaLnBrk="1" hangingPunct="1">
              <a:lnSpc>
                <a:spcPct val="100000"/>
              </a:lnSpc>
              <a:spcBef>
                <a:spcPts val="600"/>
              </a:spcBef>
              <a:buClrTx/>
              <a:buSzTx/>
              <a:buFontTx/>
              <a:buNone/>
            </a:pPr>
            <a:r>
              <a:rPr lang="en-US" sz="1400"/>
              <a:t>1μm beam scanning probe imaging and </a:t>
            </a:r>
          </a:p>
          <a:p>
            <a:pPr eaLnBrk="1" hangingPunct="1">
              <a:lnSpc>
                <a:spcPct val="100000"/>
              </a:lnSpc>
              <a:spcBef>
                <a:spcPct val="0"/>
              </a:spcBef>
              <a:buClrTx/>
              <a:buSzTx/>
              <a:buFontTx/>
              <a:buNone/>
            </a:pPr>
            <a:r>
              <a:rPr lang="en-US" sz="1400"/>
              <a:t>tomography of biological tissues</a:t>
            </a:r>
          </a:p>
          <a:p>
            <a:pPr eaLnBrk="1" hangingPunct="1">
              <a:lnSpc>
                <a:spcPct val="100000"/>
              </a:lnSpc>
              <a:spcBef>
                <a:spcPts val="600"/>
              </a:spcBef>
              <a:buClrTx/>
              <a:buSzTx/>
              <a:buFontTx/>
              <a:buNone/>
            </a:pPr>
            <a:r>
              <a:rPr lang="en-US" sz="1600">
                <a:solidFill>
                  <a:srgbClr val="C00000"/>
                </a:solidFill>
              </a:rPr>
              <a:t>Time-resolved solution scattering down to 10μs</a:t>
            </a:r>
          </a:p>
          <a:p>
            <a:pPr eaLnBrk="1" hangingPunct="1">
              <a:lnSpc>
                <a:spcPct val="100000"/>
              </a:lnSpc>
              <a:spcBef>
                <a:spcPct val="0"/>
              </a:spcBef>
              <a:buClrTx/>
              <a:buSzTx/>
              <a:buFontTx/>
              <a:buNone/>
            </a:pPr>
            <a:endParaRPr lang="en-US" sz="1400"/>
          </a:p>
        </p:txBody>
      </p:sp>
      <p:pic>
        <p:nvPicPr>
          <p:cNvPr id="52235" name="Picture 17" descr="FocA-sm.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21075" y="1654175"/>
            <a:ext cx="1887538"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Rectangle 5"/>
          <p:cNvSpPr>
            <a:spLocks noChangeArrowheads="1"/>
          </p:cNvSpPr>
          <p:nvPr/>
        </p:nvSpPr>
        <p:spPr bwMode="auto">
          <a:xfrm>
            <a:off x="5367338" y="1296988"/>
            <a:ext cx="3709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charset="-128"/>
              </a:defRPr>
            </a:lvl9pPr>
          </a:lstStyle>
          <a:p>
            <a:pPr eaLnBrk="1" hangingPunct="1">
              <a:lnSpc>
                <a:spcPct val="83000"/>
              </a:lnSpc>
              <a:spcBef>
                <a:spcPct val="0"/>
              </a:spcBef>
              <a:buClr>
                <a:srgbClr val="FF0000"/>
              </a:buClr>
              <a:buFontTx/>
              <a:buNone/>
            </a:pPr>
            <a:r>
              <a:rPr lang="en-US" sz="1800" b="1">
                <a:cs typeface="Arial" panose="020B0604020202020204" pitchFamily="34" charset="0"/>
              </a:rPr>
              <a:t>Highly Automated Beamline for </a:t>
            </a:r>
          </a:p>
          <a:p>
            <a:pPr eaLnBrk="1" hangingPunct="1">
              <a:lnSpc>
                <a:spcPct val="83000"/>
              </a:lnSpc>
              <a:spcBef>
                <a:spcPct val="0"/>
              </a:spcBef>
              <a:buClr>
                <a:srgbClr val="FF0000"/>
              </a:buClr>
              <a:buFontTx/>
              <a:buNone/>
            </a:pPr>
            <a:r>
              <a:rPr lang="en-US" sz="1800" b="1">
                <a:cs typeface="Arial" panose="020B0604020202020204" pitchFamily="34" charset="0"/>
              </a:rPr>
              <a:t>Macromolecular Crystallography </a:t>
            </a:r>
            <a:r>
              <a:rPr lang="en-US" sz="1800">
                <a:cs typeface="Arial" panose="020B0604020202020204" pitchFamily="34" charset="0"/>
              </a:rPr>
              <a:t>(AMX)</a:t>
            </a:r>
          </a:p>
        </p:txBody>
      </p:sp>
    </p:spTree>
    <p:extLst>
      <p:ext uri="{BB962C8B-B14F-4D97-AF65-F5344CB8AC3E}">
        <p14:creationId xmlns:p14="http://schemas.microsoft.com/office/powerpoint/2010/main" val="313832530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0"/>
            <a:ext cx="9144000" cy="957263"/>
          </a:xfrm>
        </p:spPr>
        <p:txBody>
          <a:bodyPr/>
          <a:lstStyle/>
          <a:p>
            <a:pPr>
              <a:lnSpc>
                <a:spcPct val="85000"/>
              </a:lnSpc>
            </a:pPr>
            <a:r>
              <a:rPr lang="en-US" smtClean="0"/>
              <a:t>Partner Beamlines</a:t>
            </a:r>
            <a:br>
              <a:rPr lang="en-US" smtClean="0"/>
            </a:br>
            <a:r>
              <a:rPr lang="en-US" sz="2400" smtClean="0"/>
              <a:t>Operations to begin FY16</a:t>
            </a:r>
          </a:p>
        </p:txBody>
      </p:sp>
      <p:sp>
        <p:nvSpPr>
          <p:cNvPr id="34819" name="Rectangle 5"/>
          <p:cNvSpPr>
            <a:spLocks noChangeArrowheads="1"/>
          </p:cNvSpPr>
          <p:nvPr/>
        </p:nvSpPr>
        <p:spPr bwMode="auto">
          <a:xfrm>
            <a:off x="36513" y="1119188"/>
            <a:ext cx="44719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9pPr>
          </a:lstStyle>
          <a:p>
            <a:pPr eaLnBrk="1" hangingPunct="1">
              <a:lnSpc>
                <a:spcPct val="83000"/>
              </a:lnSpc>
              <a:spcBef>
                <a:spcPct val="0"/>
              </a:spcBef>
              <a:buClr>
                <a:srgbClr val="FF0000"/>
              </a:buClr>
              <a:buFontTx/>
              <a:buNone/>
            </a:pPr>
            <a:r>
              <a:rPr lang="en-US" sz="1800" b="1">
                <a:cs typeface="Arial" panose="020B0604020202020204" pitchFamily="34" charset="0"/>
              </a:rPr>
              <a:t>Spectroscopy Soft &amp; Tender </a:t>
            </a:r>
            <a:r>
              <a:rPr lang="en-US" sz="1800">
                <a:cs typeface="Arial" panose="020B0604020202020204" pitchFamily="34" charset="0"/>
              </a:rPr>
              <a:t>(SST-1, SST-2) - NIST</a:t>
            </a:r>
          </a:p>
        </p:txBody>
      </p:sp>
      <p:sp>
        <p:nvSpPr>
          <p:cNvPr id="34820" name="TextBox 58"/>
          <p:cNvSpPr txBox="1">
            <a:spLocks noChangeArrowheads="1"/>
          </p:cNvSpPr>
          <p:nvPr/>
        </p:nvSpPr>
        <p:spPr bwMode="auto">
          <a:xfrm>
            <a:off x="1736725" y="2341563"/>
            <a:ext cx="3017838"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85000"/>
              </a:lnSpc>
              <a:spcBef>
                <a:spcPct val="0"/>
              </a:spcBef>
              <a:buClrTx/>
              <a:buSzTx/>
              <a:buFontTx/>
              <a:buNone/>
            </a:pPr>
            <a:r>
              <a:rPr lang="en-US" sz="1600">
                <a:solidFill>
                  <a:srgbClr val="C00000"/>
                </a:solidFill>
              </a:rPr>
              <a:t>6 unique world class NEXAFS/XPS stations (2 full field microscopes, 2 automated high-throughput, and 2 in-situ high pressure) with two undulators covering soft (100 eV – 2.2 keV) and tender (1 – 7.5 keV) x-rays</a:t>
            </a:r>
          </a:p>
        </p:txBody>
      </p:sp>
      <p:sp>
        <p:nvSpPr>
          <p:cNvPr id="34821" name="Rectangle 155"/>
          <p:cNvSpPr>
            <a:spLocks noChangeArrowheads="1"/>
          </p:cNvSpPr>
          <p:nvPr/>
        </p:nvSpPr>
        <p:spPr bwMode="auto">
          <a:xfrm>
            <a:off x="2332038" y="1414463"/>
            <a:ext cx="217328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sz="1400"/>
              <a:t>Nanoscale imaging of the structure and chemistry of buried layers and interfaces of real device architectures</a:t>
            </a:r>
          </a:p>
        </p:txBody>
      </p:sp>
      <p:sp>
        <p:nvSpPr>
          <p:cNvPr id="34822" name="Rectangle 5"/>
          <p:cNvSpPr>
            <a:spLocks noChangeArrowheads="1"/>
          </p:cNvSpPr>
          <p:nvPr/>
        </p:nvSpPr>
        <p:spPr bwMode="auto">
          <a:xfrm>
            <a:off x="4660900" y="1119188"/>
            <a:ext cx="44831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9pPr>
          </a:lstStyle>
          <a:p>
            <a:pPr algn="ctr" eaLnBrk="1" hangingPunct="1">
              <a:lnSpc>
                <a:spcPct val="83000"/>
              </a:lnSpc>
              <a:spcBef>
                <a:spcPct val="0"/>
              </a:spcBef>
              <a:buClr>
                <a:srgbClr val="FF0000"/>
              </a:buClr>
              <a:buFontTx/>
              <a:buNone/>
            </a:pPr>
            <a:r>
              <a:rPr lang="en-US" sz="1800" b="1">
                <a:cs typeface="Arial" panose="020B0604020202020204" pitchFamily="34" charset="0"/>
              </a:rPr>
              <a:t>NYSBC Microdiffraction Beamline </a:t>
            </a:r>
            <a:r>
              <a:rPr lang="en-US" sz="1800">
                <a:cs typeface="Arial" panose="020B0604020202020204" pitchFamily="34" charset="0"/>
              </a:rPr>
              <a:t>(NYX) - NYSBC</a:t>
            </a:r>
          </a:p>
        </p:txBody>
      </p:sp>
      <p:sp>
        <p:nvSpPr>
          <p:cNvPr id="34823" name="TextBox 58"/>
          <p:cNvSpPr txBox="1">
            <a:spLocks noChangeArrowheads="1"/>
          </p:cNvSpPr>
          <p:nvPr/>
        </p:nvSpPr>
        <p:spPr bwMode="auto">
          <a:xfrm>
            <a:off x="5075238" y="3184525"/>
            <a:ext cx="39004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85000"/>
              </a:lnSpc>
              <a:spcBef>
                <a:spcPct val="0"/>
              </a:spcBef>
              <a:buClrTx/>
              <a:buSzTx/>
              <a:buFontTx/>
              <a:buNone/>
            </a:pPr>
            <a:r>
              <a:rPr lang="en-US" sz="1600">
                <a:solidFill>
                  <a:srgbClr val="C00000"/>
                </a:solidFill>
              </a:rPr>
              <a:t>Diffraction from micron sized crystals and optimized for anomalous scattering with high energy resolution at low energies (3.5 – 17.5 keV)</a:t>
            </a:r>
          </a:p>
        </p:txBody>
      </p:sp>
      <p:sp>
        <p:nvSpPr>
          <p:cNvPr id="34824" name="Rectangle 165"/>
          <p:cNvSpPr>
            <a:spLocks noChangeArrowheads="1"/>
          </p:cNvSpPr>
          <p:nvPr/>
        </p:nvSpPr>
        <p:spPr bwMode="auto">
          <a:xfrm>
            <a:off x="6654800" y="1695450"/>
            <a:ext cx="24892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sz="1400"/>
              <a:t>Membrane proteins relevant to neurobiology and metabolic disorders, and protein-protein interactions in signaling complexes and protein-nucleic acid complexes in transcription or replication</a:t>
            </a:r>
          </a:p>
        </p:txBody>
      </p:sp>
      <p:sp>
        <p:nvSpPr>
          <p:cNvPr id="34825" name="TextBox 1"/>
          <p:cNvSpPr txBox="1">
            <a:spLocks noChangeArrowheads="1"/>
          </p:cNvSpPr>
          <p:nvPr/>
        </p:nvSpPr>
        <p:spPr bwMode="auto">
          <a:xfrm>
            <a:off x="1914525" y="3625850"/>
            <a:ext cx="2590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100000"/>
              </a:lnSpc>
              <a:spcBef>
                <a:spcPct val="0"/>
              </a:spcBef>
              <a:buClrTx/>
              <a:buSzTx/>
              <a:buFontTx/>
              <a:buNone/>
            </a:pPr>
            <a:r>
              <a:rPr lang="en-US" sz="1400"/>
              <a:t>New X-ray Photoelectron Spectroscopy Microscope being developed for SST</a:t>
            </a:r>
          </a:p>
        </p:txBody>
      </p:sp>
      <p:pic>
        <p:nvPicPr>
          <p:cNvPr id="34826" name="Picture 3"/>
          <p:cNvPicPr>
            <a:picLocks noChangeAspect="1" noChangeArrowheads="1"/>
          </p:cNvPicPr>
          <p:nvPr/>
        </p:nvPicPr>
        <p:blipFill>
          <a:blip r:embed="rId2">
            <a:extLst>
              <a:ext uri="{28A0092B-C50C-407E-A947-70E740481C1C}">
                <a14:useLocalDpi xmlns:a14="http://schemas.microsoft.com/office/drawing/2010/main" val="0"/>
              </a:ext>
            </a:extLst>
          </a:blip>
          <a:srcRect l="70750" t="755" b="75244"/>
          <a:stretch>
            <a:fillRect/>
          </a:stretch>
        </p:blipFill>
        <p:spPr bwMode="auto">
          <a:xfrm>
            <a:off x="85725" y="2176463"/>
            <a:ext cx="16510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3"/>
          <p:cNvPicPr>
            <a:picLocks noChangeAspect="1" noChangeArrowheads="1"/>
          </p:cNvPicPr>
          <p:nvPr/>
        </p:nvPicPr>
        <p:blipFill>
          <a:blip r:embed="rId2">
            <a:extLst>
              <a:ext uri="{28A0092B-C50C-407E-A947-70E740481C1C}">
                <a14:useLocalDpi xmlns:a14="http://schemas.microsoft.com/office/drawing/2010/main" val="0"/>
              </a:ext>
            </a:extLst>
          </a:blip>
          <a:srcRect l="29713" t="755" r="30647" b="75244"/>
          <a:stretch>
            <a:fillRect/>
          </a:stretch>
        </p:blipFill>
        <p:spPr bwMode="auto">
          <a:xfrm>
            <a:off x="53975" y="1366838"/>
            <a:ext cx="22367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049588"/>
            <a:ext cx="1550988"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9" name="Picture 8" descr="P1F2b"/>
          <p:cNvPicPr>
            <a:picLocks noChangeAspect="1" noChangeArrowheads="1"/>
          </p:cNvPicPr>
          <p:nvPr/>
        </p:nvPicPr>
        <p:blipFill>
          <a:blip r:embed="rId4">
            <a:extLst>
              <a:ext uri="{28A0092B-C50C-407E-A947-70E740481C1C}">
                <a14:useLocalDpi xmlns:a14="http://schemas.microsoft.com/office/drawing/2010/main" val="0"/>
              </a:ext>
            </a:extLst>
          </a:blip>
          <a:srcRect l="1643" t="1030" r="1100" b="1440"/>
          <a:stretch>
            <a:fillRect/>
          </a:stretch>
        </p:blipFill>
        <p:spPr bwMode="auto">
          <a:xfrm>
            <a:off x="4854575" y="1449388"/>
            <a:ext cx="18002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0"/>
          <p:cNvPicPr>
            <a:picLocks noChangeAspect="1" noChangeArrowheads="1"/>
          </p:cNvPicPr>
          <p:nvPr/>
        </p:nvPicPr>
        <p:blipFill>
          <a:blip r:embed="rId5">
            <a:extLst>
              <a:ext uri="{28A0092B-C50C-407E-A947-70E740481C1C}">
                <a14:useLocalDpi xmlns:a14="http://schemas.microsoft.com/office/drawing/2010/main" val="0"/>
              </a:ext>
            </a:extLst>
          </a:blip>
          <a:srcRect l="7951" r="8043"/>
          <a:stretch>
            <a:fillRect/>
          </a:stretch>
        </p:blipFill>
        <p:spPr bwMode="auto">
          <a:xfrm>
            <a:off x="53975" y="4675188"/>
            <a:ext cx="2679700" cy="1735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831" name="Rectangle 5"/>
          <p:cNvSpPr>
            <a:spLocks noChangeArrowheads="1"/>
          </p:cNvSpPr>
          <p:nvPr/>
        </p:nvSpPr>
        <p:spPr bwMode="auto">
          <a:xfrm>
            <a:off x="15875" y="4319588"/>
            <a:ext cx="4638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9pPr>
          </a:lstStyle>
          <a:p>
            <a:pPr eaLnBrk="1" hangingPunct="1">
              <a:lnSpc>
                <a:spcPct val="83000"/>
              </a:lnSpc>
              <a:spcBef>
                <a:spcPct val="0"/>
              </a:spcBef>
              <a:buClr>
                <a:srgbClr val="FF0000"/>
              </a:buClr>
              <a:buFontTx/>
              <a:buNone/>
            </a:pPr>
            <a:r>
              <a:rPr lang="en-US" sz="1800" b="1">
                <a:cs typeface="Arial" panose="020B0604020202020204" pitchFamily="34" charset="0"/>
              </a:rPr>
              <a:t>Beamline for Materials Measurements </a:t>
            </a:r>
            <a:r>
              <a:rPr lang="en-US" sz="1800">
                <a:cs typeface="Arial" panose="020B0604020202020204" pitchFamily="34" charset="0"/>
              </a:rPr>
              <a:t>(BMM) - NIST</a:t>
            </a:r>
          </a:p>
        </p:txBody>
      </p:sp>
      <p:sp>
        <p:nvSpPr>
          <p:cNvPr id="34832" name="TextBox 58"/>
          <p:cNvSpPr txBox="1">
            <a:spLocks noChangeArrowheads="1"/>
          </p:cNvSpPr>
          <p:nvPr/>
        </p:nvSpPr>
        <p:spPr bwMode="auto">
          <a:xfrm>
            <a:off x="2271713" y="6026150"/>
            <a:ext cx="31972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85000"/>
              </a:lnSpc>
              <a:spcBef>
                <a:spcPct val="0"/>
              </a:spcBef>
              <a:buClrTx/>
              <a:buSzTx/>
              <a:buFontTx/>
              <a:buNone/>
            </a:pPr>
            <a:r>
              <a:rPr lang="en-US" sz="1600">
                <a:solidFill>
                  <a:srgbClr val="C00000"/>
                </a:solidFill>
              </a:rPr>
              <a:t>High-throughput, high-quality hard x-ray absorption and diffraction</a:t>
            </a:r>
          </a:p>
        </p:txBody>
      </p:sp>
      <p:sp>
        <p:nvSpPr>
          <p:cNvPr id="34833" name="Rectangle 45"/>
          <p:cNvSpPr>
            <a:spLocks noChangeArrowheads="1"/>
          </p:cNvSpPr>
          <p:nvPr/>
        </p:nvSpPr>
        <p:spPr bwMode="auto">
          <a:xfrm>
            <a:off x="2733675" y="4705350"/>
            <a:ext cx="26701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sz="1400"/>
              <a:t>Strain engineering studies of electronic thin films, high throughput XAFS studies of chemical reactions and catalysts, phase transitions under controlled environmental conditions</a:t>
            </a:r>
          </a:p>
        </p:txBody>
      </p:sp>
      <p:pic>
        <p:nvPicPr>
          <p:cNvPr id="34834"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4800" y="4471988"/>
            <a:ext cx="18923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5" name="Rectangle 5"/>
          <p:cNvSpPr>
            <a:spLocks noChangeArrowheads="1"/>
          </p:cNvSpPr>
          <p:nvPr/>
        </p:nvSpPr>
        <p:spPr bwMode="auto">
          <a:xfrm>
            <a:off x="5961063" y="4248150"/>
            <a:ext cx="3095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chemeClr val="folHlink"/>
              </a:buClr>
              <a:buSzPct val="135000"/>
              <a:buChar char="•"/>
              <a:tabLst>
                <a:tab pos="3657600" algn="ctr"/>
                <a:tab pos="4059238" algn="ctr"/>
              </a:tabLst>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tabLst>
                <a:tab pos="3657600" algn="ctr"/>
                <a:tab pos="4059238" algn="ctr"/>
              </a:tabLst>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tabLst>
                <a:tab pos="3657600" algn="ctr"/>
                <a:tab pos="4059238" algn="ctr"/>
              </a:tabLst>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tabLst>
                <a:tab pos="3657600" algn="ctr"/>
                <a:tab pos="4059238" algn="ctr"/>
              </a:tabLst>
              <a:defRPr sz="2400">
                <a:solidFill>
                  <a:schemeClr val="tx1"/>
                </a:solidFill>
                <a:latin typeface="Arial Narrow" panose="020B0606020202030204" pitchFamily="34" charset="0"/>
                <a:ea typeface="Osaka"/>
                <a:cs typeface="Osaka"/>
              </a:defRPr>
            </a:lvl9pPr>
          </a:lstStyle>
          <a:p>
            <a:pPr eaLnBrk="1" hangingPunct="1">
              <a:lnSpc>
                <a:spcPct val="83000"/>
              </a:lnSpc>
              <a:spcBef>
                <a:spcPct val="0"/>
              </a:spcBef>
              <a:buClr>
                <a:srgbClr val="FF0000"/>
              </a:buClr>
              <a:buFontTx/>
              <a:buNone/>
            </a:pPr>
            <a:r>
              <a:rPr lang="en-US" sz="1800" b="1">
                <a:cs typeface="Arial" panose="020B0604020202020204" pitchFamily="34" charset="0"/>
              </a:rPr>
              <a:t>X-ray Footprinting </a:t>
            </a:r>
            <a:r>
              <a:rPr lang="en-US" sz="1800">
                <a:cs typeface="Arial" panose="020B0604020202020204" pitchFamily="34" charset="0"/>
              </a:rPr>
              <a:t>(XFP) - CWRU</a:t>
            </a:r>
          </a:p>
        </p:txBody>
      </p:sp>
      <p:sp>
        <p:nvSpPr>
          <p:cNvPr id="34836" name="TextBox 3"/>
          <p:cNvSpPr txBox="1">
            <a:spLocks noChangeArrowheads="1"/>
          </p:cNvSpPr>
          <p:nvPr/>
        </p:nvSpPr>
        <p:spPr bwMode="auto">
          <a:xfrm>
            <a:off x="6754813" y="6078538"/>
            <a:ext cx="2389187" cy="779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endParaRPr lang="en-US" sz="1800"/>
          </a:p>
        </p:txBody>
      </p:sp>
      <p:sp>
        <p:nvSpPr>
          <p:cNvPr id="34837" name="Rectangle 2"/>
          <p:cNvSpPr>
            <a:spLocks noChangeArrowheads="1"/>
          </p:cNvSpPr>
          <p:nvPr/>
        </p:nvSpPr>
        <p:spPr bwMode="auto">
          <a:xfrm>
            <a:off x="6176963" y="6078538"/>
            <a:ext cx="29670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sz="1400">
                <a:cs typeface="Times New Roman" panose="02020603050405020304" pitchFamily="18" charset="0"/>
              </a:rPr>
              <a:t>Steady state and time-resolved X-ray hydroxyl-radical mediated Protein and Nucleic Acid Footprinting</a:t>
            </a:r>
            <a:endParaRPr lang="en-US" sz="1400"/>
          </a:p>
        </p:txBody>
      </p:sp>
    </p:spTree>
    <p:extLst>
      <p:ext uri="{BB962C8B-B14F-4D97-AF65-F5344CB8AC3E}">
        <p14:creationId xmlns:p14="http://schemas.microsoft.com/office/powerpoint/2010/main" val="200762220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34925"/>
            <a:ext cx="9144000" cy="908050"/>
          </a:xfrm>
        </p:spPr>
        <p:txBody>
          <a:bodyPr/>
          <a:lstStyle/>
          <a:p>
            <a:r>
              <a:rPr lang="en-US" smtClean="0"/>
              <a:t>NSLS-II: The Next 10 Years</a:t>
            </a:r>
          </a:p>
        </p:txBody>
      </p:sp>
      <p:sp>
        <p:nvSpPr>
          <p:cNvPr id="55299" name="Content Placeholder 2"/>
          <p:cNvSpPr>
            <a:spLocks noGrp="1"/>
          </p:cNvSpPr>
          <p:nvPr>
            <p:ph idx="1"/>
          </p:nvPr>
        </p:nvSpPr>
        <p:spPr>
          <a:xfrm>
            <a:off x="0" y="958850"/>
            <a:ext cx="9144000" cy="379413"/>
          </a:xfrm>
        </p:spPr>
        <p:txBody>
          <a:bodyPr/>
          <a:lstStyle/>
          <a:p>
            <a:pPr marL="0" lvl="1" indent="0" algn="ctr">
              <a:spcBef>
                <a:spcPct val="0"/>
              </a:spcBef>
              <a:buClr>
                <a:srgbClr val="FF0000"/>
              </a:buClr>
              <a:buSzPct val="135000"/>
              <a:buFontTx/>
              <a:buNone/>
            </a:pPr>
            <a:r>
              <a:rPr lang="en-US" sz="2000" b="1" smtClean="0"/>
              <a:t>Vision: Enable and conduct broad range of high-impact science programs at NSLS-II</a:t>
            </a:r>
          </a:p>
        </p:txBody>
      </p:sp>
      <p:sp>
        <p:nvSpPr>
          <p:cNvPr id="17" name="AutoShape 3"/>
          <p:cNvSpPr>
            <a:spLocks noChangeArrowheads="1"/>
          </p:cNvSpPr>
          <p:nvPr/>
        </p:nvSpPr>
        <p:spPr bwMode="auto">
          <a:xfrm>
            <a:off x="6800850" y="2709863"/>
            <a:ext cx="2286000" cy="484187"/>
          </a:xfrm>
          <a:prstGeom prst="homePlate">
            <a:avLst>
              <a:gd name="adj" fmla="val 31956"/>
            </a:avLst>
          </a:prstGeom>
          <a:gradFill rotWithShape="1">
            <a:gsLst>
              <a:gs pos="0">
                <a:schemeClr val="accent2"/>
              </a:gs>
              <a:gs pos="100000">
                <a:schemeClr val="accent2">
                  <a:gamma/>
                  <a:tint val="66667"/>
                  <a:invGamma/>
                </a:schemeClr>
              </a:gs>
            </a:gsLst>
            <a:lin ang="0" scaled="1"/>
          </a:gradFill>
          <a:ln w="9525">
            <a:solidFill>
              <a:schemeClr val="hlink"/>
            </a:solidFill>
            <a:miter lim="800000"/>
            <a:headEnd/>
            <a:tailEnd/>
          </a:ln>
          <a:effectLst/>
        </p:spPr>
        <p:txBody>
          <a:bodyPr wrap="none" lIns="82058" tIns="41029" rIns="82058" bIns="41029" anchor="ctr"/>
          <a:lstStyle/>
          <a:p>
            <a:pPr algn="ctr" eaLnBrk="1" fontAlgn="auto" hangingPunct="1">
              <a:spcBef>
                <a:spcPts val="0"/>
              </a:spcBef>
              <a:spcAft>
                <a:spcPts val="0"/>
              </a:spcAft>
              <a:defRPr/>
            </a:pPr>
            <a:r>
              <a:rPr lang="en-US" sz="1600">
                <a:solidFill>
                  <a:srgbClr val="FFFFFF"/>
                </a:solidFill>
                <a:latin typeface="+mn-lt"/>
                <a:ea typeface="Osaka" charset="-128"/>
                <a:cs typeface="+mn-cs"/>
              </a:rPr>
              <a:t>Technology Maturation</a:t>
            </a:r>
          </a:p>
          <a:p>
            <a:pPr algn="ctr" eaLnBrk="1" fontAlgn="auto" hangingPunct="1">
              <a:spcBef>
                <a:spcPts val="0"/>
              </a:spcBef>
              <a:spcAft>
                <a:spcPts val="0"/>
              </a:spcAft>
              <a:defRPr/>
            </a:pPr>
            <a:r>
              <a:rPr lang="en-US" sz="1600">
                <a:solidFill>
                  <a:srgbClr val="FFFFFF"/>
                </a:solidFill>
                <a:latin typeface="+mn-lt"/>
                <a:ea typeface="Osaka" charset="-128"/>
                <a:cs typeface="+mn-cs"/>
              </a:rPr>
              <a:t> &amp; Deployment</a:t>
            </a:r>
          </a:p>
        </p:txBody>
      </p:sp>
      <p:sp>
        <p:nvSpPr>
          <p:cNvPr id="55301" name="AutoShape 4"/>
          <p:cNvSpPr>
            <a:spLocks noChangeArrowheads="1"/>
          </p:cNvSpPr>
          <p:nvPr/>
        </p:nvSpPr>
        <p:spPr bwMode="auto">
          <a:xfrm>
            <a:off x="4545013" y="2709863"/>
            <a:ext cx="2378075" cy="482600"/>
          </a:xfrm>
          <a:prstGeom prst="homePlate">
            <a:avLst>
              <a:gd name="adj" fmla="val 33353"/>
            </a:avLst>
          </a:prstGeom>
          <a:gradFill rotWithShape="1">
            <a:gsLst>
              <a:gs pos="0">
                <a:srgbClr val="0B6E7E"/>
              </a:gs>
              <a:gs pos="100000">
                <a:schemeClr val="accent2"/>
              </a:gs>
            </a:gsLst>
            <a:lin ang="0" scaled="1"/>
          </a:gradFill>
          <a:ln w="9525">
            <a:solidFill>
              <a:srgbClr val="FFE3AB"/>
            </a:solidFill>
            <a:miter lim="800000"/>
            <a:headEnd/>
            <a:tailEnd/>
          </a:ln>
        </p:spPr>
        <p:txBody>
          <a:bodyPr wrap="none" lIns="82058" tIns="41029" rIns="82058" bIns="41029" anchor="ct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100000"/>
              </a:lnSpc>
              <a:spcBef>
                <a:spcPct val="0"/>
              </a:spcBef>
              <a:buClrTx/>
              <a:buSzTx/>
              <a:buFontTx/>
              <a:buNone/>
            </a:pPr>
            <a:r>
              <a:rPr lang="en-US" sz="1600">
                <a:solidFill>
                  <a:srgbClr val="FFFFFF"/>
                </a:solidFill>
                <a:latin typeface="Calibri" panose="020F0502020204030204" pitchFamily="34" charset="0"/>
              </a:rPr>
              <a:t>Applied Research</a:t>
            </a:r>
          </a:p>
        </p:txBody>
      </p:sp>
      <p:sp>
        <p:nvSpPr>
          <p:cNvPr id="55302" name="AutoShape 6"/>
          <p:cNvSpPr>
            <a:spLocks noChangeArrowheads="1"/>
          </p:cNvSpPr>
          <p:nvPr/>
        </p:nvSpPr>
        <p:spPr bwMode="auto">
          <a:xfrm>
            <a:off x="31750" y="2711450"/>
            <a:ext cx="4748213" cy="479425"/>
          </a:xfrm>
          <a:prstGeom prst="homePlate">
            <a:avLst>
              <a:gd name="adj" fmla="val 67035"/>
            </a:avLst>
          </a:prstGeom>
          <a:gradFill rotWithShape="1">
            <a:gsLst>
              <a:gs pos="0">
                <a:srgbClr val="054370"/>
              </a:gs>
              <a:gs pos="100000">
                <a:srgbClr val="0B6E7E"/>
              </a:gs>
            </a:gsLst>
            <a:lin ang="0" scaled="1"/>
          </a:gradFill>
          <a:ln w="9525">
            <a:solidFill>
              <a:srgbClr val="FFE3AB"/>
            </a:solidFill>
            <a:miter lim="800000"/>
            <a:headEnd/>
            <a:tailEnd/>
          </a:ln>
        </p:spPr>
        <p:txBody>
          <a:bodyPr wrap="none" lIns="82058" tIns="41029" rIns="82058" bIns="41029" anchor="ct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eaLnBrk="1" hangingPunct="1">
              <a:lnSpc>
                <a:spcPct val="100000"/>
              </a:lnSpc>
              <a:spcBef>
                <a:spcPct val="0"/>
              </a:spcBef>
              <a:buClrTx/>
              <a:buSzTx/>
              <a:buFontTx/>
              <a:buNone/>
            </a:pPr>
            <a:r>
              <a:rPr lang="en-US" sz="1600">
                <a:solidFill>
                  <a:srgbClr val="FFFFFF"/>
                </a:solidFill>
                <a:latin typeface="Calibri" panose="020F0502020204030204" pitchFamily="34" charset="0"/>
              </a:rPr>
              <a:t>   Discovery Research           Use-inspired Basic Research     </a:t>
            </a:r>
          </a:p>
        </p:txBody>
      </p:sp>
      <p:sp>
        <p:nvSpPr>
          <p:cNvPr id="10" name="Text Box 22"/>
          <p:cNvSpPr txBox="1">
            <a:spLocks noChangeArrowheads="1"/>
          </p:cNvSpPr>
          <p:nvPr/>
        </p:nvSpPr>
        <p:spPr bwMode="auto">
          <a:xfrm>
            <a:off x="627063" y="1263650"/>
            <a:ext cx="3429000" cy="1457325"/>
          </a:xfrm>
          <a:prstGeom prst="rect">
            <a:avLst/>
          </a:prstGeom>
          <a:noFill/>
          <a:ln w="38100">
            <a:noFill/>
            <a:miter lim="800000"/>
            <a:headEnd/>
            <a:tailEnd/>
          </a:ln>
        </p:spPr>
        <p:txBody>
          <a:bodyPr/>
          <a:lstStyle/>
          <a:p>
            <a:pPr marL="341313">
              <a:buFont typeface="Wingdings" pitchFamily="2" charset="2"/>
              <a:buNone/>
              <a:defRPr/>
            </a:pPr>
            <a:r>
              <a:rPr lang="en-US" altLang="ja-JP" b="1" i="1" dirty="0">
                <a:latin typeface="+mj-lt"/>
                <a:ea typeface="Osaka" charset="-128"/>
                <a:cs typeface="+mn-cs"/>
              </a:rPr>
              <a:t>World Class Science</a:t>
            </a:r>
          </a:p>
          <a:p>
            <a:pPr marL="169863" indent="-169863">
              <a:buClr>
                <a:srgbClr val="FF0000"/>
              </a:buClr>
              <a:buFont typeface="Arial" panose="020B0604020202020204" pitchFamily="34" charset="0"/>
              <a:buChar char="•"/>
              <a:defRPr/>
            </a:pPr>
            <a:r>
              <a:rPr lang="en-US" altLang="ja-JP" dirty="0">
                <a:latin typeface="+mj-lt"/>
                <a:ea typeface="Osaka" charset="-128"/>
                <a:cs typeface="+mn-cs"/>
              </a:rPr>
              <a:t>Create a vibrant environment</a:t>
            </a:r>
          </a:p>
          <a:p>
            <a:pPr marL="169863" indent="-169863">
              <a:buClr>
                <a:srgbClr val="FF0000"/>
              </a:buClr>
              <a:buFont typeface="Arial" panose="020B0604020202020204" pitchFamily="34" charset="0"/>
              <a:buChar char="•"/>
              <a:defRPr/>
            </a:pPr>
            <a:r>
              <a:rPr lang="en-US" altLang="ja-JP" dirty="0">
                <a:latin typeface="+mj-lt"/>
                <a:ea typeface="Osaka" charset="-128"/>
                <a:cs typeface="+mn-cs"/>
              </a:rPr>
              <a:t>Develop breakthrough capabilities</a:t>
            </a:r>
          </a:p>
          <a:p>
            <a:pPr marL="169863" indent="-169863">
              <a:buClr>
                <a:srgbClr val="FF0000"/>
              </a:buClr>
              <a:buFont typeface="Arial" panose="020B0604020202020204" pitchFamily="34" charset="0"/>
              <a:buChar char="•"/>
              <a:defRPr/>
            </a:pPr>
            <a:r>
              <a:rPr lang="en-US" altLang="ja-JP" dirty="0">
                <a:latin typeface="+mn-lt"/>
                <a:ea typeface="Osaka" charset="-128"/>
                <a:cs typeface="+mn-cs"/>
              </a:rPr>
              <a:t>Identify new research areas</a:t>
            </a:r>
          </a:p>
          <a:p>
            <a:pPr marL="169863" indent="-169863">
              <a:buClr>
                <a:srgbClr val="FF0000"/>
              </a:buClr>
              <a:buFont typeface="Arial" panose="020B0604020202020204" pitchFamily="34" charset="0"/>
              <a:buChar char="•"/>
              <a:defRPr/>
            </a:pPr>
            <a:r>
              <a:rPr lang="en-US" altLang="ja-JP" dirty="0">
                <a:latin typeface="+mn-lt"/>
                <a:ea typeface="Osaka" charset="-128"/>
                <a:cs typeface="+mn-cs"/>
              </a:rPr>
              <a:t>Attract world class scientists</a:t>
            </a:r>
          </a:p>
        </p:txBody>
      </p:sp>
      <p:sp>
        <p:nvSpPr>
          <p:cNvPr id="53256" name="Text Box 23"/>
          <p:cNvSpPr txBox="1">
            <a:spLocks noChangeArrowheads="1"/>
          </p:cNvSpPr>
          <p:nvPr/>
        </p:nvSpPr>
        <p:spPr bwMode="auto">
          <a:xfrm>
            <a:off x="4918075" y="1263650"/>
            <a:ext cx="383857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marL="341313">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 typeface="Wingdings" panose="05000000000000000000" pitchFamily="2" charset="2"/>
              <a:buNone/>
              <a:defRPr/>
            </a:pPr>
            <a:r>
              <a:rPr lang="en-US" altLang="ja-JP" sz="1800" b="1" i="1" dirty="0" smtClean="0"/>
              <a:t>High Impact Technologies</a:t>
            </a:r>
          </a:p>
          <a:p>
            <a:pPr marL="171450" indent="-171450">
              <a:lnSpc>
                <a:spcPct val="100000"/>
              </a:lnSpc>
              <a:spcBef>
                <a:spcPct val="0"/>
              </a:spcBef>
              <a:buClr>
                <a:srgbClr val="FF0000"/>
              </a:buClr>
              <a:buSzTx/>
              <a:defRPr/>
            </a:pPr>
            <a:r>
              <a:rPr lang="en-US" sz="1800" dirty="0" smtClean="0"/>
              <a:t>Identify pre-competitive industrial R&amp;D</a:t>
            </a:r>
          </a:p>
          <a:p>
            <a:pPr marL="171450" indent="-171450">
              <a:lnSpc>
                <a:spcPct val="100000"/>
              </a:lnSpc>
              <a:spcBef>
                <a:spcPct val="0"/>
              </a:spcBef>
              <a:buClr>
                <a:srgbClr val="FF0000"/>
              </a:buClr>
              <a:buSzTx/>
              <a:defRPr/>
            </a:pPr>
            <a:r>
              <a:rPr lang="en-US" sz="1800" dirty="0" smtClean="0"/>
              <a:t>Match problems with expertise</a:t>
            </a:r>
          </a:p>
          <a:p>
            <a:pPr marL="171450" indent="-171450">
              <a:lnSpc>
                <a:spcPct val="100000"/>
              </a:lnSpc>
              <a:spcBef>
                <a:spcPct val="0"/>
              </a:spcBef>
              <a:buClr>
                <a:srgbClr val="FF0000"/>
              </a:buClr>
              <a:buSzTx/>
              <a:defRPr/>
            </a:pPr>
            <a:r>
              <a:rPr lang="en-US" sz="1800" dirty="0" smtClean="0"/>
              <a:t>Develop experiments/instruments</a:t>
            </a:r>
          </a:p>
          <a:p>
            <a:pPr marL="171450" indent="-171450">
              <a:lnSpc>
                <a:spcPct val="100000"/>
              </a:lnSpc>
              <a:spcBef>
                <a:spcPct val="0"/>
              </a:spcBef>
              <a:buClr>
                <a:srgbClr val="FF0000"/>
              </a:buClr>
              <a:buSzTx/>
              <a:defRPr/>
            </a:pPr>
            <a:r>
              <a:rPr lang="en-US" sz="1800" dirty="0" smtClean="0"/>
              <a:t>Provide solutions</a:t>
            </a:r>
            <a:endParaRPr lang="en-US" altLang="ja-JP" sz="1800" dirty="0" smtClean="0"/>
          </a:p>
        </p:txBody>
      </p:sp>
      <p:sp>
        <p:nvSpPr>
          <p:cNvPr id="4" name="TextBox 3"/>
          <p:cNvSpPr txBox="1"/>
          <p:nvPr/>
        </p:nvSpPr>
        <p:spPr>
          <a:xfrm>
            <a:off x="-4763" y="3122613"/>
            <a:ext cx="9148763" cy="2862262"/>
          </a:xfrm>
          <a:prstGeom prst="rect">
            <a:avLst/>
          </a:prstGeom>
          <a:noFill/>
        </p:spPr>
        <p:txBody>
          <a:bodyPr>
            <a:spAutoFit/>
          </a:bodyPr>
          <a:lstStyle/>
          <a:p>
            <a:pPr marL="114300" indent="-114300">
              <a:spcBef>
                <a:spcPts val="0"/>
              </a:spcBef>
              <a:buClr>
                <a:srgbClr val="FF0000"/>
              </a:buClr>
              <a:buFont typeface="Arial" panose="020B0604020202020204" pitchFamily="34" charset="0"/>
              <a:buChar char="•"/>
              <a:defRPr/>
            </a:pPr>
            <a:r>
              <a:rPr lang="en-US" kern="0" dirty="0">
                <a:ea typeface="Osaka" charset="-128"/>
                <a:cs typeface="+mn-cs"/>
              </a:rPr>
              <a:t>Strategy</a:t>
            </a:r>
          </a:p>
          <a:p>
            <a:pPr marL="284163" lvl="2" indent="-114300">
              <a:spcBef>
                <a:spcPts val="0"/>
              </a:spcBef>
              <a:buClr>
                <a:srgbClr val="FF0000"/>
              </a:buClr>
              <a:buSzPct val="100000"/>
              <a:buFont typeface="Arial" panose="020B0604020202020204" pitchFamily="34" charset="0"/>
              <a:buChar char="•"/>
              <a:defRPr/>
            </a:pPr>
            <a:r>
              <a:rPr lang="en-US" sz="1600" dirty="0">
                <a:ea typeface="Osaka" charset="-128"/>
                <a:cs typeface="+mn-cs"/>
              </a:rPr>
              <a:t>World class scientists pioneering new research areas</a:t>
            </a:r>
          </a:p>
          <a:p>
            <a:pPr marL="284163" lvl="2" indent="-114300">
              <a:spcBef>
                <a:spcPts val="0"/>
              </a:spcBef>
              <a:buClr>
                <a:srgbClr val="FF0000"/>
              </a:buClr>
              <a:buSzPct val="100000"/>
              <a:buFont typeface="Arial" panose="020B0604020202020204" pitchFamily="34" charset="0"/>
              <a:buChar char="•"/>
              <a:defRPr/>
            </a:pPr>
            <a:r>
              <a:rPr lang="en-US" sz="1600" dirty="0">
                <a:ea typeface="Osaka" charset="-128"/>
                <a:cs typeface="+mn-cs"/>
              </a:rPr>
              <a:t>Develop and operate world-class photon sciences beamlines with breakthrough capabilities</a:t>
            </a:r>
          </a:p>
          <a:p>
            <a:pPr marL="284163" lvl="2" indent="-114300">
              <a:spcBef>
                <a:spcPts val="0"/>
              </a:spcBef>
              <a:buClr>
                <a:srgbClr val="FF0000"/>
              </a:buClr>
              <a:buSzPct val="100000"/>
              <a:buFontTx/>
              <a:buChar char="•"/>
              <a:defRPr/>
            </a:pPr>
            <a:r>
              <a:rPr lang="en-US" sz="1600" dirty="0">
                <a:ea typeface="Osaka" charset="-128"/>
                <a:cs typeface="+mn-cs"/>
              </a:rPr>
              <a:t>Advance enabling technology in optics, detectors, instrumentation, engineering, methodologies, and analyses</a:t>
            </a:r>
          </a:p>
          <a:p>
            <a:pPr marL="284163" lvl="1" indent="-114300">
              <a:spcBef>
                <a:spcPts val="0"/>
              </a:spcBef>
              <a:buClr>
                <a:srgbClr val="FF0000"/>
              </a:buClr>
              <a:buFont typeface="Arial" panose="020B0604020202020204" pitchFamily="34" charset="0"/>
              <a:buChar char="•"/>
              <a:defRPr/>
            </a:pPr>
            <a:r>
              <a:rPr lang="en-US" sz="1600" dirty="0"/>
              <a:t>Leverage BNL facilities &amp; core programs and external groups to increase impact and better serve user community</a:t>
            </a:r>
          </a:p>
          <a:p>
            <a:pPr marL="284163" lvl="1" indent="-114300">
              <a:spcBef>
                <a:spcPts val="0"/>
              </a:spcBef>
              <a:buClr>
                <a:srgbClr val="FF0000"/>
              </a:buClr>
              <a:buFont typeface="Arial" panose="020B0604020202020204" pitchFamily="34" charset="0"/>
              <a:buChar char="•"/>
              <a:defRPr/>
            </a:pPr>
            <a:r>
              <a:rPr lang="en-US" sz="1600" dirty="0">
                <a:ea typeface="Osaka" charset="-128"/>
                <a:cs typeface="+mn-cs"/>
              </a:rPr>
              <a:t>Catalyze innovation by facilitating university-industry-government collaborations via focused workshops with topical communities identifying needs and opportunities</a:t>
            </a:r>
          </a:p>
          <a:p>
            <a:pPr marL="117475" indent="-117475">
              <a:spcBef>
                <a:spcPts val="0"/>
              </a:spcBef>
              <a:buClr>
                <a:srgbClr val="FF0000"/>
              </a:buClr>
              <a:buFont typeface="Arial" panose="020B0604020202020204" pitchFamily="34" charset="0"/>
              <a:buChar char="•"/>
              <a:defRPr/>
            </a:pPr>
            <a:r>
              <a:rPr lang="en-US" dirty="0">
                <a:ea typeface="Osaka" charset="-128"/>
                <a:cs typeface="+mn-cs"/>
              </a:rPr>
              <a:t>Organizing communities in Consortia to achieve greater productivity and impact</a:t>
            </a:r>
          </a:p>
          <a:p>
            <a:pPr marL="284163" lvl="1" indent="-114300">
              <a:spcBef>
                <a:spcPts val="0"/>
              </a:spcBef>
              <a:buClr>
                <a:srgbClr val="FF0000"/>
              </a:buClr>
              <a:buFont typeface="Arial" panose="020B0604020202020204" pitchFamily="34" charset="0"/>
              <a:buChar char="•"/>
              <a:defRPr/>
            </a:pPr>
            <a:r>
              <a:rPr lang="en-US" sz="1600" dirty="0">
                <a:ea typeface="Osaka" charset="-128"/>
                <a:cs typeface="+mn-cs"/>
              </a:rPr>
              <a:t>Facilitate formation of cross-cutting science consortia (e.g. Synchrotron Catalysis Consortium) to integrate science across beamlines, provide specialized instrumentation, and expand user community through outreach</a:t>
            </a:r>
          </a:p>
          <a:p>
            <a:pPr marL="284163" lvl="1" indent="-114300">
              <a:spcBef>
                <a:spcPts val="0"/>
              </a:spcBef>
              <a:buClr>
                <a:srgbClr val="FF0000"/>
              </a:buClr>
              <a:buFont typeface="Arial" panose="020B0604020202020204" pitchFamily="34" charset="0"/>
              <a:buChar char="•"/>
              <a:defRPr/>
            </a:pPr>
            <a:endParaRPr lang="en-US" sz="1600" dirty="0">
              <a:ea typeface="Osaka" charset="-128"/>
              <a:cs typeface="+mn-cs"/>
            </a:endParaRPr>
          </a:p>
        </p:txBody>
      </p:sp>
      <p:sp>
        <p:nvSpPr>
          <p:cNvPr id="55306" name="TextBox 1"/>
          <p:cNvSpPr txBox="1">
            <a:spLocks noChangeArrowheads="1"/>
          </p:cNvSpPr>
          <p:nvPr/>
        </p:nvSpPr>
        <p:spPr bwMode="auto">
          <a:xfrm>
            <a:off x="0" y="6126163"/>
            <a:ext cx="2690813"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endParaRPr lang="en-US" sz="1800"/>
          </a:p>
        </p:txBody>
      </p:sp>
      <p:sp>
        <p:nvSpPr>
          <p:cNvPr id="55307" name="TextBox 19"/>
          <p:cNvSpPr txBox="1">
            <a:spLocks noChangeArrowheads="1"/>
          </p:cNvSpPr>
          <p:nvPr/>
        </p:nvSpPr>
        <p:spPr bwMode="auto">
          <a:xfrm>
            <a:off x="6453188" y="6126163"/>
            <a:ext cx="2690812"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endParaRPr lang="en-US" sz="1800"/>
          </a:p>
        </p:txBody>
      </p:sp>
      <p:pic>
        <p:nvPicPr>
          <p:cNvPr id="28" name="Picture 8" descr="D2790307_CFN-w"/>
          <p:cNvPicPr>
            <a:picLocks noChangeAspect="1" noChangeArrowheads="1"/>
          </p:cNvPicPr>
          <p:nvPr/>
        </p:nvPicPr>
        <p:blipFill>
          <a:blip r:embed="rId3"/>
          <a:srcRect/>
          <a:stretch>
            <a:fillRect/>
          </a:stretch>
        </p:blipFill>
        <p:spPr bwMode="auto">
          <a:xfrm>
            <a:off x="2649538" y="5668963"/>
            <a:ext cx="2251075" cy="914400"/>
          </a:xfrm>
          <a:prstGeom prst="rect">
            <a:avLst/>
          </a:prstGeom>
          <a:noFill/>
          <a:ln w="6350">
            <a:solidFill>
              <a:schemeClr val="tx1"/>
            </a:solidFill>
            <a:miter lim="800000"/>
            <a:headEnd/>
            <a:tailEnd/>
          </a:ln>
          <a:effectLst>
            <a:outerShdw blurRad="25400" dist="25400" dir="2700000" algn="tl" rotWithShape="0">
              <a:srgbClr val="000000">
                <a:alpha val="50000"/>
              </a:srgbClr>
            </a:outerShdw>
          </a:effectLst>
        </p:spPr>
      </p:pic>
      <p:pic>
        <p:nvPicPr>
          <p:cNvPr id="29" name="Picture 12" descr="D1950607_NYBlue-300"/>
          <p:cNvPicPr>
            <a:picLocks noChangeAspect="1" noChangeArrowheads="1"/>
          </p:cNvPicPr>
          <p:nvPr/>
        </p:nvPicPr>
        <p:blipFill>
          <a:blip r:embed="rId4"/>
          <a:srcRect/>
          <a:stretch>
            <a:fillRect/>
          </a:stretch>
        </p:blipFill>
        <p:spPr bwMode="auto">
          <a:xfrm>
            <a:off x="4964113" y="5668963"/>
            <a:ext cx="1984375" cy="914400"/>
          </a:xfrm>
          <a:prstGeom prst="rect">
            <a:avLst/>
          </a:prstGeom>
          <a:noFill/>
          <a:ln w="6350">
            <a:solidFill>
              <a:schemeClr val="tx1"/>
            </a:solidFill>
            <a:miter lim="800000"/>
            <a:headEnd/>
            <a:tailEnd/>
          </a:ln>
          <a:effectLst>
            <a:outerShdw blurRad="25400" dist="25400" dir="2700000" algn="tl" rotWithShape="0">
              <a:srgbClr val="000000">
                <a:alpha val="50000"/>
              </a:srgbClr>
            </a:outerShdw>
          </a:effectLst>
        </p:spPr>
      </p:pic>
      <p:pic>
        <p:nvPicPr>
          <p:cNvPr id="31" name="Picture 1" descr="IMG00038-20110301-1143.jpg"/>
          <p:cNvPicPr>
            <a:picLocks noChangeAspect="1"/>
          </p:cNvPicPr>
          <p:nvPr/>
        </p:nvPicPr>
        <p:blipFill>
          <a:blip r:embed="rId5"/>
          <a:srcRect/>
          <a:stretch>
            <a:fillRect/>
          </a:stretch>
        </p:blipFill>
        <p:spPr bwMode="auto">
          <a:xfrm>
            <a:off x="7010400" y="5668963"/>
            <a:ext cx="2079625" cy="914400"/>
          </a:xfrm>
          <a:prstGeom prst="rect">
            <a:avLst/>
          </a:prstGeom>
          <a:noFill/>
          <a:ln w="6350">
            <a:solidFill>
              <a:schemeClr val="tx1"/>
            </a:solidFill>
            <a:miter lim="800000"/>
            <a:headEnd/>
            <a:tailEnd/>
          </a:ln>
          <a:effectLst>
            <a:outerShdw blurRad="25400" dist="25400" dir="2700000" algn="tl" rotWithShape="0">
              <a:srgbClr val="000000">
                <a:alpha val="50000"/>
              </a:srgbClr>
            </a:outerShdw>
          </a:effectLst>
        </p:spPr>
      </p:pic>
      <p:sp>
        <p:nvSpPr>
          <p:cNvPr id="32" name="TextBox 11"/>
          <p:cNvSpPr txBox="1">
            <a:spLocks noChangeArrowheads="1"/>
          </p:cNvSpPr>
          <p:nvPr/>
        </p:nvSpPr>
        <p:spPr bwMode="auto">
          <a:xfrm>
            <a:off x="2649538" y="6619875"/>
            <a:ext cx="2251075" cy="153988"/>
          </a:xfrm>
          <a:prstGeom prst="rect">
            <a:avLst/>
          </a:prstGeom>
          <a:noFill/>
          <a:ln w="9525">
            <a:noFill/>
            <a:miter lim="800000"/>
            <a:headEnd/>
            <a:tailEnd/>
          </a:ln>
        </p:spPr>
        <p:txBody>
          <a:bodyPr lIns="0" tIns="0" rIns="0" bIns="0"/>
          <a:lstStyle/>
          <a:p>
            <a:pPr algn="ctr" defTabSz="457200">
              <a:defRPr/>
            </a:pPr>
            <a:r>
              <a:rPr lang="en-US" sz="900" b="1" dirty="0">
                <a:solidFill>
                  <a:prstClr val="black"/>
                </a:solidFill>
                <a:latin typeface="Arial" pitchFamily="34" charset="0"/>
                <a:ea typeface="+mn-ea"/>
                <a:cs typeface="Arial" pitchFamily="34" charset="0"/>
              </a:rPr>
              <a:t>CFN / </a:t>
            </a:r>
            <a:r>
              <a:rPr lang="en-US" sz="900" b="1" dirty="0" err="1">
                <a:solidFill>
                  <a:prstClr val="black"/>
                </a:solidFill>
                <a:latin typeface="Arial" pitchFamily="34" charset="0"/>
                <a:ea typeface="+mn-ea"/>
                <a:cs typeface="Arial" pitchFamily="34" charset="0"/>
              </a:rPr>
              <a:t>Nanoscience</a:t>
            </a:r>
            <a:endParaRPr lang="en-US" sz="900" b="1" dirty="0">
              <a:solidFill>
                <a:prstClr val="black"/>
              </a:solidFill>
              <a:latin typeface="Arial" pitchFamily="34" charset="0"/>
              <a:ea typeface="+mn-ea"/>
              <a:cs typeface="Arial" pitchFamily="34" charset="0"/>
            </a:endParaRPr>
          </a:p>
        </p:txBody>
      </p:sp>
      <p:sp>
        <p:nvSpPr>
          <p:cNvPr id="33" name="TextBox 12"/>
          <p:cNvSpPr txBox="1">
            <a:spLocks noChangeArrowheads="1"/>
          </p:cNvSpPr>
          <p:nvPr/>
        </p:nvSpPr>
        <p:spPr bwMode="auto">
          <a:xfrm>
            <a:off x="31750" y="6589713"/>
            <a:ext cx="2554288" cy="153987"/>
          </a:xfrm>
          <a:prstGeom prst="rect">
            <a:avLst/>
          </a:prstGeom>
          <a:noFill/>
          <a:ln w="9525">
            <a:noFill/>
            <a:miter lim="800000"/>
            <a:headEnd/>
            <a:tailEnd/>
          </a:ln>
        </p:spPr>
        <p:txBody>
          <a:bodyPr lIns="0" tIns="0" rIns="0" bIns="0"/>
          <a:lstStyle/>
          <a:p>
            <a:pPr algn="ctr" defTabSz="457200">
              <a:defRPr/>
            </a:pPr>
            <a:r>
              <a:rPr lang="en-US" sz="900" b="1" dirty="0">
                <a:solidFill>
                  <a:prstClr val="black"/>
                </a:solidFill>
                <a:latin typeface="Arial" pitchFamily="34" charset="0"/>
                <a:ea typeface="+mn-ea"/>
                <a:cs typeface="Arial" pitchFamily="34" charset="0"/>
              </a:rPr>
              <a:t>NSLS-II</a:t>
            </a:r>
          </a:p>
        </p:txBody>
      </p:sp>
      <p:sp>
        <p:nvSpPr>
          <p:cNvPr id="34" name="TextBox 13"/>
          <p:cNvSpPr txBox="1">
            <a:spLocks noChangeArrowheads="1"/>
          </p:cNvSpPr>
          <p:nvPr/>
        </p:nvSpPr>
        <p:spPr bwMode="auto">
          <a:xfrm>
            <a:off x="4964113" y="6610350"/>
            <a:ext cx="1984375" cy="153988"/>
          </a:xfrm>
          <a:prstGeom prst="rect">
            <a:avLst/>
          </a:prstGeom>
          <a:noFill/>
          <a:ln w="9525">
            <a:noFill/>
            <a:miter lim="800000"/>
            <a:headEnd/>
            <a:tailEnd/>
          </a:ln>
        </p:spPr>
        <p:txBody>
          <a:bodyPr lIns="0" tIns="0" rIns="0" bIns="0"/>
          <a:lstStyle/>
          <a:p>
            <a:pPr algn="ctr" defTabSz="457200">
              <a:defRPr/>
            </a:pPr>
            <a:r>
              <a:rPr lang="en-US" sz="900" b="1" dirty="0">
                <a:solidFill>
                  <a:prstClr val="black"/>
                </a:solidFill>
                <a:latin typeface="Arial" pitchFamily="34" charset="0"/>
                <a:ea typeface="+mn-ea"/>
                <a:cs typeface="Arial" pitchFamily="34" charset="0"/>
              </a:rPr>
              <a:t>New York Blue</a:t>
            </a:r>
          </a:p>
        </p:txBody>
      </p:sp>
      <p:sp>
        <p:nvSpPr>
          <p:cNvPr id="35" name="TextBox 14"/>
          <p:cNvSpPr txBox="1">
            <a:spLocks noChangeArrowheads="1"/>
          </p:cNvSpPr>
          <p:nvPr/>
        </p:nvSpPr>
        <p:spPr bwMode="auto">
          <a:xfrm>
            <a:off x="7010400" y="6610350"/>
            <a:ext cx="2079625" cy="153988"/>
          </a:xfrm>
          <a:prstGeom prst="rect">
            <a:avLst/>
          </a:prstGeom>
          <a:noFill/>
          <a:ln w="9525">
            <a:noFill/>
            <a:miter lim="800000"/>
            <a:headEnd/>
            <a:tailEnd/>
          </a:ln>
        </p:spPr>
        <p:txBody>
          <a:bodyPr lIns="0" tIns="0" rIns="0" bIns="0"/>
          <a:lstStyle/>
          <a:p>
            <a:pPr algn="ctr" defTabSz="457200">
              <a:defRPr/>
            </a:pPr>
            <a:r>
              <a:rPr lang="en-US" sz="900" b="1" dirty="0">
                <a:solidFill>
                  <a:prstClr val="black"/>
                </a:solidFill>
                <a:latin typeface="Arial" pitchFamily="34" charset="0"/>
                <a:ea typeface="+mn-ea"/>
                <a:cs typeface="Arial" pitchFamily="34" charset="0"/>
              </a:rPr>
              <a:t>Long Island Solar Farm</a:t>
            </a:r>
          </a:p>
        </p:txBody>
      </p:sp>
      <p:pic>
        <p:nvPicPr>
          <p:cNvPr id="5531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 y="5668963"/>
            <a:ext cx="25542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17794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936625"/>
          </a:xfrm>
          <a:prstGeom prst="rect">
            <a:avLst/>
          </a:prstGeom>
        </p:spPr>
        <p:txBody>
          <a:bodyPr anchor="ctr"/>
          <a:lstStyle>
            <a:lvl1pPr algn="ctr" rtl="0" eaLnBrk="0" fontAlgn="base" hangingPunct="0">
              <a:lnSpc>
                <a:spcPct val="90000"/>
              </a:lnSpc>
              <a:spcBef>
                <a:spcPct val="0"/>
              </a:spcBef>
              <a:spcAft>
                <a:spcPct val="0"/>
              </a:spcAft>
              <a:defRPr sz="4000" b="1">
                <a:solidFill>
                  <a:schemeClr val="tx2"/>
                </a:solidFill>
                <a:latin typeface="+mj-lt"/>
                <a:ea typeface="+mj-ea"/>
                <a:cs typeface="Osaka"/>
              </a:defRPr>
            </a:lvl1pPr>
            <a:lvl2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2pPr>
            <a:lvl3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3pPr>
            <a:lvl4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4pPr>
            <a:lvl5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5pPr>
            <a:lvl6pPr marL="457200" algn="ctr" rtl="0" fontAlgn="base">
              <a:lnSpc>
                <a:spcPct val="90000"/>
              </a:lnSpc>
              <a:spcBef>
                <a:spcPct val="0"/>
              </a:spcBef>
              <a:spcAft>
                <a:spcPct val="0"/>
              </a:spcAft>
              <a:defRPr sz="4000" b="1">
                <a:solidFill>
                  <a:schemeClr val="tx2"/>
                </a:solidFill>
                <a:latin typeface="Arial Narrow" pitchFamily="34" charset="0"/>
                <a:ea typeface="Osaka" charset="-128"/>
              </a:defRPr>
            </a:lvl6pPr>
            <a:lvl7pPr marL="914400" algn="ctr" rtl="0" fontAlgn="base">
              <a:lnSpc>
                <a:spcPct val="90000"/>
              </a:lnSpc>
              <a:spcBef>
                <a:spcPct val="0"/>
              </a:spcBef>
              <a:spcAft>
                <a:spcPct val="0"/>
              </a:spcAft>
              <a:defRPr sz="4000" b="1">
                <a:solidFill>
                  <a:schemeClr val="tx2"/>
                </a:solidFill>
                <a:latin typeface="Arial Narrow" pitchFamily="34" charset="0"/>
                <a:ea typeface="Osaka" charset="-128"/>
              </a:defRPr>
            </a:lvl7pPr>
            <a:lvl8pPr marL="1371600" algn="ctr" rtl="0" fontAlgn="base">
              <a:lnSpc>
                <a:spcPct val="90000"/>
              </a:lnSpc>
              <a:spcBef>
                <a:spcPct val="0"/>
              </a:spcBef>
              <a:spcAft>
                <a:spcPct val="0"/>
              </a:spcAft>
              <a:defRPr sz="4000" b="1">
                <a:solidFill>
                  <a:schemeClr val="tx2"/>
                </a:solidFill>
                <a:latin typeface="Arial Narrow" pitchFamily="34" charset="0"/>
                <a:ea typeface="Osaka" charset="-128"/>
              </a:defRPr>
            </a:lvl8pPr>
            <a:lvl9pPr marL="1828800" algn="ctr" rtl="0" fontAlgn="base">
              <a:lnSpc>
                <a:spcPct val="90000"/>
              </a:lnSpc>
              <a:spcBef>
                <a:spcPct val="0"/>
              </a:spcBef>
              <a:spcAft>
                <a:spcPct val="0"/>
              </a:spcAft>
              <a:defRPr sz="4000" b="1">
                <a:solidFill>
                  <a:schemeClr val="tx2"/>
                </a:solidFill>
                <a:latin typeface="Arial Narrow" pitchFamily="34" charset="0"/>
                <a:ea typeface="Osaka" charset="-128"/>
              </a:defRPr>
            </a:lvl9pPr>
          </a:lstStyle>
          <a:p>
            <a:pPr defTabSz="1174750" eaLnBrk="1" hangingPunct="1">
              <a:defRPr/>
            </a:pPr>
            <a:r>
              <a:rPr lang="en-US" altLang="en-US" kern="0" dirty="0" smtClean="0"/>
              <a:t>Developing Partnerships and Consortia</a:t>
            </a:r>
          </a:p>
        </p:txBody>
      </p:sp>
      <p:sp>
        <p:nvSpPr>
          <p:cNvPr id="41988" name="TextBox 1"/>
          <p:cNvSpPr txBox="1">
            <a:spLocks noChangeArrowheads="1"/>
          </p:cNvSpPr>
          <p:nvPr/>
        </p:nvSpPr>
        <p:spPr bwMode="auto">
          <a:xfrm>
            <a:off x="5307126" y="1171575"/>
            <a:ext cx="3770313" cy="4751388"/>
          </a:xfrm>
          <a:prstGeom prst="rect">
            <a:avLst/>
          </a:prstGeom>
          <a:solidFill>
            <a:srgbClr val="FFFFCC"/>
          </a:solidFill>
          <a:ln w="19050">
            <a:solidFill>
              <a:srgbClr val="C00000"/>
            </a:solidFill>
            <a:miter lim="800000"/>
            <a:headEnd/>
            <a:tailEnd/>
          </a:ln>
        </p:spPr>
        <p:txBody>
          <a:bodyPr lIns="182880" tIns="91440" bIns="91440"/>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altLang="en-US" sz="2000" u="sng" dirty="0"/>
              <a:t>Partnering with Community</a:t>
            </a:r>
            <a:endParaRPr lang="en-US" altLang="en-US" sz="1800" u="sng" dirty="0"/>
          </a:p>
          <a:p>
            <a:pPr>
              <a:spcBef>
                <a:spcPts val="600"/>
              </a:spcBef>
              <a:buClr>
                <a:srgbClr val="FF0000"/>
              </a:buClr>
              <a:buSzTx/>
              <a:buFontTx/>
              <a:buNone/>
            </a:pPr>
            <a:r>
              <a:rPr lang="en-US" altLang="en-US" sz="1800" dirty="0"/>
              <a:t>NSLS-II will continue to partner with the scientific community and leverage their interests, expertise &amp; investments, including</a:t>
            </a:r>
          </a:p>
          <a:p>
            <a:pPr marL="114300" indent="-114300">
              <a:spcBef>
                <a:spcPts val="300"/>
              </a:spcBef>
              <a:buClr>
                <a:srgbClr val="FF0000"/>
              </a:buClr>
              <a:buSzTx/>
            </a:pPr>
            <a:r>
              <a:rPr lang="en-US" altLang="en-US" sz="1600" i="1" dirty="0"/>
              <a:t>Synchrotron Catalysis Consortium (SCC)</a:t>
            </a:r>
          </a:p>
          <a:p>
            <a:pPr marL="114300" indent="-114300">
              <a:spcBef>
                <a:spcPts val="300"/>
              </a:spcBef>
              <a:buClr>
                <a:srgbClr val="FF0000"/>
              </a:buClr>
              <a:buSzTx/>
            </a:pPr>
            <a:r>
              <a:rPr lang="en-US" altLang="en-US" sz="1600" i="1" dirty="0"/>
              <a:t>Consortium for Materials Properties Research in Earth Sciences (COMPRES)</a:t>
            </a:r>
          </a:p>
          <a:p>
            <a:pPr marL="114300" indent="-114300">
              <a:spcBef>
                <a:spcPts val="300"/>
              </a:spcBef>
              <a:buClr>
                <a:srgbClr val="FF0000"/>
              </a:buClr>
              <a:buSzTx/>
            </a:pPr>
            <a:r>
              <a:rPr lang="en-US" altLang="en-US" sz="1600" i="1" dirty="0"/>
              <a:t>Center for Emergent Superconductivity (CES)</a:t>
            </a:r>
          </a:p>
          <a:p>
            <a:pPr marL="114300" indent="-114300">
              <a:spcBef>
                <a:spcPts val="300"/>
              </a:spcBef>
              <a:buClr>
                <a:srgbClr val="FF0000"/>
              </a:buClr>
              <a:buSzTx/>
            </a:pPr>
            <a:r>
              <a:rPr lang="en-US" altLang="en-US" sz="1600" i="1" dirty="0"/>
              <a:t>National Institute of Science &amp; Technology (NIST)</a:t>
            </a:r>
          </a:p>
          <a:p>
            <a:pPr marL="114300" indent="-114300">
              <a:spcBef>
                <a:spcPts val="300"/>
              </a:spcBef>
              <a:buClr>
                <a:srgbClr val="FF0000"/>
              </a:buClr>
              <a:buSzTx/>
            </a:pPr>
            <a:r>
              <a:rPr lang="en-US" altLang="en-US" sz="1600" i="1" dirty="0"/>
              <a:t>NY Structural Biology Center (NYSBC)</a:t>
            </a:r>
          </a:p>
          <a:p>
            <a:pPr marL="114300" indent="-114300">
              <a:spcBef>
                <a:spcPts val="300"/>
              </a:spcBef>
              <a:buClr>
                <a:srgbClr val="FF0000"/>
              </a:buClr>
              <a:buSzTx/>
            </a:pPr>
            <a:r>
              <a:rPr lang="en-US" altLang="en-US" sz="1600" i="1" dirty="0"/>
              <a:t>Case Center for Synchrotron Biosciences (CSB)</a:t>
            </a:r>
          </a:p>
          <a:p>
            <a:pPr marL="114300" indent="-114300">
              <a:spcBef>
                <a:spcPts val="300"/>
              </a:spcBef>
              <a:buClr>
                <a:srgbClr val="FF0000"/>
              </a:buClr>
              <a:buSzTx/>
            </a:pPr>
            <a:r>
              <a:rPr lang="en-US" altLang="en-US" sz="1600" i="1" dirty="0"/>
              <a:t>BNL Core Research Programs</a:t>
            </a:r>
          </a:p>
          <a:p>
            <a:pPr marL="114300" indent="-114300">
              <a:spcBef>
                <a:spcPts val="300"/>
              </a:spcBef>
              <a:buClr>
                <a:srgbClr val="FF0000"/>
              </a:buClr>
              <a:buSzTx/>
            </a:pPr>
            <a:r>
              <a:rPr lang="en-US" altLang="en-US" sz="1600" i="1" dirty="0"/>
              <a:t>BNL Center for Functional </a:t>
            </a:r>
            <a:r>
              <a:rPr lang="en-US" altLang="en-US" sz="1600" i="1" dirty="0" err="1"/>
              <a:t>Nanomaterials</a:t>
            </a:r>
            <a:endParaRPr lang="en-US" altLang="en-US" sz="1600" i="1" dirty="0"/>
          </a:p>
          <a:p>
            <a:pPr marL="114300" indent="-114300">
              <a:spcBef>
                <a:spcPts val="300"/>
              </a:spcBef>
              <a:buClr>
                <a:srgbClr val="FF0000"/>
              </a:buClr>
              <a:buSzTx/>
            </a:pPr>
            <a:r>
              <a:rPr lang="en-US" altLang="en-US" sz="1600" i="1" dirty="0"/>
              <a:t>Industry (GE, IBM, others…)</a:t>
            </a:r>
          </a:p>
          <a:p>
            <a:pPr marL="114300" indent="-114300">
              <a:spcBef>
                <a:spcPts val="300"/>
              </a:spcBef>
              <a:buClr>
                <a:srgbClr val="FF0000"/>
              </a:buClr>
              <a:buSzTx/>
            </a:pPr>
            <a:r>
              <a:rPr lang="en-US" altLang="en-US" sz="1600" i="1" dirty="0"/>
              <a:t>DOE/BES supported X-ray Scattering groups</a:t>
            </a:r>
          </a:p>
        </p:txBody>
      </p:sp>
      <p:sp>
        <p:nvSpPr>
          <p:cNvPr id="41989" name="Text Box 4"/>
          <p:cNvSpPr txBox="1">
            <a:spLocks noChangeArrowheads="1"/>
          </p:cNvSpPr>
          <p:nvPr/>
        </p:nvSpPr>
        <p:spPr bwMode="auto">
          <a:xfrm>
            <a:off x="-1" y="1024236"/>
            <a:ext cx="5326913" cy="503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marL="114300" indent="-114300" defTabSz="457200">
              <a:lnSpc>
                <a:spcPct val="90000"/>
              </a:lnSpc>
              <a:spcBef>
                <a:spcPct val="20000"/>
              </a:spcBef>
              <a:buClr>
                <a:schemeClr val="folHlink"/>
              </a:buClr>
              <a:buSzPct val="135000"/>
              <a:buChar char="•"/>
              <a:tabLst>
                <a:tab pos="1828800" algn="ctr"/>
                <a:tab pos="3313113" algn="ctr"/>
              </a:tabLst>
              <a:defRPr sz="3200">
                <a:solidFill>
                  <a:schemeClr val="tx1"/>
                </a:solidFill>
                <a:latin typeface="Arial Narrow" panose="020B0606020202030204" pitchFamily="34" charset="0"/>
                <a:ea typeface="Osaka"/>
                <a:cs typeface="Osaka"/>
              </a:defRPr>
            </a:lvl1pPr>
            <a:lvl2pPr marL="182563" indent="-182563" defTabSz="457200">
              <a:lnSpc>
                <a:spcPct val="90000"/>
              </a:lnSpc>
              <a:spcBef>
                <a:spcPct val="20000"/>
              </a:spcBef>
              <a:buClr>
                <a:schemeClr val="folHlink"/>
              </a:buClr>
              <a:buSzPct val="100000"/>
              <a:buChar char="•"/>
              <a:tabLst>
                <a:tab pos="1828800" algn="ctr"/>
                <a:tab pos="3313113" algn="ctr"/>
              </a:tabLst>
              <a:defRPr sz="2800">
                <a:solidFill>
                  <a:schemeClr val="tx1"/>
                </a:solidFill>
                <a:latin typeface="Arial Narrow" panose="020B0606020202030204" pitchFamily="34" charset="0"/>
                <a:ea typeface="Osaka"/>
                <a:cs typeface="Osaka"/>
              </a:defRPr>
            </a:lvl2pPr>
            <a:lvl3pPr marL="547688" indent="-182563" defTabSz="457200">
              <a:lnSpc>
                <a:spcPct val="90000"/>
              </a:lnSpc>
              <a:spcBef>
                <a:spcPct val="20000"/>
              </a:spcBef>
              <a:buSzPct val="100000"/>
              <a:buChar char="–"/>
              <a:tabLst>
                <a:tab pos="1828800" algn="ctr"/>
                <a:tab pos="3313113" algn="ctr"/>
              </a:tabLst>
              <a:defRPr sz="2400">
                <a:solidFill>
                  <a:schemeClr val="tx1"/>
                </a:solidFill>
                <a:latin typeface="Arial Narrow" panose="020B0606020202030204" pitchFamily="34" charset="0"/>
                <a:ea typeface="Osaka"/>
                <a:cs typeface="Osaka"/>
              </a:defRPr>
            </a:lvl3pPr>
            <a:lvl4pPr marL="684213" indent="-114300" defTabSz="457200">
              <a:lnSpc>
                <a:spcPct val="90000"/>
              </a:lnSpc>
              <a:spcBef>
                <a:spcPct val="20000"/>
              </a:spcBef>
              <a:buSzPct val="100000"/>
              <a:buChar char="-"/>
              <a:tabLst>
                <a:tab pos="1828800" algn="ctr"/>
                <a:tab pos="3313113" algn="ctr"/>
              </a:tabLst>
              <a:defRPr sz="2400">
                <a:solidFill>
                  <a:schemeClr val="tx1"/>
                </a:solidFill>
                <a:latin typeface="Arial Narrow" panose="020B0606020202030204" pitchFamily="34" charset="0"/>
                <a:ea typeface="Osaka"/>
                <a:cs typeface="Osaka"/>
              </a:defRPr>
            </a:lvl4pPr>
            <a:lvl5pPr marL="2057400" indent="-228600" defTabSz="457200">
              <a:lnSpc>
                <a:spcPct val="90000"/>
              </a:lnSpc>
              <a:spcBef>
                <a:spcPct val="20000"/>
              </a:spcBef>
              <a:buSzPct val="100000"/>
              <a:buChar char="-"/>
              <a:tabLst>
                <a:tab pos="1828800" algn="ctr"/>
                <a:tab pos="3313113" algn="ctr"/>
              </a:tabLst>
              <a:defRPr sz="2400">
                <a:solidFill>
                  <a:schemeClr val="tx1"/>
                </a:solidFill>
                <a:latin typeface="Arial Narrow" panose="020B0606020202030204" pitchFamily="34" charset="0"/>
                <a:ea typeface="Osaka"/>
                <a:cs typeface="Osaka"/>
              </a:defRPr>
            </a:lvl5pPr>
            <a:lvl6pPr marL="2514600" indent="-228600" defTabSz="457200" eaLnBrk="0" fontAlgn="base" hangingPunct="0">
              <a:lnSpc>
                <a:spcPct val="90000"/>
              </a:lnSpc>
              <a:spcBef>
                <a:spcPct val="20000"/>
              </a:spcBef>
              <a:spcAft>
                <a:spcPct val="0"/>
              </a:spcAft>
              <a:buSzPct val="100000"/>
              <a:buChar char="-"/>
              <a:tabLst>
                <a:tab pos="1828800" algn="ctr"/>
                <a:tab pos="3313113" algn="ctr"/>
              </a:tabLst>
              <a:defRPr sz="2400">
                <a:solidFill>
                  <a:schemeClr val="tx1"/>
                </a:solidFill>
                <a:latin typeface="Arial Narrow" panose="020B0606020202030204" pitchFamily="34" charset="0"/>
                <a:ea typeface="Osaka"/>
                <a:cs typeface="Osaka"/>
              </a:defRPr>
            </a:lvl6pPr>
            <a:lvl7pPr marL="2971800" indent="-228600" defTabSz="457200" eaLnBrk="0" fontAlgn="base" hangingPunct="0">
              <a:lnSpc>
                <a:spcPct val="90000"/>
              </a:lnSpc>
              <a:spcBef>
                <a:spcPct val="20000"/>
              </a:spcBef>
              <a:spcAft>
                <a:spcPct val="0"/>
              </a:spcAft>
              <a:buSzPct val="100000"/>
              <a:buChar char="-"/>
              <a:tabLst>
                <a:tab pos="1828800" algn="ctr"/>
                <a:tab pos="3313113" algn="ctr"/>
              </a:tabLst>
              <a:defRPr sz="2400">
                <a:solidFill>
                  <a:schemeClr val="tx1"/>
                </a:solidFill>
                <a:latin typeface="Arial Narrow" panose="020B0606020202030204" pitchFamily="34" charset="0"/>
                <a:ea typeface="Osaka"/>
                <a:cs typeface="Osaka"/>
              </a:defRPr>
            </a:lvl7pPr>
            <a:lvl8pPr marL="3429000" indent="-228600" defTabSz="457200" eaLnBrk="0" fontAlgn="base" hangingPunct="0">
              <a:lnSpc>
                <a:spcPct val="90000"/>
              </a:lnSpc>
              <a:spcBef>
                <a:spcPct val="20000"/>
              </a:spcBef>
              <a:spcAft>
                <a:spcPct val="0"/>
              </a:spcAft>
              <a:buSzPct val="100000"/>
              <a:buChar char="-"/>
              <a:tabLst>
                <a:tab pos="1828800" algn="ctr"/>
                <a:tab pos="3313113" algn="ctr"/>
              </a:tabLst>
              <a:defRPr sz="2400">
                <a:solidFill>
                  <a:schemeClr val="tx1"/>
                </a:solidFill>
                <a:latin typeface="Arial Narrow" panose="020B0606020202030204" pitchFamily="34" charset="0"/>
                <a:ea typeface="Osaka"/>
                <a:cs typeface="Osaka"/>
              </a:defRPr>
            </a:lvl8pPr>
            <a:lvl9pPr marL="3886200" indent="-228600" defTabSz="457200" eaLnBrk="0" fontAlgn="base" hangingPunct="0">
              <a:lnSpc>
                <a:spcPct val="90000"/>
              </a:lnSpc>
              <a:spcBef>
                <a:spcPct val="20000"/>
              </a:spcBef>
              <a:spcAft>
                <a:spcPct val="0"/>
              </a:spcAft>
              <a:buSzPct val="100000"/>
              <a:buChar char="-"/>
              <a:tabLst>
                <a:tab pos="1828800" algn="ctr"/>
                <a:tab pos="3313113" algn="ctr"/>
              </a:tabLst>
              <a:defRPr sz="2400">
                <a:solidFill>
                  <a:schemeClr val="tx1"/>
                </a:solidFill>
                <a:latin typeface="Arial Narrow" panose="020B0606020202030204" pitchFamily="34" charset="0"/>
                <a:ea typeface="Osaka"/>
                <a:cs typeface="Osaka"/>
              </a:defRPr>
            </a:lvl9pPr>
          </a:lstStyle>
          <a:p>
            <a:pPr>
              <a:lnSpc>
                <a:spcPct val="95000"/>
              </a:lnSpc>
              <a:spcBef>
                <a:spcPts val="1200"/>
              </a:spcBef>
              <a:buClr>
                <a:srgbClr val="FF0000"/>
              </a:buClr>
              <a:buSzTx/>
            </a:pPr>
            <a:r>
              <a:rPr lang="en-US" altLang="en-US" sz="2000" dirty="0"/>
              <a:t>Several successful consortia and partnerships at existing synchrotron facilities provide models to build on: SCC, COMPRES, HP-Sync, etc. </a:t>
            </a:r>
          </a:p>
          <a:p>
            <a:pPr marL="339725" lvl="1" indent="-169863">
              <a:lnSpc>
                <a:spcPct val="95000"/>
              </a:lnSpc>
              <a:spcBef>
                <a:spcPct val="0"/>
              </a:spcBef>
              <a:buClr>
                <a:srgbClr val="FF0000"/>
              </a:buClr>
              <a:buSzTx/>
            </a:pPr>
            <a:r>
              <a:rPr lang="en-US" altLang="en-US" sz="1800" dirty="0"/>
              <a:t>Provide dedicated instrumentation, such as sample cells, as well as scientific expertise in their specific field to help users at specific </a:t>
            </a:r>
            <a:r>
              <a:rPr lang="en-US" altLang="en-US" sz="1800" dirty="0" err="1"/>
              <a:t>beamlines</a:t>
            </a:r>
            <a:r>
              <a:rPr lang="en-US" altLang="en-US" sz="1800" dirty="0"/>
              <a:t> and help promote the </a:t>
            </a:r>
            <a:r>
              <a:rPr lang="en-US" altLang="en-US" sz="1800" dirty="0" smtClean="0"/>
              <a:t>science</a:t>
            </a:r>
            <a:endParaRPr lang="en-US" altLang="en-US" sz="1800" dirty="0"/>
          </a:p>
          <a:p>
            <a:pPr marL="339725" lvl="1" indent="-169863">
              <a:lnSpc>
                <a:spcPct val="95000"/>
              </a:lnSpc>
              <a:spcBef>
                <a:spcPct val="0"/>
              </a:spcBef>
              <a:buClr>
                <a:srgbClr val="FF0000"/>
              </a:buClr>
              <a:buSzTx/>
            </a:pPr>
            <a:r>
              <a:rPr lang="en-US" altLang="en-US" sz="1800" dirty="0"/>
              <a:t>Very successful in delivering productive high-impact science</a:t>
            </a:r>
          </a:p>
          <a:p>
            <a:pPr lvl="1" eaLnBrk="1" hangingPunct="1">
              <a:lnSpc>
                <a:spcPct val="95000"/>
              </a:lnSpc>
              <a:spcBef>
                <a:spcPct val="0"/>
              </a:spcBef>
              <a:buClr>
                <a:srgbClr val="FF0000"/>
              </a:buClr>
              <a:buSzTx/>
            </a:pPr>
            <a:r>
              <a:rPr lang="en-US" altLang="en-US" sz="2000" dirty="0" smtClean="0"/>
              <a:t>We </a:t>
            </a:r>
            <a:r>
              <a:rPr lang="en-US" altLang="en-US" sz="2000" dirty="0"/>
              <a:t>are working with the community to identify &amp; develop targeted programmatic initiatives where we can play an active role in developing integrated research partnerships and consortia </a:t>
            </a:r>
            <a:endParaRPr lang="en-US" altLang="en-US" sz="2000" dirty="0" smtClean="0"/>
          </a:p>
          <a:p>
            <a:pPr marL="339725" lvl="1" indent="-169863">
              <a:lnSpc>
                <a:spcPct val="95000"/>
              </a:lnSpc>
              <a:spcBef>
                <a:spcPct val="0"/>
              </a:spcBef>
            </a:pPr>
            <a:r>
              <a:rPr lang="en-US" altLang="en-US" sz="1800" dirty="0"/>
              <a:t>To engage and develop the research community through workshops, seminars, and other outreach activities </a:t>
            </a:r>
          </a:p>
          <a:p>
            <a:pPr marL="339725" lvl="1" indent="-169863">
              <a:lnSpc>
                <a:spcPct val="95000"/>
              </a:lnSpc>
              <a:spcBef>
                <a:spcPct val="0"/>
              </a:spcBef>
            </a:pPr>
            <a:r>
              <a:rPr lang="en-US" altLang="en-US" sz="1800" dirty="0"/>
              <a:t>To drive and coordinate the development of special equipment at </a:t>
            </a:r>
            <a:r>
              <a:rPr lang="en-US" altLang="en-US" sz="1800" dirty="0" err="1"/>
              <a:t>beamlines</a:t>
            </a:r>
            <a:r>
              <a:rPr lang="en-US" altLang="en-US" sz="1800" dirty="0"/>
              <a:t> and support laboratories such as sample environment, ancillary instruments, and analysis </a:t>
            </a:r>
            <a:r>
              <a:rPr lang="en-US" altLang="en-US" sz="1800" dirty="0" smtClean="0"/>
              <a:t>software</a:t>
            </a:r>
            <a:endParaRPr lang="en-US" altLang="en-US" sz="1800" dirty="0"/>
          </a:p>
        </p:txBody>
      </p:sp>
    </p:spTree>
    <p:extLst>
      <p:ext uri="{BB962C8B-B14F-4D97-AF65-F5344CB8AC3E}">
        <p14:creationId xmlns:p14="http://schemas.microsoft.com/office/powerpoint/2010/main" val="374301258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28391" y="6065508"/>
            <a:ext cx="2615609" cy="781747"/>
          </a:xfrm>
          <a:prstGeom prst="rect">
            <a:avLst/>
          </a:prstGeom>
          <a:solidFill>
            <a:schemeClr val="bg1"/>
          </a:solidFill>
        </p:spPr>
        <p:txBody>
          <a:bodyPr wrap="square" rtlCol="0">
            <a:spAutoFit/>
          </a:bodyPr>
          <a:lstStyle/>
          <a:p>
            <a:endParaRPr lang="en-US" dirty="0"/>
          </a:p>
        </p:txBody>
      </p:sp>
      <p:sp>
        <p:nvSpPr>
          <p:cNvPr id="18434" name="Title 1"/>
          <p:cNvSpPr>
            <a:spLocks noGrp="1"/>
          </p:cNvSpPr>
          <p:nvPr>
            <p:ph type="title"/>
          </p:nvPr>
        </p:nvSpPr>
        <p:spPr>
          <a:xfrm>
            <a:off x="0" y="46038"/>
            <a:ext cx="9144000" cy="908050"/>
          </a:xfrm>
        </p:spPr>
        <p:txBody>
          <a:bodyPr/>
          <a:lstStyle/>
          <a:p>
            <a:pPr>
              <a:lnSpc>
                <a:spcPct val="80000"/>
              </a:lnSpc>
            </a:pPr>
            <a:r>
              <a:rPr lang="en-US" smtClean="0"/>
              <a:t>NSLS-II: A Bright Future</a:t>
            </a:r>
          </a:p>
        </p:txBody>
      </p:sp>
      <p:sp>
        <p:nvSpPr>
          <p:cNvPr id="18435" name="Text Box 2"/>
          <p:cNvSpPr txBox="1">
            <a:spLocks noChangeArrowheads="1"/>
          </p:cNvSpPr>
          <p:nvPr/>
        </p:nvSpPr>
        <p:spPr bwMode="auto">
          <a:xfrm>
            <a:off x="0" y="954088"/>
            <a:ext cx="9144000" cy="282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med" len="lg"/>
              </a14:hiddenLine>
            </a:ext>
          </a:extLst>
        </p:spPr>
        <p:txBody>
          <a:bodyPr lIns="90488" tIns="44450" rIns="90488" bIns="44450">
            <a:spAutoFit/>
          </a:bodyPr>
          <a:lstStyle>
            <a:lvl1pPr marL="228600" indent="-228600" eaLnBrk="0" hangingPunct="0">
              <a:defRPr>
                <a:solidFill>
                  <a:schemeClr val="tx1"/>
                </a:solidFill>
                <a:latin typeface="Arial Narrow" panose="020B0606020202030204" pitchFamily="34" charset="0"/>
                <a:ea typeface="Osaka" charset="-128"/>
              </a:defRPr>
            </a:lvl1pPr>
            <a:lvl2pPr marL="228600" indent="-22860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lvl="1" eaLnBrk="1" hangingPunct="1">
              <a:buClr>
                <a:srgbClr val="FF0000"/>
              </a:buClr>
              <a:buSzPct val="115000"/>
              <a:buFontTx/>
              <a:buChar char="•"/>
            </a:pPr>
            <a:r>
              <a:rPr lang="en-US" sz="2600" dirty="0" smtClean="0"/>
              <a:t>NSLS-II </a:t>
            </a:r>
            <a:r>
              <a:rPr lang="en-US" sz="2600" dirty="0"/>
              <a:t>continues to make excellent </a:t>
            </a:r>
            <a:r>
              <a:rPr lang="en-US" sz="2600" dirty="0" smtClean="0"/>
              <a:t>progress</a:t>
            </a:r>
          </a:p>
          <a:p>
            <a:pPr marL="514350" lvl="2" indent="-171450" eaLnBrk="1" hangingPunct="1">
              <a:buClr>
                <a:srgbClr val="FF0000"/>
              </a:buClr>
              <a:buSzPct val="115000"/>
              <a:buFontTx/>
              <a:buChar char="•"/>
            </a:pPr>
            <a:r>
              <a:rPr lang="en-US" sz="2200" dirty="0" smtClean="0"/>
              <a:t>On </a:t>
            </a:r>
            <a:r>
              <a:rPr lang="en-US" sz="2200" dirty="0"/>
              <a:t>track for early completion, on budget, substantial added </a:t>
            </a:r>
            <a:r>
              <a:rPr lang="en-US" sz="2200" dirty="0" smtClean="0"/>
              <a:t>scope</a:t>
            </a:r>
          </a:p>
          <a:p>
            <a:pPr marL="514350" lvl="2" indent="-171450" eaLnBrk="1" hangingPunct="1">
              <a:buClr>
                <a:srgbClr val="FF0000"/>
              </a:buClr>
              <a:buSzPct val="115000"/>
              <a:buFontTx/>
              <a:buChar char="•"/>
            </a:pPr>
            <a:r>
              <a:rPr lang="en-US" sz="2200" dirty="0" smtClean="0"/>
              <a:t>30 </a:t>
            </a:r>
            <a:r>
              <a:rPr lang="en-US" sz="2200" dirty="0"/>
              <a:t>beamlines under </a:t>
            </a:r>
            <a:r>
              <a:rPr lang="en-US" sz="2200" dirty="0" smtClean="0"/>
              <a:t>development</a:t>
            </a:r>
          </a:p>
          <a:p>
            <a:pPr marL="228600" lvl="2" eaLnBrk="1" hangingPunct="1">
              <a:buClr>
                <a:srgbClr val="FF0000"/>
              </a:buClr>
              <a:buSzPct val="115000"/>
              <a:buFontTx/>
              <a:buChar char="•"/>
            </a:pPr>
            <a:r>
              <a:rPr lang="en-US" sz="2600" dirty="0" smtClean="0"/>
              <a:t>Commissioning </a:t>
            </a:r>
            <a:r>
              <a:rPr lang="en-US" sz="2600" dirty="0"/>
              <a:t>proceeding well &amp; early operations plans well </a:t>
            </a:r>
            <a:r>
              <a:rPr lang="en-US" sz="2600" dirty="0" smtClean="0"/>
              <a:t>developed</a:t>
            </a:r>
          </a:p>
          <a:p>
            <a:pPr marL="228600" lvl="2" eaLnBrk="1" hangingPunct="1">
              <a:buClr>
                <a:srgbClr val="FF0000"/>
              </a:buClr>
              <a:buSzPct val="115000"/>
              <a:buFontTx/>
              <a:buChar char="•"/>
            </a:pPr>
            <a:r>
              <a:rPr lang="en-US" sz="2600" dirty="0" smtClean="0"/>
              <a:t>Development </a:t>
            </a:r>
            <a:r>
              <a:rPr lang="en-US" sz="2600" dirty="0"/>
              <a:t>of first experiments underway &amp; user community </a:t>
            </a:r>
            <a:r>
              <a:rPr lang="en-US" sz="2600" dirty="0" smtClean="0"/>
              <a:t>engaged</a:t>
            </a:r>
          </a:p>
          <a:p>
            <a:pPr marL="228600" lvl="2" eaLnBrk="1" hangingPunct="1">
              <a:buClr>
                <a:srgbClr val="FF0000"/>
              </a:buClr>
              <a:buSzPct val="115000"/>
              <a:buFontTx/>
              <a:buChar char="•"/>
            </a:pPr>
            <a:r>
              <a:rPr lang="en-US" sz="2600" dirty="0" smtClean="0"/>
              <a:t>Looking </a:t>
            </a:r>
            <a:r>
              <a:rPr lang="en-US" sz="2600" dirty="0"/>
              <a:t>forward to fast ramp up to an exciting science program</a:t>
            </a:r>
          </a:p>
          <a:p>
            <a:pPr lvl="1" eaLnBrk="1" hangingPunct="1">
              <a:buClr>
                <a:srgbClr val="FF0000"/>
              </a:buClr>
              <a:buSzPct val="115000"/>
              <a:buFontTx/>
              <a:buChar char="•"/>
            </a:pPr>
            <a:endParaRPr lang="en-US" sz="3000" dirty="0"/>
          </a:p>
        </p:txBody>
      </p:sp>
      <p:pic>
        <p:nvPicPr>
          <p:cNvPr id="6" name="Picture 7" descr="bnlrainb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857" y="3545229"/>
            <a:ext cx="4112537" cy="2664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6017" y="3289508"/>
            <a:ext cx="4556761" cy="158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6017" y="4971311"/>
            <a:ext cx="4581088" cy="163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511519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r>
              <a:rPr lang="en-US" smtClean="0"/>
              <a:t>NSLS-II Design Features</a:t>
            </a:r>
          </a:p>
        </p:txBody>
      </p:sp>
      <p:sp>
        <p:nvSpPr>
          <p:cNvPr id="17412" name="Text Box 4"/>
          <p:cNvSpPr txBox="1">
            <a:spLocks noChangeArrowheads="1"/>
          </p:cNvSpPr>
          <p:nvPr/>
        </p:nvSpPr>
        <p:spPr bwMode="auto">
          <a:xfrm>
            <a:off x="0" y="950941"/>
            <a:ext cx="7821478" cy="545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lIns="90488" tIns="44450" rIns="90488" bIns="44450">
            <a:spAutoFit/>
          </a:bodyPr>
          <a:lstStyle>
            <a:lvl1pPr marL="114300" indent="-114300" defTabSz="457200" eaLnBrk="0" hangingPunct="0">
              <a:tabLst>
                <a:tab pos="1828800" algn="ctr"/>
                <a:tab pos="3313113" algn="ctr"/>
              </a:tabLst>
              <a:defRPr>
                <a:solidFill>
                  <a:schemeClr val="tx1"/>
                </a:solidFill>
                <a:latin typeface="Arial Narrow" panose="020B0606020202030204" pitchFamily="34" charset="0"/>
                <a:ea typeface="Osaka" charset="-128"/>
              </a:defRPr>
            </a:lvl1pPr>
            <a:lvl2pPr marL="285750" indent="-173038" defTabSz="457200" eaLnBrk="0" hangingPunct="0">
              <a:tabLst>
                <a:tab pos="1828800" algn="ctr"/>
                <a:tab pos="3313113" algn="ctr"/>
              </a:tabLst>
              <a:defRPr>
                <a:solidFill>
                  <a:schemeClr val="tx1"/>
                </a:solidFill>
                <a:latin typeface="Arial Narrow" panose="020B0606020202030204" pitchFamily="34" charset="0"/>
                <a:ea typeface="Osaka" charset="-128"/>
              </a:defRPr>
            </a:lvl2pPr>
            <a:lvl3pPr marL="1143000" indent="-228600" defTabSz="457200" eaLnBrk="0" hangingPunct="0">
              <a:tabLst>
                <a:tab pos="1828800" algn="ctr"/>
                <a:tab pos="3313113" algn="ctr"/>
              </a:tabLst>
              <a:defRPr>
                <a:solidFill>
                  <a:schemeClr val="tx1"/>
                </a:solidFill>
                <a:latin typeface="Arial Narrow" panose="020B0606020202030204" pitchFamily="34" charset="0"/>
                <a:ea typeface="Osaka" charset="-128"/>
              </a:defRPr>
            </a:lvl3pPr>
            <a:lvl4pPr marL="684213" indent="-114300" defTabSz="457200" eaLnBrk="0" hangingPunct="0">
              <a:tabLst>
                <a:tab pos="1828800" algn="ctr"/>
                <a:tab pos="3313113" algn="ctr"/>
              </a:tabLst>
              <a:defRPr>
                <a:solidFill>
                  <a:schemeClr val="tx1"/>
                </a:solidFill>
                <a:latin typeface="Arial Narrow" panose="020B0606020202030204" pitchFamily="34" charset="0"/>
                <a:ea typeface="Osaka" charset="-128"/>
              </a:defRPr>
            </a:lvl4pPr>
            <a:lvl5pPr marL="2057400" indent="-228600" defTabSz="457200" eaLnBrk="0" hangingPunct="0">
              <a:tabLst>
                <a:tab pos="1828800" algn="ctr"/>
                <a:tab pos="3313113" algn="ctr"/>
              </a:tabLst>
              <a:defRPr>
                <a:solidFill>
                  <a:schemeClr val="tx1"/>
                </a:solidFill>
                <a:latin typeface="Arial Narrow" panose="020B0606020202030204" pitchFamily="34" charset="0"/>
                <a:ea typeface="Osaka" charset="-128"/>
              </a:defRPr>
            </a:lvl5pPr>
            <a:lvl6pPr marL="2514600" indent="-228600" defTabSz="457200" eaLnBrk="0" fontAlgn="base" hangingPunct="0">
              <a:spcBef>
                <a:spcPct val="0"/>
              </a:spcBef>
              <a:spcAft>
                <a:spcPct val="0"/>
              </a:spcAft>
              <a:tabLst>
                <a:tab pos="1828800" algn="ctr"/>
                <a:tab pos="3313113" algn="ctr"/>
              </a:tabLst>
              <a:defRPr>
                <a:solidFill>
                  <a:schemeClr val="tx1"/>
                </a:solidFill>
                <a:latin typeface="Arial Narrow" panose="020B0606020202030204" pitchFamily="34" charset="0"/>
                <a:ea typeface="Osaka" charset="-128"/>
              </a:defRPr>
            </a:lvl6pPr>
            <a:lvl7pPr marL="2971800" indent="-228600" defTabSz="457200" eaLnBrk="0" fontAlgn="base" hangingPunct="0">
              <a:spcBef>
                <a:spcPct val="0"/>
              </a:spcBef>
              <a:spcAft>
                <a:spcPct val="0"/>
              </a:spcAft>
              <a:tabLst>
                <a:tab pos="1828800" algn="ctr"/>
                <a:tab pos="3313113" algn="ctr"/>
              </a:tabLst>
              <a:defRPr>
                <a:solidFill>
                  <a:schemeClr val="tx1"/>
                </a:solidFill>
                <a:latin typeface="Arial Narrow" panose="020B0606020202030204" pitchFamily="34" charset="0"/>
                <a:ea typeface="Osaka" charset="-128"/>
              </a:defRPr>
            </a:lvl7pPr>
            <a:lvl8pPr marL="3429000" indent="-228600" defTabSz="457200" eaLnBrk="0" fontAlgn="base" hangingPunct="0">
              <a:spcBef>
                <a:spcPct val="0"/>
              </a:spcBef>
              <a:spcAft>
                <a:spcPct val="0"/>
              </a:spcAft>
              <a:tabLst>
                <a:tab pos="1828800" algn="ctr"/>
                <a:tab pos="3313113" algn="ctr"/>
              </a:tabLst>
              <a:defRPr>
                <a:solidFill>
                  <a:schemeClr val="tx1"/>
                </a:solidFill>
                <a:latin typeface="Arial Narrow" panose="020B0606020202030204" pitchFamily="34" charset="0"/>
                <a:ea typeface="Osaka" charset="-128"/>
              </a:defRPr>
            </a:lvl8pPr>
            <a:lvl9pPr marL="3886200" indent="-228600" defTabSz="457200" eaLnBrk="0" fontAlgn="base" hangingPunct="0">
              <a:spcBef>
                <a:spcPct val="0"/>
              </a:spcBef>
              <a:spcAft>
                <a:spcPct val="0"/>
              </a:spcAft>
              <a:tabLst>
                <a:tab pos="1828800" algn="ctr"/>
                <a:tab pos="3313113" algn="ctr"/>
              </a:tabLst>
              <a:defRPr>
                <a:solidFill>
                  <a:schemeClr val="tx1"/>
                </a:solidFill>
                <a:latin typeface="Arial Narrow" panose="020B0606020202030204" pitchFamily="34" charset="0"/>
                <a:ea typeface="Osaka" charset="-128"/>
              </a:defRPr>
            </a:lvl9pPr>
          </a:lstStyle>
          <a:p>
            <a:pPr eaLnBrk="1" hangingPunct="1">
              <a:lnSpc>
                <a:spcPct val="99000"/>
              </a:lnSpc>
              <a:buClr>
                <a:schemeClr val="tx1"/>
              </a:buClr>
              <a:buSzPct val="120000"/>
            </a:pPr>
            <a:r>
              <a:rPr lang="en-US" sz="2400" b="1" dirty="0"/>
              <a:t>Best-in-class brightness &amp; flux from far infrared to hard x-rays</a:t>
            </a:r>
          </a:p>
          <a:p>
            <a:pPr eaLnBrk="1" hangingPunct="1">
              <a:lnSpc>
                <a:spcPct val="99000"/>
              </a:lnSpc>
              <a:buClr>
                <a:schemeClr val="tx1"/>
              </a:buClr>
              <a:buSzPct val="120000"/>
            </a:pPr>
            <a:r>
              <a:rPr lang="en-US" sz="2400" b="1" dirty="0" smtClean="0"/>
              <a:t>Design </a:t>
            </a:r>
            <a:r>
              <a:rPr lang="en-US" sz="2400" b="1" dirty="0"/>
              <a:t>Parameters</a:t>
            </a:r>
          </a:p>
          <a:p>
            <a:pPr lvl="1" eaLnBrk="1" hangingPunct="1">
              <a:lnSpc>
                <a:spcPct val="99000"/>
              </a:lnSpc>
              <a:buClr>
                <a:srgbClr val="FF0000"/>
              </a:buClr>
              <a:buFontTx/>
              <a:buChar char="•"/>
            </a:pPr>
            <a:r>
              <a:rPr lang="en-US" sz="2400" dirty="0"/>
              <a:t>3 </a:t>
            </a:r>
            <a:r>
              <a:rPr lang="en-US" sz="2400" dirty="0" err="1"/>
              <a:t>GeV</a:t>
            </a:r>
            <a:r>
              <a:rPr lang="en-US" sz="2400" dirty="0"/>
              <a:t>, 500 mA, top-off injection</a:t>
            </a:r>
          </a:p>
          <a:p>
            <a:pPr lvl="1" eaLnBrk="1" hangingPunct="1">
              <a:lnSpc>
                <a:spcPct val="99000"/>
              </a:lnSpc>
              <a:buClr>
                <a:srgbClr val="FF0000"/>
              </a:buClr>
              <a:buFontTx/>
              <a:buChar char="•"/>
            </a:pPr>
            <a:r>
              <a:rPr lang="en-US" sz="2400" dirty="0"/>
              <a:t>Circumference 791.5 m</a:t>
            </a:r>
          </a:p>
          <a:p>
            <a:pPr lvl="1" eaLnBrk="1" hangingPunct="1">
              <a:lnSpc>
                <a:spcPct val="99000"/>
              </a:lnSpc>
              <a:buClr>
                <a:srgbClr val="FF0000"/>
              </a:buClr>
              <a:buFontTx/>
              <a:buChar char="•"/>
            </a:pPr>
            <a:r>
              <a:rPr lang="en-US" sz="2400" dirty="0"/>
              <a:t>30 cell, Double Bend </a:t>
            </a:r>
            <a:r>
              <a:rPr lang="en-US" sz="2400" dirty="0" err="1"/>
              <a:t>Achromat</a:t>
            </a:r>
            <a:endParaRPr lang="en-US" sz="2400" dirty="0"/>
          </a:p>
          <a:p>
            <a:pPr lvl="3" eaLnBrk="1" hangingPunct="1">
              <a:lnSpc>
                <a:spcPct val="99000"/>
              </a:lnSpc>
              <a:buClr>
                <a:srgbClr val="FF0000"/>
              </a:buClr>
              <a:buSzPct val="100000"/>
              <a:buFontTx/>
              <a:buChar char="•"/>
            </a:pPr>
            <a:r>
              <a:rPr lang="en-US" sz="2000" dirty="0"/>
              <a:t>15 high-</a:t>
            </a:r>
            <a:r>
              <a:rPr lang="en-US" sz="2000" dirty="0">
                <a:latin typeface="Symbol" panose="05050102010706020507" pitchFamily="18" charset="2"/>
              </a:rPr>
              <a:t>b </a:t>
            </a:r>
            <a:r>
              <a:rPr lang="en-US" sz="2000" dirty="0"/>
              <a:t>straights (9.3 m)</a:t>
            </a:r>
          </a:p>
          <a:p>
            <a:pPr lvl="3" eaLnBrk="1" hangingPunct="1">
              <a:lnSpc>
                <a:spcPct val="99000"/>
              </a:lnSpc>
              <a:buClr>
                <a:srgbClr val="FF0000"/>
              </a:buClr>
              <a:buSzPct val="100000"/>
              <a:buFontTx/>
              <a:buChar char="•"/>
            </a:pPr>
            <a:r>
              <a:rPr lang="en-US" sz="2000" dirty="0"/>
              <a:t>15 low-</a:t>
            </a:r>
            <a:r>
              <a:rPr lang="en-US" sz="2000" dirty="0">
                <a:latin typeface="Symbol" panose="05050102010706020507" pitchFamily="18" charset="2"/>
              </a:rPr>
              <a:t>b </a:t>
            </a:r>
            <a:r>
              <a:rPr lang="en-US" sz="2000" dirty="0"/>
              <a:t>straights (6.6 m)</a:t>
            </a:r>
          </a:p>
          <a:p>
            <a:pPr eaLnBrk="1" hangingPunct="1">
              <a:lnSpc>
                <a:spcPct val="99000"/>
              </a:lnSpc>
              <a:buClr>
                <a:schemeClr val="tx1"/>
              </a:buClr>
              <a:buSzPct val="120000"/>
            </a:pPr>
            <a:r>
              <a:rPr lang="en-US" sz="2400" b="1" dirty="0"/>
              <a:t>Novel design features:</a:t>
            </a:r>
          </a:p>
          <a:p>
            <a:pPr lvl="1" eaLnBrk="1" hangingPunct="1">
              <a:lnSpc>
                <a:spcPct val="99000"/>
              </a:lnSpc>
              <a:buClr>
                <a:srgbClr val="FF0000"/>
              </a:buClr>
              <a:buFontTx/>
              <a:buChar char="•"/>
            </a:pPr>
            <a:r>
              <a:rPr lang="en-US" sz="2000" dirty="0"/>
              <a:t>Damping wigglers</a:t>
            </a:r>
          </a:p>
          <a:p>
            <a:pPr lvl="1" eaLnBrk="1" hangingPunct="1">
              <a:lnSpc>
                <a:spcPct val="99000"/>
              </a:lnSpc>
              <a:buClr>
                <a:srgbClr val="FF0000"/>
              </a:buClr>
              <a:buFontTx/>
              <a:buChar char="•"/>
            </a:pPr>
            <a:r>
              <a:rPr lang="en-US" sz="2000" dirty="0"/>
              <a:t>Soft bend magnets</a:t>
            </a:r>
          </a:p>
          <a:p>
            <a:pPr lvl="1" eaLnBrk="1" hangingPunct="1">
              <a:lnSpc>
                <a:spcPct val="99000"/>
              </a:lnSpc>
              <a:buClr>
                <a:srgbClr val="FF0000"/>
              </a:buClr>
              <a:buFontTx/>
              <a:buChar char="•"/>
            </a:pPr>
            <a:r>
              <a:rPr lang="en-US" sz="2000" dirty="0"/>
              <a:t>Three pole wigglers</a:t>
            </a:r>
          </a:p>
          <a:p>
            <a:pPr eaLnBrk="1" hangingPunct="1">
              <a:lnSpc>
                <a:spcPct val="99000"/>
              </a:lnSpc>
              <a:buClr>
                <a:schemeClr val="tx1"/>
              </a:buClr>
              <a:buSzPct val="120000"/>
            </a:pPr>
            <a:r>
              <a:rPr lang="fr-FR" sz="2400" b="1" dirty="0" smtClean="0"/>
              <a:t>Ultra-</a:t>
            </a:r>
            <a:r>
              <a:rPr lang="fr-FR" sz="2400" b="1" dirty="0" err="1" smtClean="0"/>
              <a:t>low</a:t>
            </a:r>
            <a:r>
              <a:rPr lang="fr-FR" sz="2400" b="1" dirty="0" smtClean="0"/>
              <a:t> </a:t>
            </a:r>
            <a:r>
              <a:rPr lang="fr-FR" sz="2400" b="1" dirty="0" err="1" smtClean="0"/>
              <a:t>emittance</a:t>
            </a:r>
            <a:r>
              <a:rPr lang="fr-FR" sz="2400" b="1" dirty="0" smtClean="0"/>
              <a:t> for high </a:t>
            </a:r>
            <a:r>
              <a:rPr lang="fr-FR" sz="2400" b="1" dirty="0" err="1" smtClean="0"/>
              <a:t>brightness</a:t>
            </a:r>
            <a:r>
              <a:rPr lang="fr-FR" sz="2400" b="1" dirty="0" smtClean="0"/>
              <a:t> and </a:t>
            </a:r>
            <a:r>
              <a:rPr lang="fr-FR" sz="2400" b="1" dirty="0" err="1" smtClean="0"/>
              <a:t>small</a:t>
            </a:r>
            <a:r>
              <a:rPr lang="fr-FR" sz="2400" b="1" dirty="0" smtClean="0"/>
              <a:t> source size</a:t>
            </a:r>
            <a:endParaRPr lang="fr-FR" sz="2400" b="1" dirty="0"/>
          </a:p>
          <a:p>
            <a:pPr lvl="1" eaLnBrk="1" hangingPunct="1">
              <a:lnSpc>
                <a:spcPct val="99000"/>
              </a:lnSpc>
              <a:buClr>
                <a:srgbClr val="FF0000"/>
              </a:buClr>
              <a:buFontTx/>
              <a:buChar char="•"/>
            </a:pPr>
            <a:r>
              <a:rPr lang="fr-FR" sz="2000" dirty="0"/>
              <a:t> </a:t>
            </a:r>
            <a:r>
              <a:rPr lang="en-US" sz="2000" dirty="0">
                <a:latin typeface="Symbol" panose="05050102010706020507" pitchFamily="18" charset="2"/>
              </a:rPr>
              <a:t>e</a:t>
            </a:r>
            <a:r>
              <a:rPr lang="fr-FR" sz="2000" baseline="-25000" dirty="0"/>
              <a:t>x</a:t>
            </a:r>
            <a:r>
              <a:rPr lang="fr-FR" sz="2000" dirty="0"/>
              <a:t>, </a:t>
            </a:r>
            <a:r>
              <a:rPr lang="en-US" sz="2000" dirty="0">
                <a:latin typeface="Symbol" panose="05050102010706020507" pitchFamily="18" charset="2"/>
              </a:rPr>
              <a:t>e</a:t>
            </a:r>
            <a:r>
              <a:rPr lang="fr-FR" sz="2000" baseline="-25000" dirty="0"/>
              <a:t>y</a:t>
            </a:r>
            <a:r>
              <a:rPr lang="fr-FR" sz="2000" dirty="0"/>
              <a:t> =  0.6, 0.008 nm-rad</a:t>
            </a:r>
          </a:p>
          <a:p>
            <a:pPr lvl="1" eaLnBrk="1" hangingPunct="1">
              <a:lnSpc>
                <a:spcPct val="99000"/>
              </a:lnSpc>
              <a:buClr>
                <a:srgbClr val="FF0000"/>
              </a:buClr>
              <a:buFontTx/>
              <a:buChar char="•"/>
            </a:pPr>
            <a:r>
              <a:rPr lang="fr-FR" sz="2000" dirty="0"/>
              <a:t>Diffraction </a:t>
            </a:r>
            <a:r>
              <a:rPr lang="fr-FR" sz="2000" dirty="0" err="1"/>
              <a:t>limited</a:t>
            </a:r>
            <a:r>
              <a:rPr lang="fr-FR" sz="2000" dirty="0"/>
              <a:t> in vertical </a:t>
            </a:r>
            <a:r>
              <a:rPr lang="fr-FR" sz="2000" dirty="0" err="1"/>
              <a:t>at</a:t>
            </a:r>
            <a:r>
              <a:rPr lang="fr-FR" sz="2000" dirty="0"/>
              <a:t> 12 keV</a:t>
            </a:r>
          </a:p>
          <a:p>
            <a:pPr lvl="1" eaLnBrk="1" hangingPunct="1">
              <a:lnSpc>
                <a:spcPct val="99000"/>
              </a:lnSpc>
              <a:buClr>
                <a:srgbClr val="FF0000"/>
              </a:buClr>
              <a:buFontTx/>
              <a:buChar char="•"/>
              <a:tabLst>
                <a:tab pos="1943100" algn="l"/>
                <a:tab pos="3313113" algn="ctr"/>
              </a:tabLst>
            </a:pPr>
            <a:r>
              <a:rPr lang="en-US" sz="2000" dirty="0"/>
              <a:t>Small beam size</a:t>
            </a:r>
            <a:r>
              <a:rPr lang="en-US" sz="2000" dirty="0" smtClean="0"/>
              <a:t>:</a:t>
            </a:r>
            <a:r>
              <a:rPr lang="en-US" dirty="0" smtClean="0"/>
              <a:t>	</a:t>
            </a:r>
            <a:r>
              <a:rPr lang="en-US" dirty="0" err="1" smtClean="0">
                <a:latin typeface="Symbol" panose="05050102010706020507" pitchFamily="18" charset="2"/>
              </a:rPr>
              <a:t>s</a:t>
            </a:r>
            <a:r>
              <a:rPr lang="en-US" baseline="-25000" dirty="0" err="1" smtClean="0"/>
              <a:t>y</a:t>
            </a:r>
            <a:r>
              <a:rPr lang="en-US" dirty="0" smtClean="0"/>
              <a:t> </a:t>
            </a:r>
            <a:r>
              <a:rPr lang="en-US" dirty="0"/>
              <a:t>= 2.6 </a:t>
            </a:r>
            <a:r>
              <a:rPr lang="en-US" dirty="0">
                <a:latin typeface="Symbol" panose="05050102010706020507" pitchFamily="18" charset="2"/>
              </a:rPr>
              <a:t>m</a:t>
            </a:r>
            <a:r>
              <a:rPr lang="en-US" dirty="0"/>
              <a:t>m, </a:t>
            </a:r>
            <a:r>
              <a:rPr lang="en-US" dirty="0" err="1">
                <a:latin typeface="Symbol" panose="05050102010706020507" pitchFamily="18" charset="2"/>
              </a:rPr>
              <a:t>s</a:t>
            </a:r>
            <a:r>
              <a:rPr lang="en-US" baseline="-25000" dirty="0" err="1"/>
              <a:t>x</a:t>
            </a:r>
            <a:r>
              <a:rPr lang="en-US" dirty="0"/>
              <a:t> = 28 </a:t>
            </a:r>
            <a:r>
              <a:rPr lang="en-US" dirty="0" smtClean="0">
                <a:latin typeface="Symbol" panose="05050102010706020507" pitchFamily="18" charset="2"/>
              </a:rPr>
              <a:t>m</a:t>
            </a:r>
            <a:r>
              <a:rPr lang="en-US" dirty="0" smtClean="0"/>
              <a:t>m, </a:t>
            </a:r>
            <a:r>
              <a:rPr lang="en-US" dirty="0" err="1" smtClean="0">
                <a:latin typeface="Symbol" panose="05050102010706020507" pitchFamily="18" charset="2"/>
              </a:rPr>
              <a:t>s</a:t>
            </a:r>
            <a:r>
              <a:rPr lang="en-US" dirty="0" err="1" smtClean="0"/>
              <a:t>’</a:t>
            </a:r>
            <a:r>
              <a:rPr lang="en-US" baseline="-25000" dirty="0" err="1" smtClean="0"/>
              <a:t>y</a:t>
            </a:r>
            <a:r>
              <a:rPr lang="en-US" dirty="0" smtClean="0"/>
              <a:t> </a:t>
            </a:r>
            <a:r>
              <a:rPr lang="en-US" dirty="0"/>
              <a:t>= 3.2 </a:t>
            </a:r>
            <a:r>
              <a:rPr lang="en-US" dirty="0" err="1">
                <a:latin typeface="Symbol" panose="05050102010706020507" pitchFamily="18" charset="2"/>
              </a:rPr>
              <a:t>m</a:t>
            </a:r>
            <a:r>
              <a:rPr lang="en-US" dirty="0" err="1"/>
              <a:t>rad</a:t>
            </a:r>
            <a:r>
              <a:rPr lang="en-US" dirty="0"/>
              <a:t>, </a:t>
            </a:r>
            <a:r>
              <a:rPr lang="en-US" dirty="0" err="1">
                <a:latin typeface="Symbol" panose="05050102010706020507" pitchFamily="18" charset="2"/>
              </a:rPr>
              <a:t>s</a:t>
            </a:r>
            <a:r>
              <a:rPr lang="en-US" dirty="0" err="1"/>
              <a:t>’</a:t>
            </a:r>
            <a:r>
              <a:rPr lang="en-US" baseline="-25000" dirty="0" err="1"/>
              <a:t>x</a:t>
            </a:r>
            <a:r>
              <a:rPr lang="en-US" dirty="0"/>
              <a:t> = 19 </a:t>
            </a:r>
            <a:r>
              <a:rPr lang="en-US" dirty="0" err="1">
                <a:latin typeface="Symbol" panose="05050102010706020507" pitchFamily="18" charset="2"/>
              </a:rPr>
              <a:t>m</a:t>
            </a:r>
            <a:r>
              <a:rPr lang="en-US" dirty="0" err="1"/>
              <a:t>rad</a:t>
            </a:r>
            <a:endParaRPr lang="fr-FR" dirty="0"/>
          </a:p>
          <a:p>
            <a:pPr eaLnBrk="1" hangingPunct="1">
              <a:lnSpc>
                <a:spcPct val="99000"/>
              </a:lnSpc>
              <a:buClr>
                <a:schemeClr val="tx1"/>
              </a:buClr>
              <a:buSzPct val="120000"/>
            </a:pPr>
            <a:r>
              <a:rPr lang="en-US" sz="2400" b="1" dirty="0" smtClean="0"/>
              <a:t>Pulse Length (</a:t>
            </a:r>
            <a:r>
              <a:rPr lang="en-US" sz="2400" b="1" dirty="0" err="1" smtClean="0"/>
              <a:t>rms</a:t>
            </a:r>
            <a:r>
              <a:rPr lang="en-US" sz="2400" b="1" dirty="0" smtClean="0"/>
              <a:t>) ~ 15 </a:t>
            </a:r>
            <a:r>
              <a:rPr lang="en-US" sz="2400" b="1" dirty="0" err="1" smtClean="0"/>
              <a:t>psec</a:t>
            </a:r>
            <a:endParaRPr lang="en-US" sz="2400" b="1" dirty="0" smtClean="0"/>
          </a:p>
        </p:txBody>
      </p:sp>
      <p:sp>
        <p:nvSpPr>
          <p:cNvPr id="8" name="Text Box 4"/>
          <p:cNvSpPr txBox="1">
            <a:spLocks noChangeArrowheads="1"/>
          </p:cNvSpPr>
          <p:nvPr/>
        </p:nvSpPr>
        <p:spPr bwMode="auto">
          <a:xfrm>
            <a:off x="2182591" y="3714742"/>
            <a:ext cx="2492644"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lIns="90488" tIns="44450" rIns="90488" bIns="44450">
            <a:spAutoFit/>
          </a:bodyPr>
          <a:lstStyle>
            <a:lvl1pPr marL="114300" indent="-114300" defTabSz="457200" eaLnBrk="0" hangingPunct="0">
              <a:tabLst>
                <a:tab pos="1828800" algn="ctr"/>
                <a:tab pos="3313113" algn="ctr"/>
              </a:tabLst>
              <a:defRPr>
                <a:solidFill>
                  <a:schemeClr val="tx1"/>
                </a:solidFill>
                <a:latin typeface="Arial Narrow" panose="020B0606020202030204" pitchFamily="34" charset="0"/>
                <a:ea typeface="Osaka" charset="-128"/>
              </a:defRPr>
            </a:lvl1pPr>
            <a:lvl2pPr marL="285750" indent="-173038" defTabSz="457200" eaLnBrk="0" hangingPunct="0">
              <a:tabLst>
                <a:tab pos="1828800" algn="ctr"/>
                <a:tab pos="3313113" algn="ctr"/>
              </a:tabLst>
              <a:defRPr>
                <a:solidFill>
                  <a:schemeClr val="tx1"/>
                </a:solidFill>
                <a:latin typeface="Arial Narrow" panose="020B0606020202030204" pitchFamily="34" charset="0"/>
                <a:ea typeface="Osaka" charset="-128"/>
              </a:defRPr>
            </a:lvl2pPr>
            <a:lvl3pPr marL="1143000" indent="-228600" defTabSz="457200" eaLnBrk="0" hangingPunct="0">
              <a:tabLst>
                <a:tab pos="1828800" algn="ctr"/>
                <a:tab pos="3313113" algn="ctr"/>
              </a:tabLst>
              <a:defRPr>
                <a:solidFill>
                  <a:schemeClr val="tx1"/>
                </a:solidFill>
                <a:latin typeface="Arial Narrow" panose="020B0606020202030204" pitchFamily="34" charset="0"/>
                <a:ea typeface="Osaka" charset="-128"/>
              </a:defRPr>
            </a:lvl3pPr>
            <a:lvl4pPr marL="684213" indent="-114300" defTabSz="457200" eaLnBrk="0" hangingPunct="0">
              <a:tabLst>
                <a:tab pos="1828800" algn="ctr"/>
                <a:tab pos="3313113" algn="ctr"/>
              </a:tabLst>
              <a:defRPr>
                <a:solidFill>
                  <a:schemeClr val="tx1"/>
                </a:solidFill>
                <a:latin typeface="Arial Narrow" panose="020B0606020202030204" pitchFamily="34" charset="0"/>
                <a:ea typeface="Osaka" charset="-128"/>
              </a:defRPr>
            </a:lvl4pPr>
            <a:lvl5pPr marL="2057400" indent="-228600" defTabSz="457200" eaLnBrk="0" hangingPunct="0">
              <a:tabLst>
                <a:tab pos="1828800" algn="ctr"/>
                <a:tab pos="3313113" algn="ctr"/>
              </a:tabLst>
              <a:defRPr>
                <a:solidFill>
                  <a:schemeClr val="tx1"/>
                </a:solidFill>
                <a:latin typeface="Arial Narrow" panose="020B0606020202030204" pitchFamily="34" charset="0"/>
                <a:ea typeface="Osaka" charset="-128"/>
              </a:defRPr>
            </a:lvl5pPr>
            <a:lvl6pPr marL="2514600" indent="-228600" defTabSz="457200" eaLnBrk="0" fontAlgn="base" hangingPunct="0">
              <a:spcBef>
                <a:spcPct val="0"/>
              </a:spcBef>
              <a:spcAft>
                <a:spcPct val="0"/>
              </a:spcAft>
              <a:tabLst>
                <a:tab pos="1828800" algn="ctr"/>
                <a:tab pos="3313113" algn="ctr"/>
              </a:tabLst>
              <a:defRPr>
                <a:solidFill>
                  <a:schemeClr val="tx1"/>
                </a:solidFill>
                <a:latin typeface="Arial Narrow" panose="020B0606020202030204" pitchFamily="34" charset="0"/>
                <a:ea typeface="Osaka" charset="-128"/>
              </a:defRPr>
            </a:lvl6pPr>
            <a:lvl7pPr marL="2971800" indent="-228600" defTabSz="457200" eaLnBrk="0" fontAlgn="base" hangingPunct="0">
              <a:spcBef>
                <a:spcPct val="0"/>
              </a:spcBef>
              <a:spcAft>
                <a:spcPct val="0"/>
              </a:spcAft>
              <a:tabLst>
                <a:tab pos="1828800" algn="ctr"/>
                <a:tab pos="3313113" algn="ctr"/>
              </a:tabLst>
              <a:defRPr>
                <a:solidFill>
                  <a:schemeClr val="tx1"/>
                </a:solidFill>
                <a:latin typeface="Arial Narrow" panose="020B0606020202030204" pitchFamily="34" charset="0"/>
                <a:ea typeface="Osaka" charset="-128"/>
              </a:defRPr>
            </a:lvl7pPr>
            <a:lvl8pPr marL="3429000" indent="-228600" defTabSz="457200" eaLnBrk="0" fontAlgn="base" hangingPunct="0">
              <a:spcBef>
                <a:spcPct val="0"/>
              </a:spcBef>
              <a:spcAft>
                <a:spcPct val="0"/>
              </a:spcAft>
              <a:tabLst>
                <a:tab pos="1828800" algn="ctr"/>
                <a:tab pos="3313113" algn="ctr"/>
              </a:tabLst>
              <a:defRPr>
                <a:solidFill>
                  <a:schemeClr val="tx1"/>
                </a:solidFill>
                <a:latin typeface="Arial Narrow" panose="020B0606020202030204" pitchFamily="34" charset="0"/>
                <a:ea typeface="Osaka" charset="-128"/>
              </a:defRPr>
            </a:lvl8pPr>
            <a:lvl9pPr marL="3886200" indent="-228600" defTabSz="457200" eaLnBrk="0" fontAlgn="base" hangingPunct="0">
              <a:spcBef>
                <a:spcPct val="0"/>
              </a:spcBef>
              <a:spcAft>
                <a:spcPct val="0"/>
              </a:spcAft>
              <a:tabLst>
                <a:tab pos="1828800" algn="ctr"/>
                <a:tab pos="3313113" algn="ctr"/>
              </a:tabLst>
              <a:defRPr>
                <a:solidFill>
                  <a:schemeClr val="tx1"/>
                </a:solidFill>
                <a:latin typeface="Arial Narrow" panose="020B0606020202030204" pitchFamily="34" charset="0"/>
                <a:ea typeface="Osaka" charset="-128"/>
              </a:defRPr>
            </a:lvl9pPr>
          </a:lstStyle>
          <a:p>
            <a:pPr lvl="1" eaLnBrk="1" hangingPunct="1">
              <a:buClr>
                <a:srgbClr val="FF0000"/>
              </a:buClr>
              <a:buFontTx/>
              <a:buChar char="•"/>
            </a:pPr>
            <a:r>
              <a:rPr lang="en-US" sz="2000" dirty="0" smtClean="0"/>
              <a:t>Large </a:t>
            </a:r>
            <a:r>
              <a:rPr lang="en-US" sz="2000" dirty="0"/>
              <a:t>gap IR </a:t>
            </a:r>
            <a:r>
              <a:rPr lang="en-US" sz="2000" dirty="0" smtClean="0"/>
              <a:t>dipoles</a:t>
            </a:r>
          </a:p>
          <a:p>
            <a:pPr lvl="1" eaLnBrk="1" hangingPunct="1">
              <a:buClr>
                <a:srgbClr val="FF0000"/>
              </a:buClr>
              <a:buFontTx/>
              <a:buChar char="•"/>
            </a:pPr>
            <a:r>
              <a:rPr lang="en-US" sz="2000" dirty="0" smtClean="0"/>
              <a:t>Long beamlines</a:t>
            </a:r>
          </a:p>
          <a:p>
            <a:pPr lvl="1" eaLnBrk="1" hangingPunct="1">
              <a:buClr>
                <a:srgbClr val="FF0000"/>
              </a:buClr>
              <a:buFontTx/>
              <a:buChar char="•"/>
            </a:pPr>
            <a:r>
              <a:rPr lang="en-US" sz="2000" dirty="0" smtClean="0"/>
              <a:t>Ultra-high stability</a:t>
            </a:r>
            <a:endParaRPr lang="en-US" sz="2000" dirty="0"/>
          </a:p>
        </p:txBody>
      </p:sp>
      <p:pic>
        <p:nvPicPr>
          <p:cNvPr id="9" name="Picture 5" descr="Aerial_View_HXN_SatelliteBuild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31431" y="5138044"/>
            <a:ext cx="2412569" cy="121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0816" y="1390280"/>
            <a:ext cx="4563184" cy="3337560"/>
          </a:xfrm>
          <a:prstGeom prst="rect">
            <a:avLst/>
          </a:prstGeom>
        </p:spPr>
      </p:pic>
    </p:spTree>
    <p:extLst>
      <p:ext uri="{BB962C8B-B14F-4D97-AF65-F5344CB8AC3E}">
        <p14:creationId xmlns:p14="http://schemas.microsoft.com/office/powerpoint/2010/main" val="17088250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968375"/>
          </a:xfrm>
        </p:spPr>
        <p:txBody>
          <a:bodyPr/>
          <a:lstStyle/>
          <a:p>
            <a:pPr eaLnBrk="1" hangingPunct="1"/>
            <a:r>
              <a:rPr lang="en-US" altLang="en-US" smtClean="0"/>
              <a:t>NSLS-II Project Scope</a:t>
            </a:r>
          </a:p>
        </p:txBody>
      </p:sp>
      <p:sp>
        <p:nvSpPr>
          <p:cNvPr id="2" name="Rectangle 3"/>
          <p:cNvSpPr>
            <a:spLocks noGrp="1" noChangeArrowheads="1"/>
          </p:cNvSpPr>
          <p:nvPr>
            <p:ph type="body" idx="1"/>
          </p:nvPr>
        </p:nvSpPr>
        <p:spPr>
          <a:xfrm>
            <a:off x="0" y="965200"/>
            <a:ext cx="6808788" cy="3735388"/>
          </a:xfrm>
        </p:spPr>
        <p:txBody>
          <a:bodyPr/>
          <a:lstStyle/>
          <a:p>
            <a:pPr marL="228600" indent="-228600" eaLnBrk="1" hangingPunct="1">
              <a:lnSpc>
                <a:spcPct val="100000"/>
              </a:lnSpc>
              <a:spcBef>
                <a:spcPct val="0"/>
              </a:spcBef>
              <a:buFontTx/>
              <a:buNone/>
              <a:defRPr/>
            </a:pPr>
            <a:r>
              <a:rPr lang="en-US" sz="2400" b="1" dirty="0" smtClean="0"/>
              <a:t>Accelerator Systems</a:t>
            </a:r>
          </a:p>
          <a:p>
            <a:pPr marL="285750" lvl="1" indent="-117475" eaLnBrk="1" hangingPunct="1">
              <a:lnSpc>
                <a:spcPct val="100000"/>
              </a:lnSpc>
              <a:spcBef>
                <a:spcPct val="0"/>
              </a:spcBef>
              <a:defRPr/>
            </a:pPr>
            <a:r>
              <a:rPr lang="en-US" sz="2000" dirty="0" smtClean="0"/>
              <a:t>Storage Ring (~ ½ mile in circumference)</a:t>
            </a:r>
          </a:p>
          <a:p>
            <a:pPr marL="285750" lvl="1" indent="-117475" eaLnBrk="1" hangingPunct="1">
              <a:lnSpc>
                <a:spcPct val="100000"/>
              </a:lnSpc>
              <a:spcBef>
                <a:spcPct val="0"/>
              </a:spcBef>
              <a:defRPr/>
            </a:pPr>
            <a:r>
              <a:rPr lang="en-US" sz="2000" dirty="0" err="1" smtClean="0"/>
              <a:t>Linac</a:t>
            </a:r>
            <a:r>
              <a:rPr lang="en-US" sz="2000" dirty="0" smtClean="0"/>
              <a:t> and Booster Injection System</a:t>
            </a:r>
            <a:endParaRPr lang="en-US" sz="2000" baseline="-25000" dirty="0" smtClean="0"/>
          </a:p>
          <a:p>
            <a:pPr marL="228600" indent="-228600" eaLnBrk="1" hangingPunct="1">
              <a:lnSpc>
                <a:spcPct val="100000"/>
              </a:lnSpc>
              <a:spcBef>
                <a:spcPct val="0"/>
              </a:spcBef>
              <a:buFontTx/>
              <a:buNone/>
              <a:defRPr/>
            </a:pPr>
            <a:r>
              <a:rPr lang="en-US" sz="2400" b="1" dirty="0" smtClean="0"/>
              <a:t>Conventional Facilities</a:t>
            </a:r>
          </a:p>
          <a:p>
            <a:pPr marL="285750" lvl="1" indent="-117475" eaLnBrk="1" hangingPunct="1">
              <a:lnSpc>
                <a:spcPct val="100000"/>
              </a:lnSpc>
              <a:spcBef>
                <a:spcPct val="0"/>
              </a:spcBef>
              <a:defRPr/>
            </a:pPr>
            <a:r>
              <a:rPr lang="en-US" sz="2000" dirty="0" smtClean="0"/>
              <a:t>Ring Building and Service </a:t>
            </a:r>
            <a:r>
              <a:rPr lang="en-US" sz="2000" dirty="0" err="1" smtClean="0"/>
              <a:t>Bldgs</a:t>
            </a:r>
            <a:r>
              <a:rPr lang="en-US" sz="2000" dirty="0" smtClean="0"/>
              <a:t> (400,000 </a:t>
            </a:r>
            <a:r>
              <a:rPr lang="en-US" sz="2000" dirty="0" err="1" smtClean="0"/>
              <a:t>gsf</a:t>
            </a:r>
            <a:r>
              <a:rPr lang="en-US" sz="2000" dirty="0" smtClean="0"/>
              <a:t>)</a:t>
            </a:r>
          </a:p>
          <a:p>
            <a:pPr marL="285750" lvl="1" indent="-117475" eaLnBrk="1" hangingPunct="1">
              <a:lnSpc>
                <a:spcPct val="100000"/>
              </a:lnSpc>
              <a:spcBef>
                <a:spcPct val="0"/>
              </a:spcBef>
              <a:defRPr/>
            </a:pPr>
            <a:r>
              <a:rPr lang="en-US" sz="2000" dirty="0"/>
              <a:t>5 Laboratory/Office </a:t>
            </a:r>
            <a:r>
              <a:rPr lang="en-US" sz="2000" dirty="0" err="1"/>
              <a:t>Bldgs</a:t>
            </a:r>
            <a:r>
              <a:rPr lang="en-US" sz="2000" dirty="0"/>
              <a:t> designed to promote interaction &amp; collaboration among staff &amp; users (190,000 </a:t>
            </a:r>
            <a:r>
              <a:rPr lang="en-US" sz="2000" dirty="0" err="1"/>
              <a:t>gsf</a:t>
            </a:r>
            <a:r>
              <a:rPr lang="en-US" sz="2000" dirty="0"/>
              <a:t>)</a:t>
            </a:r>
          </a:p>
          <a:p>
            <a:pPr marL="228600" indent="-228600" eaLnBrk="1" hangingPunct="1">
              <a:lnSpc>
                <a:spcPct val="100000"/>
              </a:lnSpc>
              <a:spcBef>
                <a:spcPct val="0"/>
              </a:spcBef>
              <a:buFontTx/>
              <a:buNone/>
              <a:defRPr/>
            </a:pPr>
            <a:r>
              <a:rPr lang="en-US" sz="2400" b="1" dirty="0" smtClean="0"/>
              <a:t>Experimental Facilities</a:t>
            </a:r>
          </a:p>
          <a:p>
            <a:pPr marL="285750" lvl="1" indent="-117475" eaLnBrk="1" hangingPunct="1">
              <a:lnSpc>
                <a:spcPct val="100000"/>
              </a:lnSpc>
              <a:spcBef>
                <a:spcPct val="0"/>
              </a:spcBef>
              <a:defRPr/>
            </a:pPr>
            <a:r>
              <a:rPr lang="en-US" sz="2000" dirty="0" smtClean="0"/>
              <a:t>Initial suite of seven insertion device beamlines</a:t>
            </a:r>
          </a:p>
          <a:p>
            <a:pPr marL="285750" lvl="1" indent="-117475" eaLnBrk="1" hangingPunct="1">
              <a:lnSpc>
                <a:spcPct val="100000"/>
              </a:lnSpc>
              <a:spcBef>
                <a:spcPct val="0"/>
              </a:spcBef>
              <a:defRPr/>
            </a:pPr>
            <a:r>
              <a:rPr lang="en-US" sz="2000" dirty="0" smtClean="0"/>
              <a:t>Capable of hosting at least 58 beamlines</a:t>
            </a:r>
          </a:p>
          <a:p>
            <a:pPr marL="228600" indent="-228600" eaLnBrk="1" hangingPunct="1">
              <a:lnSpc>
                <a:spcPct val="100000"/>
              </a:lnSpc>
              <a:spcBef>
                <a:spcPct val="0"/>
              </a:spcBef>
              <a:buFontTx/>
              <a:buNone/>
              <a:defRPr/>
            </a:pPr>
            <a:r>
              <a:rPr lang="en-US" sz="2400" b="1" dirty="0" smtClean="0"/>
              <a:t>Research &amp; Development</a:t>
            </a:r>
          </a:p>
          <a:p>
            <a:pPr marL="285750" lvl="1" indent="-117475" eaLnBrk="1" hangingPunct="1">
              <a:lnSpc>
                <a:spcPct val="100000"/>
              </a:lnSpc>
              <a:spcBef>
                <a:spcPct val="0"/>
              </a:spcBef>
              <a:defRPr/>
            </a:pPr>
            <a:r>
              <a:rPr lang="en-US" sz="2000" dirty="0" smtClean="0"/>
              <a:t>Advanced optics &amp; accelerator components</a:t>
            </a:r>
          </a:p>
          <a:p>
            <a:pPr marL="0" lvl="1" indent="0" eaLnBrk="1" hangingPunct="1">
              <a:lnSpc>
                <a:spcPct val="100000"/>
              </a:lnSpc>
              <a:spcBef>
                <a:spcPct val="0"/>
              </a:spcBef>
              <a:buFontTx/>
              <a:buNone/>
              <a:defRPr/>
            </a:pPr>
            <a:r>
              <a:rPr lang="en-US" sz="2400" b="1" dirty="0"/>
              <a:t>T</a:t>
            </a:r>
            <a:r>
              <a:rPr lang="en-US" sz="2400" b="1" dirty="0" smtClean="0"/>
              <a:t>otal Project Cost $912M</a:t>
            </a:r>
          </a:p>
        </p:txBody>
      </p:sp>
      <p:pic>
        <p:nvPicPr>
          <p:cNvPr id="12293" name="Picture 4" descr="IMG_04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6538" y="3781425"/>
            <a:ext cx="250666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2294" name="Picture 1"/>
          <p:cNvPicPr>
            <a:picLocks noChangeAspect="1"/>
          </p:cNvPicPr>
          <p:nvPr/>
        </p:nvPicPr>
        <p:blipFill>
          <a:blip r:embed="rId3" cstate="print">
            <a:extLst>
              <a:ext uri="{28A0092B-C50C-407E-A947-70E740481C1C}">
                <a14:useLocalDpi xmlns:a14="http://schemas.microsoft.com/office/drawing/2010/main" val="0"/>
              </a:ext>
            </a:extLst>
          </a:blip>
          <a:srcRect l="2193" t="7605" r="7436" b="2089"/>
          <a:stretch>
            <a:fillRect/>
          </a:stretch>
        </p:blipFill>
        <p:spPr bwMode="auto">
          <a:xfrm>
            <a:off x="4225925" y="4926013"/>
            <a:ext cx="216693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48284" y="1029767"/>
            <a:ext cx="2540713" cy="26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0544" y="5237386"/>
            <a:ext cx="1795038" cy="12459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 name="Picture 15" descr="recon_prb_ave_test.eps"/>
          <p:cNvPicPr>
            <a:picLocks noChangeAspect="1"/>
          </p:cNvPicPr>
          <p:nvPr/>
        </p:nvPicPr>
        <p:blipFill rotWithShape="1">
          <a:blip r:embed="rId6" cstate="print">
            <a:extLst>
              <a:ext uri="{28A0092B-C50C-407E-A947-70E740481C1C}">
                <a14:useLocalDpi xmlns:a14="http://schemas.microsoft.com/office/drawing/2010/main" val="0"/>
              </a:ext>
            </a:extLst>
          </a:blip>
          <a:srcRect t="52138" r="52161"/>
          <a:stretch/>
        </p:blipFill>
        <p:spPr bwMode="auto">
          <a:xfrm>
            <a:off x="402495" y="5340928"/>
            <a:ext cx="1744374" cy="94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13290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0" y="0"/>
            <a:ext cx="91440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nchorCtr="1"/>
          <a:lstStyle>
            <a:lvl1pPr>
              <a:defRPr>
                <a:solidFill>
                  <a:schemeClr val="tx1"/>
                </a:solidFill>
                <a:latin typeface="Arial Narrow" panose="020B0606020202030204" pitchFamily="34" charset="0"/>
                <a:ea typeface="Osaka" charset="-128"/>
              </a:defRPr>
            </a:lvl1pPr>
            <a:lvl2pPr marL="742950" indent="-285750">
              <a:defRPr>
                <a:solidFill>
                  <a:schemeClr val="tx1"/>
                </a:solidFill>
                <a:latin typeface="Arial Narrow" panose="020B0606020202030204" pitchFamily="34" charset="0"/>
                <a:ea typeface="Osaka" charset="-128"/>
              </a:defRPr>
            </a:lvl2pPr>
            <a:lvl3pPr marL="1143000" indent="-228600">
              <a:defRPr>
                <a:solidFill>
                  <a:schemeClr val="tx1"/>
                </a:solidFill>
                <a:latin typeface="Arial Narrow" panose="020B0606020202030204" pitchFamily="34" charset="0"/>
                <a:ea typeface="Osaka" charset="-128"/>
              </a:defRPr>
            </a:lvl3pPr>
            <a:lvl4pPr marL="1600200" indent="-228600">
              <a:defRPr>
                <a:solidFill>
                  <a:schemeClr val="tx1"/>
                </a:solidFill>
                <a:latin typeface="Arial Narrow" panose="020B0606020202030204" pitchFamily="34" charset="0"/>
                <a:ea typeface="Osaka" charset="-128"/>
              </a:defRPr>
            </a:lvl4pPr>
            <a:lvl5pPr marL="2057400" indent="-22860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r>
              <a:rPr lang="en-US" sz="4000" b="1">
                <a:solidFill>
                  <a:schemeClr val="tx2"/>
                </a:solidFill>
              </a:rPr>
              <a:t>Key Project Milestones</a:t>
            </a:r>
          </a:p>
        </p:txBody>
      </p:sp>
      <p:sp>
        <p:nvSpPr>
          <p:cNvPr id="12291" name="TextBox 4"/>
          <p:cNvSpPr txBox="1">
            <a:spLocks noChangeArrowheads="1"/>
          </p:cNvSpPr>
          <p:nvPr/>
        </p:nvSpPr>
        <p:spPr bwMode="auto">
          <a:xfrm>
            <a:off x="0" y="1028700"/>
            <a:ext cx="9144000" cy="4247317"/>
          </a:xfrm>
          <a:prstGeom prst="rect">
            <a:avLst/>
          </a:prstGeom>
          <a:noFill/>
          <a:ln w="9525">
            <a:noFill/>
            <a:miter lim="800000"/>
            <a:headEnd/>
            <a:tailEnd/>
          </a:ln>
        </p:spPr>
        <p:txBody>
          <a:bodyPr>
            <a:spAutoFit/>
          </a:bodyPr>
          <a:lstStyle/>
          <a:p>
            <a:pPr eaLnBrk="1" hangingPunct="1">
              <a:lnSpc>
                <a:spcPct val="90000"/>
              </a:lnSpc>
              <a:tabLst>
                <a:tab pos="1027113" algn="r"/>
                <a:tab pos="1598613" algn="l"/>
                <a:tab pos="8689975" algn="r"/>
              </a:tabLst>
              <a:defRPr/>
            </a:pPr>
            <a:r>
              <a:rPr lang="en-US" sz="2000" dirty="0">
                <a:cs typeface="Arial" charset="0"/>
              </a:rPr>
              <a:t>	Aug 2005	</a:t>
            </a:r>
            <a:r>
              <a:rPr lang="en-US" sz="2000" b="1" dirty="0">
                <a:cs typeface="Arial" charset="0"/>
              </a:rPr>
              <a:t>CD-0</a:t>
            </a:r>
            <a:r>
              <a:rPr lang="en-US" sz="2000" dirty="0">
                <a:cs typeface="Arial" charset="0"/>
              </a:rPr>
              <a:t>, Approve Mission Need</a:t>
            </a:r>
            <a:r>
              <a:rPr lang="en-US" sz="2000" u="sng" dirty="0">
                <a:solidFill>
                  <a:srgbClr val="00CC00"/>
                </a:solidFill>
                <a:cs typeface="Arial" charset="0"/>
              </a:rPr>
              <a:t>	</a:t>
            </a:r>
            <a:r>
              <a:rPr lang="en-US" sz="2000" b="1" dirty="0">
                <a:solidFill>
                  <a:srgbClr val="00CC00"/>
                </a:solidFill>
                <a:cs typeface="Arial" charset="0"/>
              </a:rPr>
              <a:t>(Complete)</a:t>
            </a:r>
          </a:p>
          <a:p>
            <a:pPr eaLnBrk="1" hangingPunct="1">
              <a:lnSpc>
                <a:spcPct val="90000"/>
              </a:lnSpc>
              <a:tabLst>
                <a:tab pos="1027113" algn="r"/>
                <a:tab pos="1598613" algn="l"/>
                <a:tab pos="8689975" algn="r"/>
              </a:tabLst>
              <a:defRPr/>
            </a:pPr>
            <a:r>
              <a:rPr lang="en-US" sz="2000" dirty="0">
                <a:cs typeface="Arial" charset="0"/>
              </a:rPr>
              <a:t>	Jul 2007	</a:t>
            </a:r>
            <a:r>
              <a:rPr lang="en-US" sz="2000" b="1" dirty="0">
                <a:cs typeface="Arial" charset="0"/>
              </a:rPr>
              <a:t>CD-1</a:t>
            </a:r>
            <a:r>
              <a:rPr lang="en-US" sz="2000" dirty="0">
                <a:cs typeface="Arial" charset="0"/>
              </a:rPr>
              <a:t>, Approve Alternative Selection and Cost Range</a:t>
            </a:r>
            <a:r>
              <a:rPr lang="en-US" sz="2000" u="sng" dirty="0">
                <a:solidFill>
                  <a:srgbClr val="00CC00"/>
                </a:solidFill>
                <a:cs typeface="Arial" charset="0"/>
              </a:rPr>
              <a:t>	</a:t>
            </a:r>
            <a:r>
              <a:rPr lang="en-US" sz="2000" b="1" dirty="0">
                <a:solidFill>
                  <a:srgbClr val="00CC00"/>
                </a:solidFill>
                <a:cs typeface="Arial" charset="0"/>
              </a:rPr>
              <a:t>(Complete)</a:t>
            </a:r>
          </a:p>
          <a:p>
            <a:pPr eaLnBrk="1" hangingPunct="1">
              <a:lnSpc>
                <a:spcPct val="90000"/>
              </a:lnSpc>
              <a:tabLst>
                <a:tab pos="1027113" algn="r"/>
                <a:tab pos="1598613" algn="l"/>
                <a:tab pos="8689975" algn="r"/>
              </a:tabLst>
              <a:defRPr/>
            </a:pPr>
            <a:r>
              <a:rPr lang="en-US" sz="2000" dirty="0">
                <a:cs typeface="Arial" charset="0"/>
              </a:rPr>
              <a:t>	Jan 2008	</a:t>
            </a:r>
            <a:r>
              <a:rPr lang="en-US" sz="2000" b="1" dirty="0">
                <a:cs typeface="Arial" charset="0"/>
              </a:rPr>
              <a:t>CD-2</a:t>
            </a:r>
            <a:r>
              <a:rPr lang="en-US" sz="2000" dirty="0">
                <a:cs typeface="Arial" charset="0"/>
              </a:rPr>
              <a:t>, Approve Performance Baseline</a:t>
            </a:r>
            <a:r>
              <a:rPr lang="en-US" sz="2000" u="sng" dirty="0">
                <a:solidFill>
                  <a:srgbClr val="00CC00"/>
                </a:solidFill>
                <a:cs typeface="Arial" charset="0"/>
              </a:rPr>
              <a:t>	</a:t>
            </a:r>
            <a:r>
              <a:rPr lang="en-US" sz="2000" b="1" dirty="0">
                <a:solidFill>
                  <a:srgbClr val="00CC00"/>
                </a:solidFill>
                <a:cs typeface="Arial" charset="0"/>
              </a:rPr>
              <a:t>(Complete)</a:t>
            </a:r>
            <a:endParaRPr lang="en-US" sz="2000" dirty="0">
              <a:cs typeface="Arial" charset="0"/>
            </a:endParaRPr>
          </a:p>
          <a:p>
            <a:pPr eaLnBrk="1" hangingPunct="1">
              <a:lnSpc>
                <a:spcPct val="90000"/>
              </a:lnSpc>
              <a:tabLst>
                <a:tab pos="1027113" algn="r"/>
                <a:tab pos="1598613" algn="l"/>
                <a:tab pos="8689975" algn="r"/>
              </a:tabLst>
              <a:defRPr/>
            </a:pPr>
            <a:r>
              <a:rPr lang="en-US" sz="2000" dirty="0">
                <a:cs typeface="Arial" charset="0"/>
              </a:rPr>
              <a:t>	Jan 2009	</a:t>
            </a:r>
            <a:r>
              <a:rPr lang="en-US" sz="2000" b="1" dirty="0">
                <a:cs typeface="Arial" charset="0"/>
              </a:rPr>
              <a:t>CD-3</a:t>
            </a:r>
            <a:r>
              <a:rPr lang="en-US" sz="2000" dirty="0">
                <a:cs typeface="Arial" charset="0"/>
              </a:rPr>
              <a:t>, Approve Start of Construction</a:t>
            </a:r>
            <a:r>
              <a:rPr lang="en-US" sz="2000" u="sng" dirty="0">
                <a:solidFill>
                  <a:srgbClr val="00CC00"/>
                </a:solidFill>
                <a:cs typeface="Arial" charset="0"/>
              </a:rPr>
              <a:t>	</a:t>
            </a:r>
            <a:r>
              <a:rPr lang="en-US" sz="2000" b="1" dirty="0">
                <a:solidFill>
                  <a:srgbClr val="00CC00"/>
                </a:solidFill>
                <a:cs typeface="Arial" charset="0"/>
              </a:rPr>
              <a:t>(Complete)</a:t>
            </a:r>
            <a:endParaRPr lang="en-US" sz="2000" dirty="0">
              <a:cs typeface="Arial" charset="0"/>
            </a:endParaRPr>
          </a:p>
          <a:p>
            <a:pPr eaLnBrk="1" hangingPunct="1">
              <a:lnSpc>
                <a:spcPct val="90000"/>
              </a:lnSpc>
              <a:tabLst>
                <a:tab pos="1027113" algn="r"/>
                <a:tab pos="1598613" algn="l"/>
                <a:tab pos="8689975" algn="r"/>
              </a:tabLst>
              <a:defRPr/>
            </a:pPr>
            <a:r>
              <a:rPr lang="en-US" sz="2000" dirty="0">
                <a:cs typeface="Arial" charset="0"/>
              </a:rPr>
              <a:t>	Feb 2009	Contract Award for Ring Building</a:t>
            </a:r>
            <a:r>
              <a:rPr lang="en-US" sz="2000" u="sng" dirty="0">
                <a:solidFill>
                  <a:srgbClr val="00CC00"/>
                </a:solidFill>
                <a:cs typeface="Arial" charset="0"/>
              </a:rPr>
              <a:t>	</a:t>
            </a:r>
            <a:r>
              <a:rPr lang="en-US" sz="2000" b="1" dirty="0">
                <a:solidFill>
                  <a:srgbClr val="00CC00"/>
                </a:solidFill>
                <a:cs typeface="Arial" charset="0"/>
              </a:rPr>
              <a:t>(Complete)</a:t>
            </a:r>
            <a:endParaRPr lang="en-US" sz="2000" dirty="0">
              <a:cs typeface="Arial" charset="0"/>
            </a:endParaRPr>
          </a:p>
          <a:p>
            <a:pPr eaLnBrk="1" hangingPunct="1">
              <a:lnSpc>
                <a:spcPct val="90000"/>
              </a:lnSpc>
              <a:tabLst>
                <a:tab pos="1027113" algn="r"/>
                <a:tab pos="1598613" algn="l"/>
                <a:tab pos="8689975" algn="r"/>
              </a:tabLst>
              <a:defRPr/>
            </a:pPr>
            <a:r>
              <a:rPr lang="en-US" sz="2000" dirty="0">
                <a:cs typeface="Arial" charset="0"/>
              </a:rPr>
              <a:t>	Aug 2009	Contract Award for Storage Ring Magnets</a:t>
            </a:r>
            <a:r>
              <a:rPr lang="en-US" sz="2000" u="sng" dirty="0">
                <a:solidFill>
                  <a:srgbClr val="00CC00"/>
                </a:solidFill>
                <a:cs typeface="Arial" charset="0"/>
              </a:rPr>
              <a:t>	</a:t>
            </a:r>
            <a:r>
              <a:rPr lang="en-US" sz="2000" b="1" dirty="0">
                <a:solidFill>
                  <a:srgbClr val="00CC00"/>
                </a:solidFill>
                <a:cs typeface="Arial" charset="0"/>
              </a:rPr>
              <a:t>(Complete)</a:t>
            </a:r>
          </a:p>
          <a:p>
            <a:pPr eaLnBrk="1" hangingPunct="1">
              <a:lnSpc>
                <a:spcPct val="90000"/>
              </a:lnSpc>
              <a:tabLst>
                <a:tab pos="1027113" algn="r"/>
                <a:tab pos="1598613" algn="l"/>
                <a:tab pos="8689975" algn="r"/>
              </a:tabLst>
              <a:defRPr/>
            </a:pPr>
            <a:r>
              <a:rPr lang="en-US" sz="2000" dirty="0">
                <a:cs typeface="Arial" charset="0"/>
              </a:rPr>
              <a:t>	May 2010	Contract Award for Booster System</a:t>
            </a:r>
            <a:r>
              <a:rPr lang="en-US" sz="2000" u="sng" dirty="0">
                <a:solidFill>
                  <a:srgbClr val="00CC00"/>
                </a:solidFill>
                <a:cs typeface="Arial" charset="0"/>
              </a:rPr>
              <a:t>	</a:t>
            </a:r>
            <a:r>
              <a:rPr lang="en-US" sz="2000" b="1" dirty="0">
                <a:solidFill>
                  <a:srgbClr val="00CC00"/>
                </a:solidFill>
                <a:cs typeface="Arial" charset="0"/>
              </a:rPr>
              <a:t>(Complete)</a:t>
            </a:r>
            <a:endParaRPr lang="en-US" sz="2000" dirty="0">
              <a:cs typeface="Arial" charset="0"/>
            </a:endParaRPr>
          </a:p>
          <a:p>
            <a:pPr eaLnBrk="1" hangingPunct="1">
              <a:lnSpc>
                <a:spcPct val="90000"/>
              </a:lnSpc>
              <a:tabLst>
                <a:tab pos="1027113" algn="r"/>
                <a:tab pos="1598613" algn="l"/>
                <a:tab pos="8689975" algn="r"/>
              </a:tabLst>
              <a:defRPr/>
            </a:pPr>
            <a:r>
              <a:rPr lang="en-US" sz="2000" dirty="0">
                <a:cs typeface="Arial" charset="0"/>
              </a:rPr>
              <a:t>	Feb 2011	1</a:t>
            </a:r>
            <a:r>
              <a:rPr lang="en-US" sz="2000" baseline="30000" dirty="0">
                <a:cs typeface="Arial" charset="0"/>
              </a:rPr>
              <a:t>st</a:t>
            </a:r>
            <a:r>
              <a:rPr lang="en-US" sz="2000" dirty="0">
                <a:cs typeface="Arial" charset="0"/>
              </a:rPr>
              <a:t> </a:t>
            </a:r>
            <a:r>
              <a:rPr lang="en-US" sz="2000" dirty="0" err="1">
                <a:cs typeface="Arial" charset="0"/>
              </a:rPr>
              <a:t>Pentant</a:t>
            </a:r>
            <a:r>
              <a:rPr lang="en-US" sz="2000" dirty="0">
                <a:cs typeface="Arial" charset="0"/>
              </a:rPr>
              <a:t> Ring Building Beneficial Occupancy</a:t>
            </a:r>
            <a:r>
              <a:rPr lang="en-US" sz="2000" u="sng" dirty="0">
                <a:solidFill>
                  <a:srgbClr val="00CC00"/>
                </a:solidFill>
                <a:cs typeface="Arial" charset="0"/>
              </a:rPr>
              <a:t>	</a:t>
            </a:r>
            <a:r>
              <a:rPr lang="en-US" sz="2000" b="1" dirty="0">
                <a:solidFill>
                  <a:srgbClr val="00CC00"/>
                </a:solidFill>
                <a:cs typeface="Arial" charset="0"/>
              </a:rPr>
              <a:t>(Complete)</a:t>
            </a:r>
            <a:endParaRPr lang="en-US" sz="2000" dirty="0">
              <a:solidFill>
                <a:schemeClr val="accent1">
                  <a:lumMod val="60000"/>
                  <a:lumOff val="40000"/>
                </a:schemeClr>
              </a:solidFill>
              <a:cs typeface="Arial" charset="0"/>
            </a:endParaRPr>
          </a:p>
          <a:p>
            <a:pPr eaLnBrk="1" hangingPunct="1">
              <a:lnSpc>
                <a:spcPct val="90000"/>
              </a:lnSpc>
              <a:tabLst>
                <a:tab pos="1027113" algn="r"/>
                <a:tab pos="1598613" algn="l"/>
                <a:tab pos="8689975" algn="r"/>
              </a:tabLst>
              <a:defRPr/>
            </a:pPr>
            <a:r>
              <a:rPr lang="en-US" sz="2000" dirty="0">
                <a:cs typeface="Arial" charset="0"/>
              </a:rPr>
              <a:t>	Feb 2011	Begin Accelerator Installation</a:t>
            </a:r>
            <a:r>
              <a:rPr lang="en-US" sz="2000" u="sng" dirty="0">
                <a:solidFill>
                  <a:srgbClr val="00CC00"/>
                </a:solidFill>
                <a:cs typeface="Arial" charset="0"/>
              </a:rPr>
              <a:t>	</a:t>
            </a:r>
            <a:r>
              <a:rPr lang="en-US" sz="2000" b="1" dirty="0">
                <a:solidFill>
                  <a:srgbClr val="00CC00"/>
                </a:solidFill>
                <a:cs typeface="Arial" charset="0"/>
              </a:rPr>
              <a:t>(Complete)</a:t>
            </a:r>
            <a:endParaRPr lang="en-US" sz="2000" dirty="0">
              <a:solidFill>
                <a:schemeClr val="accent1">
                  <a:lumMod val="60000"/>
                  <a:lumOff val="40000"/>
                </a:schemeClr>
              </a:solidFill>
              <a:cs typeface="Arial" charset="0"/>
            </a:endParaRPr>
          </a:p>
          <a:p>
            <a:pPr eaLnBrk="1" hangingPunct="1">
              <a:lnSpc>
                <a:spcPct val="90000"/>
              </a:lnSpc>
              <a:tabLst>
                <a:tab pos="1027113" algn="r"/>
                <a:tab pos="1598613" algn="l"/>
                <a:tab pos="8689975" algn="r"/>
              </a:tabLst>
              <a:defRPr/>
            </a:pPr>
            <a:r>
              <a:rPr lang="en-US" sz="2000" dirty="0">
                <a:cs typeface="Arial" charset="0"/>
              </a:rPr>
              <a:t>	Feb 2012	Beneficial Occupancy of Experimental Floor</a:t>
            </a:r>
            <a:r>
              <a:rPr lang="en-US" sz="2000" u="sng" dirty="0">
                <a:solidFill>
                  <a:srgbClr val="00CC00"/>
                </a:solidFill>
                <a:cs typeface="Arial" charset="0"/>
              </a:rPr>
              <a:t>	</a:t>
            </a:r>
            <a:r>
              <a:rPr lang="en-US" sz="2000" b="1" dirty="0">
                <a:solidFill>
                  <a:srgbClr val="00CC00"/>
                </a:solidFill>
                <a:cs typeface="Arial" charset="0"/>
              </a:rPr>
              <a:t>(Complete)</a:t>
            </a:r>
            <a:endParaRPr lang="en-US" sz="2000" dirty="0">
              <a:cs typeface="Arial" charset="0"/>
            </a:endParaRPr>
          </a:p>
          <a:p>
            <a:pPr eaLnBrk="1" hangingPunct="1">
              <a:lnSpc>
                <a:spcPct val="90000"/>
              </a:lnSpc>
              <a:tabLst>
                <a:tab pos="1027113" algn="r"/>
                <a:tab pos="1598613" algn="l"/>
                <a:tab pos="8689975" algn="r"/>
              </a:tabLst>
              <a:defRPr/>
            </a:pPr>
            <a:r>
              <a:rPr lang="en-US" sz="2000" dirty="0">
                <a:cs typeface="Arial" charset="0"/>
              </a:rPr>
              <a:t>	Mar 2012	Start LINAC Commissioning</a:t>
            </a:r>
            <a:r>
              <a:rPr lang="en-US" sz="2000" u="sng" dirty="0">
                <a:solidFill>
                  <a:srgbClr val="00CC00"/>
                </a:solidFill>
                <a:cs typeface="Arial" charset="0"/>
              </a:rPr>
              <a:t>	</a:t>
            </a:r>
            <a:r>
              <a:rPr lang="en-US" sz="2000" b="1" dirty="0">
                <a:solidFill>
                  <a:srgbClr val="00CC00"/>
                </a:solidFill>
                <a:cs typeface="Arial" charset="0"/>
              </a:rPr>
              <a:t>(Complete)</a:t>
            </a:r>
            <a:endParaRPr lang="en-US" sz="2000" dirty="0">
              <a:cs typeface="Arial" charset="0"/>
            </a:endParaRPr>
          </a:p>
          <a:p>
            <a:pPr>
              <a:lnSpc>
                <a:spcPct val="90000"/>
              </a:lnSpc>
              <a:tabLst>
                <a:tab pos="1027113" algn="r"/>
                <a:tab pos="1598613" algn="l"/>
                <a:tab pos="8689975" algn="r"/>
              </a:tabLst>
              <a:defRPr/>
            </a:pPr>
            <a:r>
              <a:rPr lang="en-US" sz="2000" dirty="0">
                <a:cs typeface="Arial" charset="0"/>
              </a:rPr>
              <a:t>	</a:t>
            </a:r>
            <a:r>
              <a:rPr lang="en-US" sz="2000" dirty="0" smtClean="0">
                <a:cs typeface="Arial" charset="0"/>
              </a:rPr>
              <a:t>Nov </a:t>
            </a:r>
            <a:r>
              <a:rPr lang="en-US" sz="2000" dirty="0">
                <a:cs typeface="Arial" charset="0"/>
              </a:rPr>
              <a:t>2013	Start Booster </a:t>
            </a:r>
            <a:r>
              <a:rPr lang="en-US" sz="2000" dirty="0" smtClean="0">
                <a:cs typeface="Arial" charset="0"/>
              </a:rPr>
              <a:t>Commissioning</a:t>
            </a:r>
            <a:r>
              <a:rPr lang="en-US" sz="2000" u="sng" dirty="0">
                <a:solidFill>
                  <a:srgbClr val="00CC00"/>
                </a:solidFill>
                <a:cs typeface="Arial" charset="0"/>
              </a:rPr>
              <a:t>	</a:t>
            </a:r>
            <a:r>
              <a:rPr lang="en-US" sz="2000" b="1" dirty="0">
                <a:solidFill>
                  <a:srgbClr val="00CC00"/>
                </a:solidFill>
                <a:cs typeface="Arial" charset="0"/>
              </a:rPr>
              <a:t>(Complete</a:t>
            </a:r>
            <a:r>
              <a:rPr lang="en-US" sz="2000" b="1" dirty="0" smtClean="0">
                <a:solidFill>
                  <a:srgbClr val="00CC00"/>
                </a:solidFill>
                <a:cs typeface="Arial" charset="0"/>
              </a:rPr>
              <a:t>)</a:t>
            </a:r>
            <a:endParaRPr lang="en-US" sz="2000" dirty="0">
              <a:cs typeface="Arial" charset="0"/>
            </a:endParaRPr>
          </a:p>
          <a:p>
            <a:pPr eaLnBrk="1" hangingPunct="1">
              <a:lnSpc>
                <a:spcPct val="90000"/>
              </a:lnSpc>
              <a:tabLst>
                <a:tab pos="1027113" algn="r"/>
                <a:tab pos="1598613" algn="l"/>
                <a:tab pos="8689975" algn="r"/>
              </a:tabLst>
              <a:defRPr/>
            </a:pPr>
            <a:r>
              <a:rPr lang="en-US" sz="2000" dirty="0">
                <a:cs typeface="Arial" charset="0"/>
              </a:rPr>
              <a:t>	</a:t>
            </a:r>
            <a:r>
              <a:rPr lang="en-US" sz="2000" dirty="0" smtClean="0">
                <a:cs typeface="Arial" charset="0"/>
              </a:rPr>
              <a:t>Mar </a:t>
            </a:r>
            <a:r>
              <a:rPr lang="en-US" sz="2000" dirty="0">
                <a:cs typeface="Arial" charset="0"/>
              </a:rPr>
              <a:t>2014	Start Storage Ring </a:t>
            </a:r>
            <a:r>
              <a:rPr lang="en-US" sz="2000" dirty="0" smtClean="0">
                <a:cs typeface="Arial" charset="0"/>
              </a:rPr>
              <a:t>Commissioning</a:t>
            </a:r>
            <a:endParaRPr lang="en-US" sz="2000" dirty="0">
              <a:solidFill>
                <a:srgbClr val="FF0000"/>
              </a:solidFill>
              <a:cs typeface="Arial" charset="0"/>
            </a:endParaRPr>
          </a:p>
          <a:p>
            <a:pPr eaLnBrk="1" hangingPunct="1">
              <a:lnSpc>
                <a:spcPct val="90000"/>
              </a:lnSpc>
              <a:tabLst>
                <a:tab pos="1027113" algn="r"/>
                <a:tab pos="1598613" algn="l"/>
                <a:tab pos="8689975" algn="r"/>
              </a:tabLst>
              <a:defRPr/>
            </a:pPr>
            <a:r>
              <a:rPr lang="en-US" sz="2000" dirty="0">
                <a:cs typeface="Arial" charset="0"/>
              </a:rPr>
              <a:t>	</a:t>
            </a:r>
            <a:r>
              <a:rPr lang="en-US" sz="2000" dirty="0" smtClean="0">
                <a:cs typeface="Arial" charset="0"/>
              </a:rPr>
              <a:t>Aug </a:t>
            </a:r>
            <a:r>
              <a:rPr lang="en-US" sz="2000" dirty="0">
                <a:cs typeface="Arial" charset="0"/>
              </a:rPr>
              <a:t>2014	Early Project Completion; Ring Available to Beamlines</a:t>
            </a:r>
          </a:p>
          <a:p>
            <a:pPr eaLnBrk="1" hangingPunct="1">
              <a:lnSpc>
                <a:spcPct val="90000"/>
              </a:lnSpc>
              <a:tabLst>
                <a:tab pos="1027113" algn="r"/>
                <a:tab pos="1598613" algn="l"/>
                <a:tab pos="8689975" algn="r"/>
              </a:tabLst>
              <a:defRPr/>
            </a:pPr>
            <a:r>
              <a:rPr lang="en-US" sz="2000" dirty="0">
                <a:cs typeface="Arial" charset="0"/>
              </a:rPr>
              <a:t>	Jun 2015	</a:t>
            </a:r>
            <a:r>
              <a:rPr lang="en-US" sz="2000" b="1" dirty="0">
                <a:cs typeface="Arial" charset="0"/>
              </a:rPr>
              <a:t>CD-4</a:t>
            </a:r>
            <a:r>
              <a:rPr lang="en-US" sz="2000" dirty="0">
                <a:cs typeface="Arial" charset="0"/>
              </a:rPr>
              <a:t>, Approve Start of Operations</a:t>
            </a:r>
          </a:p>
        </p:txBody>
      </p:sp>
      <p:pic>
        <p:nvPicPr>
          <p:cNvPr id="8" name="Picture 7" descr="3632679110_360caf3d96_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5207802"/>
            <a:ext cx="2706832" cy="165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249363" y="5183121"/>
            <a:ext cx="12860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eaLnBrk="1" hangingPunct="1">
              <a:lnSpc>
                <a:spcPct val="100000"/>
              </a:lnSpc>
              <a:spcBef>
                <a:spcPct val="0"/>
              </a:spcBef>
              <a:buClrTx/>
              <a:buSzTx/>
              <a:buFontTx/>
              <a:buNone/>
            </a:pPr>
            <a:r>
              <a:rPr lang="en-US" sz="1600" b="1" dirty="0"/>
              <a:t>June 15, 2009</a:t>
            </a:r>
          </a:p>
        </p:txBody>
      </p:sp>
      <p:pic>
        <p:nvPicPr>
          <p:cNvPr id="11" name="Picture 2"/>
          <p:cNvPicPr>
            <a:picLocks noChangeAspect="1"/>
          </p:cNvPicPr>
          <p:nvPr/>
        </p:nvPicPr>
        <p:blipFill>
          <a:blip r:embed="rId4" cstate="screen">
            <a:extLst>
              <a:ext uri="{28A0092B-C50C-407E-A947-70E740481C1C}">
                <a14:useLocalDpi xmlns:a14="http://schemas.microsoft.com/office/drawing/2010/main"/>
              </a:ext>
            </a:extLst>
          </a:blip>
          <a:srcRect t="-722" b="-668"/>
          <a:stretch>
            <a:fillRect/>
          </a:stretch>
        </p:blipFill>
        <p:spPr bwMode="auto">
          <a:xfrm>
            <a:off x="3213973" y="5245721"/>
            <a:ext cx="2405494" cy="162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8"/>
          <p:cNvSpPr txBox="1">
            <a:spLocks noChangeArrowheads="1"/>
          </p:cNvSpPr>
          <p:nvPr/>
        </p:nvSpPr>
        <p:spPr bwMode="auto">
          <a:xfrm>
            <a:off x="3657101" y="6567240"/>
            <a:ext cx="1519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eaLnBrk="1" hangingPunct="1">
              <a:lnSpc>
                <a:spcPct val="100000"/>
              </a:lnSpc>
              <a:spcBef>
                <a:spcPct val="0"/>
              </a:spcBef>
              <a:buClrTx/>
              <a:buSzTx/>
              <a:buFontTx/>
              <a:buNone/>
            </a:pPr>
            <a:r>
              <a:rPr lang="en-US" sz="1600" b="1" dirty="0">
                <a:solidFill>
                  <a:srgbClr val="000000"/>
                </a:solidFill>
              </a:rPr>
              <a:t>October 13, 2010</a:t>
            </a:r>
          </a:p>
        </p:txBody>
      </p:sp>
      <p:pic>
        <p:nvPicPr>
          <p:cNvPr id="12"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30635" y="5256561"/>
            <a:ext cx="3013365"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7876887" y="6604173"/>
            <a:ext cx="1158010"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27432" rIns="27432" bIns="27432" anchor="ctr" anchorCtr="1">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charset="-128"/>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charset="-128"/>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charset="-128"/>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charset="-128"/>
              </a:defRPr>
            </a:lvl9pPr>
          </a:lstStyle>
          <a:p>
            <a:pPr algn="ctr" eaLnBrk="1" hangingPunct="1">
              <a:lnSpc>
                <a:spcPct val="100000"/>
              </a:lnSpc>
              <a:spcBef>
                <a:spcPct val="0"/>
              </a:spcBef>
              <a:buClrTx/>
              <a:buSzTx/>
              <a:buFontTx/>
              <a:buNone/>
            </a:pPr>
            <a:r>
              <a:rPr lang="en-US" sz="1600" b="1" dirty="0"/>
              <a:t>April 26, 2012</a:t>
            </a:r>
          </a:p>
        </p:txBody>
      </p:sp>
    </p:spTree>
    <p:extLst>
      <p:ext uri="{BB962C8B-B14F-4D97-AF65-F5344CB8AC3E}">
        <p14:creationId xmlns:p14="http://schemas.microsoft.com/office/powerpoint/2010/main" val="189810597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0" y="0"/>
            <a:ext cx="91440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nchorCtr="1"/>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fontAlgn="base">
              <a:lnSpc>
                <a:spcPct val="80000"/>
              </a:lnSpc>
              <a:spcBef>
                <a:spcPct val="0"/>
              </a:spcBef>
              <a:spcAft>
                <a:spcPct val="0"/>
              </a:spcAft>
              <a:buClrTx/>
              <a:buSzTx/>
              <a:buFontTx/>
              <a:buNone/>
            </a:pPr>
            <a:r>
              <a:rPr lang="en-US" altLang="en-US" sz="4000" b="1">
                <a:solidFill>
                  <a:srgbClr val="000000"/>
                </a:solidFill>
              </a:rPr>
              <a:t>Status of NSLS-II Project</a:t>
            </a:r>
          </a:p>
        </p:txBody>
      </p:sp>
      <p:sp>
        <p:nvSpPr>
          <p:cNvPr id="8" name="Rectangle 3"/>
          <p:cNvSpPr txBox="1">
            <a:spLocks noChangeArrowheads="1"/>
          </p:cNvSpPr>
          <p:nvPr/>
        </p:nvSpPr>
        <p:spPr bwMode="auto">
          <a:xfrm>
            <a:off x="0" y="984250"/>
            <a:ext cx="9144000" cy="5229225"/>
          </a:xfrm>
          <a:prstGeom prst="rect">
            <a:avLst/>
          </a:prstGeom>
          <a:noFill/>
          <a:ln w="12700">
            <a:noFill/>
            <a:miter lim="800000"/>
            <a:headEnd/>
            <a:tailEnd/>
          </a:ln>
        </p:spPr>
        <p:txBody>
          <a:bodyPr lIns="90488" tIns="44450" rIns="90488" bIns="44450"/>
          <a:lstStyle/>
          <a:p>
            <a:pPr marL="174625" indent="-174625" fontAlgn="base">
              <a:spcBef>
                <a:spcPct val="0"/>
              </a:spcBef>
              <a:spcAft>
                <a:spcPct val="0"/>
              </a:spcAft>
              <a:buClr>
                <a:srgbClr val="FF0000"/>
              </a:buClr>
              <a:buSzPct val="135000"/>
              <a:buFontTx/>
              <a:buChar char="•"/>
              <a:defRPr/>
            </a:pPr>
            <a:r>
              <a:rPr lang="en-US" sz="2800" kern="0" dirty="0">
                <a:solidFill>
                  <a:srgbClr val="000000"/>
                </a:solidFill>
                <a:cs typeface="Arial" charset="0"/>
              </a:rPr>
              <a:t>Excellent progress</a:t>
            </a:r>
          </a:p>
          <a:p>
            <a:pPr marL="174625" indent="-174625" fontAlgn="base">
              <a:spcBef>
                <a:spcPts val="600"/>
              </a:spcBef>
              <a:spcAft>
                <a:spcPct val="0"/>
              </a:spcAft>
              <a:buClr>
                <a:srgbClr val="FF0000"/>
              </a:buClr>
              <a:buSzPct val="135000"/>
              <a:buFontTx/>
              <a:buChar char="•"/>
              <a:defRPr/>
            </a:pPr>
            <a:r>
              <a:rPr lang="en-US" sz="2800" kern="0" dirty="0">
                <a:solidFill>
                  <a:srgbClr val="000000"/>
                </a:solidFill>
                <a:cs typeface="Arial" charset="0"/>
              </a:rPr>
              <a:t>Project is 94% complete as of end of </a:t>
            </a:r>
            <a:r>
              <a:rPr lang="en-US" sz="2800" kern="0" dirty="0" smtClean="0">
                <a:solidFill>
                  <a:srgbClr val="000000"/>
                </a:solidFill>
                <a:cs typeface="Arial" charset="0"/>
              </a:rPr>
              <a:t>January 2014</a:t>
            </a:r>
            <a:endParaRPr lang="en-US" sz="2800" kern="0" dirty="0">
              <a:solidFill>
                <a:srgbClr val="000000"/>
              </a:solidFill>
              <a:cs typeface="Arial" charset="0"/>
            </a:endParaRPr>
          </a:p>
          <a:p>
            <a:pPr lvl="1" fontAlgn="base">
              <a:spcBef>
                <a:spcPct val="0"/>
              </a:spcBef>
              <a:spcAft>
                <a:spcPct val="0"/>
              </a:spcAft>
              <a:buClr>
                <a:srgbClr val="FF0000"/>
              </a:buClr>
              <a:buSzPct val="135000"/>
              <a:defRPr/>
            </a:pPr>
            <a:r>
              <a:rPr lang="en-US" sz="2400" kern="0" dirty="0">
                <a:solidFill>
                  <a:srgbClr val="000000"/>
                </a:solidFill>
                <a:cs typeface="Arial" charset="0"/>
              </a:rPr>
              <a:t>			        </a:t>
            </a:r>
            <a:r>
              <a:rPr lang="en-US" sz="2800" u="sng" kern="0" dirty="0">
                <a:solidFill>
                  <a:srgbClr val="000000"/>
                </a:solidFill>
                <a:cs typeface="Arial" charset="0"/>
              </a:rPr>
              <a:t>c</a:t>
            </a:r>
            <a:r>
              <a:rPr lang="en-US" sz="2400" u="sng" kern="0" dirty="0">
                <a:solidFill>
                  <a:srgbClr val="000000"/>
                </a:solidFill>
                <a:cs typeface="Arial" charset="0"/>
              </a:rPr>
              <a:t>urrent baseline</a:t>
            </a:r>
            <a:r>
              <a:rPr lang="en-US" sz="2400" kern="0" dirty="0">
                <a:solidFill>
                  <a:srgbClr val="000000"/>
                </a:solidFill>
                <a:cs typeface="Arial" charset="0"/>
              </a:rPr>
              <a:t>     	          </a:t>
            </a:r>
            <a:r>
              <a:rPr lang="en-US" sz="2400" u="sng" kern="0" dirty="0">
                <a:solidFill>
                  <a:srgbClr val="000000"/>
                </a:solidFill>
                <a:cs typeface="Arial" charset="0"/>
              </a:rPr>
              <a:t>% complete</a:t>
            </a:r>
            <a:endParaRPr lang="en-US" sz="2400" kern="0" dirty="0">
              <a:solidFill>
                <a:srgbClr val="000000"/>
              </a:solidFill>
              <a:cs typeface="Arial" charset="0"/>
            </a:endParaRPr>
          </a:p>
          <a:p>
            <a:pPr lvl="1" fontAlgn="base">
              <a:spcBef>
                <a:spcPct val="0"/>
              </a:spcBef>
              <a:spcAft>
                <a:spcPct val="0"/>
              </a:spcAft>
              <a:buClr>
                <a:srgbClr val="FF0000"/>
              </a:buClr>
              <a:buSzPct val="135000"/>
              <a:defRPr/>
            </a:pPr>
            <a:r>
              <a:rPr lang="en-US" sz="2400" kern="0" dirty="0">
                <a:solidFill>
                  <a:srgbClr val="000000"/>
                </a:solidFill>
                <a:cs typeface="Arial" charset="0"/>
              </a:rPr>
              <a:t>Conventional Facilities	   $310M	    	  99%</a:t>
            </a:r>
          </a:p>
          <a:p>
            <a:pPr lvl="1" fontAlgn="base">
              <a:spcBef>
                <a:spcPct val="0"/>
              </a:spcBef>
              <a:spcAft>
                <a:spcPct val="0"/>
              </a:spcAft>
              <a:buClr>
                <a:srgbClr val="FF0000"/>
              </a:buClr>
              <a:buSzPct val="135000"/>
              <a:defRPr/>
            </a:pPr>
            <a:r>
              <a:rPr lang="en-US" sz="2400" kern="0" dirty="0">
                <a:solidFill>
                  <a:srgbClr val="000000"/>
                </a:solidFill>
                <a:cs typeface="Arial" charset="0"/>
              </a:rPr>
              <a:t>Accelerator Systems	   $</a:t>
            </a:r>
            <a:r>
              <a:rPr lang="en-US" sz="2400" kern="0" dirty="0" smtClean="0">
                <a:solidFill>
                  <a:srgbClr val="000000"/>
                </a:solidFill>
                <a:cs typeface="Arial" charset="0"/>
              </a:rPr>
              <a:t>293M</a:t>
            </a:r>
            <a:r>
              <a:rPr lang="en-US" sz="2400" kern="0" dirty="0">
                <a:solidFill>
                  <a:srgbClr val="000000"/>
                </a:solidFill>
                <a:cs typeface="Arial" charset="0"/>
              </a:rPr>
              <a:t>	    	  </a:t>
            </a:r>
            <a:r>
              <a:rPr lang="en-US" sz="2400" kern="0" dirty="0" smtClean="0">
                <a:solidFill>
                  <a:srgbClr val="000000"/>
                </a:solidFill>
                <a:cs typeface="Arial" charset="0"/>
              </a:rPr>
              <a:t>96%</a:t>
            </a:r>
            <a:endParaRPr lang="en-US" sz="2400" kern="0" dirty="0">
              <a:solidFill>
                <a:srgbClr val="000000"/>
              </a:solidFill>
              <a:cs typeface="Arial" charset="0"/>
            </a:endParaRPr>
          </a:p>
          <a:p>
            <a:pPr lvl="1" fontAlgn="base">
              <a:spcBef>
                <a:spcPct val="0"/>
              </a:spcBef>
              <a:spcAft>
                <a:spcPct val="0"/>
              </a:spcAft>
              <a:buClr>
                <a:srgbClr val="FF0000"/>
              </a:buClr>
              <a:buSzPct val="135000"/>
              <a:defRPr/>
            </a:pPr>
            <a:r>
              <a:rPr lang="en-US" sz="2400" kern="0" dirty="0">
                <a:solidFill>
                  <a:srgbClr val="000000"/>
                </a:solidFill>
                <a:cs typeface="Arial" charset="0"/>
              </a:rPr>
              <a:t>Experimental Facilities	     $</a:t>
            </a:r>
            <a:r>
              <a:rPr lang="en-US" sz="2400" kern="0" dirty="0" smtClean="0">
                <a:solidFill>
                  <a:srgbClr val="000000"/>
                </a:solidFill>
                <a:cs typeface="Arial" charset="0"/>
              </a:rPr>
              <a:t>85M</a:t>
            </a:r>
            <a:r>
              <a:rPr lang="en-US" sz="2400" kern="0" dirty="0">
                <a:solidFill>
                  <a:srgbClr val="000000"/>
                </a:solidFill>
                <a:cs typeface="Arial" charset="0"/>
              </a:rPr>
              <a:t>	    	  </a:t>
            </a:r>
            <a:r>
              <a:rPr lang="en-US" sz="2400" kern="0" dirty="0" smtClean="0">
                <a:solidFill>
                  <a:srgbClr val="000000"/>
                </a:solidFill>
                <a:cs typeface="Arial" charset="0"/>
              </a:rPr>
              <a:t>80%</a:t>
            </a:r>
            <a:endParaRPr lang="en-US" sz="2400" kern="0" dirty="0">
              <a:solidFill>
                <a:srgbClr val="000000"/>
              </a:solidFill>
              <a:cs typeface="Arial" charset="0"/>
            </a:endParaRPr>
          </a:p>
          <a:p>
            <a:pPr lvl="1" fontAlgn="base">
              <a:spcBef>
                <a:spcPct val="0"/>
              </a:spcBef>
              <a:spcAft>
                <a:spcPct val="0"/>
              </a:spcAft>
              <a:buClr>
                <a:srgbClr val="FF0000"/>
              </a:buClr>
              <a:buSzPct val="135000"/>
              <a:defRPr/>
            </a:pPr>
            <a:r>
              <a:rPr lang="en-US" sz="2400" kern="0" dirty="0">
                <a:solidFill>
                  <a:srgbClr val="000000"/>
                </a:solidFill>
                <a:cs typeface="Arial" charset="0"/>
              </a:rPr>
              <a:t>Pre-Ops			     $</a:t>
            </a:r>
            <a:r>
              <a:rPr lang="en-US" sz="2400" kern="0" dirty="0" smtClean="0">
                <a:solidFill>
                  <a:srgbClr val="000000"/>
                </a:solidFill>
                <a:cs typeface="Arial" charset="0"/>
              </a:rPr>
              <a:t>58M</a:t>
            </a:r>
            <a:r>
              <a:rPr lang="en-US" sz="2400" kern="0" dirty="0">
                <a:solidFill>
                  <a:srgbClr val="000000"/>
                </a:solidFill>
                <a:cs typeface="Arial" charset="0"/>
              </a:rPr>
              <a:t>	    	  </a:t>
            </a:r>
            <a:r>
              <a:rPr lang="en-US" sz="2400" kern="0" dirty="0" smtClean="0">
                <a:solidFill>
                  <a:srgbClr val="000000"/>
                </a:solidFill>
                <a:cs typeface="Arial" charset="0"/>
              </a:rPr>
              <a:t>69%</a:t>
            </a:r>
            <a:endParaRPr lang="en-US" sz="2400" kern="0" dirty="0">
              <a:solidFill>
                <a:srgbClr val="000000"/>
              </a:solidFill>
              <a:cs typeface="Arial" charset="0"/>
            </a:endParaRPr>
          </a:p>
          <a:p>
            <a:pPr lvl="1" fontAlgn="base">
              <a:spcBef>
                <a:spcPct val="0"/>
              </a:spcBef>
              <a:spcAft>
                <a:spcPct val="0"/>
              </a:spcAft>
              <a:buClr>
                <a:srgbClr val="FF0000"/>
              </a:buClr>
              <a:buSzPct val="135000"/>
              <a:defRPr/>
            </a:pPr>
            <a:r>
              <a:rPr lang="en-US" sz="2400" kern="0" dirty="0">
                <a:solidFill>
                  <a:srgbClr val="000000"/>
                </a:solidFill>
                <a:cs typeface="Arial" charset="0"/>
              </a:rPr>
              <a:t>Project Management	     $68M	    	  99%</a:t>
            </a:r>
          </a:p>
          <a:p>
            <a:pPr lvl="1" fontAlgn="base">
              <a:spcBef>
                <a:spcPct val="0"/>
              </a:spcBef>
              <a:spcAft>
                <a:spcPct val="0"/>
              </a:spcAft>
              <a:buClr>
                <a:srgbClr val="FF0000"/>
              </a:buClr>
              <a:buSzPct val="135000"/>
              <a:defRPr/>
            </a:pPr>
            <a:r>
              <a:rPr lang="en-US" sz="2400" kern="0" dirty="0">
                <a:solidFill>
                  <a:srgbClr val="000000"/>
                </a:solidFill>
                <a:cs typeface="Arial" charset="0"/>
              </a:rPr>
              <a:t>R&amp;D			     $61M	  	100%</a:t>
            </a:r>
          </a:p>
          <a:p>
            <a:pPr marL="174625" indent="-174625">
              <a:spcBef>
                <a:spcPts val="600"/>
              </a:spcBef>
              <a:buClr>
                <a:srgbClr val="FF0000"/>
              </a:buClr>
              <a:buSzPct val="135000"/>
              <a:buFontTx/>
              <a:buChar char="•"/>
              <a:defRPr/>
            </a:pPr>
            <a:r>
              <a:rPr lang="en-US" sz="2800" kern="0" dirty="0">
                <a:solidFill>
                  <a:srgbClr val="000000"/>
                </a:solidFill>
                <a:cs typeface="Arial" charset="0"/>
              </a:rPr>
              <a:t>On schedule for early completion in August, </a:t>
            </a:r>
            <a:r>
              <a:rPr lang="en-US" sz="2800" kern="0" dirty="0" smtClean="0">
                <a:solidFill>
                  <a:srgbClr val="000000"/>
                </a:solidFill>
                <a:cs typeface="Arial" charset="0"/>
              </a:rPr>
              <a:t>2014</a:t>
            </a:r>
          </a:p>
          <a:p>
            <a:pPr marL="174625" indent="-174625">
              <a:spcBef>
                <a:spcPts val="600"/>
              </a:spcBef>
              <a:buClr>
                <a:srgbClr val="FF0000"/>
              </a:buClr>
              <a:buSzPct val="135000"/>
              <a:buFontTx/>
              <a:buChar char="•"/>
              <a:defRPr/>
            </a:pPr>
            <a:r>
              <a:rPr lang="en-US" sz="2800" kern="0" dirty="0" smtClean="0">
                <a:solidFill>
                  <a:srgbClr val="000000"/>
                </a:solidFill>
                <a:cs typeface="Arial" charset="0"/>
              </a:rPr>
              <a:t>On </a:t>
            </a:r>
            <a:r>
              <a:rPr lang="en-US" sz="2800" kern="0" dirty="0">
                <a:solidFill>
                  <a:srgbClr val="000000"/>
                </a:solidFill>
                <a:cs typeface="Arial" charset="0"/>
              </a:rPr>
              <a:t>budget with substantial </a:t>
            </a:r>
            <a:r>
              <a:rPr lang="en-US" sz="2800" kern="0" dirty="0" smtClean="0">
                <a:solidFill>
                  <a:srgbClr val="000000"/>
                </a:solidFill>
                <a:cs typeface="Arial" charset="0"/>
              </a:rPr>
              <a:t>scope added </a:t>
            </a:r>
            <a:r>
              <a:rPr lang="en-US" sz="2800" kern="0" dirty="0">
                <a:solidFill>
                  <a:srgbClr val="000000"/>
                </a:solidFill>
                <a:cs typeface="Arial" charset="0"/>
              </a:rPr>
              <a:t>to maximize </a:t>
            </a:r>
            <a:r>
              <a:rPr lang="en-US" sz="2800" kern="0" dirty="0" smtClean="0">
                <a:solidFill>
                  <a:srgbClr val="000000"/>
                </a:solidFill>
                <a:cs typeface="Arial" charset="0"/>
              </a:rPr>
              <a:t>science</a:t>
            </a:r>
            <a:endParaRPr lang="en-US" sz="2800" kern="0" dirty="0">
              <a:solidFill>
                <a:srgbClr val="000000"/>
              </a:solidFill>
              <a:cs typeface="Arial" charset="0"/>
            </a:endParaRPr>
          </a:p>
        </p:txBody>
      </p:sp>
    </p:spTree>
    <p:extLst>
      <p:ext uri="{BB962C8B-B14F-4D97-AF65-F5344CB8AC3E}">
        <p14:creationId xmlns:p14="http://schemas.microsoft.com/office/powerpoint/2010/main" val="61315356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904758" y="6291471"/>
            <a:ext cx="2239243" cy="566530"/>
          </a:xfrm>
          <a:prstGeom prst="rect">
            <a:avLst/>
          </a:prstGeom>
          <a:solidFill>
            <a:schemeClr val="bg1"/>
          </a:solidFill>
          <a:ln w="12700" cap="flat" cmpd="sng" algn="ctr">
            <a:noFill/>
            <a:prstDash val="solid"/>
            <a:round/>
            <a:headEnd type="none" w="med" len="med"/>
            <a:tailEnd type="none" w="med" len="med"/>
          </a:ln>
          <a:effectLst/>
        </p:spPr>
        <p:txBody>
          <a:bodyPr vert="horz" wrap="square" lIns="90435" tIns="44424" rIns="90435" bIns="44424" numCol="1" spcCol="0" rtlCol="0" anchor="t" anchorCtr="0" compatLnSpc="1">
            <a:prstTxWarp prst="textNoShape">
              <a:avLst/>
            </a:prstTxWarp>
            <a:noAutofit/>
          </a:bodyPr>
          <a:lstStyle/>
          <a:p>
            <a:pPr defTabSz="913865" eaLnBrk="0" fontAlgn="base" hangingPunct="0">
              <a:lnSpc>
                <a:spcPct val="90000"/>
              </a:lnSpc>
              <a:spcBef>
                <a:spcPct val="50000"/>
              </a:spcBef>
              <a:spcAft>
                <a:spcPct val="0"/>
              </a:spcAft>
              <a:buClr>
                <a:srgbClr val="FF0000"/>
              </a:buClr>
              <a:buSzPct val="135000"/>
            </a:pPr>
            <a:endParaRPr lang="en-US">
              <a:solidFill>
                <a:srgbClr val="000000"/>
              </a:solidFill>
            </a:endParaRPr>
          </a:p>
        </p:txBody>
      </p:sp>
      <p:sp>
        <p:nvSpPr>
          <p:cNvPr id="3" name="Title 1"/>
          <p:cNvSpPr txBox="1">
            <a:spLocks/>
          </p:cNvSpPr>
          <p:nvPr/>
        </p:nvSpPr>
        <p:spPr>
          <a:xfrm>
            <a:off x="0" y="204959"/>
            <a:ext cx="9144000" cy="965200"/>
          </a:xfrm>
          <a:prstGeom prst="rect">
            <a:avLst/>
          </a:prstGeom>
        </p:spPr>
        <p:txBody>
          <a:bodyPr lIns="91387" tIns="45693" rIns="91387" bIns="45693"/>
          <a:lstStyle>
            <a:lvl1pPr algn="ctr" rtl="0" eaLnBrk="0" fontAlgn="base" hangingPunct="0">
              <a:lnSpc>
                <a:spcPct val="90000"/>
              </a:lnSpc>
              <a:spcBef>
                <a:spcPct val="0"/>
              </a:spcBef>
              <a:spcAft>
                <a:spcPct val="0"/>
              </a:spcAft>
              <a:defRPr sz="4000" b="1">
                <a:solidFill>
                  <a:schemeClr val="tx2"/>
                </a:solidFill>
                <a:latin typeface="+mj-lt"/>
                <a:ea typeface="+mj-ea"/>
                <a:cs typeface="Osaka"/>
              </a:defRPr>
            </a:lvl1pPr>
            <a:lvl2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2pPr>
            <a:lvl3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3pPr>
            <a:lvl4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4pPr>
            <a:lvl5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5pPr>
            <a:lvl6pPr marL="457200" algn="ctr" rtl="0" fontAlgn="base">
              <a:lnSpc>
                <a:spcPct val="90000"/>
              </a:lnSpc>
              <a:spcBef>
                <a:spcPct val="0"/>
              </a:spcBef>
              <a:spcAft>
                <a:spcPct val="0"/>
              </a:spcAft>
              <a:defRPr sz="4000" b="1">
                <a:solidFill>
                  <a:schemeClr val="tx2"/>
                </a:solidFill>
                <a:latin typeface="Arial Narrow" pitchFamily="34" charset="0"/>
                <a:ea typeface="Osaka" charset="-128"/>
              </a:defRPr>
            </a:lvl6pPr>
            <a:lvl7pPr marL="914400" algn="ctr" rtl="0" fontAlgn="base">
              <a:lnSpc>
                <a:spcPct val="90000"/>
              </a:lnSpc>
              <a:spcBef>
                <a:spcPct val="0"/>
              </a:spcBef>
              <a:spcAft>
                <a:spcPct val="0"/>
              </a:spcAft>
              <a:defRPr sz="4000" b="1">
                <a:solidFill>
                  <a:schemeClr val="tx2"/>
                </a:solidFill>
                <a:latin typeface="Arial Narrow" pitchFamily="34" charset="0"/>
                <a:ea typeface="Osaka" charset="-128"/>
              </a:defRPr>
            </a:lvl7pPr>
            <a:lvl8pPr marL="1371600" algn="ctr" rtl="0" fontAlgn="base">
              <a:lnSpc>
                <a:spcPct val="90000"/>
              </a:lnSpc>
              <a:spcBef>
                <a:spcPct val="0"/>
              </a:spcBef>
              <a:spcAft>
                <a:spcPct val="0"/>
              </a:spcAft>
              <a:defRPr sz="4000" b="1">
                <a:solidFill>
                  <a:schemeClr val="tx2"/>
                </a:solidFill>
                <a:latin typeface="Arial Narrow" pitchFamily="34" charset="0"/>
                <a:ea typeface="Osaka" charset="-128"/>
              </a:defRPr>
            </a:lvl8pPr>
            <a:lvl9pPr marL="1828800" algn="ctr" rtl="0" fontAlgn="base">
              <a:lnSpc>
                <a:spcPct val="90000"/>
              </a:lnSpc>
              <a:spcBef>
                <a:spcPct val="0"/>
              </a:spcBef>
              <a:spcAft>
                <a:spcPct val="0"/>
              </a:spcAft>
              <a:defRPr sz="4000" b="1">
                <a:solidFill>
                  <a:schemeClr val="tx2"/>
                </a:solidFill>
                <a:latin typeface="Arial Narrow" pitchFamily="34" charset="0"/>
                <a:ea typeface="Osaka" charset="-128"/>
              </a:defRPr>
            </a:lvl9pPr>
          </a:lstStyle>
          <a:p>
            <a:r>
              <a:rPr lang="en-US" sz="3800" kern="0" dirty="0" smtClean="0">
                <a:solidFill>
                  <a:srgbClr val="000000"/>
                </a:solidFill>
              </a:rPr>
              <a:t>NSLS-II Buildings – LEED Gold &amp; Awards</a:t>
            </a:r>
            <a:endParaRPr lang="en-US" sz="3800" kern="0" dirty="0">
              <a:solidFill>
                <a:srgbClr val="000000"/>
              </a:solidFill>
            </a:endParaRPr>
          </a:p>
        </p:txBody>
      </p:sp>
      <p:sp>
        <p:nvSpPr>
          <p:cNvPr id="2" name="TextBox 1"/>
          <p:cNvSpPr txBox="1"/>
          <p:nvPr/>
        </p:nvSpPr>
        <p:spPr>
          <a:xfrm>
            <a:off x="0" y="4052801"/>
            <a:ext cx="5678632" cy="2308270"/>
          </a:xfrm>
          <a:prstGeom prst="rect">
            <a:avLst/>
          </a:prstGeom>
          <a:noFill/>
        </p:spPr>
        <p:txBody>
          <a:bodyPr wrap="square" lIns="91387" tIns="45693" rIns="91387" bIns="45693" rtlCol="0">
            <a:spAutoFit/>
          </a:bodyPr>
          <a:lstStyle/>
          <a:p>
            <a:pPr marL="171450" indent="-171450" eaLnBrk="0" fontAlgn="base" hangingPunct="0">
              <a:spcBef>
                <a:spcPct val="0"/>
              </a:spcBef>
              <a:spcAft>
                <a:spcPct val="0"/>
              </a:spcAft>
              <a:buClr>
                <a:srgbClr val="FF0000"/>
              </a:buClr>
              <a:buFont typeface="Arial" panose="020B0604020202020204" pitchFamily="34" charset="0"/>
              <a:buChar char="•"/>
            </a:pPr>
            <a:r>
              <a:rPr lang="en-US" altLang="ja-JP" dirty="0">
                <a:solidFill>
                  <a:srgbClr val="000000"/>
                </a:solidFill>
                <a:cs typeface="Arial" panose="020B0604020202020204" pitchFamily="34" charset="0"/>
              </a:rPr>
              <a:t>American Council of Engineering Companies 2013 Engineering Excellence Awards</a:t>
            </a:r>
            <a:r>
              <a:rPr lang="en-US" dirty="0">
                <a:solidFill>
                  <a:srgbClr val="000000"/>
                </a:solidFill>
                <a:cs typeface="Arial" panose="020B0604020202020204" pitchFamily="34" charset="0"/>
              </a:rPr>
              <a:t>:</a:t>
            </a:r>
          </a:p>
          <a:p>
            <a:pPr lvl="1" indent="-171450" eaLnBrk="0" hangingPunct="0">
              <a:buClr>
                <a:srgbClr val="FF0000"/>
              </a:buClr>
              <a:buFont typeface="Arial" panose="020B0604020202020204" pitchFamily="34" charset="0"/>
              <a:buChar char="•"/>
            </a:pPr>
            <a:r>
              <a:rPr lang="en-US" altLang="en-US" dirty="0" smtClean="0">
                <a:solidFill>
                  <a:srgbClr val="000000"/>
                </a:solidFill>
                <a:cs typeface="Arial" panose="020B0604020202020204" pitchFamily="34" charset="0"/>
              </a:rPr>
              <a:t>“</a:t>
            </a:r>
            <a:r>
              <a:rPr lang="en-US" altLang="ja-JP" dirty="0" smtClean="0">
                <a:solidFill>
                  <a:srgbClr val="000000"/>
                </a:solidFill>
                <a:cs typeface="Arial" panose="020B0604020202020204" pitchFamily="34" charset="0"/>
              </a:rPr>
              <a:t>Diamond</a:t>
            </a:r>
            <a:r>
              <a:rPr lang="en-US" altLang="en-US" dirty="0" smtClean="0">
                <a:solidFill>
                  <a:srgbClr val="000000"/>
                </a:solidFill>
                <a:cs typeface="Arial" panose="020B0604020202020204" pitchFamily="34" charset="0"/>
              </a:rPr>
              <a:t>”</a:t>
            </a:r>
            <a:r>
              <a:rPr lang="en-US" altLang="ja-JP" dirty="0" smtClean="0">
                <a:solidFill>
                  <a:srgbClr val="000000"/>
                </a:solidFill>
                <a:cs typeface="Arial" panose="020B0604020202020204" pitchFamily="34" charset="0"/>
              </a:rPr>
              <a:t> </a:t>
            </a:r>
            <a:r>
              <a:rPr lang="en-US" altLang="ja-JP" dirty="0">
                <a:solidFill>
                  <a:srgbClr val="000000"/>
                </a:solidFill>
                <a:cs typeface="Arial" panose="020B0604020202020204" pitchFamily="34" charset="0"/>
              </a:rPr>
              <a:t>award from NYS chapter</a:t>
            </a:r>
          </a:p>
          <a:p>
            <a:pPr lvl="1" indent="-171450" eaLnBrk="0" fontAlgn="base" hangingPunct="0">
              <a:spcBef>
                <a:spcPct val="0"/>
              </a:spcBef>
              <a:spcAft>
                <a:spcPct val="0"/>
              </a:spcAft>
              <a:buClr>
                <a:srgbClr val="FF0000"/>
              </a:buClr>
              <a:buFont typeface="Arial" panose="020B0604020202020204" pitchFamily="34" charset="0"/>
              <a:buChar char="•"/>
            </a:pPr>
            <a:r>
              <a:rPr lang="en-US" altLang="en-US" dirty="0">
                <a:solidFill>
                  <a:srgbClr val="000000"/>
                </a:solidFill>
                <a:cs typeface="Arial" panose="020B0604020202020204" pitchFamily="34" charset="0"/>
              </a:rPr>
              <a:t>“</a:t>
            </a:r>
            <a:r>
              <a:rPr lang="en-US" altLang="ja-JP" dirty="0">
                <a:solidFill>
                  <a:srgbClr val="000000"/>
                </a:solidFill>
                <a:cs typeface="Arial" panose="020B0604020202020204" pitchFamily="34" charset="0"/>
              </a:rPr>
              <a:t>Grand</a:t>
            </a:r>
            <a:r>
              <a:rPr lang="en-US" altLang="en-US" dirty="0">
                <a:solidFill>
                  <a:srgbClr val="000000"/>
                </a:solidFill>
                <a:cs typeface="Arial" panose="020B0604020202020204" pitchFamily="34" charset="0"/>
              </a:rPr>
              <a:t>”</a:t>
            </a:r>
            <a:r>
              <a:rPr lang="en-US" altLang="ja-JP" dirty="0">
                <a:solidFill>
                  <a:srgbClr val="000000"/>
                </a:solidFill>
                <a:cs typeface="Arial" panose="020B0604020202020204" pitchFamily="34" charset="0"/>
              </a:rPr>
              <a:t> Award from National chapter</a:t>
            </a:r>
          </a:p>
          <a:p>
            <a:pPr marL="171450" indent="-171450" eaLnBrk="0" fontAlgn="base" hangingPunct="0">
              <a:spcBef>
                <a:spcPct val="0"/>
              </a:spcBef>
              <a:spcAft>
                <a:spcPct val="0"/>
              </a:spcAft>
              <a:buClr>
                <a:srgbClr val="FF0000"/>
              </a:buClr>
              <a:buFont typeface="Arial" panose="020B0604020202020204" pitchFamily="34" charset="0"/>
              <a:buChar char="•"/>
            </a:pPr>
            <a:r>
              <a:rPr lang="en-US" dirty="0">
                <a:solidFill>
                  <a:srgbClr val="000000"/>
                </a:solidFill>
                <a:cs typeface="Arial" panose="020B0604020202020204" pitchFamily="34" charset="0"/>
              </a:rPr>
              <a:t>Building Project of the Year Award from NY Chapter of the American Society of Civil Engineers (ASCE)</a:t>
            </a:r>
          </a:p>
          <a:p>
            <a:pPr marL="171450" indent="-171450" eaLnBrk="0" fontAlgn="base" hangingPunct="0">
              <a:spcBef>
                <a:spcPct val="0"/>
              </a:spcBef>
              <a:spcAft>
                <a:spcPct val="0"/>
              </a:spcAft>
              <a:buClr>
                <a:srgbClr val="FF0000"/>
              </a:buClr>
              <a:buFont typeface="Arial" panose="020B0604020202020204" pitchFamily="34" charset="0"/>
              <a:buChar char="•"/>
            </a:pPr>
            <a:r>
              <a:rPr lang="en-US" dirty="0">
                <a:solidFill>
                  <a:srgbClr val="000000"/>
                </a:solidFill>
                <a:cs typeface="Arial" panose="020B0604020202020204" pitchFamily="34" charset="0"/>
              </a:rPr>
              <a:t>Owner Managed Project of the Year Award from NY-NJ Chapter of the Construction Management Association of America</a:t>
            </a:r>
          </a:p>
        </p:txBody>
      </p:sp>
      <p:sp>
        <p:nvSpPr>
          <p:cNvPr id="5" name="TextBox 4"/>
          <p:cNvSpPr txBox="1"/>
          <p:nvPr/>
        </p:nvSpPr>
        <p:spPr>
          <a:xfrm>
            <a:off x="5738626" y="4071124"/>
            <a:ext cx="3396748" cy="2785323"/>
          </a:xfrm>
          <a:prstGeom prst="rect">
            <a:avLst/>
          </a:prstGeom>
          <a:solidFill>
            <a:srgbClr val="A5B070"/>
          </a:solidFill>
          <a:effectLst>
            <a:outerShdw blurRad="50800" dist="38100" dir="2700000" algn="tl" rotWithShape="0">
              <a:prstClr val="black">
                <a:alpha val="40000"/>
              </a:prstClr>
            </a:outerShdw>
          </a:effectLst>
        </p:spPr>
        <p:txBody>
          <a:bodyPr wrap="square" lIns="91387" tIns="45693" rIns="91387" bIns="45693" rtlCol="0">
            <a:spAutoFit/>
          </a:bodyPr>
          <a:lstStyle/>
          <a:p>
            <a:pPr eaLnBrk="0" fontAlgn="base" hangingPunct="0">
              <a:spcBef>
                <a:spcPct val="0"/>
              </a:spcBef>
              <a:spcAft>
                <a:spcPct val="0"/>
              </a:spcAft>
            </a:pPr>
            <a:r>
              <a:rPr lang="en-US" b="1" dirty="0">
                <a:solidFill>
                  <a:srgbClr val="000000"/>
                </a:solidFill>
              </a:rPr>
              <a:t>Cost</a:t>
            </a:r>
            <a:r>
              <a:rPr lang="en-US" dirty="0">
                <a:solidFill>
                  <a:srgbClr val="000000"/>
                </a:solidFill>
              </a:rPr>
              <a:t> – less than 2% of construction</a:t>
            </a:r>
          </a:p>
          <a:p>
            <a:pPr marL="228465" indent="-228465" eaLnBrk="0" fontAlgn="base" hangingPunct="0">
              <a:spcBef>
                <a:spcPct val="0"/>
              </a:spcBef>
              <a:spcAft>
                <a:spcPct val="0"/>
              </a:spcAft>
            </a:pPr>
            <a:r>
              <a:rPr lang="en-US" b="1" dirty="0">
                <a:solidFill>
                  <a:srgbClr val="000000"/>
                </a:solidFill>
              </a:rPr>
              <a:t>Benefits</a:t>
            </a:r>
            <a:r>
              <a:rPr lang="en-US" dirty="0">
                <a:solidFill>
                  <a:srgbClr val="000000"/>
                </a:solidFill>
              </a:rPr>
              <a:t> – </a:t>
            </a:r>
          </a:p>
          <a:p>
            <a:pPr marL="347663" indent="-179388" eaLnBrk="0" fontAlgn="base" hangingPunct="0">
              <a:spcBef>
                <a:spcPct val="0"/>
              </a:spcBef>
              <a:spcAft>
                <a:spcPct val="0"/>
              </a:spcAft>
              <a:buClr>
                <a:srgbClr val="FF0000"/>
              </a:buClr>
              <a:buFont typeface="Arial" pitchFamily="34" charset="0"/>
              <a:buChar char="•"/>
            </a:pPr>
            <a:r>
              <a:rPr lang="en-US" dirty="0">
                <a:solidFill>
                  <a:srgbClr val="000000"/>
                </a:solidFill>
              </a:rPr>
              <a:t>~30% reduction in energy use </a:t>
            </a:r>
          </a:p>
          <a:p>
            <a:pPr marL="347663" indent="-179388" eaLnBrk="0" fontAlgn="base" hangingPunct="0">
              <a:spcBef>
                <a:spcPct val="0"/>
              </a:spcBef>
              <a:spcAft>
                <a:spcPct val="0"/>
              </a:spcAft>
              <a:buClr>
                <a:srgbClr val="FF0000"/>
              </a:buClr>
              <a:buFont typeface="Arial" pitchFamily="34" charset="0"/>
              <a:buChar char="•"/>
            </a:pPr>
            <a:r>
              <a:rPr lang="en-US" dirty="0">
                <a:solidFill>
                  <a:srgbClr val="000000"/>
                </a:solidFill>
              </a:rPr>
              <a:t>More $$ for science</a:t>
            </a:r>
          </a:p>
          <a:p>
            <a:pPr marL="396643" indent="-228465" eaLnBrk="0" fontAlgn="base" hangingPunct="0">
              <a:spcBef>
                <a:spcPct val="0"/>
              </a:spcBef>
              <a:spcAft>
                <a:spcPct val="0"/>
              </a:spcAft>
              <a:buClr>
                <a:srgbClr val="FF0000"/>
              </a:buClr>
              <a:buFont typeface="Arial" pitchFamily="34" charset="0"/>
              <a:buChar char="•"/>
            </a:pPr>
            <a:endParaRPr lang="en-US" sz="700" dirty="0">
              <a:solidFill>
                <a:srgbClr val="000000"/>
              </a:solidFill>
            </a:endParaRPr>
          </a:p>
          <a:p>
            <a:pPr eaLnBrk="0" fontAlgn="base" hangingPunct="0">
              <a:spcBef>
                <a:spcPct val="0"/>
              </a:spcBef>
              <a:spcAft>
                <a:spcPct val="0"/>
              </a:spcAft>
            </a:pPr>
            <a:r>
              <a:rPr lang="en-US" dirty="0">
                <a:solidFill>
                  <a:srgbClr val="000000"/>
                </a:solidFill>
              </a:rPr>
              <a:t>  Gold for Ring Building January 2013</a:t>
            </a:r>
          </a:p>
          <a:p>
            <a:pPr eaLnBrk="0" fontAlgn="base" hangingPunct="0">
              <a:spcBef>
                <a:spcPct val="0"/>
              </a:spcBef>
              <a:spcAft>
                <a:spcPct val="0"/>
              </a:spcAft>
            </a:pPr>
            <a:r>
              <a:rPr lang="en-US" dirty="0">
                <a:solidFill>
                  <a:srgbClr val="000000"/>
                </a:solidFill>
              </a:rPr>
              <a:t>  Gold for LOBs December 2013</a:t>
            </a:r>
          </a:p>
          <a:p>
            <a:pPr eaLnBrk="0" fontAlgn="base" hangingPunct="0">
              <a:spcBef>
                <a:spcPct val="0"/>
              </a:spcBef>
              <a:spcAft>
                <a:spcPct val="0"/>
              </a:spcAft>
            </a:pPr>
            <a:endParaRPr lang="en-US" sz="600" dirty="0">
              <a:solidFill>
                <a:srgbClr val="000000"/>
              </a:solidFill>
            </a:endParaRPr>
          </a:p>
          <a:p>
            <a:pPr marL="233363" lvl="1" eaLnBrk="0" fontAlgn="base" hangingPunct="0">
              <a:spcBef>
                <a:spcPct val="0"/>
              </a:spcBef>
              <a:spcAft>
                <a:spcPct val="0"/>
              </a:spcAft>
            </a:pPr>
            <a:r>
              <a:rPr lang="en-US" dirty="0">
                <a:solidFill>
                  <a:srgbClr val="000000"/>
                </a:solidFill>
              </a:rPr>
              <a:t>Kudos to HDR Architects, </a:t>
            </a:r>
            <a:r>
              <a:rPr lang="en-US" dirty="0" err="1">
                <a:solidFill>
                  <a:srgbClr val="000000"/>
                </a:solidFill>
              </a:rPr>
              <a:t>Torcon</a:t>
            </a:r>
            <a:r>
              <a:rPr lang="en-US" dirty="0">
                <a:solidFill>
                  <a:srgbClr val="000000"/>
                </a:solidFill>
              </a:rPr>
              <a:t>,      EW Howell  and the NSLS-II Conventional Facilities Team</a:t>
            </a:r>
          </a:p>
        </p:txBody>
      </p:sp>
      <p:pic>
        <p:nvPicPr>
          <p:cNvPr id="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086" t="1270" r="2671" b="3276"/>
          <a:stretch/>
        </p:blipFill>
        <p:spPr bwMode="auto">
          <a:xfrm>
            <a:off x="6935640" y="1011402"/>
            <a:ext cx="1668231" cy="1663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676159" y="2657131"/>
            <a:ext cx="2467841" cy="1421873"/>
          </a:xfrm>
          <a:prstGeom prst="rect">
            <a:avLst/>
          </a:prstGeom>
          <a:noFill/>
        </p:spPr>
        <p:txBody>
          <a:bodyPr wrap="square" lIns="0" tIns="45693" rIns="0" bIns="45693" rtlCol="0">
            <a:spAutoFit/>
          </a:bodyPr>
          <a:lstStyle/>
          <a:p>
            <a:pPr eaLnBrk="0" fontAlgn="base" hangingPunct="0">
              <a:lnSpc>
                <a:spcPct val="90000"/>
              </a:lnSpc>
              <a:spcBef>
                <a:spcPct val="0"/>
              </a:spcBef>
              <a:spcAft>
                <a:spcPct val="0"/>
              </a:spcAft>
              <a:buClr>
                <a:srgbClr val="FF0000"/>
              </a:buClr>
            </a:pPr>
            <a:r>
              <a:rPr lang="en-US" sz="1600" dirty="0">
                <a:solidFill>
                  <a:srgbClr val="000000"/>
                </a:solidFill>
              </a:rPr>
              <a:t>LEED: Leadership in Energy and Environmental Design</a:t>
            </a:r>
          </a:p>
          <a:p>
            <a:pPr marL="285582" indent="-166591" eaLnBrk="0" fontAlgn="base" hangingPunct="0">
              <a:lnSpc>
                <a:spcPct val="90000"/>
              </a:lnSpc>
              <a:spcBef>
                <a:spcPct val="0"/>
              </a:spcBef>
              <a:spcAft>
                <a:spcPct val="0"/>
              </a:spcAft>
              <a:buClr>
                <a:srgbClr val="FF0000"/>
              </a:buClr>
              <a:buFont typeface="Arial" pitchFamily="34" charset="0"/>
              <a:buChar char="•"/>
            </a:pPr>
            <a:r>
              <a:rPr lang="en-US" sz="1600" dirty="0">
                <a:solidFill>
                  <a:srgbClr val="000000"/>
                </a:solidFill>
              </a:rPr>
              <a:t>Certified</a:t>
            </a:r>
          </a:p>
          <a:p>
            <a:pPr marL="285582" indent="-166591" eaLnBrk="0" fontAlgn="base" hangingPunct="0">
              <a:lnSpc>
                <a:spcPct val="90000"/>
              </a:lnSpc>
              <a:spcBef>
                <a:spcPct val="0"/>
              </a:spcBef>
              <a:spcAft>
                <a:spcPct val="0"/>
              </a:spcAft>
              <a:buClr>
                <a:srgbClr val="FF0000"/>
              </a:buClr>
              <a:buFont typeface="Arial" pitchFamily="34" charset="0"/>
              <a:buChar char="•"/>
            </a:pPr>
            <a:r>
              <a:rPr lang="en-US" sz="1600" dirty="0">
                <a:solidFill>
                  <a:srgbClr val="000000"/>
                </a:solidFill>
              </a:rPr>
              <a:t>Silver</a:t>
            </a:r>
          </a:p>
          <a:p>
            <a:pPr marL="285582" indent="-166591" eaLnBrk="0" fontAlgn="base" hangingPunct="0">
              <a:lnSpc>
                <a:spcPct val="90000"/>
              </a:lnSpc>
              <a:spcBef>
                <a:spcPct val="0"/>
              </a:spcBef>
              <a:spcAft>
                <a:spcPct val="0"/>
              </a:spcAft>
              <a:buClr>
                <a:srgbClr val="FF0000"/>
              </a:buClr>
              <a:buFont typeface="Arial" pitchFamily="34" charset="0"/>
              <a:buChar char="•"/>
            </a:pPr>
            <a:r>
              <a:rPr lang="en-US" sz="1600" b="1" dirty="0">
                <a:solidFill>
                  <a:srgbClr val="000000"/>
                </a:solidFill>
              </a:rPr>
              <a:t>Gold</a:t>
            </a:r>
          </a:p>
          <a:p>
            <a:pPr marL="285582" indent="-166591" eaLnBrk="0" fontAlgn="base" hangingPunct="0">
              <a:lnSpc>
                <a:spcPct val="90000"/>
              </a:lnSpc>
              <a:spcBef>
                <a:spcPct val="0"/>
              </a:spcBef>
              <a:spcAft>
                <a:spcPct val="0"/>
              </a:spcAft>
              <a:buClr>
                <a:srgbClr val="FF0000"/>
              </a:buClr>
              <a:buFont typeface="Arial" pitchFamily="34" charset="0"/>
              <a:buChar char="•"/>
            </a:pPr>
            <a:r>
              <a:rPr lang="en-US" sz="1600" dirty="0">
                <a:solidFill>
                  <a:srgbClr val="000000"/>
                </a:solidFill>
              </a:rPr>
              <a:t>Platinum</a:t>
            </a:r>
          </a:p>
        </p:txBody>
      </p:sp>
      <p:pic>
        <p:nvPicPr>
          <p:cNvPr id="563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5" t="39822" r="24246"/>
          <a:stretch/>
        </p:blipFill>
        <p:spPr bwMode="auto">
          <a:xfrm>
            <a:off x="60396" y="1077391"/>
            <a:ext cx="6553777" cy="292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02223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IMG_04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023938"/>
            <a:ext cx="2554288" cy="191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extBox 2"/>
          <p:cNvSpPr txBox="1">
            <a:spLocks noChangeArrowheads="1"/>
          </p:cNvSpPr>
          <p:nvPr/>
        </p:nvSpPr>
        <p:spPr bwMode="auto">
          <a:xfrm>
            <a:off x="0" y="0"/>
            <a:ext cx="9144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80000"/>
              </a:lnSpc>
              <a:spcBef>
                <a:spcPct val="0"/>
              </a:spcBef>
              <a:buClrTx/>
              <a:buSzTx/>
              <a:buFontTx/>
              <a:buNone/>
            </a:pPr>
            <a:r>
              <a:rPr lang="en-US" altLang="en-US" sz="4000" b="1" dirty="0">
                <a:solidFill>
                  <a:srgbClr val="000000"/>
                </a:solidFill>
              </a:rPr>
              <a:t>Accelerator </a:t>
            </a:r>
            <a:r>
              <a:rPr lang="en-US" altLang="en-US" sz="4000" b="1" dirty="0" smtClean="0">
                <a:solidFill>
                  <a:srgbClr val="000000"/>
                </a:solidFill>
              </a:rPr>
              <a:t>Systems </a:t>
            </a:r>
            <a:endParaRPr lang="en-US" altLang="en-US" sz="4000" b="1" dirty="0">
              <a:solidFill>
                <a:srgbClr val="FF0000"/>
              </a:solidFill>
            </a:endParaRPr>
          </a:p>
        </p:txBody>
      </p:sp>
      <p:sp>
        <p:nvSpPr>
          <p:cNvPr id="12291" name="TextBox 2"/>
          <p:cNvSpPr txBox="1">
            <a:spLocks noChangeArrowheads="1"/>
          </p:cNvSpPr>
          <p:nvPr/>
        </p:nvSpPr>
        <p:spPr bwMode="auto">
          <a:xfrm>
            <a:off x="2426651" y="5128063"/>
            <a:ext cx="4878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
                <a:srgbClr val="FF0000"/>
              </a:buClr>
              <a:buSzTx/>
            </a:pPr>
            <a:r>
              <a:rPr lang="en-US" altLang="en-US" sz="1800" dirty="0">
                <a:solidFill>
                  <a:srgbClr val="000000"/>
                </a:solidFill>
              </a:rPr>
              <a:t>Accelerator Systems are </a:t>
            </a:r>
            <a:r>
              <a:rPr lang="en-US" altLang="en-US" sz="1800" dirty="0" smtClean="0">
                <a:solidFill>
                  <a:srgbClr val="000000"/>
                </a:solidFill>
              </a:rPr>
              <a:t>96% </a:t>
            </a:r>
            <a:r>
              <a:rPr lang="en-US" altLang="en-US" sz="1800" dirty="0">
                <a:solidFill>
                  <a:srgbClr val="000000"/>
                </a:solidFill>
              </a:rPr>
              <a:t>complete</a:t>
            </a:r>
          </a:p>
          <a:p>
            <a:pPr>
              <a:lnSpc>
                <a:spcPct val="100000"/>
              </a:lnSpc>
              <a:spcBef>
                <a:spcPct val="0"/>
              </a:spcBef>
              <a:buClr>
                <a:srgbClr val="FF0000"/>
              </a:buClr>
              <a:buSzTx/>
            </a:pPr>
            <a:r>
              <a:rPr lang="en-US" altLang="en-US" sz="1800" dirty="0">
                <a:solidFill>
                  <a:srgbClr val="000000"/>
                </a:solidFill>
              </a:rPr>
              <a:t>Injector commissioning is complete</a:t>
            </a:r>
          </a:p>
          <a:p>
            <a:pPr>
              <a:lnSpc>
                <a:spcPct val="100000"/>
              </a:lnSpc>
              <a:spcBef>
                <a:spcPct val="0"/>
              </a:spcBef>
              <a:buClr>
                <a:srgbClr val="FF0000"/>
              </a:buClr>
              <a:buSzTx/>
            </a:pPr>
            <a:r>
              <a:rPr lang="en-US" altLang="en-US" sz="1800" dirty="0">
                <a:solidFill>
                  <a:srgbClr val="000000"/>
                </a:solidFill>
              </a:rPr>
              <a:t>Start of storage ring commissioning: Mar  21, 2014 </a:t>
            </a:r>
          </a:p>
          <a:p>
            <a:pPr>
              <a:lnSpc>
                <a:spcPct val="100000"/>
              </a:lnSpc>
              <a:spcBef>
                <a:spcPct val="0"/>
              </a:spcBef>
              <a:buClr>
                <a:srgbClr val="FF0000"/>
              </a:buClr>
              <a:buSzTx/>
            </a:pPr>
            <a:r>
              <a:rPr lang="en-US" altLang="en-US" sz="1800" dirty="0">
                <a:solidFill>
                  <a:srgbClr val="000000"/>
                </a:solidFill>
              </a:rPr>
              <a:t>Completion of accelerator </a:t>
            </a:r>
            <a:r>
              <a:rPr lang="en-US" altLang="en-US" sz="1800" dirty="0" smtClean="0">
                <a:solidFill>
                  <a:srgbClr val="000000"/>
                </a:solidFill>
              </a:rPr>
              <a:t>systems:  </a:t>
            </a:r>
            <a:r>
              <a:rPr lang="en-US" altLang="en-US" sz="1800" dirty="0">
                <a:solidFill>
                  <a:srgbClr val="000000"/>
                </a:solidFill>
              </a:rPr>
              <a:t>Aug 2014</a:t>
            </a:r>
          </a:p>
        </p:txBody>
      </p:sp>
      <p:pic>
        <p:nvPicPr>
          <p:cNvPr id="122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788" y="1006475"/>
            <a:ext cx="2366962" cy="177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7" descr="IMG_04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90825"/>
            <a:ext cx="174466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IMG_04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50" y="2789238"/>
            <a:ext cx="2286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pic>
        <p:nvPicPr>
          <p:cNvPr id="12296" name="Picture 4" descr="Booster Ar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1238" y="1016000"/>
            <a:ext cx="1776412"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b="13263"/>
          <a:stretch>
            <a:fillRect/>
          </a:stretch>
        </p:blipFill>
        <p:spPr bwMode="auto">
          <a:xfrm>
            <a:off x="7094538" y="2754313"/>
            <a:ext cx="203358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1017588"/>
            <a:ext cx="2651125" cy="175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3" descr="W:\NSLSII\Accelerator\Pictures\IMG_033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6375" y="2765425"/>
            <a:ext cx="312578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6" descr="IMG_049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5" y="3787775"/>
            <a:ext cx="17589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2773363"/>
            <a:ext cx="17541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6539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81994"/>
            <a:ext cx="2415851" cy="577358"/>
          </a:xfrm>
          <a:prstGeom prst="rect">
            <a:avLst/>
          </a:prstGeom>
          <a:solidFill>
            <a:schemeClr val="bg1"/>
          </a:solidFill>
        </p:spPr>
        <p:txBody>
          <a:bodyPr wrap="square" rtlCol="0">
            <a:noAutofit/>
          </a:bodyPr>
          <a:lstStyle/>
          <a:p>
            <a:endParaRPr lang="en-US" dirty="0"/>
          </a:p>
        </p:txBody>
      </p:sp>
      <p:sp>
        <p:nvSpPr>
          <p:cNvPr id="20483" name="Rectangle 1"/>
          <p:cNvSpPr>
            <a:spLocks noChangeArrowheads="1"/>
          </p:cNvSpPr>
          <p:nvPr/>
        </p:nvSpPr>
        <p:spPr bwMode="auto">
          <a:xfrm>
            <a:off x="6961188" y="6110288"/>
            <a:ext cx="2162175" cy="725487"/>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90488" tIns="44450" rIns="90488" bIns="44450">
            <a:spAutoFit/>
          </a:bodyPr>
          <a:lstStyle>
            <a:lvl1pPr defTabSz="912813">
              <a:defRPr>
                <a:solidFill>
                  <a:schemeClr val="tx1"/>
                </a:solidFill>
                <a:latin typeface="Arial Narrow" panose="020B0606020202030204" pitchFamily="34" charset="0"/>
                <a:ea typeface="Osaka" charset="-128"/>
              </a:defRPr>
            </a:lvl1pPr>
            <a:lvl2pPr marL="742950" indent="-285750" defTabSz="912813">
              <a:defRPr>
                <a:solidFill>
                  <a:schemeClr val="tx1"/>
                </a:solidFill>
                <a:latin typeface="Arial Narrow" panose="020B0606020202030204" pitchFamily="34" charset="0"/>
                <a:ea typeface="Osaka" charset="-128"/>
              </a:defRPr>
            </a:lvl2pPr>
            <a:lvl3pPr marL="1143000" indent="-228600" defTabSz="912813">
              <a:defRPr>
                <a:solidFill>
                  <a:schemeClr val="tx1"/>
                </a:solidFill>
                <a:latin typeface="Arial Narrow" panose="020B0606020202030204" pitchFamily="34" charset="0"/>
                <a:ea typeface="Osaka" charset="-128"/>
              </a:defRPr>
            </a:lvl3pPr>
            <a:lvl4pPr marL="1600200" indent="-228600" defTabSz="912813">
              <a:defRPr>
                <a:solidFill>
                  <a:schemeClr val="tx1"/>
                </a:solidFill>
                <a:latin typeface="Arial Narrow" panose="020B0606020202030204" pitchFamily="34" charset="0"/>
                <a:ea typeface="Osaka" charset="-128"/>
              </a:defRPr>
            </a:lvl4pPr>
            <a:lvl5pPr marL="2057400" indent="-228600" defTabSz="912813">
              <a:defRPr>
                <a:solidFill>
                  <a:schemeClr val="tx1"/>
                </a:solidFill>
                <a:latin typeface="Arial Narrow" panose="020B0606020202030204" pitchFamily="34" charset="0"/>
                <a:ea typeface="Osaka" charset="-128"/>
              </a:defRPr>
            </a:lvl5pPr>
            <a:lvl6pPr marL="25146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nSpc>
                <a:spcPct val="90000"/>
              </a:lnSpc>
              <a:spcBef>
                <a:spcPct val="50000"/>
              </a:spcBef>
              <a:buClr>
                <a:schemeClr val="folHlink"/>
              </a:buClr>
              <a:buSzPct val="135000"/>
            </a:pPr>
            <a:endParaRPr lang="en-US"/>
          </a:p>
        </p:txBody>
      </p:sp>
      <p:sp>
        <p:nvSpPr>
          <p:cNvPr id="25602" name="Rectangle 2"/>
          <p:cNvSpPr>
            <a:spLocks noGrp="1" noChangeArrowheads="1"/>
          </p:cNvSpPr>
          <p:nvPr>
            <p:ph type="title"/>
          </p:nvPr>
        </p:nvSpPr>
        <p:spPr>
          <a:xfrm>
            <a:off x="0" y="0"/>
            <a:ext cx="9144000" cy="946150"/>
          </a:xfrm>
        </p:spPr>
        <p:txBody>
          <a:bodyPr/>
          <a:lstStyle/>
          <a:p>
            <a:pPr eaLnBrk="1" hangingPunct="1">
              <a:lnSpc>
                <a:spcPct val="95000"/>
              </a:lnSpc>
              <a:defRPr/>
            </a:pPr>
            <a:r>
              <a:rPr lang="en-US" dirty="0" smtClean="0">
                <a:latin typeface="+mn-lt"/>
                <a:cs typeface="Arial" pitchFamily="34" charset="0"/>
              </a:rPr>
              <a:t>NSLS-II Project Beamlines</a:t>
            </a:r>
            <a:endParaRPr lang="en-US" sz="2400" dirty="0" smtClean="0">
              <a:latin typeface="+mn-lt"/>
              <a:cs typeface="Arial" pitchFamily="34" charset="0"/>
            </a:endParaRPr>
          </a:p>
        </p:txBody>
      </p:sp>
      <p:pic>
        <p:nvPicPr>
          <p:cNvPr id="2048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20" y="1268458"/>
            <a:ext cx="13208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6"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48055" y="1258502"/>
            <a:ext cx="129152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7" name="TextBox 2"/>
          <p:cNvSpPr txBox="1">
            <a:spLocks noChangeArrowheads="1"/>
          </p:cNvSpPr>
          <p:nvPr/>
        </p:nvSpPr>
        <p:spPr bwMode="auto">
          <a:xfrm>
            <a:off x="0" y="1012928"/>
            <a:ext cx="26847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Narrow" panose="020B0606020202030204" pitchFamily="34" charset="0"/>
                <a:ea typeface="Osaka" charset="-128"/>
              </a:defRPr>
            </a:lvl1pPr>
            <a:lvl2pPr marL="742950" indent="-285750" defTabSz="912813">
              <a:defRPr>
                <a:solidFill>
                  <a:schemeClr val="tx1"/>
                </a:solidFill>
                <a:latin typeface="Arial Narrow" panose="020B0606020202030204" pitchFamily="34" charset="0"/>
                <a:ea typeface="Osaka" charset="-128"/>
              </a:defRPr>
            </a:lvl2pPr>
            <a:lvl3pPr marL="1143000" indent="-228600" defTabSz="912813">
              <a:defRPr>
                <a:solidFill>
                  <a:schemeClr val="tx1"/>
                </a:solidFill>
                <a:latin typeface="Arial Narrow" panose="020B0606020202030204" pitchFamily="34" charset="0"/>
                <a:ea typeface="Osaka" charset="-128"/>
              </a:defRPr>
            </a:lvl3pPr>
            <a:lvl4pPr marL="1600200" indent="-228600" defTabSz="912813">
              <a:defRPr>
                <a:solidFill>
                  <a:schemeClr val="tx1"/>
                </a:solidFill>
                <a:latin typeface="Arial Narrow" panose="020B0606020202030204" pitchFamily="34" charset="0"/>
                <a:ea typeface="Osaka" charset="-128"/>
              </a:defRPr>
            </a:lvl4pPr>
            <a:lvl5pPr marL="2057400" indent="-228600" defTabSz="912813">
              <a:defRPr>
                <a:solidFill>
                  <a:schemeClr val="tx1"/>
                </a:solidFill>
                <a:latin typeface="Arial Narrow" panose="020B0606020202030204" pitchFamily="34" charset="0"/>
                <a:ea typeface="Osaka" charset="-128"/>
              </a:defRPr>
            </a:lvl5pPr>
            <a:lvl6pPr marL="25146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b="1" dirty="0"/>
              <a:t>Coherent Soft  X-ray Scattering </a:t>
            </a:r>
            <a:r>
              <a:rPr lang="en-US" sz="1600" dirty="0"/>
              <a:t>(CSX-1)</a:t>
            </a:r>
          </a:p>
        </p:txBody>
      </p:sp>
      <p:sp>
        <p:nvSpPr>
          <p:cNvPr id="20488" name="TextBox 23"/>
          <p:cNvSpPr txBox="1">
            <a:spLocks noChangeArrowheads="1"/>
          </p:cNvSpPr>
          <p:nvPr/>
        </p:nvSpPr>
        <p:spPr bwMode="auto">
          <a:xfrm>
            <a:off x="309967" y="2774732"/>
            <a:ext cx="318487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Narrow" panose="020B0606020202030204" pitchFamily="34" charset="0"/>
                <a:ea typeface="Osaka" charset="-128"/>
              </a:defRPr>
            </a:lvl1pPr>
            <a:lvl2pPr marL="742950" indent="-285750" defTabSz="912813">
              <a:defRPr>
                <a:solidFill>
                  <a:schemeClr val="tx1"/>
                </a:solidFill>
                <a:latin typeface="Arial Narrow" panose="020B0606020202030204" pitchFamily="34" charset="0"/>
                <a:ea typeface="Osaka" charset="-128"/>
              </a:defRPr>
            </a:lvl2pPr>
            <a:lvl3pPr marL="1143000" indent="-228600" defTabSz="912813">
              <a:defRPr>
                <a:solidFill>
                  <a:schemeClr val="tx1"/>
                </a:solidFill>
                <a:latin typeface="Arial Narrow" panose="020B0606020202030204" pitchFamily="34" charset="0"/>
                <a:ea typeface="Osaka" charset="-128"/>
              </a:defRPr>
            </a:lvl3pPr>
            <a:lvl4pPr marL="1600200" indent="-228600" defTabSz="912813">
              <a:defRPr>
                <a:solidFill>
                  <a:schemeClr val="tx1"/>
                </a:solidFill>
                <a:latin typeface="Arial Narrow" panose="020B0606020202030204" pitchFamily="34" charset="0"/>
                <a:ea typeface="Osaka" charset="-128"/>
              </a:defRPr>
            </a:lvl4pPr>
            <a:lvl5pPr marL="2057400" indent="-228600" defTabSz="912813">
              <a:defRPr>
                <a:solidFill>
                  <a:schemeClr val="tx1"/>
                </a:solidFill>
                <a:latin typeface="Arial Narrow" panose="020B0606020202030204" pitchFamily="34" charset="0"/>
                <a:ea typeface="Osaka" charset="-128"/>
              </a:defRPr>
            </a:lvl5pPr>
            <a:lvl6pPr marL="25146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0000"/>
              </a:lnSpc>
            </a:pPr>
            <a:r>
              <a:rPr lang="en-US" sz="1600" b="1" dirty="0"/>
              <a:t>Coherent Hard X-ray Scattering </a:t>
            </a:r>
            <a:r>
              <a:rPr lang="en-US" sz="1600" dirty="0"/>
              <a:t>(CHX)</a:t>
            </a:r>
          </a:p>
        </p:txBody>
      </p:sp>
      <p:sp>
        <p:nvSpPr>
          <p:cNvPr id="20489" name="TextBox 24"/>
          <p:cNvSpPr txBox="1">
            <a:spLocks noChangeArrowheads="1"/>
          </p:cNvSpPr>
          <p:nvPr/>
        </p:nvSpPr>
        <p:spPr bwMode="auto">
          <a:xfrm>
            <a:off x="5112138" y="985734"/>
            <a:ext cx="2125098"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Narrow" panose="020B0606020202030204" pitchFamily="34" charset="0"/>
                <a:ea typeface="Osaka" charset="-128"/>
              </a:defRPr>
            </a:lvl1pPr>
            <a:lvl2pPr marL="742950" indent="-285750" defTabSz="912813">
              <a:defRPr>
                <a:solidFill>
                  <a:schemeClr val="tx1"/>
                </a:solidFill>
                <a:latin typeface="Arial Narrow" panose="020B0606020202030204" pitchFamily="34" charset="0"/>
                <a:ea typeface="Osaka" charset="-128"/>
              </a:defRPr>
            </a:lvl2pPr>
            <a:lvl3pPr marL="1143000" indent="-228600" defTabSz="912813">
              <a:defRPr>
                <a:solidFill>
                  <a:schemeClr val="tx1"/>
                </a:solidFill>
                <a:latin typeface="Arial Narrow" panose="020B0606020202030204" pitchFamily="34" charset="0"/>
                <a:ea typeface="Osaka" charset="-128"/>
              </a:defRPr>
            </a:lvl3pPr>
            <a:lvl4pPr marL="1600200" indent="-228600" defTabSz="912813">
              <a:defRPr>
                <a:solidFill>
                  <a:schemeClr val="tx1"/>
                </a:solidFill>
                <a:latin typeface="Arial Narrow" panose="020B0606020202030204" pitchFamily="34" charset="0"/>
                <a:ea typeface="Osaka" charset="-128"/>
              </a:defRPr>
            </a:lvl4pPr>
            <a:lvl5pPr marL="2057400" indent="-228600" defTabSz="912813">
              <a:defRPr>
                <a:solidFill>
                  <a:schemeClr val="tx1"/>
                </a:solidFill>
                <a:latin typeface="Arial Narrow" panose="020B0606020202030204" pitchFamily="34" charset="0"/>
                <a:ea typeface="Osaka" charset="-128"/>
              </a:defRPr>
            </a:lvl5pPr>
            <a:lvl6pPr marL="25146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b="1" dirty="0"/>
              <a:t>X-ray Powder Diffraction </a:t>
            </a:r>
            <a:r>
              <a:rPr lang="en-US" sz="1600" dirty="0"/>
              <a:t>(</a:t>
            </a:r>
            <a:r>
              <a:rPr lang="en-US" sz="1600" dirty="0" smtClean="0"/>
              <a:t>XPD-1)</a:t>
            </a:r>
            <a:endParaRPr lang="en-US" sz="1600" dirty="0"/>
          </a:p>
        </p:txBody>
      </p:sp>
      <p:sp>
        <p:nvSpPr>
          <p:cNvPr id="20490" name="TextBox 25"/>
          <p:cNvSpPr txBox="1">
            <a:spLocks noChangeArrowheads="1"/>
          </p:cNvSpPr>
          <p:nvPr/>
        </p:nvSpPr>
        <p:spPr bwMode="auto">
          <a:xfrm>
            <a:off x="4880546" y="2936670"/>
            <a:ext cx="3816795"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Narrow" panose="020B0606020202030204" pitchFamily="34" charset="0"/>
                <a:ea typeface="Osaka" charset="-128"/>
              </a:defRPr>
            </a:lvl1pPr>
            <a:lvl2pPr marL="742950" indent="-285750" defTabSz="912813">
              <a:defRPr>
                <a:solidFill>
                  <a:schemeClr val="tx1"/>
                </a:solidFill>
                <a:latin typeface="Arial Narrow" panose="020B0606020202030204" pitchFamily="34" charset="0"/>
                <a:ea typeface="Osaka" charset="-128"/>
              </a:defRPr>
            </a:lvl2pPr>
            <a:lvl3pPr marL="1143000" indent="-228600" defTabSz="912813">
              <a:defRPr>
                <a:solidFill>
                  <a:schemeClr val="tx1"/>
                </a:solidFill>
                <a:latin typeface="Arial Narrow" panose="020B0606020202030204" pitchFamily="34" charset="0"/>
                <a:ea typeface="Osaka" charset="-128"/>
              </a:defRPr>
            </a:lvl3pPr>
            <a:lvl4pPr marL="1600200" indent="-228600" defTabSz="912813">
              <a:defRPr>
                <a:solidFill>
                  <a:schemeClr val="tx1"/>
                </a:solidFill>
                <a:latin typeface="Arial Narrow" panose="020B0606020202030204" pitchFamily="34" charset="0"/>
                <a:ea typeface="Osaka" charset="-128"/>
              </a:defRPr>
            </a:lvl4pPr>
            <a:lvl5pPr marL="2057400" indent="-228600" defTabSz="912813">
              <a:defRPr>
                <a:solidFill>
                  <a:schemeClr val="tx1"/>
                </a:solidFill>
                <a:latin typeface="Arial Narrow" panose="020B0606020202030204" pitchFamily="34" charset="0"/>
                <a:ea typeface="Osaka" charset="-128"/>
              </a:defRPr>
            </a:lvl5pPr>
            <a:lvl6pPr marL="25146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b="1" dirty="0"/>
              <a:t>Sub-um Resolution X-ray Spectroscopy </a:t>
            </a:r>
            <a:r>
              <a:rPr lang="en-US" sz="1600" dirty="0"/>
              <a:t>(SRX)</a:t>
            </a:r>
          </a:p>
        </p:txBody>
      </p:sp>
      <p:sp>
        <p:nvSpPr>
          <p:cNvPr id="20491" name="TextBox 26"/>
          <p:cNvSpPr txBox="1">
            <a:spLocks noChangeArrowheads="1"/>
          </p:cNvSpPr>
          <p:nvPr/>
        </p:nvSpPr>
        <p:spPr bwMode="auto">
          <a:xfrm>
            <a:off x="5383213" y="4692758"/>
            <a:ext cx="27955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Narrow" panose="020B0606020202030204" pitchFamily="34" charset="0"/>
                <a:ea typeface="Osaka" charset="-128"/>
              </a:defRPr>
            </a:lvl1pPr>
            <a:lvl2pPr marL="742950" indent="-285750" defTabSz="912813">
              <a:defRPr>
                <a:solidFill>
                  <a:schemeClr val="tx1"/>
                </a:solidFill>
                <a:latin typeface="Arial Narrow" panose="020B0606020202030204" pitchFamily="34" charset="0"/>
                <a:ea typeface="Osaka" charset="-128"/>
              </a:defRPr>
            </a:lvl2pPr>
            <a:lvl3pPr marL="1143000" indent="-228600" defTabSz="912813">
              <a:defRPr>
                <a:solidFill>
                  <a:schemeClr val="tx1"/>
                </a:solidFill>
                <a:latin typeface="Arial Narrow" panose="020B0606020202030204" pitchFamily="34" charset="0"/>
                <a:ea typeface="Osaka" charset="-128"/>
              </a:defRPr>
            </a:lvl3pPr>
            <a:lvl4pPr marL="1600200" indent="-228600" defTabSz="912813">
              <a:defRPr>
                <a:solidFill>
                  <a:schemeClr val="tx1"/>
                </a:solidFill>
                <a:latin typeface="Arial Narrow" panose="020B0606020202030204" pitchFamily="34" charset="0"/>
                <a:ea typeface="Osaka" charset="-128"/>
              </a:defRPr>
            </a:lvl4pPr>
            <a:lvl5pPr marL="2057400" indent="-228600" defTabSz="912813">
              <a:defRPr>
                <a:solidFill>
                  <a:schemeClr val="tx1"/>
                </a:solidFill>
                <a:latin typeface="Arial Narrow" panose="020B0606020202030204" pitchFamily="34" charset="0"/>
                <a:ea typeface="Osaka" charset="-128"/>
              </a:defRPr>
            </a:lvl5pPr>
            <a:lvl6pPr marL="25146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b="1" dirty="0"/>
              <a:t>Hard X-ray </a:t>
            </a:r>
            <a:r>
              <a:rPr lang="en-US" sz="1600" b="1" dirty="0" err="1"/>
              <a:t>Nanoprobe</a:t>
            </a:r>
            <a:r>
              <a:rPr lang="en-US" sz="1600" b="1" dirty="0"/>
              <a:t> </a:t>
            </a:r>
            <a:r>
              <a:rPr lang="en-US" sz="1600" dirty="0"/>
              <a:t>(HXN)</a:t>
            </a:r>
          </a:p>
        </p:txBody>
      </p:sp>
      <p:sp>
        <p:nvSpPr>
          <p:cNvPr id="20498" name="TextBox 59"/>
          <p:cNvSpPr txBox="1">
            <a:spLocks noChangeArrowheads="1"/>
          </p:cNvSpPr>
          <p:nvPr/>
        </p:nvSpPr>
        <p:spPr bwMode="auto">
          <a:xfrm>
            <a:off x="3571180" y="1006191"/>
            <a:ext cx="1381125"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Narrow" panose="020B0606020202030204" pitchFamily="34" charset="0"/>
                <a:ea typeface="Osaka" charset="-128"/>
              </a:defRPr>
            </a:lvl1pPr>
            <a:lvl2pPr marL="742950" indent="-285750" defTabSz="912813">
              <a:defRPr>
                <a:solidFill>
                  <a:schemeClr val="tx1"/>
                </a:solidFill>
                <a:latin typeface="Arial Narrow" panose="020B0606020202030204" pitchFamily="34" charset="0"/>
                <a:ea typeface="Osaka" charset="-128"/>
              </a:defRPr>
            </a:lvl2pPr>
            <a:lvl3pPr marL="1143000" indent="-228600" defTabSz="912813">
              <a:defRPr>
                <a:solidFill>
                  <a:schemeClr val="tx1"/>
                </a:solidFill>
                <a:latin typeface="Arial Narrow" panose="020B0606020202030204" pitchFamily="34" charset="0"/>
                <a:ea typeface="Osaka" charset="-128"/>
              </a:defRPr>
            </a:lvl3pPr>
            <a:lvl4pPr marL="1600200" indent="-228600" defTabSz="912813">
              <a:defRPr>
                <a:solidFill>
                  <a:schemeClr val="tx1"/>
                </a:solidFill>
                <a:latin typeface="Arial Narrow" panose="020B0606020202030204" pitchFamily="34" charset="0"/>
                <a:ea typeface="Osaka" charset="-128"/>
              </a:defRPr>
            </a:lvl4pPr>
            <a:lvl5pPr marL="2057400" indent="-228600" defTabSz="912813">
              <a:defRPr>
                <a:solidFill>
                  <a:schemeClr val="tx1"/>
                </a:solidFill>
                <a:latin typeface="Arial Narrow" panose="020B0606020202030204" pitchFamily="34" charset="0"/>
                <a:ea typeface="Osaka" charset="-128"/>
              </a:defRPr>
            </a:lvl5pPr>
            <a:lvl6pPr marL="25146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b="1" dirty="0"/>
              <a:t>Fast </a:t>
            </a:r>
            <a:r>
              <a:rPr lang="en-US" sz="1600" b="1" dirty="0" smtClean="0"/>
              <a:t>Switching Polarization</a:t>
            </a:r>
          </a:p>
          <a:p>
            <a:pPr algn="ctr" eaLnBrk="1" hangingPunct="1">
              <a:lnSpc>
                <a:spcPct val="85000"/>
              </a:lnSpc>
            </a:pPr>
            <a:r>
              <a:rPr lang="en-US" sz="1600" dirty="0" smtClean="0"/>
              <a:t>(CSX-2)</a:t>
            </a:r>
            <a:endParaRPr lang="en-US" sz="1600" dirty="0"/>
          </a:p>
        </p:txBody>
      </p:sp>
      <p:sp>
        <p:nvSpPr>
          <p:cNvPr id="20499" name="TextBox 61"/>
          <p:cNvSpPr txBox="1">
            <a:spLocks noChangeArrowheads="1"/>
          </p:cNvSpPr>
          <p:nvPr/>
        </p:nvSpPr>
        <p:spPr bwMode="auto">
          <a:xfrm>
            <a:off x="7371357" y="2072313"/>
            <a:ext cx="1745198" cy="36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2813">
              <a:defRPr>
                <a:solidFill>
                  <a:schemeClr val="tx1"/>
                </a:solidFill>
                <a:latin typeface="Arial Narrow" panose="020B0606020202030204" pitchFamily="34" charset="0"/>
                <a:ea typeface="Osaka" charset="-128"/>
              </a:defRPr>
            </a:lvl1pPr>
            <a:lvl2pPr marL="742950" indent="-285750" defTabSz="912813">
              <a:defRPr>
                <a:solidFill>
                  <a:schemeClr val="tx1"/>
                </a:solidFill>
                <a:latin typeface="Arial Narrow" panose="020B0606020202030204" pitchFamily="34" charset="0"/>
                <a:ea typeface="Osaka" charset="-128"/>
              </a:defRPr>
            </a:lvl2pPr>
            <a:lvl3pPr marL="1143000" indent="-228600" defTabSz="912813">
              <a:defRPr>
                <a:solidFill>
                  <a:schemeClr val="tx1"/>
                </a:solidFill>
                <a:latin typeface="Arial Narrow" panose="020B0606020202030204" pitchFamily="34" charset="0"/>
                <a:ea typeface="Osaka" charset="-128"/>
              </a:defRPr>
            </a:lvl3pPr>
            <a:lvl4pPr marL="1600200" indent="-228600" defTabSz="912813">
              <a:defRPr>
                <a:solidFill>
                  <a:schemeClr val="tx1"/>
                </a:solidFill>
                <a:latin typeface="Arial Narrow" panose="020B0606020202030204" pitchFamily="34" charset="0"/>
                <a:ea typeface="Osaka" charset="-128"/>
              </a:defRPr>
            </a:lvl4pPr>
            <a:lvl5pPr marL="2057400" indent="-228600" defTabSz="912813">
              <a:defRPr>
                <a:solidFill>
                  <a:schemeClr val="tx1"/>
                </a:solidFill>
                <a:latin typeface="Arial Narrow" panose="020B0606020202030204" pitchFamily="34" charset="0"/>
                <a:ea typeface="Osaka" charset="-128"/>
              </a:defRPr>
            </a:lvl5pPr>
            <a:lvl6pPr marL="25146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400" dirty="0" smtClean="0"/>
              <a:t>Powder diffraction, scattering, PDF 30-80 keV </a:t>
            </a:r>
            <a:endParaRPr lang="en-US" sz="1400" dirty="0"/>
          </a:p>
        </p:txBody>
      </p:sp>
      <p:sp>
        <p:nvSpPr>
          <p:cNvPr id="20501" name="TextBox 27"/>
          <p:cNvSpPr txBox="1">
            <a:spLocks noChangeArrowheads="1"/>
          </p:cNvSpPr>
          <p:nvPr/>
        </p:nvSpPr>
        <p:spPr bwMode="auto">
          <a:xfrm>
            <a:off x="196312" y="4987224"/>
            <a:ext cx="2613699"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Narrow" panose="020B0606020202030204" pitchFamily="34" charset="0"/>
                <a:ea typeface="Osaka" charset="-128"/>
              </a:defRPr>
            </a:lvl1pPr>
            <a:lvl2pPr marL="742950" indent="-285750" defTabSz="912813">
              <a:defRPr>
                <a:solidFill>
                  <a:schemeClr val="tx1"/>
                </a:solidFill>
                <a:latin typeface="Arial Narrow" panose="020B0606020202030204" pitchFamily="34" charset="0"/>
                <a:ea typeface="Osaka" charset="-128"/>
              </a:defRPr>
            </a:lvl2pPr>
            <a:lvl3pPr marL="1143000" indent="-228600" defTabSz="912813">
              <a:defRPr>
                <a:solidFill>
                  <a:schemeClr val="tx1"/>
                </a:solidFill>
                <a:latin typeface="Arial Narrow" panose="020B0606020202030204" pitchFamily="34" charset="0"/>
                <a:ea typeface="Osaka" charset="-128"/>
              </a:defRPr>
            </a:lvl3pPr>
            <a:lvl4pPr marL="1600200" indent="-228600" defTabSz="912813">
              <a:defRPr>
                <a:solidFill>
                  <a:schemeClr val="tx1"/>
                </a:solidFill>
                <a:latin typeface="Arial Narrow" panose="020B0606020202030204" pitchFamily="34" charset="0"/>
                <a:ea typeface="Osaka" charset="-128"/>
              </a:defRPr>
            </a:lvl4pPr>
            <a:lvl5pPr marL="2057400" indent="-228600" defTabSz="912813">
              <a:defRPr>
                <a:solidFill>
                  <a:schemeClr val="tx1"/>
                </a:solidFill>
                <a:latin typeface="Arial Narrow" panose="020B0606020202030204" pitchFamily="34" charset="0"/>
                <a:ea typeface="Osaka" charset="-128"/>
              </a:defRPr>
            </a:lvl5pPr>
            <a:lvl6pPr marL="25146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b="1" dirty="0"/>
              <a:t>Inelastic X-ray </a:t>
            </a:r>
            <a:r>
              <a:rPr lang="en-US" sz="1600" b="1" dirty="0" smtClean="0"/>
              <a:t>Scattering </a:t>
            </a:r>
            <a:r>
              <a:rPr lang="en-US" sz="1600" dirty="0" smtClean="0"/>
              <a:t>(IXS)</a:t>
            </a:r>
            <a:endParaRPr lang="en-US" sz="1600" dirty="0"/>
          </a:p>
        </p:txBody>
      </p:sp>
      <p:pic>
        <p:nvPicPr>
          <p:cNvPr id="20502" name="Picture 10" descr="membranelipid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198" y="5287502"/>
            <a:ext cx="1049338" cy="957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03" name="Picture 2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74639" y="3063657"/>
            <a:ext cx="1125376"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2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053488" y="5574034"/>
            <a:ext cx="857574" cy="86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6" name="Picture 2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97129" y="4799064"/>
            <a:ext cx="1617663"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7" name="Picture 2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84044" y="4958456"/>
            <a:ext cx="2209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8" name="Picture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58773" y="1266353"/>
            <a:ext cx="695519" cy="119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0" name="Picture 3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88849" y="1027249"/>
            <a:ext cx="1030287"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descr="G:\LDRD-PX\blurred_speckle2.jpe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411492" y="3084864"/>
            <a:ext cx="1004359" cy="95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085996" y="1502163"/>
            <a:ext cx="1505402" cy="87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 descr="Screen shot 2011-05-03 at 5.52.27 PM.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98957" y="3218604"/>
            <a:ext cx="1026363" cy="122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54"/>
          <p:cNvSpPr txBox="1">
            <a:spLocks noChangeArrowheads="1"/>
          </p:cNvSpPr>
          <p:nvPr/>
        </p:nvSpPr>
        <p:spPr bwMode="auto">
          <a:xfrm>
            <a:off x="5491792" y="6139274"/>
            <a:ext cx="1745444"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dirty="0">
                <a:solidFill>
                  <a:srgbClr val="C00000"/>
                </a:solidFill>
              </a:rPr>
              <a:t>100m long </a:t>
            </a:r>
            <a:r>
              <a:rPr lang="en-US" sz="1600" dirty="0" smtClean="0">
                <a:solidFill>
                  <a:srgbClr val="C00000"/>
                </a:solidFill>
              </a:rPr>
              <a:t>beamline</a:t>
            </a:r>
          </a:p>
          <a:p>
            <a:pPr algn="ctr" eaLnBrk="1" hangingPunct="1">
              <a:lnSpc>
                <a:spcPct val="85000"/>
              </a:lnSpc>
            </a:pPr>
            <a:r>
              <a:rPr lang="en-US" sz="1600" dirty="0" smtClean="0">
                <a:solidFill>
                  <a:srgbClr val="C00000"/>
                </a:solidFill>
              </a:rPr>
              <a:t>~10 </a:t>
            </a:r>
            <a:r>
              <a:rPr lang="en-US" sz="1600" dirty="0">
                <a:solidFill>
                  <a:srgbClr val="C00000"/>
                </a:solidFill>
              </a:rPr>
              <a:t>nm baseline</a:t>
            </a:r>
          </a:p>
          <a:p>
            <a:pPr algn="ctr" eaLnBrk="1" hangingPunct="1">
              <a:lnSpc>
                <a:spcPct val="85000"/>
              </a:lnSpc>
            </a:pPr>
            <a:r>
              <a:rPr lang="en-US" sz="1600" dirty="0">
                <a:solidFill>
                  <a:srgbClr val="C00000"/>
                </a:solidFill>
              </a:rPr>
              <a:t>~1 nm ultimate goal</a:t>
            </a:r>
          </a:p>
        </p:txBody>
      </p:sp>
      <p:sp>
        <p:nvSpPr>
          <p:cNvPr id="36" name="TextBox 55"/>
          <p:cNvSpPr txBox="1">
            <a:spLocks noChangeArrowheads="1"/>
          </p:cNvSpPr>
          <p:nvPr/>
        </p:nvSpPr>
        <p:spPr bwMode="auto">
          <a:xfrm>
            <a:off x="7657016" y="3248231"/>
            <a:ext cx="1417132"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dirty="0">
                <a:solidFill>
                  <a:srgbClr val="C00000"/>
                </a:solidFill>
              </a:rPr>
              <a:t>World-leading </a:t>
            </a:r>
            <a:r>
              <a:rPr lang="en-US" sz="1600" dirty="0" smtClean="0">
                <a:solidFill>
                  <a:srgbClr val="C00000"/>
                </a:solidFill>
              </a:rPr>
              <a:t>spectroscopy </a:t>
            </a:r>
            <a:r>
              <a:rPr lang="en-US" sz="1600" dirty="0">
                <a:solidFill>
                  <a:srgbClr val="C00000"/>
                </a:solidFill>
              </a:rPr>
              <a:t>in </a:t>
            </a:r>
            <a:r>
              <a:rPr lang="en-US" sz="1600" dirty="0" smtClean="0">
                <a:solidFill>
                  <a:srgbClr val="C00000"/>
                </a:solidFill>
              </a:rPr>
              <a:t>sub-100 nm </a:t>
            </a:r>
            <a:r>
              <a:rPr lang="en-US" sz="1600" dirty="0">
                <a:solidFill>
                  <a:srgbClr val="C00000"/>
                </a:solidFill>
              </a:rPr>
              <a:t>spot</a:t>
            </a:r>
          </a:p>
        </p:txBody>
      </p:sp>
      <p:sp>
        <p:nvSpPr>
          <p:cNvPr id="37" name="TextBox 56"/>
          <p:cNvSpPr txBox="1">
            <a:spLocks noChangeArrowheads="1"/>
          </p:cNvSpPr>
          <p:nvPr/>
        </p:nvSpPr>
        <p:spPr bwMode="auto">
          <a:xfrm>
            <a:off x="274638" y="6314610"/>
            <a:ext cx="1920450" cy="5109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dirty="0">
                <a:solidFill>
                  <a:srgbClr val="C00000"/>
                </a:solidFill>
              </a:rPr>
              <a:t>~1 meV baseline</a:t>
            </a:r>
          </a:p>
          <a:p>
            <a:pPr algn="ctr" eaLnBrk="1" hangingPunct="1">
              <a:lnSpc>
                <a:spcPct val="85000"/>
              </a:lnSpc>
            </a:pPr>
            <a:r>
              <a:rPr lang="en-US" sz="1600" dirty="0">
                <a:solidFill>
                  <a:srgbClr val="C00000"/>
                </a:solidFill>
              </a:rPr>
              <a:t>~0.1 meV ultimate goal</a:t>
            </a:r>
          </a:p>
        </p:txBody>
      </p:sp>
      <p:sp>
        <p:nvSpPr>
          <p:cNvPr id="38" name="TextBox 57"/>
          <p:cNvSpPr txBox="1">
            <a:spLocks noChangeArrowheads="1"/>
          </p:cNvSpPr>
          <p:nvPr/>
        </p:nvSpPr>
        <p:spPr bwMode="auto">
          <a:xfrm>
            <a:off x="1279075" y="4035533"/>
            <a:ext cx="1417631"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dirty="0" smtClean="0">
                <a:solidFill>
                  <a:srgbClr val="C00000"/>
                </a:solidFill>
              </a:rPr>
              <a:t>100x greater time resolution in XPCS studies of dynamics</a:t>
            </a:r>
            <a:endParaRPr lang="en-US" sz="1600" dirty="0">
              <a:solidFill>
                <a:srgbClr val="C00000"/>
              </a:solidFill>
            </a:endParaRPr>
          </a:p>
        </p:txBody>
      </p:sp>
      <p:sp>
        <p:nvSpPr>
          <p:cNvPr id="39" name="TextBox 58"/>
          <p:cNvSpPr txBox="1">
            <a:spLocks noChangeArrowheads="1"/>
          </p:cNvSpPr>
          <p:nvPr/>
        </p:nvSpPr>
        <p:spPr bwMode="auto">
          <a:xfrm>
            <a:off x="1387100" y="1453699"/>
            <a:ext cx="1219819"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dirty="0">
                <a:solidFill>
                  <a:srgbClr val="C00000"/>
                </a:solidFill>
              </a:rPr>
              <a:t>World-leading coherent </a:t>
            </a:r>
            <a:r>
              <a:rPr lang="en-US" sz="1600" dirty="0" smtClean="0">
                <a:solidFill>
                  <a:srgbClr val="C00000"/>
                </a:solidFill>
              </a:rPr>
              <a:t>flux</a:t>
            </a:r>
          </a:p>
          <a:p>
            <a:pPr algn="ctr" eaLnBrk="1" hangingPunct="1">
              <a:lnSpc>
                <a:spcPct val="85000"/>
              </a:lnSpc>
            </a:pPr>
            <a:r>
              <a:rPr lang="en-US" sz="1600" dirty="0" smtClean="0">
                <a:solidFill>
                  <a:srgbClr val="C00000"/>
                </a:solidFill>
              </a:rPr>
              <a:t>XPCS, CDI</a:t>
            </a:r>
            <a:endParaRPr lang="en-US" sz="1600" dirty="0">
              <a:solidFill>
                <a:srgbClr val="C00000"/>
              </a:solidFill>
            </a:endParaRPr>
          </a:p>
        </p:txBody>
      </p:sp>
      <p:sp>
        <p:nvSpPr>
          <p:cNvPr id="40" name="TextBox 60"/>
          <p:cNvSpPr txBox="1">
            <a:spLocks noChangeArrowheads="1"/>
          </p:cNvSpPr>
          <p:nvPr/>
        </p:nvSpPr>
        <p:spPr bwMode="auto">
          <a:xfrm>
            <a:off x="4927626" y="2416338"/>
            <a:ext cx="4171058"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dirty="0" smtClean="0">
                <a:solidFill>
                  <a:srgbClr val="C00000"/>
                </a:solidFill>
              </a:rPr>
              <a:t>Time-resolved in-situ in-operando extreme conditions Understanding complex nanostructured materials</a:t>
            </a:r>
            <a:endParaRPr lang="en-US" sz="1600" dirty="0">
              <a:solidFill>
                <a:srgbClr val="C00000"/>
              </a:solidFill>
            </a:endParaRPr>
          </a:p>
        </p:txBody>
      </p:sp>
      <p:grpSp>
        <p:nvGrpSpPr>
          <p:cNvPr id="42" name="Group 12"/>
          <p:cNvGrpSpPr>
            <a:grpSpLocks noChangeAspect="1"/>
          </p:cNvGrpSpPr>
          <p:nvPr/>
        </p:nvGrpSpPr>
        <p:grpSpPr bwMode="auto">
          <a:xfrm>
            <a:off x="4811188" y="5118715"/>
            <a:ext cx="1073150" cy="925513"/>
            <a:chOff x="5254752" y="2993581"/>
            <a:chExt cx="1463040" cy="1261427"/>
          </a:xfrm>
        </p:grpSpPr>
        <p:sp>
          <p:nvSpPr>
            <p:cNvPr id="43" name="Rectangle 41"/>
            <p:cNvSpPr>
              <a:spLocks noChangeArrowheads="1"/>
            </p:cNvSpPr>
            <p:nvPr/>
          </p:nvSpPr>
          <p:spPr bwMode="auto">
            <a:xfrm>
              <a:off x="5254752" y="2993581"/>
              <a:ext cx="1463040" cy="1261427"/>
            </a:xfrm>
            <a:prstGeom prst="rect">
              <a:avLst/>
            </a:prstGeom>
            <a:solidFill>
              <a:schemeClr val="bg1"/>
            </a:solidFill>
            <a:ln w="19050" algn="ctr">
              <a:solidFill>
                <a:srgbClr val="C00000"/>
              </a:solidFill>
              <a:round/>
              <a:headEnd/>
              <a:tailEnd/>
            </a:ln>
          </p:spPr>
          <p:txBody>
            <a:bodyPr lIns="90488" tIns="44450" rIns="90488" bIns="44450"/>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nSpc>
                  <a:spcPct val="90000"/>
                </a:lnSpc>
                <a:spcBef>
                  <a:spcPct val="50000"/>
                </a:spcBef>
                <a:buClr>
                  <a:schemeClr val="folHlink"/>
                </a:buClr>
                <a:buSzPct val="135000"/>
              </a:pPr>
              <a:endParaRPr lang="en-US"/>
            </a:p>
          </p:txBody>
        </p:sp>
        <p:pic>
          <p:nvPicPr>
            <p:cNvPr id="44" name="Picture 7" descr="FIG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413493" y="3027879"/>
              <a:ext cx="1247579" cy="12118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45" name="Picture 5" descr="CDW_Exp.tif"/>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471335" y="5313894"/>
            <a:ext cx="1051350" cy="93086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573602" y="6126884"/>
            <a:ext cx="2024073" cy="646331"/>
          </a:xfrm>
          <a:prstGeom prst="rect">
            <a:avLst/>
          </a:prstGeom>
        </p:spPr>
        <p:txBody>
          <a:bodyPr wrap="square" lIns="0" tIns="0" rIns="0" bIns="0">
            <a:spAutoFit/>
          </a:bodyPr>
          <a:lstStyle/>
          <a:p>
            <a:pPr algn="ctr"/>
            <a:r>
              <a:rPr lang="en-US" sz="1400" dirty="0"/>
              <a:t>THz dynamics in </a:t>
            </a:r>
            <a:r>
              <a:rPr lang="en-US" sz="1400" dirty="0" smtClean="0"/>
              <a:t>liquid, </a:t>
            </a:r>
            <a:r>
              <a:rPr lang="en-US" sz="1400" dirty="0"/>
              <a:t>glassy, and crystalline materials with </a:t>
            </a:r>
            <a:r>
              <a:rPr lang="en-US" sz="1400" dirty="0" err="1"/>
              <a:t>nanoscale</a:t>
            </a:r>
            <a:r>
              <a:rPr lang="en-US" sz="1400" dirty="0"/>
              <a:t> </a:t>
            </a:r>
            <a:r>
              <a:rPr lang="en-US" sz="1400" dirty="0" err="1"/>
              <a:t>inhomogeneities</a:t>
            </a:r>
            <a:endParaRPr lang="en-US" sz="1400" dirty="0"/>
          </a:p>
        </p:txBody>
      </p:sp>
      <p:sp>
        <p:nvSpPr>
          <p:cNvPr id="41" name="Rectangle 40"/>
          <p:cNvSpPr/>
          <p:nvPr/>
        </p:nvSpPr>
        <p:spPr>
          <a:xfrm>
            <a:off x="7281541" y="6424165"/>
            <a:ext cx="1866979" cy="430887"/>
          </a:xfrm>
          <a:prstGeom prst="rect">
            <a:avLst/>
          </a:prstGeom>
        </p:spPr>
        <p:txBody>
          <a:bodyPr wrap="square" lIns="0" tIns="0" rIns="0" bIns="0">
            <a:spAutoFit/>
          </a:bodyPr>
          <a:lstStyle/>
          <a:p>
            <a:pPr algn="ctr"/>
            <a:r>
              <a:rPr lang="en-US" sz="1400" dirty="0" err="1" smtClean="0"/>
              <a:t>Nanoscale</a:t>
            </a:r>
            <a:r>
              <a:rPr lang="en-US" sz="1400" dirty="0" smtClean="0"/>
              <a:t> imaging with fluorescence and  diffraction</a:t>
            </a:r>
            <a:endParaRPr lang="en-US" sz="1400" dirty="0"/>
          </a:p>
        </p:txBody>
      </p:sp>
      <p:pic>
        <p:nvPicPr>
          <p:cNvPr id="46" name="Picture 27"/>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8048323" y="4789753"/>
            <a:ext cx="862739" cy="81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56482" y="3287939"/>
            <a:ext cx="1827273" cy="1169551"/>
          </a:xfrm>
          <a:prstGeom prst="rect">
            <a:avLst/>
          </a:prstGeom>
        </p:spPr>
        <p:txBody>
          <a:bodyPr wrap="square">
            <a:spAutoFit/>
          </a:bodyPr>
          <a:lstStyle/>
          <a:p>
            <a:pPr algn="ctr"/>
            <a:r>
              <a:rPr lang="en-US" sz="1400" dirty="0" smtClean="0"/>
              <a:t>Non-equilibrium </a:t>
            </a:r>
            <a:r>
              <a:rPr lang="en-US" sz="1400" dirty="0"/>
              <a:t>and heterogeneous dynamics in </a:t>
            </a:r>
            <a:r>
              <a:rPr lang="en-US" sz="1400" dirty="0" smtClean="0"/>
              <a:t>soft matter, at buried interfaces, biomaterials, glasses, driven systems</a:t>
            </a:r>
          </a:p>
        </p:txBody>
      </p:sp>
      <p:pic>
        <p:nvPicPr>
          <p:cNvPr id="5" name="Picture 4"/>
          <p:cNvPicPr>
            <a:picLocks noChangeAspect="1"/>
          </p:cNvPicPr>
          <p:nvPr/>
        </p:nvPicPr>
        <p:blipFill rotWithShape="1">
          <a:blip r:embed="rId18" cstate="screen">
            <a:extLst>
              <a:ext uri="{28A0092B-C50C-407E-A947-70E740481C1C}">
                <a14:useLocalDpi xmlns:a14="http://schemas.microsoft.com/office/drawing/2010/main"/>
              </a:ext>
            </a:extLst>
          </a:blip>
          <a:srcRect b="13780"/>
          <a:stretch/>
        </p:blipFill>
        <p:spPr>
          <a:xfrm>
            <a:off x="394481" y="4098704"/>
            <a:ext cx="953872" cy="803716"/>
          </a:xfrm>
          <a:prstGeom prst="rect">
            <a:avLst/>
          </a:prstGeom>
        </p:spPr>
      </p:pic>
      <p:sp>
        <p:nvSpPr>
          <p:cNvPr id="47" name="TextBox 58"/>
          <p:cNvSpPr txBox="1">
            <a:spLocks noChangeArrowheads="1"/>
          </p:cNvSpPr>
          <p:nvPr/>
        </p:nvSpPr>
        <p:spPr bwMode="auto">
          <a:xfrm>
            <a:off x="3508125" y="1636926"/>
            <a:ext cx="166450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anose="020B0606020202030204" pitchFamily="34" charset="0"/>
                <a:ea typeface="Osaka" charset="-128"/>
              </a:defRPr>
            </a:lvl1pPr>
            <a:lvl2pPr marL="742950" indent="-285750" eaLnBrk="0" hangingPunct="0">
              <a:defRPr>
                <a:solidFill>
                  <a:schemeClr val="tx1"/>
                </a:solidFill>
                <a:latin typeface="Arial Narrow" panose="020B0606020202030204" pitchFamily="34" charset="0"/>
                <a:ea typeface="Osaka" charset="-128"/>
              </a:defRPr>
            </a:lvl2pPr>
            <a:lvl3pPr marL="1143000" indent="-228600" eaLnBrk="0" hangingPunct="0">
              <a:defRPr>
                <a:solidFill>
                  <a:schemeClr val="tx1"/>
                </a:solidFill>
                <a:latin typeface="Arial Narrow" panose="020B0606020202030204" pitchFamily="34" charset="0"/>
                <a:ea typeface="Osaka" charset="-128"/>
              </a:defRPr>
            </a:lvl3pPr>
            <a:lvl4pPr marL="1600200" indent="-228600" eaLnBrk="0" hangingPunct="0">
              <a:defRPr>
                <a:solidFill>
                  <a:schemeClr val="tx1"/>
                </a:solidFill>
                <a:latin typeface="Arial Narrow" panose="020B0606020202030204" pitchFamily="34" charset="0"/>
                <a:ea typeface="Osaka" charset="-128"/>
              </a:defRPr>
            </a:lvl4pPr>
            <a:lvl5pPr marL="2057400" indent="-228600" eaLnBrk="0" hangingPunct="0">
              <a:defRPr>
                <a:solidFill>
                  <a:schemeClr val="tx1"/>
                </a:solidFill>
                <a:latin typeface="Arial Narrow" panose="020B0606020202030204" pitchFamily="34" charset="0"/>
                <a:ea typeface="Osaka" charset="-128"/>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dirty="0" smtClean="0">
                <a:solidFill>
                  <a:srgbClr val="C00000"/>
                </a:solidFill>
              </a:rPr>
              <a:t>Resonant magnetic scattering, spectroscopy, XMCD</a:t>
            </a:r>
            <a:endParaRPr lang="en-US" sz="1600" dirty="0">
              <a:solidFill>
                <a:srgbClr val="C00000"/>
              </a:solidFill>
            </a:endParaRPr>
          </a:p>
        </p:txBody>
      </p:sp>
      <p:sp>
        <p:nvSpPr>
          <p:cNvPr id="48" name="Rectangle 47"/>
          <p:cNvSpPr/>
          <p:nvPr/>
        </p:nvSpPr>
        <p:spPr>
          <a:xfrm>
            <a:off x="222143" y="2421469"/>
            <a:ext cx="4468678" cy="307777"/>
          </a:xfrm>
          <a:prstGeom prst="rect">
            <a:avLst/>
          </a:prstGeom>
        </p:spPr>
        <p:txBody>
          <a:bodyPr wrap="square">
            <a:spAutoFit/>
          </a:bodyPr>
          <a:lstStyle/>
          <a:p>
            <a:pPr algn="ctr"/>
            <a:r>
              <a:rPr lang="en-US" sz="1400" dirty="0" smtClean="0"/>
              <a:t>Imaging &amp; dynamics in strongly correlated and magnetic materials </a:t>
            </a:r>
          </a:p>
        </p:txBody>
      </p:sp>
      <p:sp>
        <p:nvSpPr>
          <p:cNvPr id="49" name="Rectangle 48"/>
          <p:cNvSpPr/>
          <p:nvPr/>
        </p:nvSpPr>
        <p:spPr>
          <a:xfrm>
            <a:off x="7601410" y="3862715"/>
            <a:ext cx="1547109" cy="738664"/>
          </a:xfrm>
          <a:prstGeom prst="rect">
            <a:avLst/>
          </a:prstGeom>
        </p:spPr>
        <p:txBody>
          <a:bodyPr wrap="square">
            <a:spAutoFit/>
          </a:bodyPr>
          <a:lstStyle/>
          <a:p>
            <a:pPr algn="ctr"/>
            <a:r>
              <a:rPr lang="en-US" sz="1400" dirty="0" smtClean="0"/>
              <a:t>3D chemical imaging and speciation at the </a:t>
            </a:r>
            <a:r>
              <a:rPr lang="en-US" sz="1400" dirty="0" err="1" smtClean="0"/>
              <a:t>nanoscale</a:t>
            </a:r>
            <a:endParaRPr lang="en-US" sz="1400" dirty="0" smtClean="0"/>
          </a:p>
        </p:txBody>
      </p:sp>
      <p:pic>
        <p:nvPicPr>
          <p:cNvPr id="50" name="Picture 31"/>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666455" y="3233502"/>
            <a:ext cx="194945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24"/>
          <p:cNvSpPr txBox="1">
            <a:spLocks noChangeArrowheads="1"/>
          </p:cNvSpPr>
          <p:nvPr/>
        </p:nvSpPr>
        <p:spPr bwMode="auto">
          <a:xfrm>
            <a:off x="7601410" y="1009895"/>
            <a:ext cx="1250156"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Narrow" panose="020B0606020202030204" pitchFamily="34" charset="0"/>
                <a:ea typeface="Osaka" charset="-128"/>
              </a:defRPr>
            </a:lvl1pPr>
            <a:lvl2pPr marL="742950" indent="-285750" defTabSz="912813">
              <a:defRPr>
                <a:solidFill>
                  <a:schemeClr val="tx1"/>
                </a:solidFill>
                <a:latin typeface="Arial Narrow" panose="020B0606020202030204" pitchFamily="34" charset="0"/>
                <a:ea typeface="Osaka" charset="-128"/>
              </a:defRPr>
            </a:lvl2pPr>
            <a:lvl3pPr marL="1143000" indent="-228600" defTabSz="912813">
              <a:defRPr>
                <a:solidFill>
                  <a:schemeClr val="tx1"/>
                </a:solidFill>
                <a:latin typeface="Arial Narrow" panose="020B0606020202030204" pitchFamily="34" charset="0"/>
                <a:ea typeface="Osaka" charset="-128"/>
              </a:defRPr>
            </a:lvl3pPr>
            <a:lvl4pPr marL="1600200" indent="-228600" defTabSz="912813">
              <a:defRPr>
                <a:solidFill>
                  <a:schemeClr val="tx1"/>
                </a:solidFill>
                <a:latin typeface="Arial Narrow" panose="020B0606020202030204" pitchFamily="34" charset="0"/>
                <a:ea typeface="Osaka" charset="-128"/>
              </a:defRPr>
            </a:lvl4pPr>
            <a:lvl5pPr marL="2057400" indent="-228600" defTabSz="912813">
              <a:defRPr>
                <a:solidFill>
                  <a:schemeClr val="tx1"/>
                </a:solidFill>
                <a:latin typeface="Arial Narrow" panose="020B0606020202030204" pitchFamily="34" charset="0"/>
                <a:ea typeface="Osaka" charset="-128"/>
              </a:defRPr>
            </a:lvl5pPr>
            <a:lvl6pPr marL="25146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6pPr>
            <a:lvl7pPr marL="29718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7pPr>
            <a:lvl8pPr marL="34290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8pPr>
            <a:lvl9pPr marL="3886200" indent="-228600" defTabSz="912813" eaLnBrk="0" fontAlgn="base" hangingPunct="0">
              <a:spcBef>
                <a:spcPct val="0"/>
              </a:spcBef>
              <a:spcAft>
                <a:spcPct val="0"/>
              </a:spcAft>
              <a:defRPr>
                <a:solidFill>
                  <a:schemeClr val="tx1"/>
                </a:solidFill>
                <a:latin typeface="Arial Narrow" panose="020B0606020202030204" pitchFamily="34" charset="0"/>
                <a:ea typeface="Osaka" charset="-128"/>
              </a:defRPr>
            </a:lvl9pPr>
          </a:lstStyle>
          <a:p>
            <a:pPr algn="ctr" eaLnBrk="1" hangingPunct="1">
              <a:lnSpc>
                <a:spcPct val="85000"/>
              </a:lnSpc>
            </a:pPr>
            <a:r>
              <a:rPr lang="en-US" sz="1600" b="1" dirty="0" smtClean="0"/>
              <a:t>PDF </a:t>
            </a:r>
            <a:r>
              <a:rPr lang="en-US" sz="1600" dirty="0" smtClean="0"/>
              <a:t>(XPD-2)</a:t>
            </a:r>
            <a:endParaRPr lang="en-US" sz="1600" dirty="0"/>
          </a:p>
        </p:txBody>
      </p:sp>
    </p:spTree>
    <p:extLst>
      <p:ext uri="{BB962C8B-B14F-4D97-AF65-F5344CB8AC3E}">
        <p14:creationId xmlns:p14="http://schemas.microsoft.com/office/powerpoint/2010/main" val="381786159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Blank">
  <a:themeElements>
    <a:clrScheme name="">
      <a:dk1>
        <a:srgbClr val="000000"/>
      </a:dk1>
      <a:lt1>
        <a:srgbClr val="FFFFFF"/>
      </a:lt1>
      <a:dk2>
        <a:srgbClr val="000000"/>
      </a:dk2>
      <a:lt2>
        <a:srgbClr val="777777"/>
      </a:lt2>
      <a:accent1>
        <a:srgbClr val="000099"/>
      </a:accent1>
      <a:accent2>
        <a:srgbClr val="00AFAF"/>
      </a:accent2>
      <a:accent3>
        <a:srgbClr val="FFFFFF"/>
      </a:accent3>
      <a:accent4>
        <a:srgbClr val="000000"/>
      </a:accent4>
      <a:accent5>
        <a:srgbClr val="AAAACA"/>
      </a:accent5>
      <a:accent6>
        <a:srgbClr val="009E9E"/>
      </a:accent6>
      <a:hlink>
        <a:srgbClr val="FFCC66"/>
      </a:hlink>
      <a:folHlink>
        <a:srgbClr val="FF0000"/>
      </a:folHlink>
    </a:clrScheme>
    <a:fontScheme name="1_Blank">
      <a:majorFont>
        <a:latin typeface="Arial Narrow"/>
        <a:ea typeface="Osaka"/>
        <a:cs typeface=""/>
      </a:majorFont>
      <a:minorFont>
        <a:latin typeface="Arial Narrow"/>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accent1"/>
          </a:solidFill>
          <a:prstDash val="solid"/>
          <a:round/>
          <a:headEnd type="none" w="med" len="med"/>
          <a:tailEnd type="none" w="med" len="med"/>
        </a:ln>
        <a:effectLst/>
      </a:spPr>
      <a:bodyPr vert="horz" wrap="square" lIns="90488" tIns="44450" rIns="90488" bIns="44450" numCol="1" rtlCol="0" anchor="t" anchorCtr="0" compatLnSpc="1">
        <a:prstTxWarp prst="textNoShape">
          <a:avLst/>
        </a:prstTxWarp>
        <a:noAutofit/>
      </a:bodyPr>
      <a:lstStyle>
        <a:defPPr marL="0" marR="0" indent="0" algn="l" defTabSz="914400" rtl="0" eaLnBrk="0" fontAlgn="base" latinLnBrk="0" hangingPunct="0">
          <a:lnSpc>
            <a:spcPct val="90000"/>
          </a:lnSpc>
          <a:spcBef>
            <a:spcPct val="50000"/>
          </a:spcBef>
          <a:spcAft>
            <a:spcPct val="0"/>
          </a:spcAft>
          <a:buClr>
            <a:schemeClr val="folHlink"/>
          </a:buClr>
          <a:buSzPct val="135000"/>
          <a:buFontTx/>
          <a:buNone/>
          <a:tabLst/>
          <a:defRPr kumimoji="0" sz="1800" b="0" i="0" u="none" strike="noStrike" cap="none" normalizeH="0" baseline="0" smtClean="0">
            <a:ln>
              <a:noFill/>
            </a:ln>
            <a:solidFill>
              <a:schemeClr val="tx1"/>
            </a:solidFill>
            <a:effectLst/>
            <a:latin typeface="Arial Narrow" pitchFamily="34" charset="0"/>
            <a:ea typeface="Osaka"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spAutoFit/>
      </a:bodyPr>
      <a:lstStyle>
        <a:defPPr marL="0" marR="0" indent="0" algn="l" defTabSz="914400" rtl="0" eaLnBrk="0" fontAlgn="base" latinLnBrk="0" hangingPunct="0">
          <a:lnSpc>
            <a:spcPct val="90000"/>
          </a:lnSpc>
          <a:spcBef>
            <a:spcPct val="50000"/>
          </a:spcBef>
          <a:spcAft>
            <a:spcPct val="0"/>
          </a:spcAft>
          <a:buClr>
            <a:schemeClr val="folHlink"/>
          </a:buClr>
          <a:buSzPct val="135000"/>
          <a:buFontTx/>
          <a:buNone/>
          <a:tabLst/>
          <a:defRPr kumimoji="0" lang="en-US" sz="1800" b="0" i="0" u="none" strike="noStrike" cap="none" normalizeH="0" baseline="0" smtClean="0">
            <a:ln>
              <a:noFill/>
            </a:ln>
            <a:solidFill>
              <a:schemeClr val="tx1"/>
            </a:solidFill>
            <a:effectLst/>
            <a:latin typeface="Arial Narrow" pitchFamily="34" charset="0"/>
            <a:ea typeface="Osaka" charset="-128"/>
          </a:defRPr>
        </a:defPPr>
      </a:lstStyle>
    </a:lnDef>
  </a:objectDefaults>
  <a:extraClrSchemeLst>
    <a:extraClrScheme>
      <a:clrScheme name="1_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a:themeElements>
    <a:clrScheme name="">
      <a:dk1>
        <a:srgbClr val="000000"/>
      </a:dk1>
      <a:lt1>
        <a:srgbClr val="FFFFFF"/>
      </a:lt1>
      <a:dk2>
        <a:srgbClr val="000000"/>
      </a:dk2>
      <a:lt2>
        <a:srgbClr val="777777"/>
      </a:lt2>
      <a:accent1>
        <a:srgbClr val="000099"/>
      </a:accent1>
      <a:accent2>
        <a:srgbClr val="00AFAF"/>
      </a:accent2>
      <a:accent3>
        <a:srgbClr val="FFFFFF"/>
      </a:accent3>
      <a:accent4>
        <a:srgbClr val="000000"/>
      </a:accent4>
      <a:accent5>
        <a:srgbClr val="AAAACA"/>
      </a:accent5>
      <a:accent6>
        <a:srgbClr val="009E9E"/>
      </a:accent6>
      <a:hlink>
        <a:srgbClr val="FFCC66"/>
      </a:hlink>
      <a:folHlink>
        <a:srgbClr val="FF0000"/>
      </a:folHlink>
    </a:clrScheme>
    <a:fontScheme name="1_Blank">
      <a:majorFont>
        <a:latin typeface="Arial Narrow"/>
        <a:ea typeface="Osaka"/>
        <a:cs typeface=""/>
      </a:majorFont>
      <a:minorFont>
        <a:latin typeface="Arial Narrow"/>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spAutoFit/>
      </a:bodyPr>
      <a:lstStyle>
        <a:defPPr marL="0" marR="0" indent="0" algn="l" defTabSz="914400" rtl="0" eaLnBrk="0" fontAlgn="base" latinLnBrk="0" hangingPunct="0">
          <a:lnSpc>
            <a:spcPct val="90000"/>
          </a:lnSpc>
          <a:spcBef>
            <a:spcPct val="50000"/>
          </a:spcBef>
          <a:spcAft>
            <a:spcPct val="0"/>
          </a:spcAft>
          <a:buClr>
            <a:schemeClr val="folHlink"/>
          </a:buClr>
          <a:buSzPct val="135000"/>
          <a:buFontTx/>
          <a:buNone/>
          <a:tabLst/>
          <a:defRPr kumimoji="0" lang="en-US" sz="1800" b="0" i="0" u="none" strike="noStrike" cap="none" normalizeH="0" baseline="0" smtClean="0">
            <a:ln>
              <a:noFill/>
            </a:ln>
            <a:solidFill>
              <a:schemeClr val="tx1"/>
            </a:solidFill>
            <a:effectLst/>
            <a:latin typeface="Arial Narrow" pitchFamily="34" charset="0"/>
            <a:ea typeface="Osaka"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t" anchorCtr="0" compatLnSpc="1">
        <a:prstTxWarp prst="textNoShape">
          <a:avLst/>
        </a:prstTxWarp>
        <a:spAutoFit/>
      </a:bodyPr>
      <a:lstStyle>
        <a:defPPr marL="0" marR="0" indent="0" algn="l" defTabSz="914400" rtl="0" eaLnBrk="0" fontAlgn="base" latinLnBrk="0" hangingPunct="0">
          <a:lnSpc>
            <a:spcPct val="90000"/>
          </a:lnSpc>
          <a:spcBef>
            <a:spcPct val="50000"/>
          </a:spcBef>
          <a:spcAft>
            <a:spcPct val="0"/>
          </a:spcAft>
          <a:buClr>
            <a:schemeClr val="folHlink"/>
          </a:buClr>
          <a:buSzPct val="135000"/>
          <a:buFontTx/>
          <a:buNone/>
          <a:tabLst/>
          <a:defRPr kumimoji="0" lang="en-US" sz="1800" b="0" i="0" u="none" strike="noStrike" cap="none" normalizeH="0" baseline="0" smtClean="0">
            <a:ln>
              <a:noFill/>
            </a:ln>
            <a:solidFill>
              <a:schemeClr val="tx1"/>
            </a:solidFill>
            <a:effectLst/>
            <a:latin typeface="Arial Narrow" pitchFamily="34" charset="0"/>
            <a:ea typeface="Osaka" charset="-128"/>
          </a:defRPr>
        </a:defPPr>
      </a:lstStyle>
    </a:lnDef>
  </a:objectDefaults>
  <a:extraClrSchemeLst>
    <a:extraClrScheme>
      <a:clrScheme name="1_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51247</TotalTime>
  <Words>2987</Words>
  <Application>Microsoft Office PowerPoint</Application>
  <PresentationFormat>On-screen Show (4:3)</PresentationFormat>
  <Paragraphs>419</Paragraphs>
  <Slides>27</Slides>
  <Notes>12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27</vt:i4>
      </vt:variant>
    </vt:vector>
  </HeadingPairs>
  <TitlesOfParts>
    <vt:vector size="31" baseType="lpstr">
      <vt:lpstr>1_Blank</vt:lpstr>
      <vt:lpstr>2_Blank</vt:lpstr>
      <vt:lpstr>Document</vt:lpstr>
      <vt:lpstr>Graph</vt:lpstr>
      <vt:lpstr>NSLS-II Update</vt:lpstr>
      <vt:lpstr>NSLS-II: A Powerful New Photon Microscope</vt:lpstr>
      <vt:lpstr>NSLS-II Design Features</vt:lpstr>
      <vt:lpstr>NSLS-II Project Scope</vt:lpstr>
      <vt:lpstr>PowerPoint Presentation</vt:lpstr>
      <vt:lpstr>PowerPoint Presentation</vt:lpstr>
      <vt:lpstr>PowerPoint Presentation</vt:lpstr>
      <vt:lpstr>PowerPoint Presentation</vt:lpstr>
      <vt:lpstr>NSLS-II Project Beamlines</vt:lpstr>
      <vt:lpstr>PowerPoint Presentation</vt:lpstr>
      <vt:lpstr>Early Storage Ring Operations</vt:lpstr>
      <vt:lpstr>Phased Ramp-up of Science Capabilities</vt:lpstr>
      <vt:lpstr>First Experiments Workshop August 12-13, 2013</vt:lpstr>
      <vt:lpstr>Outcome of the First Round Call for Proposals</vt:lpstr>
      <vt:lpstr>1st Light Experiment: Electronic Texture in High-Tc Cuprates</vt:lpstr>
      <vt:lpstr>HXN Early Science Experiments</vt:lpstr>
      <vt:lpstr>PowerPoint Presentation</vt:lpstr>
      <vt:lpstr>PowerPoint Presentation</vt:lpstr>
      <vt:lpstr>Cross-Cutting Science Themes</vt:lpstr>
      <vt:lpstr>Science Needs Drive the Development of NSLS-II Beamlines</vt:lpstr>
      <vt:lpstr>NSLS-II Beamline Portfolio 30 Beamlines Under Development </vt:lpstr>
      <vt:lpstr>NSLS-II Experimental Tools (NEXT) Beamlines DOE-BES funded $90M MIE project - Operations to begin 1QFY17</vt:lpstr>
      <vt:lpstr>Advanced Beamlines for Biological Investigations with X-rays ABBIX Project - NIH funded $45M - Operations to begin 1QFY16</vt:lpstr>
      <vt:lpstr>Partner Beamlines Operations to begin FY16</vt:lpstr>
      <vt:lpstr>NSLS-II: The Next 10 Years</vt:lpstr>
      <vt:lpstr>PowerPoint Presentation</vt:lpstr>
      <vt:lpstr>NSLS-II: A Bright Future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dierker;johnson@bnl.gov</dc:creator>
  <cp:lastModifiedBy>kPerine</cp:lastModifiedBy>
  <cp:revision>2675</cp:revision>
  <cp:lastPrinted>2014-02-21T18:20:25Z</cp:lastPrinted>
  <dcterms:modified xsi:type="dcterms:W3CDTF">2014-02-24T18:52:28Z</dcterms:modified>
</cp:coreProperties>
</file>