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presentationml.printerSettings"/>
  <Default Extension="tif" ContentType="image/tiff"/>
  <Default Extension="wdp" ContentType="image/vnd.ms-photo"/>
  <Default Extension="png" ContentType="image/png"/>
  <Default Extension="mpg" ContentType="video/unknown"/>
  <Default Extension="rels" ContentType="application/vnd.openxmlformats-package.relationships+xml"/>
  <Default Extension="avi"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86" r:id="rId2"/>
    <p:sldMasterId id="2147483899" r:id="rId3"/>
  </p:sldMasterIdLst>
  <p:notesMasterIdLst>
    <p:notesMasterId r:id="rId35"/>
  </p:notesMasterIdLst>
  <p:handoutMasterIdLst>
    <p:handoutMasterId r:id="rId36"/>
  </p:handoutMasterIdLst>
  <p:sldIdLst>
    <p:sldId id="257" r:id="rId4"/>
    <p:sldId id="584" r:id="rId5"/>
    <p:sldId id="536" r:id="rId6"/>
    <p:sldId id="334" r:id="rId7"/>
    <p:sldId id="357" r:id="rId8"/>
    <p:sldId id="485" r:id="rId9"/>
    <p:sldId id="534" r:id="rId10"/>
    <p:sldId id="578" r:id="rId11"/>
    <p:sldId id="599" r:id="rId12"/>
    <p:sldId id="613" r:id="rId13"/>
    <p:sldId id="583" r:id="rId14"/>
    <p:sldId id="595" r:id="rId15"/>
    <p:sldId id="573" r:id="rId16"/>
    <p:sldId id="565" r:id="rId17"/>
    <p:sldId id="566" r:id="rId18"/>
    <p:sldId id="594" r:id="rId19"/>
    <p:sldId id="601" r:id="rId20"/>
    <p:sldId id="612" r:id="rId21"/>
    <p:sldId id="602" r:id="rId22"/>
    <p:sldId id="413" r:id="rId23"/>
    <p:sldId id="603" r:id="rId24"/>
    <p:sldId id="608" r:id="rId25"/>
    <p:sldId id="393" r:id="rId26"/>
    <p:sldId id="607" r:id="rId27"/>
    <p:sldId id="614" r:id="rId28"/>
    <p:sldId id="576" r:id="rId29"/>
    <p:sldId id="610" r:id="rId30"/>
    <p:sldId id="605" r:id="rId31"/>
    <p:sldId id="606" r:id="rId32"/>
    <p:sldId id="370" r:id="rId33"/>
    <p:sldId id="615"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Default Section" id="{3BCD8F1A-51F8-C346-8D3B-6AB6192D59DF}">
          <p14:sldIdLst>
            <p14:sldId id="257"/>
          </p14:sldIdLst>
        </p14:section>
        <p14:section name="Intro " id="{81DE7956-CC83-704D-8E4A-475DDCA6946E}">
          <p14:sldIdLst>
            <p14:sldId id="584"/>
            <p14:sldId id="536"/>
            <p14:sldId id="334"/>
            <p14:sldId id="357"/>
            <p14:sldId id="485"/>
            <p14:sldId id="534"/>
            <p14:sldId id="578"/>
            <p14:sldId id="599"/>
            <p14:sldId id="613"/>
            <p14:sldId id="583"/>
            <p14:sldId id="595"/>
            <p14:sldId id="573"/>
            <p14:sldId id="565"/>
            <p14:sldId id="566"/>
          </p14:sldIdLst>
        </p14:section>
        <p14:section name="An overview of the MBA Lattice and what it means" id="{65889F43-F8AF-4C4C-BCEF-500F7B996014}">
          <p14:sldIdLst>
            <p14:sldId id="594"/>
            <p14:sldId id="601"/>
            <p14:sldId id="612"/>
            <p14:sldId id="602"/>
            <p14:sldId id="413"/>
            <p14:sldId id="603"/>
          </p14:sldIdLst>
        </p14:section>
        <p14:section name="The machine" id="{7417D8BC-8DEC-0149-8A3B-741E6657763F}">
          <p14:sldIdLst>
            <p14:sldId id="608"/>
            <p14:sldId id="393"/>
            <p14:sldId id="607"/>
            <p14:sldId id="614"/>
            <p14:sldId id="576"/>
            <p14:sldId id="610"/>
            <p14:sldId id="605"/>
            <p14:sldId id="606"/>
            <p14:sldId id="370"/>
            <p14:sldId id="61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A1B7"/>
    <a:srgbClr val="0000C2"/>
    <a:srgbClr val="EA1F36"/>
    <a:srgbClr val="FEFDFA"/>
    <a:srgbClr val="184183"/>
    <a:srgbClr val="19438A"/>
    <a:srgbClr val="1B478C"/>
    <a:srgbClr val="0100E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0315" autoAdjust="0"/>
  </p:normalViewPr>
  <p:slideViewPr>
    <p:cSldViewPr snapToGrid="0" snapToObjects="1">
      <p:cViewPr>
        <p:scale>
          <a:sx n="100" d="100"/>
          <a:sy n="100" d="100"/>
        </p:scale>
        <p:origin x="-960"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304"/>
    </p:cViewPr>
  </p:sorterViewPr>
  <p:notesViewPr>
    <p:cSldViewPr snapToGrid="0" snapToObjects="1">
      <p:cViewPr varScale="1">
        <p:scale>
          <a:sx n="74" d="100"/>
          <a:sy n="74" d="100"/>
        </p:scale>
        <p:origin x="-260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13778F-4EBF-6549-AC3D-126BFD39C3BA}" type="datetimeFigureOut">
              <a:rPr lang="en-US" smtClean="0"/>
              <a:t>2/27/14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4856C9-91E1-404E-9A39-2959F7E407B9}" type="slidenum">
              <a:rPr lang="en-US" smtClean="0"/>
              <a:t>‹#›</a:t>
            </a:fld>
            <a:endParaRPr lang="en-US"/>
          </a:p>
        </p:txBody>
      </p:sp>
    </p:spTree>
    <p:extLst>
      <p:ext uri="{BB962C8B-B14F-4D97-AF65-F5344CB8AC3E}">
        <p14:creationId xmlns:p14="http://schemas.microsoft.com/office/powerpoint/2010/main" val="2293978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45DF43-69D3-1242-A53A-CDB66AF46F34}" type="datetimeFigureOut">
              <a:rPr lang="en-US" smtClean="0"/>
              <a:t>2/27/14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4E3326-DB31-E14A-A61B-C6B7C5646A83}" type="slidenum">
              <a:rPr lang="en-US" smtClean="0"/>
              <a:t>‹#›</a:t>
            </a:fld>
            <a:endParaRPr lang="en-US"/>
          </a:p>
        </p:txBody>
      </p:sp>
    </p:spTree>
    <p:extLst>
      <p:ext uri="{BB962C8B-B14F-4D97-AF65-F5344CB8AC3E}">
        <p14:creationId xmlns:p14="http://schemas.microsoft.com/office/powerpoint/2010/main" val="26679651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ail.anl.gov/owa/redir.aspx?C=H2MmnsIqKk-mo2hPx5osElYJdCpDBtEI2AGF8QzGCgYCRidt6ROXA4mJw45oXZkcQAL_zKKLpGo.&amp;URL=http://www.gmca.anl.gov/userprogram/jbluice-epics.html" TargetMode="External"/><Relationship Id="rId4" Type="http://schemas.openxmlformats.org/officeDocument/2006/relationships/hyperlink" Target="http://en.wikipedia.org/wiki/West_Nile_virus" TargetMode="External"/><Relationship Id="rId5" Type="http://schemas.openxmlformats.org/officeDocument/2006/relationships/hyperlink" Target="http://en.wikipedia.org/wiki/Dengue_virus"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esrf.eu/files/live/sites/www/files/about/upgrade/science/ug01-SRSources-med.jp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ftr" sz="quarter" idx="4"/>
          </p:nvPr>
        </p:nvSpPr>
        <p:spPr>
          <a:noFill/>
        </p:spPr>
        <p:txBody>
          <a:bodyPr/>
          <a:lstStyle/>
          <a:p>
            <a:r>
              <a:rPr lang="en-US" dirty="0">
                <a:ea typeface="ＭＳ Ｐゴシック" charset="-128"/>
              </a:rPr>
              <a:t>Univ of Chicago Review, Aug. 30, 2010</a:t>
            </a:r>
          </a:p>
        </p:txBody>
      </p:sp>
      <p:sp>
        <p:nvSpPr>
          <p:cNvPr id="27651" name="Rectangle 7"/>
          <p:cNvSpPr>
            <a:spLocks noGrp="1" noChangeArrowheads="1"/>
          </p:cNvSpPr>
          <p:nvPr>
            <p:ph type="sldNum" sz="quarter" idx="5"/>
          </p:nvPr>
        </p:nvSpPr>
        <p:spPr>
          <a:noFill/>
        </p:spPr>
        <p:txBody>
          <a:bodyPr/>
          <a:lstStyle/>
          <a:p>
            <a:fld id="{079349A3-FCD5-47A0-BAAF-2869DF10C8F0}" type="slidenum">
              <a:rPr lang="en-US" smtClean="0">
                <a:ea typeface="ＭＳ Ｐゴシック" charset="-128"/>
              </a:rPr>
              <a:pPr/>
              <a:t>1</a:t>
            </a:fld>
            <a:endParaRPr lang="en-US" dirty="0" smtClean="0">
              <a:ea typeface="ＭＳ Ｐゴシック" charset="-128"/>
            </a:endParaRPr>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Bring to bear the full array of powerful x-ray</a:t>
            </a:r>
            <a:r>
              <a:rPr lang="en-US" sz="1200" b="1" kern="1200" baseline="0" dirty="0" smtClean="0">
                <a:solidFill>
                  <a:schemeClr val="tx1"/>
                </a:solidFill>
                <a:effectLst/>
                <a:latin typeface="Arial" charset="0"/>
                <a:ea typeface="+mn-ea"/>
                <a:cs typeface="+mn-cs"/>
              </a:rPr>
              <a:t> techniques at nanometer dimensions – every probe a </a:t>
            </a:r>
            <a:r>
              <a:rPr lang="en-US" sz="1200" b="1" kern="1200" baseline="0" dirty="0" err="1" smtClean="0">
                <a:solidFill>
                  <a:schemeClr val="tx1"/>
                </a:solidFill>
                <a:effectLst/>
                <a:latin typeface="Arial" charset="0"/>
                <a:ea typeface="+mn-ea"/>
                <a:cs typeface="+mn-cs"/>
              </a:rPr>
              <a:t>nanoprobe</a:t>
            </a:r>
            <a:endParaRPr lang="en-US" sz="1200" b="1"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X-ray fluorescence </a:t>
            </a:r>
            <a:r>
              <a:rPr lang="en-US" sz="1200" b="1" kern="1200" dirty="0" err="1" smtClean="0">
                <a:solidFill>
                  <a:schemeClr val="tx1"/>
                </a:solidFill>
                <a:effectLst/>
                <a:latin typeface="Arial" charset="0"/>
                <a:ea typeface="+mn-ea"/>
                <a:cs typeface="+mn-cs"/>
              </a:rPr>
              <a:t>nano</a:t>
            </a:r>
            <a:r>
              <a:rPr lang="en-US" sz="1200" b="1" kern="1200" dirty="0" smtClean="0">
                <a:solidFill>
                  <a:schemeClr val="tx1"/>
                </a:solidFill>
                <a:effectLst/>
                <a:latin typeface="Arial" charset="0"/>
                <a:ea typeface="+mn-ea"/>
                <a:cs typeface="+mn-cs"/>
              </a:rPr>
              <a:t>-tomography</a:t>
            </a:r>
            <a:br>
              <a:rPr lang="en-US" sz="1200" b="1"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3D elemental mapping of functional </a:t>
            </a:r>
            <a:r>
              <a:rPr lang="en-US" sz="1200" kern="1200" dirty="0" err="1" smtClean="0">
                <a:solidFill>
                  <a:schemeClr val="tx1"/>
                </a:solidFill>
                <a:effectLst/>
                <a:latin typeface="Arial" charset="0"/>
                <a:ea typeface="+mn-ea"/>
                <a:cs typeface="+mn-cs"/>
              </a:rPr>
              <a:t>mesostructures</a:t>
            </a:r>
            <a:r>
              <a:rPr lang="en-US" sz="1200" kern="1200" dirty="0" smtClean="0">
                <a:solidFill>
                  <a:schemeClr val="tx1"/>
                </a:solidFill>
                <a:effectLst/>
                <a:latin typeface="Arial"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Fig.</a:t>
            </a:r>
            <a:r>
              <a:rPr lang="en-US" sz="1200" kern="1200" baseline="0" dirty="0" smtClean="0">
                <a:solidFill>
                  <a:schemeClr val="tx1"/>
                </a:solidFill>
                <a:effectLst/>
                <a:latin typeface="Arial" charset="0"/>
                <a:ea typeface="+mn-ea"/>
                <a:cs typeface="+mn-cs"/>
              </a:rPr>
              <a:t> 1 </a:t>
            </a:r>
            <a:r>
              <a:rPr lang="fr-FR" sz="1200" kern="1200" dirty="0" smtClean="0">
                <a:solidFill>
                  <a:schemeClr val="tx1"/>
                </a:solidFill>
                <a:effectLst/>
                <a:latin typeface="Arial" charset="0"/>
                <a:ea typeface="+mn-ea"/>
                <a:cs typeface="+mn-cs"/>
              </a:rPr>
              <a:t>de Jonge, et. al., PNAS 107, 15676 (2010). </a:t>
            </a:r>
          </a:p>
          <a:p>
            <a:pPr marL="0" marR="0" indent="0" algn="l" defTabSz="914400" rtl="0" eaLnBrk="1" fontAlgn="base" latinLnBrk="0" hangingPunct="1">
              <a:lnSpc>
                <a:spcPct val="100000"/>
              </a:lnSpc>
              <a:spcBef>
                <a:spcPct val="30000"/>
              </a:spcBef>
              <a:spcAft>
                <a:spcPct val="0"/>
              </a:spcAft>
              <a:buClrTx/>
              <a:buSzTx/>
              <a:buFontTx/>
              <a:buNone/>
              <a:tabLst/>
              <a:defRPr/>
            </a:pPr>
            <a:endParaRPr lang="fr-FR"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b="1" kern="1200" dirty="0" err="1" smtClean="0">
                <a:solidFill>
                  <a:schemeClr val="tx1"/>
                </a:solidFill>
                <a:effectLst/>
                <a:latin typeface="Arial" charset="0"/>
                <a:ea typeface="+mn-ea"/>
                <a:cs typeface="+mn-cs"/>
              </a:rPr>
              <a:t>nanoDiffraction</a:t>
            </a:r>
            <a:endParaRPr lang="fr-FR" sz="1200" b="1"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dirty="0" err="1" smtClean="0">
                <a:solidFill>
                  <a:schemeClr val="tx1"/>
                </a:solidFill>
                <a:effectLst/>
                <a:latin typeface="Arial" charset="0"/>
                <a:ea typeface="+mn-ea"/>
                <a:cs typeface="+mn-cs"/>
              </a:rPr>
              <a:t>Identifying</a:t>
            </a:r>
            <a:r>
              <a:rPr lang="fr-FR" sz="1200" kern="1200" baseline="0" dirty="0" smtClean="0">
                <a:solidFill>
                  <a:schemeClr val="tx1"/>
                </a:solidFill>
                <a:effectLst/>
                <a:latin typeface="Arial" charset="0"/>
                <a:ea typeface="+mn-ea"/>
                <a:cs typeface="+mn-cs"/>
              </a:rPr>
              <a:t> </a:t>
            </a:r>
            <a:r>
              <a:rPr lang="fr-FR" sz="1200" kern="1200" baseline="0" dirty="0" err="1" smtClean="0">
                <a:solidFill>
                  <a:schemeClr val="tx1"/>
                </a:solidFill>
                <a:effectLst/>
                <a:latin typeface="Arial" charset="0"/>
                <a:ea typeface="+mn-ea"/>
                <a:cs typeface="+mn-cs"/>
              </a:rPr>
              <a:t>nanoscale</a:t>
            </a:r>
            <a:r>
              <a:rPr lang="fr-FR" sz="1200" kern="1200" baseline="0" dirty="0" smtClean="0">
                <a:solidFill>
                  <a:schemeClr val="tx1"/>
                </a:solidFill>
                <a:effectLst/>
                <a:latin typeface="Arial" charset="0"/>
                <a:ea typeface="+mn-ea"/>
                <a:cs typeface="+mn-cs"/>
              </a:rPr>
              <a:t> </a:t>
            </a:r>
            <a:r>
              <a:rPr lang="fr-FR" sz="1200" kern="1200" baseline="0" dirty="0" err="1" smtClean="0">
                <a:solidFill>
                  <a:schemeClr val="tx1"/>
                </a:solidFill>
                <a:effectLst/>
                <a:latin typeface="Arial" charset="0"/>
                <a:ea typeface="+mn-ea"/>
                <a:cs typeface="+mn-cs"/>
              </a:rPr>
              <a:t>multiphase</a:t>
            </a:r>
            <a:r>
              <a:rPr lang="fr-FR" sz="1200" kern="1200" baseline="0" dirty="0" smtClean="0">
                <a:solidFill>
                  <a:schemeClr val="tx1"/>
                </a:solidFill>
                <a:effectLst/>
                <a:latin typeface="Arial" charset="0"/>
                <a:ea typeface="+mn-ea"/>
                <a:cs typeface="+mn-cs"/>
              </a:rPr>
              <a:t> structures and transformation </a:t>
            </a:r>
            <a:r>
              <a:rPr lang="fr-FR" sz="1200" kern="1200" baseline="0" dirty="0" err="1" smtClean="0">
                <a:solidFill>
                  <a:schemeClr val="tx1"/>
                </a:solidFill>
                <a:effectLst/>
                <a:latin typeface="Arial" charset="0"/>
                <a:ea typeface="+mn-ea"/>
                <a:cs typeface="+mn-cs"/>
              </a:rPr>
              <a:t>mechanisms</a:t>
            </a:r>
            <a:r>
              <a:rPr lang="fr-FR" sz="1200" kern="1200" baseline="0" dirty="0" smtClean="0">
                <a:solidFill>
                  <a:schemeClr val="tx1"/>
                </a:solidFill>
                <a:effectLst/>
                <a:latin typeface="Arial" charset="0"/>
                <a:ea typeface="+mn-ea"/>
                <a:cs typeface="+mn-cs"/>
              </a:rPr>
              <a:t> </a:t>
            </a:r>
            <a:r>
              <a:rPr lang="fr-FR" sz="1200" kern="1200" baseline="0" dirty="0" err="1" smtClean="0">
                <a:solidFill>
                  <a:schemeClr val="tx1"/>
                </a:solidFill>
                <a:effectLst/>
                <a:latin typeface="Arial" charset="0"/>
                <a:ea typeface="+mn-ea"/>
                <a:cs typeface="+mn-cs"/>
              </a:rPr>
              <a:t>inside</a:t>
            </a:r>
            <a:r>
              <a:rPr lang="fr-FR" sz="1200" kern="1200" baseline="0" dirty="0" smtClean="0">
                <a:solidFill>
                  <a:schemeClr val="tx1"/>
                </a:solidFill>
                <a:effectLst/>
                <a:latin typeface="Arial" charset="0"/>
                <a:ea typeface="+mn-ea"/>
                <a:cs typeface="+mn-cs"/>
              </a:rPr>
              <a:t> batteries </a:t>
            </a:r>
            <a:r>
              <a:rPr lang="fr-FR" sz="1200" kern="1200" baseline="0" dirty="0" err="1" smtClean="0">
                <a:solidFill>
                  <a:schemeClr val="tx1"/>
                </a:solidFill>
                <a:effectLst/>
                <a:latin typeface="Arial" charset="0"/>
                <a:ea typeface="+mn-ea"/>
                <a:cs typeface="+mn-cs"/>
              </a:rPr>
              <a:t>during</a:t>
            </a:r>
            <a:r>
              <a:rPr lang="fr-FR" sz="1200" kern="1200" baseline="0" dirty="0" smtClean="0">
                <a:solidFill>
                  <a:schemeClr val="tx1"/>
                </a:solidFill>
                <a:effectLst/>
                <a:latin typeface="Arial" charset="0"/>
                <a:ea typeface="+mn-ea"/>
                <a:cs typeface="+mn-cs"/>
              </a:rPr>
              <a:t> </a:t>
            </a:r>
            <a:r>
              <a:rPr lang="fr-FR" sz="1200" kern="1200" baseline="0" dirty="0" err="1" smtClean="0">
                <a:solidFill>
                  <a:schemeClr val="tx1"/>
                </a:solidFill>
                <a:effectLst/>
                <a:latin typeface="Arial" charset="0"/>
                <a:ea typeface="+mn-ea"/>
                <a:cs typeface="+mn-cs"/>
              </a:rPr>
              <a:t>charging</a:t>
            </a:r>
            <a:r>
              <a:rPr lang="fr-FR" sz="1200" kern="1200" baseline="0" dirty="0" smtClean="0">
                <a:solidFill>
                  <a:schemeClr val="tx1"/>
                </a:solidFill>
                <a:effectLst/>
                <a:latin typeface="Arial" charset="0"/>
                <a:ea typeface="+mn-ea"/>
                <a:cs typeface="+mn-cs"/>
              </a:rPr>
              <a:t> and </a:t>
            </a:r>
            <a:r>
              <a:rPr lang="fr-FR" sz="1200" kern="1200" baseline="0" dirty="0" err="1" smtClean="0">
                <a:solidFill>
                  <a:schemeClr val="tx1"/>
                </a:solidFill>
                <a:effectLst/>
                <a:latin typeface="Arial" charset="0"/>
                <a:ea typeface="+mn-ea"/>
                <a:cs typeface="+mn-cs"/>
              </a:rPr>
              <a:t>discharging</a:t>
            </a: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sz="1200" b="1" kern="1200" dirty="0" err="1" smtClean="0">
                <a:solidFill>
                  <a:schemeClr val="tx1"/>
                </a:solidFill>
                <a:effectLst/>
                <a:latin typeface="Arial" charset="0"/>
                <a:ea typeface="+mn-ea"/>
                <a:cs typeface="+mn-cs"/>
              </a:rPr>
              <a:t>nanoRIXS</a:t>
            </a:r>
            <a:r>
              <a:rPr lang="en-US" sz="1200" b="1" kern="1200" dirty="0" smtClean="0">
                <a:solidFill>
                  <a:schemeClr val="tx1"/>
                </a:solidFill>
                <a:effectLst/>
                <a:latin typeface="Arial" charset="0"/>
                <a:ea typeface="+mn-ea"/>
                <a:cs typeface="+mn-cs"/>
              </a:rPr>
              <a:t> and </a:t>
            </a:r>
            <a:r>
              <a:rPr lang="en-US" sz="1200" b="1" kern="1200" dirty="0" err="1" smtClean="0">
                <a:solidFill>
                  <a:schemeClr val="tx1"/>
                </a:solidFill>
                <a:effectLst/>
                <a:latin typeface="Arial" charset="0"/>
                <a:ea typeface="+mn-ea"/>
                <a:cs typeface="+mn-cs"/>
              </a:rPr>
              <a:t>nanoXRF</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Understanding excitations and chemistry in heterogeneous materials and nanostructures </a:t>
            </a:r>
          </a:p>
          <a:p>
            <a:endParaRPr lang="en-US" dirty="0" smtClean="0"/>
          </a:p>
          <a:p>
            <a:endParaRPr lang="en-US" dirty="0"/>
          </a:p>
        </p:txBody>
      </p:sp>
    </p:spTree>
    <p:extLst>
      <p:ext uri="{BB962C8B-B14F-4D97-AF65-F5344CB8AC3E}">
        <p14:creationId xmlns:p14="http://schemas.microsoft.com/office/powerpoint/2010/main" val="408121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Coherent Diffraction Imaging</a:t>
            </a:r>
            <a:endParaRPr lang="en-US" sz="1200" kern="1200" dirty="0" smtClean="0">
              <a:solidFill>
                <a:schemeClr val="tx1"/>
              </a:solidFill>
              <a:effectLst/>
              <a:latin typeface="Arial" charset="0"/>
              <a:ea typeface="+mn-ea"/>
              <a:cs typeface="+mn-cs"/>
            </a:endParaRPr>
          </a:p>
          <a:p>
            <a:pPr lvl="0"/>
            <a:r>
              <a:rPr lang="en-US" sz="1200" kern="1200" dirty="0" smtClean="0">
                <a:solidFill>
                  <a:schemeClr val="tx1"/>
                </a:solidFill>
                <a:effectLst/>
                <a:latin typeface="Arial" charset="0"/>
                <a:ea typeface="+mn-ea"/>
                <a:cs typeface="+mn-cs"/>
              </a:rPr>
              <a:t>Resolution limited by wavelength and sample stability – not optics</a:t>
            </a:r>
          </a:p>
          <a:p>
            <a:pPr lvl="0"/>
            <a:r>
              <a:rPr lang="en-US" sz="1200" kern="1200" dirty="0" smtClean="0">
                <a:solidFill>
                  <a:schemeClr val="tx1"/>
                </a:solidFill>
                <a:effectLst/>
                <a:latin typeface="Arial" charset="0"/>
                <a:ea typeface="+mn-ea"/>
                <a:cs typeface="+mn-cs"/>
              </a:rPr>
              <a:t>Recover real and imaginary parts of refractive index, magnetization, or </a:t>
            </a:r>
          </a:p>
          <a:p>
            <a:pPr lvl="0"/>
            <a:r>
              <a:rPr lang="en-US" sz="1200" kern="1200" dirty="0" smtClean="0">
                <a:solidFill>
                  <a:schemeClr val="tx1"/>
                </a:solidFill>
                <a:effectLst/>
                <a:latin typeface="Arial" charset="0"/>
                <a:ea typeface="+mn-ea"/>
                <a:cs typeface="+mn-cs"/>
              </a:rPr>
              <a:t>Required coherent x-ray flux scales as ~1/ R</a:t>
            </a:r>
            <a:r>
              <a:rPr lang="en-US" sz="1200" kern="1200" baseline="30000" dirty="0" smtClean="0">
                <a:solidFill>
                  <a:schemeClr val="tx1"/>
                </a:solidFill>
                <a:effectLst/>
                <a:latin typeface="Arial" charset="0"/>
                <a:ea typeface="+mn-ea"/>
                <a:cs typeface="+mn-cs"/>
              </a:rPr>
              <a:t>4  </a:t>
            </a:r>
            <a:r>
              <a:rPr lang="en-US" sz="1200" kern="1200" dirty="0" smtClean="0">
                <a:solidFill>
                  <a:schemeClr val="tx1"/>
                </a:solidFill>
                <a:effectLst/>
                <a:latin typeface="Arial" charset="0"/>
                <a:ea typeface="+mn-ea"/>
                <a:cs typeface="+mn-cs"/>
              </a:rPr>
              <a:t>(R=resolution)</a:t>
            </a:r>
          </a:p>
          <a:p>
            <a:r>
              <a:rPr lang="en-US" sz="1200" b="1" kern="1200" dirty="0" smtClean="0">
                <a:solidFill>
                  <a:schemeClr val="tx1"/>
                </a:solidFill>
                <a:effectLst/>
                <a:latin typeface="Arial" charset="0"/>
                <a:ea typeface="+mn-ea"/>
                <a:cs typeface="+mn-cs"/>
              </a:rPr>
              <a:t>Wavelength-Resolution </a:t>
            </a:r>
            <a:r>
              <a:rPr lang="en-US" sz="1200" b="1" kern="1200" dirty="0" err="1" smtClean="0">
                <a:solidFill>
                  <a:schemeClr val="tx1"/>
                </a:solidFill>
                <a:effectLst/>
                <a:latin typeface="Arial" charset="0"/>
                <a:ea typeface="+mn-ea"/>
                <a:cs typeface="+mn-cs"/>
              </a:rPr>
              <a:t>Ptychography</a:t>
            </a:r>
            <a:endParaRPr lang="en-US" sz="1200" kern="1200" dirty="0" smtClean="0">
              <a:solidFill>
                <a:schemeClr val="tx1"/>
              </a:solidFill>
              <a:effectLst/>
              <a:latin typeface="Arial" charset="0"/>
              <a:ea typeface="+mn-ea"/>
              <a:cs typeface="+mn-cs"/>
            </a:endParaRPr>
          </a:p>
          <a:p>
            <a:pPr lvl="0"/>
            <a:r>
              <a:rPr lang="en-US" sz="1200" kern="1200" dirty="0" smtClean="0">
                <a:solidFill>
                  <a:schemeClr val="tx1"/>
                </a:solidFill>
                <a:effectLst/>
                <a:latin typeface="Arial" charset="0"/>
                <a:ea typeface="+mn-ea"/>
                <a:cs typeface="+mn-cs"/>
              </a:rPr>
              <a:t>Scanned-beam </a:t>
            </a:r>
            <a:r>
              <a:rPr lang="en-US" sz="1200" b="1" kern="1200" dirty="0" err="1" smtClean="0">
                <a:solidFill>
                  <a:schemeClr val="tx1"/>
                </a:solidFill>
                <a:effectLst/>
                <a:latin typeface="Arial" charset="0"/>
                <a:ea typeface="+mn-ea"/>
                <a:cs typeface="+mn-cs"/>
              </a:rPr>
              <a:t>ptychography</a:t>
            </a:r>
            <a:r>
              <a:rPr lang="en-US" sz="1200" kern="1200" dirty="0" smtClean="0">
                <a:solidFill>
                  <a:schemeClr val="tx1"/>
                </a:solidFill>
                <a:effectLst/>
                <a:latin typeface="Arial" charset="0"/>
                <a:ea typeface="+mn-ea"/>
                <a:cs typeface="+mn-cs"/>
              </a:rPr>
              <a:t> adapts CDI to continuous samples, resolution far better than focused x-ray spot size</a:t>
            </a:r>
          </a:p>
          <a:p>
            <a:pPr lvl="0"/>
            <a:r>
              <a:rPr lang="en-US" sz="1200" kern="1200" dirty="0" smtClean="0">
                <a:solidFill>
                  <a:schemeClr val="tx1"/>
                </a:solidFill>
                <a:effectLst/>
                <a:latin typeface="Arial" charset="0"/>
                <a:ea typeface="+mn-ea"/>
                <a:cs typeface="+mn-cs"/>
              </a:rPr>
              <a:t>Improved coherence of DLSRs will allow coherent imaging techniques to reach wavelength resolution</a:t>
            </a:r>
          </a:p>
          <a:p>
            <a:pPr lvl="0"/>
            <a:r>
              <a:rPr lang="en-US" sz="1200" kern="1200" dirty="0" smtClean="0">
                <a:solidFill>
                  <a:schemeClr val="tx1"/>
                </a:solidFill>
                <a:effectLst/>
                <a:latin typeface="Arial" charset="0"/>
                <a:ea typeface="+mn-ea"/>
                <a:cs typeface="+mn-cs"/>
              </a:rPr>
              <a:t> </a:t>
            </a:r>
          </a:p>
          <a:p>
            <a:endParaRPr lang="en-US" dirty="0"/>
          </a:p>
        </p:txBody>
      </p:sp>
    </p:spTree>
    <p:extLst>
      <p:ext uri="{BB962C8B-B14F-4D97-AF65-F5344CB8AC3E}">
        <p14:creationId xmlns:p14="http://schemas.microsoft.com/office/powerpoint/2010/main" val="211964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Combining </a:t>
            </a:r>
            <a:r>
              <a:rPr lang="en-US" dirty="0" err="1" smtClean="0"/>
              <a:t>ptychography</a:t>
            </a:r>
            <a:r>
              <a:rPr lang="en-US" dirty="0" smtClean="0"/>
              <a:t> with scanning probe.</a:t>
            </a:r>
            <a:r>
              <a:rPr lang="en-US" baseline="0" dirty="0" smtClean="0"/>
              <a:t> </a:t>
            </a:r>
            <a:r>
              <a:rPr lang="en-US" baseline="0" dirty="0" err="1" smtClean="0"/>
              <a:t>Nanobeam</a:t>
            </a:r>
            <a:r>
              <a:rPr lang="en-US" baseline="0" dirty="0" smtClean="0"/>
              <a:t> imaging synergistic with coherence. Left – raw </a:t>
            </a:r>
            <a:r>
              <a:rPr lang="en-US" baseline="0" dirty="0" err="1" smtClean="0"/>
              <a:t>nanobeam</a:t>
            </a:r>
            <a:r>
              <a:rPr lang="en-US" baseline="0" dirty="0" smtClean="0"/>
              <a:t> imaging, right has been sharpened up by using knowledge of shape of beam obtained from simultaneous </a:t>
            </a:r>
            <a:r>
              <a:rPr lang="en-US" baseline="0" dirty="0" err="1" smtClean="0"/>
              <a:t>ptychography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t>12</a:t>
            </a:fld>
            <a:endParaRPr lang="en-US"/>
          </a:p>
        </p:txBody>
      </p:sp>
    </p:spTree>
    <p:extLst>
      <p:ext uri="{BB962C8B-B14F-4D97-AF65-F5344CB8AC3E}">
        <p14:creationId xmlns:p14="http://schemas.microsoft.com/office/powerpoint/2010/main" val="3539979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fontScale="92500"/>
          </a:bodyPr>
          <a:lstStyle/>
          <a:p>
            <a:pPr>
              <a:defRPr/>
            </a:pPr>
            <a:endParaRPr 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35878721" indent="-35446266" eaLnBrk="0" hangingPunct="0">
              <a:defRPr sz="2300">
                <a:solidFill>
                  <a:schemeClr val="tx1"/>
                </a:solidFill>
                <a:latin typeface="Arial" charset="0"/>
                <a:ea typeface="ＭＳ Ｐゴシック" charset="0"/>
              </a:defRPr>
            </a:lvl2pPr>
            <a:lvl3pPr eaLnBrk="0" hangingPunct="0">
              <a:defRPr sz="2300">
                <a:solidFill>
                  <a:schemeClr val="tx1"/>
                </a:solidFill>
                <a:latin typeface="Arial" charset="0"/>
                <a:ea typeface="ＭＳ Ｐゴシック" charset="0"/>
              </a:defRPr>
            </a:lvl3pPr>
            <a:lvl4pPr eaLnBrk="0" hangingPunct="0">
              <a:defRPr sz="2300">
                <a:solidFill>
                  <a:schemeClr val="tx1"/>
                </a:solidFill>
                <a:latin typeface="Arial" charset="0"/>
                <a:ea typeface="ＭＳ Ｐゴシック" charset="0"/>
              </a:defRPr>
            </a:lvl4pPr>
            <a:lvl5pPr eaLnBrk="0" hangingPunct="0">
              <a:defRPr sz="2300">
                <a:solidFill>
                  <a:schemeClr val="tx1"/>
                </a:solidFill>
                <a:latin typeface="Arial" charset="0"/>
                <a:ea typeface="ＭＳ Ｐゴシック" charset="0"/>
              </a:defRPr>
            </a:lvl5pPr>
            <a:lvl6pPr marL="432454" eaLnBrk="0" fontAlgn="base" hangingPunct="0">
              <a:spcBef>
                <a:spcPct val="0"/>
              </a:spcBef>
              <a:spcAft>
                <a:spcPct val="0"/>
              </a:spcAft>
              <a:defRPr sz="2300">
                <a:solidFill>
                  <a:schemeClr val="tx1"/>
                </a:solidFill>
                <a:latin typeface="Arial" charset="0"/>
                <a:ea typeface="ＭＳ Ｐゴシック" charset="0"/>
              </a:defRPr>
            </a:lvl6pPr>
            <a:lvl7pPr marL="864910" eaLnBrk="0" fontAlgn="base" hangingPunct="0">
              <a:spcBef>
                <a:spcPct val="0"/>
              </a:spcBef>
              <a:spcAft>
                <a:spcPct val="0"/>
              </a:spcAft>
              <a:defRPr sz="2300">
                <a:solidFill>
                  <a:schemeClr val="tx1"/>
                </a:solidFill>
                <a:latin typeface="Arial" charset="0"/>
                <a:ea typeface="ＭＳ Ｐゴシック" charset="0"/>
              </a:defRPr>
            </a:lvl7pPr>
            <a:lvl8pPr marL="1297364" eaLnBrk="0" fontAlgn="base" hangingPunct="0">
              <a:spcBef>
                <a:spcPct val="0"/>
              </a:spcBef>
              <a:spcAft>
                <a:spcPct val="0"/>
              </a:spcAft>
              <a:defRPr sz="2300">
                <a:solidFill>
                  <a:schemeClr val="tx1"/>
                </a:solidFill>
                <a:latin typeface="Arial" charset="0"/>
                <a:ea typeface="ＭＳ Ｐゴシック" charset="0"/>
              </a:defRPr>
            </a:lvl8pPr>
            <a:lvl9pPr marL="1729818"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42B6486C-1089-BC4E-A5E2-59EC3F7F5BC8}" type="slidenum">
              <a:rPr lang="en-US" sz="1200">
                <a:solidFill>
                  <a:srgbClr val="000000"/>
                </a:solidFill>
                <a:latin typeface="Calibri" charset="0"/>
              </a:rPr>
              <a:pPr eaLnBrk="1" hangingPunct="1"/>
              <a:t>13</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Bottom Left:</a:t>
            </a:r>
          </a:p>
          <a:p>
            <a:r>
              <a:rPr lang="en-US" sz="1200" kern="1200" dirty="0" smtClean="0">
                <a:solidFill>
                  <a:schemeClr val="tx1"/>
                </a:solidFill>
                <a:effectLst/>
                <a:latin typeface="+mn-lt"/>
                <a:ea typeface="+mn-ea"/>
                <a:cs typeface="+mn-cs"/>
              </a:rPr>
              <a:t>The ribbon representation of the β2 adrenergic receptor-</a:t>
            </a:r>
            <a:r>
              <a:rPr lang="en-US" sz="1200" kern="1200" dirty="0" err="1" smtClean="0">
                <a:solidFill>
                  <a:schemeClr val="tx1"/>
                </a:solidFill>
                <a:effectLst/>
                <a:latin typeface="+mn-lt"/>
                <a:ea typeface="+mn-ea"/>
                <a:cs typeface="+mn-cs"/>
              </a:rPr>
              <a:t>Gs</a:t>
            </a:r>
            <a:r>
              <a:rPr lang="en-US" sz="1200" kern="1200" dirty="0" smtClean="0">
                <a:solidFill>
                  <a:schemeClr val="tx1"/>
                </a:solidFill>
                <a:effectLst/>
                <a:latin typeface="+mn-lt"/>
                <a:ea typeface="+mn-ea"/>
                <a:cs typeface="+mn-cs"/>
              </a:rPr>
              <a:t> protein complex. The integral membrane receptor is shown in green with an agonist bound (yellow), and the </a:t>
            </a:r>
            <a:r>
              <a:rPr lang="en-US" sz="1200" kern="1200" dirty="0" err="1" smtClean="0">
                <a:solidFill>
                  <a:schemeClr val="tx1"/>
                </a:solidFill>
                <a:effectLst/>
                <a:latin typeface="+mn-lt"/>
                <a:ea typeface="+mn-ea"/>
                <a:cs typeface="+mn-cs"/>
              </a:rPr>
              <a:t>trimeric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Gs</a:t>
            </a:r>
            <a:r>
              <a:rPr lang="en-US" sz="1200" kern="1200" dirty="0" smtClean="0">
                <a:solidFill>
                  <a:schemeClr val="tx1"/>
                </a:solidFill>
                <a:effectLst/>
                <a:latin typeface="+mn-lt"/>
                <a:ea typeface="+mn-ea"/>
                <a:cs typeface="+mn-cs"/>
              </a:rPr>
              <a:t> protein components (Gα - orange, Gβ - cyan, and </a:t>
            </a:r>
            <a:r>
              <a:rPr lang="en-US" sz="1200" kern="1200" dirty="0" err="1" smtClean="0">
                <a:solidFill>
                  <a:schemeClr val="tx1"/>
                </a:solidFill>
                <a:effectLst/>
                <a:latin typeface="+mn-lt"/>
                <a:ea typeface="+mn-ea"/>
                <a:cs typeface="+mn-cs"/>
              </a:rPr>
              <a:t>Gγ</a:t>
            </a:r>
            <a:r>
              <a:rPr lang="en-US" sz="1200" kern="1200" dirty="0" smtClean="0">
                <a:solidFill>
                  <a:schemeClr val="tx1"/>
                </a:solidFill>
                <a:effectLst/>
                <a:latin typeface="+mn-lt"/>
                <a:ea typeface="+mn-ea"/>
                <a:cs typeface="+mn-cs"/>
              </a:rPr>
              <a:t> – purple). The increased brightness and stability provided by an MBA lattice holds promise for routine determination of 3-D structures of proteins and protein complexes, even from crystals as small as 0.5 microns.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Bottom Middle:</a:t>
            </a:r>
          </a:p>
          <a:p>
            <a:r>
              <a:rPr lang="en-US" sz="1200" kern="1200" dirty="0" smtClean="0">
                <a:solidFill>
                  <a:schemeClr val="tx1"/>
                </a:solidFill>
                <a:effectLst/>
                <a:latin typeface="+mn-lt"/>
                <a:ea typeface="+mn-ea"/>
                <a:cs typeface="+mn-cs"/>
              </a:rPr>
              <a:t>Notes refer to it as - -mm scale (Have call into George for more info) I think this is the origin; </a:t>
            </a:r>
            <a:r>
              <a:rPr lang="en-US" sz="1200" kern="1200" dirty="0" smtClean="0">
                <a:solidFill>
                  <a:schemeClr val="tx1"/>
                </a:solidFill>
                <a:effectLst/>
                <a:latin typeface="+mn-lt"/>
                <a:ea typeface="+mn-ea"/>
                <a:cs typeface="+mn-cs"/>
                <a:hlinkClick r:id="rId3"/>
              </a:rPr>
              <a:t>http://www.gmca.anl.gov/userprogram/jbluice-epics.html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Bottom Right: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external face of the </a:t>
            </a:r>
            <a:r>
              <a:rPr lang="en-US" sz="1200" kern="1200" dirty="0" err="1" smtClean="0">
                <a:solidFill>
                  <a:schemeClr val="tx1"/>
                </a:solidFill>
                <a:effectLst/>
                <a:latin typeface="+mn-lt"/>
                <a:ea typeface="+mn-ea"/>
                <a:cs typeface="+mn-cs"/>
              </a:rPr>
              <a:t>flavivirus</a:t>
            </a:r>
            <a:r>
              <a:rPr lang="en-US" sz="1200" kern="1200" dirty="0" smtClean="0">
                <a:solidFill>
                  <a:schemeClr val="tx1"/>
                </a:solidFill>
                <a:effectLst/>
                <a:latin typeface="+mn-lt"/>
                <a:ea typeface="+mn-ea"/>
                <a:cs typeface="+mn-cs"/>
              </a:rPr>
              <a:t> NS1 protein (sugars in grey balls) is exposed on infected cell surfaces where it can interact with the immune system. This face is also exposed in secreted NS1 particles present in patient sera. The background image shows artificial membranes coated with the NS1 protein. </a:t>
            </a:r>
            <a:r>
              <a:rPr lang="en-US" sz="1200" kern="1200" dirty="0" err="1" smtClean="0">
                <a:solidFill>
                  <a:schemeClr val="tx1"/>
                </a:solidFill>
                <a:effectLst/>
                <a:latin typeface="+mn-lt"/>
                <a:ea typeface="+mn-ea"/>
                <a:cs typeface="+mn-cs"/>
              </a:rPr>
              <a:t>Flaviviruses</a:t>
            </a:r>
            <a:r>
              <a:rPr lang="en-US" sz="1200" kern="1200" dirty="0" smtClean="0">
                <a:solidFill>
                  <a:schemeClr val="tx1"/>
                </a:solidFill>
                <a:effectLst/>
                <a:latin typeface="+mn-lt"/>
                <a:ea typeface="+mn-ea"/>
                <a:cs typeface="+mn-cs"/>
              </a:rPr>
              <a:t> cause</a:t>
            </a:r>
            <a:r>
              <a:rPr lang="en-US" sz="1200"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tooltip="West Nile virus"/>
              </a:rPr>
              <a:t>West Nile encephalitis</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tooltip="Dengue virus"/>
              </a:rPr>
              <a:t>Dengue fever, yellow fever and several other forms of encephalitis.</a:t>
            </a:r>
            <a:r>
              <a:rPr lang="en-US" sz="1200" u="sng" kern="1200" baseline="0" dirty="0" smtClean="0">
                <a:solidFill>
                  <a:schemeClr val="tx1"/>
                </a:solidFill>
                <a:effectLst/>
                <a:latin typeface="+mn-lt"/>
                <a:ea typeface="+mn-ea"/>
                <a:cs typeface="+mn-cs"/>
                <a:hlinkClick r:id="rId5" tooltip="Dengue viru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dirty="0" smtClean="0"/>
              <a:t>Nobel Prize in 2012 was for understanding a very important membrane protein complex</a:t>
            </a:r>
          </a:p>
          <a:p>
            <a:r>
              <a:rPr lang="en-US" dirty="0" smtClean="0"/>
              <a:t>This field has been growing exponentially, with many structures solved at APS using crystallography with ~10 micron beams</a:t>
            </a:r>
          </a:p>
          <a:p>
            <a:endParaRPr lang="en-US" dirty="0"/>
          </a:p>
          <a:p>
            <a:pPr marL="342900" lvl="0" indent="-342900">
              <a:spcBef>
                <a:spcPct val="20000"/>
              </a:spcBef>
              <a:spcAft>
                <a:spcPts val="0"/>
              </a:spcAft>
              <a:buClr>
                <a:srgbClr val="1F497D"/>
              </a:buClr>
              <a:buFont typeface="Wingdings" charset="0"/>
              <a:buChar char="§"/>
            </a:pPr>
            <a:r>
              <a:rPr lang="en-US" dirty="0" smtClean="0"/>
              <a:t>MBA will extend this state of the art to 1 micron and below, allowing studies of smaller or imperfect crystals, reduced radiation damage, and advanced </a:t>
            </a:r>
            <a:r>
              <a:rPr lang="en-US" dirty="0" err="1" smtClean="0"/>
              <a:t>rastering</a:t>
            </a:r>
            <a:r>
              <a:rPr lang="en-US" dirty="0" smtClean="0"/>
              <a:t> </a:t>
            </a:r>
            <a:r>
              <a:rPr lang="en-US" dirty="0" err="1" smtClean="0"/>
              <a:t>techniques</a:t>
            </a:r>
            <a:r>
              <a:rPr lang="en-US" kern="0" dirty="0" err="1" smtClean="0">
                <a:solidFill>
                  <a:srgbClr val="151515"/>
                </a:solidFill>
                <a:latin typeface="+mn-lt"/>
                <a:cs typeface="ＭＳ Ｐゴシック" charset="-128"/>
              </a:rPr>
              <a:t>High</a:t>
            </a:r>
            <a:r>
              <a:rPr lang="en-US" kern="0" dirty="0" smtClean="0">
                <a:solidFill>
                  <a:srgbClr val="151515"/>
                </a:solidFill>
                <a:latin typeface="+mn-lt"/>
                <a:cs typeface="ＭＳ Ｐゴシック" charset="-128"/>
              </a:rPr>
              <a:t> energies at APS reduce rad damage, provide access to all elements</a:t>
            </a:r>
          </a:p>
          <a:p>
            <a:pPr marL="342900" lvl="0" indent="-342900">
              <a:spcBef>
                <a:spcPct val="20000"/>
              </a:spcBef>
              <a:spcAft>
                <a:spcPts val="0"/>
              </a:spcAft>
              <a:buClr>
                <a:srgbClr val="1F497D"/>
              </a:buClr>
              <a:buFont typeface="Wingdings" charset="0"/>
              <a:buChar char="§"/>
            </a:pPr>
            <a:endParaRPr lang="en-US" b="1" kern="0" dirty="0" smtClean="0">
              <a:solidFill>
                <a:srgbClr val="151515"/>
              </a:solidFill>
              <a:latin typeface="+mn-lt"/>
              <a:cs typeface="ＭＳ Ｐゴシック" charset="-128"/>
            </a:endParaRPr>
          </a:p>
          <a:p>
            <a:pPr marL="342900" lvl="0" indent="-342900">
              <a:spcBef>
                <a:spcPct val="20000"/>
              </a:spcBef>
              <a:spcAft>
                <a:spcPts val="0"/>
              </a:spcAft>
              <a:buClr>
                <a:srgbClr val="1F497D"/>
              </a:buClr>
              <a:buFont typeface="Wingdings" charset="0"/>
              <a:buChar char="§"/>
            </a:pPr>
            <a:endParaRPr lang="en-US" b="1" kern="0" dirty="0" smtClean="0">
              <a:solidFill>
                <a:srgbClr val="151515"/>
              </a:solidFill>
              <a:latin typeface="+mn-lt"/>
              <a:cs typeface="ＭＳ Ｐゴシック" charset="-128"/>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F1D2688-D202-4167-9AC6-3697311FE6D2}" type="slidenum">
              <a:rPr lang="en-US" smtClean="0"/>
              <a:pPr/>
              <a:t>14</a:t>
            </a:fld>
            <a:endParaRPr lang="en-US" dirty="0"/>
          </a:p>
        </p:txBody>
      </p:sp>
    </p:spTree>
    <p:extLst>
      <p:ext uri="{BB962C8B-B14F-4D97-AF65-F5344CB8AC3E}">
        <p14:creationId xmlns:p14="http://schemas.microsoft.com/office/powerpoint/2010/main" val="471446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Current dataset largely limited by data acquisition speed, which in turn is limited by available flux. </a:t>
            </a:r>
          </a:p>
          <a:p>
            <a:r>
              <a:rPr lang="en-US" dirty="0"/>
              <a:t>MBA source upgrade will bring 200x higher brightness, optics upgrades another factor of 2x =&gt; improve lateral resolution to 100 nm (again, just speed limited). </a:t>
            </a:r>
          </a:p>
          <a:p>
            <a:r>
              <a:rPr lang="en-US" dirty="0"/>
              <a:t>Detector improvements (larger subtended solid angle from 5% today to ~30%) give another factor of 6: Note a detector like the MAIA (BNL/CSIRO) with very fast readout and large subtended solid angle will be crucial.</a:t>
            </a:r>
          </a:p>
          <a:p>
            <a:r>
              <a:rPr lang="en-US" dirty="0"/>
              <a:t>Methods development (dose fractionation as in electron tomography) allow for further reduction of data acquisition time needed for each projection: easily a factor of 5 or more</a:t>
            </a:r>
            <a:r>
              <a:rPr lang="en-US" dirty="0" smtClean="0"/>
              <a:t>.</a:t>
            </a:r>
            <a:endParaRPr lang="en-US" dirty="0"/>
          </a:p>
          <a:p>
            <a:endParaRPr lang="en-US" dirty="0" smtClean="0"/>
          </a:p>
          <a:p>
            <a:r>
              <a:rPr lang="en-US" dirty="0" smtClean="0"/>
              <a:t>Red =</a:t>
            </a:r>
            <a:r>
              <a:rPr lang="en-US" baseline="0" dirty="0" smtClean="0"/>
              <a:t> </a:t>
            </a:r>
            <a:r>
              <a:rPr lang="en-US" baseline="0" dirty="0" err="1" smtClean="0"/>
              <a:t>milimole</a:t>
            </a:r>
            <a:r>
              <a:rPr lang="en-US" baseline="0" dirty="0" smtClean="0"/>
              <a:t> to sub </a:t>
            </a:r>
            <a:r>
              <a:rPr lang="en-US" baseline="0" dirty="0" err="1" smtClean="0"/>
              <a:t>milimole</a:t>
            </a:r>
            <a:r>
              <a:rPr lang="en-US" baseline="0" dirty="0" smtClean="0"/>
              <a:t> concentrations</a:t>
            </a:r>
          </a:p>
          <a:p>
            <a:endParaRPr lang="en-US" dirty="0"/>
          </a:p>
          <a:p>
            <a:r>
              <a:rPr lang="en-US" dirty="0"/>
              <a:t>Synchrotron X-ray fluorescence (SXRF) microtomography has emerged as a powerful technique for the 3D visualization of the elemental distribution in biological samples. Compared to 2D SXRF elemental imaging, microtomography poses significant additional challenges with regard to specimen preparation, data acquisition, and volumetric reconstruction. The mechanical stability, both of the instrument and the specimen, is paramount when acquiring tomographic projection series. By combining the progressive lowering of temperature method (PLT) with femto­second-based two-photon laser sectioning, we were able to embed, excise, and preserve a </a:t>
            </a:r>
            <a:r>
              <a:rPr lang="en-US" dirty="0" err="1"/>
              <a:t>zebrafish</a:t>
            </a:r>
            <a:r>
              <a:rPr lang="en-US" dirty="0"/>
              <a:t> embryo at 24 hours post fertilization in an x-ray compatible, transparent resin for tomographic elemental imaging. Based on a data set comprised of 60 projections, which were acquired at 2 </a:t>
            </a:r>
            <a:r>
              <a:rPr lang="en-US" dirty="0" err="1"/>
              <a:t>μm</a:t>
            </a:r>
            <a:r>
              <a:rPr lang="en-US" dirty="0"/>
              <a:t> resolution during 100 hours of beam time, we reconstructed the 3D distribution of zinc, iron, and copper using the iterative maximum likelihood expectation maximization (MLEM) </a:t>
            </a:r>
            <a:r>
              <a:rPr lang="en-US" dirty="0" err="1"/>
              <a:t>backprojection</a:t>
            </a:r>
            <a:r>
              <a:rPr lang="en-US" dirty="0"/>
              <a:t>  algorithm. The volumetric elemental maps, which entail over 124 million individual voxels for each transition metal, revealed distinct elemental distributions that could be correlated with characteristic anatomical features at this stage of embryonic development.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solidFill>
                  <a:srgbClr val="151515"/>
                </a:solidFill>
                <a:latin typeface="+mn-lt"/>
              </a:rPr>
              <a:t>Zebrafish</a:t>
            </a:r>
            <a:r>
              <a:rPr lang="en-US" sz="1200" dirty="0" smtClean="0">
                <a:solidFill>
                  <a:srgbClr val="151515"/>
                </a:solidFill>
                <a:latin typeface="+mn-lt"/>
              </a:rPr>
              <a:t> embryo as a test model. Applicable to developmental biology, cancer research, metal associated diseases, </a:t>
            </a:r>
            <a:r>
              <a:rPr lang="en-US" sz="1200" dirty="0" err="1" smtClean="0">
                <a:solidFill>
                  <a:srgbClr val="151515"/>
                </a:solidFill>
                <a:latin typeface="+mn-lt"/>
              </a:rPr>
              <a:t>etc</a:t>
            </a:r>
            <a:r>
              <a:rPr lang="en-US" sz="1200" dirty="0" smtClean="0">
                <a:solidFill>
                  <a:srgbClr val="151515"/>
                </a:solidFill>
                <a:latin typeface="+mn-lt"/>
              </a:rPr>
              <a:t> . Today we can resolve cells, with the MBA upgrade we will be able to resolve subcellular structures inside w whole organism, etc.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151515"/>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151515"/>
                </a:solidFill>
                <a:latin typeface="+mn-lt"/>
              </a:rPr>
              <a:t>Field of view 800x1500um, 2um step size, 60 projections, dwell:10 </a:t>
            </a:r>
            <a:r>
              <a:rPr lang="en-US" sz="1200" dirty="0" err="1" smtClean="0">
                <a:solidFill>
                  <a:srgbClr val="151515"/>
                </a:solidFill>
                <a:latin typeface="+mn-lt"/>
              </a:rPr>
              <a:t>ms</a:t>
            </a:r>
            <a:r>
              <a:rPr lang="en-US" sz="1200" dirty="0" smtClean="0">
                <a:solidFill>
                  <a:srgbClr val="151515"/>
                </a:solidFill>
                <a:latin typeface="+mn-lt"/>
              </a:rPr>
              <a:t>/pixel: 4 days </a:t>
            </a:r>
            <a:r>
              <a:rPr lang="en-US" sz="1200" dirty="0" err="1" smtClean="0">
                <a:solidFill>
                  <a:srgbClr val="151515"/>
                </a:solidFill>
                <a:latin typeface="+mn-lt"/>
              </a:rPr>
              <a:t>beamtime</a:t>
            </a:r>
            <a:endParaRPr lang="en-US" sz="1200" dirty="0" smtClean="0">
              <a:solidFill>
                <a:srgbClr val="151515"/>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151515"/>
              </a:solidFill>
              <a:latin typeface="+mn-lt"/>
            </a:endParaRPr>
          </a:p>
          <a:p>
            <a:endParaRPr lang="en-US" dirty="0"/>
          </a:p>
        </p:txBody>
      </p:sp>
      <p:sp>
        <p:nvSpPr>
          <p:cNvPr id="4" name="Footer Placeholder 3"/>
          <p:cNvSpPr>
            <a:spLocks noGrp="1"/>
          </p:cNvSpPr>
          <p:nvPr>
            <p:ph type="ftr" sz="quarter" idx="10"/>
          </p:nvPr>
        </p:nvSpPr>
        <p:spPr/>
        <p:txBody>
          <a:bodyPr/>
          <a:lstStyle/>
          <a:p>
            <a:r>
              <a:rPr lang="en-US" smtClean="0"/>
              <a:t>Go to ”Insert (View) | Header and Footer" to add your organization, sponsor, meeting name here; then, click "Apply to All"</a:t>
            </a:r>
            <a:endParaRPr lang="en-US"/>
          </a:p>
        </p:txBody>
      </p:sp>
      <p:sp>
        <p:nvSpPr>
          <p:cNvPr id="5" name="Slide Number Placeholder 4"/>
          <p:cNvSpPr>
            <a:spLocks noGrp="1"/>
          </p:cNvSpPr>
          <p:nvPr>
            <p:ph type="sldNum" sz="quarter" idx="11"/>
          </p:nvPr>
        </p:nvSpPr>
        <p:spPr/>
        <p:txBody>
          <a:bodyPr/>
          <a:lstStyle/>
          <a:p>
            <a:fld id="{BB1A7F71-A600-874B-8C52-75C3F91F2DFD}" type="slidenum">
              <a:rPr lang="en-US" smtClean="0"/>
              <a:pPr/>
              <a:t>15</a:t>
            </a:fld>
            <a:endParaRPr lang="en-US"/>
          </a:p>
        </p:txBody>
      </p:sp>
    </p:spTree>
    <p:extLst>
      <p:ext uri="{BB962C8B-B14F-4D97-AF65-F5344CB8AC3E}">
        <p14:creationId xmlns:p14="http://schemas.microsoft.com/office/powerpoint/2010/main" val="2936403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Reduce beam with focusing optics</a:t>
            </a:r>
            <a:r>
              <a:rPr lang="en-US" baseline="0" dirty="0" smtClean="0"/>
              <a:t> – what capability we’re invoking? Reduce beam size with intensity </a:t>
            </a:r>
          </a:p>
          <a:p>
            <a:endParaRPr lang="en-US" baseline="0" dirty="0" smtClean="0"/>
          </a:p>
          <a:p>
            <a:r>
              <a:rPr lang="en-US" baseline="0" dirty="0" smtClean="0"/>
              <a:t>Solvation, </a:t>
            </a:r>
            <a:r>
              <a:rPr lang="en-US" baseline="0" dirty="0" err="1" smtClean="0"/>
              <a:t>desolvation</a:t>
            </a:r>
            <a:r>
              <a:rPr lang="en-US" baseline="0" dirty="0" smtClean="0"/>
              <a:t> -- </a:t>
            </a:r>
            <a:endParaRPr lang="en-US" dirty="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34852" indent="-282635">
              <a:defRPr sz="1200">
                <a:solidFill>
                  <a:schemeClr val="tx1"/>
                </a:solidFill>
                <a:latin typeface="Arial" charset="0"/>
                <a:ea typeface="ＭＳ Ｐゴシック" charset="0"/>
              </a:defRPr>
            </a:lvl2pPr>
            <a:lvl3pPr marL="1130541" indent="-226108">
              <a:defRPr sz="1200">
                <a:solidFill>
                  <a:schemeClr val="tx1"/>
                </a:solidFill>
                <a:latin typeface="Arial" charset="0"/>
                <a:ea typeface="ＭＳ Ｐゴシック" charset="0"/>
              </a:defRPr>
            </a:lvl3pPr>
            <a:lvl4pPr marL="1582758" indent="-226108">
              <a:defRPr sz="1200">
                <a:solidFill>
                  <a:schemeClr val="tx1"/>
                </a:solidFill>
                <a:latin typeface="Arial" charset="0"/>
                <a:ea typeface="ＭＳ Ｐゴシック" charset="0"/>
              </a:defRPr>
            </a:lvl4pPr>
            <a:lvl5pPr marL="2034974" indent="-226108">
              <a:defRPr sz="1200">
                <a:solidFill>
                  <a:schemeClr val="tx1"/>
                </a:solidFill>
                <a:latin typeface="Arial" charset="0"/>
                <a:ea typeface="ＭＳ Ｐゴシック" charset="0"/>
              </a:defRPr>
            </a:lvl5pPr>
            <a:lvl6pPr marL="2487191" indent="-226108" eaLnBrk="0" fontAlgn="base" hangingPunct="0">
              <a:spcBef>
                <a:spcPct val="30000"/>
              </a:spcBef>
              <a:spcAft>
                <a:spcPct val="0"/>
              </a:spcAft>
              <a:defRPr sz="1200">
                <a:solidFill>
                  <a:schemeClr val="tx1"/>
                </a:solidFill>
                <a:latin typeface="Arial" charset="0"/>
                <a:ea typeface="ＭＳ Ｐゴシック" charset="0"/>
              </a:defRPr>
            </a:lvl6pPr>
            <a:lvl7pPr marL="2939407" indent="-226108" eaLnBrk="0" fontAlgn="base" hangingPunct="0">
              <a:spcBef>
                <a:spcPct val="30000"/>
              </a:spcBef>
              <a:spcAft>
                <a:spcPct val="0"/>
              </a:spcAft>
              <a:defRPr sz="1200">
                <a:solidFill>
                  <a:schemeClr val="tx1"/>
                </a:solidFill>
                <a:latin typeface="Arial" charset="0"/>
                <a:ea typeface="ＭＳ Ｐゴシック" charset="0"/>
              </a:defRPr>
            </a:lvl7pPr>
            <a:lvl8pPr marL="3391624" indent="-226108" eaLnBrk="0" fontAlgn="base" hangingPunct="0">
              <a:spcBef>
                <a:spcPct val="30000"/>
              </a:spcBef>
              <a:spcAft>
                <a:spcPct val="0"/>
              </a:spcAft>
              <a:defRPr sz="1200">
                <a:solidFill>
                  <a:schemeClr val="tx1"/>
                </a:solidFill>
                <a:latin typeface="Arial" charset="0"/>
                <a:ea typeface="ＭＳ Ｐゴシック" charset="0"/>
              </a:defRPr>
            </a:lvl8pPr>
            <a:lvl9pPr marL="3843840" indent="-226108" eaLnBrk="0" fontAlgn="base" hangingPunct="0">
              <a:spcBef>
                <a:spcPct val="30000"/>
              </a:spcBef>
              <a:spcAft>
                <a:spcPct val="0"/>
              </a:spcAft>
              <a:defRPr sz="1200">
                <a:solidFill>
                  <a:schemeClr val="tx1"/>
                </a:solidFill>
                <a:latin typeface="Arial" charset="0"/>
                <a:ea typeface="ＭＳ Ｐゴシック" charset="0"/>
              </a:defRPr>
            </a:lvl9pPr>
          </a:lstStyle>
          <a:p>
            <a:fld id="{F476AC74-72E1-C546-B842-F739E19F79B6}" type="slidenum">
              <a:rPr lang="en-US" sz="1300"/>
              <a:pPr/>
              <a:t>17</a:t>
            </a:fld>
            <a:endParaRPr 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Imaging of lithium diffusion within a single grain of </a:t>
            </a:r>
            <a:r>
              <a:rPr lang="en-US" dirty="0" err="1" smtClean="0"/>
              <a:t>LiNiMnO</a:t>
            </a:r>
            <a:r>
              <a:rPr lang="en-US" dirty="0" smtClean="0"/>
              <a:t> cathode during cycling</a:t>
            </a:r>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643358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151515"/>
                </a:solidFill>
                <a:latin typeface="+mn-lt"/>
                <a:cs typeface="Calibri"/>
              </a:rPr>
              <a:t>Surprising phenomena occur in seemingly simple processes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151515"/>
              </a:solidFill>
              <a:latin typeface="+mn-lt"/>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151515"/>
                </a:solidFill>
                <a:latin typeface="+mn-lt"/>
                <a:cs typeface="Calibri"/>
              </a:rPr>
              <a:t>For example, imaging structure evolution by constraining the solution with a sequence of x-ray patterns and high performance modeling incorporating basic physical processes such as diffusion would allow the simultaneous development and validation of theory and computational models.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151515"/>
              </a:solidFill>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t>20</a:t>
            </a:fld>
            <a:endParaRPr lang="en-US"/>
          </a:p>
        </p:txBody>
      </p:sp>
    </p:spTree>
    <p:extLst>
      <p:ext uri="{BB962C8B-B14F-4D97-AF65-F5344CB8AC3E}">
        <p14:creationId xmlns:p14="http://schemas.microsoft.com/office/powerpoint/2010/main" val="2677568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cs typeface="Gill Sans" charset="0"/>
              </a:rPr>
              <a:t>What systems are worth studying? Cannot</a:t>
            </a:r>
            <a:r>
              <a:rPr lang="en-US" sz="1200" baseline="0" dirty="0" smtClean="0">
                <a:cs typeface="Gill Sans" charset="0"/>
              </a:rPr>
              <a:t> do with liquids, applicable materials – more from mark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cs typeface="Gill Sans" charset="0"/>
            </a:endParaRPr>
          </a:p>
          <a:p>
            <a:r>
              <a:rPr lang="en-US" dirty="0" smtClean="0">
                <a:solidFill>
                  <a:srgbClr val="FF0000"/>
                </a:solidFill>
                <a:latin typeface="+mn-lt"/>
              </a:rPr>
              <a:t>Pick a problem- transition to turbulent flow – phase contrast photo – workshop – cartoon – </a:t>
            </a:r>
            <a:r>
              <a:rPr lang="en-US" dirty="0" err="1" smtClean="0">
                <a:solidFill>
                  <a:srgbClr val="FF0000"/>
                </a:solidFill>
                <a:latin typeface="+mn-lt"/>
              </a:rPr>
              <a:t>xpcs</a:t>
            </a:r>
            <a:r>
              <a:rPr lang="en-US" dirty="0" smtClean="0">
                <a:solidFill>
                  <a:srgbClr val="FF0000"/>
                </a:solidFill>
                <a:latin typeface="+mn-lt"/>
              </a:rPr>
              <a:t> – </a:t>
            </a:r>
          </a:p>
          <a:p>
            <a:r>
              <a:rPr lang="en-US" dirty="0" smtClean="0">
                <a:solidFill>
                  <a:srgbClr val="FF0000"/>
                </a:solidFill>
                <a:latin typeface="+mn-lt"/>
              </a:rPr>
              <a:t>Dynamic speckle to look at stuff - -identify the best possible problem </a:t>
            </a:r>
          </a:p>
          <a:p>
            <a:r>
              <a:rPr lang="en-US" dirty="0" err="1" smtClean="0">
                <a:solidFill>
                  <a:srgbClr val="FF0000"/>
                </a:solidFill>
                <a:latin typeface="+mn-lt"/>
              </a:rPr>
              <a:t>Lcls</a:t>
            </a:r>
            <a:r>
              <a:rPr lang="en-US" dirty="0" smtClean="0">
                <a:solidFill>
                  <a:srgbClr val="FF0000"/>
                </a:solidFill>
                <a:latin typeface="+mn-lt"/>
              </a:rPr>
              <a:t> ii – cartoon – </a:t>
            </a:r>
            <a:r>
              <a:rPr lang="en-US" dirty="0" err="1" smtClean="0">
                <a:solidFill>
                  <a:srgbClr val="FF0000"/>
                </a:solidFill>
                <a:latin typeface="+mn-lt"/>
              </a:rPr>
              <a:t>souresh</a:t>
            </a:r>
            <a:r>
              <a:rPr lang="en-US" dirty="0" smtClean="0">
                <a:solidFill>
                  <a:srgbClr val="FF0000"/>
                </a:solidFill>
                <a:latin typeface="+mn-lt"/>
              </a:rPr>
              <a:t> – needs a real problem </a:t>
            </a:r>
            <a:r>
              <a:rPr lang="en-US" dirty="0" smtClean="0">
                <a:solidFill>
                  <a:srgbClr val="151515"/>
                </a:solidFill>
                <a:latin typeface="+mn-l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mn-lt"/>
                <a:cs typeface="Trebuchet MS"/>
              </a:rPr>
              <a:t>This example – model system studied recently – see the dynamics – see strain fields locally – space=time cross correlations </a:t>
            </a:r>
          </a:p>
          <a:p>
            <a:endParaRPr lang="en-US" dirty="0" smtClean="0">
              <a:solidFill>
                <a:srgbClr val="151515"/>
              </a:solidFill>
              <a:latin typeface="+mn-lt"/>
            </a:endParaRPr>
          </a:p>
          <a:p>
            <a:endParaRPr kumimoji="0" lang="en-US" sz="1200" b="0" i="0" u="none" strike="noStrike" cap="none" normalizeH="0" baseline="0" dirty="0" smtClean="0">
              <a:ln>
                <a:noFill/>
              </a:ln>
              <a:solidFill>
                <a:srgbClr val="FF0000"/>
              </a:solidFill>
              <a:effectLst/>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000000"/>
                </a:solidFill>
                <a:latin typeface="+mn-lt"/>
                <a:cs typeface="Trebuchet MS"/>
              </a:rPr>
              <a:t>Coolest thing about this – with these coherent beams – scattering from systems – see all this speckle – new techniques emerging – higher order correlations and cross correlations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cs typeface="Gill Sans"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cs typeface="Gill Sans" charset="0"/>
              </a:rPr>
              <a:t>p. 30 </a:t>
            </a:r>
            <a:r>
              <a:rPr lang="en-US" sz="1200" dirty="0" err="1" smtClean="0">
                <a:cs typeface="Gill Sans" charset="0"/>
              </a:rPr>
              <a:t>worskhop</a:t>
            </a:r>
            <a:r>
              <a:rPr lang="en-US" sz="1200" dirty="0" smtClean="0">
                <a:cs typeface="Gill Sans" charset="0"/>
              </a:rPr>
              <a:t> – interesting things that happen</a:t>
            </a:r>
            <a:r>
              <a:rPr lang="en-US" sz="1200" baseline="0" dirty="0" smtClean="0">
                <a:cs typeface="Gill Sans" charset="0"/>
              </a:rPr>
              <a:t> in real fluids figure 4.2.2 – add as science </a:t>
            </a:r>
            <a:endParaRPr lang="en-US" sz="1200" dirty="0" smtClean="0">
              <a:cs typeface="Gill Sans" charset="0"/>
            </a:endParaRPr>
          </a:p>
        </p:txBody>
      </p:sp>
      <p:sp>
        <p:nvSpPr>
          <p:cNvPr id="4" name="Footer Placeholder 3"/>
          <p:cNvSpPr>
            <a:spLocks noGrp="1"/>
          </p:cNvSpPr>
          <p:nvPr>
            <p:ph type="ftr" sz="quarter" idx="10"/>
          </p:nvPr>
        </p:nvSpPr>
        <p:spPr/>
        <p:txBody>
          <a:bodyPr/>
          <a:lstStyle/>
          <a:p>
            <a:pPr>
              <a:defRPr/>
            </a:pPr>
            <a:r>
              <a:rPr lang="en-US" smtClean="0">
                <a:solidFill>
                  <a:prstClr val="black"/>
                </a:solidFill>
                <a:latin typeface="Calibri"/>
              </a:rPr>
              <a:t>Go to "View | Header and Footer" to add your organization, sponsor, meeting name here; then, click "Apply to All"</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pPr>
              <a:defRPr/>
            </a:pPr>
            <a:fld id="{0A7538F2-B257-4323-A6D1-041D26C36D32}" type="slidenum">
              <a:rPr lang="en-US" smtClean="0">
                <a:solidFill>
                  <a:prstClr val="black"/>
                </a:solidFill>
                <a:latin typeface="Calibri"/>
              </a:rPr>
              <a:pPr>
                <a:defRPr/>
              </a:pPr>
              <a:t>21</a:t>
            </a:fld>
            <a:endParaRPr lang="en-US">
              <a:solidFill>
                <a:prstClr val="black"/>
              </a:solidFill>
              <a:latin typeface="Calibri"/>
            </a:endParaRPr>
          </a:p>
        </p:txBody>
      </p:sp>
    </p:spTree>
    <p:extLst>
      <p:ext uri="{BB962C8B-B14F-4D97-AF65-F5344CB8AC3E}">
        <p14:creationId xmlns:p14="http://schemas.microsoft.com/office/powerpoint/2010/main" val="13626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reconstruction is performed using an incident flux that is representative of what can be achieved with the APS-U over approximately one to two 8-hr shifts.</a:t>
            </a:r>
          </a:p>
          <a:p>
            <a:endParaRPr lang="en-US" dirty="0" smtClean="0"/>
          </a:p>
          <a:p>
            <a:r>
              <a:rPr lang="en-US" dirty="0" smtClean="0"/>
              <a:t>Other kinds of microscopy that have been done</a:t>
            </a:r>
            <a:r>
              <a:rPr lang="en-US" baseline="0" dirty="0" smtClean="0"/>
              <a:t> – bottom – things people are looking at now – right – visible light fluorescence from single atoms – all different, no one know why – different strain fields and structures – individual atoms producing that light – </a:t>
            </a:r>
          </a:p>
          <a:p>
            <a:endParaRPr lang="en-US" baseline="0" dirty="0" smtClean="0"/>
          </a:p>
          <a:p>
            <a:r>
              <a:rPr lang="en-US" baseline="0" dirty="0" smtClean="0"/>
              <a:t>Deposited in a region – just a few atoms – </a:t>
            </a:r>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36155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Discovery Science and Innovation Impacts</a:t>
            </a:r>
          </a:p>
          <a:p>
            <a:r>
              <a:rPr lang="en-US" dirty="0" smtClean="0"/>
              <a:t>Better position to win and grow the</a:t>
            </a:r>
            <a:r>
              <a:rPr lang="en-US" baseline="0" dirty="0" smtClean="0"/>
              <a:t> lab strategically</a:t>
            </a:r>
          </a:p>
          <a:p>
            <a:r>
              <a:rPr lang="en-US" baseline="0" dirty="0" smtClean="0"/>
              <a:t>Building strong partnerships and external relationships</a:t>
            </a:r>
            <a:endParaRPr lang="en-US" dirty="0" smtClean="0"/>
          </a:p>
          <a:p>
            <a:r>
              <a:rPr lang="en-US" dirty="0" smtClean="0"/>
              <a:t>Modernization Advances</a:t>
            </a:r>
          </a:p>
          <a:p>
            <a:r>
              <a:rPr lang="en-US" dirty="0" smtClean="0"/>
              <a:t>Different way of doing business</a:t>
            </a:r>
          </a:p>
          <a:p>
            <a:r>
              <a:rPr lang="en-US" dirty="0" smtClean="0"/>
              <a:t>Serious progress – </a:t>
            </a:r>
          </a:p>
          <a:p>
            <a:r>
              <a:rPr lang="en-US" dirty="0" smtClean="0"/>
              <a:t>	How we compete </a:t>
            </a:r>
          </a:p>
          <a:p>
            <a:r>
              <a:rPr lang="en-US" dirty="0" smtClean="0"/>
              <a:t>	How we address safety </a:t>
            </a:r>
          </a:p>
          <a:p>
            <a:r>
              <a:rPr lang="en-US" dirty="0" smtClean="0"/>
              <a:t>	How we reduce legacy waste/nuclear</a:t>
            </a:r>
            <a:r>
              <a:rPr lang="en-US" baseline="0" dirty="0" smtClean="0"/>
              <a:t> foot print</a:t>
            </a:r>
          </a:p>
          <a:p>
            <a:r>
              <a:rPr lang="en-US" baseline="0" dirty="0" smtClean="0"/>
              <a:t>	How we modernize and improve infrastructure</a:t>
            </a:r>
          </a:p>
          <a:p>
            <a:r>
              <a:rPr lang="en-US" baseline="0" dirty="0" smtClean="0"/>
              <a:t>	How we collaborate</a:t>
            </a:r>
          </a:p>
          <a:p>
            <a:endParaRPr lang="en-US" dirty="0" smtClean="0"/>
          </a:p>
          <a:p>
            <a:r>
              <a:rPr lang="en-US" dirty="0" smtClean="0"/>
              <a:t>Results</a:t>
            </a:r>
          </a:p>
          <a:p>
            <a:r>
              <a:rPr lang="en-US" sz="1200" dirty="0" smtClean="0"/>
              <a:t>Progress in science and user facilities</a:t>
            </a:r>
          </a:p>
          <a:p>
            <a:pPr>
              <a:spcBef>
                <a:spcPts val="1800"/>
              </a:spcBef>
            </a:pPr>
            <a:r>
              <a:rPr lang="en-US" sz="1200" b="1" dirty="0" smtClean="0">
                <a:solidFill>
                  <a:schemeClr val="tx1">
                    <a:lumMod val="50000"/>
                  </a:schemeClr>
                </a:solidFill>
              </a:rPr>
              <a:t>Energy Frontier Research Centers ($50M+++)</a:t>
            </a:r>
          </a:p>
          <a:p>
            <a:pPr>
              <a:spcBef>
                <a:spcPts val="1800"/>
              </a:spcBef>
            </a:pPr>
            <a:r>
              <a:rPr lang="en-US" sz="1200" b="1" dirty="0" smtClean="0">
                <a:solidFill>
                  <a:schemeClr val="tx1">
                    <a:lumMod val="50000"/>
                  </a:schemeClr>
                </a:solidFill>
              </a:rPr>
              <a:t>Joint Center for Energy Storage Research ($125M)</a:t>
            </a:r>
          </a:p>
          <a:p>
            <a:pPr>
              <a:spcBef>
                <a:spcPts val="1800"/>
              </a:spcBef>
            </a:pPr>
            <a:r>
              <a:rPr lang="en-US" sz="1200" b="1" dirty="0" smtClean="0">
                <a:solidFill>
                  <a:schemeClr val="tx1">
                    <a:lumMod val="50000"/>
                  </a:schemeClr>
                </a:solidFill>
              </a:rPr>
              <a:t>Advanced Photon Source Upgrade ($550M)</a:t>
            </a:r>
          </a:p>
          <a:p>
            <a:pPr>
              <a:spcBef>
                <a:spcPts val="1800"/>
              </a:spcBef>
            </a:pPr>
            <a:r>
              <a:rPr lang="en-US" sz="1200" b="1" dirty="0" smtClean="0">
                <a:solidFill>
                  <a:schemeClr val="tx1">
                    <a:lumMod val="50000"/>
                  </a:schemeClr>
                </a:solidFill>
              </a:rPr>
              <a:t>MIRA - Blue Gene/Q ($100M)</a:t>
            </a:r>
          </a:p>
          <a:p>
            <a:pPr>
              <a:spcBef>
                <a:spcPts val="1800"/>
              </a:spcBef>
            </a:pPr>
            <a:r>
              <a:rPr lang="en-US" sz="1200" b="1" dirty="0" smtClean="0">
                <a:solidFill>
                  <a:srgbClr val="FF0000"/>
                </a:solidFill>
              </a:rPr>
              <a:t>Institute for Molecular Engineering ($7M/</a:t>
            </a:r>
            <a:r>
              <a:rPr lang="en-US" sz="1200" b="1" dirty="0" err="1" smtClean="0">
                <a:solidFill>
                  <a:srgbClr val="FF0000"/>
                </a:solidFill>
              </a:rPr>
              <a:t>yr</a:t>
            </a:r>
            <a:r>
              <a:rPr lang="en-US" sz="1200" b="1" dirty="0" smtClean="0">
                <a:solidFill>
                  <a:srgbClr val="FF0000"/>
                </a:solidFill>
              </a:rPr>
              <a:t>)</a:t>
            </a:r>
          </a:p>
          <a:p>
            <a:pPr>
              <a:spcBef>
                <a:spcPts val="1800"/>
              </a:spcBef>
            </a:pPr>
            <a:endParaRPr lang="en-US" sz="1200" b="1" dirty="0" smtClean="0">
              <a:solidFill>
                <a:srgbClr val="FF0000"/>
              </a:solidFill>
            </a:endParaRPr>
          </a:p>
          <a:p>
            <a:pPr>
              <a:spcBef>
                <a:spcPts val="1800"/>
              </a:spcBef>
            </a:pPr>
            <a:r>
              <a:rPr lang="en-US" sz="1200" dirty="0" smtClean="0"/>
              <a:t>Progress in lab modernization</a:t>
            </a:r>
            <a:endParaRPr lang="en-US" sz="1200" b="1" dirty="0" smtClean="0">
              <a:solidFill>
                <a:srgbClr val="FF0000"/>
              </a:solidFill>
            </a:endParaRPr>
          </a:p>
          <a:p>
            <a:pPr>
              <a:spcBef>
                <a:spcPts val="2400"/>
              </a:spcBef>
            </a:pPr>
            <a:r>
              <a:rPr lang="en-US" sz="1200" b="1" dirty="0" smtClean="0">
                <a:solidFill>
                  <a:schemeClr val="tx1">
                    <a:lumMod val="50000"/>
                  </a:schemeClr>
                </a:solidFill>
              </a:rPr>
              <a:t>Energy Science Building ($90M, DOE/SC)</a:t>
            </a:r>
          </a:p>
          <a:p>
            <a:pPr>
              <a:spcBef>
                <a:spcPts val="2400"/>
              </a:spcBef>
            </a:pPr>
            <a:r>
              <a:rPr lang="en-US" sz="1200" b="1" dirty="0" smtClean="0">
                <a:solidFill>
                  <a:schemeClr val="tx1">
                    <a:lumMod val="50000"/>
                  </a:schemeClr>
                </a:solidFill>
              </a:rPr>
              <a:t>Advanced Protein Crystallization Facility ($35M, IL)</a:t>
            </a:r>
          </a:p>
          <a:p>
            <a:pPr>
              <a:spcBef>
                <a:spcPts val="2400"/>
              </a:spcBef>
            </a:pPr>
            <a:r>
              <a:rPr lang="en-US" sz="1200" b="1" dirty="0" smtClean="0">
                <a:solidFill>
                  <a:schemeClr val="tx1">
                    <a:lumMod val="50000"/>
                  </a:schemeClr>
                </a:solidFill>
              </a:rPr>
              <a:t>Radiological Footprint Reduction ($107M, DOE/EM)</a:t>
            </a:r>
          </a:p>
          <a:p>
            <a:pPr>
              <a:spcBef>
                <a:spcPts val="2400"/>
              </a:spcBef>
            </a:pPr>
            <a:r>
              <a:rPr lang="en-US" sz="1200" b="1" dirty="0" smtClean="0">
                <a:solidFill>
                  <a:schemeClr val="tx1">
                    <a:lumMod val="50000"/>
                  </a:schemeClr>
                </a:solidFill>
              </a:rPr>
              <a:t>Developed program capture capabilities</a:t>
            </a:r>
          </a:p>
          <a:p>
            <a:pPr>
              <a:spcBef>
                <a:spcPts val="2400"/>
              </a:spcBef>
            </a:pPr>
            <a:r>
              <a:rPr lang="en-US" sz="1200" b="1" dirty="0" smtClean="0">
                <a:solidFill>
                  <a:schemeClr val="tx1">
                    <a:lumMod val="50000"/>
                  </a:schemeClr>
                </a:solidFill>
              </a:rPr>
              <a:t>Increased rigor in the process</a:t>
            </a:r>
          </a:p>
          <a:p>
            <a:pPr>
              <a:spcBef>
                <a:spcPts val="2400"/>
              </a:spcBef>
            </a:pPr>
            <a:r>
              <a:rPr lang="en-US" sz="1200" b="1" dirty="0" smtClean="0">
                <a:solidFill>
                  <a:schemeClr val="tx1">
                    <a:lumMod val="50000"/>
                  </a:schemeClr>
                </a:solidFill>
              </a:rPr>
              <a:t>Made some really good hires </a:t>
            </a:r>
          </a:p>
          <a:p>
            <a:r>
              <a:rPr lang="en-US" sz="1200" kern="1200" dirty="0" smtClean="0">
                <a:solidFill>
                  <a:schemeClr val="tx1"/>
                </a:solidFill>
                <a:effectLst/>
                <a:latin typeface="+mn-lt"/>
                <a:ea typeface="+mn-ea"/>
                <a:cs typeface="+mn-cs"/>
              </a:rPr>
              <a:t>Hi Eric,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did talk with Paul regarding the footprints reductions and infrastructure improvements. He is going to give it more thought and send us some summary information later today. The designer working to add MDL to the ESB rendering for the Argonne aerial view and will send that along later today as well.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meantime, I spoke with Karen Hellman and here are the stats related to ESB and APCF:</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ESB</a:t>
            </a:r>
          </a:p>
          <a:p>
            <a:pPr lvl="0"/>
            <a:r>
              <a:rPr lang="en-US" sz="1200" kern="1200" dirty="0" smtClean="0">
                <a:solidFill>
                  <a:schemeClr val="tx1"/>
                </a:solidFill>
                <a:effectLst/>
                <a:latin typeface="+mn-lt"/>
                <a:ea typeface="+mn-ea"/>
                <a:cs typeface="+mn-cs"/>
              </a:rPr>
              <a:t>Capacity for 253</a:t>
            </a:r>
          </a:p>
          <a:p>
            <a:pPr lvl="0"/>
            <a:r>
              <a:rPr lang="en-US" sz="1200" kern="1200" dirty="0" smtClean="0">
                <a:solidFill>
                  <a:schemeClr val="tx1"/>
                </a:solidFill>
                <a:effectLst/>
                <a:latin typeface="+mn-lt"/>
                <a:ea typeface="+mn-ea"/>
                <a:cs typeface="+mn-cs"/>
              </a:rPr>
              <a:t>Moved approximately 160 – waiting on space re-allocation for the final occupants – but all planned moves have been completed</a:t>
            </a:r>
          </a:p>
          <a:p>
            <a:pPr lvl="0"/>
            <a:r>
              <a:rPr lang="en-US" sz="1200" kern="1200" dirty="0" smtClean="0">
                <a:solidFill>
                  <a:schemeClr val="tx1"/>
                </a:solidFill>
                <a:effectLst/>
                <a:latin typeface="+mn-lt"/>
                <a:ea typeface="+mn-ea"/>
                <a:cs typeface="+mn-cs"/>
              </a:rPr>
              <a:t>Focus now is on finishing equipment hook-ups and completing lab space</a:t>
            </a:r>
          </a:p>
          <a:p>
            <a:r>
              <a:rPr lang="en-US" sz="1200" kern="1200" dirty="0" smtClean="0">
                <a:solidFill>
                  <a:schemeClr val="tx1"/>
                </a:solidFill>
                <a:effectLst/>
                <a:latin typeface="+mn-lt"/>
                <a:ea typeface="+mn-ea"/>
                <a:cs typeface="+mn-cs"/>
              </a:rPr>
              <a:t>APCF</a:t>
            </a:r>
          </a:p>
          <a:p>
            <a:pPr lvl="0"/>
            <a:r>
              <a:rPr lang="en-US" sz="1200" kern="1200" dirty="0" smtClean="0">
                <a:solidFill>
                  <a:schemeClr val="tx1"/>
                </a:solidFill>
                <a:effectLst/>
                <a:latin typeface="+mn-lt"/>
                <a:ea typeface="+mn-ea"/>
                <a:cs typeface="+mn-cs"/>
              </a:rPr>
              <a:t>Capacity for 80</a:t>
            </a:r>
          </a:p>
          <a:p>
            <a:pPr lvl="0"/>
            <a:r>
              <a:rPr lang="en-US" sz="1200" kern="1200" dirty="0" smtClean="0">
                <a:solidFill>
                  <a:schemeClr val="tx1"/>
                </a:solidFill>
                <a:effectLst/>
                <a:latin typeface="+mn-lt"/>
                <a:ea typeface="+mn-ea"/>
                <a:cs typeface="+mn-cs"/>
              </a:rPr>
              <a:t>Moves started on 2/3, will be done in 4 phases, each phase is two weeks long and will be complete by end of March</a:t>
            </a:r>
          </a:p>
          <a:p>
            <a:pPr lvl="0"/>
            <a:r>
              <a:rPr lang="en-US" sz="1200" kern="1200" dirty="0" smtClean="0">
                <a:solidFill>
                  <a:schemeClr val="tx1"/>
                </a:solidFill>
                <a:effectLst/>
                <a:latin typeface="+mn-lt"/>
                <a:ea typeface="+mn-ea"/>
                <a:cs typeface="+mn-cs"/>
              </a:rPr>
              <a:t>All structural biology will be relocated to APCF</a:t>
            </a:r>
          </a:p>
          <a:p>
            <a:r>
              <a:rPr lang="en-US" sz="1200" kern="1200" dirty="0" smtClean="0">
                <a:solidFill>
                  <a:schemeClr val="tx1"/>
                </a:solidFill>
                <a:effectLst/>
                <a:latin typeface="+mn-lt"/>
                <a:ea typeface="+mn-ea"/>
                <a:cs typeface="+mn-cs"/>
              </a:rPr>
              <a:t>Let me know if there is anything else you need. </a:t>
            </a:r>
          </a:p>
          <a:p>
            <a:r>
              <a:rPr lang="en-US" sz="1200" kern="1200" dirty="0" smtClean="0">
                <a:solidFill>
                  <a:schemeClr val="tx1"/>
                </a:solidFill>
                <a:effectLst/>
                <a:latin typeface="+mn-lt"/>
                <a:ea typeface="+mn-ea"/>
                <a:cs typeface="+mn-cs"/>
              </a:rPr>
              <a:t> </a:t>
            </a:r>
          </a:p>
          <a:p>
            <a:pPr>
              <a:spcBef>
                <a:spcPts val="2400"/>
              </a:spcBef>
            </a:pPr>
            <a:endParaRPr lang="en-US" sz="1200" b="1" dirty="0" smtClean="0">
              <a:solidFill>
                <a:schemeClr val="tx1">
                  <a:lumMod val="50000"/>
                </a:schemeClr>
              </a:solidFill>
            </a:endParaRPr>
          </a:p>
          <a:p>
            <a:pPr marL="0" marR="0" indent="0" algn="l" defTabSz="457200" rtl="0" eaLnBrk="1" fontAlgn="auto" latinLnBrk="0" hangingPunct="1">
              <a:lnSpc>
                <a:spcPct val="100000"/>
              </a:lnSpc>
              <a:spcBef>
                <a:spcPts val="24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2C21FE5-7B22-7D4A-91BE-B2B1A010F52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78012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Date Placeholder 9"/>
          <p:cNvSpPr>
            <a:spLocks noGrp="1" noChangeArrowheads="1"/>
          </p:cNvSpPr>
          <p:nvPr>
            <p:ph type="dt" sz="quarter"/>
          </p:nvPr>
        </p:nvSpPr>
        <p:spPr/>
        <p:txBody>
          <a:bodyPr/>
          <a:lstStyle/>
          <a:p>
            <a:pPr>
              <a:defRPr/>
            </a:pPr>
            <a:r>
              <a:rPr lang="en-US"/>
              <a:t>11/01/13</a:t>
            </a:r>
          </a:p>
        </p:txBody>
      </p:sp>
      <p:sp>
        <p:nvSpPr>
          <p:cNvPr id="11" name="Rectangle 12"/>
          <p:cNvSpPr>
            <a:spLocks noGrp="1" noChangeArrowheads="1"/>
          </p:cNvSpPr>
          <p:nvPr>
            <p:ph type="ftr" sz="quarter"/>
          </p:nvPr>
        </p:nvSpPr>
        <p:spPr/>
        <p:txBody>
          <a:bodyPr/>
          <a:lstStyle/>
          <a:p>
            <a:pPr>
              <a:defRPr/>
            </a:pPr>
            <a:r>
              <a:rPr lang="en-US"/>
              <a:t>Go to "View | Header and Footer" to add your organization, sponsor, meeting name here; then, click "Apply to All"</a:t>
            </a:r>
          </a:p>
        </p:txBody>
      </p:sp>
      <p:sp>
        <p:nvSpPr>
          <p:cNvPr id="12" name="Rectangle 13"/>
          <p:cNvSpPr>
            <a:spLocks noGrp="1" noChangeArrowheads="1"/>
          </p:cNvSpPr>
          <p:nvPr>
            <p:ph type="sldNum" sz="quarter"/>
          </p:nvPr>
        </p:nvSpPr>
        <p:spPr/>
        <p:txBody>
          <a:bodyPr/>
          <a:lstStyle>
            <a:lvl1pPr eaLnBrk="0" hangingPunct="0">
              <a:tabLst>
                <a:tab pos="457200" algn="l"/>
                <a:tab pos="914400" algn="l"/>
                <a:tab pos="1371600" algn="l"/>
                <a:tab pos="1828800" algn="l"/>
                <a:tab pos="2286000" algn="l"/>
                <a:tab pos="2743200" algn="l"/>
              </a:tabLst>
              <a:defRPr sz="2400">
                <a:solidFill>
                  <a:schemeClr val="bg1"/>
                </a:solidFill>
                <a:latin typeface="Arial" charset="0"/>
                <a:ea typeface="ＭＳ Ｐゴシック" charset="0"/>
                <a:cs typeface="ＭＳ Ｐゴシック" charset="0"/>
              </a:defRPr>
            </a:lvl1pPr>
            <a:lvl2pPr eaLnBrk="0" hangingPunct="0">
              <a:tabLst>
                <a:tab pos="457200" algn="l"/>
                <a:tab pos="914400" algn="l"/>
                <a:tab pos="1371600" algn="l"/>
                <a:tab pos="1828800" algn="l"/>
                <a:tab pos="2286000" algn="l"/>
                <a:tab pos="2743200" algn="l"/>
              </a:tabLst>
              <a:defRPr sz="2400">
                <a:solidFill>
                  <a:schemeClr val="bg1"/>
                </a:solidFill>
                <a:latin typeface="Arial" charset="0"/>
                <a:ea typeface="ＭＳ Ｐゴシック" charset="0"/>
              </a:defRPr>
            </a:lvl2pPr>
            <a:lvl3pPr eaLnBrk="0" hangingPunct="0">
              <a:tabLst>
                <a:tab pos="457200" algn="l"/>
                <a:tab pos="914400" algn="l"/>
                <a:tab pos="1371600" algn="l"/>
                <a:tab pos="1828800" algn="l"/>
                <a:tab pos="2286000" algn="l"/>
                <a:tab pos="2743200" algn="l"/>
              </a:tabLst>
              <a:defRPr sz="2400">
                <a:solidFill>
                  <a:schemeClr val="bg1"/>
                </a:solidFill>
                <a:latin typeface="Arial" charset="0"/>
                <a:ea typeface="ＭＳ Ｐゴシック" charset="0"/>
              </a:defRPr>
            </a:lvl3pPr>
            <a:lvl4pPr eaLnBrk="0" hangingPunct="0">
              <a:tabLst>
                <a:tab pos="457200" algn="l"/>
                <a:tab pos="914400" algn="l"/>
                <a:tab pos="1371600" algn="l"/>
                <a:tab pos="1828800" algn="l"/>
                <a:tab pos="2286000" algn="l"/>
                <a:tab pos="2743200" algn="l"/>
              </a:tabLst>
              <a:defRPr sz="2400">
                <a:solidFill>
                  <a:schemeClr val="bg1"/>
                </a:solidFill>
                <a:latin typeface="Arial" charset="0"/>
                <a:ea typeface="ＭＳ Ｐゴシック" charset="0"/>
              </a:defRPr>
            </a:lvl4pPr>
            <a:lvl5pPr eaLnBrk="0" hangingPunct="0">
              <a:tabLst>
                <a:tab pos="457200" algn="l"/>
                <a:tab pos="914400" algn="l"/>
                <a:tab pos="1371600" algn="l"/>
                <a:tab pos="1828800" algn="l"/>
                <a:tab pos="2286000" algn="l"/>
                <a:tab pos="27432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sz="2400">
                <a:solidFill>
                  <a:schemeClr val="bg1"/>
                </a:solidFill>
                <a:latin typeface="Arial" charset="0"/>
                <a:ea typeface="ＭＳ Ｐゴシック" charset="0"/>
              </a:defRPr>
            </a:lvl9pPr>
          </a:lstStyle>
          <a:p>
            <a:pPr eaLnBrk="1" hangingPunct="1">
              <a:defRPr/>
            </a:pPr>
            <a:fld id="{69F872C3-F077-8F48-97B3-0C206E9FBDDD}" type="slidenum">
              <a:rPr lang="en-US" sz="1200" smtClean="0">
                <a:solidFill>
                  <a:srgbClr val="000000"/>
                </a:solidFill>
                <a:latin typeface="Times New Roman" charset="0"/>
              </a:rPr>
              <a:pPr eaLnBrk="1" hangingPunct="1">
                <a:defRPr/>
              </a:pPr>
              <a:t>23</a:t>
            </a:fld>
            <a:endParaRPr lang="en-US" sz="1200" smtClean="0">
              <a:solidFill>
                <a:srgbClr val="000000"/>
              </a:solidFill>
              <a:latin typeface="Times New Roman" charset="0"/>
            </a:endParaRPr>
          </a:p>
        </p:txBody>
      </p:sp>
      <p:sp>
        <p:nvSpPr>
          <p:cNvPr id="59393" name="Text Box 1"/>
          <p:cNvSpPr txBox="1">
            <a:spLocks noChangeArrowheads="1"/>
          </p:cNvSpPr>
          <p:nvPr/>
        </p:nvSpPr>
        <p:spPr bwMode="auto">
          <a:xfrm>
            <a:off x="3884613" y="0"/>
            <a:ext cx="2963862"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buClrTx/>
              <a:buFontTx/>
              <a:buNone/>
              <a:defRPr/>
            </a:pPr>
            <a:r>
              <a:rPr lang="en-US" sz="1200" smtClean="0">
                <a:solidFill>
                  <a:srgbClr val="000000"/>
                </a:solidFill>
                <a:latin typeface="Times New Roman" charset="0"/>
              </a:rPr>
              <a:t>11/01/13</a:t>
            </a:r>
          </a:p>
        </p:txBody>
      </p:sp>
      <p:sp>
        <p:nvSpPr>
          <p:cNvPr id="59394" name="Text Box 2"/>
          <p:cNvSpPr txBox="1">
            <a:spLocks noChangeArrowheads="1"/>
          </p:cNvSpPr>
          <p:nvPr/>
        </p:nvSpPr>
        <p:spPr bwMode="auto">
          <a:xfrm>
            <a:off x="0" y="8494713"/>
            <a:ext cx="296386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smtClean="0">
                <a:solidFill>
                  <a:srgbClr val="000000"/>
                </a:solidFill>
                <a:latin typeface="Times New Roman" charset="0"/>
              </a:rPr>
              <a:t>Go to "View | Header and Footer" to add your organization, sponsor, meeting name here; then, click "Apply to All"</a:t>
            </a:r>
          </a:p>
        </p:txBody>
      </p:sp>
      <p:sp>
        <p:nvSpPr>
          <p:cNvPr id="59395" name="Text Box 3"/>
          <p:cNvSpPr txBox="1">
            <a:spLocks noChangeArrowheads="1"/>
          </p:cNvSpPr>
          <p:nvPr/>
        </p:nvSpPr>
        <p:spPr bwMode="auto">
          <a:xfrm>
            <a:off x="3884613" y="8685213"/>
            <a:ext cx="2963862"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Tx/>
              <a:buFontTx/>
              <a:buNone/>
              <a:defRPr/>
            </a:pPr>
            <a:fld id="{136ED0E2-E51C-344A-8CDB-8101539F78C1}" type="slidenum">
              <a:rPr lang="en-US" sz="1200" smtClean="0">
                <a:solidFill>
                  <a:srgbClr val="000000"/>
                </a:solidFill>
                <a:latin typeface="Times New Roman" charset="0"/>
              </a:rPr>
              <a:pPr algn="r" eaLnBrk="1" hangingPunct="1">
                <a:buClrTx/>
                <a:buFontTx/>
                <a:buNone/>
                <a:defRPr/>
              </a:pPr>
              <a:t>23</a:t>
            </a:fld>
            <a:endParaRPr lang="en-US" sz="1200" smtClean="0">
              <a:solidFill>
                <a:srgbClr val="000000"/>
              </a:solidFill>
              <a:latin typeface="Times New Roman" charset="0"/>
            </a:endParaRPr>
          </a:p>
        </p:txBody>
      </p:sp>
      <p:sp>
        <p:nvSpPr>
          <p:cNvPr id="59396" name="Text Box 4"/>
          <p:cNvSpPr txBox="1">
            <a:spLocks noChangeArrowheads="1"/>
          </p:cNvSpPr>
          <p:nvPr/>
        </p:nvSpPr>
        <p:spPr bwMode="auto">
          <a:xfrm>
            <a:off x="3884613"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buClrTx/>
              <a:buFontTx/>
              <a:buNone/>
              <a:defRPr/>
            </a:pPr>
            <a:r>
              <a:rPr lang="en-US" sz="1200" smtClean="0">
                <a:solidFill>
                  <a:srgbClr val="000000"/>
                </a:solidFill>
                <a:latin typeface="Times New Roman" charset="0"/>
              </a:rPr>
              <a:t>01/27/14</a:t>
            </a:r>
          </a:p>
        </p:txBody>
      </p:sp>
      <p:sp>
        <p:nvSpPr>
          <p:cNvPr id="59397" name="Text Box 5"/>
          <p:cNvSpPr txBox="1">
            <a:spLocks noChangeArrowheads="1"/>
          </p:cNvSpPr>
          <p:nvPr/>
        </p:nvSpPr>
        <p:spPr bwMode="auto">
          <a:xfrm>
            <a:off x="0" y="8496300"/>
            <a:ext cx="296545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smtClean="0">
                <a:solidFill>
                  <a:srgbClr val="000000"/>
                </a:solidFill>
                <a:latin typeface="Times New Roman" charset="0"/>
              </a:rPr>
              <a:t>Go to "View | Header and Footer" to add your organization, sponsor, meeting name here; then, click "Apply to All"</a:t>
            </a:r>
          </a:p>
        </p:txBody>
      </p:sp>
      <p:sp>
        <p:nvSpPr>
          <p:cNvPr id="59398" name="Text Box 6"/>
          <p:cNvSpPr txBox="1">
            <a:spLocks noChangeArrowheads="1"/>
          </p:cNvSpPr>
          <p:nvPr/>
        </p:nvSpPr>
        <p:spPr bwMode="auto">
          <a:xfrm>
            <a:off x="3884613" y="8685213"/>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Tx/>
              <a:buFontTx/>
              <a:buNone/>
              <a:defRPr/>
            </a:pPr>
            <a:fld id="{B3788130-30C4-DB4C-A9E0-25063A8E9E08}" type="slidenum">
              <a:rPr lang="en-US" sz="1200" smtClean="0">
                <a:solidFill>
                  <a:srgbClr val="000000"/>
                </a:solidFill>
                <a:latin typeface="Times New Roman" charset="0"/>
              </a:rPr>
              <a:pPr algn="r" eaLnBrk="1" hangingPunct="1">
                <a:buClrTx/>
                <a:buFontTx/>
                <a:buNone/>
                <a:defRPr/>
              </a:pPr>
              <a:t>23</a:t>
            </a:fld>
            <a:endParaRPr lang="en-US" sz="1200" smtClean="0">
              <a:solidFill>
                <a:srgbClr val="000000"/>
              </a:solidFill>
              <a:latin typeface="Times New Roman" charset="0"/>
            </a:endParaRPr>
          </a:p>
        </p:txBody>
      </p:sp>
      <p:sp>
        <p:nvSpPr>
          <p:cNvPr id="59399" name="Text Box 7"/>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9400" name="Text Box 8"/>
          <p:cNvSpPr>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red objects are the bending magnets,</a:t>
            </a:r>
            <a:r>
              <a:rPr lang="en-US" dirty="0" smtClean="0">
                <a:effectLst/>
              </a:rPr>
              <a:t> </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Full sector is 25 meters,</a:t>
            </a:r>
            <a:r>
              <a:rPr lang="en-US" baseline="0" dirty="0" smtClean="0">
                <a:effectLst/>
              </a:rPr>
              <a:t> including insertion devices. – 40 around the ring</a:t>
            </a:r>
          </a:p>
          <a:p>
            <a:endParaRPr lang="en-US" dirty="0" smtClean="0">
              <a:effectLst/>
            </a:endParaRPr>
          </a:p>
          <a:p>
            <a:r>
              <a:rPr lang="en-US" dirty="0" smtClean="0">
                <a:effectLst/>
              </a:rPr>
              <a:t>1,200 magnets being replaced.</a:t>
            </a:r>
          </a:p>
          <a:p>
            <a:endParaRPr lang="en-US" dirty="0" smtClean="0">
              <a:effectLst/>
            </a:endParaRPr>
          </a:p>
          <a:p>
            <a:r>
              <a:rPr lang="en-US" dirty="0" smtClean="0">
                <a:effectLst/>
              </a:rPr>
              <a:t>Circular beam creates flexibility in </a:t>
            </a:r>
            <a:r>
              <a:rPr lang="en-US" dirty="0" err="1" smtClean="0">
                <a:effectLst/>
              </a:rPr>
              <a:t>undulator</a:t>
            </a:r>
            <a:r>
              <a:rPr lang="en-US" dirty="0" smtClean="0">
                <a:effectLst/>
              </a:rPr>
              <a:t> design </a:t>
            </a:r>
          </a:p>
          <a:p>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t>24</a:t>
            </a:fld>
            <a:endParaRPr lang="en-US"/>
          </a:p>
        </p:txBody>
      </p:sp>
    </p:spTree>
    <p:extLst>
      <p:ext uri="{BB962C8B-B14F-4D97-AF65-F5344CB8AC3E}">
        <p14:creationId xmlns:p14="http://schemas.microsoft.com/office/powerpoint/2010/main" val="4011464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D2688-D202-4167-9AC6-3697311FE6D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503245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Removing</a:t>
            </a:r>
            <a:r>
              <a:rPr lang="en-US" baseline="0" dirty="0" smtClean="0"/>
              <a:t> 1885</a:t>
            </a:r>
            <a:r>
              <a:rPr lang="en-US" dirty="0" smtClean="0"/>
              <a:t> tons of stuff from ring</a:t>
            </a:r>
          </a:p>
          <a:p>
            <a:r>
              <a:rPr lang="en-US" dirty="0" smtClean="0"/>
              <a:t>MBA: Replacing</a:t>
            </a:r>
            <a:r>
              <a:rPr lang="en-US" baseline="0" dirty="0" smtClean="0"/>
              <a:t> with 3300 tons of stuff in ring – will settle</a:t>
            </a:r>
          </a:p>
          <a:p>
            <a:r>
              <a:rPr lang="en-US" baseline="0" dirty="0" err="1" smtClean="0"/>
              <a:t>Vibrationally</a:t>
            </a:r>
            <a:r>
              <a:rPr lang="en-US" baseline="0" dirty="0" smtClean="0"/>
              <a:t> quiet.</a:t>
            </a:r>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t>26</a:t>
            </a:fld>
            <a:endParaRPr lang="en-US"/>
          </a:p>
        </p:txBody>
      </p:sp>
    </p:spTree>
    <p:extLst>
      <p:ext uri="{BB962C8B-B14F-4D97-AF65-F5344CB8AC3E}">
        <p14:creationId xmlns:p14="http://schemas.microsoft.com/office/powerpoint/2010/main" val="1739721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MS PGothic" pitchFamily="34" charset="-128"/>
              </a:rPr>
              <a:t>Not only do we get beautiful improved electron beam, but it is easier to convert into beautiful x-ray</a:t>
            </a:r>
            <a:r>
              <a:rPr lang="en-US" baseline="0" dirty="0" smtClean="0">
                <a:ea typeface="ＭＳ Ｐゴシック" charset="0"/>
                <a:cs typeface="MS PGothic" pitchFamily="34" charset="-128"/>
              </a:rPr>
              <a:t> beams with </a:t>
            </a:r>
            <a:r>
              <a:rPr lang="en-US" baseline="0" dirty="0" err="1" smtClean="0">
                <a:ea typeface="ＭＳ Ｐゴシック" charset="0"/>
                <a:cs typeface="MS PGothic" pitchFamily="34" charset="-128"/>
              </a:rPr>
              <a:t>undulators</a:t>
            </a:r>
            <a:r>
              <a:rPr lang="en-US" baseline="0" dirty="0" smtClean="0">
                <a:ea typeface="ＭＳ Ｐゴシック" charset="0"/>
                <a:cs typeface="MS PGothic" pitchFamily="34" charset="-128"/>
              </a:rPr>
              <a:t> </a:t>
            </a:r>
          </a:p>
          <a:p>
            <a:endParaRPr lang="en-US" baseline="0" dirty="0" smtClean="0">
              <a:ea typeface="ＭＳ Ｐゴシック" charset="0"/>
              <a:cs typeface="MS PGothic" pitchFamily="34" charset="-128"/>
            </a:endParaRPr>
          </a:p>
          <a:p>
            <a:r>
              <a:rPr lang="en-US" dirty="0" smtClean="0">
                <a:ea typeface="ＭＳ Ｐゴシック" charset="0"/>
                <a:cs typeface="MS PGothic" pitchFamily="34" charset="-128"/>
              </a:rPr>
              <a:t>So</a:t>
            </a:r>
            <a:r>
              <a:rPr lang="en-US" dirty="0">
                <a:ea typeface="ＭＳ Ｐゴシック" charset="0"/>
                <a:cs typeface="MS PGothic" pitchFamily="34" charset="-128"/>
              </a:rPr>
              <a:t> when we mention that the round beam of our MBA machine will open new  possibilities for high performance </a:t>
            </a:r>
            <a:r>
              <a:rPr lang="en-US" dirty="0" err="1">
                <a:ea typeface="ＭＳ Ｐゴシック" charset="0"/>
                <a:cs typeface="MS PGothic" pitchFamily="34" charset="-128"/>
              </a:rPr>
              <a:t>undulators</a:t>
            </a:r>
            <a:r>
              <a:rPr lang="en-US" dirty="0">
                <a:ea typeface="ＭＳ Ｐゴシック" charset="0"/>
                <a:cs typeface="MS PGothic" pitchFamily="34" charset="-128"/>
              </a:rPr>
              <a:t>, that is very synergistic </a:t>
            </a:r>
            <a:br>
              <a:rPr lang="en-US" dirty="0">
                <a:ea typeface="ＭＳ Ｐゴシック" charset="0"/>
                <a:cs typeface="MS PGothic" pitchFamily="34" charset="-128"/>
              </a:rPr>
            </a:br>
            <a:r>
              <a:rPr lang="en-US" dirty="0">
                <a:ea typeface="ＭＳ Ｐゴシック" charset="0"/>
                <a:cs typeface="MS PGothic" pitchFamily="34" charset="-128"/>
              </a:rPr>
              <a:t>with the </a:t>
            </a:r>
            <a:r>
              <a:rPr lang="en-US" dirty="0" err="1">
                <a:ea typeface="ＭＳ Ｐゴシック" charset="0"/>
                <a:cs typeface="MS PGothic" pitchFamily="34" charset="-128"/>
              </a:rPr>
              <a:t>undulators</a:t>
            </a:r>
            <a:r>
              <a:rPr lang="en-US" dirty="0">
                <a:ea typeface="ＭＳ Ｐゴシック" charset="0"/>
                <a:cs typeface="MS PGothic" pitchFamily="34" charset="-128"/>
              </a:rPr>
              <a:t> needed for the FEL</a:t>
            </a:r>
            <a:r>
              <a:rPr lang="en-US" dirty="0" smtClean="0">
                <a:ea typeface="ＭＳ Ｐゴシック" charset="0"/>
                <a:cs typeface="MS PGothic" pitchFamily="34" charset="-128"/>
              </a:rPr>
              <a:t>.</a:t>
            </a:r>
          </a:p>
          <a:p>
            <a:endParaRPr lang="en-US" dirty="0" smtClean="0">
              <a:ea typeface="ＭＳ Ｐゴシック" charset="0"/>
              <a:cs typeface="MS PGothic" pitchFamily="34" charset="-128"/>
            </a:endParaRPr>
          </a:p>
          <a:p>
            <a:r>
              <a:rPr lang="en-US" dirty="0" smtClean="0">
                <a:ea typeface="ＭＳ Ｐゴシック" charset="0"/>
                <a:cs typeface="MS PGothic" pitchFamily="34" charset="-128"/>
              </a:rPr>
              <a:t>We </a:t>
            </a:r>
            <a:r>
              <a:rPr lang="en-US" dirty="0">
                <a:ea typeface="ＭＳ Ｐゴシック" charset="0"/>
                <a:cs typeface="MS PGothic" pitchFamily="34" charset="-128"/>
              </a:rPr>
              <a:t>are working together with  SLAC and LBNL to develop new types that will benefit both machines. SLAC </a:t>
            </a:r>
            <a:br>
              <a:rPr lang="en-US" dirty="0">
                <a:ea typeface="ＭＳ Ｐゴシック" charset="0"/>
                <a:cs typeface="MS PGothic" pitchFamily="34" charset="-128"/>
              </a:rPr>
            </a:br>
            <a:r>
              <a:rPr lang="en-US" dirty="0">
                <a:ea typeface="ＭＳ Ｐゴシック" charset="0"/>
                <a:cs typeface="MS PGothic" pitchFamily="34" charset="-128"/>
              </a:rPr>
              <a:t>has contracted with us to develop a horizontal gap prototype, and SLAC is the primary supporter of a 3-way collaboration on superconducting  prototypes for LCLS-II. (For the superconducting, we are making a </a:t>
            </a:r>
            <a:br>
              <a:rPr lang="en-US" dirty="0">
                <a:ea typeface="ＭＳ Ｐゴシック" charset="0"/>
                <a:cs typeface="MS PGothic" pitchFamily="34" charset="-128"/>
              </a:rPr>
            </a:br>
            <a:r>
              <a:rPr lang="en-US" dirty="0">
                <a:ea typeface="ＭＳ Ｐゴシック" charset="0"/>
                <a:cs typeface="MS PGothic" pitchFamily="34" charset="-128"/>
              </a:rPr>
              <a:t>prototype with the proven </a:t>
            </a:r>
            <a:r>
              <a:rPr lang="en-US" dirty="0" err="1">
                <a:ea typeface="ＭＳ Ｐゴシック" charset="0"/>
                <a:cs typeface="MS PGothic" pitchFamily="34" charset="-128"/>
              </a:rPr>
              <a:t>NbTi</a:t>
            </a:r>
            <a:r>
              <a:rPr lang="en-US" dirty="0">
                <a:ea typeface="ＭＳ Ｐゴシック" charset="0"/>
                <a:cs typeface="MS PGothic" pitchFamily="34" charset="-128"/>
              </a:rPr>
              <a:t> wire and LBNL is trying potentially higher performance Nb3Sn wire.) And we have an Argonne LDRD program to </a:t>
            </a:r>
            <a:br>
              <a:rPr lang="en-US" dirty="0">
                <a:ea typeface="ＭＳ Ｐゴシック" charset="0"/>
                <a:cs typeface="MS PGothic" pitchFamily="34" charset="-128"/>
              </a:rPr>
            </a:br>
            <a:r>
              <a:rPr lang="en-US" dirty="0">
                <a:ea typeface="ＭＳ Ｐゴシック" charset="0"/>
                <a:cs typeface="MS PGothic" pitchFamily="34" charset="-128"/>
              </a:rPr>
              <a:t>develop a helical superconducting </a:t>
            </a:r>
            <a:r>
              <a:rPr lang="en-US" dirty="0" err="1">
                <a:ea typeface="ＭＳ Ｐゴシック" charset="0"/>
                <a:cs typeface="MS PGothic" pitchFamily="34" charset="-128"/>
              </a:rPr>
              <a:t>undulator</a:t>
            </a:r>
            <a:r>
              <a:rPr lang="en-US" dirty="0">
                <a:ea typeface="ＭＳ Ｐゴシック" charset="0"/>
                <a:cs typeface="MS PGothic" pitchFamily="34" charset="-128"/>
              </a:rPr>
              <a:t>, and another one on using YBCO wire, which could be even higher performance (when used at </a:t>
            </a:r>
            <a:r>
              <a:rPr lang="en-US" dirty="0" err="1">
                <a:ea typeface="ＭＳ Ｐゴシック" charset="0"/>
                <a:cs typeface="MS PGothic" pitchFamily="34" charset="-128"/>
              </a:rPr>
              <a:t>Lhe</a:t>
            </a:r>
            <a:r>
              <a:rPr lang="en-US" dirty="0">
                <a:ea typeface="ＭＳ Ｐゴシック" charset="0"/>
                <a:cs typeface="MS PGothic" pitchFamily="34" charset="-128"/>
              </a:rPr>
              <a:t> temperatures).</a:t>
            </a:r>
            <a:br>
              <a:rPr lang="en-US" dirty="0">
                <a:ea typeface="ＭＳ Ｐゴシック" charset="0"/>
                <a:cs typeface="MS PGothic" pitchFamily="34" charset="-128"/>
              </a:rPr>
            </a:br>
            <a:r>
              <a:rPr lang="en-US" dirty="0">
                <a:ea typeface="ＭＳ Ｐゴシック" charset="0"/>
                <a:cs typeface="MS PGothic" pitchFamily="34" charset="-128"/>
              </a:rPr>
              <a:t/>
            </a:r>
            <a:br>
              <a:rPr lang="en-US" dirty="0">
                <a:ea typeface="ＭＳ Ｐゴシック" charset="0"/>
                <a:cs typeface="MS PGothic" pitchFamily="34" charset="-128"/>
              </a:rPr>
            </a:br>
            <a:r>
              <a:rPr lang="en-US" dirty="0">
                <a:ea typeface="ＭＳ Ｐゴシック" charset="0"/>
                <a:cs typeface="MS PGothic" pitchFamily="34" charset="-128"/>
              </a:rPr>
              <a:t>Attached are images of the horizontal gap design and prototype, the current superconducting </a:t>
            </a:r>
            <a:r>
              <a:rPr lang="en-US" dirty="0" err="1">
                <a:ea typeface="ＭＳ Ｐゴシック" charset="0"/>
                <a:cs typeface="MS PGothic" pitchFamily="34" charset="-128"/>
              </a:rPr>
              <a:t>undulator</a:t>
            </a:r>
            <a:r>
              <a:rPr lang="en-US" dirty="0">
                <a:ea typeface="ＭＳ Ｐゴシック" charset="0"/>
                <a:cs typeface="MS PGothic" pitchFamily="34" charset="-128"/>
              </a:rPr>
              <a:t> we have already installed, and a plot </a:t>
            </a:r>
            <a:br>
              <a:rPr lang="en-US" dirty="0">
                <a:ea typeface="ＭＳ Ｐゴシック" charset="0"/>
                <a:cs typeface="MS PGothic" pitchFamily="34" charset="-128"/>
              </a:rPr>
            </a:br>
            <a:r>
              <a:rPr lang="en-US" dirty="0">
                <a:ea typeface="ＭＳ Ｐゴシック" charset="0"/>
                <a:cs typeface="MS PGothic" pitchFamily="34" charset="-128"/>
              </a:rPr>
              <a:t>comparing the peak fields of the permanent magnet and superconducting varieties vs. period at a fixed gap. Also a slide with diagrams of the </a:t>
            </a:r>
            <a:br>
              <a:rPr lang="en-US" dirty="0">
                <a:ea typeface="ＭＳ Ｐゴシック" charset="0"/>
                <a:cs typeface="MS PGothic" pitchFamily="34" charset="-128"/>
              </a:rPr>
            </a:br>
            <a:r>
              <a:rPr lang="en-US" dirty="0">
                <a:ea typeface="ＭＳ Ｐゴシック" charset="0"/>
                <a:cs typeface="MS PGothic" pitchFamily="34" charset="-128"/>
              </a:rPr>
              <a:t>magnet inside the cryostat, which maybe be more informative than the </a:t>
            </a:r>
            <a:r>
              <a:rPr lang="en-US" dirty="0" smtClean="0">
                <a:ea typeface="ＭＳ Ｐゴシック" charset="0"/>
                <a:cs typeface="MS PGothic" pitchFamily="34" charset="-128"/>
              </a:rPr>
              <a:t>picture </a:t>
            </a:r>
            <a:r>
              <a:rPr lang="en-US" dirty="0">
                <a:ea typeface="ＭＳ Ｐゴシック" charset="0"/>
                <a:cs typeface="MS PGothic" pitchFamily="34" charset="-128"/>
              </a:rPr>
              <a:t>of the outside of the cryostat</a:t>
            </a:r>
            <a:r>
              <a:rPr lang="en-US" dirty="0" smtClean="0">
                <a:ea typeface="ＭＳ Ｐゴシック" charset="0"/>
                <a:cs typeface="MS PGothic" pitchFamily="34" charset="-128"/>
              </a:rPr>
              <a:t>.</a:t>
            </a:r>
          </a:p>
          <a:p>
            <a:pPr lvl="1" eaLnBrk="1" hangingPunct="1">
              <a:spcBef>
                <a:spcPts val="0"/>
              </a:spcBef>
              <a:defRPr/>
            </a:pPr>
            <a:r>
              <a:rPr lang="en-US" dirty="0">
                <a:ea typeface="ＭＳ Ｐゴシック" charset="0"/>
                <a:cs typeface="MS PGothic" pitchFamily="34" charset="-128"/>
              </a:rPr>
              <a:t/>
            </a:r>
            <a:br>
              <a:rPr lang="en-US" dirty="0">
                <a:ea typeface="ＭＳ Ｐゴシック" charset="0"/>
                <a:cs typeface="MS PGothic" pitchFamily="34" charset="-128"/>
              </a:rPr>
            </a:br>
            <a:r>
              <a:rPr lang="en-US" dirty="0">
                <a:ea typeface="ＭＳ Ｐゴシック" charset="0"/>
                <a:cs typeface="MS PGothic" pitchFamily="34" charset="-128"/>
              </a:rPr>
              <a:t>So, I think the </a:t>
            </a:r>
            <a:r>
              <a:rPr lang="en-US" dirty="0" err="1">
                <a:ea typeface="ＭＳ Ｐゴシック" charset="0"/>
                <a:cs typeface="MS PGothic" pitchFamily="34" charset="-128"/>
              </a:rPr>
              <a:t>undulators</a:t>
            </a:r>
            <a:r>
              <a:rPr lang="en-US" dirty="0">
                <a:ea typeface="ＭＳ Ｐゴシック" charset="0"/>
                <a:cs typeface="MS PGothic" pitchFamily="34" charset="-128"/>
              </a:rPr>
              <a:t> deserve a full slide someplace towards the </a:t>
            </a:r>
            <a:br>
              <a:rPr lang="en-US" dirty="0">
                <a:ea typeface="ＭＳ Ｐゴシック" charset="0"/>
                <a:cs typeface="MS PGothic" pitchFamily="34" charset="-128"/>
              </a:rPr>
            </a:br>
            <a:r>
              <a:rPr lang="en-US" dirty="0">
                <a:ea typeface="ＭＳ Ｐゴシック" charset="0"/>
                <a:cs typeface="MS PGothic" pitchFamily="34" charset="-128"/>
              </a:rPr>
              <a:t>end, showing the three new designs (horizontal gap, superconducting </a:t>
            </a:r>
            <a:br>
              <a:rPr lang="en-US" dirty="0">
                <a:ea typeface="ＭＳ Ｐゴシック" charset="0"/>
                <a:cs typeface="MS PGothic" pitchFamily="34" charset="-128"/>
              </a:rPr>
            </a:br>
            <a:r>
              <a:rPr lang="en-US" dirty="0">
                <a:ea typeface="ＭＳ Ｐゴシック" charset="0"/>
                <a:cs typeface="MS PGothic" pitchFamily="34" charset="-128"/>
              </a:rPr>
              <a:t>planar and superconducting helical). We can explain that our brightness </a:t>
            </a:r>
            <a:br>
              <a:rPr lang="en-US" dirty="0">
                <a:ea typeface="ＭＳ Ｐゴシック" charset="0"/>
                <a:cs typeface="MS PGothic" pitchFamily="34" charset="-128"/>
              </a:rPr>
            </a:br>
            <a:r>
              <a:rPr lang="en-US" dirty="0">
                <a:ea typeface="ＭＳ Ｐゴシック" charset="0"/>
                <a:cs typeface="MS PGothic" pitchFamily="34" charset="-128"/>
              </a:rPr>
              <a:t>plots are based on the proven planar </a:t>
            </a:r>
            <a:r>
              <a:rPr lang="en-US" dirty="0" err="1">
                <a:ea typeface="ＭＳ Ｐゴシック" charset="0"/>
                <a:cs typeface="MS PGothic" pitchFamily="34" charset="-128"/>
              </a:rPr>
              <a:t>NbTi</a:t>
            </a:r>
            <a:r>
              <a:rPr lang="en-US" dirty="0">
                <a:ea typeface="ＭＳ Ｐゴシック" charset="0"/>
                <a:cs typeface="MS PGothic" pitchFamily="34" charset="-128"/>
              </a:rPr>
              <a:t> superconducting device, but </a:t>
            </a:r>
            <a:br>
              <a:rPr lang="en-US" dirty="0">
                <a:ea typeface="ＭＳ Ｐゴシック" charset="0"/>
                <a:cs typeface="MS PGothic" pitchFamily="34" charset="-128"/>
              </a:rPr>
            </a:br>
            <a:r>
              <a:rPr lang="en-US" dirty="0">
                <a:ea typeface="ＭＳ Ｐゴシック" charset="0"/>
                <a:cs typeface="MS PGothic" pitchFamily="34" charset="-128"/>
              </a:rPr>
              <a:t>that we expect further improvements as R&amp;D progresses, and this will </a:t>
            </a:r>
            <a:br>
              <a:rPr lang="en-US" dirty="0">
                <a:ea typeface="ＭＳ Ｐゴシック" charset="0"/>
                <a:cs typeface="MS PGothic" pitchFamily="34" charset="-128"/>
              </a:rPr>
            </a:br>
            <a:r>
              <a:rPr lang="en-US" dirty="0">
                <a:ea typeface="ＭＳ Ｐゴシック" charset="0"/>
                <a:cs typeface="MS PGothic" pitchFamily="34" charset="-128"/>
              </a:rPr>
              <a:t>benefit the FEL as well.</a:t>
            </a:r>
            <a:br>
              <a:rPr lang="en-US" dirty="0">
                <a:ea typeface="ＭＳ Ｐゴシック" charset="0"/>
                <a:cs typeface="MS PGothic" pitchFamily="34" charset="-128"/>
              </a:rPr>
            </a:br>
            <a:r>
              <a:rPr lang="en-US" dirty="0">
                <a:ea typeface="ＭＳ Ｐゴシック" charset="0"/>
                <a:cs typeface="MS PGothic" pitchFamily="34" charset="-128"/>
              </a:rPr>
              <a:t/>
            </a:r>
            <a:br>
              <a:rPr lang="en-US" dirty="0">
                <a:ea typeface="ＭＳ Ｐゴシック" charset="0"/>
                <a:cs typeface="MS PGothic" pitchFamily="34" charset="-128"/>
              </a:rPr>
            </a:br>
            <a:r>
              <a:rPr lang="en-US" sz="2000" dirty="0" smtClean="0">
                <a:solidFill>
                  <a:srgbClr val="000001"/>
                </a:solidFill>
                <a:cs typeface="+mn-cs"/>
              </a:rPr>
              <a:t>Small gaps </a:t>
            </a:r>
          </a:p>
          <a:p>
            <a:pPr lvl="1" eaLnBrk="1" hangingPunct="1">
              <a:spcBef>
                <a:spcPts val="0"/>
              </a:spcBef>
              <a:defRPr/>
            </a:pPr>
            <a:r>
              <a:rPr lang="en-US" sz="2000" dirty="0" smtClean="0">
                <a:solidFill>
                  <a:srgbClr val="000001"/>
                </a:solidFill>
                <a:cs typeface="+mn-cs"/>
              </a:rPr>
              <a:t>High-field superconducting </a:t>
            </a:r>
            <a:r>
              <a:rPr lang="en-US" sz="2000" dirty="0" err="1" smtClean="0">
                <a:solidFill>
                  <a:srgbClr val="000001"/>
                </a:solidFill>
                <a:cs typeface="+mn-cs"/>
              </a:rPr>
              <a:t>undulators</a:t>
            </a:r>
            <a:endParaRPr lang="en-US" sz="2000" dirty="0" smtClean="0">
              <a:solidFill>
                <a:srgbClr val="000001"/>
              </a:solidFill>
              <a:cs typeface="+mn-cs"/>
            </a:endParaRPr>
          </a:p>
          <a:p>
            <a:pPr lvl="1" eaLnBrk="1" hangingPunct="1">
              <a:spcBef>
                <a:spcPts val="0"/>
              </a:spcBef>
              <a:defRPr/>
            </a:pPr>
            <a:r>
              <a:rPr lang="en-US" sz="2000" dirty="0" smtClean="0">
                <a:solidFill>
                  <a:srgbClr val="000001"/>
                </a:solidFill>
                <a:cs typeface="+mn-cs"/>
              </a:rPr>
              <a:t>Horizontal gap in helical designs </a:t>
            </a:r>
          </a:p>
          <a:p>
            <a:pPr lvl="1" eaLnBrk="1" hangingPunct="1">
              <a:spcBef>
                <a:spcPts val="0"/>
              </a:spcBef>
              <a:defRPr/>
            </a:pPr>
            <a:r>
              <a:rPr lang="en-US" sz="2000" dirty="0" smtClean="0">
                <a:solidFill>
                  <a:srgbClr val="000001"/>
                </a:solidFill>
                <a:cs typeface="+mn-cs"/>
              </a:rPr>
              <a:t>Better harmonic spectra </a:t>
            </a:r>
          </a:p>
          <a:p>
            <a:endParaRPr lang="en-US" dirty="0">
              <a:ea typeface="ＭＳ Ｐゴシック" charset="0"/>
              <a:cs typeface="MS PGothic" pitchFamily="34" charset="-128"/>
            </a:endParaRPr>
          </a:p>
          <a:p>
            <a:r>
              <a:rPr lang="en-US" dirty="0">
                <a:ea typeface="ＭＳ Ｐゴシック" charset="0"/>
                <a:cs typeface="MS PGothic" pitchFamily="34" charset="-128"/>
              </a:rPr>
              <a:t> </a:t>
            </a:r>
          </a:p>
          <a:p>
            <a:endParaRPr lang="en-US" dirty="0"/>
          </a:p>
        </p:txBody>
      </p:sp>
      <p:sp>
        <p:nvSpPr>
          <p:cNvPr id="4" name="Slide Number Placeholder 3"/>
          <p:cNvSpPr>
            <a:spLocks noGrp="1"/>
          </p:cNvSpPr>
          <p:nvPr>
            <p:ph type="sldNum" sz="quarter" idx="10"/>
          </p:nvPr>
        </p:nvSpPr>
        <p:spPr/>
        <p:txBody>
          <a:bodyPr/>
          <a:lstStyle/>
          <a:p>
            <a:pPr>
              <a:defRPr/>
            </a:pPr>
            <a:fld id="{2005B88F-4CF9-9F42-8995-45EB8F9C345D}"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695747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some graphics for the interposer?  Should we leave table in?</a:t>
            </a:r>
          </a:p>
        </p:txBody>
      </p:sp>
      <p:sp>
        <p:nvSpPr>
          <p:cNvPr id="4" name="Footer Placeholder 3"/>
          <p:cNvSpPr>
            <a:spLocks noGrp="1"/>
          </p:cNvSpPr>
          <p:nvPr>
            <p:ph type="ftr" sz="quarter" idx="10"/>
          </p:nvPr>
        </p:nvSpPr>
        <p:spPr/>
        <p:txBody>
          <a:bodyPr/>
          <a:lstStyle/>
          <a:p>
            <a:r>
              <a:rPr lang="en-US" smtClean="0"/>
              <a:t>Go to ”Insert (View) | Header and Footer" to add your organization, sponsor, meeting name here; then, click "Apply to All"</a:t>
            </a:r>
            <a:endParaRPr lang="en-US"/>
          </a:p>
        </p:txBody>
      </p:sp>
      <p:sp>
        <p:nvSpPr>
          <p:cNvPr id="5" name="Slide Number Placeholder 4"/>
          <p:cNvSpPr>
            <a:spLocks noGrp="1"/>
          </p:cNvSpPr>
          <p:nvPr>
            <p:ph type="sldNum" sz="quarter" idx="11"/>
          </p:nvPr>
        </p:nvSpPr>
        <p:spPr/>
        <p:txBody>
          <a:bodyPr/>
          <a:lstStyle/>
          <a:p>
            <a:fld id="{BB1A7F71-A600-874B-8C52-75C3F91F2DFD}" type="slidenum">
              <a:rPr lang="en-US" smtClean="0"/>
              <a:pPr/>
              <a:t>28</a:t>
            </a:fld>
            <a:endParaRPr lang="en-US"/>
          </a:p>
        </p:txBody>
      </p:sp>
    </p:spTree>
    <p:extLst>
      <p:ext uri="{BB962C8B-B14F-4D97-AF65-F5344CB8AC3E}">
        <p14:creationId xmlns:p14="http://schemas.microsoft.com/office/powerpoint/2010/main" val="2608714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400" i="1" dirty="0" smtClean="0">
              <a:solidFill>
                <a:srgbClr val="151515"/>
              </a:solidFill>
            </a:endParaRPr>
          </a:p>
          <a:p>
            <a:pPr eaLnBrk="1" hangingPunct="1"/>
            <a:r>
              <a:rPr lang="en-US" sz="1400" i="1" dirty="0" smtClean="0">
                <a:solidFill>
                  <a:srgbClr val="151515"/>
                </a:solidFill>
              </a:rPr>
              <a:t>APS Today: </a:t>
            </a:r>
            <a:endParaRPr lang="en-US" i="1" dirty="0" smtClean="0">
              <a:solidFill>
                <a:srgbClr val="151515"/>
              </a:solidFill>
            </a:endParaRPr>
          </a:p>
          <a:p>
            <a:pPr eaLnBrk="1" hangingPunct="1"/>
            <a:r>
              <a:rPr lang="en-US" dirty="0" smtClean="0">
                <a:solidFill>
                  <a:srgbClr val="151515"/>
                </a:solidFill>
              </a:rPr>
              <a:t>Pair correlation functions are possible on bulk samples, providing average atomic structure</a:t>
            </a:r>
          </a:p>
          <a:p>
            <a:pPr eaLnBrk="1" hangingPunct="1"/>
            <a:endParaRPr lang="en-US" dirty="0" smtClean="0">
              <a:solidFill>
                <a:srgbClr val="151515"/>
              </a:solidFill>
            </a:endParaRPr>
          </a:p>
          <a:p>
            <a:pPr eaLnBrk="1" hangingPunct="1"/>
            <a:r>
              <a:rPr lang="en-US" sz="1400" i="1" dirty="0" smtClean="0">
                <a:solidFill>
                  <a:srgbClr val="151515"/>
                </a:solidFill>
              </a:rPr>
              <a:t>APS MBA: </a:t>
            </a:r>
            <a:endParaRPr lang="en-US" dirty="0" smtClean="0">
              <a:solidFill>
                <a:srgbClr val="151515"/>
              </a:solidFill>
            </a:endParaRPr>
          </a:p>
          <a:p>
            <a:pPr eaLnBrk="1" hangingPunct="1"/>
            <a:r>
              <a:rPr lang="en-US" dirty="0" smtClean="0">
                <a:solidFill>
                  <a:srgbClr val="151515"/>
                </a:solidFill>
              </a:rPr>
              <a:t>Pair and many body correlations are accessible with coherent hard X-rays providing a more unique structural solution</a:t>
            </a:r>
          </a:p>
          <a:p>
            <a:pPr eaLnBrk="1" hangingPunct="1"/>
            <a:endParaRPr lang="en-US" dirty="0" smtClean="0">
              <a:solidFill>
                <a:srgbClr val="151515"/>
              </a:solidFill>
            </a:endParaRPr>
          </a:p>
          <a:p>
            <a:endParaRPr lang="en-US" dirty="0" smtClean="0"/>
          </a:p>
          <a:p>
            <a:r>
              <a:rPr lang="en-US" dirty="0" smtClean="0"/>
              <a:t>This </a:t>
            </a:r>
            <a:r>
              <a:rPr lang="en-US" dirty="0"/>
              <a:t>image is adapted from a small angle scattering coherent analysis at 2-ID-B</a:t>
            </a:r>
          </a:p>
          <a:p>
            <a:endParaRPr lang="en-US" dirty="0">
              <a:solidFill>
                <a:srgbClr val="000000"/>
              </a:solidFill>
              <a:latin typeface="Trebuchet MS" charset="0"/>
              <a:cs typeface="ＭＳ Ｐゴシック" charset="0"/>
            </a:endParaRPr>
          </a:p>
          <a:p>
            <a:endParaRPr lang="en-US" dirty="0">
              <a:solidFill>
                <a:srgbClr val="000000"/>
              </a:solidFill>
              <a:latin typeface="Trebuchet MS" charset="0"/>
              <a:cs typeface="ＭＳ Ｐゴシック" charset="0"/>
            </a:endParaRPr>
          </a:p>
          <a:p>
            <a:endParaRPr lang="en-US" dirty="0">
              <a:solidFill>
                <a:srgbClr val="000000"/>
              </a:solidFill>
              <a:latin typeface="Trebuchet MS" charset="0"/>
              <a:cs typeface="ＭＳ Ｐゴシック" charset="0"/>
            </a:endParaRPr>
          </a:p>
          <a:p>
            <a:r>
              <a:rPr lang="en-US" dirty="0">
                <a:solidFill>
                  <a:srgbClr val="000000"/>
                </a:solidFill>
                <a:latin typeface="Trebuchet MS" charset="0"/>
                <a:cs typeface="ＭＳ Ｐゴシック" charset="0"/>
              </a:rPr>
              <a:t>Coherence of the incident high energy x-ray beam will provide additional information on the relative arrangement of structures on the sub nanometer </a:t>
            </a:r>
            <a:r>
              <a:rPr lang="en-US" dirty="0" err="1">
                <a:solidFill>
                  <a:srgbClr val="000000"/>
                </a:solidFill>
                <a:latin typeface="Trebuchet MS" charset="0"/>
                <a:cs typeface="ＭＳ Ｐゴシック" charset="0"/>
              </a:rPr>
              <a:t>lengthscale</a:t>
            </a:r>
            <a:r>
              <a:rPr lang="en-US" dirty="0">
                <a:solidFill>
                  <a:srgbClr val="000000"/>
                </a:solidFill>
                <a:latin typeface="Trebuchet MS" charset="0"/>
                <a:cs typeface="ＭＳ Ｐゴシック" charset="0"/>
              </a:rPr>
              <a:t>.</a:t>
            </a:r>
          </a:p>
          <a:p>
            <a:endParaRPr lang="en-US" dirty="0">
              <a:solidFill>
                <a:srgbClr val="000000"/>
              </a:solidFill>
              <a:latin typeface="Trebuchet MS" charset="0"/>
              <a:cs typeface="ＭＳ Ｐゴシック" charset="0"/>
            </a:endParaRPr>
          </a:p>
          <a:p>
            <a:r>
              <a:rPr lang="en-US" i="1" dirty="0"/>
              <a:t>Many-body correlations</a:t>
            </a:r>
            <a:endParaRPr lang="en-US" dirty="0"/>
          </a:p>
          <a:p>
            <a:r>
              <a:rPr lang="en-US" dirty="0"/>
              <a:t>Control of coherence and PDF can be combined to provide information on the multi-body atomic correlations (compared to the two-body atomic pair correlations provided by conventional PDF analysis). This would be a new paradigm for probing atomic scale structure leading to breakthroughs in the characterization of amorphous materials (e.g. pharmaceuticals, glasses,…artificial leaf)/</a:t>
            </a:r>
          </a:p>
          <a:p>
            <a:endParaRPr lang="en-US" dirty="0"/>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defRPr>
            </a:lvl1pPr>
            <a:lvl2pPr marL="734852" indent="-282635" eaLnBrk="0" hangingPunct="0">
              <a:defRPr>
                <a:solidFill>
                  <a:schemeClr val="tx1"/>
                </a:solidFill>
                <a:latin typeface="Calibri" charset="0"/>
                <a:ea typeface="ＭＳ Ｐゴシック" charset="0"/>
              </a:defRPr>
            </a:lvl2pPr>
            <a:lvl3pPr marL="1130541" indent="-226108" eaLnBrk="0" hangingPunct="0">
              <a:defRPr>
                <a:solidFill>
                  <a:schemeClr val="tx1"/>
                </a:solidFill>
                <a:latin typeface="Calibri" charset="0"/>
                <a:ea typeface="ＭＳ Ｐゴシック" charset="0"/>
              </a:defRPr>
            </a:lvl3pPr>
            <a:lvl4pPr marL="1582758" indent="-226108" eaLnBrk="0" hangingPunct="0">
              <a:defRPr>
                <a:solidFill>
                  <a:schemeClr val="tx1"/>
                </a:solidFill>
                <a:latin typeface="Calibri" charset="0"/>
                <a:ea typeface="ＭＳ Ｐゴシック" charset="0"/>
              </a:defRPr>
            </a:lvl4pPr>
            <a:lvl5pPr marL="2034974" indent="-226108" eaLnBrk="0" hangingPunct="0">
              <a:defRPr>
                <a:solidFill>
                  <a:schemeClr val="tx1"/>
                </a:solidFill>
                <a:latin typeface="Calibri" charset="0"/>
                <a:ea typeface="ＭＳ Ｐゴシック" charset="0"/>
              </a:defRPr>
            </a:lvl5pPr>
            <a:lvl6pPr marL="2487191" indent="-226108" eaLnBrk="0" fontAlgn="base" hangingPunct="0">
              <a:spcBef>
                <a:spcPct val="0"/>
              </a:spcBef>
              <a:spcAft>
                <a:spcPct val="0"/>
              </a:spcAft>
              <a:defRPr>
                <a:solidFill>
                  <a:schemeClr val="tx1"/>
                </a:solidFill>
                <a:latin typeface="Calibri" charset="0"/>
                <a:ea typeface="ＭＳ Ｐゴシック" charset="0"/>
              </a:defRPr>
            </a:lvl6pPr>
            <a:lvl7pPr marL="2939407" indent="-226108" eaLnBrk="0" fontAlgn="base" hangingPunct="0">
              <a:spcBef>
                <a:spcPct val="0"/>
              </a:spcBef>
              <a:spcAft>
                <a:spcPct val="0"/>
              </a:spcAft>
              <a:defRPr>
                <a:solidFill>
                  <a:schemeClr val="tx1"/>
                </a:solidFill>
                <a:latin typeface="Calibri" charset="0"/>
                <a:ea typeface="ＭＳ Ｐゴシック" charset="0"/>
              </a:defRPr>
            </a:lvl7pPr>
            <a:lvl8pPr marL="3391624" indent="-226108" eaLnBrk="0" fontAlgn="base" hangingPunct="0">
              <a:spcBef>
                <a:spcPct val="0"/>
              </a:spcBef>
              <a:spcAft>
                <a:spcPct val="0"/>
              </a:spcAft>
              <a:defRPr>
                <a:solidFill>
                  <a:schemeClr val="tx1"/>
                </a:solidFill>
                <a:latin typeface="Calibri" charset="0"/>
                <a:ea typeface="ＭＳ Ｐゴシック" charset="0"/>
              </a:defRPr>
            </a:lvl8pPr>
            <a:lvl9pPr marL="3843840" indent="-226108" eaLnBrk="0" fontAlgn="base" hangingPunct="0">
              <a:spcBef>
                <a:spcPct val="0"/>
              </a:spcBef>
              <a:spcAft>
                <a:spcPct val="0"/>
              </a:spcAft>
              <a:defRPr>
                <a:solidFill>
                  <a:schemeClr val="tx1"/>
                </a:solidFill>
                <a:latin typeface="Calibri" charset="0"/>
                <a:ea typeface="ＭＳ Ｐゴシック" charset="0"/>
              </a:defRPr>
            </a:lvl9pPr>
          </a:lstStyle>
          <a:p>
            <a:pPr eaLnBrk="1" hangingPunct="1"/>
            <a:fld id="{7A419306-A018-6344-881C-072E66225D32}" type="slidenum">
              <a:rPr lang="en-US">
                <a:latin typeface="Arial" charset="0"/>
              </a:rPr>
              <a:pPr eaLnBrk="1" hangingPunct="1"/>
              <a:t>29</a:t>
            </a:fld>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19600"/>
          </a:xfrm>
        </p:spPr>
        <p:txBody>
          <a:bodyPr/>
          <a:lstStyle/>
          <a:p>
            <a:endParaRPr lang="en-US" dirty="0"/>
          </a:p>
        </p:txBody>
      </p:sp>
      <p:sp>
        <p:nvSpPr>
          <p:cNvPr id="5" name="Slide Number Placeholder 4"/>
          <p:cNvSpPr>
            <a:spLocks noGrp="1"/>
          </p:cNvSpPr>
          <p:nvPr>
            <p:ph type="sldNum" sz="quarter" idx="11"/>
          </p:nvPr>
        </p:nvSpPr>
        <p:spPr/>
        <p:txBody>
          <a:bodyPr/>
          <a:lstStyle/>
          <a:p>
            <a:fld id="{DF1D2688-D202-4167-9AC6-3697311FE6D2}" type="slidenum">
              <a:rPr lang="en-US" smtClean="0"/>
              <a:pPr/>
              <a:t>30</a:t>
            </a:fld>
            <a:endParaRPr lang="en-US" dirty="0"/>
          </a:p>
        </p:txBody>
      </p:sp>
    </p:spTree>
    <p:extLst>
      <p:ext uri="{BB962C8B-B14F-4D97-AF65-F5344CB8AC3E}">
        <p14:creationId xmlns:p14="http://schemas.microsoft.com/office/powerpoint/2010/main" val="3535774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Growth and function of epitaxial films depends on substrate orientation.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Single crystals of desired substrate may be unavailable,</a:t>
            </a:r>
            <a:r>
              <a:rPr lang="en-US" sz="1200" baseline="0" dirty="0" smtClean="0">
                <a:solidFill>
                  <a:schemeClr val="tx2"/>
                </a:solidFill>
              </a:rPr>
              <a:t> difficult to grow with desired orientation, etc.  Also by using solid solutions one can dial-in lattice mismatch (e.g. </a:t>
            </a:r>
            <a:r>
              <a:rPr lang="en-US" sz="1200" baseline="0" dirty="0" err="1" smtClean="0">
                <a:solidFill>
                  <a:schemeClr val="tx2"/>
                </a:solidFill>
              </a:rPr>
              <a:t>Rabe</a:t>
            </a:r>
            <a:r>
              <a:rPr lang="en-US" sz="1200" baseline="0" dirty="0" smtClean="0">
                <a:solidFill>
                  <a:schemeClr val="tx2"/>
                </a:solidFill>
              </a:rPr>
              <a:t>/</a:t>
            </a:r>
            <a:r>
              <a:rPr lang="en-US" sz="1200" baseline="0" dirty="0" err="1" smtClean="0">
                <a:solidFill>
                  <a:schemeClr val="tx2"/>
                </a:solidFill>
              </a:rPr>
              <a:t>Fennie</a:t>
            </a:r>
            <a:r>
              <a:rPr lang="en-US" sz="1200" baseline="0" dirty="0" smtClean="0">
                <a:solidFill>
                  <a:schemeClr val="tx2"/>
                </a:solidFill>
              </a:rPr>
              <a:t> strain engineering, MGI surveys) in ways not practical with single </a:t>
            </a:r>
            <a:r>
              <a:rPr lang="en-US" sz="1200" baseline="0" dirty="0" err="1" smtClean="0">
                <a:solidFill>
                  <a:schemeClr val="tx2"/>
                </a:solidFill>
              </a:rPr>
              <a:t>xtal</a:t>
            </a:r>
            <a:r>
              <a:rPr lang="en-US" sz="1200" baseline="0" dirty="0" smtClean="0">
                <a:solidFill>
                  <a:schemeClr val="tx2"/>
                </a:solidFill>
              </a:rPr>
              <a:t> substrates.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solidFill>
              </a:rPr>
              <a:t>Left Fig: Schematic of process, textured </a:t>
            </a:r>
            <a:r>
              <a:rPr lang="en-US" sz="1200" baseline="0" dirty="0" err="1" smtClean="0">
                <a:solidFill>
                  <a:schemeClr val="tx2"/>
                </a:solidFill>
              </a:rPr>
              <a:t>polyxtalline</a:t>
            </a:r>
            <a:r>
              <a:rPr lang="en-US" sz="1200" baseline="0" dirty="0" smtClean="0">
                <a:solidFill>
                  <a:schemeClr val="tx2"/>
                </a:solidFill>
              </a:rPr>
              <a:t> aggregate with film deposited (PLD).  Kikuchi patterns identify orientations of substrate and film pairs to evaluate epitaxial relationships on a grain-by-grain basis.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solidFill>
              </a:rPr>
              <a:t>Right Fig:  Rutile/</a:t>
            </a:r>
            <a:r>
              <a:rPr lang="en-US" sz="1200" baseline="0" dirty="0" err="1" smtClean="0">
                <a:solidFill>
                  <a:schemeClr val="tx2"/>
                </a:solidFill>
              </a:rPr>
              <a:t>anatase</a:t>
            </a:r>
            <a:r>
              <a:rPr lang="en-US" sz="1200" baseline="0" dirty="0" smtClean="0">
                <a:solidFill>
                  <a:schemeClr val="tx2"/>
                </a:solidFill>
              </a:rPr>
              <a:t> phase boundary vs. substrate orientation – collection to get map ~ 5 </a:t>
            </a:r>
            <a:r>
              <a:rPr lang="en-US" sz="1200" baseline="0" dirty="0" err="1" smtClean="0">
                <a:solidFill>
                  <a:schemeClr val="tx2"/>
                </a:solidFill>
              </a:rPr>
              <a:t>mins</a:t>
            </a:r>
            <a:r>
              <a:rPr lang="en-US" sz="1200" baseline="0" dirty="0" smtClean="0">
                <a:solidFill>
                  <a:schemeClr val="tx2"/>
                </a:solidFill>
              </a:rPr>
              <a:t>/</a:t>
            </a:r>
            <a:r>
              <a:rPr lang="en-US" sz="1200" baseline="0" dirty="0" err="1" smtClean="0">
                <a:solidFill>
                  <a:schemeClr val="tx2"/>
                </a:solidFill>
              </a:rPr>
              <a:t>pt</a:t>
            </a:r>
            <a:r>
              <a:rPr lang="en-US" sz="1200" baseline="0" dirty="0" smtClean="0">
                <a:solidFill>
                  <a:schemeClr val="tx2"/>
                </a:solidFill>
              </a:rPr>
              <a:t>  (analysis is only partially automated at this point, but clearly could be </a:t>
            </a:r>
            <a:r>
              <a:rPr lang="en-US" sz="1200" baseline="0" smtClean="0">
                <a:solidFill>
                  <a:schemeClr val="tx2"/>
                </a:solidFill>
              </a:rPr>
              <a:t>fully automated)</a:t>
            </a:r>
            <a:endParaRPr lang="en-US" sz="1200" baseline="0"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solidFill>
              </a:rPr>
              <a:t>Need sanity check on APS capabilities here.</a:t>
            </a:r>
            <a:endParaRPr lang="en-US" sz="1200"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84E55D0A-9375-9943-AF34-27608A267A3F}"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36767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Go to "View | Header and Footer" to add your organization, sponsor, meeting name here; then, click "Apply to All"</a:t>
            </a:r>
            <a:endParaRPr lang="en-US" dirty="0"/>
          </a:p>
        </p:txBody>
      </p:sp>
      <p:sp>
        <p:nvSpPr>
          <p:cNvPr id="5" name="Slide Number Placeholder 4"/>
          <p:cNvSpPr>
            <a:spLocks noGrp="1"/>
          </p:cNvSpPr>
          <p:nvPr>
            <p:ph type="sldNum" sz="quarter" idx="11"/>
          </p:nvPr>
        </p:nvSpPr>
        <p:spPr/>
        <p:txBody>
          <a:bodyPr/>
          <a:lstStyle/>
          <a:p>
            <a:fld id="{DF1D2688-D202-4167-9AC6-3697311FE6D2}" type="slidenum">
              <a:rPr lang="en-US" smtClean="0"/>
              <a:pPr/>
              <a:t>3</a:t>
            </a:fld>
            <a:endParaRPr lang="en-US" dirty="0"/>
          </a:p>
        </p:txBody>
      </p:sp>
    </p:spTree>
    <p:extLst>
      <p:ext uri="{BB962C8B-B14F-4D97-AF65-F5344CB8AC3E}">
        <p14:creationId xmlns:p14="http://schemas.microsoft.com/office/powerpoint/2010/main" val="8945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943600" cy="4114800"/>
          </a:xfrm>
        </p:spPr>
        <p:txBody>
          <a:bodyPr/>
          <a:lstStyle/>
          <a:p>
            <a:pPr marL="0" lvl="1"/>
            <a:endParaRPr lang="en-US" sz="900" dirty="0">
              <a:latin typeface="+mn-lt"/>
              <a:cs typeface="Arial"/>
            </a:endParaRPr>
          </a:p>
        </p:txBody>
      </p:sp>
      <p:sp>
        <p:nvSpPr>
          <p:cNvPr id="5" name="Slide Number Placeholder 4"/>
          <p:cNvSpPr>
            <a:spLocks noGrp="1"/>
          </p:cNvSpPr>
          <p:nvPr>
            <p:ph type="sldNum" sz="quarter" idx="11"/>
          </p:nvPr>
        </p:nvSpPr>
        <p:spPr/>
        <p:txBody>
          <a:bodyPr/>
          <a:lstStyle/>
          <a:p>
            <a:fld id="{DF1D2688-D202-4167-9AC6-3697311FE6D2}" type="slidenum">
              <a:rPr lang="en-US" smtClean="0"/>
              <a:pPr/>
              <a:t>4</a:t>
            </a:fld>
            <a:endParaRPr lang="en-US" dirty="0"/>
          </a:p>
        </p:txBody>
      </p:sp>
    </p:spTree>
    <p:extLst>
      <p:ext uri="{BB962C8B-B14F-4D97-AF65-F5344CB8AC3E}">
        <p14:creationId xmlns:p14="http://schemas.microsoft.com/office/powerpoint/2010/main" val="1866644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943600" cy="4114800"/>
          </a:xfrm>
        </p:spPr>
        <p:txBody>
          <a:bodyPr/>
          <a:lstStyle/>
          <a:p>
            <a:pPr marL="0" lvl="1"/>
            <a:endParaRPr lang="en-US" sz="900" dirty="0">
              <a:latin typeface="+mn-lt"/>
              <a:cs typeface="Arial"/>
            </a:endParaRPr>
          </a:p>
        </p:txBody>
      </p:sp>
      <p:sp>
        <p:nvSpPr>
          <p:cNvPr id="5" name="Slide Number Placeholder 4"/>
          <p:cNvSpPr>
            <a:spLocks noGrp="1"/>
          </p:cNvSpPr>
          <p:nvPr>
            <p:ph type="sldNum" sz="quarter" idx="11"/>
          </p:nvPr>
        </p:nvSpPr>
        <p:spPr/>
        <p:txBody>
          <a:bodyPr/>
          <a:lstStyle/>
          <a:p>
            <a:fld id="{DF1D2688-D202-4167-9AC6-3697311FE6D2}" type="slidenum">
              <a:rPr lang="en-US" smtClean="0"/>
              <a:pPr/>
              <a:t>5</a:t>
            </a:fld>
            <a:endParaRPr lang="en-US" dirty="0"/>
          </a:p>
        </p:txBody>
      </p:sp>
    </p:spTree>
    <p:extLst>
      <p:ext uri="{BB962C8B-B14F-4D97-AF65-F5344CB8AC3E}">
        <p14:creationId xmlns:p14="http://schemas.microsoft.com/office/powerpoint/2010/main" val="186664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Dlsr</a:t>
            </a:r>
            <a:r>
              <a:rPr lang="en-US" dirty="0" smtClean="0"/>
              <a:t> talk from </a:t>
            </a:r>
            <a:r>
              <a:rPr lang="en-US" dirty="0" err="1" smtClean="0"/>
              <a:t>paul</a:t>
            </a:r>
            <a:r>
              <a:rPr lang="en-US" dirty="0" smtClean="0"/>
              <a:t> </a:t>
            </a:r>
            <a:r>
              <a:rPr lang="en-US" dirty="0" err="1" smtClean="0"/>
              <a:t>evans</a:t>
            </a:r>
            <a:r>
              <a:rPr lang="en-US" dirty="0" smtClean="0"/>
              <a:t> – what</a:t>
            </a:r>
            <a:r>
              <a:rPr lang="fr-FR" dirty="0" smtClean="0"/>
              <a:t>’</a:t>
            </a:r>
            <a:r>
              <a:rPr lang="en-US" dirty="0" smtClean="0"/>
              <a:t>s new</a:t>
            </a:r>
          </a:p>
          <a:p>
            <a:r>
              <a:rPr lang="en-US" dirty="0" smtClean="0"/>
              <a:t>Why now?</a:t>
            </a:r>
          </a:p>
          <a:p>
            <a:r>
              <a:rPr lang="en-US" dirty="0" smtClean="0"/>
              <a:t>Innovations – timing – </a:t>
            </a:r>
          </a:p>
          <a:p>
            <a:r>
              <a:rPr lang="en-US" dirty="0" smtClean="0"/>
              <a:t>Machine 100-1000x brighter </a:t>
            </a:r>
          </a:p>
          <a:p>
            <a:endParaRPr lang="en-US" dirty="0" smtClean="0"/>
          </a:p>
          <a:p>
            <a:r>
              <a:rPr lang="en-US" dirty="0" smtClean="0"/>
              <a:t>In many ways – delivers </a:t>
            </a:r>
            <a:r>
              <a:rPr lang="en-US" dirty="0" err="1" smtClean="0"/>
              <a:t>everyinh</a:t>
            </a:r>
            <a:r>
              <a:rPr lang="en-US" dirty="0" smtClean="0"/>
              <a:t> aps with 1000x brightness – aps on steroids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t>6</a:t>
            </a:fld>
            <a:endParaRPr lang="en-US"/>
          </a:p>
        </p:txBody>
      </p:sp>
    </p:spTree>
    <p:extLst>
      <p:ext uri="{BB962C8B-B14F-4D97-AF65-F5344CB8AC3E}">
        <p14:creationId xmlns:p14="http://schemas.microsoft.com/office/powerpoint/2010/main" val="18392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Times New Roman" charset="0"/>
              <a:buNone/>
              <a:defRPr/>
            </a:pPr>
            <a:r>
              <a:rPr lang="en-US" sz="1200" b="1" kern="1200" dirty="0" smtClean="0">
                <a:solidFill>
                  <a:srgbClr val="000000"/>
                </a:solidFill>
                <a:latin typeface="Arial" charset="0"/>
                <a:ea typeface="+mn-ea"/>
                <a:cs typeface="+mn-cs"/>
              </a:rPr>
              <a:t>This is what the future suite of x-ray</a:t>
            </a:r>
            <a:r>
              <a:rPr lang="en-US" sz="1200" b="1" kern="1200" baseline="0" dirty="0" smtClean="0">
                <a:solidFill>
                  <a:srgbClr val="000000"/>
                </a:solidFill>
                <a:latin typeface="Arial" charset="0"/>
                <a:ea typeface="+mn-ea"/>
                <a:cs typeface="+mn-cs"/>
              </a:rPr>
              <a:t> facilities could look like</a:t>
            </a:r>
            <a:endParaRPr lang="en-US" sz="1200" b="1" kern="1200" dirty="0" smtClean="0">
              <a:solidFill>
                <a:srgbClr val="000000"/>
              </a:solidFill>
              <a:latin typeface="Arial" charset="0"/>
              <a:ea typeface="+mn-ea"/>
              <a:cs typeface="+mn-cs"/>
            </a:endParaRPr>
          </a:p>
          <a:p>
            <a:pPr>
              <a:buFont typeface="Times New Roman" charset="0"/>
              <a:buNone/>
              <a:defRPr/>
            </a:pPr>
            <a:r>
              <a:rPr lang="en-US" sz="1200" kern="1200" dirty="0" smtClean="0">
                <a:solidFill>
                  <a:srgbClr val="000000"/>
                </a:solidFill>
                <a:latin typeface="Arial" charset="0"/>
                <a:ea typeface="+mn-ea"/>
                <a:cs typeface="+mn-cs"/>
              </a:rPr>
              <a:t>The</a:t>
            </a:r>
            <a:r>
              <a:rPr lang="en-US" sz="1200" kern="1200" baseline="0" dirty="0" smtClean="0">
                <a:solidFill>
                  <a:srgbClr val="000000"/>
                </a:solidFill>
                <a:latin typeface="Arial" charset="0"/>
                <a:ea typeface="+mn-ea"/>
                <a:cs typeface="+mn-cs"/>
              </a:rPr>
              <a:t> black curve</a:t>
            </a:r>
            <a:r>
              <a:rPr lang="en-US" sz="1200" kern="1200" dirty="0" smtClean="0">
                <a:solidFill>
                  <a:srgbClr val="000000"/>
                </a:solidFill>
                <a:latin typeface="Arial" charset="0"/>
                <a:ea typeface="+mn-ea"/>
                <a:cs typeface="+mn-cs"/>
              </a:rPr>
              <a:t> is the beautiful new facility at Brookhaven, NSLS-II, that will be coming on next year and provide high brightness x-rays in the low and medium energy range.</a:t>
            </a:r>
            <a:r>
              <a:rPr lang="en-US" sz="1200" kern="1200" baseline="0" dirty="0" smtClean="0">
                <a:solidFill>
                  <a:srgbClr val="000000"/>
                </a:solidFill>
                <a:latin typeface="Arial" charset="0"/>
                <a:ea typeface="+mn-ea"/>
                <a:cs typeface="+mn-cs"/>
              </a:rPr>
              <a:t> </a:t>
            </a:r>
            <a:endParaRPr lang="en-US" sz="1200" kern="1200" dirty="0" smtClean="0">
              <a:solidFill>
                <a:srgbClr val="000000"/>
              </a:solidFill>
              <a:latin typeface="Arial" charset="0"/>
              <a:ea typeface="+mn-ea"/>
              <a:cs typeface="+mn-cs"/>
            </a:endParaRPr>
          </a:p>
          <a:p>
            <a:pPr>
              <a:buFont typeface="Times New Roman" charset="0"/>
              <a:buNone/>
              <a:defRPr/>
            </a:pPr>
            <a:r>
              <a:rPr lang="en-US" sz="1200" b="1" kern="1200" dirty="0" smtClean="0">
                <a:solidFill>
                  <a:srgbClr val="000000"/>
                </a:solidFill>
                <a:latin typeface="Arial" charset="0"/>
                <a:ea typeface="+mn-ea"/>
                <a:cs typeface="+mn-cs"/>
              </a:rPr>
              <a:t>The</a:t>
            </a:r>
            <a:r>
              <a:rPr lang="en-US" sz="1200" b="1" kern="1200" baseline="0" dirty="0" smtClean="0">
                <a:solidFill>
                  <a:srgbClr val="000000"/>
                </a:solidFill>
                <a:latin typeface="Arial" charset="0"/>
                <a:ea typeface="+mn-ea"/>
                <a:cs typeface="+mn-cs"/>
              </a:rPr>
              <a:t> blue curve is what an MBA lattice would provide at </a:t>
            </a:r>
            <a:r>
              <a:rPr lang="en-US" sz="1200" b="1" kern="1200" dirty="0" smtClean="0">
                <a:solidFill>
                  <a:srgbClr val="000000"/>
                </a:solidFill>
                <a:latin typeface="Arial" charset="0"/>
                <a:ea typeface="+mn-ea"/>
                <a:cs typeface="+mn-cs"/>
              </a:rPr>
              <a:t>APS.</a:t>
            </a:r>
          </a:p>
          <a:p>
            <a:pPr>
              <a:buFont typeface="Times New Roman" charset="0"/>
              <a:buNone/>
              <a:defRPr/>
            </a:pPr>
            <a:r>
              <a:rPr lang="en-US" sz="1200" kern="1200" dirty="0" smtClean="0">
                <a:solidFill>
                  <a:srgbClr val="000000"/>
                </a:solidFill>
                <a:latin typeface="Arial" charset="0"/>
                <a:ea typeface="+mn-ea"/>
                <a:cs typeface="+mn-cs"/>
              </a:rPr>
              <a:t>The brightness increases by 100x to</a:t>
            </a:r>
            <a:r>
              <a:rPr lang="en-US" sz="1200" kern="1200" baseline="0" dirty="0" smtClean="0">
                <a:solidFill>
                  <a:srgbClr val="000000"/>
                </a:solidFill>
                <a:latin typeface="Arial" charset="0"/>
                <a:ea typeface="+mn-ea"/>
                <a:cs typeface="+mn-cs"/>
              </a:rPr>
              <a:t> 1000x</a:t>
            </a:r>
            <a:r>
              <a:rPr lang="en-US" sz="1200" kern="1200" dirty="0" smtClean="0">
                <a:solidFill>
                  <a:srgbClr val="000000"/>
                </a:solidFill>
                <a:latin typeface="Arial" charset="0"/>
                <a:ea typeface="+mn-ea"/>
                <a:cs typeface="+mn-cs"/>
              </a:rPr>
              <a:t> compared to brightest devices in APS today.</a:t>
            </a:r>
            <a:r>
              <a:rPr lang="en-US" sz="1200" b="1" kern="1200" dirty="0" smtClean="0">
                <a:solidFill>
                  <a:srgbClr val="000000"/>
                </a:solidFill>
                <a:latin typeface="Arial" charset="0"/>
                <a:ea typeface="+mn-ea"/>
                <a:cs typeface="+mn-cs"/>
              </a:rPr>
              <a:t> </a:t>
            </a:r>
          </a:p>
          <a:p>
            <a:pPr>
              <a:buFont typeface="Times New Roman" charset="0"/>
              <a:buNone/>
              <a:defRPr/>
            </a:pPr>
            <a:r>
              <a:rPr lang="en-US" sz="1200" b="1" kern="1200" dirty="0" smtClean="0">
                <a:solidFill>
                  <a:srgbClr val="000000"/>
                </a:solidFill>
                <a:latin typeface="Arial" charset="0"/>
                <a:ea typeface="+mn-ea"/>
                <a:cs typeface="+mn-cs"/>
              </a:rPr>
              <a:t>This</a:t>
            </a:r>
            <a:r>
              <a:rPr lang="en-US" sz="1200" b="1" kern="1200" baseline="0" dirty="0" smtClean="0">
                <a:solidFill>
                  <a:srgbClr val="000000"/>
                </a:solidFill>
                <a:latin typeface="Arial" charset="0"/>
                <a:ea typeface="+mn-ea"/>
                <a:cs typeface="+mn-cs"/>
              </a:rPr>
              <a:t> is</a:t>
            </a:r>
            <a:r>
              <a:rPr lang="en-US" sz="1200" b="1" kern="1200" dirty="0" smtClean="0">
                <a:solidFill>
                  <a:srgbClr val="000000"/>
                </a:solidFill>
                <a:latin typeface="Arial" charset="0"/>
                <a:ea typeface="+mn-ea"/>
                <a:cs typeface="+mn-cs"/>
              </a:rPr>
              <a:t> a</a:t>
            </a:r>
            <a:r>
              <a:rPr lang="en-US" sz="1200" b="1" kern="1200" baseline="0" dirty="0" smtClean="0">
                <a:solidFill>
                  <a:srgbClr val="000000"/>
                </a:solidFill>
                <a:latin typeface="Arial" charset="0"/>
                <a:ea typeface="+mn-ea"/>
                <a:cs typeface="+mn-cs"/>
              </a:rPr>
              <a:t> major leap to a new generation</a:t>
            </a:r>
            <a:r>
              <a:rPr lang="en-US" sz="1200" b="1" kern="1200" dirty="0" smtClean="0">
                <a:solidFill>
                  <a:srgbClr val="000000"/>
                </a:solidFill>
                <a:latin typeface="Arial" charset="0"/>
                <a:ea typeface="+mn-ea"/>
                <a:cs typeface="+mn-cs"/>
              </a:rPr>
              <a:t>, with unprecedented brightness in the medium and high</a:t>
            </a:r>
            <a:r>
              <a:rPr lang="en-US" sz="1200" b="1" kern="1200" baseline="0" dirty="0" smtClean="0">
                <a:solidFill>
                  <a:srgbClr val="000000"/>
                </a:solidFill>
                <a:latin typeface="Arial" charset="0"/>
                <a:ea typeface="+mn-ea"/>
                <a:cs typeface="+mn-cs"/>
              </a:rPr>
              <a:t> energy</a:t>
            </a:r>
            <a:r>
              <a:rPr lang="en-US" sz="1200" b="1" kern="1200" dirty="0" smtClean="0">
                <a:solidFill>
                  <a:srgbClr val="000000"/>
                </a:solidFill>
                <a:latin typeface="Arial" charset="0"/>
                <a:ea typeface="+mn-ea"/>
                <a:cs typeface="+mn-cs"/>
              </a:rPr>
              <a:t> range.</a:t>
            </a:r>
          </a:p>
          <a:p>
            <a:pPr>
              <a:buFont typeface="Times New Roman" charset="0"/>
              <a:buNone/>
              <a:defRPr/>
            </a:pPr>
            <a:endParaRPr lang="en-US" sz="1200" kern="1200" dirty="0" smtClean="0">
              <a:solidFill>
                <a:srgbClr val="000000"/>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044E3326-DB31-E14A-A61B-C6B7C5646A83}" type="slidenum">
              <a:rPr lang="en-US" smtClean="0"/>
              <a:t>7</a:t>
            </a:fld>
            <a:endParaRPr lang="en-US"/>
          </a:p>
        </p:txBody>
      </p:sp>
    </p:spTree>
    <p:extLst>
      <p:ext uri="{BB962C8B-B14F-4D97-AF65-F5344CB8AC3E}">
        <p14:creationId xmlns:p14="http://schemas.microsoft.com/office/powerpoint/2010/main" val="4217218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Map of the twenty-five synchrotron light sources around the world which entered operation in the past 15 years (</a:t>
            </a:r>
            <a:r>
              <a:rPr lang="en-US" sz="1200" b="1" u="none" strike="noStrike" kern="1200" dirty="0" smtClean="0">
                <a:solidFill>
                  <a:schemeClr val="tx1"/>
                </a:solidFill>
                <a:effectLst/>
                <a:latin typeface="+mn-lt"/>
                <a:ea typeface="+mn-ea"/>
                <a:cs typeface="+mn-cs"/>
                <a:hlinkClick r:id="rId3" tooltip="New synchrotron light sources around the world"/>
              </a:rPr>
              <a:t>view larger image</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Stars</a:t>
            </a:r>
            <a:r>
              <a:rPr lang="en-US" sz="1200" kern="1200" baseline="0" dirty="0" smtClean="0">
                <a:solidFill>
                  <a:schemeClr val="tx1"/>
                </a:solidFill>
                <a:effectLst/>
                <a:latin typeface="+mn-lt"/>
                <a:ea typeface="+mn-ea"/>
                <a:cs typeface="+mn-cs"/>
              </a:rPr>
              <a:t> show synchrotrons actively pursuing MBA lattice technology. To stay competitive, we must pursue at the APS.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Collaborators:</a:t>
            </a:r>
          </a:p>
          <a:p>
            <a:r>
              <a:rPr lang="en-US" sz="1200" kern="1200" dirty="0" smtClean="0">
                <a:solidFill>
                  <a:schemeClr val="tx1"/>
                </a:solidFill>
                <a:effectLst/>
                <a:latin typeface="+mn-lt"/>
                <a:ea typeface="+mn-ea"/>
                <a:cs typeface="+mn-cs"/>
              </a:rPr>
              <a:t>Fermi – magnets, measurement</a:t>
            </a:r>
          </a:p>
          <a:p>
            <a:r>
              <a:rPr lang="en-US" sz="1200" kern="1200" dirty="0" smtClean="0">
                <a:solidFill>
                  <a:schemeClr val="tx1"/>
                </a:solidFill>
                <a:effectLst/>
                <a:latin typeface="+mn-lt"/>
                <a:ea typeface="+mn-ea"/>
                <a:cs typeface="+mn-cs"/>
              </a:rPr>
              <a:t>Brookhaven</a:t>
            </a:r>
            <a:r>
              <a:rPr lang="en-US" sz="1200" kern="1200" baseline="0" dirty="0" smtClean="0">
                <a:solidFill>
                  <a:schemeClr val="tx1"/>
                </a:solidFill>
                <a:effectLst/>
                <a:latin typeface="+mn-lt"/>
                <a:ea typeface="+mn-ea"/>
                <a:cs typeface="+mn-cs"/>
              </a:rPr>
              <a:t> – measurements, beam physics</a:t>
            </a:r>
          </a:p>
          <a:p>
            <a:r>
              <a:rPr lang="en-US" sz="1200" kern="1200" baseline="0" dirty="0" smtClean="0">
                <a:solidFill>
                  <a:schemeClr val="tx1"/>
                </a:solidFill>
                <a:effectLst/>
                <a:latin typeface="+mn-lt"/>
                <a:ea typeface="+mn-ea"/>
                <a:cs typeface="+mn-cs"/>
              </a:rPr>
              <a:t>LBNL, SLAC – </a:t>
            </a:r>
            <a:r>
              <a:rPr lang="en-US" sz="1200" kern="1200" baseline="0" dirty="0" err="1" smtClean="0">
                <a:solidFill>
                  <a:schemeClr val="tx1"/>
                </a:solidFill>
                <a:effectLst/>
                <a:latin typeface="+mn-lt"/>
                <a:ea typeface="+mn-ea"/>
                <a:cs typeface="+mn-cs"/>
              </a:rPr>
              <a:t>undulator</a:t>
            </a:r>
            <a:r>
              <a:rPr lang="en-US" sz="1200" kern="1200" baseline="0" dirty="0" smtClean="0">
                <a:solidFill>
                  <a:schemeClr val="tx1"/>
                </a:solidFill>
                <a:effectLst/>
                <a:latin typeface="+mn-lt"/>
                <a:ea typeface="+mn-ea"/>
                <a:cs typeface="+mn-cs"/>
              </a:rPr>
              <a:t> design</a:t>
            </a:r>
          </a:p>
          <a:p>
            <a:r>
              <a:rPr lang="en-US" sz="1200" kern="1200" dirty="0" smtClean="0">
                <a:solidFill>
                  <a:schemeClr val="tx1"/>
                </a:solidFill>
                <a:effectLst/>
                <a:latin typeface="+mn-lt"/>
                <a:ea typeface="+mn-ea"/>
                <a:cs typeface="+mn-cs"/>
              </a:rPr>
              <a:t>ESRF – lattice, everything</a:t>
            </a:r>
          </a:p>
          <a:p>
            <a:r>
              <a:rPr lang="en-US" sz="1200" kern="1200" dirty="0" smtClean="0">
                <a:solidFill>
                  <a:schemeClr val="tx1"/>
                </a:solidFill>
                <a:effectLst/>
                <a:latin typeface="+mn-lt"/>
                <a:ea typeface="+mn-ea"/>
                <a:cs typeface="+mn-cs"/>
              </a:rPr>
              <a:t>MAX IV – integration, engineering</a:t>
            </a:r>
          </a:p>
          <a:p>
            <a:r>
              <a:rPr lang="en-US" sz="1200" kern="1200" dirty="0" smtClean="0">
                <a:solidFill>
                  <a:schemeClr val="tx1"/>
                </a:solidFill>
                <a:effectLst/>
                <a:latin typeface="+mn-lt"/>
                <a:ea typeface="+mn-ea"/>
                <a:cs typeface="+mn-cs"/>
              </a:rPr>
              <a:t>IHEP</a:t>
            </a:r>
            <a:r>
              <a:rPr lang="en-US" sz="1200" kern="1200" baseline="0" dirty="0" smtClean="0">
                <a:solidFill>
                  <a:schemeClr val="tx1"/>
                </a:solidFill>
                <a:effectLst/>
                <a:latin typeface="+mn-lt"/>
                <a:ea typeface="+mn-ea"/>
                <a:cs typeface="+mn-cs"/>
              </a:rPr>
              <a:t> Beijing – HV power supplies </a:t>
            </a:r>
          </a:p>
          <a:p>
            <a:r>
              <a:rPr lang="en-US" sz="1200" kern="1200" baseline="0" dirty="0" smtClean="0">
                <a:solidFill>
                  <a:schemeClr val="tx1"/>
                </a:solidFill>
                <a:effectLst/>
                <a:latin typeface="+mn-lt"/>
                <a:ea typeface="+mn-ea"/>
                <a:cs typeface="+mn-cs"/>
              </a:rPr>
              <a:t>Sirius, Sao Paolo, Beam physics</a:t>
            </a:r>
          </a:p>
          <a:p>
            <a:r>
              <a:rPr lang="en-US" sz="1200" kern="1200" baseline="0" dirty="0" smtClean="0">
                <a:solidFill>
                  <a:schemeClr val="tx1"/>
                </a:solidFill>
                <a:effectLst/>
                <a:latin typeface="+mn-lt"/>
                <a:ea typeface="+mn-ea"/>
                <a:cs typeface="+mn-cs"/>
              </a:rPr>
              <a:t>CERN - vacuum</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t>8</a:t>
            </a:fld>
            <a:endParaRPr lang="en-US"/>
          </a:p>
        </p:txBody>
      </p:sp>
    </p:spTree>
    <p:extLst>
      <p:ext uri="{BB962C8B-B14F-4D97-AF65-F5344CB8AC3E}">
        <p14:creationId xmlns:p14="http://schemas.microsoft.com/office/powerpoint/2010/main" val="2383678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Workshop report -- </a:t>
            </a:r>
            <a:endParaRPr lang="en-US" dirty="0"/>
          </a:p>
        </p:txBody>
      </p:sp>
      <p:sp>
        <p:nvSpPr>
          <p:cNvPr id="4" name="Slide Number Placeholder 3"/>
          <p:cNvSpPr>
            <a:spLocks noGrp="1"/>
          </p:cNvSpPr>
          <p:nvPr>
            <p:ph type="sldNum" sz="quarter" idx="10"/>
          </p:nvPr>
        </p:nvSpPr>
        <p:spPr/>
        <p:txBody>
          <a:bodyPr/>
          <a:lstStyle/>
          <a:p>
            <a:fld id="{044E3326-DB31-E14A-A61B-C6B7C5646A83}" type="slidenum">
              <a:rPr lang="en-US" smtClean="0"/>
              <a:t>9</a:t>
            </a:fld>
            <a:endParaRPr lang="en-US"/>
          </a:p>
        </p:txBody>
      </p:sp>
    </p:spTree>
    <p:extLst>
      <p:ext uri="{BB962C8B-B14F-4D97-AF65-F5344CB8AC3E}">
        <p14:creationId xmlns:p14="http://schemas.microsoft.com/office/powerpoint/2010/main" val="2809548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jpe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cstate="print"/>
          <a:srcRect/>
          <a:stretch>
            <a:fillRect/>
          </a:stretch>
        </p:blipFill>
        <p:spPr bwMode="auto">
          <a:xfrm>
            <a:off x="0" y="0"/>
            <a:ext cx="9144000" cy="1106488"/>
          </a:xfrm>
          <a:prstGeom prst="rect">
            <a:avLst/>
          </a:prstGeom>
          <a:noFill/>
          <a:ln w="9525">
            <a:noFill/>
            <a:miter lim="800000"/>
            <a:headEnd/>
            <a:tailEnd/>
          </a:ln>
        </p:spPr>
      </p:pic>
      <p:pic>
        <p:nvPicPr>
          <p:cNvPr id="5" name="Picture 7" descr="doe_black.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54963" y="6456363"/>
            <a:ext cx="960437" cy="231775"/>
          </a:xfrm>
          <a:prstGeom prst="rect">
            <a:avLst/>
          </a:prstGeom>
          <a:noFill/>
          <a:ln w="9525">
            <a:noFill/>
            <a:miter lim="800000"/>
            <a:headEnd/>
            <a:tailEnd/>
          </a:ln>
        </p:spPr>
      </p:pic>
      <p:pic>
        <p:nvPicPr>
          <p:cNvPr id="6" name="Picture 8" descr="title footer_Blue_646.jpg"/>
          <p:cNvPicPr>
            <a:picLocks noChangeAspect="1"/>
          </p:cNvPicPr>
          <p:nvPr/>
        </p:nvPicPr>
        <p:blipFill>
          <a:blip r:embed="rId4" cstate="print"/>
          <a:srcRect/>
          <a:stretch>
            <a:fillRect/>
          </a:stretch>
        </p:blipFill>
        <p:spPr bwMode="auto">
          <a:xfrm>
            <a:off x="0" y="6794500"/>
            <a:ext cx="9144000" cy="63500"/>
          </a:xfrm>
          <a:prstGeom prst="rect">
            <a:avLst/>
          </a:prstGeom>
          <a:noFill/>
          <a:ln w="9525">
            <a:noFill/>
            <a:miter lim="800000"/>
            <a:headEnd/>
            <a:tailEnd/>
          </a:ln>
        </p:spPr>
      </p:pic>
      <p:sp>
        <p:nvSpPr>
          <p:cNvPr id="3074" name="Rectangle 2"/>
          <p:cNvSpPr>
            <a:spLocks noGrp="1" noChangeArrowheads="1"/>
          </p:cNvSpPr>
          <p:nvPr>
            <p:ph type="ctrTitle"/>
          </p:nvPr>
        </p:nvSpPr>
        <p:spPr>
          <a:xfrm>
            <a:off x="985838" y="1671638"/>
            <a:ext cx="7696200" cy="1069975"/>
          </a:xfrm>
        </p:spPr>
        <p:txBody>
          <a:bodyPr/>
          <a:lstStyle>
            <a:lvl1pPr>
              <a:defRPr sz="300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1D77276F-27BC-7C4D-82C7-2A86CB3689D3}" type="datetime1">
              <a:rPr lang="en-US" smtClean="0"/>
              <a:t>2/27/14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00224-6BB6-42B2-BFF7-31390EB0AB7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sz="2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CC4EFFBF-5C4A-6547-9F03-A6E521AAC9B8}" type="datetime1">
              <a:rPr lang="en-US" smtClean="0"/>
              <a:t>2/27/14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B60DED8-8E45-4569-87A1-F8EFB6A876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pic>
        <p:nvPicPr>
          <p:cNvPr id="3" name="Picture 5" descr="slide footer_blue_646.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63246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lide header_646.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3"/>
          <p:cNvSpPr>
            <a:spLocks noGrp="1"/>
          </p:cNvSpPr>
          <p:nvPr>
            <p:ph type="sldNum" sz="quarter" idx="10"/>
          </p:nvPr>
        </p:nvSpPr>
        <p:spPr/>
        <p:txBody>
          <a:bodyPr/>
          <a:lstStyle>
            <a:lvl1pPr>
              <a:defRPr smtClean="0"/>
            </a:lvl1pPr>
          </a:lstStyle>
          <a:p>
            <a:pPr>
              <a:defRPr/>
            </a:pPr>
            <a:fld id="{F7D44948-3A5F-774E-8F08-6BEB2135B4B3}" type="slidenum">
              <a:rPr lang="en-US"/>
              <a:pPr>
                <a:defRPr/>
              </a:pPr>
              <a:t>‹#›</a:t>
            </a:fld>
            <a:endParaRPr lang="en-US"/>
          </a:p>
        </p:txBody>
      </p:sp>
    </p:spTree>
    <p:extLst>
      <p:ext uri="{BB962C8B-B14F-4D97-AF65-F5344CB8AC3E}">
        <p14:creationId xmlns:p14="http://schemas.microsoft.com/office/powerpoint/2010/main" val="403539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85838" y="1671638"/>
            <a:ext cx="7696200" cy="1069975"/>
          </a:xfrm>
        </p:spPr>
        <p:txBody>
          <a:bodyPr/>
          <a:lstStyle>
            <a:lvl1pPr>
              <a:defRPr sz="300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r>
              <a:rPr lang="en-US" smtClean="0"/>
              <a:t>Click to edit Master subtitle style</a:t>
            </a:r>
            <a:endParaRPr lang="en-US" dirty="0"/>
          </a:p>
        </p:txBody>
      </p:sp>
      <p:pic>
        <p:nvPicPr>
          <p:cNvPr id="3079" name="Picture 7" descr="title header_Blue_646.jpg"/>
          <p:cNvPicPr>
            <a:picLocks noChangeAspect="1"/>
          </p:cNvPicPr>
          <p:nvPr/>
        </p:nvPicPr>
        <p:blipFill>
          <a:blip r:embed="rId2" cstate="print"/>
          <a:srcRect/>
          <a:stretch>
            <a:fillRect/>
          </a:stretch>
        </p:blipFill>
        <p:spPr bwMode="auto">
          <a:xfrm>
            <a:off x="0" y="0"/>
            <a:ext cx="9144000" cy="1106488"/>
          </a:xfrm>
          <a:prstGeom prst="rect">
            <a:avLst/>
          </a:prstGeom>
          <a:noFill/>
          <a:ln w="9525">
            <a:noFill/>
            <a:miter lim="800000"/>
            <a:headEnd/>
            <a:tailEnd/>
          </a:ln>
        </p:spPr>
      </p:pic>
      <p:pic>
        <p:nvPicPr>
          <p:cNvPr id="3080" name="Picture 7" descr="doe_black.jpg"/>
          <p:cNvPicPr>
            <a:picLocks noChangeAspect="1"/>
          </p:cNvPicPr>
          <p:nvPr/>
        </p:nvPicPr>
        <p:blipFill>
          <a:blip r:embed="rId3" cstate="print"/>
          <a:srcRect/>
          <a:stretch>
            <a:fillRect/>
          </a:stretch>
        </p:blipFill>
        <p:spPr bwMode="auto">
          <a:xfrm>
            <a:off x="7954963" y="6456363"/>
            <a:ext cx="960437" cy="231775"/>
          </a:xfrm>
          <a:prstGeom prst="rect">
            <a:avLst/>
          </a:prstGeom>
          <a:noFill/>
          <a:ln w="9525">
            <a:noFill/>
            <a:miter lim="800000"/>
            <a:headEnd/>
            <a:tailEnd/>
          </a:ln>
        </p:spPr>
      </p:pic>
      <p:pic>
        <p:nvPicPr>
          <p:cNvPr id="3081" name="Picture 8" descr="title footer_Blue_646.jpg"/>
          <p:cNvPicPr>
            <a:picLocks noChangeAspect="1"/>
          </p:cNvPicPr>
          <p:nvPr/>
        </p:nvPicPr>
        <p:blipFill>
          <a:blip r:embed="rId4" cstate="print"/>
          <a:srcRect/>
          <a:stretch>
            <a:fillRect/>
          </a:stretch>
        </p:blipFill>
        <p:spPr bwMode="auto">
          <a:xfrm>
            <a:off x="0" y="6794500"/>
            <a:ext cx="9144000" cy="63500"/>
          </a:xfrm>
          <a:prstGeom prst="rect">
            <a:avLst/>
          </a:prstGeom>
          <a:noFill/>
          <a:ln w="9525">
            <a:noFill/>
            <a:miter lim="800000"/>
            <a:headEnd/>
            <a:tailEnd/>
          </a:ln>
        </p:spPr>
      </p:pic>
    </p:spTree>
    <p:extLst>
      <p:ext uri="{BB962C8B-B14F-4D97-AF65-F5344CB8AC3E}">
        <p14:creationId xmlns:p14="http://schemas.microsoft.com/office/powerpoint/2010/main" val="507865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5C5612D6-ACE9-434E-95C7-49F25F9884F9}"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5" name="Footer Placeholder 4"/>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3305632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lstStyle>
            <a:lvl1pPr algn="l">
              <a:defRPr sz="3000" b="1" cap="none" baseline="0"/>
            </a:lvl1pPr>
          </a:lstStyle>
          <a:p>
            <a:r>
              <a:rPr lang="en-US" dirty="0" smtClean="0"/>
              <a:t>Click to Edit Master Text Styles</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8FB2CAD0-0BBF-ED4B-8137-102D506D78DC}"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5" name="Footer Placeholder 4"/>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181869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9F6B43F2-8BBD-244C-B459-1AE5426982D3}"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6" name="Footer Placeholder 5"/>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7" name="Slide Number Placeholder 6"/>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2892924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5EFCC413-508D-A840-86E7-7077279B2987}"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8" name="Footer Placeholder 7"/>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9" name="Slide Number Placeholder 8"/>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1019476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Date Placeholder 2"/>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6E50C29B-D29B-A44F-8F6A-967E24EE58AF}"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4" name="Footer Placeholder 3"/>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5" name="Slide Number Placeholder 4"/>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376682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778560D7-EB44-9848-A496-912ADD673D6F}"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3" name="Footer Placeholder 2"/>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4" name="Slide Number Placeholder 3"/>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113146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FDC5C7B5-21B4-744E-8900-968DDC67D65D}" type="datetime1">
              <a:rPr lang="en-US" smtClean="0"/>
              <a:t>2/27/14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D35325C-CF4B-41F5-8382-A7BBA34C794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chor="t"/>
          <a:lstStyle>
            <a:lvl1pPr algn="l">
              <a:defRPr sz="26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52601"/>
            <a:ext cx="3008313"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0364DA5C-6E61-8946-91C1-21699CD0D8C6}"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6" name="Footer Placeholder 5"/>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7" name="Slide Number Placeholder 6"/>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185537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6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E0348ADF-2E05-C34E-BB38-BE0EC9DCF985}"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6" name="Footer Placeholder 5"/>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7" name="Slide Number Placeholder 6"/>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44500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58B42FFF-BFB5-024E-B490-6A62557EC84B}"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5" name="Footer Placeholder 4"/>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1106687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sz="2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010400" y="6572250"/>
            <a:ext cx="1371600" cy="209550"/>
          </a:xfrm>
          <a:prstGeom prst="rect">
            <a:avLst/>
          </a:prstGeom>
        </p:spPr>
        <p:txBody>
          <a:bodyPr/>
          <a:lstStyle>
            <a:lvl1pPr>
              <a:defRPr/>
            </a:lvl1pPr>
          </a:lstStyle>
          <a:p>
            <a:pPr defTabSz="457200" fontAlgn="auto">
              <a:spcBef>
                <a:spcPts val="0"/>
              </a:spcBef>
              <a:spcAft>
                <a:spcPts val="0"/>
              </a:spcAft>
            </a:pPr>
            <a:fld id="{161CF51D-B639-4C46-A6DD-97EFF3CB6C95}" type="datetime1">
              <a:rPr lang="en-US" smtClean="0">
                <a:solidFill>
                  <a:srgbClr val="616161"/>
                </a:solidFill>
                <a:latin typeface="Calibri"/>
                <a:ea typeface="+mn-ea"/>
              </a:rPr>
              <a:t>2/27/14</a:t>
            </a:fld>
            <a:endParaRPr lang="en-US">
              <a:solidFill>
                <a:srgbClr val="616161"/>
              </a:solidFill>
              <a:latin typeface="Calibri"/>
              <a:ea typeface="+mn-ea"/>
            </a:endParaRPr>
          </a:p>
        </p:txBody>
      </p:sp>
      <p:sp>
        <p:nvSpPr>
          <p:cNvPr id="5" name="Footer Placeholder 4"/>
          <p:cNvSpPr>
            <a:spLocks noGrp="1"/>
          </p:cNvSpPr>
          <p:nvPr>
            <p:ph type="ftr" sz="quarter" idx="11"/>
          </p:nvPr>
        </p:nvSpPr>
        <p:spPr/>
        <p:txBody>
          <a:bodyPr/>
          <a:lstStyle>
            <a:lvl1pPr>
              <a:defRPr/>
            </a:lvl1pPr>
          </a:lstStyle>
          <a:p>
            <a:r>
              <a:rPr lang="en-US" smtClean="0">
                <a:solidFill>
                  <a:srgbClr val="616161"/>
                </a:solidFill>
                <a:latin typeface="Calibri"/>
              </a:rPr>
              <a:t>DOE BES Meeting, 31 January 2014</a:t>
            </a:r>
            <a:endParaRPr lang="en-US">
              <a:solidFill>
                <a:srgbClr val="616161"/>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B58E6DB-F8C6-5345-85E3-8182CDB0DA9E}" type="slidenum">
              <a:rPr lang="en-US" smtClean="0">
                <a:solidFill>
                  <a:srgbClr val="616161"/>
                </a:solidFill>
                <a:latin typeface="Calibri"/>
              </a:rPr>
              <a:pPr/>
              <a:t>‹#›</a:t>
            </a:fld>
            <a:endParaRPr lang="en-US">
              <a:solidFill>
                <a:srgbClr val="616161"/>
              </a:solidFill>
              <a:latin typeface="Calibri"/>
            </a:endParaRPr>
          </a:p>
        </p:txBody>
      </p:sp>
    </p:spTree>
    <p:extLst>
      <p:ext uri="{BB962C8B-B14F-4D97-AF65-F5344CB8AC3E}">
        <p14:creationId xmlns:p14="http://schemas.microsoft.com/office/powerpoint/2010/main" val="2601402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420B4A-BD14-8248-8858-839AFCF89E07}"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8004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43B3EA-C211-C144-BBD1-77AC3EFF5503}"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3189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DECE7-0924-6746-ADE6-7E020188863A}"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6304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2B54E6-341E-E849-A14C-BE8699119669}"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8161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7714EF1-493C-254A-A2B0-8EA11DB4FEC7}"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3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EC3511-84D0-2849-BB1E-AEECA11960E0}"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714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3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F3919A8-AA33-AC43-A8B5-11B0D863E8E8}" type="datetime1">
              <a:rPr lang="en-US" smtClean="0"/>
              <a:t>2/27/14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9F929FB-CA67-4CB4-9A3F-FB855F3EBCE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C110A-AEEC-6C43-A6A6-BB7E78716903}"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47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EB021-131C-0447-8EE0-1C67E1810EAE}"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40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D56C-7521-144D-9288-427EDF019C2B}"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8151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85D3FA-A06C-B142-BC37-FDB8075FAD51}"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9124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1CC44D-936C-9145-B554-0A649031F356}" type="datetime1">
              <a:rPr lang="en-US" smtClean="0">
                <a:solidFill>
                  <a:prstClr val="black">
                    <a:tint val="75000"/>
                  </a:prstClr>
                </a:solidFill>
                <a:latin typeface="Calibri"/>
              </a:rPr>
              <a:t>2/27/14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DOE BES Meeting, 31 January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1585C2D-2100-49DD-9048-A2A2460EE5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7574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fld id="{42C25149-740B-9849-BB27-10BB0DC56A22}" type="datetime1">
              <a:rPr lang="en-US" smtClean="0"/>
              <a:t>2/27/14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D12E0BC-5DD3-4BBB-8128-7D50B0C7C7F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fld id="{48991EFA-9DDF-204F-9416-64310EAE4560}" type="datetime1">
              <a:rPr lang="en-US" smtClean="0"/>
              <a:t>2/27/14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1808E9D-A5ED-4E9C-8106-67544E05307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fld id="{DEF2FD9A-28AB-FD4B-AB4B-2529FD3DB134}" type="datetime1">
              <a:rPr lang="en-US" smtClean="0"/>
              <a:t>2/27/14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D13F012-073B-46F8-B2DE-A3D6D57F917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36B1CA-7873-FC4E-9787-48C13889E0BA}" type="datetime1">
              <a:rPr lang="en-US" smtClean="0"/>
              <a:t>2/27/14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A265F1B-0587-4014-A56F-585C320E3BD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lstStyle>
            <a:lvl1pPr algn="l">
              <a:defRPr sz="26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52601"/>
            <a:ext cx="3008313"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089B412-C054-3A41-989F-147C83672451}" type="datetime1">
              <a:rPr lang="en-US" smtClean="0"/>
              <a:t>2/27/14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BEFC39A-06C2-4FFF-AB14-D934E52897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6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762BB05-EE7F-284C-AF09-1081F2A3F915}" type="datetime1">
              <a:rPr lang="en-US" smtClean="0"/>
              <a:t>2/27/14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DOE BES Meeting, 31 January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3264256-FBC1-4901-97BD-4CEA17991F9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 descr="slide footer_blue_646.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6324600"/>
            <a:ext cx="9144000" cy="530225"/>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Calibri" charset="0"/>
              </a:defRPr>
            </a:lvl1pPr>
          </a:lstStyle>
          <a:p>
            <a:pPr>
              <a:defRPr/>
            </a:pPr>
            <a:fld id="{FC19DC8E-1B87-2F44-8DBD-3297C1673139}" type="datetime1">
              <a:rPr lang="en-US" smtClean="0"/>
              <a:t>2/27/14</a:t>
            </a:fld>
            <a:endParaRPr lang="en-US"/>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900">
                <a:latin typeface="+mn-lt"/>
                <a:ea typeface="+mn-ea"/>
                <a:cs typeface="+mn-cs"/>
              </a:defRPr>
            </a:lvl1pPr>
          </a:lstStyle>
          <a:p>
            <a:pPr>
              <a:defRPr/>
            </a:pPr>
            <a:r>
              <a:rPr lang="en-US" smtClean="0"/>
              <a:t>DOE BES Meeting, 31 January 2014</a:t>
            </a:r>
            <a:endParaRPr lang="en-US" dirty="0"/>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Calibri" charset="0"/>
              </a:defRPr>
            </a:lvl1pPr>
          </a:lstStyle>
          <a:p>
            <a:pPr>
              <a:defRPr/>
            </a:pPr>
            <a:fld id="{F4F28B53-BCCB-40F1-83CC-B463089AFBF6}" type="slidenum">
              <a:rPr lang="en-US"/>
              <a:pPr>
                <a:defRPr/>
              </a:pPr>
              <a:t>‹#›</a:t>
            </a:fld>
            <a:endParaRPr lang="en-US"/>
          </a:p>
        </p:txBody>
      </p:sp>
      <p:pic>
        <p:nvPicPr>
          <p:cNvPr id="2056" name="Picture 7" descr="slide header_646.jpg"/>
          <p:cNvPicPr>
            <a:picLocks noChangeAspect="1"/>
          </p:cNvPicPr>
          <p:nvPr/>
        </p:nvPicPr>
        <p:blipFill>
          <a:blip r:embed="rId15" cstate="print"/>
          <a:srcRect/>
          <a:stretch>
            <a:fillRect/>
          </a:stretch>
        </p:blipFill>
        <p:spPr bwMode="auto">
          <a:xfrm>
            <a:off x="0" y="0"/>
            <a:ext cx="9144000" cy="1555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3"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4" r:id="rId12"/>
  </p:sldLayoutIdLst>
  <p:hf sldNum="0" hdr="0" ftr="0" dt="0"/>
  <p:txStyles>
    <p:titleStyle>
      <a:lvl1pPr algn="l" rtl="0" eaLnBrk="1" fontAlgn="base" hangingPunct="1">
        <a:spcBef>
          <a:spcPct val="0"/>
        </a:spcBef>
        <a:spcAft>
          <a:spcPct val="0"/>
        </a:spcAft>
        <a:defRPr sz="2600" b="1">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2pPr>
      <a:lvl3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3pPr>
      <a:lvl4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4pPr>
      <a:lvl5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charset="2"/>
        <a:buChar char="§"/>
        <a:defRPr>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ea typeface="ＭＳ Ｐゴシック" charset="-128"/>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ea typeface="ＭＳ Ｐゴシック" charset="-128"/>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ea typeface="ＭＳ Ｐゴシック" charset="-128"/>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ea typeface="ＭＳ Ｐゴシック" charset="-128"/>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5" descr="slide footer_blue_646.jpg"/>
          <p:cNvPicPr>
            <a:picLocks noChangeAspect="1"/>
          </p:cNvPicPr>
          <p:nvPr/>
        </p:nvPicPr>
        <p:blipFill>
          <a:blip r:embed="rId13" cstate="print"/>
          <a:srcRect/>
          <a:stretch>
            <a:fillRect/>
          </a:stretch>
        </p:blipFill>
        <p:spPr bwMode="auto">
          <a:xfrm>
            <a:off x="0" y="6324600"/>
            <a:ext cx="9144000" cy="530225"/>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lvl1pPr>
          </a:lstStyle>
          <a:p>
            <a:pPr defTabSz="457200" fontAlgn="auto">
              <a:spcBef>
                <a:spcPts val="0"/>
              </a:spcBef>
              <a:spcAft>
                <a:spcPts val="0"/>
              </a:spcAft>
            </a:pPr>
            <a:r>
              <a:rPr lang="en-US" smtClean="0">
                <a:solidFill>
                  <a:srgbClr val="616161"/>
                </a:solidFill>
                <a:latin typeface="Calibri"/>
                <a:ea typeface="+mn-ea"/>
              </a:rPr>
              <a:t>DOE BES Meeting, 31 January 2014</a:t>
            </a:r>
            <a:endParaRPr lang="en-US">
              <a:solidFill>
                <a:srgbClr val="616161"/>
              </a:solidFill>
              <a:latin typeface="Calibri"/>
              <a:ea typeface="+mn-ea"/>
            </a:endParaRPr>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pPr defTabSz="457200" fontAlgn="auto">
              <a:spcBef>
                <a:spcPts val="0"/>
              </a:spcBef>
              <a:spcAft>
                <a:spcPts val="0"/>
              </a:spcAft>
            </a:pPr>
            <a:fld id="{CB58E6DB-F8C6-5345-85E3-8182CDB0DA9E}" type="slidenum">
              <a:rPr lang="en-US" smtClean="0">
                <a:solidFill>
                  <a:srgbClr val="616161"/>
                </a:solidFill>
                <a:latin typeface="Calibri"/>
                <a:ea typeface="+mn-ea"/>
              </a:rPr>
              <a:pPr defTabSz="457200" fontAlgn="auto">
                <a:spcBef>
                  <a:spcPts val="0"/>
                </a:spcBef>
                <a:spcAft>
                  <a:spcPts val="0"/>
                </a:spcAft>
              </a:pPr>
              <a:t>‹#›</a:t>
            </a:fld>
            <a:endParaRPr lang="en-US">
              <a:solidFill>
                <a:srgbClr val="616161"/>
              </a:solidFill>
              <a:latin typeface="Calibri"/>
              <a:ea typeface="+mn-ea"/>
            </a:endParaRPr>
          </a:p>
        </p:txBody>
      </p:sp>
      <p:pic>
        <p:nvPicPr>
          <p:cNvPr id="1031" name="Picture 7" descr="slide header_646.jpg"/>
          <p:cNvPicPr>
            <a:picLocks noChangeAspect="1"/>
          </p:cNvPicPr>
          <p:nvPr/>
        </p:nvPicPr>
        <p:blipFill>
          <a:blip r:embed="rId14" cstate="print"/>
          <a:srcRect/>
          <a:stretch>
            <a:fillRect/>
          </a:stretch>
        </p:blipFill>
        <p:spPr bwMode="auto">
          <a:xfrm>
            <a:off x="0" y="0"/>
            <a:ext cx="9144000" cy="155575"/>
          </a:xfrm>
          <a:prstGeom prst="rect">
            <a:avLst/>
          </a:prstGeom>
          <a:noFill/>
          <a:ln w="9525">
            <a:noFill/>
            <a:miter lim="800000"/>
            <a:headEnd/>
            <a:tailEnd/>
          </a:ln>
        </p:spPr>
      </p:pic>
    </p:spTree>
    <p:extLst>
      <p:ext uri="{BB962C8B-B14F-4D97-AF65-F5344CB8AC3E}">
        <p14:creationId xmlns:p14="http://schemas.microsoft.com/office/powerpoint/2010/main" val="165912674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hf sldNum="0" hdr="0" ftr="0" dt="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2D3619D-859A-6C4D-856D-D9F1B5B50073}" type="datetime1">
              <a:rPr lang="en-US" smtClean="0">
                <a:solidFill>
                  <a:prstClr val="black">
                    <a:tint val="75000"/>
                  </a:prstClr>
                </a:solidFill>
                <a:latin typeface="Calibri"/>
                <a:ea typeface="+mn-ea"/>
              </a:rPr>
              <a:t>2/27/14</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ea typeface="+mn-ea"/>
              </a:rPr>
              <a:t>DOE BES Meeting, 31 January 2014</a:t>
            </a: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585C2D-2100-49DD-9048-A2A2460EE53F}"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67450066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1.PNG"/><Relationship Id="rId9" Type="http://schemas.openxmlformats.org/officeDocument/2006/relationships/image" Target="../media/image28.pn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8.jpg"/><Relationship Id="rId5" Type="http://schemas.openxmlformats.org/officeDocument/2006/relationships/image" Target="../media/image34.tiff"/><Relationship Id="rId6" Type="http://schemas.openxmlformats.org/officeDocument/2006/relationships/image" Target="../media/image35.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41.png"/><Relationship Id="rId1" Type="http://schemas.microsoft.com/office/2007/relationships/media" Target="../media/media1.avi"/><Relationship Id="rId2" Type="http://schemas.openxmlformats.org/officeDocument/2006/relationships/video" Target="../media/media1.avi"/></Relationships>
</file>

<file path=ppt/slides/_rels/slide16.xml.rels><?xml version="1.0" encoding="UTF-8" standalone="yes"?>
<Relationships xmlns="http://schemas.openxmlformats.org/package/2006/relationships"><Relationship Id="rId3" Type="http://schemas.openxmlformats.org/officeDocument/2006/relationships/image" Target="../media/image43.tif"/><Relationship Id="rId4" Type="http://schemas.openxmlformats.org/officeDocument/2006/relationships/image" Target="../media/image44.tif"/><Relationship Id="rId5" Type="http://schemas.openxmlformats.org/officeDocument/2006/relationships/image" Target="../media/image45.tif"/><Relationship Id="rId6" Type="http://schemas.openxmlformats.org/officeDocument/2006/relationships/image" Target="../media/image46.tif"/><Relationship Id="rId7" Type="http://schemas.openxmlformats.org/officeDocument/2006/relationships/image" Target="../media/image47.tif"/><Relationship Id="rId8" Type="http://schemas.openxmlformats.org/officeDocument/2006/relationships/image" Target="../media/image48.tif"/><Relationship Id="rId9" Type="http://schemas.openxmlformats.org/officeDocument/2006/relationships/image" Target="../media/image49.tif"/><Relationship Id="rId1" Type="http://schemas.openxmlformats.org/officeDocument/2006/relationships/slideLayout" Target="../slideLayouts/slideLayout7.xml"/><Relationship Id="rId2" Type="http://schemas.openxmlformats.org/officeDocument/2006/relationships/image" Target="../media/image42.ti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emf"/><Relationship Id="rId5" Type="http://schemas.openxmlformats.org/officeDocument/2006/relationships/image" Target="../media/image64.emf"/><Relationship Id="rId6" Type="http://schemas.openxmlformats.org/officeDocument/2006/relationships/image" Target="../media/image65.png"/><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s://portal.cse.anl.gov/sites/IACT/Logos/IACTLogo_VSmall.jpg" TargetMode="External"/><Relationship Id="rId5" Type="http://schemas.openxmlformats.org/officeDocument/2006/relationships/image" Target="../media/image68.jpeg"/><Relationship Id="rId6" Type="http://schemas.openxmlformats.org/officeDocument/2006/relationships/image" Target="../media/image69.png"/><Relationship Id="rId7"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em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microsoft.com/office/2007/relationships/hdphoto" Target="../media/hdphoto1.wdp"/><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jpg"/><Relationship Id="rId5" Type="http://schemas.openxmlformats.org/officeDocument/2006/relationships/image" Target="../media/image81.png"/><Relationship Id="rId6" Type="http://schemas.openxmlformats.org/officeDocument/2006/relationships/image" Target="../media/image82.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83.jpe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9.xml"/><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jpeg"/><Relationship Id="rId1" Type="http://schemas.microsoft.com/office/2007/relationships/media" Target="../media/media2.mpg"/><Relationship Id="rId2" Type="http://schemas.openxmlformats.org/officeDocument/2006/relationships/video" Target="../media/media2.m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ctrTitle"/>
          </p:nvPr>
        </p:nvSpPr>
        <p:spPr>
          <a:xfrm>
            <a:off x="4203699" y="2022168"/>
            <a:ext cx="4630369" cy="1814666"/>
          </a:xfrm>
        </p:spPr>
        <p:txBody>
          <a:bodyPr/>
          <a:lstStyle/>
          <a:p>
            <a:r>
              <a:rPr lang="en-US" sz="3400" dirty="0" smtClean="0"/>
              <a:t>APS</a:t>
            </a:r>
            <a:r>
              <a:rPr lang="en-US" sz="3400" dirty="0"/>
              <a:t> </a:t>
            </a:r>
            <a:r>
              <a:rPr lang="en-US" sz="3400" dirty="0" smtClean="0"/>
              <a:t>Upgrade: </a:t>
            </a:r>
            <a:br>
              <a:rPr lang="en-US" sz="3400" dirty="0" smtClean="0"/>
            </a:br>
            <a:r>
              <a:rPr lang="en-US" sz="3400" dirty="0" smtClean="0"/>
              <a:t>The</a:t>
            </a:r>
            <a:r>
              <a:rPr lang="en-US" sz="3400" dirty="0"/>
              <a:t> </a:t>
            </a:r>
            <a:r>
              <a:rPr lang="en-US" sz="3400" dirty="0" smtClean="0"/>
              <a:t>Next Generation </a:t>
            </a:r>
            <a:br>
              <a:rPr lang="en-US" sz="3400" dirty="0" smtClean="0"/>
            </a:br>
            <a:r>
              <a:rPr lang="en-US" sz="3400" dirty="0" smtClean="0"/>
              <a:t>of Synchrotron Science</a:t>
            </a:r>
          </a:p>
        </p:txBody>
      </p:sp>
      <p:sp>
        <p:nvSpPr>
          <p:cNvPr id="6148" name="TextBox 4"/>
          <p:cNvSpPr txBox="1">
            <a:spLocks noChangeArrowheads="1"/>
          </p:cNvSpPr>
          <p:nvPr/>
        </p:nvSpPr>
        <p:spPr bwMode="auto">
          <a:xfrm>
            <a:off x="756869" y="4963348"/>
            <a:ext cx="4069131" cy="1461939"/>
          </a:xfrm>
          <a:prstGeom prst="rect">
            <a:avLst/>
          </a:prstGeom>
          <a:noFill/>
          <a:ln w="9525">
            <a:noFill/>
            <a:miter lim="800000"/>
            <a:headEnd/>
            <a:tailEnd/>
          </a:ln>
        </p:spPr>
        <p:txBody>
          <a:bodyPr wrap="square">
            <a:spAutoFit/>
          </a:bodyPr>
          <a:lstStyle/>
          <a:p>
            <a:r>
              <a:rPr lang="en-US" sz="2000" dirty="0" smtClean="0">
                <a:solidFill>
                  <a:srgbClr val="151515"/>
                </a:solidFill>
                <a:latin typeface="+mn-lt"/>
              </a:rPr>
              <a:t>Eric D. Isaacs</a:t>
            </a:r>
            <a:endParaRPr lang="en-US" sz="2000" dirty="0">
              <a:solidFill>
                <a:srgbClr val="151515"/>
              </a:solidFill>
              <a:latin typeface="+mn-lt"/>
            </a:endParaRPr>
          </a:p>
          <a:p>
            <a:r>
              <a:rPr lang="en-US" sz="2000" dirty="0" smtClean="0">
                <a:solidFill>
                  <a:srgbClr val="151515"/>
                </a:solidFill>
                <a:latin typeface="+mn-lt"/>
              </a:rPr>
              <a:t>Director</a:t>
            </a:r>
          </a:p>
          <a:p>
            <a:r>
              <a:rPr lang="en-US" sz="2000" dirty="0" smtClean="0">
                <a:solidFill>
                  <a:srgbClr val="151515"/>
                </a:solidFill>
                <a:latin typeface="+mn-lt"/>
              </a:rPr>
              <a:t>Argonne National Laboratory</a:t>
            </a:r>
            <a:endParaRPr lang="en-US" sz="2000" dirty="0">
              <a:solidFill>
                <a:srgbClr val="151515"/>
              </a:solidFill>
              <a:latin typeface="+mn-lt"/>
            </a:endParaRPr>
          </a:p>
          <a:p>
            <a:endParaRPr lang="en-US" sz="900" dirty="0">
              <a:solidFill>
                <a:srgbClr val="151515"/>
              </a:solidFill>
              <a:latin typeface="+mn-lt"/>
            </a:endParaRPr>
          </a:p>
          <a:p>
            <a:r>
              <a:rPr lang="en-US" sz="2000" dirty="0">
                <a:solidFill>
                  <a:srgbClr val="151515"/>
                </a:solidFill>
                <a:latin typeface="+mn-lt"/>
              </a:rPr>
              <a:t>February </a:t>
            </a:r>
            <a:r>
              <a:rPr lang="en-US" sz="2000" dirty="0" smtClean="0">
                <a:solidFill>
                  <a:srgbClr val="151515"/>
                </a:solidFill>
                <a:latin typeface="+mn-lt"/>
              </a:rPr>
              <a:t>27, </a:t>
            </a:r>
            <a:r>
              <a:rPr lang="en-US" sz="2000" dirty="0">
                <a:solidFill>
                  <a:srgbClr val="151515"/>
                </a:solidFill>
                <a:latin typeface="+mn-lt"/>
              </a:rPr>
              <a:t>2014 </a:t>
            </a:r>
          </a:p>
        </p:txBody>
      </p:sp>
      <p:pic>
        <p:nvPicPr>
          <p:cNvPr id="4" name="Picture 3"/>
          <p:cNvPicPr>
            <a:picLocks noChangeAspect="1"/>
          </p:cNvPicPr>
          <p:nvPr/>
        </p:nvPicPr>
        <p:blipFill rotWithShape="1">
          <a:blip r:embed="rId3"/>
          <a:srcRect l="13253" t="7222" r="11697" b="22207"/>
          <a:stretch/>
        </p:blipFill>
        <p:spPr>
          <a:xfrm>
            <a:off x="445322" y="1905000"/>
            <a:ext cx="3593046" cy="3022600"/>
          </a:xfrm>
          <a:prstGeom prst="rect">
            <a:avLst/>
          </a:prstGeom>
        </p:spPr>
      </p:pic>
      <p:pic>
        <p:nvPicPr>
          <p:cNvPr id="5" name="Picture 4" descr="AFRL_strain.jpg"/>
          <p:cNvPicPr>
            <a:picLocks noChangeAspect="1"/>
          </p:cNvPicPr>
          <p:nvPr/>
        </p:nvPicPr>
        <p:blipFill rotWithShape="1">
          <a:blip r:embed="rId4">
            <a:extLst>
              <a:ext uri="{28A0092B-C50C-407E-A947-70E740481C1C}">
                <a14:useLocalDpi xmlns:a14="http://schemas.microsoft.com/office/drawing/2010/main" val="0"/>
              </a:ext>
            </a:extLst>
          </a:blip>
          <a:srcRect l="32983" b="51878"/>
          <a:stretch/>
        </p:blipFill>
        <p:spPr>
          <a:xfrm>
            <a:off x="4572000" y="4270065"/>
            <a:ext cx="4096968" cy="1964967"/>
          </a:xfrm>
          <a:prstGeom prst="rect">
            <a:avLst/>
          </a:prstGeom>
        </p:spPr>
      </p:pic>
      <p:sp>
        <p:nvSpPr>
          <p:cNvPr id="2" name="Rectangle 1"/>
          <p:cNvSpPr/>
          <p:nvPr/>
        </p:nvSpPr>
        <p:spPr bwMode="auto">
          <a:xfrm>
            <a:off x="4572000" y="4270065"/>
            <a:ext cx="1240936" cy="76948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26688855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16"/>
          <p:cNvPicPr>
            <a:picLocks noChangeAspect="1"/>
          </p:cNvPicPr>
          <p:nvPr/>
        </p:nvPicPr>
        <p:blipFill rotWithShape="1">
          <a:blip r:embed="rId3"/>
          <a:srcRect l="3894" t="5193"/>
          <a:stretch/>
        </p:blipFill>
        <p:spPr>
          <a:xfrm>
            <a:off x="4300535" y="4328002"/>
            <a:ext cx="3411541" cy="1932484"/>
          </a:xfrm>
          <a:prstGeom prst="rect">
            <a:avLst/>
          </a:prstGeom>
        </p:spPr>
      </p:pic>
      <p:pic>
        <p:nvPicPr>
          <p:cNvPr id="5" name="Picture 4"/>
          <p:cNvPicPr>
            <a:picLocks noChangeAspect="1"/>
          </p:cNvPicPr>
          <p:nvPr/>
        </p:nvPicPr>
        <p:blipFill>
          <a:blip r:embed="rId4"/>
          <a:stretch>
            <a:fillRect/>
          </a:stretch>
        </p:blipFill>
        <p:spPr>
          <a:xfrm>
            <a:off x="7096794" y="4116580"/>
            <a:ext cx="1845600" cy="1226029"/>
          </a:xfrm>
          <a:prstGeom prst="rect">
            <a:avLst/>
          </a:prstGeom>
        </p:spPr>
      </p:pic>
      <p:grpSp>
        <p:nvGrpSpPr>
          <p:cNvPr id="28" name="Group 27"/>
          <p:cNvGrpSpPr>
            <a:grpSpLocks noChangeAspect="1"/>
          </p:cNvGrpSpPr>
          <p:nvPr/>
        </p:nvGrpSpPr>
        <p:grpSpPr>
          <a:xfrm>
            <a:off x="4994259" y="1854357"/>
            <a:ext cx="3488193" cy="2021883"/>
            <a:chOff x="1976740" y="4264504"/>
            <a:chExt cx="2005441" cy="1547314"/>
          </a:xfrm>
        </p:grpSpPr>
        <p:grpSp>
          <p:nvGrpSpPr>
            <p:cNvPr id="41" name="Group 18"/>
            <p:cNvGrpSpPr/>
            <p:nvPr/>
          </p:nvGrpSpPr>
          <p:grpSpPr>
            <a:xfrm>
              <a:off x="1976740" y="4318200"/>
              <a:ext cx="208013" cy="1448375"/>
              <a:chOff x="4242130" y="4335802"/>
              <a:chExt cx="208013" cy="1448375"/>
            </a:xfrm>
          </p:grpSpPr>
          <p:sp>
            <p:nvSpPr>
              <p:cNvPr id="79" name="Oval 78"/>
              <p:cNvSpPr/>
              <p:nvPr/>
            </p:nvSpPr>
            <p:spPr>
              <a:xfrm>
                <a:off x="4304828" y="433653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0" name="Oval 79"/>
              <p:cNvSpPr/>
              <p:nvPr/>
            </p:nvSpPr>
            <p:spPr>
              <a:xfrm>
                <a:off x="4350168" y="433653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1" name="Oval 80"/>
              <p:cNvSpPr/>
              <p:nvPr/>
            </p:nvSpPr>
            <p:spPr>
              <a:xfrm>
                <a:off x="4395508" y="433653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2" name="Oval 81"/>
              <p:cNvSpPr/>
              <p:nvPr/>
            </p:nvSpPr>
            <p:spPr>
              <a:xfrm>
                <a:off x="4304828" y="43818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3" name="Oval 82"/>
              <p:cNvSpPr/>
              <p:nvPr/>
            </p:nvSpPr>
            <p:spPr>
              <a:xfrm>
                <a:off x="4350168" y="43818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4" name="Oval 83"/>
              <p:cNvSpPr/>
              <p:nvPr/>
            </p:nvSpPr>
            <p:spPr>
              <a:xfrm>
                <a:off x="4395508" y="43818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5" name="Oval 84"/>
              <p:cNvSpPr/>
              <p:nvPr/>
            </p:nvSpPr>
            <p:spPr>
              <a:xfrm>
                <a:off x="4304828" y="442721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6" name="Oval 85"/>
              <p:cNvSpPr/>
              <p:nvPr/>
            </p:nvSpPr>
            <p:spPr>
              <a:xfrm>
                <a:off x="4350168" y="442721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7" name="Oval 86"/>
              <p:cNvSpPr/>
              <p:nvPr/>
            </p:nvSpPr>
            <p:spPr>
              <a:xfrm>
                <a:off x="4395508" y="442721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8" name="Oval 87"/>
              <p:cNvSpPr/>
              <p:nvPr/>
            </p:nvSpPr>
            <p:spPr>
              <a:xfrm>
                <a:off x="4304828" y="447255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9" name="Oval 88"/>
              <p:cNvSpPr/>
              <p:nvPr/>
            </p:nvSpPr>
            <p:spPr>
              <a:xfrm>
                <a:off x="4350168" y="447255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0" name="Oval 89"/>
              <p:cNvSpPr/>
              <p:nvPr/>
            </p:nvSpPr>
            <p:spPr>
              <a:xfrm>
                <a:off x="4395508" y="447255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1" name="Oval 90"/>
              <p:cNvSpPr/>
              <p:nvPr/>
            </p:nvSpPr>
            <p:spPr>
              <a:xfrm>
                <a:off x="4307661" y="451789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2" name="Oval 91"/>
              <p:cNvSpPr/>
              <p:nvPr/>
            </p:nvSpPr>
            <p:spPr>
              <a:xfrm>
                <a:off x="4353002" y="451789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3" name="Oval 92"/>
              <p:cNvSpPr/>
              <p:nvPr/>
            </p:nvSpPr>
            <p:spPr>
              <a:xfrm>
                <a:off x="4398342" y="451789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4" name="Oval 93"/>
              <p:cNvSpPr/>
              <p:nvPr/>
            </p:nvSpPr>
            <p:spPr>
              <a:xfrm>
                <a:off x="4307661" y="456323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5" name="Oval 94"/>
              <p:cNvSpPr/>
              <p:nvPr/>
            </p:nvSpPr>
            <p:spPr>
              <a:xfrm>
                <a:off x="4353002" y="456323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6" name="Oval 95"/>
              <p:cNvSpPr/>
              <p:nvPr/>
            </p:nvSpPr>
            <p:spPr>
              <a:xfrm>
                <a:off x="4398342" y="456323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7" name="Oval 96"/>
              <p:cNvSpPr/>
              <p:nvPr/>
            </p:nvSpPr>
            <p:spPr>
              <a:xfrm>
                <a:off x="4307661" y="46085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8" name="Oval 97"/>
              <p:cNvSpPr/>
              <p:nvPr/>
            </p:nvSpPr>
            <p:spPr>
              <a:xfrm>
                <a:off x="4353002" y="46085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99" name="Oval 98"/>
              <p:cNvSpPr/>
              <p:nvPr/>
            </p:nvSpPr>
            <p:spPr>
              <a:xfrm>
                <a:off x="4398342" y="46085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0" name="Oval 99"/>
              <p:cNvSpPr/>
              <p:nvPr/>
            </p:nvSpPr>
            <p:spPr>
              <a:xfrm>
                <a:off x="4307661" y="465391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1" name="Oval 100"/>
              <p:cNvSpPr/>
              <p:nvPr/>
            </p:nvSpPr>
            <p:spPr>
              <a:xfrm>
                <a:off x="4353002" y="465391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2" name="Oval 101"/>
              <p:cNvSpPr/>
              <p:nvPr/>
            </p:nvSpPr>
            <p:spPr>
              <a:xfrm>
                <a:off x="4398342" y="465391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3" name="Oval 102"/>
              <p:cNvSpPr/>
              <p:nvPr/>
            </p:nvSpPr>
            <p:spPr>
              <a:xfrm>
                <a:off x="4306337" y="469617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4" name="Oval 103"/>
              <p:cNvSpPr/>
              <p:nvPr/>
            </p:nvSpPr>
            <p:spPr>
              <a:xfrm>
                <a:off x="4351677" y="469617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5" name="Oval 104"/>
              <p:cNvSpPr/>
              <p:nvPr/>
            </p:nvSpPr>
            <p:spPr>
              <a:xfrm>
                <a:off x="4397017" y="469617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6" name="Oval 105"/>
              <p:cNvSpPr/>
              <p:nvPr/>
            </p:nvSpPr>
            <p:spPr>
              <a:xfrm>
                <a:off x="4306337" y="474151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7" name="Oval 106"/>
              <p:cNvSpPr/>
              <p:nvPr/>
            </p:nvSpPr>
            <p:spPr>
              <a:xfrm>
                <a:off x="4351677" y="474151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8" name="Oval 107"/>
              <p:cNvSpPr/>
              <p:nvPr/>
            </p:nvSpPr>
            <p:spPr>
              <a:xfrm>
                <a:off x="4397017" y="474151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09" name="Oval 108"/>
              <p:cNvSpPr/>
              <p:nvPr/>
            </p:nvSpPr>
            <p:spPr>
              <a:xfrm>
                <a:off x="4306337" y="478685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0" name="Oval 109"/>
              <p:cNvSpPr/>
              <p:nvPr/>
            </p:nvSpPr>
            <p:spPr>
              <a:xfrm>
                <a:off x="4351677" y="478685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1" name="Oval 110"/>
              <p:cNvSpPr/>
              <p:nvPr/>
            </p:nvSpPr>
            <p:spPr>
              <a:xfrm>
                <a:off x="4397017" y="478685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2" name="Oval 111"/>
              <p:cNvSpPr/>
              <p:nvPr/>
            </p:nvSpPr>
            <p:spPr>
              <a:xfrm>
                <a:off x="4306337" y="483219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3" name="Oval 112"/>
              <p:cNvSpPr/>
              <p:nvPr/>
            </p:nvSpPr>
            <p:spPr>
              <a:xfrm>
                <a:off x="4351677" y="483219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4" name="Oval 113"/>
              <p:cNvSpPr/>
              <p:nvPr/>
            </p:nvSpPr>
            <p:spPr>
              <a:xfrm>
                <a:off x="4397017" y="483219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5" name="Oval 114"/>
              <p:cNvSpPr/>
              <p:nvPr/>
            </p:nvSpPr>
            <p:spPr>
              <a:xfrm>
                <a:off x="4309171" y="487753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6" name="Oval 115"/>
              <p:cNvSpPr/>
              <p:nvPr/>
            </p:nvSpPr>
            <p:spPr>
              <a:xfrm>
                <a:off x="4354511" y="487753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7" name="Oval 116"/>
              <p:cNvSpPr/>
              <p:nvPr/>
            </p:nvSpPr>
            <p:spPr>
              <a:xfrm>
                <a:off x="4399851" y="487753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8" name="Oval 117"/>
              <p:cNvSpPr/>
              <p:nvPr/>
            </p:nvSpPr>
            <p:spPr>
              <a:xfrm>
                <a:off x="4309171" y="49228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9" name="Oval 118"/>
              <p:cNvSpPr/>
              <p:nvPr/>
            </p:nvSpPr>
            <p:spPr>
              <a:xfrm>
                <a:off x="4354511" y="49228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0" name="Oval 119"/>
              <p:cNvSpPr/>
              <p:nvPr/>
            </p:nvSpPr>
            <p:spPr>
              <a:xfrm>
                <a:off x="4399851" y="49228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1" name="Oval 120"/>
              <p:cNvSpPr/>
              <p:nvPr/>
            </p:nvSpPr>
            <p:spPr>
              <a:xfrm>
                <a:off x="4309171" y="496821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2" name="Oval 121"/>
              <p:cNvSpPr/>
              <p:nvPr/>
            </p:nvSpPr>
            <p:spPr>
              <a:xfrm>
                <a:off x="4354511" y="496821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3" name="Oval 122"/>
              <p:cNvSpPr/>
              <p:nvPr/>
            </p:nvSpPr>
            <p:spPr>
              <a:xfrm>
                <a:off x="4399851" y="496821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4" name="Oval 123"/>
              <p:cNvSpPr/>
              <p:nvPr/>
            </p:nvSpPr>
            <p:spPr>
              <a:xfrm>
                <a:off x="4309171" y="501355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5" name="Oval 124"/>
              <p:cNvSpPr/>
              <p:nvPr/>
            </p:nvSpPr>
            <p:spPr>
              <a:xfrm>
                <a:off x="4354511" y="501355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6" name="Oval 125"/>
              <p:cNvSpPr/>
              <p:nvPr/>
            </p:nvSpPr>
            <p:spPr>
              <a:xfrm>
                <a:off x="4399851" y="501355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7" name="Oval 126"/>
              <p:cNvSpPr/>
              <p:nvPr/>
            </p:nvSpPr>
            <p:spPr>
              <a:xfrm>
                <a:off x="4309355" y="506108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8" name="Oval 127"/>
              <p:cNvSpPr/>
              <p:nvPr/>
            </p:nvSpPr>
            <p:spPr>
              <a:xfrm>
                <a:off x="4354696" y="506108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9" name="Oval 128"/>
              <p:cNvSpPr/>
              <p:nvPr/>
            </p:nvSpPr>
            <p:spPr>
              <a:xfrm>
                <a:off x="4400036" y="506108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0" name="Oval 129"/>
              <p:cNvSpPr/>
              <p:nvPr/>
            </p:nvSpPr>
            <p:spPr>
              <a:xfrm>
                <a:off x="4309355" y="51064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1" name="Oval 130"/>
              <p:cNvSpPr/>
              <p:nvPr/>
            </p:nvSpPr>
            <p:spPr>
              <a:xfrm>
                <a:off x="4354696" y="51064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2" name="Oval 131"/>
              <p:cNvSpPr/>
              <p:nvPr/>
            </p:nvSpPr>
            <p:spPr>
              <a:xfrm>
                <a:off x="4400036" y="51064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3" name="Oval 132"/>
              <p:cNvSpPr/>
              <p:nvPr/>
            </p:nvSpPr>
            <p:spPr>
              <a:xfrm>
                <a:off x="4309355" y="515176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4" name="Oval 133"/>
              <p:cNvSpPr/>
              <p:nvPr/>
            </p:nvSpPr>
            <p:spPr>
              <a:xfrm>
                <a:off x="4354696" y="515176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5" name="Oval 134"/>
              <p:cNvSpPr/>
              <p:nvPr/>
            </p:nvSpPr>
            <p:spPr>
              <a:xfrm>
                <a:off x="4400036" y="515176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6" name="Oval 135"/>
              <p:cNvSpPr/>
              <p:nvPr/>
            </p:nvSpPr>
            <p:spPr>
              <a:xfrm>
                <a:off x="4309355" y="519710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7" name="Oval 136"/>
              <p:cNvSpPr/>
              <p:nvPr/>
            </p:nvSpPr>
            <p:spPr>
              <a:xfrm>
                <a:off x="4354696" y="519710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8" name="Oval 137"/>
              <p:cNvSpPr/>
              <p:nvPr/>
            </p:nvSpPr>
            <p:spPr>
              <a:xfrm>
                <a:off x="4400036" y="519710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9" name="Oval 138"/>
              <p:cNvSpPr/>
              <p:nvPr/>
            </p:nvSpPr>
            <p:spPr>
              <a:xfrm>
                <a:off x="4312189" y="524244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0" name="Oval 139"/>
              <p:cNvSpPr/>
              <p:nvPr/>
            </p:nvSpPr>
            <p:spPr>
              <a:xfrm>
                <a:off x="4357529" y="524244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1" name="Oval 140"/>
              <p:cNvSpPr/>
              <p:nvPr/>
            </p:nvSpPr>
            <p:spPr>
              <a:xfrm>
                <a:off x="4402870" y="524244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2" name="Oval 141"/>
              <p:cNvSpPr/>
              <p:nvPr/>
            </p:nvSpPr>
            <p:spPr>
              <a:xfrm>
                <a:off x="4312189" y="528778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3" name="Oval 142"/>
              <p:cNvSpPr/>
              <p:nvPr/>
            </p:nvSpPr>
            <p:spPr>
              <a:xfrm>
                <a:off x="4357529" y="528778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4" name="Oval 143"/>
              <p:cNvSpPr/>
              <p:nvPr/>
            </p:nvSpPr>
            <p:spPr>
              <a:xfrm>
                <a:off x="4402870" y="528778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5" name="Oval 144"/>
              <p:cNvSpPr/>
              <p:nvPr/>
            </p:nvSpPr>
            <p:spPr>
              <a:xfrm>
                <a:off x="4312189" y="53331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6" name="Oval 145"/>
              <p:cNvSpPr/>
              <p:nvPr/>
            </p:nvSpPr>
            <p:spPr>
              <a:xfrm>
                <a:off x="4357529" y="53331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7" name="Oval 146"/>
              <p:cNvSpPr/>
              <p:nvPr/>
            </p:nvSpPr>
            <p:spPr>
              <a:xfrm>
                <a:off x="4402870" y="53331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8" name="Oval 147"/>
              <p:cNvSpPr/>
              <p:nvPr/>
            </p:nvSpPr>
            <p:spPr>
              <a:xfrm>
                <a:off x="4312189" y="5378467"/>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9" name="Oval 148"/>
              <p:cNvSpPr/>
              <p:nvPr/>
            </p:nvSpPr>
            <p:spPr>
              <a:xfrm>
                <a:off x="4357529" y="5378467"/>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0" name="Oval 149"/>
              <p:cNvSpPr/>
              <p:nvPr/>
            </p:nvSpPr>
            <p:spPr>
              <a:xfrm>
                <a:off x="4402870" y="5378467"/>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1" name="Oval 150"/>
              <p:cNvSpPr/>
              <p:nvPr/>
            </p:nvSpPr>
            <p:spPr>
              <a:xfrm>
                <a:off x="4310865" y="542072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2" name="Oval 151"/>
              <p:cNvSpPr/>
              <p:nvPr/>
            </p:nvSpPr>
            <p:spPr>
              <a:xfrm>
                <a:off x="4356205" y="542072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3" name="Oval 152"/>
              <p:cNvSpPr/>
              <p:nvPr/>
            </p:nvSpPr>
            <p:spPr>
              <a:xfrm>
                <a:off x="4401545" y="542072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4" name="Oval 153"/>
              <p:cNvSpPr/>
              <p:nvPr/>
            </p:nvSpPr>
            <p:spPr>
              <a:xfrm>
                <a:off x="4310865" y="546606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5" name="Oval 154"/>
              <p:cNvSpPr/>
              <p:nvPr/>
            </p:nvSpPr>
            <p:spPr>
              <a:xfrm>
                <a:off x="4356205" y="546606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6" name="Oval 155"/>
              <p:cNvSpPr/>
              <p:nvPr/>
            </p:nvSpPr>
            <p:spPr>
              <a:xfrm>
                <a:off x="4401545" y="546606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7" name="Oval 156"/>
              <p:cNvSpPr/>
              <p:nvPr/>
            </p:nvSpPr>
            <p:spPr>
              <a:xfrm>
                <a:off x="4310865" y="551140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8" name="Oval 157"/>
              <p:cNvSpPr/>
              <p:nvPr/>
            </p:nvSpPr>
            <p:spPr>
              <a:xfrm>
                <a:off x="4356205" y="551140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59" name="Oval 158"/>
              <p:cNvSpPr/>
              <p:nvPr/>
            </p:nvSpPr>
            <p:spPr>
              <a:xfrm>
                <a:off x="4401545" y="551140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0" name="Oval 159"/>
              <p:cNvSpPr/>
              <p:nvPr/>
            </p:nvSpPr>
            <p:spPr>
              <a:xfrm>
                <a:off x="4310865" y="555674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1" name="Oval 160"/>
              <p:cNvSpPr/>
              <p:nvPr/>
            </p:nvSpPr>
            <p:spPr>
              <a:xfrm>
                <a:off x="4356205" y="555674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2" name="Oval 161"/>
              <p:cNvSpPr/>
              <p:nvPr/>
            </p:nvSpPr>
            <p:spPr>
              <a:xfrm>
                <a:off x="4401545" y="555674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3" name="Oval 162"/>
              <p:cNvSpPr/>
              <p:nvPr/>
            </p:nvSpPr>
            <p:spPr>
              <a:xfrm>
                <a:off x="4313699" y="560208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4" name="Oval 163"/>
              <p:cNvSpPr/>
              <p:nvPr/>
            </p:nvSpPr>
            <p:spPr>
              <a:xfrm>
                <a:off x="4359039" y="560208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5" name="Oval 164"/>
              <p:cNvSpPr/>
              <p:nvPr/>
            </p:nvSpPr>
            <p:spPr>
              <a:xfrm>
                <a:off x="4404379" y="560208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6" name="Oval 165"/>
              <p:cNvSpPr/>
              <p:nvPr/>
            </p:nvSpPr>
            <p:spPr>
              <a:xfrm>
                <a:off x="4313699" y="56474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7" name="Oval 166"/>
              <p:cNvSpPr/>
              <p:nvPr/>
            </p:nvSpPr>
            <p:spPr>
              <a:xfrm>
                <a:off x="4359039" y="56474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8" name="Oval 167"/>
              <p:cNvSpPr/>
              <p:nvPr/>
            </p:nvSpPr>
            <p:spPr>
              <a:xfrm>
                <a:off x="4404379" y="564742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9" name="Oval 168"/>
              <p:cNvSpPr/>
              <p:nvPr/>
            </p:nvSpPr>
            <p:spPr>
              <a:xfrm>
                <a:off x="4313699" y="569276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0" name="Oval 169"/>
              <p:cNvSpPr/>
              <p:nvPr/>
            </p:nvSpPr>
            <p:spPr>
              <a:xfrm>
                <a:off x="4359039" y="569276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1" name="Oval 170"/>
              <p:cNvSpPr/>
              <p:nvPr/>
            </p:nvSpPr>
            <p:spPr>
              <a:xfrm>
                <a:off x="4404379" y="569276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2" name="Oval 171"/>
              <p:cNvSpPr/>
              <p:nvPr/>
            </p:nvSpPr>
            <p:spPr>
              <a:xfrm>
                <a:off x="4313699" y="573810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3" name="Oval 172"/>
              <p:cNvSpPr/>
              <p:nvPr/>
            </p:nvSpPr>
            <p:spPr>
              <a:xfrm>
                <a:off x="4359039" y="573810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4" name="Oval 173"/>
              <p:cNvSpPr/>
              <p:nvPr/>
            </p:nvSpPr>
            <p:spPr>
              <a:xfrm>
                <a:off x="4404379" y="573810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5" name="Oval 174"/>
              <p:cNvSpPr/>
              <p:nvPr/>
            </p:nvSpPr>
            <p:spPr>
              <a:xfrm>
                <a:off x="4262146" y="4335802"/>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6" name="Oval 175"/>
              <p:cNvSpPr/>
              <p:nvPr/>
            </p:nvSpPr>
            <p:spPr>
              <a:xfrm>
                <a:off x="4262146" y="438114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7" name="Oval 176"/>
              <p:cNvSpPr/>
              <p:nvPr/>
            </p:nvSpPr>
            <p:spPr>
              <a:xfrm>
                <a:off x="4262146" y="442648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8" name="Oval 177"/>
              <p:cNvSpPr/>
              <p:nvPr/>
            </p:nvSpPr>
            <p:spPr>
              <a:xfrm>
                <a:off x="4262146" y="447182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9" name="Oval 178"/>
              <p:cNvSpPr/>
              <p:nvPr/>
            </p:nvSpPr>
            <p:spPr>
              <a:xfrm>
                <a:off x="4264980" y="451716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0" name="Oval 179"/>
              <p:cNvSpPr/>
              <p:nvPr/>
            </p:nvSpPr>
            <p:spPr>
              <a:xfrm>
                <a:off x="4264980" y="456250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1" name="Oval 180"/>
              <p:cNvSpPr/>
              <p:nvPr/>
            </p:nvSpPr>
            <p:spPr>
              <a:xfrm>
                <a:off x="4264980" y="460784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2" name="Oval 181"/>
              <p:cNvSpPr/>
              <p:nvPr/>
            </p:nvSpPr>
            <p:spPr>
              <a:xfrm>
                <a:off x="4264980" y="465318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3" name="Oval 182"/>
              <p:cNvSpPr/>
              <p:nvPr/>
            </p:nvSpPr>
            <p:spPr>
              <a:xfrm>
                <a:off x="4263655" y="4695442"/>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4" name="Oval 183"/>
              <p:cNvSpPr/>
              <p:nvPr/>
            </p:nvSpPr>
            <p:spPr>
              <a:xfrm>
                <a:off x="4263655" y="4740782"/>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5" name="Oval 184"/>
              <p:cNvSpPr/>
              <p:nvPr/>
            </p:nvSpPr>
            <p:spPr>
              <a:xfrm>
                <a:off x="4263655" y="4786122"/>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6" name="Oval 185"/>
              <p:cNvSpPr/>
              <p:nvPr/>
            </p:nvSpPr>
            <p:spPr>
              <a:xfrm>
                <a:off x="4263655" y="4831462"/>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7" name="Oval 186"/>
              <p:cNvSpPr/>
              <p:nvPr/>
            </p:nvSpPr>
            <p:spPr>
              <a:xfrm>
                <a:off x="4266489" y="487680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8" name="Oval 187"/>
              <p:cNvSpPr/>
              <p:nvPr/>
            </p:nvSpPr>
            <p:spPr>
              <a:xfrm>
                <a:off x="4266489" y="492214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89" name="Oval 188"/>
              <p:cNvSpPr/>
              <p:nvPr/>
            </p:nvSpPr>
            <p:spPr>
              <a:xfrm>
                <a:off x="4266489" y="496748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0" name="Oval 189"/>
              <p:cNvSpPr/>
              <p:nvPr/>
            </p:nvSpPr>
            <p:spPr>
              <a:xfrm>
                <a:off x="4266489" y="5012823"/>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1" name="Oval 190"/>
              <p:cNvSpPr/>
              <p:nvPr/>
            </p:nvSpPr>
            <p:spPr>
              <a:xfrm>
                <a:off x="4266674" y="506035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2" name="Oval 191"/>
              <p:cNvSpPr/>
              <p:nvPr/>
            </p:nvSpPr>
            <p:spPr>
              <a:xfrm>
                <a:off x="4266674" y="510569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3" name="Oval 192"/>
              <p:cNvSpPr/>
              <p:nvPr/>
            </p:nvSpPr>
            <p:spPr>
              <a:xfrm>
                <a:off x="4266674" y="515103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4" name="Oval 193"/>
              <p:cNvSpPr/>
              <p:nvPr/>
            </p:nvSpPr>
            <p:spPr>
              <a:xfrm>
                <a:off x="4266674" y="519637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5" name="Oval 194"/>
              <p:cNvSpPr/>
              <p:nvPr/>
            </p:nvSpPr>
            <p:spPr>
              <a:xfrm>
                <a:off x="4269507" y="524171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6" name="Oval 195"/>
              <p:cNvSpPr/>
              <p:nvPr/>
            </p:nvSpPr>
            <p:spPr>
              <a:xfrm>
                <a:off x="4269507" y="528705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7" name="Oval 196"/>
              <p:cNvSpPr/>
              <p:nvPr/>
            </p:nvSpPr>
            <p:spPr>
              <a:xfrm>
                <a:off x="4269507" y="533239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8" name="Oval 197"/>
              <p:cNvSpPr/>
              <p:nvPr/>
            </p:nvSpPr>
            <p:spPr>
              <a:xfrm>
                <a:off x="4269507" y="5377736"/>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9" name="Oval 198"/>
              <p:cNvSpPr/>
              <p:nvPr/>
            </p:nvSpPr>
            <p:spPr>
              <a:xfrm>
                <a:off x="4268183" y="541999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00" name="Oval 199"/>
              <p:cNvSpPr/>
              <p:nvPr/>
            </p:nvSpPr>
            <p:spPr>
              <a:xfrm>
                <a:off x="4268183" y="546533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01" name="Oval 200"/>
              <p:cNvSpPr/>
              <p:nvPr/>
            </p:nvSpPr>
            <p:spPr>
              <a:xfrm>
                <a:off x="4268183" y="551067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02" name="Oval 201"/>
              <p:cNvSpPr/>
              <p:nvPr/>
            </p:nvSpPr>
            <p:spPr>
              <a:xfrm>
                <a:off x="4268183" y="5556014"/>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03" name="Oval 202"/>
              <p:cNvSpPr/>
              <p:nvPr/>
            </p:nvSpPr>
            <p:spPr>
              <a:xfrm>
                <a:off x="4271017" y="560135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04" name="Oval 203"/>
              <p:cNvSpPr/>
              <p:nvPr/>
            </p:nvSpPr>
            <p:spPr>
              <a:xfrm>
                <a:off x="4271017" y="564669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05" name="Oval 204"/>
              <p:cNvSpPr/>
              <p:nvPr/>
            </p:nvSpPr>
            <p:spPr>
              <a:xfrm>
                <a:off x="4271017" y="569203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06" name="Oval 205"/>
              <p:cNvSpPr/>
              <p:nvPr/>
            </p:nvSpPr>
            <p:spPr>
              <a:xfrm>
                <a:off x="4271017" y="5737375"/>
                <a:ext cx="45764" cy="46071"/>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07" name="TextBox 206"/>
              <p:cNvSpPr txBox="1"/>
              <p:nvPr/>
            </p:nvSpPr>
            <p:spPr>
              <a:xfrm rot="16200000">
                <a:off x="4068215" y="4997189"/>
                <a:ext cx="500440" cy="152610"/>
              </a:xfrm>
              <a:prstGeom prst="rect">
                <a:avLst/>
              </a:prstGeom>
              <a:noFill/>
              <a:ln>
                <a:noFill/>
              </a:ln>
            </p:spPr>
            <p:txBody>
              <a:bodyPr wrap="none" lIns="0" tIns="0" rIns="0" bIns="0" rtlCol="0">
                <a:spAutoFit/>
              </a:bodyPr>
              <a:lstStyle/>
              <a:p>
                <a:r>
                  <a:rPr lang="en-US" sz="1200" b="1" dirty="0">
                    <a:solidFill>
                      <a:prstClr val="black"/>
                    </a:solidFill>
                    <a:latin typeface="Calibri" pitchFamily="34" charset="0"/>
                    <a:ea typeface="ＭＳ Ｐゴシック" charset="-128"/>
                  </a:rPr>
                  <a:t>Electrode</a:t>
                </a:r>
                <a:endParaRPr lang="en-US" b="1" dirty="0">
                  <a:solidFill>
                    <a:prstClr val="black"/>
                  </a:solidFill>
                  <a:latin typeface="Calibri" pitchFamily="34" charset="0"/>
                  <a:ea typeface="ＭＳ Ｐゴシック" charset="-128"/>
                </a:endParaRPr>
              </a:p>
            </p:txBody>
          </p:sp>
        </p:grpSp>
        <p:pic>
          <p:nvPicPr>
            <p:cNvPr id="42" name="Picture 41" descr="SEI_cees_300.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50184" y="4363541"/>
              <a:ext cx="914400" cy="1402303"/>
            </a:xfrm>
            <a:prstGeom prst="rect">
              <a:avLst/>
            </a:prstGeom>
          </p:spPr>
        </p:pic>
        <p:grpSp>
          <p:nvGrpSpPr>
            <p:cNvPr id="43" name="Group 20"/>
            <p:cNvGrpSpPr/>
            <p:nvPr/>
          </p:nvGrpSpPr>
          <p:grpSpPr>
            <a:xfrm>
              <a:off x="2935217" y="4264504"/>
              <a:ext cx="1046964" cy="1547314"/>
              <a:chOff x="3113017" y="4264504"/>
              <a:chExt cx="1046964" cy="1547314"/>
            </a:xfrm>
          </p:grpSpPr>
          <p:sp>
            <p:nvSpPr>
              <p:cNvPr id="47" name="Oval 46"/>
              <p:cNvSpPr/>
              <p:nvPr/>
            </p:nvSpPr>
            <p:spPr>
              <a:xfrm>
                <a:off x="3233885" y="5329681"/>
                <a:ext cx="446199" cy="461685"/>
              </a:xfrm>
              <a:prstGeom prst="ellipse">
                <a:avLst/>
              </a:prstGeom>
              <a:solidFill>
                <a:schemeClr val="bg1">
                  <a:lumMod val="65000"/>
                  <a:alpha val="37000"/>
                </a:schemeClr>
              </a:soli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48" name="Rectangle 47"/>
              <p:cNvSpPr/>
              <p:nvPr/>
            </p:nvSpPr>
            <p:spPr>
              <a:xfrm>
                <a:off x="3580956" y="4264504"/>
                <a:ext cx="579025" cy="1540091"/>
              </a:xfrm>
              <a:prstGeom prst="rect">
                <a:avLst/>
              </a:prstGeom>
              <a:gradFill flip="none" rotWithShape="1">
                <a:gsLst>
                  <a:gs pos="77000">
                    <a:schemeClr val="accent1">
                      <a:lumMod val="40000"/>
                      <a:lumOff val="60000"/>
                    </a:schemeClr>
                  </a:gs>
                  <a:gs pos="42000">
                    <a:schemeClr val="bg1"/>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pic>
            <p:nvPicPr>
              <p:cNvPr id="49"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0239856">
                <a:off x="3132743" y="4338051"/>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9360841">
                <a:off x="3303295" y="4408277"/>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021097">
                <a:off x="3338370" y="4678926"/>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0239856">
                <a:off x="3138403" y="4864579"/>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356028">
                <a:off x="3119693" y="4545124"/>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19692" y="5395552"/>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550240">
                <a:off x="3130654" y="5078864"/>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31947">
                <a:off x="3114881" y="5238689"/>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037430">
                <a:off x="3126322" y="4695944"/>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770019">
                <a:off x="3138402" y="5563369"/>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838262">
                <a:off x="3338370" y="4857681"/>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568558">
                <a:off x="3330397" y="4997274"/>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399442">
                <a:off x="3410358" y="4492619"/>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131559">
                <a:off x="3343821" y="5153139"/>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415553">
                <a:off x="3363068" y="5331992"/>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1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20032520">
                <a:off x="3338370" y="5484050"/>
                <a:ext cx="226327" cy="1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64"/>
              <p:cNvSpPr/>
              <p:nvPr/>
            </p:nvSpPr>
            <p:spPr>
              <a:xfrm>
                <a:off x="3258063" y="4607476"/>
                <a:ext cx="218167" cy="216746"/>
              </a:xfrm>
              <a:prstGeom prst="ellipse">
                <a:avLst/>
              </a:prstGeom>
              <a:gradFill flip="none" rotWithShape="1">
                <a:gsLst>
                  <a:gs pos="14000">
                    <a:schemeClr val="accent4"/>
                  </a:gs>
                  <a:gs pos="60000">
                    <a:srgbClr val="92D050"/>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66" name="Oval 65"/>
              <p:cNvSpPr/>
              <p:nvPr/>
            </p:nvSpPr>
            <p:spPr>
              <a:xfrm>
                <a:off x="3113017" y="5228662"/>
                <a:ext cx="218167" cy="216746"/>
              </a:xfrm>
              <a:prstGeom prst="ellipse">
                <a:avLst/>
              </a:prstGeom>
              <a:gradFill flip="none" rotWithShape="1">
                <a:gsLst>
                  <a:gs pos="14000">
                    <a:schemeClr val="accent4"/>
                  </a:gs>
                  <a:gs pos="60000">
                    <a:srgbClr val="92D050"/>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pic>
            <p:nvPicPr>
              <p:cNvPr id="67"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399442">
                <a:off x="3478368" y="4743427"/>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399442">
                <a:off x="3550192" y="4594314"/>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3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836459">
                <a:off x="3553369" y="4927580"/>
                <a:ext cx="226327" cy="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31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83936" y="5249202"/>
                <a:ext cx="226327" cy="1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31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20032520">
                <a:off x="3544215" y="5396246"/>
                <a:ext cx="226327" cy="1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Oval 71"/>
              <p:cNvSpPr/>
              <p:nvPr/>
            </p:nvSpPr>
            <p:spPr>
              <a:xfrm>
                <a:off x="3440988" y="5063227"/>
                <a:ext cx="218167" cy="216746"/>
              </a:xfrm>
              <a:prstGeom prst="ellipse">
                <a:avLst/>
              </a:prstGeom>
              <a:gradFill flip="none" rotWithShape="1">
                <a:gsLst>
                  <a:gs pos="14000">
                    <a:schemeClr val="accent4"/>
                  </a:gs>
                  <a:gs pos="60000">
                    <a:srgbClr val="92D050"/>
                  </a:gs>
                  <a:gs pos="100000">
                    <a:srgbClr val="FFC000">
                      <a:shade val="100000"/>
                      <a:satMod val="115000"/>
                    </a:srgbClr>
                  </a:gs>
                </a:gsLst>
                <a:path path="circle">
                  <a:fillToRect l="50000" t="50000" r="50000" b="50000"/>
                </a:path>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73" name="Straight Arrow Connector 72"/>
              <p:cNvCxnSpPr/>
              <p:nvPr/>
            </p:nvCxnSpPr>
            <p:spPr>
              <a:xfrm flipH="1" flipV="1">
                <a:off x="3409833" y="4714694"/>
                <a:ext cx="322685" cy="124044"/>
              </a:xfrm>
              <a:prstGeom prst="straightConnector1">
                <a:avLst/>
              </a:prstGeom>
              <a:ln w="19050" cmpd="sng">
                <a:solidFill>
                  <a:srgbClr val="2A75A4"/>
                </a:solidFill>
                <a:headEnd type="none" w="med" len="med"/>
                <a:tailEnd type="none" w="med" len="med"/>
              </a:ln>
              <a:effectLst>
                <a:outerShdw dist="381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3576731" y="4947797"/>
                <a:ext cx="259939" cy="223803"/>
              </a:xfrm>
              <a:prstGeom prst="straightConnector1">
                <a:avLst/>
              </a:prstGeom>
              <a:ln w="19050" cmpd="sng">
                <a:solidFill>
                  <a:srgbClr val="2A75A4"/>
                </a:solidFill>
                <a:headEnd type="none" w="med" len="med"/>
                <a:tailEnd type="none" w="med" len="med"/>
              </a:ln>
              <a:effectLst>
                <a:outerShdw dist="381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735072" y="4773931"/>
                <a:ext cx="409220" cy="274969"/>
              </a:xfrm>
              <a:prstGeom prst="rect">
                <a:avLst/>
              </a:prstGeom>
              <a:noFill/>
              <a:ln>
                <a:noFill/>
              </a:ln>
            </p:spPr>
            <p:txBody>
              <a:bodyPr wrap="none" lIns="0" tIns="0" rIns="0" bIns="0" rtlCol="0">
                <a:spAutoFit/>
              </a:bodyPr>
              <a:lstStyle/>
              <a:p>
                <a:pPr algn="ctr"/>
                <a:r>
                  <a:rPr lang="en-US" sz="1000" b="1" i="1" dirty="0">
                    <a:solidFill>
                      <a:prstClr val="black"/>
                    </a:solidFill>
                    <a:latin typeface="Calibri" pitchFamily="34" charset="0"/>
                    <a:ea typeface="ＭＳ Ｐゴシック" charset="-128"/>
                  </a:rPr>
                  <a:t>Solvated</a:t>
                </a:r>
              </a:p>
              <a:p>
                <a:pPr algn="ctr"/>
                <a:r>
                  <a:rPr lang="en-US" sz="1000" b="1" i="1" dirty="0">
                    <a:solidFill>
                      <a:prstClr val="black"/>
                    </a:solidFill>
                    <a:latin typeface="Calibri" pitchFamily="34" charset="0"/>
                    <a:ea typeface="ＭＳ Ｐゴシック" charset="-128"/>
                  </a:rPr>
                  <a:t>Ions</a:t>
                </a:r>
              </a:p>
            </p:txBody>
          </p:sp>
          <p:cxnSp>
            <p:nvCxnSpPr>
              <p:cNvPr id="76" name="Straight Arrow Connector 75"/>
              <p:cNvCxnSpPr/>
              <p:nvPr/>
            </p:nvCxnSpPr>
            <p:spPr>
              <a:xfrm flipH="1" flipV="1">
                <a:off x="3232856" y="5355609"/>
                <a:ext cx="381770" cy="351137"/>
              </a:xfrm>
              <a:prstGeom prst="straightConnector1">
                <a:avLst/>
              </a:prstGeom>
              <a:ln w="19050" cmpd="sng">
                <a:solidFill>
                  <a:srgbClr val="2A75A4"/>
                </a:solidFill>
                <a:headEnd type="none" w="med" len="med"/>
                <a:tailEnd type="none" w="med" len="med"/>
              </a:ln>
              <a:effectLst>
                <a:outerShdw dist="381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3558233" y="5536849"/>
                <a:ext cx="450867" cy="274969"/>
              </a:xfrm>
              <a:prstGeom prst="rect">
                <a:avLst/>
              </a:prstGeom>
              <a:noFill/>
              <a:ln>
                <a:noFill/>
              </a:ln>
            </p:spPr>
            <p:txBody>
              <a:bodyPr wrap="none" lIns="0" tIns="0" rIns="0" bIns="0" rtlCol="0">
                <a:spAutoFit/>
              </a:bodyPr>
              <a:lstStyle/>
              <a:p>
                <a:pPr algn="ctr"/>
                <a:r>
                  <a:rPr lang="en-US" sz="1000" b="1" i="1" dirty="0">
                    <a:solidFill>
                      <a:prstClr val="black"/>
                    </a:solidFill>
                    <a:latin typeface="Calibri" pitchFamily="34" charset="0"/>
                    <a:ea typeface="ＭＳ Ｐゴシック" charset="-128"/>
                  </a:rPr>
                  <a:t>Adsorbed </a:t>
                </a:r>
              </a:p>
              <a:p>
                <a:pPr algn="ctr"/>
                <a:r>
                  <a:rPr lang="en-US" sz="1000" b="1" i="1" dirty="0">
                    <a:solidFill>
                      <a:prstClr val="black"/>
                    </a:solidFill>
                    <a:latin typeface="Calibri" pitchFamily="34" charset="0"/>
                    <a:ea typeface="ＭＳ Ｐゴシック" charset="-128"/>
                  </a:rPr>
                  <a:t>Ion</a:t>
                </a:r>
              </a:p>
            </p:txBody>
          </p:sp>
          <p:sp>
            <p:nvSpPr>
              <p:cNvPr id="78" name="TextBox 77"/>
              <p:cNvSpPr txBox="1"/>
              <p:nvPr/>
            </p:nvSpPr>
            <p:spPr>
              <a:xfrm>
                <a:off x="3551101" y="4307766"/>
                <a:ext cx="520441" cy="151232"/>
              </a:xfrm>
              <a:prstGeom prst="rect">
                <a:avLst/>
              </a:prstGeom>
              <a:noFill/>
              <a:ln>
                <a:noFill/>
              </a:ln>
            </p:spPr>
            <p:txBody>
              <a:bodyPr wrap="none" lIns="0" tIns="0" rIns="0" bIns="0" rtlCol="0">
                <a:spAutoFit/>
              </a:bodyPr>
              <a:lstStyle/>
              <a:p>
                <a:r>
                  <a:rPr lang="en-US" sz="1100" b="1" dirty="0">
                    <a:solidFill>
                      <a:prstClr val="black"/>
                    </a:solidFill>
                    <a:latin typeface="Calibri" pitchFamily="34" charset="0"/>
                    <a:ea typeface="ＭＳ Ｐゴシック" charset="-128"/>
                  </a:rPr>
                  <a:t>Electrolyte</a:t>
                </a:r>
                <a:endParaRPr lang="en-US" sz="1600" b="1" dirty="0">
                  <a:solidFill>
                    <a:prstClr val="black"/>
                  </a:solidFill>
                  <a:latin typeface="Calibri" pitchFamily="34" charset="0"/>
                  <a:ea typeface="ＭＳ Ｐゴシック" charset="-128"/>
                </a:endParaRPr>
              </a:p>
            </p:txBody>
          </p:sp>
        </p:grpSp>
        <p:grpSp>
          <p:nvGrpSpPr>
            <p:cNvPr id="44" name="Group 21"/>
            <p:cNvGrpSpPr/>
            <p:nvPr/>
          </p:nvGrpSpPr>
          <p:grpSpPr>
            <a:xfrm>
              <a:off x="2169532" y="4264504"/>
              <a:ext cx="803602" cy="63330"/>
              <a:chOff x="2175882" y="4162904"/>
              <a:chExt cx="803602" cy="63330"/>
            </a:xfrm>
          </p:grpSpPr>
          <p:cxnSp>
            <p:nvCxnSpPr>
              <p:cNvPr id="45" name="Straight Arrow Connector 44"/>
              <p:cNvCxnSpPr/>
              <p:nvPr/>
            </p:nvCxnSpPr>
            <p:spPr>
              <a:xfrm>
                <a:off x="2175882" y="4226234"/>
                <a:ext cx="803602" cy="0"/>
              </a:xfrm>
              <a:prstGeom prst="straightConnector1">
                <a:avLst/>
              </a:prstGeom>
              <a:ln w="19050" cmpd="sng">
                <a:solidFill>
                  <a:srgbClr val="00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379352" y="4162904"/>
                <a:ext cx="495444" cy="55046"/>
              </a:xfrm>
              <a:prstGeom prst="rect">
                <a:avLst/>
              </a:prstGeom>
              <a:solidFill>
                <a:schemeClr val="bg1"/>
              </a:solidFill>
            </p:spPr>
            <p:txBody>
              <a:bodyPr wrap="square" lIns="0" tIns="0" rIns="0" bIns="0" rtlCol="0">
                <a:spAutoFit/>
              </a:bodyPr>
              <a:lstStyle/>
              <a:p>
                <a:pPr algn="ctr">
                  <a:lnSpc>
                    <a:spcPts val="520"/>
                  </a:lnSpc>
                </a:pPr>
                <a:r>
                  <a:rPr lang="en-US" sz="1400" dirty="0">
                    <a:solidFill>
                      <a:prstClr val="black"/>
                    </a:solidFill>
                    <a:latin typeface="Calibri"/>
                    <a:ea typeface="ＭＳ Ｐゴシック" charset="-128"/>
                  </a:rPr>
                  <a:t>30-50 nm</a:t>
                </a:r>
              </a:p>
            </p:txBody>
          </p:sp>
        </p:grpSp>
      </p:grpSp>
      <p:sp>
        <p:nvSpPr>
          <p:cNvPr id="2" name="Title 1"/>
          <p:cNvSpPr>
            <a:spLocks noGrp="1"/>
          </p:cNvSpPr>
          <p:nvPr>
            <p:ph type="title" idx="4294967295"/>
          </p:nvPr>
        </p:nvSpPr>
        <p:spPr>
          <a:xfrm>
            <a:off x="1325998" y="146054"/>
            <a:ext cx="6492005" cy="912812"/>
          </a:xfrm>
        </p:spPr>
        <p:txBody>
          <a:bodyPr>
            <a:noAutofit/>
          </a:bodyPr>
          <a:lstStyle/>
          <a:p>
            <a:pPr lvl="0" algn="ctr"/>
            <a:r>
              <a:rPr lang="en-US" dirty="0"/>
              <a:t>Achieving a new regime of scattering and spectroscopy with </a:t>
            </a:r>
            <a:r>
              <a:rPr lang="en-US" dirty="0" err="1"/>
              <a:t>nanobeams</a:t>
            </a:r>
            <a:endParaRPr lang="en-US" dirty="0"/>
          </a:p>
        </p:txBody>
      </p:sp>
      <p:sp>
        <p:nvSpPr>
          <p:cNvPr id="4" name="Rectangle 3"/>
          <p:cNvSpPr/>
          <p:nvPr/>
        </p:nvSpPr>
        <p:spPr>
          <a:xfrm>
            <a:off x="-39018" y="3807461"/>
            <a:ext cx="4497324" cy="369332"/>
          </a:xfrm>
          <a:prstGeom prst="rect">
            <a:avLst/>
          </a:prstGeom>
        </p:spPr>
        <p:txBody>
          <a:bodyPr wrap="square">
            <a:spAutoFit/>
          </a:bodyPr>
          <a:lstStyle/>
          <a:p>
            <a:pPr algn="ctr"/>
            <a:r>
              <a:rPr lang="en-US" i="1" dirty="0">
                <a:solidFill>
                  <a:prstClr val="black"/>
                </a:solidFill>
                <a:latin typeface="Calibri"/>
                <a:ea typeface="ＭＳ Ｐゴシック" charset="-128"/>
              </a:rPr>
              <a:t>X</a:t>
            </a:r>
            <a:r>
              <a:rPr lang="en-US" dirty="0">
                <a:solidFill>
                  <a:prstClr val="black"/>
                </a:solidFill>
                <a:latin typeface="Calibri"/>
                <a:ea typeface="ＭＳ Ｐゴシック" charset="-128"/>
              </a:rPr>
              <a:t>-ray fluorescence and </a:t>
            </a:r>
            <a:r>
              <a:rPr lang="en-US" dirty="0" err="1">
                <a:solidFill>
                  <a:prstClr val="black"/>
                </a:solidFill>
                <a:latin typeface="Calibri"/>
                <a:ea typeface="ＭＳ Ｐゴシック" charset="-128"/>
              </a:rPr>
              <a:t>nano</a:t>
            </a:r>
            <a:r>
              <a:rPr lang="en-US" dirty="0">
                <a:solidFill>
                  <a:prstClr val="black"/>
                </a:solidFill>
                <a:latin typeface="Calibri"/>
                <a:ea typeface="ＭＳ Ｐゴシック" charset="-128"/>
              </a:rPr>
              <a:t>-tomography</a:t>
            </a:r>
          </a:p>
        </p:txBody>
      </p:sp>
      <p:sp>
        <p:nvSpPr>
          <p:cNvPr id="17" name="Rectangle 16"/>
          <p:cNvSpPr/>
          <p:nvPr/>
        </p:nvSpPr>
        <p:spPr>
          <a:xfrm>
            <a:off x="-81711" y="6173662"/>
            <a:ext cx="4582711" cy="369332"/>
          </a:xfrm>
          <a:prstGeom prst="rect">
            <a:avLst/>
          </a:prstGeom>
        </p:spPr>
        <p:txBody>
          <a:bodyPr wrap="square">
            <a:spAutoFit/>
          </a:bodyPr>
          <a:lstStyle/>
          <a:p>
            <a:pPr algn="ctr"/>
            <a:r>
              <a:rPr lang="en-US" dirty="0" err="1">
                <a:solidFill>
                  <a:srgbClr val="000000"/>
                </a:solidFill>
                <a:latin typeface="Calibri"/>
                <a:ea typeface="ＭＳ Ｐゴシック" charset="-128"/>
              </a:rPr>
              <a:t>NanoRIXS</a:t>
            </a:r>
            <a:endParaRPr lang="en-US" dirty="0">
              <a:solidFill>
                <a:srgbClr val="000000"/>
              </a:solidFill>
              <a:latin typeface="Calibri"/>
              <a:ea typeface="ＭＳ Ｐゴシック" charset="-128"/>
            </a:endParaRPr>
          </a:p>
        </p:txBody>
      </p:sp>
      <p:sp>
        <p:nvSpPr>
          <p:cNvPr id="19" name="TextBox 18"/>
          <p:cNvSpPr txBox="1"/>
          <p:nvPr/>
        </p:nvSpPr>
        <p:spPr>
          <a:xfrm>
            <a:off x="732914" y="993778"/>
            <a:ext cx="7359759" cy="707886"/>
          </a:xfrm>
          <a:prstGeom prst="rect">
            <a:avLst/>
          </a:prstGeom>
          <a:noFill/>
        </p:spPr>
        <p:txBody>
          <a:bodyPr wrap="square" rtlCol="0">
            <a:spAutoFit/>
          </a:bodyPr>
          <a:lstStyle/>
          <a:p>
            <a:pPr algn="ctr"/>
            <a:r>
              <a:rPr lang="en-US" sz="2000" i="1" dirty="0">
                <a:solidFill>
                  <a:srgbClr val="151515"/>
                </a:solidFill>
                <a:latin typeface="Calibri"/>
                <a:ea typeface="ＭＳ Ｐゴシック" charset="-128"/>
              </a:rPr>
              <a:t>APS with MBA lattice will vastly expand the capability and capacity of scanned x-ray probes: High flux at resolution approaching 1 nm</a:t>
            </a:r>
          </a:p>
        </p:txBody>
      </p:sp>
      <p:sp>
        <p:nvSpPr>
          <p:cNvPr id="26" name="Rectangle 25"/>
          <p:cNvSpPr/>
          <p:nvPr/>
        </p:nvSpPr>
        <p:spPr>
          <a:xfrm>
            <a:off x="4744569" y="3807461"/>
            <a:ext cx="3987572" cy="369332"/>
          </a:xfrm>
          <a:prstGeom prst="rect">
            <a:avLst/>
          </a:prstGeom>
        </p:spPr>
        <p:txBody>
          <a:bodyPr wrap="square">
            <a:spAutoFit/>
          </a:bodyPr>
          <a:lstStyle/>
          <a:p>
            <a:pPr algn="ctr"/>
            <a:r>
              <a:rPr lang="en-US" dirty="0" err="1">
                <a:solidFill>
                  <a:srgbClr val="000000"/>
                </a:solidFill>
                <a:latin typeface="Calibri"/>
                <a:ea typeface="ＭＳ Ｐゴシック" charset="-128"/>
              </a:rPr>
              <a:t>NanoXRD</a:t>
            </a:r>
            <a:endParaRPr lang="en-US" dirty="0">
              <a:solidFill>
                <a:srgbClr val="000000"/>
              </a:solidFill>
              <a:latin typeface="Calibri"/>
              <a:ea typeface="ＭＳ Ｐゴシック" charset="-128"/>
            </a:endParaRPr>
          </a:p>
        </p:txBody>
      </p:sp>
      <p:grpSp>
        <p:nvGrpSpPr>
          <p:cNvPr id="209" name="Group 208"/>
          <p:cNvGrpSpPr>
            <a:grpSpLocks noChangeAspect="1"/>
          </p:cNvGrpSpPr>
          <p:nvPr/>
        </p:nvGrpSpPr>
        <p:grpSpPr>
          <a:xfrm>
            <a:off x="648788" y="4353707"/>
            <a:ext cx="3121712" cy="1913635"/>
            <a:chOff x="924317" y="3215879"/>
            <a:chExt cx="3263139" cy="2000330"/>
          </a:xfrm>
        </p:grpSpPr>
        <p:pic>
          <p:nvPicPr>
            <p:cNvPr id="210" name="Picture 20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317" y="3215879"/>
              <a:ext cx="3263139" cy="2000330"/>
            </a:xfrm>
            <a:prstGeom prst="rect">
              <a:avLst/>
            </a:prstGeom>
          </p:spPr>
        </p:pic>
        <p:sp>
          <p:nvSpPr>
            <p:cNvPr id="211" name="TextBox 210"/>
            <p:cNvSpPr txBox="1"/>
            <p:nvPr/>
          </p:nvSpPr>
          <p:spPr>
            <a:xfrm>
              <a:off x="1114592" y="3232895"/>
              <a:ext cx="1305400" cy="338554"/>
            </a:xfrm>
            <a:prstGeom prst="rect">
              <a:avLst/>
            </a:prstGeom>
            <a:noFill/>
          </p:spPr>
          <p:txBody>
            <a:bodyPr wrap="square" rtlCol="0">
              <a:spAutoFit/>
            </a:bodyPr>
            <a:lstStyle/>
            <a:p>
              <a:pPr algn="ctr" defTabSz="914400"/>
              <a:r>
                <a:rPr lang="en-US" sz="1600" b="1" dirty="0">
                  <a:solidFill>
                    <a:prstClr val="white"/>
                  </a:solidFill>
                  <a:latin typeface="Calibri"/>
                  <a:ea typeface="ＭＳ Ｐゴシック" charset="-128"/>
                </a:rPr>
                <a:t>Sr</a:t>
              </a:r>
              <a:r>
                <a:rPr lang="en-US" sz="1600" b="1" baseline="-25000" dirty="0">
                  <a:solidFill>
                    <a:prstClr val="white"/>
                  </a:solidFill>
                  <a:latin typeface="Calibri"/>
                  <a:ea typeface="ＭＳ Ｐゴシック" charset="-128"/>
                </a:rPr>
                <a:t>3</a:t>
              </a:r>
              <a:r>
                <a:rPr lang="en-US" sz="1600" b="1" dirty="0">
                  <a:solidFill>
                    <a:prstClr val="white"/>
                  </a:solidFill>
                  <a:latin typeface="Calibri"/>
                  <a:ea typeface="ＭＳ Ｐゴシック" charset="-128"/>
                </a:rPr>
                <a:t>Ir</a:t>
              </a:r>
              <a:r>
                <a:rPr lang="en-US" sz="1600" b="1" baseline="-25000" dirty="0">
                  <a:solidFill>
                    <a:prstClr val="white"/>
                  </a:solidFill>
                  <a:latin typeface="Calibri"/>
                  <a:ea typeface="ＭＳ Ｐゴシック" charset="-128"/>
                </a:rPr>
                <a:t>2</a:t>
              </a:r>
              <a:r>
                <a:rPr lang="en-US" sz="1600" b="1" dirty="0">
                  <a:solidFill>
                    <a:prstClr val="white"/>
                  </a:solidFill>
                  <a:latin typeface="Calibri"/>
                  <a:ea typeface="ＭＳ Ｐゴシック" charset="-128"/>
                </a:rPr>
                <a:t>O</a:t>
              </a:r>
              <a:r>
                <a:rPr lang="en-US" sz="1600" b="1" baseline="-25000" dirty="0">
                  <a:solidFill>
                    <a:prstClr val="white"/>
                  </a:solidFill>
                  <a:latin typeface="Calibri"/>
                  <a:ea typeface="ＭＳ Ｐゴシック" charset="-128"/>
                </a:rPr>
                <a:t>7</a:t>
              </a:r>
            </a:p>
          </p:txBody>
        </p:sp>
      </p:grpSp>
      <p:sp>
        <p:nvSpPr>
          <p:cNvPr id="215" name="TextBox 214"/>
          <p:cNvSpPr txBox="1"/>
          <p:nvPr/>
        </p:nvSpPr>
        <p:spPr>
          <a:xfrm>
            <a:off x="1909271" y="6095427"/>
            <a:ext cx="684174" cy="153888"/>
          </a:xfrm>
          <a:prstGeom prst="rect">
            <a:avLst/>
          </a:prstGeom>
          <a:solidFill>
            <a:schemeClr val="bg1"/>
          </a:solidFill>
        </p:spPr>
        <p:txBody>
          <a:bodyPr wrap="square" lIns="0" tIns="0" rIns="0" bIns="0" rtlCol="0">
            <a:spAutoFit/>
          </a:bodyPr>
          <a:lstStyle/>
          <a:p>
            <a:pPr algn="r" defTabSz="914400"/>
            <a:r>
              <a:rPr lang="en-US" sz="1000" dirty="0">
                <a:solidFill>
                  <a:prstClr val="black"/>
                </a:solidFill>
                <a:latin typeface="Calibri"/>
                <a:ea typeface="ＭＳ Ｐゴシック" charset="-128"/>
              </a:rPr>
              <a:t>Momentum</a:t>
            </a:r>
          </a:p>
        </p:txBody>
      </p:sp>
      <p:pic>
        <p:nvPicPr>
          <p:cNvPr id="218" name="Picture 217"/>
          <p:cNvPicPr>
            <a:picLocks noChangeAspect="1"/>
          </p:cNvPicPr>
          <p:nvPr/>
        </p:nvPicPr>
        <p:blipFill>
          <a:blip r:embed="rId9"/>
          <a:stretch>
            <a:fillRect/>
          </a:stretch>
        </p:blipFill>
        <p:spPr>
          <a:xfrm>
            <a:off x="413509" y="1866169"/>
            <a:ext cx="3592270" cy="1923654"/>
          </a:xfrm>
          <a:prstGeom prst="rect">
            <a:avLst/>
          </a:prstGeom>
        </p:spPr>
      </p:pic>
      <p:sp>
        <p:nvSpPr>
          <p:cNvPr id="219" name="TextBox 218"/>
          <p:cNvSpPr txBox="1"/>
          <p:nvPr/>
        </p:nvSpPr>
        <p:spPr>
          <a:xfrm rot="16200000">
            <a:off x="319730" y="5025583"/>
            <a:ext cx="862610" cy="153888"/>
          </a:xfrm>
          <a:prstGeom prst="rect">
            <a:avLst/>
          </a:prstGeom>
          <a:solidFill>
            <a:schemeClr val="bg1"/>
          </a:solidFill>
        </p:spPr>
        <p:txBody>
          <a:bodyPr wrap="square" lIns="0" tIns="0" rIns="0" bIns="0" rtlCol="0">
            <a:spAutoFit/>
          </a:bodyPr>
          <a:lstStyle/>
          <a:p>
            <a:pPr algn="r" defTabSz="914400"/>
            <a:r>
              <a:rPr lang="en-US" sz="1000" dirty="0">
                <a:solidFill>
                  <a:prstClr val="black"/>
                </a:solidFill>
                <a:latin typeface="Calibri"/>
                <a:ea typeface="ＭＳ Ｐゴシック" charset="-128"/>
              </a:rPr>
              <a:t>Energy (</a:t>
            </a:r>
            <a:r>
              <a:rPr lang="en-US" sz="1000" dirty="0" err="1">
                <a:solidFill>
                  <a:prstClr val="black"/>
                </a:solidFill>
                <a:latin typeface="Calibri"/>
                <a:ea typeface="ＭＳ Ｐゴシック" charset="-128"/>
              </a:rPr>
              <a:t>meV</a:t>
            </a:r>
            <a:endParaRPr lang="en-US" sz="1000" dirty="0">
              <a:solidFill>
                <a:prstClr val="black"/>
              </a:solidFill>
              <a:latin typeface="Calibri"/>
              <a:ea typeface="ＭＳ Ｐゴシック" charset="-128"/>
            </a:endParaRPr>
          </a:p>
        </p:txBody>
      </p:sp>
      <p:sp>
        <p:nvSpPr>
          <p:cNvPr id="216" name="Rectangle 215"/>
          <p:cNvSpPr/>
          <p:nvPr/>
        </p:nvSpPr>
        <p:spPr>
          <a:xfrm>
            <a:off x="4744569" y="6173662"/>
            <a:ext cx="3987572" cy="369332"/>
          </a:xfrm>
          <a:prstGeom prst="rect">
            <a:avLst/>
          </a:prstGeom>
        </p:spPr>
        <p:txBody>
          <a:bodyPr wrap="square">
            <a:spAutoFit/>
          </a:bodyPr>
          <a:lstStyle/>
          <a:p>
            <a:pPr algn="ctr"/>
            <a:r>
              <a:rPr lang="en-US" dirty="0" smtClean="0">
                <a:solidFill>
                  <a:srgbClr val="000000"/>
                </a:solidFill>
                <a:latin typeface="Calibri"/>
                <a:ea typeface="ＭＳ Ｐゴシック" charset="-128"/>
              </a:rPr>
              <a:t>Continued optics development</a:t>
            </a:r>
            <a:endParaRPr lang="en-US" dirty="0">
              <a:solidFill>
                <a:srgbClr val="000000"/>
              </a:solidFill>
              <a:latin typeface="Calibri"/>
              <a:ea typeface="ＭＳ Ｐゴシック" charset="-128"/>
            </a:endParaRPr>
          </a:p>
        </p:txBody>
      </p:sp>
    </p:spTree>
    <p:extLst>
      <p:ext uri="{BB962C8B-B14F-4D97-AF65-F5344CB8AC3E}">
        <p14:creationId xmlns:p14="http://schemas.microsoft.com/office/powerpoint/2010/main" val="2021886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457200" y="152400"/>
            <a:ext cx="8229600" cy="1143000"/>
          </a:xfrm>
        </p:spPr>
        <p:txBody>
          <a:bodyPr>
            <a:noAutofit/>
          </a:bodyPr>
          <a:lstStyle/>
          <a:p>
            <a:pPr algn="ctr"/>
            <a:r>
              <a:rPr lang="en-US" sz="2800" dirty="0" smtClean="0">
                <a:solidFill>
                  <a:srgbClr val="1F497D"/>
                </a:solidFill>
                <a:latin typeface="Trebuchet MS"/>
                <a:cs typeface="Trebuchet MS"/>
              </a:rPr>
              <a:t>Coherence e</a:t>
            </a:r>
            <a:r>
              <a:rPr lang="en-US" sz="2800" b="1" dirty="0" smtClean="0">
                <a:solidFill>
                  <a:srgbClr val="1F497D"/>
                </a:solidFill>
                <a:latin typeface="Trebuchet MS"/>
                <a:cs typeface="Trebuchet MS"/>
              </a:rPr>
              <a:t>nables </a:t>
            </a:r>
            <a:r>
              <a:rPr lang="en-US" sz="2800" b="1" i="1" dirty="0" smtClean="0">
                <a:solidFill>
                  <a:srgbClr val="1F497D"/>
                </a:solidFill>
                <a:latin typeface="Trebuchet MS"/>
                <a:cs typeface="Trebuchet MS"/>
              </a:rPr>
              <a:t>in operando</a:t>
            </a:r>
            <a:r>
              <a:rPr lang="en-US" sz="2800" b="1" dirty="0" smtClean="0">
                <a:solidFill>
                  <a:srgbClr val="1F497D"/>
                </a:solidFill>
                <a:latin typeface="Trebuchet MS"/>
                <a:cs typeface="Trebuchet MS"/>
              </a:rPr>
              <a:t> imaging approaching atomic resolution</a:t>
            </a: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1" t="181" r="24640" b="1"/>
          <a:stretch/>
        </p:blipFill>
        <p:spPr bwMode="auto">
          <a:xfrm>
            <a:off x="5042868" y="1206500"/>
            <a:ext cx="3885232" cy="261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5100" y="1170245"/>
            <a:ext cx="5029200" cy="2985433"/>
          </a:xfrm>
          <a:prstGeom prst="rect">
            <a:avLst/>
          </a:prstGeom>
          <a:noFill/>
        </p:spPr>
        <p:txBody>
          <a:bodyPr wrap="square" rtlCol="0">
            <a:spAutoFit/>
          </a:bodyPr>
          <a:lstStyle/>
          <a:p>
            <a:pPr marL="274320" indent="-274320">
              <a:spcAft>
                <a:spcPts val="300"/>
              </a:spcAft>
              <a:buClr>
                <a:schemeClr val="tx2"/>
              </a:buClr>
              <a:buFont typeface="Wingdings" charset="2"/>
              <a:buChar char="§"/>
            </a:pPr>
            <a:r>
              <a:rPr lang="en-US" sz="2000" dirty="0" smtClean="0">
                <a:solidFill>
                  <a:srgbClr val="151515"/>
                </a:solidFill>
                <a:latin typeface="Calibri"/>
                <a:ea typeface="ＭＳ Ｐゴシック" charset="-128"/>
              </a:rPr>
              <a:t>APS with </a:t>
            </a:r>
            <a:r>
              <a:rPr lang="en-US" sz="2000" dirty="0">
                <a:solidFill>
                  <a:srgbClr val="151515"/>
                </a:solidFill>
                <a:latin typeface="Calibri"/>
                <a:ea typeface="ＭＳ Ｐゴシック" charset="-128"/>
              </a:rPr>
              <a:t>MBA lattice will enable </a:t>
            </a:r>
            <a:r>
              <a:rPr lang="en-US" sz="2000" dirty="0" smtClean="0">
                <a:solidFill>
                  <a:srgbClr val="151515"/>
                </a:solidFill>
                <a:latin typeface="Calibri"/>
                <a:ea typeface="ＭＳ Ｐゴシック" charset="-128"/>
              </a:rPr>
              <a:t>coherent </a:t>
            </a:r>
            <a:r>
              <a:rPr lang="en-US" sz="2000" dirty="0">
                <a:solidFill>
                  <a:srgbClr val="151515"/>
                </a:solidFill>
                <a:latin typeface="Calibri"/>
                <a:ea typeface="ＭＳ Ｐゴシック" charset="-128"/>
              </a:rPr>
              <a:t>diffraction imaging and </a:t>
            </a:r>
            <a:r>
              <a:rPr lang="en-US" sz="2000" dirty="0" err="1">
                <a:solidFill>
                  <a:srgbClr val="151515"/>
                </a:solidFill>
                <a:latin typeface="Calibri"/>
                <a:ea typeface="ＭＳ Ｐゴシック" charset="-128"/>
              </a:rPr>
              <a:t>ptychography</a:t>
            </a:r>
            <a:r>
              <a:rPr lang="en-US" sz="2000" dirty="0">
                <a:solidFill>
                  <a:srgbClr val="151515"/>
                </a:solidFill>
                <a:latin typeface="Calibri"/>
                <a:ea typeface="ＭＳ Ｐゴシック" charset="-128"/>
              </a:rPr>
              <a:t> </a:t>
            </a:r>
            <a:r>
              <a:rPr lang="en-US" sz="2000" dirty="0" smtClean="0">
                <a:solidFill>
                  <a:srgbClr val="151515"/>
                </a:solidFill>
                <a:latin typeface="Calibri"/>
                <a:ea typeface="ＭＳ Ｐゴシック" charset="-128"/>
              </a:rPr>
              <a:t>with unprecedented resolution</a:t>
            </a:r>
          </a:p>
          <a:p>
            <a:pPr marL="274320" indent="-274320">
              <a:spcAft>
                <a:spcPts val="300"/>
              </a:spcAft>
              <a:buClr>
                <a:schemeClr val="tx2"/>
              </a:buClr>
              <a:buFont typeface="Wingdings" charset="2"/>
              <a:buChar char="§"/>
            </a:pPr>
            <a:r>
              <a:rPr lang="en-US" sz="2000" dirty="0" smtClean="0">
                <a:solidFill>
                  <a:srgbClr val="151515"/>
                </a:solidFill>
                <a:latin typeface="Calibri"/>
                <a:ea typeface="ＭＳ Ｐゴシック" charset="-128"/>
              </a:rPr>
              <a:t>Fast </a:t>
            </a:r>
            <a:r>
              <a:rPr lang="en-US" sz="2000" dirty="0">
                <a:solidFill>
                  <a:srgbClr val="151515"/>
                </a:solidFill>
                <a:latin typeface="Calibri"/>
                <a:ea typeface="ＭＳ Ｐゴシック" charset="-128"/>
              </a:rPr>
              <a:t>fluctuations with X-ray </a:t>
            </a:r>
            <a:r>
              <a:rPr lang="en-US" sz="2000" dirty="0" smtClean="0">
                <a:solidFill>
                  <a:srgbClr val="151515"/>
                </a:solidFill>
                <a:latin typeface="Calibri"/>
                <a:ea typeface="ＭＳ Ｐゴシック" charset="-128"/>
              </a:rPr>
              <a:t>Photon </a:t>
            </a:r>
            <a:r>
              <a:rPr lang="en-US" sz="2000" dirty="0">
                <a:solidFill>
                  <a:srgbClr val="151515"/>
                </a:solidFill>
                <a:latin typeface="Calibri"/>
                <a:ea typeface="ＭＳ Ｐゴシック" charset="-128"/>
              </a:rPr>
              <a:t>Correlation Spectroscopy</a:t>
            </a:r>
          </a:p>
          <a:p>
            <a:pPr marL="800100" lvl="2" indent="-342900">
              <a:spcAft>
                <a:spcPts val="300"/>
              </a:spcAft>
              <a:buClr>
                <a:schemeClr val="tx2"/>
              </a:buClr>
              <a:buFont typeface="Lucida Grande"/>
              <a:buChar char="–"/>
              <a:tabLst>
                <a:tab pos="520700" algn="l"/>
              </a:tabLst>
            </a:pPr>
            <a:r>
              <a:rPr lang="en-US" sz="2000" dirty="0" smtClean="0">
                <a:solidFill>
                  <a:srgbClr val="151515"/>
                </a:solidFill>
                <a:latin typeface="Calibri"/>
                <a:ea typeface="ＭＳ Ｐゴシック" charset="-128"/>
              </a:rPr>
              <a:t>100x </a:t>
            </a:r>
            <a:r>
              <a:rPr lang="en-US" sz="2000" dirty="0">
                <a:solidFill>
                  <a:srgbClr val="151515"/>
                </a:solidFill>
                <a:latin typeface="Calibri"/>
                <a:ea typeface="ＭＳ Ｐゴシック" charset="-128"/>
              </a:rPr>
              <a:t>increase in </a:t>
            </a:r>
            <a:r>
              <a:rPr lang="en-US" sz="2000" dirty="0" smtClean="0">
                <a:solidFill>
                  <a:srgbClr val="151515"/>
                </a:solidFill>
                <a:latin typeface="Calibri"/>
                <a:ea typeface="ＭＳ Ｐゴシック" charset="-128"/>
              </a:rPr>
              <a:t>brightness</a:t>
            </a:r>
          </a:p>
          <a:p>
            <a:pPr marL="800100" lvl="2" indent="-342900">
              <a:spcAft>
                <a:spcPts val="300"/>
              </a:spcAft>
              <a:buClr>
                <a:schemeClr val="tx2"/>
              </a:buClr>
              <a:buFont typeface="Lucida Grande"/>
              <a:buChar char="–"/>
              <a:tabLst>
                <a:tab pos="520700" algn="l"/>
              </a:tabLst>
            </a:pPr>
            <a:r>
              <a:rPr lang="en-US" sz="2000" dirty="0" smtClean="0">
                <a:solidFill>
                  <a:srgbClr val="151515"/>
                </a:solidFill>
                <a:latin typeface="Calibri"/>
                <a:ea typeface="ＭＳ Ｐゴシック" charset="-128"/>
              </a:rPr>
              <a:t>10,000x improvement </a:t>
            </a:r>
            <a:r>
              <a:rPr lang="en-US" sz="2000" dirty="0">
                <a:solidFill>
                  <a:srgbClr val="151515"/>
                </a:solidFill>
                <a:latin typeface="Calibri"/>
                <a:ea typeface="ＭＳ Ｐゴシック" charset="-128"/>
              </a:rPr>
              <a:t>in time resolution</a:t>
            </a:r>
          </a:p>
          <a:p>
            <a:pPr defTabSz="914400" fontAlgn="base">
              <a:spcBef>
                <a:spcPct val="0"/>
              </a:spcBef>
              <a:spcAft>
                <a:spcPct val="0"/>
              </a:spcAft>
            </a:pPr>
            <a:endParaRPr lang="en-US" dirty="0">
              <a:solidFill>
                <a:srgbClr val="151515"/>
              </a:solidFill>
              <a:latin typeface="Arial" charset="0"/>
              <a:ea typeface="ＭＳ Ｐゴシック" charset="-128"/>
            </a:endParaRPr>
          </a:p>
        </p:txBody>
      </p:sp>
      <p:grpSp>
        <p:nvGrpSpPr>
          <p:cNvPr id="14" name="Group 13"/>
          <p:cNvGrpSpPr/>
          <p:nvPr/>
        </p:nvGrpSpPr>
        <p:grpSpPr>
          <a:xfrm>
            <a:off x="1030142" y="3940014"/>
            <a:ext cx="3331539" cy="1189508"/>
            <a:chOff x="2165454" y="762510"/>
            <a:chExt cx="5638799" cy="2815865"/>
          </a:xfrm>
        </p:grpSpPr>
        <p:sp>
          <p:nvSpPr>
            <p:cNvPr id="15" name="Rectangle 14"/>
            <p:cNvSpPr/>
            <p:nvPr/>
          </p:nvSpPr>
          <p:spPr>
            <a:xfrm>
              <a:off x="2165454" y="762510"/>
              <a:ext cx="5638799" cy="2815865"/>
            </a:xfrm>
            <a:prstGeom prst="rect">
              <a:avLst/>
            </a:prstGeom>
            <a:solidFill>
              <a:schemeClr val="bg1">
                <a:lumMod val="85000"/>
                <a:alpha val="1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grpSp>
          <p:nvGrpSpPr>
            <p:cNvPr id="18" name="Group 17"/>
            <p:cNvGrpSpPr/>
            <p:nvPr/>
          </p:nvGrpSpPr>
          <p:grpSpPr>
            <a:xfrm>
              <a:off x="2566382" y="957115"/>
              <a:ext cx="2209800" cy="1905000"/>
              <a:chOff x="550349" y="2138291"/>
              <a:chExt cx="2132345" cy="2060917"/>
            </a:xfrm>
          </p:grpSpPr>
          <p:grpSp>
            <p:nvGrpSpPr>
              <p:cNvPr id="70" name="Group 69"/>
              <p:cNvGrpSpPr/>
              <p:nvPr/>
            </p:nvGrpSpPr>
            <p:grpSpPr>
              <a:xfrm rot="20966388">
                <a:off x="661490" y="2441745"/>
                <a:ext cx="2021204" cy="367390"/>
                <a:chOff x="609600" y="4730260"/>
                <a:chExt cx="2021204" cy="367390"/>
              </a:xfrm>
            </p:grpSpPr>
            <p:sp>
              <p:nvSpPr>
                <p:cNvPr id="98" name="Freeform 97"/>
                <p:cNvSpPr/>
                <p:nvPr/>
              </p:nvSpPr>
              <p:spPr>
                <a:xfrm>
                  <a:off x="609600" y="4730260"/>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99" name="Freeform 98"/>
                <p:cNvSpPr/>
                <p:nvPr/>
              </p:nvSpPr>
              <p:spPr>
                <a:xfrm>
                  <a:off x="914266" y="4735535"/>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100" name="Freeform 99"/>
                <p:cNvSpPr/>
                <p:nvPr/>
              </p:nvSpPr>
              <p:spPr>
                <a:xfrm>
                  <a:off x="1219826" y="4745473"/>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101" name="Freeform 100"/>
                <p:cNvSpPr/>
                <p:nvPr/>
              </p:nvSpPr>
              <p:spPr>
                <a:xfrm>
                  <a:off x="1524492" y="4753128"/>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102" name="Freeform 101"/>
                <p:cNvSpPr/>
                <p:nvPr/>
              </p:nvSpPr>
              <p:spPr>
                <a:xfrm>
                  <a:off x="1826419" y="4766604"/>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103" name="Freeform 102"/>
                <p:cNvSpPr/>
                <p:nvPr/>
              </p:nvSpPr>
              <p:spPr>
                <a:xfrm>
                  <a:off x="2129056" y="4776128"/>
                  <a:ext cx="501748" cy="205643"/>
                </a:xfrm>
                <a:custGeom>
                  <a:avLst/>
                  <a:gdLst>
                    <a:gd name="connsiteX0" fmla="*/ 0 w 492369"/>
                    <a:gd name="connsiteY0" fmla="*/ 143021 h 199291"/>
                    <a:gd name="connsiteX1" fmla="*/ 84406 w 492369"/>
                    <a:gd name="connsiteY1" fmla="*/ 2344 h 199291"/>
                    <a:gd name="connsiteX2" fmla="*/ 182880 w 492369"/>
                    <a:gd name="connsiteY2" fmla="*/ 157088 h 199291"/>
                    <a:gd name="connsiteX3" fmla="*/ 492369 w 492369"/>
                    <a:gd name="connsiteY3" fmla="*/ 199291 h 199291"/>
                    <a:gd name="connsiteX4" fmla="*/ 492369 w 492369"/>
                    <a:gd name="connsiteY4" fmla="*/ 199291 h 199291"/>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5917 h 196947"/>
                    <a:gd name="connsiteX1" fmla="*/ 93785 w 501748"/>
                    <a:gd name="connsiteY1" fmla="*/ 0 h 196947"/>
                    <a:gd name="connsiteX2" fmla="*/ 228600 w 501748"/>
                    <a:gd name="connsiteY2" fmla="*/ 155916 h 196947"/>
                    <a:gd name="connsiteX3" fmla="*/ 501748 w 501748"/>
                    <a:gd name="connsiteY3" fmla="*/ 196947 h 196947"/>
                    <a:gd name="connsiteX4" fmla="*/ 501748 w 501748"/>
                    <a:gd name="connsiteY4" fmla="*/ 196947 h 196947"/>
                    <a:gd name="connsiteX0" fmla="*/ 0 w 501748"/>
                    <a:gd name="connsiteY0" fmla="*/ 152401 h 193431"/>
                    <a:gd name="connsiteX1" fmla="*/ 76200 w 501748"/>
                    <a:gd name="connsiteY1" fmla="*/ 0 h 193431"/>
                    <a:gd name="connsiteX2" fmla="*/ 228600 w 501748"/>
                    <a:gd name="connsiteY2" fmla="*/ 152400 h 193431"/>
                    <a:gd name="connsiteX3" fmla="*/ 501748 w 501748"/>
                    <a:gd name="connsiteY3" fmla="*/ 193431 h 193431"/>
                    <a:gd name="connsiteX4" fmla="*/ 501748 w 501748"/>
                    <a:gd name="connsiteY4" fmla="*/ 193431 h 193431"/>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48" h="205643">
                      <a:moveTo>
                        <a:pt x="0" y="152401"/>
                      </a:moveTo>
                      <a:cubicBezTo>
                        <a:pt x="26963" y="49934"/>
                        <a:pt x="38100" y="0"/>
                        <a:pt x="76200" y="0"/>
                      </a:cubicBezTo>
                      <a:cubicBezTo>
                        <a:pt x="114300" y="0"/>
                        <a:pt x="157675" y="120162"/>
                        <a:pt x="228600" y="152400"/>
                      </a:cubicBezTo>
                      <a:cubicBezTo>
                        <a:pt x="261425" y="179876"/>
                        <a:pt x="363354" y="205643"/>
                        <a:pt x="501748" y="193431"/>
                      </a:cubicBezTo>
                      <a:lnTo>
                        <a:pt x="501748" y="193431"/>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grpSp>
          <p:grpSp>
            <p:nvGrpSpPr>
              <p:cNvPr id="71" name="Group 70"/>
              <p:cNvGrpSpPr/>
              <p:nvPr/>
            </p:nvGrpSpPr>
            <p:grpSpPr>
              <a:xfrm>
                <a:off x="609600" y="2849566"/>
                <a:ext cx="2018823" cy="372152"/>
                <a:chOff x="687689" y="2789389"/>
                <a:chExt cx="2018823" cy="372152"/>
              </a:xfrm>
            </p:grpSpPr>
            <p:sp>
              <p:nvSpPr>
                <p:cNvPr id="92" name="Freeform 91"/>
                <p:cNvSpPr/>
                <p:nvPr/>
              </p:nvSpPr>
              <p:spPr>
                <a:xfrm>
                  <a:off x="687689" y="2789389"/>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93" name="Freeform 92"/>
                <p:cNvSpPr/>
                <p:nvPr/>
              </p:nvSpPr>
              <p:spPr>
                <a:xfrm>
                  <a:off x="989974" y="2799426"/>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94" name="Freeform 93"/>
                <p:cNvSpPr/>
                <p:nvPr/>
              </p:nvSpPr>
              <p:spPr>
                <a:xfrm>
                  <a:off x="1295534" y="2809364"/>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95" name="Freeform 94"/>
                <p:cNvSpPr/>
                <p:nvPr/>
              </p:nvSpPr>
              <p:spPr>
                <a:xfrm>
                  <a:off x="1600200" y="2819400"/>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96" name="Freeform 95"/>
                <p:cNvSpPr/>
                <p:nvPr/>
              </p:nvSpPr>
              <p:spPr>
                <a:xfrm>
                  <a:off x="1902127" y="2830495"/>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97" name="Freeform 96"/>
                <p:cNvSpPr/>
                <p:nvPr/>
              </p:nvSpPr>
              <p:spPr>
                <a:xfrm>
                  <a:off x="2204764" y="2840019"/>
                  <a:ext cx="501748" cy="205643"/>
                </a:xfrm>
                <a:custGeom>
                  <a:avLst/>
                  <a:gdLst>
                    <a:gd name="connsiteX0" fmla="*/ 0 w 492369"/>
                    <a:gd name="connsiteY0" fmla="*/ 143021 h 199291"/>
                    <a:gd name="connsiteX1" fmla="*/ 84406 w 492369"/>
                    <a:gd name="connsiteY1" fmla="*/ 2344 h 199291"/>
                    <a:gd name="connsiteX2" fmla="*/ 182880 w 492369"/>
                    <a:gd name="connsiteY2" fmla="*/ 157088 h 199291"/>
                    <a:gd name="connsiteX3" fmla="*/ 492369 w 492369"/>
                    <a:gd name="connsiteY3" fmla="*/ 199291 h 199291"/>
                    <a:gd name="connsiteX4" fmla="*/ 492369 w 492369"/>
                    <a:gd name="connsiteY4" fmla="*/ 199291 h 199291"/>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5917 h 196947"/>
                    <a:gd name="connsiteX1" fmla="*/ 93785 w 501748"/>
                    <a:gd name="connsiteY1" fmla="*/ 0 h 196947"/>
                    <a:gd name="connsiteX2" fmla="*/ 228600 w 501748"/>
                    <a:gd name="connsiteY2" fmla="*/ 155916 h 196947"/>
                    <a:gd name="connsiteX3" fmla="*/ 501748 w 501748"/>
                    <a:gd name="connsiteY3" fmla="*/ 196947 h 196947"/>
                    <a:gd name="connsiteX4" fmla="*/ 501748 w 501748"/>
                    <a:gd name="connsiteY4" fmla="*/ 196947 h 196947"/>
                    <a:gd name="connsiteX0" fmla="*/ 0 w 501748"/>
                    <a:gd name="connsiteY0" fmla="*/ 152401 h 193431"/>
                    <a:gd name="connsiteX1" fmla="*/ 76200 w 501748"/>
                    <a:gd name="connsiteY1" fmla="*/ 0 h 193431"/>
                    <a:gd name="connsiteX2" fmla="*/ 228600 w 501748"/>
                    <a:gd name="connsiteY2" fmla="*/ 152400 h 193431"/>
                    <a:gd name="connsiteX3" fmla="*/ 501748 w 501748"/>
                    <a:gd name="connsiteY3" fmla="*/ 193431 h 193431"/>
                    <a:gd name="connsiteX4" fmla="*/ 501748 w 501748"/>
                    <a:gd name="connsiteY4" fmla="*/ 193431 h 193431"/>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48" h="205643">
                      <a:moveTo>
                        <a:pt x="0" y="152401"/>
                      </a:moveTo>
                      <a:cubicBezTo>
                        <a:pt x="26963" y="49934"/>
                        <a:pt x="38100" y="0"/>
                        <a:pt x="76200" y="0"/>
                      </a:cubicBezTo>
                      <a:cubicBezTo>
                        <a:pt x="114300" y="0"/>
                        <a:pt x="157675" y="120162"/>
                        <a:pt x="228600" y="152400"/>
                      </a:cubicBezTo>
                      <a:cubicBezTo>
                        <a:pt x="261425" y="179876"/>
                        <a:pt x="363354" y="205643"/>
                        <a:pt x="501748" y="193431"/>
                      </a:cubicBezTo>
                      <a:lnTo>
                        <a:pt x="501748" y="193431"/>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grpSp>
          <p:grpSp>
            <p:nvGrpSpPr>
              <p:cNvPr id="72" name="Group 71"/>
              <p:cNvGrpSpPr/>
              <p:nvPr/>
            </p:nvGrpSpPr>
            <p:grpSpPr>
              <a:xfrm rot="21336810">
                <a:off x="623934" y="3143721"/>
                <a:ext cx="2018823" cy="372152"/>
                <a:chOff x="689626" y="3142253"/>
                <a:chExt cx="2018823" cy="372152"/>
              </a:xfrm>
            </p:grpSpPr>
            <p:sp>
              <p:nvSpPr>
                <p:cNvPr id="86" name="Freeform 85"/>
                <p:cNvSpPr/>
                <p:nvPr/>
              </p:nvSpPr>
              <p:spPr>
                <a:xfrm>
                  <a:off x="689626" y="3142253"/>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87" name="Freeform 86"/>
                <p:cNvSpPr/>
                <p:nvPr/>
              </p:nvSpPr>
              <p:spPr>
                <a:xfrm>
                  <a:off x="991911" y="3152290"/>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88" name="Freeform 87"/>
                <p:cNvSpPr/>
                <p:nvPr/>
              </p:nvSpPr>
              <p:spPr>
                <a:xfrm>
                  <a:off x="1297471" y="3162228"/>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89" name="Freeform 88"/>
                <p:cNvSpPr/>
                <p:nvPr/>
              </p:nvSpPr>
              <p:spPr>
                <a:xfrm>
                  <a:off x="1602137" y="3172264"/>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90" name="Freeform 89"/>
                <p:cNvSpPr/>
                <p:nvPr/>
              </p:nvSpPr>
              <p:spPr>
                <a:xfrm>
                  <a:off x="1904064" y="3183359"/>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91" name="Freeform 90"/>
                <p:cNvSpPr/>
                <p:nvPr/>
              </p:nvSpPr>
              <p:spPr>
                <a:xfrm>
                  <a:off x="2206701" y="3192883"/>
                  <a:ext cx="501748" cy="205643"/>
                </a:xfrm>
                <a:custGeom>
                  <a:avLst/>
                  <a:gdLst>
                    <a:gd name="connsiteX0" fmla="*/ 0 w 492369"/>
                    <a:gd name="connsiteY0" fmla="*/ 143021 h 199291"/>
                    <a:gd name="connsiteX1" fmla="*/ 84406 w 492369"/>
                    <a:gd name="connsiteY1" fmla="*/ 2344 h 199291"/>
                    <a:gd name="connsiteX2" fmla="*/ 182880 w 492369"/>
                    <a:gd name="connsiteY2" fmla="*/ 157088 h 199291"/>
                    <a:gd name="connsiteX3" fmla="*/ 492369 w 492369"/>
                    <a:gd name="connsiteY3" fmla="*/ 199291 h 199291"/>
                    <a:gd name="connsiteX4" fmla="*/ 492369 w 492369"/>
                    <a:gd name="connsiteY4" fmla="*/ 199291 h 199291"/>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5917 h 196947"/>
                    <a:gd name="connsiteX1" fmla="*/ 93785 w 501748"/>
                    <a:gd name="connsiteY1" fmla="*/ 0 h 196947"/>
                    <a:gd name="connsiteX2" fmla="*/ 228600 w 501748"/>
                    <a:gd name="connsiteY2" fmla="*/ 155916 h 196947"/>
                    <a:gd name="connsiteX3" fmla="*/ 501748 w 501748"/>
                    <a:gd name="connsiteY3" fmla="*/ 196947 h 196947"/>
                    <a:gd name="connsiteX4" fmla="*/ 501748 w 501748"/>
                    <a:gd name="connsiteY4" fmla="*/ 196947 h 196947"/>
                    <a:gd name="connsiteX0" fmla="*/ 0 w 501748"/>
                    <a:gd name="connsiteY0" fmla="*/ 152401 h 193431"/>
                    <a:gd name="connsiteX1" fmla="*/ 76200 w 501748"/>
                    <a:gd name="connsiteY1" fmla="*/ 0 h 193431"/>
                    <a:gd name="connsiteX2" fmla="*/ 228600 w 501748"/>
                    <a:gd name="connsiteY2" fmla="*/ 152400 h 193431"/>
                    <a:gd name="connsiteX3" fmla="*/ 501748 w 501748"/>
                    <a:gd name="connsiteY3" fmla="*/ 193431 h 193431"/>
                    <a:gd name="connsiteX4" fmla="*/ 501748 w 501748"/>
                    <a:gd name="connsiteY4" fmla="*/ 193431 h 193431"/>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48" h="205643">
                      <a:moveTo>
                        <a:pt x="0" y="152401"/>
                      </a:moveTo>
                      <a:cubicBezTo>
                        <a:pt x="26963" y="49934"/>
                        <a:pt x="38100" y="0"/>
                        <a:pt x="76200" y="0"/>
                      </a:cubicBezTo>
                      <a:cubicBezTo>
                        <a:pt x="114300" y="0"/>
                        <a:pt x="157675" y="120162"/>
                        <a:pt x="228600" y="152400"/>
                      </a:cubicBezTo>
                      <a:cubicBezTo>
                        <a:pt x="261425" y="179876"/>
                        <a:pt x="363354" y="205643"/>
                        <a:pt x="501748" y="193431"/>
                      </a:cubicBezTo>
                      <a:lnTo>
                        <a:pt x="501748" y="193431"/>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grpSp>
          <p:grpSp>
            <p:nvGrpSpPr>
              <p:cNvPr id="73" name="Group 72"/>
              <p:cNvGrpSpPr/>
              <p:nvPr/>
            </p:nvGrpSpPr>
            <p:grpSpPr>
              <a:xfrm rot="589918">
                <a:off x="550349" y="3522432"/>
                <a:ext cx="2018823" cy="372152"/>
                <a:chOff x="766762" y="3845094"/>
                <a:chExt cx="2018823" cy="372152"/>
              </a:xfrm>
            </p:grpSpPr>
            <p:sp>
              <p:nvSpPr>
                <p:cNvPr id="80" name="Freeform 79"/>
                <p:cNvSpPr/>
                <p:nvPr/>
              </p:nvSpPr>
              <p:spPr>
                <a:xfrm>
                  <a:off x="766762" y="3845094"/>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81" name="Freeform 80"/>
                <p:cNvSpPr/>
                <p:nvPr/>
              </p:nvSpPr>
              <p:spPr>
                <a:xfrm>
                  <a:off x="1069047" y="3855131"/>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82" name="Freeform 81"/>
                <p:cNvSpPr/>
                <p:nvPr/>
              </p:nvSpPr>
              <p:spPr>
                <a:xfrm>
                  <a:off x="1374607" y="3865069"/>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83" name="Freeform 82"/>
                <p:cNvSpPr/>
                <p:nvPr/>
              </p:nvSpPr>
              <p:spPr>
                <a:xfrm>
                  <a:off x="1679273" y="3875105"/>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84" name="Freeform 83"/>
                <p:cNvSpPr/>
                <p:nvPr/>
              </p:nvSpPr>
              <p:spPr>
                <a:xfrm>
                  <a:off x="1981200" y="3886200"/>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85" name="Freeform 84"/>
                <p:cNvSpPr/>
                <p:nvPr/>
              </p:nvSpPr>
              <p:spPr>
                <a:xfrm>
                  <a:off x="2283837" y="3895724"/>
                  <a:ext cx="501748" cy="205643"/>
                </a:xfrm>
                <a:custGeom>
                  <a:avLst/>
                  <a:gdLst>
                    <a:gd name="connsiteX0" fmla="*/ 0 w 492369"/>
                    <a:gd name="connsiteY0" fmla="*/ 143021 h 199291"/>
                    <a:gd name="connsiteX1" fmla="*/ 84406 w 492369"/>
                    <a:gd name="connsiteY1" fmla="*/ 2344 h 199291"/>
                    <a:gd name="connsiteX2" fmla="*/ 182880 w 492369"/>
                    <a:gd name="connsiteY2" fmla="*/ 157088 h 199291"/>
                    <a:gd name="connsiteX3" fmla="*/ 492369 w 492369"/>
                    <a:gd name="connsiteY3" fmla="*/ 199291 h 199291"/>
                    <a:gd name="connsiteX4" fmla="*/ 492369 w 492369"/>
                    <a:gd name="connsiteY4" fmla="*/ 199291 h 199291"/>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5917 h 196947"/>
                    <a:gd name="connsiteX1" fmla="*/ 93785 w 501748"/>
                    <a:gd name="connsiteY1" fmla="*/ 0 h 196947"/>
                    <a:gd name="connsiteX2" fmla="*/ 228600 w 501748"/>
                    <a:gd name="connsiteY2" fmla="*/ 155916 h 196947"/>
                    <a:gd name="connsiteX3" fmla="*/ 501748 w 501748"/>
                    <a:gd name="connsiteY3" fmla="*/ 196947 h 196947"/>
                    <a:gd name="connsiteX4" fmla="*/ 501748 w 501748"/>
                    <a:gd name="connsiteY4" fmla="*/ 196947 h 196947"/>
                    <a:gd name="connsiteX0" fmla="*/ 0 w 501748"/>
                    <a:gd name="connsiteY0" fmla="*/ 152401 h 193431"/>
                    <a:gd name="connsiteX1" fmla="*/ 76200 w 501748"/>
                    <a:gd name="connsiteY1" fmla="*/ 0 h 193431"/>
                    <a:gd name="connsiteX2" fmla="*/ 228600 w 501748"/>
                    <a:gd name="connsiteY2" fmla="*/ 152400 h 193431"/>
                    <a:gd name="connsiteX3" fmla="*/ 501748 w 501748"/>
                    <a:gd name="connsiteY3" fmla="*/ 193431 h 193431"/>
                    <a:gd name="connsiteX4" fmla="*/ 501748 w 501748"/>
                    <a:gd name="connsiteY4" fmla="*/ 193431 h 193431"/>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48" h="205643">
                      <a:moveTo>
                        <a:pt x="0" y="152401"/>
                      </a:moveTo>
                      <a:cubicBezTo>
                        <a:pt x="26963" y="49934"/>
                        <a:pt x="38100" y="0"/>
                        <a:pt x="76200" y="0"/>
                      </a:cubicBezTo>
                      <a:cubicBezTo>
                        <a:pt x="114300" y="0"/>
                        <a:pt x="157675" y="120162"/>
                        <a:pt x="228600" y="152400"/>
                      </a:cubicBezTo>
                      <a:cubicBezTo>
                        <a:pt x="261425" y="179876"/>
                        <a:pt x="363354" y="205643"/>
                        <a:pt x="501748" y="193431"/>
                      </a:cubicBezTo>
                      <a:lnTo>
                        <a:pt x="501748" y="193431"/>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grpSp>
          <p:sp>
            <p:nvSpPr>
              <p:cNvPr id="74" name="Freeform 73"/>
              <p:cNvSpPr/>
              <p:nvPr/>
            </p:nvSpPr>
            <p:spPr>
              <a:xfrm>
                <a:off x="614289" y="2222698"/>
                <a:ext cx="248387" cy="1661224"/>
              </a:xfrm>
              <a:custGeom>
                <a:avLst/>
                <a:gdLst>
                  <a:gd name="connsiteX0" fmla="*/ 215705 w 215705"/>
                  <a:gd name="connsiteY0" fmla="*/ 0 h 1871003"/>
                  <a:gd name="connsiteX1" fmla="*/ 32825 w 215705"/>
                  <a:gd name="connsiteY1" fmla="*/ 253219 h 1871003"/>
                  <a:gd name="connsiteX2" fmla="*/ 131298 w 215705"/>
                  <a:gd name="connsiteY2" fmla="*/ 647114 h 1871003"/>
                  <a:gd name="connsiteX3" fmla="*/ 75028 w 215705"/>
                  <a:gd name="connsiteY3" fmla="*/ 1167619 h 1871003"/>
                  <a:gd name="connsiteX4" fmla="*/ 4689 w 215705"/>
                  <a:gd name="connsiteY4" fmla="*/ 1589649 h 1871003"/>
                  <a:gd name="connsiteX5" fmla="*/ 103163 w 215705"/>
                  <a:gd name="connsiteY5" fmla="*/ 1871003 h 187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05" h="1871003">
                    <a:moveTo>
                      <a:pt x="215705" y="0"/>
                    </a:moveTo>
                    <a:cubicBezTo>
                      <a:pt x="131299" y="72683"/>
                      <a:pt x="46893" y="145367"/>
                      <a:pt x="32825" y="253219"/>
                    </a:cubicBezTo>
                    <a:cubicBezTo>
                      <a:pt x="18757" y="361071"/>
                      <a:pt x="124264" y="494714"/>
                      <a:pt x="131298" y="647114"/>
                    </a:cubicBezTo>
                    <a:cubicBezTo>
                      <a:pt x="138332" y="799514"/>
                      <a:pt x="96129" y="1010530"/>
                      <a:pt x="75028" y="1167619"/>
                    </a:cubicBezTo>
                    <a:cubicBezTo>
                      <a:pt x="53927" y="1324708"/>
                      <a:pt x="0" y="1472418"/>
                      <a:pt x="4689" y="1589649"/>
                    </a:cubicBezTo>
                    <a:cubicBezTo>
                      <a:pt x="9378" y="1706880"/>
                      <a:pt x="103163" y="1871003"/>
                      <a:pt x="103163" y="187100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75" name="Freeform 74"/>
              <p:cNvSpPr/>
              <p:nvPr/>
            </p:nvSpPr>
            <p:spPr>
              <a:xfrm>
                <a:off x="897987" y="2236765"/>
                <a:ext cx="148494" cy="1811109"/>
              </a:xfrm>
              <a:custGeom>
                <a:avLst/>
                <a:gdLst>
                  <a:gd name="connsiteX0" fmla="*/ 100819 w 128955"/>
                  <a:gd name="connsiteY0" fmla="*/ 0 h 2039815"/>
                  <a:gd name="connsiteX1" fmla="*/ 114887 w 128955"/>
                  <a:gd name="connsiteY1" fmla="*/ 548640 h 2039815"/>
                  <a:gd name="connsiteX2" fmla="*/ 16413 w 128955"/>
                  <a:gd name="connsiteY2" fmla="*/ 872197 h 2039815"/>
                  <a:gd name="connsiteX3" fmla="*/ 100819 w 128955"/>
                  <a:gd name="connsiteY3" fmla="*/ 1266092 h 2039815"/>
                  <a:gd name="connsiteX4" fmla="*/ 2345 w 128955"/>
                  <a:gd name="connsiteY4" fmla="*/ 1786597 h 2039815"/>
                  <a:gd name="connsiteX5" fmla="*/ 86751 w 128955"/>
                  <a:gd name="connsiteY5" fmla="*/ 2039815 h 20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55" h="2039815">
                    <a:moveTo>
                      <a:pt x="100819" y="0"/>
                    </a:moveTo>
                    <a:cubicBezTo>
                      <a:pt x="114887" y="201637"/>
                      <a:pt x="128955" y="403274"/>
                      <a:pt x="114887" y="548640"/>
                    </a:cubicBezTo>
                    <a:cubicBezTo>
                      <a:pt x="100819" y="694006"/>
                      <a:pt x="18758" y="752622"/>
                      <a:pt x="16413" y="872197"/>
                    </a:cubicBezTo>
                    <a:cubicBezTo>
                      <a:pt x="14068" y="991772"/>
                      <a:pt x="103164" y="1113692"/>
                      <a:pt x="100819" y="1266092"/>
                    </a:cubicBezTo>
                    <a:cubicBezTo>
                      <a:pt x="98474" y="1418492"/>
                      <a:pt x="4690" y="1657643"/>
                      <a:pt x="2345" y="1786597"/>
                    </a:cubicBezTo>
                    <a:cubicBezTo>
                      <a:pt x="0" y="1915551"/>
                      <a:pt x="43375" y="1977683"/>
                      <a:pt x="86751" y="20398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76" name="Freeform 75"/>
              <p:cNvSpPr/>
              <p:nvPr/>
            </p:nvSpPr>
            <p:spPr>
              <a:xfrm>
                <a:off x="1113691" y="2222697"/>
                <a:ext cx="267285" cy="1848581"/>
              </a:xfrm>
              <a:custGeom>
                <a:avLst/>
                <a:gdLst>
                  <a:gd name="connsiteX0" fmla="*/ 82062 w 232116"/>
                  <a:gd name="connsiteY0" fmla="*/ 0 h 2082019"/>
                  <a:gd name="connsiteX1" fmla="*/ 222738 w 232116"/>
                  <a:gd name="connsiteY1" fmla="*/ 534573 h 2082019"/>
                  <a:gd name="connsiteX2" fmla="*/ 138332 w 232116"/>
                  <a:gd name="connsiteY2" fmla="*/ 956603 h 2082019"/>
                  <a:gd name="connsiteX3" fmla="*/ 180535 w 232116"/>
                  <a:gd name="connsiteY3" fmla="*/ 1280160 h 2082019"/>
                  <a:gd name="connsiteX4" fmla="*/ 11723 w 232116"/>
                  <a:gd name="connsiteY4" fmla="*/ 1871003 h 2082019"/>
                  <a:gd name="connsiteX5" fmla="*/ 110197 w 232116"/>
                  <a:gd name="connsiteY5" fmla="*/ 2082019 h 2082019"/>
                  <a:gd name="connsiteX6" fmla="*/ 110197 w 232116"/>
                  <a:gd name="connsiteY6" fmla="*/ 2082019 h 2082019"/>
                  <a:gd name="connsiteX7" fmla="*/ 110197 w 232116"/>
                  <a:gd name="connsiteY7" fmla="*/ 2082019 h 208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116" h="2082019">
                    <a:moveTo>
                      <a:pt x="82062" y="0"/>
                    </a:moveTo>
                    <a:cubicBezTo>
                      <a:pt x="147711" y="187569"/>
                      <a:pt x="213360" y="375139"/>
                      <a:pt x="222738" y="534573"/>
                    </a:cubicBezTo>
                    <a:cubicBezTo>
                      <a:pt x="232116" y="694007"/>
                      <a:pt x="145366" y="832339"/>
                      <a:pt x="138332" y="956603"/>
                    </a:cubicBezTo>
                    <a:cubicBezTo>
                      <a:pt x="131298" y="1080868"/>
                      <a:pt x="201636" y="1127760"/>
                      <a:pt x="180535" y="1280160"/>
                    </a:cubicBezTo>
                    <a:cubicBezTo>
                      <a:pt x="159434" y="1432560"/>
                      <a:pt x="23446" y="1737360"/>
                      <a:pt x="11723" y="1871003"/>
                    </a:cubicBezTo>
                    <a:cubicBezTo>
                      <a:pt x="0" y="2004646"/>
                      <a:pt x="110197" y="2082019"/>
                      <a:pt x="110197" y="2082019"/>
                    </a:cubicBezTo>
                    <a:lnTo>
                      <a:pt x="110197" y="2082019"/>
                    </a:lnTo>
                    <a:lnTo>
                      <a:pt x="110197" y="2082019"/>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77" name="Freeform 76"/>
              <p:cNvSpPr/>
              <p:nvPr/>
            </p:nvSpPr>
            <p:spPr>
              <a:xfrm>
                <a:off x="1463040" y="2208631"/>
                <a:ext cx="221389" cy="1898542"/>
              </a:xfrm>
              <a:custGeom>
                <a:avLst/>
                <a:gdLst>
                  <a:gd name="connsiteX0" fmla="*/ 42203 w 192259"/>
                  <a:gd name="connsiteY0" fmla="*/ 0 h 2138289"/>
                  <a:gd name="connsiteX1" fmla="*/ 182880 w 192259"/>
                  <a:gd name="connsiteY1" fmla="*/ 633046 h 2138289"/>
                  <a:gd name="connsiteX2" fmla="*/ 98474 w 192259"/>
                  <a:gd name="connsiteY2" fmla="*/ 984738 h 2138289"/>
                  <a:gd name="connsiteX3" fmla="*/ 126609 w 192259"/>
                  <a:gd name="connsiteY3" fmla="*/ 1308295 h 2138289"/>
                  <a:gd name="connsiteX4" fmla="*/ 56270 w 192259"/>
                  <a:gd name="connsiteY4" fmla="*/ 1631852 h 2138289"/>
                  <a:gd name="connsiteX5" fmla="*/ 0 w 192259"/>
                  <a:gd name="connsiteY5" fmla="*/ 2138289 h 21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59" h="2138289">
                    <a:moveTo>
                      <a:pt x="42203" y="0"/>
                    </a:moveTo>
                    <a:cubicBezTo>
                      <a:pt x="107852" y="234461"/>
                      <a:pt x="173502" y="468923"/>
                      <a:pt x="182880" y="633046"/>
                    </a:cubicBezTo>
                    <a:cubicBezTo>
                      <a:pt x="192259" y="797169"/>
                      <a:pt x="107853" y="872197"/>
                      <a:pt x="98474" y="984738"/>
                    </a:cubicBezTo>
                    <a:cubicBezTo>
                      <a:pt x="89096" y="1097280"/>
                      <a:pt x="133643" y="1200443"/>
                      <a:pt x="126609" y="1308295"/>
                    </a:cubicBezTo>
                    <a:cubicBezTo>
                      <a:pt x="119575" y="1416147"/>
                      <a:pt x="77371" y="1493520"/>
                      <a:pt x="56270" y="1631852"/>
                    </a:cubicBezTo>
                    <a:cubicBezTo>
                      <a:pt x="35169" y="1770184"/>
                      <a:pt x="17584" y="1954236"/>
                      <a:pt x="0" y="2138289"/>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78" name="Freeform 77"/>
              <p:cNvSpPr/>
              <p:nvPr/>
            </p:nvSpPr>
            <p:spPr>
              <a:xfrm>
                <a:off x="1744394" y="2152359"/>
                <a:ext cx="248386" cy="1998465"/>
              </a:xfrm>
              <a:custGeom>
                <a:avLst/>
                <a:gdLst>
                  <a:gd name="connsiteX0" fmla="*/ 0 w 215704"/>
                  <a:gd name="connsiteY0" fmla="*/ 0 h 2250831"/>
                  <a:gd name="connsiteX1" fmla="*/ 196947 w 215704"/>
                  <a:gd name="connsiteY1" fmla="*/ 562707 h 2250831"/>
                  <a:gd name="connsiteX2" fmla="*/ 112541 w 215704"/>
                  <a:gd name="connsiteY2" fmla="*/ 1069144 h 2250831"/>
                  <a:gd name="connsiteX3" fmla="*/ 182880 w 215704"/>
                  <a:gd name="connsiteY3" fmla="*/ 1463040 h 2250831"/>
                  <a:gd name="connsiteX4" fmla="*/ 70338 w 215704"/>
                  <a:gd name="connsiteY4" fmla="*/ 1772529 h 2250831"/>
                  <a:gd name="connsiteX5" fmla="*/ 70338 w 215704"/>
                  <a:gd name="connsiteY5" fmla="*/ 2250831 h 225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04" h="2250831">
                    <a:moveTo>
                      <a:pt x="0" y="0"/>
                    </a:moveTo>
                    <a:cubicBezTo>
                      <a:pt x="89095" y="192258"/>
                      <a:pt x="178190" y="384516"/>
                      <a:pt x="196947" y="562707"/>
                    </a:cubicBezTo>
                    <a:cubicBezTo>
                      <a:pt x="215704" y="740898"/>
                      <a:pt x="114885" y="919089"/>
                      <a:pt x="112541" y="1069144"/>
                    </a:cubicBezTo>
                    <a:cubicBezTo>
                      <a:pt x="110197" y="1219199"/>
                      <a:pt x="189914" y="1345809"/>
                      <a:pt x="182880" y="1463040"/>
                    </a:cubicBezTo>
                    <a:cubicBezTo>
                      <a:pt x="175846" y="1580271"/>
                      <a:pt x="89095" y="1641231"/>
                      <a:pt x="70338" y="1772529"/>
                    </a:cubicBezTo>
                    <a:cubicBezTo>
                      <a:pt x="51581" y="1903827"/>
                      <a:pt x="60959" y="2077329"/>
                      <a:pt x="70338" y="2250831"/>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79" name="Freeform 78"/>
              <p:cNvSpPr/>
              <p:nvPr/>
            </p:nvSpPr>
            <p:spPr>
              <a:xfrm>
                <a:off x="2093742" y="2138291"/>
                <a:ext cx="178190" cy="2060917"/>
              </a:xfrm>
              <a:custGeom>
                <a:avLst/>
                <a:gdLst>
                  <a:gd name="connsiteX0" fmla="*/ 2344 w 154744"/>
                  <a:gd name="connsiteY0" fmla="*/ 0 h 2321169"/>
                  <a:gd name="connsiteX1" fmla="*/ 143021 w 154744"/>
                  <a:gd name="connsiteY1" fmla="*/ 520505 h 2321169"/>
                  <a:gd name="connsiteX2" fmla="*/ 72682 w 154744"/>
                  <a:gd name="connsiteY2" fmla="*/ 914400 h 2321169"/>
                  <a:gd name="connsiteX3" fmla="*/ 114885 w 154744"/>
                  <a:gd name="connsiteY3" fmla="*/ 1336431 h 2321169"/>
                  <a:gd name="connsiteX4" fmla="*/ 16412 w 154744"/>
                  <a:gd name="connsiteY4" fmla="*/ 1955409 h 2321169"/>
                  <a:gd name="connsiteX5" fmla="*/ 16412 w 154744"/>
                  <a:gd name="connsiteY5" fmla="*/ 2321169 h 232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744" h="2321169">
                    <a:moveTo>
                      <a:pt x="2344" y="0"/>
                    </a:moveTo>
                    <a:cubicBezTo>
                      <a:pt x="66821" y="184052"/>
                      <a:pt x="131298" y="368105"/>
                      <a:pt x="143021" y="520505"/>
                    </a:cubicBezTo>
                    <a:cubicBezTo>
                      <a:pt x="154744" y="672905"/>
                      <a:pt x="77371" y="778412"/>
                      <a:pt x="72682" y="914400"/>
                    </a:cubicBezTo>
                    <a:cubicBezTo>
                      <a:pt x="67993" y="1050388"/>
                      <a:pt x="124263" y="1162930"/>
                      <a:pt x="114885" y="1336431"/>
                    </a:cubicBezTo>
                    <a:cubicBezTo>
                      <a:pt x="105507" y="1509932"/>
                      <a:pt x="32824" y="1791286"/>
                      <a:pt x="16412" y="1955409"/>
                    </a:cubicBezTo>
                    <a:cubicBezTo>
                      <a:pt x="0" y="2119532"/>
                      <a:pt x="16412" y="2321169"/>
                      <a:pt x="16412" y="2321169"/>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grpSp>
        <p:grpSp>
          <p:nvGrpSpPr>
            <p:cNvPr id="19" name="Group 18"/>
            <p:cNvGrpSpPr/>
            <p:nvPr/>
          </p:nvGrpSpPr>
          <p:grpSpPr>
            <a:xfrm>
              <a:off x="5156666" y="994570"/>
              <a:ext cx="2448750" cy="1905000"/>
              <a:chOff x="4357469" y="2191210"/>
              <a:chExt cx="1816886" cy="1390648"/>
            </a:xfrm>
          </p:grpSpPr>
          <p:cxnSp>
            <p:nvCxnSpPr>
              <p:cNvPr id="22" name="Straight Connector 21"/>
              <p:cNvCxnSpPr/>
              <p:nvPr/>
            </p:nvCxnSpPr>
            <p:spPr>
              <a:xfrm rot="5400000">
                <a:off x="3788563" y="2881990"/>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093363" y="2881990"/>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426299" y="2881990"/>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4724400" y="2877010"/>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4990216" y="2891296"/>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5288091" y="2896058"/>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4357469" y="2334064"/>
                <a:ext cx="1782891" cy="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4377396" y="2562664"/>
                <a:ext cx="1782891" cy="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4379745" y="2797124"/>
                <a:ext cx="1782891" cy="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4385604" y="3039792"/>
                <a:ext cx="1782891" cy="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4371537" y="3254324"/>
                <a:ext cx="1782891" cy="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4391464" y="3468856"/>
                <a:ext cx="1782891" cy="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410076" y="2279737"/>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35" name="Oval 34"/>
              <p:cNvSpPr/>
              <p:nvPr/>
            </p:nvSpPr>
            <p:spPr>
              <a:xfrm>
                <a:off x="4712495" y="2271714"/>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36" name="Oval 35"/>
              <p:cNvSpPr/>
              <p:nvPr/>
            </p:nvSpPr>
            <p:spPr>
              <a:xfrm>
                <a:off x="4410076" y="2500314"/>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37" name="Oval 36"/>
              <p:cNvSpPr/>
              <p:nvPr/>
            </p:nvSpPr>
            <p:spPr>
              <a:xfrm>
                <a:off x="4714876" y="2495552"/>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38" name="Oval 37"/>
              <p:cNvSpPr/>
              <p:nvPr/>
            </p:nvSpPr>
            <p:spPr>
              <a:xfrm>
                <a:off x="5045867" y="2279737"/>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39" name="Oval 38"/>
              <p:cNvSpPr/>
              <p:nvPr/>
            </p:nvSpPr>
            <p:spPr>
              <a:xfrm>
                <a:off x="5345905" y="2271714"/>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0" name="Oval 39"/>
              <p:cNvSpPr/>
              <p:nvPr/>
            </p:nvSpPr>
            <p:spPr>
              <a:xfrm>
                <a:off x="5045867" y="2500314"/>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1" name="Oval 40"/>
              <p:cNvSpPr/>
              <p:nvPr/>
            </p:nvSpPr>
            <p:spPr>
              <a:xfrm>
                <a:off x="5345905" y="2497933"/>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2" name="Oval 41"/>
              <p:cNvSpPr/>
              <p:nvPr/>
            </p:nvSpPr>
            <p:spPr>
              <a:xfrm>
                <a:off x="5610220" y="2270213"/>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3" name="Oval 42"/>
              <p:cNvSpPr/>
              <p:nvPr/>
            </p:nvSpPr>
            <p:spPr>
              <a:xfrm>
                <a:off x="5910258" y="2269333"/>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4" name="Oval 43"/>
              <p:cNvSpPr/>
              <p:nvPr/>
            </p:nvSpPr>
            <p:spPr>
              <a:xfrm>
                <a:off x="5610220" y="2490790"/>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5" name="Oval 44"/>
              <p:cNvSpPr/>
              <p:nvPr/>
            </p:nvSpPr>
            <p:spPr>
              <a:xfrm>
                <a:off x="5910258" y="2495552"/>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6" name="Oval 45"/>
              <p:cNvSpPr/>
              <p:nvPr/>
            </p:nvSpPr>
            <p:spPr>
              <a:xfrm>
                <a:off x="4412457" y="2748842"/>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7" name="Oval 46"/>
              <p:cNvSpPr/>
              <p:nvPr/>
            </p:nvSpPr>
            <p:spPr>
              <a:xfrm>
                <a:off x="4714876" y="2740819"/>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8" name="Oval 47"/>
              <p:cNvSpPr/>
              <p:nvPr/>
            </p:nvSpPr>
            <p:spPr>
              <a:xfrm>
                <a:off x="4412457" y="2969419"/>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49" name="Oval 48"/>
              <p:cNvSpPr/>
              <p:nvPr/>
            </p:nvSpPr>
            <p:spPr>
              <a:xfrm>
                <a:off x="4717257" y="2964657"/>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0" name="Oval 49"/>
              <p:cNvSpPr/>
              <p:nvPr/>
            </p:nvSpPr>
            <p:spPr>
              <a:xfrm>
                <a:off x="5048248" y="2748842"/>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1" name="Oval 50"/>
              <p:cNvSpPr/>
              <p:nvPr/>
            </p:nvSpPr>
            <p:spPr>
              <a:xfrm>
                <a:off x="5348286" y="2740819"/>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2" name="Oval 51"/>
              <p:cNvSpPr/>
              <p:nvPr/>
            </p:nvSpPr>
            <p:spPr>
              <a:xfrm>
                <a:off x="5048248" y="2969419"/>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3" name="Oval 52"/>
              <p:cNvSpPr/>
              <p:nvPr/>
            </p:nvSpPr>
            <p:spPr>
              <a:xfrm>
                <a:off x="5348286" y="2967038"/>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4" name="Oval 53"/>
              <p:cNvSpPr/>
              <p:nvPr/>
            </p:nvSpPr>
            <p:spPr>
              <a:xfrm>
                <a:off x="5612601" y="2739318"/>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5" name="Oval 54"/>
              <p:cNvSpPr/>
              <p:nvPr/>
            </p:nvSpPr>
            <p:spPr>
              <a:xfrm>
                <a:off x="5912639" y="2738438"/>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6" name="Oval 55"/>
              <p:cNvSpPr/>
              <p:nvPr/>
            </p:nvSpPr>
            <p:spPr>
              <a:xfrm>
                <a:off x="5612601" y="2959895"/>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7" name="Oval 56"/>
              <p:cNvSpPr/>
              <p:nvPr/>
            </p:nvSpPr>
            <p:spPr>
              <a:xfrm>
                <a:off x="5912639" y="2964657"/>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8" name="Oval 57"/>
              <p:cNvSpPr/>
              <p:nvPr/>
            </p:nvSpPr>
            <p:spPr>
              <a:xfrm>
                <a:off x="4410076" y="3189367"/>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59" name="Oval 58"/>
              <p:cNvSpPr/>
              <p:nvPr/>
            </p:nvSpPr>
            <p:spPr>
              <a:xfrm>
                <a:off x="4712495" y="3181344"/>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0" name="Oval 59"/>
              <p:cNvSpPr/>
              <p:nvPr/>
            </p:nvSpPr>
            <p:spPr>
              <a:xfrm>
                <a:off x="4410076" y="3409944"/>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1" name="Oval 60"/>
              <p:cNvSpPr/>
              <p:nvPr/>
            </p:nvSpPr>
            <p:spPr>
              <a:xfrm>
                <a:off x="4714876" y="3405182"/>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2" name="Oval 61"/>
              <p:cNvSpPr/>
              <p:nvPr/>
            </p:nvSpPr>
            <p:spPr>
              <a:xfrm>
                <a:off x="5045867" y="3189367"/>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3" name="Oval 62"/>
              <p:cNvSpPr/>
              <p:nvPr/>
            </p:nvSpPr>
            <p:spPr>
              <a:xfrm>
                <a:off x="5345905" y="3181344"/>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4" name="Oval 63"/>
              <p:cNvSpPr/>
              <p:nvPr/>
            </p:nvSpPr>
            <p:spPr>
              <a:xfrm>
                <a:off x="5045867" y="3409944"/>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5" name="Oval 64"/>
              <p:cNvSpPr/>
              <p:nvPr/>
            </p:nvSpPr>
            <p:spPr>
              <a:xfrm>
                <a:off x="5345905" y="3407563"/>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6" name="Oval 65"/>
              <p:cNvSpPr/>
              <p:nvPr/>
            </p:nvSpPr>
            <p:spPr>
              <a:xfrm>
                <a:off x="5610220" y="3179843"/>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7" name="Oval 66"/>
              <p:cNvSpPr/>
              <p:nvPr/>
            </p:nvSpPr>
            <p:spPr>
              <a:xfrm>
                <a:off x="5910258" y="3178963"/>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8" name="Oval 67"/>
              <p:cNvSpPr/>
              <p:nvPr/>
            </p:nvSpPr>
            <p:spPr>
              <a:xfrm>
                <a:off x="5610220" y="3400420"/>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sp>
            <p:nvSpPr>
              <p:cNvPr id="69" name="Oval 68"/>
              <p:cNvSpPr/>
              <p:nvPr/>
            </p:nvSpPr>
            <p:spPr>
              <a:xfrm>
                <a:off x="5910258" y="3405182"/>
                <a:ext cx="130124" cy="1324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151515"/>
                  </a:solidFill>
                  <a:latin typeface="Calibri"/>
                </a:endParaRPr>
              </a:p>
            </p:txBody>
          </p:sp>
        </p:grpSp>
        <p:sp>
          <p:nvSpPr>
            <p:cNvPr id="20" name="TextBox 19"/>
            <p:cNvSpPr txBox="1"/>
            <p:nvPr/>
          </p:nvSpPr>
          <p:spPr>
            <a:xfrm>
              <a:off x="2369054" y="2704073"/>
              <a:ext cx="3124921" cy="874302"/>
            </a:xfrm>
            <a:prstGeom prst="rect">
              <a:avLst/>
            </a:prstGeom>
            <a:noFill/>
          </p:spPr>
          <p:txBody>
            <a:bodyPr wrap="none" rtlCol="0">
              <a:spAutoFit/>
            </a:bodyPr>
            <a:lstStyle/>
            <a:p>
              <a:pPr defTabSz="914400" fontAlgn="base">
                <a:spcBef>
                  <a:spcPct val="0"/>
                </a:spcBef>
                <a:spcAft>
                  <a:spcPct val="0"/>
                </a:spcAft>
              </a:pPr>
              <a:r>
                <a:rPr lang="en-US" dirty="0">
                  <a:solidFill>
                    <a:srgbClr val="151515"/>
                  </a:solidFill>
                  <a:latin typeface="Comic Sans MS" pitchFamily="66" charset="0"/>
                  <a:ea typeface="ＭＳ Ｐゴシック" charset="-128"/>
                </a:rPr>
                <a:t>‘</a:t>
              </a:r>
              <a:r>
                <a:rPr lang="en-US" sz="1400" dirty="0">
                  <a:solidFill>
                    <a:srgbClr val="151515"/>
                  </a:solidFill>
                  <a:latin typeface="Calibri"/>
                  <a:ea typeface="ＭＳ Ｐゴシック" charset="-128"/>
                </a:rPr>
                <a:t>Disordered’ beam      </a:t>
              </a:r>
              <a:r>
                <a:rPr lang="en-US" dirty="0">
                  <a:solidFill>
                    <a:srgbClr val="151515"/>
                  </a:solidFill>
                  <a:latin typeface="Comic Sans MS" pitchFamily="66" charset="0"/>
                  <a:ea typeface="ＭＳ Ｐゴシック" charset="-128"/>
                </a:rPr>
                <a:t> 	</a:t>
              </a:r>
              <a:endParaRPr lang="en-US" sz="1400" dirty="0">
                <a:solidFill>
                  <a:srgbClr val="151515"/>
                </a:solidFill>
                <a:latin typeface="Calibri"/>
                <a:ea typeface="ＭＳ Ｐゴシック" charset="-128"/>
              </a:endParaRPr>
            </a:p>
          </p:txBody>
        </p:sp>
      </p:grpSp>
      <p:sp>
        <p:nvSpPr>
          <p:cNvPr id="104" name="Rectangle 103"/>
          <p:cNvSpPr/>
          <p:nvPr/>
        </p:nvSpPr>
        <p:spPr>
          <a:xfrm>
            <a:off x="1018055" y="5261973"/>
            <a:ext cx="3361884" cy="1160119"/>
          </a:xfrm>
          <a:prstGeom prst="rect">
            <a:avLst/>
          </a:prstGeom>
          <a:solidFill>
            <a:schemeClr val="bg1">
              <a:lumMod val="85000"/>
              <a:alpha val="1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Comic Sans MS" pitchFamily="66" charset="0"/>
            </a:endParaRPr>
          </a:p>
        </p:txBody>
      </p:sp>
      <p:grpSp>
        <p:nvGrpSpPr>
          <p:cNvPr id="105" name="Group 104"/>
          <p:cNvGrpSpPr/>
          <p:nvPr/>
        </p:nvGrpSpPr>
        <p:grpSpPr>
          <a:xfrm>
            <a:off x="1333521" y="5455263"/>
            <a:ext cx="1146401" cy="541127"/>
            <a:chOff x="1371600" y="4453596"/>
            <a:chExt cx="2046959" cy="1518140"/>
          </a:xfrm>
        </p:grpSpPr>
        <p:cxnSp>
          <p:nvCxnSpPr>
            <p:cNvPr id="106" name="Straight Connector 105"/>
            <p:cNvCxnSpPr/>
            <p:nvPr/>
          </p:nvCxnSpPr>
          <p:spPr>
            <a:xfrm rot="5400000">
              <a:off x="762000" y="5139396"/>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1066800" y="5139396"/>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1357532" y="5139396"/>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1656472" y="5153464"/>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1961272" y="5153464"/>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2261528" y="5153464"/>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1371600" y="4535656"/>
              <a:ext cx="2021204" cy="367390"/>
              <a:chOff x="609600" y="4730260"/>
              <a:chExt cx="2021204" cy="367390"/>
            </a:xfrm>
          </p:grpSpPr>
          <p:sp>
            <p:nvSpPr>
              <p:cNvPr id="131" name="Freeform 130"/>
              <p:cNvSpPr/>
              <p:nvPr/>
            </p:nvSpPr>
            <p:spPr>
              <a:xfrm>
                <a:off x="609600" y="4730260"/>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32" name="Freeform 131"/>
              <p:cNvSpPr/>
              <p:nvPr/>
            </p:nvSpPr>
            <p:spPr>
              <a:xfrm>
                <a:off x="914266" y="4735535"/>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33" name="Freeform 132"/>
              <p:cNvSpPr/>
              <p:nvPr/>
            </p:nvSpPr>
            <p:spPr>
              <a:xfrm>
                <a:off x="1219826" y="4745473"/>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34" name="Freeform 133"/>
              <p:cNvSpPr/>
              <p:nvPr/>
            </p:nvSpPr>
            <p:spPr>
              <a:xfrm>
                <a:off x="1524492" y="4753128"/>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35" name="Freeform 134"/>
              <p:cNvSpPr/>
              <p:nvPr/>
            </p:nvSpPr>
            <p:spPr>
              <a:xfrm>
                <a:off x="1826419" y="4766604"/>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36" name="Freeform 135"/>
              <p:cNvSpPr/>
              <p:nvPr/>
            </p:nvSpPr>
            <p:spPr>
              <a:xfrm>
                <a:off x="2129056" y="4776128"/>
                <a:ext cx="501748" cy="205643"/>
              </a:xfrm>
              <a:custGeom>
                <a:avLst/>
                <a:gdLst>
                  <a:gd name="connsiteX0" fmla="*/ 0 w 492369"/>
                  <a:gd name="connsiteY0" fmla="*/ 143021 h 199291"/>
                  <a:gd name="connsiteX1" fmla="*/ 84406 w 492369"/>
                  <a:gd name="connsiteY1" fmla="*/ 2344 h 199291"/>
                  <a:gd name="connsiteX2" fmla="*/ 182880 w 492369"/>
                  <a:gd name="connsiteY2" fmla="*/ 157088 h 199291"/>
                  <a:gd name="connsiteX3" fmla="*/ 492369 w 492369"/>
                  <a:gd name="connsiteY3" fmla="*/ 199291 h 199291"/>
                  <a:gd name="connsiteX4" fmla="*/ 492369 w 492369"/>
                  <a:gd name="connsiteY4" fmla="*/ 199291 h 199291"/>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5917 h 196947"/>
                  <a:gd name="connsiteX1" fmla="*/ 93785 w 501748"/>
                  <a:gd name="connsiteY1" fmla="*/ 0 h 196947"/>
                  <a:gd name="connsiteX2" fmla="*/ 228600 w 501748"/>
                  <a:gd name="connsiteY2" fmla="*/ 155916 h 196947"/>
                  <a:gd name="connsiteX3" fmla="*/ 501748 w 501748"/>
                  <a:gd name="connsiteY3" fmla="*/ 196947 h 196947"/>
                  <a:gd name="connsiteX4" fmla="*/ 501748 w 501748"/>
                  <a:gd name="connsiteY4" fmla="*/ 196947 h 196947"/>
                  <a:gd name="connsiteX0" fmla="*/ 0 w 501748"/>
                  <a:gd name="connsiteY0" fmla="*/ 152401 h 193431"/>
                  <a:gd name="connsiteX1" fmla="*/ 76200 w 501748"/>
                  <a:gd name="connsiteY1" fmla="*/ 0 h 193431"/>
                  <a:gd name="connsiteX2" fmla="*/ 228600 w 501748"/>
                  <a:gd name="connsiteY2" fmla="*/ 152400 h 193431"/>
                  <a:gd name="connsiteX3" fmla="*/ 501748 w 501748"/>
                  <a:gd name="connsiteY3" fmla="*/ 193431 h 193431"/>
                  <a:gd name="connsiteX4" fmla="*/ 501748 w 501748"/>
                  <a:gd name="connsiteY4" fmla="*/ 193431 h 193431"/>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48" h="205643">
                    <a:moveTo>
                      <a:pt x="0" y="152401"/>
                    </a:moveTo>
                    <a:cubicBezTo>
                      <a:pt x="26963" y="49934"/>
                      <a:pt x="38100" y="0"/>
                      <a:pt x="76200" y="0"/>
                    </a:cubicBezTo>
                    <a:cubicBezTo>
                      <a:pt x="114300" y="0"/>
                      <a:pt x="157675" y="120162"/>
                      <a:pt x="228600" y="152400"/>
                    </a:cubicBezTo>
                    <a:cubicBezTo>
                      <a:pt x="261425" y="179876"/>
                      <a:pt x="363354" y="205643"/>
                      <a:pt x="501748" y="193431"/>
                    </a:cubicBezTo>
                    <a:lnTo>
                      <a:pt x="501748" y="193431"/>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grpSp>
        <p:sp>
          <p:nvSpPr>
            <p:cNvPr id="113" name="Freeform 112"/>
            <p:cNvSpPr/>
            <p:nvPr/>
          </p:nvSpPr>
          <p:spPr>
            <a:xfrm>
              <a:off x="1397799" y="4883300"/>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14" name="Freeform 113"/>
            <p:cNvSpPr/>
            <p:nvPr/>
          </p:nvSpPr>
          <p:spPr>
            <a:xfrm>
              <a:off x="1700084" y="4893337"/>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15" name="Freeform 114"/>
            <p:cNvSpPr/>
            <p:nvPr/>
          </p:nvSpPr>
          <p:spPr>
            <a:xfrm>
              <a:off x="2005644" y="4903275"/>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16" name="Freeform 115"/>
            <p:cNvSpPr/>
            <p:nvPr/>
          </p:nvSpPr>
          <p:spPr>
            <a:xfrm>
              <a:off x="2310310" y="4913311"/>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17" name="Freeform 116"/>
            <p:cNvSpPr/>
            <p:nvPr/>
          </p:nvSpPr>
          <p:spPr>
            <a:xfrm>
              <a:off x="2612237" y="4924406"/>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18" name="Freeform 117"/>
            <p:cNvSpPr/>
            <p:nvPr/>
          </p:nvSpPr>
          <p:spPr>
            <a:xfrm>
              <a:off x="2914874" y="4933930"/>
              <a:ext cx="501748" cy="205643"/>
            </a:xfrm>
            <a:custGeom>
              <a:avLst/>
              <a:gdLst>
                <a:gd name="connsiteX0" fmla="*/ 0 w 492369"/>
                <a:gd name="connsiteY0" fmla="*/ 143021 h 199291"/>
                <a:gd name="connsiteX1" fmla="*/ 84406 w 492369"/>
                <a:gd name="connsiteY1" fmla="*/ 2344 h 199291"/>
                <a:gd name="connsiteX2" fmla="*/ 182880 w 492369"/>
                <a:gd name="connsiteY2" fmla="*/ 157088 h 199291"/>
                <a:gd name="connsiteX3" fmla="*/ 492369 w 492369"/>
                <a:gd name="connsiteY3" fmla="*/ 199291 h 199291"/>
                <a:gd name="connsiteX4" fmla="*/ 492369 w 492369"/>
                <a:gd name="connsiteY4" fmla="*/ 199291 h 199291"/>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5917 h 196947"/>
                <a:gd name="connsiteX1" fmla="*/ 93785 w 501748"/>
                <a:gd name="connsiteY1" fmla="*/ 0 h 196947"/>
                <a:gd name="connsiteX2" fmla="*/ 228600 w 501748"/>
                <a:gd name="connsiteY2" fmla="*/ 155916 h 196947"/>
                <a:gd name="connsiteX3" fmla="*/ 501748 w 501748"/>
                <a:gd name="connsiteY3" fmla="*/ 196947 h 196947"/>
                <a:gd name="connsiteX4" fmla="*/ 501748 w 501748"/>
                <a:gd name="connsiteY4" fmla="*/ 196947 h 196947"/>
                <a:gd name="connsiteX0" fmla="*/ 0 w 501748"/>
                <a:gd name="connsiteY0" fmla="*/ 152401 h 193431"/>
                <a:gd name="connsiteX1" fmla="*/ 76200 w 501748"/>
                <a:gd name="connsiteY1" fmla="*/ 0 h 193431"/>
                <a:gd name="connsiteX2" fmla="*/ 228600 w 501748"/>
                <a:gd name="connsiteY2" fmla="*/ 152400 h 193431"/>
                <a:gd name="connsiteX3" fmla="*/ 501748 w 501748"/>
                <a:gd name="connsiteY3" fmla="*/ 193431 h 193431"/>
                <a:gd name="connsiteX4" fmla="*/ 501748 w 501748"/>
                <a:gd name="connsiteY4" fmla="*/ 193431 h 193431"/>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48" h="205643">
                  <a:moveTo>
                    <a:pt x="0" y="152401"/>
                  </a:moveTo>
                  <a:cubicBezTo>
                    <a:pt x="26963" y="49934"/>
                    <a:pt x="38100" y="0"/>
                    <a:pt x="76200" y="0"/>
                  </a:cubicBezTo>
                  <a:cubicBezTo>
                    <a:pt x="114300" y="0"/>
                    <a:pt x="157675" y="120162"/>
                    <a:pt x="228600" y="152400"/>
                  </a:cubicBezTo>
                  <a:cubicBezTo>
                    <a:pt x="261425" y="179876"/>
                    <a:pt x="363354" y="205643"/>
                    <a:pt x="501748" y="193431"/>
                  </a:cubicBezTo>
                  <a:lnTo>
                    <a:pt x="501748" y="193431"/>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19" name="Freeform 118"/>
            <p:cNvSpPr/>
            <p:nvPr/>
          </p:nvSpPr>
          <p:spPr>
            <a:xfrm>
              <a:off x="1399736" y="5236164"/>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0" name="Freeform 119"/>
            <p:cNvSpPr/>
            <p:nvPr/>
          </p:nvSpPr>
          <p:spPr>
            <a:xfrm>
              <a:off x="1702021" y="5246201"/>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1" name="Freeform 120"/>
            <p:cNvSpPr/>
            <p:nvPr/>
          </p:nvSpPr>
          <p:spPr>
            <a:xfrm>
              <a:off x="2007581" y="5256139"/>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2" name="Freeform 121"/>
            <p:cNvSpPr/>
            <p:nvPr/>
          </p:nvSpPr>
          <p:spPr>
            <a:xfrm>
              <a:off x="2312247" y="5266175"/>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3" name="Freeform 122"/>
            <p:cNvSpPr/>
            <p:nvPr/>
          </p:nvSpPr>
          <p:spPr>
            <a:xfrm>
              <a:off x="2614174" y="5277270"/>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4" name="Freeform 123"/>
            <p:cNvSpPr/>
            <p:nvPr/>
          </p:nvSpPr>
          <p:spPr>
            <a:xfrm>
              <a:off x="2916811" y="5286794"/>
              <a:ext cx="501748" cy="205643"/>
            </a:xfrm>
            <a:custGeom>
              <a:avLst/>
              <a:gdLst>
                <a:gd name="connsiteX0" fmla="*/ 0 w 492369"/>
                <a:gd name="connsiteY0" fmla="*/ 143021 h 199291"/>
                <a:gd name="connsiteX1" fmla="*/ 84406 w 492369"/>
                <a:gd name="connsiteY1" fmla="*/ 2344 h 199291"/>
                <a:gd name="connsiteX2" fmla="*/ 182880 w 492369"/>
                <a:gd name="connsiteY2" fmla="*/ 157088 h 199291"/>
                <a:gd name="connsiteX3" fmla="*/ 492369 w 492369"/>
                <a:gd name="connsiteY3" fmla="*/ 199291 h 199291"/>
                <a:gd name="connsiteX4" fmla="*/ 492369 w 492369"/>
                <a:gd name="connsiteY4" fmla="*/ 199291 h 199291"/>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5917 h 196947"/>
                <a:gd name="connsiteX1" fmla="*/ 93785 w 501748"/>
                <a:gd name="connsiteY1" fmla="*/ 0 h 196947"/>
                <a:gd name="connsiteX2" fmla="*/ 228600 w 501748"/>
                <a:gd name="connsiteY2" fmla="*/ 155916 h 196947"/>
                <a:gd name="connsiteX3" fmla="*/ 501748 w 501748"/>
                <a:gd name="connsiteY3" fmla="*/ 196947 h 196947"/>
                <a:gd name="connsiteX4" fmla="*/ 501748 w 501748"/>
                <a:gd name="connsiteY4" fmla="*/ 196947 h 196947"/>
                <a:gd name="connsiteX0" fmla="*/ 0 w 501748"/>
                <a:gd name="connsiteY0" fmla="*/ 152401 h 193431"/>
                <a:gd name="connsiteX1" fmla="*/ 76200 w 501748"/>
                <a:gd name="connsiteY1" fmla="*/ 0 h 193431"/>
                <a:gd name="connsiteX2" fmla="*/ 228600 w 501748"/>
                <a:gd name="connsiteY2" fmla="*/ 152400 h 193431"/>
                <a:gd name="connsiteX3" fmla="*/ 501748 w 501748"/>
                <a:gd name="connsiteY3" fmla="*/ 193431 h 193431"/>
                <a:gd name="connsiteX4" fmla="*/ 501748 w 501748"/>
                <a:gd name="connsiteY4" fmla="*/ 193431 h 193431"/>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48" h="205643">
                  <a:moveTo>
                    <a:pt x="0" y="152401"/>
                  </a:moveTo>
                  <a:cubicBezTo>
                    <a:pt x="26963" y="49934"/>
                    <a:pt x="38100" y="0"/>
                    <a:pt x="76200" y="0"/>
                  </a:cubicBezTo>
                  <a:cubicBezTo>
                    <a:pt x="114300" y="0"/>
                    <a:pt x="157675" y="120162"/>
                    <a:pt x="228600" y="152400"/>
                  </a:cubicBezTo>
                  <a:cubicBezTo>
                    <a:pt x="261425" y="179876"/>
                    <a:pt x="363354" y="205643"/>
                    <a:pt x="501748" y="193431"/>
                  </a:cubicBezTo>
                  <a:lnTo>
                    <a:pt x="501748" y="193431"/>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5" name="Freeform 124"/>
            <p:cNvSpPr/>
            <p:nvPr/>
          </p:nvSpPr>
          <p:spPr>
            <a:xfrm>
              <a:off x="1396109" y="5599584"/>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6" name="Freeform 125"/>
            <p:cNvSpPr/>
            <p:nvPr/>
          </p:nvSpPr>
          <p:spPr>
            <a:xfrm>
              <a:off x="1698394" y="5609621"/>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7" name="Freeform 126"/>
            <p:cNvSpPr/>
            <p:nvPr/>
          </p:nvSpPr>
          <p:spPr>
            <a:xfrm>
              <a:off x="2003954" y="5619559"/>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8" name="Freeform 127"/>
            <p:cNvSpPr/>
            <p:nvPr/>
          </p:nvSpPr>
          <p:spPr>
            <a:xfrm>
              <a:off x="2308620" y="5629595"/>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29" name="Freeform 128"/>
            <p:cNvSpPr/>
            <p:nvPr/>
          </p:nvSpPr>
          <p:spPr>
            <a:xfrm>
              <a:off x="2610547" y="5640690"/>
              <a:ext cx="304308" cy="331046"/>
            </a:xfrm>
            <a:custGeom>
              <a:avLst/>
              <a:gdLst>
                <a:gd name="connsiteX0" fmla="*/ 0 w 2124222"/>
                <a:gd name="connsiteY0" fmla="*/ 1174652 h 2307101"/>
                <a:gd name="connsiteX1" fmla="*/ 450166 w 2124222"/>
                <a:gd name="connsiteY1" fmla="*/ 21102 h 2307101"/>
                <a:gd name="connsiteX2" fmla="*/ 970671 w 2124222"/>
                <a:gd name="connsiteY2" fmla="*/ 1301262 h 2307101"/>
                <a:gd name="connsiteX3" fmla="*/ 1505243 w 2124222"/>
                <a:gd name="connsiteY3" fmla="*/ 2271932 h 2307101"/>
                <a:gd name="connsiteX4" fmla="*/ 2011680 w 2124222"/>
                <a:gd name="connsiteY4" fmla="*/ 1090246 h 2307101"/>
                <a:gd name="connsiteX5" fmla="*/ 2124222 w 2124222"/>
                <a:gd name="connsiteY5" fmla="*/ 766689 h 2307101"/>
                <a:gd name="connsiteX0" fmla="*/ 0 w 2106832"/>
                <a:gd name="connsiteY0" fmla="*/ 1174652 h 2307101"/>
                <a:gd name="connsiteX1" fmla="*/ 450166 w 2106832"/>
                <a:gd name="connsiteY1" fmla="*/ 21102 h 2307101"/>
                <a:gd name="connsiteX2" fmla="*/ 970671 w 2106832"/>
                <a:gd name="connsiteY2" fmla="*/ 1301262 h 2307101"/>
                <a:gd name="connsiteX3" fmla="*/ 1505243 w 2106832"/>
                <a:gd name="connsiteY3" fmla="*/ 2271932 h 2307101"/>
                <a:gd name="connsiteX4" fmla="*/ 2011680 w 2106832"/>
                <a:gd name="connsiteY4" fmla="*/ 1090246 h 2307101"/>
                <a:gd name="connsiteX5" fmla="*/ 2076157 w 2106832"/>
                <a:gd name="connsiteY5" fmla="*/ 890954 h 2307101"/>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0 w 2088075"/>
                <a:gd name="connsiteY0" fmla="*/ 1128737 h 2316284"/>
                <a:gd name="connsiteX1" fmla="*/ 431409 w 2088075"/>
                <a:gd name="connsiteY1" fmla="*/ 30285 h 2316284"/>
                <a:gd name="connsiteX2" fmla="*/ 951914 w 2088075"/>
                <a:gd name="connsiteY2" fmla="*/ 1310445 h 2316284"/>
                <a:gd name="connsiteX3" fmla="*/ 1486486 w 2088075"/>
                <a:gd name="connsiteY3" fmla="*/ 2281115 h 2316284"/>
                <a:gd name="connsiteX4" fmla="*/ 1992923 w 2088075"/>
                <a:gd name="connsiteY4" fmla="*/ 1099429 h 2316284"/>
                <a:gd name="connsiteX5" fmla="*/ 2057400 w 2088075"/>
                <a:gd name="connsiteY5" fmla="*/ 900137 h 23162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159977"/>
                <a:gd name="connsiteY0" fmla="*/ 1154137 h 2341684"/>
                <a:gd name="connsiteX1" fmla="*/ 71902 w 2159977"/>
                <a:gd name="connsiteY1" fmla="*/ 1001737 h 2341684"/>
                <a:gd name="connsiteX2" fmla="*/ 503311 w 2159977"/>
                <a:gd name="connsiteY2" fmla="*/ 55685 h 2341684"/>
                <a:gd name="connsiteX3" fmla="*/ 1023816 w 2159977"/>
                <a:gd name="connsiteY3" fmla="*/ 1335845 h 2341684"/>
                <a:gd name="connsiteX4" fmla="*/ 1558388 w 2159977"/>
                <a:gd name="connsiteY4" fmla="*/ 2306515 h 2341684"/>
                <a:gd name="connsiteX5" fmla="*/ 2064825 w 2159977"/>
                <a:gd name="connsiteY5" fmla="*/ 1124829 h 2341684"/>
                <a:gd name="connsiteX6" fmla="*/ 2129302 w 2159977"/>
                <a:gd name="connsiteY6" fmla="*/ 925537 h 2341684"/>
                <a:gd name="connsiteX0" fmla="*/ 71902 w 2064825"/>
                <a:gd name="connsiteY0" fmla="*/ 1154137 h 2341684"/>
                <a:gd name="connsiteX1" fmla="*/ 71902 w 2064825"/>
                <a:gd name="connsiteY1" fmla="*/ 1001737 h 2341684"/>
                <a:gd name="connsiteX2" fmla="*/ 503311 w 2064825"/>
                <a:gd name="connsiteY2" fmla="*/ 55685 h 2341684"/>
                <a:gd name="connsiteX3" fmla="*/ 1023816 w 2064825"/>
                <a:gd name="connsiteY3" fmla="*/ 1335845 h 2341684"/>
                <a:gd name="connsiteX4" fmla="*/ 1558388 w 2064825"/>
                <a:gd name="connsiteY4" fmla="*/ 2306515 h 2341684"/>
                <a:gd name="connsiteX5" fmla="*/ 2064825 w 2064825"/>
                <a:gd name="connsiteY5" fmla="*/ 1124829 h 2341684"/>
                <a:gd name="connsiteX0" fmla="*/ 0 w 1992923"/>
                <a:gd name="connsiteY0" fmla="*/ 1001737 h 2341684"/>
                <a:gd name="connsiteX1" fmla="*/ 431409 w 1992923"/>
                <a:gd name="connsiteY1" fmla="*/ 55685 h 2341684"/>
                <a:gd name="connsiteX2" fmla="*/ 951914 w 1992923"/>
                <a:gd name="connsiteY2" fmla="*/ 1335845 h 2341684"/>
                <a:gd name="connsiteX3" fmla="*/ 1486486 w 1992923"/>
                <a:gd name="connsiteY3" fmla="*/ 2306515 h 2341684"/>
                <a:gd name="connsiteX4" fmla="*/ 1992923 w 1992923"/>
                <a:gd name="connsiteY4" fmla="*/ 1124829 h 2341684"/>
                <a:gd name="connsiteX0" fmla="*/ 0 w 1992923"/>
                <a:gd name="connsiteY0" fmla="*/ 1065237 h 2328984"/>
                <a:gd name="connsiteX1" fmla="*/ 431409 w 1992923"/>
                <a:gd name="connsiteY1" fmla="*/ 42985 h 2328984"/>
                <a:gd name="connsiteX2" fmla="*/ 951914 w 1992923"/>
                <a:gd name="connsiteY2" fmla="*/ 1323145 h 2328984"/>
                <a:gd name="connsiteX3" fmla="*/ 1486486 w 1992923"/>
                <a:gd name="connsiteY3" fmla="*/ 2293815 h 2328984"/>
                <a:gd name="connsiteX4" fmla="*/ 1992923 w 1992923"/>
                <a:gd name="connsiteY4" fmla="*/ 1112129 h 2328984"/>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 name="connsiteX0" fmla="*/ 0 w 1992923"/>
                <a:gd name="connsiteY0" fmla="*/ 1034952 h 2268415"/>
                <a:gd name="connsiteX1" fmla="*/ 431409 w 1992923"/>
                <a:gd name="connsiteY1" fmla="*/ 12700 h 2268415"/>
                <a:gd name="connsiteX2" fmla="*/ 914400 w 1992923"/>
                <a:gd name="connsiteY2" fmla="*/ 1111152 h 2268415"/>
                <a:gd name="connsiteX3" fmla="*/ 1486486 w 1992923"/>
                <a:gd name="connsiteY3" fmla="*/ 2263530 h 2268415"/>
                <a:gd name="connsiteX4" fmla="*/ 1992923 w 1992923"/>
                <a:gd name="connsiteY4" fmla="*/ 1081844 h 226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23" h="2268415">
                  <a:moveTo>
                    <a:pt x="0" y="1034952"/>
                  </a:moveTo>
                  <a:cubicBezTo>
                    <a:pt x="78936" y="753403"/>
                    <a:pt x="279009" y="0"/>
                    <a:pt x="431409" y="12700"/>
                  </a:cubicBezTo>
                  <a:cubicBezTo>
                    <a:pt x="583809" y="25400"/>
                    <a:pt x="773723" y="707879"/>
                    <a:pt x="914400" y="1111152"/>
                  </a:cubicBezTo>
                  <a:cubicBezTo>
                    <a:pt x="1082040" y="1540216"/>
                    <a:pt x="1306732" y="2268415"/>
                    <a:pt x="1486486" y="2263530"/>
                  </a:cubicBezTo>
                  <a:cubicBezTo>
                    <a:pt x="1666240" y="2258645"/>
                    <a:pt x="1897771" y="1312007"/>
                    <a:pt x="1992923" y="108184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30" name="Freeform 129"/>
            <p:cNvSpPr/>
            <p:nvPr/>
          </p:nvSpPr>
          <p:spPr>
            <a:xfrm>
              <a:off x="2913184" y="5650214"/>
              <a:ext cx="501748" cy="205643"/>
            </a:xfrm>
            <a:custGeom>
              <a:avLst/>
              <a:gdLst>
                <a:gd name="connsiteX0" fmla="*/ 0 w 492369"/>
                <a:gd name="connsiteY0" fmla="*/ 143021 h 199291"/>
                <a:gd name="connsiteX1" fmla="*/ 84406 w 492369"/>
                <a:gd name="connsiteY1" fmla="*/ 2344 h 199291"/>
                <a:gd name="connsiteX2" fmla="*/ 182880 w 492369"/>
                <a:gd name="connsiteY2" fmla="*/ 157088 h 199291"/>
                <a:gd name="connsiteX3" fmla="*/ 492369 w 492369"/>
                <a:gd name="connsiteY3" fmla="*/ 199291 h 199291"/>
                <a:gd name="connsiteX4" fmla="*/ 492369 w 492369"/>
                <a:gd name="connsiteY4" fmla="*/ 199291 h 199291"/>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6112 h 197142"/>
                <a:gd name="connsiteX1" fmla="*/ 93785 w 501748"/>
                <a:gd name="connsiteY1" fmla="*/ 195 h 197142"/>
                <a:gd name="connsiteX2" fmla="*/ 192259 w 501748"/>
                <a:gd name="connsiteY2" fmla="*/ 154939 h 197142"/>
                <a:gd name="connsiteX3" fmla="*/ 501748 w 501748"/>
                <a:gd name="connsiteY3" fmla="*/ 197142 h 197142"/>
                <a:gd name="connsiteX4" fmla="*/ 501748 w 501748"/>
                <a:gd name="connsiteY4" fmla="*/ 197142 h 197142"/>
                <a:gd name="connsiteX0" fmla="*/ 0 w 501748"/>
                <a:gd name="connsiteY0" fmla="*/ 155917 h 196947"/>
                <a:gd name="connsiteX1" fmla="*/ 93785 w 501748"/>
                <a:gd name="connsiteY1" fmla="*/ 0 h 196947"/>
                <a:gd name="connsiteX2" fmla="*/ 228600 w 501748"/>
                <a:gd name="connsiteY2" fmla="*/ 155916 h 196947"/>
                <a:gd name="connsiteX3" fmla="*/ 501748 w 501748"/>
                <a:gd name="connsiteY3" fmla="*/ 196947 h 196947"/>
                <a:gd name="connsiteX4" fmla="*/ 501748 w 501748"/>
                <a:gd name="connsiteY4" fmla="*/ 196947 h 196947"/>
                <a:gd name="connsiteX0" fmla="*/ 0 w 501748"/>
                <a:gd name="connsiteY0" fmla="*/ 152401 h 193431"/>
                <a:gd name="connsiteX1" fmla="*/ 76200 w 501748"/>
                <a:gd name="connsiteY1" fmla="*/ 0 h 193431"/>
                <a:gd name="connsiteX2" fmla="*/ 228600 w 501748"/>
                <a:gd name="connsiteY2" fmla="*/ 152400 h 193431"/>
                <a:gd name="connsiteX3" fmla="*/ 501748 w 501748"/>
                <a:gd name="connsiteY3" fmla="*/ 193431 h 193431"/>
                <a:gd name="connsiteX4" fmla="*/ 501748 w 501748"/>
                <a:gd name="connsiteY4" fmla="*/ 193431 h 193431"/>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 name="connsiteX0" fmla="*/ 0 w 501748"/>
                <a:gd name="connsiteY0" fmla="*/ 152401 h 205643"/>
                <a:gd name="connsiteX1" fmla="*/ 76200 w 501748"/>
                <a:gd name="connsiteY1" fmla="*/ 0 h 205643"/>
                <a:gd name="connsiteX2" fmla="*/ 228600 w 501748"/>
                <a:gd name="connsiteY2" fmla="*/ 152400 h 205643"/>
                <a:gd name="connsiteX3" fmla="*/ 501748 w 501748"/>
                <a:gd name="connsiteY3" fmla="*/ 193431 h 205643"/>
                <a:gd name="connsiteX4" fmla="*/ 501748 w 501748"/>
                <a:gd name="connsiteY4" fmla="*/ 193431 h 20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48" h="205643">
                  <a:moveTo>
                    <a:pt x="0" y="152401"/>
                  </a:moveTo>
                  <a:cubicBezTo>
                    <a:pt x="26963" y="49934"/>
                    <a:pt x="38100" y="0"/>
                    <a:pt x="76200" y="0"/>
                  </a:cubicBezTo>
                  <a:cubicBezTo>
                    <a:pt x="114300" y="0"/>
                    <a:pt x="157675" y="120162"/>
                    <a:pt x="228600" y="152400"/>
                  </a:cubicBezTo>
                  <a:cubicBezTo>
                    <a:pt x="261425" y="179876"/>
                    <a:pt x="363354" y="205643"/>
                    <a:pt x="501748" y="193431"/>
                  </a:cubicBezTo>
                  <a:lnTo>
                    <a:pt x="501748" y="193431"/>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grpSp>
      <p:grpSp>
        <p:nvGrpSpPr>
          <p:cNvPr id="137" name="Group 136"/>
          <p:cNvGrpSpPr/>
          <p:nvPr/>
        </p:nvGrpSpPr>
        <p:grpSpPr>
          <a:xfrm rot="369976">
            <a:off x="2913691" y="5459775"/>
            <a:ext cx="1229975" cy="663404"/>
            <a:chOff x="4084320" y="4267199"/>
            <a:chExt cx="2093741" cy="1960100"/>
          </a:xfrm>
        </p:grpSpPr>
        <p:sp>
          <p:nvSpPr>
            <p:cNvPr id="138" name="Freeform 137"/>
            <p:cNvSpPr/>
            <p:nvPr/>
          </p:nvSpPr>
          <p:spPr>
            <a:xfrm>
              <a:off x="4084320" y="4528624"/>
              <a:ext cx="672904" cy="1192237"/>
            </a:xfrm>
            <a:custGeom>
              <a:avLst/>
              <a:gdLst>
                <a:gd name="connsiteX0" fmla="*/ 39858 w 672904"/>
                <a:gd name="connsiteY0" fmla="*/ 0 h 1287194"/>
                <a:gd name="connsiteX1" fmla="*/ 321212 w 672904"/>
                <a:gd name="connsiteY1" fmla="*/ 407963 h 1287194"/>
                <a:gd name="connsiteX2" fmla="*/ 11723 w 672904"/>
                <a:gd name="connsiteY2" fmla="*/ 562708 h 1287194"/>
                <a:gd name="connsiteX3" fmla="*/ 250874 w 672904"/>
                <a:gd name="connsiteY3" fmla="*/ 1237957 h 1287194"/>
                <a:gd name="connsiteX4" fmla="*/ 532227 w 672904"/>
                <a:gd name="connsiteY4" fmla="*/ 858129 h 1287194"/>
                <a:gd name="connsiteX5" fmla="*/ 672904 w 672904"/>
                <a:gd name="connsiteY5" fmla="*/ 1139483 h 128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04" h="1287194">
                  <a:moveTo>
                    <a:pt x="39858" y="0"/>
                  </a:moveTo>
                  <a:cubicBezTo>
                    <a:pt x="182879" y="157089"/>
                    <a:pt x="325901" y="314178"/>
                    <a:pt x="321212" y="407963"/>
                  </a:cubicBezTo>
                  <a:cubicBezTo>
                    <a:pt x="316523" y="501748"/>
                    <a:pt x="23446" y="424376"/>
                    <a:pt x="11723" y="562708"/>
                  </a:cubicBezTo>
                  <a:cubicBezTo>
                    <a:pt x="0" y="701040"/>
                    <a:pt x="164123" y="1188720"/>
                    <a:pt x="250874" y="1237957"/>
                  </a:cubicBezTo>
                  <a:cubicBezTo>
                    <a:pt x="337625" y="1287194"/>
                    <a:pt x="461889" y="874541"/>
                    <a:pt x="532227" y="858129"/>
                  </a:cubicBezTo>
                  <a:cubicBezTo>
                    <a:pt x="602565" y="841717"/>
                    <a:pt x="637734" y="990600"/>
                    <a:pt x="672904" y="1139483"/>
                  </a:cubicBezTo>
                </a:path>
              </a:pathLst>
            </a:cu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39" name="Freeform 138"/>
            <p:cNvSpPr/>
            <p:nvPr/>
          </p:nvSpPr>
          <p:spPr>
            <a:xfrm>
              <a:off x="4414662" y="4375411"/>
              <a:ext cx="956603" cy="801859"/>
            </a:xfrm>
            <a:custGeom>
              <a:avLst/>
              <a:gdLst>
                <a:gd name="connsiteX0" fmla="*/ 0 w 956603"/>
                <a:gd name="connsiteY0" fmla="*/ 801859 h 801859"/>
                <a:gd name="connsiteX1" fmla="*/ 323557 w 956603"/>
                <a:gd name="connsiteY1" fmla="*/ 548640 h 801859"/>
                <a:gd name="connsiteX2" fmla="*/ 168812 w 956603"/>
                <a:gd name="connsiteY2" fmla="*/ 154745 h 801859"/>
                <a:gd name="connsiteX3" fmla="*/ 689317 w 956603"/>
                <a:gd name="connsiteY3" fmla="*/ 42203 h 801859"/>
                <a:gd name="connsiteX4" fmla="*/ 956603 w 956603"/>
                <a:gd name="connsiteY4" fmla="*/ 407963 h 80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03" h="801859">
                  <a:moveTo>
                    <a:pt x="0" y="801859"/>
                  </a:moveTo>
                  <a:cubicBezTo>
                    <a:pt x="147711" y="729175"/>
                    <a:pt x="295422" y="656492"/>
                    <a:pt x="323557" y="548640"/>
                  </a:cubicBezTo>
                  <a:cubicBezTo>
                    <a:pt x="351692" y="440788"/>
                    <a:pt x="107852" y="239151"/>
                    <a:pt x="168812" y="154745"/>
                  </a:cubicBezTo>
                  <a:cubicBezTo>
                    <a:pt x="229772" y="70339"/>
                    <a:pt x="558018" y="0"/>
                    <a:pt x="689317" y="42203"/>
                  </a:cubicBezTo>
                  <a:cubicBezTo>
                    <a:pt x="820616" y="84406"/>
                    <a:pt x="888609" y="246184"/>
                    <a:pt x="956603" y="407963"/>
                  </a:cubicBezTo>
                </a:path>
              </a:pathLst>
            </a:cu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40" name="Freeform 139"/>
            <p:cNvSpPr/>
            <p:nvPr/>
          </p:nvSpPr>
          <p:spPr>
            <a:xfrm>
              <a:off x="4970584" y="4267199"/>
              <a:ext cx="1139483" cy="1174653"/>
            </a:xfrm>
            <a:custGeom>
              <a:avLst/>
              <a:gdLst>
                <a:gd name="connsiteX0" fmla="*/ 0 w 1139483"/>
                <a:gd name="connsiteY0" fmla="*/ 675249 h 1280160"/>
                <a:gd name="connsiteX1" fmla="*/ 70338 w 1139483"/>
                <a:gd name="connsiteY1" fmla="*/ 745588 h 1280160"/>
                <a:gd name="connsiteX2" fmla="*/ 323557 w 1139483"/>
                <a:gd name="connsiteY2" fmla="*/ 1252025 h 1280160"/>
                <a:gd name="connsiteX3" fmla="*/ 759655 w 1139483"/>
                <a:gd name="connsiteY3" fmla="*/ 914400 h 1280160"/>
                <a:gd name="connsiteX4" fmla="*/ 548640 w 1139483"/>
                <a:gd name="connsiteY4" fmla="*/ 239151 h 1280160"/>
                <a:gd name="connsiteX5" fmla="*/ 1139483 w 1139483"/>
                <a:gd name="connsiteY5"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483" h="1280160">
                  <a:moveTo>
                    <a:pt x="0" y="675249"/>
                  </a:moveTo>
                  <a:cubicBezTo>
                    <a:pt x="8206" y="662354"/>
                    <a:pt x="16412" y="649459"/>
                    <a:pt x="70338" y="745588"/>
                  </a:cubicBezTo>
                  <a:cubicBezTo>
                    <a:pt x="124264" y="841717"/>
                    <a:pt x="208671" y="1223890"/>
                    <a:pt x="323557" y="1252025"/>
                  </a:cubicBezTo>
                  <a:cubicBezTo>
                    <a:pt x="438443" y="1280160"/>
                    <a:pt x="722141" y="1083212"/>
                    <a:pt x="759655" y="914400"/>
                  </a:cubicBezTo>
                  <a:cubicBezTo>
                    <a:pt x="797169" y="745588"/>
                    <a:pt x="485335" y="391551"/>
                    <a:pt x="548640" y="239151"/>
                  </a:cubicBezTo>
                  <a:cubicBezTo>
                    <a:pt x="611945" y="86751"/>
                    <a:pt x="875714" y="43375"/>
                    <a:pt x="1139483" y="0"/>
                  </a:cubicBezTo>
                </a:path>
              </a:pathLst>
            </a:cu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41" name="Freeform 140"/>
            <p:cNvSpPr/>
            <p:nvPr/>
          </p:nvSpPr>
          <p:spPr>
            <a:xfrm>
              <a:off x="4091353" y="5671625"/>
              <a:ext cx="529884" cy="468923"/>
            </a:xfrm>
            <a:custGeom>
              <a:avLst/>
              <a:gdLst>
                <a:gd name="connsiteX0" fmla="*/ 4690 w 529884"/>
                <a:gd name="connsiteY0" fmla="*/ 112542 h 468923"/>
                <a:gd name="connsiteX1" fmla="*/ 75028 w 529884"/>
                <a:gd name="connsiteY1" fmla="*/ 112542 h 468923"/>
                <a:gd name="connsiteX2" fmla="*/ 454856 w 529884"/>
                <a:gd name="connsiteY2" fmla="*/ 450166 h 468923"/>
                <a:gd name="connsiteX3" fmla="*/ 525194 w 529884"/>
                <a:gd name="connsiteY3" fmla="*/ 0 h 468923"/>
              </a:gdLst>
              <a:ahLst/>
              <a:cxnLst>
                <a:cxn ang="0">
                  <a:pos x="connsiteX0" y="connsiteY0"/>
                </a:cxn>
                <a:cxn ang="0">
                  <a:pos x="connsiteX1" y="connsiteY1"/>
                </a:cxn>
                <a:cxn ang="0">
                  <a:pos x="connsiteX2" y="connsiteY2"/>
                </a:cxn>
                <a:cxn ang="0">
                  <a:pos x="connsiteX3" y="connsiteY3"/>
                </a:cxn>
              </a:cxnLst>
              <a:rect l="l" t="t" r="r" b="b"/>
              <a:pathLst>
                <a:path w="529884" h="468923">
                  <a:moveTo>
                    <a:pt x="4690" y="112542"/>
                  </a:moveTo>
                  <a:cubicBezTo>
                    <a:pt x="2345" y="84406"/>
                    <a:pt x="0" y="56271"/>
                    <a:pt x="75028" y="112542"/>
                  </a:cubicBezTo>
                  <a:cubicBezTo>
                    <a:pt x="150056" y="168813"/>
                    <a:pt x="379828" y="468923"/>
                    <a:pt x="454856" y="450166"/>
                  </a:cubicBezTo>
                  <a:cubicBezTo>
                    <a:pt x="529884" y="431409"/>
                    <a:pt x="527539" y="215704"/>
                    <a:pt x="525194" y="0"/>
                  </a:cubicBezTo>
                </a:path>
              </a:pathLst>
            </a:cu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42" name="Freeform 141"/>
            <p:cNvSpPr/>
            <p:nvPr/>
          </p:nvSpPr>
          <p:spPr>
            <a:xfrm>
              <a:off x="4787704" y="5235527"/>
              <a:ext cx="869853" cy="991772"/>
            </a:xfrm>
            <a:custGeom>
              <a:avLst/>
              <a:gdLst>
                <a:gd name="connsiteX0" fmla="*/ 166468 w 869853"/>
                <a:gd name="connsiteY0" fmla="*/ 0 h 991772"/>
                <a:gd name="connsiteX1" fmla="*/ 293077 w 869853"/>
                <a:gd name="connsiteY1" fmla="*/ 590843 h 991772"/>
                <a:gd name="connsiteX2" fmla="*/ 25791 w 869853"/>
                <a:gd name="connsiteY2" fmla="*/ 745587 h 991772"/>
                <a:gd name="connsiteX3" fmla="*/ 447822 w 869853"/>
                <a:gd name="connsiteY3" fmla="*/ 956603 h 991772"/>
                <a:gd name="connsiteX4" fmla="*/ 546296 w 869853"/>
                <a:gd name="connsiteY4" fmla="*/ 534572 h 991772"/>
                <a:gd name="connsiteX5" fmla="*/ 827650 w 869853"/>
                <a:gd name="connsiteY5" fmla="*/ 309489 h 991772"/>
                <a:gd name="connsiteX6" fmla="*/ 799514 w 869853"/>
                <a:gd name="connsiteY6" fmla="*/ 872196 h 99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853" h="991772">
                  <a:moveTo>
                    <a:pt x="166468" y="0"/>
                  </a:moveTo>
                  <a:cubicBezTo>
                    <a:pt x="241495" y="233289"/>
                    <a:pt x="316523" y="466579"/>
                    <a:pt x="293077" y="590843"/>
                  </a:cubicBezTo>
                  <a:cubicBezTo>
                    <a:pt x="269631" y="715107"/>
                    <a:pt x="0" y="684627"/>
                    <a:pt x="25791" y="745587"/>
                  </a:cubicBezTo>
                  <a:cubicBezTo>
                    <a:pt x="51582" y="806547"/>
                    <a:pt x="361071" y="991772"/>
                    <a:pt x="447822" y="956603"/>
                  </a:cubicBezTo>
                  <a:cubicBezTo>
                    <a:pt x="534573" y="921434"/>
                    <a:pt x="482991" y="642424"/>
                    <a:pt x="546296" y="534572"/>
                  </a:cubicBezTo>
                  <a:cubicBezTo>
                    <a:pt x="609601" y="426720"/>
                    <a:pt x="785447" y="253218"/>
                    <a:pt x="827650" y="309489"/>
                  </a:cubicBezTo>
                  <a:cubicBezTo>
                    <a:pt x="869853" y="365760"/>
                    <a:pt x="834683" y="618978"/>
                    <a:pt x="799514" y="872196"/>
                  </a:cubicBezTo>
                </a:path>
              </a:pathLst>
            </a:cu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sp>
          <p:nvSpPr>
            <p:cNvPr id="143" name="Freeform 142"/>
            <p:cNvSpPr/>
            <p:nvPr/>
          </p:nvSpPr>
          <p:spPr>
            <a:xfrm>
              <a:off x="5770099" y="4475871"/>
              <a:ext cx="407962" cy="1676400"/>
            </a:xfrm>
            <a:custGeom>
              <a:avLst/>
              <a:gdLst>
                <a:gd name="connsiteX0" fmla="*/ 126608 w 407962"/>
                <a:gd name="connsiteY0" fmla="*/ 0 h 1676400"/>
                <a:gd name="connsiteX1" fmla="*/ 295421 w 407962"/>
                <a:gd name="connsiteY1" fmla="*/ 225083 h 1676400"/>
                <a:gd name="connsiteX2" fmla="*/ 309488 w 407962"/>
                <a:gd name="connsiteY2" fmla="*/ 604911 h 1676400"/>
                <a:gd name="connsiteX3" fmla="*/ 28135 w 407962"/>
                <a:gd name="connsiteY3" fmla="*/ 872197 h 1676400"/>
                <a:gd name="connsiteX4" fmla="*/ 140676 w 407962"/>
                <a:gd name="connsiteY4" fmla="*/ 1575582 h 1676400"/>
                <a:gd name="connsiteX5" fmla="*/ 379827 w 407962"/>
                <a:gd name="connsiteY5" fmla="*/ 1477108 h 1676400"/>
                <a:gd name="connsiteX6" fmla="*/ 309488 w 407962"/>
                <a:gd name="connsiteY6" fmla="*/ 1083212 h 1676400"/>
                <a:gd name="connsiteX7" fmla="*/ 323556 w 407962"/>
                <a:gd name="connsiteY7" fmla="*/ 1083212 h 1676400"/>
                <a:gd name="connsiteX8" fmla="*/ 323556 w 407962"/>
                <a:gd name="connsiteY8" fmla="*/ 1083212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962" h="1676400">
                  <a:moveTo>
                    <a:pt x="126608" y="0"/>
                  </a:moveTo>
                  <a:cubicBezTo>
                    <a:pt x="195774" y="62132"/>
                    <a:pt x="264941" y="124265"/>
                    <a:pt x="295421" y="225083"/>
                  </a:cubicBezTo>
                  <a:cubicBezTo>
                    <a:pt x="325901" y="325902"/>
                    <a:pt x="354036" y="497059"/>
                    <a:pt x="309488" y="604911"/>
                  </a:cubicBezTo>
                  <a:cubicBezTo>
                    <a:pt x="264940" y="712763"/>
                    <a:pt x="56270" y="710419"/>
                    <a:pt x="28135" y="872197"/>
                  </a:cubicBezTo>
                  <a:cubicBezTo>
                    <a:pt x="0" y="1033975"/>
                    <a:pt x="82061" y="1474764"/>
                    <a:pt x="140676" y="1575582"/>
                  </a:cubicBezTo>
                  <a:cubicBezTo>
                    <a:pt x="199291" y="1676400"/>
                    <a:pt x="351692" y="1559169"/>
                    <a:pt x="379827" y="1477108"/>
                  </a:cubicBezTo>
                  <a:cubicBezTo>
                    <a:pt x="407962" y="1395047"/>
                    <a:pt x="318867" y="1148861"/>
                    <a:pt x="309488" y="1083212"/>
                  </a:cubicBezTo>
                  <a:cubicBezTo>
                    <a:pt x="300109" y="1017563"/>
                    <a:pt x="323556" y="1083212"/>
                    <a:pt x="323556" y="1083212"/>
                  </a:cubicBezTo>
                  <a:lnTo>
                    <a:pt x="323556" y="1083212"/>
                  </a:lnTo>
                </a:path>
              </a:pathLst>
            </a:cu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srgbClr val="616161"/>
                </a:solidFill>
                <a:latin typeface="Comic Sans MS" pitchFamily="66" charset="0"/>
              </a:endParaRPr>
            </a:p>
          </p:txBody>
        </p:sp>
      </p:grpSp>
      <p:sp>
        <p:nvSpPr>
          <p:cNvPr id="144" name="TextBox 143"/>
          <p:cNvSpPr txBox="1"/>
          <p:nvPr/>
        </p:nvSpPr>
        <p:spPr>
          <a:xfrm>
            <a:off x="1035403" y="5994929"/>
            <a:ext cx="1723885" cy="480901"/>
          </a:xfrm>
          <a:prstGeom prst="rect">
            <a:avLst/>
          </a:prstGeom>
          <a:noFill/>
        </p:spPr>
        <p:txBody>
          <a:bodyPr wrap="square" rtlCol="0">
            <a:spAutoFit/>
          </a:bodyPr>
          <a:lstStyle/>
          <a:p>
            <a:pPr algn="ctr" defTabSz="914400" fontAlgn="base">
              <a:lnSpc>
                <a:spcPts val="1500"/>
              </a:lnSpc>
              <a:spcBef>
                <a:spcPct val="0"/>
              </a:spcBef>
              <a:spcAft>
                <a:spcPct val="0"/>
              </a:spcAft>
            </a:pPr>
            <a:r>
              <a:rPr lang="en-US" dirty="0">
                <a:solidFill>
                  <a:srgbClr val="616161"/>
                </a:solidFill>
                <a:latin typeface="Comic Sans MS" pitchFamily="66" charset="0"/>
                <a:ea typeface="ＭＳ Ｐゴシック" charset="-128"/>
              </a:rPr>
              <a:t>“</a:t>
            </a:r>
            <a:r>
              <a:rPr lang="en-US" sz="1400" dirty="0">
                <a:solidFill>
                  <a:srgbClr val="616161"/>
                </a:solidFill>
                <a:latin typeface="Calibri"/>
                <a:ea typeface="ＭＳ Ｐゴシック" charset="-128"/>
              </a:rPr>
              <a:t>Ordered” coherent beams</a:t>
            </a:r>
          </a:p>
        </p:txBody>
      </p:sp>
      <p:sp>
        <p:nvSpPr>
          <p:cNvPr id="145" name="TextBox 144"/>
          <p:cNvSpPr txBox="1"/>
          <p:nvPr/>
        </p:nvSpPr>
        <p:spPr>
          <a:xfrm>
            <a:off x="2782652" y="6138973"/>
            <a:ext cx="1636050" cy="307777"/>
          </a:xfrm>
          <a:prstGeom prst="rect">
            <a:avLst/>
          </a:prstGeom>
          <a:noFill/>
        </p:spPr>
        <p:txBody>
          <a:bodyPr wrap="square" rtlCol="0">
            <a:spAutoFit/>
          </a:bodyPr>
          <a:lstStyle/>
          <a:p>
            <a:pPr defTabSz="914400" fontAlgn="base">
              <a:spcBef>
                <a:spcPct val="0"/>
              </a:spcBef>
              <a:spcAft>
                <a:spcPct val="0"/>
              </a:spcAft>
            </a:pPr>
            <a:r>
              <a:rPr lang="en-US" sz="1400" dirty="0">
                <a:solidFill>
                  <a:srgbClr val="616161"/>
                </a:solidFill>
                <a:latin typeface="Calibri"/>
                <a:ea typeface="ＭＳ Ｐゴシック" charset="-128"/>
              </a:rPr>
              <a:t>Disordered samples</a:t>
            </a:r>
          </a:p>
        </p:txBody>
      </p:sp>
      <p:sp>
        <p:nvSpPr>
          <p:cNvPr id="2" name="TextBox 1"/>
          <p:cNvSpPr txBox="1"/>
          <p:nvPr/>
        </p:nvSpPr>
        <p:spPr>
          <a:xfrm>
            <a:off x="208438" y="4262660"/>
            <a:ext cx="755210" cy="369332"/>
          </a:xfrm>
          <a:prstGeom prst="rect">
            <a:avLst/>
          </a:prstGeom>
          <a:noFill/>
        </p:spPr>
        <p:txBody>
          <a:bodyPr wrap="none" rtlCol="0">
            <a:spAutoFit/>
          </a:bodyPr>
          <a:lstStyle/>
          <a:p>
            <a:pPr defTabSz="914400" fontAlgn="base">
              <a:spcBef>
                <a:spcPct val="0"/>
              </a:spcBef>
              <a:spcAft>
                <a:spcPct val="0"/>
              </a:spcAft>
            </a:pPr>
            <a:r>
              <a:rPr lang="en-US" dirty="0">
                <a:solidFill>
                  <a:srgbClr val="151515"/>
                </a:solidFill>
                <a:latin typeface="Calibri"/>
                <a:ea typeface="ＭＳ Ｐゴシック" charset="-128"/>
              </a:rPr>
              <a:t>Today</a:t>
            </a:r>
          </a:p>
        </p:txBody>
      </p:sp>
      <p:sp>
        <p:nvSpPr>
          <p:cNvPr id="146" name="TextBox 145"/>
          <p:cNvSpPr txBox="1"/>
          <p:nvPr/>
        </p:nvSpPr>
        <p:spPr>
          <a:xfrm>
            <a:off x="208438" y="5439547"/>
            <a:ext cx="762311" cy="646331"/>
          </a:xfrm>
          <a:prstGeom prst="rect">
            <a:avLst/>
          </a:prstGeom>
          <a:noFill/>
        </p:spPr>
        <p:txBody>
          <a:bodyPr wrap="none" rtlCol="0">
            <a:spAutoFit/>
          </a:bodyPr>
          <a:lstStyle/>
          <a:p>
            <a:pPr algn="ctr" defTabSz="914400" fontAlgn="base">
              <a:spcBef>
                <a:spcPct val="0"/>
              </a:spcBef>
              <a:spcAft>
                <a:spcPct val="0"/>
              </a:spcAft>
            </a:pPr>
            <a:r>
              <a:rPr lang="en-US" dirty="0">
                <a:solidFill>
                  <a:srgbClr val="151515"/>
                </a:solidFill>
                <a:latin typeface="Calibri"/>
                <a:ea typeface="ＭＳ Ｐゴシック" charset="-128"/>
              </a:rPr>
              <a:t>With</a:t>
            </a:r>
          </a:p>
          <a:p>
            <a:pPr algn="ctr" defTabSz="914400" fontAlgn="base">
              <a:spcBef>
                <a:spcPct val="0"/>
              </a:spcBef>
              <a:spcAft>
                <a:spcPct val="0"/>
              </a:spcAft>
            </a:pPr>
            <a:r>
              <a:rPr lang="en-US" dirty="0">
                <a:solidFill>
                  <a:srgbClr val="151515"/>
                </a:solidFill>
                <a:latin typeface="Calibri"/>
                <a:ea typeface="ＭＳ Ｐゴシック" charset="-128"/>
              </a:rPr>
              <a:t>APS-U</a:t>
            </a:r>
          </a:p>
        </p:txBody>
      </p:sp>
      <p:sp>
        <p:nvSpPr>
          <p:cNvPr id="147" name="TextBox 146"/>
          <p:cNvSpPr txBox="1"/>
          <p:nvPr/>
        </p:nvSpPr>
        <p:spPr>
          <a:xfrm>
            <a:off x="2897342" y="4817374"/>
            <a:ext cx="1364476" cy="307777"/>
          </a:xfrm>
          <a:prstGeom prst="rect">
            <a:avLst/>
          </a:prstGeom>
          <a:noFill/>
        </p:spPr>
        <p:txBody>
          <a:bodyPr wrap="none" rtlCol="0">
            <a:spAutoFit/>
          </a:bodyPr>
          <a:lstStyle/>
          <a:p>
            <a:pPr defTabSz="914400" fontAlgn="base">
              <a:spcBef>
                <a:spcPct val="0"/>
              </a:spcBef>
              <a:spcAft>
                <a:spcPct val="0"/>
              </a:spcAft>
            </a:pPr>
            <a:r>
              <a:rPr lang="en-US" sz="1400" dirty="0">
                <a:solidFill>
                  <a:srgbClr val="151515"/>
                </a:solidFill>
                <a:latin typeface="Calibri"/>
                <a:ea typeface="ＭＳ Ｐゴシック" charset="-128"/>
              </a:rPr>
              <a:t>Ordered sample</a:t>
            </a:r>
          </a:p>
        </p:txBody>
      </p:sp>
      <p:pic>
        <p:nvPicPr>
          <p:cNvPr id="6" name="Picture 5"/>
          <p:cNvPicPr>
            <a:picLocks noChangeAspect="1"/>
          </p:cNvPicPr>
          <p:nvPr/>
        </p:nvPicPr>
        <p:blipFill>
          <a:blip r:embed="rId4"/>
          <a:stretch>
            <a:fillRect/>
          </a:stretch>
        </p:blipFill>
        <p:spPr>
          <a:xfrm>
            <a:off x="4418702" y="4074425"/>
            <a:ext cx="4725298" cy="2426852"/>
          </a:xfrm>
          <a:prstGeom prst="rect">
            <a:avLst/>
          </a:prstGeom>
        </p:spPr>
      </p:pic>
      <p:pic>
        <p:nvPicPr>
          <p:cNvPr id="16" name="Picture 15" descr="Slide14.jpg"/>
          <p:cNvPicPr>
            <a:picLocks noChangeAspect="1"/>
          </p:cNvPicPr>
          <p:nvPr/>
        </p:nvPicPr>
        <p:blipFill rotWithShape="1">
          <a:blip r:embed="rId5" cstate="print">
            <a:extLst>
              <a:ext uri="{28A0092B-C50C-407E-A947-70E740481C1C}">
                <a14:useLocalDpi xmlns:a14="http://schemas.microsoft.com/office/drawing/2010/main"/>
              </a:ext>
            </a:extLst>
          </a:blip>
          <a:srcRect l="53613" t="47827" r="6466" b="36344"/>
          <a:stretch/>
        </p:blipFill>
        <p:spPr>
          <a:xfrm>
            <a:off x="6927152" y="5830987"/>
            <a:ext cx="2153790" cy="579491"/>
          </a:xfrm>
          <a:prstGeom prst="rect">
            <a:avLst/>
          </a:prstGeom>
        </p:spPr>
      </p:pic>
      <p:cxnSp>
        <p:nvCxnSpPr>
          <p:cNvPr id="9" name="Straight Connector 8"/>
          <p:cNvCxnSpPr/>
          <p:nvPr/>
        </p:nvCxnSpPr>
        <p:spPr bwMode="auto">
          <a:xfrm>
            <a:off x="4418702" y="4089271"/>
            <a:ext cx="0" cy="2412006"/>
          </a:xfrm>
          <a:prstGeom prst="line">
            <a:avLst/>
          </a:prstGeom>
          <a:noFill/>
          <a:ln w="76200" cap="flat" cmpd="sng" algn="ctr">
            <a:solidFill>
              <a:schemeClr val="bg1"/>
            </a:solidFill>
            <a:prstDash val="solid"/>
            <a:round/>
            <a:headEnd type="none" w="med" len="med"/>
            <a:tailEnd type="none" w="med" len="med"/>
          </a:ln>
          <a:effectLst/>
        </p:spPr>
      </p:cxnSp>
      <p:sp>
        <p:nvSpPr>
          <p:cNvPr id="4" name="Right Arrow 3"/>
          <p:cNvSpPr/>
          <p:nvPr/>
        </p:nvSpPr>
        <p:spPr bwMode="auto">
          <a:xfrm>
            <a:off x="-406400" y="3454400"/>
            <a:ext cx="978408" cy="484632"/>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5" name="Pentagon 4"/>
          <p:cNvSpPr/>
          <p:nvPr/>
        </p:nvSpPr>
        <p:spPr bwMode="auto">
          <a:xfrm>
            <a:off x="-660400" y="2578100"/>
            <a:ext cx="978408" cy="484632"/>
          </a:xfrm>
          <a:prstGeom prst="homePlat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8" name="Right Arrow 7"/>
          <p:cNvSpPr/>
          <p:nvPr/>
        </p:nvSpPr>
        <p:spPr bwMode="auto">
          <a:xfrm>
            <a:off x="-127000" y="3454400"/>
            <a:ext cx="812800" cy="203200"/>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1" name="Right Arrow 10"/>
          <p:cNvSpPr/>
          <p:nvPr/>
        </p:nvSpPr>
        <p:spPr bwMode="auto">
          <a:xfrm>
            <a:off x="6515100" y="3977878"/>
            <a:ext cx="876300" cy="341846"/>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48" name="Rectangle 147"/>
          <p:cNvSpPr/>
          <p:nvPr/>
        </p:nvSpPr>
        <p:spPr>
          <a:xfrm>
            <a:off x="5308600" y="3787484"/>
            <a:ext cx="3619500" cy="307777"/>
          </a:xfrm>
          <a:prstGeom prst="rect">
            <a:avLst/>
          </a:prstGeom>
        </p:spPr>
        <p:txBody>
          <a:bodyPr wrap="square">
            <a:spAutoFit/>
          </a:bodyPr>
          <a:lstStyle/>
          <a:p>
            <a:r>
              <a:rPr lang="en-US" sz="1400" i="1" dirty="0" smtClean="0">
                <a:solidFill>
                  <a:srgbClr val="000000"/>
                </a:solidFill>
              </a:rPr>
              <a:t>Magnetic Domains in </a:t>
            </a:r>
            <a:r>
              <a:rPr lang="en-US" sz="1400" i="1" dirty="0" err="1" smtClean="0">
                <a:solidFill>
                  <a:srgbClr val="000000"/>
                </a:solidFill>
              </a:rPr>
              <a:t>GdFe</a:t>
            </a:r>
            <a:r>
              <a:rPr lang="en-US" sz="1400" i="1" dirty="0" smtClean="0">
                <a:solidFill>
                  <a:srgbClr val="000000"/>
                </a:solidFill>
              </a:rPr>
              <a:t>, </a:t>
            </a:r>
            <a:r>
              <a:rPr lang="en-US" sz="1400" i="1" dirty="0" err="1" smtClean="0">
                <a:solidFill>
                  <a:srgbClr val="000000"/>
                </a:solidFill>
              </a:rPr>
              <a:t>Shpyrko</a:t>
            </a:r>
            <a:r>
              <a:rPr lang="en-US" sz="1400" i="1" dirty="0" smtClean="0">
                <a:solidFill>
                  <a:srgbClr val="000000"/>
                </a:solidFill>
              </a:rPr>
              <a:t>, et al</a:t>
            </a:r>
            <a:endParaRPr lang="en-US" sz="1400" i="1" dirty="0">
              <a:solidFill>
                <a:srgbClr val="000000"/>
              </a:solidFill>
            </a:endParaRPr>
          </a:p>
        </p:txBody>
      </p:sp>
    </p:spTree>
    <p:extLst>
      <p:ext uri="{BB962C8B-B14F-4D97-AF65-F5344CB8AC3E}">
        <p14:creationId xmlns:p14="http://schemas.microsoft.com/office/powerpoint/2010/main" val="259921027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6289" y="406857"/>
            <a:ext cx="3791423" cy="584776"/>
          </a:xfrm>
          <a:prstGeom prst="rect">
            <a:avLst/>
          </a:prstGeom>
          <a:noFill/>
        </p:spPr>
        <p:txBody>
          <a:bodyPr wrap="none" rtlCol="0">
            <a:spAutoFit/>
          </a:bodyPr>
          <a:lstStyle/>
          <a:p>
            <a:r>
              <a:rPr lang="en-US" sz="3200" b="1" dirty="0" err="1" smtClean="0">
                <a:solidFill>
                  <a:schemeClr val="tx2"/>
                </a:solidFill>
                <a:latin typeface="+mj-lt"/>
              </a:rPr>
              <a:t>Nanobeam</a:t>
            </a:r>
            <a:r>
              <a:rPr lang="en-US" sz="3200" b="1" dirty="0" smtClean="0">
                <a:solidFill>
                  <a:schemeClr val="tx2"/>
                </a:solidFill>
                <a:latin typeface="+mj-lt"/>
              </a:rPr>
              <a:t> imaging </a:t>
            </a:r>
            <a:endParaRPr lang="en-US" sz="3200" b="1" dirty="0">
              <a:solidFill>
                <a:schemeClr val="tx2"/>
              </a:solidFill>
              <a:latin typeface="+mj-lt"/>
            </a:endParaRPr>
          </a:p>
        </p:txBody>
      </p:sp>
      <p:pic>
        <p:nvPicPr>
          <p:cNvPr id="7" name="Picture 6"/>
          <p:cNvPicPr>
            <a:picLocks noChangeAspect="1"/>
          </p:cNvPicPr>
          <p:nvPr/>
        </p:nvPicPr>
        <p:blipFill>
          <a:blip r:embed="rId3"/>
          <a:stretch>
            <a:fillRect/>
          </a:stretch>
        </p:blipFill>
        <p:spPr>
          <a:xfrm>
            <a:off x="238587" y="1084951"/>
            <a:ext cx="8666827" cy="5124576"/>
          </a:xfrm>
          <a:prstGeom prst="rect">
            <a:avLst/>
          </a:prstGeom>
        </p:spPr>
      </p:pic>
      <p:sp>
        <p:nvSpPr>
          <p:cNvPr id="2" name="Rectangle 1"/>
          <p:cNvSpPr/>
          <p:nvPr/>
        </p:nvSpPr>
        <p:spPr bwMode="auto">
          <a:xfrm>
            <a:off x="3706991" y="5638802"/>
            <a:ext cx="455110" cy="701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3" name="TextBox 2"/>
          <p:cNvSpPr txBox="1"/>
          <p:nvPr/>
        </p:nvSpPr>
        <p:spPr>
          <a:xfrm>
            <a:off x="3603077" y="5675868"/>
            <a:ext cx="838424" cy="369332"/>
          </a:xfrm>
          <a:prstGeom prst="rect">
            <a:avLst/>
          </a:prstGeom>
          <a:noFill/>
        </p:spPr>
        <p:txBody>
          <a:bodyPr wrap="square" rtlCol="0">
            <a:spAutoFit/>
          </a:bodyPr>
          <a:lstStyle/>
          <a:p>
            <a:r>
              <a:rPr lang="en-US" b="1" dirty="0" smtClean="0">
                <a:solidFill>
                  <a:schemeClr val="bg1"/>
                </a:solidFill>
                <a:latin typeface="+mn-lt"/>
              </a:rPr>
              <a:t>1 </a:t>
            </a:r>
            <a:r>
              <a:rPr lang="en-US" b="1" dirty="0">
                <a:solidFill>
                  <a:schemeClr val="bg1"/>
                </a:solidFill>
                <a:latin typeface="+mn-lt"/>
              </a:rPr>
              <a:t>µ</a:t>
            </a:r>
            <a:r>
              <a:rPr lang="en-US" b="1" dirty="0" smtClean="0">
                <a:solidFill>
                  <a:schemeClr val="bg1"/>
                </a:solidFill>
                <a:latin typeface="+mn-lt"/>
              </a:rPr>
              <a:t>m</a:t>
            </a:r>
            <a:endParaRPr lang="en-US" b="1" dirty="0">
              <a:solidFill>
                <a:schemeClr val="bg1"/>
              </a:solidFill>
              <a:latin typeface="+mn-lt"/>
            </a:endParaRPr>
          </a:p>
        </p:txBody>
      </p:sp>
      <p:sp>
        <p:nvSpPr>
          <p:cNvPr id="4" name="Rectangle 3"/>
          <p:cNvSpPr/>
          <p:nvPr/>
        </p:nvSpPr>
        <p:spPr bwMode="auto">
          <a:xfrm>
            <a:off x="774700" y="5638802"/>
            <a:ext cx="571500" cy="4063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5235054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73025" y="258392"/>
            <a:ext cx="9220200" cy="86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lnSpc>
                <a:spcPts val="3000"/>
              </a:lnSpc>
            </a:pPr>
            <a:r>
              <a:rPr lang="en-US" sz="2600" b="1" dirty="0" smtClean="0">
                <a:solidFill>
                  <a:srgbClr val="1F497D"/>
                </a:solidFill>
                <a:latin typeface="Trebuchet MS" charset="0"/>
              </a:rPr>
              <a:t>Materials science: </a:t>
            </a:r>
            <a:r>
              <a:rPr lang="en-US" sz="2600" b="1" i="1" dirty="0" smtClean="0">
                <a:solidFill>
                  <a:srgbClr val="1F497D"/>
                </a:solidFill>
                <a:latin typeface="Trebuchet MS" charset="0"/>
              </a:rPr>
              <a:t>In situ </a:t>
            </a:r>
            <a:r>
              <a:rPr lang="en-US" sz="2600" b="1" dirty="0" smtClean="0">
                <a:solidFill>
                  <a:srgbClr val="1F497D"/>
                </a:solidFill>
                <a:latin typeface="Trebuchet MS" charset="0"/>
              </a:rPr>
              <a:t>microstructural and strain mapping in real environments</a:t>
            </a:r>
          </a:p>
        </p:txBody>
      </p:sp>
      <p:sp>
        <p:nvSpPr>
          <p:cNvPr id="38" name="TextBox 37"/>
          <p:cNvSpPr txBox="1"/>
          <p:nvPr/>
        </p:nvSpPr>
        <p:spPr>
          <a:xfrm>
            <a:off x="4806501" y="1782613"/>
            <a:ext cx="4311313" cy="4411465"/>
          </a:xfrm>
          <a:prstGeom prst="rect">
            <a:avLst/>
          </a:prstGeom>
          <a:noFill/>
        </p:spPr>
        <p:txBody>
          <a:bodyPr wrap="square">
            <a:spAutoFit/>
          </a:bodyPr>
          <a:lstStyle/>
          <a:p>
            <a:pPr defTabSz="457200">
              <a:spcAft>
                <a:spcPts val="400"/>
              </a:spcAft>
              <a:defRPr/>
            </a:pPr>
            <a:r>
              <a:rPr lang="en-US" sz="2000" b="1" dirty="0" smtClean="0">
                <a:solidFill>
                  <a:srgbClr val="151515"/>
                </a:solidFill>
                <a:latin typeface="Calibri"/>
                <a:ea typeface="ＭＳ Ｐゴシック" charset="-128"/>
                <a:cs typeface="ＭＳ Ｐゴシック" charset="-128"/>
              </a:rPr>
              <a:t>APS with MBA lattice will enable:</a:t>
            </a:r>
          </a:p>
          <a:p>
            <a:pPr marL="274320" lvl="1" indent="-285750" defTabSz="457200">
              <a:spcAft>
                <a:spcPts val="400"/>
              </a:spcAft>
              <a:buClr>
                <a:srgbClr val="1F497D"/>
              </a:buClr>
              <a:buFont typeface="Wingdings" charset="2"/>
              <a:buChar char="§"/>
            </a:pPr>
            <a:r>
              <a:rPr lang="en-US" dirty="0">
                <a:solidFill>
                  <a:srgbClr val="151515"/>
                </a:solidFill>
                <a:latin typeface="Calibri" charset="0"/>
              </a:rPr>
              <a:t>Higher </a:t>
            </a:r>
            <a:r>
              <a:rPr lang="en-US" dirty="0" smtClean="0">
                <a:solidFill>
                  <a:srgbClr val="151515"/>
                </a:solidFill>
                <a:latin typeface="Calibri" charset="0"/>
              </a:rPr>
              <a:t>spatiotemporal resolution to </a:t>
            </a:r>
            <a:r>
              <a:rPr lang="en-US" dirty="0">
                <a:solidFill>
                  <a:srgbClr val="151515"/>
                </a:solidFill>
                <a:latin typeface="Calibri" charset="0"/>
              </a:rPr>
              <a:t>reveal </a:t>
            </a:r>
            <a:r>
              <a:rPr lang="en-US" dirty="0" smtClean="0">
                <a:solidFill>
                  <a:srgbClr val="151515"/>
                </a:solidFill>
                <a:latin typeface="Calibri" charset="0"/>
              </a:rPr>
              <a:t>the earliest </a:t>
            </a:r>
            <a:r>
              <a:rPr lang="en-US" dirty="0">
                <a:solidFill>
                  <a:srgbClr val="151515"/>
                </a:solidFill>
                <a:latin typeface="Calibri" charset="0"/>
              </a:rPr>
              <a:t>stages of deformation, in </a:t>
            </a:r>
            <a:r>
              <a:rPr lang="en-US" dirty="0" smtClean="0">
                <a:solidFill>
                  <a:srgbClr val="151515"/>
                </a:solidFill>
                <a:latin typeface="Calibri" charset="0"/>
              </a:rPr>
              <a:t>complex materials – </a:t>
            </a:r>
            <a:r>
              <a:rPr lang="en-US" dirty="0">
                <a:solidFill>
                  <a:srgbClr val="151515"/>
                </a:solidFill>
                <a:latin typeface="Calibri" charset="0"/>
              </a:rPr>
              <a:t>simultaneous orientation, strain mapping of &gt;</a:t>
            </a:r>
            <a:r>
              <a:rPr lang="en-US" dirty="0" smtClean="0">
                <a:solidFill>
                  <a:srgbClr val="151515"/>
                </a:solidFill>
                <a:latin typeface="Calibri" charset="0"/>
              </a:rPr>
              <a:t>1,000 </a:t>
            </a:r>
            <a:r>
              <a:rPr lang="en-US" dirty="0">
                <a:solidFill>
                  <a:srgbClr val="151515"/>
                </a:solidFill>
                <a:latin typeface="Calibri" charset="0"/>
              </a:rPr>
              <a:t>grains in </a:t>
            </a:r>
            <a:r>
              <a:rPr lang="en-US" dirty="0" smtClean="0">
                <a:solidFill>
                  <a:srgbClr val="151515"/>
                </a:solidFill>
                <a:latin typeface="Calibri" charset="0"/>
              </a:rPr>
              <a:t>mm-sized samples</a:t>
            </a:r>
            <a:endParaRPr lang="en-US" dirty="0">
              <a:solidFill>
                <a:srgbClr val="151515"/>
              </a:solidFill>
              <a:latin typeface="Calibri" charset="0"/>
            </a:endParaRPr>
          </a:p>
          <a:p>
            <a:pPr marL="274320" lvl="1" indent="-285750" defTabSz="457200">
              <a:spcAft>
                <a:spcPts val="400"/>
              </a:spcAft>
              <a:buClr>
                <a:srgbClr val="1F497D"/>
              </a:buClr>
              <a:buFont typeface="Wingdings" charset="2"/>
              <a:buChar char="§"/>
            </a:pPr>
            <a:r>
              <a:rPr lang="en-US" dirty="0" smtClean="0">
                <a:solidFill>
                  <a:srgbClr val="151515"/>
                </a:solidFill>
                <a:latin typeface="Calibri" charset="0"/>
              </a:rPr>
              <a:t>Environments:</a:t>
            </a:r>
          </a:p>
          <a:p>
            <a:pPr marL="565150" lvl="2" indent="-273050" defTabSz="457200">
              <a:spcAft>
                <a:spcPts val="400"/>
              </a:spcAft>
              <a:buClr>
                <a:srgbClr val="1F497D"/>
              </a:buClr>
              <a:buFont typeface="Lucida Grande"/>
              <a:buChar char="–"/>
            </a:pPr>
            <a:r>
              <a:rPr lang="en-US" dirty="0" smtClean="0">
                <a:solidFill>
                  <a:srgbClr val="151515"/>
                </a:solidFill>
                <a:latin typeface="Calibri" charset="0"/>
              </a:rPr>
              <a:t>Thermo</a:t>
            </a:r>
            <a:r>
              <a:rPr lang="en-US" dirty="0">
                <a:solidFill>
                  <a:srgbClr val="151515"/>
                </a:solidFill>
                <a:latin typeface="Calibri" charset="0"/>
              </a:rPr>
              <a:t>-mechanical </a:t>
            </a:r>
            <a:r>
              <a:rPr lang="en-US" dirty="0" smtClean="0">
                <a:solidFill>
                  <a:srgbClr val="151515"/>
                </a:solidFill>
                <a:latin typeface="Calibri" charset="0"/>
              </a:rPr>
              <a:t>loading</a:t>
            </a:r>
          </a:p>
          <a:p>
            <a:pPr marL="565150" lvl="2" indent="-273050" defTabSz="457200">
              <a:spcAft>
                <a:spcPts val="400"/>
              </a:spcAft>
              <a:buClr>
                <a:srgbClr val="1F497D"/>
              </a:buClr>
              <a:buFont typeface="Lucida Grande"/>
              <a:buChar char="–"/>
            </a:pPr>
            <a:r>
              <a:rPr lang="en-US" dirty="0">
                <a:solidFill>
                  <a:srgbClr val="151515"/>
                </a:solidFill>
                <a:latin typeface="Calibri" charset="0"/>
              </a:rPr>
              <a:t>I</a:t>
            </a:r>
            <a:r>
              <a:rPr lang="en-US" dirty="0" smtClean="0">
                <a:solidFill>
                  <a:srgbClr val="151515"/>
                </a:solidFill>
                <a:latin typeface="Calibri" charset="0"/>
              </a:rPr>
              <a:t>rradiated materials; high fields;     high pressures</a:t>
            </a:r>
          </a:p>
          <a:p>
            <a:pPr marL="274320" indent="-285750" defTabSz="457200">
              <a:spcAft>
                <a:spcPts val="400"/>
              </a:spcAft>
              <a:buClr>
                <a:srgbClr val="1F497D"/>
              </a:buClr>
              <a:buFont typeface="Wingdings" charset="2"/>
              <a:buChar char="§"/>
            </a:pPr>
            <a:r>
              <a:rPr lang="en-US" dirty="0" smtClean="0">
                <a:solidFill>
                  <a:srgbClr val="151515"/>
                </a:solidFill>
                <a:latin typeface="Calibri" charset="0"/>
              </a:rPr>
              <a:t>New capabilities</a:t>
            </a:r>
            <a:r>
              <a:rPr lang="en-US" dirty="0">
                <a:solidFill>
                  <a:srgbClr val="151515"/>
                </a:solidFill>
                <a:latin typeface="Calibri" charset="0"/>
              </a:rPr>
              <a:t> </a:t>
            </a:r>
            <a:r>
              <a:rPr lang="en-US" dirty="0" smtClean="0">
                <a:solidFill>
                  <a:srgbClr val="151515"/>
                </a:solidFill>
                <a:latin typeface="Calibri" charset="0"/>
              </a:rPr>
              <a:t>at high energy (</a:t>
            </a:r>
            <a:r>
              <a:rPr lang="en-US" dirty="0">
                <a:solidFill>
                  <a:srgbClr val="151515"/>
                </a:solidFill>
                <a:latin typeface="Calibri" charset="0"/>
              </a:rPr>
              <a:t>&gt;50 </a:t>
            </a:r>
            <a:r>
              <a:rPr lang="en-US" dirty="0" err="1">
                <a:solidFill>
                  <a:srgbClr val="151515"/>
                </a:solidFill>
                <a:latin typeface="Calibri" charset="0"/>
              </a:rPr>
              <a:t>keV</a:t>
            </a:r>
            <a:r>
              <a:rPr lang="en-US" dirty="0" smtClean="0">
                <a:solidFill>
                  <a:srgbClr val="151515"/>
                </a:solidFill>
                <a:latin typeface="Calibri" charset="0"/>
              </a:rPr>
              <a:t>)</a:t>
            </a:r>
          </a:p>
          <a:p>
            <a:pPr marL="571500" lvl="2" indent="-279400" defTabSz="457200">
              <a:spcAft>
                <a:spcPts val="400"/>
              </a:spcAft>
              <a:buClr>
                <a:srgbClr val="1F497D"/>
              </a:buClr>
              <a:buFont typeface="Lucida Grande"/>
              <a:buChar char="–"/>
            </a:pPr>
            <a:r>
              <a:rPr lang="en-US" dirty="0" smtClean="0">
                <a:solidFill>
                  <a:srgbClr val="151515"/>
                </a:solidFill>
                <a:latin typeface="Calibri" charset="0"/>
              </a:rPr>
              <a:t>Sub</a:t>
            </a:r>
            <a:r>
              <a:rPr lang="en-US" dirty="0">
                <a:solidFill>
                  <a:srgbClr val="151515"/>
                </a:solidFill>
                <a:latin typeface="Calibri" charset="0"/>
              </a:rPr>
              <a:t>-</a:t>
            </a:r>
            <a:r>
              <a:rPr lang="en-US" dirty="0" err="1">
                <a:solidFill>
                  <a:srgbClr val="151515"/>
                </a:solidFill>
                <a:latin typeface="Calibri" charset="0"/>
              </a:rPr>
              <a:t>μm</a:t>
            </a:r>
            <a:r>
              <a:rPr lang="en-US" dirty="0">
                <a:solidFill>
                  <a:srgbClr val="151515"/>
                </a:solidFill>
                <a:latin typeface="Calibri" charset="0"/>
              </a:rPr>
              <a:t> </a:t>
            </a:r>
            <a:r>
              <a:rPr lang="en-US" dirty="0" smtClean="0">
                <a:solidFill>
                  <a:srgbClr val="151515"/>
                </a:solidFill>
                <a:latin typeface="Calibri" charset="0"/>
              </a:rPr>
              <a:t>resolution</a:t>
            </a:r>
          </a:p>
          <a:p>
            <a:pPr marL="571500" lvl="2" indent="-279400" defTabSz="457200">
              <a:spcAft>
                <a:spcPts val="400"/>
              </a:spcAft>
              <a:buClr>
                <a:srgbClr val="1F497D"/>
              </a:buClr>
              <a:buFont typeface="Lucida Grande"/>
              <a:buChar char="–"/>
            </a:pPr>
            <a:r>
              <a:rPr lang="en-US" dirty="0" smtClean="0">
                <a:solidFill>
                  <a:srgbClr val="151515"/>
                </a:solidFill>
                <a:latin typeface="Calibri" charset="0"/>
              </a:rPr>
              <a:t>10x </a:t>
            </a:r>
            <a:r>
              <a:rPr lang="en-US" dirty="0">
                <a:solidFill>
                  <a:srgbClr val="151515"/>
                </a:solidFill>
                <a:latin typeface="Calibri" charset="0"/>
              </a:rPr>
              <a:t>higher </a:t>
            </a:r>
            <a:r>
              <a:rPr lang="en-US" dirty="0" smtClean="0">
                <a:solidFill>
                  <a:srgbClr val="151515"/>
                </a:solidFill>
                <a:latin typeface="Calibri" charset="0"/>
              </a:rPr>
              <a:t>strain resolution</a:t>
            </a:r>
          </a:p>
          <a:p>
            <a:pPr marL="571500" lvl="2" indent="-279400" defTabSz="457200">
              <a:spcAft>
                <a:spcPts val="400"/>
              </a:spcAft>
              <a:buClr>
                <a:srgbClr val="1F497D"/>
              </a:buClr>
              <a:buFont typeface="Lucida Grande"/>
              <a:buChar char="–"/>
            </a:pPr>
            <a:r>
              <a:rPr lang="en-US" dirty="0">
                <a:solidFill>
                  <a:srgbClr val="151515"/>
                </a:solidFill>
                <a:latin typeface="Calibri" charset="0"/>
              </a:rPr>
              <a:t>In-situ </a:t>
            </a:r>
            <a:r>
              <a:rPr lang="en-US" dirty="0" smtClean="0">
                <a:solidFill>
                  <a:srgbClr val="151515"/>
                </a:solidFill>
                <a:latin typeface="Calibri" charset="0"/>
              </a:rPr>
              <a:t>studies</a:t>
            </a:r>
            <a:endParaRPr lang="en-US" dirty="0">
              <a:solidFill>
                <a:srgbClr val="151515"/>
              </a:solidFill>
              <a:latin typeface="Calibri" charset="0"/>
            </a:endParaRPr>
          </a:p>
        </p:txBody>
      </p:sp>
      <p:pic>
        <p:nvPicPr>
          <p:cNvPr id="19477" name="Picture 20" descr="Twins-vMStress.png"/>
          <p:cNvPicPr>
            <a:picLocks noChangeAspect="1"/>
          </p:cNvPicPr>
          <p:nvPr/>
        </p:nvPicPr>
        <p:blipFill rotWithShape="1">
          <a:blip r:embed="rId3" cstate="print">
            <a:extLst>
              <a:ext uri="{28A0092B-C50C-407E-A947-70E740481C1C}">
                <a14:useLocalDpi xmlns:a14="http://schemas.microsoft.com/office/drawing/2010/main"/>
              </a:ext>
            </a:extLst>
          </a:blip>
          <a:srcRect b="3678"/>
          <a:stretch/>
        </p:blipFill>
        <p:spPr bwMode="auto">
          <a:xfrm>
            <a:off x="760945" y="4781340"/>
            <a:ext cx="1851675" cy="169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82884" y="5211867"/>
            <a:ext cx="1961986" cy="1292662"/>
          </a:xfrm>
          <a:prstGeom prst="rect">
            <a:avLst/>
          </a:prstGeom>
          <a:noFill/>
        </p:spPr>
        <p:txBody>
          <a:bodyPr wrap="square" rtlCol="0">
            <a:spAutoFit/>
          </a:bodyPr>
          <a:lstStyle/>
          <a:p>
            <a:r>
              <a:rPr lang="en-US" sz="1400" dirty="0" smtClean="0">
                <a:solidFill>
                  <a:srgbClr val="151515"/>
                </a:solidFill>
                <a:latin typeface="+mn-lt"/>
              </a:rPr>
              <a:t>Computational </a:t>
            </a:r>
            <a:r>
              <a:rPr lang="en-US" sz="1400" dirty="0">
                <a:solidFill>
                  <a:srgbClr val="151515"/>
                </a:solidFill>
                <a:latin typeface="+mn-lt"/>
              </a:rPr>
              <a:t>model of elastic response inside a polycrystalline </a:t>
            </a:r>
            <a:r>
              <a:rPr lang="en-US" sz="1400" dirty="0" smtClean="0">
                <a:solidFill>
                  <a:srgbClr val="151515"/>
                </a:solidFill>
                <a:latin typeface="+mn-lt"/>
              </a:rPr>
              <a:t>metal</a:t>
            </a:r>
            <a:endParaRPr lang="en-US" sz="1200" dirty="0">
              <a:solidFill>
                <a:srgbClr val="151515"/>
              </a:solidFill>
              <a:latin typeface="+mn-lt"/>
            </a:endParaRPr>
          </a:p>
          <a:p>
            <a:pPr algn="r"/>
            <a:r>
              <a:rPr lang="en-US" sz="1200" i="1" dirty="0" smtClean="0">
                <a:solidFill>
                  <a:srgbClr val="151515"/>
                </a:solidFill>
                <a:latin typeface="+mn-lt"/>
              </a:rPr>
              <a:t>A.D. </a:t>
            </a:r>
            <a:r>
              <a:rPr lang="en-US" sz="1200" i="1" dirty="0" err="1" smtClean="0">
                <a:solidFill>
                  <a:srgbClr val="151515"/>
                </a:solidFill>
                <a:latin typeface="+mn-lt"/>
              </a:rPr>
              <a:t>Rollett</a:t>
            </a:r>
            <a:r>
              <a:rPr lang="en-US" sz="1200" i="1" dirty="0" smtClean="0">
                <a:solidFill>
                  <a:srgbClr val="151515"/>
                </a:solidFill>
                <a:latin typeface="+mn-lt"/>
              </a:rPr>
              <a:t> et al., Modeling </a:t>
            </a:r>
            <a:r>
              <a:rPr lang="en-US" sz="1200" i="1" dirty="0" err="1" smtClean="0">
                <a:solidFill>
                  <a:srgbClr val="151515"/>
                </a:solidFill>
                <a:latin typeface="+mn-lt"/>
              </a:rPr>
              <a:t>Simul</a:t>
            </a:r>
            <a:r>
              <a:rPr lang="en-US" sz="1200" i="1" dirty="0" smtClean="0">
                <a:solidFill>
                  <a:srgbClr val="151515"/>
                </a:solidFill>
                <a:latin typeface="+mn-lt"/>
              </a:rPr>
              <a:t>. Mater. Sci. Eng. </a:t>
            </a:r>
            <a:r>
              <a:rPr lang="en-US" sz="1200" b="1" i="1" dirty="0" smtClean="0">
                <a:solidFill>
                  <a:srgbClr val="151515"/>
                </a:solidFill>
                <a:latin typeface="+mn-lt"/>
              </a:rPr>
              <a:t>18, </a:t>
            </a:r>
            <a:r>
              <a:rPr lang="en-US" sz="1200" i="1" dirty="0" smtClean="0">
                <a:solidFill>
                  <a:srgbClr val="151515"/>
                </a:solidFill>
                <a:latin typeface="+mn-lt"/>
              </a:rPr>
              <a:t>074005 (2010)</a:t>
            </a:r>
            <a:endParaRPr lang="en-US" sz="1200" i="1" dirty="0">
              <a:solidFill>
                <a:srgbClr val="151515"/>
              </a:solidFill>
              <a:latin typeface="+mn-lt"/>
            </a:endParaRPr>
          </a:p>
        </p:txBody>
      </p:sp>
      <p:sp>
        <p:nvSpPr>
          <p:cNvPr id="19" name="Content Placeholder 11"/>
          <p:cNvSpPr txBox="1">
            <a:spLocks/>
          </p:cNvSpPr>
          <p:nvPr/>
        </p:nvSpPr>
        <p:spPr bwMode="auto">
          <a:xfrm>
            <a:off x="747058" y="1052607"/>
            <a:ext cx="7560235" cy="6668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charset="2"/>
              <a:buChar char="§"/>
              <a:defRPr sz="18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ea typeface="ＭＳ Ｐゴシック" charset="-128"/>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ea typeface="ＭＳ Ｐゴシック" charset="-128"/>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ea typeface="ＭＳ Ｐゴシック" charset="-128"/>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ea typeface="ＭＳ Ｐゴシック" charset="-128"/>
              </a:defRPr>
            </a:lvl5pPr>
            <a:lvl6pPr marL="2514600" indent="-228600" algn="l" rtl="0" eaLnBrk="1" fontAlgn="base" hangingPunct="1">
              <a:spcBef>
                <a:spcPct val="20000"/>
              </a:spcBef>
              <a:spcAft>
                <a:spcPct val="0"/>
              </a:spcAft>
              <a:buClr>
                <a:srgbClr val="1F497D"/>
              </a:buClr>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600">
                <a:solidFill>
                  <a:schemeClr val="tx1"/>
                </a:solidFill>
                <a:latin typeface="+mn-lt"/>
              </a:defRPr>
            </a:lvl9pPr>
          </a:lstStyle>
          <a:p>
            <a:pPr marL="0" indent="0" algn="ctr" fontAlgn="auto">
              <a:lnSpc>
                <a:spcPts val="2200"/>
              </a:lnSpc>
              <a:spcBef>
                <a:spcPts val="0"/>
              </a:spcBef>
              <a:spcAft>
                <a:spcPts val="500"/>
              </a:spcAft>
              <a:buClr>
                <a:schemeClr val="tx2"/>
              </a:buClr>
              <a:buSzPct val="100000"/>
              <a:buNone/>
            </a:pPr>
            <a:r>
              <a:rPr lang="en-US" sz="2000" i="1" dirty="0" smtClean="0">
                <a:solidFill>
                  <a:srgbClr val="151515"/>
                </a:solidFill>
              </a:rPr>
              <a:t>Can we understand and create </a:t>
            </a:r>
            <a:r>
              <a:rPr lang="en-US" sz="2000" i="1" dirty="0">
                <a:solidFill>
                  <a:srgbClr val="151515"/>
                </a:solidFill>
              </a:rPr>
              <a:t>robust structural </a:t>
            </a:r>
            <a:r>
              <a:rPr lang="en-US" sz="2000" i="1" dirty="0" smtClean="0">
                <a:solidFill>
                  <a:srgbClr val="151515"/>
                </a:solidFill>
              </a:rPr>
              <a:t>materials – from the atomic scale on up – </a:t>
            </a:r>
            <a:r>
              <a:rPr lang="en-US" sz="2000" i="1" dirty="0">
                <a:solidFill>
                  <a:srgbClr val="151515"/>
                </a:solidFill>
              </a:rPr>
              <a:t>for use </a:t>
            </a:r>
            <a:r>
              <a:rPr lang="en-US" sz="2000" i="1" dirty="0" smtClean="0">
                <a:solidFill>
                  <a:srgbClr val="151515"/>
                </a:solidFill>
              </a:rPr>
              <a:t>in challenging conditions?</a:t>
            </a:r>
            <a:endParaRPr lang="en-US" sz="2000" i="1" dirty="0">
              <a:solidFill>
                <a:srgbClr val="151515"/>
              </a:solidFill>
            </a:endParaRPr>
          </a:p>
        </p:txBody>
      </p:sp>
      <p:pic>
        <p:nvPicPr>
          <p:cNvPr id="21" name="Picture 20" descr="AFRL_stra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99" y="1802345"/>
            <a:ext cx="3815111" cy="2548231"/>
          </a:xfrm>
          <a:prstGeom prst="rect">
            <a:avLst/>
          </a:prstGeom>
        </p:spPr>
      </p:pic>
      <p:sp>
        <p:nvSpPr>
          <p:cNvPr id="22" name="TextBox 21"/>
          <p:cNvSpPr txBox="1"/>
          <p:nvPr/>
        </p:nvSpPr>
        <p:spPr>
          <a:xfrm>
            <a:off x="475181" y="4330880"/>
            <a:ext cx="1813369" cy="307777"/>
          </a:xfrm>
          <a:prstGeom prst="rect">
            <a:avLst/>
          </a:prstGeom>
          <a:noFill/>
        </p:spPr>
        <p:txBody>
          <a:bodyPr wrap="square" rtlCol="0">
            <a:spAutoFit/>
          </a:bodyPr>
          <a:lstStyle/>
          <a:p>
            <a:r>
              <a:rPr lang="en-US" sz="1400" dirty="0" smtClean="0">
                <a:solidFill>
                  <a:srgbClr val="151515"/>
                </a:solidFill>
                <a:latin typeface="+mn-lt"/>
              </a:rPr>
              <a:t>Near elastic </a:t>
            </a:r>
            <a:r>
              <a:rPr lang="en-US" sz="1400" dirty="0">
                <a:solidFill>
                  <a:srgbClr val="151515"/>
                </a:solidFill>
                <a:latin typeface="+mn-lt"/>
              </a:rPr>
              <a:t>l</a:t>
            </a:r>
            <a:r>
              <a:rPr lang="en-US" sz="1400" dirty="0" smtClean="0">
                <a:solidFill>
                  <a:srgbClr val="151515"/>
                </a:solidFill>
                <a:latin typeface="+mn-lt"/>
              </a:rPr>
              <a:t>imit</a:t>
            </a:r>
            <a:endParaRPr lang="en-US" sz="1400" dirty="0">
              <a:solidFill>
                <a:srgbClr val="151515"/>
              </a:solidFill>
              <a:latin typeface="+mn-lt"/>
            </a:endParaRPr>
          </a:p>
        </p:txBody>
      </p:sp>
      <p:sp>
        <p:nvSpPr>
          <p:cNvPr id="23" name="TextBox 22"/>
          <p:cNvSpPr txBox="1"/>
          <p:nvPr/>
        </p:nvSpPr>
        <p:spPr>
          <a:xfrm>
            <a:off x="2085801" y="4330880"/>
            <a:ext cx="2545088" cy="307777"/>
          </a:xfrm>
          <a:prstGeom prst="rect">
            <a:avLst/>
          </a:prstGeom>
          <a:noFill/>
        </p:spPr>
        <p:txBody>
          <a:bodyPr wrap="square" rtlCol="0">
            <a:spAutoFit/>
          </a:bodyPr>
          <a:lstStyle/>
          <a:p>
            <a:r>
              <a:rPr lang="en-US" sz="1400" dirty="0" smtClean="0">
                <a:solidFill>
                  <a:srgbClr val="151515"/>
                </a:solidFill>
                <a:latin typeface="+mn-lt"/>
              </a:rPr>
              <a:t>After 24 hours of  creep strain</a:t>
            </a:r>
            <a:endParaRPr lang="en-US" sz="1400" dirty="0">
              <a:solidFill>
                <a:srgbClr val="151515"/>
              </a:solidFill>
              <a:latin typeface="+mn-lt"/>
            </a:endParaRPr>
          </a:p>
        </p:txBody>
      </p:sp>
      <p:sp>
        <p:nvSpPr>
          <p:cNvPr id="3" name="Rectangle 2"/>
          <p:cNvSpPr/>
          <p:nvPr/>
        </p:nvSpPr>
        <p:spPr>
          <a:xfrm>
            <a:off x="2682884" y="4919484"/>
            <a:ext cx="2062305" cy="338554"/>
          </a:xfrm>
          <a:prstGeom prst="rect">
            <a:avLst/>
          </a:prstGeom>
        </p:spPr>
        <p:txBody>
          <a:bodyPr wrap="square">
            <a:spAutoFit/>
          </a:bodyPr>
          <a:lstStyle/>
          <a:p>
            <a:pPr marL="0" lvl="1" defTabSz="457200">
              <a:spcAft>
                <a:spcPts val="900"/>
              </a:spcAft>
              <a:buClr>
                <a:srgbClr val="1F497D"/>
              </a:buClr>
            </a:pPr>
            <a:r>
              <a:rPr lang="en-US" sz="1600" b="1" dirty="0" smtClean="0">
                <a:solidFill>
                  <a:srgbClr val="151515"/>
                </a:solidFill>
                <a:latin typeface="Calibri" charset="0"/>
              </a:rPr>
              <a:t>Validation </a:t>
            </a:r>
            <a:r>
              <a:rPr lang="en-US" sz="1600" b="1" dirty="0">
                <a:solidFill>
                  <a:srgbClr val="151515"/>
                </a:solidFill>
                <a:latin typeface="Calibri" charset="0"/>
              </a:rPr>
              <a:t>of models</a:t>
            </a:r>
          </a:p>
        </p:txBody>
      </p:sp>
      <p:sp>
        <p:nvSpPr>
          <p:cNvPr id="4" name="TextBox 3"/>
          <p:cNvSpPr txBox="1"/>
          <p:nvPr/>
        </p:nvSpPr>
        <p:spPr>
          <a:xfrm>
            <a:off x="618944" y="1895807"/>
            <a:ext cx="1581157" cy="276999"/>
          </a:xfrm>
          <a:prstGeom prst="rect">
            <a:avLst/>
          </a:prstGeom>
          <a:noFill/>
        </p:spPr>
        <p:txBody>
          <a:bodyPr wrap="none" rtlCol="0">
            <a:spAutoFit/>
          </a:bodyPr>
          <a:lstStyle/>
          <a:p>
            <a:r>
              <a:rPr lang="en-US" sz="1200" dirty="0" smtClean="0">
                <a:solidFill>
                  <a:schemeClr val="bg1"/>
                </a:solidFill>
                <a:latin typeface="+mn-lt"/>
              </a:rPr>
              <a:t>160 </a:t>
            </a:r>
            <a:r>
              <a:rPr lang="en-US" sz="1200" dirty="0" err="1" smtClean="0">
                <a:solidFill>
                  <a:schemeClr val="bg1"/>
                </a:solidFill>
                <a:latin typeface="+mn-lt"/>
              </a:rPr>
              <a:t>μm</a:t>
            </a:r>
            <a:r>
              <a:rPr lang="en-US" sz="1200" dirty="0" smtClean="0">
                <a:solidFill>
                  <a:schemeClr val="bg1"/>
                </a:solidFill>
                <a:latin typeface="+mn-lt"/>
              </a:rPr>
              <a:t> x 1mm x 1mm</a:t>
            </a:r>
            <a:endParaRPr lang="en-US" sz="1200" dirty="0">
              <a:solidFill>
                <a:schemeClr val="bg1"/>
              </a:solidFill>
              <a:latin typeface="+mn-lt"/>
            </a:endParaRPr>
          </a:p>
        </p:txBody>
      </p:sp>
      <p:sp>
        <p:nvSpPr>
          <p:cNvPr id="5" name="Rectangle 4"/>
          <p:cNvSpPr/>
          <p:nvPr/>
        </p:nvSpPr>
        <p:spPr>
          <a:xfrm>
            <a:off x="1333500" y="2734857"/>
            <a:ext cx="3822700" cy="307777"/>
          </a:xfrm>
          <a:prstGeom prst="rect">
            <a:avLst/>
          </a:prstGeom>
        </p:spPr>
        <p:txBody>
          <a:bodyPr wrap="square">
            <a:spAutoFit/>
          </a:bodyPr>
          <a:lstStyle/>
          <a:p>
            <a:r>
              <a:rPr lang="en-US" sz="1350" dirty="0" smtClean="0">
                <a:solidFill>
                  <a:srgbClr val="000000"/>
                </a:solidFill>
                <a:latin typeface="+mn-lt"/>
              </a:rPr>
              <a:t>Grains in turbine disc materials</a:t>
            </a:r>
            <a:r>
              <a:rPr lang="en-US" sz="1350" dirty="0">
                <a:solidFill>
                  <a:srgbClr val="000000"/>
                </a:solidFill>
                <a:latin typeface="+mn-lt"/>
              </a:rPr>
              <a:t> </a:t>
            </a:r>
            <a:r>
              <a:rPr lang="en-US" sz="1400" dirty="0" smtClean="0">
                <a:solidFill>
                  <a:srgbClr val="000000"/>
                </a:solidFill>
                <a:latin typeface="+mn-lt"/>
              </a:rPr>
              <a:t>(</a:t>
            </a:r>
            <a:r>
              <a:rPr lang="en-US" sz="1200" i="1" dirty="0" smtClean="0">
                <a:solidFill>
                  <a:srgbClr val="000000"/>
                </a:solidFill>
                <a:latin typeface="+mn-lt"/>
              </a:rPr>
              <a:t>J</a:t>
            </a:r>
            <a:r>
              <a:rPr lang="en-US" sz="1200" i="1" dirty="0">
                <a:solidFill>
                  <a:srgbClr val="000000"/>
                </a:solidFill>
                <a:latin typeface="+mn-lt"/>
              </a:rPr>
              <a:t>. </a:t>
            </a:r>
            <a:r>
              <a:rPr lang="en-US" sz="1200" i="1" dirty="0" err="1">
                <a:solidFill>
                  <a:srgbClr val="000000"/>
                </a:solidFill>
                <a:latin typeface="+mn-lt"/>
              </a:rPr>
              <a:t>Schuren</a:t>
            </a:r>
            <a:r>
              <a:rPr lang="en-US" sz="1200" i="1" dirty="0">
                <a:solidFill>
                  <a:srgbClr val="000000"/>
                </a:solidFill>
                <a:latin typeface="+mn-lt"/>
              </a:rPr>
              <a:t>, </a:t>
            </a:r>
            <a:r>
              <a:rPr lang="en-US" sz="1200" i="1" dirty="0" smtClean="0">
                <a:solidFill>
                  <a:srgbClr val="000000"/>
                </a:solidFill>
                <a:latin typeface="+mn-lt"/>
              </a:rPr>
              <a:t>AFRL)</a:t>
            </a:r>
            <a:endParaRPr lang="en-US" sz="1200" i="1" dirty="0">
              <a:solidFill>
                <a:srgbClr val="000000"/>
              </a:solidFill>
              <a:latin typeface="+mn-lt"/>
            </a:endParaRPr>
          </a:p>
        </p:txBody>
      </p:sp>
      <p:pic>
        <p:nvPicPr>
          <p:cNvPr id="13" name="Picture 12" descr="sigmaYY_540MPa_postcreep.tiff"/>
          <p:cNvPicPr>
            <a:picLocks noChangeAspect="1"/>
          </p:cNvPicPr>
          <p:nvPr/>
        </p:nvPicPr>
        <p:blipFill rotWithShape="1">
          <a:blip r:embed="rId5" cstate="print">
            <a:extLst>
              <a:ext uri="{28A0092B-C50C-407E-A947-70E740481C1C}">
                <a14:useLocalDpi xmlns:a14="http://schemas.microsoft.com/office/drawing/2010/main" val="0"/>
              </a:ext>
            </a:extLst>
          </a:blip>
          <a:srcRect l="15934" t="13631" b="12518"/>
          <a:stretch/>
        </p:blipFill>
        <p:spPr>
          <a:xfrm>
            <a:off x="2339984" y="3070127"/>
            <a:ext cx="1900337" cy="1260754"/>
          </a:xfrm>
          <a:prstGeom prst="rect">
            <a:avLst/>
          </a:prstGeom>
        </p:spPr>
      </p:pic>
      <p:sp>
        <p:nvSpPr>
          <p:cNvPr id="6" name="Rectangle 5"/>
          <p:cNvSpPr/>
          <p:nvPr/>
        </p:nvSpPr>
        <p:spPr bwMode="auto">
          <a:xfrm>
            <a:off x="466199" y="3075032"/>
            <a:ext cx="3815111" cy="1281249"/>
          </a:xfrm>
          <a:prstGeom prst="rect">
            <a:avLst/>
          </a:prstGeom>
          <a:solidFill>
            <a:schemeClr val="bg2">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pic>
        <p:nvPicPr>
          <p:cNvPr id="14" name="Picture 13" descr="sigmaYY_540MPa_precreep.tiff"/>
          <p:cNvPicPr>
            <a:picLocks noChangeAspect="1"/>
          </p:cNvPicPr>
          <p:nvPr/>
        </p:nvPicPr>
        <p:blipFill rotWithShape="1">
          <a:blip r:embed="rId6" cstate="print">
            <a:extLst>
              <a:ext uri="{28A0092B-C50C-407E-A947-70E740481C1C}">
                <a14:useLocalDpi xmlns:a14="http://schemas.microsoft.com/office/drawing/2010/main" val="0"/>
              </a:ext>
            </a:extLst>
          </a:blip>
          <a:srcRect l="21228" t="13605" b="12543"/>
          <a:stretch/>
        </p:blipFill>
        <p:spPr>
          <a:xfrm>
            <a:off x="486973" y="3075032"/>
            <a:ext cx="1801577" cy="1275544"/>
          </a:xfrm>
          <a:prstGeom prst="rect">
            <a:avLst/>
          </a:prstGeom>
        </p:spPr>
      </p:pic>
      <p:pic>
        <p:nvPicPr>
          <p:cNvPr id="15" name="Picture 14" descr="sigmaYY_540MPa_postcreep.tiff"/>
          <p:cNvPicPr>
            <a:picLocks noChangeAspect="1"/>
          </p:cNvPicPr>
          <p:nvPr/>
        </p:nvPicPr>
        <p:blipFill rotWithShape="1">
          <a:blip r:embed="rId5" cstate="print">
            <a:extLst>
              <a:ext uri="{28A0092B-C50C-407E-A947-70E740481C1C}">
                <a14:useLocalDpi xmlns:a14="http://schemas.microsoft.com/office/drawing/2010/main" val="0"/>
              </a:ext>
            </a:extLst>
          </a:blip>
          <a:srcRect l="15934" t="13631" b="12518"/>
          <a:stretch/>
        </p:blipFill>
        <p:spPr>
          <a:xfrm>
            <a:off x="2282363" y="3091311"/>
            <a:ext cx="1906692" cy="1264970"/>
          </a:xfrm>
          <a:prstGeom prst="rect">
            <a:avLst/>
          </a:prstGeom>
        </p:spPr>
      </p:pic>
    </p:spTree>
    <p:extLst>
      <p:ext uri="{BB962C8B-B14F-4D97-AF65-F5344CB8AC3E}">
        <p14:creationId xmlns:p14="http://schemas.microsoft.com/office/powerpoint/2010/main" val="567510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0500" y="161707"/>
            <a:ext cx="8763000" cy="487362"/>
          </a:xfrm>
          <a:prstGeom prst="rect">
            <a:avLst/>
          </a:prstGeom>
        </p:spPr>
        <p:txBody>
          <a:bodyPr/>
          <a:lstStyle/>
          <a:p>
            <a:pPr algn="ctr" fontAlgn="auto">
              <a:spcBef>
                <a:spcPts val="0"/>
              </a:spcBef>
              <a:spcAft>
                <a:spcPts val="0"/>
              </a:spcAft>
              <a:defRPr/>
            </a:pPr>
            <a:r>
              <a:rPr lang="en-US" sz="2600" b="1" kern="0" dirty="0" smtClean="0">
                <a:solidFill>
                  <a:srgbClr val="1F497D"/>
                </a:solidFill>
                <a:latin typeface="Trebuchet MS"/>
                <a:ea typeface="MS PGothic" pitchFamily="34" charset="-128"/>
              </a:rPr>
              <a:t>Micro-crystallography </a:t>
            </a:r>
            <a:r>
              <a:rPr lang="en-US" sz="2600" b="1" kern="0" dirty="0">
                <a:solidFill>
                  <a:srgbClr val="1F497D"/>
                </a:solidFill>
                <a:latin typeface="Trebuchet MS"/>
                <a:ea typeface="MS PGothic" pitchFamily="34" charset="-128"/>
              </a:rPr>
              <a:t>of </a:t>
            </a:r>
            <a:r>
              <a:rPr lang="en-US" sz="2600" b="1" kern="0" dirty="0" smtClean="0">
                <a:solidFill>
                  <a:srgbClr val="1F497D"/>
                </a:solidFill>
                <a:latin typeface="Trebuchet MS"/>
                <a:ea typeface="MS PGothic" pitchFamily="34" charset="-128"/>
              </a:rPr>
              <a:t>biological </a:t>
            </a:r>
            <a:r>
              <a:rPr lang="en-US" sz="2600" b="1" kern="0" dirty="0">
                <a:solidFill>
                  <a:srgbClr val="1F497D"/>
                </a:solidFill>
                <a:latin typeface="Trebuchet MS"/>
                <a:ea typeface="MS PGothic" pitchFamily="34" charset="-128"/>
              </a:rPr>
              <a:t>m</a:t>
            </a:r>
            <a:r>
              <a:rPr lang="en-US" sz="2600" b="1" kern="0" dirty="0" smtClean="0">
                <a:solidFill>
                  <a:srgbClr val="1F497D"/>
                </a:solidFill>
                <a:latin typeface="Trebuchet MS"/>
                <a:ea typeface="MS PGothic" pitchFamily="34" charset="-128"/>
              </a:rPr>
              <a:t>acromolecules</a:t>
            </a:r>
            <a:endParaRPr lang="en-US" sz="2600" b="1" kern="0" dirty="0">
              <a:solidFill>
                <a:srgbClr val="1F497D"/>
              </a:solidFill>
              <a:latin typeface="Trebuchet MS"/>
            </a:endParaRPr>
          </a:p>
        </p:txBody>
      </p:sp>
      <p:sp>
        <p:nvSpPr>
          <p:cNvPr id="135177" name="TextBox 10"/>
          <p:cNvSpPr txBox="1">
            <a:spLocks noChangeArrowheads="1"/>
          </p:cNvSpPr>
          <p:nvPr/>
        </p:nvSpPr>
        <p:spPr bwMode="auto">
          <a:xfrm>
            <a:off x="5992041" y="1065768"/>
            <a:ext cx="2831023" cy="369332"/>
          </a:xfrm>
          <a:prstGeom prst="rect">
            <a:avLst/>
          </a:prstGeom>
          <a:noFill/>
          <a:ln w="9525">
            <a:noFill/>
            <a:miter lim="800000"/>
            <a:headEnd/>
            <a:tailEnd/>
          </a:ln>
        </p:spPr>
        <p:txBody>
          <a:bodyPr wrap="none">
            <a:spAutoFit/>
          </a:bodyPr>
          <a:lstStyle/>
          <a:p>
            <a:r>
              <a:rPr lang="en-US" b="1" dirty="0" smtClean="0">
                <a:solidFill>
                  <a:srgbClr val="000000"/>
                </a:solidFill>
                <a:latin typeface="Calibri" pitchFamily="34" charset="0"/>
              </a:rPr>
              <a:t>Reduced radiation damage</a:t>
            </a:r>
            <a:endParaRPr lang="en-US" b="1" dirty="0">
              <a:solidFill>
                <a:srgbClr val="000000"/>
              </a:solidFill>
              <a:latin typeface="Calibri" pitchFamily="34" charset="0"/>
            </a:endParaRP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950" t="4129" r="2260" b="1623"/>
          <a:stretch/>
        </p:blipFill>
        <p:spPr bwMode="auto">
          <a:xfrm>
            <a:off x="5645255" y="1414320"/>
            <a:ext cx="3071936" cy="217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2" descr="Complex.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3040" y="3708970"/>
            <a:ext cx="1640542" cy="2351062"/>
          </a:xfrm>
          <a:prstGeom prst="rect">
            <a:avLst/>
          </a:prstGeom>
          <a:noFill/>
          <a:ln w="9525">
            <a:noFill/>
            <a:miter lim="800000"/>
            <a:headEnd/>
            <a:tailEnd/>
          </a:ln>
        </p:spPr>
      </p:pic>
      <p:sp>
        <p:nvSpPr>
          <p:cNvPr id="17" name="Rectangle 9"/>
          <p:cNvSpPr>
            <a:spLocks noChangeArrowheads="1"/>
          </p:cNvSpPr>
          <p:nvPr/>
        </p:nvSpPr>
        <p:spPr bwMode="auto">
          <a:xfrm>
            <a:off x="187480" y="5944291"/>
            <a:ext cx="2319528" cy="480901"/>
          </a:xfrm>
          <a:prstGeom prst="rect">
            <a:avLst/>
          </a:prstGeom>
          <a:noFill/>
          <a:ln w="9525">
            <a:noFill/>
            <a:miter lim="800000"/>
            <a:headEnd/>
            <a:tailEnd/>
          </a:ln>
        </p:spPr>
        <p:txBody>
          <a:bodyPr wrap="square">
            <a:spAutoFit/>
          </a:bodyPr>
          <a:lstStyle/>
          <a:p>
            <a:pPr>
              <a:lnSpc>
                <a:spcPts val="1500"/>
              </a:lnSpc>
              <a:spcAft>
                <a:spcPts val="0"/>
              </a:spcAft>
            </a:pPr>
            <a:r>
              <a:rPr lang="el-GR" sz="1400" dirty="0" smtClean="0">
                <a:solidFill>
                  <a:srgbClr val="000000"/>
                </a:solidFill>
                <a:latin typeface="+mn-lt"/>
                <a:ea typeface="Arial Unicode MS"/>
                <a:cs typeface="Arial Unicode MS"/>
              </a:rPr>
              <a:t>β</a:t>
            </a:r>
            <a:r>
              <a:rPr lang="en-US" sz="1400" baseline="-25000" dirty="0" smtClean="0">
                <a:solidFill>
                  <a:srgbClr val="000000"/>
                </a:solidFill>
                <a:latin typeface="+mn-lt"/>
                <a:ea typeface="Arial Unicode MS"/>
                <a:cs typeface="Arial Unicode MS"/>
              </a:rPr>
              <a:t>2</a:t>
            </a:r>
            <a:r>
              <a:rPr lang="en-US" sz="1400" dirty="0" smtClean="0">
                <a:solidFill>
                  <a:srgbClr val="000000"/>
                </a:solidFill>
                <a:latin typeface="+mn-lt"/>
              </a:rPr>
              <a:t> </a:t>
            </a:r>
            <a:r>
              <a:rPr lang="en-US" sz="1400" dirty="0">
                <a:solidFill>
                  <a:srgbClr val="000000"/>
                </a:solidFill>
                <a:latin typeface="+mn-lt"/>
              </a:rPr>
              <a:t>adrenergic receptor-</a:t>
            </a:r>
            <a:r>
              <a:rPr lang="en-US" sz="1400" dirty="0" err="1">
                <a:solidFill>
                  <a:srgbClr val="000000"/>
                </a:solidFill>
                <a:latin typeface="+mn-lt"/>
              </a:rPr>
              <a:t>Gs</a:t>
            </a:r>
            <a:r>
              <a:rPr lang="en-US" sz="1400" dirty="0">
                <a:solidFill>
                  <a:srgbClr val="000000"/>
                </a:solidFill>
                <a:latin typeface="+mn-lt"/>
              </a:rPr>
              <a:t> protein </a:t>
            </a:r>
            <a:r>
              <a:rPr lang="en-US" sz="1400" dirty="0" smtClean="0">
                <a:solidFill>
                  <a:srgbClr val="000000"/>
                </a:solidFill>
                <a:latin typeface="+mn-lt"/>
              </a:rPr>
              <a:t>complex  (</a:t>
            </a:r>
            <a:r>
              <a:rPr lang="en-US" sz="1200" i="1" dirty="0" err="1" smtClean="0">
                <a:solidFill>
                  <a:srgbClr val="000000"/>
                </a:solidFill>
                <a:latin typeface="+mn-lt"/>
              </a:rPr>
              <a:t>Kobilka</a:t>
            </a:r>
            <a:r>
              <a:rPr lang="en-US" sz="1200" i="1" dirty="0" smtClean="0">
                <a:solidFill>
                  <a:srgbClr val="000000"/>
                </a:solidFill>
                <a:latin typeface="+mn-lt"/>
              </a:rPr>
              <a:t> labs)</a:t>
            </a:r>
            <a:endParaRPr lang="en-US" sz="1200" i="1" dirty="0">
              <a:solidFill>
                <a:srgbClr val="000000"/>
              </a:solidFill>
              <a:latin typeface="+mn-lt"/>
            </a:endParaRPr>
          </a:p>
        </p:txBody>
      </p:sp>
      <p:grpSp>
        <p:nvGrpSpPr>
          <p:cNvPr id="37" name="Group 36"/>
          <p:cNvGrpSpPr>
            <a:grpSpLocks noChangeAspect="1"/>
          </p:cNvGrpSpPr>
          <p:nvPr/>
        </p:nvGrpSpPr>
        <p:grpSpPr>
          <a:xfrm>
            <a:off x="7393779" y="1978148"/>
            <a:ext cx="1518601" cy="1006351"/>
            <a:chOff x="1425575" y="2709863"/>
            <a:chExt cx="4649788" cy="3081337"/>
          </a:xfrm>
        </p:grpSpPr>
        <p:pic>
          <p:nvPicPr>
            <p:cNvPr id="38"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41738" y="2709863"/>
              <a:ext cx="2333625" cy="3081337"/>
            </a:xfrm>
            <a:prstGeom prst="rect">
              <a:avLst/>
            </a:prstGeom>
            <a:noFill/>
            <a:ln w="9525">
              <a:noFill/>
              <a:miter lim="800000"/>
              <a:headEnd/>
              <a:tailEnd/>
            </a:ln>
          </p:spPr>
        </p:pic>
        <p:pic>
          <p:nvPicPr>
            <p:cNvPr id="39"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25575" y="2709863"/>
              <a:ext cx="2333625" cy="3081337"/>
            </a:xfrm>
            <a:prstGeom prst="rect">
              <a:avLst/>
            </a:prstGeom>
            <a:noFill/>
            <a:ln w="9525">
              <a:noFill/>
              <a:miter lim="800000"/>
              <a:headEnd/>
              <a:tailEnd/>
            </a:ln>
          </p:spPr>
        </p:pic>
        <p:sp>
          <p:nvSpPr>
            <p:cNvPr id="40" name="Oval 25"/>
            <p:cNvSpPr>
              <a:spLocks noChangeArrowheads="1"/>
            </p:cNvSpPr>
            <p:nvPr/>
          </p:nvSpPr>
          <p:spPr bwMode="auto">
            <a:xfrm>
              <a:off x="3502025" y="4000500"/>
              <a:ext cx="514350" cy="504825"/>
            </a:xfrm>
            <a:prstGeom prst="ellipse">
              <a:avLst/>
            </a:prstGeom>
            <a:solidFill>
              <a:srgbClr val="EA2042"/>
            </a:solidFill>
            <a:ln w="9525">
              <a:noFill/>
              <a:round/>
              <a:headEnd/>
              <a:tailEnd/>
            </a:ln>
          </p:spPr>
          <p:txBody>
            <a:bodyPr anchor="ctr"/>
            <a:lstStyle/>
            <a:p>
              <a:pPr algn="l"/>
              <a:endParaRPr lang="en-US"/>
            </a:p>
          </p:txBody>
        </p:sp>
      </p:grpSp>
      <p:pic>
        <p:nvPicPr>
          <p:cNvPr id="20" name="Picture 11" descr="vector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57808" y="3696270"/>
            <a:ext cx="3197216" cy="2439928"/>
          </a:xfrm>
          <a:prstGeom prst="rect">
            <a:avLst/>
          </a:prstGeom>
          <a:noFill/>
          <a:ln w="9525">
            <a:noFill/>
            <a:miter lim="800000"/>
            <a:headEnd/>
            <a:tailEnd/>
          </a:ln>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TextBox 7"/>
          <p:cNvSpPr txBox="1">
            <a:spLocks noChangeArrowheads="1"/>
          </p:cNvSpPr>
          <p:nvPr/>
        </p:nvSpPr>
        <p:spPr bwMode="auto">
          <a:xfrm>
            <a:off x="292101" y="1071708"/>
            <a:ext cx="5462924" cy="2662268"/>
          </a:xfrm>
          <a:prstGeom prst="rect">
            <a:avLst/>
          </a:prstGeom>
          <a:noFill/>
          <a:ln w="9525" cap="rnd">
            <a:noFill/>
            <a:miter lim="800000"/>
            <a:headEnd/>
            <a:tailEnd/>
          </a:ln>
        </p:spPr>
        <p:txBody>
          <a:bodyPr wrap="square">
            <a:spAutoFit/>
          </a:bodyPr>
          <a:lstStyle/>
          <a:p>
            <a:pPr>
              <a:spcAft>
                <a:spcPts val="600"/>
              </a:spcAft>
              <a:tabLst>
                <a:tab pos="274320" algn="r"/>
                <a:tab pos="466344" algn="r"/>
                <a:tab pos="685800" algn="r"/>
              </a:tabLst>
            </a:pPr>
            <a:r>
              <a:rPr lang="en-US" dirty="0" smtClean="0">
                <a:solidFill>
                  <a:srgbClr val="000000"/>
                </a:solidFill>
                <a:latin typeface="Calibri" pitchFamily="34" charset="0"/>
              </a:rPr>
              <a:t>APS with MBA lattice will enable determination of 3-D structures of high-impact </a:t>
            </a:r>
            <a:r>
              <a:rPr lang="en-US" dirty="0">
                <a:solidFill>
                  <a:srgbClr val="000000"/>
                </a:solidFill>
                <a:latin typeface="Calibri" pitchFamily="34" charset="0"/>
              </a:rPr>
              <a:t>proteins </a:t>
            </a:r>
            <a:r>
              <a:rPr lang="en-US" dirty="0" smtClean="0">
                <a:solidFill>
                  <a:srgbClr val="000000"/>
                </a:solidFill>
                <a:latin typeface="Calibri" pitchFamily="34" charset="0"/>
              </a:rPr>
              <a:t>&amp; protein complexes</a:t>
            </a:r>
          </a:p>
          <a:p>
            <a:pPr marL="274320" indent="-274320">
              <a:tabLst>
                <a:tab pos="274320" algn="r"/>
                <a:tab pos="466344" algn="r"/>
                <a:tab pos="685800" algn="r"/>
              </a:tabLst>
            </a:pPr>
            <a:r>
              <a:rPr lang="en-US" dirty="0" smtClean="0">
                <a:solidFill>
                  <a:srgbClr val="000000"/>
                </a:solidFill>
                <a:latin typeface="Calibri" pitchFamily="34" charset="0"/>
              </a:rPr>
              <a:t>MBA</a:t>
            </a:r>
            <a:r>
              <a:rPr lang="en-US" dirty="0">
                <a:solidFill>
                  <a:srgbClr val="000000"/>
                </a:solidFill>
                <a:latin typeface="Calibri" pitchFamily="34" charset="0"/>
              </a:rPr>
              <a:t> </a:t>
            </a:r>
            <a:r>
              <a:rPr lang="en-US" dirty="0" smtClean="0">
                <a:solidFill>
                  <a:srgbClr val="000000"/>
                </a:solidFill>
                <a:latin typeface="Calibri" pitchFamily="34" charset="0"/>
              </a:rPr>
              <a:t>lattice will significantly expand MX horizon:</a:t>
            </a:r>
          </a:p>
          <a:p>
            <a:pPr marL="274320" indent="-274320">
              <a:buClr>
                <a:schemeClr val="tx2"/>
              </a:buClr>
              <a:buFont typeface="Wingdings" charset="2"/>
              <a:buChar char="§"/>
              <a:tabLst>
                <a:tab pos="274320" algn="r"/>
                <a:tab pos="466344" algn="r"/>
                <a:tab pos="685800" algn="r"/>
              </a:tabLst>
            </a:pPr>
            <a:r>
              <a:rPr lang="en-US" dirty="0" smtClean="0">
                <a:solidFill>
                  <a:srgbClr val="000000"/>
                </a:solidFill>
                <a:latin typeface="Calibri" pitchFamily="34" charset="0"/>
              </a:rPr>
              <a:t>Nano/</a:t>
            </a:r>
            <a:r>
              <a:rPr lang="en-US" dirty="0">
                <a:solidFill>
                  <a:srgbClr val="000000"/>
                </a:solidFill>
                <a:latin typeface="Calibri" pitchFamily="34" charset="0"/>
              </a:rPr>
              <a:t>m</a:t>
            </a:r>
            <a:r>
              <a:rPr lang="en-US" dirty="0" smtClean="0">
                <a:solidFill>
                  <a:srgbClr val="000000"/>
                </a:solidFill>
                <a:latin typeface="Calibri" pitchFamily="34" charset="0"/>
              </a:rPr>
              <a:t>icrocrystals – currently inaccessible</a:t>
            </a:r>
          </a:p>
          <a:p>
            <a:pPr marL="274320" indent="-274320">
              <a:buClr>
                <a:schemeClr val="tx2"/>
              </a:buClr>
              <a:buFont typeface="Wingdings" charset="2"/>
              <a:buChar char="§"/>
              <a:tabLst>
                <a:tab pos="274320" algn="r"/>
                <a:tab pos="466344" algn="r"/>
                <a:tab pos="685800" algn="r"/>
              </a:tabLst>
            </a:pPr>
            <a:r>
              <a:rPr lang="en-US" dirty="0" smtClean="0">
                <a:solidFill>
                  <a:srgbClr val="000000"/>
                </a:solidFill>
                <a:latin typeface="Calibri" pitchFamily="34" charset="0"/>
              </a:rPr>
              <a:t>Improved S/N and resolution for small (0.5 – </a:t>
            </a:r>
            <a:r>
              <a:rPr lang="en-US" dirty="0">
                <a:solidFill>
                  <a:srgbClr val="000000"/>
                </a:solidFill>
                <a:latin typeface="Calibri" pitchFamily="34" charset="0"/>
              </a:rPr>
              <a:t>5 </a:t>
            </a:r>
            <a:r>
              <a:rPr lang="en-US" dirty="0" smtClean="0">
                <a:solidFill>
                  <a:srgbClr val="000000"/>
                </a:solidFill>
                <a:latin typeface="Calibri" pitchFamily="34" charset="0"/>
              </a:rPr>
              <a:t>µm), 	</a:t>
            </a:r>
            <a:r>
              <a:rPr lang="en-US" dirty="0" err="1" smtClean="0">
                <a:solidFill>
                  <a:srgbClr val="000000"/>
                </a:solidFill>
                <a:latin typeface="Calibri" pitchFamily="34" charset="0"/>
              </a:rPr>
              <a:t>inhomogenous</a:t>
            </a:r>
            <a:r>
              <a:rPr lang="en-US" dirty="0" smtClean="0">
                <a:solidFill>
                  <a:srgbClr val="000000"/>
                </a:solidFill>
                <a:latin typeface="Calibri" pitchFamily="34" charset="0"/>
              </a:rPr>
              <a:t> and/or weakly scattering crystals</a:t>
            </a:r>
          </a:p>
          <a:p>
            <a:pPr marL="274320" indent="-274320">
              <a:buClr>
                <a:schemeClr val="tx2"/>
              </a:buClr>
              <a:buFont typeface="Wingdings" charset="2"/>
              <a:buChar char="§"/>
              <a:tabLst>
                <a:tab pos="274320" algn="r"/>
                <a:tab pos="466344" algn="r"/>
                <a:tab pos="685800" algn="r"/>
              </a:tabLst>
            </a:pPr>
            <a:r>
              <a:rPr lang="en-US" dirty="0" smtClean="0">
                <a:solidFill>
                  <a:srgbClr val="000000"/>
                </a:solidFill>
                <a:latin typeface="Calibri" pitchFamily="34" charset="0"/>
              </a:rPr>
              <a:t>Reduced radiation damage – photoelectron escape, short exposure times (~100 </a:t>
            </a:r>
            <a:r>
              <a:rPr lang="en-US" dirty="0" err="1" smtClean="0">
                <a:solidFill>
                  <a:srgbClr val="000000"/>
                </a:solidFill>
                <a:latin typeface="Calibri" pitchFamily="34" charset="0"/>
              </a:rPr>
              <a:t>msec</a:t>
            </a:r>
            <a:r>
              <a:rPr lang="en-US" dirty="0" smtClean="0">
                <a:solidFill>
                  <a:srgbClr val="000000"/>
                </a:solidFill>
                <a:latin typeface="Calibri" pitchFamily="34" charset="0"/>
              </a:rPr>
              <a:t>) at </a:t>
            </a:r>
            <a:r>
              <a:rPr lang="en-US" b="1" i="1" dirty="0" smtClean="0">
                <a:solidFill>
                  <a:srgbClr val="000000"/>
                </a:solidFill>
                <a:latin typeface="Calibri" pitchFamily="34" charset="0"/>
              </a:rPr>
              <a:t>room temperature</a:t>
            </a:r>
            <a:endParaRPr lang="en-US" b="1" i="1" dirty="0">
              <a:solidFill>
                <a:srgbClr val="000000"/>
              </a:solidFill>
              <a:latin typeface="Calibri" pitchFamily="34" charset="0"/>
            </a:endParaRPr>
          </a:p>
        </p:txBody>
      </p:sp>
      <p:sp>
        <p:nvSpPr>
          <p:cNvPr id="3" name="Rectangle 2"/>
          <p:cNvSpPr/>
          <p:nvPr/>
        </p:nvSpPr>
        <p:spPr>
          <a:xfrm>
            <a:off x="660401" y="636369"/>
            <a:ext cx="7823040" cy="400110"/>
          </a:xfrm>
          <a:prstGeom prst="rect">
            <a:avLst/>
          </a:prstGeom>
        </p:spPr>
        <p:txBody>
          <a:bodyPr wrap="square">
            <a:spAutoFit/>
          </a:bodyPr>
          <a:lstStyle/>
          <a:p>
            <a:pPr marL="0" indent="0" algn="ctr" fontAlgn="auto">
              <a:spcBef>
                <a:spcPts val="0"/>
              </a:spcBef>
              <a:spcAft>
                <a:spcPts val="500"/>
              </a:spcAft>
              <a:buClr>
                <a:schemeClr val="tx2"/>
              </a:buClr>
              <a:buSzPct val="100000"/>
              <a:buNone/>
            </a:pPr>
            <a:r>
              <a:rPr lang="en-US" sz="2000" i="1" dirty="0">
                <a:solidFill>
                  <a:srgbClr val="151515"/>
                </a:solidFill>
                <a:latin typeface="+mn-lt"/>
              </a:rPr>
              <a:t>Can we unravel the molecular mechanisms of living organisms?</a:t>
            </a:r>
          </a:p>
        </p:txBody>
      </p:sp>
      <p:pic>
        <p:nvPicPr>
          <p:cNvPr id="5" name="Picture 4"/>
          <p:cNvPicPr>
            <a:picLocks noChangeAspect="1"/>
          </p:cNvPicPr>
          <p:nvPr/>
        </p:nvPicPr>
        <p:blipFill rotWithShape="1">
          <a:blip r:embed="rId8"/>
          <a:srcRect t="-5712" b="5574"/>
          <a:stretch/>
        </p:blipFill>
        <p:spPr>
          <a:xfrm>
            <a:off x="6096000" y="3517268"/>
            <a:ext cx="2731552" cy="2587518"/>
          </a:xfrm>
          <a:prstGeom prst="rect">
            <a:avLst/>
          </a:prstGeom>
        </p:spPr>
      </p:pic>
      <p:sp>
        <p:nvSpPr>
          <p:cNvPr id="6" name="TextBox 5"/>
          <p:cNvSpPr txBox="1"/>
          <p:nvPr/>
        </p:nvSpPr>
        <p:spPr>
          <a:xfrm>
            <a:off x="6929283" y="3358345"/>
            <a:ext cx="960224" cy="307777"/>
          </a:xfrm>
          <a:prstGeom prst="rect">
            <a:avLst/>
          </a:prstGeom>
          <a:solidFill>
            <a:srgbClr val="FFFFFF"/>
          </a:solidFill>
        </p:spPr>
        <p:txBody>
          <a:bodyPr wrap="none" lIns="0" tIns="0" rIns="0" bIns="0" rtlCol="0">
            <a:spAutoFit/>
          </a:bodyPr>
          <a:lstStyle/>
          <a:p>
            <a:r>
              <a:rPr lang="en-US" sz="1200" dirty="0" smtClean="0">
                <a:solidFill>
                  <a:schemeClr val="bg2">
                    <a:lumMod val="10000"/>
                  </a:schemeClr>
                </a:solidFill>
                <a:latin typeface="+mn-lt"/>
              </a:rPr>
              <a:t>Beam size (</a:t>
            </a:r>
            <a:r>
              <a:rPr lang="en-US" sz="1200" dirty="0">
                <a:solidFill>
                  <a:schemeClr val="bg2">
                    <a:lumMod val="10000"/>
                  </a:schemeClr>
                </a:solidFill>
                <a:latin typeface="+mn-lt"/>
              </a:rPr>
              <a:t>µ</a:t>
            </a:r>
            <a:r>
              <a:rPr lang="en-US" sz="1200" dirty="0" smtClean="0">
                <a:solidFill>
                  <a:schemeClr val="bg2">
                    <a:lumMod val="10000"/>
                  </a:schemeClr>
                </a:solidFill>
                <a:latin typeface="+mn-lt"/>
              </a:rPr>
              <a:t>m)</a:t>
            </a:r>
          </a:p>
          <a:p>
            <a:endParaRPr lang="en-US" sz="800" dirty="0">
              <a:solidFill>
                <a:schemeClr val="bg2">
                  <a:lumMod val="10000"/>
                </a:schemeClr>
              </a:solidFill>
              <a:latin typeface="+mn-lt"/>
            </a:endParaRPr>
          </a:p>
        </p:txBody>
      </p:sp>
      <p:sp>
        <p:nvSpPr>
          <p:cNvPr id="18" name="TextBox 17"/>
          <p:cNvSpPr txBox="1"/>
          <p:nvPr/>
        </p:nvSpPr>
        <p:spPr>
          <a:xfrm>
            <a:off x="5677256" y="1537721"/>
            <a:ext cx="184666" cy="1625254"/>
          </a:xfrm>
          <a:prstGeom prst="rect">
            <a:avLst/>
          </a:prstGeom>
          <a:solidFill>
            <a:srgbClr val="FFFFFF"/>
          </a:solidFill>
        </p:spPr>
        <p:txBody>
          <a:bodyPr vert="vert270" wrap="square" lIns="0" tIns="0" rIns="0" bIns="0" rtlCol="0">
            <a:spAutoFit/>
          </a:bodyPr>
          <a:lstStyle/>
          <a:p>
            <a:r>
              <a:rPr lang="en-US" sz="1200" dirty="0" smtClean="0">
                <a:solidFill>
                  <a:schemeClr val="bg2">
                    <a:lumMod val="10000"/>
                  </a:schemeClr>
                </a:solidFill>
                <a:latin typeface="+mn-lt"/>
              </a:rPr>
              <a:t>Normalized intensity loss</a:t>
            </a:r>
            <a:endParaRPr lang="en-US" sz="1200" dirty="0">
              <a:solidFill>
                <a:schemeClr val="bg2">
                  <a:lumMod val="10000"/>
                </a:schemeClr>
              </a:solidFill>
              <a:latin typeface="+mn-lt"/>
            </a:endParaRPr>
          </a:p>
        </p:txBody>
      </p:sp>
      <p:sp>
        <p:nvSpPr>
          <p:cNvPr id="8" name="Rectangle 7"/>
          <p:cNvSpPr/>
          <p:nvPr/>
        </p:nvSpPr>
        <p:spPr>
          <a:xfrm>
            <a:off x="5890441" y="5889148"/>
            <a:ext cx="3342459" cy="536044"/>
          </a:xfrm>
          <a:prstGeom prst="rect">
            <a:avLst/>
          </a:prstGeom>
        </p:spPr>
        <p:txBody>
          <a:bodyPr wrap="square">
            <a:spAutoFit/>
          </a:bodyPr>
          <a:lstStyle/>
          <a:p>
            <a:pPr>
              <a:spcAft>
                <a:spcPts val="100"/>
              </a:spcAft>
            </a:pPr>
            <a:endParaRPr lang="en-US" sz="1400" dirty="0" smtClean="0">
              <a:solidFill>
                <a:srgbClr val="151515"/>
              </a:solidFill>
              <a:latin typeface="+mn-lt"/>
            </a:endParaRPr>
          </a:p>
          <a:p>
            <a:pPr>
              <a:spcAft>
                <a:spcPts val="100"/>
              </a:spcAft>
            </a:pPr>
            <a:r>
              <a:rPr lang="en-US" sz="1400" dirty="0" err="1" smtClean="0">
                <a:solidFill>
                  <a:srgbClr val="151515"/>
                </a:solidFill>
                <a:latin typeface="+mn-lt"/>
              </a:rPr>
              <a:t>Flavivirus</a:t>
            </a:r>
            <a:r>
              <a:rPr lang="en-US" sz="1400" dirty="0" smtClean="0">
                <a:solidFill>
                  <a:srgbClr val="151515"/>
                </a:solidFill>
                <a:latin typeface="+mn-lt"/>
              </a:rPr>
              <a:t> </a:t>
            </a:r>
            <a:r>
              <a:rPr lang="en-US" sz="1400" dirty="0">
                <a:solidFill>
                  <a:srgbClr val="151515"/>
                </a:solidFill>
                <a:latin typeface="+mn-lt"/>
              </a:rPr>
              <a:t>NS1 </a:t>
            </a:r>
            <a:r>
              <a:rPr lang="en-US" sz="1400" dirty="0" smtClean="0">
                <a:solidFill>
                  <a:srgbClr val="151515"/>
                </a:solidFill>
                <a:latin typeface="+mn-lt"/>
              </a:rPr>
              <a:t>protein (</a:t>
            </a:r>
            <a:r>
              <a:rPr lang="en-US" sz="1200" i="1" dirty="0" err="1" smtClean="0">
                <a:solidFill>
                  <a:srgbClr val="151515"/>
                </a:solidFill>
                <a:latin typeface="+mn-lt"/>
              </a:rPr>
              <a:t>Akey</a:t>
            </a:r>
            <a:r>
              <a:rPr lang="en-US" sz="1200" i="1" dirty="0" smtClean="0">
                <a:solidFill>
                  <a:srgbClr val="151515"/>
                </a:solidFill>
                <a:latin typeface="+mn-lt"/>
              </a:rPr>
              <a:t> </a:t>
            </a:r>
            <a:r>
              <a:rPr lang="en-US" sz="1200" i="1" dirty="0">
                <a:solidFill>
                  <a:srgbClr val="151515"/>
                </a:solidFill>
                <a:latin typeface="+mn-lt"/>
              </a:rPr>
              <a:t>&amp; </a:t>
            </a:r>
            <a:r>
              <a:rPr lang="en-US" sz="1200" i="1" dirty="0" err="1">
                <a:solidFill>
                  <a:srgbClr val="151515"/>
                </a:solidFill>
                <a:latin typeface="+mn-lt"/>
              </a:rPr>
              <a:t>Dutta</a:t>
            </a:r>
            <a:r>
              <a:rPr lang="en-US" sz="1200" i="1" dirty="0">
                <a:solidFill>
                  <a:srgbClr val="151515"/>
                </a:solidFill>
                <a:latin typeface="+mn-lt"/>
              </a:rPr>
              <a:t>, U. Mich</a:t>
            </a:r>
            <a:r>
              <a:rPr lang="en-US" sz="1200" i="1" dirty="0" smtClean="0">
                <a:solidFill>
                  <a:srgbClr val="151515"/>
                </a:solidFill>
                <a:latin typeface="+mn-lt"/>
              </a:rPr>
              <a:t>.)</a:t>
            </a:r>
            <a:r>
              <a:rPr lang="en-US" sz="1200" i="1" dirty="0">
                <a:solidFill>
                  <a:srgbClr val="151515"/>
                </a:solidFill>
                <a:latin typeface="+mn-lt"/>
              </a:rPr>
              <a:t> </a:t>
            </a:r>
          </a:p>
        </p:txBody>
      </p:sp>
      <p:sp>
        <p:nvSpPr>
          <p:cNvPr id="21" name="Rectangle 20"/>
          <p:cNvSpPr/>
          <p:nvPr/>
        </p:nvSpPr>
        <p:spPr>
          <a:xfrm>
            <a:off x="2641600" y="6117415"/>
            <a:ext cx="3080622" cy="307777"/>
          </a:xfrm>
          <a:prstGeom prst="rect">
            <a:avLst/>
          </a:prstGeom>
        </p:spPr>
        <p:txBody>
          <a:bodyPr wrap="square">
            <a:spAutoFit/>
          </a:bodyPr>
          <a:lstStyle/>
          <a:p>
            <a:pPr algn="ctr">
              <a:spcAft>
                <a:spcPts val="100"/>
              </a:spcAft>
            </a:pPr>
            <a:r>
              <a:rPr lang="en-US" sz="1400" dirty="0" smtClean="0">
                <a:solidFill>
                  <a:srgbClr val="151515"/>
                </a:solidFill>
                <a:latin typeface="+mn-lt"/>
              </a:rPr>
              <a:t>Scanning across loop-mounted crystal</a:t>
            </a:r>
            <a:endParaRPr lang="en-US" sz="1200" dirty="0">
              <a:solidFill>
                <a:srgbClr val="151515"/>
              </a:solidFill>
              <a:latin typeface="+mn-lt"/>
            </a:endParaRPr>
          </a:p>
        </p:txBody>
      </p:sp>
      <p:sp>
        <p:nvSpPr>
          <p:cNvPr id="7" name="Rectangle 6"/>
          <p:cNvSpPr/>
          <p:nvPr/>
        </p:nvSpPr>
        <p:spPr>
          <a:xfrm>
            <a:off x="4683787" y="5726902"/>
            <a:ext cx="883625" cy="276999"/>
          </a:xfrm>
          <a:prstGeom prst="rect">
            <a:avLst/>
          </a:prstGeom>
        </p:spPr>
        <p:txBody>
          <a:bodyPr wrap="none">
            <a:spAutoFit/>
          </a:bodyPr>
          <a:lstStyle/>
          <a:p>
            <a:r>
              <a:rPr lang="en-US" sz="1200" dirty="0">
                <a:solidFill>
                  <a:srgbClr val="151515"/>
                </a:solidFill>
                <a:latin typeface="+mn-lt"/>
              </a:rPr>
              <a:t>100x60 </a:t>
            </a:r>
            <a:r>
              <a:rPr lang="en-US" sz="1200" dirty="0" smtClean="0">
                <a:solidFill>
                  <a:srgbClr val="151515"/>
                </a:solidFill>
                <a:latin typeface="+mn-lt"/>
              </a:rPr>
              <a:t>µm</a:t>
            </a:r>
            <a:endParaRPr lang="en-US" sz="1200" dirty="0">
              <a:solidFill>
                <a:srgbClr val="151515"/>
              </a:solidFill>
              <a:latin typeface="+mn-lt"/>
            </a:endParaRPr>
          </a:p>
        </p:txBody>
      </p:sp>
    </p:spTree>
    <p:extLst>
      <p:ext uri="{BB962C8B-B14F-4D97-AF65-F5344CB8AC3E}">
        <p14:creationId xmlns:p14="http://schemas.microsoft.com/office/powerpoint/2010/main" val="31873137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1_3D_Distribution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66862" y="1550215"/>
            <a:ext cx="5350870" cy="3055956"/>
          </a:xfrm>
          <a:ln>
            <a:solidFill>
              <a:schemeClr val="bg2">
                <a:lumMod val="10000"/>
              </a:schemeClr>
            </a:solidFill>
          </a:ln>
        </p:spPr>
      </p:pic>
      <p:sp>
        <p:nvSpPr>
          <p:cNvPr id="7" name="Rectangle 6"/>
          <p:cNvSpPr>
            <a:spLocks noChangeArrowheads="1"/>
          </p:cNvSpPr>
          <p:nvPr/>
        </p:nvSpPr>
        <p:spPr bwMode="auto">
          <a:xfrm>
            <a:off x="3600646" y="4730164"/>
            <a:ext cx="5486563" cy="738664"/>
          </a:xfrm>
          <a:prstGeom prst="rect">
            <a:avLst/>
          </a:prstGeom>
          <a:noFill/>
          <a:ln w="9525">
            <a:noFill/>
            <a:miter lim="800000"/>
            <a:headEnd/>
            <a:tailEnd/>
          </a:ln>
        </p:spPr>
        <p:txBody>
          <a:bodyPr wrap="square">
            <a:spAutoFit/>
          </a:bodyPr>
          <a:lstStyle/>
          <a:p>
            <a:r>
              <a:rPr lang="en-US" sz="1400" dirty="0" smtClean="0">
                <a:solidFill>
                  <a:srgbClr val="000000"/>
                </a:solidFill>
                <a:latin typeface="+mn-lt"/>
              </a:rPr>
              <a:t>Zebra-fish: </a:t>
            </a:r>
            <a:r>
              <a:rPr lang="en-US" sz="1400" dirty="0" err="1">
                <a:solidFill>
                  <a:srgbClr val="000000"/>
                </a:solidFill>
                <a:latin typeface="+mn-lt"/>
              </a:rPr>
              <a:t>M</a:t>
            </a:r>
            <a:r>
              <a:rPr lang="en-US" sz="1400" dirty="0" err="1" smtClean="0">
                <a:solidFill>
                  <a:srgbClr val="000000"/>
                </a:solidFill>
                <a:latin typeface="+mn-lt"/>
              </a:rPr>
              <a:t>etalloprotein</a:t>
            </a:r>
            <a:r>
              <a:rPr lang="en-US" sz="1400" dirty="0" smtClean="0">
                <a:solidFill>
                  <a:srgbClr val="000000"/>
                </a:solidFill>
                <a:latin typeface="+mn-lt"/>
              </a:rPr>
              <a:t> cofactor metal distributions correlated with characteristic anatomical features of embryonic development</a:t>
            </a:r>
          </a:p>
          <a:p>
            <a:pPr algn="r"/>
            <a:r>
              <a:rPr lang="en-US" sz="1400" i="1" dirty="0" smtClean="0">
                <a:solidFill>
                  <a:srgbClr val="000000"/>
                </a:solidFill>
                <a:latin typeface="+mn-lt"/>
              </a:rPr>
              <a:t>D</a:t>
            </a:r>
            <a:r>
              <a:rPr lang="en-US" sz="1400" i="1" dirty="0">
                <a:solidFill>
                  <a:srgbClr val="000000"/>
                </a:solidFill>
                <a:latin typeface="+mn-lt"/>
              </a:rPr>
              <a:t>. </a:t>
            </a:r>
            <a:r>
              <a:rPr lang="en-US" sz="1400" i="1" dirty="0" smtClean="0">
                <a:solidFill>
                  <a:srgbClr val="000000"/>
                </a:solidFill>
                <a:latin typeface="+mn-lt"/>
              </a:rPr>
              <a:t>Bourassa et al, submitted</a:t>
            </a:r>
            <a:endParaRPr lang="en-US" sz="1400" i="1" dirty="0">
              <a:solidFill>
                <a:srgbClr val="000000"/>
              </a:solidFill>
              <a:latin typeface="+mn-lt"/>
            </a:endParaRPr>
          </a:p>
        </p:txBody>
      </p:sp>
      <p:sp>
        <p:nvSpPr>
          <p:cNvPr id="6" name="Rectangle 6"/>
          <p:cNvSpPr>
            <a:spLocks noChangeArrowheads="1"/>
          </p:cNvSpPr>
          <p:nvPr/>
        </p:nvSpPr>
        <p:spPr bwMode="auto">
          <a:xfrm>
            <a:off x="248982" y="1507374"/>
            <a:ext cx="3427864" cy="5078314"/>
          </a:xfrm>
          <a:prstGeom prst="rect">
            <a:avLst/>
          </a:prstGeom>
          <a:noFill/>
          <a:ln w="9525">
            <a:noFill/>
            <a:miter lim="800000"/>
            <a:headEnd/>
            <a:tailEnd/>
          </a:ln>
        </p:spPr>
        <p:txBody>
          <a:bodyPr wrap="square">
            <a:spAutoFit/>
          </a:bodyPr>
          <a:lstStyle/>
          <a:p>
            <a:pPr>
              <a:spcBef>
                <a:spcPts val="0"/>
              </a:spcBef>
              <a:spcAft>
                <a:spcPts val="300"/>
              </a:spcAft>
              <a:buFont typeface="Wingdings" pitchFamily="2" charset="2"/>
              <a:buNone/>
            </a:pPr>
            <a:r>
              <a:rPr lang="en-US" dirty="0" smtClean="0">
                <a:solidFill>
                  <a:srgbClr val="151515"/>
                </a:solidFill>
                <a:latin typeface="+mn-lt"/>
              </a:rPr>
              <a:t>APS with MBA lattice upgrade enables: </a:t>
            </a:r>
          </a:p>
          <a:p>
            <a:pPr marL="274320" indent="-274320">
              <a:spcBef>
                <a:spcPts val="0"/>
              </a:spcBef>
              <a:spcAft>
                <a:spcPts val="0"/>
              </a:spcAft>
              <a:buClr>
                <a:schemeClr val="tx2"/>
              </a:buClr>
              <a:buFont typeface="Wingdings" charset="2"/>
              <a:buChar char="§"/>
            </a:pPr>
            <a:r>
              <a:rPr lang="en-US" dirty="0" smtClean="0">
                <a:solidFill>
                  <a:srgbClr val="000000"/>
                </a:solidFill>
                <a:latin typeface="+mn-lt"/>
              </a:rPr>
              <a:t>8,000x better 3D resolution, higher sensitivity  (100nm lateral resolution, 1,200 projections)</a:t>
            </a:r>
            <a:endParaRPr lang="en-US" dirty="0" smtClean="0">
              <a:solidFill>
                <a:srgbClr val="000000"/>
              </a:solidFill>
              <a:latin typeface="+mn-lt"/>
              <a:ea typeface="ＭＳ Ｐゴシック" charset="0"/>
              <a:cs typeface="ＭＳ Ｐゴシック" charset="0"/>
            </a:endParaRPr>
          </a:p>
          <a:p>
            <a:pPr marL="274320" indent="-274320">
              <a:spcBef>
                <a:spcPts val="0"/>
              </a:spcBef>
              <a:spcAft>
                <a:spcPts val="0"/>
              </a:spcAft>
              <a:buClr>
                <a:schemeClr val="tx2"/>
              </a:buClr>
              <a:buNone/>
            </a:pPr>
            <a:r>
              <a:rPr lang="en-US" dirty="0">
                <a:solidFill>
                  <a:srgbClr val="000000"/>
                </a:solidFill>
                <a:latin typeface="+mn-lt"/>
                <a:ea typeface="ＭＳ Ｐゴシック" charset="0"/>
                <a:cs typeface="ＭＳ Ｐゴシック" charset="0"/>
              </a:rPr>
              <a:t>C</a:t>
            </a:r>
            <a:r>
              <a:rPr lang="en-US" dirty="0" smtClean="0">
                <a:solidFill>
                  <a:srgbClr val="000000"/>
                </a:solidFill>
                <a:latin typeface="+mn-lt"/>
                <a:ea typeface="ＭＳ Ｐゴシック" charset="0"/>
                <a:cs typeface="ＭＳ Ｐゴシック" charset="0"/>
              </a:rPr>
              <a:t>ellular </a:t>
            </a:r>
            <a:r>
              <a:rPr lang="en-US" dirty="0">
                <a:solidFill>
                  <a:srgbClr val="000000"/>
                </a:solidFill>
                <a:latin typeface="+mn-lt"/>
                <a:ea typeface="ＭＳ Ｐゴシック" charset="0"/>
                <a:cs typeface="ＭＳ Ｐゴシック" charset="0"/>
              </a:rPr>
              <a:t>imaging:</a:t>
            </a:r>
          </a:p>
          <a:p>
            <a:pPr marL="274320" indent="-274320">
              <a:spcBef>
                <a:spcPts val="0"/>
              </a:spcBef>
              <a:spcAft>
                <a:spcPts val="0"/>
              </a:spcAft>
              <a:buClr>
                <a:schemeClr val="tx2"/>
              </a:buClr>
              <a:buFont typeface="Wingdings" charset="2"/>
              <a:buChar char="§"/>
            </a:pPr>
            <a:r>
              <a:rPr lang="en-US" dirty="0" smtClean="0">
                <a:solidFill>
                  <a:schemeClr val="bg2">
                    <a:lumMod val="10000"/>
                  </a:schemeClr>
                </a:solidFill>
                <a:latin typeface="+mn-lt"/>
                <a:ea typeface="ＭＳ Ｐゴシック" charset="0"/>
                <a:cs typeface="ＭＳ Ｐゴシック" charset="0"/>
              </a:rPr>
              <a:t>~20</a:t>
            </a:r>
            <a:r>
              <a:rPr lang="en-US" dirty="0">
                <a:solidFill>
                  <a:schemeClr val="bg2">
                    <a:lumMod val="10000"/>
                  </a:schemeClr>
                </a:solidFill>
                <a:latin typeface="+mn-lt"/>
                <a:ea typeface="ＭＳ Ｐゴシック" charset="0"/>
                <a:cs typeface="ＭＳ Ｐゴシック" charset="0"/>
              </a:rPr>
              <a:t> </a:t>
            </a:r>
            <a:r>
              <a:rPr lang="en-US" dirty="0" smtClean="0">
                <a:solidFill>
                  <a:schemeClr val="bg2">
                    <a:lumMod val="10000"/>
                  </a:schemeClr>
                </a:solidFill>
                <a:latin typeface="+mn-lt"/>
                <a:ea typeface="ＭＳ Ｐゴシック" charset="0"/>
                <a:cs typeface="ＭＳ Ｐゴシック" charset="0"/>
              </a:rPr>
              <a:t>nm </a:t>
            </a:r>
            <a:r>
              <a:rPr lang="en-US" dirty="0">
                <a:solidFill>
                  <a:schemeClr val="bg2">
                    <a:lumMod val="10000"/>
                  </a:schemeClr>
                </a:solidFill>
                <a:latin typeface="+mn-lt"/>
                <a:ea typeface="ＭＳ Ｐゴシック" charset="0"/>
                <a:cs typeface="ＭＳ Ｐゴシック" charset="0"/>
              </a:rPr>
              <a:t>resolution, </a:t>
            </a:r>
            <a:r>
              <a:rPr lang="en-US" dirty="0" smtClean="0">
                <a:solidFill>
                  <a:schemeClr val="bg2">
                    <a:lumMod val="10000"/>
                  </a:schemeClr>
                </a:solidFill>
                <a:latin typeface="+mn-lt"/>
                <a:ea typeface="ＭＳ Ｐゴシック" charset="0"/>
                <a:cs typeface="ＭＳ Ｐゴシック" charset="0"/>
              </a:rPr>
              <a:t>few-atom sensitivity for fluorescence microscopy </a:t>
            </a:r>
          </a:p>
          <a:p>
            <a:pPr marL="274320" indent="-274320">
              <a:spcBef>
                <a:spcPts val="0"/>
              </a:spcBef>
              <a:spcAft>
                <a:spcPts val="0"/>
              </a:spcAft>
              <a:buClr>
                <a:schemeClr val="tx2"/>
              </a:buClr>
              <a:buFont typeface="Wingdings" charset="2"/>
              <a:buChar char="§"/>
            </a:pPr>
            <a:r>
              <a:rPr lang="en-US" dirty="0" smtClean="0">
                <a:solidFill>
                  <a:schemeClr val="bg2">
                    <a:lumMod val="10000"/>
                  </a:schemeClr>
                </a:solidFill>
                <a:latin typeface="+mn-lt"/>
                <a:ea typeface="ＭＳ Ｐゴシック" charset="0"/>
                <a:cs typeface="ＭＳ Ｐゴシック" charset="0"/>
              </a:rPr>
              <a:t>Imaging sub</a:t>
            </a:r>
            <a:r>
              <a:rPr lang="en-US" dirty="0">
                <a:solidFill>
                  <a:schemeClr val="bg2">
                    <a:lumMod val="10000"/>
                  </a:schemeClr>
                </a:solidFill>
                <a:latin typeface="+mn-lt"/>
                <a:ea typeface="ＭＳ Ｐゴシック" charset="0"/>
                <a:cs typeface="ＭＳ Ｐゴシック" charset="0"/>
              </a:rPr>
              <a:t>-cellular structures approac</a:t>
            </a:r>
            <a:r>
              <a:rPr lang="en-US" dirty="0">
                <a:solidFill>
                  <a:srgbClr val="151515"/>
                </a:solidFill>
                <a:latin typeface="+mn-lt"/>
                <a:ea typeface="ＭＳ Ｐゴシック" charset="0"/>
                <a:cs typeface="ＭＳ Ｐゴシック" charset="0"/>
              </a:rPr>
              <a:t>hing macromolecular </a:t>
            </a:r>
            <a:r>
              <a:rPr lang="en-US" dirty="0" smtClean="0">
                <a:solidFill>
                  <a:srgbClr val="151515"/>
                </a:solidFill>
                <a:latin typeface="+mn-lt"/>
                <a:ea typeface="ＭＳ Ｐゴシック" charset="0"/>
                <a:cs typeface="ＭＳ Ｐゴシック" charset="0"/>
              </a:rPr>
              <a:t>scale</a:t>
            </a:r>
            <a:endParaRPr lang="en-US" dirty="0">
              <a:solidFill>
                <a:srgbClr val="151515"/>
              </a:solidFill>
              <a:latin typeface="+mn-lt"/>
              <a:ea typeface="ＭＳ Ｐゴシック" charset="0"/>
              <a:cs typeface="ＭＳ Ｐゴシック" charset="0"/>
            </a:endParaRPr>
          </a:p>
          <a:p>
            <a:pPr marL="274320" lvl="0" indent="-274320">
              <a:spcBef>
                <a:spcPts val="0"/>
              </a:spcBef>
              <a:spcAft>
                <a:spcPts val="0"/>
              </a:spcAft>
              <a:buClr>
                <a:schemeClr val="tx2"/>
              </a:buClr>
            </a:pPr>
            <a:r>
              <a:rPr lang="en-US" dirty="0">
                <a:solidFill>
                  <a:srgbClr val="151515"/>
                </a:solidFill>
                <a:latin typeface="+mn-lt"/>
                <a:ea typeface="ＭＳ Ｐゴシック" charset="0"/>
                <a:cs typeface="ＭＳ Ｐゴシック" charset="0"/>
              </a:rPr>
              <a:t>Whole-organism phase contrast imaging:</a:t>
            </a:r>
          </a:p>
          <a:p>
            <a:pPr marL="274320" lvl="0" indent="-274320">
              <a:spcBef>
                <a:spcPts val="0"/>
              </a:spcBef>
              <a:spcAft>
                <a:spcPts val="0"/>
              </a:spcAft>
              <a:buClr>
                <a:schemeClr val="tx2"/>
              </a:buClr>
              <a:buFont typeface="Wingdings" charset="2"/>
              <a:buChar char="§"/>
            </a:pPr>
            <a:r>
              <a:rPr lang="en-US" dirty="0">
                <a:solidFill>
                  <a:srgbClr val="151515"/>
                </a:solidFill>
                <a:latin typeface="+mn-lt"/>
                <a:ea typeface="ＭＳ Ｐゴシック" charset="0"/>
                <a:cs typeface="ＭＳ Ｐゴシック" charset="0"/>
              </a:rPr>
              <a:t>Centimeter fields, sub-micron resolution, higher penetration</a:t>
            </a:r>
          </a:p>
          <a:p>
            <a:pPr marL="285750" indent="-285750">
              <a:buFont typeface="Arial"/>
              <a:buChar char="•"/>
            </a:pPr>
            <a:endParaRPr lang="en-US" sz="1800" dirty="0">
              <a:solidFill>
                <a:srgbClr val="151515"/>
              </a:solidFill>
              <a:latin typeface="+mn-lt"/>
            </a:endParaRPr>
          </a:p>
        </p:txBody>
      </p:sp>
      <p:sp>
        <p:nvSpPr>
          <p:cNvPr id="9" name="Title 1"/>
          <p:cNvSpPr txBox="1">
            <a:spLocks/>
          </p:cNvSpPr>
          <p:nvPr/>
        </p:nvSpPr>
        <p:spPr bwMode="auto">
          <a:xfrm>
            <a:off x="415852" y="185738"/>
            <a:ext cx="8312297" cy="904875"/>
          </a:xfrm>
          <a:prstGeom prst="rect">
            <a:avLst/>
          </a:prstGeom>
          <a:noFill/>
          <a:ln w="9525">
            <a:noFill/>
            <a:miter lim="800000"/>
            <a:headEnd/>
            <a:tailEnd/>
          </a:ln>
          <a:effectLst/>
        </p:spPr>
        <p:txBody>
          <a:bodyPr anchor="ctr" anchorCtr="0"/>
          <a:lstStyle/>
          <a:p>
            <a:pPr algn="ctr">
              <a:lnSpc>
                <a:spcPts val="2920"/>
              </a:lnSpc>
              <a:defRPr/>
            </a:pPr>
            <a:r>
              <a:rPr lang="en-US" sz="2600" b="1" kern="0" dirty="0" smtClean="0">
                <a:solidFill>
                  <a:srgbClr val="1F497D"/>
                </a:solidFill>
                <a:latin typeface="Trebuchet MS"/>
                <a:ea typeface="Arial" charset="0"/>
                <a:cs typeface="Arial" charset="0"/>
              </a:rPr>
              <a:t>Life Sciences: Determining structure </a:t>
            </a:r>
            <a:r>
              <a:rPr lang="en-US" sz="2600" b="1" kern="0" dirty="0">
                <a:solidFill>
                  <a:srgbClr val="1F497D"/>
                </a:solidFill>
                <a:latin typeface="Trebuchet MS"/>
                <a:ea typeface="Arial" charset="0"/>
                <a:cs typeface="Arial" charset="0"/>
              </a:rPr>
              <a:t>and </a:t>
            </a:r>
            <a:r>
              <a:rPr lang="en-US" sz="2600" b="1" kern="0" dirty="0" smtClean="0">
                <a:solidFill>
                  <a:srgbClr val="1F497D"/>
                </a:solidFill>
                <a:latin typeface="Trebuchet MS"/>
                <a:ea typeface="Arial" charset="0"/>
                <a:cs typeface="Arial" charset="0"/>
              </a:rPr>
              <a:t>dynamics </a:t>
            </a:r>
            <a:r>
              <a:rPr lang="en-US" sz="2600" b="1" kern="0" dirty="0">
                <a:solidFill>
                  <a:srgbClr val="1F497D"/>
                </a:solidFill>
                <a:latin typeface="Trebuchet MS"/>
                <a:ea typeface="Arial" charset="0"/>
                <a:cs typeface="Arial" charset="0"/>
              </a:rPr>
              <a:t>from </a:t>
            </a:r>
            <a:r>
              <a:rPr lang="en-US" sz="2600" b="1" kern="0" dirty="0" smtClean="0">
                <a:solidFill>
                  <a:srgbClr val="1F497D"/>
                </a:solidFill>
                <a:latin typeface="Trebuchet MS"/>
                <a:ea typeface="Arial" charset="0"/>
                <a:cs typeface="Arial" charset="0"/>
              </a:rPr>
              <a:t>molecules </a:t>
            </a:r>
            <a:r>
              <a:rPr lang="en-US" sz="2600" b="1" kern="0" dirty="0">
                <a:solidFill>
                  <a:srgbClr val="1F497D"/>
                </a:solidFill>
                <a:latin typeface="Trebuchet MS"/>
                <a:ea typeface="Arial" charset="0"/>
                <a:cs typeface="Arial" charset="0"/>
              </a:rPr>
              <a:t>to </a:t>
            </a:r>
            <a:r>
              <a:rPr lang="en-US" sz="2600" b="1" kern="0" dirty="0" smtClean="0">
                <a:solidFill>
                  <a:srgbClr val="1F497D"/>
                </a:solidFill>
                <a:latin typeface="Trebuchet MS"/>
                <a:ea typeface="Arial" charset="0"/>
                <a:cs typeface="Arial" charset="0"/>
              </a:rPr>
              <a:t>cells to organisms</a:t>
            </a:r>
            <a:endParaRPr lang="en-US" sz="2600" b="1" kern="0" dirty="0">
              <a:solidFill>
                <a:srgbClr val="1F497D"/>
              </a:solidFill>
              <a:latin typeface="Trebuchet MS"/>
              <a:ea typeface="Arial" charset="0"/>
              <a:cs typeface="Arial" charset="0"/>
            </a:endParaRPr>
          </a:p>
        </p:txBody>
      </p:sp>
      <p:sp>
        <p:nvSpPr>
          <p:cNvPr id="10" name="Content Placeholder 11"/>
          <p:cNvSpPr txBox="1">
            <a:spLocks/>
          </p:cNvSpPr>
          <p:nvPr/>
        </p:nvSpPr>
        <p:spPr bwMode="auto">
          <a:xfrm>
            <a:off x="-53129" y="1034830"/>
            <a:ext cx="9197129" cy="523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charset="2"/>
              <a:buChar char="§"/>
              <a:defRPr sz="18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ea typeface="ＭＳ Ｐゴシック" charset="-128"/>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ea typeface="ＭＳ Ｐゴシック" charset="-128"/>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ea typeface="ＭＳ Ｐゴシック" charset="-128"/>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ea typeface="ＭＳ Ｐゴシック" charset="-128"/>
              </a:defRPr>
            </a:lvl5pPr>
            <a:lvl6pPr marL="2514600" indent="-228600" algn="l" rtl="0" eaLnBrk="1" fontAlgn="base" hangingPunct="1">
              <a:spcBef>
                <a:spcPct val="20000"/>
              </a:spcBef>
              <a:spcAft>
                <a:spcPct val="0"/>
              </a:spcAft>
              <a:buClr>
                <a:srgbClr val="1F497D"/>
              </a:buClr>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600">
                <a:solidFill>
                  <a:schemeClr val="tx1"/>
                </a:solidFill>
                <a:latin typeface="+mn-lt"/>
              </a:defRPr>
            </a:lvl9pPr>
          </a:lstStyle>
          <a:p>
            <a:pPr marL="0" indent="0" algn="ctr" fontAlgn="auto">
              <a:spcBef>
                <a:spcPts val="0"/>
              </a:spcBef>
              <a:spcAft>
                <a:spcPts val="500"/>
              </a:spcAft>
              <a:buClr>
                <a:schemeClr val="tx2"/>
              </a:buClr>
              <a:buSzPct val="100000"/>
              <a:buNone/>
            </a:pPr>
            <a:r>
              <a:rPr lang="en-US" sz="2000" i="1" dirty="0" smtClean="0">
                <a:solidFill>
                  <a:srgbClr val="151515"/>
                </a:solidFill>
              </a:rPr>
              <a:t>Can we unravel the molecular mechanisms of living organisms?</a:t>
            </a:r>
            <a:endParaRPr lang="en-US" sz="2000" i="1" dirty="0">
              <a:solidFill>
                <a:srgbClr val="151515"/>
              </a:solidFill>
            </a:endParaRPr>
          </a:p>
        </p:txBody>
      </p:sp>
      <p:sp>
        <p:nvSpPr>
          <p:cNvPr id="2" name="Rectangle 1"/>
          <p:cNvSpPr/>
          <p:nvPr/>
        </p:nvSpPr>
        <p:spPr bwMode="auto">
          <a:xfrm>
            <a:off x="8728149" y="3797300"/>
            <a:ext cx="64006" cy="395224"/>
          </a:xfrm>
          <a:prstGeom prst="rect">
            <a:avLst/>
          </a:prstGeom>
          <a:solidFill>
            <a:schemeClr val="bg2">
              <a:lumMod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3" name="TextBox 2"/>
          <p:cNvSpPr txBox="1"/>
          <p:nvPr/>
        </p:nvSpPr>
        <p:spPr>
          <a:xfrm>
            <a:off x="8316939" y="4140200"/>
            <a:ext cx="660983" cy="276999"/>
          </a:xfrm>
          <a:prstGeom prst="rect">
            <a:avLst/>
          </a:prstGeom>
          <a:noFill/>
        </p:spPr>
        <p:txBody>
          <a:bodyPr wrap="none" rtlCol="0">
            <a:spAutoFit/>
          </a:bodyPr>
          <a:lstStyle/>
          <a:p>
            <a:r>
              <a:rPr lang="en-US" sz="1200" dirty="0" smtClean="0">
                <a:solidFill>
                  <a:srgbClr val="151515"/>
                </a:solidFill>
                <a:latin typeface="+mn-lt"/>
              </a:rPr>
              <a:t>200 µm</a:t>
            </a:r>
            <a:endParaRPr lang="en-US" sz="1200" dirty="0">
              <a:solidFill>
                <a:srgbClr val="151515"/>
              </a:solidFill>
              <a:latin typeface="+mn-lt"/>
            </a:endParaRPr>
          </a:p>
        </p:txBody>
      </p:sp>
    </p:spTree>
    <p:extLst>
      <p:ext uri="{BB962C8B-B14F-4D97-AF65-F5344CB8AC3E}">
        <p14:creationId xmlns:p14="http://schemas.microsoft.com/office/powerpoint/2010/main" val="3425884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_rad_position3_log.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2708" y="1516651"/>
            <a:ext cx="1826712" cy="1280160"/>
          </a:xfrm>
          <a:prstGeom prst="rect">
            <a:avLst/>
          </a:prstGeom>
        </p:spPr>
      </p:pic>
      <p:pic>
        <p:nvPicPr>
          <p:cNvPr id="3" name="Picture 2" descr="dp_rad_position4_log.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74299" y="1516651"/>
            <a:ext cx="1826712" cy="1280160"/>
          </a:xfrm>
          <a:prstGeom prst="rect">
            <a:avLst/>
          </a:prstGeom>
        </p:spPr>
      </p:pic>
      <p:pic>
        <p:nvPicPr>
          <p:cNvPr id="4" name="Picture 3" descr="dp_rad_position5_log.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71306" y="1516651"/>
            <a:ext cx="1826712" cy="1280160"/>
          </a:xfrm>
          <a:prstGeom prst="rect">
            <a:avLst/>
          </a:prstGeom>
        </p:spPr>
      </p:pic>
      <p:pic>
        <p:nvPicPr>
          <p:cNvPr id="5" name="Picture 4" descr="dp_rad_position6_log.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668313" y="1516651"/>
            <a:ext cx="1826712" cy="1280160"/>
          </a:xfrm>
          <a:prstGeom prst="rect">
            <a:avLst/>
          </a:prstGeom>
        </p:spPr>
      </p:pic>
      <p:pic>
        <p:nvPicPr>
          <p:cNvPr id="6" name="Picture 5" descr="dp_rad_position7_log.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965320" y="1516651"/>
            <a:ext cx="1826712" cy="1280160"/>
          </a:xfrm>
          <a:prstGeom prst="rect">
            <a:avLst/>
          </a:prstGeom>
        </p:spPr>
      </p:pic>
      <p:pic>
        <p:nvPicPr>
          <p:cNvPr id="7" name="Picture 6" descr="dp_rad_position8_log.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262327" y="1516651"/>
            <a:ext cx="1826712" cy="1280160"/>
          </a:xfrm>
          <a:prstGeom prst="rect">
            <a:avLst/>
          </a:prstGeom>
        </p:spPr>
      </p:pic>
      <p:pic>
        <p:nvPicPr>
          <p:cNvPr id="8" name="Picture 7" descr="dp_rad_position9_log.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559334" y="1516651"/>
            <a:ext cx="1826712" cy="1280160"/>
          </a:xfrm>
          <a:prstGeom prst="rect">
            <a:avLst/>
          </a:prstGeom>
        </p:spPr>
      </p:pic>
      <p:pic>
        <p:nvPicPr>
          <p:cNvPr id="9" name="Picture 8" descr="vacancy_visualize.tif"/>
          <p:cNvPicPr>
            <a:picLocks noChangeAspect="1"/>
          </p:cNvPicPr>
          <p:nvPr/>
        </p:nvPicPr>
        <p:blipFill rotWithShape="1">
          <a:blip r:embed="rId9">
            <a:extLst>
              <a:ext uri="{28A0092B-C50C-407E-A947-70E740481C1C}">
                <a14:useLocalDpi xmlns:a14="http://schemas.microsoft.com/office/drawing/2010/main" val="0"/>
              </a:ext>
            </a:extLst>
          </a:blip>
          <a:srcRect t="6263" b="7614"/>
          <a:stretch/>
        </p:blipFill>
        <p:spPr>
          <a:xfrm>
            <a:off x="1516552" y="3241040"/>
            <a:ext cx="3703304" cy="3193208"/>
          </a:xfrm>
          <a:prstGeom prst="rect">
            <a:avLst/>
          </a:prstGeom>
        </p:spPr>
      </p:pic>
      <p:sp>
        <p:nvSpPr>
          <p:cNvPr id="10" name="TextBox 9"/>
          <p:cNvSpPr txBox="1"/>
          <p:nvPr/>
        </p:nvSpPr>
        <p:spPr>
          <a:xfrm>
            <a:off x="5047367" y="3963175"/>
            <a:ext cx="1810633" cy="2031325"/>
          </a:xfrm>
          <a:prstGeom prst="rect">
            <a:avLst/>
          </a:prstGeom>
          <a:noFill/>
        </p:spPr>
        <p:txBody>
          <a:bodyPr wrap="square" rtlCol="0">
            <a:spAutoFit/>
          </a:bodyPr>
          <a:lstStyle/>
          <a:p>
            <a:r>
              <a:rPr lang="en-US" i="1" dirty="0" smtClean="0">
                <a:solidFill>
                  <a:srgbClr val="151515"/>
                </a:solidFill>
                <a:latin typeface="+mn-lt"/>
              </a:rPr>
              <a:t>Simulated coherent scattering from single vacancy in Si, using APS-U MBA beam parameters </a:t>
            </a:r>
            <a:endParaRPr lang="en-US" i="1" dirty="0">
              <a:solidFill>
                <a:srgbClr val="151515"/>
              </a:solidFill>
              <a:latin typeface="+mn-lt"/>
            </a:endParaRPr>
          </a:p>
        </p:txBody>
      </p:sp>
      <p:sp>
        <p:nvSpPr>
          <p:cNvPr id="11" name="TextBox 10"/>
          <p:cNvSpPr txBox="1"/>
          <p:nvPr/>
        </p:nvSpPr>
        <p:spPr>
          <a:xfrm>
            <a:off x="3369926" y="467505"/>
            <a:ext cx="2246328" cy="584776"/>
          </a:xfrm>
          <a:prstGeom prst="rect">
            <a:avLst/>
          </a:prstGeom>
          <a:noFill/>
        </p:spPr>
        <p:txBody>
          <a:bodyPr wrap="none" rtlCol="0">
            <a:spAutoFit/>
          </a:bodyPr>
          <a:lstStyle/>
          <a:p>
            <a:r>
              <a:rPr lang="en-US" sz="3200" b="1" dirty="0" smtClean="0">
                <a:solidFill>
                  <a:schemeClr val="tx2"/>
                </a:solidFill>
                <a:latin typeface="+mj-lt"/>
              </a:rPr>
              <a:t>Coherence  </a:t>
            </a:r>
            <a:endParaRPr lang="en-US" sz="3200" b="1" dirty="0">
              <a:solidFill>
                <a:schemeClr val="tx2"/>
              </a:solidFill>
              <a:latin typeface="+mj-lt"/>
            </a:endParaRPr>
          </a:p>
        </p:txBody>
      </p:sp>
      <p:sp>
        <p:nvSpPr>
          <p:cNvPr id="12" name="Rectangle 11"/>
          <p:cNvSpPr/>
          <p:nvPr/>
        </p:nvSpPr>
        <p:spPr>
          <a:xfrm>
            <a:off x="5054756" y="5974003"/>
            <a:ext cx="2148636" cy="523220"/>
          </a:xfrm>
          <a:prstGeom prst="rect">
            <a:avLst/>
          </a:prstGeom>
        </p:spPr>
        <p:txBody>
          <a:bodyPr wrap="square">
            <a:spAutoFit/>
          </a:bodyPr>
          <a:lstStyle/>
          <a:p>
            <a:r>
              <a:rPr lang="en-US" sz="1400" i="1" dirty="0" smtClean="0">
                <a:solidFill>
                  <a:srgbClr val="000000"/>
                </a:solidFill>
              </a:rPr>
              <a:t>S. </a:t>
            </a:r>
            <a:r>
              <a:rPr lang="en-US" sz="1400" i="1" dirty="0" err="1" smtClean="0">
                <a:solidFill>
                  <a:srgbClr val="000000"/>
                </a:solidFill>
              </a:rPr>
              <a:t>Hruszkewycz</a:t>
            </a:r>
            <a:r>
              <a:rPr lang="en-US" sz="1400" i="1" dirty="0" smtClean="0">
                <a:solidFill>
                  <a:srgbClr val="000000"/>
                </a:solidFill>
              </a:rPr>
              <a:t>, unpublished</a:t>
            </a:r>
            <a:endParaRPr lang="en-US" sz="1400" i="1" dirty="0">
              <a:solidFill>
                <a:srgbClr val="000000"/>
              </a:solidFill>
            </a:endParaRPr>
          </a:p>
        </p:txBody>
      </p:sp>
    </p:spTree>
    <p:extLst>
      <p:ext uri="{BB962C8B-B14F-4D97-AF65-F5344CB8AC3E}">
        <p14:creationId xmlns:p14="http://schemas.microsoft.com/office/powerpoint/2010/main" val="25992873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60338"/>
            <a:ext cx="7464425" cy="1143000"/>
          </a:xfrm>
        </p:spPr>
        <p:txBody>
          <a:bodyPr/>
          <a:lstStyle/>
          <a:p>
            <a:pPr algn="ctr"/>
            <a:r>
              <a:rPr lang="en-US" dirty="0" smtClean="0"/>
              <a:t>Electrochemistry across many length scales </a:t>
            </a:r>
            <a:endParaRPr lang="en-US" dirty="0"/>
          </a:p>
        </p:txBody>
      </p:sp>
      <p:grpSp>
        <p:nvGrpSpPr>
          <p:cNvPr id="3" name="Group 2"/>
          <p:cNvGrpSpPr/>
          <p:nvPr/>
        </p:nvGrpSpPr>
        <p:grpSpPr>
          <a:xfrm>
            <a:off x="3556000" y="1589326"/>
            <a:ext cx="5359467" cy="3681173"/>
            <a:chOff x="857250" y="954501"/>
            <a:chExt cx="7419975" cy="5446299"/>
          </a:xfrm>
        </p:grpSpPr>
        <p:grpSp>
          <p:nvGrpSpPr>
            <p:cNvPr id="5122" name="Group 55"/>
            <p:cNvGrpSpPr>
              <a:grpSpLocks/>
            </p:cNvGrpSpPr>
            <p:nvPr/>
          </p:nvGrpSpPr>
          <p:grpSpPr bwMode="auto">
            <a:xfrm>
              <a:off x="990601" y="2743200"/>
              <a:ext cx="7048500" cy="3657600"/>
              <a:chOff x="914400" y="1905000"/>
              <a:chExt cx="7286624" cy="3911600"/>
            </a:xfrm>
          </p:grpSpPr>
          <p:pic>
            <p:nvPicPr>
              <p:cNvPr id="5143" name="Picture 5"/>
              <p:cNvPicPr>
                <a:picLocks noChangeAspect="1" noChangeArrowheads="1"/>
              </p:cNvPicPr>
              <p:nvPr/>
            </p:nvPicPr>
            <p:blipFill>
              <a:blip r:embed="rId3">
                <a:extLst>
                  <a:ext uri="{28A0092B-C50C-407E-A947-70E740481C1C}">
                    <a14:useLocalDpi xmlns:a14="http://schemas.microsoft.com/office/drawing/2010/main" val="0"/>
                  </a:ext>
                </a:extLst>
              </a:blip>
              <a:srcRect b="5008"/>
              <a:stretch>
                <a:fillRect/>
              </a:stretch>
            </p:blipFill>
            <p:spPr bwMode="auto">
              <a:xfrm>
                <a:off x="914400" y="1905000"/>
                <a:ext cx="7286624"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http://static3.depositphotos.com/1000488/107/i/950/depositphotos_1075457-Colour-molecules-and-atoms.jpg"/>
              <p:cNvPicPr>
                <a:picLocks noChangeAspect="1" noChangeArrowheads="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24587" t="23779" r="24543" b="11182"/>
              <a:stretch/>
            </p:blipFill>
            <p:spPr bwMode="auto">
              <a:xfrm>
                <a:off x="2971800" y="2480735"/>
                <a:ext cx="3234268" cy="2895600"/>
              </a:xfrm>
              <a:prstGeom prst="rect">
                <a:avLst/>
              </a:prstGeom>
              <a:noFill/>
              <a:extLst>
                <a:ext uri="{909E8E84-426E-40dd-AFC4-6F175D3DCCD1}">
                  <a14:hiddenFill xmlns:a14="http://schemas.microsoft.com/office/drawing/2010/main">
                    <a:solidFill>
                      <a:srgbClr val="FFFFFF"/>
                    </a:solidFill>
                  </a14:hiddenFill>
                </a:ext>
              </a:extLst>
            </p:spPr>
          </p:pic>
          <p:grpSp>
            <p:nvGrpSpPr>
              <p:cNvPr id="5145" name="Group 16"/>
              <p:cNvGrpSpPr>
                <a:grpSpLocks/>
              </p:cNvGrpSpPr>
              <p:nvPr/>
            </p:nvGrpSpPr>
            <p:grpSpPr bwMode="auto">
              <a:xfrm>
                <a:off x="3810000" y="4419600"/>
                <a:ext cx="685800" cy="685800"/>
                <a:chOff x="1295400" y="381000"/>
                <a:chExt cx="685800" cy="685800"/>
              </a:xfrm>
            </p:grpSpPr>
            <p:sp>
              <p:nvSpPr>
                <p:cNvPr id="18" name="Oval 17"/>
                <p:cNvSpPr/>
                <p:nvPr/>
              </p:nvSpPr>
              <p:spPr bwMode="auto">
                <a:xfrm>
                  <a:off x="1295400" y="381000"/>
                  <a:ext cx="685800" cy="685800"/>
                </a:xfrm>
                <a:prstGeom prst="ellipse">
                  <a:avLst/>
                </a:prstGeom>
                <a:gradFill flip="none" rotWithShape="1">
                  <a:gsLst>
                    <a:gs pos="29000">
                      <a:srgbClr val="CCFFFF"/>
                    </a:gs>
                    <a:gs pos="41000">
                      <a:srgbClr val="00CCFF"/>
                    </a:gs>
                    <a:gs pos="48000">
                      <a:srgbClr val="CCFFFF"/>
                    </a:gs>
                    <a:gs pos="93000">
                      <a:schemeClr val="bg1"/>
                    </a:gs>
                    <a:gs pos="84000">
                      <a:srgbClr val="CCFFFF"/>
                    </a:gs>
                    <a:gs pos="78000">
                      <a:srgbClr val="00CCFF"/>
                    </a:gs>
                    <a:gs pos="70000">
                      <a:srgbClr val="CCFFFF"/>
                    </a:gs>
                    <a:gs pos="58000">
                      <a:srgbClr val="00CCFF"/>
                    </a:gs>
                  </a:gsLst>
                  <a:path path="circle">
                    <a:fillToRect l="50000" t="50000" r="50000" b="50000"/>
                  </a:path>
                  <a:tileRect/>
                </a:gradFill>
                <a:ln w="9525" cap="flat" cmpd="sng" algn="ctr">
                  <a:noFill/>
                  <a:prstDash val="solid"/>
                  <a:round/>
                  <a:headEnd type="none" w="med" len="med"/>
                  <a:tailEnd type="none" w="med" len="med"/>
                </a:ln>
                <a:effectLst/>
              </p:spPr>
              <p:txBody>
                <a:bodyPr/>
                <a:lstStyle/>
                <a:p>
                  <a:pPr>
                    <a:defRPr/>
                  </a:pPr>
                  <a:endParaRPr lang="en-US">
                    <a:latin typeface="Calibri" pitchFamily="34" charset="0"/>
                    <a:ea typeface="+mn-ea"/>
                  </a:endParaRPr>
                </a:p>
              </p:txBody>
            </p:sp>
            <p:grpSp>
              <p:nvGrpSpPr>
                <p:cNvPr id="5200" name="Group 18"/>
                <p:cNvGrpSpPr>
                  <a:grpSpLocks/>
                </p:cNvGrpSpPr>
                <p:nvPr/>
              </p:nvGrpSpPr>
              <p:grpSpPr bwMode="auto">
                <a:xfrm>
                  <a:off x="1447800" y="592666"/>
                  <a:ext cx="402674" cy="262467"/>
                  <a:chOff x="4038600" y="1278466"/>
                  <a:chExt cx="402674" cy="262467"/>
                </a:xfrm>
              </p:grpSpPr>
              <p:sp>
                <p:nvSpPr>
                  <p:cNvPr id="20" name="Oval 19"/>
                  <p:cNvSpPr/>
                  <p:nvPr/>
                </p:nvSpPr>
                <p:spPr bwMode="auto">
                  <a:xfrm>
                    <a:off x="4097867" y="1278467"/>
                    <a:ext cx="262466" cy="262466"/>
                  </a:xfrm>
                  <a:prstGeom prst="ellipse">
                    <a:avLst/>
                  </a:prstGeom>
                  <a:gradFill flip="none" rotWithShape="1">
                    <a:gsLst>
                      <a:gs pos="5000">
                        <a:srgbClr val="FF66FF"/>
                      </a:gs>
                      <a:gs pos="50000">
                        <a:srgbClr val="CC00CC"/>
                      </a:gs>
                      <a:gs pos="100000">
                        <a:srgbClr val="CC00CC">
                          <a:shade val="100000"/>
                          <a:satMod val="115000"/>
                        </a:srgbClr>
                      </a:gs>
                    </a:gsLst>
                    <a:path path="circle">
                      <a:fillToRect l="50000" t="50000" r="50000" b="50000"/>
                    </a:path>
                    <a:tileRect/>
                  </a:gradFill>
                  <a:ln w="9525" cap="flat" cmpd="sng" algn="ctr">
                    <a:solidFill>
                      <a:srgbClr val="CC00CC"/>
                    </a:solid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21" name="TextBox 20"/>
                  <p:cNvSpPr txBox="1"/>
                  <p:nvPr/>
                </p:nvSpPr>
                <p:spPr>
                  <a:xfrm>
                    <a:off x="4038600" y="1277938"/>
                    <a:ext cx="403225" cy="255587"/>
                  </a:xfrm>
                  <a:prstGeom prst="rect">
                    <a:avLst/>
                  </a:prstGeom>
                  <a:noFill/>
                </p:spPr>
                <p:txBody>
                  <a:bodyPr wrap="none">
                    <a:spAutoFit/>
                  </a:bodyPr>
                  <a:lstStyle/>
                  <a:p>
                    <a:pPr>
                      <a:defRPr/>
                    </a:pPr>
                    <a:r>
                      <a:rPr lang="en-US" sz="1050" b="1" spc="-30" dirty="0">
                        <a:latin typeface="Arial Narrow" panose="020B0606020202030204" pitchFamily="34" charset="0"/>
                        <a:ea typeface="+mn-ea"/>
                      </a:rPr>
                      <a:t>Mg</a:t>
                    </a:r>
                    <a:r>
                      <a:rPr lang="en-US" sz="900" b="1" spc="-30" baseline="30000" dirty="0">
                        <a:latin typeface="Arial Narrow" panose="020B0606020202030204" pitchFamily="34" charset="0"/>
                        <a:ea typeface="+mn-ea"/>
                      </a:rPr>
                      <a:t>2+</a:t>
                    </a:r>
                    <a:endParaRPr lang="en-US" sz="1050" b="1" spc="-30" baseline="30000" dirty="0">
                      <a:latin typeface="Arial Narrow" panose="020B0606020202030204" pitchFamily="34" charset="0"/>
                      <a:ea typeface="+mn-ea"/>
                    </a:endParaRPr>
                  </a:p>
                </p:txBody>
              </p:sp>
            </p:grpSp>
          </p:grpSp>
          <p:grpSp>
            <p:nvGrpSpPr>
              <p:cNvPr id="5146" name="Group 21"/>
              <p:cNvGrpSpPr>
                <a:grpSpLocks/>
              </p:cNvGrpSpPr>
              <p:nvPr/>
            </p:nvGrpSpPr>
            <p:grpSpPr bwMode="auto">
              <a:xfrm>
                <a:off x="4724400" y="3276600"/>
                <a:ext cx="685800" cy="685800"/>
                <a:chOff x="1295400" y="381000"/>
                <a:chExt cx="685800" cy="685800"/>
              </a:xfrm>
            </p:grpSpPr>
            <p:sp>
              <p:nvSpPr>
                <p:cNvPr id="23" name="Oval 22"/>
                <p:cNvSpPr/>
                <p:nvPr/>
              </p:nvSpPr>
              <p:spPr bwMode="auto">
                <a:xfrm>
                  <a:off x="1295400" y="381000"/>
                  <a:ext cx="685800" cy="685800"/>
                </a:xfrm>
                <a:prstGeom prst="ellipse">
                  <a:avLst/>
                </a:prstGeom>
                <a:gradFill flip="none" rotWithShape="1">
                  <a:gsLst>
                    <a:gs pos="29000">
                      <a:srgbClr val="CCFFFF"/>
                    </a:gs>
                    <a:gs pos="41000">
                      <a:srgbClr val="00CCFF"/>
                    </a:gs>
                    <a:gs pos="48000">
                      <a:srgbClr val="CCFFFF"/>
                    </a:gs>
                    <a:gs pos="93000">
                      <a:schemeClr val="bg1"/>
                    </a:gs>
                    <a:gs pos="84000">
                      <a:srgbClr val="CCFFFF"/>
                    </a:gs>
                    <a:gs pos="78000">
                      <a:srgbClr val="00CCFF"/>
                    </a:gs>
                    <a:gs pos="70000">
                      <a:srgbClr val="CCFFFF"/>
                    </a:gs>
                    <a:gs pos="58000">
                      <a:srgbClr val="00CCFF"/>
                    </a:gs>
                  </a:gsLst>
                  <a:path path="circle">
                    <a:fillToRect l="50000" t="50000" r="50000" b="50000"/>
                  </a:path>
                  <a:tileRect/>
                </a:gradFill>
                <a:ln w="9525" cap="flat" cmpd="sng" algn="ctr">
                  <a:noFill/>
                  <a:prstDash val="solid"/>
                  <a:round/>
                  <a:headEnd type="none" w="med" len="med"/>
                  <a:tailEnd type="none" w="med" len="med"/>
                </a:ln>
                <a:effectLst/>
              </p:spPr>
              <p:txBody>
                <a:bodyPr/>
                <a:lstStyle/>
                <a:p>
                  <a:pPr>
                    <a:defRPr/>
                  </a:pPr>
                  <a:endParaRPr lang="en-US">
                    <a:latin typeface="Calibri" pitchFamily="34" charset="0"/>
                    <a:ea typeface="+mn-ea"/>
                  </a:endParaRPr>
                </a:p>
              </p:txBody>
            </p:sp>
            <p:grpSp>
              <p:nvGrpSpPr>
                <p:cNvPr id="5192" name="Group 23"/>
                <p:cNvGrpSpPr>
                  <a:grpSpLocks/>
                </p:cNvGrpSpPr>
                <p:nvPr/>
              </p:nvGrpSpPr>
              <p:grpSpPr bwMode="auto">
                <a:xfrm>
                  <a:off x="1447800" y="592666"/>
                  <a:ext cx="402674" cy="262467"/>
                  <a:chOff x="4038600" y="1278466"/>
                  <a:chExt cx="402674" cy="262467"/>
                </a:xfrm>
              </p:grpSpPr>
              <p:sp>
                <p:nvSpPr>
                  <p:cNvPr id="25" name="Oval 24"/>
                  <p:cNvSpPr/>
                  <p:nvPr/>
                </p:nvSpPr>
                <p:spPr bwMode="auto">
                  <a:xfrm>
                    <a:off x="4097867" y="1278467"/>
                    <a:ext cx="262466" cy="262466"/>
                  </a:xfrm>
                  <a:prstGeom prst="ellipse">
                    <a:avLst/>
                  </a:prstGeom>
                  <a:gradFill flip="none" rotWithShape="1">
                    <a:gsLst>
                      <a:gs pos="5000">
                        <a:srgbClr val="FF66FF"/>
                      </a:gs>
                      <a:gs pos="50000">
                        <a:srgbClr val="CC00CC"/>
                      </a:gs>
                      <a:gs pos="100000">
                        <a:srgbClr val="CC00CC">
                          <a:shade val="100000"/>
                          <a:satMod val="115000"/>
                        </a:srgbClr>
                      </a:gs>
                    </a:gsLst>
                    <a:path path="circle">
                      <a:fillToRect l="50000" t="50000" r="50000" b="50000"/>
                    </a:path>
                    <a:tileRect/>
                  </a:gradFill>
                  <a:ln w="9525" cap="flat" cmpd="sng" algn="ctr">
                    <a:solidFill>
                      <a:srgbClr val="CC00CC"/>
                    </a:solid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26" name="TextBox 25"/>
                  <p:cNvSpPr txBox="1"/>
                  <p:nvPr/>
                </p:nvSpPr>
                <p:spPr>
                  <a:xfrm>
                    <a:off x="4038599" y="1277938"/>
                    <a:ext cx="403225" cy="255587"/>
                  </a:xfrm>
                  <a:prstGeom prst="rect">
                    <a:avLst/>
                  </a:prstGeom>
                  <a:noFill/>
                </p:spPr>
                <p:txBody>
                  <a:bodyPr wrap="none">
                    <a:spAutoFit/>
                  </a:bodyPr>
                  <a:lstStyle/>
                  <a:p>
                    <a:pPr>
                      <a:defRPr/>
                    </a:pPr>
                    <a:r>
                      <a:rPr lang="en-US" sz="1050" b="1" spc="-30" dirty="0">
                        <a:latin typeface="Arial Narrow" panose="020B0606020202030204" pitchFamily="34" charset="0"/>
                        <a:ea typeface="+mn-ea"/>
                      </a:rPr>
                      <a:t>Mg</a:t>
                    </a:r>
                    <a:r>
                      <a:rPr lang="en-US" sz="900" b="1" spc="-30" baseline="30000" dirty="0">
                        <a:latin typeface="Arial Narrow" panose="020B0606020202030204" pitchFamily="34" charset="0"/>
                        <a:ea typeface="+mn-ea"/>
                      </a:rPr>
                      <a:t>2+</a:t>
                    </a:r>
                    <a:endParaRPr lang="en-US" sz="1050" b="1" spc="-30" baseline="30000" dirty="0">
                      <a:latin typeface="Arial Narrow" panose="020B0606020202030204" pitchFamily="34" charset="0"/>
                      <a:ea typeface="+mn-ea"/>
                    </a:endParaRPr>
                  </a:p>
                </p:txBody>
              </p:sp>
            </p:grpSp>
          </p:grpSp>
          <p:sp>
            <p:nvSpPr>
              <p:cNvPr id="28" name="Oval 27"/>
              <p:cNvSpPr/>
              <p:nvPr/>
            </p:nvSpPr>
            <p:spPr bwMode="auto">
              <a:xfrm>
                <a:off x="5681132" y="3429000"/>
                <a:ext cx="685800" cy="685800"/>
              </a:xfrm>
              <a:prstGeom prst="ellipse">
                <a:avLst/>
              </a:prstGeom>
              <a:gradFill flip="none" rotWithShape="1">
                <a:gsLst>
                  <a:gs pos="29000">
                    <a:srgbClr val="CCFFFF"/>
                  </a:gs>
                  <a:gs pos="41000">
                    <a:srgbClr val="00CCFF"/>
                  </a:gs>
                  <a:gs pos="48000">
                    <a:srgbClr val="CCFFFF"/>
                  </a:gs>
                  <a:gs pos="93000">
                    <a:schemeClr val="bg1"/>
                  </a:gs>
                  <a:gs pos="84000">
                    <a:srgbClr val="CCFFFF"/>
                  </a:gs>
                  <a:gs pos="78000">
                    <a:srgbClr val="00CCFF"/>
                  </a:gs>
                  <a:gs pos="70000">
                    <a:srgbClr val="CCFFFF"/>
                  </a:gs>
                  <a:gs pos="58000">
                    <a:srgbClr val="00CCFF"/>
                  </a:gs>
                </a:gsLst>
                <a:path path="circle">
                  <a:fillToRect l="50000" t="50000" r="50000" b="50000"/>
                </a:path>
                <a:tileRect/>
              </a:gradFill>
              <a:ln w="9525" cap="flat" cmpd="sng" algn="ctr">
                <a:no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5150" name="Freeform 34"/>
              <p:cNvSpPr>
                <a:spLocks/>
              </p:cNvSpPr>
              <p:nvPr/>
            </p:nvSpPr>
            <p:spPr bwMode="auto">
              <a:xfrm>
                <a:off x="5943600" y="2429933"/>
                <a:ext cx="795867" cy="2971800"/>
              </a:xfrm>
              <a:custGeom>
                <a:avLst/>
                <a:gdLst>
                  <a:gd name="T0" fmla="*/ 438913 w 1049867"/>
                  <a:gd name="T1" fmla="*/ 61865 h 2929597"/>
                  <a:gd name="T2" fmla="*/ 302444 w 1049867"/>
                  <a:gd name="T3" fmla="*/ 17675 h 2929597"/>
                  <a:gd name="T4" fmla="*/ 239742 w 1049867"/>
                  <a:gd name="T5" fmla="*/ 44190 h 2929597"/>
                  <a:gd name="T6" fmla="*/ 147534 w 1049867"/>
                  <a:gd name="T7" fmla="*/ 17675 h 2929597"/>
                  <a:gd name="T8" fmla="*/ 55325 w 1049867"/>
                  <a:gd name="T9" fmla="*/ 53027 h 2929597"/>
                  <a:gd name="T10" fmla="*/ 25818 w 1049867"/>
                  <a:gd name="T11" fmla="*/ 212108 h 2929597"/>
                  <a:gd name="T12" fmla="*/ 40572 w 1049867"/>
                  <a:gd name="T13" fmla="*/ 362353 h 2929597"/>
                  <a:gd name="T14" fmla="*/ 0 w 1049867"/>
                  <a:gd name="T15" fmla="*/ 592137 h 2929597"/>
                  <a:gd name="T16" fmla="*/ 29507 w 1049867"/>
                  <a:gd name="T17" fmla="*/ 724704 h 2929597"/>
                  <a:gd name="T18" fmla="*/ 92209 w 1049867"/>
                  <a:gd name="T19" fmla="*/ 751218 h 2929597"/>
                  <a:gd name="T20" fmla="*/ 106962 w 1049867"/>
                  <a:gd name="T21" fmla="*/ 945652 h 2929597"/>
                  <a:gd name="T22" fmla="*/ 59014 w 1049867"/>
                  <a:gd name="T23" fmla="*/ 989840 h 2929597"/>
                  <a:gd name="T24" fmla="*/ 7377 w 1049867"/>
                  <a:gd name="T25" fmla="*/ 1193113 h 2929597"/>
                  <a:gd name="T26" fmla="*/ 33196 w 1049867"/>
                  <a:gd name="T27" fmla="*/ 1254977 h 2929597"/>
                  <a:gd name="T28" fmla="*/ 118027 w 1049867"/>
                  <a:gd name="T29" fmla="*/ 1449410 h 2929597"/>
                  <a:gd name="T30" fmla="*/ 132780 w 1049867"/>
                  <a:gd name="T31" fmla="*/ 1537789 h 2929597"/>
                  <a:gd name="T32" fmla="*/ 140156 w 1049867"/>
                  <a:gd name="T33" fmla="*/ 1573139 h 2929597"/>
                  <a:gd name="T34" fmla="*/ 140156 w 1049867"/>
                  <a:gd name="T35" fmla="*/ 1590816 h 2929597"/>
                  <a:gd name="T36" fmla="*/ 121715 w 1049867"/>
                  <a:gd name="T37" fmla="*/ 1661518 h 2929597"/>
                  <a:gd name="T38" fmla="*/ 92209 w 1049867"/>
                  <a:gd name="T39" fmla="*/ 1670357 h 2929597"/>
                  <a:gd name="T40" fmla="*/ 59014 w 1049867"/>
                  <a:gd name="T41" fmla="*/ 1705708 h 2929597"/>
                  <a:gd name="T42" fmla="*/ 47948 w 1049867"/>
                  <a:gd name="T43" fmla="*/ 1714547 h 2929597"/>
                  <a:gd name="T44" fmla="*/ 40572 w 1049867"/>
                  <a:gd name="T45" fmla="*/ 1732222 h 2929597"/>
                  <a:gd name="T46" fmla="*/ 40572 w 1049867"/>
                  <a:gd name="T47" fmla="*/ 1732222 h 2929597"/>
                  <a:gd name="T48" fmla="*/ 40572 w 1049867"/>
                  <a:gd name="T49" fmla="*/ 1776412 h 2929597"/>
                  <a:gd name="T50" fmla="*/ 44260 w 1049867"/>
                  <a:gd name="T51" fmla="*/ 1864789 h 2929597"/>
                  <a:gd name="T52" fmla="*/ 36884 w 1049867"/>
                  <a:gd name="T53" fmla="*/ 1935493 h 2929597"/>
                  <a:gd name="T54" fmla="*/ 36884 w 1049867"/>
                  <a:gd name="T55" fmla="*/ 2032710 h 2929597"/>
                  <a:gd name="T56" fmla="*/ 70079 w 1049867"/>
                  <a:gd name="T57" fmla="*/ 2112249 h 2929597"/>
                  <a:gd name="T58" fmla="*/ 81143 w 1049867"/>
                  <a:gd name="T59" fmla="*/ 2112249 h 2929597"/>
                  <a:gd name="T60" fmla="*/ 92209 w 1049867"/>
                  <a:gd name="T61" fmla="*/ 2174115 h 2929597"/>
                  <a:gd name="T62" fmla="*/ 95897 w 1049867"/>
                  <a:gd name="T63" fmla="*/ 2191791 h 2929597"/>
                  <a:gd name="T64" fmla="*/ 154911 w 1049867"/>
                  <a:gd name="T65" fmla="*/ 2280170 h 2929597"/>
                  <a:gd name="T66" fmla="*/ 151222 w 1049867"/>
                  <a:gd name="T67" fmla="*/ 2386225 h 2929597"/>
                  <a:gd name="T68" fmla="*/ 143845 w 1049867"/>
                  <a:gd name="T69" fmla="*/ 2430414 h 2929597"/>
                  <a:gd name="T70" fmla="*/ 55325 w 1049867"/>
                  <a:gd name="T71" fmla="*/ 2465765 h 2929597"/>
                  <a:gd name="T72" fmla="*/ 55325 w 1049867"/>
                  <a:gd name="T73" fmla="*/ 2465765 h 2929597"/>
                  <a:gd name="T74" fmla="*/ 36884 w 1049867"/>
                  <a:gd name="T75" fmla="*/ 2518793 h 2929597"/>
                  <a:gd name="T76" fmla="*/ 47948 w 1049867"/>
                  <a:gd name="T77" fmla="*/ 2598333 h 2929597"/>
                  <a:gd name="T78" fmla="*/ 55325 w 1049867"/>
                  <a:gd name="T79" fmla="*/ 2722062 h 2929597"/>
                  <a:gd name="T80" fmla="*/ 59014 w 1049867"/>
                  <a:gd name="T81" fmla="*/ 2775090 h 2929597"/>
                  <a:gd name="T82" fmla="*/ 109630 w 1049867"/>
                  <a:gd name="T83" fmla="*/ 3049063 h 2929597"/>
                  <a:gd name="T84" fmla="*/ 236918 w 1049867"/>
                  <a:gd name="T85" fmla="*/ 3049063 h 2929597"/>
                  <a:gd name="T86" fmla="*/ 287377 w 1049867"/>
                  <a:gd name="T87" fmla="*/ 3057902 h 2929597"/>
                  <a:gd name="T88" fmla="*/ 328262 w 1049867"/>
                  <a:gd name="T89" fmla="*/ 3013712 h 2929597"/>
                  <a:gd name="T90" fmla="*/ 379900 w 1049867"/>
                  <a:gd name="T91" fmla="*/ 3049064 h 2929597"/>
                  <a:gd name="T92" fmla="*/ 402030 w 1049867"/>
                  <a:gd name="T93" fmla="*/ 3049064 h 2929597"/>
                  <a:gd name="T94" fmla="*/ 409406 w 1049867"/>
                  <a:gd name="T95" fmla="*/ 3040227 h 2929597"/>
                  <a:gd name="T96" fmla="*/ 438913 w 1049867"/>
                  <a:gd name="T97" fmla="*/ 2836956 h 2929597"/>
                  <a:gd name="T98" fmla="*/ 446289 w 1049867"/>
                  <a:gd name="T99" fmla="*/ 2377387 h 2929597"/>
                  <a:gd name="T100" fmla="*/ 435225 w 1049867"/>
                  <a:gd name="T101" fmla="*/ 2112249 h 2929597"/>
                  <a:gd name="T102" fmla="*/ 427847 w 1049867"/>
                  <a:gd name="T103" fmla="*/ 1705708 h 2929597"/>
                  <a:gd name="T104" fmla="*/ 453666 w 1049867"/>
                  <a:gd name="T105" fmla="*/ 1219626 h 2929597"/>
                  <a:gd name="T106" fmla="*/ 438913 w 1049867"/>
                  <a:gd name="T107" fmla="*/ 804246 h 2929597"/>
                  <a:gd name="T108" fmla="*/ 438913 w 1049867"/>
                  <a:gd name="T109" fmla="*/ 592137 h 2929597"/>
                  <a:gd name="T110" fmla="*/ 457355 w 1049867"/>
                  <a:gd name="T111" fmla="*/ 327001 h 2929597"/>
                  <a:gd name="T112" fmla="*/ 431536 w 1049867"/>
                  <a:gd name="T113" fmla="*/ 0 h 2929597"/>
                  <a:gd name="T114" fmla="*/ 438913 w 1049867"/>
                  <a:gd name="T115" fmla="*/ 61865 h 29295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49867" h="2929597">
                    <a:moveTo>
                      <a:pt x="1007533" y="59266"/>
                    </a:moveTo>
                    <a:lnTo>
                      <a:pt x="694267" y="16933"/>
                    </a:lnTo>
                    <a:lnTo>
                      <a:pt x="550333" y="42333"/>
                    </a:lnTo>
                    <a:lnTo>
                      <a:pt x="338666" y="16933"/>
                    </a:lnTo>
                    <a:lnTo>
                      <a:pt x="127000" y="50800"/>
                    </a:lnTo>
                    <a:lnTo>
                      <a:pt x="59267" y="203200"/>
                    </a:lnTo>
                    <a:lnTo>
                      <a:pt x="93133" y="347133"/>
                    </a:lnTo>
                    <a:lnTo>
                      <a:pt x="0" y="567266"/>
                    </a:lnTo>
                    <a:cubicBezTo>
                      <a:pt x="39511" y="592666"/>
                      <a:pt x="28222" y="668866"/>
                      <a:pt x="67733" y="694266"/>
                    </a:cubicBezTo>
                    <a:lnTo>
                      <a:pt x="211667" y="719666"/>
                    </a:lnTo>
                    <a:lnTo>
                      <a:pt x="245533" y="905933"/>
                    </a:lnTo>
                    <a:lnTo>
                      <a:pt x="135467" y="948266"/>
                    </a:lnTo>
                    <a:lnTo>
                      <a:pt x="16933" y="1143000"/>
                    </a:lnTo>
                    <a:lnTo>
                      <a:pt x="76200" y="1202266"/>
                    </a:lnTo>
                    <a:lnTo>
                      <a:pt x="270933" y="1388533"/>
                    </a:lnTo>
                    <a:cubicBezTo>
                      <a:pt x="282222" y="1416755"/>
                      <a:pt x="292062" y="1445601"/>
                      <a:pt x="304800" y="1473200"/>
                    </a:cubicBezTo>
                    <a:cubicBezTo>
                      <a:pt x="323298" y="1513280"/>
                      <a:pt x="321733" y="1485004"/>
                      <a:pt x="321733" y="1507066"/>
                    </a:cubicBezTo>
                    <a:lnTo>
                      <a:pt x="321733" y="1524000"/>
                    </a:lnTo>
                    <a:lnTo>
                      <a:pt x="279400" y="1591733"/>
                    </a:lnTo>
                    <a:lnTo>
                      <a:pt x="211667" y="1600200"/>
                    </a:lnTo>
                    <a:cubicBezTo>
                      <a:pt x="186267" y="1611489"/>
                      <a:pt x="161124" y="1623375"/>
                      <a:pt x="135467" y="1634066"/>
                    </a:cubicBezTo>
                    <a:cubicBezTo>
                      <a:pt x="127229" y="1637499"/>
                      <a:pt x="117720" y="1637941"/>
                      <a:pt x="110067" y="1642533"/>
                    </a:cubicBezTo>
                    <a:cubicBezTo>
                      <a:pt x="103222" y="1646640"/>
                      <a:pt x="93133" y="1659466"/>
                      <a:pt x="93133" y="1659466"/>
                    </a:cubicBezTo>
                    <a:lnTo>
                      <a:pt x="93133" y="1701800"/>
                    </a:lnTo>
                    <a:cubicBezTo>
                      <a:pt x="95955" y="1730022"/>
                      <a:pt x="103173" y="1758147"/>
                      <a:pt x="101600" y="1786466"/>
                    </a:cubicBezTo>
                    <a:cubicBezTo>
                      <a:pt x="100309" y="1809703"/>
                      <a:pt x="84667" y="1854200"/>
                      <a:pt x="84667" y="1854200"/>
                    </a:cubicBezTo>
                    <a:lnTo>
                      <a:pt x="84667" y="1947333"/>
                    </a:lnTo>
                    <a:cubicBezTo>
                      <a:pt x="113777" y="1988087"/>
                      <a:pt x="115973" y="2010707"/>
                      <a:pt x="160867" y="2023533"/>
                    </a:cubicBezTo>
                    <a:cubicBezTo>
                      <a:pt x="169008" y="2025859"/>
                      <a:pt x="177801" y="2013655"/>
                      <a:pt x="186267" y="2023533"/>
                    </a:cubicBezTo>
                    <a:cubicBezTo>
                      <a:pt x="194733" y="2033411"/>
                      <a:pt x="203200" y="2063044"/>
                      <a:pt x="211667" y="2082800"/>
                    </a:cubicBezTo>
                    <a:lnTo>
                      <a:pt x="220134" y="2099733"/>
                    </a:lnTo>
                    <a:cubicBezTo>
                      <a:pt x="234245" y="2125133"/>
                      <a:pt x="334435" y="2153356"/>
                      <a:pt x="355601" y="2184400"/>
                    </a:cubicBezTo>
                    <a:cubicBezTo>
                      <a:pt x="376767" y="2215444"/>
                      <a:pt x="347133" y="2258107"/>
                      <a:pt x="347133" y="2286000"/>
                    </a:cubicBezTo>
                    <a:lnTo>
                      <a:pt x="330200" y="2328333"/>
                    </a:lnTo>
                    <a:cubicBezTo>
                      <a:pt x="190461" y="2371330"/>
                      <a:pt x="258520" y="2362200"/>
                      <a:pt x="127000" y="2362200"/>
                    </a:cubicBezTo>
                    <a:lnTo>
                      <a:pt x="84667" y="2413000"/>
                    </a:lnTo>
                    <a:cubicBezTo>
                      <a:pt x="93134" y="2438400"/>
                      <a:pt x="104379" y="2463037"/>
                      <a:pt x="110067" y="2489200"/>
                    </a:cubicBezTo>
                    <a:cubicBezTo>
                      <a:pt x="118545" y="2528201"/>
                      <a:pt x="127000" y="2607733"/>
                      <a:pt x="127000" y="2607733"/>
                    </a:cubicBezTo>
                    <a:lnTo>
                      <a:pt x="135467" y="2658533"/>
                    </a:lnTo>
                    <a:lnTo>
                      <a:pt x="251658" y="2920999"/>
                    </a:lnTo>
                    <a:lnTo>
                      <a:pt x="543849" y="2920999"/>
                    </a:lnTo>
                    <a:cubicBezTo>
                      <a:pt x="636879" y="2931336"/>
                      <a:pt x="583324" y="2929466"/>
                      <a:pt x="659680" y="2929466"/>
                    </a:cubicBezTo>
                    <a:lnTo>
                      <a:pt x="753533" y="2887133"/>
                    </a:lnTo>
                    <a:cubicBezTo>
                      <a:pt x="785960" y="2897942"/>
                      <a:pt x="834344" y="2917571"/>
                      <a:pt x="872067" y="2921000"/>
                    </a:cubicBezTo>
                    <a:cubicBezTo>
                      <a:pt x="888931" y="2922533"/>
                      <a:pt x="905934" y="2921000"/>
                      <a:pt x="922867" y="2921000"/>
                    </a:cubicBezTo>
                    <a:lnTo>
                      <a:pt x="939800" y="2912533"/>
                    </a:lnTo>
                    <a:lnTo>
                      <a:pt x="1007533" y="2717800"/>
                    </a:lnTo>
                    <a:cubicBezTo>
                      <a:pt x="1013177" y="2571044"/>
                      <a:pt x="976489" y="2407356"/>
                      <a:pt x="1024466" y="2277533"/>
                    </a:cubicBezTo>
                    <a:cubicBezTo>
                      <a:pt x="1016000" y="2192866"/>
                      <a:pt x="1006122" y="2130777"/>
                      <a:pt x="999067" y="2023533"/>
                    </a:cubicBezTo>
                    <a:cubicBezTo>
                      <a:pt x="992012" y="1916289"/>
                      <a:pt x="987778" y="1763888"/>
                      <a:pt x="982133" y="1634066"/>
                    </a:cubicBezTo>
                    <a:cubicBezTo>
                      <a:pt x="987778" y="1467555"/>
                      <a:pt x="1035755" y="1334911"/>
                      <a:pt x="1041400" y="1168400"/>
                    </a:cubicBezTo>
                    <a:lnTo>
                      <a:pt x="1007533" y="770467"/>
                    </a:lnTo>
                    <a:cubicBezTo>
                      <a:pt x="1016000" y="702733"/>
                      <a:pt x="999066" y="635000"/>
                      <a:pt x="1007533" y="567266"/>
                    </a:cubicBezTo>
                    <a:lnTo>
                      <a:pt x="1049867" y="313266"/>
                    </a:lnTo>
                    <a:lnTo>
                      <a:pt x="990600" y="0"/>
                    </a:lnTo>
                    <a:lnTo>
                      <a:pt x="1007533" y="59266"/>
                    </a:lnTo>
                    <a:close/>
                  </a:path>
                </a:pathLst>
              </a:custGeom>
              <a:solidFill>
                <a:srgbClr val="00CC00"/>
              </a:solidFill>
              <a:ln w="12700" cap="flat" cmpd="sng">
                <a:solidFill>
                  <a:srgbClr val="000000"/>
                </a:solidFill>
                <a:prstDash val="solid"/>
                <a:round/>
                <a:headEnd type="none" w="med" len="med"/>
                <a:tailEnd type="none" w="med" len="med"/>
              </a:ln>
            </p:spPr>
            <p:txBody>
              <a:bodyPr/>
              <a:lstStyle/>
              <a:p>
                <a:endParaRPr lang="en-US"/>
              </a:p>
            </p:txBody>
          </p:sp>
          <p:grpSp>
            <p:nvGrpSpPr>
              <p:cNvPr id="5151" name="Group 28"/>
              <p:cNvGrpSpPr>
                <a:grpSpLocks/>
              </p:cNvGrpSpPr>
              <p:nvPr/>
            </p:nvGrpSpPr>
            <p:grpSpPr bwMode="auto">
              <a:xfrm>
                <a:off x="5833532" y="3640666"/>
                <a:ext cx="402674" cy="262467"/>
                <a:chOff x="4038600" y="1278466"/>
                <a:chExt cx="402674" cy="262467"/>
              </a:xfrm>
            </p:grpSpPr>
            <p:sp>
              <p:nvSpPr>
                <p:cNvPr id="30" name="Oval 29"/>
                <p:cNvSpPr/>
                <p:nvPr/>
              </p:nvSpPr>
              <p:spPr bwMode="auto">
                <a:xfrm>
                  <a:off x="4097867" y="1278467"/>
                  <a:ext cx="262466" cy="262466"/>
                </a:xfrm>
                <a:prstGeom prst="ellipse">
                  <a:avLst/>
                </a:prstGeom>
                <a:gradFill flip="none" rotWithShape="1">
                  <a:gsLst>
                    <a:gs pos="5000">
                      <a:srgbClr val="FF66FF"/>
                    </a:gs>
                    <a:gs pos="50000">
                      <a:srgbClr val="CC00CC"/>
                    </a:gs>
                    <a:gs pos="100000">
                      <a:srgbClr val="CC00CC">
                        <a:shade val="100000"/>
                        <a:satMod val="115000"/>
                      </a:srgbClr>
                    </a:gs>
                  </a:gsLst>
                  <a:path path="circle">
                    <a:fillToRect l="50000" t="50000" r="50000" b="50000"/>
                  </a:path>
                  <a:tileRect/>
                </a:gradFill>
                <a:ln w="9525" cap="flat" cmpd="sng" algn="ctr">
                  <a:solidFill>
                    <a:srgbClr val="CC00CC"/>
                  </a:solid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31" name="TextBox 30"/>
                <p:cNvSpPr txBox="1"/>
                <p:nvPr/>
              </p:nvSpPr>
              <p:spPr>
                <a:xfrm>
                  <a:off x="4039130" y="1277938"/>
                  <a:ext cx="401637" cy="255587"/>
                </a:xfrm>
                <a:prstGeom prst="rect">
                  <a:avLst/>
                </a:prstGeom>
                <a:noFill/>
              </p:spPr>
              <p:txBody>
                <a:bodyPr wrap="none">
                  <a:spAutoFit/>
                </a:bodyPr>
                <a:lstStyle/>
                <a:p>
                  <a:pPr>
                    <a:defRPr/>
                  </a:pPr>
                  <a:r>
                    <a:rPr lang="en-US" sz="1050" b="1" spc="-30" dirty="0">
                      <a:latin typeface="Arial Narrow" panose="020B0606020202030204" pitchFamily="34" charset="0"/>
                      <a:ea typeface="+mn-ea"/>
                    </a:rPr>
                    <a:t>Mg</a:t>
                  </a:r>
                  <a:r>
                    <a:rPr lang="en-US" sz="900" b="1" spc="-30" baseline="30000" dirty="0">
                      <a:latin typeface="Arial Narrow" panose="020B0606020202030204" pitchFamily="34" charset="0"/>
                      <a:ea typeface="+mn-ea"/>
                    </a:rPr>
                    <a:t>2+</a:t>
                  </a:r>
                  <a:endParaRPr lang="en-US" sz="1050" b="1" spc="-30" baseline="30000" dirty="0">
                    <a:latin typeface="Arial Narrow" panose="020B0606020202030204" pitchFamily="34" charset="0"/>
                    <a:ea typeface="+mn-ea"/>
                  </a:endParaRPr>
                </a:p>
              </p:txBody>
            </p:sp>
          </p:grpSp>
          <p:grpSp>
            <p:nvGrpSpPr>
              <p:cNvPr id="5152" name="Group 36"/>
              <p:cNvGrpSpPr>
                <a:grpSpLocks/>
              </p:cNvGrpSpPr>
              <p:nvPr/>
            </p:nvGrpSpPr>
            <p:grpSpPr bwMode="auto">
              <a:xfrm>
                <a:off x="3657600" y="3124200"/>
                <a:ext cx="685800" cy="685800"/>
                <a:chOff x="1295400" y="381000"/>
                <a:chExt cx="685800" cy="685800"/>
              </a:xfrm>
            </p:grpSpPr>
            <p:sp>
              <p:nvSpPr>
                <p:cNvPr id="38" name="Oval 37"/>
                <p:cNvSpPr/>
                <p:nvPr/>
              </p:nvSpPr>
              <p:spPr bwMode="auto">
                <a:xfrm>
                  <a:off x="1295400" y="381000"/>
                  <a:ext cx="685800" cy="685800"/>
                </a:xfrm>
                <a:prstGeom prst="ellipse">
                  <a:avLst/>
                </a:prstGeom>
                <a:gradFill flip="none" rotWithShape="1">
                  <a:gsLst>
                    <a:gs pos="29000">
                      <a:srgbClr val="CCFFFF"/>
                    </a:gs>
                    <a:gs pos="41000">
                      <a:srgbClr val="00CCFF"/>
                    </a:gs>
                    <a:gs pos="48000">
                      <a:srgbClr val="CCFFFF"/>
                    </a:gs>
                    <a:gs pos="93000">
                      <a:schemeClr val="bg1"/>
                    </a:gs>
                    <a:gs pos="84000">
                      <a:srgbClr val="CCFFFF"/>
                    </a:gs>
                    <a:gs pos="78000">
                      <a:srgbClr val="00CCFF"/>
                    </a:gs>
                    <a:gs pos="70000">
                      <a:srgbClr val="CCFFFF"/>
                    </a:gs>
                    <a:gs pos="58000">
                      <a:srgbClr val="00CCFF"/>
                    </a:gs>
                  </a:gsLst>
                  <a:path path="circle">
                    <a:fillToRect l="50000" t="50000" r="50000" b="50000"/>
                  </a:path>
                  <a:tileRect/>
                </a:gradFill>
                <a:ln w="9525" cap="flat" cmpd="sng" algn="ctr">
                  <a:noFill/>
                  <a:prstDash val="solid"/>
                  <a:round/>
                  <a:headEnd type="none" w="med" len="med"/>
                  <a:tailEnd type="none" w="med" len="med"/>
                </a:ln>
                <a:effectLst/>
              </p:spPr>
              <p:txBody>
                <a:bodyPr/>
                <a:lstStyle/>
                <a:p>
                  <a:pPr>
                    <a:defRPr/>
                  </a:pPr>
                  <a:endParaRPr lang="en-US">
                    <a:latin typeface="Calibri" pitchFamily="34" charset="0"/>
                    <a:ea typeface="+mn-ea"/>
                  </a:endParaRPr>
                </a:p>
              </p:txBody>
            </p:sp>
            <p:grpSp>
              <p:nvGrpSpPr>
                <p:cNvPr id="5180" name="Group 38"/>
                <p:cNvGrpSpPr>
                  <a:grpSpLocks/>
                </p:cNvGrpSpPr>
                <p:nvPr/>
              </p:nvGrpSpPr>
              <p:grpSpPr bwMode="auto">
                <a:xfrm>
                  <a:off x="1447800" y="592666"/>
                  <a:ext cx="402674" cy="262467"/>
                  <a:chOff x="4038600" y="1278466"/>
                  <a:chExt cx="402674" cy="262467"/>
                </a:xfrm>
              </p:grpSpPr>
              <p:sp>
                <p:nvSpPr>
                  <p:cNvPr id="40" name="Oval 39"/>
                  <p:cNvSpPr/>
                  <p:nvPr/>
                </p:nvSpPr>
                <p:spPr bwMode="auto">
                  <a:xfrm>
                    <a:off x="4097867" y="1278467"/>
                    <a:ext cx="262466" cy="262466"/>
                  </a:xfrm>
                  <a:prstGeom prst="ellipse">
                    <a:avLst/>
                  </a:prstGeom>
                  <a:gradFill flip="none" rotWithShape="1">
                    <a:gsLst>
                      <a:gs pos="5000">
                        <a:srgbClr val="FF66FF"/>
                      </a:gs>
                      <a:gs pos="50000">
                        <a:srgbClr val="CC00CC"/>
                      </a:gs>
                      <a:gs pos="100000">
                        <a:srgbClr val="CC00CC">
                          <a:shade val="100000"/>
                          <a:satMod val="115000"/>
                        </a:srgbClr>
                      </a:gs>
                    </a:gsLst>
                    <a:path path="circle">
                      <a:fillToRect l="50000" t="50000" r="50000" b="50000"/>
                    </a:path>
                    <a:tileRect/>
                  </a:gradFill>
                  <a:ln w="9525" cap="flat" cmpd="sng" algn="ctr">
                    <a:solidFill>
                      <a:srgbClr val="CC00CC"/>
                    </a:solid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41" name="TextBox 40"/>
                  <p:cNvSpPr txBox="1"/>
                  <p:nvPr/>
                </p:nvSpPr>
                <p:spPr>
                  <a:xfrm>
                    <a:off x="4038600" y="1277938"/>
                    <a:ext cx="403225" cy="255587"/>
                  </a:xfrm>
                  <a:prstGeom prst="rect">
                    <a:avLst/>
                  </a:prstGeom>
                  <a:noFill/>
                </p:spPr>
                <p:txBody>
                  <a:bodyPr wrap="none">
                    <a:spAutoFit/>
                  </a:bodyPr>
                  <a:lstStyle/>
                  <a:p>
                    <a:pPr>
                      <a:defRPr/>
                    </a:pPr>
                    <a:r>
                      <a:rPr lang="en-US" sz="1050" b="1" spc="-30" dirty="0">
                        <a:latin typeface="Arial Narrow" panose="020B0606020202030204" pitchFamily="34" charset="0"/>
                        <a:ea typeface="+mn-ea"/>
                      </a:rPr>
                      <a:t>Mg</a:t>
                    </a:r>
                    <a:r>
                      <a:rPr lang="en-US" sz="900" b="1" spc="-30" baseline="30000" dirty="0">
                        <a:latin typeface="Arial Narrow" panose="020B0606020202030204" pitchFamily="34" charset="0"/>
                        <a:ea typeface="+mn-ea"/>
                      </a:rPr>
                      <a:t>2+</a:t>
                    </a:r>
                    <a:endParaRPr lang="en-US" sz="1050" b="1" spc="-30" baseline="30000" dirty="0">
                      <a:latin typeface="Arial Narrow" panose="020B0606020202030204" pitchFamily="34" charset="0"/>
                      <a:ea typeface="+mn-ea"/>
                    </a:endParaRPr>
                  </a:p>
                </p:txBody>
              </p:sp>
            </p:grpSp>
          </p:grpSp>
          <p:sp>
            <p:nvSpPr>
              <p:cNvPr id="43" name="Oval 42"/>
              <p:cNvSpPr/>
              <p:nvPr/>
            </p:nvSpPr>
            <p:spPr bwMode="auto">
              <a:xfrm>
                <a:off x="2667000" y="3733800"/>
                <a:ext cx="685800" cy="685800"/>
              </a:xfrm>
              <a:prstGeom prst="ellipse">
                <a:avLst/>
              </a:prstGeom>
              <a:gradFill flip="none" rotWithShape="1">
                <a:gsLst>
                  <a:gs pos="29000">
                    <a:srgbClr val="CCFFFF"/>
                  </a:gs>
                  <a:gs pos="41000">
                    <a:srgbClr val="00CCFF"/>
                  </a:gs>
                  <a:gs pos="48000">
                    <a:srgbClr val="CCFFFF"/>
                  </a:gs>
                  <a:gs pos="93000">
                    <a:schemeClr val="bg1"/>
                  </a:gs>
                  <a:gs pos="84000">
                    <a:srgbClr val="CCFFFF"/>
                  </a:gs>
                  <a:gs pos="78000">
                    <a:srgbClr val="00CCFF"/>
                  </a:gs>
                  <a:gs pos="70000">
                    <a:srgbClr val="CCFFFF"/>
                  </a:gs>
                  <a:gs pos="58000">
                    <a:srgbClr val="00CCFF"/>
                  </a:gs>
                </a:gsLst>
                <a:path path="circle">
                  <a:fillToRect l="50000" t="50000" r="50000" b="50000"/>
                </a:path>
                <a:tileRect/>
              </a:gradFill>
              <a:ln w="9525" cap="flat" cmpd="sng" algn="ctr">
                <a:no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5156" name="Freeform 35"/>
              <p:cNvSpPr>
                <a:spLocks/>
              </p:cNvSpPr>
              <p:nvPr/>
            </p:nvSpPr>
            <p:spPr bwMode="auto">
              <a:xfrm flipH="1">
                <a:off x="2429932" y="2438400"/>
                <a:ext cx="770467" cy="2937933"/>
              </a:xfrm>
              <a:custGeom>
                <a:avLst/>
                <a:gdLst>
                  <a:gd name="T0" fmla="*/ 398216 w 1049867"/>
                  <a:gd name="T1" fmla="*/ 59781 h 2929467"/>
                  <a:gd name="T2" fmla="*/ 274401 w 1049867"/>
                  <a:gd name="T3" fmla="*/ 17080 h 2929467"/>
                  <a:gd name="T4" fmla="*/ 217513 w 1049867"/>
                  <a:gd name="T5" fmla="*/ 42701 h 2929467"/>
                  <a:gd name="T6" fmla="*/ 133854 w 1049867"/>
                  <a:gd name="T7" fmla="*/ 17080 h 2929467"/>
                  <a:gd name="T8" fmla="*/ 50195 w 1049867"/>
                  <a:gd name="T9" fmla="*/ 25621 h 2929467"/>
                  <a:gd name="T10" fmla="*/ 23424 w 1049867"/>
                  <a:gd name="T11" fmla="*/ 204967 h 2929467"/>
                  <a:gd name="T12" fmla="*/ 36810 w 1049867"/>
                  <a:gd name="T13" fmla="*/ 350151 h 2929467"/>
                  <a:gd name="T14" fmla="*/ 0 w 1049867"/>
                  <a:gd name="T15" fmla="*/ 572198 h 2929467"/>
                  <a:gd name="T16" fmla="*/ 26771 w 1049867"/>
                  <a:gd name="T17" fmla="*/ 700302 h 2929467"/>
                  <a:gd name="T18" fmla="*/ 83659 w 1049867"/>
                  <a:gd name="T19" fmla="*/ 725924 h 2929467"/>
                  <a:gd name="T20" fmla="*/ 97044 w 1049867"/>
                  <a:gd name="T21" fmla="*/ 913810 h 2929467"/>
                  <a:gd name="T22" fmla="*/ 53542 w 1049867"/>
                  <a:gd name="T23" fmla="*/ 956510 h 2929467"/>
                  <a:gd name="T24" fmla="*/ 6693 w 1049867"/>
                  <a:gd name="T25" fmla="*/ 1152938 h 2929467"/>
                  <a:gd name="T26" fmla="*/ 30117 w 1049867"/>
                  <a:gd name="T27" fmla="*/ 1212720 h 2929467"/>
                  <a:gd name="T28" fmla="*/ 107084 w 1049867"/>
                  <a:gd name="T29" fmla="*/ 1400606 h 2929467"/>
                  <a:gd name="T30" fmla="*/ 120469 w 1049867"/>
                  <a:gd name="T31" fmla="*/ 1486009 h 2929467"/>
                  <a:gd name="T32" fmla="*/ 127162 w 1049867"/>
                  <a:gd name="T33" fmla="*/ 1520170 h 2929467"/>
                  <a:gd name="T34" fmla="*/ 127162 w 1049867"/>
                  <a:gd name="T35" fmla="*/ 1537251 h 2929467"/>
                  <a:gd name="T36" fmla="*/ 110430 w 1049867"/>
                  <a:gd name="T37" fmla="*/ 1605573 h 2929467"/>
                  <a:gd name="T38" fmla="*/ 83659 w 1049867"/>
                  <a:gd name="T39" fmla="*/ 1614113 h 2929467"/>
                  <a:gd name="T40" fmla="*/ 53542 w 1049867"/>
                  <a:gd name="T41" fmla="*/ 1648274 h 2929467"/>
                  <a:gd name="T42" fmla="*/ 43502 w 1049867"/>
                  <a:gd name="T43" fmla="*/ 1656815 h 2929467"/>
                  <a:gd name="T44" fmla="*/ 36810 w 1049867"/>
                  <a:gd name="T45" fmla="*/ 1673896 h 2929467"/>
                  <a:gd name="T46" fmla="*/ 36810 w 1049867"/>
                  <a:gd name="T47" fmla="*/ 1673896 h 2929467"/>
                  <a:gd name="T48" fmla="*/ 36810 w 1049867"/>
                  <a:gd name="T49" fmla="*/ 1716597 h 2929467"/>
                  <a:gd name="T50" fmla="*/ 40156 w 1049867"/>
                  <a:gd name="T51" fmla="*/ 1802000 h 2929467"/>
                  <a:gd name="T52" fmla="*/ 33464 w 1049867"/>
                  <a:gd name="T53" fmla="*/ 1870323 h 2929467"/>
                  <a:gd name="T54" fmla="*/ 33464 w 1049867"/>
                  <a:gd name="T55" fmla="*/ 1964265 h 2929467"/>
                  <a:gd name="T56" fmla="*/ 63581 w 1049867"/>
                  <a:gd name="T57" fmla="*/ 2041128 h 2929467"/>
                  <a:gd name="T58" fmla="*/ 73620 w 1049867"/>
                  <a:gd name="T59" fmla="*/ 2041128 h 2929467"/>
                  <a:gd name="T60" fmla="*/ 83659 w 1049867"/>
                  <a:gd name="T61" fmla="*/ 2100910 h 2929467"/>
                  <a:gd name="T62" fmla="*/ 87006 w 1049867"/>
                  <a:gd name="T63" fmla="*/ 2117990 h 2929467"/>
                  <a:gd name="T64" fmla="*/ 140547 w 1049867"/>
                  <a:gd name="T65" fmla="*/ 2203393 h 2929467"/>
                  <a:gd name="T66" fmla="*/ 137200 w 1049867"/>
                  <a:gd name="T67" fmla="*/ 2305877 h 2929467"/>
                  <a:gd name="T68" fmla="*/ 66670 w 1049867"/>
                  <a:gd name="T69" fmla="*/ 2331546 h 2929467"/>
                  <a:gd name="T70" fmla="*/ 50195 w 1049867"/>
                  <a:gd name="T71" fmla="*/ 2382739 h 2929467"/>
                  <a:gd name="T72" fmla="*/ 50195 w 1049867"/>
                  <a:gd name="T73" fmla="*/ 2382739 h 2929467"/>
                  <a:gd name="T74" fmla="*/ 33464 w 1049867"/>
                  <a:gd name="T75" fmla="*/ 2433981 h 2929467"/>
                  <a:gd name="T76" fmla="*/ 43502 w 1049867"/>
                  <a:gd name="T77" fmla="*/ 2510843 h 2929467"/>
                  <a:gd name="T78" fmla="*/ 50195 w 1049867"/>
                  <a:gd name="T79" fmla="*/ 2630407 h 2929467"/>
                  <a:gd name="T80" fmla="*/ 53542 w 1049867"/>
                  <a:gd name="T81" fmla="*/ 2681648 h 2929467"/>
                  <a:gd name="T82" fmla="*/ 108002 w 1049867"/>
                  <a:gd name="T83" fmla="*/ 2946397 h 2929467"/>
                  <a:gd name="T84" fmla="*/ 193170 w 1049867"/>
                  <a:gd name="T85" fmla="*/ 2937857 h 2929467"/>
                  <a:gd name="T86" fmla="*/ 243364 w 1049867"/>
                  <a:gd name="T87" fmla="*/ 2954938 h 2929467"/>
                  <a:gd name="T88" fmla="*/ 302385 w 1049867"/>
                  <a:gd name="T89" fmla="*/ 2946398 h 2929467"/>
                  <a:gd name="T90" fmla="*/ 344674 w 1049867"/>
                  <a:gd name="T91" fmla="*/ 2946398 h 2929467"/>
                  <a:gd name="T92" fmla="*/ 364752 w 1049867"/>
                  <a:gd name="T93" fmla="*/ 2946398 h 2929467"/>
                  <a:gd name="T94" fmla="*/ 371445 w 1049867"/>
                  <a:gd name="T95" fmla="*/ 2937857 h 2929467"/>
                  <a:gd name="T96" fmla="*/ 398216 w 1049867"/>
                  <a:gd name="T97" fmla="*/ 2741431 h 2929467"/>
                  <a:gd name="T98" fmla="*/ 404908 w 1049867"/>
                  <a:gd name="T99" fmla="*/ 2297336 h 2929467"/>
                  <a:gd name="T100" fmla="*/ 394870 w 1049867"/>
                  <a:gd name="T101" fmla="*/ 2041128 h 2929467"/>
                  <a:gd name="T102" fmla="*/ 388177 w 1049867"/>
                  <a:gd name="T103" fmla="*/ 1648274 h 2929467"/>
                  <a:gd name="T104" fmla="*/ 411601 w 1049867"/>
                  <a:gd name="T105" fmla="*/ 1178559 h 2929467"/>
                  <a:gd name="T106" fmla="*/ 398216 w 1049867"/>
                  <a:gd name="T107" fmla="*/ 777166 h 2929467"/>
                  <a:gd name="T108" fmla="*/ 398216 w 1049867"/>
                  <a:gd name="T109" fmla="*/ 572198 h 2929467"/>
                  <a:gd name="T110" fmla="*/ 414948 w 1049867"/>
                  <a:gd name="T111" fmla="*/ 315990 h 2929467"/>
                  <a:gd name="T112" fmla="*/ 391523 w 1049867"/>
                  <a:gd name="T113" fmla="*/ 0 h 2929467"/>
                  <a:gd name="T114" fmla="*/ 398216 w 1049867"/>
                  <a:gd name="T115" fmla="*/ 59781 h 29294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49867" h="2929467">
                    <a:moveTo>
                      <a:pt x="1007533" y="59266"/>
                    </a:moveTo>
                    <a:lnTo>
                      <a:pt x="694267" y="16933"/>
                    </a:lnTo>
                    <a:lnTo>
                      <a:pt x="550333" y="42333"/>
                    </a:lnTo>
                    <a:lnTo>
                      <a:pt x="338666" y="16933"/>
                    </a:lnTo>
                    <a:lnTo>
                      <a:pt x="127001" y="25400"/>
                    </a:lnTo>
                    <a:lnTo>
                      <a:pt x="59267" y="203200"/>
                    </a:lnTo>
                    <a:lnTo>
                      <a:pt x="93133" y="347133"/>
                    </a:lnTo>
                    <a:lnTo>
                      <a:pt x="0" y="567266"/>
                    </a:lnTo>
                    <a:cubicBezTo>
                      <a:pt x="39511" y="592666"/>
                      <a:pt x="28222" y="668866"/>
                      <a:pt x="67733" y="694266"/>
                    </a:cubicBezTo>
                    <a:lnTo>
                      <a:pt x="211667" y="719666"/>
                    </a:lnTo>
                    <a:lnTo>
                      <a:pt x="245533" y="905933"/>
                    </a:lnTo>
                    <a:lnTo>
                      <a:pt x="135467" y="948266"/>
                    </a:lnTo>
                    <a:lnTo>
                      <a:pt x="16933" y="1143000"/>
                    </a:lnTo>
                    <a:lnTo>
                      <a:pt x="76200" y="1202266"/>
                    </a:lnTo>
                    <a:lnTo>
                      <a:pt x="270933" y="1388533"/>
                    </a:lnTo>
                    <a:cubicBezTo>
                      <a:pt x="282222" y="1416755"/>
                      <a:pt x="292062" y="1445601"/>
                      <a:pt x="304800" y="1473200"/>
                    </a:cubicBezTo>
                    <a:cubicBezTo>
                      <a:pt x="323298" y="1513280"/>
                      <a:pt x="321733" y="1485004"/>
                      <a:pt x="321733" y="1507066"/>
                    </a:cubicBezTo>
                    <a:lnTo>
                      <a:pt x="321733" y="1524000"/>
                    </a:lnTo>
                    <a:lnTo>
                      <a:pt x="279400" y="1591733"/>
                    </a:lnTo>
                    <a:lnTo>
                      <a:pt x="211667" y="1600200"/>
                    </a:lnTo>
                    <a:cubicBezTo>
                      <a:pt x="186267" y="1611489"/>
                      <a:pt x="161124" y="1623375"/>
                      <a:pt x="135467" y="1634066"/>
                    </a:cubicBezTo>
                    <a:cubicBezTo>
                      <a:pt x="127229" y="1637499"/>
                      <a:pt x="117720" y="1637941"/>
                      <a:pt x="110067" y="1642533"/>
                    </a:cubicBezTo>
                    <a:cubicBezTo>
                      <a:pt x="103222" y="1646640"/>
                      <a:pt x="93133" y="1659466"/>
                      <a:pt x="93133" y="1659466"/>
                    </a:cubicBezTo>
                    <a:lnTo>
                      <a:pt x="93133" y="1701800"/>
                    </a:lnTo>
                    <a:cubicBezTo>
                      <a:pt x="95955" y="1730022"/>
                      <a:pt x="103173" y="1758147"/>
                      <a:pt x="101600" y="1786466"/>
                    </a:cubicBezTo>
                    <a:cubicBezTo>
                      <a:pt x="100309" y="1809703"/>
                      <a:pt x="84667" y="1854200"/>
                      <a:pt x="84667" y="1854200"/>
                    </a:cubicBezTo>
                    <a:lnTo>
                      <a:pt x="84667" y="1947333"/>
                    </a:lnTo>
                    <a:cubicBezTo>
                      <a:pt x="113777" y="1988087"/>
                      <a:pt x="115973" y="2010707"/>
                      <a:pt x="160867" y="2023533"/>
                    </a:cubicBezTo>
                    <a:cubicBezTo>
                      <a:pt x="169008" y="2025859"/>
                      <a:pt x="177801" y="2013655"/>
                      <a:pt x="186267" y="2023533"/>
                    </a:cubicBezTo>
                    <a:cubicBezTo>
                      <a:pt x="194733" y="2033411"/>
                      <a:pt x="203200" y="2063044"/>
                      <a:pt x="211667" y="2082800"/>
                    </a:cubicBezTo>
                    <a:lnTo>
                      <a:pt x="220134" y="2099733"/>
                    </a:lnTo>
                    <a:cubicBezTo>
                      <a:pt x="234245" y="2125133"/>
                      <a:pt x="334435" y="2153356"/>
                      <a:pt x="355601" y="2184400"/>
                    </a:cubicBezTo>
                    <a:cubicBezTo>
                      <a:pt x="376767" y="2215444"/>
                      <a:pt x="347133" y="2258107"/>
                      <a:pt x="347133" y="2286000"/>
                    </a:cubicBezTo>
                    <a:lnTo>
                      <a:pt x="168682" y="2311448"/>
                    </a:lnTo>
                    <a:cubicBezTo>
                      <a:pt x="28943" y="2354445"/>
                      <a:pt x="133947" y="2353741"/>
                      <a:pt x="127000" y="2362200"/>
                    </a:cubicBezTo>
                    <a:lnTo>
                      <a:pt x="84667" y="2413000"/>
                    </a:lnTo>
                    <a:cubicBezTo>
                      <a:pt x="93134" y="2438400"/>
                      <a:pt x="104379" y="2463037"/>
                      <a:pt x="110067" y="2489200"/>
                    </a:cubicBezTo>
                    <a:cubicBezTo>
                      <a:pt x="118545" y="2528201"/>
                      <a:pt x="127000" y="2607733"/>
                      <a:pt x="127000" y="2607733"/>
                    </a:cubicBezTo>
                    <a:lnTo>
                      <a:pt x="135467" y="2658533"/>
                    </a:lnTo>
                    <a:lnTo>
                      <a:pt x="273259" y="2920999"/>
                    </a:lnTo>
                    <a:lnTo>
                      <a:pt x="488743" y="2912533"/>
                    </a:lnTo>
                    <a:cubicBezTo>
                      <a:pt x="581773" y="2922870"/>
                      <a:pt x="539384" y="2929467"/>
                      <a:pt x="615740" y="2929467"/>
                    </a:cubicBezTo>
                    <a:lnTo>
                      <a:pt x="765069" y="2921000"/>
                    </a:lnTo>
                    <a:cubicBezTo>
                      <a:pt x="797496" y="2931809"/>
                      <a:pt x="845767" y="2921000"/>
                      <a:pt x="872067" y="2921000"/>
                    </a:cubicBezTo>
                    <a:lnTo>
                      <a:pt x="922867" y="2921000"/>
                    </a:lnTo>
                    <a:lnTo>
                      <a:pt x="939800" y="2912533"/>
                    </a:lnTo>
                    <a:lnTo>
                      <a:pt x="1007533" y="2717800"/>
                    </a:lnTo>
                    <a:cubicBezTo>
                      <a:pt x="1013177" y="2571044"/>
                      <a:pt x="976489" y="2407356"/>
                      <a:pt x="1024466" y="2277533"/>
                    </a:cubicBezTo>
                    <a:cubicBezTo>
                      <a:pt x="1016000" y="2192866"/>
                      <a:pt x="1006122" y="2130777"/>
                      <a:pt x="999067" y="2023533"/>
                    </a:cubicBezTo>
                    <a:cubicBezTo>
                      <a:pt x="992012" y="1916289"/>
                      <a:pt x="987778" y="1763888"/>
                      <a:pt x="982133" y="1634066"/>
                    </a:cubicBezTo>
                    <a:cubicBezTo>
                      <a:pt x="987778" y="1467555"/>
                      <a:pt x="1035755" y="1334911"/>
                      <a:pt x="1041400" y="1168400"/>
                    </a:cubicBezTo>
                    <a:lnTo>
                      <a:pt x="1007533" y="770467"/>
                    </a:lnTo>
                    <a:cubicBezTo>
                      <a:pt x="1016000" y="702733"/>
                      <a:pt x="999066" y="635000"/>
                      <a:pt x="1007533" y="567266"/>
                    </a:cubicBezTo>
                    <a:lnTo>
                      <a:pt x="1049867" y="313266"/>
                    </a:lnTo>
                    <a:lnTo>
                      <a:pt x="990600" y="0"/>
                    </a:lnTo>
                    <a:lnTo>
                      <a:pt x="1007533" y="59266"/>
                    </a:lnTo>
                    <a:close/>
                  </a:path>
                </a:pathLst>
              </a:custGeom>
              <a:solidFill>
                <a:srgbClr val="00CC00"/>
              </a:solidFill>
              <a:ln w="12700" cap="flat" cmpd="sng">
                <a:solidFill>
                  <a:srgbClr val="000000"/>
                </a:solidFill>
                <a:prstDash val="solid"/>
                <a:round/>
                <a:headEnd type="none" w="med" len="med"/>
                <a:tailEnd type="none" w="med" len="med"/>
              </a:ln>
            </p:spPr>
            <p:txBody>
              <a:bodyPr/>
              <a:lstStyle/>
              <a:p>
                <a:endParaRPr lang="en-US"/>
              </a:p>
            </p:txBody>
          </p:sp>
          <p:grpSp>
            <p:nvGrpSpPr>
              <p:cNvPr id="5157" name="Group 43"/>
              <p:cNvGrpSpPr>
                <a:grpSpLocks/>
              </p:cNvGrpSpPr>
              <p:nvPr/>
            </p:nvGrpSpPr>
            <p:grpSpPr bwMode="auto">
              <a:xfrm>
                <a:off x="2819400" y="3945466"/>
                <a:ext cx="402674" cy="262467"/>
                <a:chOff x="4038600" y="1278466"/>
                <a:chExt cx="402674" cy="262467"/>
              </a:xfrm>
            </p:grpSpPr>
            <p:sp>
              <p:nvSpPr>
                <p:cNvPr id="45" name="Oval 44"/>
                <p:cNvSpPr/>
                <p:nvPr/>
              </p:nvSpPr>
              <p:spPr bwMode="auto">
                <a:xfrm>
                  <a:off x="4097867" y="1278467"/>
                  <a:ext cx="262466" cy="262466"/>
                </a:xfrm>
                <a:prstGeom prst="ellipse">
                  <a:avLst/>
                </a:prstGeom>
                <a:gradFill flip="none" rotWithShape="1">
                  <a:gsLst>
                    <a:gs pos="5000">
                      <a:srgbClr val="FF66FF"/>
                    </a:gs>
                    <a:gs pos="50000">
                      <a:srgbClr val="CC00CC"/>
                    </a:gs>
                    <a:gs pos="100000">
                      <a:srgbClr val="CC00CC">
                        <a:shade val="100000"/>
                        <a:satMod val="115000"/>
                      </a:srgbClr>
                    </a:gs>
                  </a:gsLst>
                  <a:path path="circle">
                    <a:fillToRect l="50000" t="50000" r="50000" b="50000"/>
                  </a:path>
                  <a:tileRect/>
                </a:gradFill>
                <a:ln w="9525" cap="flat" cmpd="sng" algn="ctr">
                  <a:solidFill>
                    <a:srgbClr val="CC00CC"/>
                  </a:solid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46" name="TextBox 45"/>
                <p:cNvSpPr txBox="1"/>
                <p:nvPr/>
              </p:nvSpPr>
              <p:spPr>
                <a:xfrm>
                  <a:off x="4038600" y="1277938"/>
                  <a:ext cx="403225" cy="255587"/>
                </a:xfrm>
                <a:prstGeom prst="rect">
                  <a:avLst/>
                </a:prstGeom>
                <a:noFill/>
              </p:spPr>
              <p:txBody>
                <a:bodyPr wrap="none">
                  <a:spAutoFit/>
                </a:bodyPr>
                <a:lstStyle/>
                <a:p>
                  <a:pPr>
                    <a:defRPr/>
                  </a:pPr>
                  <a:r>
                    <a:rPr lang="en-US" sz="1050" b="1" spc="-30" dirty="0">
                      <a:latin typeface="Arial Narrow" panose="020B0606020202030204" pitchFamily="34" charset="0"/>
                      <a:ea typeface="+mn-ea"/>
                    </a:rPr>
                    <a:t>Mg</a:t>
                  </a:r>
                  <a:r>
                    <a:rPr lang="en-US" sz="900" b="1" spc="-30" baseline="30000" dirty="0">
                      <a:latin typeface="Arial Narrow" panose="020B0606020202030204" pitchFamily="34" charset="0"/>
                      <a:ea typeface="+mn-ea"/>
                    </a:rPr>
                    <a:t>2+</a:t>
                  </a:r>
                  <a:endParaRPr lang="en-US" sz="1050" b="1" spc="-30" baseline="30000" dirty="0">
                    <a:latin typeface="Arial Narrow" panose="020B0606020202030204" pitchFamily="34" charset="0"/>
                    <a:ea typeface="+mn-ea"/>
                  </a:endParaRPr>
                </a:p>
              </p:txBody>
            </p:sp>
          </p:grpSp>
          <p:grpSp>
            <p:nvGrpSpPr>
              <p:cNvPr id="5158" name="Group 46"/>
              <p:cNvGrpSpPr>
                <a:grpSpLocks/>
              </p:cNvGrpSpPr>
              <p:nvPr/>
            </p:nvGrpSpPr>
            <p:grpSpPr bwMode="auto">
              <a:xfrm>
                <a:off x="2125136" y="3039533"/>
                <a:ext cx="402674" cy="262467"/>
                <a:chOff x="4038600" y="1278466"/>
                <a:chExt cx="402674" cy="262467"/>
              </a:xfrm>
            </p:grpSpPr>
            <p:sp>
              <p:nvSpPr>
                <p:cNvPr id="48" name="Oval 47"/>
                <p:cNvSpPr/>
                <p:nvPr/>
              </p:nvSpPr>
              <p:spPr bwMode="auto">
                <a:xfrm>
                  <a:off x="4097867" y="1278467"/>
                  <a:ext cx="262466" cy="262466"/>
                </a:xfrm>
                <a:prstGeom prst="ellipse">
                  <a:avLst/>
                </a:prstGeom>
                <a:gradFill flip="none" rotWithShape="1">
                  <a:gsLst>
                    <a:gs pos="5000">
                      <a:srgbClr val="FF66FF"/>
                    </a:gs>
                    <a:gs pos="50000">
                      <a:srgbClr val="CC00CC"/>
                    </a:gs>
                    <a:gs pos="100000">
                      <a:srgbClr val="CC00CC">
                        <a:shade val="100000"/>
                        <a:satMod val="115000"/>
                      </a:srgbClr>
                    </a:gs>
                  </a:gsLst>
                  <a:path path="circle">
                    <a:fillToRect l="50000" t="50000" r="50000" b="50000"/>
                  </a:path>
                  <a:tileRect/>
                </a:gradFill>
                <a:ln w="9525" cap="flat" cmpd="sng" algn="ctr">
                  <a:solidFill>
                    <a:srgbClr val="CC00CC"/>
                  </a:solid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49" name="TextBox 48"/>
                <p:cNvSpPr txBox="1"/>
                <p:nvPr/>
              </p:nvSpPr>
              <p:spPr>
                <a:xfrm>
                  <a:off x="4039127" y="1278996"/>
                  <a:ext cx="401637" cy="254000"/>
                </a:xfrm>
                <a:prstGeom prst="rect">
                  <a:avLst/>
                </a:prstGeom>
                <a:noFill/>
              </p:spPr>
              <p:txBody>
                <a:bodyPr wrap="none">
                  <a:spAutoFit/>
                </a:bodyPr>
                <a:lstStyle/>
                <a:p>
                  <a:pPr>
                    <a:defRPr/>
                  </a:pPr>
                  <a:r>
                    <a:rPr lang="en-US" sz="1050" b="1" spc="-30" dirty="0">
                      <a:latin typeface="Arial Narrow" panose="020B0606020202030204" pitchFamily="34" charset="0"/>
                      <a:ea typeface="+mn-ea"/>
                    </a:rPr>
                    <a:t>Mg</a:t>
                  </a:r>
                  <a:r>
                    <a:rPr lang="en-US" sz="900" b="1" spc="-30" baseline="30000" dirty="0">
                      <a:latin typeface="Arial Narrow" panose="020B0606020202030204" pitchFamily="34" charset="0"/>
                      <a:ea typeface="+mn-ea"/>
                    </a:rPr>
                    <a:t>2+</a:t>
                  </a:r>
                  <a:endParaRPr lang="en-US" sz="1050" b="1" spc="-30" baseline="30000" dirty="0">
                    <a:latin typeface="Arial Narrow" panose="020B0606020202030204" pitchFamily="34" charset="0"/>
                    <a:ea typeface="+mn-ea"/>
                  </a:endParaRPr>
                </a:p>
              </p:txBody>
            </p:sp>
          </p:grpSp>
          <p:grpSp>
            <p:nvGrpSpPr>
              <p:cNvPr id="5159" name="Group 49"/>
              <p:cNvGrpSpPr>
                <a:grpSpLocks/>
              </p:cNvGrpSpPr>
              <p:nvPr/>
            </p:nvGrpSpPr>
            <p:grpSpPr bwMode="auto">
              <a:xfrm>
                <a:off x="6646334" y="4275667"/>
                <a:ext cx="402674" cy="262467"/>
                <a:chOff x="4038600" y="1278466"/>
                <a:chExt cx="402674" cy="262467"/>
              </a:xfrm>
            </p:grpSpPr>
            <p:sp>
              <p:nvSpPr>
                <p:cNvPr id="51" name="Oval 50"/>
                <p:cNvSpPr/>
                <p:nvPr/>
              </p:nvSpPr>
              <p:spPr bwMode="auto">
                <a:xfrm>
                  <a:off x="4097867" y="1278467"/>
                  <a:ext cx="262466" cy="262466"/>
                </a:xfrm>
                <a:prstGeom prst="ellipse">
                  <a:avLst/>
                </a:prstGeom>
                <a:gradFill flip="none" rotWithShape="1">
                  <a:gsLst>
                    <a:gs pos="5000">
                      <a:srgbClr val="FF66FF"/>
                    </a:gs>
                    <a:gs pos="50000">
                      <a:srgbClr val="CC00CC"/>
                    </a:gs>
                    <a:gs pos="100000">
                      <a:srgbClr val="CC00CC">
                        <a:shade val="100000"/>
                        <a:satMod val="115000"/>
                      </a:srgbClr>
                    </a:gs>
                  </a:gsLst>
                  <a:path path="circle">
                    <a:fillToRect l="50000" t="50000" r="50000" b="50000"/>
                  </a:path>
                  <a:tileRect/>
                </a:gradFill>
                <a:ln w="9525" cap="flat" cmpd="sng" algn="ctr">
                  <a:solidFill>
                    <a:srgbClr val="CC00CC"/>
                  </a:solid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52" name="TextBox 51"/>
                <p:cNvSpPr txBox="1"/>
                <p:nvPr/>
              </p:nvSpPr>
              <p:spPr>
                <a:xfrm>
                  <a:off x="4039128" y="1277937"/>
                  <a:ext cx="401637" cy="255587"/>
                </a:xfrm>
                <a:prstGeom prst="rect">
                  <a:avLst/>
                </a:prstGeom>
                <a:noFill/>
              </p:spPr>
              <p:txBody>
                <a:bodyPr wrap="none">
                  <a:spAutoFit/>
                </a:bodyPr>
                <a:lstStyle/>
                <a:p>
                  <a:pPr>
                    <a:defRPr/>
                  </a:pPr>
                  <a:r>
                    <a:rPr lang="en-US" sz="1050" b="1" spc="-30" dirty="0">
                      <a:latin typeface="Arial Narrow" panose="020B0606020202030204" pitchFamily="34" charset="0"/>
                      <a:ea typeface="+mn-ea"/>
                    </a:rPr>
                    <a:t>Mg</a:t>
                  </a:r>
                  <a:r>
                    <a:rPr lang="en-US" sz="900" b="1" spc="-30" baseline="30000" dirty="0">
                      <a:latin typeface="Arial Narrow" panose="020B0606020202030204" pitchFamily="34" charset="0"/>
                      <a:ea typeface="+mn-ea"/>
                    </a:rPr>
                    <a:t>2+</a:t>
                  </a:r>
                  <a:endParaRPr lang="en-US" sz="1050" b="1" spc="-30" baseline="30000" dirty="0">
                    <a:latin typeface="Arial Narrow" panose="020B0606020202030204" pitchFamily="34" charset="0"/>
                    <a:ea typeface="+mn-ea"/>
                  </a:endParaRPr>
                </a:p>
              </p:txBody>
            </p:sp>
          </p:grpSp>
          <p:grpSp>
            <p:nvGrpSpPr>
              <p:cNvPr id="5160" name="Group 52"/>
              <p:cNvGrpSpPr>
                <a:grpSpLocks/>
              </p:cNvGrpSpPr>
              <p:nvPr/>
            </p:nvGrpSpPr>
            <p:grpSpPr bwMode="auto">
              <a:xfrm>
                <a:off x="7247467" y="2929465"/>
                <a:ext cx="402674" cy="262467"/>
                <a:chOff x="4038600" y="1278466"/>
                <a:chExt cx="402674" cy="262467"/>
              </a:xfrm>
            </p:grpSpPr>
            <p:sp>
              <p:nvSpPr>
                <p:cNvPr id="54" name="Oval 53"/>
                <p:cNvSpPr/>
                <p:nvPr/>
              </p:nvSpPr>
              <p:spPr bwMode="auto">
                <a:xfrm>
                  <a:off x="4097867" y="1278467"/>
                  <a:ext cx="262466" cy="262466"/>
                </a:xfrm>
                <a:prstGeom prst="ellipse">
                  <a:avLst/>
                </a:prstGeom>
                <a:gradFill flip="none" rotWithShape="1">
                  <a:gsLst>
                    <a:gs pos="5000">
                      <a:srgbClr val="FF66FF"/>
                    </a:gs>
                    <a:gs pos="50000">
                      <a:srgbClr val="CC00CC"/>
                    </a:gs>
                    <a:gs pos="100000">
                      <a:srgbClr val="CC00CC">
                        <a:shade val="100000"/>
                        <a:satMod val="115000"/>
                      </a:srgbClr>
                    </a:gs>
                  </a:gsLst>
                  <a:path path="circle">
                    <a:fillToRect l="50000" t="50000" r="50000" b="50000"/>
                  </a:path>
                  <a:tileRect/>
                </a:gradFill>
                <a:ln w="9525" cap="flat" cmpd="sng" algn="ctr">
                  <a:solidFill>
                    <a:srgbClr val="CC00CC"/>
                  </a:solidFill>
                  <a:prstDash val="solid"/>
                  <a:round/>
                  <a:headEnd type="none" w="med" len="med"/>
                  <a:tailEnd type="none" w="med" len="med"/>
                </a:ln>
                <a:effectLst/>
              </p:spPr>
              <p:txBody>
                <a:bodyPr/>
                <a:lstStyle/>
                <a:p>
                  <a:pPr>
                    <a:defRPr/>
                  </a:pPr>
                  <a:endParaRPr lang="en-US">
                    <a:latin typeface="Calibri" pitchFamily="34" charset="0"/>
                    <a:ea typeface="+mn-ea"/>
                  </a:endParaRPr>
                </a:p>
              </p:txBody>
            </p:sp>
            <p:sp>
              <p:nvSpPr>
                <p:cNvPr id="55" name="TextBox 54"/>
                <p:cNvSpPr txBox="1"/>
                <p:nvPr/>
              </p:nvSpPr>
              <p:spPr>
                <a:xfrm>
                  <a:off x="4038070" y="1277939"/>
                  <a:ext cx="403225" cy="255587"/>
                </a:xfrm>
                <a:prstGeom prst="rect">
                  <a:avLst/>
                </a:prstGeom>
                <a:noFill/>
              </p:spPr>
              <p:txBody>
                <a:bodyPr wrap="none">
                  <a:spAutoFit/>
                </a:bodyPr>
                <a:lstStyle/>
                <a:p>
                  <a:pPr>
                    <a:defRPr/>
                  </a:pPr>
                  <a:r>
                    <a:rPr lang="en-US" sz="1050" b="1" spc="-30" dirty="0">
                      <a:latin typeface="Arial Narrow" panose="020B0606020202030204" pitchFamily="34" charset="0"/>
                      <a:ea typeface="+mn-ea"/>
                    </a:rPr>
                    <a:t>Mg</a:t>
                  </a:r>
                  <a:r>
                    <a:rPr lang="en-US" sz="900" b="1" spc="-30" baseline="30000" dirty="0">
                      <a:latin typeface="Arial Narrow" panose="020B0606020202030204" pitchFamily="34" charset="0"/>
                      <a:ea typeface="+mn-ea"/>
                    </a:rPr>
                    <a:t>2+</a:t>
                  </a:r>
                  <a:endParaRPr lang="en-US" sz="1050" b="1" spc="-30" baseline="30000" dirty="0">
                    <a:latin typeface="Arial Narrow" panose="020B0606020202030204" pitchFamily="34" charset="0"/>
                    <a:ea typeface="+mn-ea"/>
                  </a:endParaRPr>
                </a:p>
              </p:txBody>
            </p:sp>
          </p:grpSp>
        </p:grpSp>
        <p:sp>
          <p:nvSpPr>
            <p:cNvPr id="5123" name="Rectangle 67"/>
            <p:cNvSpPr>
              <a:spLocks noChangeArrowheads="1"/>
            </p:cNvSpPr>
            <p:nvPr/>
          </p:nvSpPr>
          <p:spPr bwMode="auto">
            <a:xfrm>
              <a:off x="990600" y="2598738"/>
              <a:ext cx="7286625" cy="3802062"/>
            </a:xfrm>
            <a:prstGeom prst="rect">
              <a:avLst/>
            </a:prstGeom>
            <a:solidFill>
              <a:srgbClr val="FFFFFF">
                <a:alpha val="24000"/>
              </a:srgbClr>
            </a:solidFill>
            <a:ln>
              <a:noFill/>
            </a:ln>
          </p:spPr>
          <p:txBody>
            <a:bodyPr/>
            <a:lstStyle/>
            <a:p>
              <a:endParaRPr lang="en-US"/>
            </a:p>
          </p:txBody>
        </p:sp>
        <p:sp>
          <p:nvSpPr>
            <p:cNvPr id="5125" name="Oval 6"/>
            <p:cNvSpPr>
              <a:spLocks noChangeAspect="1"/>
            </p:cNvSpPr>
            <p:nvPr/>
          </p:nvSpPr>
          <p:spPr bwMode="auto">
            <a:xfrm rot="1800000">
              <a:off x="3568699" y="958849"/>
              <a:ext cx="1981200" cy="1981200"/>
            </a:xfrm>
            <a:prstGeom prst="ellipse">
              <a:avLst/>
            </a:prstGeom>
            <a:blipFill dpi="0" rotWithShape="1">
              <a:blip r:embed="rId5"/>
              <a:srcRect/>
              <a:stretch>
                <a:fillRect/>
              </a:stretch>
            </a:blipFill>
            <a:ln w="57150">
              <a:solidFill>
                <a:srgbClr val="FF0000"/>
              </a:solidFill>
              <a:round/>
              <a:headEnd/>
              <a:tailEnd/>
            </a:ln>
          </p:spPr>
          <p:txBody>
            <a:bodyPr/>
            <a:lstStyle/>
            <a:p>
              <a:endParaRPr lang="en-US"/>
            </a:p>
          </p:txBody>
        </p:sp>
        <p:sp>
          <p:nvSpPr>
            <p:cNvPr id="5126" name="Oval 56"/>
            <p:cNvSpPr>
              <a:spLocks noChangeAspect="1"/>
            </p:cNvSpPr>
            <p:nvPr/>
          </p:nvSpPr>
          <p:spPr bwMode="auto">
            <a:xfrm>
              <a:off x="6248400" y="1035050"/>
              <a:ext cx="1981200" cy="1981200"/>
            </a:xfrm>
            <a:prstGeom prst="ellipse">
              <a:avLst/>
            </a:prstGeom>
            <a:blipFill dpi="0" rotWithShape="1">
              <a:blip r:embed="rId6"/>
              <a:srcRect/>
              <a:stretch>
                <a:fillRect/>
              </a:stretch>
            </a:blipFill>
            <a:ln w="57150">
              <a:solidFill>
                <a:schemeClr val="tx1"/>
              </a:solidFill>
              <a:round/>
              <a:headEnd/>
              <a:tailEnd/>
            </a:ln>
          </p:spPr>
          <p:txBody>
            <a:bodyPr/>
            <a:lstStyle/>
            <a:p>
              <a:endParaRPr lang="en-US"/>
            </a:p>
          </p:txBody>
        </p:sp>
        <p:sp>
          <p:nvSpPr>
            <p:cNvPr id="5127" name="Oval 62"/>
            <p:cNvSpPr>
              <a:spLocks noChangeAspect="1"/>
            </p:cNvSpPr>
            <p:nvPr/>
          </p:nvSpPr>
          <p:spPr bwMode="auto">
            <a:xfrm rot="10800000">
              <a:off x="857250" y="1035049"/>
              <a:ext cx="1981200" cy="1981200"/>
            </a:xfrm>
            <a:prstGeom prst="ellipse">
              <a:avLst/>
            </a:prstGeom>
            <a:blipFill dpi="0" rotWithShape="1">
              <a:blip r:embed="rId7"/>
              <a:srcRect/>
              <a:stretch>
                <a:fillRect/>
              </a:stretch>
            </a:blipFill>
            <a:ln w="57150">
              <a:solidFill>
                <a:srgbClr val="0000FF"/>
              </a:solidFill>
              <a:round/>
              <a:headEnd/>
              <a:tailEnd/>
            </a:ln>
          </p:spPr>
          <p:txBody>
            <a:bodyPr/>
            <a:lstStyle/>
            <a:p>
              <a:endParaRPr lang="en-US"/>
            </a:p>
          </p:txBody>
        </p:sp>
        <p:sp>
          <p:nvSpPr>
            <p:cNvPr id="5128" name="Oval 64"/>
            <p:cNvSpPr>
              <a:spLocks noChangeArrowheads="1"/>
            </p:cNvSpPr>
            <p:nvPr/>
          </p:nvSpPr>
          <p:spPr bwMode="auto">
            <a:xfrm>
              <a:off x="1828800" y="3378200"/>
              <a:ext cx="457200" cy="457200"/>
            </a:xfrm>
            <a:prstGeom prst="ellipse">
              <a:avLst/>
            </a:prstGeom>
            <a:solidFill>
              <a:srgbClr val="6699FF">
                <a:alpha val="64705"/>
              </a:srgbClr>
            </a:solidFill>
            <a:ln w="28575">
              <a:solidFill>
                <a:schemeClr val="tx1"/>
              </a:solidFill>
              <a:prstDash val="sysDash"/>
              <a:round/>
              <a:headEnd/>
              <a:tailEnd/>
            </a:ln>
          </p:spPr>
          <p:txBody>
            <a:bodyPr/>
            <a:lstStyle/>
            <a:p>
              <a:endParaRPr lang="en-US"/>
            </a:p>
          </p:txBody>
        </p:sp>
        <p:sp>
          <p:nvSpPr>
            <p:cNvPr id="5129" name="Freeform 65"/>
            <p:cNvSpPr>
              <a:spLocks/>
            </p:cNvSpPr>
            <p:nvPr/>
          </p:nvSpPr>
          <p:spPr bwMode="auto">
            <a:xfrm>
              <a:off x="1130299" y="2520950"/>
              <a:ext cx="728663" cy="1009650"/>
            </a:xfrm>
            <a:custGeom>
              <a:avLst/>
              <a:gdLst>
                <a:gd name="T0" fmla="*/ 0 w 838200"/>
                <a:gd name="T1" fmla="*/ 0 h 1432560"/>
                <a:gd name="T2" fmla="*/ 502920 w 838200"/>
                <a:gd name="T3" fmla="*/ 548154 h 1432560"/>
                <a:gd name="T4" fmla="*/ 685800 w 838200"/>
                <a:gd name="T5" fmla="*/ 867910 h 1432560"/>
                <a:gd name="T6" fmla="*/ 838200 w 838200"/>
                <a:gd name="T7" fmla="*/ 1431290 h 14325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8200" h="1432560">
                  <a:moveTo>
                    <a:pt x="0" y="0"/>
                  </a:moveTo>
                  <a:cubicBezTo>
                    <a:pt x="349250" y="398780"/>
                    <a:pt x="388620" y="403860"/>
                    <a:pt x="502920" y="548640"/>
                  </a:cubicBezTo>
                  <a:cubicBezTo>
                    <a:pt x="617220" y="693420"/>
                    <a:pt x="668020" y="767080"/>
                    <a:pt x="685800" y="868680"/>
                  </a:cubicBezTo>
                  <a:cubicBezTo>
                    <a:pt x="871220" y="1107440"/>
                    <a:pt x="828040" y="1333500"/>
                    <a:pt x="838200" y="1432560"/>
                  </a:cubicBezTo>
                </a:path>
              </a:pathLst>
            </a:custGeom>
            <a:noFill/>
            <a:ln w="28575"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0" name="Freeform 66"/>
            <p:cNvSpPr>
              <a:spLocks/>
            </p:cNvSpPr>
            <p:nvPr/>
          </p:nvSpPr>
          <p:spPr bwMode="auto">
            <a:xfrm>
              <a:off x="2216151" y="2374900"/>
              <a:ext cx="387350" cy="1201738"/>
            </a:xfrm>
            <a:custGeom>
              <a:avLst/>
              <a:gdLst>
                <a:gd name="T0" fmla="*/ 543507 w 542344"/>
                <a:gd name="T1" fmla="*/ 0 h 1630680"/>
                <a:gd name="T2" fmla="*/ 100600 w 542344"/>
                <a:gd name="T3" fmla="*/ 837874 h 1630680"/>
                <a:gd name="T4" fmla="*/ 54782 w 542344"/>
                <a:gd name="T5" fmla="*/ 1630046 h 1630680"/>
                <a:gd name="T6" fmla="*/ 0 60000 65536"/>
                <a:gd name="T7" fmla="*/ 0 60000 65536"/>
                <a:gd name="T8" fmla="*/ 0 60000 65536"/>
              </a:gdLst>
              <a:ahLst/>
              <a:cxnLst>
                <a:cxn ang="T6">
                  <a:pos x="T0" y="T1"/>
                </a:cxn>
                <a:cxn ang="T7">
                  <a:pos x="T2" y="T3"/>
                </a:cxn>
                <a:cxn ang="T8">
                  <a:pos x="T4" y="T5"/>
                </a:cxn>
              </a:cxnLst>
              <a:rect l="0" t="0" r="r" b="b"/>
              <a:pathLst>
                <a:path w="542344" h="1630680">
                  <a:moveTo>
                    <a:pt x="542344" y="0"/>
                  </a:moveTo>
                  <a:cubicBezTo>
                    <a:pt x="403914" y="403860"/>
                    <a:pt x="318824" y="170180"/>
                    <a:pt x="100384" y="838200"/>
                  </a:cubicBezTo>
                  <a:cubicBezTo>
                    <a:pt x="-118056" y="1506220"/>
                    <a:pt x="94034" y="1394460"/>
                    <a:pt x="54664" y="1630680"/>
                  </a:cubicBezTo>
                </a:path>
              </a:pathLst>
            </a:custGeom>
            <a:noFill/>
            <a:ln w="28575"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131" name="Group 71"/>
            <p:cNvGrpSpPr>
              <a:grpSpLocks/>
            </p:cNvGrpSpPr>
            <p:nvPr/>
          </p:nvGrpSpPr>
          <p:grpSpPr bwMode="auto">
            <a:xfrm rot="900000">
              <a:off x="3337609" y="2301142"/>
              <a:ext cx="1762388" cy="1499718"/>
              <a:chOff x="3910668" y="2371997"/>
              <a:chExt cx="1761422" cy="1498963"/>
            </a:xfrm>
          </p:grpSpPr>
          <p:sp>
            <p:nvSpPr>
              <p:cNvPr id="5140" name="Oval 68"/>
              <p:cNvSpPr>
                <a:spLocks noChangeArrowheads="1"/>
              </p:cNvSpPr>
              <p:nvPr/>
            </p:nvSpPr>
            <p:spPr bwMode="auto">
              <a:xfrm>
                <a:off x="4641904" y="3413760"/>
                <a:ext cx="457200" cy="457200"/>
              </a:xfrm>
              <a:prstGeom prst="ellipse">
                <a:avLst/>
              </a:prstGeom>
              <a:solidFill>
                <a:srgbClr val="FF9999">
                  <a:alpha val="64705"/>
                </a:srgbClr>
              </a:solidFill>
              <a:ln w="28575">
                <a:solidFill>
                  <a:schemeClr val="tx1"/>
                </a:solidFill>
                <a:prstDash val="sysDash"/>
                <a:round/>
                <a:headEnd/>
                <a:tailEnd/>
              </a:ln>
            </p:spPr>
            <p:txBody>
              <a:bodyPr/>
              <a:lstStyle/>
              <a:p>
                <a:endParaRPr lang="en-US"/>
              </a:p>
            </p:txBody>
          </p:sp>
          <p:sp>
            <p:nvSpPr>
              <p:cNvPr id="5141" name="Freeform 69"/>
              <p:cNvSpPr>
                <a:spLocks/>
              </p:cNvSpPr>
              <p:nvPr/>
            </p:nvSpPr>
            <p:spPr bwMode="auto">
              <a:xfrm>
                <a:off x="3910668" y="2371997"/>
                <a:ext cx="761715" cy="1194163"/>
              </a:xfrm>
              <a:custGeom>
                <a:avLst/>
                <a:gdLst>
                  <a:gd name="T0" fmla="*/ 0 w 838200"/>
                  <a:gd name="T1" fmla="*/ 0 h 1432560"/>
                  <a:gd name="T2" fmla="*/ 502920 w 838200"/>
                  <a:gd name="T3" fmla="*/ 548640 h 1432560"/>
                  <a:gd name="T4" fmla="*/ 685800 w 838200"/>
                  <a:gd name="T5" fmla="*/ 868680 h 1432560"/>
                  <a:gd name="T6" fmla="*/ 838200 w 838200"/>
                  <a:gd name="T7" fmla="*/ 1432560 h 14325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8200" h="1432560">
                    <a:moveTo>
                      <a:pt x="0" y="0"/>
                    </a:moveTo>
                    <a:cubicBezTo>
                      <a:pt x="349250" y="398780"/>
                      <a:pt x="388620" y="403860"/>
                      <a:pt x="502920" y="548640"/>
                    </a:cubicBezTo>
                    <a:cubicBezTo>
                      <a:pt x="617220" y="693420"/>
                      <a:pt x="668020" y="767080"/>
                      <a:pt x="685800" y="868680"/>
                    </a:cubicBezTo>
                    <a:cubicBezTo>
                      <a:pt x="871220" y="1107440"/>
                      <a:pt x="828040" y="1333500"/>
                      <a:pt x="838200" y="1432560"/>
                    </a:cubicBezTo>
                  </a:path>
                </a:pathLst>
              </a:custGeom>
              <a:noFill/>
              <a:ln w="28575"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2" name="Freeform 70"/>
              <p:cNvSpPr>
                <a:spLocks/>
              </p:cNvSpPr>
              <p:nvPr/>
            </p:nvSpPr>
            <p:spPr bwMode="auto">
              <a:xfrm>
                <a:off x="5029200" y="2566983"/>
                <a:ext cx="642890" cy="1044897"/>
              </a:xfrm>
              <a:custGeom>
                <a:avLst/>
                <a:gdLst>
                  <a:gd name="T0" fmla="*/ 542344 w 542344"/>
                  <a:gd name="T1" fmla="*/ 0 h 1630680"/>
                  <a:gd name="T2" fmla="*/ 100384 w 542344"/>
                  <a:gd name="T3" fmla="*/ 838200 h 1630680"/>
                  <a:gd name="T4" fmla="*/ 54664 w 542344"/>
                  <a:gd name="T5" fmla="*/ 1630680 h 1630680"/>
                  <a:gd name="T6" fmla="*/ 0 60000 65536"/>
                  <a:gd name="T7" fmla="*/ 0 60000 65536"/>
                  <a:gd name="T8" fmla="*/ 0 60000 65536"/>
                </a:gdLst>
                <a:ahLst/>
                <a:cxnLst>
                  <a:cxn ang="T6">
                    <a:pos x="T0" y="T1"/>
                  </a:cxn>
                  <a:cxn ang="T7">
                    <a:pos x="T2" y="T3"/>
                  </a:cxn>
                  <a:cxn ang="T8">
                    <a:pos x="T4" y="T5"/>
                  </a:cxn>
                </a:cxnLst>
                <a:rect l="0" t="0" r="r" b="b"/>
                <a:pathLst>
                  <a:path w="542344" h="1630680">
                    <a:moveTo>
                      <a:pt x="542344" y="0"/>
                    </a:moveTo>
                    <a:cubicBezTo>
                      <a:pt x="403914" y="403860"/>
                      <a:pt x="318824" y="170180"/>
                      <a:pt x="100384" y="838200"/>
                    </a:cubicBezTo>
                    <a:cubicBezTo>
                      <a:pt x="-118056" y="1506220"/>
                      <a:pt x="94034" y="1394460"/>
                      <a:pt x="54664" y="1630680"/>
                    </a:cubicBezTo>
                  </a:path>
                </a:pathLst>
              </a:custGeom>
              <a:noFill/>
              <a:ln w="28575"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132" name="Group 72"/>
            <p:cNvGrpSpPr>
              <a:grpSpLocks/>
            </p:cNvGrpSpPr>
            <p:nvPr/>
          </p:nvGrpSpPr>
          <p:grpSpPr bwMode="auto">
            <a:xfrm>
              <a:off x="6375399" y="2520950"/>
              <a:ext cx="1663701" cy="1504784"/>
              <a:chOff x="3942347" y="2148389"/>
              <a:chExt cx="1629196" cy="1722571"/>
            </a:xfrm>
          </p:grpSpPr>
          <p:sp>
            <p:nvSpPr>
              <p:cNvPr id="5137" name="Oval 73"/>
              <p:cNvSpPr>
                <a:spLocks noChangeArrowheads="1"/>
              </p:cNvSpPr>
              <p:nvPr/>
            </p:nvSpPr>
            <p:spPr bwMode="auto">
              <a:xfrm>
                <a:off x="4641904" y="3413760"/>
                <a:ext cx="457200" cy="457200"/>
              </a:xfrm>
              <a:prstGeom prst="ellipse">
                <a:avLst/>
              </a:prstGeom>
              <a:solidFill>
                <a:srgbClr val="B2B2B2">
                  <a:alpha val="64705"/>
                </a:srgbClr>
              </a:solidFill>
              <a:ln w="28575">
                <a:solidFill>
                  <a:schemeClr val="tx1"/>
                </a:solidFill>
                <a:prstDash val="sysDash"/>
                <a:round/>
                <a:headEnd/>
                <a:tailEnd/>
              </a:ln>
            </p:spPr>
            <p:txBody>
              <a:bodyPr/>
              <a:lstStyle/>
              <a:p>
                <a:endParaRPr lang="en-US"/>
              </a:p>
            </p:txBody>
          </p:sp>
          <p:sp>
            <p:nvSpPr>
              <p:cNvPr id="5138" name="Freeform 74"/>
              <p:cNvSpPr>
                <a:spLocks/>
              </p:cNvSpPr>
              <p:nvPr/>
            </p:nvSpPr>
            <p:spPr bwMode="auto">
              <a:xfrm>
                <a:off x="3942347" y="2148389"/>
                <a:ext cx="730036" cy="1417771"/>
              </a:xfrm>
              <a:custGeom>
                <a:avLst/>
                <a:gdLst>
                  <a:gd name="T0" fmla="*/ 0 w 838200"/>
                  <a:gd name="T1" fmla="*/ 0 h 1432560"/>
                  <a:gd name="T2" fmla="*/ 502920 w 838200"/>
                  <a:gd name="T3" fmla="*/ 548640 h 1432560"/>
                  <a:gd name="T4" fmla="*/ 685800 w 838200"/>
                  <a:gd name="T5" fmla="*/ 868680 h 1432560"/>
                  <a:gd name="T6" fmla="*/ 838200 w 838200"/>
                  <a:gd name="T7" fmla="*/ 1432560 h 14325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8200" h="1432560">
                    <a:moveTo>
                      <a:pt x="0" y="0"/>
                    </a:moveTo>
                    <a:cubicBezTo>
                      <a:pt x="349250" y="398780"/>
                      <a:pt x="388620" y="403860"/>
                      <a:pt x="502920" y="548640"/>
                    </a:cubicBezTo>
                    <a:cubicBezTo>
                      <a:pt x="617220" y="693420"/>
                      <a:pt x="668020" y="767080"/>
                      <a:pt x="685800" y="868680"/>
                    </a:cubicBezTo>
                    <a:cubicBezTo>
                      <a:pt x="871220" y="1107440"/>
                      <a:pt x="828040" y="1333500"/>
                      <a:pt x="838200" y="1432560"/>
                    </a:cubicBezTo>
                  </a:path>
                </a:pathLst>
              </a:custGeom>
              <a:noFill/>
              <a:ln w="28575"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9" name="Freeform 75"/>
              <p:cNvSpPr>
                <a:spLocks/>
              </p:cNvSpPr>
              <p:nvPr/>
            </p:nvSpPr>
            <p:spPr bwMode="auto">
              <a:xfrm>
                <a:off x="5029200" y="2237435"/>
                <a:ext cx="542343" cy="1374445"/>
              </a:xfrm>
              <a:custGeom>
                <a:avLst/>
                <a:gdLst>
                  <a:gd name="T0" fmla="*/ 542344 w 542344"/>
                  <a:gd name="T1" fmla="*/ 0 h 1630680"/>
                  <a:gd name="T2" fmla="*/ 100384 w 542344"/>
                  <a:gd name="T3" fmla="*/ 838200 h 1630680"/>
                  <a:gd name="T4" fmla="*/ 54664 w 542344"/>
                  <a:gd name="T5" fmla="*/ 1630680 h 1630680"/>
                  <a:gd name="T6" fmla="*/ 0 60000 65536"/>
                  <a:gd name="T7" fmla="*/ 0 60000 65536"/>
                  <a:gd name="T8" fmla="*/ 0 60000 65536"/>
                </a:gdLst>
                <a:ahLst/>
                <a:cxnLst>
                  <a:cxn ang="T6">
                    <a:pos x="T0" y="T1"/>
                  </a:cxn>
                  <a:cxn ang="T7">
                    <a:pos x="T2" y="T3"/>
                  </a:cxn>
                  <a:cxn ang="T8">
                    <a:pos x="T4" y="T5"/>
                  </a:cxn>
                </a:cxnLst>
                <a:rect l="0" t="0" r="r" b="b"/>
                <a:pathLst>
                  <a:path w="542344" h="1630680">
                    <a:moveTo>
                      <a:pt x="542344" y="0"/>
                    </a:moveTo>
                    <a:cubicBezTo>
                      <a:pt x="403914" y="403860"/>
                      <a:pt x="318824" y="170180"/>
                      <a:pt x="100384" y="838200"/>
                    </a:cubicBezTo>
                    <a:cubicBezTo>
                      <a:pt x="-118056" y="1506220"/>
                      <a:pt x="94034" y="1394460"/>
                      <a:pt x="54664" y="1630680"/>
                    </a:cubicBezTo>
                  </a:path>
                </a:pathLst>
              </a:custGeom>
              <a:noFill/>
              <a:ln w="28575"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5133" name="Elbow Connector 79"/>
            <p:cNvCxnSpPr>
              <a:cxnSpLocks noChangeShapeType="1"/>
              <a:stCxn id="5126" idx="2"/>
              <a:endCxn id="5125" idx="6"/>
            </p:cNvCxnSpPr>
            <p:nvPr/>
          </p:nvCxnSpPr>
          <p:spPr bwMode="auto">
            <a:xfrm rot="10800000" flipV="1">
              <a:off x="5417184" y="2025649"/>
              <a:ext cx="831216" cy="419099"/>
            </a:xfrm>
            <a:prstGeom prst="bentConnector3">
              <a:avLst>
                <a:gd name="adj1" fmla="val 50000"/>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5134" name="Elbow Connector 85"/>
            <p:cNvCxnSpPr>
              <a:cxnSpLocks noChangeShapeType="1"/>
              <a:stCxn id="5125" idx="2"/>
              <a:endCxn id="5127" idx="2"/>
            </p:cNvCxnSpPr>
            <p:nvPr/>
          </p:nvCxnSpPr>
          <p:spPr bwMode="auto">
            <a:xfrm rot="10800000" flipV="1">
              <a:off x="2838450" y="1454149"/>
              <a:ext cx="862964" cy="571500"/>
            </a:xfrm>
            <a:prstGeom prst="bentConnector3">
              <a:avLst>
                <a:gd name="adj1" fmla="val 50000"/>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35" name="Elbow Connector 92"/>
            <p:cNvCxnSpPr>
              <a:cxnSpLocks noChangeShapeType="1"/>
            </p:cNvCxnSpPr>
            <p:nvPr/>
          </p:nvCxnSpPr>
          <p:spPr bwMode="auto">
            <a:xfrm flipV="1">
              <a:off x="2548309" y="954501"/>
              <a:ext cx="1633313" cy="332590"/>
            </a:xfrm>
            <a:prstGeom prst="bentConnector3">
              <a:avLst>
                <a:gd name="adj1" fmla="val 236"/>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5136" name="Elbow Connector 95"/>
            <p:cNvCxnSpPr>
              <a:cxnSpLocks noChangeShapeType="1"/>
              <a:stCxn id="5125" idx="7"/>
            </p:cNvCxnSpPr>
            <p:nvPr/>
          </p:nvCxnSpPr>
          <p:spPr bwMode="auto">
            <a:xfrm rot="5400000" flipH="1" flipV="1">
              <a:off x="5887395" y="833293"/>
              <a:ext cx="488521" cy="1231020"/>
            </a:xfrm>
            <a:prstGeom prst="bentConnector4">
              <a:avLst>
                <a:gd name="adj1" fmla="val 46794"/>
                <a:gd name="adj2" fmla="val -2275"/>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4" name="TextBox 3"/>
          <p:cNvSpPr txBox="1"/>
          <p:nvPr/>
        </p:nvSpPr>
        <p:spPr>
          <a:xfrm>
            <a:off x="572084" y="1582513"/>
            <a:ext cx="2921909" cy="3785652"/>
          </a:xfrm>
          <a:prstGeom prst="rect">
            <a:avLst/>
          </a:prstGeom>
          <a:noFill/>
        </p:spPr>
        <p:txBody>
          <a:bodyPr wrap="square" rtlCol="0">
            <a:spAutoFit/>
          </a:bodyPr>
          <a:lstStyle/>
          <a:p>
            <a:pPr marL="342900" indent="-342900">
              <a:buClr>
                <a:schemeClr val="tx2"/>
              </a:buClr>
              <a:buFont typeface="Wingdings" charset="2"/>
              <a:buChar char="§"/>
            </a:pPr>
            <a:r>
              <a:rPr lang="en-US" sz="2000" dirty="0" smtClean="0">
                <a:solidFill>
                  <a:srgbClr val="151515"/>
                </a:solidFill>
                <a:latin typeface="+mn-lt"/>
              </a:rPr>
              <a:t>Interfacial transfer dynamics</a:t>
            </a:r>
          </a:p>
          <a:p>
            <a:pPr marL="342900" indent="-342900">
              <a:buClr>
                <a:schemeClr val="tx2"/>
              </a:buClr>
              <a:buFont typeface="Wingdings" charset="2"/>
              <a:buChar char="§"/>
            </a:pPr>
            <a:r>
              <a:rPr lang="en-US" sz="2000" dirty="0" smtClean="0">
                <a:solidFill>
                  <a:srgbClr val="151515"/>
                </a:solidFill>
                <a:latin typeface="+mn-lt"/>
              </a:rPr>
              <a:t>Solvation dynamics in the bulk electrolyte</a:t>
            </a:r>
          </a:p>
          <a:p>
            <a:pPr marL="342900" indent="-342900">
              <a:buClr>
                <a:schemeClr val="tx2"/>
              </a:buClr>
              <a:buFont typeface="Wingdings" charset="2"/>
              <a:buChar char="§"/>
            </a:pPr>
            <a:r>
              <a:rPr lang="en-US" sz="2000" dirty="0" smtClean="0">
                <a:solidFill>
                  <a:srgbClr val="151515"/>
                </a:solidFill>
                <a:latin typeface="+mn-lt"/>
              </a:rPr>
              <a:t>Ionic and electronic mobility in solids</a:t>
            </a:r>
          </a:p>
          <a:p>
            <a:pPr marL="342900" indent="-342900">
              <a:buClr>
                <a:schemeClr val="tx2"/>
              </a:buClr>
              <a:buFont typeface="Wingdings" charset="2"/>
              <a:buChar char="§"/>
            </a:pPr>
            <a:r>
              <a:rPr lang="en-US" sz="2000" dirty="0" smtClean="0">
                <a:solidFill>
                  <a:srgbClr val="151515"/>
                </a:solidFill>
                <a:latin typeface="+mn-lt"/>
              </a:rPr>
              <a:t>Phase transformation and morphology evolution</a:t>
            </a:r>
          </a:p>
          <a:p>
            <a:pPr marL="342900" indent="-342900">
              <a:buClr>
                <a:schemeClr val="tx2"/>
              </a:buClr>
              <a:buFont typeface="Wingdings" charset="2"/>
              <a:buChar char="§"/>
            </a:pPr>
            <a:r>
              <a:rPr lang="en-US" sz="2000" dirty="0" smtClean="0">
                <a:solidFill>
                  <a:srgbClr val="151515"/>
                </a:solidFill>
                <a:latin typeface="+mn-lt"/>
              </a:rPr>
              <a:t>Discovering new chemistries and molecules</a:t>
            </a:r>
          </a:p>
        </p:txBody>
      </p:sp>
      <p:sp>
        <p:nvSpPr>
          <p:cNvPr id="5" name="TextBox 4"/>
          <p:cNvSpPr txBox="1"/>
          <p:nvPr/>
        </p:nvSpPr>
        <p:spPr>
          <a:xfrm>
            <a:off x="1086744" y="607701"/>
            <a:ext cx="6970513" cy="707886"/>
          </a:xfrm>
          <a:prstGeom prst="rect">
            <a:avLst/>
          </a:prstGeom>
          <a:noFill/>
        </p:spPr>
        <p:txBody>
          <a:bodyPr wrap="square" rtlCol="0">
            <a:spAutoFit/>
          </a:bodyPr>
          <a:lstStyle/>
          <a:p>
            <a:pPr algn="ctr"/>
            <a:r>
              <a:rPr lang="en-US" sz="2000" i="1" dirty="0" smtClean="0">
                <a:solidFill>
                  <a:srgbClr val="151515"/>
                </a:solidFill>
                <a:latin typeface="+mn-lt"/>
              </a:rPr>
              <a:t>How can we image – and ultimately control – interacting </a:t>
            </a:r>
            <a:r>
              <a:rPr lang="en-US" sz="2000" i="1" dirty="0" err="1" smtClean="0">
                <a:solidFill>
                  <a:srgbClr val="151515"/>
                </a:solidFill>
                <a:latin typeface="+mn-lt"/>
              </a:rPr>
              <a:t>mesoscale</a:t>
            </a:r>
            <a:r>
              <a:rPr lang="en-US" sz="2000" i="1" dirty="0" smtClean="0">
                <a:solidFill>
                  <a:srgbClr val="151515"/>
                </a:solidFill>
                <a:latin typeface="+mn-lt"/>
              </a:rPr>
              <a:t> phenomena in electrochemical systems?</a:t>
            </a:r>
            <a:endParaRPr lang="en-US" sz="2000" i="1" dirty="0">
              <a:solidFill>
                <a:srgbClr val="151515"/>
              </a:solidFill>
              <a:latin typeface="+mn-lt"/>
            </a:endParaRPr>
          </a:p>
        </p:txBody>
      </p:sp>
      <p:sp>
        <p:nvSpPr>
          <p:cNvPr id="6" name="TextBox 5"/>
          <p:cNvSpPr txBox="1"/>
          <p:nvPr/>
        </p:nvSpPr>
        <p:spPr>
          <a:xfrm>
            <a:off x="839789" y="5653056"/>
            <a:ext cx="7278843" cy="707886"/>
          </a:xfrm>
          <a:prstGeom prst="rect">
            <a:avLst/>
          </a:prstGeom>
          <a:noFill/>
        </p:spPr>
        <p:txBody>
          <a:bodyPr wrap="square" rtlCol="0">
            <a:spAutoFit/>
          </a:bodyPr>
          <a:lstStyle/>
          <a:p>
            <a:pPr algn="ctr"/>
            <a:r>
              <a:rPr lang="en-US" sz="2000" dirty="0" smtClean="0">
                <a:solidFill>
                  <a:srgbClr val="151515"/>
                </a:solidFill>
                <a:latin typeface="+mn-lt"/>
              </a:rPr>
              <a:t>The APS with MBA lattice upgrade will enable exploration of these phenomena in real, heterogeneous systems</a:t>
            </a:r>
            <a:endParaRPr lang="en-US" sz="2000" dirty="0">
              <a:solidFill>
                <a:srgbClr val="151515"/>
              </a:solidFill>
              <a:latin typeface="+mn-lt"/>
            </a:endParaRPr>
          </a:p>
        </p:txBody>
      </p:sp>
    </p:spTree>
    <p:extLst>
      <p:ext uri="{BB962C8B-B14F-4D97-AF65-F5344CB8AC3E}">
        <p14:creationId xmlns:p14="http://schemas.microsoft.com/office/powerpoint/2010/main" val="19294571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380" y="1040639"/>
            <a:ext cx="6483706" cy="2920610"/>
          </a:xfrm>
          <a:prstGeom prst="rect">
            <a:avLst/>
          </a:prstGeom>
        </p:spPr>
      </p:pic>
      <p:pic>
        <p:nvPicPr>
          <p:cNvPr id="6" name="Picture 5"/>
          <p:cNvPicPr>
            <a:picLocks noChangeAspect="1"/>
          </p:cNvPicPr>
          <p:nvPr/>
        </p:nvPicPr>
        <p:blipFill>
          <a:blip r:embed="rId3"/>
          <a:stretch>
            <a:fillRect/>
          </a:stretch>
        </p:blipFill>
        <p:spPr>
          <a:xfrm>
            <a:off x="4455479" y="1502218"/>
            <a:ext cx="1630584" cy="1069529"/>
          </a:xfrm>
          <a:prstGeom prst="rect">
            <a:avLst/>
          </a:prstGeom>
        </p:spPr>
      </p:pic>
      <p:sp>
        <p:nvSpPr>
          <p:cNvPr id="9" name="TextBox 8"/>
          <p:cNvSpPr txBox="1"/>
          <p:nvPr/>
        </p:nvSpPr>
        <p:spPr bwMode="auto">
          <a:xfrm>
            <a:off x="2537337" y="2515422"/>
            <a:ext cx="1404387" cy="297517"/>
          </a:xfrm>
          <a:prstGeom prst="rect">
            <a:avLst/>
          </a:prstGeom>
          <a:noFill/>
          <a:ln>
            <a:noFill/>
          </a:ln>
        </p:spPr>
        <p:txBody>
          <a:bodyPr wrap="square">
            <a:spAutoFit/>
          </a:bodyPr>
          <a:lstStyle/>
          <a:p>
            <a:pPr>
              <a:lnSpc>
                <a:spcPct val="80000"/>
              </a:lnSpc>
              <a:defRPr/>
            </a:pPr>
            <a:r>
              <a:rPr lang="en-US" sz="1600" b="1" dirty="0">
                <a:solidFill>
                  <a:srgbClr val="008000"/>
                </a:solidFill>
                <a:latin typeface="+mn-lt"/>
              </a:rPr>
              <a:t>Mg</a:t>
            </a:r>
            <a:r>
              <a:rPr lang="en-US" sz="1600" b="1" baseline="30000" dirty="0">
                <a:solidFill>
                  <a:srgbClr val="008000"/>
                </a:solidFill>
                <a:latin typeface="+mn-lt"/>
              </a:rPr>
              <a:t>2+</a:t>
            </a:r>
            <a:r>
              <a:rPr lang="en-US" sz="1600" b="1" dirty="0" smtClean="0">
                <a:solidFill>
                  <a:srgbClr val="008000"/>
                </a:solidFill>
                <a:latin typeface="+mn-lt"/>
              </a:rPr>
              <a:t>-N</a:t>
            </a:r>
            <a:r>
              <a:rPr lang="en-US" sz="1600" b="1" baseline="-25000" dirty="0" smtClean="0">
                <a:solidFill>
                  <a:srgbClr val="008000"/>
                </a:solidFill>
                <a:latin typeface="+mn-lt"/>
              </a:rPr>
              <a:t>TFSI</a:t>
            </a:r>
            <a:endParaRPr lang="en-US" sz="1600" b="1" baseline="-25000" dirty="0">
              <a:solidFill>
                <a:srgbClr val="008000"/>
              </a:solidFill>
              <a:latin typeface="+mn-lt"/>
            </a:endParaRPr>
          </a:p>
        </p:txBody>
      </p:sp>
      <p:sp>
        <p:nvSpPr>
          <p:cNvPr id="10" name="TextBox 9"/>
          <p:cNvSpPr txBox="1"/>
          <p:nvPr/>
        </p:nvSpPr>
        <p:spPr bwMode="auto">
          <a:xfrm>
            <a:off x="1143779" y="1255997"/>
            <a:ext cx="1404387" cy="297517"/>
          </a:xfrm>
          <a:prstGeom prst="rect">
            <a:avLst/>
          </a:prstGeom>
          <a:noFill/>
          <a:ln>
            <a:noFill/>
          </a:ln>
        </p:spPr>
        <p:txBody>
          <a:bodyPr wrap="square">
            <a:spAutoFit/>
          </a:bodyPr>
          <a:lstStyle/>
          <a:p>
            <a:pPr>
              <a:lnSpc>
                <a:spcPct val="80000"/>
              </a:lnSpc>
              <a:defRPr/>
            </a:pPr>
            <a:r>
              <a:rPr lang="en-US" sz="1600" b="1" dirty="0">
                <a:solidFill>
                  <a:srgbClr val="FF0000"/>
                </a:solidFill>
                <a:latin typeface="+mn-lt"/>
              </a:rPr>
              <a:t>Mg</a:t>
            </a:r>
            <a:r>
              <a:rPr lang="en-US" sz="1600" b="1" baseline="30000" dirty="0">
                <a:solidFill>
                  <a:srgbClr val="FF0000"/>
                </a:solidFill>
                <a:latin typeface="+mn-lt"/>
              </a:rPr>
              <a:t>2+</a:t>
            </a:r>
            <a:r>
              <a:rPr lang="en-US" sz="1600" b="1" dirty="0">
                <a:solidFill>
                  <a:srgbClr val="FF0000"/>
                </a:solidFill>
                <a:latin typeface="+mn-lt"/>
              </a:rPr>
              <a:t>-</a:t>
            </a:r>
            <a:r>
              <a:rPr lang="en-US" sz="1600" b="1" dirty="0" smtClean="0">
                <a:solidFill>
                  <a:srgbClr val="FF0000"/>
                </a:solidFill>
                <a:latin typeface="+mn-lt"/>
              </a:rPr>
              <a:t>O</a:t>
            </a:r>
            <a:r>
              <a:rPr lang="en-US" sz="1600" b="1" baseline="-25000" dirty="0" smtClean="0">
                <a:solidFill>
                  <a:srgbClr val="FF0000"/>
                </a:solidFill>
                <a:latin typeface="+mn-lt"/>
              </a:rPr>
              <a:t>TFSI</a:t>
            </a:r>
            <a:endParaRPr lang="en-US" sz="1600" b="1" baseline="-25000" dirty="0">
              <a:solidFill>
                <a:srgbClr val="FF0000"/>
              </a:solidFill>
              <a:latin typeface="+mn-lt"/>
            </a:endParaRPr>
          </a:p>
        </p:txBody>
      </p:sp>
      <p:sp>
        <p:nvSpPr>
          <p:cNvPr id="11" name="TextBox 10"/>
          <p:cNvSpPr txBox="1"/>
          <p:nvPr/>
        </p:nvSpPr>
        <p:spPr bwMode="auto">
          <a:xfrm>
            <a:off x="1890958" y="2075170"/>
            <a:ext cx="1404387" cy="297517"/>
          </a:xfrm>
          <a:prstGeom prst="rect">
            <a:avLst/>
          </a:prstGeom>
          <a:noFill/>
          <a:ln>
            <a:noFill/>
          </a:ln>
        </p:spPr>
        <p:txBody>
          <a:bodyPr wrap="square">
            <a:spAutoFit/>
          </a:bodyPr>
          <a:lstStyle/>
          <a:p>
            <a:pPr>
              <a:lnSpc>
                <a:spcPct val="80000"/>
              </a:lnSpc>
              <a:defRPr/>
            </a:pPr>
            <a:r>
              <a:rPr lang="en-US" sz="1600" b="1" dirty="0">
                <a:solidFill>
                  <a:srgbClr val="88A1B7"/>
                </a:solidFill>
                <a:latin typeface="+mn-lt"/>
              </a:rPr>
              <a:t>Mg</a:t>
            </a:r>
            <a:r>
              <a:rPr lang="en-US" sz="1600" b="1" baseline="30000" dirty="0">
                <a:solidFill>
                  <a:srgbClr val="88A1B7"/>
                </a:solidFill>
                <a:latin typeface="+mn-lt"/>
              </a:rPr>
              <a:t>2+</a:t>
            </a:r>
            <a:r>
              <a:rPr lang="en-US" sz="1600" b="1" dirty="0">
                <a:solidFill>
                  <a:srgbClr val="88A1B7"/>
                </a:solidFill>
                <a:latin typeface="+mn-lt"/>
              </a:rPr>
              <a:t>-</a:t>
            </a:r>
            <a:r>
              <a:rPr lang="en-US" sz="1600" b="1" dirty="0" smtClean="0">
                <a:solidFill>
                  <a:srgbClr val="88A1B7"/>
                </a:solidFill>
                <a:latin typeface="+mn-lt"/>
              </a:rPr>
              <a:t>O</a:t>
            </a:r>
            <a:r>
              <a:rPr lang="en-US" sz="1600" b="1" baseline="-25000" dirty="0" smtClean="0">
                <a:solidFill>
                  <a:srgbClr val="88A1B7"/>
                </a:solidFill>
                <a:latin typeface="+mn-lt"/>
              </a:rPr>
              <a:t>di-glyme</a:t>
            </a:r>
            <a:endParaRPr lang="en-US" sz="1600" b="1" baseline="-25000" dirty="0">
              <a:solidFill>
                <a:srgbClr val="88A1B7"/>
              </a:solidFill>
              <a:latin typeface="+mn-lt"/>
            </a:endParaRPr>
          </a:p>
        </p:txBody>
      </p:sp>
      <p:sp>
        <p:nvSpPr>
          <p:cNvPr id="12" name="TextBox 11"/>
          <p:cNvSpPr txBox="1"/>
          <p:nvPr/>
        </p:nvSpPr>
        <p:spPr bwMode="auto">
          <a:xfrm>
            <a:off x="1968035" y="2820699"/>
            <a:ext cx="1404387" cy="297517"/>
          </a:xfrm>
          <a:prstGeom prst="rect">
            <a:avLst/>
          </a:prstGeom>
          <a:noFill/>
          <a:ln>
            <a:noFill/>
          </a:ln>
        </p:spPr>
        <p:txBody>
          <a:bodyPr wrap="square">
            <a:spAutoFit/>
          </a:bodyPr>
          <a:lstStyle/>
          <a:p>
            <a:pPr>
              <a:lnSpc>
                <a:spcPct val="80000"/>
              </a:lnSpc>
              <a:defRPr/>
            </a:pPr>
            <a:r>
              <a:rPr lang="en-US" sz="1600" b="1" dirty="0">
                <a:solidFill>
                  <a:schemeClr val="accent4"/>
                </a:solidFill>
                <a:latin typeface="+mn-lt"/>
              </a:rPr>
              <a:t>Mg</a:t>
            </a:r>
            <a:r>
              <a:rPr lang="en-US" sz="1600" b="1" baseline="30000" dirty="0">
                <a:solidFill>
                  <a:schemeClr val="accent4"/>
                </a:solidFill>
                <a:latin typeface="+mn-lt"/>
              </a:rPr>
              <a:t>2+</a:t>
            </a:r>
            <a:r>
              <a:rPr lang="en-US" sz="1600" b="1" dirty="0" smtClean="0">
                <a:solidFill>
                  <a:schemeClr val="accent4"/>
                </a:solidFill>
                <a:latin typeface="+mn-lt"/>
              </a:rPr>
              <a:t>-C</a:t>
            </a:r>
            <a:r>
              <a:rPr lang="en-US" sz="1600" b="1" baseline="-25000" dirty="0" smtClean="0">
                <a:solidFill>
                  <a:schemeClr val="accent4"/>
                </a:solidFill>
                <a:latin typeface="+mn-lt"/>
              </a:rPr>
              <a:t>di-glyme</a:t>
            </a:r>
            <a:endParaRPr lang="en-US" sz="1600" b="1" baseline="-25000" dirty="0">
              <a:solidFill>
                <a:schemeClr val="accent4"/>
              </a:solidFill>
              <a:latin typeface="+mn-lt"/>
            </a:endParaRPr>
          </a:p>
        </p:txBody>
      </p:sp>
      <p:pic>
        <p:nvPicPr>
          <p:cNvPr id="17" name="Picture 5"/>
          <p:cNvPicPr>
            <a:picLocks noChangeArrowheads="1"/>
          </p:cNvPicPr>
          <p:nvPr/>
        </p:nvPicPr>
        <p:blipFill rotWithShape="1">
          <a:blip r:embed="rId4">
            <a:extLst>
              <a:ext uri="{28A0092B-C50C-407E-A947-70E740481C1C}">
                <a14:useLocalDpi xmlns:a14="http://schemas.microsoft.com/office/drawing/2010/main" val="0"/>
              </a:ext>
            </a:extLst>
          </a:blip>
          <a:srcRect l="2665" t="44495" b="38064"/>
          <a:stretch/>
        </p:blipFill>
        <p:spPr bwMode="auto">
          <a:xfrm>
            <a:off x="1187911" y="3657601"/>
            <a:ext cx="35841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bwMode="auto">
          <a:xfrm>
            <a:off x="1580745" y="5295226"/>
            <a:ext cx="1402931" cy="271869"/>
          </a:xfrm>
          <a:prstGeom prst="rect">
            <a:avLst/>
          </a:prstGeom>
          <a:noFill/>
        </p:spPr>
        <p:txBody>
          <a:bodyPr wrap="square">
            <a:spAutoFit/>
          </a:bodyPr>
          <a:lstStyle/>
          <a:p>
            <a:pPr>
              <a:lnSpc>
                <a:spcPct val="80000"/>
              </a:lnSpc>
              <a:defRPr/>
            </a:pPr>
            <a:r>
              <a:rPr lang="en-US" sz="1400" b="1" dirty="0">
                <a:solidFill>
                  <a:srgbClr val="7030A0"/>
                </a:solidFill>
                <a:latin typeface="+mn-lt"/>
              </a:rPr>
              <a:t>Mg</a:t>
            </a:r>
            <a:r>
              <a:rPr lang="en-US" sz="1400" b="1" baseline="30000" dirty="0">
                <a:solidFill>
                  <a:srgbClr val="7030A0"/>
                </a:solidFill>
                <a:latin typeface="+mn-lt"/>
              </a:rPr>
              <a:t>2+</a:t>
            </a:r>
            <a:r>
              <a:rPr lang="en-US" sz="1400" b="1" dirty="0">
                <a:solidFill>
                  <a:srgbClr val="7030A0"/>
                </a:solidFill>
                <a:latin typeface="+mn-lt"/>
              </a:rPr>
              <a:t>-</a:t>
            </a:r>
            <a:r>
              <a:rPr lang="en-US" sz="1400" b="1" dirty="0" smtClean="0">
                <a:solidFill>
                  <a:srgbClr val="7030A0"/>
                </a:solidFill>
                <a:latin typeface="+mn-lt"/>
              </a:rPr>
              <a:t>O</a:t>
            </a:r>
            <a:endParaRPr lang="en-US" sz="1400" b="1" baseline="-25000" dirty="0">
              <a:solidFill>
                <a:srgbClr val="7030A0"/>
              </a:solidFill>
              <a:latin typeface="+mn-lt"/>
            </a:endParaRPr>
          </a:p>
        </p:txBody>
      </p:sp>
      <p:sp>
        <p:nvSpPr>
          <p:cNvPr id="25" name="TextBox 24"/>
          <p:cNvSpPr txBox="1"/>
          <p:nvPr/>
        </p:nvSpPr>
        <p:spPr bwMode="auto">
          <a:xfrm>
            <a:off x="2356394" y="5143017"/>
            <a:ext cx="1356355" cy="271869"/>
          </a:xfrm>
          <a:prstGeom prst="rect">
            <a:avLst/>
          </a:prstGeom>
          <a:noFill/>
        </p:spPr>
        <p:txBody>
          <a:bodyPr wrap="square">
            <a:spAutoFit/>
          </a:bodyPr>
          <a:lstStyle/>
          <a:p>
            <a:pPr>
              <a:lnSpc>
                <a:spcPct val="80000"/>
              </a:lnSpc>
              <a:defRPr/>
            </a:pPr>
            <a:r>
              <a:rPr lang="en-US" sz="1400" b="1" dirty="0">
                <a:solidFill>
                  <a:srgbClr val="7030A0"/>
                </a:solidFill>
                <a:latin typeface="+mn-lt"/>
              </a:rPr>
              <a:t>Mg</a:t>
            </a:r>
            <a:r>
              <a:rPr lang="en-US" sz="1400" b="1" baseline="30000" dirty="0">
                <a:solidFill>
                  <a:srgbClr val="7030A0"/>
                </a:solidFill>
                <a:latin typeface="+mn-lt"/>
              </a:rPr>
              <a:t>2</a:t>
            </a:r>
            <a:r>
              <a:rPr lang="en-US" sz="1400" b="1" baseline="30000" dirty="0" smtClean="0">
                <a:solidFill>
                  <a:srgbClr val="7030A0"/>
                </a:solidFill>
                <a:latin typeface="+mn-lt"/>
              </a:rPr>
              <a:t>+</a:t>
            </a:r>
            <a:r>
              <a:rPr lang="en-US" sz="1400" b="1" dirty="0" smtClean="0">
                <a:solidFill>
                  <a:srgbClr val="7030A0"/>
                </a:solidFill>
                <a:latin typeface="+mn-lt"/>
              </a:rPr>
              <a:t>-C</a:t>
            </a:r>
            <a:endParaRPr lang="en-US" sz="1400" b="1" baseline="-25000" dirty="0">
              <a:solidFill>
                <a:srgbClr val="7030A0"/>
              </a:solidFill>
              <a:latin typeface="+mn-lt"/>
            </a:endParaRPr>
          </a:p>
        </p:txBody>
      </p:sp>
      <p:cxnSp>
        <p:nvCxnSpPr>
          <p:cNvPr id="30" name="Straight Connector 29"/>
          <p:cNvCxnSpPr/>
          <p:nvPr/>
        </p:nvCxnSpPr>
        <p:spPr>
          <a:xfrm>
            <a:off x="2505284" y="3211563"/>
            <a:ext cx="16066" cy="1949077"/>
          </a:xfrm>
          <a:prstGeom prst="line">
            <a:avLst/>
          </a:prstGeom>
          <a:ln w="1905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1946363" y="2446088"/>
            <a:ext cx="19323" cy="2770191"/>
          </a:xfrm>
          <a:prstGeom prst="line">
            <a:avLst/>
          </a:prstGeom>
          <a:ln w="1905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stretch>
            <a:fillRect/>
          </a:stretch>
        </p:blipFill>
        <p:spPr>
          <a:xfrm>
            <a:off x="4145266" y="2437145"/>
            <a:ext cx="1344065" cy="755773"/>
          </a:xfrm>
          <a:prstGeom prst="rect">
            <a:avLst/>
          </a:prstGeom>
        </p:spPr>
      </p:pic>
      <p:sp>
        <p:nvSpPr>
          <p:cNvPr id="33" name="TextBox 32"/>
          <p:cNvSpPr txBox="1"/>
          <p:nvPr/>
        </p:nvSpPr>
        <p:spPr>
          <a:xfrm>
            <a:off x="2479263" y="1186375"/>
            <a:ext cx="3644900" cy="492443"/>
          </a:xfrm>
          <a:prstGeom prst="rect">
            <a:avLst/>
          </a:prstGeom>
          <a:solidFill>
            <a:srgbClr val="FFFFFF">
              <a:alpha val="0"/>
            </a:srgbClr>
          </a:solidFill>
        </p:spPr>
        <p:txBody>
          <a:bodyPr wrap="square" lIns="0" tIns="0" rIns="0" bIns="0" rtlCol="0">
            <a:spAutoFit/>
          </a:bodyPr>
          <a:lstStyle/>
          <a:p>
            <a:r>
              <a:rPr lang="en-US" sz="1600" dirty="0" smtClean="0">
                <a:solidFill>
                  <a:srgbClr val="151515"/>
                </a:solidFill>
                <a:latin typeface="+mn-lt"/>
              </a:rPr>
              <a:t>Coupled QM-MD calculations</a:t>
            </a:r>
          </a:p>
          <a:p>
            <a:r>
              <a:rPr lang="en-US" sz="1600" dirty="0" smtClean="0">
                <a:solidFill>
                  <a:srgbClr val="151515"/>
                </a:solidFill>
                <a:latin typeface="+mn-lt"/>
              </a:rPr>
              <a:t> 0.4 Mg-</a:t>
            </a:r>
            <a:r>
              <a:rPr lang="en-US" sz="1600" dirty="0" err="1" smtClean="0">
                <a:solidFill>
                  <a:srgbClr val="151515"/>
                </a:solidFill>
                <a:latin typeface="+mn-lt"/>
              </a:rPr>
              <a:t>TFSI/di-glyme</a:t>
            </a:r>
            <a:endParaRPr lang="en-US" sz="1600" dirty="0" smtClean="0">
              <a:solidFill>
                <a:srgbClr val="151515"/>
              </a:solidFill>
              <a:latin typeface="+mn-lt"/>
            </a:endParaRPr>
          </a:p>
        </p:txBody>
      </p:sp>
      <p:cxnSp>
        <p:nvCxnSpPr>
          <p:cNvPr id="35" name="Straight Arrow Connector 20"/>
          <p:cNvCxnSpPr>
            <a:cxnSpLocks noChangeShapeType="1"/>
          </p:cNvCxnSpPr>
          <p:nvPr/>
        </p:nvCxnSpPr>
        <p:spPr bwMode="auto">
          <a:xfrm>
            <a:off x="2493493" y="3065523"/>
            <a:ext cx="0" cy="146040"/>
          </a:xfrm>
          <a:prstGeom prst="straightConnector1">
            <a:avLst/>
          </a:prstGeom>
          <a:noFill/>
          <a:ln w="127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37" name="Straight Arrow Connector 20"/>
          <p:cNvCxnSpPr>
            <a:cxnSpLocks noChangeShapeType="1"/>
          </p:cNvCxnSpPr>
          <p:nvPr/>
        </p:nvCxnSpPr>
        <p:spPr bwMode="auto">
          <a:xfrm>
            <a:off x="2968188" y="2692770"/>
            <a:ext cx="0" cy="278448"/>
          </a:xfrm>
          <a:prstGeom prst="straightConnector1">
            <a:avLst/>
          </a:prstGeom>
          <a:noFill/>
          <a:ln w="12700" algn="ctr">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38" name="Straight Arrow Connector 20"/>
          <p:cNvCxnSpPr>
            <a:cxnSpLocks noChangeShapeType="1"/>
          </p:cNvCxnSpPr>
          <p:nvPr/>
        </p:nvCxnSpPr>
        <p:spPr bwMode="auto">
          <a:xfrm>
            <a:off x="1968035" y="2321391"/>
            <a:ext cx="0" cy="146040"/>
          </a:xfrm>
          <a:prstGeom prst="straightConnector1">
            <a:avLst/>
          </a:prstGeom>
          <a:noFill/>
          <a:ln w="12700" algn="ctr">
            <a:solidFill>
              <a:schemeClr val="accent1"/>
            </a:solidFill>
            <a:round/>
            <a:headEnd/>
            <a:tailEnd type="arrow" w="med" len="med"/>
          </a:ln>
          <a:extLst>
            <a:ext uri="{909E8E84-426E-40dd-AFC4-6F175D3DCCD1}">
              <a14:hiddenFill xmlns:a14="http://schemas.microsoft.com/office/drawing/2010/main">
                <a:noFill/>
              </a14:hiddenFill>
            </a:ext>
          </a:extLst>
        </p:spPr>
      </p:cxnSp>
      <p:pic>
        <p:nvPicPr>
          <p:cNvPr id="44" name="Picture 43"/>
          <p:cNvPicPr>
            <a:picLocks noChangeAspect="1"/>
          </p:cNvPicPr>
          <p:nvPr/>
        </p:nvPicPr>
        <p:blipFill>
          <a:blip r:embed="rId6"/>
          <a:stretch>
            <a:fillRect/>
          </a:stretch>
        </p:blipFill>
        <p:spPr>
          <a:xfrm>
            <a:off x="3738149" y="1805554"/>
            <a:ext cx="600187" cy="539231"/>
          </a:xfrm>
          <a:prstGeom prst="rect">
            <a:avLst/>
          </a:prstGeom>
        </p:spPr>
      </p:pic>
      <p:pic>
        <p:nvPicPr>
          <p:cNvPr id="45" name="Picture 44"/>
          <p:cNvPicPr>
            <a:picLocks noChangeAspect="1"/>
          </p:cNvPicPr>
          <p:nvPr/>
        </p:nvPicPr>
        <p:blipFill>
          <a:blip r:embed="rId7"/>
          <a:stretch>
            <a:fillRect/>
          </a:stretch>
        </p:blipFill>
        <p:spPr>
          <a:xfrm>
            <a:off x="6379506" y="1001154"/>
            <a:ext cx="2615391" cy="2213023"/>
          </a:xfrm>
          <a:prstGeom prst="rect">
            <a:avLst/>
          </a:prstGeom>
        </p:spPr>
      </p:pic>
      <p:sp>
        <p:nvSpPr>
          <p:cNvPr id="36" name="Title 1"/>
          <p:cNvSpPr txBox="1">
            <a:spLocks/>
          </p:cNvSpPr>
          <p:nvPr/>
        </p:nvSpPr>
        <p:spPr>
          <a:xfrm>
            <a:off x="518479" y="175461"/>
            <a:ext cx="8229600" cy="691019"/>
          </a:xfrm>
          <a:prstGeom prst="rect">
            <a:avLst/>
          </a:prstGeom>
        </p:spPr>
        <p:txBody>
          <a:bodyPr vert="horz" lIns="0" tIns="0" rIns="0" bIns="0" rtlCol="0" anchor="t" anchorCtr="0">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noProof="0" dirty="0" smtClean="0">
                <a:ln>
                  <a:noFill/>
                </a:ln>
                <a:solidFill>
                  <a:schemeClr val="tx2"/>
                </a:solidFill>
                <a:effectLst/>
                <a:uLnTx/>
                <a:uFillTx/>
                <a:latin typeface="+mj-lt"/>
                <a:ea typeface="+mj-ea"/>
                <a:cs typeface="+mj-cs"/>
              </a:rPr>
              <a:t>Multivalent solvation structure in </a:t>
            </a:r>
            <a:r>
              <a:rPr lang="en-US" sz="2600" b="1" dirty="0" smtClean="0">
                <a:solidFill>
                  <a:schemeClr val="tx2"/>
                </a:solidFill>
                <a:latin typeface="+mj-lt"/>
                <a:ea typeface="+mj-ea"/>
                <a:cs typeface="+mj-cs"/>
              </a:rPr>
              <a:t>electrolytes</a:t>
            </a:r>
            <a:endParaRPr kumimoji="0" lang="en-US" sz="2600" b="1" i="0" u="none" strike="noStrike" kern="1200" cap="none" spc="0" normalizeH="0" baseline="0" noProof="0" dirty="0">
              <a:ln>
                <a:noFill/>
              </a:ln>
              <a:solidFill>
                <a:schemeClr val="tx2"/>
              </a:solidFill>
              <a:effectLst/>
              <a:uLnTx/>
              <a:uFillTx/>
              <a:latin typeface="+mj-lt"/>
              <a:ea typeface="+mj-ea"/>
              <a:cs typeface="+mj-cs"/>
            </a:endParaRPr>
          </a:p>
        </p:txBody>
      </p:sp>
      <p:sp>
        <p:nvSpPr>
          <p:cNvPr id="40" name="Up-Down Arrow 39"/>
          <p:cNvSpPr/>
          <p:nvPr/>
        </p:nvSpPr>
        <p:spPr>
          <a:xfrm>
            <a:off x="823045" y="2641216"/>
            <a:ext cx="364866" cy="1705612"/>
          </a:xfrm>
          <a:prstGeom prst="upDownArrow">
            <a:avLst/>
          </a:prstGeom>
          <a:solidFill>
            <a:srgbClr val="0000C2"/>
          </a:solidFill>
          <a:effectLst>
            <a:outerShdw blurRad="63500" dist="25400" dir="2700000" algn="br">
              <a:srgbClr val="000000">
                <a:alpha val="78000"/>
              </a:srgbClr>
            </a:outerShdw>
          </a:effectLst>
        </p:spPr>
        <p:txBody>
          <a:bodyPr wrap="square" lIns="0" tIns="0" rIns="0" bIns="0" rtlCol="0" anchor="ctr">
            <a:spAutoFit/>
          </a:bodyPr>
          <a:lstStyle/>
          <a:p>
            <a:pPr algn="ctr"/>
            <a:endParaRPr lang="en-US" dirty="0" smtClean="0">
              <a:solidFill>
                <a:schemeClr val="bg1"/>
              </a:solidFill>
              <a:latin typeface="Arial"/>
              <a:cs typeface="Arial"/>
            </a:endParaRPr>
          </a:p>
        </p:txBody>
      </p:sp>
      <p:sp>
        <p:nvSpPr>
          <p:cNvPr id="42" name="TextBox 41"/>
          <p:cNvSpPr txBox="1"/>
          <p:nvPr/>
        </p:nvSpPr>
        <p:spPr>
          <a:xfrm rot="16200000">
            <a:off x="-1540322" y="2886228"/>
            <a:ext cx="4106104" cy="553998"/>
          </a:xfrm>
          <a:prstGeom prst="rect">
            <a:avLst/>
          </a:prstGeom>
          <a:solidFill>
            <a:srgbClr val="FFFFFF"/>
          </a:solidFill>
        </p:spPr>
        <p:txBody>
          <a:bodyPr wrap="square" lIns="0" tIns="0" rIns="0" bIns="0" rtlCol="0">
            <a:spAutoFit/>
          </a:bodyPr>
          <a:lstStyle/>
          <a:p>
            <a:pPr algn="ctr"/>
            <a:r>
              <a:rPr lang="en-US" dirty="0" smtClean="0">
                <a:latin typeface="+mn-lt"/>
              </a:rPr>
              <a:t>Radial distribution function</a:t>
            </a:r>
          </a:p>
          <a:p>
            <a:pPr algn="ctr"/>
            <a:endParaRPr lang="en-US" dirty="0" smtClean="0">
              <a:latin typeface="+mn-lt"/>
            </a:endParaRPr>
          </a:p>
        </p:txBody>
      </p:sp>
      <p:grpSp>
        <p:nvGrpSpPr>
          <p:cNvPr id="51" name="Group 50"/>
          <p:cNvGrpSpPr/>
          <p:nvPr/>
        </p:nvGrpSpPr>
        <p:grpSpPr>
          <a:xfrm>
            <a:off x="1890958" y="879180"/>
            <a:ext cx="7103939" cy="2626021"/>
            <a:chOff x="1890958" y="980780"/>
            <a:chExt cx="7103939" cy="2626021"/>
          </a:xfrm>
        </p:grpSpPr>
        <p:sp>
          <p:nvSpPr>
            <p:cNvPr id="43" name="Oval 42"/>
            <p:cNvSpPr/>
            <p:nvPr/>
          </p:nvSpPr>
          <p:spPr>
            <a:xfrm>
              <a:off x="6227106" y="980780"/>
              <a:ext cx="2767791" cy="2449298"/>
            </a:xfrm>
            <a:prstGeom prst="ellipse">
              <a:avLst/>
            </a:prstGeom>
            <a:noFill/>
            <a:ln w="19050" cap="flat" cmpd="sng" algn="ctr">
              <a:solidFill>
                <a:schemeClr val="accent1">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Curved Connector 46"/>
            <p:cNvCxnSpPr>
              <a:endCxn id="43" idx="0"/>
            </p:cNvCxnSpPr>
            <p:nvPr/>
          </p:nvCxnSpPr>
          <p:spPr>
            <a:xfrm flipV="1">
              <a:off x="1890958" y="980780"/>
              <a:ext cx="5720044" cy="269096"/>
            </a:xfrm>
            <a:prstGeom prst="curvedConnector4">
              <a:avLst>
                <a:gd name="adj1" fmla="val 37903"/>
                <a:gd name="adj2" fmla="val 184951"/>
              </a:avLst>
            </a:prstGeom>
            <a:ln w="9525" cap="flat" cmpd="sng" algn="ctr">
              <a:solidFill>
                <a:schemeClr val="accent1">
                  <a:lumMod val="60000"/>
                  <a:lumOff val="4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hape 48"/>
            <p:cNvCxnSpPr>
              <a:endCxn id="43" idx="4"/>
            </p:cNvCxnSpPr>
            <p:nvPr/>
          </p:nvCxnSpPr>
          <p:spPr>
            <a:xfrm flipV="1">
              <a:off x="1890958" y="3430078"/>
              <a:ext cx="5720044" cy="176723"/>
            </a:xfrm>
            <a:prstGeom prst="curvedConnector2">
              <a:avLst/>
            </a:prstGeom>
            <a:ln w="9525" cap="flat" cmpd="sng" algn="ctr">
              <a:solidFill>
                <a:schemeClr val="accent1">
                  <a:lumMod val="60000"/>
                  <a:lumOff val="4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3" name="Rectangle 12"/>
          <p:cNvSpPr/>
          <p:nvPr/>
        </p:nvSpPr>
        <p:spPr>
          <a:xfrm>
            <a:off x="4145266" y="3935849"/>
            <a:ext cx="626795" cy="48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3" name="Rectangle 2"/>
          <p:cNvSpPr/>
          <p:nvPr/>
        </p:nvSpPr>
        <p:spPr>
          <a:xfrm>
            <a:off x="393701" y="5547529"/>
            <a:ext cx="8369298" cy="1015663"/>
          </a:xfrm>
          <a:prstGeom prst="rect">
            <a:avLst/>
          </a:prstGeom>
        </p:spPr>
        <p:txBody>
          <a:bodyPr wrap="square">
            <a:spAutoFit/>
          </a:bodyPr>
          <a:lstStyle/>
          <a:p>
            <a:pPr algn="ctr"/>
            <a:r>
              <a:rPr lang="en-US" sz="2000" dirty="0" smtClean="0">
                <a:solidFill>
                  <a:srgbClr val="151515"/>
                </a:solidFill>
                <a:latin typeface="+mn-lt"/>
              </a:rPr>
              <a:t>The MBA lattice will enable 1,000x smaller gauge volumes containing as little as a few multivalent ions – critical to ‘electrolyte genome’ project.  </a:t>
            </a:r>
          </a:p>
          <a:p>
            <a:pPr algn="ctr"/>
            <a:r>
              <a:rPr lang="en-US" sz="2000" dirty="0" smtClean="0">
                <a:solidFill>
                  <a:srgbClr val="151515"/>
                </a:solidFill>
                <a:latin typeface="+mn-lt"/>
              </a:rPr>
              <a:t>Will we be able to use the coherent scattering to recover 3-D structure</a:t>
            </a:r>
            <a:r>
              <a:rPr lang="en-US" dirty="0" smtClean="0">
                <a:solidFill>
                  <a:srgbClr val="151515"/>
                </a:solidFill>
                <a:latin typeface="+mn-lt"/>
              </a:rPr>
              <a:t>?</a:t>
            </a:r>
            <a:endParaRPr lang="en-US" dirty="0">
              <a:latin typeface="+mn-lt"/>
            </a:endParaRPr>
          </a:p>
        </p:txBody>
      </p:sp>
      <p:sp>
        <p:nvSpPr>
          <p:cNvPr id="4" name="TextBox 3"/>
          <p:cNvSpPr txBox="1"/>
          <p:nvPr/>
        </p:nvSpPr>
        <p:spPr>
          <a:xfrm>
            <a:off x="5565531" y="3164578"/>
            <a:ext cx="704214" cy="276999"/>
          </a:xfrm>
          <a:prstGeom prst="rect">
            <a:avLst/>
          </a:prstGeom>
          <a:noFill/>
        </p:spPr>
        <p:txBody>
          <a:bodyPr wrap="none" rtlCol="0">
            <a:spAutoFit/>
          </a:bodyPr>
          <a:lstStyle/>
          <a:p>
            <a:r>
              <a:rPr lang="en-US" sz="1200" i="1" dirty="0" err="1" smtClean="0">
                <a:solidFill>
                  <a:srgbClr val="151515"/>
                </a:solidFill>
                <a:latin typeface="+mn-lt"/>
              </a:rPr>
              <a:t>Persson</a:t>
            </a:r>
            <a:r>
              <a:rPr lang="en-US" sz="1200" i="1" dirty="0" smtClean="0">
                <a:solidFill>
                  <a:srgbClr val="151515"/>
                </a:solidFill>
                <a:latin typeface="+mn-lt"/>
              </a:rPr>
              <a:t> </a:t>
            </a:r>
            <a:endParaRPr lang="en-US" sz="1200" i="1" dirty="0">
              <a:latin typeface="+mn-lt"/>
            </a:endParaRPr>
          </a:p>
        </p:txBody>
      </p:sp>
      <p:sp>
        <p:nvSpPr>
          <p:cNvPr id="7" name="Rectangle 6"/>
          <p:cNvSpPr/>
          <p:nvPr/>
        </p:nvSpPr>
        <p:spPr>
          <a:xfrm>
            <a:off x="3372422" y="5044302"/>
            <a:ext cx="1623261" cy="276999"/>
          </a:xfrm>
          <a:prstGeom prst="rect">
            <a:avLst/>
          </a:prstGeom>
        </p:spPr>
        <p:txBody>
          <a:bodyPr wrap="none">
            <a:spAutoFit/>
          </a:bodyPr>
          <a:lstStyle/>
          <a:p>
            <a:r>
              <a:rPr lang="en-US" sz="1200" i="1" dirty="0">
                <a:solidFill>
                  <a:srgbClr val="151515"/>
                </a:solidFill>
                <a:latin typeface="+mn-lt"/>
              </a:rPr>
              <a:t>Chapman and </a:t>
            </a:r>
            <a:r>
              <a:rPr lang="en-US" sz="1200" i="1" dirty="0" err="1" smtClean="0">
                <a:solidFill>
                  <a:srgbClr val="151515"/>
                </a:solidFill>
                <a:latin typeface="+mn-lt"/>
              </a:rPr>
              <a:t>Chupas</a:t>
            </a:r>
            <a:r>
              <a:rPr lang="en-US" sz="1200" i="1" dirty="0" smtClean="0">
                <a:solidFill>
                  <a:srgbClr val="151515"/>
                </a:solidFill>
                <a:latin typeface="+mn-lt"/>
              </a:rPr>
              <a:t> </a:t>
            </a:r>
            <a:endParaRPr lang="en-US" sz="1200" i="1" dirty="0">
              <a:solidFill>
                <a:srgbClr val="151515"/>
              </a:solidFill>
              <a:latin typeface="+mn-lt"/>
            </a:endParaRPr>
          </a:p>
        </p:txBody>
      </p:sp>
      <p:pic>
        <p:nvPicPr>
          <p:cNvPr id="34" name="Picture 27"/>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985000" y="4484480"/>
            <a:ext cx="1219467" cy="938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71216" y="3846949"/>
            <a:ext cx="4191783" cy="492443"/>
          </a:xfrm>
          <a:prstGeom prst="rect">
            <a:avLst/>
          </a:prstGeom>
          <a:solidFill>
            <a:srgbClr val="FFFFFF"/>
          </a:solidFill>
        </p:spPr>
        <p:txBody>
          <a:bodyPr wrap="square" lIns="0" tIns="0" rIns="0" bIns="0" rtlCol="0">
            <a:spAutoFit/>
          </a:bodyPr>
          <a:lstStyle/>
          <a:p>
            <a:r>
              <a:rPr lang="en-US" sz="1600" dirty="0" smtClean="0">
                <a:solidFill>
                  <a:srgbClr val="151515"/>
                </a:solidFill>
                <a:latin typeface="+mn-lt"/>
              </a:rPr>
              <a:t>PDF + Principal Component / Differential Analysis</a:t>
            </a:r>
          </a:p>
          <a:p>
            <a:r>
              <a:rPr lang="en-US" sz="1600" dirty="0" smtClean="0">
                <a:solidFill>
                  <a:srgbClr val="151515"/>
                </a:solidFill>
                <a:latin typeface="+mn-lt"/>
              </a:rPr>
              <a:t>0.4 M A</a:t>
            </a:r>
            <a:r>
              <a:rPr lang="en-US" sz="1600" baseline="30000" dirty="0" smtClean="0">
                <a:solidFill>
                  <a:srgbClr val="151515"/>
                </a:solidFill>
                <a:latin typeface="+mn-lt"/>
              </a:rPr>
              <a:t>n+</a:t>
            </a:r>
            <a:r>
              <a:rPr lang="en-US" sz="1600" dirty="0" smtClean="0">
                <a:solidFill>
                  <a:srgbClr val="151515"/>
                </a:solidFill>
                <a:latin typeface="+mn-lt"/>
              </a:rPr>
              <a:t>-</a:t>
            </a:r>
            <a:r>
              <a:rPr lang="en-US" sz="1600" dirty="0" err="1" smtClean="0">
                <a:solidFill>
                  <a:srgbClr val="151515"/>
                </a:solidFill>
                <a:latin typeface="+mn-lt"/>
              </a:rPr>
              <a:t>TFSI/di-glyme</a:t>
            </a:r>
            <a:endParaRPr lang="en-US" sz="1600" dirty="0" smtClean="0">
              <a:solidFill>
                <a:srgbClr val="151515"/>
              </a:solidFill>
              <a:latin typeface="+mn-lt"/>
            </a:endParaRPr>
          </a:p>
        </p:txBody>
      </p:sp>
    </p:spTree>
    <p:extLst>
      <p:ext uri="{BB962C8B-B14F-4D97-AF65-F5344CB8AC3E}">
        <p14:creationId xmlns:p14="http://schemas.microsoft.com/office/powerpoint/2010/main" val="1166175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561"/>
            <a:ext cx="9144000" cy="1143000"/>
          </a:xfrm>
        </p:spPr>
        <p:txBody>
          <a:bodyPr>
            <a:normAutofit/>
          </a:bodyPr>
          <a:lstStyle/>
          <a:p>
            <a:pPr algn="ctr"/>
            <a:r>
              <a:rPr lang="en-US" i="1" dirty="0" smtClean="0"/>
              <a:t>In operando</a:t>
            </a:r>
            <a:r>
              <a:rPr lang="en-US" dirty="0" smtClean="0"/>
              <a:t> coherent diffraction imaging</a:t>
            </a:r>
            <a:r>
              <a:rPr lang="en-US" dirty="0"/>
              <a:t> </a:t>
            </a:r>
            <a:r>
              <a:rPr lang="en-US" dirty="0" smtClean="0"/>
              <a:t>will allow </a:t>
            </a:r>
            <a:br>
              <a:rPr lang="en-US" dirty="0" smtClean="0"/>
            </a:br>
            <a:r>
              <a:rPr lang="en-US" dirty="0" smtClean="0"/>
              <a:t>strain mapping at the nanometer scale</a:t>
            </a:r>
            <a:endParaRPr lang="en-US" dirty="0"/>
          </a:p>
        </p:txBody>
      </p:sp>
      <p:pic>
        <p:nvPicPr>
          <p:cNvPr id="4" name="Picture 3"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489" y="1122535"/>
            <a:ext cx="4801337" cy="2795617"/>
          </a:xfrm>
          <a:prstGeom prst="rect">
            <a:avLst/>
          </a:prstGeom>
          <a:ln>
            <a:solidFill>
              <a:schemeClr val="tx2"/>
            </a:solidFill>
          </a:ln>
          <a:effectLst>
            <a:softEdge rad="112500"/>
          </a:effectLst>
        </p:spPr>
      </p:pic>
      <p:pic>
        <p:nvPicPr>
          <p:cNvPr id="3" name="Picture 2"/>
          <p:cNvPicPr>
            <a:picLocks noChangeAspect="1"/>
          </p:cNvPicPr>
          <p:nvPr/>
        </p:nvPicPr>
        <p:blipFill>
          <a:blip r:embed="rId4"/>
          <a:stretch>
            <a:fillRect/>
          </a:stretch>
        </p:blipFill>
        <p:spPr>
          <a:xfrm>
            <a:off x="5602841" y="4317672"/>
            <a:ext cx="3578829" cy="1234801"/>
          </a:xfrm>
          <a:prstGeom prst="rect">
            <a:avLst/>
          </a:prstGeom>
        </p:spPr>
      </p:pic>
      <p:pic>
        <p:nvPicPr>
          <p:cNvPr id="5" name="Picture 4"/>
          <p:cNvPicPr>
            <a:picLocks noChangeAspect="1"/>
          </p:cNvPicPr>
          <p:nvPr/>
        </p:nvPicPr>
        <p:blipFill>
          <a:blip r:embed="rId5"/>
          <a:stretch>
            <a:fillRect/>
          </a:stretch>
        </p:blipFill>
        <p:spPr>
          <a:xfrm>
            <a:off x="4236490" y="4317672"/>
            <a:ext cx="1290929" cy="1234801"/>
          </a:xfrm>
          <a:prstGeom prst="rect">
            <a:avLst/>
          </a:prstGeom>
        </p:spPr>
      </p:pic>
      <p:sp>
        <p:nvSpPr>
          <p:cNvPr id="6" name="Rectangle 5"/>
          <p:cNvSpPr/>
          <p:nvPr/>
        </p:nvSpPr>
        <p:spPr>
          <a:xfrm>
            <a:off x="4365910" y="3816552"/>
            <a:ext cx="4552035" cy="338554"/>
          </a:xfrm>
          <a:prstGeom prst="rect">
            <a:avLst/>
          </a:prstGeom>
        </p:spPr>
        <p:txBody>
          <a:bodyPr wrap="square">
            <a:spAutoFit/>
          </a:bodyPr>
          <a:lstStyle/>
          <a:p>
            <a:pPr algn="ctr"/>
            <a:r>
              <a:rPr lang="en-US" sz="1600" dirty="0" err="1" smtClean="0">
                <a:solidFill>
                  <a:srgbClr val="151515"/>
                </a:solidFill>
                <a:latin typeface="Calibri"/>
              </a:rPr>
              <a:t>LiMnNiO</a:t>
            </a:r>
            <a:r>
              <a:rPr lang="en-US" sz="1600" dirty="0">
                <a:solidFill>
                  <a:srgbClr val="151515"/>
                </a:solidFill>
                <a:latin typeface="Calibri"/>
              </a:rPr>
              <a:t> </a:t>
            </a:r>
            <a:r>
              <a:rPr lang="en-US" sz="1600" dirty="0" smtClean="0">
                <a:solidFill>
                  <a:srgbClr val="151515"/>
                </a:solidFill>
                <a:latin typeface="Calibri"/>
              </a:rPr>
              <a:t>strain map at APS with 50 nm resolution</a:t>
            </a:r>
            <a:endParaRPr lang="en-US" sz="1600" dirty="0">
              <a:solidFill>
                <a:srgbClr val="151515"/>
              </a:solidFill>
            </a:endParaRPr>
          </a:p>
        </p:txBody>
      </p:sp>
      <p:pic>
        <p:nvPicPr>
          <p:cNvPr id="9" name="Picture 8" descr="deltaD_mg2.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5303" y="1345822"/>
            <a:ext cx="3115695" cy="3224601"/>
          </a:xfrm>
          <a:prstGeom prst="rect">
            <a:avLst/>
          </a:prstGeom>
        </p:spPr>
      </p:pic>
      <p:sp>
        <p:nvSpPr>
          <p:cNvPr id="10" name="TextBox 9"/>
          <p:cNvSpPr txBox="1"/>
          <p:nvPr/>
        </p:nvSpPr>
        <p:spPr>
          <a:xfrm>
            <a:off x="641851" y="5747098"/>
            <a:ext cx="7860298" cy="707886"/>
          </a:xfrm>
          <a:prstGeom prst="rect">
            <a:avLst/>
          </a:prstGeom>
          <a:noFill/>
        </p:spPr>
        <p:txBody>
          <a:bodyPr wrap="square" rtlCol="0">
            <a:spAutoFit/>
          </a:bodyPr>
          <a:lstStyle/>
          <a:p>
            <a:pPr algn="ctr"/>
            <a:r>
              <a:rPr lang="en-US" sz="2000" dirty="0" smtClean="0">
                <a:solidFill>
                  <a:srgbClr val="151515"/>
                </a:solidFill>
                <a:latin typeface="Calibri"/>
              </a:rPr>
              <a:t>The APS with MBA lattice will enable </a:t>
            </a:r>
            <a:r>
              <a:rPr lang="en-US" sz="2000" i="1" dirty="0" smtClean="0">
                <a:solidFill>
                  <a:srgbClr val="151515"/>
                </a:solidFill>
                <a:latin typeface="Calibri"/>
              </a:rPr>
              <a:t>in</a:t>
            </a:r>
            <a:r>
              <a:rPr lang="en-US" sz="2000" i="1" dirty="0">
                <a:solidFill>
                  <a:srgbClr val="151515"/>
                </a:solidFill>
                <a:latin typeface="Calibri"/>
              </a:rPr>
              <a:t> </a:t>
            </a:r>
            <a:r>
              <a:rPr lang="en-US" sz="2000" i="1" dirty="0" smtClean="0">
                <a:solidFill>
                  <a:srgbClr val="151515"/>
                </a:solidFill>
                <a:latin typeface="Calibri"/>
              </a:rPr>
              <a:t>operando </a:t>
            </a:r>
            <a:r>
              <a:rPr lang="en-US" sz="2000" dirty="0" smtClean="0">
                <a:solidFill>
                  <a:srgbClr val="151515"/>
                </a:solidFill>
                <a:latin typeface="Calibri"/>
              </a:rPr>
              <a:t>imaging of single electrode particles approaching a few nm’s resolution</a:t>
            </a:r>
          </a:p>
        </p:txBody>
      </p:sp>
      <p:sp>
        <p:nvSpPr>
          <p:cNvPr id="11" name="TextBox 10"/>
          <p:cNvSpPr txBox="1"/>
          <p:nvPr/>
        </p:nvSpPr>
        <p:spPr>
          <a:xfrm>
            <a:off x="1269422" y="4716326"/>
            <a:ext cx="2450180" cy="1107996"/>
          </a:xfrm>
          <a:prstGeom prst="rect">
            <a:avLst/>
          </a:prstGeom>
          <a:noFill/>
        </p:spPr>
        <p:txBody>
          <a:bodyPr wrap="square" rtlCol="0">
            <a:spAutoFit/>
          </a:bodyPr>
          <a:lstStyle/>
          <a:p>
            <a:r>
              <a:rPr lang="en-US" sz="1600" dirty="0" smtClean="0">
                <a:solidFill>
                  <a:srgbClr val="D2D2D2">
                    <a:lumMod val="10000"/>
                  </a:srgbClr>
                </a:solidFill>
                <a:latin typeface="Calibri"/>
              </a:rPr>
              <a:t>Computational </a:t>
            </a:r>
            <a:r>
              <a:rPr lang="en-US" sz="1600" dirty="0">
                <a:solidFill>
                  <a:srgbClr val="D2D2D2">
                    <a:lumMod val="10000"/>
                  </a:srgbClr>
                </a:solidFill>
                <a:latin typeface="Calibri"/>
              </a:rPr>
              <a:t>materials science: intercalated Mg++ strongly screened</a:t>
            </a:r>
          </a:p>
          <a:p>
            <a:endParaRPr lang="en-US" dirty="0">
              <a:solidFill>
                <a:srgbClr val="D2D2D2">
                  <a:lumMod val="10000"/>
                </a:srgbClr>
              </a:solidFill>
              <a:latin typeface="Calibri"/>
            </a:endParaRPr>
          </a:p>
        </p:txBody>
      </p:sp>
      <p:pic>
        <p:nvPicPr>
          <p:cNvPr id="13" name="Picture 27"/>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05054" y="4727049"/>
            <a:ext cx="926268" cy="7131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210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350" y="185738"/>
            <a:ext cx="7607300" cy="993398"/>
          </a:xfrm>
        </p:spPr>
        <p:txBody>
          <a:bodyPr/>
          <a:lstStyle/>
          <a:p>
            <a:pPr algn="ctr"/>
            <a:r>
              <a:rPr lang="en-US" dirty="0" smtClean="0"/>
              <a:t>Can we understand and control quantum coherence in real materials?</a:t>
            </a:r>
            <a:endParaRPr lang="en-US" dirty="0"/>
          </a:p>
        </p:txBody>
      </p:sp>
      <p:sp>
        <p:nvSpPr>
          <p:cNvPr id="19" name="TextBox 18"/>
          <p:cNvSpPr txBox="1"/>
          <p:nvPr/>
        </p:nvSpPr>
        <p:spPr>
          <a:xfrm>
            <a:off x="611798" y="4219875"/>
            <a:ext cx="3429000" cy="276999"/>
          </a:xfrm>
          <a:prstGeom prst="rect">
            <a:avLst/>
          </a:prstGeom>
          <a:noFill/>
        </p:spPr>
        <p:txBody>
          <a:bodyPr wrap="square" rtlCol="0">
            <a:spAutoFit/>
          </a:bodyPr>
          <a:lstStyle/>
          <a:p>
            <a:r>
              <a:rPr lang="en-US" sz="1200" dirty="0">
                <a:solidFill>
                  <a:prstClr val="black"/>
                </a:solidFill>
                <a:latin typeface="Calibri"/>
                <a:ea typeface="ＭＳ Ｐゴシック" charset="-128"/>
              </a:rPr>
              <a:t>D. D. </a:t>
            </a:r>
            <a:r>
              <a:rPr lang="en-US" sz="1200" dirty="0" err="1">
                <a:solidFill>
                  <a:prstClr val="black"/>
                </a:solidFill>
                <a:latin typeface="Calibri"/>
                <a:ea typeface="ＭＳ Ｐゴシック" charset="-128"/>
              </a:rPr>
              <a:t>Awschalom</a:t>
            </a:r>
            <a:r>
              <a:rPr lang="en-US" sz="1200" dirty="0">
                <a:solidFill>
                  <a:prstClr val="black"/>
                </a:solidFill>
                <a:latin typeface="Calibri"/>
                <a:ea typeface="ＭＳ Ｐゴシック" charset="-128"/>
              </a:rPr>
              <a:t> et al., </a:t>
            </a:r>
            <a:r>
              <a:rPr lang="en-US" sz="1200" i="1" dirty="0">
                <a:solidFill>
                  <a:prstClr val="black"/>
                </a:solidFill>
                <a:latin typeface="Calibri"/>
                <a:ea typeface="ＭＳ Ｐゴシック" charset="-128"/>
              </a:rPr>
              <a:t>Science</a:t>
            </a:r>
            <a:r>
              <a:rPr lang="en-US" sz="1200" dirty="0">
                <a:solidFill>
                  <a:prstClr val="black"/>
                </a:solidFill>
                <a:latin typeface="Calibri"/>
                <a:ea typeface="ＭＳ Ｐゴシック" charset="-128"/>
              </a:rPr>
              <a:t> </a:t>
            </a:r>
            <a:r>
              <a:rPr lang="en-US" sz="1200" b="1" dirty="0">
                <a:solidFill>
                  <a:prstClr val="black"/>
                </a:solidFill>
                <a:latin typeface="Calibri"/>
                <a:ea typeface="ＭＳ Ｐゴシック" charset="-128"/>
              </a:rPr>
              <a:t> 339</a:t>
            </a:r>
            <a:r>
              <a:rPr lang="en-US" sz="1200" dirty="0">
                <a:solidFill>
                  <a:prstClr val="black"/>
                </a:solidFill>
                <a:latin typeface="Calibri"/>
                <a:ea typeface="ＭＳ Ｐゴシック" charset="-128"/>
              </a:rPr>
              <a:t>, 1174, 2013</a:t>
            </a:r>
          </a:p>
        </p:txBody>
      </p:sp>
      <p:sp>
        <p:nvSpPr>
          <p:cNvPr id="8" name="Rectangle 7"/>
          <p:cNvSpPr/>
          <p:nvPr/>
        </p:nvSpPr>
        <p:spPr>
          <a:xfrm>
            <a:off x="306602" y="1179136"/>
            <a:ext cx="4039392" cy="646331"/>
          </a:xfrm>
          <a:prstGeom prst="rect">
            <a:avLst/>
          </a:prstGeom>
        </p:spPr>
        <p:txBody>
          <a:bodyPr wrap="square">
            <a:spAutoFit/>
          </a:bodyPr>
          <a:lstStyle/>
          <a:p>
            <a:pPr algn="ctr"/>
            <a:r>
              <a:rPr lang="en-US" b="1" dirty="0" smtClean="0">
                <a:solidFill>
                  <a:prstClr val="black"/>
                </a:solidFill>
                <a:latin typeface="Calibri" pitchFamily="34" charset="0"/>
                <a:cs typeface="Times New Roman" pitchFamily="18" charset="0"/>
              </a:rPr>
              <a:t>E</a:t>
            </a:r>
            <a:r>
              <a:rPr lang="en-US" b="1" dirty="0" smtClean="0">
                <a:solidFill>
                  <a:prstClr val="black"/>
                </a:solidFill>
                <a:latin typeface="Calibri" pitchFamily="34" charset="0"/>
                <a:ea typeface="ＭＳ Ｐゴシック" charset="-128"/>
                <a:cs typeface="Times New Roman" pitchFamily="18" charset="0"/>
              </a:rPr>
              <a:t>ntangled</a:t>
            </a:r>
            <a:r>
              <a:rPr lang="en-US" b="1" dirty="0">
                <a:solidFill>
                  <a:prstClr val="black"/>
                </a:solidFill>
                <a:latin typeface="Calibri" pitchFamily="34" charset="0"/>
                <a:cs typeface="Times New Roman" pitchFamily="18" charset="0"/>
              </a:rPr>
              <a:t> </a:t>
            </a:r>
            <a:r>
              <a:rPr lang="en-US" b="1" dirty="0" smtClean="0">
                <a:solidFill>
                  <a:prstClr val="black"/>
                </a:solidFill>
                <a:latin typeface="Calibri" pitchFamily="34" charset="0"/>
                <a:cs typeface="Times New Roman" pitchFamily="18" charset="0"/>
              </a:rPr>
              <a:t>spin</a:t>
            </a:r>
            <a:r>
              <a:rPr lang="en-US" b="1" dirty="0" smtClean="0">
                <a:solidFill>
                  <a:prstClr val="black"/>
                </a:solidFill>
                <a:latin typeface="Calibri" pitchFamily="34" charset="0"/>
                <a:ea typeface="ＭＳ Ｐゴシック" charset="-128"/>
                <a:cs typeface="Times New Roman" pitchFamily="18" charset="0"/>
              </a:rPr>
              <a:t> </a:t>
            </a:r>
            <a:r>
              <a:rPr lang="en-US" b="1" dirty="0">
                <a:solidFill>
                  <a:prstClr val="black"/>
                </a:solidFill>
                <a:latin typeface="Calibri" pitchFamily="34" charset="0"/>
                <a:ea typeface="ＭＳ Ｐゴシック" charset="-128"/>
                <a:cs typeface="Times New Roman" pitchFamily="18" charset="0"/>
              </a:rPr>
              <a:t>states of single dopants in wide-</a:t>
            </a:r>
            <a:r>
              <a:rPr lang="en-US" b="1" dirty="0" err="1">
                <a:solidFill>
                  <a:prstClr val="black"/>
                </a:solidFill>
                <a:latin typeface="Calibri" pitchFamily="34" charset="0"/>
                <a:ea typeface="ＭＳ Ｐゴシック" charset="-128"/>
                <a:cs typeface="Times New Roman" pitchFamily="18" charset="0"/>
              </a:rPr>
              <a:t>bandgap</a:t>
            </a:r>
            <a:r>
              <a:rPr lang="en-US" b="1" dirty="0">
                <a:solidFill>
                  <a:prstClr val="black"/>
                </a:solidFill>
                <a:latin typeface="Calibri" pitchFamily="34" charset="0"/>
                <a:ea typeface="ＭＳ Ｐゴシック" charset="-128"/>
                <a:cs typeface="Times New Roman" pitchFamily="18" charset="0"/>
              </a:rPr>
              <a:t> semiconductors</a:t>
            </a:r>
          </a:p>
        </p:txBody>
      </p:sp>
      <p:pic>
        <p:nvPicPr>
          <p:cNvPr id="6" name="Picture 5"/>
          <p:cNvPicPr>
            <a:picLocks noChangeAspect="1"/>
          </p:cNvPicPr>
          <p:nvPr/>
        </p:nvPicPr>
        <p:blipFill rotWithShape="1">
          <a:blip r:embed="rId3"/>
          <a:srcRect l="7350" r="4401" b="52272"/>
          <a:stretch/>
        </p:blipFill>
        <p:spPr>
          <a:xfrm>
            <a:off x="167000" y="1861621"/>
            <a:ext cx="4190213" cy="2358254"/>
          </a:xfrm>
          <a:prstGeom prst="rect">
            <a:avLst/>
          </a:prstGeom>
          <a:ln>
            <a:solidFill>
              <a:srgbClr val="151515"/>
            </a:solidFill>
          </a:ln>
        </p:spPr>
      </p:pic>
      <p:grpSp>
        <p:nvGrpSpPr>
          <p:cNvPr id="5" name="Group 4"/>
          <p:cNvGrpSpPr>
            <a:grpSpLocks noChangeAspect="1"/>
          </p:cNvGrpSpPr>
          <p:nvPr/>
        </p:nvGrpSpPr>
        <p:grpSpPr>
          <a:xfrm>
            <a:off x="4454898" y="3225800"/>
            <a:ext cx="4536058" cy="2235653"/>
            <a:chOff x="406402" y="4114800"/>
            <a:chExt cx="4571998" cy="2286000"/>
          </a:xfrm>
        </p:grpSpPr>
        <p:pic>
          <p:nvPicPr>
            <p:cNvPr id="12" name="Picture 11" descr="Atom.png"/>
            <p:cNvPicPr>
              <a:picLocks noChangeAspect="1"/>
            </p:cNvPicPr>
            <p:nvPr/>
          </p:nvPicPr>
          <p:blipFill>
            <a:blip r:embed="rId4" cstate="print"/>
            <a:stretch>
              <a:fillRect/>
            </a:stretch>
          </p:blipFill>
          <p:spPr>
            <a:xfrm>
              <a:off x="406402" y="4120800"/>
              <a:ext cx="2248168" cy="2252402"/>
            </a:xfrm>
            <a:prstGeom prst="rect">
              <a:avLst/>
            </a:prstGeom>
          </p:spPr>
        </p:pic>
        <p:pic>
          <p:nvPicPr>
            <p:cNvPr id="13" name="Picture 12" descr="AtomClose.png"/>
            <p:cNvPicPr>
              <a:picLocks noChangeAspect="1"/>
            </p:cNvPicPr>
            <p:nvPr/>
          </p:nvPicPr>
          <p:blipFill>
            <a:blip r:embed="rId5" cstate="print"/>
            <a:stretch>
              <a:fillRect/>
            </a:stretch>
          </p:blipFill>
          <p:spPr>
            <a:xfrm>
              <a:off x="2692400" y="4120800"/>
              <a:ext cx="2280000" cy="2275714"/>
            </a:xfrm>
            <a:prstGeom prst="rect">
              <a:avLst/>
            </a:prstGeom>
          </p:spPr>
        </p:pic>
        <p:sp>
          <p:nvSpPr>
            <p:cNvPr id="23" name="Oval 22"/>
            <p:cNvSpPr/>
            <p:nvPr/>
          </p:nvSpPr>
          <p:spPr>
            <a:xfrm>
              <a:off x="4495800" y="5486400"/>
              <a:ext cx="373937" cy="39455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Calibri"/>
              </a:endParaRPr>
            </a:p>
          </p:txBody>
        </p:sp>
        <p:sp>
          <p:nvSpPr>
            <p:cNvPr id="24" name="TextBox 23"/>
            <p:cNvSpPr txBox="1"/>
            <p:nvPr/>
          </p:nvSpPr>
          <p:spPr>
            <a:xfrm>
              <a:off x="3352800" y="4114800"/>
              <a:ext cx="1600200" cy="660886"/>
            </a:xfrm>
            <a:prstGeom prst="rect">
              <a:avLst/>
            </a:prstGeom>
            <a:solidFill>
              <a:schemeClr val="bg1">
                <a:alpha val="75000"/>
              </a:schemeClr>
            </a:solidFill>
          </p:spPr>
          <p:txBody>
            <a:bodyPr wrap="square" rtlCol="0">
              <a:spAutoFit/>
            </a:bodyPr>
            <a:lstStyle/>
            <a:p>
              <a:pPr defTabSz="914400" fontAlgn="base">
                <a:spcBef>
                  <a:spcPct val="0"/>
                </a:spcBef>
                <a:spcAft>
                  <a:spcPct val="0"/>
                </a:spcAft>
              </a:pPr>
              <a:r>
                <a:rPr lang="en-US" b="1" dirty="0">
                  <a:solidFill>
                    <a:srgbClr val="151515"/>
                  </a:solidFill>
                  <a:latin typeface="Calibri"/>
                  <a:ea typeface="ＭＳ Ｐゴシック" charset="-128"/>
                </a:rPr>
                <a:t>Missing atom</a:t>
              </a:r>
            </a:p>
            <a:p>
              <a:pPr defTabSz="914400" fontAlgn="base">
                <a:spcBef>
                  <a:spcPct val="0"/>
                </a:spcBef>
                <a:spcAft>
                  <a:spcPct val="0"/>
                </a:spcAft>
              </a:pPr>
              <a:r>
                <a:rPr lang="en-US" b="1" dirty="0">
                  <a:solidFill>
                    <a:srgbClr val="151515"/>
                  </a:solidFill>
                  <a:latin typeface="Calibri"/>
                </a:rPr>
                <a:t>i</a:t>
              </a:r>
              <a:r>
                <a:rPr lang="en-US" b="1" dirty="0" smtClean="0">
                  <a:solidFill>
                    <a:srgbClr val="151515"/>
                  </a:solidFill>
                  <a:latin typeface="Calibri"/>
                  <a:ea typeface="ＭＳ Ｐゴシック" charset="-128"/>
                </a:rPr>
                <a:t>s </a:t>
              </a:r>
              <a:r>
                <a:rPr lang="en-US" b="1" dirty="0">
                  <a:solidFill>
                    <a:srgbClr val="151515"/>
                  </a:solidFill>
                  <a:latin typeface="Calibri"/>
                  <a:ea typeface="ＭＳ Ｐゴシック" charset="-128"/>
                </a:rPr>
                <a:t>resolved</a:t>
              </a:r>
            </a:p>
          </p:txBody>
        </p:sp>
        <p:cxnSp>
          <p:nvCxnSpPr>
            <p:cNvPr id="25" name="Straight Arrow Connector 24"/>
            <p:cNvCxnSpPr>
              <a:stCxn id="24" idx="2"/>
            </p:cNvCxnSpPr>
            <p:nvPr/>
          </p:nvCxnSpPr>
          <p:spPr>
            <a:xfrm>
              <a:off x="4152901" y="4775686"/>
              <a:ext cx="419099" cy="78691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512130" y="5129140"/>
              <a:ext cx="274320" cy="274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Calibri"/>
              </a:endParaRPr>
            </a:p>
          </p:txBody>
        </p:sp>
        <p:cxnSp>
          <p:nvCxnSpPr>
            <p:cNvPr id="30" name="Straight Connector 29"/>
            <p:cNvCxnSpPr/>
            <p:nvPr/>
          </p:nvCxnSpPr>
          <p:spPr>
            <a:xfrm flipV="1">
              <a:off x="1661160" y="4114800"/>
              <a:ext cx="1082040" cy="1021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10360" y="5410200"/>
              <a:ext cx="1082040" cy="990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692400" y="4114800"/>
              <a:ext cx="2286000" cy="228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Calibri"/>
              </a:endParaRPr>
            </a:p>
          </p:txBody>
        </p:sp>
      </p:grpSp>
      <p:sp>
        <p:nvSpPr>
          <p:cNvPr id="10" name="Rectangle 9"/>
          <p:cNvSpPr/>
          <p:nvPr/>
        </p:nvSpPr>
        <p:spPr>
          <a:xfrm>
            <a:off x="1811507" y="5615030"/>
            <a:ext cx="5597206" cy="830997"/>
          </a:xfrm>
          <a:prstGeom prst="rect">
            <a:avLst/>
          </a:prstGeom>
        </p:spPr>
        <p:txBody>
          <a:bodyPr wrap="none">
            <a:spAutoFit/>
          </a:bodyPr>
          <a:lstStyle/>
          <a:p>
            <a:pPr algn="ctr" defTabSz="914400" fontAlgn="base">
              <a:spcBef>
                <a:spcPct val="0"/>
              </a:spcBef>
              <a:spcAft>
                <a:spcPct val="0"/>
              </a:spcAft>
            </a:pPr>
            <a:r>
              <a:rPr lang="en-US" sz="2400" dirty="0" smtClean="0">
                <a:solidFill>
                  <a:srgbClr val="D2D2D2">
                    <a:lumMod val="10000"/>
                  </a:srgbClr>
                </a:solidFill>
                <a:latin typeface="Calibri"/>
              </a:rPr>
              <a:t>Imaging a single point defect – </a:t>
            </a:r>
          </a:p>
          <a:p>
            <a:pPr algn="ctr" defTabSz="914400" fontAlgn="base">
              <a:spcBef>
                <a:spcPct val="0"/>
              </a:spcBef>
              <a:spcAft>
                <a:spcPct val="0"/>
              </a:spcAft>
            </a:pPr>
            <a:r>
              <a:rPr lang="en-US" sz="2400" dirty="0" smtClean="0">
                <a:solidFill>
                  <a:srgbClr val="D2D2D2">
                    <a:lumMod val="10000"/>
                  </a:srgbClr>
                </a:solidFill>
                <a:latin typeface="Calibri"/>
              </a:rPr>
              <a:t>achieving the ultimate structural resolution </a:t>
            </a:r>
            <a:endParaRPr lang="en-US" sz="2400" baseline="30000" dirty="0">
              <a:solidFill>
                <a:srgbClr val="D2D2D2">
                  <a:lumMod val="10000"/>
                </a:srgbClr>
              </a:solidFill>
              <a:latin typeface="Calibri"/>
            </a:endParaRPr>
          </a:p>
        </p:txBody>
      </p:sp>
      <p:sp>
        <p:nvSpPr>
          <p:cNvPr id="16" name="TextBox 15"/>
          <p:cNvSpPr txBox="1"/>
          <p:nvPr/>
        </p:nvSpPr>
        <p:spPr>
          <a:xfrm>
            <a:off x="4699024" y="2317671"/>
            <a:ext cx="4277353" cy="923330"/>
          </a:xfrm>
          <a:prstGeom prst="rect">
            <a:avLst/>
          </a:prstGeom>
          <a:noFill/>
        </p:spPr>
        <p:txBody>
          <a:bodyPr wrap="square" rtlCol="0">
            <a:spAutoFit/>
          </a:bodyPr>
          <a:lstStyle/>
          <a:p>
            <a:pPr algn="ctr"/>
            <a:r>
              <a:rPr lang="en-US" b="1" dirty="0" smtClean="0">
                <a:solidFill>
                  <a:srgbClr val="D2D2D2">
                    <a:lumMod val="10000"/>
                  </a:srgbClr>
                </a:solidFill>
                <a:latin typeface="Calibri"/>
              </a:rPr>
              <a:t>Simulated reconstruction </a:t>
            </a:r>
            <a:r>
              <a:rPr lang="en-US" b="1" dirty="0">
                <a:solidFill>
                  <a:srgbClr val="D2D2D2">
                    <a:lumMod val="10000"/>
                  </a:srgbClr>
                </a:solidFill>
                <a:latin typeface="Calibri"/>
              </a:rPr>
              <a:t>of </a:t>
            </a:r>
            <a:r>
              <a:rPr lang="en-US" b="1" dirty="0" err="1">
                <a:solidFill>
                  <a:srgbClr val="D2D2D2">
                    <a:lumMod val="10000"/>
                  </a:srgbClr>
                </a:solidFill>
                <a:latin typeface="Calibri"/>
              </a:rPr>
              <a:t>nanocrystal</a:t>
            </a:r>
            <a:r>
              <a:rPr lang="en-US" b="1" dirty="0">
                <a:solidFill>
                  <a:srgbClr val="D2D2D2">
                    <a:lumMod val="10000"/>
                  </a:srgbClr>
                </a:solidFill>
                <a:latin typeface="Calibri"/>
              </a:rPr>
              <a:t> with atomic </a:t>
            </a:r>
            <a:r>
              <a:rPr lang="en-US" b="1" dirty="0" smtClean="0">
                <a:solidFill>
                  <a:srgbClr val="D2D2D2">
                    <a:lumMod val="10000"/>
                  </a:srgbClr>
                </a:solidFill>
                <a:latin typeface="Calibri"/>
              </a:rPr>
              <a:t>vacancies, using   </a:t>
            </a:r>
          </a:p>
          <a:p>
            <a:pPr algn="ctr"/>
            <a:r>
              <a:rPr lang="en-US" b="1" dirty="0" smtClean="0">
                <a:solidFill>
                  <a:srgbClr val="D2D2D2">
                    <a:lumMod val="10000"/>
                  </a:srgbClr>
                </a:solidFill>
                <a:latin typeface="Calibri"/>
              </a:rPr>
              <a:t> Bragg </a:t>
            </a:r>
            <a:r>
              <a:rPr lang="en-US" b="1" dirty="0">
                <a:solidFill>
                  <a:srgbClr val="D2D2D2">
                    <a:lumMod val="10000"/>
                  </a:srgbClr>
                </a:solidFill>
                <a:latin typeface="Calibri"/>
              </a:rPr>
              <a:t>coherent diffraction </a:t>
            </a:r>
            <a:r>
              <a:rPr lang="en-US" b="1" dirty="0" smtClean="0">
                <a:solidFill>
                  <a:srgbClr val="D2D2D2">
                    <a:lumMod val="10000"/>
                  </a:srgbClr>
                </a:solidFill>
                <a:latin typeface="Calibri"/>
              </a:rPr>
              <a:t>imaging</a:t>
            </a:r>
            <a:endParaRPr lang="en-US" dirty="0"/>
          </a:p>
        </p:txBody>
      </p:sp>
    </p:spTree>
    <p:extLst>
      <p:ext uri="{BB962C8B-B14F-4D97-AF65-F5344CB8AC3E}">
        <p14:creationId xmlns:p14="http://schemas.microsoft.com/office/powerpoint/2010/main" val="17869268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347" y="259697"/>
            <a:ext cx="7948706" cy="487362"/>
          </a:xfrm>
        </p:spPr>
        <p:txBody>
          <a:bodyPr/>
          <a:lstStyle/>
          <a:p>
            <a:pPr algn="ctr"/>
            <a:r>
              <a:rPr lang="en-US" dirty="0" smtClean="0"/>
              <a:t>Achieving integrated views of complex processes through time domain </a:t>
            </a:r>
            <a:r>
              <a:rPr lang="en-US" dirty="0" err="1" smtClean="0"/>
              <a:t>ptychography</a:t>
            </a:r>
            <a:r>
              <a:rPr lang="en-US" dirty="0" smtClean="0"/>
              <a:t>  </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293" t="4309" r="7465" b="3714"/>
          <a:stretch/>
        </p:blipFill>
        <p:spPr>
          <a:xfrm>
            <a:off x="737348" y="1200728"/>
            <a:ext cx="7948706" cy="5018532"/>
          </a:xfrm>
          <a:prstGeom prst="rect">
            <a:avLst/>
          </a:prstGeom>
          <a:solidFill>
            <a:srgbClr val="FFFFFF"/>
          </a:solidFill>
        </p:spPr>
      </p:pic>
      <p:sp>
        <p:nvSpPr>
          <p:cNvPr id="3" name="TextBox 2"/>
          <p:cNvSpPr txBox="1"/>
          <p:nvPr/>
        </p:nvSpPr>
        <p:spPr>
          <a:xfrm>
            <a:off x="2603500" y="1294454"/>
            <a:ext cx="4921665" cy="400110"/>
          </a:xfrm>
          <a:prstGeom prst="rect">
            <a:avLst/>
          </a:prstGeom>
          <a:solidFill>
            <a:schemeClr val="bg1"/>
          </a:solidFill>
        </p:spPr>
        <p:txBody>
          <a:bodyPr wrap="none" rtlCol="0">
            <a:spAutoFit/>
          </a:bodyPr>
          <a:lstStyle/>
          <a:p>
            <a:r>
              <a:rPr lang="en-US" sz="2000" dirty="0" smtClean="0">
                <a:solidFill>
                  <a:srgbClr val="151515"/>
                </a:solidFill>
                <a:latin typeface="+mn-lt"/>
              </a:rPr>
              <a:t>Intermediate states, probed with keyhole CDI</a:t>
            </a:r>
            <a:endParaRPr lang="en-US" sz="2000" dirty="0">
              <a:solidFill>
                <a:srgbClr val="151515"/>
              </a:solidFill>
              <a:latin typeface="+mn-lt"/>
            </a:endParaRPr>
          </a:p>
        </p:txBody>
      </p:sp>
      <p:sp>
        <p:nvSpPr>
          <p:cNvPr id="11" name="TextBox 10"/>
          <p:cNvSpPr txBox="1"/>
          <p:nvPr/>
        </p:nvSpPr>
        <p:spPr>
          <a:xfrm>
            <a:off x="613492" y="2210481"/>
            <a:ext cx="492443" cy="2779492"/>
          </a:xfrm>
          <a:prstGeom prst="rect">
            <a:avLst/>
          </a:prstGeom>
          <a:solidFill>
            <a:schemeClr val="bg1"/>
          </a:solidFill>
        </p:spPr>
        <p:txBody>
          <a:bodyPr vert="vert270" wrap="none" rtlCol="0">
            <a:spAutoFit/>
          </a:bodyPr>
          <a:lstStyle/>
          <a:p>
            <a:r>
              <a:rPr lang="en-US" sz="2000" dirty="0" smtClean="0">
                <a:solidFill>
                  <a:srgbClr val="151515"/>
                </a:solidFill>
                <a:latin typeface="+mn-lt"/>
              </a:rPr>
              <a:t>Evolving sample structure</a:t>
            </a:r>
            <a:endParaRPr lang="en-US" sz="2000" dirty="0">
              <a:solidFill>
                <a:srgbClr val="151515"/>
              </a:solidFill>
              <a:latin typeface="+mn-lt"/>
            </a:endParaRPr>
          </a:p>
        </p:txBody>
      </p:sp>
      <p:sp>
        <p:nvSpPr>
          <p:cNvPr id="10" name="TextBox 9"/>
          <p:cNvSpPr txBox="1"/>
          <p:nvPr/>
        </p:nvSpPr>
        <p:spPr>
          <a:xfrm>
            <a:off x="2135326" y="5849928"/>
            <a:ext cx="5301451" cy="400110"/>
          </a:xfrm>
          <a:prstGeom prst="rect">
            <a:avLst/>
          </a:prstGeom>
          <a:solidFill>
            <a:schemeClr val="bg1"/>
          </a:solidFill>
        </p:spPr>
        <p:txBody>
          <a:bodyPr wrap="none" rtlCol="0">
            <a:spAutoFit/>
          </a:bodyPr>
          <a:lstStyle/>
          <a:p>
            <a:r>
              <a:rPr lang="en-US" sz="2000" dirty="0" smtClean="0">
                <a:solidFill>
                  <a:srgbClr val="151515"/>
                </a:solidFill>
                <a:latin typeface="+mn-lt"/>
              </a:rPr>
              <a:t>Initial and final states, probed with </a:t>
            </a:r>
            <a:r>
              <a:rPr lang="en-US" sz="2000" dirty="0" err="1" smtClean="0">
                <a:solidFill>
                  <a:srgbClr val="151515"/>
                </a:solidFill>
                <a:latin typeface="+mn-lt"/>
              </a:rPr>
              <a:t>ptychography</a:t>
            </a:r>
            <a:endParaRPr lang="en-US" sz="2000" dirty="0">
              <a:solidFill>
                <a:srgbClr val="151515"/>
              </a:solidFill>
              <a:latin typeface="+mn-lt"/>
            </a:endParaRPr>
          </a:p>
        </p:txBody>
      </p:sp>
    </p:spTree>
    <p:extLst>
      <p:ext uri="{BB962C8B-B14F-4D97-AF65-F5344CB8AC3E}">
        <p14:creationId xmlns:p14="http://schemas.microsoft.com/office/powerpoint/2010/main" val="25705984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330946" y="1363382"/>
            <a:ext cx="3948954" cy="5093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auto">
              <a:spcBef>
                <a:spcPts val="0"/>
              </a:spcBef>
              <a:spcAft>
                <a:spcPts val="0"/>
              </a:spcAft>
              <a:buClr>
                <a:schemeClr val="tx2"/>
              </a:buClr>
              <a:buSzPct val="137000"/>
              <a:defRPr/>
            </a:pPr>
            <a:r>
              <a:rPr lang="en-US" sz="2000" dirty="0" smtClean="0">
                <a:solidFill>
                  <a:srgbClr val="000000"/>
                </a:solidFill>
                <a:latin typeface="+mn-lt"/>
                <a:cs typeface="Trebuchet MS"/>
              </a:rPr>
              <a:t>The APS with MBA lattice upgrade will allow:</a:t>
            </a:r>
          </a:p>
          <a:p>
            <a:pPr marL="285750" indent="-285750" defTabSz="457200" fontAlgn="auto">
              <a:spcBef>
                <a:spcPts val="0"/>
              </a:spcBef>
              <a:spcAft>
                <a:spcPts val="300"/>
              </a:spcAft>
              <a:buClr>
                <a:schemeClr val="tx2"/>
              </a:buClr>
              <a:buSzPct val="100000"/>
              <a:buFont typeface="Wingdings" charset="2"/>
              <a:buChar char="§"/>
              <a:defRPr/>
            </a:pPr>
            <a:r>
              <a:rPr lang="en-US" sz="2000" dirty="0">
                <a:solidFill>
                  <a:srgbClr val="000000"/>
                </a:solidFill>
                <a:latin typeface="+mn-lt"/>
                <a:cs typeface="Trebuchet MS"/>
              </a:rPr>
              <a:t>Molecular-scale motion in fluids and glasses mapped on sub-micron scale (e.g., transition to turbulent flow)</a:t>
            </a:r>
          </a:p>
          <a:p>
            <a:pPr marL="285750" indent="-285750" defTabSz="457200" fontAlgn="auto">
              <a:spcBef>
                <a:spcPts val="0"/>
              </a:spcBef>
              <a:spcAft>
                <a:spcPts val="300"/>
              </a:spcAft>
              <a:buClr>
                <a:schemeClr val="tx2"/>
              </a:buClr>
              <a:buSzPct val="100000"/>
              <a:buFont typeface="Wingdings" charset="2"/>
              <a:buChar char="§"/>
              <a:defRPr/>
            </a:pPr>
            <a:r>
              <a:rPr lang="en-US" sz="2000" dirty="0" smtClean="0">
                <a:solidFill>
                  <a:srgbClr val="000000"/>
                </a:solidFill>
                <a:latin typeface="+mn-lt"/>
                <a:cs typeface="Trebuchet MS"/>
              </a:rPr>
              <a:t>3-D </a:t>
            </a:r>
            <a:r>
              <a:rPr lang="en-US" sz="2000" dirty="0">
                <a:solidFill>
                  <a:srgbClr val="000000"/>
                </a:solidFill>
                <a:latin typeface="+mn-lt"/>
                <a:cs typeface="Trebuchet MS"/>
              </a:rPr>
              <a:t>strain tensor </a:t>
            </a:r>
            <a:r>
              <a:rPr lang="en-US" sz="2000" dirty="0" smtClean="0">
                <a:solidFill>
                  <a:srgbClr val="000000"/>
                </a:solidFill>
                <a:latin typeface="+mn-lt"/>
                <a:cs typeface="Trebuchet MS"/>
              </a:rPr>
              <a:t>mapping in real-time of materials evolving under loading conditions</a:t>
            </a:r>
          </a:p>
          <a:p>
            <a:pPr marL="800100" lvl="1" indent="-342900" defTabSz="457200" fontAlgn="auto">
              <a:spcBef>
                <a:spcPts val="0"/>
              </a:spcBef>
              <a:spcAft>
                <a:spcPts val="300"/>
              </a:spcAft>
              <a:buClr>
                <a:schemeClr val="tx2"/>
              </a:buClr>
              <a:buSzPct val="100000"/>
              <a:buFont typeface="Lucida Grande"/>
              <a:buChar char="–"/>
              <a:defRPr/>
            </a:pPr>
            <a:r>
              <a:rPr lang="en-US" sz="2000" dirty="0" smtClean="0">
                <a:solidFill>
                  <a:srgbClr val="000000"/>
                </a:solidFill>
                <a:latin typeface="+mn-lt"/>
                <a:cs typeface="Trebuchet MS"/>
              </a:rPr>
              <a:t>~I(</a:t>
            </a:r>
            <a:r>
              <a:rPr lang="en-US" sz="2000" dirty="0" err="1" smtClean="0">
                <a:solidFill>
                  <a:srgbClr val="000000"/>
                </a:solidFill>
                <a:latin typeface="+mn-lt"/>
                <a:cs typeface="Trebuchet MS"/>
              </a:rPr>
              <a:t>t,q</a:t>
            </a:r>
            <a:r>
              <a:rPr lang="en-US" sz="2000" dirty="0" smtClean="0">
                <a:solidFill>
                  <a:srgbClr val="000000"/>
                </a:solidFill>
                <a:latin typeface="+mn-lt"/>
                <a:cs typeface="Trebuchet MS"/>
              </a:rPr>
              <a:t>)I(</a:t>
            </a:r>
            <a:r>
              <a:rPr lang="en-US" sz="2000" dirty="0" err="1" smtClean="0">
                <a:solidFill>
                  <a:srgbClr val="000000"/>
                </a:solidFill>
                <a:latin typeface="+mn-lt"/>
                <a:cs typeface="Trebuchet MS"/>
              </a:rPr>
              <a:t>t+τ</a:t>
            </a:r>
            <a:r>
              <a:rPr lang="en-US" sz="2000" dirty="0" smtClean="0">
                <a:solidFill>
                  <a:srgbClr val="000000"/>
                </a:solidFill>
                <a:latin typeface="+mn-lt"/>
                <a:cs typeface="Trebuchet MS"/>
              </a:rPr>
              <a:t>, </a:t>
            </a:r>
            <a:r>
              <a:rPr lang="en-US" sz="2000" dirty="0" err="1" smtClean="0">
                <a:solidFill>
                  <a:srgbClr val="000000"/>
                </a:solidFill>
                <a:latin typeface="+mn-lt"/>
                <a:cs typeface="Trebuchet MS"/>
              </a:rPr>
              <a:t>q+δq</a:t>
            </a:r>
            <a:r>
              <a:rPr lang="en-US" sz="2000" dirty="0" smtClean="0">
                <a:solidFill>
                  <a:srgbClr val="000000"/>
                </a:solidFill>
                <a:latin typeface="+mn-lt"/>
                <a:cs typeface="Trebuchet MS"/>
              </a:rPr>
              <a:t>)</a:t>
            </a:r>
          </a:p>
          <a:p>
            <a:pPr marL="342900" indent="-342900" defTabSz="457200" fontAlgn="auto">
              <a:spcBef>
                <a:spcPts val="0"/>
              </a:spcBef>
              <a:spcAft>
                <a:spcPts val="300"/>
              </a:spcAft>
              <a:buClr>
                <a:schemeClr val="tx2"/>
              </a:buClr>
              <a:buSzPct val="100000"/>
              <a:buFont typeface="Wingdings" charset="2"/>
              <a:buChar char="§"/>
              <a:defRPr/>
            </a:pPr>
            <a:r>
              <a:rPr lang="en-US" sz="2000" dirty="0" smtClean="0">
                <a:solidFill>
                  <a:srgbClr val="000000"/>
                </a:solidFill>
                <a:latin typeface="+mn-lt"/>
                <a:cs typeface="Trebuchet MS"/>
              </a:rPr>
              <a:t>10</a:t>
            </a:r>
            <a:r>
              <a:rPr lang="en-US" sz="2000" baseline="30000" dirty="0" smtClean="0">
                <a:solidFill>
                  <a:srgbClr val="000000"/>
                </a:solidFill>
                <a:latin typeface="+mn-lt"/>
                <a:cs typeface="Trebuchet MS"/>
              </a:rPr>
              <a:t>2</a:t>
            </a:r>
            <a:r>
              <a:rPr lang="en-US" sz="2000" dirty="0" smtClean="0">
                <a:solidFill>
                  <a:srgbClr val="000000"/>
                </a:solidFill>
                <a:latin typeface="+mn-lt"/>
                <a:cs typeface="Trebuchet MS"/>
              </a:rPr>
              <a:t>x-10</a:t>
            </a:r>
            <a:r>
              <a:rPr lang="en-US" sz="2000" baseline="30000" dirty="0" smtClean="0">
                <a:solidFill>
                  <a:srgbClr val="000000"/>
                </a:solidFill>
                <a:latin typeface="+mn-lt"/>
                <a:cs typeface="Trebuchet MS"/>
              </a:rPr>
              <a:t>3</a:t>
            </a:r>
            <a:r>
              <a:rPr lang="en-US" sz="2000" dirty="0" smtClean="0">
                <a:solidFill>
                  <a:srgbClr val="000000"/>
                </a:solidFill>
                <a:latin typeface="+mn-lt"/>
                <a:cs typeface="Trebuchet MS"/>
              </a:rPr>
              <a:t>x brightness yields 10</a:t>
            </a:r>
            <a:r>
              <a:rPr lang="en-US" sz="2000" baseline="30000" dirty="0" smtClean="0">
                <a:solidFill>
                  <a:srgbClr val="000000"/>
                </a:solidFill>
                <a:latin typeface="+mn-lt"/>
                <a:cs typeface="Trebuchet MS"/>
              </a:rPr>
              <a:t>4</a:t>
            </a:r>
            <a:r>
              <a:rPr lang="en-US" sz="2000" dirty="0" smtClean="0">
                <a:solidFill>
                  <a:srgbClr val="000000"/>
                </a:solidFill>
                <a:latin typeface="+mn-lt"/>
                <a:cs typeface="Trebuchet MS"/>
              </a:rPr>
              <a:t> to 10</a:t>
            </a:r>
            <a:r>
              <a:rPr lang="en-US" sz="2000" baseline="30000" dirty="0" smtClean="0">
                <a:solidFill>
                  <a:srgbClr val="000000"/>
                </a:solidFill>
                <a:latin typeface="+mn-lt"/>
                <a:cs typeface="Trebuchet MS"/>
              </a:rPr>
              <a:t>6</a:t>
            </a:r>
            <a:r>
              <a:rPr lang="en-US" sz="2000" dirty="0" smtClean="0">
                <a:solidFill>
                  <a:srgbClr val="000000"/>
                </a:solidFill>
                <a:latin typeface="+mn-lt"/>
                <a:cs typeface="Trebuchet MS"/>
              </a:rPr>
              <a:t> increase in dynamic range</a:t>
            </a:r>
          </a:p>
          <a:p>
            <a:pPr marL="342900" indent="-342900" defTabSz="457200" fontAlgn="auto">
              <a:spcBef>
                <a:spcPts val="0"/>
              </a:spcBef>
              <a:spcAft>
                <a:spcPts val="300"/>
              </a:spcAft>
              <a:buClr>
                <a:schemeClr val="tx2"/>
              </a:buClr>
              <a:buSzPct val="100000"/>
              <a:buFont typeface="Wingdings" charset="2"/>
              <a:buChar char="§"/>
              <a:defRPr/>
            </a:pPr>
            <a:r>
              <a:rPr lang="en-US" sz="2000" dirty="0" smtClean="0">
                <a:solidFill>
                  <a:srgbClr val="000000"/>
                </a:solidFill>
                <a:latin typeface="+mn-lt"/>
                <a:cs typeface="Trebuchet MS"/>
              </a:rPr>
              <a:t>Nanosecond time scale</a:t>
            </a:r>
            <a:r>
              <a:rPr lang="en-US" sz="2000" dirty="0">
                <a:solidFill>
                  <a:srgbClr val="000000"/>
                </a:solidFill>
                <a:latin typeface="+mn-lt"/>
                <a:cs typeface="Trebuchet MS"/>
              </a:rPr>
              <a:t>,</a:t>
            </a:r>
            <a:r>
              <a:rPr lang="en-US" sz="2000" dirty="0" smtClean="0">
                <a:solidFill>
                  <a:srgbClr val="000000"/>
                </a:solidFill>
                <a:latin typeface="+mn-lt"/>
                <a:cs typeface="Trebuchet MS"/>
              </a:rPr>
              <a:t> nanometer spatial resolution</a:t>
            </a:r>
          </a:p>
          <a:p>
            <a:pPr marL="342900" indent="-342900" defTabSz="457200" fontAlgn="auto">
              <a:spcBef>
                <a:spcPts val="0"/>
              </a:spcBef>
              <a:spcAft>
                <a:spcPts val="300"/>
              </a:spcAft>
              <a:buClr>
                <a:schemeClr val="tx2"/>
              </a:buClr>
              <a:buSzPct val="100000"/>
              <a:buFont typeface="Wingdings" charset="2"/>
              <a:buChar char="§"/>
              <a:defRPr/>
            </a:pPr>
            <a:endParaRPr lang="en-US" sz="2000" dirty="0">
              <a:solidFill>
                <a:srgbClr val="000000"/>
              </a:solidFill>
              <a:latin typeface="+mn-lt"/>
              <a:cs typeface="Trebuchet MS"/>
            </a:endParaRPr>
          </a:p>
        </p:txBody>
      </p:sp>
      <p:sp>
        <p:nvSpPr>
          <p:cNvPr id="5" name="Rectangle 4"/>
          <p:cNvSpPr/>
          <p:nvPr/>
        </p:nvSpPr>
        <p:spPr bwMode="auto">
          <a:xfrm>
            <a:off x="4309036" y="1365436"/>
            <a:ext cx="4394186" cy="7620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smtClean="0">
                <a:solidFill>
                  <a:srgbClr val="151515"/>
                </a:solidFill>
                <a:latin typeface="Calibri" pitchFamily="34" charset="0"/>
              </a:rPr>
              <a:t>Model system: spatiotemporal correlations in colloidal-decorated elastomer</a:t>
            </a:r>
          </a:p>
          <a:p>
            <a:pPr algn="ctr"/>
            <a:endParaRPr kumimoji="0" lang="en-US" sz="1800" b="1" u="none" strike="noStrike" cap="none" normalizeH="0" baseline="0" dirty="0" smtClean="0">
              <a:ln>
                <a:noFill/>
              </a:ln>
              <a:solidFill>
                <a:srgbClr val="151515"/>
              </a:solidFill>
              <a:effectLst/>
              <a:latin typeface="Calibri" pitchFamily="34" charset="0"/>
            </a:endParaRPr>
          </a:p>
        </p:txBody>
      </p:sp>
      <p:sp>
        <p:nvSpPr>
          <p:cNvPr id="36" name="Title 1"/>
          <p:cNvSpPr txBox="1">
            <a:spLocks/>
          </p:cNvSpPr>
          <p:nvPr/>
        </p:nvSpPr>
        <p:spPr bwMode="auto">
          <a:xfrm>
            <a:off x="4669387" y="5547450"/>
            <a:ext cx="4005462" cy="914400"/>
          </a:xfrm>
          <a:prstGeom prst="rect">
            <a:avLst/>
          </a:prstGeom>
          <a:noFill/>
          <a:ln w="9525">
            <a:noFill/>
            <a:miter lim="800000"/>
            <a:headEnd/>
            <a:tailEnd/>
          </a:ln>
          <a:effectLst/>
        </p:spPr>
        <p:txBody>
          <a:bodyPr/>
          <a:lstStyle/>
          <a:p>
            <a:pPr defTabSz="457200" fontAlgn="auto">
              <a:spcBef>
                <a:spcPts val="0"/>
              </a:spcBef>
              <a:spcAft>
                <a:spcPts val="0"/>
              </a:spcAft>
            </a:pPr>
            <a:r>
              <a:rPr lang="en-US" sz="1400" dirty="0">
                <a:solidFill>
                  <a:srgbClr val="151515"/>
                </a:solidFill>
                <a:latin typeface="+mn-lt"/>
              </a:rPr>
              <a:t>Speckle shifts superimposed on scattering from a </a:t>
            </a:r>
            <a:r>
              <a:rPr lang="en-US" sz="1400" dirty="0" smtClean="0">
                <a:solidFill>
                  <a:srgbClr val="151515"/>
                </a:solidFill>
                <a:latin typeface="+mn-lt"/>
              </a:rPr>
              <a:t>20 micron region of a rubber sample </a:t>
            </a:r>
            <a:r>
              <a:rPr lang="en-US" sz="1400" dirty="0">
                <a:solidFill>
                  <a:srgbClr val="151515"/>
                </a:solidFill>
                <a:latin typeface="+mn-lt"/>
              </a:rPr>
              <a:t>undergoing flow in a stress-strain cell. Shifts are scaled by 200</a:t>
            </a:r>
            <a:r>
              <a:rPr lang="en-US" sz="1400" dirty="0" smtClean="0">
                <a:solidFill>
                  <a:srgbClr val="151515"/>
                </a:solidFill>
                <a:latin typeface="+mn-lt"/>
              </a:rPr>
              <a:t>. </a:t>
            </a:r>
          </a:p>
          <a:p>
            <a:pPr algn="r" defTabSz="457200" fontAlgn="auto">
              <a:spcBef>
                <a:spcPts val="0"/>
              </a:spcBef>
              <a:spcAft>
                <a:spcPts val="0"/>
              </a:spcAft>
            </a:pPr>
            <a:r>
              <a:rPr lang="en-US" sz="1400" i="1" dirty="0" smtClean="0">
                <a:solidFill>
                  <a:srgbClr val="151515"/>
                </a:solidFill>
                <a:latin typeface="+mn-lt"/>
              </a:rPr>
              <a:t>M. Sutton and </a:t>
            </a:r>
            <a:r>
              <a:rPr lang="en-US" sz="1400" i="1" dirty="0" err="1">
                <a:solidFill>
                  <a:srgbClr val="151515"/>
                </a:solidFill>
                <a:latin typeface="+mn-lt"/>
              </a:rPr>
              <a:t>Julien</a:t>
            </a:r>
            <a:r>
              <a:rPr lang="en-US" sz="1400" i="1" dirty="0">
                <a:solidFill>
                  <a:srgbClr val="151515"/>
                </a:solidFill>
                <a:latin typeface="+mn-lt"/>
              </a:rPr>
              <a:t> </a:t>
            </a:r>
            <a:r>
              <a:rPr lang="en-US" sz="1400" i="1" dirty="0" err="1">
                <a:solidFill>
                  <a:srgbClr val="151515"/>
                </a:solidFill>
                <a:latin typeface="+mn-lt"/>
              </a:rPr>
              <a:t>Lhermitte</a:t>
            </a:r>
            <a:r>
              <a:rPr lang="en-US" sz="1400" i="1" dirty="0" smtClean="0">
                <a:solidFill>
                  <a:srgbClr val="151515"/>
                </a:solidFill>
                <a:latin typeface="+mn-lt"/>
              </a:rPr>
              <a:t>, unpublished</a:t>
            </a:r>
            <a:endParaRPr lang="en-US" sz="1400" i="1" dirty="0">
              <a:solidFill>
                <a:srgbClr val="151515"/>
              </a:solidFill>
              <a:latin typeface="+mn-lt"/>
            </a:endParaRPr>
          </a:p>
        </p:txBody>
      </p:sp>
      <p:sp>
        <p:nvSpPr>
          <p:cNvPr id="4" name="Rectangle 3"/>
          <p:cNvSpPr/>
          <p:nvPr/>
        </p:nvSpPr>
        <p:spPr>
          <a:xfrm>
            <a:off x="152401" y="180041"/>
            <a:ext cx="8686799" cy="492443"/>
          </a:xfrm>
          <a:prstGeom prst="rect">
            <a:avLst/>
          </a:prstGeom>
        </p:spPr>
        <p:txBody>
          <a:bodyPr wrap="square">
            <a:spAutoFit/>
          </a:bodyPr>
          <a:lstStyle/>
          <a:p>
            <a:pPr algn="ctr" defTabSz="457200" fontAlgn="auto">
              <a:spcBef>
                <a:spcPts val="0"/>
              </a:spcBef>
              <a:spcAft>
                <a:spcPts val="0"/>
              </a:spcAft>
            </a:pPr>
            <a:r>
              <a:rPr lang="en-US" sz="2600" b="1" dirty="0" smtClean="0">
                <a:solidFill>
                  <a:srgbClr val="1F497D"/>
                </a:solidFill>
                <a:latin typeface="Trebuchet MS"/>
                <a:cs typeface="Trebuchet MS"/>
              </a:rPr>
              <a:t>Going beyond the pair correlation function  </a:t>
            </a:r>
          </a:p>
        </p:txBody>
      </p:sp>
      <p:pic>
        <p:nvPicPr>
          <p:cNvPr id="6" name="Picture 5"/>
          <p:cNvPicPr>
            <a:picLocks noChangeAspect="1"/>
          </p:cNvPicPr>
          <p:nvPr/>
        </p:nvPicPr>
        <p:blipFill rotWithShape="1">
          <a:blip r:embed="rId3"/>
          <a:srcRect l="13253" t="7222" r="11697" b="22207"/>
          <a:stretch/>
        </p:blipFill>
        <p:spPr>
          <a:xfrm>
            <a:off x="4318000" y="1978123"/>
            <a:ext cx="4334422" cy="3646273"/>
          </a:xfrm>
          <a:prstGeom prst="rect">
            <a:avLst/>
          </a:prstGeom>
        </p:spPr>
      </p:pic>
      <p:sp>
        <p:nvSpPr>
          <p:cNvPr id="2" name="TextBox 1"/>
          <p:cNvSpPr txBox="1"/>
          <p:nvPr/>
        </p:nvSpPr>
        <p:spPr>
          <a:xfrm>
            <a:off x="4318000" y="2480235"/>
            <a:ext cx="184666" cy="369332"/>
          </a:xfrm>
          <a:prstGeom prst="rect">
            <a:avLst/>
          </a:prstGeom>
          <a:noFill/>
        </p:spPr>
        <p:txBody>
          <a:bodyPr wrap="none" rtlCol="0">
            <a:spAutoFit/>
          </a:bodyPr>
          <a:lstStyle/>
          <a:p>
            <a:endParaRPr lang="en-US" dirty="0"/>
          </a:p>
        </p:txBody>
      </p:sp>
      <p:sp>
        <p:nvSpPr>
          <p:cNvPr id="3" name="TextBox 2"/>
          <p:cNvSpPr txBox="1"/>
          <p:nvPr/>
        </p:nvSpPr>
        <p:spPr>
          <a:xfrm>
            <a:off x="1255059" y="619721"/>
            <a:ext cx="6633883" cy="707886"/>
          </a:xfrm>
          <a:prstGeom prst="rect">
            <a:avLst/>
          </a:prstGeom>
          <a:noFill/>
        </p:spPr>
        <p:txBody>
          <a:bodyPr wrap="square" rtlCol="0">
            <a:spAutoFit/>
          </a:bodyPr>
          <a:lstStyle/>
          <a:p>
            <a:pPr algn="ctr"/>
            <a:r>
              <a:rPr lang="en-US" sz="2000" i="1" dirty="0" smtClean="0">
                <a:solidFill>
                  <a:srgbClr val="151515"/>
                </a:solidFill>
                <a:latin typeface="+mn-lt"/>
              </a:rPr>
              <a:t>Can we understand the time evolution of deformation and flow in condensed matter? </a:t>
            </a:r>
            <a:endParaRPr lang="en-US" sz="2000" i="1" dirty="0">
              <a:solidFill>
                <a:srgbClr val="151515"/>
              </a:solidFill>
              <a:latin typeface="+mn-lt"/>
            </a:endParaRPr>
          </a:p>
        </p:txBody>
      </p:sp>
    </p:spTree>
    <p:extLst>
      <p:ext uri="{BB962C8B-B14F-4D97-AF65-F5344CB8AC3E}">
        <p14:creationId xmlns:p14="http://schemas.microsoft.com/office/powerpoint/2010/main" val="8648615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_newbldgs_r2%5b2%5d.pdf"/>
          <p:cNvPicPr>
            <a:picLocks noChangeAspect="1"/>
          </p:cNvPicPr>
          <p:nvPr/>
        </p:nvPicPr>
        <p:blipFill rotWithShape="1">
          <a:blip r:embed="rId3">
            <a:extLst>
              <a:ext uri="{28A0092B-C50C-407E-A947-70E740481C1C}">
                <a14:useLocalDpi xmlns:a14="http://schemas.microsoft.com/office/drawing/2010/main" val="0"/>
              </a:ext>
            </a:extLst>
          </a:blip>
          <a:srcRect l="8220" t="27593" r="5776" b="28367"/>
          <a:stretch/>
        </p:blipFill>
        <p:spPr>
          <a:xfrm>
            <a:off x="0" y="-27642"/>
            <a:ext cx="9144000" cy="7139641"/>
          </a:xfrm>
          <a:prstGeom prst="rect">
            <a:avLst/>
          </a:prstGeom>
        </p:spPr>
      </p:pic>
      <p:sp>
        <p:nvSpPr>
          <p:cNvPr id="22" name="Rectangle 21"/>
          <p:cNvSpPr/>
          <p:nvPr/>
        </p:nvSpPr>
        <p:spPr bwMode="auto">
          <a:xfrm>
            <a:off x="-254001" y="-27642"/>
            <a:ext cx="9347201" cy="7114989"/>
          </a:xfrm>
          <a:prstGeom prst="rect">
            <a:avLst/>
          </a:prstGeom>
          <a:solidFill>
            <a:schemeClr val="bg2">
              <a:lumMod val="10000"/>
              <a:alpha val="1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616161"/>
              </a:solidFill>
              <a:latin typeface="Calibri" pitchFamily="34" charset="0"/>
            </a:endParaRPr>
          </a:p>
        </p:txBody>
      </p:sp>
      <p:pic>
        <p:nvPicPr>
          <p:cNvPr id="13" name="Picture 19" descr="IACTLogo_VSmall_jpg">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 y="5306435"/>
            <a:ext cx="970259" cy="989432"/>
          </a:xfrm>
          <a:prstGeom prst="rect">
            <a:avLst/>
          </a:prstGeom>
          <a:noFill/>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8" name="Group 17"/>
          <p:cNvGrpSpPr>
            <a:grpSpLocks noChangeAspect="1"/>
          </p:cNvGrpSpPr>
          <p:nvPr/>
        </p:nvGrpSpPr>
        <p:grpSpPr>
          <a:xfrm>
            <a:off x="405393" y="4214046"/>
            <a:ext cx="945866" cy="996696"/>
            <a:chOff x="123516" y="4425617"/>
            <a:chExt cx="1823124" cy="1824586"/>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3516" y="4425617"/>
              <a:ext cx="1798645" cy="1824586"/>
            </a:xfrm>
            <a:prstGeom prst="rect">
              <a:avLst/>
            </a:prstGeom>
            <a:noFill/>
            <a:ln>
              <a:solidFill>
                <a:schemeClr val="bg1"/>
              </a:solidFill>
            </a:ln>
          </p:spPr>
        </p:pic>
        <p:sp>
          <p:nvSpPr>
            <p:cNvPr id="16" name="TextBox 15"/>
            <p:cNvSpPr txBox="1"/>
            <p:nvPr/>
          </p:nvSpPr>
          <p:spPr>
            <a:xfrm>
              <a:off x="176531" y="5492500"/>
              <a:ext cx="1770109" cy="73245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000" b="1" dirty="0" smtClean="0">
                  <a:solidFill>
                    <a:srgbClr val="FFFFFF"/>
                  </a:solidFill>
                  <a:effectLst>
                    <a:glow rad="139700">
                      <a:srgbClr val="A6C4DE">
                        <a:satMod val="175000"/>
                        <a:alpha val="40000"/>
                      </a:srgbClr>
                    </a:glow>
                    <a:outerShdw blurRad="63500" sx="102000" sy="102000" algn="ctr" rotWithShape="0">
                      <a:prstClr val="black">
                        <a:alpha val="40000"/>
                      </a:prstClr>
                    </a:outerShdw>
                  </a:effectLst>
                </a:rPr>
                <a:t>CEES</a:t>
              </a:r>
              <a:endParaRPr lang="en-US" sz="2000" b="1" dirty="0">
                <a:solidFill>
                  <a:srgbClr val="FFFFFF"/>
                </a:solidFill>
                <a:effectLst>
                  <a:glow rad="139700">
                    <a:srgbClr val="A6C4DE">
                      <a:satMod val="175000"/>
                      <a:alpha val="40000"/>
                    </a:srgbClr>
                  </a:glow>
                  <a:outerShdw blurRad="63500" sx="102000" sy="102000" algn="ctr" rotWithShape="0">
                    <a:prstClr val="black">
                      <a:alpha val="40000"/>
                    </a:prstClr>
                  </a:outerShdw>
                </a:effectLst>
              </a:endParaRPr>
            </a:p>
          </p:txBody>
        </p:sp>
      </p:grpSp>
      <p:pic>
        <p:nvPicPr>
          <p:cNvPr id="17" name="Picture 27"/>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32899" y="3376223"/>
            <a:ext cx="926268" cy="7131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1125524" y="0"/>
            <a:ext cx="11688936" cy="685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23" name="Rectangle 22"/>
          <p:cNvSpPr/>
          <p:nvPr/>
        </p:nvSpPr>
        <p:spPr>
          <a:xfrm>
            <a:off x="6364675" y="5661451"/>
            <a:ext cx="2743376" cy="783975"/>
          </a:xfrm>
          <a:prstGeom prst="rect">
            <a:avLst/>
          </a:prstGeom>
          <a:solidFill>
            <a:srgbClr val="000000">
              <a:alpha val="14000"/>
            </a:srgbClr>
          </a:solidFill>
          <a:effectLst>
            <a:softEdge rad="25400"/>
          </a:effectLst>
        </p:spPr>
        <p:txBody>
          <a:bodyPr wrap="square">
            <a:spAutoFit/>
          </a:bodyPr>
          <a:lstStyle/>
          <a:p>
            <a:pPr>
              <a:lnSpc>
                <a:spcPts val="2680"/>
              </a:lnSpc>
            </a:pPr>
            <a:r>
              <a:rPr lang="en-US" sz="2400" b="1" dirty="0" smtClean="0">
                <a:solidFill>
                  <a:schemeClr val="bg1"/>
                </a:solidFill>
                <a:effectLst>
                  <a:outerShdw blurRad="50800" dist="38100" dir="2700000" algn="tl" rotWithShape="0">
                    <a:prstClr val="black">
                      <a:alpha val="40000"/>
                    </a:prstClr>
                  </a:outerShdw>
                </a:effectLst>
                <a:latin typeface="+mn-lt"/>
              </a:rPr>
              <a:t>High performance computing &amp; data</a:t>
            </a:r>
            <a:endParaRPr lang="en-US" sz="2400" dirty="0">
              <a:effectLst>
                <a:outerShdw blurRad="50800" dist="38100" dir="2700000" algn="tl" rotWithShape="0">
                  <a:prstClr val="black">
                    <a:alpha val="40000"/>
                  </a:prstClr>
                </a:outerShdw>
              </a:effectLst>
              <a:latin typeface="+mn-lt"/>
            </a:endParaRPr>
          </a:p>
        </p:txBody>
      </p:sp>
      <p:sp>
        <p:nvSpPr>
          <p:cNvPr id="24" name="Rectangle 23"/>
          <p:cNvSpPr/>
          <p:nvPr/>
        </p:nvSpPr>
        <p:spPr>
          <a:xfrm>
            <a:off x="3200400" y="4855142"/>
            <a:ext cx="2961075" cy="1200328"/>
          </a:xfrm>
          <a:prstGeom prst="rect">
            <a:avLst/>
          </a:prstGeom>
          <a:solidFill>
            <a:srgbClr val="000000">
              <a:alpha val="14000"/>
            </a:srgbClr>
          </a:solidFill>
          <a:effectLst>
            <a:softEdge rad="25400"/>
          </a:effectLst>
        </p:spPr>
        <p:txBody>
          <a:bodyPr wrap="square">
            <a:spAutoFit/>
          </a:bodyPr>
          <a:lstStyle/>
          <a:p>
            <a:pPr>
              <a:lnSpc>
                <a:spcPts val="2800"/>
              </a:lnSpc>
            </a:pPr>
            <a:r>
              <a:rPr lang="en-US" sz="2400" b="1" dirty="0" smtClean="0">
                <a:solidFill>
                  <a:schemeClr val="bg1"/>
                </a:solidFill>
                <a:effectLst>
                  <a:outerShdw blurRad="50800" dist="38100" dir="2700000" algn="tl" rotWithShape="0">
                    <a:prstClr val="black">
                      <a:alpha val="40000"/>
                    </a:prstClr>
                  </a:outerShdw>
                </a:effectLst>
                <a:latin typeface="+mn-lt"/>
              </a:rPr>
              <a:t>Materials and energy sciences; molecular engineering</a:t>
            </a:r>
            <a:endParaRPr lang="en-US" sz="2400" dirty="0">
              <a:effectLst>
                <a:outerShdw blurRad="50800" dist="38100" dir="2700000" algn="tl" rotWithShape="0">
                  <a:prstClr val="black">
                    <a:alpha val="40000"/>
                  </a:prstClr>
                </a:outerShdw>
              </a:effectLst>
              <a:latin typeface="+mn-lt"/>
            </a:endParaRPr>
          </a:p>
        </p:txBody>
      </p:sp>
      <p:sp>
        <p:nvSpPr>
          <p:cNvPr id="25" name="Rectangle 24"/>
          <p:cNvSpPr/>
          <p:nvPr/>
        </p:nvSpPr>
        <p:spPr>
          <a:xfrm>
            <a:off x="5858480" y="1686711"/>
            <a:ext cx="1865527" cy="461665"/>
          </a:xfrm>
          <a:prstGeom prst="rect">
            <a:avLst/>
          </a:prstGeom>
          <a:solidFill>
            <a:srgbClr val="000000">
              <a:alpha val="14000"/>
            </a:srgbClr>
          </a:solidFill>
          <a:effectLst>
            <a:softEdge rad="25400"/>
          </a:effectLst>
        </p:spPr>
        <p:txBody>
          <a:bodyPr wrap="square">
            <a:spAutoFit/>
          </a:bodyPr>
          <a:lstStyle/>
          <a:p>
            <a:r>
              <a:rPr lang="en-US" sz="2400" b="1" dirty="0" err="1">
                <a:solidFill>
                  <a:schemeClr val="bg1"/>
                </a:solidFill>
                <a:effectLst>
                  <a:outerShdw blurRad="50800" dist="38100" dir="2700000" algn="tl" rotWithShape="0">
                    <a:prstClr val="black">
                      <a:alpha val="40000"/>
                    </a:prstClr>
                  </a:outerShdw>
                </a:effectLst>
                <a:latin typeface="+mn-lt"/>
              </a:rPr>
              <a:t>N</a:t>
            </a:r>
            <a:r>
              <a:rPr lang="en-US" sz="2400" b="1" dirty="0" err="1" smtClean="0">
                <a:solidFill>
                  <a:schemeClr val="bg1"/>
                </a:solidFill>
                <a:effectLst>
                  <a:outerShdw blurRad="50800" dist="38100" dir="2700000" algn="tl" rotWithShape="0">
                    <a:prstClr val="black">
                      <a:alpha val="40000"/>
                    </a:prstClr>
                  </a:outerShdw>
                </a:effectLst>
                <a:latin typeface="+mn-lt"/>
              </a:rPr>
              <a:t>anoscience</a:t>
            </a:r>
            <a:endParaRPr lang="en-US" sz="2400" dirty="0">
              <a:effectLst>
                <a:outerShdw blurRad="50800" dist="38100" dir="2700000" algn="tl" rotWithShape="0">
                  <a:prstClr val="black">
                    <a:alpha val="40000"/>
                  </a:prstClr>
                </a:outerShdw>
              </a:effectLst>
              <a:latin typeface="+mn-lt"/>
            </a:endParaRPr>
          </a:p>
        </p:txBody>
      </p:sp>
      <p:sp>
        <p:nvSpPr>
          <p:cNvPr id="26" name="Rectangle 25"/>
          <p:cNvSpPr/>
          <p:nvPr/>
        </p:nvSpPr>
        <p:spPr>
          <a:xfrm>
            <a:off x="7047415" y="3437046"/>
            <a:ext cx="1486986" cy="461665"/>
          </a:xfrm>
          <a:prstGeom prst="rect">
            <a:avLst/>
          </a:prstGeom>
          <a:solidFill>
            <a:srgbClr val="000000">
              <a:alpha val="14000"/>
            </a:srgbClr>
          </a:solidFill>
          <a:effectLst>
            <a:softEdge rad="25400"/>
          </a:effectLst>
        </p:spPr>
        <p:txBody>
          <a:bodyPr wrap="square">
            <a:spAutoFit/>
          </a:bodyPr>
          <a:lstStyle/>
          <a:p>
            <a:r>
              <a:rPr lang="en-US" sz="2400" b="1" dirty="0">
                <a:solidFill>
                  <a:schemeClr val="bg1"/>
                </a:solidFill>
                <a:effectLst>
                  <a:outerShdw blurRad="50800" dist="38100" dir="2700000" algn="tl" rotWithShape="0">
                    <a:prstClr val="black">
                      <a:alpha val="40000"/>
                    </a:prstClr>
                  </a:outerShdw>
                </a:effectLst>
                <a:latin typeface="+mn-lt"/>
              </a:rPr>
              <a:t>C</a:t>
            </a:r>
            <a:r>
              <a:rPr lang="en-US" sz="2400" b="1" dirty="0" smtClean="0">
                <a:solidFill>
                  <a:schemeClr val="bg1"/>
                </a:solidFill>
                <a:effectLst>
                  <a:outerShdw blurRad="50800" dist="38100" dir="2700000" algn="tl" rotWithShape="0">
                    <a:prstClr val="black">
                      <a:alpha val="40000"/>
                    </a:prstClr>
                  </a:outerShdw>
                </a:effectLst>
                <a:latin typeface="+mn-lt"/>
              </a:rPr>
              <a:t>hemistry</a:t>
            </a:r>
            <a:endParaRPr lang="en-US" sz="2400" dirty="0">
              <a:effectLst>
                <a:outerShdw blurRad="50800" dist="38100" dir="2700000" algn="tl" rotWithShape="0">
                  <a:prstClr val="black">
                    <a:alpha val="40000"/>
                  </a:prstClr>
                </a:outerShdw>
              </a:effectLst>
              <a:latin typeface="+mn-lt"/>
            </a:endParaRPr>
          </a:p>
        </p:txBody>
      </p:sp>
      <p:sp>
        <p:nvSpPr>
          <p:cNvPr id="27" name="Rectangle 26"/>
          <p:cNvSpPr/>
          <p:nvPr/>
        </p:nvSpPr>
        <p:spPr>
          <a:xfrm>
            <a:off x="6194109" y="4060855"/>
            <a:ext cx="2657791" cy="461665"/>
          </a:xfrm>
          <a:prstGeom prst="rect">
            <a:avLst/>
          </a:prstGeom>
          <a:solidFill>
            <a:srgbClr val="000000">
              <a:alpha val="18000"/>
            </a:srgbClr>
          </a:solidFill>
          <a:effectLst>
            <a:softEdge rad="12700"/>
          </a:effectLst>
        </p:spPr>
        <p:txBody>
          <a:bodyPr wrap="square">
            <a:spAutoFit/>
          </a:bodyPr>
          <a:lstStyle/>
          <a:p>
            <a:r>
              <a:rPr lang="en-US" sz="2400" b="1" dirty="0" smtClean="0">
                <a:solidFill>
                  <a:schemeClr val="bg1"/>
                </a:solidFill>
                <a:effectLst>
                  <a:outerShdw blurRad="50800" dist="38100" dir="2700000" algn="tl" rotWithShape="0">
                    <a:prstClr val="black">
                      <a:alpha val="40000"/>
                    </a:prstClr>
                  </a:outerShdw>
                </a:effectLst>
                <a:latin typeface="+mn-lt"/>
              </a:rPr>
              <a:t>Accelerator physics</a:t>
            </a:r>
            <a:endParaRPr lang="en-US" sz="2400" dirty="0">
              <a:effectLst>
                <a:outerShdw blurRad="50800" dist="38100" dir="2700000" algn="tl" rotWithShape="0">
                  <a:prstClr val="black">
                    <a:alpha val="40000"/>
                  </a:prstClr>
                </a:outerShdw>
              </a:effectLst>
              <a:latin typeface="+mn-lt"/>
            </a:endParaRPr>
          </a:p>
        </p:txBody>
      </p:sp>
      <p:sp>
        <p:nvSpPr>
          <p:cNvPr id="28" name="Rectangle 27"/>
          <p:cNvSpPr/>
          <p:nvPr/>
        </p:nvSpPr>
        <p:spPr>
          <a:xfrm>
            <a:off x="5150273" y="2594035"/>
            <a:ext cx="2977728" cy="461665"/>
          </a:xfrm>
          <a:prstGeom prst="rect">
            <a:avLst/>
          </a:prstGeom>
          <a:solidFill>
            <a:srgbClr val="000000">
              <a:alpha val="14000"/>
            </a:srgbClr>
          </a:solidFill>
          <a:effectLst>
            <a:softEdge rad="25400"/>
          </a:effectLst>
        </p:spPr>
        <p:txBody>
          <a:bodyPr wrap="square">
            <a:spAutoFit/>
          </a:bodyPr>
          <a:lstStyle/>
          <a:p>
            <a:r>
              <a:rPr lang="en-US" sz="2400" b="1" dirty="0" smtClean="0">
                <a:solidFill>
                  <a:schemeClr val="bg1"/>
                </a:solidFill>
                <a:effectLst>
                  <a:outerShdw blurRad="50800" dist="38100" dir="2700000" algn="tl" rotWithShape="0">
                    <a:prstClr val="black">
                      <a:alpha val="40000"/>
                    </a:prstClr>
                  </a:outerShdw>
                </a:effectLst>
                <a:latin typeface="+mn-lt"/>
              </a:rPr>
              <a:t>Chemical engineering</a:t>
            </a:r>
            <a:endParaRPr lang="en-US" sz="2400" dirty="0">
              <a:effectLst>
                <a:outerShdw blurRad="50800" dist="38100" dir="2700000" algn="tl" rotWithShape="0">
                  <a:prstClr val="black">
                    <a:alpha val="40000"/>
                  </a:prstClr>
                </a:outerShdw>
              </a:effectLst>
              <a:latin typeface="+mn-lt"/>
            </a:endParaRPr>
          </a:p>
        </p:txBody>
      </p:sp>
      <p:sp>
        <p:nvSpPr>
          <p:cNvPr id="29" name="Rectangle 28"/>
          <p:cNvSpPr/>
          <p:nvPr/>
        </p:nvSpPr>
        <p:spPr>
          <a:xfrm>
            <a:off x="5263897" y="1183309"/>
            <a:ext cx="2031999" cy="461665"/>
          </a:xfrm>
          <a:prstGeom prst="rect">
            <a:avLst/>
          </a:prstGeom>
          <a:solidFill>
            <a:srgbClr val="000000">
              <a:alpha val="20000"/>
            </a:srgbClr>
          </a:solidFill>
          <a:effectLst>
            <a:softEdge rad="25400"/>
          </a:effectLst>
        </p:spPr>
        <p:txBody>
          <a:bodyPr wrap="square">
            <a:spAutoFit/>
          </a:bodyPr>
          <a:lstStyle/>
          <a:p>
            <a:r>
              <a:rPr lang="en-US" sz="2400" b="1" dirty="0" smtClean="0">
                <a:solidFill>
                  <a:schemeClr val="bg1"/>
                </a:solidFill>
                <a:effectLst>
                  <a:outerShdw blurRad="50800" dist="38100" dir="2700000" algn="tl" rotWithShape="0">
                    <a:prstClr val="black">
                      <a:alpha val="40000"/>
                    </a:prstClr>
                  </a:outerShdw>
                </a:effectLst>
                <a:latin typeface="+mn-lt"/>
              </a:rPr>
              <a:t>Protein facility</a:t>
            </a:r>
            <a:endParaRPr lang="en-US" sz="2400" dirty="0">
              <a:effectLst>
                <a:outerShdw blurRad="50800" dist="38100" dir="2700000" algn="tl" rotWithShape="0">
                  <a:prstClr val="black">
                    <a:alpha val="40000"/>
                  </a:prstClr>
                </a:outerShdw>
              </a:effectLst>
              <a:latin typeface="+mn-lt"/>
            </a:endParaRPr>
          </a:p>
        </p:txBody>
      </p:sp>
      <p:sp>
        <p:nvSpPr>
          <p:cNvPr id="30" name="Rectangle 29"/>
          <p:cNvSpPr/>
          <p:nvPr/>
        </p:nvSpPr>
        <p:spPr>
          <a:xfrm>
            <a:off x="1617959" y="5316084"/>
            <a:ext cx="1295400" cy="461665"/>
          </a:xfrm>
          <a:prstGeom prst="rect">
            <a:avLst/>
          </a:prstGeom>
          <a:solidFill>
            <a:srgbClr val="000000">
              <a:alpha val="14000"/>
            </a:srgbClr>
          </a:solidFill>
          <a:effectLst>
            <a:softEdge rad="25400"/>
          </a:effectLst>
        </p:spPr>
        <p:txBody>
          <a:bodyPr wrap="square">
            <a:spAutoFit/>
          </a:bodyPr>
          <a:lstStyle/>
          <a:p>
            <a:r>
              <a:rPr lang="en-US" sz="2400" b="1" dirty="0" smtClean="0">
                <a:solidFill>
                  <a:schemeClr val="bg1"/>
                </a:solidFill>
                <a:effectLst>
                  <a:outerShdw blurRad="50800" dist="38100" dir="2700000" algn="tl" rotWithShape="0">
                    <a:prstClr val="black">
                      <a:alpha val="40000"/>
                    </a:prstClr>
                  </a:outerShdw>
                </a:effectLst>
                <a:latin typeface="+mn-lt"/>
              </a:rPr>
              <a:t>Biology </a:t>
            </a:r>
            <a:endParaRPr lang="en-US" sz="2400" dirty="0">
              <a:effectLst>
                <a:outerShdw blurRad="50800" dist="38100" dir="2700000" algn="tl" rotWithShape="0">
                  <a:prstClr val="black">
                    <a:alpha val="40000"/>
                  </a:prstClr>
                </a:outerShdw>
              </a:effectLst>
              <a:latin typeface="+mn-lt"/>
            </a:endParaRPr>
          </a:p>
        </p:txBody>
      </p:sp>
      <p:sp>
        <p:nvSpPr>
          <p:cNvPr id="31" name="TextBox 30"/>
          <p:cNvSpPr txBox="1"/>
          <p:nvPr/>
        </p:nvSpPr>
        <p:spPr>
          <a:xfrm>
            <a:off x="254000" y="70822"/>
            <a:ext cx="8839200" cy="1031051"/>
          </a:xfrm>
          <a:prstGeom prst="rect">
            <a:avLst/>
          </a:prstGeom>
          <a:solidFill>
            <a:schemeClr val="bg2">
              <a:lumMod val="10000"/>
              <a:alpha val="18000"/>
            </a:schemeClr>
          </a:solidFill>
          <a:effectLst>
            <a:softEdge rad="76200"/>
          </a:effectLst>
        </p:spPr>
        <p:txBody>
          <a:bodyPr wrap="square" rtlCol="0" anchor="ctr" anchorCtr="0">
            <a:spAutoFit/>
          </a:bodyPr>
          <a:lstStyle/>
          <a:p>
            <a:pPr algn="ctr">
              <a:lnSpc>
                <a:spcPts val="3600"/>
              </a:lnSpc>
            </a:pPr>
            <a:r>
              <a:rPr lang="en-US" sz="3600" b="1" dirty="0" smtClean="0">
                <a:solidFill>
                  <a:schemeClr val="bg1"/>
                </a:solidFill>
                <a:effectLst>
                  <a:outerShdw blurRad="50800" dist="38100" dir="2700000" algn="tl" rotWithShape="0">
                    <a:prstClr val="black">
                      <a:alpha val="40000"/>
                    </a:prstClr>
                  </a:outerShdw>
                </a:effectLst>
                <a:latin typeface="+mj-lt"/>
              </a:rPr>
              <a:t>National Labs provide vital ecosystems for major DOE scientific user facilities</a:t>
            </a:r>
            <a:endParaRPr lang="en-US" sz="3600" b="1" dirty="0">
              <a:solidFill>
                <a:schemeClr val="bg1"/>
              </a:solidFill>
              <a:effectLst>
                <a:outerShdw blurRad="50800" dist="38100" dir="2700000" algn="tl" rotWithShape="0">
                  <a:prstClr val="black">
                    <a:alpha val="40000"/>
                  </a:prstClr>
                </a:outerShdw>
              </a:effectLst>
              <a:latin typeface="+mj-lt"/>
            </a:endParaRPr>
          </a:p>
        </p:txBody>
      </p:sp>
      <p:sp>
        <p:nvSpPr>
          <p:cNvPr id="19" name="Rectangle 18"/>
          <p:cNvSpPr/>
          <p:nvPr/>
        </p:nvSpPr>
        <p:spPr>
          <a:xfrm>
            <a:off x="533400" y="1688943"/>
            <a:ext cx="2153109" cy="830997"/>
          </a:xfrm>
          <a:prstGeom prst="rect">
            <a:avLst/>
          </a:prstGeom>
          <a:solidFill>
            <a:srgbClr val="000000">
              <a:alpha val="14000"/>
            </a:srgbClr>
          </a:solidFill>
          <a:effectLst>
            <a:softEdge rad="25400"/>
          </a:effectLst>
        </p:spPr>
        <p:txBody>
          <a:bodyPr wrap="square">
            <a:spAutoFit/>
          </a:bodyPr>
          <a:lstStyle/>
          <a:p>
            <a:r>
              <a:rPr lang="en-US" sz="2400" b="1" dirty="0" smtClean="0">
                <a:solidFill>
                  <a:schemeClr val="bg1"/>
                </a:solidFill>
                <a:effectLst>
                  <a:outerShdw blurRad="50800" dist="38100" dir="2700000" algn="tl" rotWithShape="0">
                    <a:prstClr val="black">
                      <a:alpha val="40000"/>
                    </a:prstClr>
                  </a:outerShdw>
                </a:effectLst>
                <a:latin typeface="+mn-lt"/>
              </a:rPr>
              <a:t>Transportation research</a:t>
            </a:r>
            <a:endParaRPr lang="en-US" sz="2400" dirty="0">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22865856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8610600" y="6489700"/>
            <a:ext cx="38258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Tx/>
              <a:buFontTx/>
              <a:buNone/>
              <a:defRPr/>
            </a:pPr>
            <a:fld id="{A4BEA932-D5EE-784A-8FE6-83BE7F0BB291}" type="slidenum">
              <a:rPr lang="en-US" sz="900" smtClean="0">
                <a:solidFill>
                  <a:srgbClr val="616161"/>
                </a:solidFill>
                <a:latin typeface="Calibri" charset="0"/>
              </a:rPr>
              <a:pPr algn="r" eaLnBrk="1" hangingPunct="1">
                <a:buClrTx/>
                <a:buFontTx/>
                <a:buNone/>
                <a:defRPr/>
              </a:pPr>
              <a:t>23</a:t>
            </a:fld>
            <a:endParaRPr lang="en-US" sz="900" dirty="0" smtClean="0">
              <a:solidFill>
                <a:srgbClr val="616161"/>
              </a:solidFill>
              <a:latin typeface="Calibri" charset="0"/>
            </a:endParaRPr>
          </a:p>
        </p:txBody>
      </p:sp>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975" y="1233488"/>
            <a:ext cx="8375650"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25604" name="Text Box 4"/>
          <p:cNvSpPr txBox="1">
            <a:spLocks noChangeArrowheads="1"/>
          </p:cNvSpPr>
          <p:nvPr/>
        </p:nvSpPr>
        <p:spPr bwMode="auto">
          <a:xfrm>
            <a:off x="4022725" y="4206875"/>
            <a:ext cx="18065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dirty="0" smtClean="0"/>
              <a:t>Present day</a:t>
            </a:r>
          </a:p>
        </p:txBody>
      </p:sp>
      <p:sp>
        <p:nvSpPr>
          <p:cNvPr id="25605" name="Text Box 5"/>
          <p:cNvSpPr txBox="1">
            <a:spLocks noChangeArrowheads="1"/>
          </p:cNvSpPr>
          <p:nvPr/>
        </p:nvSpPr>
        <p:spPr bwMode="auto">
          <a:xfrm>
            <a:off x="2865438" y="2378075"/>
            <a:ext cx="170656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dirty="0" smtClean="0"/>
              <a:t>Near future</a:t>
            </a:r>
          </a:p>
        </p:txBody>
      </p:sp>
      <p:sp>
        <p:nvSpPr>
          <p:cNvPr id="8" name="Text Box 2"/>
          <p:cNvSpPr txBox="1">
            <a:spLocks noChangeArrowheads="1"/>
          </p:cNvSpPr>
          <p:nvPr/>
        </p:nvSpPr>
        <p:spPr bwMode="auto">
          <a:xfrm>
            <a:off x="457200" y="206375"/>
            <a:ext cx="822960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2600" b="1" dirty="0" smtClean="0">
                <a:solidFill>
                  <a:srgbClr val="1F497D"/>
                </a:solidFill>
                <a:latin typeface="Trebuchet MS" charset="0"/>
              </a:rPr>
              <a:t>APS MBA compared to present and future machines</a:t>
            </a:r>
          </a:p>
        </p:txBody>
      </p:sp>
    </p:spTree>
    <p:extLst>
      <p:ext uri="{BB962C8B-B14F-4D97-AF65-F5344CB8AC3E}">
        <p14:creationId xmlns:p14="http://schemas.microsoft.com/office/powerpoint/2010/main" val="37702456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61" t="26131" b="35962"/>
          <a:stretch/>
        </p:blipFill>
        <p:spPr>
          <a:xfrm>
            <a:off x="28192" y="1081086"/>
            <a:ext cx="9101839" cy="1904855"/>
          </a:xfrm>
          <a:prstGeom prst="rect">
            <a:avLst/>
          </a:prstGeom>
          <a:ln>
            <a:solidFill>
              <a:schemeClr val="tx2"/>
            </a:solidFill>
          </a:ln>
        </p:spPr>
      </p:pic>
      <p:pic>
        <p:nvPicPr>
          <p:cNvPr id="3" name="Picture 2"/>
          <p:cNvPicPr>
            <a:picLocks/>
          </p:cNvPicPr>
          <p:nvPr/>
        </p:nvPicPr>
        <p:blipFill rotWithShape="1">
          <a:blip r:embed="rId4"/>
          <a:srcRect l="1293" t="24907" r="-184" b="37370"/>
          <a:stretch/>
        </p:blipFill>
        <p:spPr>
          <a:xfrm>
            <a:off x="25399" y="3138487"/>
            <a:ext cx="9107424" cy="1911095"/>
          </a:xfrm>
          <a:prstGeom prst="rect">
            <a:avLst/>
          </a:prstGeom>
          <a:ln>
            <a:solidFill>
              <a:srgbClr val="1F497D"/>
            </a:solidFill>
          </a:ln>
        </p:spPr>
      </p:pic>
      <p:sp>
        <p:nvSpPr>
          <p:cNvPr id="7" name="Text Box 4"/>
          <p:cNvSpPr txBox="1">
            <a:spLocks noChangeArrowheads="1"/>
          </p:cNvSpPr>
          <p:nvPr/>
        </p:nvSpPr>
        <p:spPr bwMode="auto">
          <a:xfrm>
            <a:off x="165100" y="177800"/>
            <a:ext cx="8813800"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2800" b="1" dirty="0" smtClean="0">
                <a:solidFill>
                  <a:srgbClr val="004586"/>
                </a:solidFill>
                <a:latin typeface="Trebuchet MS" charset="0"/>
              </a:rPr>
              <a:t>Lattice design evolution to </a:t>
            </a:r>
            <a:r>
              <a:rPr lang="en-US" sz="2800" b="1" dirty="0" err="1" smtClean="0">
                <a:solidFill>
                  <a:srgbClr val="004586"/>
                </a:solidFill>
                <a:latin typeface="Trebuchet MS" charset="0"/>
              </a:rPr>
              <a:t>multibend</a:t>
            </a:r>
            <a:r>
              <a:rPr lang="en-US" sz="2800" b="1" dirty="0" smtClean="0">
                <a:solidFill>
                  <a:srgbClr val="004586"/>
                </a:solidFill>
                <a:latin typeface="Trebuchet MS" charset="0"/>
              </a:rPr>
              <a:t> </a:t>
            </a:r>
            <a:r>
              <a:rPr lang="en-US" sz="2800" b="1" dirty="0" err="1" smtClean="0">
                <a:solidFill>
                  <a:srgbClr val="004586"/>
                </a:solidFill>
                <a:latin typeface="Trebuchet MS" charset="0"/>
              </a:rPr>
              <a:t>achromats</a:t>
            </a:r>
            <a:endParaRPr lang="en-US" sz="2800" b="1" dirty="0" smtClean="0">
              <a:solidFill>
                <a:srgbClr val="004586"/>
              </a:solidFill>
              <a:latin typeface="Trebuchet MS" charset="0"/>
            </a:endParaRPr>
          </a:p>
        </p:txBody>
      </p:sp>
      <p:pic>
        <p:nvPicPr>
          <p:cNvPr id="11" name="Picture 10" descr="latex-image-1.pdf"/>
          <p:cNvPicPr>
            <a:picLocks noChangeAspect="1"/>
          </p:cNvPicPr>
          <p:nvPr/>
        </p:nvPicPr>
        <p:blipFill rotWithShape="1">
          <a:blip r:embed="rId5" cstate="email">
            <a:extLst>
              <a:ext uri="{28A0092B-C50C-407E-A947-70E740481C1C}">
                <a14:useLocalDpi xmlns:a14="http://schemas.microsoft.com/office/drawing/2010/main"/>
              </a:ext>
            </a:extLst>
          </a:blip>
          <a:srcRect r="56095"/>
          <a:stretch/>
        </p:blipFill>
        <p:spPr>
          <a:xfrm>
            <a:off x="3504632" y="5348908"/>
            <a:ext cx="2148958" cy="1156896"/>
          </a:xfrm>
          <a:prstGeom prst="rect">
            <a:avLst/>
          </a:prstGeom>
        </p:spPr>
      </p:pic>
      <p:sp>
        <p:nvSpPr>
          <p:cNvPr id="5" name="Rectangle 4"/>
          <p:cNvSpPr/>
          <p:nvPr/>
        </p:nvSpPr>
        <p:spPr>
          <a:xfrm>
            <a:off x="101600" y="3138487"/>
            <a:ext cx="2108958" cy="369332"/>
          </a:xfrm>
          <a:prstGeom prst="rect">
            <a:avLst/>
          </a:prstGeom>
        </p:spPr>
        <p:txBody>
          <a:bodyPr wrap="none">
            <a:spAutoFit/>
          </a:bodyPr>
          <a:lstStyle/>
          <a:p>
            <a:r>
              <a:rPr lang="en-US" dirty="0" smtClean="0">
                <a:solidFill>
                  <a:srgbClr val="000000"/>
                </a:solidFill>
                <a:cs typeface="Trebuchet MS"/>
              </a:rPr>
              <a:t>APS w/MBA lattice</a:t>
            </a:r>
            <a:endParaRPr lang="en-US" dirty="0"/>
          </a:p>
        </p:txBody>
      </p:sp>
      <p:sp>
        <p:nvSpPr>
          <p:cNvPr id="12" name="Rectangle 11"/>
          <p:cNvSpPr/>
          <p:nvPr/>
        </p:nvSpPr>
        <p:spPr>
          <a:xfrm>
            <a:off x="215900" y="1081086"/>
            <a:ext cx="1288196" cy="369332"/>
          </a:xfrm>
          <a:prstGeom prst="rect">
            <a:avLst/>
          </a:prstGeom>
        </p:spPr>
        <p:txBody>
          <a:bodyPr wrap="none">
            <a:spAutoFit/>
          </a:bodyPr>
          <a:lstStyle/>
          <a:p>
            <a:r>
              <a:rPr lang="en-US" dirty="0" smtClean="0">
                <a:solidFill>
                  <a:srgbClr val="000000"/>
                </a:solidFill>
                <a:cs typeface="Trebuchet MS"/>
              </a:rPr>
              <a:t>APS today</a:t>
            </a:r>
            <a:endParaRPr lang="en-US" dirty="0"/>
          </a:p>
        </p:txBody>
      </p:sp>
    </p:spTree>
    <p:extLst>
      <p:ext uri="{BB962C8B-B14F-4D97-AF65-F5344CB8AC3E}">
        <p14:creationId xmlns:p14="http://schemas.microsoft.com/office/powerpoint/2010/main" val="20124644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 y="228600"/>
            <a:ext cx="9144000" cy="492443"/>
          </a:xfrm>
          <a:prstGeom prst="rect">
            <a:avLst/>
          </a:prstGeom>
          <a:noFill/>
        </p:spPr>
        <p:txBody>
          <a:bodyPr wrap="square" rtlCol="0">
            <a:spAutoFit/>
          </a:bodyPr>
          <a:lstStyle/>
          <a:p>
            <a:pPr defTabSz="914400" fontAlgn="base">
              <a:spcBef>
                <a:spcPct val="0"/>
              </a:spcBef>
              <a:spcAft>
                <a:spcPct val="0"/>
              </a:spcAft>
            </a:pPr>
            <a:r>
              <a:rPr lang="en-US" sz="2600" b="1" dirty="0">
                <a:solidFill>
                  <a:srgbClr val="1F497D"/>
                </a:solidFill>
                <a:latin typeface="Trebuchet MS"/>
                <a:ea typeface="ＭＳ Ｐゴシック" charset="-128"/>
              </a:rPr>
              <a:t>Parameters comparisons: APS today </a:t>
            </a:r>
            <a:r>
              <a:rPr lang="en-US" sz="2600" b="1" dirty="0" err="1">
                <a:solidFill>
                  <a:srgbClr val="1F497D"/>
                </a:solidFill>
                <a:latin typeface="Trebuchet MS"/>
                <a:ea typeface="ＭＳ Ｐゴシック" charset="-128"/>
              </a:rPr>
              <a:t>vs</a:t>
            </a:r>
            <a:r>
              <a:rPr lang="en-US" sz="2600" b="1" dirty="0">
                <a:solidFill>
                  <a:srgbClr val="1F497D"/>
                </a:solidFill>
                <a:latin typeface="Trebuchet MS"/>
                <a:ea typeface="ＭＳ Ｐゴシック" charset="-128"/>
              </a:rPr>
              <a:t> APS MBA Upgrade</a:t>
            </a:r>
          </a:p>
        </p:txBody>
      </p:sp>
      <p:graphicFrame>
        <p:nvGraphicFramePr>
          <p:cNvPr id="8" name="Table 7"/>
          <p:cNvGraphicFramePr>
            <a:graphicFrameLocks noGrp="1"/>
          </p:cNvGraphicFramePr>
          <p:nvPr>
            <p:extLst>
              <p:ext uri="{D42A27DB-BD31-4B8C-83A1-F6EECF244321}">
                <p14:modId xmlns:p14="http://schemas.microsoft.com/office/powerpoint/2010/main" val="2360005886"/>
              </p:ext>
            </p:extLst>
          </p:nvPr>
        </p:nvGraphicFramePr>
        <p:xfrm>
          <a:off x="762000" y="1219200"/>
          <a:ext cx="7620000" cy="5155865"/>
        </p:xfrm>
        <a:graphic>
          <a:graphicData uri="http://schemas.openxmlformats.org/drawingml/2006/table">
            <a:tbl>
              <a:tblPr>
                <a:tableStyleId>{5C22544A-7EE6-4342-B048-85BDC9FD1C3A}</a:tableStyleId>
              </a:tblPr>
              <a:tblGrid>
                <a:gridCol w="2355683"/>
                <a:gridCol w="958185"/>
                <a:gridCol w="980999"/>
                <a:gridCol w="983852"/>
                <a:gridCol w="844116"/>
                <a:gridCol w="1497165"/>
              </a:tblGrid>
              <a:tr h="338769">
                <a:tc>
                  <a:txBody>
                    <a:bodyPr/>
                    <a:lstStyle/>
                    <a:p>
                      <a:pPr algn="ctr" fontAlgn="ctr"/>
                      <a:r>
                        <a:rPr lang="en-US" sz="1400" u="none" strike="noStrike" dirty="0">
                          <a:solidFill>
                            <a:schemeClr val="bg1"/>
                          </a:solidFill>
                          <a:effectLst/>
                        </a:rPr>
                        <a:t>Quantity</a:t>
                      </a:r>
                      <a:endParaRPr lang="en-US" sz="1400" b="0" i="0" u="none" strike="noStrike" dirty="0">
                        <a:solidFill>
                          <a:schemeClr val="bg1"/>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ctr"/>
                      <a:r>
                        <a:rPr lang="en-US" sz="1400" u="none" strike="noStrike" dirty="0">
                          <a:solidFill>
                            <a:schemeClr val="bg1"/>
                          </a:solidFill>
                          <a:effectLst/>
                        </a:rPr>
                        <a:t>Symbol</a:t>
                      </a:r>
                      <a:endParaRPr lang="en-US" sz="1400" b="0" i="0" u="none" strike="noStrike" dirty="0">
                        <a:solidFill>
                          <a:schemeClr val="bg1"/>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ctr"/>
                      <a:r>
                        <a:rPr lang="en-US" sz="1400" u="none" strike="noStrike" dirty="0">
                          <a:solidFill>
                            <a:schemeClr val="bg1"/>
                          </a:solidFill>
                          <a:effectLst/>
                        </a:rPr>
                        <a:t>Units </a:t>
                      </a:r>
                      <a:endParaRPr lang="en-US" sz="1400" b="0" i="0" u="none" strike="noStrike" dirty="0">
                        <a:solidFill>
                          <a:schemeClr val="bg1"/>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b"/>
                      <a:r>
                        <a:rPr lang="en-US" sz="1400" u="none" strike="noStrike" dirty="0" smtClean="0">
                          <a:solidFill>
                            <a:schemeClr val="bg1"/>
                          </a:solidFill>
                          <a:effectLst/>
                        </a:rPr>
                        <a:t> APS   </a:t>
                      </a:r>
                    </a:p>
                    <a:p>
                      <a:pPr algn="ctr" fontAlgn="b"/>
                      <a:r>
                        <a:rPr lang="en-US" sz="1400" u="none" strike="noStrike" dirty="0" smtClean="0">
                          <a:solidFill>
                            <a:schemeClr val="bg1"/>
                          </a:solidFill>
                          <a:effectLst/>
                        </a:rPr>
                        <a:t>  </a:t>
                      </a:r>
                      <a:r>
                        <a:rPr lang="en-US" sz="1400" u="none" strike="noStrike" dirty="0">
                          <a:solidFill>
                            <a:schemeClr val="bg1"/>
                          </a:solidFill>
                          <a:effectLst/>
                        </a:rPr>
                        <a:t>Now</a:t>
                      </a:r>
                      <a:endParaRPr lang="en-US" sz="1400" b="0" i="0" u="none" strike="noStrike" dirty="0">
                        <a:solidFill>
                          <a:schemeClr val="bg1"/>
                        </a:solidFill>
                        <a:effectLst/>
                        <a:latin typeface="Calibri"/>
                      </a:endParaRPr>
                    </a:p>
                  </a:txBody>
                  <a:tcPr marL="7790" marR="7790" marT="7790" marB="0" anchor="b">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b"/>
                      <a:r>
                        <a:rPr lang="en-US" sz="1400" u="none" strike="noStrike" dirty="0">
                          <a:solidFill>
                            <a:schemeClr val="bg1"/>
                          </a:solidFill>
                          <a:effectLst/>
                        </a:rPr>
                        <a:t>APS MBA Timing Mode</a:t>
                      </a:r>
                      <a:endParaRPr lang="en-US" sz="1400" b="0" i="0" u="none" strike="noStrike" dirty="0">
                        <a:solidFill>
                          <a:schemeClr val="bg1"/>
                        </a:solidFill>
                        <a:effectLst/>
                        <a:latin typeface="Calibri"/>
                      </a:endParaRPr>
                    </a:p>
                  </a:txBody>
                  <a:tcPr marL="7790" marR="7790" marT="77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b"/>
                      <a:r>
                        <a:rPr lang="en-US" sz="1400" u="none" strike="noStrike" dirty="0">
                          <a:solidFill>
                            <a:schemeClr val="bg1"/>
                          </a:solidFill>
                          <a:effectLst/>
                        </a:rPr>
                        <a:t>APS MBA Bright. </a:t>
                      </a:r>
                      <a:r>
                        <a:rPr lang="en-US" sz="1400" u="none" strike="noStrike" dirty="0" smtClean="0">
                          <a:solidFill>
                            <a:schemeClr val="bg1"/>
                          </a:solidFill>
                          <a:effectLst/>
                        </a:rPr>
                        <a:t>Mode</a:t>
                      </a:r>
                    </a:p>
                    <a:p>
                      <a:pPr algn="ctr" fontAlgn="b"/>
                      <a:endParaRPr lang="en-US" sz="1400" b="0" i="0" u="none" strike="noStrike" dirty="0">
                        <a:solidFill>
                          <a:schemeClr val="bg1"/>
                        </a:solidFill>
                        <a:effectLst/>
                        <a:latin typeface="Calibri"/>
                      </a:endParaRPr>
                    </a:p>
                  </a:txBody>
                  <a:tcPr marL="7790" marR="7790" marT="77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r>
              <a:tr h="355294">
                <a:tc>
                  <a:txBody>
                    <a:bodyPr/>
                    <a:lstStyle/>
                    <a:p>
                      <a:pPr algn="ctr" fontAlgn="b"/>
                      <a:r>
                        <a:rPr lang="en-US" sz="1400" b="1" u="none" strike="noStrike" dirty="0">
                          <a:solidFill>
                            <a:schemeClr val="tx1">
                              <a:lumMod val="50000"/>
                            </a:schemeClr>
                          </a:solidFill>
                          <a:effectLst/>
                        </a:rPr>
                        <a:t>Beam Energy</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rPr>
                        <a:t>E</a:t>
                      </a:r>
                      <a:endParaRPr lang="en-US" sz="1400" b="1" i="1"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err="1">
                          <a:solidFill>
                            <a:schemeClr val="tx1">
                              <a:lumMod val="50000"/>
                            </a:schemeClr>
                          </a:solidFill>
                          <a:effectLst/>
                        </a:rPr>
                        <a:t>GeV</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7</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6</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6</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3557">
                <a:tc>
                  <a:txBody>
                    <a:bodyPr/>
                    <a:lstStyle/>
                    <a:p>
                      <a:pPr algn="ctr" fontAlgn="b"/>
                      <a:r>
                        <a:rPr lang="en-US" sz="1400" b="1" u="none" strike="noStrike" dirty="0">
                          <a:solidFill>
                            <a:schemeClr val="tx1">
                              <a:lumMod val="50000"/>
                            </a:schemeClr>
                          </a:solidFill>
                          <a:effectLst/>
                        </a:rPr>
                        <a:t>Beam </a:t>
                      </a:r>
                      <a:r>
                        <a:rPr lang="en-US" sz="1400" b="1" u="none" strike="noStrike" dirty="0" smtClean="0">
                          <a:solidFill>
                            <a:schemeClr val="tx1">
                              <a:lumMod val="50000"/>
                            </a:schemeClr>
                          </a:solidFill>
                          <a:effectLst/>
                        </a:rPr>
                        <a:t>current</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1" u="none" strike="noStrike" dirty="0">
                          <a:solidFill>
                            <a:schemeClr val="tx1">
                              <a:lumMod val="50000"/>
                            </a:schemeClr>
                          </a:solidFill>
                          <a:effectLst/>
                        </a:rPr>
                        <a:t>I</a:t>
                      </a:r>
                      <a:endParaRPr lang="en-US" sz="1400" b="1" i="1"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mA</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100</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200</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200</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345">
                <a:tc>
                  <a:txBody>
                    <a:bodyPr/>
                    <a:lstStyle/>
                    <a:p>
                      <a:pPr algn="ctr" fontAlgn="b"/>
                      <a:r>
                        <a:rPr lang="en-US" sz="1400" b="1" u="none" strike="noStrike" dirty="0">
                          <a:solidFill>
                            <a:schemeClr val="tx1">
                              <a:lumMod val="50000"/>
                            </a:schemeClr>
                          </a:solidFill>
                          <a:effectLst/>
                        </a:rPr>
                        <a:t>Number of bunches</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1400" b="1" i="1" u="none" strike="noStrike" dirty="0" smtClean="0">
                        <a:solidFill>
                          <a:schemeClr val="tx1">
                            <a:lumMod val="50000"/>
                          </a:schemeClr>
                        </a:solidFill>
                        <a:effectLst/>
                      </a:endParaRPr>
                    </a:p>
                    <a:p>
                      <a:pPr algn="ctr" fontAlgn="ctr"/>
                      <a:r>
                        <a:rPr lang="en-US" sz="1400" b="1" i="1" u="none" strike="noStrike" dirty="0" err="1" smtClean="0">
                          <a:solidFill>
                            <a:schemeClr val="tx1">
                              <a:lumMod val="50000"/>
                            </a:schemeClr>
                          </a:solidFill>
                          <a:effectLst/>
                        </a:rPr>
                        <a:t>N</a:t>
                      </a:r>
                      <a:r>
                        <a:rPr lang="en-US" sz="1400" b="1" i="1" u="none" strike="noStrike" baseline="-25000" dirty="0" err="1" smtClean="0">
                          <a:solidFill>
                            <a:schemeClr val="tx1">
                              <a:lumMod val="50000"/>
                            </a:schemeClr>
                          </a:solidFill>
                          <a:effectLst/>
                        </a:rPr>
                        <a:t>b</a:t>
                      </a:r>
                      <a:endParaRPr lang="en-US" sz="1400" b="1" i="1"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 </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24</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48</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324</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0082">
                <a:tc>
                  <a:txBody>
                    <a:bodyPr/>
                    <a:lstStyle/>
                    <a:p>
                      <a:pPr algn="ctr" fontAlgn="b"/>
                      <a:r>
                        <a:rPr lang="en-US" sz="1400" b="1" u="none" strike="noStrike" dirty="0">
                          <a:solidFill>
                            <a:schemeClr val="tx1">
                              <a:lumMod val="50000"/>
                            </a:schemeClr>
                          </a:solidFill>
                          <a:effectLst/>
                        </a:rPr>
                        <a:t>Bunch duration</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vi-VN" sz="1400" b="1" u="none" strike="noStrike" dirty="0">
                          <a:solidFill>
                            <a:schemeClr val="tx1">
                              <a:lumMod val="50000"/>
                            </a:schemeClr>
                          </a:solidFill>
                          <a:effectLst/>
                        </a:rPr>
                        <a:t>Ơ</a:t>
                      </a:r>
                      <a:r>
                        <a:rPr lang="vi-VN" sz="1400" b="1" i="1" u="none" strike="noStrike" baseline="-25000" dirty="0">
                          <a:solidFill>
                            <a:schemeClr val="tx1">
                              <a:lumMod val="50000"/>
                            </a:schemeClr>
                          </a:solidFill>
                          <a:effectLst/>
                        </a:rPr>
                        <a:t>t</a:t>
                      </a:r>
                      <a:endParaRPr lang="vi-VN" sz="1400" b="1" i="1" u="none" strike="noStrike" baseline="-25000"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err="1">
                          <a:solidFill>
                            <a:schemeClr val="tx1">
                              <a:lumMod val="50000"/>
                            </a:schemeClr>
                          </a:solidFill>
                          <a:effectLst/>
                        </a:rPr>
                        <a:t>ps</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a:solidFill>
                            <a:schemeClr val="tx1">
                              <a:lumMod val="50000"/>
                            </a:schemeClr>
                          </a:solidFill>
                          <a:effectLst/>
                        </a:rPr>
                        <a:t>34</a:t>
                      </a:r>
                      <a:endParaRPr lang="en-US" sz="1400" b="1" i="0" u="none" strike="noStrike">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a:solidFill>
                            <a:schemeClr val="tx1">
                              <a:lumMod val="50000"/>
                            </a:schemeClr>
                          </a:solidFill>
                          <a:effectLst/>
                        </a:rPr>
                        <a:t>70</a:t>
                      </a:r>
                      <a:endParaRPr lang="en-US" sz="1400" b="1" i="0" u="none" strike="noStrike">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1</a:t>
                      </a:r>
                      <a:r>
                        <a:rPr lang="en-US" sz="1400" b="1" u="none" strike="noStrike" dirty="0" smtClean="0">
                          <a:solidFill>
                            <a:schemeClr val="tx1">
                              <a:lumMod val="50000"/>
                            </a:schemeClr>
                          </a:solidFill>
                          <a:effectLst/>
                        </a:rPr>
                        <a:t>8</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345">
                <a:tc>
                  <a:txBody>
                    <a:bodyPr/>
                    <a:lstStyle/>
                    <a:p>
                      <a:pPr algn="ctr" fontAlgn="b"/>
                      <a:r>
                        <a:rPr lang="en-US" sz="1400" b="1" u="none" strike="noStrike" dirty="0">
                          <a:solidFill>
                            <a:schemeClr val="tx1">
                              <a:lumMod val="50000"/>
                            </a:schemeClr>
                          </a:solidFill>
                          <a:effectLst/>
                        </a:rPr>
                        <a:t>Bunch spacing</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u="none" strike="noStrike" dirty="0">
                          <a:solidFill>
                            <a:schemeClr val="tx1">
                              <a:lumMod val="50000"/>
                            </a:schemeClr>
                          </a:solidFill>
                          <a:effectLst/>
                        </a:rPr>
                        <a:t>T</a:t>
                      </a:r>
                      <a:r>
                        <a:rPr lang="en-US" sz="1400" b="1" u="none" strike="noStrike" baseline="-25000" dirty="0">
                          <a:solidFill>
                            <a:schemeClr val="tx1">
                              <a:lumMod val="50000"/>
                            </a:schemeClr>
                          </a:solidFill>
                          <a:effectLst/>
                        </a:rPr>
                        <a:t>b</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ns</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153</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77</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11</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3557">
                <a:tc>
                  <a:txBody>
                    <a:bodyPr/>
                    <a:lstStyle/>
                    <a:p>
                      <a:pPr algn="ctr" fontAlgn="b"/>
                      <a:r>
                        <a:rPr lang="en-US" sz="1400" b="1" u="none" strike="noStrike" dirty="0">
                          <a:solidFill>
                            <a:schemeClr val="tx1">
                              <a:lumMod val="50000"/>
                            </a:schemeClr>
                          </a:solidFill>
                          <a:effectLst/>
                        </a:rPr>
                        <a:t>Bunch rep. rate</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err="1">
                          <a:solidFill>
                            <a:schemeClr val="tx1">
                              <a:lumMod val="50000"/>
                            </a:schemeClr>
                          </a:solidFill>
                          <a:effectLst/>
                        </a:rPr>
                        <a:t>f</a:t>
                      </a:r>
                      <a:r>
                        <a:rPr lang="en-US" sz="1400" b="1" u="none" strike="noStrike" baseline="-25000" dirty="0" err="1">
                          <a:solidFill>
                            <a:schemeClr val="tx1">
                              <a:lumMod val="50000"/>
                            </a:schemeClr>
                          </a:solidFill>
                          <a:effectLst/>
                        </a:rPr>
                        <a:t>b</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MHz</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a:solidFill>
                            <a:schemeClr val="tx1">
                              <a:lumMod val="50000"/>
                            </a:schemeClr>
                          </a:solidFill>
                          <a:effectLst/>
                        </a:rPr>
                        <a:t>6.5</a:t>
                      </a:r>
                      <a:endParaRPr lang="en-US" sz="1400" b="1" i="0" u="none" strike="noStrike">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a:solidFill>
                            <a:schemeClr val="tx1">
                              <a:lumMod val="50000"/>
                            </a:schemeClr>
                          </a:solidFill>
                          <a:effectLst/>
                        </a:rPr>
                        <a:t>13</a:t>
                      </a:r>
                      <a:endParaRPr lang="en-US" sz="1400" b="1" i="0" u="none" strike="noStrike">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88</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981">
                <a:tc>
                  <a:txBody>
                    <a:bodyPr/>
                    <a:lstStyle/>
                    <a:p>
                      <a:pPr algn="ctr" fontAlgn="b"/>
                      <a:r>
                        <a:rPr lang="en-US" sz="1400" b="1" u="none" strike="noStrike" dirty="0" err="1">
                          <a:solidFill>
                            <a:schemeClr val="tx1">
                              <a:lumMod val="50000"/>
                            </a:schemeClr>
                          </a:solidFill>
                          <a:effectLst/>
                        </a:rPr>
                        <a:t>Emittance</a:t>
                      </a:r>
                      <a:r>
                        <a:rPr lang="en-US" sz="1400" b="1" u="none" strike="noStrike" dirty="0">
                          <a:solidFill>
                            <a:schemeClr val="tx1">
                              <a:lumMod val="50000"/>
                            </a:schemeClr>
                          </a:solidFill>
                          <a:effectLst/>
                        </a:rPr>
                        <a:t> ratio</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u="none" strike="noStrike" dirty="0">
                          <a:solidFill>
                            <a:schemeClr val="tx1">
                              <a:lumMod val="50000"/>
                            </a:schemeClr>
                          </a:solidFill>
                          <a:effectLst/>
                        </a:rPr>
                        <a:t>Ƙ = </a:t>
                      </a:r>
                      <a:r>
                        <a:rPr lang="az-Cyrl-AZ" sz="1400" b="1" i="1" u="none" strike="noStrike" dirty="0">
                          <a:solidFill>
                            <a:schemeClr val="tx1">
                              <a:lumMod val="50000"/>
                            </a:schemeClr>
                          </a:solidFill>
                          <a:effectLst/>
                        </a:rPr>
                        <a:t>Є</a:t>
                      </a:r>
                      <a:r>
                        <a:rPr lang="en-US" sz="1400" b="1" i="1" u="none" strike="noStrike" baseline="-25000" dirty="0">
                          <a:solidFill>
                            <a:schemeClr val="tx1">
                              <a:lumMod val="50000"/>
                            </a:schemeClr>
                          </a:solidFill>
                          <a:effectLst/>
                        </a:rPr>
                        <a:t>y </a:t>
                      </a:r>
                      <a:r>
                        <a:rPr lang="en-US" sz="1400" b="1" i="1" u="none" strike="noStrike" dirty="0">
                          <a:solidFill>
                            <a:schemeClr val="tx1">
                              <a:lumMod val="50000"/>
                            </a:schemeClr>
                          </a:solidFill>
                          <a:effectLst/>
                        </a:rPr>
                        <a:t>/ </a:t>
                      </a:r>
                      <a:r>
                        <a:rPr lang="az-Cyrl-AZ" sz="1400" b="1" i="1" u="none" strike="noStrike" dirty="0">
                          <a:solidFill>
                            <a:schemeClr val="tx1">
                              <a:lumMod val="50000"/>
                            </a:schemeClr>
                          </a:solidFill>
                          <a:effectLst/>
                        </a:rPr>
                        <a:t>Є</a:t>
                      </a:r>
                      <a:r>
                        <a:rPr lang="en-US" sz="1400" b="1" i="1" u="none" strike="noStrike" dirty="0">
                          <a:solidFill>
                            <a:schemeClr val="tx1">
                              <a:lumMod val="50000"/>
                            </a:schemeClr>
                          </a:solidFill>
                          <a:effectLst/>
                        </a:rPr>
                        <a:t>ₓ</a:t>
                      </a:r>
                      <a:endParaRPr lang="en-US" sz="1400" b="1" i="1"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 </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smtClean="0">
                          <a:solidFill>
                            <a:schemeClr val="bg2">
                              <a:lumMod val="10000"/>
                            </a:schemeClr>
                          </a:solidFill>
                          <a:effectLst/>
                        </a:rPr>
                        <a:t>0.013</a:t>
                      </a:r>
                      <a:endParaRPr lang="en-US" sz="1400" b="1" i="0" u="none" strike="noStrike" dirty="0">
                        <a:solidFill>
                          <a:schemeClr val="bg2">
                            <a:lumMod val="1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smtClean="0">
                          <a:solidFill>
                            <a:schemeClr val="tx1">
                              <a:lumMod val="50000"/>
                            </a:schemeClr>
                          </a:solidFill>
                          <a:effectLst/>
                        </a:rPr>
                        <a:t>1.0</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0.1</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031">
                <a:tc>
                  <a:txBody>
                    <a:bodyPr/>
                    <a:lstStyle/>
                    <a:p>
                      <a:pPr algn="ctr" fontAlgn="b"/>
                      <a:r>
                        <a:rPr lang="en-US" sz="1400" b="1" u="none" strike="noStrike" dirty="0">
                          <a:solidFill>
                            <a:schemeClr val="tx1">
                              <a:lumMod val="50000"/>
                            </a:schemeClr>
                          </a:solidFill>
                          <a:effectLst/>
                        </a:rPr>
                        <a:t>Horizontal </a:t>
                      </a:r>
                      <a:r>
                        <a:rPr lang="en-US" sz="1400" b="1" u="none" strike="noStrike" dirty="0" err="1">
                          <a:solidFill>
                            <a:schemeClr val="tx1">
                              <a:lumMod val="50000"/>
                            </a:schemeClr>
                          </a:solidFill>
                          <a:effectLst/>
                        </a:rPr>
                        <a:t>emittance</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az-Cyrl-AZ" sz="1400" b="0" u="none" strike="noStrike" dirty="0">
                          <a:solidFill>
                            <a:schemeClr val="tx1">
                              <a:lumMod val="50000"/>
                            </a:schemeClr>
                          </a:solidFill>
                          <a:effectLst/>
                        </a:rPr>
                        <a:t>Є</a:t>
                      </a:r>
                      <a:r>
                        <a:rPr lang="en-US" sz="1400" b="1" u="none" strike="noStrike" dirty="0">
                          <a:solidFill>
                            <a:schemeClr val="tx1">
                              <a:lumMod val="50000"/>
                            </a:schemeClr>
                          </a:solidFill>
                          <a:effectLst/>
                        </a:rPr>
                        <a:t>ₓ</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pm</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a:solidFill>
                            <a:schemeClr val="tx1">
                              <a:lumMod val="50000"/>
                            </a:schemeClr>
                          </a:solidFill>
                          <a:effectLst/>
                        </a:rPr>
                        <a:t>3100</a:t>
                      </a:r>
                      <a:endParaRPr lang="en-US" sz="1400" b="1" i="0" u="none" strike="noStrike">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smtClean="0">
                          <a:solidFill>
                            <a:srgbClr val="151515"/>
                          </a:solidFill>
                          <a:effectLst/>
                        </a:rPr>
                        <a:t>48</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smtClean="0">
                          <a:solidFill>
                            <a:srgbClr val="151515"/>
                          </a:solidFill>
                          <a:effectLst/>
                        </a:rPr>
                        <a:t>66</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455">
                <a:tc>
                  <a:txBody>
                    <a:bodyPr/>
                    <a:lstStyle/>
                    <a:p>
                      <a:pPr algn="ctr" fontAlgn="b"/>
                      <a:r>
                        <a:rPr lang="en-US" sz="1400" b="1" u="none" strike="noStrike" dirty="0">
                          <a:solidFill>
                            <a:schemeClr val="tx1">
                              <a:lumMod val="50000"/>
                            </a:schemeClr>
                          </a:solidFill>
                          <a:effectLst/>
                        </a:rPr>
                        <a:t>Horizontal beam size</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400" b="1" u="none" strike="noStrike" dirty="0">
                          <a:solidFill>
                            <a:schemeClr val="tx1">
                              <a:lumMod val="50000"/>
                            </a:schemeClr>
                          </a:solidFill>
                          <a:effectLst/>
                        </a:rPr>
                        <a:t>Ơₓ</a:t>
                      </a:r>
                      <a:endParaRPr lang="vi-VN" sz="1400" b="1" i="1"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rPr>
                        <a:t>µ</a:t>
                      </a:r>
                      <a:r>
                        <a:rPr lang="en-US" sz="1400" b="1" u="none" strike="noStrike" dirty="0">
                          <a:solidFill>
                            <a:schemeClr val="tx1">
                              <a:lumMod val="50000"/>
                            </a:schemeClr>
                          </a:solidFill>
                          <a:effectLst/>
                        </a:rPr>
                        <a:t>m</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275</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smtClean="0">
                          <a:solidFill>
                            <a:srgbClr val="151515"/>
                          </a:solidFill>
                          <a:effectLst/>
                        </a:rPr>
                        <a:t>18.2</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smtClean="0">
                          <a:solidFill>
                            <a:srgbClr val="151515"/>
                          </a:solidFill>
                          <a:effectLst/>
                        </a:rPr>
                        <a:t>21.4</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2243">
                <a:tc>
                  <a:txBody>
                    <a:bodyPr/>
                    <a:lstStyle/>
                    <a:p>
                      <a:pPr algn="ctr" fontAlgn="b"/>
                      <a:r>
                        <a:rPr lang="en-US" sz="1400" b="1" u="none" strike="noStrike" dirty="0">
                          <a:solidFill>
                            <a:schemeClr val="tx1">
                              <a:lumMod val="50000"/>
                            </a:schemeClr>
                          </a:solidFill>
                          <a:effectLst/>
                        </a:rPr>
                        <a:t>Horizontal beam divergence</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vi-VN" sz="1400" b="1" u="none" strike="noStrike" dirty="0">
                          <a:solidFill>
                            <a:schemeClr val="tx1">
                              <a:lumMod val="50000"/>
                            </a:schemeClr>
                          </a:solidFill>
                          <a:effectLst/>
                        </a:rPr>
                        <a:t>Ơₓʹ</a:t>
                      </a:r>
                      <a:endParaRPr lang="vi-VN" sz="1400" b="1" i="1"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1" u="none" strike="noStrike" dirty="0">
                          <a:solidFill>
                            <a:schemeClr val="tx1">
                              <a:lumMod val="50000"/>
                            </a:schemeClr>
                          </a:solidFill>
                          <a:effectLst/>
                        </a:rPr>
                        <a:t>µ</a:t>
                      </a:r>
                      <a:r>
                        <a:rPr lang="en-US" sz="1400" b="1" u="none" strike="noStrike" dirty="0">
                          <a:solidFill>
                            <a:schemeClr val="tx1">
                              <a:lumMod val="50000"/>
                            </a:schemeClr>
                          </a:solidFill>
                          <a:effectLst/>
                        </a:rPr>
                        <a:t>rad</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a:solidFill>
                            <a:schemeClr val="tx1">
                              <a:lumMod val="50000"/>
                            </a:schemeClr>
                          </a:solidFill>
                          <a:effectLst/>
                        </a:rPr>
                        <a:t>11</a:t>
                      </a:r>
                      <a:endParaRPr lang="en-US" sz="1400" b="1" i="0" u="none" strike="noStrike">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smtClean="0">
                          <a:solidFill>
                            <a:srgbClr val="151515"/>
                          </a:solidFill>
                          <a:effectLst/>
                        </a:rPr>
                        <a:t>2.7</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smtClean="0">
                          <a:solidFill>
                            <a:srgbClr val="151515"/>
                          </a:solidFill>
                          <a:effectLst/>
                        </a:rPr>
                        <a:t>3.1</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243">
                <a:tc>
                  <a:txBody>
                    <a:bodyPr/>
                    <a:lstStyle/>
                    <a:p>
                      <a:pPr algn="ctr" fontAlgn="b"/>
                      <a:r>
                        <a:rPr lang="en-US" sz="1400" b="1" u="none" strike="noStrike" dirty="0">
                          <a:solidFill>
                            <a:schemeClr val="tx1">
                              <a:lumMod val="50000"/>
                            </a:schemeClr>
                          </a:solidFill>
                          <a:effectLst/>
                        </a:rPr>
                        <a:t>Vertical </a:t>
                      </a:r>
                      <a:r>
                        <a:rPr lang="en-US" sz="1400" b="1" u="none" strike="noStrike" dirty="0" err="1">
                          <a:solidFill>
                            <a:schemeClr val="tx1">
                              <a:lumMod val="50000"/>
                            </a:schemeClr>
                          </a:solidFill>
                          <a:effectLst/>
                        </a:rPr>
                        <a:t>emittance</a:t>
                      </a:r>
                      <a:r>
                        <a:rPr lang="en-US" sz="1400" b="1" u="none" strike="noStrike" dirty="0">
                          <a:solidFill>
                            <a:schemeClr val="tx1">
                              <a:lumMod val="50000"/>
                            </a:schemeClr>
                          </a:solidFill>
                          <a:effectLst/>
                        </a:rPr>
                        <a:t> </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az-Cyrl-AZ" sz="1400" b="1" u="none" strike="noStrike" dirty="0">
                          <a:solidFill>
                            <a:schemeClr val="tx1">
                              <a:lumMod val="50000"/>
                            </a:schemeClr>
                          </a:solidFill>
                          <a:effectLst/>
                        </a:rPr>
                        <a:t>Є</a:t>
                      </a:r>
                      <a:r>
                        <a:rPr lang="en-US" sz="1400" b="1" u="none" strike="noStrike" dirty="0">
                          <a:solidFill>
                            <a:schemeClr val="tx1">
                              <a:lumMod val="50000"/>
                            </a:schemeClr>
                          </a:solidFill>
                          <a:effectLst/>
                        </a:rPr>
                        <a:t>y</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pm</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solidFill>
                            <a:schemeClr val="tx1">
                              <a:lumMod val="50000"/>
                            </a:schemeClr>
                          </a:solidFill>
                          <a:effectLst/>
                        </a:rPr>
                        <a:t>40</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smtClean="0">
                          <a:solidFill>
                            <a:srgbClr val="151515"/>
                          </a:solidFill>
                          <a:effectLst/>
                        </a:rPr>
                        <a:t>48</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smtClean="0">
                          <a:solidFill>
                            <a:srgbClr val="151515"/>
                          </a:solidFill>
                          <a:effectLst/>
                        </a:rPr>
                        <a:t>7</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7455">
                <a:tc>
                  <a:txBody>
                    <a:bodyPr/>
                    <a:lstStyle/>
                    <a:p>
                      <a:pPr algn="ctr" fontAlgn="b"/>
                      <a:r>
                        <a:rPr lang="en-US" sz="1400" b="1" u="none" strike="noStrike" dirty="0">
                          <a:solidFill>
                            <a:schemeClr val="tx1">
                              <a:lumMod val="50000"/>
                            </a:schemeClr>
                          </a:solidFill>
                          <a:effectLst/>
                        </a:rPr>
                        <a:t>Vertical beam size</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vi-VN" sz="1400" b="1" u="none" strike="noStrike" dirty="0">
                          <a:solidFill>
                            <a:schemeClr val="tx1">
                              <a:lumMod val="50000"/>
                            </a:schemeClr>
                          </a:solidFill>
                          <a:effectLst/>
                        </a:rPr>
                        <a:t>Ơy</a:t>
                      </a:r>
                      <a:endParaRPr lang="vi-VN" sz="1400" b="1" i="1"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1" u="none" strike="noStrike" dirty="0">
                          <a:solidFill>
                            <a:schemeClr val="tx1">
                              <a:lumMod val="50000"/>
                            </a:schemeClr>
                          </a:solidFill>
                          <a:effectLst/>
                        </a:rPr>
                        <a:t>µ</a:t>
                      </a:r>
                      <a:r>
                        <a:rPr lang="en-US" sz="1400" b="1" u="none" strike="noStrike" dirty="0">
                          <a:solidFill>
                            <a:schemeClr val="tx1">
                              <a:lumMod val="50000"/>
                            </a:schemeClr>
                          </a:solidFill>
                          <a:effectLst/>
                        </a:rPr>
                        <a:t>m</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lumMod val="50000"/>
                            </a:schemeClr>
                          </a:solidFill>
                          <a:effectLst/>
                        </a:rPr>
                        <a:t>10</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smtClean="0">
                          <a:solidFill>
                            <a:srgbClr val="151515"/>
                          </a:solidFill>
                          <a:effectLst/>
                        </a:rPr>
                        <a:t>10.2</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smtClean="0">
                          <a:solidFill>
                            <a:srgbClr val="151515"/>
                          </a:solidFill>
                          <a:effectLst/>
                        </a:rPr>
                        <a:t>3.9</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243">
                <a:tc>
                  <a:txBody>
                    <a:bodyPr/>
                    <a:lstStyle/>
                    <a:p>
                      <a:pPr algn="ctr" fontAlgn="b"/>
                      <a:r>
                        <a:rPr lang="en-US" sz="1400" b="1" u="none" strike="noStrike" dirty="0">
                          <a:solidFill>
                            <a:schemeClr val="tx1">
                              <a:lumMod val="50000"/>
                            </a:schemeClr>
                          </a:solidFill>
                          <a:effectLst/>
                        </a:rPr>
                        <a:t>Vertical beam divergence</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400" b="1" u="none" strike="noStrike" dirty="0">
                          <a:solidFill>
                            <a:schemeClr val="tx1">
                              <a:lumMod val="50000"/>
                            </a:schemeClr>
                          </a:solidFill>
                          <a:effectLst/>
                        </a:rPr>
                        <a:t>Ơy</a:t>
                      </a:r>
                      <a:r>
                        <a:rPr lang="el-GR" sz="1400" b="1" u="none" strike="noStrike" dirty="0">
                          <a:solidFill>
                            <a:schemeClr val="tx1">
                              <a:lumMod val="50000"/>
                            </a:schemeClr>
                          </a:solidFill>
                          <a:effectLst/>
                        </a:rPr>
                        <a:t>ʹ</a:t>
                      </a:r>
                      <a:endParaRPr lang="el-GR" sz="1400" b="1" i="1"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rPr>
                        <a:t>µ</a:t>
                      </a:r>
                      <a:r>
                        <a:rPr lang="en-US" sz="1400" b="1" u="none" strike="noStrike" dirty="0">
                          <a:solidFill>
                            <a:schemeClr val="tx1">
                              <a:lumMod val="50000"/>
                            </a:schemeClr>
                          </a:solidFill>
                          <a:effectLst/>
                        </a:rPr>
                        <a:t>rad</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u="none" strike="noStrike" dirty="0">
                          <a:solidFill>
                            <a:schemeClr val="tx1">
                              <a:lumMod val="50000"/>
                            </a:schemeClr>
                          </a:solidFill>
                          <a:effectLst/>
                        </a:rPr>
                        <a:t>3.5</a:t>
                      </a:r>
                      <a:endParaRPr lang="en-US" sz="1400" b="1" i="0" u="none" strike="noStrike" dirty="0">
                        <a:solidFill>
                          <a:schemeClr val="tx1">
                            <a:lumMod val="50000"/>
                          </a:schemeClr>
                        </a:solidFill>
                        <a:effectLst/>
                        <a:latin typeface="Calibri"/>
                      </a:endParaRPr>
                    </a:p>
                  </a:txBody>
                  <a:tcPr marL="7790" marR="7790" marT="7790" marB="0" anchor="ctr">
                    <a:lnL w="12700" cap="flat" cmpd="sng" algn="ctr">
                      <a:solidFill>
                        <a:schemeClr val="bg2">
                          <a:lumMod val="1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u="none" strike="noStrike" dirty="0" smtClean="0">
                          <a:solidFill>
                            <a:srgbClr val="151515"/>
                          </a:solidFill>
                          <a:effectLst/>
                        </a:rPr>
                        <a:t>4.7</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u="none" strike="noStrike" dirty="0" smtClean="0">
                          <a:solidFill>
                            <a:srgbClr val="151515"/>
                          </a:solidFill>
                          <a:effectLst/>
                        </a:rPr>
                        <a:t>1.8</a:t>
                      </a:r>
                      <a:endParaRPr lang="en-US" sz="1400" b="1" i="0" u="none" strike="noStrike" dirty="0">
                        <a:solidFill>
                          <a:srgbClr val="151515"/>
                        </a:solidFill>
                        <a:effectLst/>
                        <a:latin typeface="Calibri"/>
                      </a:endParaRPr>
                    </a:p>
                  </a:txBody>
                  <a:tcPr marL="7790" marR="7790" marT="77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Oval 4"/>
          <p:cNvSpPr/>
          <p:nvPr/>
        </p:nvSpPr>
        <p:spPr bwMode="auto">
          <a:xfrm>
            <a:off x="139700" y="2159000"/>
            <a:ext cx="8804274" cy="520700"/>
          </a:xfrm>
          <a:prstGeom prst="ellipse">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616161"/>
              </a:solidFill>
              <a:latin typeface="Calibri" pitchFamily="34" charset="0"/>
              <a:ea typeface="ＭＳ Ｐゴシック" charset="-128"/>
            </a:endParaRPr>
          </a:p>
        </p:txBody>
      </p:sp>
      <p:sp>
        <p:nvSpPr>
          <p:cNvPr id="6" name="Oval 5"/>
          <p:cNvSpPr/>
          <p:nvPr/>
        </p:nvSpPr>
        <p:spPr bwMode="auto">
          <a:xfrm>
            <a:off x="177800" y="2590800"/>
            <a:ext cx="8750300" cy="520700"/>
          </a:xfrm>
          <a:prstGeom prst="ellipse">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616161"/>
              </a:solidFill>
              <a:latin typeface="Calibri" pitchFamily="34" charset="0"/>
              <a:ea typeface="ＭＳ Ｐゴシック" charset="-128"/>
            </a:endParaRPr>
          </a:p>
        </p:txBody>
      </p:sp>
      <p:sp>
        <p:nvSpPr>
          <p:cNvPr id="7" name="Oval 6"/>
          <p:cNvSpPr/>
          <p:nvPr/>
        </p:nvSpPr>
        <p:spPr bwMode="auto">
          <a:xfrm>
            <a:off x="152400" y="4406900"/>
            <a:ext cx="8766174" cy="520700"/>
          </a:xfrm>
          <a:prstGeom prst="ellipse">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a:solidFill>
                <a:srgbClr val="616161"/>
              </a:solidFill>
              <a:latin typeface="Calibri" pitchFamily="34" charset="0"/>
              <a:ea typeface="ＭＳ Ｐゴシック" charset="-128"/>
            </a:endParaRPr>
          </a:p>
        </p:txBody>
      </p:sp>
    </p:spTree>
    <p:extLst>
      <p:ext uri="{BB962C8B-B14F-4D97-AF65-F5344CB8AC3E}">
        <p14:creationId xmlns:p14="http://schemas.microsoft.com/office/powerpoint/2010/main" val="1035111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25" y="209168"/>
            <a:ext cx="8601753" cy="814094"/>
          </a:xfrm>
        </p:spPr>
        <p:txBody>
          <a:bodyPr/>
          <a:lstStyle/>
          <a:p>
            <a:pPr algn="ctr"/>
            <a:r>
              <a:rPr lang="en-US" dirty="0"/>
              <a:t>C</a:t>
            </a:r>
            <a:r>
              <a:rPr lang="en-US" dirty="0" smtClean="0"/>
              <a:t>hallenges and progress in APS MBA-lattice upgrade</a:t>
            </a:r>
            <a:endParaRPr lang="en-US" dirty="0"/>
          </a:p>
        </p:txBody>
      </p:sp>
      <p:sp>
        <p:nvSpPr>
          <p:cNvPr id="3" name="TextBox 2"/>
          <p:cNvSpPr txBox="1"/>
          <p:nvPr/>
        </p:nvSpPr>
        <p:spPr>
          <a:xfrm>
            <a:off x="269552" y="583955"/>
            <a:ext cx="4980484" cy="4678204"/>
          </a:xfrm>
          <a:prstGeom prst="rect">
            <a:avLst/>
          </a:prstGeom>
          <a:noFill/>
        </p:spPr>
        <p:txBody>
          <a:bodyPr wrap="square" rtlCol="0">
            <a:spAutoFit/>
          </a:bodyPr>
          <a:lstStyle/>
          <a:p>
            <a:pPr>
              <a:buClr>
                <a:schemeClr val="tx2"/>
              </a:buClr>
            </a:pPr>
            <a:endParaRPr lang="en-US" dirty="0" smtClean="0">
              <a:solidFill>
                <a:schemeClr val="bg2">
                  <a:lumMod val="10000"/>
                </a:schemeClr>
              </a:solidFill>
              <a:latin typeface="+mn-lt"/>
            </a:endParaRPr>
          </a:p>
          <a:p>
            <a:pPr marL="285750" indent="-285750">
              <a:buClr>
                <a:schemeClr val="tx2"/>
              </a:buClr>
              <a:buFont typeface="Wingdings" charset="2"/>
              <a:buChar char="§"/>
            </a:pPr>
            <a:r>
              <a:rPr lang="en-US" sz="2000" dirty="0" smtClean="0">
                <a:solidFill>
                  <a:schemeClr val="bg2">
                    <a:lumMod val="10000"/>
                  </a:schemeClr>
                </a:solidFill>
                <a:latin typeface="+mn-lt"/>
              </a:rPr>
              <a:t>Injection systems: swap-out mode</a:t>
            </a:r>
          </a:p>
          <a:p>
            <a:pPr marL="800100" lvl="1" indent="-342900">
              <a:buClr>
                <a:schemeClr val="tx2"/>
              </a:buClr>
              <a:buFont typeface="Lucida Grande"/>
              <a:buChar char="–"/>
            </a:pPr>
            <a:r>
              <a:rPr lang="en-US" sz="2000" dirty="0" smtClean="0">
                <a:solidFill>
                  <a:schemeClr val="bg2">
                    <a:lumMod val="10000"/>
                  </a:schemeClr>
                </a:solidFill>
                <a:latin typeface="+mn-lt"/>
              </a:rPr>
              <a:t>Benefits from on-axis injection</a:t>
            </a:r>
          </a:p>
          <a:p>
            <a:pPr marL="800100" lvl="1" indent="-342900">
              <a:buClr>
                <a:schemeClr val="tx2"/>
              </a:buClr>
              <a:buFont typeface="Lucida Grande"/>
              <a:buChar char="–"/>
            </a:pPr>
            <a:r>
              <a:rPr lang="en-US" sz="2000" dirty="0">
                <a:solidFill>
                  <a:schemeClr val="bg2">
                    <a:lumMod val="10000"/>
                  </a:schemeClr>
                </a:solidFill>
                <a:latin typeface="+mn-lt"/>
              </a:rPr>
              <a:t>t</a:t>
            </a:r>
            <a:r>
              <a:rPr lang="en-US" sz="2000" dirty="0" smtClean="0">
                <a:solidFill>
                  <a:schemeClr val="bg2">
                    <a:lumMod val="10000"/>
                  </a:schemeClr>
                </a:solidFill>
                <a:latin typeface="+mn-lt"/>
              </a:rPr>
              <a:t>radeoff with dynamic aperture</a:t>
            </a:r>
          </a:p>
          <a:p>
            <a:pPr marL="342900" indent="-342900">
              <a:buClr>
                <a:schemeClr val="tx2"/>
              </a:buClr>
              <a:buFont typeface="Lucida Grande"/>
              <a:buChar char="–"/>
            </a:pPr>
            <a:endParaRPr lang="en-US" sz="2000" dirty="0" smtClean="0">
              <a:solidFill>
                <a:schemeClr val="bg2">
                  <a:lumMod val="10000"/>
                </a:schemeClr>
              </a:solidFill>
              <a:latin typeface="+mn-lt"/>
            </a:endParaRPr>
          </a:p>
          <a:p>
            <a:pPr marL="342900" indent="-342900">
              <a:buClr>
                <a:schemeClr val="tx2"/>
              </a:buClr>
              <a:buFont typeface="Wingdings" charset="2"/>
              <a:buChar char="§"/>
            </a:pPr>
            <a:r>
              <a:rPr lang="en-US" sz="2000" dirty="0" smtClean="0">
                <a:solidFill>
                  <a:schemeClr val="bg2">
                    <a:lumMod val="10000"/>
                  </a:schemeClr>
                </a:solidFill>
                <a:latin typeface="+mn-lt"/>
              </a:rPr>
              <a:t>Integration </a:t>
            </a:r>
            <a:r>
              <a:rPr lang="en-US" sz="2000" dirty="0">
                <a:solidFill>
                  <a:schemeClr val="bg2">
                    <a:lumMod val="10000"/>
                  </a:schemeClr>
                </a:solidFill>
                <a:latin typeface="+mn-lt"/>
              </a:rPr>
              <a:t>of engineering design</a:t>
            </a:r>
          </a:p>
          <a:p>
            <a:pPr marL="800100" lvl="1" indent="-342900">
              <a:buClr>
                <a:schemeClr val="tx2"/>
              </a:buClr>
              <a:buFont typeface="Lucida Grande"/>
              <a:buChar char="–"/>
            </a:pPr>
            <a:r>
              <a:rPr lang="en-US" sz="2000" dirty="0">
                <a:solidFill>
                  <a:schemeClr val="bg2">
                    <a:lumMod val="10000"/>
                  </a:schemeClr>
                </a:solidFill>
                <a:latin typeface="+mn-lt"/>
              </a:rPr>
              <a:t>1320 magnets</a:t>
            </a:r>
          </a:p>
          <a:p>
            <a:pPr marL="800100" lvl="1" indent="-342900">
              <a:buClr>
                <a:schemeClr val="tx2"/>
              </a:buClr>
              <a:buFont typeface="Lucida Grande"/>
              <a:buChar char="–"/>
            </a:pPr>
            <a:r>
              <a:rPr lang="en-US" sz="2000" dirty="0">
                <a:solidFill>
                  <a:schemeClr val="bg2">
                    <a:lumMod val="10000"/>
                  </a:schemeClr>
                </a:solidFill>
                <a:latin typeface="+mn-lt"/>
              </a:rPr>
              <a:t>Vacuum systems and power </a:t>
            </a:r>
            <a:r>
              <a:rPr lang="en-US" sz="2000" dirty="0" smtClean="0">
                <a:solidFill>
                  <a:schemeClr val="bg2">
                    <a:lumMod val="10000"/>
                  </a:schemeClr>
                </a:solidFill>
                <a:latin typeface="+mn-lt"/>
              </a:rPr>
              <a:t>supplies</a:t>
            </a:r>
          </a:p>
          <a:p>
            <a:pPr marL="800100" lvl="1" indent="-342900">
              <a:buClr>
                <a:schemeClr val="tx2"/>
              </a:buClr>
              <a:buFont typeface="Lucida Grande"/>
              <a:buChar char="–"/>
            </a:pPr>
            <a:endParaRPr lang="en-US" sz="2000" dirty="0">
              <a:solidFill>
                <a:schemeClr val="bg2">
                  <a:lumMod val="10000"/>
                </a:schemeClr>
              </a:solidFill>
              <a:latin typeface="+mn-lt"/>
            </a:endParaRPr>
          </a:p>
          <a:p>
            <a:pPr marL="800100" lvl="1" indent="-342900">
              <a:buClr>
                <a:schemeClr val="tx2"/>
              </a:buClr>
              <a:buFont typeface="Lucida Grande"/>
              <a:buChar char="–"/>
            </a:pPr>
            <a:endParaRPr lang="en-US" sz="2000" dirty="0" smtClean="0">
              <a:solidFill>
                <a:schemeClr val="bg2">
                  <a:lumMod val="10000"/>
                </a:schemeClr>
              </a:solidFill>
              <a:latin typeface="+mn-lt"/>
            </a:endParaRPr>
          </a:p>
          <a:p>
            <a:pPr marL="800100" lvl="1" indent="-342900">
              <a:buClr>
                <a:schemeClr val="tx2"/>
              </a:buClr>
              <a:buFont typeface="Lucida Grande"/>
              <a:buChar char="–"/>
            </a:pPr>
            <a:endParaRPr lang="en-US" sz="2000" dirty="0">
              <a:solidFill>
                <a:schemeClr val="bg2">
                  <a:lumMod val="10000"/>
                </a:schemeClr>
              </a:solidFill>
              <a:latin typeface="+mn-lt"/>
            </a:endParaRPr>
          </a:p>
          <a:p>
            <a:pPr marL="800100" lvl="1" indent="-342900">
              <a:buClr>
                <a:schemeClr val="tx2"/>
              </a:buClr>
              <a:buFont typeface="Lucida Grande"/>
              <a:buChar char="–"/>
            </a:pPr>
            <a:endParaRPr lang="en-US" sz="2000" dirty="0" smtClean="0">
              <a:solidFill>
                <a:schemeClr val="bg2">
                  <a:lumMod val="10000"/>
                </a:schemeClr>
              </a:solidFill>
              <a:latin typeface="+mn-lt"/>
            </a:endParaRPr>
          </a:p>
          <a:p>
            <a:pPr marL="800100" lvl="1" indent="-342900">
              <a:buClr>
                <a:schemeClr val="tx2"/>
              </a:buClr>
              <a:buFont typeface="Lucida Grande"/>
              <a:buChar char="–"/>
            </a:pPr>
            <a:endParaRPr lang="en-US" sz="2000" dirty="0">
              <a:solidFill>
                <a:schemeClr val="bg2">
                  <a:lumMod val="10000"/>
                </a:schemeClr>
              </a:solidFill>
              <a:latin typeface="+mn-lt"/>
            </a:endParaRPr>
          </a:p>
          <a:p>
            <a:pPr marL="800100" lvl="1" indent="-342900">
              <a:buClr>
                <a:schemeClr val="tx2"/>
              </a:buClr>
              <a:buFont typeface="Lucida Grande"/>
              <a:buChar char="–"/>
            </a:pPr>
            <a:endParaRPr lang="en-US" sz="2000" dirty="0" smtClean="0">
              <a:solidFill>
                <a:schemeClr val="bg2">
                  <a:lumMod val="10000"/>
                </a:schemeClr>
              </a:solidFill>
              <a:latin typeface="+mn-lt"/>
            </a:endParaRPr>
          </a:p>
          <a:p>
            <a:pPr marL="800100" lvl="1" indent="-342900">
              <a:buClr>
                <a:schemeClr val="tx2"/>
              </a:buClr>
              <a:buFont typeface="Lucida Grande"/>
              <a:buChar char="–"/>
            </a:pPr>
            <a:r>
              <a:rPr lang="en-US" sz="2000" dirty="0" smtClean="0">
                <a:solidFill>
                  <a:schemeClr val="bg2">
                    <a:lumMod val="10000"/>
                  </a:schemeClr>
                </a:solidFill>
                <a:latin typeface="+mn-lt"/>
              </a:rPr>
              <a:t>Installation schedule</a:t>
            </a:r>
          </a:p>
        </p:txBody>
      </p:sp>
      <p:grpSp>
        <p:nvGrpSpPr>
          <p:cNvPr id="99" name="Group 98"/>
          <p:cNvGrpSpPr/>
          <p:nvPr/>
        </p:nvGrpSpPr>
        <p:grpSpPr>
          <a:xfrm>
            <a:off x="5233816" y="776272"/>
            <a:ext cx="3589462" cy="4293682"/>
            <a:chOff x="4614717" y="1322404"/>
            <a:chExt cx="4224484" cy="5097446"/>
          </a:xfrm>
        </p:grpSpPr>
        <p:grpSp>
          <p:nvGrpSpPr>
            <p:cNvPr id="4" name="Group 92"/>
            <p:cNvGrpSpPr>
              <a:grpSpLocks/>
            </p:cNvGrpSpPr>
            <p:nvPr/>
          </p:nvGrpSpPr>
          <p:grpSpPr bwMode="auto">
            <a:xfrm>
              <a:off x="4953000" y="2590800"/>
              <a:ext cx="3657600" cy="2743200"/>
              <a:chOff x="2180116" y="1353082"/>
              <a:chExt cx="5327941" cy="3360226"/>
            </a:xfrm>
          </p:grpSpPr>
          <p:sp>
            <p:nvSpPr>
              <p:cNvPr id="5" name="object 4"/>
              <p:cNvSpPr>
                <a:spLocks/>
              </p:cNvSpPr>
              <p:nvPr/>
            </p:nvSpPr>
            <p:spPr bwMode="auto">
              <a:xfrm>
                <a:off x="2265440" y="1353082"/>
                <a:ext cx="217804" cy="3022600"/>
              </a:xfrm>
              <a:custGeom>
                <a:avLst/>
                <a:gdLst>
                  <a:gd name="T0" fmla="*/ 217458 w 217805"/>
                  <a:gd name="T1" fmla="*/ 0 h 3022600"/>
                  <a:gd name="T2" fmla="*/ 0 w 217805"/>
                  <a:gd name="T3" fmla="*/ 0 h 3022600"/>
                  <a:gd name="T4" fmla="*/ 0 w 217805"/>
                  <a:gd name="T5" fmla="*/ 3022546 h 3022600"/>
                  <a:gd name="T6" fmla="*/ 217458 w 217805"/>
                  <a:gd name="T7" fmla="*/ 3022546 h 3022600"/>
                  <a:gd name="T8" fmla="*/ 217458 w 217805"/>
                  <a:gd name="T9" fmla="*/ 0 h 3022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805" h="3022600">
                    <a:moveTo>
                      <a:pt x="217460" y="0"/>
                    </a:moveTo>
                    <a:lnTo>
                      <a:pt x="0" y="0"/>
                    </a:lnTo>
                    <a:lnTo>
                      <a:pt x="0" y="3022546"/>
                    </a:lnTo>
                    <a:lnTo>
                      <a:pt x="217460" y="3022546"/>
                    </a:lnTo>
                    <a:lnTo>
                      <a:pt x="217460" y="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 name="object 5"/>
              <p:cNvSpPr>
                <a:spLocks/>
              </p:cNvSpPr>
              <p:nvPr/>
            </p:nvSpPr>
            <p:spPr bwMode="auto">
              <a:xfrm>
                <a:off x="2265440" y="1353082"/>
                <a:ext cx="217804" cy="3022600"/>
              </a:xfrm>
              <a:custGeom>
                <a:avLst/>
                <a:gdLst>
                  <a:gd name="T0" fmla="*/ 108730 w 217805"/>
                  <a:gd name="T1" fmla="*/ 3022546 h 3022600"/>
                  <a:gd name="T2" fmla="*/ 0 w 217805"/>
                  <a:gd name="T3" fmla="*/ 3022546 h 3022600"/>
                  <a:gd name="T4" fmla="*/ 0 w 217805"/>
                  <a:gd name="T5" fmla="*/ 0 h 3022600"/>
                  <a:gd name="T6" fmla="*/ 217458 w 217805"/>
                  <a:gd name="T7" fmla="*/ 0 h 3022600"/>
                  <a:gd name="T8" fmla="*/ 217458 w 217805"/>
                  <a:gd name="T9" fmla="*/ 3022546 h 3022600"/>
                  <a:gd name="T10" fmla="*/ 108730 w 217805"/>
                  <a:gd name="T11" fmla="*/ 3022546 h 3022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7805" h="3022600">
                    <a:moveTo>
                      <a:pt x="108730" y="3022546"/>
                    </a:moveTo>
                    <a:lnTo>
                      <a:pt x="0" y="3022546"/>
                    </a:lnTo>
                    <a:lnTo>
                      <a:pt x="0" y="0"/>
                    </a:lnTo>
                    <a:lnTo>
                      <a:pt x="217460" y="0"/>
                    </a:lnTo>
                    <a:lnTo>
                      <a:pt x="217460" y="3022546"/>
                    </a:lnTo>
                    <a:lnTo>
                      <a:pt x="108730" y="302254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 name="object 6"/>
              <p:cNvSpPr>
                <a:spLocks/>
              </p:cNvSpPr>
              <p:nvPr/>
            </p:nvSpPr>
            <p:spPr bwMode="auto">
              <a:xfrm>
                <a:off x="2586345" y="1353082"/>
                <a:ext cx="326390" cy="3022600"/>
              </a:xfrm>
              <a:custGeom>
                <a:avLst/>
                <a:gdLst>
                  <a:gd name="T0" fmla="*/ 326192 w 326389"/>
                  <a:gd name="T1" fmla="*/ 0 h 3022600"/>
                  <a:gd name="T2" fmla="*/ 0 w 326389"/>
                  <a:gd name="T3" fmla="*/ 0 h 3022600"/>
                  <a:gd name="T4" fmla="*/ 0 w 326389"/>
                  <a:gd name="T5" fmla="*/ 3022546 h 3022600"/>
                  <a:gd name="T6" fmla="*/ 326192 w 326389"/>
                  <a:gd name="T7" fmla="*/ 3022546 h 3022600"/>
                  <a:gd name="T8" fmla="*/ 326192 w 326389"/>
                  <a:gd name="T9" fmla="*/ 0 h 3022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389" h="3022600">
                    <a:moveTo>
                      <a:pt x="326190" y="0"/>
                    </a:moveTo>
                    <a:lnTo>
                      <a:pt x="0" y="0"/>
                    </a:lnTo>
                    <a:lnTo>
                      <a:pt x="0" y="3022546"/>
                    </a:lnTo>
                    <a:lnTo>
                      <a:pt x="326190" y="3022546"/>
                    </a:lnTo>
                    <a:lnTo>
                      <a:pt x="326190" y="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8" name="object 7"/>
              <p:cNvSpPr>
                <a:spLocks/>
              </p:cNvSpPr>
              <p:nvPr/>
            </p:nvSpPr>
            <p:spPr bwMode="auto">
              <a:xfrm>
                <a:off x="2586345" y="1353082"/>
                <a:ext cx="326390" cy="3022600"/>
              </a:xfrm>
              <a:custGeom>
                <a:avLst/>
                <a:gdLst>
                  <a:gd name="T0" fmla="*/ 163095 w 326389"/>
                  <a:gd name="T1" fmla="*/ 3022546 h 3022600"/>
                  <a:gd name="T2" fmla="*/ 0 w 326389"/>
                  <a:gd name="T3" fmla="*/ 3022546 h 3022600"/>
                  <a:gd name="T4" fmla="*/ 0 w 326389"/>
                  <a:gd name="T5" fmla="*/ 0 h 3022600"/>
                  <a:gd name="T6" fmla="*/ 326192 w 326389"/>
                  <a:gd name="T7" fmla="*/ 0 h 3022600"/>
                  <a:gd name="T8" fmla="*/ 326192 w 326389"/>
                  <a:gd name="T9" fmla="*/ 3022546 h 3022600"/>
                  <a:gd name="T10" fmla="*/ 163095 w 326389"/>
                  <a:gd name="T11" fmla="*/ 3022546 h 3022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6389" h="3022600">
                    <a:moveTo>
                      <a:pt x="163095" y="3022546"/>
                    </a:moveTo>
                    <a:lnTo>
                      <a:pt x="0" y="3022546"/>
                    </a:lnTo>
                    <a:lnTo>
                      <a:pt x="0" y="0"/>
                    </a:lnTo>
                    <a:lnTo>
                      <a:pt x="326190" y="0"/>
                    </a:lnTo>
                    <a:lnTo>
                      <a:pt x="326190" y="3022546"/>
                    </a:lnTo>
                    <a:lnTo>
                      <a:pt x="163095" y="302254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9" name="object 8"/>
              <p:cNvSpPr>
                <a:spLocks/>
              </p:cNvSpPr>
              <p:nvPr/>
            </p:nvSpPr>
            <p:spPr bwMode="auto">
              <a:xfrm>
                <a:off x="6717334" y="1374224"/>
                <a:ext cx="326390" cy="3022600"/>
              </a:xfrm>
              <a:custGeom>
                <a:avLst/>
                <a:gdLst>
                  <a:gd name="T0" fmla="*/ 326190 w 326390"/>
                  <a:gd name="T1" fmla="*/ 0 h 3022600"/>
                  <a:gd name="T2" fmla="*/ 0 w 326390"/>
                  <a:gd name="T3" fmla="*/ 0 h 3022600"/>
                  <a:gd name="T4" fmla="*/ 0 w 326390"/>
                  <a:gd name="T5" fmla="*/ 3022546 h 3022600"/>
                  <a:gd name="T6" fmla="*/ 326190 w 326390"/>
                  <a:gd name="T7" fmla="*/ 3022546 h 3022600"/>
                  <a:gd name="T8" fmla="*/ 326190 w 326390"/>
                  <a:gd name="T9" fmla="*/ 0 h 3022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390" h="3022600">
                    <a:moveTo>
                      <a:pt x="326190" y="0"/>
                    </a:moveTo>
                    <a:lnTo>
                      <a:pt x="0" y="0"/>
                    </a:lnTo>
                    <a:lnTo>
                      <a:pt x="0" y="3022546"/>
                    </a:lnTo>
                    <a:lnTo>
                      <a:pt x="326190" y="3022546"/>
                    </a:lnTo>
                    <a:lnTo>
                      <a:pt x="326190" y="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0" name="object 9"/>
              <p:cNvSpPr>
                <a:spLocks/>
              </p:cNvSpPr>
              <p:nvPr/>
            </p:nvSpPr>
            <p:spPr bwMode="auto">
              <a:xfrm>
                <a:off x="6717334" y="1374224"/>
                <a:ext cx="326390" cy="3022600"/>
              </a:xfrm>
              <a:custGeom>
                <a:avLst/>
                <a:gdLst>
                  <a:gd name="T0" fmla="*/ 163095 w 326390"/>
                  <a:gd name="T1" fmla="*/ 3022546 h 3022600"/>
                  <a:gd name="T2" fmla="*/ 0 w 326390"/>
                  <a:gd name="T3" fmla="*/ 3022546 h 3022600"/>
                  <a:gd name="T4" fmla="*/ 0 w 326390"/>
                  <a:gd name="T5" fmla="*/ 0 h 3022600"/>
                  <a:gd name="T6" fmla="*/ 326190 w 326390"/>
                  <a:gd name="T7" fmla="*/ 0 h 3022600"/>
                  <a:gd name="T8" fmla="*/ 326190 w 326390"/>
                  <a:gd name="T9" fmla="*/ 3022546 h 3022600"/>
                  <a:gd name="T10" fmla="*/ 163095 w 326390"/>
                  <a:gd name="T11" fmla="*/ 3022546 h 3022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6390" h="3022600">
                    <a:moveTo>
                      <a:pt x="163095" y="3022546"/>
                    </a:moveTo>
                    <a:lnTo>
                      <a:pt x="0" y="3022546"/>
                    </a:lnTo>
                    <a:lnTo>
                      <a:pt x="0" y="0"/>
                    </a:lnTo>
                    <a:lnTo>
                      <a:pt x="326190" y="0"/>
                    </a:lnTo>
                    <a:lnTo>
                      <a:pt x="326190" y="3022546"/>
                    </a:lnTo>
                    <a:lnTo>
                      <a:pt x="163095" y="302254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1" name="object 10"/>
              <p:cNvSpPr>
                <a:spLocks/>
              </p:cNvSpPr>
              <p:nvPr/>
            </p:nvSpPr>
            <p:spPr bwMode="auto">
              <a:xfrm>
                <a:off x="7153764" y="1374224"/>
                <a:ext cx="217804" cy="3022600"/>
              </a:xfrm>
              <a:custGeom>
                <a:avLst/>
                <a:gdLst>
                  <a:gd name="T0" fmla="*/ 217460 w 217804"/>
                  <a:gd name="T1" fmla="*/ 0 h 3022600"/>
                  <a:gd name="T2" fmla="*/ 0 w 217804"/>
                  <a:gd name="T3" fmla="*/ 0 h 3022600"/>
                  <a:gd name="T4" fmla="*/ 0 w 217804"/>
                  <a:gd name="T5" fmla="*/ 3022546 h 3022600"/>
                  <a:gd name="T6" fmla="*/ 217460 w 217804"/>
                  <a:gd name="T7" fmla="*/ 3022546 h 3022600"/>
                  <a:gd name="T8" fmla="*/ 217460 w 217804"/>
                  <a:gd name="T9" fmla="*/ 0 h 3022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804" h="3022600">
                    <a:moveTo>
                      <a:pt x="217460" y="0"/>
                    </a:moveTo>
                    <a:lnTo>
                      <a:pt x="0" y="0"/>
                    </a:lnTo>
                    <a:lnTo>
                      <a:pt x="0" y="3022546"/>
                    </a:lnTo>
                    <a:lnTo>
                      <a:pt x="217460" y="3022546"/>
                    </a:lnTo>
                    <a:lnTo>
                      <a:pt x="217460" y="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2" name="object 11"/>
              <p:cNvSpPr>
                <a:spLocks/>
              </p:cNvSpPr>
              <p:nvPr/>
            </p:nvSpPr>
            <p:spPr bwMode="auto">
              <a:xfrm>
                <a:off x="7153764" y="1374224"/>
                <a:ext cx="217804" cy="3022600"/>
              </a:xfrm>
              <a:custGeom>
                <a:avLst/>
                <a:gdLst>
                  <a:gd name="T0" fmla="*/ 108730 w 217804"/>
                  <a:gd name="T1" fmla="*/ 3022546 h 3022600"/>
                  <a:gd name="T2" fmla="*/ 0 w 217804"/>
                  <a:gd name="T3" fmla="*/ 3022546 h 3022600"/>
                  <a:gd name="T4" fmla="*/ 0 w 217804"/>
                  <a:gd name="T5" fmla="*/ 0 h 3022600"/>
                  <a:gd name="T6" fmla="*/ 217460 w 217804"/>
                  <a:gd name="T7" fmla="*/ 0 h 3022600"/>
                  <a:gd name="T8" fmla="*/ 217460 w 217804"/>
                  <a:gd name="T9" fmla="*/ 3022546 h 3022600"/>
                  <a:gd name="T10" fmla="*/ 108730 w 217804"/>
                  <a:gd name="T11" fmla="*/ 3022546 h 3022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7804" h="3022600">
                    <a:moveTo>
                      <a:pt x="108730" y="3022546"/>
                    </a:moveTo>
                    <a:lnTo>
                      <a:pt x="0" y="3022546"/>
                    </a:lnTo>
                    <a:lnTo>
                      <a:pt x="0" y="0"/>
                    </a:lnTo>
                    <a:lnTo>
                      <a:pt x="217460" y="0"/>
                    </a:lnTo>
                    <a:lnTo>
                      <a:pt x="217460" y="3022546"/>
                    </a:lnTo>
                    <a:lnTo>
                      <a:pt x="108730" y="302254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3" name="object 12"/>
              <p:cNvSpPr>
                <a:spLocks/>
              </p:cNvSpPr>
              <p:nvPr/>
            </p:nvSpPr>
            <p:spPr bwMode="auto">
              <a:xfrm>
                <a:off x="2180116" y="2873793"/>
                <a:ext cx="5236845" cy="21590"/>
              </a:xfrm>
              <a:custGeom>
                <a:avLst/>
                <a:gdLst>
                  <a:gd name="T0" fmla="*/ 5236412 w 5236845"/>
                  <a:gd name="T1" fmla="*/ 21143 h 21589"/>
                  <a:gd name="T2" fmla="*/ 0 w 5236845"/>
                  <a:gd name="T3" fmla="*/ 0 h 21589"/>
                  <a:gd name="T4" fmla="*/ 0 60000 65536"/>
                  <a:gd name="T5" fmla="*/ 0 60000 65536"/>
                </a:gdLst>
                <a:ahLst/>
                <a:cxnLst>
                  <a:cxn ang="T4">
                    <a:pos x="T0" y="T1"/>
                  </a:cxn>
                  <a:cxn ang="T5">
                    <a:pos x="T2" y="T3"/>
                  </a:cxn>
                </a:cxnLst>
                <a:rect l="0" t="0" r="r" b="b"/>
                <a:pathLst>
                  <a:path w="5236845" h="21589">
                    <a:moveTo>
                      <a:pt x="5236412" y="21141"/>
                    </a:moveTo>
                    <a:lnTo>
                      <a:pt x="0"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4" name="object 13"/>
              <p:cNvSpPr>
                <a:spLocks/>
              </p:cNvSpPr>
              <p:nvPr/>
            </p:nvSpPr>
            <p:spPr bwMode="auto">
              <a:xfrm>
                <a:off x="7393122" y="2857182"/>
                <a:ext cx="114935" cy="76835"/>
              </a:xfrm>
              <a:custGeom>
                <a:avLst/>
                <a:gdLst>
                  <a:gd name="T0" fmla="*/ 755 w 114934"/>
                  <a:gd name="T1" fmla="*/ 0 h 76835"/>
                  <a:gd name="T2" fmla="*/ 0 w 114934"/>
                  <a:gd name="T3" fmla="*/ 76262 h 76835"/>
                  <a:gd name="T4" fmla="*/ 114772 w 114934"/>
                  <a:gd name="T5" fmla="*/ 38508 h 76835"/>
                  <a:gd name="T6" fmla="*/ 755 w 114934"/>
                  <a:gd name="T7" fmla="*/ 0 h 768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934" h="76835">
                    <a:moveTo>
                      <a:pt x="755" y="0"/>
                    </a:moveTo>
                    <a:lnTo>
                      <a:pt x="0" y="76262"/>
                    </a:lnTo>
                    <a:lnTo>
                      <a:pt x="114770" y="38508"/>
                    </a:lnTo>
                    <a:lnTo>
                      <a:pt x="7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5" name="object 14"/>
              <p:cNvSpPr>
                <a:spLocks/>
              </p:cNvSpPr>
              <p:nvPr/>
            </p:nvSpPr>
            <p:spPr bwMode="auto">
              <a:xfrm>
                <a:off x="2580304" y="3408383"/>
                <a:ext cx="1696720" cy="1304925"/>
              </a:xfrm>
              <a:custGeom>
                <a:avLst/>
                <a:gdLst>
                  <a:gd name="T0" fmla="*/ 1696642 w 1696720"/>
                  <a:gd name="T1" fmla="*/ 0 h 1304925"/>
                  <a:gd name="T2" fmla="*/ 1114483 w 1696720"/>
                  <a:gd name="T3" fmla="*/ 364698 h 1304925"/>
                  <a:gd name="T4" fmla="*/ 0 w 1696720"/>
                  <a:gd name="T5" fmla="*/ 1304761 h 1304925"/>
                  <a:gd name="T6" fmla="*/ 0 60000 65536"/>
                  <a:gd name="T7" fmla="*/ 0 60000 65536"/>
                  <a:gd name="T8" fmla="*/ 0 60000 65536"/>
                </a:gdLst>
                <a:ahLst/>
                <a:cxnLst>
                  <a:cxn ang="T6">
                    <a:pos x="T0" y="T1"/>
                  </a:cxn>
                  <a:cxn ang="T7">
                    <a:pos x="T2" y="T3"/>
                  </a:cxn>
                  <a:cxn ang="T8">
                    <a:pos x="T4" y="T5"/>
                  </a:cxn>
                </a:cxnLst>
                <a:rect l="0" t="0" r="r" b="b"/>
                <a:pathLst>
                  <a:path w="1696720" h="1304925">
                    <a:moveTo>
                      <a:pt x="1696642" y="0"/>
                    </a:moveTo>
                    <a:lnTo>
                      <a:pt x="1114483" y="364698"/>
                    </a:lnTo>
                    <a:lnTo>
                      <a:pt x="0" y="1304761"/>
                    </a:lnTo>
                  </a:path>
                </a:pathLst>
              </a:custGeom>
              <a:noFill/>
              <a:ln w="21798">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6" name="object 15"/>
              <p:cNvSpPr>
                <a:spLocks/>
              </p:cNvSpPr>
              <p:nvPr/>
            </p:nvSpPr>
            <p:spPr bwMode="auto">
              <a:xfrm>
                <a:off x="3003898" y="2378467"/>
                <a:ext cx="1402715" cy="2035175"/>
              </a:xfrm>
              <a:custGeom>
                <a:avLst/>
                <a:gdLst>
                  <a:gd name="T0" fmla="*/ 700705 w 1402714"/>
                  <a:gd name="T1" fmla="*/ 2034914 h 2035175"/>
                  <a:gd name="T2" fmla="*/ 0 w 1402714"/>
                  <a:gd name="T3" fmla="*/ 2034914 h 2035175"/>
                  <a:gd name="T4" fmla="*/ 0 w 1402714"/>
                  <a:gd name="T5" fmla="*/ 0 h 2035175"/>
                  <a:gd name="T6" fmla="*/ 1402167 w 1402714"/>
                  <a:gd name="T7" fmla="*/ 0 h 2035175"/>
                  <a:gd name="T8" fmla="*/ 1402167 w 1402714"/>
                  <a:gd name="T9" fmla="*/ 2034914 h 2035175"/>
                  <a:gd name="T10" fmla="*/ 700705 w 1402714"/>
                  <a:gd name="T11" fmla="*/ 2034914 h 2035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2714" h="2035175">
                    <a:moveTo>
                      <a:pt x="700705" y="2034914"/>
                    </a:moveTo>
                    <a:lnTo>
                      <a:pt x="0" y="2034914"/>
                    </a:lnTo>
                    <a:lnTo>
                      <a:pt x="0" y="0"/>
                    </a:lnTo>
                    <a:lnTo>
                      <a:pt x="1402165" y="0"/>
                    </a:lnTo>
                    <a:lnTo>
                      <a:pt x="1402165" y="2034914"/>
                    </a:lnTo>
                    <a:lnTo>
                      <a:pt x="700705" y="2034914"/>
                    </a:lnTo>
                    <a:close/>
                  </a:path>
                </a:pathLst>
              </a:custGeom>
              <a:noFill/>
              <a:ln w="2179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7" name="object 16"/>
              <p:cNvSpPr>
                <a:spLocks/>
              </p:cNvSpPr>
              <p:nvPr/>
            </p:nvSpPr>
            <p:spPr bwMode="auto">
              <a:xfrm>
                <a:off x="5089402" y="2648783"/>
                <a:ext cx="449580" cy="542925"/>
              </a:xfrm>
              <a:custGeom>
                <a:avLst/>
                <a:gdLst>
                  <a:gd name="T0" fmla="*/ 224255 w 449579"/>
                  <a:gd name="T1" fmla="*/ 542895 h 542925"/>
                  <a:gd name="T2" fmla="*/ 0 w 449579"/>
                  <a:gd name="T3" fmla="*/ 542895 h 542925"/>
                  <a:gd name="T4" fmla="*/ 0 w 449579"/>
                  <a:gd name="T5" fmla="*/ 0 h 542925"/>
                  <a:gd name="T6" fmla="*/ 449268 w 449579"/>
                  <a:gd name="T7" fmla="*/ 0 h 542925"/>
                  <a:gd name="T8" fmla="*/ 449268 w 449579"/>
                  <a:gd name="T9" fmla="*/ 542895 h 542925"/>
                  <a:gd name="T10" fmla="*/ 224255 w 449579"/>
                  <a:gd name="T11" fmla="*/ 542895 h 5429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9579" h="542925">
                    <a:moveTo>
                      <a:pt x="224255" y="542895"/>
                    </a:moveTo>
                    <a:lnTo>
                      <a:pt x="0" y="542895"/>
                    </a:lnTo>
                    <a:lnTo>
                      <a:pt x="0" y="0"/>
                    </a:lnTo>
                    <a:lnTo>
                      <a:pt x="449266" y="0"/>
                    </a:lnTo>
                    <a:lnTo>
                      <a:pt x="449266" y="542895"/>
                    </a:lnTo>
                    <a:lnTo>
                      <a:pt x="224255" y="542895"/>
                    </a:lnTo>
                    <a:close/>
                  </a:path>
                </a:pathLst>
              </a:custGeom>
              <a:noFill/>
              <a:ln w="21798">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8" name="object 17"/>
              <p:cNvSpPr>
                <a:spLocks/>
              </p:cNvSpPr>
              <p:nvPr/>
            </p:nvSpPr>
            <p:spPr bwMode="auto">
              <a:xfrm>
                <a:off x="5089402" y="2693332"/>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19" name="object 18"/>
              <p:cNvSpPr>
                <a:spLocks/>
              </p:cNvSpPr>
              <p:nvPr/>
            </p:nvSpPr>
            <p:spPr bwMode="auto">
              <a:xfrm>
                <a:off x="5175480" y="2693332"/>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0" name="object 19"/>
              <p:cNvSpPr>
                <a:spLocks/>
              </p:cNvSpPr>
              <p:nvPr/>
            </p:nvSpPr>
            <p:spPr bwMode="auto">
              <a:xfrm>
                <a:off x="5261558" y="2693332"/>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1" name="object 20"/>
              <p:cNvSpPr>
                <a:spLocks/>
              </p:cNvSpPr>
              <p:nvPr/>
            </p:nvSpPr>
            <p:spPr bwMode="auto">
              <a:xfrm>
                <a:off x="5347636" y="2693332"/>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2" name="object 21"/>
              <p:cNvSpPr>
                <a:spLocks/>
              </p:cNvSpPr>
              <p:nvPr/>
            </p:nvSpPr>
            <p:spPr bwMode="auto">
              <a:xfrm>
                <a:off x="5433714" y="2693332"/>
                <a:ext cx="42545" cy="0"/>
              </a:xfrm>
              <a:custGeom>
                <a:avLst/>
                <a:gdLst>
                  <a:gd name="T0" fmla="*/ 0 w 42545"/>
                  <a:gd name="T1" fmla="*/ 42283 w 42545"/>
                  <a:gd name="T2" fmla="*/ 0 60000 65536"/>
                  <a:gd name="T3" fmla="*/ 0 60000 65536"/>
                </a:gdLst>
                <a:ahLst/>
                <a:cxnLst>
                  <a:cxn ang="T2">
                    <a:pos x="T0" y="0"/>
                  </a:cxn>
                  <a:cxn ang="T3">
                    <a:pos x="T1" y="0"/>
                  </a:cxn>
                </a:cxnLst>
                <a:rect l="0" t="0" r="r" b="b"/>
                <a:pathLst>
                  <a:path w="42545">
                    <a:moveTo>
                      <a:pt x="0" y="0"/>
                    </a:moveTo>
                    <a:lnTo>
                      <a:pt x="42283"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3" name="object 22"/>
              <p:cNvSpPr>
                <a:spLocks/>
              </p:cNvSpPr>
              <p:nvPr/>
            </p:nvSpPr>
            <p:spPr bwMode="auto">
              <a:xfrm>
                <a:off x="5519037" y="2693332"/>
                <a:ext cx="19685" cy="0"/>
              </a:xfrm>
              <a:custGeom>
                <a:avLst/>
                <a:gdLst>
                  <a:gd name="T0" fmla="*/ 0 w 19685"/>
                  <a:gd name="T1" fmla="*/ 19631 w 19685"/>
                  <a:gd name="T2" fmla="*/ 0 60000 65536"/>
                  <a:gd name="T3" fmla="*/ 0 60000 65536"/>
                </a:gdLst>
                <a:ahLst/>
                <a:cxnLst>
                  <a:cxn ang="T2">
                    <a:pos x="T0" y="0"/>
                  </a:cxn>
                  <a:cxn ang="T3">
                    <a:pos x="T1" y="0"/>
                  </a:cxn>
                </a:cxnLst>
                <a:rect l="0" t="0" r="r" b="b"/>
                <a:pathLst>
                  <a:path w="19685">
                    <a:moveTo>
                      <a:pt x="0" y="0"/>
                    </a:moveTo>
                    <a:lnTo>
                      <a:pt x="19631"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4" name="object 23"/>
              <p:cNvSpPr>
                <a:spLocks/>
              </p:cNvSpPr>
              <p:nvPr/>
            </p:nvSpPr>
            <p:spPr bwMode="auto">
              <a:xfrm>
                <a:off x="5089402" y="3147884"/>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5" name="object 24"/>
              <p:cNvSpPr>
                <a:spLocks/>
              </p:cNvSpPr>
              <p:nvPr/>
            </p:nvSpPr>
            <p:spPr bwMode="auto">
              <a:xfrm>
                <a:off x="5175480" y="3147884"/>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6" name="object 25"/>
              <p:cNvSpPr>
                <a:spLocks/>
              </p:cNvSpPr>
              <p:nvPr/>
            </p:nvSpPr>
            <p:spPr bwMode="auto">
              <a:xfrm>
                <a:off x="5261558" y="3147884"/>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7" name="object 26"/>
              <p:cNvSpPr>
                <a:spLocks/>
              </p:cNvSpPr>
              <p:nvPr/>
            </p:nvSpPr>
            <p:spPr bwMode="auto">
              <a:xfrm>
                <a:off x="5347636" y="3147884"/>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8" name="object 27"/>
              <p:cNvSpPr>
                <a:spLocks/>
              </p:cNvSpPr>
              <p:nvPr/>
            </p:nvSpPr>
            <p:spPr bwMode="auto">
              <a:xfrm>
                <a:off x="5433714" y="3147884"/>
                <a:ext cx="42545" cy="0"/>
              </a:xfrm>
              <a:custGeom>
                <a:avLst/>
                <a:gdLst>
                  <a:gd name="T0" fmla="*/ 0 w 42545"/>
                  <a:gd name="T1" fmla="*/ 42283 w 42545"/>
                  <a:gd name="T2" fmla="*/ 0 60000 65536"/>
                  <a:gd name="T3" fmla="*/ 0 60000 65536"/>
                </a:gdLst>
                <a:ahLst/>
                <a:cxnLst>
                  <a:cxn ang="T2">
                    <a:pos x="T0" y="0"/>
                  </a:cxn>
                  <a:cxn ang="T3">
                    <a:pos x="T1" y="0"/>
                  </a:cxn>
                </a:cxnLst>
                <a:rect l="0" t="0" r="r" b="b"/>
                <a:pathLst>
                  <a:path w="42545">
                    <a:moveTo>
                      <a:pt x="0" y="0"/>
                    </a:moveTo>
                    <a:lnTo>
                      <a:pt x="42283"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29" name="object 28"/>
              <p:cNvSpPr>
                <a:spLocks/>
              </p:cNvSpPr>
              <p:nvPr/>
            </p:nvSpPr>
            <p:spPr bwMode="auto">
              <a:xfrm>
                <a:off x="5519037" y="3147884"/>
                <a:ext cx="19685" cy="0"/>
              </a:xfrm>
              <a:custGeom>
                <a:avLst/>
                <a:gdLst>
                  <a:gd name="T0" fmla="*/ 0 w 19685"/>
                  <a:gd name="T1" fmla="*/ 19631 w 19685"/>
                  <a:gd name="T2" fmla="*/ 0 60000 65536"/>
                  <a:gd name="T3" fmla="*/ 0 60000 65536"/>
                </a:gdLst>
                <a:ahLst/>
                <a:cxnLst>
                  <a:cxn ang="T2">
                    <a:pos x="T0" y="0"/>
                  </a:cxn>
                  <a:cxn ang="T3">
                    <a:pos x="T1" y="0"/>
                  </a:cxn>
                </a:cxnLst>
                <a:rect l="0" t="0" r="r" b="b"/>
                <a:pathLst>
                  <a:path w="19685">
                    <a:moveTo>
                      <a:pt x="0" y="0"/>
                    </a:moveTo>
                    <a:lnTo>
                      <a:pt x="19631"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0" name="object 29"/>
              <p:cNvSpPr>
                <a:spLocks/>
              </p:cNvSpPr>
              <p:nvPr/>
            </p:nvSpPr>
            <p:spPr bwMode="auto">
              <a:xfrm>
                <a:off x="5603605" y="2605744"/>
                <a:ext cx="448945" cy="544195"/>
              </a:xfrm>
              <a:custGeom>
                <a:avLst/>
                <a:gdLst>
                  <a:gd name="T0" fmla="*/ 224255 w 448945"/>
                  <a:gd name="T1" fmla="*/ 543652 h 544194"/>
                  <a:gd name="T2" fmla="*/ 0 w 448945"/>
                  <a:gd name="T3" fmla="*/ 543652 h 544194"/>
                  <a:gd name="T4" fmla="*/ 0 w 448945"/>
                  <a:gd name="T5" fmla="*/ 0 h 544194"/>
                  <a:gd name="T6" fmla="*/ 448511 w 448945"/>
                  <a:gd name="T7" fmla="*/ 0 h 544194"/>
                  <a:gd name="T8" fmla="*/ 448511 w 448945"/>
                  <a:gd name="T9" fmla="*/ 543652 h 544194"/>
                  <a:gd name="T10" fmla="*/ 224255 w 448945"/>
                  <a:gd name="T11" fmla="*/ 543652 h 544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8945" h="544194">
                    <a:moveTo>
                      <a:pt x="224255" y="543650"/>
                    </a:moveTo>
                    <a:lnTo>
                      <a:pt x="0" y="543650"/>
                    </a:lnTo>
                    <a:lnTo>
                      <a:pt x="0" y="0"/>
                    </a:lnTo>
                    <a:lnTo>
                      <a:pt x="448511" y="0"/>
                    </a:lnTo>
                    <a:lnTo>
                      <a:pt x="448511" y="543650"/>
                    </a:lnTo>
                    <a:lnTo>
                      <a:pt x="224255" y="543650"/>
                    </a:lnTo>
                    <a:close/>
                  </a:path>
                </a:pathLst>
              </a:custGeom>
              <a:noFill/>
              <a:ln w="21798">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1" name="object 30"/>
              <p:cNvSpPr>
                <a:spLocks/>
              </p:cNvSpPr>
              <p:nvPr/>
            </p:nvSpPr>
            <p:spPr bwMode="auto">
              <a:xfrm>
                <a:off x="5603605" y="2650293"/>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2" name="object 31"/>
              <p:cNvSpPr>
                <a:spLocks/>
              </p:cNvSpPr>
              <p:nvPr/>
            </p:nvSpPr>
            <p:spPr bwMode="auto">
              <a:xfrm>
                <a:off x="5688928" y="2650293"/>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3" name="object 32"/>
              <p:cNvSpPr>
                <a:spLocks/>
              </p:cNvSpPr>
              <p:nvPr/>
            </p:nvSpPr>
            <p:spPr bwMode="auto">
              <a:xfrm>
                <a:off x="5775006" y="2650293"/>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4" name="object 33"/>
              <p:cNvSpPr>
                <a:spLocks/>
              </p:cNvSpPr>
              <p:nvPr/>
            </p:nvSpPr>
            <p:spPr bwMode="auto">
              <a:xfrm>
                <a:off x="5861084" y="2650293"/>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5" name="object 34"/>
              <p:cNvSpPr>
                <a:spLocks/>
              </p:cNvSpPr>
              <p:nvPr/>
            </p:nvSpPr>
            <p:spPr bwMode="auto">
              <a:xfrm>
                <a:off x="5947162" y="2650293"/>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6" name="object 35"/>
              <p:cNvSpPr>
                <a:spLocks/>
              </p:cNvSpPr>
              <p:nvPr/>
            </p:nvSpPr>
            <p:spPr bwMode="auto">
              <a:xfrm>
                <a:off x="6033240" y="2650293"/>
                <a:ext cx="19685" cy="0"/>
              </a:xfrm>
              <a:custGeom>
                <a:avLst/>
                <a:gdLst>
                  <a:gd name="T0" fmla="*/ 0 w 19685"/>
                  <a:gd name="T1" fmla="*/ 19631 w 19685"/>
                  <a:gd name="T2" fmla="*/ 0 60000 65536"/>
                  <a:gd name="T3" fmla="*/ 0 60000 65536"/>
                </a:gdLst>
                <a:ahLst/>
                <a:cxnLst>
                  <a:cxn ang="T2">
                    <a:pos x="T0" y="0"/>
                  </a:cxn>
                  <a:cxn ang="T3">
                    <a:pos x="T1" y="0"/>
                  </a:cxn>
                </a:cxnLst>
                <a:rect l="0" t="0" r="r" b="b"/>
                <a:pathLst>
                  <a:path w="19685">
                    <a:moveTo>
                      <a:pt x="0" y="0"/>
                    </a:moveTo>
                    <a:lnTo>
                      <a:pt x="19631"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7" name="object 36"/>
              <p:cNvSpPr>
                <a:spLocks/>
              </p:cNvSpPr>
              <p:nvPr/>
            </p:nvSpPr>
            <p:spPr bwMode="auto">
              <a:xfrm>
                <a:off x="5603605"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8" name="object 37"/>
              <p:cNvSpPr>
                <a:spLocks/>
              </p:cNvSpPr>
              <p:nvPr/>
            </p:nvSpPr>
            <p:spPr bwMode="auto">
              <a:xfrm>
                <a:off x="5688928"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39" name="object 38"/>
              <p:cNvSpPr>
                <a:spLocks/>
              </p:cNvSpPr>
              <p:nvPr/>
            </p:nvSpPr>
            <p:spPr bwMode="auto">
              <a:xfrm>
                <a:off x="5775006"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0" name="object 39"/>
              <p:cNvSpPr>
                <a:spLocks/>
              </p:cNvSpPr>
              <p:nvPr/>
            </p:nvSpPr>
            <p:spPr bwMode="auto">
              <a:xfrm>
                <a:off x="5861084"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1" name="object 40"/>
              <p:cNvSpPr>
                <a:spLocks/>
              </p:cNvSpPr>
              <p:nvPr/>
            </p:nvSpPr>
            <p:spPr bwMode="auto">
              <a:xfrm>
                <a:off x="5947162"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2" name="object 41"/>
              <p:cNvSpPr>
                <a:spLocks/>
              </p:cNvSpPr>
              <p:nvPr/>
            </p:nvSpPr>
            <p:spPr bwMode="auto">
              <a:xfrm>
                <a:off x="6033240" y="3105600"/>
                <a:ext cx="19685" cy="0"/>
              </a:xfrm>
              <a:custGeom>
                <a:avLst/>
                <a:gdLst>
                  <a:gd name="T0" fmla="*/ 0 w 19685"/>
                  <a:gd name="T1" fmla="*/ 19631 w 19685"/>
                  <a:gd name="T2" fmla="*/ 0 60000 65536"/>
                  <a:gd name="T3" fmla="*/ 0 60000 65536"/>
                </a:gdLst>
                <a:ahLst/>
                <a:cxnLst>
                  <a:cxn ang="T2">
                    <a:pos x="T0" y="0"/>
                  </a:cxn>
                  <a:cxn ang="T3">
                    <a:pos x="T1" y="0"/>
                  </a:cxn>
                </a:cxnLst>
                <a:rect l="0" t="0" r="r" b="b"/>
                <a:pathLst>
                  <a:path w="19685">
                    <a:moveTo>
                      <a:pt x="0" y="0"/>
                    </a:moveTo>
                    <a:lnTo>
                      <a:pt x="19631"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3" name="object 42"/>
              <p:cNvSpPr>
                <a:spLocks/>
              </p:cNvSpPr>
              <p:nvPr/>
            </p:nvSpPr>
            <p:spPr bwMode="auto">
              <a:xfrm>
                <a:off x="6117053" y="2605744"/>
                <a:ext cx="449580" cy="542925"/>
              </a:xfrm>
              <a:custGeom>
                <a:avLst/>
                <a:gdLst>
                  <a:gd name="T0" fmla="*/ 225012 w 449579"/>
                  <a:gd name="T1" fmla="*/ 542895 h 542925"/>
                  <a:gd name="T2" fmla="*/ 0 w 449579"/>
                  <a:gd name="T3" fmla="*/ 542895 h 542925"/>
                  <a:gd name="T4" fmla="*/ 0 w 449579"/>
                  <a:gd name="T5" fmla="*/ 0 h 542925"/>
                  <a:gd name="T6" fmla="*/ 449268 w 449579"/>
                  <a:gd name="T7" fmla="*/ 0 h 542925"/>
                  <a:gd name="T8" fmla="*/ 449268 w 449579"/>
                  <a:gd name="T9" fmla="*/ 542895 h 542925"/>
                  <a:gd name="T10" fmla="*/ 225012 w 449579"/>
                  <a:gd name="T11" fmla="*/ 542895 h 5429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9579" h="542925">
                    <a:moveTo>
                      <a:pt x="225010" y="542895"/>
                    </a:moveTo>
                    <a:lnTo>
                      <a:pt x="0" y="542895"/>
                    </a:lnTo>
                    <a:lnTo>
                      <a:pt x="0" y="0"/>
                    </a:lnTo>
                    <a:lnTo>
                      <a:pt x="449266" y="0"/>
                    </a:lnTo>
                    <a:lnTo>
                      <a:pt x="449266" y="542895"/>
                    </a:lnTo>
                    <a:lnTo>
                      <a:pt x="225010" y="542895"/>
                    </a:lnTo>
                    <a:close/>
                  </a:path>
                </a:pathLst>
              </a:custGeom>
              <a:noFill/>
              <a:ln w="21798">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4" name="object 43"/>
              <p:cNvSpPr>
                <a:spLocks/>
              </p:cNvSpPr>
              <p:nvPr/>
            </p:nvSpPr>
            <p:spPr bwMode="auto">
              <a:xfrm>
                <a:off x="6117053"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5" name="object 44"/>
              <p:cNvSpPr>
                <a:spLocks/>
              </p:cNvSpPr>
              <p:nvPr/>
            </p:nvSpPr>
            <p:spPr bwMode="auto">
              <a:xfrm>
                <a:off x="6203131"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6" name="object 45"/>
              <p:cNvSpPr>
                <a:spLocks/>
              </p:cNvSpPr>
              <p:nvPr/>
            </p:nvSpPr>
            <p:spPr bwMode="auto">
              <a:xfrm>
                <a:off x="6289209"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7" name="object 46"/>
              <p:cNvSpPr>
                <a:spLocks/>
              </p:cNvSpPr>
              <p:nvPr/>
            </p:nvSpPr>
            <p:spPr bwMode="auto">
              <a:xfrm>
                <a:off x="6375287"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8" name="object 47"/>
              <p:cNvSpPr>
                <a:spLocks/>
              </p:cNvSpPr>
              <p:nvPr/>
            </p:nvSpPr>
            <p:spPr bwMode="auto">
              <a:xfrm>
                <a:off x="6461365"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49" name="object 48"/>
              <p:cNvSpPr>
                <a:spLocks/>
              </p:cNvSpPr>
              <p:nvPr/>
            </p:nvSpPr>
            <p:spPr bwMode="auto">
              <a:xfrm>
                <a:off x="6547443" y="2649538"/>
                <a:ext cx="19050" cy="0"/>
              </a:xfrm>
              <a:custGeom>
                <a:avLst/>
                <a:gdLst>
                  <a:gd name="T0" fmla="*/ 0 w 19050"/>
                  <a:gd name="T1" fmla="*/ 18876 w 19050"/>
                  <a:gd name="T2" fmla="*/ 0 60000 65536"/>
                  <a:gd name="T3" fmla="*/ 0 60000 65536"/>
                </a:gdLst>
                <a:ahLst/>
                <a:cxnLst>
                  <a:cxn ang="T2">
                    <a:pos x="T0" y="0"/>
                  </a:cxn>
                  <a:cxn ang="T3">
                    <a:pos x="T1" y="0"/>
                  </a:cxn>
                </a:cxnLst>
                <a:rect l="0" t="0" r="r" b="b"/>
                <a:pathLst>
                  <a:path w="19050">
                    <a:moveTo>
                      <a:pt x="0" y="0"/>
                    </a:moveTo>
                    <a:lnTo>
                      <a:pt x="18876"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0" name="object 49"/>
              <p:cNvSpPr>
                <a:spLocks/>
              </p:cNvSpPr>
              <p:nvPr/>
            </p:nvSpPr>
            <p:spPr bwMode="auto">
              <a:xfrm>
                <a:off x="6117053"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1" name="object 50"/>
              <p:cNvSpPr>
                <a:spLocks/>
              </p:cNvSpPr>
              <p:nvPr/>
            </p:nvSpPr>
            <p:spPr bwMode="auto">
              <a:xfrm>
                <a:off x="6203131"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2" name="object 51"/>
              <p:cNvSpPr>
                <a:spLocks/>
              </p:cNvSpPr>
              <p:nvPr/>
            </p:nvSpPr>
            <p:spPr bwMode="auto">
              <a:xfrm>
                <a:off x="6289209"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3" name="object 52"/>
              <p:cNvSpPr>
                <a:spLocks/>
              </p:cNvSpPr>
              <p:nvPr/>
            </p:nvSpPr>
            <p:spPr bwMode="auto">
              <a:xfrm>
                <a:off x="6375287"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4" name="object 53"/>
              <p:cNvSpPr>
                <a:spLocks/>
              </p:cNvSpPr>
              <p:nvPr/>
            </p:nvSpPr>
            <p:spPr bwMode="auto">
              <a:xfrm>
                <a:off x="6461365" y="3105600"/>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5" name="object 54"/>
              <p:cNvSpPr>
                <a:spLocks/>
              </p:cNvSpPr>
              <p:nvPr/>
            </p:nvSpPr>
            <p:spPr bwMode="auto">
              <a:xfrm>
                <a:off x="6547443" y="3105600"/>
                <a:ext cx="19050" cy="0"/>
              </a:xfrm>
              <a:custGeom>
                <a:avLst/>
                <a:gdLst>
                  <a:gd name="T0" fmla="*/ 0 w 19050"/>
                  <a:gd name="T1" fmla="*/ 18876 w 19050"/>
                  <a:gd name="T2" fmla="*/ 0 60000 65536"/>
                  <a:gd name="T3" fmla="*/ 0 60000 65536"/>
                </a:gdLst>
                <a:ahLst/>
                <a:cxnLst>
                  <a:cxn ang="T2">
                    <a:pos x="T0" y="0"/>
                  </a:cxn>
                  <a:cxn ang="T3">
                    <a:pos x="T1" y="0"/>
                  </a:cxn>
                </a:cxnLst>
                <a:rect l="0" t="0" r="r" b="b"/>
                <a:pathLst>
                  <a:path w="19050">
                    <a:moveTo>
                      <a:pt x="0" y="0"/>
                    </a:moveTo>
                    <a:lnTo>
                      <a:pt x="18876"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6" name="object 55"/>
              <p:cNvSpPr>
                <a:spLocks/>
              </p:cNvSpPr>
              <p:nvPr/>
            </p:nvSpPr>
            <p:spPr bwMode="auto">
              <a:xfrm>
                <a:off x="6651642" y="2605744"/>
                <a:ext cx="449580" cy="542925"/>
              </a:xfrm>
              <a:custGeom>
                <a:avLst/>
                <a:gdLst>
                  <a:gd name="T0" fmla="*/ 225012 w 449579"/>
                  <a:gd name="T1" fmla="*/ 542895 h 542925"/>
                  <a:gd name="T2" fmla="*/ 0 w 449579"/>
                  <a:gd name="T3" fmla="*/ 542895 h 542925"/>
                  <a:gd name="T4" fmla="*/ 0 w 449579"/>
                  <a:gd name="T5" fmla="*/ 0 h 542925"/>
                  <a:gd name="T6" fmla="*/ 449268 w 449579"/>
                  <a:gd name="T7" fmla="*/ 0 h 542925"/>
                  <a:gd name="T8" fmla="*/ 449268 w 449579"/>
                  <a:gd name="T9" fmla="*/ 542895 h 542925"/>
                  <a:gd name="T10" fmla="*/ 225012 w 449579"/>
                  <a:gd name="T11" fmla="*/ 542895 h 5429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9579" h="542925">
                    <a:moveTo>
                      <a:pt x="225010" y="542895"/>
                    </a:moveTo>
                    <a:lnTo>
                      <a:pt x="0" y="542895"/>
                    </a:lnTo>
                    <a:lnTo>
                      <a:pt x="0" y="0"/>
                    </a:lnTo>
                    <a:lnTo>
                      <a:pt x="449266" y="0"/>
                    </a:lnTo>
                    <a:lnTo>
                      <a:pt x="449266" y="542895"/>
                    </a:lnTo>
                    <a:lnTo>
                      <a:pt x="225010" y="542895"/>
                    </a:lnTo>
                    <a:close/>
                  </a:path>
                </a:pathLst>
              </a:custGeom>
              <a:noFill/>
              <a:ln w="21798">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7" name="object 56"/>
              <p:cNvSpPr>
                <a:spLocks/>
              </p:cNvSpPr>
              <p:nvPr/>
            </p:nvSpPr>
            <p:spPr bwMode="auto">
              <a:xfrm>
                <a:off x="4606157" y="2378467"/>
                <a:ext cx="174625" cy="1196340"/>
              </a:xfrm>
              <a:custGeom>
                <a:avLst/>
                <a:gdLst>
                  <a:gd name="T0" fmla="*/ 87588 w 174625"/>
                  <a:gd name="T1" fmla="*/ 1196033 h 1196339"/>
                  <a:gd name="T2" fmla="*/ 0 w 174625"/>
                  <a:gd name="T3" fmla="*/ 1196033 h 1196339"/>
                  <a:gd name="T4" fmla="*/ 0 w 174625"/>
                  <a:gd name="T5" fmla="*/ 0 h 1196339"/>
                  <a:gd name="T6" fmla="*/ 174421 w 174625"/>
                  <a:gd name="T7" fmla="*/ 0 h 1196339"/>
                  <a:gd name="T8" fmla="*/ 174421 w 174625"/>
                  <a:gd name="T9" fmla="*/ 1196033 h 1196339"/>
                  <a:gd name="T10" fmla="*/ 87588 w 174625"/>
                  <a:gd name="T11" fmla="*/ 1196033 h 11963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625" h="1196339">
                    <a:moveTo>
                      <a:pt x="87588" y="1196031"/>
                    </a:moveTo>
                    <a:lnTo>
                      <a:pt x="0" y="1196031"/>
                    </a:lnTo>
                    <a:lnTo>
                      <a:pt x="0" y="0"/>
                    </a:lnTo>
                    <a:lnTo>
                      <a:pt x="174421" y="0"/>
                    </a:lnTo>
                    <a:lnTo>
                      <a:pt x="174421" y="1196031"/>
                    </a:lnTo>
                    <a:lnTo>
                      <a:pt x="87588" y="1196031"/>
                    </a:lnTo>
                    <a:close/>
                  </a:path>
                </a:pathLst>
              </a:custGeom>
              <a:noFill/>
              <a:ln w="2179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8" name="object 57"/>
              <p:cNvSpPr>
                <a:spLocks/>
              </p:cNvSpPr>
              <p:nvPr/>
            </p:nvSpPr>
            <p:spPr bwMode="auto">
              <a:xfrm>
                <a:off x="4630320" y="2898711"/>
                <a:ext cx="2397125" cy="253365"/>
              </a:xfrm>
              <a:custGeom>
                <a:avLst/>
                <a:gdLst>
                  <a:gd name="T0" fmla="*/ 0 w 2397125"/>
                  <a:gd name="T1" fmla="*/ 252950 h 253364"/>
                  <a:gd name="T2" fmla="*/ 158462 w 2397125"/>
                  <a:gd name="T3" fmla="*/ 228085 h 253364"/>
                  <a:gd name="T4" fmla="*/ 315315 w 2397125"/>
                  <a:gd name="T5" fmla="*/ 204869 h 253364"/>
                  <a:gd name="T6" fmla="*/ 470148 w 2397125"/>
                  <a:gd name="T7" fmla="*/ 183243 h 253364"/>
                  <a:gd name="T8" fmla="*/ 622552 w 2397125"/>
                  <a:gd name="T9" fmla="*/ 163145 h 253364"/>
                  <a:gd name="T10" fmla="*/ 772118 w 2397125"/>
                  <a:gd name="T11" fmla="*/ 144515 h 253364"/>
                  <a:gd name="T12" fmla="*/ 918436 w 2397125"/>
                  <a:gd name="T13" fmla="*/ 127292 h 253364"/>
                  <a:gd name="T14" fmla="*/ 1061097 w 2397125"/>
                  <a:gd name="T15" fmla="*/ 111414 h 253364"/>
                  <a:gd name="T16" fmla="*/ 1199691 w 2397125"/>
                  <a:gd name="T17" fmla="*/ 96824 h 253364"/>
                  <a:gd name="T18" fmla="*/ 1333810 w 2397125"/>
                  <a:gd name="T19" fmla="*/ 83459 h 253364"/>
                  <a:gd name="T20" fmla="*/ 1463043 w 2397125"/>
                  <a:gd name="T21" fmla="*/ 71259 h 253364"/>
                  <a:gd name="T22" fmla="*/ 1586980 w 2397125"/>
                  <a:gd name="T23" fmla="*/ 60164 h 253364"/>
                  <a:gd name="T24" fmla="*/ 1705214 w 2397125"/>
                  <a:gd name="T25" fmla="*/ 50112 h 253364"/>
                  <a:gd name="T26" fmla="*/ 1817334 w 2397125"/>
                  <a:gd name="T27" fmla="*/ 41043 h 253364"/>
                  <a:gd name="T28" fmla="*/ 1922930 w 2397125"/>
                  <a:gd name="T29" fmla="*/ 32897 h 253364"/>
                  <a:gd name="T30" fmla="*/ 2021594 w 2397125"/>
                  <a:gd name="T31" fmla="*/ 25613 h 253364"/>
                  <a:gd name="T32" fmla="*/ 2112916 w 2397125"/>
                  <a:gd name="T33" fmla="*/ 19130 h 253364"/>
                  <a:gd name="T34" fmla="*/ 2196486 w 2397125"/>
                  <a:gd name="T35" fmla="*/ 13388 h 253364"/>
                  <a:gd name="T36" fmla="*/ 2271895 w 2397125"/>
                  <a:gd name="T37" fmla="*/ 8326 h 253364"/>
                  <a:gd name="T38" fmla="*/ 2338734 w 2397125"/>
                  <a:gd name="T39" fmla="*/ 3883 h 253364"/>
                  <a:gd name="T40" fmla="*/ 2396593 w 2397125"/>
                  <a:gd name="T41" fmla="*/ 0 h 2533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97125" h="253364">
                    <a:moveTo>
                      <a:pt x="0" y="252948"/>
                    </a:moveTo>
                    <a:lnTo>
                      <a:pt x="158462" y="228083"/>
                    </a:lnTo>
                    <a:lnTo>
                      <a:pt x="315315" y="204867"/>
                    </a:lnTo>
                    <a:lnTo>
                      <a:pt x="470148" y="183241"/>
                    </a:lnTo>
                    <a:lnTo>
                      <a:pt x="622552" y="163143"/>
                    </a:lnTo>
                    <a:lnTo>
                      <a:pt x="772118" y="144513"/>
                    </a:lnTo>
                    <a:lnTo>
                      <a:pt x="918436" y="127290"/>
                    </a:lnTo>
                    <a:lnTo>
                      <a:pt x="1061097" y="111414"/>
                    </a:lnTo>
                    <a:lnTo>
                      <a:pt x="1199691" y="96824"/>
                    </a:lnTo>
                    <a:lnTo>
                      <a:pt x="1333810" y="83459"/>
                    </a:lnTo>
                    <a:lnTo>
                      <a:pt x="1463043" y="71259"/>
                    </a:lnTo>
                    <a:lnTo>
                      <a:pt x="1586980" y="60164"/>
                    </a:lnTo>
                    <a:lnTo>
                      <a:pt x="1705214" y="50112"/>
                    </a:lnTo>
                    <a:lnTo>
                      <a:pt x="1817334" y="41043"/>
                    </a:lnTo>
                    <a:lnTo>
                      <a:pt x="1922930" y="32897"/>
                    </a:lnTo>
                    <a:lnTo>
                      <a:pt x="2021594" y="25613"/>
                    </a:lnTo>
                    <a:lnTo>
                      <a:pt x="2112916" y="19130"/>
                    </a:lnTo>
                    <a:lnTo>
                      <a:pt x="2196486" y="13388"/>
                    </a:lnTo>
                    <a:lnTo>
                      <a:pt x="2271895" y="8326"/>
                    </a:lnTo>
                    <a:lnTo>
                      <a:pt x="2338734" y="3883"/>
                    </a:lnTo>
                    <a:lnTo>
                      <a:pt x="2396593" y="0"/>
                    </a:lnTo>
                  </a:path>
                </a:pathLst>
              </a:custGeom>
              <a:noFill/>
              <a:ln w="21897">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59" name="object 58"/>
              <p:cNvSpPr>
                <a:spLocks/>
              </p:cNvSpPr>
              <p:nvPr/>
            </p:nvSpPr>
            <p:spPr bwMode="auto">
              <a:xfrm>
                <a:off x="6986139" y="2852652"/>
                <a:ext cx="149860" cy="97790"/>
              </a:xfrm>
              <a:custGeom>
                <a:avLst/>
                <a:gdLst>
                  <a:gd name="T0" fmla="*/ 0 w 149859"/>
                  <a:gd name="T1" fmla="*/ 0 h 97789"/>
                  <a:gd name="T2" fmla="*/ 6040 w 149859"/>
                  <a:gd name="T3" fmla="*/ 97406 h 97789"/>
                  <a:gd name="T4" fmla="*/ 149505 w 149859"/>
                  <a:gd name="T5" fmla="*/ 39263 h 97789"/>
                  <a:gd name="T6" fmla="*/ 0 w 149859"/>
                  <a:gd name="T7" fmla="*/ 0 h 977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9859" h="97789">
                    <a:moveTo>
                      <a:pt x="0" y="0"/>
                    </a:moveTo>
                    <a:lnTo>
                      <a:pt x="6040" y="97404"/>
                    </a:lnTo>
                    <a:lnTo>
                      <a:pt x="149503" y="39263"/>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0" name="object 59"/>
              <p:cNvSpPr>
                <a:spLocks/>
              </p:cNvSpPr>
              <p:nvPr/>
            </p:nvSpPr>
            <p:spPr bwMode="auto">
              <a:xfrm>
                <a:off x="6651642"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1" name="object 60"/>
              <p:cNvSpPr>
                <a:spLocks/>
              </p:cNvSpPr>
              <p:nvPr/>
            </p:nvSpPr>
            <p:spPr bwMode="auto">
              <a:xfrm>
                <a:off x="6737721"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2" name="object 61"/>
              <p:cNvSpPr>
                <a:spLocks/>
              </p:cNvSpPr>
              <p:nvPr/>
            </p:nvSpPr>
            <p:spPr bwMode="auto">
              <a:xfrm>
                <a:off x="6823798"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3" name="object 62"/>
              <p:cNvSpPr>
                <a:spLocks/>
              </p:cNvSpPr>
              <p:nvPr/>
            </p:nvSpPr>
            <p:spPr bwMode="auto">
              <a:xfrm>
                <a:off x="6909877"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4" name="object 63"/>
              <p:cNvSpPr>
                <a:spLocks/>
              </p:cNvSpPr>
              <p:nvPr/>
            </p:nvSpPr>
            <p:spPr bwMode="auto">
              <a:xfrm>
                <a:off x="6995955" y="2649538"/>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5" name="object 64"/>
              <p:cNvSpPr>
                <a:spLocks/>
              </p:cNvSpPr>
              <p:nvPr/>
            </p:nvSpPr>
            <p:spPr bwMode="auto">
              <a:xfrm>
                <a:off x="7082032" y="2649538"/>
                <a:ext cx="19050" cy="0"/>
              </a:xfrm>
              <a:custGeom>
                <a:avLst/>
                <a:gdLst>
                  <a:gd name="T0" fmla="*/ 0 w 19050"/>
                  <a:gd name="T1" fmla="*/ 18876 w 19050"/>
                  <a:gd name="T2" fmla="*/ 0 60000 65536"/>
                  <a:gd name="T3" fmla="*/ 0 60000 65536"/>
                </a:gdLst>
                <a:ahLst/>
                <a:cxnLst>
                  <a:cxn ang="T2">
                    <a:pos x="T0" y="0"/>
                  </a:cxn>
                  <a:cxn ang="T3">
                    <a:pos x="T1" y="0"/>
                  </a:cxn>
                </a:cxnLst>
                <a:rect l="0" t="0" r="r" b="b"/>
                <a:pathLst>
                  <a:path w="19050">
                    <a:moveTo>
                      <a:pt x="0" y="0"/>
                    </a:moveTo>
                    <a:lnTo>
                      <a:pt x="18876"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6" name="object 65"/>
              <p:cNvSpPr>
                <a:spLocks/>
              </p:cNvSpPr>
              <p:nvPr/>
            </p:nvSpPr>
            <p:spPr bwMode="auto">
              <a:xfrm>
                <a:off x="6651642" y="3104845"/>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7" name="object 66"/>
              <p:cNvSpPr>
                <a:spLocks/>
              </p:cNvSpPr>
              <p:nvPr/>
            </p:nvSpPr>
            <p:spPr bwMode="auto">
              <a:xfrm>
                <a:off x="6737721" y="3104845"/>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8" name="object 67"/>
              <p:cNvSpPr>
                <a:spLocks/>
              </p:cNvSpPr>
              <p:nvPr/>
            </p:nvSpPr>
            <p:spPr bwMode="auto">
              <a:xfrm>
                <a:off x="6823798" y="3104845"/>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69" name="object 68"/>
              <p:cNvSpPr>
                <a:spLocks/>
              </p:cNvSpPr>
              <p:nvPr/>
            </p:nvSpPr>
            <p:spPr bwMode="auto">
              <a:xfrm>
                <a:off x="6909877" y="3104845"/>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0" name="object 69"/>
              <p:cNvSpPr>
                <a:spLocks/>
              </p:cNvSpPr>
              <p:nvPr/>
            </p:nvSpPr>
            <p:spPr bwMode="auto">
              <a:xfrm>
                <a:off x="6995955" y="3104845"/>
                <a:ext cx="43180" cy="0"/>
              </a:xfrm>
              <a:custGeom>
                <a:avLst/>
                <a:gdLst>
                  <a:gd name="T0" fmla="*/ 0 w 43179"/>
                  <a:gd name="T1" fmla="*/ 43041 w 43179"/>
                  <a:gd name="T2" fmla="*/ 0 60000 65536"/>
                  <a:gd name="T3" fmla="*/ 0 60000 65536"/>
                </a:gdLst>
                <a:ahLst/>
                <a:cxnLst>
                  <a:cxn ang="T2">
                    <a:pos x="T0" y="0"/>
                  </a:cxn>
                  <a:cxn ang="T3">
                    <a:pos x="T1" y="0"/>
                  </a:cxn>
                </a:cxnLst>
                <a:rect l="0" t="0" r="r" b="b"/>
                <a:pathLst>
                  <a:path w="43179">
                    <a:moveTo>
                      <a:pt x="0" y="0"/>
                    </a:moveTo>
                    <a:lnTo>
                      <a:pt x="43039"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1" name="object 70"/>
              <p:cNvSpPr>
                <a:spLocks/>
              </p:cNvSpPr>
              <p:nvPr/>
            </p:nvSpPr>
            <p:spPr bwMode="auto">
              <a:xfrm>
                <a:off x="7082032" y="3104845"/>
                <a:ext cx="19050" cy="0"/>
              </a:xfrm>
              <a:custGeom>
                <a:avLst/>
                <a:gdLst>
                  <a:gd name="T0" fmla="*/ 0 w 19050"/>
                  <a:gd name="T1" fmla="*/ 18876 w 19050"/>
                  <a:gd name="T2" fmla="*/ 0 60000 65536"/>
                  <a:gd name="T3" fmla="*/ 0 60000 65536"/>
                </a:gdLst>
                <a:ahLst/>
                <a:cxnLst>
                  <a:cxn ang="T2">
                    <a:pos x="T0" y="0"/>
                  </a:cxn>
                  <a:cxn ang="T3">
                    <a:pos x="T1" y="0"/>
                  </a:cxn>
                </a:cxnLst>
                <a:rect l="0" t="0" r="r" b="b"/>
                <a:pathLst>
                  <a:path w="19050">
                    <a:moveTo>
                      <a:pt x="0" y="0"/>
                    </a:moveTo>
                    <a:lnTo>
                      <a:pt x="18876" y="0"/>
                    </a:lnTo>
                  </a:path>
                </a:pathLst>
              </a:custGeom>
              <a:noFill/>
              <a:ln w="21897">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2" name="object 71"/>
              <p:cNvSpPr>
                <a:spLocks/>
              </p:cNvSpPr>
              <p:nvPr/>
            </p:nvSpPr>
            <p:spPr bwMode="auto">
              <a:xfrm>
                <a:off x="4606157" y="3033113"/>
                <a:ext cx="174625" cy="81915"/>
              </a:xfrm>
              <a:custGeom>
                <a:avLst/>
                <a:gdLst>
                  <a:gd name="T0" fmla="*/ 174421 w 174625"/>
                  <a:gd name="T1" fmla="*/ 0 h 81914"/>
                  <a:gd name="T2" fmla="*/ 0 w 174625"/>
                  <a:gd name="T3" fmla="*/ 0 h 81914"/>
                  <a:gd name="T4" fmla="*/ 0 w 174625"/>
                  <a:gd name="T5" fmla="*/ 81549 h 81914"/>
                  <a:gd name="T6" fmla="*/ 174421 w 174625"/>
                  <a:gd name="T7" fmla="*/ 81549 h 81914"/>
                  <a:gd name="T8" fmla="*/ 174421 w 174625"/>
                  <a:gd name="T9" fmla="*/ 0 h 819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625" h="81914">
                    <a:moveTo>
                      <a:pt x="174421" y="0"/>
                    </a:moveTo>
                    <a:lnTo>
                      <a:pt x="0" y="0"/>
                    </a:lnTo>
                    <a:lnTo>
                      <a:pt x="0" y="81547"/>
                    </a:lnTo>
                    <a:lnTo>
                      <a:pt x="174421" y="81547"/>
                    </a:lnTo>
                    <a:lnTo>
                      <a:pt x="17442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3" name="object 72"/>
              <p:cNvSpPr>
                <a:spLocks/>
              </p:cNvSpPr>
              <p:nvPr/>
            </p:nvSpPr>
            <p:spPr bwMode="auto">
              <a:xfrm>
                <a:off x="4606157" y="3033113"/>
                <a:ext cx="174625" cy="81915"/>
              </a:xfrm>
              <a:custGeom>
                <a:avLst/>
                <a:gdLst>
                  <a:gd name="T0" fmla="*/ 87588 w 174625"/>
                  <a:gd name="T1" fmla="*/ 81549 h 81914"/>
                  <a:gd name="T2" fmla="*/ 0 w 174625"/>
                  <a:gd name="T3" fmla="*/ 81549 h 81914"/>
                  <a:gd name="T4" fmla="*/ 0 w 174625"/>
                  <a:gd name="T5" fmla="*/ 0 h 81914"/>
                  <a:gd name="T6" fmla="*/ 174421 w 174625"/>
                  <a:gd name="T7" fmla="*/ 0 h 81914"/>
                  <a:gd name="T8" fmla="*/ 174421 w 174625"/>
                  <a:gd name="T9" fmla="*/ 81549 h 81914"/>
                  <a:gd name="T10" fmla="*/ 87588 w 174625"/>
                  <a:gd name="T11" fmla="*/ 81549 h 819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625" h="81914">
                    <a:moveTo>
                      <a:pt x="87588" y="81547"/>
                    </a:moveTo>
                    <a:lnTo>
                      <a:pt x="0" y="81547"/>
                    </a:lnTo>
                    <a:lnTo>
                      <a:pt x="0" y="0"/>
                    </a:lnTo>
                    <a:lnTo>
                      <a:pt x="174421" y="0"/>
                    </a:lnTo>
                    <a:lnTo>
                      <a:pt x="174421" y="81547"/>
                    </a:lnTo>
                    <a:lnTo>
                      <a:pt x="87588" y="81547"/>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4" name="object 73"/>
              <p:cNvSpPr>
                <a:spLocks/>
              </p:cNvSpPr>
              <p:nvPr/>
            </p:nvSpPr>
            <p:spPr bwMode="auto">
              <a:xfrm>
                <a:off x="3003898" y="3138823"/>
                <a:ext cx="1402715" cy="862330"/>
              </a:xfrm>
              <a:custGeom>
                <a:avLst/>
                <a:gdLst>
                  <a:gd name="T0" fmla="*/ 1402167 w 1402714"/>
                  <a:gd name="T1" fmla="*/ 0 h 862329"/>
                  <a:gd name="T2" fmla="*/ 0 w 1402714"/>
                  <a:gd name="T3" fmla="*/ 658423 h 862329"/>
                  <a:gd name="T4" fmla="*/ 0 w 1402714"/>
                  <a:gd name="T5" fmla="*/ 862292 h 862329"/>
                  <a:gd name="T6" fmla="*/ 1400657 w 1402714"/>
                  <a:gd name="T7" fmla="*/ 138177 h 862329"/>
                  <a:gd name="T8" fmla="*/ 1402167 w 1402714"/>
                  <a:gd name="T9" fmla="*/ 0 h 862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2714" h="862329">
                    <a:moveTo>
                      <a:pt x="1402165" y="0"/>
                    </a:moveTo>
                    <a:lnTo>
                      <a:pt x="0" y="658421"/>
                    </a:lnTo>
                    <a:lnTo>
                      <a:pt x="0" y="862290"/>
                    </a:lnTo>
                    <a:lnTo>
                      <a:pt x="1400655" y="138177"/>
                    </a:lnTo>
                    <a:lnTo>
                      <a:pt x="140216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5" name="object 74"/>
              <p:cNvSpPr>
                <a:spLocks/>
              </p:cNvSpPr>
              <p:nvPr/>
            </p:nvSpPr>
            <p:spPr bwMode="auto">
              <a:xfrm>
                <a:off x="3003898" y="3138823"/>
                <a:ext cx="1402715" cy="862330"/>
              </a:xfrm>
              <a:custGeom>
                <a:avLst/>
                <a:gdLst>
                  <a:gd name="T0" fmla="*/ 0 w 1402714"/>
                  <a:gd name="T1" fmla="*/ 862292 h 862329"/>
                  <a:gd name="T2" fmla="*/ 64841 w 1402714"/>
                  <a:gd name="T3" fmla="*/ 829443 h 862329"/>
                  <a:gd name="T4" fmla="*/ 137381 w 1402714"/>
                  <a:gd name="T5" fmla="*/ 792476 h 862329"/>
                  <a:gd name="T6" fmla="*/ 216428 w 1402714"/>
                  <a:gd name="T7" fmla="*/ 752019 h 862329"/>
                  <a:gd name="T8" fmla="*/ 300789 w 1402714"/>
                  <a:gd name="T9" fmla="*/ 708698 h 862329"/>
                  <a:gd name="T10" fmla="*/ 389274 w 1402714"/>
                  <a:gd name="T11" fmla="*/ 663142 h 862329"/>
                  <a:gd name="T12" fmla="*/ 480689 w 1402714"/>
                  <a:gd name="T13" fmla="*/ 615977 h 862329"/>
                  <a:gd name="T14" fmla="*/ 573842 w 1402714"/>
                  <a:gd name="T15" fmla="*/ 567832 h 862329"/>
                  <a:gd name="T16" fmla="*/ 667542 w 1402714"/>
                  <a:gd name="T17" fmla="*/ 519333 h 862329"/>
                  <a:gd name="T18" fmla="*/ 760598 w 1402714"/>
                  <a:gd name="T19" fmla="*/ 471108 h 862329"/>
                  <a:gd name="T20" fmla="*/ 851815 w 1402714"/>
                  <a:gd name="T21" fmla="*/ 423783 h 862329"/>
                  <a:gd name="T22" fmla="*/ 940002 w 1402714"/>
                  <a:gd name="T23" fmla="*/ 377988 h 862329"/>
                  <a:gd name="T24" fmla="*/ 1023967 w 1402714"/>
                  <a:gd name="T25" fmla="*/ 334351 h 862329"/>
                  <a:gd name="T26" fmla="*/ 1102519 w 1402714"/>
                  <a:gd name="T27" fmla="*/ 293497 h 862329"/>
                  <a:gd name="T28" fmla="*/ 1174464 w 1402714"/>
                  <a:gd name="T29" fmla="*/ 256054 h 862329"/>
                  <a:gd name="T30" fmla="*/ 1238612 w 1402714"/>
                  <a:gd name="T31" fmla="*/ 222651 h 862329"/>
                  <a:gd name="T32" fmla="*/ 1293769 w 1402714"/>
                  <a:gd name="T33" fmla="*/ 193914 h 862329"/>
                  <a:gd name="T34" fmla="*/ 1338744 w 1402714"/>
                  <a:gd name="T35" fmla="*/ 170470 h 862329"/>
                  <a:gd name="T36" fmla="*/ 1393380 w 1402714"/>
                  <a:gd name="T37" fmla="*/ 141975 h 862329"/>
                  <a:gd name="T38" fmla="*/ 1402167 w 1402714"/>
                  <a:gd name="T39" fmla="*/ 0 h 862329"/>
                  <a:gd name="T40" fmla="*/ 917412 w 1402714"/>
                  <a:gd name="T41" fmla="*/ 229541 h 862329"/>
                  <a:gd name="T42" fmla="*/ 0 w 1402714"/>
                  <a:gd name="T43" fmla="*/ 658423 h 862329"/>
                  <a:gd name="T44" fmla="*/ 0 w 1402714"/>
                  <a:gd name="T45" fmla="*/ 862292 h 862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02714" h="862329">
                    <a:moveTo>
                      <a:pt x="0" y="862290"/>
                    </a:moveTo>
                    <a:lnTo>
                      <a:pt x="64841" y="829441"/>
                    </a:lnTo>
                    <a:lnTo>
                      <a:pt x="137381" y="792474"/>
                    </a:lnTo>
                    <a:lnTo>
                      <a:pt x="216428" y="752017"/>
                    </a:lnTo>
                    <a:lnTo>
                      <a:pt x="300789" y="708696"/>
                    </a:lnTo>
                    <a:lnTo>
                      <a:pt x="389274" y="663140"/>
                    </a:lnTo>
                    <a:lnTo>
                      <a:pt x="480689" y="615975"/>
                    </a:lnTo>
                    <a:lnTo>
                      <a:pt x="573842" y="567830"/>
                    </a:lnTo>
                    <a:lnTo>
                      <a:pt x="667542" y="519331"/>
                    </a:lnTo>
                    <a:lnTo>
                      <a:pt x="760596" y="471106"/>
                    </a:lnTo>
                    <a:lnTo>
                      <a:pt x="851813" y="423783"/>
                    </a:lnTo>
                    <a:lnTo>
                      <a:pt x="940000" y="377988"/>
                    </a:lnTo>
                    <a:lnTo>
                      <a:pt x="1023965" y="334351"/>
                    </a:lnTo>
                    <a:lnTo>
                      <a:pt x="1102517" y="293497"/>
                    </a:lnTo>
                    <a:lnTo>
                      <a:pt x="1174462" y="256054"/>
                    </a:lnTo>
                    <a:lnTo>
                      <a:pt x="1238610" y="222651"/>
                    </a:lnTo>
                    <a:lnTo>
                      <a:pt x="1293767" y="193914"/>
                    </a:lnTo>
                    <a:lnTo>
                      <a:pt x="1338742" y="170470"/>
                    </a:lnTo>
                    <a:lnTo>
                      <a:pt x="1393378" y="141975"/>
                    </a:lnTo>
                    <a:lnTo>
                      <a:pt x="1402165" y="0"/>
                    </a:lnTo>
                    <a:lnTo>
                      <a:pt x="917410" y="229541"/>
                    </a:lnTo>
                    <a:lnTo>
                      <a:pt x="0" y="658421"/>
                    </a:lnTo>
                    <a:lnTo>
                      <a:pt x="0" y="86229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6" name="object 75"/>
              <p:cNvSpPr>
                <a:spLocks/>
              </p:cNvSpPr>
              <p:nvPr/>
            </p:nvSpPr>
            <p:spPr bwMode="auto">
              <a:xfrm>
                <a:off x="3003898" y="3138824"/>
                <a:ext cx="1402715" cy="0"/>
              </a:xfrm>
              <a:custGeom>
                <a:avLst/>
                <a:gdLst>
                  <a:gd name="T0" fmla="*/ 0 w 1402714"/>
                  <a:gd name="T1" fmla="*/ 1402167 w 1402714"/>
                  <a:gd name="T2" fmla="*/ 0 60000 65536"/>
                  <a:gd name="T3" fmla="*/ 0 60000 65536"/>
                </a:gdLst>
                <a:ahLst/>
                <a:cxnLst>
                  <a:cxn ang="T2">
                    <a:pos x="T0" y="0"/>
                  </a:cxn>
                  <a:cxn ang="T3">
                    <a:pos x="T1" y="0"/>
                  </a:cxn>
                </a:cxnLst>
                <a:rect l="0" t="0" r="r" b="b"/>
                <a:pathLst>
                  <a:path w="1402714">
                    <a:moveTo>
                      <a:pt x="0" y="0"/>
                    </a:moveTo>
                    <a:lnTo>
                      <a:pt x="140216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7" name="object 76"/>
              <p:cNvSpPr>
                <a:spLocks/>
              </p:cNvSpPr>
              <p:nvPr/>
            </p:nvSpPr>
            <p:spPr bwMode="auto">
              <a:xfrm>
                <a:off x="3003898" y="2497013"/>
                <a:ext cx="1402715" cy="0"/>
              </a:xfrm>
              <a:custGeom>
                <a:avLst/>
                <a:gdLst>
                  <a:gd name="T0" fmla="*/ 0 w 1402714"/>
                  <a:gd name="T1" fmla="*/ 1402167 w 1402714"/>
                  <a:gd name="T2" fmla="*/ 0 60000 65536"/>
                  <a:gd name="T3" fmla="*/ 0 60000 65536"/>
                </a:gdLst>
                <a:ahLst/>
                <a:cxnLst>
                  <a:cxn ang="T2">
                    <a:pos x="T0" y="0"/>
                  </a:cxn>
                  <a:cxn ang="T3">
                    <a:pos x="T1" y="0"/>
                  </a:cxn>
                </a:cxnLst>
                <a:rect l="0" t="0" r="r" b="b"/>
                <a:pathLst>
                  <a:path w="1402714">
                    <a:moveTo>
                      <a:pt x="0" y="0"/>
                    </a:moveTo>
                    <a:lnTo>
                      <a:pt x="140216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8" name="object 77"/>
              <p:cNvSpPr>
                <a:spLocks/>
              </p:cNvSpPr>
              <p:nvPr/>
            </p:nvSpPr>
            <p:spPr bwMode="auto">
              <a:xfrm>
                <a:off x="4615974" y="2518910"/>
                <a:ext cx="163195" cy="0"/>
              </a:xfrm>
              <a:custGeom>
                <a:avLst/>
                <a:gdLst>
                  <a:gd name="T0" fmla="*/ 0 w 163195"/>
                  <a:gd name="T1" fmla="*/ 163094 w 163195"/>
                  <a:gd name="T2" fmla="*/ 0 60000 65536"/>
                  <a:gd name="T3" fmla="*/ 0 60000 65536"/>
                </a:gdLst>
                <a:ahLst/>
                <a:cxnLst>
                  <a:cxn ang="T2">
                    <a:pos x="T0" y="0"/>
                  </a:cxn>
                  <a:cxn ang="T3">
                    <a:pos x="T1" y="0"/>
                  </a:cxn>
                </a:cxnLst>
                <a:rect l="0" t="0" r="r" b="b"/>
                <a:pathLst>
                  <a:path w="163195">
                    <a:moveTo>
                      <a:pt x="0" y="0"/>
                    </a:moveTo>
                    <a:lnTo>
                      <a:pt x="163094"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79" name="object 78"/>
              <p:cNvSpPr>
                <a:spLocks/>
              </p:cNvSpPr>
              <p:nvPr/>
            </p:nvSpPr>
            <p:spPr bwMode="auto">
              <a:xfrm>
                <a:off x="4276947" y="3151659"/>
                <a:ext cx="353695" cy="257175"/>
              </a:xfrm>
              <a:custGeom>
                <a:avLst/>
                <a:gdLst>
                  <a:gd name="T0" fmla="*/ 0 w 353695"/>
                  <a:gd name="T1" fmla="*/ 256723 h 257175"/>
                  <a:gd name="T2" fmla="*/ 60168 w 353695"/>
                  <a:gd name="T3" fmla="*/ 212105 h 257175"/>
                  <a:gd name="T4" fmla="*/ 116196 w 353695"/>
                  <a:gd name="T5" fmla="*/ 170875 h 257175"/>
                  <a:gd name="T6" fmla="*/ 167566 w 353695"/>
                  <a:gd name="T7" fmla="*/ 133342 h 257175"/>
                  <a:gd name="T8" fmla="*/ 213763 w 353695"/>
                  <a:gd name="T9" fmla="*/ 99814 h 257175"/>
                  <a:gd name="T10" fmla="*/ 254269 w 353695"/>
                  <a:gd name="T11" fmla="*/ 70599 h 257175"/>
                  <a:gd name="T12" fmla="*/ 288569 w 353695"/>
                  <a:gd name="T13" fmla="*/ 46004 h 257175"/>
                  <a:gd name="T14" fmla="*/ 327252 w 353695"/>
                  <a:gd name="T15" fmla="*/ 18452 h 257175"/>
                  <a:gd name="T16" fmla="*/ 352285 w 353695"/>
                  <a:gd name="T17" fmla="*/ 763 h 257175"/>
                  <a:gd name="T18" fmla="*/ 353372 w 353695"/>
                  <a:gd name="T19" fmla="*/ 0 h 257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3695" h="257175">
                    <a:moveTo>
                      <a:pt x="0" y="256723"/>
                    </a:moveTo>
                    <a:lnTo>
                      <a:pt x="60168" y="212105"/>
                    </a:lnTo>
                    <a:lnTo>
                      <a:pt x="116196" y="170875"/>
                    </a:lnTo>
                    <a:lnTo>
                      <a:pt x="167566" y="133342"/>
                    </a:lnTo>
                    <a:lnTo>
                      <a:pt x="213763" y="99814"/>
                    </a:lnTo>
                    <a:lnTo>
                      <a:pt x="254269" y="70599"/>
                    </a:lnTo>
                    <a:lnTo>
                      <a:pt x="288569" y="46004"/>
                    </a:lnTo>
                    <a:lnTo>
                      <a:pt x="327252" y="18452"/>
                    </a:lnTo>
                    <a:lnTo>
                      <a:pt x="352285" y="763"/>
                    </a:lnTo>
                    <a:lnTo>
                      <a:pt x="353372" y="0"/>
                    </a:lnTo>
                  </a:path>
                </a:pathLst>
              </a:custGeom>
              <a:noFill/>
              <a:ln w="21798">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grpSp>
        <p:sp>
          <p:nvSpPr>
            <p:cNvPr id="80" name="Rectangle 185"/>
            <p:cNvSpPr>
              <a:spLocks noChangeArrowheads="1"/>
            </p:cNvSpPr>
            <p:nvPr/>
          </p:nvSpPr>
          <p:spPr bwMode="auto">
            <a:xfrm>
              <a:off x="4724400" y="1752600"/>
              <a:ext cx="4114800" cy="3581400"/>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0"/>
                </a:spcBef>
                <a:spcAft>
                  <a:spcPct val="0"/>
                </a:spcAft>
                <a:defRPr/>
              </a:pPr>
              <a:endParaRPr lang="en-US">
                <a:solidFill>
                  <a:srgbClr val="616161"/>
                </a:solidFill>
                <a:latin typeface="Calibri" charset="0"/>
                <a:ea typeface="ＭＳ Ｐゴシック" charset="0"/>
              </a:endParaRPr>
            </a:p>
          </p:txBody>
        </p:sp>
        <p:sp>
          <p:nvSpPr>
            <p:cNvPr id="81" name="TextBox 186"/>
            <p:cNvSpPr txBox="1">
              <a:spLocks noChangeArrowheads="1"/>
            </p:cNvSpPr>
            <p:nvPr/>
          </p:nvSpPr>
          <p:spPr bwMode="auto">
            <a:xfrm>
              <a:off x="5486400" y="2895600"/>
              <a:ext cx="860425" cy="5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base" hangingPunct="1">
                <a:spcBef>
                  <a:spcPct val="0"/>
                </a:spcBef>
                <a:spcAft>
                  <a:spcPct val="0"/>
                </a:spcAft>
              </a:pPr>
              <a:r>
                <a:rPr lang="en-US" sz="1200" b="1" dirty="0">
                  <a:solidFill>
                    <a:schemeClr val="bg2">
                      <a:lumMod val="10000"/>
                    </a:schemeClr>
                  </a:solidFill>
                </a:rPr>
                <a:t>Thick Septum</a:t>
              </a:r>
            </a:p>
          </p:txBody>
        </p:sp>
        <p:sp>
          <p:nvSpPr>
            <p:cNvPr id="82" name="TextBox 187"/>
            <p:cNvSpPr txBox="1">
              <a:spLocks noChangeArrowheads="1"/>
            </p:cNvSpPr>
            <p:nvPr/>
          </p:nvSpPr>
          <p:spPr bwMode="auto">
            <a:xfrm>
              <a:off x="6324600" y="2895600"/>
              <a:ext cx="860425" cy="5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base" hangingPunct="1">
                <a:spcBef>
                  <a:spcPct val="0"/>
                </a:spcBef>
                <a:spcAft>
                  <a:spcPct val="0"/>
                </a:spcAft>
              </a:pPr>
              <a:r>
                <a:rPr lang="en-US" sz="1200" b="1" dirty="0">
                  <a:solidFill>
                    <a:schemeClr val="bg2">
                      <a:lumMod val="10000"/>
                    </a:schemeClr>
                  </a:solidFill>
                </a:rPr>
                <a:t>Thin Septum</a:t>
              </a:r>
            </a:p>
          </p:txBody>
        </p:sp>
        <p:sp>
          <p:nvSpPr>
            <p:cNvPr id="83" name="TextBox 188"/>
            <p:cNvSpPr txBox="1">
              <a:spLocks noChangeArrowheads="1"/>
            </p:cNvSpPr>
            <p:nvPr/>
          </p:nvSpPr>
          <p:spPr bwMode="auto">
            <a:xfrm>
              <a:off x="7086600" y="3048000"/>
              <a:ext cx="860425" cy="5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base" hangingPunct="1">
                <a:spcBef>
                  <a:spcPct val="0"/>
                </a:spcBef>
                <a:spcAft>
                  <a:spcPct val="0"/>
                </a:spcAft>
              </a:pPr>
              <a:r>
                <a:rPr lang="en-US" sz="1200" b="1">
                  <a:solidFill>
                    <a:schemeClr val="bg2">
                      <a:lumMod val="10000"/>
                    </a:schemeClr>
                  </a:solidFill>
                </a:rPr>
                <a:t>Stripline kickers</a:t>
              </a:r>
            </a:p>
          </p:txBody>
        </p:sp>
        <p:sp>
          <p:nvSpPr>
            <p:cNvPr id="84" name="TextBox 189"/>
            <p:cNvSpPr txBox="1">
              <a:spLocks noChangeArrowheads="1"/>
            </p:cNvSpPr>
            <p:nvPr/>
          </p:nvSpPr>
          <p:spPr bwMode="auto">
            <a:xfrm>
              <a:off x="7924800" y="2133600"/>
              <a:ext cx="914401" cy="32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base" hangingPunct="1">
                <a:spcBef>
                  <a:spcPct val="0"/>
                </a:spcBef>
                <a:spcAft>
                  <a:spcPct val="0"/>
                </a:spcAft>
              </a:pPr>
              <a:r>
                <a:rPr lang="en-US" sz="1200" b="1" dirty="0">
                  <a:solidFill>
                    <a:schemeClr val="bg2">
                      <a:lumMod val="10000"/>
                    </a:schemeClr>
                  </a:solidFill>
                </a:rPr>
                <a:t>Quads</a:t>
              </a:r>
            </a:p>
          </p:txBody>
        </p:sp>
        <p:sp>
          <p:nvSpPr>
            <p:cNvPr id="85" name="TextBox 190"/>
            <p:cNvSpPr txBox="1">
              <a:spLocks noChangeArrowheads="1"/>
            </p:cNvSpPr>
            <p:nvPr/>
          </p:nvSpPr>
          <p:spPr bwMode="auto">
            <a:xfrm>
              <a:off x="4876800" y="2133600"/>
              <a:ext cx="820923" cy="32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base" hangingPunct="1">
                <a:spcBef>
                  <a:spcPct val="0"/>
                </a:spcBef>
                <a:spcAft>
                  <a:spcPct val="0"/>
                </a:spcAft>
              </a:pPr>
              <a:r>
                <a:rPr lang="en-US" sz="1200" b="1" dirty="0">
                  <a:solidFill>
                    <a:schemeClr val="bg2">
                      <a:lumMod val="10000"/>
                    </a:schemeClr>
                  </a:solidFill>
                </a:rPr>
                <a:t>Quads</a:t>
              </a:r>
            </a:p>
          </p:txBody>
        </p:sp>
        <p:sp>
          <p:nvSpPr>
            <p:cNvPr id="86" name="object 134"/>
            <p:cNvSpPr>
              <a:spLocks/>
            </p:cNvSpPr>
            <p:nvPr/>
          </p:nvSpPr>
          <p:spPr bwMode="auto">
            <a:xfrm>
              <a:off x="6075363" y="5534025"/>
              <a:ext cx="639762" cy="0"/>
            </a:xfrm>
            <a:custGeom>
              <a:avLst/>
              <a:gdLst>
                <a:gd name="T0" fmla="*/ 0 w 640079"/>
                <a:gd name="T1" fmla="*/ 639445 w 640079"/>
                <a:gd name="T2" fmla="*/ 0 60000 65536"/>
                <a:gd name="T3" fmla="*/ 0 60000 65536"/>
              </a:gdLst>
              <a:ahLst/>
              <a:cxnLst>
                <a:cxn ang="T2">
                  <a:pos x="T0" y="0"/>
                </a:cxn>
                <a:cxn ang="T3">
                  <a:pos x="T1" y="0"/>
                </a:cxn>
              </a:cxnLst>
              <a:rect l="0" t="0" r="r" b="b"/>
              <a:pathLst>
                <a:path w="640079">
                  <a:moveTo>
                    <a:pt x="0" y="0"/>
                  </a:moveTo>
                  <a:lnTo>
                    <a:pt x="640079" y="0"/>
                  </a:lnTo>
                </a:path>
              </a:pathLst>
            </a:custGeom>
            <a:noFill/>
            <a:ln w="3665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87" name="object 135"/>
            <p:cNvSpPr>
              <a:spLocks/>
            </p:cNvSpPr>
            <p:nvPr/>
          </p:nvSpPr>
          <p:spPr bwMode="auto">
            <a:xfrm>
              <a:off x="6075363" y="5762625"/>
              <a:ext cx="639762" cy="0"/>
            </a:xfrm>
            <a:custGeom>
              <a:avLst/>
              <a:gdLst>
                <a:gd name="T0" fmla="*/ 0 w 640079"/>
                <a:gd name="T1" fmla="*/ 639445 w 640079"/>
                <a:gd name="T2" fmla="*/ 0 60000 65536"/>
                <a:gd name="T3" fmla="*/ 0 60000 65536"/>
              </a:gdLst>
              <a:ahLst/>
              <a:cxnLst>
                <a:cxn ang="T2">
                  <a:pos x="T0" y="0"/>
                </a:cxn>
                <a:cxn ang="T3">
                  <a:pos x="T1" y="0"/>
                </a:cxn>
              </a:cxnLst>
              <a:rect l="0" t="0" r="r" b="b"/>
              <a:pathLst>
                <a:path w="640079">
                  <a:moveTo>
                    <a:pt x="0" y="0"/>
                  </a:moveTo>
                  <a:lnTo>
                    <a:pt x="640079" y="0"/>
                  </a:lnTo>
                </a:path>
              </a:pathLst>
            </a:custGeom>
            <a:noFill/>
            <a:ln w="36659">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88" name="object 136"/>
            <p:cNvSpPr>
              <a:spLocks/>
            </p:cNvSpPr>
            <p:nvPr/>
          </p:nvSpPr>
          <p:spPr bwMode="auto">
            <a:xfrm>
              <a:off x="6129338" y="6067425"/>
              <a:ext cx="73025" cy="0"/>
            </a:xfrm>
            <a:custGeom>
              <a:avLst/>
              <a:gdLst>
                <a:gd name="T0" fmla="*/ 0 w 72389"/>
                <a:gd name="T1" fmla="*/ 73667 w 72389"/>
                <a:gd name="T2" fmla="*/ 0 60000 65536"/>
                <a:gd name="T3" fmla="*/ 0 60000 65536"/>
              </a:gdLst>
              <a:ahLst/>
              <a:cxnLst>
                <a:cxn ang="T2">
                  <a:pos x="T0" y="0"/>
                </a:cxn>
                <a:cxn ang="T3">
                  <a:pos x="T1" y="0"/>
                </a:cxn>
              </a:cxnLst>
              <a:rect l="0" t="0" r="r" b="b"/>
              <a:pathLst>
                <a:path w="72389">
                  <a:moveTo>
                    <a:pt x="0" y="0"/>
                  </a:moveTo>
                  <a:lnTo>
                    <a:pt x="72389" y="0"/>
                  </a:lnTo>
                </a:path>
              </a:pathLst>
            </a:custGeom>
            <a:noFill/>
            <a:ln w="3683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89" name="object 137"/>
            <p:cNvSpPr>
              <a:spLocks/>
            </p:cNvSpPr>
            <p:nvPr/>
          </p:nvSpPr>
          <p:spPr bwMode="auto">
            <a:xfrm>
              <a:off x="6248400" y="6067425"/>
              <a:ext cx="73025" cy="0"/>
            </a:xfrm>
            <a:custGeom>
              <a:avLst/>
              <a:gdLst>
                <a:gd name="T0" fmla="*/ 0 w 72389"/>
                <a:gd name="T1" fmla="*/ 73668 w 72389"/>
                <a:gd name="T2" fmla="*/ 0 60000 65536"/>
                <a:gd name="T3" fmla="*/ 0 60000 65536"/>
              </a:gdLst>
              <a:ahLst/>
              <a:cxnLst>
                <a:cxn ang="T2">
                  <a:pos x="T0" y="0"/>
                </a:cxn>
                <a:cxn ang="T3">
                  <a:pos x="T1" y="0"/>
                </a:cxn>
              </a:cxnLst>
              <a:rect l="0" t="0" r="r" b="b"/>
              <a:pathLst>
                <a:path w="72389">
                  <a:moveTo>
                    <a:pt x="0" y="0"/>
                  </a:moveTo>
                  <a:lnTo>
                    <a:pt x="72390" y="0"/>
                  </a:lnTo>
                </a:path>
              </a:pathLst>
            </a:custGeom>
            <a:noFill/>
            <a:ln w="3683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90" name="object 138"/>
            <p:cNvSpPr>
              <a:spLocks/>
            </p:cNvSpPr>
            <p:nvPr/>
          </p:nvSpPr>
          <p:spPr bwMode="auto">
            <a:xfrm>
              <a:off x="6367463" y="6067425"/>
              <a:ext cx="71437" cy="0"/>
            </a:xfrm>
            <a:custGeom>
              <a:avLst/>
              <a:gdLst>
                <a:gd name="T0" fmla="*/ 0 w 72389"/>
                <a:gd name="T1" fmla="*/ 70498 w 72389"/>
                <a:gd name="T2" fmla="*/ 0 60000 65536"/>
                <a:gd name="T3" fmla="*/ 0 60000 65536"/>
              </a:gdLst>
              <a:ahLst/>
              <a:cxnLst>
                <a:cxn ang="T2">
                  <a:pos x="T0" y="0"/>
                </a:cxn>
                <a:cxn ang="T3">
                  <a:pos x="T1" y="0"/>
                </a:cxn>
              </a:cxnLst>
              <a:rect l="0" t="0" r="r" b="b"/>
              <a:pathLst>
                <a:path w="72389">
                  <a:moveTo>
                    <a:pt x="0" y="0"/>
                  </a:moveTo>
                  <a:lnTo>
                    <a:pt x="72389" y="0"/>
                  </a:lnTo>
                </a:path>
              </a:pathLst>
            </a:custGeom>
            <a:noFill/>
            <a:ln w="3683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91" name="object 139"/>
            <p:cNvSpPr>
              <a:spLocks/>
            </p:cNvSpPr>
            <p:nvPr/>
          </p:nvSpPr>
          <p:spPr bwMode="auto">
            <a:xfrm>
              <a:off x="6486525" y="6067425"/>
              <a:ext cx="73025" cy="0"/>
            </a:xfrm>
            <a:custGeom>
              <a:avLst/>
              <a:gdLst>
                <a:gd name="T0" fmla="*/ 0 w 72389"/>
                <a:gd name="T1" fmla="*/ 73667 w 72389"/>
                <a:gd name="T2" fmla="*/ 0 60000 65536"/>
                <a:gd name="T3" fmla="*/ 0 60000 65536"/>
              </a:gdLst>
              <a:ahLst/>
              <a:cxnLst>
                <a:cxn ang="T2">
                  <a:pos x="T0" y="0"/>
                </a:cxn>
                <a:cxn ang="T3">
                  <a:pos x="T1" y="0"/>
                </a:cxn>
              </a:cxnLst>
              <a:rect l="0" t="0" r="r" b="b"/>
              <a:pathLst>
                <a:path w="72389">
                  <a:moveTo>
                    <a:pt x="0" y="0"/>
                  </a:moveTo>
                  <a:lnTo>
                    <a:pt x="72389" y="0"/>
                  </a:lnTo>
                </a:path>
              </a:pathLst>
            </a:custGeom>
            <a:noFill/>
            <a:ln w="3683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92" name="object 140"/>
            <p:cNvSpPr>
              <a:spLocks/>
            </p:cNvSpPr>
            <p:nvPr/>
          </p:nvSpPr>
          <p:spPr bwMode="auto">
            <a:xfrm>
              <a:off x="6605588" y="6067425"/>
              <a:ext cx="33337" cy="0"/>
            </a:xfrm>
            <a:custGeom>
              <a:avLst/>
              <a:gdLst>
                <a:gd name="T0" fmla="*/ 0 w 33020"/>
                <a:gd name="T1" fmla="*/ 33657 w 33020"/>
                <a:gd name="T2" fmla="*/ 0 60000 65536"/>
                <a:gd name="T3" fmla="*/ 0 60000 65536"/>
              </a:gdLst>
              <a:ahLst/>
              <a:cxnLst>
                <a:cxn ang="T2">
                  <a:pos x="T0" y="0"/>
                </a:cxn>
                <a:cxn ang="T3">
                  <a:pos x="T1" y="0"/>
                </a:cxn>
              </a:cxnLst>
              <a:rect l="0" t="0" r="r" b="b"/>
              <a:pathLst>
                <a:path w="33020">
                  <a:moveTo>
                    <a:pt x="0" y="0"/>
                  </a:moveTo>
                  <a:lnTo>
                    <a:pt x="33020" y="0"/>
                  </a:lnTo>
                </a:path>
              </a:pathLst>
            </a:custGeom>
            <a:noFill/>
            <a:ln w="3683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grpSp>
          <p:nvGrpSpPr>
            <p:cNvPr id="93" name="Group 207"/>
            <p:cNvGrpSpPr>
              <a:grpSpLocks/>
            </p:cNvGrpSpPr>
            <p:nvPr/>
          </p:nvGrpSpPr>
          <p:grpSpPr bwMode="auto">
            <a:xfrm>
              <a:off x="6299200" y="6219825"/>
              <a:ext cx="187325" cy="171450"/>
              <a:chOff x="4199890" y="5791200"/>
              <a:chExt cx="187960" cy="171450"/>
            </a:xfrm>
          </p:grpSpPr>
          <p:sp>
            <p:nvSpPr>
              <p:cNvPr id="94" name="object 141"/>
              <p:cNvSpPr>
                <a:spLocks/>
              </p:cNvSpPr>
              <p:nvPr/>
            </p:nvSpPr>
            <p:spPr bwMode="auto">
              <a:xfrm>
                <a:off x="4199890" y="5791200"/>
                <a:ext cx="187960" cy="152400"/>
              </a:xfrm>
              <a:custGeom>
                <a:avLst/>
                <a:gdLst>
                  <a:gd name="T0" fmla="*/ 187960 w 187960"/>
                  <a:gd name="T1" fmla="*/ 0 h 152400"/>
                  <a:gd name="T2" fmla="*/ 0 w 187960"/>
                  <a:gd name="T3" fmla="*/ 0 h 152400"/>
                  <a:gd name="T4" fmla="*/ 0 w 187960"/>
                  <a:gd name="T5" fmla="*/ 152400 h 152400"/>
                  <a:gd name="T6" fmla="*/ 187960 w 187960"/>
                  <a:gd name="T7" fmla="*/ 152400 h 152400"/>
                  <a:gd name="T8" fmla="*/ 187960 w 187960"/>
                  <a:gd name="T9" fmla="*/ 0 h 152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960" h="152400">
                    <a:moveTo>
                      <a:pt x="187960" y="0"/>
                    </a:moveTo>
                    <a:lnTo>
                      <a:pt x="0" y="0"/>
                    </a:lnTo>
                    <a:lnTo>
                      <a:pt x="0" y="152400"/>
                    </a:lnTo>
                    <a:lnTo>
                      <a:pt x="187960" y="152400"/>
                    </a:lnTo>
                    <a:lnTo>
                      <a:pt x="18796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sp>
            <p:nvSpPr>
              <p:cNvPr id="95" name="object 142"/>
              <p:cNvSpPr>
                <a:spLocks/>
              </p:cNvSpPr>
              <p:nvPr/>
            </p:nvSpPr>
            <p:spPr bwMode="auto">
              <a:xfrm>
                <a:off x="4199890" y="5810250"/>
                <a:ext cx="187960" cy="152400"/>
              </a:xfrm>
              <a:custGeom>
                <a:avLst/>
                <a:gdLst>
                  <a:gd name="T0" fmla="*/ 93980 w 187960"/>
                  <a:gd name="T1" fmla="*/ 152400 h 152400"/>
                  <a:gd name="T2" fmla="*/ 0 w 187960"/>
                  <a:gd name="T3" fmla="*/ 152400 h 152400"/>
                  <a:gd name="T4" fmla="*/ 0 w 187960"/>
                  <a:gd name="T5" fmla="*/ 0 h 152400"/>
                  <a:gd name="T6" fmla="*/ 187960 w 187960"/>
                  <a:gd name="T7" fmla="*/ 0 h 152400"/>
                  <a:gd name="T8" fmla="*/ 187960 w 187960"/>
                  <a:gd name="T9" fmla="*/ 152400 h 152400"/>
                  <a:gd name="T10" fmla="*/ 93980 w 187960"/>
                  <a:gd name="T11" fmla="*/ 152400 h 152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7960" h="152400">
                    <a:moveTo>
                      <a:pt x="93980" y="152400"/>
                    </a:moveTo>
                    <a:lnTo>
                      <a:pt x="0" y="152400"/>
                    </a:lnTo>
                    <a:lnTo>
                      <a:pt x="0" y="0"/>
                    </a:lnTo>
                    <a:lnTo>
                      <a:pt x="187960" y="0"/>
                    </a:lnTo>
                    <a:lnTo>
                      <a:pt x="187960" y="152400"/>
                    </a:lnTo>
                    <a:lnTo>
                      <a:pt x="93980" y="15240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defTabSz="914400" fontAlgn="base">
                  <a:spcBef>
                    <a:spcPct val="0"/>
                  </a:spcBef>
                  <a:spcAft>
                    <a:spcPct val="0"/>
                  </a:spcAft>
                </a:pPr>
                <a:endParaRPr lang="en-US">
                  <a:solidFill>
                    <a:srgbClr val="616161"/>
                  </a:solidFill>
                  <a:latin typeface="Arial" charset="0"/>
                  <a:ea typeface="ＭＳ Ｐゴシック" charset="-128"/>
                </a:endParaRPr>
              </a:p>
            </p:txBody>
          </p:sp>
        </p:grpSp>
        <p:sp>
          <p:nvSpPr>
            <p:cNvPr id="96" name="object 151"/>
            <p:cNvSpPr txBox="1">
              <a:spLocks noChangeArrowheads="1"/>
            </p:cNvSpPr>
            <p:nvPr/>
          </p:nvSpPr>
          <p:spPr bwMode="auto">
            <a:xfrm>
              <a:off x="6858000" y="5410200"/>
              <a:ext cx="15589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base" hangingPunct="1">
                <a:lnSpc>
                  <a:spcPct val="118000"/>
                </a:lnSpc>
                <a:spcBef>
                  <a:spcPct val="0"/>
                </a:spcBef>
                <a:spcAft>
                  <a:spcPct val="0"/>
                </a:spcAft>
              </a:pPr>
              <a:r>
                <a:rPr lang="en-US" sz="1400" dirty="0">
                  <a:solidFill>
                    <a:srgbClr val="404040"/>
                  </a:solidFill>
                  <a:latin typeface="Arial" pitchFamily="34" charset="0"/>
                  <a:cs typeface="Arial" pitchFamily="34" charset="0"/>
                </a:rPr>
                <a:t>Stored Beam</a:t>
              </a:r>
            </a:p>
            <a:p>
              <a:pPr defTabSz="914400" eaLnBrk="1" fontAlgn="base" hangingPunct="1">
                <a:lnSpc>
                  <a:spcPct val="118000"/>
                </a:lnSpc>
                <a:spcBef>
                  <a:spcPct val="0"/>
                </a:spcBef>
                <a:spcAft>
                  <a:spcPct val="0"/>
                </a:spcAft>
              </a:pPr>
              <a:r>
                <a:rPr lang="en-US" sz="1400" dirty="0">
                  <a:solidFill>
                    <a:srgbClr val="404040"/>
                  </a:solidFill>
                  <a:latin typeface="Arial" pitchFamily="34" charset="0"/>
                  <a:cs typeface="Arial" pitchFamily="34" charset="0"/>
                </a:rPr>
                <a:t>Injected Beam</a:t>
              </a:r>
            </a:p>
            <a:p>
              <a:pPr defTabSz="914400" eaLnBrk="1" fontAlgn="base" hangingPunct="1">
                <a:lnSpc>
                  <a:spcPct val="118000"/>
                </a:lnSpc>
                <a:spcBef>
                  <a:spcPct val="0"/>
                </a:spcBef>
                <a:spcAft>
                  <a:spcPct val="0"/>
                </a:spcAft>
              </a:pPr>
              <a:r>
                <a:rPr lang="en-US" sz="1400" dirty="0" err="1">
                  <a:solidFill>
                    <a:srgbClr val="404040"/>
                  </a:solidFill>
                  <a:latin typeface="Arial" pitchFamily="34" charset="0"/>
                  <a:cs typeface="Arial" pitchFamily="34" charset="0"/>
                </a:rPr>
                <a:t>Stripline</a:t>
              </a:r>
              <a:r>
                <a:rPr lang="en-US" sz="1400" dirty="0">
                  <a:solidFill>
                    <a:srgbClr val="404040"/>
                  </a:solidFill>
                  <a:latin typeface="Arial" pitchFamily="34" charset="0"/>
                  <a:cs typeface="Arial" pitchFamily="34" charset="0"/>
                </a:rPr>
                <a:t> Blade</a:t>
              </a:r>
            </a:p>
            <a:p>
              <a:pPr defTabSz="914400" eaLnBrk="1" fontAlgn="base" hangingPunct="1">
                <a:lnSpc>
                  <a:spcPct val="118000"/>
                </a:lnSpc>
                <a:spcBef>
                  <a:spcPct val="0"/>
                </a:spcBef>
                <a:spcAft>
                  <a:spcPct val="0"/>
                </a:spcAft>
              </a:pPr>
              <a:r>
                <a:rPr lang="en-US" sz="1400" dirty="0">
                  <a:solidFill>
                    <a:srgbClr val="404040"/>
                  </a:solidFill>
                  <a:latin typeface="Arial" pitchFamily="34" charset="0"/>
                  <a:cs typeface="Arial" pitchFamily="34" charset="0"/>
                </a:rPr>
                <a:t>Septum Wall</a:t>
              </a:r>
            </a:p>
          </p:txBody>
        </p:sp>
        <p:cxnSp>
          <p:nvCxnSpPr>
            <p:cNvPr id="97" name="Straight Arrow Connector 210"/>
            <p:cNvCxnSpPr>
              <a:cxnSpLocks noChangeShapeType="1"/>
            </p:cNvCxnSpPr>
            <p:nvPr/>
          </p:nvCxnSpPr>
          <p:spPr bwMode="auto">
            <a:xfrm flipV="1">
              <a:off x="7315200" y="4104477"/>
              <a:ext cx="841375" cy="711200"/>
            </a:xfrm>
            <a:prstGeom prst="straightConnector1">
              <a:avLst/>
            </a:prstGeom>
            <a:noFill/>
            <a:ln w="190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98" name="TextBox 3"/>
            <p:cNvSpPr txBox="1">
              <a:spLocks noChangeArrowheads="1"/>
            </p:cNvSpPr>
            <p:nvPr/>
          </p:nvSpPr>
          <p:spPr bwMode="auto">
            <a:xfrm>
              <a:off x="4614717" y="1322404"/>
              <a:ext cx="4190999" cy="401930"/>
            </a:xfrm>
            <a:prstGeom prst="rect">
              <a:avLst/>
            </a:prstGeom>
            <a:solidFill>
              <a:srgbClr val="FFFFFF"/>
            </a:solidFill>
            <a:ln>
              <a:noFill/>
            </a:ln>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fontAlgn="base" hangingPunct="1">
                <a:spcBef>
                  <a:spcPct val="0"/>
                </a:spcBef>
                <a:spcAft>
                  <a:spcPct val="0"/>
                </a:spcAft>
              </a:pPr>
              <a:r>
                <a:rPr lang="en-US" sz="1600" b="1" dirty="0" smtClean="0">
                  <a:solidFill>
                    <a:srgbClr val="151515"/>
                  </a:solidFill>
                </a:rPr>
                <a:t>Optimization </a:t>
              </a:r>
              <a:r>
                <a:rPr lang="en-US" sz="1600" b="1" dirty="0">
                  <a:solidFill>
                    <a:srgbClr val="151515"/>
                  </a:solidFill>
                </a:rPr>
                <a:t>of injection system layout</a:t>
              </a:r>
            </a:p>
          </p:txBody>
        </p:sp>
      </p:grpSp>
      <p:pic>
        <p:nvPicPr>
          <p:cNvPr id="100" name="Picture 1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3582"/>
          <a:stretch/>
        </p:blipFill>
        <p:spPr bwMode="auto">
          <a:xfrm>
            <a:off x="1117600" y="3135355"/>
            <a:ext cx="3548236" cy="1358344"/>
          </a:xfrm>
          <a:prstGeom prst="rect">
            <a:avLst/>
          </a:prstGeom>
          <a:noFill/>
          <a:ln w="9525">
            <a:solidFill>
              <a:schemeClr val="bg2">
                <a:lumMod val="10000"/>
              </a:schemeClr>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01" name="Rectangle 16"/>
          <p:cNvSpPr>
            <a:spLocks noChangeArrowheads="1"/>
          </p:cNvSpPr>
          <p:nvPr/>
        </p:nvSpPr>
        <p:spPr bwMode="auto">
          <a:xfrm>
            <a:off x="1221656" y="4477853"/>
            <a:ext cx="3312420" cy="405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p>
            <a:pP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dirty="0">
                <a:solidFill>
                  <a:srgbClr val="151515"/>
                </a:solidFill>
                <a:latin typeface="+mn-lt"/>
                <a:cs typeface="+mn-cs"/>
              </a:rPr>
              <a:t>Multi-Magnet Concept (MAX-IV</a:t>
            </a:r>
            <a:r>
              <a:rPr lang="en-US" sz="1800" b="1" dirty="0" smtClean="0">
                <a:solidFill>
                  <a:srgbClr val="151515"/>
                </a:solidFill>
                <a:latin typeface="+mn-lt"/>
                <a:cs typeface="+mn-cs"/>
              </a:rPr>
              <a:t>)</a:t>
            </a:r>
            <a:endParaRPr lang="en-US" sz="400" dirty="0">
              <a:solidFill>
                <a:srgbClr val="151515"/>
              </a:solidFill>
              <a:latin typeface="+mn-lt"/>
              <a:cs typeface="+mn-cs"/>
            </a:endParaRPr>
          </a:p>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 dirty="0">
              <a:solidFill>
                <a:srgbClr val="151515"/>
              </a:solidFill>
              <a:latin typeface="+mn-lt"/>
              <a:cs typeface="+mn-cs"/>
            </a:endParaRPr>
          </a:p>
        </p:txBody>
      </p:sp>
      <p:sp>
        <p:nvSpPr>
          <p:cNvPr id="103" name="Rectangle 102"/>
          <p:cNvSpPr/>
          <p:nvPr/>
        </p:nvSpPr>
        <p:spPr>
          <a:xfrm>
            <a:off x="635000" y="5356592"/>
            <a:ext cx="7536496" cy="1015663"/>
          </a:xfrm>
          <a:prstGeom prst="rect">
            <a:avLst/>
          </a:prstGeom>
        </p:spPr>
        <p:txBody>
          <a:bodyPr wrap="square">
            <a:spAutoFit/>
          </a:bodyPr>
          <a:lstStyle/>
          <a:p>
            <a:pPr>
              <a:buClr>
                <a:schemeClr val="tx2"/>
              </a:buClr>
            </a:pPr>
            <a:r>
              <a:rPr lang="en-US" sz="2000" dirty="0">
                <a:solidFill>
                  <a:schemeClr val="bg2">
                    <a:lumMod val="10000"/>
                  </a:schemeClr>
                </a:solidFill>
                <a:latin typeface="+mn-lt"/>
              </a:rPr>
              <a:t>Beam p</a:t>
            </a:r>
            <a:r>
              <a:rPr lang="en-US" sz="2000" dirty="0" smtClean="0">
                <a:solidFill>
                  <a:schemeClr val="bg2">
                    <a:lumMod val="10000"/>
                  </a:schemeClr>
                </a:solidFill>
                <a:latin typeface="+mn-lt"/>
              </a:rPr>
              <a:t>hysics review </a:t>
            </a:r>
            <a:r>
              <a:rPr lang="en-US" sz="2000" dirty="0">
                <a:solidFill>
                  <a:schemeClr val="bg2">
                    <a:lumMod val="10000"/>
                  </a:schemeClr>
                </a:solidFill>
                <a:latin typeface="+mn-lt"/>
              </a:rPr>
              <a:t>(Feb 13-14, </a:t>
            </a:r>
            <a:r>
              <a:rPr lang="en-US" sz="2000" dirty="0" smtClean="0">
                <a:solidFill>
                  <a:schemeClr val="bg2">
                    <a:lumMod val="10000"/>
                  </a:schemeClr>
                </a:solidFill>
                <a:latin typeface="+mn-lt"/>
              </a:rPr>
              <a:t>2014</a:t>
            </a:r>
            <a:r>
              <a:rPr lang="en-US" sz="2000" dirty="0">
                <a:solidFill>
                  <a:schemeClr val="bg2">
                    <a:lumMod val="10000"/>
                  </a:schemeClr>
                </a:solidFill>
                <a:latin typeface="+mn-lt"/>
              </a:rPr>
              <a:t>)</a:t>
            </a:r>
          </a:p>
          <a:p>
            <a:pPr marL="800100" lvl="1" indent="-342900">
              <a:buClr>
                <a:schemeClr val="tx2"/>
              </a:buClr>
              <a:buFont typeface="Wingdings" charset="2"/>
              <a:buChar char="§"/>
            </a:pPr>
            <a:r>
              <a:rPr lang="en-US" sz="2000" dirty="0">
                <a:solidFill>
                  <a:schemeClr val="bg2">
                    <a:lumMod val="10000"/>
                  </a:schemeClr>
                </a:solidFill>
                <a:latin typeface="+mn-lt"/>
              </a:rPr>
              <a:t>‘The team has made outstanding progress in a short time period towards the conceptual design’</a:t>
            </a:r>
          </a:p>
        </p:txBody>
      </p:sp>
    </p:spTree>
    <p:extLst>
      <p:ext uri="{BB962C8B-B14F-4D97-AF65-F5344CB8AC3E}">
        <p14:creationId xmlns:p14="http://schemas.microsoft.com/office/powerpoint/2010/main" val="37304374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167694"/>
            <a:ext cx="7443537" cy="1143000"/>
          </a:xfrm>
        </p:spPr>
        <p:txBody>
          <a:bodyPr/>
          <a:lstStyle/>
          <a:p>
            <a:pPr algn="ctr" eaLnBrk="1" hangingPunct="1">
              <a:defRPr/>
            </a:pPr>
            <a:r>
              <a:rPr lang="en-US" dirty="0" smtClean="0">
                <a:cs typeface="+mj-cs"/>
              </a:rPr>
              <a:t>APS MBA upgrade enables advanced</a:t>
            </a:r>
            <a:br>
              <a:rPr lang="en-US" dirty="0" smtClean="0">
                <a:cs typeface="+mj-cs"/>
              </a:rPr>
            </a:br>
            <a:r>
              <a:rPr lang="en-US" dirty="0" smtClean="0">
                <a:cs typeface="+mj-cs"/>
              </a:rPr>
              <a:t> high-brightness </a:t>
            </a:r>
            <a:r>
              <a:rPr lang="en-US" dirty="0" err="1" smtClean="0">
                <a:cs typeface="+mj-cs"/>
              </a:rPr>
              <a:t>undulators</a:t>
            </a:r>
            <a:r>
              <a:rPr lang="en-US" dirty="0" smtClean="0">
                <a:cs typeface="+mj-cs"/>
              </a:rPr>
              <a:t/>
            </a:r>
            <a:br>
              <a:rPr lang="en-US" dirty="0" smtClean="0">
                <a:cs typeface="+mj-cs"/>
              </a:rPr>
            </a:br>
            <a:endParaRPr lang="en-US" dirty="0" smtClean="0">
              <a:cs typeface="+mj-cs"/>
            </a:endParaRPr>
          </a:p>
        </p:txBody>
      </p:sp>
      <p:sp>
        <p:nvSpPr>
          <p:cNvPr id="17411" name="Content Placeholder 2"/>
          <p:cNvSpPr>
            <a:spLocks noGrp="1"/>
          </p:cNvSpPr>
          <p:nvPr>
            <p:ph idx="1"/>
          </p:nvPr>
        </p:nvSpPr>
        <p:spPr>
          <a:xfrm>
            <a:off x="330199" y="850900"/>
            <a:ext cx="5588001" cy="2324100"/>
          </a:xfrm>
        </p:spPr>
        <p:txBody>
          <a:bodyPr/>
          <a:lstStyle/>
          <a:p>
            <a:pPr marL="0" indent="0" eaLnBrk="1" hangingPunct="1">
              <a:buNone/>
              <a:defRPr/>
            </a:pPr>
            <a:endParaRPr lang="en-US" dirty="0" smtClean="0">
              <a:solidFill>
                <a:srgbClr val="000001"/>
              </a:solidFill>
              <a:cs typeface="+mn-cs"/>
            </a:endParaRPr>
          </a:p>
          <a:p>
            <a:pPr eaLnBrk="1" hangingPunct="1">
              <a:spcBef>
                <a:spcPts val="0"/>
              </a:spcBef>
              <a:spcAft>
                <a:spcPts val="300"/>
              </a:spcAft>
              <a:defRPr/>
            </a:pPr>
            <a:r>
              <a:rPr lang="en-US" sz="2000" dirty="0" smtClean="0">
                <a:solidFill>
                  <a:srgbClr val="000001"/>
                </a:solidFill>
                <a:cs typeface="+mn-cs"/>
              </a:rPr>
              <a:t>Round beam created by MBA lattice enables great flexibility in </a:t>
            </a:r>
            <a:r>
              <a:rPr lang="en-US" sz="2000" dirty="0" err="1" smtClean="0">
                <a:solidFill>
                  <a:srgbClr val="000001"/>
                </a:solidFill>
                <a:cs typeface="+mn-cs"/>
              </a:rPr>
              <a:t>undulators</a:t>
            </a:r>
            <a:r>
              <a:rPr lang="en-US" sz="2000" dirty="0" smtClean="0">
                <a:solidFill>
                  <a:srgbClr val="000001"/>
                </a:solidFill>
                <a:cs typeface="+mn-cs"/>
              </a:rPr>
              <a:t> for high brightness</a:t>
            </a:r>
          </a:p>
          <a:p>
            <a:pPr>
              <a:spcBef>
                <a:spcPts val="0"/>
              </a:spcBef>
              <a:spcAft>
                <a:spcPts val="300"/>
              </a:spcAft>
              <a:defRPr/>
            </a:pPr>
            <a:r>
              <a:rPr lang="en-US" sz="2000" dirty="0">
                <a:solidFill>
                  <a:srgbClr val="000001"/>
                </a:solidFill>
                <a:cs typeface="+mn-cs"/>
              </a:rPr>
              <a:t>Advanced </a:t>
            </a:r>
            <a:r>
              <a:rPr lang="en-US" sz="2000" dirty="0" err="1">
                <a:solidFill>
                  <a:srgbClr val="000001"/>
                </a:solidFill>
                <a:cs typeface="+mn-cs"/>
              </a:rPr>
              <a:t>undulators</a:t>
            </a:r>
            <a:r>
              <a:rPr lang="en-US" sz="2000" dirty="0">
                <a:solidFill>
                  <a:srgbClr val="000001"/>
                </a:solidFill>
                <a:cs typeface="+mn-cs"/>
              </a:rPr>
              <a:t> </a:t>
            </a:r>
            <a:r>
              <a:rPr lang="en-US" sz="2000" dirty="0" smtClean="0">
                <a:solidFill>
                  <a:srgbClr val="000001"/>
                </a:solidFill>
                <a:cs typeface="+mn-cs"/>
              </a:rPr>
              <a:t>synergistic with FELs</a:t>
            </a:r>
            <a:endParaRPr lang="en-US" dirty="0">
              <a:solidFill>
                <a:srgbClr val="000001"/>
              </a:solidFill>
              <a:cs typeface="+mn-cs"/>
            </a:endParaRPr>
          </a:p>
          <a:p>
            <a:pPr lvl="1">
              <a:spcBef>
                <a:spcPts val="0"/>
              </a:spcBef>
              <a:spcAft>
                <a:spcPts val="300"/>
              </a:spcAft>
              <a:defRPr/>
            </a:pPr>
            <a:r>
              <a:rPr lang="en-US" sz="2000" dirty="0">
                <a:solidFill>
                  <a:srgbClr val="000001"/>
                </a:solidFill>
                <a:cs typeface="+mn-cs"/>
              </a:rPr>
              <a:t>Collaborative development programs with SLAC, LBNL </a:t>
            </a:r>
          </a:p>
          <a:p>
            <a:pPr eaLnBrk="1" hangingPunct="1">
              <a:spcBef>
                <a:spcPts val="0"/>
              </a:spcBef>
              <a:defRPr/>
            </a:pPr>
            <a:endParaRPr lang="en-US" sz="2000" dirty="0" smtClean="0">
              <a:solidFill>
                <a:srgbClr val="000001"/>
              </a:solidFill>
              <a:cs typeface="+mn-cs"/>
            </a:endParaRPr>
          </a:p>
          <a:p>
            <a:pPr marL="457200" lvl="1" indent="0" eaLnBrk="1" hangingPunct="1">
              <a:spcBef>
                <a:spcPts val="0"/>
              </a:spcBef>
              <a:buNone/>
              <a:defRPr/>
            </a:pPr>
            <a:endParaRPr lang="en-US" sz="2000" dirty="0" smtClean="0">
              <a:solidFill>
                <a:srgbClr val="000001"/>
              </a:solidFill>
              <a:cs typeface="+mn-cs"/>
            </a:endParaRPr>
          </a:p>
          <a:p>
            <a:pPr marL="0" indent="0" eaLnBrk="1" hangingPunct="1">
              <a:spcBef>
                <a:spcPts val="0"/>
              </a:spcBef>
              <a:buFont typeface="Wingdings" charset="0"/>
              <a:buNone/>
              <a:defRPr/>
            </a:pPr>
            <a:endParaRPr lang="en-US" sz="2000" dirty="0">
              <a:solidFill>
                <a:srgbClr val="000001"/>
              </a:solidFill>
              <a:cs typeface="+mn-cs"/>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97600" y="1079332"/>
            <a:ext cx="2581060" cy="19391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197600" y="4868417"/>
            <a:ext cx="2587752" cy="16007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3105284"/>
            <a:ext cx="2587752" cy="166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7"/>
          <a:stretch>
            <a:fillRect/>
          </a:stretch>
        </p:blipFill>
        <p:spPr>
          <a:xfrm>
            <a:off x="1048345" y="2902085"/>
            <a:ext cx="4463453" cy="3174012"/>
          </a:xfrm>
          <a:prstGeom prst="rect">
            <a:avLst/>
          </a:prstGeom>
        </p:spPr>
      </p:pic>
      <p:sp>
        <p:nvSpPr>
          <p:cNvPr id="7" name="TextBox 6"/>
          <p:cNvSpPr txBox="1"/>
          <p:nvPr/>
        </p:nvSpPr>
        <p:spPr>
          <a:xfrm>
            <a:off x="380999" y="3238500"/>
            <a:ext cx="2095501" cy="677108"/>
          </a:xfrm>
          <a:prstGeom prst="rect">
            <a:avLst/>
          </a:prstGeom>
          <a:noFill/>
        </p:spPr>
        <p:txBody>
          <a:bodyPr wrap="square" rtlCol="0">
            <a:spAutoFit/>
          </a:bodyPr>
          <a:lstStyle/>
          <a:p>
            <a:pPr marL="0" indent="0" eaLnBrk="1" hangingPunct="1">
              <a:spcBef>
                <a:spcPts val="0"/>
              </a:spcBef>
              <a:buFont typeface="Wingdings" charset="0"/>
              <a:buNone/>
              <a:defRPr/>
            </a:pPr>
            <a:endParaRPr lang="en-US" sz="2000" dirty="0">
              <a:solidFill>
                <a:srgbClr val="000001"/>
              </a:solidFill>
              <a:latin typeface="+mn-lt"/>
            </a:endParaRPr>
          </a:p>
          <a:p>
            <a:endParaRPr lang="en-US" dirty="0">
              <a:latin typeface="+mn-lt"/>
            </a:endParaRPr>
          </a:p>
        </p:txBody>
      </p:sp>
      <p:sp>
        <p:nvSpPr>
          <p:cNvPr id="2" name="Rectangle 1"/>
          <p:cNvSpPr/>
          <p:nvPr/>
        </p:nvSpPr>
        <p:spPr bwMode="auto">
          <a:xfrm>
            <a:off x="2476500" y="4495800"/>
            <a:ext cx="444500" cy="372617"/>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35893134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28488" y="648591"/>
            <a:ext cx="3017106" cy="2885308"/>
          </a:xfrm>
          <a:prstGeom prst="rect">
            <a:avLst/>
          </a:prstGeom>
        </p:spPr>
      </p:pic>
      <p:sp>
        <p:nvSpPr>
          <p:cNvPr id="6" name="Content Placeholder 5"/>
          <p:cNvSpPr>
            <a:spLocks noGrp="1"/>
          </p:cNvSpPr>
          <p:nvPr>
            <p:ph idx="1"/>
          </p:nvPr>
        </p:nvSpPr>
        <p:spPr>
          <a:xfrm>
            <a:off x="101600" y="762400"/>
            <a:ext cx="5194300" cy="2477749"/>
          </a:xfrm>
        </p:spPr>
        <p:txBody>
          <a:bodyPr/>
          <a:lstStyle/>
          <a:p>
            <a:pPr marL="223838" lvl="1" indent="233363">
              <a:buNone/>
            </a:pPr>
            <a:r>
              <a:rPr lang="en-US" sz="2200" b="1" dirty="0" smtClean="0">
                <a:solidFill>
                  <a:srgbClr val="151515"/>
                </a:solidFill>
              </a:rPr>
              <a:t>Area detectors </a:t>
            </a:r>
          </a:p>
          <a:p>
            <a:pPr marL="566738" lvl="1" indent="-342900">
              <a:buFont typeface="Wingdings" charset="2"/>
              <a:buChar char="§"/>
            </a:pPr>
            <a:r>
              <a:rPr lang="en-US" sz="2000" dirty="0" smtClean="0">
                <a:solidFill>
                  <a:srgbClr val="151515"/>
                </a:solidFill>
              </a:rPr>
              <a:t>High</a:t>
            </a:r>
            <a:r>
              <a:rPr lang="en-US" sz="2000" dirty="0">
                <a:solidFill>
                  <a:srgbClr val="151515"/>
                </a:solidFill>
              </a:rPr>
              <a:t>-</a:t>
            </a:r>
            <a:r>
              <a:rPr lang="en-US" sz="2000" dirty="0" smtClean="0">
                <a:solidFill>
                  <a:srgbClr val="151515"/>
                </a:solidFill>
              </a:rPr>
              <a:t>dynamic-range detectors with small pixels for coherence-based science</a:t>
            </a:r>
            <a:endParaRPr lang="en-US" sz="2000" dirty="0">
              <a:solidFill>
                <a:srgbClr val="151515"/>
              </a:solidFill>
            </a:endParaRPr>
          </a:p>
          <a:p>
            <a:pPr marL="566738" lvl="1" indent="-342900">
              <a:buFont typeface="Wingdings" charset="2"/>
              <a:buChar char="§"/>
            </a:pPr>
            <a:r>
              <a:rPr lang="en-US" sz="2000" dirty="0" smtClean="0">
                <a:solidFill>
                  <a:srgbClr val="151515"/>
                </a:solidFill>
              </a:rPr>
              <a:t>MHz-frame-rate detectors for time-resolved science </a:t>
            </a:r>
            <a:endParaRPr lang="en-US" sz="2000" dirty="0">
              <a:solidFill>
                <a:srgbClr val="151515"/>
              </a:solidFill>
            </a:endParaRPr>
          </a:p>
        </p:txBody>
      </p:sp>
      <p:sp>
        <p:nvSpPr>
          <p:cNvPr id="14" name="Title 1"/>
          <p:cNvSpPr txBox="1">
            <a:spLocks/>
          </p:cNvSpPr>
          <p:nvPr/>
        </p:nvSpPr>
        <p:spPr bwMode="auto">
          <a:xfrm>
            <a:off x="2819400" y="3522272"/>
            <a:ext cx="6324601" cy="24348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600" b="1">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2pPr>
            <a:lvl3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3pPr>
            <a:lvl4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4pPr>
            <a:lvl5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a:lstStyle>
          <a:p>
            <a:r>
              <a:rPr lang="en-US" sz="2200" dirty="0" smtClean="0">
                <a:solidFill>
                  <a:srgbClr val="151515"/>
                </a:solidFill>
                <a:latin typeface="+mn-lt"/>
              </a:rPr>
              <a:t>Computational science and data</a:t>
            </a:r>
          </a:p>
          <a:p>
            <a:pPr marL="342900" indent="-342900">
              <a:buClr>
                <a:schemeClr val="tx2"/>
              </a:buClr>
              <a:buFont typeface="Wingdings" charset="2"/>
              <a:buChar char="§"/>
            </a:pPr>
            <a:r>
              <a:rPr lang="en-US" sz="2000" b="0" dirty="0" smtClean="0">
                <a:solidFill>
                  <a:srgbClr val="151515"/>
                </a:solidFill>
                <a:latin typeface="+mn-lt"/>
              </a:rPr>
              <a:t>New science enabled by: </a:t>
            </a:r>
          </a:p>
          <a:p>
            <a:pPr marL="800100" lvl="1" indent="-342900">
              <a:buClr>
                <a:schemeClr val="tx2"/>
              </a:buClr>
              <a:buFont typeface="Lucida Grande"/>
              <a:buChar char="–"/>
            </a:pPr>
            <a:r>
              <a:rPr lang="en-US" sz="2000" b="0" dirty="0" smtClean="0">
                <a:solidFill>
                  <a:srgbClr val="151515"/>
                </a:solidFill>
                <a:latin typeface="+mn-lt"/>
              </a:rPr>
              <a:t>Real-time coupling of experimental data and modeling &amp; simulation</a:t>
            </a:r>
          </a:p>
          <a:p>
            <a:pPr marL="800100" lvl="1" indent="-342900">
              <a:buClr>
                <a:schemeClr val="tx2"/>
              </a:buClr>
              <a:buFont typeface="Lucida Grande"/>
              <a:buChar char="–"/>
            </a:pPr>
            <a:r>
              <a:rPr lang="en-US" sz="2000" b="0" dirty="0" smtClean="0">
                <a:solidFill>
                  <a:srgbClr val="151515"/>
                </a:solidFill>
                <a:latin typeface="+mn-lt"/>
              </a:rPr>
              <a:t>Real-time reconstructions (CDI, XPCS and movies, tomography)</a:t>
            </a:r>
          </a:p>
          <a:p>
            <a:pPr marL="342900" indent="-342900">
              <a:buClr>
                <a:schemeClr val="tx2"/>
              </a:buClr>
              <a:buFont typeface="Wingdings" charset="2"/>
              <a:buChar char="§"/>
            </a:pPr>
            <a:r>
              <a:rPr lang="en-US" sz="2000" b="0" dirty="0" smtClean="0">
                <a:solidFill>
                  <a:srgbClr val="151515"/>
                </a:solidFill>
                <a:latin typeface="+mn-lt"/>
              </a:rPr>
              <a:t>New facilities required for real-time data and computational services  – ~5 petabytes/month</a:t>
            </a:r>
          </a:p>
          <a:p>
            <a:pPr marL="342900" indent="-342900">
              <a:buClr>
                <a:schemeClr val="tx2"/>
              </a:buClr>
              <a:buFont typeface="Wingdings" charset="2"/>
              <a:buChar char="§"/>
            </a:pPr>
            <a:r>
              <a:rPr lang="en-US" sz="2000" b="0" dirty="0" smtClean="0">
                <a:solidFill>
                  <a:srgbClr val="151515"/>
                </a:solidFill>
                <a:latin typeface="+mn-lt"/>
              </a:rPr>
              <a:t>Exploring multi-lab initiative with ASCR</a:t>
            </a:r>
          </a:p>
        </p:txBody>
      </p:sp>
      <p:sp>
        <p:nvSpPr>
          <p:cNvPr id="15" name="Title 1"/>
          <p:cNvSpPr txBox="1">
            <a:spLocks/>
          </p:cNvSpPr>
          <p:nvPr/>
        </p:nvSpPr>
        <p:spPr bwMode="auto">
          <a:xfrm>
            <a:off x="127000" y="235356"/>
            <a:ext cx="8890000" cy="678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600" b="1">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2pPr>
            <a:lvl3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3pPr>
            <a:lvl4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4pPr>
            <a:lvl5pPr algn="l" rtl="0" eaLnBrk="1" fontAlgn="base" hangingPunct="1">
              <a:spcBef>
                <a:spcPct val="0"/>
              </a:spcBef>
              <a:spcAft>
                <a:spcPct val="0"/>
              </a:spcAft>
              <a:defRPr sz="2600" b="1">
                <a:solidFill>
                  <a:schemeClr val="tx2"/>
                </a:solidFill>
                <a:latin typeface="Trebuchet MS" pitchFamily="34" charset="0"/>
                <a:ea typeface="ＭＳ Ｐゴシック" charset="-128"/>
                <a:cs typeface="ＭＳ Ｐゴシック" charset="-128"/>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a:lstStyle>
          <a:p>
            <a:pPr algn="ctr"/>
            <a:r>
              <a:rPr lang="en-US" dirty="0" smtClean="0"/>
              <a:t>Detectors and data: Key to success of APS Upgrade</a:t>
            </a:r>
            <a:endParaRPr lang="en-US" dirty="0"/>
          </a:p>
        </p:txBody>
      </p:sp>
      <p:pic>
        <p:nvPicPr>
          <p:cNvPr id="8" name="Picture 7" descr="strip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559" y="4012089"/>
            <a:ext cx="1188720" cy="1190103"/>
          </a:xfrm>
          <a:prstGeom prst="rect">
            <a:avLst/>
          </a:prstGeom>
          <a:ln>
            <a:solidFill>
              <a:schemeClr val="bg2">
                <a:lumMod val="10000"/>
              </a:schemeClr>
            </a:solidFill>
          </a:ln>
        </p:spPr>
      </p:pic>
      <p:pic>
        <p:nvPicPr>
          <p:cNvPr id="9" name="Picture 8" descr="bilayer-simula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7186" y="5275270"/>
            <a:ext cx="1185466" cy="1180150"/>
          </a:xfrm>
          <a:prstGeom prst="rect">
            <a:avLst/>
          </a:prstGeom>
          <a:ln>
            <a:solidFill>
              <a:srgbClr val="151515"/>
            </a:solidFill>
          </a:ln>
        </p:spPr>
      </p:pic>
      <p:sp>
        <p:nvSpPr>
          <p:cNvPr id="11" name="TextBox 10"/>
          <p:cNvSpPr txBox="1"/>
          <p:nvPr/>
        </p:nvSpPr>
        <p:spPr>
          <a:xfrm>
            <a:off x="126244" y="5481013"/>
            <a:ext cx="1282819" cy="584776"/>
          </a:xfrm>
          <a:prstGeom prst="rect">
            <a:avLst/>
          </a:prstGeom>
          <a:noFill/>
        </p:spPr>
        <p:txBody>
          <a:bodyPr wrap="square" rtlCol="0">
            <a:spAutoFit/>
          </a:bodyPr>
          <a:lstStyle/>
          <a:p>
            <a:pPr algn="r"/>
            <a:r>
              <a:rPr lang="en-US" sz="1600" dirty="0" smtClean="0">
                <a:solidFill>
                  <a:srgbClr val="151515"/>
                </a:solidFill>
                <a:latin typeface="+mn-lt"/>
              </a:rPr>
              <a:t>Simulated</a:t>
            </a:r>
            <a:br>
              <a:rPr lang="en-US" sz="1600" dirty="0" smtClean="0">
                <a:solidFill>
                  <a:srgbClr val="151515"/>
                </a:solidFill>
                <a:latin typeface="+mn-lt"/>
              </a:rPr>
            </a:br>
            <a:r>
              <a:rPr lang="en-US" sz="1600" dirty="0" smtClean="0">
                <a:solidFill>
                  <a:srgbClr val="151515"/>
                </a:solidFill>
                <a:latin typeface="+mn-lt"/>
              </a:rPr>
              <a:t>scattering</a:t>
            </a:r>
            <a:endParaRPr lang="en-US" sz="1600" dirty="0">
              <a:solidFill>
                <a:srgbClr val="151515"/>
              </a:solidFill>
              <a:latin typeface="+mn-lt"/>
            </a:endParaRPr>
          </a:p>
        </p:txBody>
      </p:sp>
      <p:sp>
        <p:nvSpPr>
          <p:cNvPr id="16" name="TextBox 15"/>
          <p:cNvSpPr txBox="1"/>
          <p:nvPr/>
        </p:nvSpPr>
        <p:spPr>
          <a:xfrm>
            <a:off x="118926" y="2949122"/>
            <a:ext cx="1290137" cy="584776"/>
          </a:xfrm>
          <a:prstGeom prst="rect">
            <a:avLst/>
          </a:prstGeom>
          <a:noFill/>
        </p:spPr>
        <p:txBody>
          <a:bodyPr wrap="none" rtlCol="0">
            <a:spAutoFit/>
          </a:bodyPr>
          <a:lstStyle/>
          <a:p>
            <a:pPr algn="r"/>
            <a:r>
              <a:rPr lang="en-US" sz="1600" dirty="0" smtClean="0">
                <a:solidFill>
                  <a:srgbClr val="151515"/>
                </a:solidFill>
                <a:latin typeface="+mn-lt"/>
              </a:rPr>
              <a:t>Experimental</a:t>
            </a:r>
            <a:br>
              <a:rPr lang="en-US" sz="1600" dirty="0" smtClean="0">
                <a:solidFill>
                  <a:srgbClr val="151515"/>
                </a:solidFill>
                <a:latin typeface="+mn-lt"/>
              </a:rPr>
            </a:br>
            <a:r>
              <a:rPr lang="en-US" sz="1600" dirty="0" smtClean="0">
                <a:solidFill>
                  <a:srgbClr val="151515"/>
                </a:solidFill>
                <a:latin typeface="+mn-lt"/>
              </a:rPr>
              <a:t>scattering</a:t>
            </a:r>
            <a:endParaRPr lang="en-US" sz="1600" dirty="0">
              <a:solidFill>
                <a:srgbClr val="151515"/>
              </a:solidFill>
              <a:latin typeface="+mn-lt"/>
            </a:endParaRPr>
          </a:p>
        </p:txBody>
      </p:sp>
      <p:pic>
        <p:nvPicPr>
          <p:cNvPr id="17" name="Picture 16" descr="bilayer-data.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559" y="2730500"/>
            <a:ext cx="1188720" cy="1188720"/>
          </a:xfrm>
          <a:prstGeom prst="rect">
            <a:avLst/>
          </a:prstGeom>
        </p:spPr>
      </p:pic>
      <p:sp>
        <p:nvSpPr>
          <p:cNvPr id="3" name="Rectangle 2"/>
          <p:cNvSpPr/>
          <p:nvPr/>
        </p:nvSpPr>
        <p:spPr>
          <a:xfrm>
            <a:off x="445137" y="4415424"/>
            <a:ext cx="963926" cy="338554"/>
          </a:xfrm>
          <a:prstGeom prst="rect">
            <a:avLst/>
          </a:prstGeom>
        </p:spPr>
        <p:txBody>
          <a:bodyPr wrap="none">
            <a:spAutoFit/>
          </a:bodyPr>
          <a:lstStyle/>
          <a:p>
            <a:pPr lvl="0" algn="r"/>
            <a:r>
              <a:rPr lang="en-US" sz="1600" dirty="0">
                <a:solidFill>
                  <a:srgbClr val="151515"/>
                </a:solidFill>
                <a:latin typeface="Calibri"/>
              </a:rPr>
              <a:t>Structure</a:t>
            </a:r>
          </a:p>
        </p:txBody>
      </p:sp>
      <p:sp>
        <p:nvSpPr>
          <p:cNvPr id="4" name="Left-Right Arrow 3"/>
          <p:cNvSpPr/>
          <p:nvPr/>
        </p:nvSpPr>
        <p:spPr bwMode="auto">
          <a:xfrm rot="16200000">
            <a:off x="1663667" y="3735922"/>
            <a:ext cx="565505" cy="310898"/>
          </a:xfrm>
          <a:prstGeom prst="leftRightArrow">
            <a:avLst/>
          </a:prstGeom>
          <a:solidFill>
            <a:srgbClr val="0000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8" name="Left-Right Arrow 17"/>
          <p:cNvSpPr/>
          <p:nvPr/>
        </p:nvSpPr>
        <p:spPr bwMode="auto">
          <a:xfrm rot="16200000">
            <a:off x="1727167" y="5042811"/>
            <a:ext cx="565505" cy="310898"/>
          </a:xfrm>
          <a:prstGeom prst="leftRightArrow">
            <a:avLst/>
          </a:prstGeom>
          <a:solidFill>
            <a:srgbClr val="0000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15308273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val 6"/>
          <p:cNvSpPr>
            <a:spLocks noChangeAspect="1"/>
          </p:cNvSpPr>
          <p:nvPr/>
        </p:nvSpPr>
        <p:spPr bwMode="auto">
          <a:xfrm rot="-5400000">
            <a:off x="4286504" y="1605846"/>
            <a:ext cx="1857376" cy="1857376"/>
          </a:xfrm>
          <a:prstGeom prst="ellipse">
            <a:avLst/>
          </a:prstGeom>
          <a:blipFill dpi="0" rotWithShape="1">
            <a:blip r:embed="rId3"/>
            <a:srcRect/>
            <a:stretch>
              <a:fillRect/>
            </a:stretch>
          </a:blipFill>
          <a:ln w="57150">
            <a:solidFill>
              <a:srgbClr val="6699FF"/>
            </a:solidFill>
            <a:round/>
            <a:headEnd/>
            <a:tailEnd/>
          </a:ln>
        </p:spPr>
        <p:txBody>
          <a:bodyPr/>
          <a:lstStyle/>
          <a:p>
            <a:endParaRPr lang="en-US"/>
          </a:p>
        </p:txBody>
      </p:sp>
      <p:sp>
        <p:nvSpPr>
          <p:cNvPr id="3075" name="Title 1"/>
          <p:cNvSpPr>
            <a:spLocks noGrp="1"/>
          </p:cNvSpPr>
          <p:nvPr>
            <p:ph type="title"/>
          </p:nvPr>
        </p:nvSpPr>
        <p:spPr>
          <a:xfrm>
            <a:off x="413357" y="152400"/>
            <a:ext cx="8229600" cy="1143000"/>
          </a:xfrm>
        </p:spPr>
        <p:txBody>
          <a:bodyPr/>
          <a:lstStyle/>
          <a:p>
            <a:pPr algn="ctr"/>
            <a:r>
              <a:rPr lang="en-US" sz="3000" dirty="0"/>
              <a:t>APS Upgrade with MBA Lattice: </a:t>
            </a:r>
            <a:r>
              <a:rPr lang="en-US" sz="3000" dirty="0" smtClean="0"/>
              <a:t/>
            </a:r>
            <a:br>
              <a:rPr lang="en-US" sz="3000" dirty="0" smtClean="0"/>
            </a:br>
            <a:r>
              <a:rPr lang="en-US" sz="3000" dirty="0" smtClean="0"/>
              <a:t>The </a:t>
            </a:r>
            <a:r>
              <a:rPr lang="en-US" sz="3000" dirty="0"/>
              <a:t>next generation of synchrotron science </a:t>
            </a:r>
            <a:br>
              <a:rPr lang="en-US" sz="3000" dirty="0"/>
            </a:br>
            <a:endParaRPr lang="en-US" sz="3000" dirty="0">
              <a:latin typeface="Trebuchet MS" charset="0"/>
            </a:endParaRPr>
          </a:p>
        </p:txBody>
      </p:sp>
      <p:grpSp>
        <p:nvGrpSpPr>
          <p:cNvPr id="3077" name="Group 33"/>
          <p:cNvGrpSpPr>
            <a:grpSpLocks/>
          </p:cNvGrpSpPr>
          <p:nvPr/>
        </p:nvGrpSpPr>
        <p:grpSpPr bwMode="auto">
          <a:xfrm>
            <a:off x="1144841" y="2621847"/>
            <a:ext cx="3876675" cy="2819400"/>
            <a:chOff x="685800" y="2743200"/>
            <a:chExt cx="4649508" cy="3381092"/>
          </a:xfrm>
        </p:grpSpPr>
        <p:grpSp>
          <p:nvGrpSpPr>
            <p:cNvPr id="3087" name="Group 14"/>
            <p:cNvGrpSpPr>
              <a:grpSpLocks/>
            </p:cNvGrpSpPr>
            <p:nvPr/>
          </p:nvGrpSpPr>
          <p:grpSpPr bwMode="auto">
            <a:xfrm>
              <a:off x="685800" y="2743200"/>
              <a:ext cx="4649508" cy="3381092"/>
              <a:chOff x="914400" y="1011984"/>
              <a:chExt cx="6252787" cy="4546987"/>
            </a:xfrm>
          </p:grpSpPr>
          <p:grpSp>
            <p:nvGrpSpPr>
              <p:cNvPr id="3090" name="Group 9"/>
              <p:cNvGrpSpPr>
                <a:grpSpLocks/>
              </p:cNvGrpSpPr>
              <p:nvPr/>
            </p:nvGrpSpPr>
            <p:grpSpPr bwMode="auto">
              <a:xfrm>
                <a:off x="914400" y="1011984"/>
                <a:ext cx="6252787" cy="4525412"/>
                <a:chOff x="864194" y="2372888"/>
                <a:chExt cx="4450382" cy="3220935"/>
              </a:xfrm>
            </p:grpSpPr>
            <p:sp>
              <p:nvSpPr>
                <p:cNvPr id="3094" name="Freeform 7"/>
                <p:cNvSpPr>
                  <a:spLocks/>
                </p:cNvSpPr>
                <p:nvPr/>
              </p:nvSpPr>
              <p:spPr bwMode="auto">
                <a:xfrm>
                  <a:off x="864194" y="2372888"/>
                  <a:ext cx="4450382" cy="662278"/>
                </a:xfrm>
                <a:custGeom>
                  <a:avLst/>
                  <a:gdLst>
                    <a:gd name="T0" fmla="*/ 0 w 4450382"/>
                    <a:gd name="T1" fmla="*/ 660597 h 662278"/>
                    <a:gd name="T2" fmla="*/ 4450382 w 4450382"/>
                    <a:gd name="T3" fmla="*/ 0 h 662278"/>
                    <a:gd name="T4" fmla="*/ 2599601 w 4450382"/>
                    <a:gd name="T5" fmla="*/ 662278 h 662278"/>
                    <a:gd name="T6" fmla="*/ 0 w 4450382"/>
                    <a:gd name="T7" fmla="*/ 660597 h 6622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50382" h="662278">
                      <a:moveTo>
                        <a:pt x="0" y="660597"/>
                      </a:moveTo>
                      <a:lnTo>
                        <a:pt x="4450382" y="0"/>
                      </a:lnTo>
                      <a:lnTo>
                        <a:pt x="2599601" y="662278"/>
                      </a:lnTo>
                      <a:lnTo>
                        <a:pt x="0" y="660597"/>
                      </a:lnTo>
                      <a:close/>
                    </a:path>
                  </a:pathLst>
                </a:custGeom>
                <a:solidFill>
                  <a:srgbClr val="99CCFF">
                    <a:alpha val="69019"/>
                  </a:srgbClr>
                </a:solidFill>
                <a:ln w="9525" cap="flat" cmpd="sng">
                  <a:solidFill>
                    <a:srgbClr val="6699FF"/>
                  </a:solidFill>
                  <a:prstDash val="solid"/>
                  <a:round/>
                  <a:headEnd type="none" w="med" len="med"/>
                  <a:tailEnd type="none" w="med" len="med"/>
                </a:ln>
              </p:spPr>
              <p:txBody>
                <a:bodyPr/>
                <a:lstStyle/>
                <a:p>
                  <a:endParaRPr lang="en-US"/>
                </a:p>
              </p:txBody>
            </p:sp>
            <p:sp>
              <p:nvSpPr>
                <p:cNvPr id="3095" name="Freeform 8"/>
                <p:cNvSpPr>
                  <a:spLocks/>
                </p:cNvSpPr>
                <p:nvPr/>
              </p:nvSpPr>
              <p:spPr bwMode="auto">
                <a:xfrm>
                  <a:off x="3443041" y="2383970"/>
                  <a:ext cx="1861703" cy="3209853"/>
                </a:xfrm>
                <a:custGeom>
                  <a:avLst/>
                  <a:gdLst>
                    <a:gd name="T0" fmla="*/ 15635 w 1861702"/>
                    <a:gd name="T1" fmla="*/ 664870 h 3209853"/>
                    <a:gd name="T2" fmla="*/ 1859029 w 1861702"/>
                    <a:gd name="T3" fmla="*/ 0 h 3209853"/>
                    <a:gd name="T4" fmla="*/ 1861703 w 1861702"/>
                    <a:gd name="T5" fmla="*/ 136022 h 3209853"/>
                    <a:gd name="T6" fmla="*/ 0 w 1861702"/>
                    <a:gd name="T7" fmla="*/ 3209853 h 3209853"/>
                    <a:gd name="T8" fmla="*/ 15635 w 1861702"/>
                    <a:gd name="T9" fmla="*/ 664870 h 3209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1702" h="3209853">
                      <a:moveTo>
                        <a:pt x="15635" y="664870"/>
                      </a:moveTo>
                      <a:lnTo>
                        <a:pt x="1859028" y="0"/>
                      </a:lnTo>
                      <a:cubicBezTo>
                        <a:pt x="1859919" y="64790"/>
                        <a:pt x="1860811" y="71232"/>
                        <a:pt x="1861702" y="136022"/>
                      </a:cubicBezTo>
                      <a:lnTo>
                        <a:pt x="0" y="3209853"/>
                      </a:lnTo>
                      <a:cubicBezTo>
                        <a:pt x="1799" y="2359819"/>
                        <a:pt x="13836" y="1514904"/>
                        <a:pt x="15635" y="664870"/>
                      </a:cubicBezTo>
                      <a:close/>
                    </a:path>
                  </a:pathLst>
                </a:custGeom>
                <a:solidFill>
                  <a:srgbClr val="99CCFF">
                    <a:alpha val="47058"/>
                  </a:srgbClr>
                </a:solidFill>
                <a:ln w="9525" cap="flat" cmpd="sng">
                  <a:solidFill>
                    <a:srgbClr val="6699FF"/>
                  </a:solidFill>
                  <a:prstDash val="solid"/>
                  <a:round/>
                  <a:headEnd type="none" w="med" len="med"/>
                  <a:tailEnd type="none" w="med" len="med"/>
                </a:ln>
              </p:spPr>
              <p:txBody>
                <a:bodyPr/>
                <a:lstStyle/>
                <a:p>
                  <a:endParaRPr lang="en-US"/>
                </a:p>
              </p:txBody>
            </p:sp>
          </p:grpSp>
          <p:grpSp>
            <p:nvGrpSpPr>
              <p:cNvPr id="3091" name="Group 12"/>
              <p:cNvGrpSpPr>
                <a:grpSpLocks/>
              </p:cNvGrpSpPr>
              <p:nvPr/>
            </p:nvGrpSpPr>
            <p:grpSpPr bwMode="auto">
              <a:xfrm>
                <a:off x="928914" y="1937658"/>
                <a:ext cx="3617686" cy="3621313"/>
                <a:chOff x="928914" y="1937658"/>
                <a:chExt cx="3617686" cy="3621313"/>
              </a:xfrm>
            </p:grpSpPr>
            <p:pic>
              <p:nvPicPr>
                <p:cNvPr id="3092" name="Picture 14" descr="https://sites.google.com/site/jyotirmohanty/domaindynamics_head-custom-size-300-200.jpg"/>
                <p:cNvPicPr>
                  <a:picLocks noChangeAspect="1" noChangeArrowheads="1"/>
                </p:cNvPicPr>
                <p:nvPr/>
              </p:nvPicPr>
              <p:blipFill>
                <a:blip r:embed="rId4">
                  <a:extLst>
                    <a:ext uri="{28A0092B-C50C-407E-A947-70E740481C1C}">
                      <a14:useLocalDpi xmlns:a14="http://schemas.microsoft.com/office/drawing/2010/main" val="0"/>
                    </a:ext>
                  </a:extLst>
                </a:blip>
                <a:srcRect l="17802" t="20190" r="16129" b="9500"/>
                <a:stretch>
                  <a:fillRect/>
                </a:stretch>
              </p:blipFill>
              <p:spPr bwMode="auto">
                <a:xfrm>
                  <a:off x="928914" y="1937658"/>
                  <a:ext cx="3617686" cy="36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4" descr="https://sites.google.com/site/jyotirmohanty/domaindynamics_head-custom-size-300-200.jpg"/>
                <p:cNvPicPr>
                  <a:picLocks noChangeAspect="1" noChangeArrowheads="1"/>
                </p:cNvPicPr>
                <p:nvPr/>
              </p:nvPicPr>
              <p:blipFill>
                <a:blip r:embed="rId4">
                  <a:extLst>
                    <a:ext uri="{28A0092B-C50C-407E-A947-70E740481C1C}">
                      <a14:useLocalDpi xmlns:a14="http://schemas.microsoft.com/office/drawing/2010/main" val="0"/>
                    </a:ext>
                  </a:extLst>
                </a:blip>
                <a:srcRect l="48550" t="21388" r="16127" b="39159"/>
                <a:stretch>
                  <a:fillRect/>
                </a:stretch>
              </p:blipFill>
              <p:spPr bwMode="auto">
                <a:xfrm rot="16200000" flipH="1">
                  <a:off x="997418" y="3569577"/>
                  <a:ext cx="19340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3088" name="Straight Arrow Connector 22"/>
            <p:cNvCxnSpPr>
              <a:cxnSpLocks noChangeShapeType="1"/>
            </p:cNvCxnSpPr>
            <p:nvPr/>
          </p:nvCxnSpPr>
          <p:spPr bwMode="auto">
            <a:xfrm flipH="1" flipV="1">
              <a:off x="1008702" y="3778670"/>
              <a:ext cx="1048699" cy="1021929"/>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
          <p:nvSpPr>
            <p:cNvPr id="26" name="TextBox 25"/>
            <p:cNvSpPr txBox="1"/>
            <p:nvPr/>
          </p:nvSpPr>
          <p:spPr>
            <a:xfrm>
              <a:off x="722611" y="3335758"/>
              <a:ext cx="1348466" cy="442912"/>
            </a:xfrm>
            <a:prstGeom prst="rect">
              <a:avLst/>
            </a:prstGeom>
            <a:noFill/>
          </p:spPr>
          <p:txBody>
            <a:bodyPr wrap="none">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b="1" i="1" dirty="0">
                  <a:solidFill>
                    <a:schemeClr val="bg1"/>
                  </a:solidFill>
                </a:rPr>
                <a:t>Q</a:t>
              </a:r>
              <a:r>
                <a:rPr lang="en-US" b="1" dirty="0">
                  <a:solidFill>
                    <a:schemeClr val="bg1"/>
                  </a:solidFill>
                </a:rPr>
                <a:t> </a:t>
              </a:r>
              <a:r>
                <a:rPr lang="en-US" b="1" dirty="0" smtClean="0">
                  <a:solidFill>
                    <a:schemeClr val="bg1"/>
                  </a:solidFill>
                </a:rPr>
                <a:t>~ 10 </a:t>
              </a:r>
              <a:r>
                <a:rPr lang="en-US" b="1" dirty="0">
                  <a:solidFill>
                    <a:schemeClr val="bg1"/>
                  </a:solidFill>
                  <a:cs typeface="Times New Roman" charset="0"/>
                </a:rPr>
                <a:t>Å</a:t>
              </a:r>
              <a:r>
                <a:rPr lang="en-US" b="1" baseline="30000" dirty="0">
                  <a:solidFill>
                    <a:schemeClr val="bg1"/>
                  </a:solidFill>
                  <a:cs typeface="Times New Roman" charset="0"/>
                </a:rPr>
                <a:t>-1</a:t>
              </a:r>
              <a:endParaRPr lang="en-US" b="1" baseline="30000" dirty="0">
                <a:solidFill>
                  <a:schemeClr val="bg1"/>
                </a:solidFill>
              </a:endParaRPr>
            </a:p>
          </p:txBody>
        </p:sp>
      </p:grpSp>
      <p:grpSp>
        <p:nvGrpSpPr>
          <p:cNvPr id="3078" name="Group 31"/>
          <p:cNvGrpSpPr>
            <a:grpSpLocks/>
          </p:cNvGrpSpPr>
          <p:nvPr/>
        </p:nvGrpSpPr>
        <p:grpSpPr bwMode="auto">
          <a:xfrm>
            <a:off x="5138994" y="1247349"/>
            <a:ext cx="2751956" cy="1349098"/>
            <a:chOff x="5452855" y="1368359"/>
            <a:chExt cx="2751574" cy="1349383"/>
          </a:xfrm>
        </p:grpSpPr>
        <p:cxnSp>
          <p:nvCxnSpPr>
            <p:cNvPr id="3082" name="Straight Connector 16"/>
            <p:cNvCxnSpPr>
              <a:cxnSpLocks noChangeShapeType="1"/>
            </p:cNvCxnSpPr>
            <p:nvPr/>
          </p:nvCxnSpPr>
          <p:spPr bwMode="auto">
            <a:xfrm flipH="1">
              <a:off x="5452855" y="1809377"/>
              <a:ext cx="1737360" cy="908365"/>
            </a:xfrm>
            <a:prstGeom prst="line">
              <a:avLst/>
            </a:prstGeom>
            <a:noFill/>
            <a:ln w="57150">
              <a:solidFill>
                <a:srgbClr val="99CCFF"/>
              </a:solidFill>
              <a:round/>
              <a:headEnd/>
              <a:tailEnd/>
            </a:ln>
            <a:extLst>
              <a:ext uri="{909E8E84-426E-40dd-AFC4-6F175D3DCCD1}">
                <a14:hiddenFill xmlns:a14="http://schemas.microsoft.com/office/drawing/2010/main">
                  <a:noFill/>
                </a14:hiddenFill>
              </a:ext>
            </a:extLst>
          </p:spPr>
        </p:cxnSp>
        <p:cxnSp>
          <p:nvCxnSpPr>
            <p:cNvPr id="3083" name="Straight Arrow Connector 28"/>
            <p:cNvCxnSpPr>
              <a:cxnSpLocks noChangeShapeType="1"/>
            </p:cNvCxnSpPr>
            <p:nvPr/>
          </p:nvCxnSpPr>
          <p:spPr bwMode="auto">
            <a:xfrm>
              <a:off x="6781800" y="1549554"/>
              <a:ext cx="167640" cy="320040"/>
            </a:xfrm>
            <a:prstGeom prst="straightConnector1">
              <a:avLst/>
            </a:prstGeom>
            <a:noFill/>
            <a:ln w="28575">
              <a:solidFill>
                <a:schemeClr val="bg2">
                  <a:lumMod val="10000"/>
                </a:schemeClr>
              </a:solidFill>
              <a:round/>
              <a:headEnd/>
              <a:tailEnd type="arrow" w="med" len="med"/>
            </a:ln>
            <a:extLst>
              <a:ext uri="{909E8E84-426E-40dd-AFC4-6F175D3DCCD1}">
                <a14:hiddenFill xmlns:a14="http://schemas.microsoft.com/office/drawing/2010/main">
                  <a:noFill/>
                </a14:hiddenFill>
              </a:ext>
            </a:extLst>
          </p:spPr>
        </p:cxnSp>
        <p:cxnSp>
          <p:nvCxnSpPr>
            <p:cNvPr id="3084" name="Straight Arrow Connector 38"/>
            <p:cNvCxnSpPr>
              <a:cxnSpLocks noChangeShapeType="1"/>
            </p:cNvCxnSpPr>
            <p:nvPr/>
          </p:nvCxnSpPr>
          <p:spPr bwMode="auto">
            <a:xfrm rot="10800000">
              <a:off x="6995160" y="1961034"/>
              <a:ext cx="167640" cy="320040"/>
            </a:xfrm>
            <a:prstGeom prst="straightConnector1">
              <a:avLst/>
            </a:prstGeom>
            <a:noFill/>
            <a:ln w="28575">
              <a:solidFill>
                <a:schemeClr val="bg2">
                  <a:lumMod val="10000"/>
                </a:schemeClr>
              </a:solidFill>
              <a:round/>
              <a:headEnd/>
              <a:tailEnd type="arrow" w="med" len="med"/>
            </a:ln>
            <a:extLst>
              <a:ext uri="{909E8E84-426E-40dd-AFC4-6F175D3DCCD1}">
                <a14:hiddenFill xmlns:a14="http://schemas.microsoft.com/office/drawing/2010/main">
                  <a:noFill/>
                </a14:hiddenFill>
              </a:ext>
            </a:extLst>
          </p:spPr>
        </p:cxnSp>
        <p:sp>
          <p:nvSpPr>
            <p:cNvPr id="40" name="TextBox 39"/>
            <p:cNvSpPr txBox="1"/>
            <p:nvPr/>
          </p:nvSpPr>
          <p:spPr>
            <a:xfrm rot="19920000">
              <a:off x="6876645" y="2219162"/>
              <a:ext cx="782530" cy="369966"/>
            </a:xfrm>
            <a:prstGeom prst="rect">
              <a:avLst/>
            </a:prstGeom>
            <a:noFill/>
          </p:spPr>
          <p:txBody>
            <a:bodyPr wrap="none">
              <a:spAutoFit/>
            </a:bodyPr>
            <a:lstStyle/>
            <a:p>
              <a:pPr>
                <a:defRPr/>
              </a:pPr>
              <a:r>
                <a:rPr lang="en-US" b="1" dirty="0">
                  <a:solidFill>
                    <a:srgbClr val="151515"/>
                  </a:solidFill>
                  <a:latin typeface="+mn-lt"/>
                  <a:ea typeface="+mn-ea"/>
                </a:rPr>
                <a:t>20 </a:t>
              </a:r>
              <a:r>
                <a:rPr lang="en-US" b="1" dirty="0">
                  <a:solidFill>
                    <a:srgbClr val="151515"/>
                  </a:solidFill>
                  <a:latin typeface="+mn-lt"/>
                  <a:ea typeface="+mn-ea"/>
                  <a:cs typeface="Times New Roman"/>
                </a:rPr>
                <a:t>nm</a:t>
              </a:r>
              <a:endParaRPr lang="en-US" b="1" baseline="30000" dirty="0">
                <a:solidFill>
                  <a:srgbClr val="151515"/>
                </a:solidFill>
                <a:latin typeface="+mn-lt"/>
                <a:ea typeface="+mn-ea"/>
              </a:endParaRPr>
            </a:p>
          </p:txBody>
        </p:sp>
        <p:sp>
          <p:nvSpPr>
            <p:cNvPr id="41" name="TextBox 40"/>
            <p:cNvSpPr txBox="1"/>
            <p:nvPr/>
          </p:nvSpPr>
          <p:spPr>
            <a:xfrm rot="19920000">
              <a:off x="7083765" y="1368359"/>
              <a:ext cx="1120664" cy="369410"/>
            </a:xfrm>
            <a:prstGeom prst="rect">
              <a:avLst/>
            </a:prstGeom>
            <a:noFill/>
          </p:spPr>
          <p:txBody>
            <a:bodyPr wrap="none">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b="1" dirty="0" smtClean="0">
                  <a:solidFill>
                    <a:srgbClr val="151515"/>
                  </a:solidFill>
                  <a:cs typeface="Times New Roman" charset="0"/>
                </a:rPr>
                <a:t>E = 40keV</a:t>
              </a:r>
              <a:endParaRPr lang="en-US" b="1" baseline="30000" dirty="0">
                <a:solidFill>
                  <a:srgbClr val="151515"/>
                </a:solidFill>
              </a:endParaRPr>
            </a:p>
          </p:txBody>
        </p:sp>
      </p:grpSp>
      <p:pic>
        <p:nvPicPr>
          <p:cNvPr id="24" name="Picture 18" descr="http://www.rigaku.com/sites/default/files/bytes/solution_struct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77261" t="7909" r="5578" b="65246"/>
          <a:stretch/>
        </p:blipFill>
        <p:spPr bwMode="auto">
          <a:xfrm>
            <a:off x="1169755" y="3198812"/>
            <a:ext cx="2237404" cy="221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2"/>
          <p:cNvSpPr>
            <a:spLocks noGrp="1"/>
          </p:cNvSpPr>
          <p:nvPr>
            <p:ph idx="1"/>
          </p:nvPr>
        </p:nvSpPr>
        <p:spPr>
          <a:xfrm>
            <a:off x="4286504" y="3886200"/>
            <a:ext cx="4743196" cy="2036763"/>
          </a:xfrm>
        </p:spPr>
        <p:txBody>
          <a:bodyPr/>
          <a:lstStyle/>
          <a:p>
            <a:r>
              <a:rPr lang="en-US" sz="2400" dirty="0" smtClean="0">
                <a:solidFill>
                  <a:schemeClr val="bg2">
                    <a:lumMod val="10000"/>
                  </a:schemeClr>
                </a:solidFill>
              </a:rPr>
              <a:t>Compelling science and technology</a:t>
            </a:r>
          </a:p>
          <a:p>
            <a:r>
              <a:rPr lang="en-US" sz="2400" dirty="0" smtClean="0">
                <a:solidFill>
                  <a:schemeClr val="bg2">
                    <a:lumMod val="10000"/>
                  </a:schemeClr>
                </a:solidFill>
              </a:rPr>
              <a:t>Design concept is well under way</a:t>
            </a:r>
          </a:p>
          <a:p>
            <a:r>
              <a:rPr lang="en-US" sz="2400" dirty="0" smtClean="0">
                <a:solidFill>
                  <a:schemeClr val="bg2">
                    <a:lumMod val="10000"/>
                  </a:schemeClr>
                </a:solidFill>
              </a:rPr>
              <a:t>MBA </a:t>
            </a:r>
            <a:r>
              <a:rPr lang="en-US" sz="2400" dirty="0">
                <a:solidFill>
                  <a:schemeClr val="bg2">
                    <a:lumMod val="10000"/>
                  </a:schemeClr>
                </a:solidFill>
              </a:rPr>
              <a:t>L</a:t>
            </a:r>
            <a:r>
              <a:rPr lang="en-US" sz="2400" dirty="0" smtClean="0">
                <a:solidFill>
                  <a:schemeClr val="bg2">
                    <a:lumMod val="10000"/>
                  </a:schemeClr>
                </a:solidFill>
              </a:rPr>
              <a:t>attice: The path to transformational understanding of matter </a:t>
            </a:r>
            <a:endParaRPr lang="en-US" sz="2400" dirty="0">
              <a:solidFill>
                <a:schemeClr val="bg2">
                  <a:lumMod val="10000"/>
                </a:schemeClr>
              </a:solidFill>
            </a:endParaRPr>
          </a:p>
        </p:txBody>
      </p:sp>
    </p:spTree>
    <p:extLst>
      <p:ext uri="{BB962C8B-B14F-4D97-AF65-F5344CB8AC3E}">
        <p14:creationId xmlns:p14="http://schemas.microsoft.com/office/powerpoint/2010/main" val="226746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7800"/>
            <a:ext cx="9144000" cy="1020792"/>
          </a:xfrm>
          <a:prstGeom prst="rect">
            <a:avLst/>
          </a:prstGeom>
          <a:noFill/>
        </p:spPr>
        <p:txBody>
          <a:bodyPr wrap="square" rtlCol="0" anchor="ctr" anchorCtr="0">
            <a:spAutoFit/>
          </a:bodyPr>
          <a:lstStyle/>
          <a:p>
            <a:pPr algn="ctr">
              <a:lnSpc>
                <a:spcPts val="3600"/>
              </a:lnSpc>
            </a:pPr>
            <a:r>
              <a:rPr lang="en-US" sz="3200" b="1" dirty="0" smtClean="0">
                <a:solidFill>
                  <a:schemeClr val="tx2"/>
                </a:solidFill>
                <a:latin typeface="+mj-lt"/>
              </a:rPr>
              <a:t>Positioning U.S. </a:t>
            </a:r>
            <a:r>
              <a:rPr lang="en-US" sz="3200" b="1" dirty="0" err="1" smtClean="0">
                <a:solidFill>
                  <a:schemeClr val="tx2"/>
                </a:solidFill>
                <a:latin typeface="+mj-lt"/>
              </a:rPr>
              <a:t>lightsources</a:t>
            </a:r>
            <a:endParaRPr lang="en-US" sz="3200" b="1" dirty="0" smtClean="0">
              <a:solidFill>
                <a:schemeClr val="tx2"/>
              </a:solidFill>
              <a:latin typeface="+mj-lt"/>
            </a:endParaRPr>
          </a:p>
          <a:p>
            <a:pPr algn="ctr">
              <a:lnSpc>
                <a:spcPts val="3600"/>
              </a:lnSpc>
            </a:pPr>
            <a:r>
              <a:rPr lang="en-US" sz="3200" b="1" dirty="0" smtClean="0">
                <a:solidFill>
                  <a:schemeClr val="tx2"/>
                </a:solidFill>
                <a:latin typeface="+mj-lt"/>
              </a:rPr>
              <a:t> for 21</a:t>
            </a:r>
            <a:r>
              <a:rPr lang="en-US" sz="3200" b="1" baseline="30000" dirty="0" smtClean="0">
                <a:solidFill>
                  <a:schemeClr val="tx2"/>
                </a:solidFill>
                <a:latin typeface="+mj-lt"/>
              </a:rPr>
              <a:t>st</a:t>
            </a:r>
            <a:r>
              <a:rPr lang="en-US" sz="3200" b="1" dirty="0" smtClean="0">
                <a:solidFill>
                  <a:schemeClr val="tx2"/>
                </a:solidFill>
                <a:latin typeface="+mj-lt"/>
              </a:rPr>
              <a:t> century leadership </a:t>
            </a:r>
            <a:endParaRPr lang="en-US" sz="3200" b="1" dirty="0" smtClean="0">
              <a:solidFill>
                <a:srgbClr val="1F497D"/>
              </a:solidFill>
              <a:latin typeface="+mj-lt"/>
            </a:endParaRPr>
          </a:p>
        </p:txBody>
      </p:sp>
      <p:sp>
        <p:nvSpPr>
          <p:cNvPr id="5" name="TextBox 4"/>
          <p:cNvSpPr txBox="1"/>
          <p:nvPr/>
        </p:nvSpPr>
        <p:spPr>
          <a:xfrm>
            <a:off x="368300" y="1260222"/>
            <a:ext cx="4013200" cy="4847481"/>
          </a:xfrm>
          <a:prstGeom prst="rect">
            <a:avLst/>
          </a:prstGeom>
          <a:noFill/>
        </p:spPr>
        <p:txBody>
          <a:bodyPr wrap="square" rtlCol="0">
            <a:spAutoFit/>
          </a:bodyPr>
          <a:lstStyle/>
          <a:p>
            <a:pPr>
              <a:spcAft>
                <a:spcPts val="0"/>
              </a:spcAft>
              <a:buClr>
                <a:schemeClr val="tx2"/>
              </a:buClr>
            </a:pPr>
            <a:r>
              <a:rPr lang="en-US" sz="2400" b="1" dirty="0" smtClean="0">
                <a:solidFill>
                  <a:schemeClr val="bg2">
                    <a:lumMod val="10000"/>
                  </a:schemeClr>
                </a:solidFill>
                <a:latin typeface="+mn-lt"/>
              </a:rPr>
              <a:t>Advanced Photon Source: </a:t>
            </a:r>
          </a:p>
          <a:p>
            <a:pPr>
              <a:spcAft>
                <a:spcPts val="0"/>
              </a:spcAft>
              <a:buClr>
                <a:schemeClr val="tx2"/>
              </a:buClr>
            </a:pPr>
            <a:r>
              <a:rPr lang="en-US" sz="2400" b="1" dirty="0" smtClean="0">
                <a:solidFill>
                  <a:schemeClr val="bg2">
                    <a:lumMod val="10000"/>
                  </a:schemeClr>
                </a:solidFill>
                <a:latin typeface="+mn-lt"/>
              </a:rPr>
              <a:t>The nation’s high-energy,</a:t>
            </a:r>
          </a:p>
          <a:p>
            <a:pPr>
              <a:spcAft>
                <a:spcPts val="0"/>
              </a:spcAft>
              <a:buClr>
                <a:schemeClr val="tx2"/>
              </a:buClr>
            </a:pPr>
            <a:r>
              <a:rPr lang="en-US" sz="2400" b="1" dirty="0" smtClean="0">
                <a:solidFill>
                  <a:schemeClr val="bg2">
                    <a:lumMod val="10000"/>
                  </a:schemeClr>
                </a:solidFill>
                <a:latin typeface="+mn-lt"/>
              </a:rPr>
              <a:t>high-brightness </a:t>
            </a:r>
            <a:r>
              <a:rPr lang="en-US" sz="2400" b="1" dirty="0" err="1" smtClean="0">
                <a:solidFill>
                  <a:schemeClr val="bg2">
                    <a:lumMod val="10000"/>
                  </a:schemeClr>
                </a:solidFill>
                <a:latin typeface="+mn-lt"/>
              </a:rPr>
              <a:t>lightsource</a:t>
            </a:r>
            <a:endParaRPr lang="en-US" sz="2400" b="1" dirty="0" smtClean="0">
              <a:solidFill>
                <a:schemeClr val="bg2">
                  <a:lumMod val="10000"/>
                </a:schemeClr>
              </a:solidFill>
              <a:latin typeface="+mn-lt"/>
            </a:endParaRPr>
          </a:p>
          <a:p>
            <a:pPr>
              <a:spcAft>
                <a:spcPts val="600"/>
              </a:spcAft>
              <a:buClr>
                <a:schemeClr val="tx2"/>
              </a:buClr>
            </a:pPr>
            <a:endParaRPr lang="en-US" sz="900" dirty="0" smtClean="0">
              <a:solidFill>
                <a:schemeClr val="bg2">
                  <a:lumMod val="10000"/>
                </a:schemeClr>
              </a:solidFill>
              <a:latin typeface="+mn-lt"/>
            </a:endParaRPr>
          </a:p>
          <a:p>
            <a:pPr>
              <a:spcAft>
                <a:spcPts val="600"/>
              </a:spcAft>
              <a:buClr>
                <a:schemeClr val="tx2"/>
              </a:buClr>
            </a:pPr>
            <a:r>
              <a:rPr lang="en-US" sz="2000" dirty="0" smtClean="0">
                <a:solidFill>
                  <a:schemeClr val="bg2">
                    <a:lumMod val="10000"/>
                  </a:schemeClr>
                </a:solidFill>
                <a:latin typeface="+mn-lt"/>
              </a:rPr>
              <a:t>MBA </a:t>
            </a:r>
            <a:r>
              <a:rPr lang="en-US" sz="2000" dirty="0">
                <a:solidFill>
                  <a:schemeClr val="bg2">
                    <a:lumMod val="10000"/>
                  </a:schemeClr>
                </a:solidFill>
                <a:latin typeface="+mn-lt"/>
              </a:rPr>
              <a:t>L</a:t>
            </a:r>
            <a:r>
              <a:rPr lang="en-US" sz="2000" dirty="0" smtClean="0">
                <a:solidFill>
                  <a:schemeClr val="bg2">
                    <a:lumMod val="10000"/>
                  </a:schemeClr>
                </a:solidFill>
                <a:latin typeface="+mn-lt"/>
              </a:rPr>
              <a:t>attice yields 100x to 1,000x increased brightness</a:t>
            </a:r>
          </a:p>
          <a:p>
            <a:pPr>
              <a:spcAft>
                <a:spcPts val="600"/>
              </a:spcAft>
              <a:buClr>
                <a:schemeClr val="tx2"/>
              </a:buClr>
            </a:pPr>
            <a:r>
              <a:rPr lang="en-US" sz="2000" dirty="0" smtClean="0">
                <a:solidFill>
                  <a:schemeClr val="bg2">
                    <a:lumMod val="10000"/>
                  </a:schemeClr>
                </a:solidFill>
                <a:latin typeface="+mn-lt"/>
              </a:rPr>
              <a:t>Creates transformational opportunities in science and technology</a:t>
            </a:r>
          </a:p>
          <a:p>
            <a:pPr>
              <a:spcAft>
                <a:spcPts val="400"/>
              </a:spcAft>
              <a:buClr>
                <a:schemeClr val="tx2"/>
              </a:buClr>
            </a:pPr>
            <a:r>
              <a:rPr lang="en-US" sz="2000" dirty="0" smtClean="0">
                <a:solidFill>
                  <a:schemeClr val="bg2">
                    <a:lumMod val="10000"/>
                  </a:schemeClr>
                </a:solidFill>
                <a:latin typeface="+mn-lt"/>
              </a:rPr>
              <a:t>Maintains and extends APS strengths for &gt;5,000 users </a:t>
            </a:r>
          </a:p>
          <a:p>
            <a:pPr marL="256032" indent="-256032">
              <a:spcAft>
                <a:spcPts val="400"/>
              </a:spcAft>
              <a:buClr>
                <a:schemeClr val="tx2"/>
              </a:buClr>
              <a:buFont typeface="Wingdings" charset="2"/>
              <a:buChar char="§"/>
            </a:pPr>
            <a:r>
              <a:rPr lang="en-US" sz="2000" dirty="0" smtClean="0">
                <a:solidFill>
                  <a:schemeClr val="bg2">
                    <a:lumMod val="10000"/>
                  </a:schemeClr>
                </a:solidFill>
                <a:latin typeface="+mn-lt"/>
              </a:rPr>
              <a:t>66 simultaneous experiments</a:t>
            </a:r>
          </a:p>
          <a:p>
            <a:pPr marL="256032" indent="-256032">
              <a:spcAft>
                <a:spcPts val="400"/>
              </a:spcAft>
              <a:buClr>
                <a:schemeClr val="tx2"/>
              </a:buClr>
              <a:buFont typeface="Wingdings" charset="2"/>
              <a:buChar char="§"/>
            </a:pPr>
            <a:r>
              <a:rPr lang="en-US" sz="2000" dirty="0">
                <a:solidFill>
                  <a:schemeClr val="bg2">
                    <a:lumMod val="10000"/>
                  </a:schemeClr>
                </a:solidFill>
                <a:latin typeface="+mn-lt"/>
              </a:rPr>
              <a:t>Improved </a:t>
            </a:r>
            <a:r>
              <a:rPr lang="en-US" sz="2000" dirty="0" smtClean="0">
                <a:solidFill>
                  <a:schemeClr val="bg2">
                    <a:lumMod val="10000"/>
                  </a:schemeClr>
                </a:solidFill>
                <a:latin typeface="+mn-lt"/>
              </a:rPr>
              <a:t>stability</a:t>
            </a:r>
          </a:p>
          <a:p>
            <a:pPr marL="256032" indent="-256032">
              <a:spcAft>
                <a:spcPts val="400"/>
              </a:spcAft>
              <a:buClr>
                <a:schemeClr val="tx2"/>
              </a:buClr>
              <a:buFont typeface="Wingdings" charset="2"/>
              <a:buChar char="§"/>
            </a:pPr>
            <a:r>
              <a:rPr lang="en-US" sz="2000" dirty="0" smtClean="0">
                <a:solidFill>
                  <a:schemeClr val="bg2">
                    <a:lumMod val="10000"/>
                  </a:schemeClr>
                </a:solidFill>
                <a:latin typeface="+mn-lt"/>
              </a:rPr>
              <a:t>Flexible </a:t>
            </a:r>
            <a:r>
              <a:rPr lang="en-US" sz="2000" dirty="0">
                <a:solidFill>
                  <a:schemeClr val="bg2">
                    <a:lumMod val="10000"/>
                  </a:schemeClr>
                </a:solidFill>
                <a:latin typeface="+mn-lt"/>
              </a:rPr>
              <a:t>bunch </a:t>
            </a:r>
            <a:r>
              <a:rPr lang="en-US" sz="2000" dirty="0" smtClean="0">
                <a:solidFill>
                  <a:schemeClr val="bg2">
                    <a:lumMod val="10000"/>
                  </a:schemeClr>
                </a:solidFill>
                <a:latin typeface="+mn-lt"/>
              </a:rPr>
              <a:t>structure</a:t>
            </a:r>
            <a:endParaRPr lang="en-US" sz="2000" dirty="0">
              <a:solidFill>
                <a:schemeClr val="bg2">
                  <a:lumMod val="10000"/>
                </a:schemeClr>
              </a:solidFill>
              <a:latin typeface="+mn-lt"/>
            </a:endParaRPr>
          </a:p>
        </p:txBody>
      </p:sp>
      <p:grpSp>
        <p:nvGrpSpPr>
          <p:cNvPr id="6" name="Group 5"/>
          <p:cNvGrpSpPr/>
          <p:nvPr/>
        </p:nvGrpSpPr>
        <p:grpSpPr>
          <a:xfrm>
            <a:off x="4336948" y="1374522"/>
            <a:ext cx="4661831" cy="5013093"/>
            <a:chOff x="4336948" y="1285622"/>
            <a:chExt cx="4661831" cy="5013093"/>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6948" y="1285622"/>
              <a:ext cx="4661831" cy="5013093"/>
            </a:xfrm>
            <a:prstGeom prst="rect">
              <a:avLst/>
            </a:prstGeom>
            <a:ln>
              <a:solidFill>
                <a:srgbClr val="151515"/>
              </a:solidFill>
            </a:ln>
          </p:spPr>
        </p:pic>
        <p:pic>
          <p:nvPicPr>
            <p:cNvPr id="3" name="Picture 2"/>
            <p:cNvPicPr>
              <a:picLocks/>
            </p:cNvPicPr>
            <p:nvPr/>
          </p:nvPicPr>
          <p:blipFill rotWithShape="1">
            <a:blip r:embed="rId4"/>
            <a:srcRect l="39651" t="63034" r="33151"/>
            <a:stretch/>
          </p:blipFill>
          <p:spPr>
            <a:xfrm>
              <a:off x="6019799" y="4406900"/>
              <a:ext cx="2197101" cy="1358900"/>
            </a:xfrm>
            <a:prstGeom prst="rect">
              <a:avLst/>
            </a:prstGeom>
            <a:effectLst>
              <a:softEdge rad="38100"/>
            </a:effectLst>
          </p:spPr>
        </p:pic>
      </p:grpSp>
    </p:spTree>
    <p:extLst>
      <p:ext uri="{BB962C8B-B14F-4D97-AF65-F5344CB8AC3E}">
        <p14:creationId xmlns:p14="http://schemas.microsoft.com/office/powerpoint/2010/main" val="28498028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478" y="2286000"/>
            <a:ext cx="2762245" cy="707886"/>
          </a:xfrm>
          <a:prstGeom prst="rect">
            <a:avLst/>
          </a:prstGeom>
          <a:noFill/>
        </p:spPr>
        <p:txBody>
          <a:bodyPr wrap="none" rtlCol="0">
            <a:spAutoFit/>
          </a:bodyPr>
          <a:lstStyle/>
          <a:p>
            <a:r>
              <a:rPr lang="en-US" sz="4000" b="1" dirty="0" smtClean="0">
                <a:solidFill>
                  <a:schemeClr val="tx2"/>
                </a:solidFill>
                <a:latin typeface="+mj-lt"/>
              </a:rPr>
              <a:t>Questions?</a:t>
            </a:r>
            <a:endParaRPr lang="en-US" sz="4000" b="1" dirty="0">
              <a:solidFill>
                <a:schemeClr val="tx2"/>
              </a:solidFill>
              <a:latin typeface="+mj-lt"/>
            </a:endParaRPr>
          </a:p>
        </p:txBody>
      </p:sp>
      <p:grpSp>
        <p:nvGrpSpPr>
          <p:cNvPr id="5" name="Group 4"/>
          <p:cNvGrpSpPr/>
          <p:nvPr/>
        </p:nvGrpSpPr>
        <p:grpSpPr>
          <a:xfrm>
            <a:off x="3832223" y="444500"/>
            <a:ext cx="5166556" cy="5854215"/>
            <a:chOff x="4336948" y="1285622"/>
            <a:chExt cx="4661831" cy="5013093"/>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6948" y="1285622"/>
              <a:ext cx="4661831" cy="5013093"/>
            </a:xfrm>
            <a:prstGeom prst="rect">
              <a:avLst/>
            </a:prstGeom>
            <a:ln>
              <a:solidFill>
                <a:srgbClr val="151515"/>
              </a:solidFill>
            </a:ln>
          </p:spPr>
        </p:pic>
        <p:pic>
          <p:nvPicPr>
            <p:cNvPr id="7" name="Picture 6"/>
            <p:cNvPicPr>
              <a:picLocks/>
            </p:cNvPicPr>
            <p:nvPr/>
          </p:nvPicPr>
          <p:blipFill rotWithShape="1">
            <a:blip r:embed="rId4"/>
            <a:srcRect l="39651" t="63034" r="33151"/>
            <a:stretch/>
          </p:blipFill>
          <p:spPr>
            <a:xfrm>
              <a:off x="6019799" y="4379602"/>
              <a:ext cx="2197101" cy="1358900"/>
            </a:xfrm>
            <a:prstGeom prst="rect">
              <a:avLst/>
            </a:prstGeom>
            <a:effectLst>
              <a:softEdge rad="63500"/>
            </a:effectLst>
          </p:spPr>
        </p:pic>
      </p:grpSp>
    </p:spTree>
    <p:extLst>
      <p:ext uri="{BB962C8B-B14F-4D97-AF65-F5344CB8AC3E}">
        <p14:creationId xmlns:p14="http://schemas.microsoft.com/office/powerpoint/2010/main" val="655222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900" y="185738"/>
            <a:ext cx="8991600" cy="1143000"/>
          </a:xfrm>
        </p:spPr>
        <p:txBody>
          <a:bodyPr/>
          <a:lstStyle/>
          <a:p>
            <a:pPr algn="ctr"/>
            <a:r>
              <a:rPr lang="en-US" dirty="0" smtClean="0"/>
              <a:t>Science of synthesis – at the heart of materials discovery</a:t>
            </a:r>
            <a:endParaRPr lang="en-US" dirty="0"/>
          </a:p>
        </p:txBody>
      </p:sp>
      <p:sp>
        <p:nvSpPr>
          <p:cNvPr id="5" name="TextBox 4"/>
          <p:cNvSpPr txBox="1"/>
          <p:nvPr/>
        </p:nvSpPr>
        <p:spPr>
          <a:xfrm>
            <a:off x="457200" y="1417638"/>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srgbClr val="616161"/>
              </a:solidFill>
              <a:latin typeface="Calibri"/>
              <a:ea typeface="+mn-ea"/>
            </a:endParaRPr>
          </a:p>
        </p:txBody>
      </p:sp>
      <p:sp>
        <p:nvSpPr>
          <p:cNvPr id="8" name="Rectangle 7"/>
          <p:cNvSpPr/>
          <p:nvPr/>
        </p:nvSpPr>
        <p:spPr>
          <a:xfrm>
            <a:off x="689988" y="652792"/>
            <a:ext cx="7764024" cy="400110"/>
          </a:xfrm>
          <a:prstGeom prst="rect">
            <a:avLst/>
          </a:prstGeom>
        </p:spPr>
        <p:txBody>
          <a:bodyPr wrap="square">
            <a:spAutoFit/>
          </a:bodyPr>
          <a:lstStyle/>
          <a:p>
            <a:pPr algn="ctr" defTabSz="457200" fontAlgn="auto">
              <a:spcBef>
                <a:spcPts val="0"/>
              </a:spcBef>
              <a:spcAft>
                <a:spcPts val="0"/>
              </a:spcAft>
            </a:pPr>
            <a:r>
              <a:rPr lang="en-US" sz="2000" i="1" dirty="0" smtClean="0">
                <a:solidFill>
                  <a:srgbClr val="151515"/>
                </a:solidFill>
                <a:latin typeface="Calibri"/>
                <a:ea typeface="+mn-ea"/>
              </a:rPr>
              <a:t>Can we build new materials from the atomic scale up? </a:t>
            </a:r>
            <a:endParaRPr lang="en-US" sz="2000" i="1" dirty="0">
              <a:solidFill>
                <a:srgbClr val="151515"/>
              </a:solidFill>
              <a:latin typeface="Calibri"/>
              <a:ea typeface="+mn-ea"/>
            </a:endParaRPr>
          </a:p>
        </p:txBody>
      </p:sp>
      <p:pic>
        <p:nvPicPr>
          <p:cNvPr id="9" name="Richard_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43400" y="2666459"/>
            <a:ext cx="4800600" cy="3566160"/>
          </a:xfrm>
          <a:prstGeom prst="rect">
            <a:avLst/>
          </a:prstGeom>
        </p:spPr>
      </p:pic>
      <p:sp>
        <p:nvSpPr>
          <p:cNvPr id="10" name="TextBox 9"/>
          <p:cNvSpPr txBox="1"/>
          <p:nvPr/>
        </p:nvSpPr>
        <p:spPr>
          <a:xfrm>
            <a:off x="393699" y="1087438"/>
            <a:ext cx="3975101" cy="2585323"/>
          </a:xfrm>
          <a:prstGeom prst="rect">
            <a:avLst/>
          </a:prstGeom>
          <a:noFill/>
        </p:spPr>
        <p:txBody>
          <a:bodyPr wrap="square" rtlCol="0">
            <a:spAutoFit/>
          </a:bodyPr>
          <a:lstStyle/>
          <a:p>
            <a:r>
              <a:rPr lang="en-US" i="1" dirty="0" smtClean="0">
                <a:solidFill>
                  <a:srgbClr val="151515"/>
                </a:solidFill>
                <a:latin typeface="Calibri"/>
              </a:rPr>
              <a:t>In situ </a:t>
            </a:r>
            <a:r>
              <a:rPr lang="en-US" dirty="0" smtClean="0">
                <a:solidFill>
                  <a:srgbClr val="151515"/>
                </a:solidFill>
                <a:latin typeface="Calibri"/>
              </a:rPr>
              <a:t>x-ray scattering during MOCVD growth of </a:t>
            </a:r>
            <a:r>
              <a:rPr lang="en-US" dirty="0" err="1" smtClean="0">
                <a:solidFill>
                  <a:srgbClr val="151515"/>
                </a:solidFill>
                <a:latin typeface="Calibri"/>
              </a:rPr>
              <a:t>InGaN</a:t>
            </a:r>
            <a:r>
              <a:rPr lang="en-US" dirty="0" smtClean="0">
                <a:solidFill>
                  <a:srgbClr val="151515"/>
                </a:solidFill>
                <a:latin typeface="Calibri"/>
              </a:rPr>
              <a:t> on top of a </a:t>
            </a:r>
            <a:r>
              <a:rPr lang="en-US" dirty="0" err="1" smtClean="0">
                <a:solidFill>
                  <a:srgbClr val="151515"/>
                </a:solidFill>
                <a:latin typeface="Calibri"/>
              </a:rPr>
              <a:t>GaN</a:t>
            </a:r>
            <a:r>
              <a:rPr lang="en-US" dirty="0" smtClean="0">
                <a:solidFill>
                  <a:srgbClr val="151515"/>
                </a:solidFill>
                <a:latin typeface="Calibri"/>
              </a:rPr>
              <a:t> template shows average epitaxial strain relaxation as growth progresses</a:t>
            </a:r>
          </a:p>
          <a:p>
            <a:endParaRPr lang="en-US" sz="1200" dirty="0" smtClean="0">
              <a:solidFill>
                <a:srgbClr val="151515"/>
              </a:solidFill>
              <a:latin typeface="Calibri"/>
            </a:endParaRPr>
          </a:p>
          <a:p>
            <a:r>
              <a:rPr lang="en-US" dirty="0">
                <a:solidFill>
                  <a:srgbClr val="151515"/>
                </a:solidFill>
                <a:latin typeface="Calibri"/>
              </a:rPr>
              <a:t>APS with MBA lattice upgrade </a:t>
            </a:r>
            <a:r>
              <a:rPr lang="en-US" dirty="0" smtClean="0">
                <a:solidFill>
                  <a:srgbClr val="151515"/>
                </a:solidFill>
                <a:latin typeface="Calibri"/>
              </a:rPr>
              <a:t>enables </a:t>
            </a:r>
            <a:endParaRPr lang="en-US" dirty="0">
              <a:solidFill>
                <a:srgbClr val="151515"/>
              </a:solidFill>
              <a:latin typeface="Calibri"/>
            </a:endParaRPr>
          </a:p>
          <a:p>
            <a:r>
              <a:rPr lang="en-US" dirty="0" err="1">
                <a:solidFill>
                  <a:srgbClr val="151515"/>
                </a:solidFill>
                <a:latin typeface="Calibri"/>
              </a:rPr>
              <a:t>p</a:t>
            </a:r>
            <a:r>
              <a:rPr lang="en-US" dirty="0" err="1" smtClean="0">
                <a:solidFill>
                  <a:srgbClr val="151515"/>
                </a:solidFill>
                <a:latin typeface="Calibri"/>
              </a:rPr>
              <a:t>tychography</a:t>
            </a:r>
            <a:r>
              <a:rPr lang="en-US" dirty="0" smtClean="0">
                <a:solidFill>
                  <a:srgbClr val="151515"/>
                </a:solidFill>
                <a:latin typeface="Calibri"/>
              </a:rPr>
              <a:t> to image formation of individual dislocations and associated strain fields</a:t>
            </a:r>
            <a:endParaRPr lang="en-US" dirty="0">
              <a:solidFill>
                <a:srgbClr val="151515"/>
              </a:solidFill>
            </a:endParaRPr>
          </a:p>
        </p:txBody>
      </p:sp>
      <p:sp>
        <p:nvSpPr>
          <p:cNvPr id="7" name="Text Box 10"/>
          <p:cNvSpPr txBox="1">
            <a:spLocks noChangeArrowheads="1"/>
          </p:cNvSpPr>
          <p:nvPr/>
        </p:nvSpPr>
        <p:spPr bwMode="auto">
          <a:xfrm>
            <a:off x="6399061" y="1278350"/>
            <a:ext cx="257983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dirty="0" smtClean="0">
                <a:solidFill>
                  <a:srgbClr val="151515"/>
                </a:solidFill>
                <a:latin typeface="+mn-lt"/>
              </a:rPr>
              <a:t>Theory of non-equilibrium strained-alloy growth instability</a:t>
            </a:r>
          </a:p>
          <a:p>
            <a:pPr>
              <a:spcBef>
                <a:spcPct val="50000"/>
              </a:spcBef>
            </a:pPr>
            <a:r>
              <a:rPr lang="en-US" sz="1200" i="1" dirty="0" smtClean="0">
                <a:solidFill>
                  <a:srgbClr val="151515"/>
                </a:solidFill>
                <a:latin typeface="+mn-lt"/>
              </a:rPr>
              <a:t>Spencer</a:t>
            </a:r>
            <a:r>
              <a:rPr lang="en-US" sz="1200" i="1" dirty="0">
                <a:solidFill>
                  <a:srgbClr val="151515"/>
                </a:solidFill>
                <a:latin typeface="+mn-lt"/>
              </a:rPr>
              <a:t>, Voorhees, and </a:t>
            </a:r>
            <a:r>
              <a:rPr lang="en-US" sz="1200" i="1" dirty="0" err="1">
                <a:solidFill>
                  <a:srgbClr val="151515"/>
                </a:solidFill>
                <a:latin typeface="+mn-lt"/>
              </a:rPr>
              <a:t>Tersoff</a:t>
            </a:r>
            <a:r>
              <a:rPr lang="en-US" sz="1200" i="1" dirty="0">
                <a:solidFill>
                  <a:srgbClr val="151515"/>
                </a:solidFill>
                <a:latin typeface="+mn-lt"/>
              </a:rPr>
              <a:t>, PRB 64, 235318 (2001)</a:t>
            </a:r>
          </a:p>
        </p:txBody>
      </p:sp>
      <p:pic>
        <p:nvPicPr>
          <p:cNvPr id="1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205" y="1214062"/>
            <a:ext cx="2127070" cy="114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rotWithShape="1">
          <a:blip r:embed="rId7"/>
          <a:srcRect l="4506" t="28775" r="14238"/>
          <a:stretch/>
        </p:blipFill>
        <p:spPr bwMode="auto">
          <a:xfrm>
            <a:off x="499305" y="3623309"/>
            <a:ext cx="3564695" cy="2343179"/>
          </a:xfrm>
          <a:prstGeom prst="rect">
            <a:avLst/>
          </a:prstGeom>
          <a:noFill/>
          <a:ln w="19050">
            <a:solidFill>
              <a:schemeClr val="bg2">
                <a:lumMod val="10000"/>
              </a:schemeClr>
            </a:solidFill>
            <a:miter lim="800000"/>
            <a:headEnd/>
            <a:tailEnd/>
          </a:ln>
          <a:effectLst/>
        </p:spPr>
      </p:pic>
      <p:sp>
        <p:nvSpPr>
          <p:cNvPr id="13" name="Text Box 8"/>
          <p:cNvSpPr txBox="1">
            <a:spLocks noChangeArrowheads="1"/>
          </p:cNvSpPr>
          <p:nvPr/>
        </p:nvSpPr>
        <p:spPr bwMode="auto">
          <a:xfrm>
            <a:off x="457200" y="5939885"/>
            <a:ext cx="3784600" cy="5377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720"/>
              </a:lnSpc>
              <a:spcBef>
                <a:spcPct val="50000"/>
              </a:spcBef>
            </a:pPr>
            <a:r>
              <a:rPr lang="en-US" sz="1600" dirty="0">
                <a:solidFill>
                  <a:schemeClr val="bg2">
                    <a:lumMod val="10000"/>
                  </a:schemeClr>
                </a:solidFill>
                <a:latin typeface="+mn-lt"/>
              </a:rPr>
              <a:t>Growth chamber mounted on surface </a:t>
            </a:r>
            <a:r>
              <a:rPr lang="en-US" sz="1600" dirty="0" err="1">
                <a:solidFill>
                  <a:schemeClr val="bg2">
                    <a:lumMod val="10000"/>
                  </a:schemeClr>
                </a:solidFill>
                <a:latin typeface="+mn-lt"/>
              </a:rPr>
              <a:t>diffractometer</a:t>
            </a:r>
            <a:r>
              <a:rPr lang="en-US" sz="1600" dirty="0">
                <a:solidFill>
                  <a:schemeClr val="bg2">
                    <a:lumMod val="10000"/>
                  </a:schemeClr>
                </a:solidFill>
                <a:latin typeface="+mn-lt"/>
              </a:rPr>
              <a:t> at </a:t>
            </a:r>
            <a:r>
              <a:rPr lang="en-US" sz="1600" dirty="0" err="1">
                <a:solidFill>
                  <a:schemeClr val="bg2">
                    <a:lumMod val="10000"/>
                  </a:schemeClr>
                </a:solidFill>
                <a:latin typeface="+mn-lt"/>
              </a:rPr>
              <a:t>beamline</a:t>
            </a:r>
            <a:r>
              <a:rPr lang="en-US" sz="1600" dirty="0">
                <a:solidFill>
                  <a:schemeClr val="bg2">
                    <a:lumMod val="10000"/>
                  </a:schemeClr>
                </a:solidFill>
                <a:latin typeface="+mn-lt"/>
              </a:rPr>
              <a:t> 12-ID-D of </a:t>
            </a:r>
            <a:r>
              <a:rPr lang="en-US" sz="1600" dirty="0" smtClean="0">
                <a:solidFill>
                  <a:schemeClr val="bg2">
                    <a:lumMod val="10000"/>
                  </a:schemeClr>
                </a:solidFill>
                <a:latin typeface="+mn-lt"/>
              </a:rPr>
              <a:t>APS</a:t>
            </a:r>
            <a:endParaRPr lang="en-US" sz="1600" dirty="0">
              <a:solidFill>
                <a:schemeClr val="bg2">
                  <a:lumMod val="10000"/>
                </a:schemeClr>
              </a:solidFill>
              <a:latin typeface="+mn-lt"/>
            </a:endParaRPr>
          </a:p>
        </p:txBody>
      </p:sp>
    </p:spTree>
    <p:extLst>
      <p:ext uri="{BB962C8B-B14F-4D97-AF65-F5344CB8AC3E}">
        <p14:creationId xmlns:p14="http://schemas.microsoft.com/office/powerpoint/2010/main" val="3917719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urce_images_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535" y="792802"/>
            <a:ext cx="7975245" cy="5482083"/>
          </a:xfrm>
          <a:prstGeom prst="rect">
            <a:avLst/>
          </a:prstGeom>
          <a:solidFill>
            <a:srgbClr val="FFFFFF"/>
          </a:solidFill>
        </p:spPr>
      </p:pic>
      <p:sp>
        <p:nvSpPr>
          <p:cNvPr id="2" name="Rectangle 1"/>
          <p:cNvSpPr/>
          <p:nvPr/>
        </p:nvSpPr>
        <p:spPr>
          <a:xfrm>
            <a:off x="4098084" y="6121400"/>
            <a:ext cx="947833" cy="369332"/>
          </a:xfrm>
          <a:prstGeom prst="rect">
            <a:avLst/>
          </a:prstGeom>
        </p:spPr>
        <p:txBody>
          <a:bodyPr wrap="none">
            <a:spAutoFit/>
          </a:bodyPr>
          <a:lstStyle/>
          <a:p>
            <a:r>
              <a:rPr lang="en-US" b="1" dirty="0" smtClean="0">
                <a:solidFill>
                  <a:srgbClr val="202020"/>
                </a:solidFill>
                <a:latin typeface="+mn-lt"/>
              </a:rPr>
              <a:t>microns</a:t>
            </a:r>
            <a:endParaRPr lang="en-US" b="1" dirty="0">
              <a:solidFill>
                <a:srgbClr val="202020"/>
              </a:solidFill>
              <a:latin typeface="+mn-lt"/>
            </a:endParaRPr>
          </a:p>
        </p:txBody>
      </p:sp>
      <p:sp>
        <p:nvSpPr>
          <p:cNvPr id="4" name="Rectangle 3"/>
          <p:cNvSpPr/>
          <p:nvPr/>
        </p:nvSpPr>
        <p:spPr>
          <a:xfrm rot="16200000">
            <a:off x="167951" y="2981650"/>
            <a:ext cx="947833" cy="369332"/>
          </a:xfrm>
          <a:prstGeom prst="rect">
            <a:avLst/>
          </a:prstGeom>
        </p:spPr>
        <p:txBody>
          <a:bodyPr wrap="none">
            <a:spAutoFit/>
          </a:bodyPr>
          <a:lstStyle/>
          <a:p>
            <a:r>
              <a:rPr lang="en-US" b="1" dirty="0" smtClean="0">
                <a:solidFill>
                  <a:srgbClr val="202020"/>
                </a:solidFill>
                <a:latin typeface="+mn-lt"/>
              </a:rPr>
              <a:t>microns</a:t>
            </a:r>
            <a:endParaRPr lang="en-US" b="1" dirty="0">
              <a:solidFill>
                <a:srgbClr val="202020"/>
              </a:solidFill>
              <a:latin typeface="+mn-lt"/>
            </a:endParaRPr>
          </a:p>
        </p:txBody>
      </p:sp>
      <p:sp>
        <p:nvSpPr>
          <p:cNvPr id="6" name="Title 5"/>
          <p:cNvSpPr>
            <a:spLocks noGrp="1"/>
          </p:cNvSpPr>
          <p:nvPr>
            <p:ph type="title"/>
          </p:nvPr>
        </p:nvSpPr>
        <p:spPr>
          <a:xfrm>
            <a:off x="457200" y="395683"/>
            <a:ext cx="8229600" cy="1143000"/>
          </a:xfrm>
        </p:spPr>
        <p:txBody>
          <a:bodyPr/>
          <a:lstStyle/>
          <a:p>
            <a:pPr algn="ctr"/>
            <a:r>
              <a:rPr lang="en-US" sz="3000" dirty="0" smtClean="0"/>
              <a:t>The APS today</a:t>
            </a:r>
            <a:endParaRPr lang="en-US" sz="3000" dirty="0"/>
          </a:p>
        </p:txBody>
      </p:sp>
      <p:sp>
        <p:nvSpPr>
          <p:cNvPr id="5" name="Rectangle 4"/>
          <p:cNvSpPr/>
          <p:nvPr/>
        </p:nvSpPr>
        <p:spPr bwMode="auto">
          <a:xfrm>
            <a:off x="1335168" y="1215823"/>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28605231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ource_images_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535" y="792802"/>
            <a:ext cx="7975245" cy="5482083"/>
          </a:xfrm>
          <a:prstGeom prst="rect">
            <a:avLst/>
          </a:prstGeom>
          <a:solidFill>
            <a:srgbClr val="FFFFFF"/>
          </a:solidFill>
        </p:spPr>
      </p:pic>
      <p:sp>
        <p:nvSpPr>
          <p:cNvPr id="2" name="Rectangle 1"/>
          <p:cNvSpPr/>
          <p:nvPr/>
        </p:nvSpPr>
        <p:spPr>
          <a:xfrm>
            <a:off x="4098084" y="6121400"/>
            <a:ext cx="947833" cy="369332"/>
          </a:xfrm>
          <a:prstGeom prst="rect">
            <a:avLst/>
          </a:prstGeom>
        </p:spPr>
        <p:txBody>
          <a:bodyPr wrap="none">
            <a:spAutoFit/>
          </a:bodyPr>
          <a:lstStyle/>
          <a:p>
            <a:r>
              <a:rPr lang="en-US" b="1" dirty="0" smtClean="0">
                <a:solidFill>
                  <a:srgbClr val="202020"/>
                </a:solidFill>
                <a:latin typeface="+mn-lt"/>
              </a:rPr>
              <a:t>microns</a:t>
            </a:r>
            <a:endParaRPr lang="en-US" b="1" dirty="0">
              <a:solidFill>
                <a:srgbClr val="202020"/>
              </a:solidFill>
              <a:latin typeface="+mn-lt"/>
            </a:endParaRPr>
          </a:p>
        </p:txBody>
      </p:sp>
      <p:sp>
        <p:nvSpPr>
          <p:cNvPr id="4" name="Rectangle 3"/>
          <p:cNvSpPr/>
          <p:nvPr/>
        </p:nvSpPr>
        <p:spPr>
          <a:xfrm rot="16200000">
            <a:off x="167951" y="2981650"/>
            <a:ext cx="947833" cy="369332"/>
          </a:xfrm>
          <a:prstGeom prst="rect">
            <a:avLst/>
          </a:prstGeom>
        </p:spPr>
        <p:txBody>
          <a:bodyPr wrap="none">
            <a:spAutoFit/>
          </a:bodyPr>
          <a:lstStyle/>
          <a:p>
            <a:r>
              <a:rPr lang="en-US" b="1" dirty="0" smtClean="0">
                <a:solidFill>
                  <a:srgbClr val="202020"/>
                </a:solidFill>
                <a:latin typeface="+mn-lt"/>
              </a:rPr>
              <a:t>microns</a:t>
            </a:r>
            <a:endParaRPr lang="en-US" b="1" dirty="0">
              <a:solidFill>
                <a:srgbClr val="202020"/>
              </a:solidFill>
              <a:latin typeface="+mn-lt"/>
            </a:endParaRPr>
          </a:p>
        </p:txBody>
      </p:sp>
      <p:sp>
        <p:nvSpPr>
          <p:cNvPr id="6" name="Title 5"/>
          <p:cNvSpPr>
            <a:spLocks noGrp="1"/>
          </p:cNvSpPr>
          <p:nvPr>
            <p:ph type="title"/>
          </p:nvPr>
        </p:nvSpPr>
        <p:spPr>
          <a:xfrm>
            <a:off x="457200" y="122238"/>
            <a:ext cx="8229600" cy="1143000"/>
          </a:xfrm>
        </p:spPr>
        <p:txBody>
          <a:bodyPr/>
          <a:lstStyle/>
          <a:p>
            <a:pPr algn="ctr"/>
            <a:r>
              <a:rPr lang="en-US" sz="3000" dirty="0" smtClean="0"/>
              <a:t>The MBA Lattice: Transforming the APS </a:t>
            </a:r>
            <a:br>
              <a:rPr lang="en-US" sz="3000" dirty="0" smtClean="0"/>
            </a:br>
            <a:r>
              <a:rPr lang="en-US" sz="3000" dirty="0" smtClean="0"/>
              <a:t>with coherence and brightness</a:t>
            </a:r>
            <a:endParaRPr lang="en-US" sz="3000" dirty="0"/>
          </a:p>
        </p:txBody>
      </p:sp>
      <p:sp>
        <p:nvSpPr>
          <p:cNvPr id="9" name="Rectangle 8"/>
          <p:cNvSpPr/>
          <p:nvPr/>
        </p:nvSpPr>
        <p:spPr bwMode="auto">
          <a:xfrm>
            <a:off x="1335168" y="1215823"/>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pic>
        <p:nvPicPr>
          <p:cNvPr id="10" name="Picture 9" descr="source_images_2.jpg"/>
          <p:cNvPicPr>
            <a:picLocks noChangeAspect="1"/>
          </p:cNvPicPr>
          <p:nvPr/>
        </p:nvPicPr>
        <p:blipFill rotWithShape="1">
          <a:blip r:embed="rId4" cstate="print">
            <a:extLst>
              <a:ext uri="{28A0092B-C50C-407E-A947-70E740481C1C}">
                <a14:useLocalDpi xmlns:a14="http://schemas.microsoft.com/office/drawing/2010/main"/>
              </a:ext>
            </a:extLst>
          </a:blip>
          <a:srcRect l="11702" t="8941" r="5060" b="11343"/>
          <a:stretch/>
        </p:blipFill>
        <p:spPr>
          <a:xfrm>
            <a:off x="1447800" y="1215823"/>
            <a:ext cx="6578600" cy="4439870"/>
          </a:xfrm>
          <a:prstGeom prst="rect">
            <a:avLst/>
          </a:prstGeom>
        </p:spPr>
      </p:pic>
    </p:spTree>
    <p:extLst>
      <p:ext uri="{BB962C8B-B14F-4D97-AF65-F5344CB8AC3E}">
        <p14:creationId xmlns:p14="http://schemas.microsoft.com/office/powerpoint/2010/main" val="22128434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495300" y="197082"/>
            <a:ext cx="822960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Tx/>
              <a:buFontTx/>
              <a:buNone/>
              <a:defRPr/>
            </a:pPr>
            <a:r>
              <a:rPr lang="en-US" sz="2600" b="1" dirty="0" smtClean="0">
                <a:solidFill>
                  <a:srgbClr val="1F497D"/>
                </a:solidFill>
                <a:latin typeface="Trebuchet MS" charset="0"/>
              </a:rPr>
              <a:t>Dramatic improvements in technology </a:t>
            </a:r>
          </a:p>
          <a:p>
            <a:pPr algn="ctr" eaLnBrk="1" hangingPunct="1">
              <a:buClrTx/>
              <a:buFontTx/>
              <a:buNone/>
              <a:defRPr/>
            </a:pPr>
            <a:r>
              <a:rPr lang="en-US" sz="2600" b="1" dirty="0" smtClean="0">
                <a:solidFill>
                  <a:srgbClr val="1F497D"/>
                </a:solidFill>
                <a:latin typeface="Trebuchet MS" charset="0"/>
              </a:rPr>
              <a:t>enable a powerful new scientific tool </a:t>
            </a:r>
          </a:p>
        </p:txBody>
      </p:sp>
      <p:sp>
        <p:nvSpPr>
          <p:cNvPr id="21" name="TextBox 20"/>
          <p:cNvSpPr txBox="1"/>
          <p:nvPr/>
        </p:nvSpPr>
        <p:spPr>
          <a:xfrm>
            <a:off x="393700" y="1130300"/>
            <a:ext cx="4792663" cy="5062924"/>
          </a:xfrm>
          <a:prstGeom prst="rect">
            <a:avLst/>
          </a:prstGeom>
          <a:noFill/>
        </p:spPr>
        <p:txBody>
          <a:bodyPr wrap="square" rtlCol="0">
            <a:spAutoFit/>
          </a:bodyPr>
          <a:lstStyle/>
          <a:p>
            <a:pPr>
              <a:spcBef>
                <a:spcPts val="0"/>
              </a:spcBef>
              <a:spcAft>
                <a:spcPts val="300"/>
              </a:spcAft>
              <a:buClr>
                <a:srgbClr val="1F497D"/>
              </a:buClr>
              <a:defRPr/>
            </a:pPr>
            <a:r>
              <a:rPr lang="en-US" sz="2000" dirty="0" smtClean="0">
                <a:solidFill>
                  <a:srgbClr val="000000"/>
                </a:solidFill>
                <a:latin typeface="Calibri" charset="0"/>
              </a:rPr>
              <a:t>Aggressive improvements in machine design made possible by:</a:t>
            </a:r>
          </a:p>
          <a:p>
            <a:pPr marL="342900" indent="-342900">
              <a:spcBef>
                <a:spcPts val="0"/>
              </a:spcBef>
              <a:spcAft>
                <a:spcPts val="300"/>
              </a:spcAft>
              <a:buClr>
                <a:srgbClr val="1F497D"/>
              </a:buClr>
              <a:buFont typeface="Wingdings" charset="2"/>
              <a:buChar char="§"/>
              <a:defRPr/>
            </a:pPr>
            <a:r>
              <a:rPr lang="en-US" sz="2000" dirty="0" smtClean="0">
                <a:solidFill>
                  <a:srgbClr val="000000"/>
                </a:solidFill>
                <a:latin typeface="Calibri" charset="0"/>
              </a:rPr>
              <a:t>Advances in accelerator modeling capabilities </a:t>
            </a:r>
          </a:p>
          <a:p>
            <a:pPr marL="342900" indent="-342900">
              <a:spcBef>
                <a:spcPts val="0"/>
              </a:spcBef>
              <a:spcAft>
                <a:spcPts val="300"/>
              </a:spcAft>
              <a:buClr>
                <a:srgbClr val="1F497D"/>
              </a:buClr>
              <a:buFont typeface="Wingdings" charset="2"/>
              <a:buChar char="§"/>
              <a:defRPr/>
            </a:pPr>
            <a:r>
              <a:rPr lang="en-US" sz="2000" dirty="0" smtClean="0">
                <a:solidFill>
                  <a:srgbClr val="000000"/>
                </a:solidFill>
                <a:latin typeface="Calibri" charset="0"/>
              </a:rPr>
              <a:t>Maturity of </a:t>
            </a:r>
            <a:r>
              <a:rPr lang="en-US" sz="2000" dirty="0" err="1" smtClean="0">
                <a:solidFill>
                  <a:srgbClr val="000000"/>
                </a:solidFill>
                <a:latin typeface="Calibri" charset="0"/>
              </a:rPr>
              <a:t>multibend</a:t>
            </a:r>
            <a:r>
              <a:rPr lang="en-US" sz="2000" dirty="0" smtClean="0">
                <a:solidFill>
                  <a:srgbClr val="000000"/>
                </a:solidFill>
                <a:latin typeface="Calibri" charset="0"/>
              </a:rPr>
              <a:t> </a:t>
            </a:r>
            <a:r>
              <a:rPr lang="en-US" sz="2000" dirty="0" err="1" smtClean="0">
                <a:solidFill>
                  <a:srgbClr val="000000"/>
                </a:solidFill>
                <a:latin typeface="Calibri" charset="0"/>
              </a:rPr>
              <a:t>achromat</a:t>
            </a:r>
            <a:r>
              <a:rPr lang="en-US" sz="2000" dirty="0" smtClean="0">
                <a:solidFill>
                  <a:srgbClr val="000000"/>
                </a:solidFill>
                <a:latin typeface="Calibri" charset="0"/>
              </a:rPr>
              <a:t> lattices</a:t>
            </a:r>
          </a:p>
          <a:p>
            <a:pPr marL="342900" lvl="1" indent="-342900">
              <a:spcBef>
                <a:spcPts val="0"/>
              </a:spcBef>
              <a:spcAft>
                <a:spcPts val="300"/>
              </a:spcAft>
              <a:buClr>
                <a:srgbClr val="1F497D"/>
              </a:buClr>
              <a:buFont typeface="Wingdings" charset="2"/>
              <a:buChar char="§"/>
              <a:defRPr/>
            </a:pPr>
            <a:r>
              <a:rPr lang="en-US" sz="2000" dirty="0" smtClean="0">
                <a:solidFill>
                  <a:srgbClr val="000000"/>
                </a:solidFill>
                <a:latin typeface="Calibri" charset="0"/>
              </a:rPr>
              <a:t>Improvements in magnet, vacuum technology</a:t>
            </a:r>
          </a:p>
          <a:p>
            <a:pPr marL="406400" lvl="1" indent="-406400">
              <a:spcBef>
                <a:spcPts val="0"/>
              </a:spcBef>
              <a:spcAft>
                <a:spcPts val="300"/>
              </a:spcAft>
              <a:buClr>
                <a:srgbClr val="1F497D"/>
              </a:buClr>
              <a:buFont typeface="Wingdings" charset="0"/>
              <a:buChar char=""/>
              <a:defRPr/>
            </a:pPr>
            <a:r>
              <a:rPr lang="en-US" sz="2000" dirty="0" smtClean="0">
                <a:solidFill>
                  <a:srgbClr val="000000"/>
                </a:solidFill>
                <a:latin typeface="Calibri" charset="0"/>
              </a:rPr>
              <a:t>Innovation in electron injection scheme</a:t>
            </a:r>
          </a:p>
          <a:p>
            <a:pPr marL="406400" lvl="1" indent="-406400">
              <a:spcBef>
                <a:spcPts val="0"/>
              </a:spcBef>
              <a:spcAft>
                <a:spcPts val="300"/>
              </a:spcAft>
              <a:buClr>
                <a:srgbClr val="1F497D"/>
              </a:buClr>
              <a:buFont typeface="Wingdings" charset="0"/>
              <a:buChar char=""/>
              <a:defRPr/>
            </a:pPr>
            <a:r>
              <a:rPr lang="en-US" sz="2000" dirty="0" smtClean="0">
                <a:solidFill>
                  <a:srgbClr val="000000"/>
                </a:solidFill>
                <a:latin typeface="Calibri" charset="0"/>
              </a:rPr>
              <a:t>Breakthrough in fill pattern flexibility – up to 4 mA/bunch </a:t>
            </a:r>
          </a:p>
          <a:p>
            <a:pPr marL="406400" lvl="1" indent="-406400">
              <a:spcBef>
                <a:spcPts val="0"/>
              </a:spcBef>
              <a:spcAft>
                <a:spcPts val="300"/>
              </a:spcAft>
              <a:buClr>
                <a:srgbClr val="1F497D"/>
              </a:buClr>
              <a:buFont typeface="Wingdings" charset="0"/>
              <a:buChar char=""/>
              <a:defRPr/>
            </a:pPr>
            <a:r>
              <a:rPr lang="en-US" sz="2000" dirty="0" smtClean="0">
                <a:solidFill>
                  <a:srgbClr val="000000"/>
                </a:solidFill>
                <a:latin typeface="Calibri" charset="0"/>
              </a:rPr>
              <a:t>New possibilities for high-performance </a:t>
            </a:r>
            <a:r>
              <a:rPr lang="en-US" sz="2000" dirty="0" err="1" smtClean="0">
                <a:solidFill>
                  <a:srgbClr val="000000"/>
                </a:solidFill>
                <a:latin typeface="Calibri" charset="0"/>
              </a:rPr>
              <a:t>undulators</a:t>
            </a:r>
            <a:r>
              <a:rPr lang="en-US" sz="2000" dirty="0" smtClean="0">
                <a:solidFill>
                  <a:srgbClr val="000000"/>
                </a:solidFill>
                <a:latin typeface="Calibri" charset="0"/>
              </a:rPr>
              <a:t> (synergistic with LCLS-II)</a:t>
            </a:r>
          </a:p>
          <a:p>
            <a:pPr marL="0" lvl="1">
              <a:spcBef>
                <a:spcPts val="0"/>
              </a:spcBef>
              <a:spcAft>
                <a:spcPts val="300"/>
              </a:spcAft>
              <a:buClr>
                <a:srgbClr val="1F497D"/>
              </a:buClr>
              <a:defRPr/>
            </a:pPr>
            <a:endParaRPr lang="en-US" sz="300" dirty="0">
              <a:solidFill>
                <a:srgbClr val="000000"/>
              </a:solidFill>
              <a:latin typeface="Calibri" charset="0"/>
            </a:endParaRPr>
          </a:p>
          <a:p>
            <a:pPr>
              <a:spcBef>
                <a:spcPts val="0"/>
              </a:spcBef>
              <a:spcAft>
                <a:spcPts val="300"/>
              </a:spcAft>
              <a:buClr>
                <a:srgbClr val="1F497D"/>
              </a:buClr>
              <a:defRPr/>
            </a:pPr>
            <a:r>
              <a:rPr lang="en-US" sz="1600" dirty="0" smtClean="0">
                <a:solidFill>
                  <a:srgbClr val="000000"/>
                </a:solidFill>
                <a:latin typeface="Wingdings"/>
                <a:ea typeface="Wingdings"/>
                <a:cs typeface="Wingdings"/>
                <a:sym typeface="Wingdings"/>
              </a:rPr>
              <a:t></a:t>
            </a:r>
            <a:r>
              <a:rPr lang="en-US" sz="2000" dirty="0">
                <a:solidFill>
                  <a:srgbClr val="000000"/>
                </a:solidFill>
                <a:latin typeface="Calibri" charset="0"/>
                <a:sym typeface="Wingdings"/>
              </a:rPr>
              <a:t> </a:t>
            </a:r>
            <a:r>
              <a:rPr lang="en-US" sz="2000" dirty="0" smtClean="0">
                <a:solidFill>
                  <a:srgbClr val="000000"/>
                </a:solidFill>
                <a:latin typeface="Calibri" charset="0"/>
              </a:rPr>
              <a:t>International consensus on MBA lattice design for next-generation ultra-bright storage rings</a:t>
            </a:r>
          </a:p>
        </p:txBody>
      </p:sp>
      <p:pic>
        <p:nvPicPr>
          <p:cNvPr id="4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179" y="1109487"/>
            <a:ext cx="3591859" cy="238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42" name="Rectangle 11"/>
          <p:cNvSpPr>
            <a:spLocks noChangeArrowheads="1"/>
          </p:cNvSpPr>
          <p:nvPr/>
        </p:nvSpPr>
        <p:spPr bwMode="auto">
          <a:xfrm>
            <a:off x="5578008" y="3408924"/>
            <a:ext cx="3124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p>
            <a:pP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dirty="0">
                <a:solidFill>
                  <a:srgbClr val="000000"/>
                </a:solidFill>
                <a:latin typeface="Calibri" charset="0"/>
                <a:cs typeface="+mn-cs"/>
              </a:rPr>
              <a:t>Longitudinal-gradient </a:t>
            </a:r>
            <a:r>
              <a:rPr lang="en-US" sz="1800" dirty="0" smtClean="0">
                <a:solidFill>
                  <a:srgbClr val="000000"/>
                </a:solidFill>
                <a:latin typeface="Calibri" charset="0"/>
                <a:cs typeface="+mn-cs"/>
              </a:rPr>
              <a:t>dipole </a:t>
            </a:r>
            <a:endParaRPr lang="en-US" sz="1800" dirty="0">
              <a:solidFill>
                <a:srgbClr val="000000"/>
              </a:solidFill>
              <a:latin typeface="Calibri" charset="0"/>
              <a:cs typeface="+mn-cs"/>
            </a:endParaRPr>
          </a:p>
          <a:p>
            <a:pPr>
              <a:spcBef>
                <a:spcPts val="2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000" dirty="0">
              <a:solidFill>
                <a:srgbClr val="353535"/>
              </a:solidFill>
              <a:latin typeface="Calibri" charset="0"/>
              <a:cs typeface="+mn-cs"/>
            </a:endParaRPr>
          </a:p>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 dirty="0">
              <a:solidFill>
                <a:srgbClr val="FFFFFF"/>
              </a:solidFill>
              <a:cs typeface="+mn-cs"/>
            </a:endParaRPr>
          </a:p>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 dirty="0">
              <a:solidFill>
                <a:srgbClr val="FFFFFF"/>
              </a:solidFill>
              <a:cs typeface="+mn-cs"/>
            </a:endParaRPr>
          </a:p>
        </p:txBody>
      </p:sp>
      <p:pic>
        <p:nvPicPr>
          <p:cNvPr id="8" name="Picture 4" descr="Magnet System B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271" y="3973513"/>
            <a:ext cx="3495675" cy="1905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65373" y="6000234"/>
            <a:ext cx="2749471" cy="369332"/>
          </a:xfrm>
          <a:prstGeom prst="rect">
            <a:avLst/>
          </a:prstGeom>
          <a:noFill/>
        </p:spPr>
        <p:txBody>
          <a:bodyPr wrap="none" rtlCol="0">
            <a:spAutoFit/>
          </a:bodyPr>
          <a:lstStyle/>
          <a:p>
            <a:r>
              <a:rPr lang="en-US" dirty="0" smtClean="0">
                <a:solidFill>
                  <a:srgbClr val="151515"/>
                </a:solidFill>
                <a:latin typeface="+mn-lt"/>
              </a:rPr>
              <a:t>Superconducting </a:t>
            </a:r>
            <a:r>
              <a:rPr lang="en-US" dirty="0" err="1" smtClean="0">
                <a:solidFill>
                  <a:srgbClr val="151515"/>
                </a:solidFill>
                <a:latin typeface="+mn-lt"/>
              </a:rPr>
              <a:t>undulator</a:t>
            </a:r>
            <a:r>
              <a:rPr lang="en-US" dirty="0" smtClean="0">
                <a:solidFill>
                  <a:srgbClr val="151515"/>
                </a:solidFill>
                <a:latin typeface="+mn-lt"/>
              </a:rPr>
              <a:t> </a:t>
            </a:r>
            <a:endParaRPr lang="en-US" dirty="0">
              <a:solidFill>
                <a:srgbClr val="151515"/>
              </a:solidFill>
              <a:latin typeface="+mn-lt"/>
            </a:endParaRPr>
          </a:p>
        </p:txBody>
      </p:sp>
    </p:spTree>
    <p:extLst>
      <p:ext uri="{BB962C8B-B14F-4D97-AF65-F5344CB8AC3E}">
        <p14:creationId xmlns:p14="http://schemas.microsoft.com/office/powerpoint/2010/main" val="2762908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ghtness_both_4_2.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5024" y="961512"/>
            <a:ext cx="6483477" cy="5034788"/>
          </a:xfrm>
          <a:prstGeom prst="rect">
            <a:avLst/>
          </a:prstGeom>
        </p:spPr>
      </p:pic>
      <p:sp>
        <p:nvSpPr>
          <p:cNvPr id="2" name="Title 1"/>
          <p:cNvSpPr>
            <a:spLocks noGrp="1"/>
          </p:cNvSpPr>
          <p:nvPr>
            <p:ph type="title" idx="4294967295"/>
          </p:nvPr>
        </p:nvSpPr>
        <p:spPr>
          <a:xfrm>
            <a:off x="330200" y="197522"/>
            <a:ext cx="8470899" cy="528815"/>
          </a:xfrm>
        </p:spPr>
        <p:txBody>
          <a:bodyPr>
            <a:noAutofit/>
          </a:bodyPr>
          <a:lstStyle/>
          <a:p>
            <a:pPr algn="ctr"/>
            <a:r>
              <a:rPr lang="en-US" b="1" dirty="0" smtClean="0">
                <a:cs typeface="Trebuchet MS"/>
              </a:rPr>
              <a:t>APS-U: Unprecedented brightness </a:t>
            </a:r>
            <a:br>
              <a:rPr lang="en-US" b="1" dirty="0" smtClean="0">
                <a:cs typeface="Trebuchet MS"/>
              </a:rPr>
            </a:br>
            <a:r>
              <a:rPr lang="en-US" b="1" dirty="0" smtClean="0">
                <a:cs typeface="Trebuchet MS"/>
              </a:rPr>
              <a:t>and coherence up to high</a:t>
            </a:r>
            <a:r>
              <a:rPr lang="en-US" dirty="0">
                <a:cs typeface="Trebuchet MS"/>
              </a:rPr>
              <a:t> </a:t>
            </a:r>
            <a:r>
              <a:rPr lang="en-US" b="1" dirty="0" smtClean="0">
                <a:cs typeface="Trebuchet MS"/>
              </a:rPr>
              <a:t>energies </a:t>
            </a:r>
            <a:endParaRPr lang="en-US" b="1" dirty="0">
              <a:cs typeface="Trebuchet MS"/>
            </a:endParaRPr>
          </a:p>
        </p:txBody>
      </p:sp>
      <p:sp>
        <p:nvSpPr>
          <p:cNvPr id="3" name="TextBox 2"/>
          <p:cNvSpPr txBox="1"/>
          <p:nvPr/>
        </p:nvSpPr>
        <p:spPr>
          <a:xfrm>
            <a:off x="190500" y="5997714"/>
            <a:ext cx="8763000" cy="400110"/>
          </a:xfrm>
          <a:prstGeom prst="rect">
            <a:avLst/>
          </a:prstGeom>
          <a:noFill/>
        </p:spPr>
        <p:txBody>
          <a:bodyPr wrap="square" rtlCol="0">
            <a:spAutoFit/>
          </a:bodyPr>
          <a:lstStyle/>
          <a:p>
            <a:pPr algn="ctr"/>
            <a:r>
              <a:rPr lang="en-US" sz="2000" dirty="0" smtClean="0">
                <a:solidFill>
                  <a:schemeClr val="bg2">
                    <a:lumMod val="10000"/>
                  </a:schemeClr>
                </a:solidFill>
                <a:latin typeface="+mn-lt"/>
              </a:rPr>
              <a:t>Brightness vs. x-ray energy at top </a:t>
            </a:r>
            <a:r>
              <a:rPr lang="en-US" sz="2000" dirty="0" err="1" smtClean="0">
                <a:solidFill>
                  <a:schemeClr val="bg2">
                    <a:lumMod val="10000"/>
                  </a:schemeClr>
                </a:solidFill>
                <a:latin typeface="+mn-lt"/>
              </a:rPr>
              <a:t>beamlines</a:t>
            </a:r>
            <a:r>
              <a:rPr lang="en-US" sz="2000" dirty="0" smtClean="0">
                <a:solidFill>
                  <a:schemeClr val="bg2">
                    <a:lumMod val="10000"/>
                  </a:schemeClr>
                </a:solidFill>
                <a:latin typeface="+mn-lt"/>
              </a:rPr>
              <a:t> among BES synchrotron facilities</a:t>
            </a:r>
          </a:p>
        </p:txBody>
      </p:sp>
      <p:sp>
        <p:nvSpPr>
          <p:cNvPr id="7" name="TextBox 6"/>
          <p:cNvSpPr txBox="1"/>
          <p:nvPr/>
        </p:nvSpPr>
        <p:spPr>
          <a:xfrm>
            <a:off x="4724400" y="1206500"/>
            <a:ext cx="2819400" cy="461665"/>
          </a:xfrm>
          <a:prstGeom prst="rect">
            <a:avLst/>
          </a:prstGeom>
          <a:noFill/>
        </p:spPr>
        <p:txBody>
          <a:bodyPr wrap="square" rtlCol="0">
            <a:spAutoFit/>
          </a:bodyPr>
          <a:lstStyle/>
          <a:p>
            <a:r>
              <a:rPr lang="en-US" sz="2400" dirty="0" smtClean="0">
                <a:solidFill>
                  <a:srgbClr val="0100EC"/>
                </a:solidFill>
                <a:latin typeface="+mn-lt"/>
              </a:rPr>
              <a:t>Future APS w/ MBA</a:t>
            </a:r>
            <a:endParaRPr lang="en-US" sz="2400" dirty="0">
              <a:solidFill>
                <a:srgbClr val="0100EC"/>
              </a:solidFill>
              <a:latin typeface="+mn-lt"/>
            </a:endParaRPr>
          </a:p>
        </p:txBody>
      </p:sp>
      <p:sp>
        <p:nvSpPr>
          <p:cNvPr id="8" name="TextBox 7"/>
          <p:cNvSpPr txBox="1"/>
          <p:nvPr/>
        </p:nvSpPr>
        <p:spPr>
          <a:xfrm>
            <a:off x="2971800" y="2027535"/>
            <a:ext cx="1066800" cy="461665"/>
          </a:xfrm>
          <a:prstGeom prst="rect">
            <a:avLst/>
          </a:prstGeom>
          <a:noFill/>
        </p:spPr>
        <p:txBody>
          <a:bodyPr wrap="square" rtlCol="0">
            <a:spAutoFit/>
          </a:bodyPr>
          <a:lstStyle/>
          <a:p>
            <a:r>
              <a:rPr lang="en-US" sz="2400" dirty="0" smtClean="0">
                <a:solidFill>
                  <a:schemeClr val="bg2">
                    <a:lumMod val="10000"/>
                  </a:schemeClr>
                </a:solidFill>
                <a:latin typeface="+mn-lt"/>
              </a:rPr>
              <a:t>NSLS-II</a:t>
            </a:r>
            <a:endParaRPr lang="en-US" sz="2400" dirty="0">
              <a:solidFill>
                <a:schemeClr val="bg2">
                  <a:lumMod val="10000"/>
                </a:schemeClr>
              </a:solidFill>
              <a:latin typeface="+mn-lt"/>
            </a:endParaRPr>
          </a:p>
        </p:txBody>
      </p:sp>
    </p:spTree>
    <p:extLst>
      <p:ext uri="{BB962C8B-B14F-4D97-AF65-F5344CB8AC3E}">
        <p14:creationId xmlns:p14="http://schemas.microsoft.com/office/powerpoint/2010/main" val="38465868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308100"/>
            <a:ext cx="9144000" cy="5016500"/>
          </a:xfrm>
          <a:prstGeom prst="rect">
            <a:avLst/>
          </a:prstGeom>
          <a:solidFill>
            <a:srgbClr val="18418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pic>
        <p:nvPicPr>
          <p:cNvPr id="2" name="Picture 1"/>
          <p:cNvPicPr>
            <a:picLocks noChangeAspect="1"/>
          </p:cNvPicPr>
          <p:nvPr/>
        </p:nvPicPr>
        <p:blipFill rotWithShape="1">
          <a:blip r:embed="rId3"/>
          <a:srcRect l="2778" r="1944"/>
          <a:stretch/>
        </p:blipFill>
        <p:spPr>
          <a:xfrm>
            <a:off x="-17603" y="1308100"/>
            <a:ext cx="9192729" cy="4470400"/>
          </a:xfrm>
          <a:prstGeom prst="rect">
            <a:avLst/>
          </a:prstGeom>
          <a:solidFill>
            <a:srgbClr val="19438A"/>
          </a:solidFill>
        </p:spPr>
      </p:pic>
      <p:sp>
        <p:nvSpPr>
          <p:cNvPr id="3" name="Title 2"/>
          <p:cNvSpPr>
            <a:spLocks noGrp="1"/>
          </p:cNvSpPr>
          <p:nvPr>
            <p:ph type="title"/>
          </p:nvPr>
        </p:nvSpPr>
        <p:spPr>
          <a:xfrm>
            <a:off x="159433" y="242070"/>
            <a:ext cx="8825134" cy="1143000"/>
          </a:xfrm>
        </p:spPr>
        <p:txBody>
          <a:bodyPr/>
          <a:lstStyle/>
          <a:p>
            <a:pPr algn="ctr"/>
            <a:r>
              <a:rPr lang="en-US" dirty="0" smtClean="0"/>
              <a:t>The international </a:t>
            </a:r>
            <a:r>
              <a:rPr lang="en-US" dirty="0" err="1" smtClean="0"/>
              <a:t>lightsource</a:t>
            </a:r>
            <a:r>
              <a:rPr lang="en-US" dirty="0" smtClean="0"/>
              <a:t> community is growing, collaborative – but also highly competitive</a:t>
            </a:r>
            <a:endParaRPr lang="en-US" dirty="0"/>
          </a:p>
        </p:txBody>
      </p:sp>
      <p:sp>
        <p:nvSpPr>
          <p:cNvPr id="6" name="5-Point Star 5"/>
          <p:cNvSpPr/>
          <p:nvPr/>
        </p:nvSpPr>
        <p:spPr bwMode="auto">
          <a:xfrm flipH="1">
            <a:off x="2052909" y="2593578"/>
            <a:ext cx="510185" cy="510212"/>
          </a:xfrm>
          <a:prstGeom prst="star5">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7" name="5-Point Star 6"/>
          <p:cNvSpPr>
            <a:spLocks noChangeAspect="1"/>
          </p:cNvSpPr>
          <p:nvPr/>
        </p:nvSpPr>
        <p:spPr bwMode="auto">
          <a:xfrm>
            <a:off x="4187151" y="1911000"/>
            <a:ext cx="359238" cy="365760"/>
          </a:xfrm>
          <a:prstGeom prst="star5">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accent1">
                  <a:lumMod val="40000"/>
                  <a:lumOff val="60000"/>
                </a:schemeClr>
              </a:solidFill>
              <a:effectLst/>
              <a:latin typeface="Calibri" pitchFamily="34" charset="0"/>
            </a:endParaRPr>
          </a:p>
        </p:txBody>
      </p:sp>
      <p:sp>
        <p:nvSpPr>
          <p:cNvPr id="9" name="5-Point Star 8"/>
          <p:cNvSpPr>
            <a:spLocks noChangeAspect="1"/>
          </p:cNvSpPr>
          <p:nvPr/>
        </p:nvSpPr>
        <p:spPr bwMode="auto">
          <a:xfrm>
            <a:off x="4539780" y="2257468"/>
            <a:ext cx="359239" cy="365760"/>
          </a:xfrm>
          <a:prstGeom prst="star5">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0" name="5-Point Star 9"/>
          <p:cNvSpPr>
            <a:spLocks noChangeAspect="1"/>
          </p:cNvSpPr>
          <p:nvPr/>
        </p:nvSpPr>
        <p:spPr bwMode="auto">
          <a:xfrm>
            <a:off x="7887233" y="2792549"/>
            <a:ext cx="359239" cy="365760"/>
          </a:xfrm>
          <a:prstGeom prst="star5">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1" name="5-Point Star 10"/>
          <p:cNvSpPr>
            <a:spLocks noChangeAspect="1"/>
          </p:cNvSpPr>
          <p:nvPr/>
        </p:nvSpPr>
        <p:spPr bwMode="auto">
          <a:xfrm>
            <a:off x="3034496" y="4348289"/>
            <a:ext cx="359239" cy="365760"/>
          </a:xfrm>
          <a:prstGeom prst="star5">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15766312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60" y="167921"/>
            <a:ext cx="7999081" cy="584686"/>
          </a:xfrm>
        </p:spPr>
        <p:txBody>
          <a:bodyPr>
            <a:noAutofit/>
          </a:bodyPr>
          <a:lstStyle/>
          <a:p>
            <a:pPr algn="ctr"/>
            <a:r>
              <a:rPr lang="en-US" dirty="0" smtClean="0"/>
              <a:t>The next generation of </a:t>
            </a:r>
            <a:r>
              <a:rPr lang="en-US" dirty="0" err="1" smtClean="0"/>
              <a:t>lightsources</a:t>
            </a:r>
            <a:r>
              <a:rPr lang="en-US" dirty="0" smtClean="0"/>
              <a:t> promises </a:t>
            </a:r>
            <a:br>
              <a:rPr lang="en-US" dirty="0" smtClean="0"/>
            </a:br>
            <a:r>
              <a:rPr lang="en-US" dirty="0" smtClean="0"/>
              <a:t>to transform our understanding of matter</a:t>
            </a:r>
            <a:endParaRPr lang="en-US" dirty="0"/>
          </a:p>
        </p:txBody>
      </p:sp>
      <p:sp>
        <p:nvSpPr>
          <p:cNvPr id="3" name="TextBox 2"/>
          <p:cNvSpPr txBox="1"/>
          <p:nvPr/>
        </p:nvSpPr>
        <p:spPr>
          <a:xfrm>
            <a:off x="167019" y="1117071"/>
            <a:ext cx="3434376" cy="5170647"/>
          </a:xfrm>
          <a:prstGeom prst="rect">
            <a:avLst/>
          </a:prstGeom>
          <a:noFill/>
        </p:spPr>
        <p:txBody>
          <a:bodyPr wrap="square" rtlCol="0">
            <a:spAutoFit/>
          </a:bodyPr>
          <a:lstStyle/>
          <a:p>
            <a:r>
              <a:rPr lang="en-US" sz="2000" b="1" dirty="0">
                <a:solidFill>
                  <a:srgbClr val="D2D2D2">
                    <a:lumMod val="10000"/>
                  </a:srgbClr>
                </a:solidFill>
                <a:latin typeface="Calibri"/>
              </a:rPr>
              <a:t>Scientific opportunities</a:t>
            </a:r>
          </a:p>
          <a:p>
            <a:pPr>
              <a:spcAft>
                <a:spcPts val="600"/>
              </a:spcAft>
            </a:pPr>
            <a:r>
              <a:rPr lang="en-US" dirty="0">
                <a:solidFill>
                  <a:srgbClr val="D2D2D2">
                    <a:lumMod val="10000"/>
                  </a:srgbClr>
                </a:solidFill>
                <a:latin typeface="Calibri"/>
              </a:rPr>
              <a:t>APS MBA lattice upgrade will provide the microscope to image nanometer-scale heterogeneity and </a:t>
            </a:r>
            <a:r>
              <a:rPr lang="en-US" dirty="0" smtClean="0">
                <a:solidFill>
                  <a:srgbClr val="D2D2D2">
                    <a:lumMod val="10000"/>
                  </a:srgbClr>
                </a:solidFill>
                <a:latin typeface="Calibri"/>
              </a:rPr>
              <a:t>fluctuations</a:t>
            </a:r>
            <a:endParaRPr lang="en-US" b="1" dirty="0" smtClean="0">
              <a:solidFill>
                <a:srgbClr val="D2D2D2">
                  <a:lumMod val="10000"/>
                </a:srgbClr>
              </a:solidFill>
              <a:latin typeface="Calibri"/>
            </a:endParaRPr>
          </a:p>
          <a:p>
            <a:pPr defTabSz="914400" fontAlgn="base">
              <a:spcBef>
                <a:spcPct val="0"/>
              </a:spcBef>
              <a:spcAft>
                <a:spcPts val="600"/>
              </a:spcAft>
            </a:pPr>
            <a:r>
              <a:rPr lang="en-US" sz="2000" b="1" dirty="0" smtClean="0">
                <a:solidFill>
                  <a:srgbClr val="D2D2D2">
                    <a:lumMod val="10000"/>
                  </a:srgbClr>
                </a:solidFill>
                <a:latin typeface="Calibri"/>
              </a:rPr>
              <a:t>Breakthroughs in </a:t>
            </a:r>
            <a:r>
              <a:rPr lang="en-US" sz="2000" b="1" dirty="0" err="1" smtClean="0">
                <a:solidFill>
                  <a:srgbClr val="D2D2D2">
                    <a:lumMod val="10000"/>
                  </a:srgbClr>
                </a:solidFill>
                <a:latin typeface="Calibri"/>
              </a:rPr>
              <a:t>nanobeams</a:t>
            </a:r>
            <a:r>
              <a:rPr lang="en-US" sz="2000" b="1" dirty="0" smtClean="0">
                <a:solidFill>
                  <a:srgbClr val="D2D2D2">
                    <a:lumMod val="10000"/>
                  </a:srgbClr>
                </a:solidFill>
                <a:latin typeface="Calibri"/>
              </a:rPr>
              <a:t> and coherence </a:t>
            </a:r>
            <a:r>
              <a:rPr lang="en-US" sz="2000" b="1" dirty="0">
                <a:solidFill>
                  <a:srgbClr val="D2D2D2">
                    <a:lumMod val="10000"/>
                  </a:srgbClr>
                </a:solidFill>
                <a:latin typeface="Calibri"/>
              </a:rPr>
              <a:t>t</a:t>
            </a:r>
            <a:r>
              <a:rPr lang="en-US" sz="2000" b="1" dirty="0" smtClean="0">
                <a:solidFill>
                  <a:srgbClr val="D2D2D2">
                    <a:lumMod val="10000"/>
                  </a:srgbClr>
                </a:solidFill>
                <a:latin typeface="Calibri"/>
              </a:rPr>
              <a:t>echniques</a:t>
            </a:r>
            <a:endParaRPr lang="en-US" sz="2000" b="1" dirty="0">
              <a:solidFill>
                <a:srgbClr val="D2D2D2">
                  <a:lumMod val="10000"/>
                </a:srgbClr>
              </a:solidFill>
              <a:latin typeface="Calibri"/>
            </a:endParaRPr>
          </a:p>
          <a:p>
            <a:pPr defTabSz="914400" fontAlgn="base">
              <a:spcBef>
                <a:spcPct val="0"/>
              </a:spcBef>
              <a:spcAft>
                <a:spcPts val="600"/>
              </a:spcAft>
            </a:pPr>
            <a:r>
              <a:rPr lang="en-US" dirty="0">
                <a:solidFill>
                  <a:srgbClr val="D2D2D2">
                    <a:lumMod val="10000"/>
                  </a:srgbClr>
                </a:solidFill>
                <a:latin typeface="Calibri"/>
              </a:rPr>
              <a:t>Transverse coherence </a:t>
            </a:r>
            <a:r>
              <a:rPr lang="en-US" dirty="0" smtClean="0">
                <a:solidFill>
                  <a:srgbClr val="D2D2D2">
                    <a:lumMod val="10000"/>
                  </a:srgbClr>
                </a:solidFill>
                <a:latin typeface="Calibri"/>
              </a:rPr>
              <a:t>at high energies enables imaging and spectroscopy of local structure and dynamics in real environments</a:t>
            </a:r>
          </a:p>
          <a:p>
            <a:pPr defTabSz="914400" fontAlgn="base">
              <a:spcBef>
                <a:spcPct val="0"/>
              </a:spcBef>
              <a:spcAft>
                <a:spcPts val="600"/>
              </a:spcAft>
            </a:pPr>
            <a:r>
              <a:rPr lang="en-US" sz="2000" b="1" dirty="0" smtClean="0">
                <a:solidFill>
                  <a:srgbClr val="D2D2D2">
                    <a:lumMod val="10000"/>
                  </a:srgbClr>
                </a:solidFill>
                <a:latin typeface="Calibri"/>
              </a:rPr>
              <a:t>Integrating theory &amp; simulation</a:t>
            </a:r>
          </a:p>
          <a:p>
            <a:pPr defTabSz="914400" fontAlgn="base">
              <a:spcBef>
                <a:spcPct val="0"/>
              </a:spcBef>
              <a:spcAft>
                <a:spcPts val="600"/>
              </a:spcAft>
            </a:pPr>
            <a:r>
              <a:rPr lang="en-US" dirty="0" smtClean="0">
                <a:solidFill>
                  <a:srgbClr val="D2D2D2">
                    <a:lumMod val="10000"/>
                  </a:srgbClr>
                </a:solidFill>
                <a:latin typeface="Calibri"/>
              </a:rPr>
              <a:t>Rapid </a:t>
            </a:r>
            <a:r>
              <a:rPr lang="en-US" dirty="0">
                <a:solidFill>
                  <a:srgbClr val="D2D2D2">
                    <a:lumMod val="10000"/>
                  </a:srgbClr>
                </a:solidFill>
                <a:latin typeface="Calibri"/>
              </a:rPr>
              <a:t>advances are merging </a:t>
            </a:r>
            <a:r>
              <a:rPr lang="en-US" dirty="0" smtClean="0">
                <a:solidFill>
                  <a:srgbClr val="D2D2D2">
                    <a:lumMod val="10000"/>
                  </a:srgbClr>
                </a:solidFill>
                <a:latin typeface="Calibri"/>
              </a:rPr>
              <a:t>length &amp; time </a:t>
            </a:r>
            <a:r>
              <a:rPr lang="en-US" dirty="0">
                <a:solidFill>
                  <a:srgbClr val="D2D2D2">
                    <a:lumMod val="10000"/>
                  </a:srgbClr>
                </a:solidFill>
                <a:latin typeface="Calibri"/>
              </a:rPr>
              <a:t>scales of </a:t>
            </a:r>
            <a:r>
              <a:rPr lang="en-US" dirty="0" smtClean="0">
                <a:solidFill>
                  <a:srgbClr val="D2D2D2">
                    <a:lumMod val="10000"/>
                  </a:srgbClr>
                </a:solidFill>
                <a:latin typeface="Calibri"/>
              </a:rPr>
              <a:t>experiment and </a:t>
            </a:r>
            <a:r>
              <a:rPr lang="en-US" dirty="0">
                <a:solidFill>
                  <a:srgbClr val="D2D2D2">
                    <a:lumMod val="10000"/>
                  </a:srgbClr>
                </a:solidFill>
                <a:latin typeface="Calibri"/>
              </a:rPr>
              <a:t>theory through computation</a:t>
            </a:r>
          </a:p>
        </p:txBody>
      </p:sp>
      <p:grpSp>
        <p:nvGrpSpPr>
          <p:cNvPr id="35" name="Group 34"/>
          <p:cNvGrpSpPr/>
          <p:nvPr/>
        </p:nvGrpSpPr>
        <p:grpSpPr>
          <a:xfrm>
            <a:off x="3612347" y="4878072"/>
            <a:ext cx="5486400" cy="1516742"/>
            <a:chOff x="3613128" y="4687747"/>
            <a:chExt cx="5486400" cy="1603200"/>
          </a:xfrm>
          <a:solidFill>
            <a:schemeClr val="accent5">
              <a:lumMod val="20000"/>
              <a:lumOff val="80000"/>
            </a:schemeClr>
          </a:solidFill>
        </p:grpSpPr>
        <p:sp>
          <p:nvSpPr>
            <p:cNvPr id="21" name="Rectangle 20"/>
            <p:cNvSpPr/>
            <p:nvPr/>
          </p:nvSpPr>
          <p:spPr>
            <a:xfrm>
              <a:off x="3613128" y="4687747"/>
              <a:ext cx="5486400" cy="16032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D2D2D2">
                    <a:lumMod val="10000"/>
                  </a:srgbClr>
                </a:solidFill>
                <a:latin typeface="Calibri"/>
              </a:endParaRPr>
            </a:p>
          </p:txBody>
        </p:sp>
        <p:sp>
          <p:nvSpPr>
            <p:cNvPr id="5" name="正方形/長方形 6"/>
            <p:cNvSpPr/>
            <p:nvPr/>
          </p:nvSpPr>
          <p:spPr>
            <a:xfrm>
              <a:off x="3883908" y="5277695"/>
              <a:ext cx="2219064" cy="878366"/>
            </a:xfrm>
            <a:prstGeom prst="rect">
              <a:avLst/>
            </a:prstGeom>
            <a:grpFill/>
          </p:spPr>
          <p:txBody>
            <a:bodyPr wrap="square">
              <a:spAutoFit/>
            </a:bodyPr>
            <a:lstStyle/>
            <a:p>
              <a:pPr defTabSz="914400" fontAlgn="base">
                <a:spcBef>
                  <a:spcPct val="0"/>
                </a:spcBef>
                <a:spcAft>
                  <a:spcPct val="0"/>
                </a:spcAft>
              </a:pPr>
              <a:r>
                <a:rPr lang="en-US" altLang="ja-JP" sz="1600" dirty="0" smtClean="0">
                  <a:solidFill>
                    <a:srgbClr val="D2D2D2">
                      <a:lumMod val="10000"/>
                    </a:srgbClr>
                  </a:solidFill>
                  <a:latin typeface="Calibri"/>
                  <a:ea typeface="ＭＳ Ｐゴシック" charset="-128"/>
                </a:rPr>
                <a:t>Cellular Machinery: Structure and dynamics in non-periodic systems</a:t>
              </a:r>
              <a:endParaRPr lang="ja-JP" altLang="en-US" sz="1600" dirty="0">
                <a:solidFill>
                  <a:srgbClr val="D2D2D2">
                    <a:lumMod val="10000"/>
                  </a:srgbClr>
                </a:solidFill>
                <a:latin typeface="Calibri"/>
                <a:ea typeface="ＭＳ Ｐゴシック" charset="-128"/>
              </a:endParaRPr>
            </a:p>
          </p:txBody>
        </p:sp>
        <p:sp>
          <p:nvSpPr>
            <p:cNvPr id="15" name="正方形/長方形 6"/>
            <p:cNvSpPr/>
            <p:nvPr/>
          </p:nvSpPr>
          <p:spPr>
            <a:xfrm>
              <a:off x="3808779" y="4741365"/>
              <a:ext cx="2294193" cy="584776"/>
            </a:xfrm>
            <a:prstGeom prst="rect">
              <a:avLst/>
            </a:prstGeom>
            <a:grpFill/>
          </p:spPr>
          <p:txBody>
            <a:bodyPr wrap="square">
              <a:spAutoFit/>
            </a:bodyPr>
            <a:lstStyle/>
            <a:p>
              <a:pPr algn="ctr" defTabSz="914400" fontAlgn="base">
                <a:spcBef>
                  <a:spcPct val="0"/>
                </a:spcBef>
                <a:spcAft>
                  <a:spcPct val="0"/>
                </a:spcAft>
              </a:pPr>
              <a:r>
                <a:rPr lang="en-US" altLang="ja-JP" sz="1600" b="1" i="1" dirty="0">
                  <a:solidFill>
                    <a:srgbClr val="D2D2D2">
                      <a:lumMod val="10000"/>
                    </a:srgbClr>
                  </a:solidFill>
                  <a:latin typeface="Calibri"/>
                  <a:ea typeface="ＭＳ Ｐゴシック" charset="-128"/>
                </a:rPr>
                <a:t>Structure and Dynamics of Biological Materials</a:t>
              </a:r>
              <a:endParaRPr lang="ja-JP" altLang="en-US" sz="1600" b="1" i="1" dirty="0">
                <a:solidFill>
                  <a:srgbClr val="D2D2D2">
                    <a:lumMod val="10000"/>
                  </a:srgbClr>
                </a:solidFill>
                <a:latin typeface="Calibri"/>
                <a:ea typeface="ＭＳ Ｐゴシック" charset="-128"/>
              </a:endParaRPr>
            </a:p>
          </p:txBody>
        </p:sp>
      </p:grpSp>
      <p:sp>
        <p:nvSpPr>
          <p:cNvPr id="20" name="Rectangle 19"/>
          <p:cNvSpPr/>
          <p:nvPr/>
        </p:nvSpPr>
        <p:spPr>
          <a:xfrm>
            <a:off x="3612347" y="2848378"/>
            <a:ext cx="5486400" cy="1954888"/>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D2D2D2">
                  <a:lumMod val="10000"/>
                </a:srgbClr>
              </a:solidFill>
              <a:latin typeface="Calibri"/>
            </a:endParaRPr>
          </a:p>
        </p:txBody>
      </p:sp>
      <p:sp>
        <p:nvSpPr>
          <p:cNvPr id="16" name="正方形/長方形 6"/>
          <p:cNvSpPr/>
          <p:nvPr/>
        </p:nvSpPr>
        <p:spPr>
          <a:xfrm>
            <a:off x="5918201" y="4278935"/>
            <a:ext cx="3217856" cy="492443"/>
          </a:xfrm>
          <a:prstGeom prst="rect">
            <a:avLst/>
          </a:prstGeom>
        </p:spPr>
        <p:txBody>
          <a:bodyPr wrap="square">
            <a:spAutoFit/>
          </a:bodyPr>
          <a:lstStyle/>
          <a:p>
            <a:pPr algn="ctr" defTabSz="914400" fontAlgn="base">
              <a:spcBef>
                <a:spcPct val="0"/>
              </a:spcBef>
              <a:spcAft>
                <a:spcPct val="0"/>
              </a:spcAft>
            </a:pPr>
            <a:r>
              <a:rPr lang="en-US" altLang="ja-JP" sz="1300" dirty="0" smtClean="0">
                <a:solidFill>
                  <a:srgbClr val="D2D2D2">
                    <a:lumMod val="10000"/>
                  </a:srgbClr>
                </a:solidFill>
                <a:latin typeface="Calibri"/>
                <a:ea typeface="ＭＳ Ｐゴシック" charset="-128"/>
              </a:rPr>
              <a:t>Electronic, magnetic, and phonon structure with sub 10-nm spatial resolution</a:t>
            </a:r>
            <a:endParaRPr lang="ja-JP" altLang="en-US" sz="1300" dirty="0">
              <a:solidFill>
                <a:srgbClr val="D2D2D2">
                  <a:lumMod val="10000"/>
                </a:srgbClr>
              </a:solidFill>
              <a:latin typeface="Calibri"/>
              <a:ea typeface="ＭＳ Ｐゴシック" charset="-128"/>
            </a:endParaRPr>
          </a:p>
        </p:txBody>
      </p:sp>
      <p:sp>
        <p:nvSpPr>
          <p:cNvPr id="17" name="正方形/長方形 6"/>
          <p:cNvSpPr/>
          <p:nvPr/>
        </p:nvSpPr>
        <p:spPr>
          <a:xfrm>
            <a:off x="3601395" y="2997875"/>
            <a:ext cx="2850205" cy="1349087"/>
          </a:xfrm>
          <a:prstGeom prst="rect">
            <a:avLst/>
          </a:prstGeom>
        </p:spPr>
        <p:txBody>
          <a:bodyPr wrap="square">
            <a:spAutoFit/>
          </a:bodyPr>
          <a:lstStyle/>
          <a:p>
            <a:pPr algn="ctr" defTabSz="914400" fontAlgn="base">
              <a:spcBef>
                <a:spcPct val="0"/>
              </a:spcBef>
              <a:spcAft>
                <a:spcPts val="200"/>
              </a:spcAft>
            </a:pPr>
            <a:r>
              <a:rPr lang="en-US" altLang="ja-JP" sz="1600" b="1" i="1" dirty="0">
                <a:solidFill>
                  <a:srgbClr val="D2D2D2">
                    <a:lumMod val="10000"/>
                  </a:srgbClr>
                </a:solidFill>
                <a:latin typeface="Calibri"/>
                <a:ea typeface="ＭＳ Ｐゴシック" charset="-128"/>
              </a:rPr>
              <a:t>Intrinsic Heterogeneity and Quantum Coherence in Correlated Electron </a:t>
            </a:r>
            <a:r>
              <a:rPr lang="en-US" altLang="ja-JP" sz="1600" b="1" i="1" dirty="0" smtClean="0">
                <a:solidFill>
                  <a:srgbClr val="D2D2D2">
                    <a:lumMod val="10000"/>
                  </a:srgbClr>
                </a:solidFill>
                <a:latin typeface="Calibri"/>
                <a:ea typeface="ＭＳ Ｐゴシック" charset="-128"/>
              </a:rPr>
              <a:t>Materials:</a:t>
            </a:r>
          </a:p>
          <a:p>
            <a:pPr defTabSz="914400" fontAlgn="base">
              <a:spcBef>
                <a:spcPct val="0"/>
              </a:spcBef>
              <a:spcAft>
                <a:spcPct val="0"/>
              </a:spcAft>
            </a:pPr>
            <a:r>
              <a:rPr lang="en-US" altLang="ja-JP" sz="1600" dirty="0" smtClean="0">
                <a:solidFill>
                  <a:srgbClr val="D2D2D2">
                    <a:lumMod val="10000"/>
                  </a:srgbClr>
                </a:solidFill>
                <a:latin typeface="Calibri"/>
                <a:ea typeface="ＭＳ Ｐゴシック" charset="-128"/>
              </a:rPr>
              <a:t>  Coherent control requires </a:t>
            </a:r>
          </a:p>
          <a:p>
            <a:pPr defTabSz="914400" fontAlgn="base">
              <a:spcBef>
                <a:spcPct val="0"/>
              </a:spcBef>
              <a:spcAft>
                <a:spcPct val="0"/>
              </a:spcAft>
            </a:pPr>
            <a:r>
              <a:rPr lang="en-US" altLang="ja-JP" sz="1600" dirty="0" smtClean="0">
                <a:solidFill>
                  <a:srgbClr val="D2D2D2">
                    <a:lumMod val="10000"/>
                  </a:srgbClr>
                </a:solidFill>
                <a:latin typeface="Calibri"/>
                <a:ea typeface="ＭＳ Ｐゴシック" charset="-128"/>
              </a:rPr>
              <a:t>  </a:t>
            </a:r>
            <a:r>
              <a:rPr lang="en-US" altLang="ja-JP" sz="1600" dirty="0" err="1" smtClean="0">
                <a:solidFill>
                  <a:srgbClr val="D2D2D2">
                    <a:lumMod val="10000"/>
                  </a:srgbClr>
                </a:solidFill>
                <a:latin typeface="Calibri"/>
                <a:ea typeface="ＭＳ Ｐゴシック" charset="-128"/>
              </a:rPr>
              <a:t>nanoscale</a:t>
            </a:r>
            <a:r>
              <a:rPr lang="en-US" altLang="ja-JP" sz="1600" dirty="0" smtClean="0">
                <a:solidFill>
                  <a:srgbClr val="D2D2D2">
                    <a:lumMod val="10000"/>
                  </a:srgbClr>
                </a:solidFill>
                <a:latin typeface="Calibri"/>
                <a:ea typeface="ＭＳ Ｐゴシック" charset="-128"/>
              </a:rPr>
              <a:t> engineering</a:t>
            </a:r>
            <a:endParaRPr lang="ja-JP" altLang="en-US" sz="1600" dirty="0">
              <a:solidFill>
                <a:srgbClr val="D2D2D2">
                  <a:lumMod val="10000"/>
                </a:srgbClr>
              </a:solidFill>
              <a:latin typeface="Calibri"/>
              <a:ea typeface="ＭＳ Ｐゴシック" charset="-128"/>
            </a:endParaRPr>
          </a:p>
        </p:txBody>
      </p:sp>
      <p:sp>
        <p:nvSpPr>
          <p:cNvPr id="33" name="Rectangle 32"/>
          <p:cNvSpPr/>
          <p:nvPr/>
        </p:nvSpPr>
        <p:spPr>
          <a:xfrm>
            <a:off x="3612347" y="1064658"/>
            <a:ext cx="5483753" cy="170891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ln>
                <a:solidFill>
                  <a:srgbClr val="1F497D"/>
                </a:solidFill>
              </a:ln>
              <a:solidFill>
                <a:srgbClr val="FFFFFF"/>
              </a:solidFill>
              <a:latin typeface="Calibri"/>
            </a:endParaRPr>
          </a:p>
        </p:txBody>
      </p:sp>
      <p:sp>
        <p:nvSpPr>
          <p:cNvPr id="19" name="正方形/長方形 6"/>
          <p:cNvSpPr/>
          <p:nvPr/>
        </p:nvSpPr>
        <p:spPr>
          <a:xfrm>
            <a:off x="5459034" y="1191659"/>
            <a:ext cx="3562722" cy="584775"/>
          </a:xfrm>
          <a:prstGeom prst="rect">
            <a:avLst/>
          </a:prstGeom>
        </p:spPr>
        <p:txBody>
          <a:bodyPr wrap="square">
            <a:spAutoFit/>
          </a:bodyPr>
          <a:lstStyle/>
          <a:p>
            <a:pPr algn="ctr" defTabSz="914400" fontAlgn="base">
              <a:spcBef>
                <a:spcPct val="0"/>
              </a:spcBef>
              <a:spcAft>
                <a:spcPct val="0"/>
              </a:spcAft>
            </a:pPr>
            <a:r>
              <a:rPr lang="en-US" altLang="ja-JP" sz="1600" b="1" i="1" dirty="0">
                <a:solidFill>
                  <a:srgbClr val="151515"/>
                </a:solidFill>
                <a:latin typeface="Calibri"/>
                <a:ea typeface="ＭＳ Ｐゴシック" charset="-128"/>
              </a:rPr>
              <a:t>Atomic-to-Nanoscale Control in Materials Synthesis and Functionality</a:t>
            </a:r>
            <a:endParaRPr lang="ja-JP" altLang="en-US" sz="1600" b="1" i="1" dirty="0">
              <a:solidFill>
                <a:srgbClr val="151515"/>
              </a:solidFill>
              <a:latin typeface="Calibri"/>
              <a:ea typeface="ＭＳ Ｐゴシック" charset="-128"/>
            </a:endParaRPr>
          </a:p>
        </p:txBody>
      </p:sp>
      <p:sp>
        <p:nvSpPr>
          <p:cNvPr id="32" name="TextBox 3"/>
          <p:cNvSpPr txBox="1">
            <a:spLocks noChangeArrowheads="1"/>
          </p:cNvSpPr>
          <p:nvPr/>
        </p:nvSpPr>
        <p:spPr bwMode="auto">
          <a:xfrm>
            <a:off x="5517320" y="1695510"/>
            <a:ext cx="35044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charset="0"/>
                <a:ea typeface="Osaka" charset="0"/>
                <a:cs typeface="Osaka" charset="0"/>
              </a:defRPr>
            </a:lvl1pPr>
            <a:lvl2pPr marL="37931725" indent="-37474525" eaLnBrk="0" hangingPunct="0">
              <a:defRPr sz="2400">
                <a:solidFill>
                  <a:schemeClr val="tx1"/>
                </a:solidFill>
                <a:latin typeface="Arial Narrow" charset="0"/>
                <a:ea typeface="Osaka" charset="0"/>
                <a:cs typeface="Osaka" charset="0"/>
              </a:defRPr>
            </a:lvl2pPr>
            <a:lvl3pPr eaLnBrk="0" hangingPunct="0">
              <a:defRPr sz="2400">
                <a:solidFill>
                  <a:schemeClr val="tx1"/>
                </a:solidFill>
                <a:latin typeface="Arial Narrow" charset="0"/>
                <a:ea typeface="Osaka" charset="0"/>
                <a:cs typeface="Osaka" charset="0"/>
              </a:defRPr>
            </a:lvl3pPr>
            <a:lvl4pPr eaLnBrk="0" hangingPunct="0">
              <a:defRPr sz="2400">
                <a:solidFill>
                  <a:schemeClr val="tx1"/>
                </a:solidFill>
                <a:latin typeface="Arial Narrow" charset="0"/>
                <a:ea typeface="Osaka" charset="0"/>
                <a:cs typeface="Osaka" charset="0"/>
              </a:defRPr>
            </a:lvl4pPr>
            <a:lvl5pPr eaLnBrk="0" hangingPunct="0">
              <a:defRPr sz="2400">
                <a:solidFill>
                  <a:schemeClr val="tx1"/>
                </a:solidFill>
                <a:latin typeface="Arial Narrow" charset="0"/>
                <a:ea typeface="Osaka" charset="0"/>
                <a:cs typeface="Osaka" charset="0"/>
              </a:defRPr>
            </a:lvl5pPr>
            <a:lvl6pPr marL="457200" eaLnBrk="0" fontAlgn="base" hangingPunct="0">
              <a:spcBef>
                <a:spcPct val="0"/>
              </a:spcBef>
              <a:spcAft>
                <a:spcPct val="0"/>
              </a:spcAft>
              <a:defRPr sz="2400">
                <a:solidFill>
                  <a:schemeClr val="tx1"/>
                </a:solidFill>
                <a:latin typeface="Arial Narrow" charset="0"/>
                <a:ea typeface="Osaka" charset="0"/>
                <a:cs typeface="Osaka" charset="0"/>
              </a:defRPr>
            </a:lvl6pPr>
            <a:lvl7pPr marL="914400" eaLnBrk="0" fontAlgn="base" hangingPunct="0">
              <a:spcBef>
                <a:spcPct val="0"/>
              </a:spcBef>
              <a:spcAft>
                <a:spcPct val="0"/>
              </a:spcAft>
              <a:defRPr sz="2400">
                <a:solidFill>
                  <a:schemeClr val="tx1"/>
                </a:solidFill>
                <a:latin typeface="Arial Narrow" charset="0"/>
                <a:ea typeface="Osaka" charset="0"/>
                <a:cs typeface="Osaka" charset="0"/>
              </a:defRPr>
            </a:lvl7pPr>
            <a:lvl8pPr marL="1371600" eaLnBrk="0" fontAlgn="base" hangingPunct="0">
              <a:spcBef>
                <a:spcPct val="0"/>
              </a:spcBef>
              <a:spcAft>
                <a:spcPct val="0"/>
              </a:spcAft>
              <a:defRPr sz="2400">
                <a:solidFill>
                  <a:schemeClr val="tx1"/>
                </a:solidFill>
                <a:latin typeface="Arial Narrow" charset="0"/>
                <a:ea typeface="Osaka" charset="0"/>
                <a:cs typeface="Osaka" charset="0"/>
              </a:defRPr>
            </a:lvl8pPr>
            <a:lvl9pPr marL="1828800" eaLnBrk="0" fontAlgn="base" hangingPunct="0">
              <a:spcBef>
                <a:spcPct val="0"/>
              </a:spcBef>
              <a:spcAft>
                <a:spcPct val="0"/>
              </a:spcAft>
              <a:defRPr sz="2400">
                <a:solidFill>
                  <a:schemeClr val="tx1"/>
                </a:solidFill>
                <a:latin typeface="Arial Narrow" charset="0"/>
                <a:ea typeface="Osaka" charset="0"/>
                <a:cs typeface="Osaka" charset="0"/>
              </a:defRPr>
            </a:lvl9pPr>
          </a:lstStyle>
          <a:p>
            <a:pPr defTabSz="914400" eaLnBrk="1" fontAlgn="base" hangingPunct="1">
              <a:spcBef>
                <a:spcPct val="0"/>
              </a:spcBef>
              <a:spcAft>
                <a:spcPct val="0"/>
              </a:spcAft>
            </a:pPr>
            <a:r>
              <a:rPr lang="en-US" sz="1600" dirty="0" smtClean="0">
                <a:solidFill>
                  <a:srgbClr val="151515"/>
                </a:solidFill>
                <a:latin typeface="Calibri"/>
              </a:rPr>
              <a:t>Nanometer imaging and nanosecond dynamics via coherent scattering in challenging environments</a:t>
            </a:r>
          </a:p>
        </p:txBody>
      </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5920"/>
          <a:stretch/>
        </p:blipFill>
        <p:spPr>
          <a:xfrm>
            <a:off x="3771009" y="1359323"/>
            <a:ext cx="1657716" cy="1326749"/>
          </a:xfrm>
          <a:prstGeom prst="rect">
            <a:avLst/>
          </a:prstGeom>
          <a:ln>
            <a:solidFill>
              <a:schemeClr val="bg2">
                <a:lumMod val="10000"/>
              </a:schemeClr>
            </a:solidFill>
          </a:ln>
        </p:spPr>
      </p:pic>
      <p:grpSp>
        <p:nvGrpSpPr>
          <p:cNvPr id="39" name="Group 38"/>
          <p:cNvGrpSpPr>
            <a:grpSpLocks noChangeAspect="1"/>
          </p:cNvGrpSpPr>
          <p:nvPr/>
        </p:nvGrpSpPr>
        <p:grpSpPr>
          <a:xfrm>
            <a:off x="6533265" y="2940344"/>
            <a:ext cx="2146478" cy="1315808"/>
            <a:chOff x="858497" y="3215879"/>
            <a:chExt cx="3263139" cy="2000330"/>
          </a:xfrm>
        </p:grpSpPr>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97" y="3215879"/>
              <a:ext cx="3263139" cy="2000330"/>
            </a:xfrm>
            <a:prstGeom prst="rect">
              <a:avLst/>
            </a:prstGeom>
            <a:ln>
              <a:solidFill>
                <a:srgbClr val="151515"/>
              </a:solidFill>
            </a:ln>
          </p:spPr>
        </p:pic>
        <p:sp>
          <p:nvSpPr>
            <p:cNvPr id="41" name="TextBox 40"/>
            <p:cNvSpPr txBox="1"/>
            <p:nvPr/>
          </p:nvSpPr>
          <p:spPr>
            <a:xfrm>
              <a:off x="1114590" y="3232895"/>
              <a:ext cx="1550447" cy="467892"/>
            </a:xfrm>
            <a:prstGeom prst="rect">
              <a:avLst/>
            </a:prstGeom>
            <a:noFill/>
          </p:spPr>
          <p:txBody>
            <a:bodyPr wrap="square" rtlCol="0">
              <a:spAutoFit/>
            </a:bodyPr>
            <a:lstStyle/>
            <a:p>
              <a:pPr algn="ctr"/>
              <a:r>
                <a:rPr lang="en-US" sz="1400" b="1" dirty="0" smtClean="0">
                  <a:solidFill>
                    <a:schemeClr val="bg1"/>
                  </a:solidFill>
                  <a:latin typeface="+mn-lt"/>
                </a:rPr>
                <a:t>Sr</a:t>
              </a:r>
              <a:r>
                <a:rPr lang="en-US" sz="1400" b="1" baseline="-25000" dirty="0" smtClean="0">
                  <a:solidFill>
                    <a:schemeClr val="bg1"/>
                  </a:solidFill>
                  <a:latin typeface="+mn-lt"/>
                </a:rPr>
                <a:t>3</a:t>
              </a:r>
              <a:r>
                <a:rPr lang="en-US" sz="1400" b="1" dirty="0" smtClean="0">
                  <a:solidFill>
                    <a:schemeClr val="bg1"/>
                  </a:solidFill>
                  <a:latin typeface="+mn-lt"/>
                </a:rPr>
                <a:t>Ir</a:t>
              </a:r>
              <a:r>
                <a:rPr lang="en-US" sz="1400" b="1" baseline="-25000" dirty="0" smtClean="0">
                  <a:solidFill>
                    <a:schemeClr val="bg1"/>
                  </a:solidFill>
                  <a:latin typeface="+mn-lt"/>
                </a:rPr>
                <a:t>2</a:t>
              </a:r>
              <a:r>
                <a:rPr lang="en-US" sz="1400" b="1" dirty="0" smtClean="0">
                  <a:solidFill>
                    <a:schemeClr val="bg1"/>
                  </a:solidFill>
                  <a:latin typeface="+mn-lt"/>
                </a:rPr>
                <a:t>O</a:t>
              </a:r>
              <a:r>
                <a:rPr lang="en-US" sz="1400" b="1" baseline="-25000" dirty="0" smtClean="0">
                  <a:solidFill>
                    <a:schemeClr val="bg1"/>
                  </a:solidFill>
                  <a:latin typeface="+mn-lt"/>
                </a:rPr>
                <a:t>7</a:t>
              </a:r>
              <a:endParaRPr lang="en-US" sz="1400" b="1" baseline="-25000" dirty="0">
                <a:solidFill>
                  <a:schemeClr val="bg1"/>
                </a:solidFill>
                <a:latin typeface="+mn-lt"/>
              </a:endParaRPr>
            </a:p>
          </p:txBody>
        </p:sp>
      </p:grpSp>
      <p:pic>
        <p:nvPicPr>
          <p:cNvPr id="43" name="Picture 12" descr="Complex.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08662" y="4923391"/>
            <a:ext cx="969292" cy="1389093"/>
          </a:xfrm>
          <a:prstGeom prst="rect">
            <a:avLst/>
          </a:prstGeom>
          <a:noFill/>
          <a:ln w="9525">
            <a:noFill/>
            <a:miter lim="800000"/>
            <a:headEnd/>
            <a:tailEnd/>
          </a:ln>
        </p:spPr>
      </p:pic>
      <p:sp>
        <p:nvSpPr>
          <p:cNvPr id="44" name="Rectangle 9"/>
          <p:cNvSpPr>
            <a:spLocks noChangeArrowheads="1"/>
          </p:cNvSpPr>
          <p:nvPr/>
        </p:nvSpPr>
        <p:spPr bwMode="auto">
          <a:xfrm>
            <a:off x="7426419" y="5125324"/>
            <a:ext cx="1390881" cy="671513"/>
          </a:xfrm>
          <a:prstGeom prst="rect">
            <a:avLst/>
          </a:prstGeom>
          <a:noFill/>
          <a:ln w="9525">
            <a:noFill/>
            <a:miter lim="800000"/>
            <a:headEnd/>
            <a:tailEnd/>
          </a:ln>
        </p:spPr>
        <p:txBody>
          <a:bodyPr wrap="square">
            <a:spAutoFit/>
          </a:bodyPr>
          <a:lstStyle/>
          <a:p>
            <a:pPr algn="ctr"/>
            <a:r>
              <a:rPr lang="el-GR" sz="1400" dirty="0" smtClean="0">
                <a:solidFill>
                  <a:srgbClr val="000000"/>
                </a:solidFill>
                <a:latin typeface="+mn-lt"/>
                <a:ea typeface="Arial Unicode MS"/>
                <a:cs typeface="Arial Unicode MS"/>
              </a:rPr>
              <a:t>β</a:t>
            </a:r>
            <a:r>
              <a:rPr lang="en-US" sz="1400" baseline="-25000" dirty="0" smtClean="0">
                <a:solidFill>
                  <a:srgbClr val="000000"/>
                </a:solidFill>
                <a:latin typeface="+mn-lt"/>
                <a:ea typeface="Arial Unicode MS"/>
                <a:cs typeface="Arial Unicode MS"/>
              </a:rPr>
              <a:t>2</a:t>
            </a:r>
            <a:r>
              <a:rPr lang="en-US" sz="1400" dirty="0" smtClean="0">
                <a:solidFill>
                  <a:srgbClr val="000000"/>
                </a:solidFill>
                <a:latin typeface="+mn-lt"/>
              </a:rPr>
              <a:t> </a:t>
            </a:r>
            <a:r>
              <a:rPr lang="en-US" sz="1400" dirty="0">
                <a:solidFill>
                  <a:srgbClr val="000000"/>
                </a:solidFill>
                <a:latin typeface="+mn-lt"/>
              </a:rPr>
              <a:t>adrenergic receptor-</a:t>
            </a:r>
            <a:r>
              <a:rPr lang="en-US" sz="1400" dirty="0" err="1">
                <a:solidFill>
                  <a:srgbClr val="000000"/>
                </a:solidFill>
                <a:latin typeface="+mn-lt"/>
              </a:rPr>
              <a:t>Gs</a:t>
            </a:r>
            <a:r>
              <a:rPr lang="en-US" sz="1400" dirty="0">
                <a:solidFill>
                  <a:srgbClr val="000000"/>
                </a:solidFill>
                <a:latin typeface="+mn-lt"/>
              </a:rPr>
              <a:t> protein </a:t>
            </a:r>
            <a:r>
              <a:rPr lang="en-US" sz="1400" dirty="0" smtClean="0">
                <a:solidFill>
                  <a:srgbClr val="000000"/>
                </a:solidFill>
                <a:latin typeface="+mn-lt"/>
              </a:rPr>
              <a:t>complex</a:t>
            </a:r>
          </a:p>
        </p:txBody>
      </p:sp>
    </p:spTree>
    <p:extLst>
      <p:ext uri="{BB962C8B-B14F-4D97-AF65-F5344CB8AC3E}">
        <p14:creationId xmlns:p14="http://schemas.microsoft.com/office/powerpoint/2010/main" val="24047715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Custom 7">
      <a:dk1>
        <a:srgbClr val="616161"/>
      </a:dk1>
      <a:lt1>
        <a:srgbClr val="FFFFFF"/>
      </a:lt1>
      <a:dk2>
        <a:srgbClr val="1F497D"/>
      </a:dk2>
      <a:lt2>
        <a:srgbClr val="D2D2D2"/>
      </a:lt2>
      <a:accent1>
        <a:srgbClr val="A6C4DE"/>
      </a:accent1>
      <a:accent2>
        <a:srgbClr val="D8AC28"/>
      </a:accent2>
      <a:accent3>
        <a:srgbClr val="A22B38"/>
      </a:accent3>
      <a:accent4>
        <a:srgbClr val="7AB800"/>
      </a:accent4>
      <a:accent5>
        <a:srgbClr val="9D7D9E"/>
      </a:accent5>
      <a:accent6>
        <a:srgbClr val="BF5C28"/>
      </a:accent6>
      <a:hlink>
        <a:srgbClr val="4D8ABE"/>
      </a:hlink>
      <a:folHlink>
        <a:srgbClr val="4D8ABE"/>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noFill/>
        <a:ln w="9525" cap="flat" cmpd="sng" algn="ctr">
          <a:noFill/>
          <a:prstDash val="solid"/>
          <a:round/>
          <a:headEnd type="none" w="med" len="med"/>
          <a:tailEnd type="arrow"/>
        </a:ln>
        <a:effectLst/>
      </a:spPr>
      <a:body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 Blue">
  <a:themeElements>
    <a:clrScheme name="Custom 7">
      <a:dk1>
        <a:srgbClr val="616161"/>
      </a:dk1>
      <a:lt1>
        <a:srgbClr val="FFFFFF"/>
      </a:lt1>
      <a:dk2>
        <a:srgbClr val="1F497D"/>
      </a:dk2>
      <a:lt2>
        <a:srgbClr val="D2D2D2"/>
      </a:lt2>
      <a:accent1>
        <a:srgbClr val="A6C4DE"/>
      </a:accent1>
      <a:accent2>
        <a:srgbClr val="D8AC28"/>
      </a:accent2>
      <a:accent3>
        <a:srgbClr val="A22B38"/>
      </a:accent3>
      <a:accent4>
        <a:srgbClr val="7AB800"/>
      </a:accent4>
      <a:accent5>
        <a:srgbClr val="9D7D9E"/>
      </a:accent5>
      <a:accent6>
        <a:srgbClr val="BF5C28"/>
      </a:accent6>
      <a:hlink>
        <a:srgbClr val="4D8ABE"/>
      </a:hlink>
      <a:folHlink>
        <a:srgbClr val="4D8ABE"/>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8790</TotalTime>
  <Words>3523</Words>
  <Application>Microsoft Macintosh PowerPoint</Application>
  <PresentationFormat>On-screen Show (4:3)</PresentationFormat>
  <Paragraphs>593</Paragraphs>
  <Slides>31</Slides>
  <Notes>29</Notes>
  <HiddenSlides>0</HiddenSlides>
  <MMClips>2</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Default Theme</vt:lpstr>
      <vt:lpstr>Presentation Blue</vt:lpstr>
      <vt:lpstr>Office Theme</vt:lpstr>
      <vt:lpstr>APS Upgrade:  The Next Generation  of Synchrotron Science</vt:lpstr>
      <vt:lpstr>Can we understand and control quantum coherence in real materials?</vt:lpstr>
      <vt:lpstr>PowerPoint Presentation</vt:lpstr>
      <vt:lpstr>The APS today</vt:lpstr>
      <vt:lpstr>The MBA Lattice: Transforming the APS  with coherence and brightness</vt:lpstr>
      <vt:lpstr>PowerPoint Presentation</vt:lpstr>
      <vt:lpstr>APS-U: Unprecedented brightness  and coherence up to high energies </vt:lpstr>
      <vt:lpstr>The international lightsource community is growing, collaborative – but also highly competitive</vt:lpstr>
      <vt:lpstr>The next generation of lightsources promises  to transform our understanding of matter</vt:lpstr>
      <vt:lpstr>Achieving a new regime of scattering and spectroscopy with nanobeams</vt:lpstr>
      <vt:lpstr>Coherence enables in operando imaging approaching atomic resolution</vt:lpstr>
      <vt:lpstr>PowerPoint Presentation</vt:lpstr>
      <vt:lpstr>PowerPoint Presentation</vt:lpstr>
      <vt:lpstr>PowerPoint Presentation</vt:lpstr>
      <vt:lpstr>PowerPoint Presentation</vt:lpstr>
      <vt:lpstr>PowerPoint Presentation</vt:lpstr>
      <vt:lpstr>Electrochemistry across many length scales </vt:lpstr>
      <vt:lpstr>PowerPoint Presentation</vt:lpstr>
      <vt:lpstr>In operando coherent diffraction imaging will allow  strain mapping at the nanometer scale</vt:lpstr>
      <vt:lpstr>Achieving integrated views of complex processes through time domain ptychography  </vt:lpstr>
      <vt:lpstr>PowerPoint Presentation</vt:lpstr>
      <vt:lpstr>PowerPoint Presentation</vt:lpstr>
      <vt:lpstr>PowerPoint Presentation</vt:lpstr>
      <vt:lpstr>PowerPoint Presentation</vt:lpstr>
      <vt:lpstr>PowerPoint Presentation</vt:lpstr>
      <vt:lpstr>Challenges and progress in APS MBA-lattice upgrade</vt:lpstr>
      <vt:lpstr>APS MBA upgrade enables advanced  high-brightness undulators </vt:lpstr>
      <vt:lpstr>PowerPoint Presentation</vt:lpstr>
      <vt:lpstr>APS Upgrade with MBA Lattice:  The next generation of synchrotron science  </vt:lpstr>
      <vt:lpstr>PowerPoint Presentation</vt:lpstr>
      <vt:lpstr>Science of synthesis – at the heart of materials discovery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Eric Isaacs</cp:lastModifiedBy>
  <cp:revision>716</cp:revision>
  <dcterms:created xsi:type="dcterms:W3CDTF">2013-02-15T17:30:19Z</dcterms:created>
  <dcterms:modified xsi:type="dcterms:W3CDTF">2014-02-27T16:58:52Z</dcterms:modified>
</cp:coreProperties>
</file>